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1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833" r:id="rId1"/>
    <p:sldMasterId id="2147485846" r:id="rId2"/>
    <p:sldMasterId id="2147485850" r:id="rId3"/>
    <p:sldMasterId id="2147485864" r:id="rId4"/>
    <p:sldMasterId id="2147485926" r:id="rId5"/>
    <p:sldMasterId id="2147485878" r:id="rId6"/>
    <p:sldMasterId id="2147485960" r:id="rId7"/>
    <p:sldMasterId id="2147485964" r:id="rId8"/>
    <p:sldMasterId id="2147485954" r:id="rId9"/>
    <p:sldMasterId id="2147485967" r:id="rId10"/>
    <p:sldMasterId id="2147485957" r:id="rId11"/>
    <p:sldMasterId id="2147485941" r:id="rId12"/>
    <p:sldMasterId id="2147485970" r:id="rId13"/>
  </p:sldMasterIdLst>
  <p:notesMasterIdLst>
    <p:notesMasterId r:id="rId133"/>
  </p:notesMasterIdLst>
  <p:handoutMasterIdLst>
    <p:handoutMasterId r:id="rId134"/>
  </p:handoutMasterIdLst>
  <p:sldIdLst>
    <p:sldId id="2730" r:id="rId14"/>
    <p:sldId id="2883" r:id="rId15"/>
    <p:sldId id="2881" r:id="rId16"/>
    <p:sldId id="2916" r:id="rId17"/>
    <p:sldId id="2935" r:id="rId18"/>
    <p:sldId id="2827" r:id="rId19"/>
    <p:sldId id="2826" r:id="rId20"/>
    <p:sldId id="3001" r:id="rId21"/>
    <p:sldId id="3002" r:id="rId22"/>
    <p:sldId id="2869" r:id="rId23"/>
    <p:sldId id="2829" r:id="rId24"/>
    <p:sldId id="2887" r:id="rId25"/>
    <p:sldId id="2891" r:id="rId26"/>
    <p:sldId id="2914" r:id="rId27"/>
    <p:sldId id="2791" r:id="rId28"/>
    <p:sldId id="2795" r:id="rId29"/>
    <p:sldId id="2931" r:id="rId30"/>
    <p:sldId id="2933" r:id="rId31"/>
    <p:sldId id="2797" r:id="rId32"/>
    <p:sldId id="2796" r:id="rId33"/>
    <p:sldId id="2896" r:id="rId34"/>
    <p:sldId id="2897" r:id="rId35"/>
    <p:sldId id="2871" r:id="rId36"/>
    <p:sldId id="2742" r:id="rId37"/>
    <p:sldId id="2840" r:id="rId38"/>
    <p:sldId id="2859" r:id="rId39"/>
    <p:sldId id="2920" r:id="rId40"/>
    <p:sldId id="2860" r:id="rId41"/>
    <p:sldId id="270" r:id="rId42"/>
    <p:sldId id="2892" r:id="rId43"/>
    <p:sldId id="2893" r:id="rId44"/>
    <p:sldId id="2894" r:id="rId45"/>
    <p:sldId id="2902" r:id="rId46"/>
    <p:sldId id="2981" r:id="rId47"/>
    <p:sldId id="2983" r:id="rId48"/>
    <p:sldId id="2907" r:id="rId49"/>
    <p:sldId id="2905" r:id="rId50"/>
    <p:sldId id="2895" r:id="rId51"/>
    <p:sldId id="2899" r:id="rId52"/>
    <p:sldId id="2903" r:id="rId53"/>
    <p:sldId id="2872" r:id="rId54"/>
    <p:sldId id="2917" r:id="rId55"/>
    <p:sldId id="2909" r:id="rId56"/>
    <p:sldId id="2812" r:id="rId57"/>
    <p:sldId id="2820" r:id="rId58"/>
    <p:sldId id="2939" r:id="rId59"/>
    <p:sldId id="2942" r:id="rId60"/>
    <p:sldId id="2948" r:id="rId61"/>
    <p:sldId id="2946" r:id="rId62"/>
    <p:sldId id="2953" r:id="rId63"/>
    <p:sldId id="2947" r:id="rId64"/>
    <p:sldId id="2958" r:id="rId65"/>
    <p:sldId id="2949" r:id="rId66"/>
    <p:sldId id="2954" r:id="rId67"/>
    <p:sldId id="2957" r:id="rId68"/>
    <p:sldId id="2952" r:id="rId69"/>
    <p:sldId id="2864" r:id="rId70"/>
    <p:sldId id="2959" r:id="rId71"/>
    <p:sldId id="2962" r:id="rId72"/>
    <p:sldId id="2969" r:id="rId73"/>
    <p:sldId id="2965" r:id="rId74"/>
    <p:sldId id="2968" r:id="rId75"/>
    <p:sldId id="2967" r:id="rId76"/>
    <p:sldId id="2906" r:id="rId77"/>
    <p:sldId id="2898" r:id="rId78"/>
    <p:sldId id="2972" r:id="rId79"/>
    <p:sldId id="2974" r:id="rId80"/>
    <p:sldId id="2752" r:id="rId81"/>
    <p:sldId id="2740" r:id="rId82"/>
    <p:sldId id="2976" r:id="rId83"/>
    <p:sldId id="3005" r:id="rId84"/>
    <p:sldId id="2863" r:id="rId85"/>
    <p:sldId id="2929" r:id="rId86"/>
    <p:sldId id="2926" r:id="rId87"/>
    <p:sldId id="2924" r:id="rId88"/>
    <p:sldId id="2925" r:id="rId89"/>
    <p:sldId id="2927" r:id="rId90"/>
    <p:sldId id="2934" r:id="rId91"/>
    <p:sldId id="2810" r:id="rId92"/>
    <p:sldId id="2938" r:id="rId93"/>
    <p:sldId id="256" r:id="rId94"/>
    <p:sldId id="2844" r:id="rId95"/>
    <p:sldId id="3003" r:id="rId96"/>
    <p:sldId id="3004" r:id="rId97"/>
    <p:sldId id="2940" r:id="rId98"/>
    <p:sldId id="2877" r:id="rId99"/>
    <p:sldId id="2866" r:id="rId100"/>
    <p:sldId id="2922" r:id="rId101"/>
    <p:sldId id="2923" r:id="rId102"/>
    <p:sldId id="2845" r:id="rId103"/>
    <p:sldId id="2846" r:id="rId104"/>
    <p:sldId id="2874" r:id="rId105"/>
    <p:sldId id="2848" r:id="rId106"/>
    <p:sldId id="2889" r:id="rId107"/>
    <p:sldId id="2876" r:id="rId108"/>
    <p:sldId id="2978" r:id="rId109"/>
    <p:sldId id="2754" r:id="rId110"/>
    <p:sldId id="292" r:id="rId111"/>
    <p:sldId id="2979" r:id="rId112"/>
    <p:sldId id="3000" r:id="rId113"/>
    <p:sldId id="2921" r:id="rId114"/>
    <p:sldId id="2841" r:id="rId115"/>
    <p:sldId id="2890" r:id="rId116"/>
    <p:sldId id="2915" r:id="rId117"/>
    <p:sldId id="2937" r:id="rId118"/>
    <p:sldId id="2997" r:id="rId119"/>
    <p:sldId id="2987" r:id="rId120"/>
    <p:sldId id="2998" r:id="rId121"/>
    <p:sldId id="2993" r:id="rId122"/>
    <p:sldId id="749" r:id="rId123"/>
    <p:sldId id="750" r:id="rId124"/>
    <p:sldId id="707" r:id="rId125"/>
    <p:sldId id="708" r:id="rId126"/>
    <p:sldId id="2999" r:id="rId127"/>
    <p:sldId id="266" r:id="rId128"/>
    <p:sldId id="259" r:id="rId129"/>
    <p:sldId id="774" r:id="rId130"/>
    <p:sldId id="2995" r:id="rId131"/>
    <p:sldId id="2977" r:id="rId132"/>
  </p:sldIdLst>
  <p:sldSz cx="12195175" cy="6859588"/>
  <p:notesSz cx="6797675" cy="9928225"/>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Раздел по умолчанию" id="{52FB01E2-5E59-48BD-9186-6828A7700538}">
          <p14:sldIdLst>
            <p14:sldId id="2730"/>
            <p14:sldId id="2883"/>
            <p14:sldId id="2881"/>
            <p14:sldId id="2916"/>
            <p14:sldId id="2935"/>
          </p14:sldIdLst>
        </p14:section>
        <p14:section name="Управление договорами" id="{8D5D30AA-C4F0-4988-9BDB-1F784B3B07EF}">
          <p14:sldIdLst>
            <p14:sldId id="2827"/>
            <p14:sldId id="2826"/>
            <p14:sldId id="3001"/>
            <p14:sldId id="3002"/>
            <p14:sldId id="2869"/>
            <p14:sldId id="2829"/>
            <p14:sldId id="2887"/>
            <p14:sldId id="2891"/>
            <p14:sldId id="2914"/>
            <p14:sldId id="2791"/>
          </p14:sldIdLst>
        </p14:section>
        <p14:section name="Управление обязательствами" id="{6424EF91-AA5A-4FA5-B5D5-018485D7F45F}">
          <p14:sldIdLst>
            <p14:sldId id="2795"/>
            <p14:sldId id="2931"/>
            <p14:sldId id="2933"/>
            <p14:sldId id="2797"/>
            <p14:sldId id="2796"/>
            <p14:sldId id="2896"/>
            <p14:sldId id="2897"/>
            <p14:sldId id="2871"/>
            <p14:sldId id="2742"/>
            <p14:sldId id="2840"/>
            <p14:sldId id="2859"/>
            <p14:sldId id="2920"/>
          </p14:sldIdLst>
        </p14:section>
        <p14:section name="Управление фин.инструментами" id="{D9137D80-338C-4CCC-9E87-5E17683A6007}">
          <p14:sldIdLst>
            <p14:sldId id="2860"/>
            <p14:sldId id="270"/>
            <p14:sldId id="2892"/>
            <p14:sldId id="2893"/>
            <p14:sldId id="2894"/>
            <p14:sldId id="2902"/>
            <p14:sldId id="2981"/>
            <p14:sldId id="2983"/>
            <p14:sldId id="2907"/>
            <p14:sldId id="2905"/>
            <p14:sldId id="2895"/>
            <p14:sldId id="2899"/>
            <p14:sldId id="2903"/>
            <p14:sldId id="2872"/>
            <p14:sldId id="2917"/>
            <p14:sldId id="2909"/>
          </p14:sldIdLst>
        </p14:section>
        <p14:section name="Управление ликвидностью" id="{5D11DC52-FE46-467D-8A95-A2CDE201C9CA}">
          <p14:sldIdLst>
            <p14:sldId id="2812"/>
            <p14:sldId id="2820"/>
            <p14:sldId id="2939"/>
            <p14:sldId id="2942"/>
            <p14:sldId id="2948"/>
            <p14:sldId id="2946"/>
            <p14:sldId id="2953"/>
            <p14:sldId id="2947"/>
            <p14:sldId id="2958"/>
            <p14:sldId id="2949"/>
            <p14:sldId id="2954"/>
            <p14:sldId id="2957"/>
            <p14:sldId id="2952"/>
            <p14:sldId id="2864"/>
            <p14:sldId id="2959"/>
            <p14:sldId id="2962"/>
            <p14:sldId id="2969"/>
            <p14:sldId id="2965"/>
            <p14:sldId id="2968"/>
            <p14:sldId id="2967"/>
            <p14:sldId id="2906"/>
            <p14:sldId id="2898"/>
            <p14:sldId id="2972"/>
            <p14:sldId id="2974"/>
            <p14:sldId id="2752"/>
            <p14:sldId id="2740"/>
            <p14:sldId id="2976"/>
            <p14:sldId id="3005"/>
          </p14:sldIdLst>
        </p14:section>
        <p14:section name="Управление фин.рисками" id="{04EA7E8E-504E-4DD2-B455-800F93122AC1}">
          <p14:sldIdLst>
            <p14:sldId id="2863"/>
            <p14:sldId id="2929"/>
            <p14:sldId id="2926"/>
            <p14:sldId id="2924"/>
            <p14:sldId id="2925"/>
            <p14:sldId id="2927"/>
            <p14:sldId id="2934"/>
          </p14:sldIdLst>
        </p14:section>
        <p14:section name="Управление платежами" id="{0205D62B-9765-4D58-B3F3-3439C8AB2240}">
          <p14:sldIdLst>
            <p14:sldId id="2810"/>
            <p14:sldId id="2938"/>
            <p14:sldId id="256"/>
            <p14:sldId id="2844"/>
            <p14:sldId id="3003"/>
            <p14:sldId id="3004"/>
            <p14:sldId id="2940"/>
            <p14:sldId id="2877"/>
            <p14:sldId id="2866"/>
            <p14:sldId id="2922"/>
            <p14:sldId id="2923"/>
            <p14:sldId id="2845"/>
            <p14:sldId id="2846"/>
            <p14:sldId id="2874"/>
            <p14:sldId id="2848"/>
            <p14:sldId id="2889"/>
            <p14:sldId id="2876"/>
            <p14:sldId id="2978"/>
            <p14:sldId id="2754"/>
            <p14:sldId id="292"/>
            <p14:sldId id="2979"/>
            <p14:sldId id="3000"/>
            <p14:sldId id="2921"/>
            <p14:sldId id="2841"/>
            <p14:sldId id="2890"/>
            <p14:sldId id="2915"/>
            <p14:sldId id="2937"/>
          </p14:sldIdLst>
        </p14:section>
        <p14:section name="Успешные внедрения" id="{06E19B2E-5BD4-4635-9FBF-270E183E1C98}">
          <p14:sldIdLst>
            <p14:sldId id="2997"/>
            <p14:sldId id="2987"/>
            <p14:sldId id="2998"/>
            <p14:sldId id="2993"/>
            <p14:sldId id="749"/>
            <p14:sldId id="750"/>
            <p14:sldId id="707"/>
            <p14:sldId id="708"/>
            <p14:sldId id="2999"/>
            <p14:sldId id="266"/>
            <p14:sldId id="259"/>
            <p14:sldId id="774"/>
            <p14:sldId id="2995"/>
            <p14:sldId id="2977"/>
          </p14:sldIdLst>
        </p14:section>
      </p14:sectionLst>
    </p:ext>
    <p:ext uri="{EFAFB233-063F-42B5-8137-9DF3F51BA10A}">
      <p15:sldGuideLst xmlns:p15="http://schemas.microsoft.com/office/powerpoint/2012/main">
        <p15:guide id="2" pos="3841" userDrawn="1">
          <p15:clr>
            <a:srgbClr val="A4A3A4"/>
          </p15:clr>
        </p15:guide>
        <p15:guide id="4" pos="7243" userDrawn="1">
          <p15:clr>
            <a:srgbClr val="A4A3A4"/>
          </p15:clr>
        </p15:guide>
        <p15:guide id="5" pos="439" userDrawn="1">
          <p15:clr>
            <a:srgbClr val="A4A3A4"/>
          </p15:clr>
        </p15:guide>
        <p15:guide id="6" orient="horz" pos="618" userDrawn="1">
          <p15:clr>
            <a:srgbClr val="A4A3A4"/>
          </p15:clr>
        </p15:guide>
        <p15:guide id="7" pos="6154" userDrawn="1">
          <p15:clr>
            <a:srgbClr val="A4A3A4"/>
          </p15:clr>
        </p15:guide>
        <p15:guide id="9" orient="horz" pos="4066" userDrawn="1">
          <p15:clr>
            <a:srgbClr val="A4A3A4"/>
          </p15:clr>
        </p15:guide>
        <p15:guide id="10" orient="horz" pos="2161" userDrawn="1">
          <p15:clr>
            <a:srgbClr val="A4A3A4"/>
          </p15:clr>
        </p15:guide>
        <p15:guide id="11" orient="horz" pos="2160" userDrawn="1">
          <p15:clr>
            <a:srgbClr val="A4A3A4"/>
          </p15:clr>
        </p15:guide>
        <p15:guide id="12" orient="horz" pos="119" userDrawn="1">
          <p15:clr>
            <a:srgbClr val="A4A3A4"/>
          </p15:clr>
        </p15:guide>
        <p15:guide id="13" pos="1981" userDrawn="1">
          <p15:clr>
            <a:srgbClr val="A4A3A4"/>
          </p15:clr>
        </p15:guide>
        <p15:guide id="14" orient="horz" pos="11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CFA"/>
    <a:srgbClr val="443728"/>
    <a:srgbClr val="005B9C"/>
    <a:srgbClr val="835E54"/>
    <a:srgbClr val="C9907C"/>
    <a:srgbClr val="AECED0"/>
    <a:srgbClr val="FCC451"/>
    <a:srgbClr val="B3BDB5"/>
    <a:srgbClr val="FFEEE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71" autoAdjust="0"/>
    <p:restoredTop sz="69782" autoAdjust="0"/>
  </p:normalViewPr>
  <p:slideViewPr>
    <p:cSldViewPr>
      <p:cViewPr varScale="1">
        <p:scale>
          <a:sx n="114" d="100"/>
          <a:sy n="114" d="100"/>
        </p:scale>
        <p:origin x="2560" y="480"/>
      </p:cViewPr>
      <p:guideLst>
        <p:guide pos="3841"/>
        <p:guide pos="7243"/>
        <p:guide pos="439"/>
        <p:guide orient="horz" pos="618"/>
        <p:guide pos="6154"/>
        <p:guide orient="horz" pos="4066"/>
        <p:guide orient="horz" pos="2161"/>
        <p:guide orient="horz" pos="2160"/>
        <p:guide orient="horz" pos="119"/>
        <p:guide pos="1981"/>
        <p:guide orient="horz" pos="116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894"/>
    </p:cViewPr>
  </p:sorterViewPr>
  <p:notesViewPr>
    <p:cSldViewPr>
      <p:cViewPr varScale="1">
        <p:scale>
          <a:sx n="84" d="100"/>
          <a:sy n="84" d="100"/>
        </p:scale>
        <p:origin x="2140" y="8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image" Target="../media/image49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image" Target="../media/image490.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11C73A-5AFD-410A-B93B-A7BAC6E64C24}" type="doc">
      <dgm:prSet loTypeId="urn:microsoft.com/office/officeart/2005/8/layout/process5" loCatId="process" qsTypeId="urn:microsoft.com/office/officeart/2005/8/quickstyle/simple1" qsCatId="simple" csTypeId="urn:microsoft.com/office/officeart/2005/8/colors/accent1_5" csCatId="accent1" phldr="1"/>
      <dgm:spPr/>
      <dgm:t>
        <a:bodyPr/>
        <a:lstStyle/>
        <a:p>
          <a:endParaRPr lang="ru-RU"/>
        </a:p>
      </dgm:t>
    </dgm:pt>
    <dgm:pt modelId="{E8FFFB66-F39B-4D56-9A55-8551C311D2BB}">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Подготовка</a:t>
          </a:r>
          <a:endParaRPr lang="ru-RU" sz="1600" b="1" dirty="0"/>
        </a:p>
      </dgm:t>
    </dgm:pt>
    <dgm:pt modelId="{B54FCEE0-0C2E-44F8-AF66-A664B278CBB8}" type="parTrans" cxnId="{1B4164A7-5612-42FF-BE9E-C73894CAC4DD}">
      <dgm:prSet/>
      <dgm:spPr/>
      <dgm:t>
        <a:bodyPr/>
        <a:lstStyle/>
        <a:p>
          <a:endParaRPr lang="ru-RU" sz="1400"/>
        </a:p>
      </dgm:t>
    </dgm:pt>
    <dgm:pt modelId="{ED2940A5-03E3-4E07-9C40-25A31B8BD8AE}" type="sibTrans" cxnId="{1B4164A7-5612-42FF-BE9E-C73894CAC4DD}">
      <dgm:prSet/>
      <dgm:spPr/>
      <dgm:t>
        <a:bodyPr/>
        <a:lstStyle/>
        <a:p>
          <a:endParaRPr lang="ru-RU" sz="1400"/>
        </a:p>
      </dgm:t>
    </dgm:pt>
    <dgm:pt modelId="{A6DDE88C-A080-458D-AF5A-0FE06573FE42}">
      <dgm:prSet phldrT="[Текст]" custT="1"/>
      <dgm:spPr/>
      <dgm:t>
        <a:bodyPr/>
        <a:lstStyle/>
        <a:p>
          <a:pPr>
            <a:buClrTx/>
            <a:buSzTx/>
            <a:buFontTx/>
            <a:buNone/>
          </a:pPr>
          <a:r>
            <a:rPr lang="ru-RU" sz="1600" b="1" dirty="0"/>
            <a:t>Проведение процедуры</a:t>
          </a:r>
        </a:p>
      </dgm:t>
    </dgm:pt>
    <dgm:pt modelId="{7062C85B-253B-4B00-850F-421F88BF3914}" type="parTrans" cxnId="{29C9B75C-2DA1-4784-A73E-91C8B30BDFA6}">
      <dgm:prSet/>
      <dgm:spPr/>
      <dgm:t>
        <a:bodyPr/>
        <a:lstStyle/>
        <a:p>
          <a:endParaRPr lang="ru-RU" sz="1400"/>
        </a:p>
      </dgm:t>
    </dgm:pt>
    <dgm:pt modelId="{F74890D3-0FEF-469D-8368-FB0A3788AFCC}" type="sibTrans" cxnId="{29C9B75C-2DA1-4784-A73E-91C8B30BDFA6}">
      <dgm:prSet/>
      <dgm:spPr/>
      <dgm:t>
        <a:bodyPr/>
        <a:lstStyle/>
        <a:p>
          <a:endParaRPr lang="ru-RU" sz="1400"/>
        </a:p>
      </dgm:t>
    </dgm:pt>
    <dgm:pt modelId="{3AF2C0CD-6026-407B-A268-3EC89A335CAC}">
      <dgm:prSet phldrT="[Текст]" custT="1"/>
      <dgm:spPr/>
      <dgm:t>
        <a:bodyPr/>
        <a:lstStyle/>
        <a:p>
          <a:r>
            <a:rPr kumimoji="0" lang="ru-RU" altLang="ru-RU" sz="1600" b="1" i="0" u="none" strike="noStrike" cap="none" spc="0" normalizeH="0" baseline="0" noProof="0" dirty="0">
              <a:ln/>
              <a:effectLst/>
              <a:uLnTx/>
              <a:uFillTx/>
              <a:latin typeface="+mn-lt"/>
            </a:rPr>
            <a:t>Заключение</a:t>
          </a:r>
          <a:endParaRPr lang="ru-RU" sz="1600" b="1" dirty="0"/>
        </a:p>
      </dgm:t>
    </dgm:pt>
    <dgm:pt modelId="{0EEEDE01-BEA2-4D62-A49E-2E47A76AFBA9}" type="parTrans" cxnId="{1685A8E4-5B93-462E-8FD0-50B37B209834}">
      <dgm:prSet/>
      <dgm:spPr/>
      <dgm:t>
        <a:bodyPr/>
        <a:lstStyle/>
        <a:p>
          <a:endParaRPr lang="ru-RU" sz="1400"/>
        </a:p>
      </dgm:t>
    </dgm:pt>
    <dgm:pt modelId="{E39A2B70-CA68-4AB6-91D4-CA3FFB186B09}" type="sibTrans" cxnId="{1685A8E4-5B93-462E-8FD0-50B37B209834}">
      <dgm:prSet/>
      <dgm:spPr/>
      <dgm:t>
        <a:bodyPr/>
        <a:lstStyle/>
        <a:p>
          <a:endParaRPr lang="ru-RU" sz="1400"/>
        </a:p>
      </dgm:t>
    </dgm:pt>
    <dgm:pt modelId="{1E91B5CD-5240-4620-AEE1-13AE7DA5C969}">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Исполнение</a:t>
          </a:r>
          <a:endParaRPr lang="ru-RU" sz="1600" b="1" dirty="0"/>
        </a:p>
      </dgm:t>
    </dgm:pt>
    <dgm:pt modelId="{6891B86F-2B4D-4D15-842B-5676EDE6C356}" type="parTrans" cxnId="{02F72552-EC9C-4B26-AB75-4F9D3821A026}">
      <dgm:prSet/>
      <dgm:spPr/>
      <dgm:t>
        <a:bodyPr/>
        <a:lstStyle/>
        <a:p>
          <a:endParaRPr lang="ru-RU" sz="1400"/>
        </a:p>
      </dgm:t>
    </dgm:pt>
    <dgm:pt modelId="{ED535973-06F9-44AC-A967-093057FFCA6E}" type="sibTrans" cxnId="{02F72552-EC9C-4B26-AB75-4F9D3821A026}">
      <dgm:prSet/>
      <dgm:spPr/>
      <dgm:t>
        <a:bodyPr/>
        <a:lstStyle/>
        <a:p>
          <a:endParaRPr lang="ru-RU" sz="1400"/>
        </a:p>
      </dgm:t>
    </dgm:pt>
    <dgm:pt modelId="{608EC549-8CD0-4E1A-A37F-0F5C6D9D8F58}">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Анализ</a:t>
          </a:r>
          <a:endParaRPr lang="ru-RU" sz="1600" b="1" dirty="0"/>
        </a:p>
      </dgm:t>
    </dgm:pt>
    <dgm:pt modelId="{AC4DE8F0-D2D3-43A9-A7F2-BA875D4495FB}" type="parTrans" cxnId="{E3898DCD-C7A3-4F0A-AB8C-7BD36BBE6887}">
      <dgm:prSet/>
      <dgm:spPr/>
      <dgm:t>
        <a:bodyPr/>
        <a:lstStyle/>
        <a:p>
          <a:endParaRPr lang="ru-RU" sz="1400"/>
        </a:p>
      </dgm:t>
    </dgm:pt>
    <dgm:pt modelId="{A01588D5-F0EB-4F6F-BD53-275BE8742E85}" type="sibTrans" cxnId="{E3898DCD-C7A3-4F0A-AB8C-7BD36BBE6887}">
      <dgm:prSet/>
      <dgm:spPr/>
      <dgm:t>
        <a:bodyPr/>
        <a:lstStyle/>
        <a:p>
          <a:endParaRPr lang="ru-RU" sz="1400"/>
        </a:p>
      </dgm:t>
    </dgm:pt>
    <dgm:pt modelId="{8524C771-0CC4-49E3-9FB8-3A6EDFDBD8DA}">
      <dgm:prSet phldrT="[Текст]" custT="1"/>
      <dgm:spPr/>
      <dgm:t>
        <a:bodyPr/>
        <a:lstStyle/>
        <a:p>
          <a:pPr>
            <a:buClrTx/>
            <a:buSzTx/>
            <a:buFont typeface="Wingdings" pitchFamily="2" charset="2"/>
            <a:buNone/>
          </a:pPr>
          <a:r>
            <a:rPr lang="ru-RU" sz="1600" b="1" dirty="0">
              <a:latin typeface="+mn-lt"/>
            </a:rPr>
            <a:t>Отклонение</a:t>
          </a:r>
          <a:endParaRPr lang="ru-RU" sz="1600" b="1" dirty="0"/>
        </a:p>
      </dgm:t>
    </dgm:pt>
    <dgm:pt modelId="{100E14B9-4D97-4059-A965-C610166BB682}" type="parTrans" cxnId="{D49254D0-FB4B-4F13-8205-BC6343BF1C57}">
      <dgm:prSet/>
      <dgm:spPr/>
      <dgm:t>
        <a:bodyPr/>
        <a:lstStyle/>
        <a:p>
          <a:endParaRPr lang="ru-RU" sz="1400"/>
        </a:p>
      </dgm:t>
    </dgm:pt>
    <dgm:pt modelId="{54B2F506-0F49-4861-ACBE-80AE877CFC3A}" type="sibTrans" cxnId="{D49254D0-FB4B-4F13-8205-BC6343BF1C57}">
      <dgm:prSet/>
      <dgm:spPr/>
      <dgm:t>
        <a:bodyPr/>
        <a:lstStyle/>
        <a:p>
          <a:endParaRPr lang="ru-RU" sz="1400"/>
        </a:p>
      </dgm:t>
    </dgm:pt>
    <dgm:pt modelId="{5C763D47-AF2E-442E-858E-18A5F9BD29AC}" type="pres">
      <dgm:prSet presAssocID="{0511C73A-5AFD-410A-B93B-A7BAC6E64C24}" presName="diagram" presStyleCnt="0">
        <dgm:presLayoutVars>
          <dgm:dir/>
          <dgm:resizeHandles val="exact"/>
        </dgm:presLayoutVars>
      </dgm:prSet>
      <dgm:spPr/>
    </dgm:pt>
    <dgm:pt modelId="{07BC51B7-0A51-44CD-9B19-AAB7A8B26DFA}" type="pres">
      <dgm:prSet presAssocID="{E8FFFB66-F39B-4D56-9A55-8551C311D2BB}" presName="node" presStyleLbl="node1" presStyleIdx="0" presStyleCnt="6">
        <dgm:presLayoutVars>
          <dgm:bulletEnabled val="1"/>
        </dgm:presLayoutVars>
      </dgm:prSet>
      <dgm:spPr/>
    </dgm:pt>
    <dgm:pt modelId="{D83B400F-A23D-42D0-950B-C85A7CB247A9}" type="pres">
      <dgm:prSet presAssocID="{ED2940A5-03E3-4E07-9C40-25A31B8BD8AE}" presName="sibTrans" presStyleLbl="sibTrans2D1" presStyleIdx="0" presStyleCnt="5"/>
      <dgm:spPr/>
    </dgm:pt>
    <dgm:pt modelId="{3E513B23-D385-455B-92FE-0562B34C2A5D}" type="pres">
      <dgm:prSet presAssocID="{ED2940A5-03E3-4E07-9C40-25A31B8BD8AE}" presName="connectorText" presStyleLbl="sibTrans2D1" presStyleIdx="0" presStyleCnt="5"/>
      <dgm:spPr/>
    </dgm:pt>
    <dgm:pt modelId="{63452868-7759-405C-9C91-F81722D8F98D}" type="pres">
      <dgm:prSet presAssocID="{A6DDE88C-A080-458D-AF5A-0FE06573FE42}" presName="node" presStyleLbl="node1" presStyleIdx="1" presStyleCnt="6">
        <dgm:presLayoutVars>
          <dgm:bulletEnabled val="1"/>
        </dgm:presLayoutVars>
      </dgm:prSet>
      <dgm:spPr/>
    </dgm:pt>
    <dgm:pt modelId="{AC07187F-3ADE-470A-B371-2F7BC638B5EC}" type="pres">
      <dgm:prSet presAssocID="{F74890D3-0FEF-469D-8368-FB0A3788AFCC}" presName="sibTrans" presStyleLbl="sibTrans2D1" presStyleIdx="1" presStyleCnt="5"/>
      <dgm:spPr/>
    </dgm:pt>
    <dgm:pt modelId="{A860EB00-C81E-484E-80A1-BEE14E84B910}" type="pres">
      <dgm:prSet presAssocID="{F74890D3-0FEF-469D-8368-FB0A3788AFCC}" presName="connectorText" presStyleLbl="sibTrans2D1" presStyleIdx="1" presStyleCnt="5"/>
      <dgm:spPr/>
    </dgm:pt>
    <dgm:pt modelId="{B49FDBA6-FE18-4126-9524-3F2EB482491C}" type="pres">
      <dgm:prSet presAssocID="{3AF2C0CD-6026-407B-A268-3EC89A335CAC}" presName="node" presStyleLbl="node1" presStyleIdx="2" presStyleCnt="6">
        <dgm:presLayoutVars>
          <dgm:bulletEnabled val="1"/>
        </dgm:presLayoutVars>
      </dgm:prSet>
      <dgm:spPr/>
    </dgm:pt>
    <dgm:pt modelId="{BEDADECB-A730-4F6F-B9F4-A7DDB4AFE29D}" type="pres">
      <dgm:prSet presAssocID="{E39A2B70-CA68-4AB6-91D4-CA3FFB186B09}" presName="sibTrans" presStyleLbl="sibTrans2D1" presStyleIdx="2" presStyleCnt="5"/>
      <dgm:spPr/>
    </dgm:pt>
    <dgm:pt modelId="{99BD4599-BE90-4AD7-8BA2-BDDB4A25B4FE}" type="pres">
      <dgm:prSet presAssocID="{E39A2B70-CA68-4AB6-91D4-CA3FFB186B09}" presName="connectorText" presStyleLbl="sibTrans2D1" presStyleIdx="2" presStyleCnt="5"/>
      <dgm:spPr/>
    </dgm:pt>
    <dgm:pt modelId="{AF1D3716-0327-418F-8B8F-46DCD291D6C4}" type="pres">
      <dgm:prSet presAssocID="{1E91B5CD-5240-4620-AEE1-13AE7DA5C969}" presName="node" presStyleLbl="node1" presStyleIdx="3" presStyleCnt="6">
        <dgm:presLayoutVars>
          <dgm:bulletEnabled val="1"/>
        </dgm:presLayoutVars>
      </dgm:prSet>
      <dgm:spPr/>
    </dgm:pt>
    <dgm:pt modelId="{6BACED66-4F64-4DBC-ACBF-AD1D7902D975}" type="pres">
      <dgm:prSet presAssocID="{ED535973-06F9-44AC-A967-093057FFCA6E}" presName="sibTrans" presStyleLbl="sibTrans2D1" presStyleIdx="3" presStyleCnt="5"/>
      <dgm:spPr/>
    </dgm:pt>
    <dgm:pt modelId="{4DB02334-F788-47AB-8888-58775DBB8D65}" type="pres">
      <dgm:prSet presAssocID="{ED535973-06F9-44AC-A967-093057FFCA6E}" presName="connectorText" presStyleLbl="sibTrans2D1" presStyleIdx="3" presStyleCnt="5"/>
      <dgm:spPr/>
    </dgm:pt>
    <dgm:pt modelId="{14DB2692-8024-4F8A-925E-07637A0B4C38}" type="pres">
      <dgm:prSet presAssocID="{608EC549-8CD0-4E1A-A37F-0F5C6D9D8F58}" presName="node" presStyleLbl="node1" presStyleIdx="4" presStyleCnt="6">
        <dgm:presLayoutVars>
          <dgm:bulletEnabled val="1"/>
        </dgm:presLayoutVars>
      </dgm:prSet>
      <dgm:spPr/>
    </dgm:pt>
    <dgm:pt modelId="{76F316B4-A69C-4F64-B3FB-59DB1355E805}" type="pres">
      <dgm:prSet presAssocID="{A01588D5-F0EB-4F6F-BD53-275BE8742E85}" presName="sibTrans" presStyleLbl="sibTrans2D1" presStyleIdx="4" presStyleCnt="5"/>
      <dgm:spPr/>
    </dgm:pt>
    <dgm:pt modelId="{BB0C3CDC-DDCF-4F57-8883-3F358FC8A5DE}" type="pres">
      <dgm:prSet presAssocID="{A01588D5-F0EB-4F6F-BD53-275BE8742E85}" presName="connectorText" presStyleLbl="sibTrans2D1" presStyleIdx="4" presStyleCnt="5"/>
      <dgm:spPr/>
    </dgm:pt>
    <dgm:pt modelId="{0293CFDF-0C8D-49EA-BE06-5200CCA20642}" type="pres">
      <dgm:prSet presAssocID="{8524C771-0CC4-49E3-9FB8-3A6EDFDBD8DA}" presName="node" presStyleLbl="node1" presStyleIdx="5" presStyleCnt="6">
        <dgm:presLayoutVars>
          <dgm:bulletEnabled val="1"/>
        </dgm:presLayoutVars>
      </dgm:prSet>
      <dgm:spPr/>
    </dgm:pt>
  </dgm:ptLst>
  <dgm:cxnLst>
    <dgm:cxn modelId="{86A2FC30-FE03-49E9-B331-43D9A23CF0E1}" type="presOf" srcId="{ED535973-06F9-44AC-A967-093057FFCA6E}" destId="{4DB02334-F788-47AB-8888-58775DBB8D65}" srcOrd="1" destOrd="0" presId="urn:microsoft.com/office/officeart/2005/8/layout/process5"/>
    <dgm:cxn modelId="{97C93B4C-C1CB-451C-AFE4-5695657F6D3D}" type="presOf" srcId="{E39A2B70-CA68-4AB6-91D4-CA3FFB186B09}" destId="{BEDADECB-A730-4F6F-B9F4-A7DDB4AFE29D}" srcOrd="0" destOrd="0" presId="urn:microsoft.com/office/officeart/2005/8/layout/process5"/>
    <dgm:cxn modelId="{02F72552-EC9C-4B26-AB75-4F9D3821A026}" srcId="{0511C73A-5AFD-410A-B93B-A7BAC6E64C24}" destId="{1E91B5CD-5240-4620-AEE1-13AE7DA5C969}" srcOrd="3" destOrd="0" parTransId="{6891B86F-2B4D-4D15-842B-5676EDE6C356}" sibTransId="{ED535973-06F9-44AC-A967-093057FFCA6E}"/>
    <dgm:cxn modelId="{29C9B75C-2DA1-4784-A73E-91C8B30BDFA6}" srcId="{0511C73A-5AFD-410A-B93B-A7BAC6E64C24}" destId="{A6DDE88C-A080-458D-AF5A-0FE06573FE42}" srcOrd="1" destOrd="0" parTransId="{7062C85B-253B-4B00-850F-421F88BF3914}" sibTransId="{F74890D3-0FEF-469D-8368-FB0A3788AFCC}"/>
    <dgm:cxn modelId="{AD2BB861-4488-4243-BA7F-4392B215EBF4}" type="presOf" srcId="{ED2940A5-03E3-4E07-9C40-25A31B8BD8AE}" destId="{3E513B23-D385-455B-92FE-0562B34C2A5D}" srcOrd="1" destOrd="0" presId="urn:microsoft.com/office/officeart/2005/8/layout/process5"/>
    <dgm:cxn modelId="{C8D46268-C545-4A6E-A5B9-AE5A09DA64B1}" type="presOf" srcId="{E39A2B70-CA68-4AB6-91D4-CA3FFB186B09}" destId="{99BD4599-BE90-4AD7-8BA2-BDDB4A25B4FE}" srcOrd="1" destOrd="0" presId="urn:microsoft.com/office/officeart/2005/8/layout/process5"/>
    <dgm:cxn modelId="{C35C256E-56D6-409C-A964-3A67D6EB48C0}" type="presOf" srcId="{E8FFFB66-F39B-4D56-9A55-8551C311D2BB}" destId="{07BC51B7-0A51-44CD-9B19-AAB7A8B26DFA}" srcOrd="0" destOrd="0" presId="urn:microsoft.com/office/officeart/2005/8/layout/process5"/>
    <dgm:cxn modelId="{E032126F-8D98-449A-AFFD-8011A2C5A7EE}" type="presOf" srcId="{1E91B5CD-5240-4620-AEE1-13AE7DA5C969}" destId="{AF1D3716-0327-418F-8B8F-46DCD291D6C4}" srcOrd="0" destOrd="0" presId="urn:microsoft.com/office/officeart/2005/8/layout/process5"/>
    <dgm:cxn modelId="{07F16F71-F374-43AB-81A9-1C1F2888E8C3}" type="presOf" srcId="{8524C771-0CC4-49E3-9FB8-3A6EDFDBD8DA}" destId="{0293CFDF-0C8D-49EA-BE06-5200CCA20642}" srcOrd="0" destOrd="0" presId="urn:microsoft.com/office/officeart/2005/8/layout/process5"/>
    <dgm:cxn modelId="{35C7EE71-BE01-4ADD-9452-A146B947968C}" type="presOf" srcId="{A01588D5-F0EB-4F6F-BD53-275BE8742E85}" destId="{76F316B4-A69C-4F64-B3FB-59DB1355E805}" srcOrd="0" destOrd="0" presId="urn:microsoft.com/office/officeart/2005/8/layout/process5"/>
    <dgm:cxn modelId="{6E8A8C84-B96F-4DCC-82E5-A9053E53CCAE}" type="presOf" srcId="{3AF2C0CD-6026-407B-A268-3EC89A335CAC}" destId="{B49FDBA6-FE18-4126-9524-3F2EB482491C}" srcOrd="0" destOrd="0" presId="urn:microsoft.com/office/officeart/2005/8/layout/process5"/>
    <dgm:cxn modelId="{089BA2A4-4E11-4191-BC1E-2EEBA5379565}" type="presOf" srcId="{F74890D3-0FEF-469D-8368-FB0A3788AFCC}" destId="{A860EB00-C81E-484E-80A1-BEE14E84B910}" srcOrd="1" destOrd="0" presId="urn:microsoft.com/office/officeart/2005/8/layout/process5"/>
    <dgm:cxn modelId="{1B4164A7-5612-42FF-BE9E-C73894CAC4DD}" srcId="{0511C73A-5AFD-410A-B93B-A7BAC6E64C24}" destId="{E8FFFB66-F39B-4D56-9A55-8551C311D2BB}" srcOrd="0" destOrd="0" parTransId="{B54FCEE0-0C2E-44F8-AF66-A664B278CBB8}" sibTransId="{ED2940A5-03E3-4E07-9C40-25A31B8BD8AE}"/>
    <dgm:cxn modelId="{0916DFB1-6D8F-43A1-8806-2964EE5AC712}" type="presOf" srcId="{F74890D3-0FEF-469D-8368-FB0A3788AFCC}" destId="{AC07187F-3ADE-470A-B371-2F7BC638B5EC}" srcOrd="0" destOrd="0" presId="urn:microsoft.com/office/officeart/2005/8/layout/process5"/>
    <dgm:cxn modelId="{51B911C2-6F71-4140-9BF6-27CCC3A2BFE9}" type="presOf" srcId="{ED535973-06F9-44AC-A967-093057FFCA6E}" destId="{6BACED66-4F64-4DBC-ACBF-AD1D7902D975}" srcOrd="0" destOrd="0" presId="urn:microsoft.com/office/officeart/2005/8/layout/process5"/>
    <dgm:cxn modelId="{E3898DCD-C7A3-4F0A-AB8C-7BD36BBE6887}" srcId="{0511C73A-5AFD-410A-B93B-A7BAC6E64C24}" destId="{608EC549-8CD0-4E1A-A37F-0F5C6D9D8F58}" srcOrd="4" destOrd="0" parTransId="{AC4DE8F0-D2D3-43A9-A7F2-BA875D4495FB}" sibTransId="{A01588D5-F0EB-4F6F-BD53-275BE8742E85}"/>
    <dgm:cxn modelId="{DF94AACE-6515-4FC6-943B-896B63513702}" type="presOf" srcId="{A6DDE88C-A080-458D-AF5A-0FE06573FE42}" destId="{63452868-7759-405C-9C91-F81722D8F98D}" srcOrd="0" destOrd="0" presId="urn:microsoft.com/office/officeart/2005/8/layout/process5"/>
    <dgm:cxn modelId="{D49254D0-FB4B-4F13-8205-BC6343BF1C57}" srcId="{0511C73A-5AFD-410A-B93B-A7BAC6E64C24}" destId="{8524C771-0CC4-49E3-9FB8-3A6EDFDBD8DA}" srcOrd="5" destOrd="0" parTransId="{100E14B9-4D97-4059-A965-C610166BB682}" sibTransId="{54B2F506-0F49-4861-ACBE-80AE877CFC3A}"/>
    <dgm:cxn modelId="{F3B3ABDC-1398-45EF-BB25-D347428D83D6}" type="presOf" srcId="{608EC549-8CD0-4E1A-A37F-0F5C6D9D8F58}" destId="{14DB2692-8024-4F8A-925E-07637A0B4C38}" srcOrd="0" destOrd="0" presId="urn:microsoft.com/office/officeart/2005/8/layout/process5"/>
    <dgm:cxn modelId="{BA2098E4-5A9A-486F-9632-99898276DD7D}" type="presOf" srcId="{ED2940A5-03E3-4E07-9C40-25A31B8BD8AE}" destId="{D83B400F-A23D-42D0-950B-C85A7CB247A9}" srcOrd="0" destOrd="0" presId="urn:microsoft.com/office/officeart/2005/8/layout/process5"/>
    <dgm:cxn modelId="{1685A8E4-5B93-462E-8FD0-50B37B209834}" srcId="{0511C73A-5AFD-410A-B93B-A7BAC6E64C24}" destId="{3AF2C0CD-6026-407B-A268-3EC89A335CAC}" srcOrd="2" destOrd="0" parTransId="{0EEEDE01-BEA2-4D62-A49E-2E47A76AFBA9}" sibTransId="{E39A2B70-CA68-4AB6-91D4-CA3FFB186B09}"/>
    <dgm:cxn modelId="{CCEDDBE4-1DC7-4AF5-A8B2-261CD64105CF}" type="presOf" srcId="{0511C73A-5AFD-410A-B93B-A7BAC6E64C24}" destId="{5C763D47-AF2E-442E-858E-18A5F9BD29AC}" srcOrd="0" destOrd="0" presId="urn:microsoft.com/office/officeart/2005/8/layout/process5"/>
    <dgm:cxn modelId="{FBE5E6F7-D66C-480A-BC24-5168AC8BBEEE}" type="presOf" srcId="{A01588D5-F0EB-4F6F-BD53-275BE8742E85}" destId="{BB0C3CDC-DDCF-4F57-8883-3F358FC8A5DE}" srcOrd="1" destOrd="0" presId="urn:microsoft.com/office/officeart/2005/8/layout/process5"/>
    <dgm:cxn modelId="{CEC42B0F-7784-43FD-8357-170688CE1EFA}" type="presParOf" srcId="{5C763D47-AF2E-442E-858E-18A5F9BD29AC}" destId="{07BC51B7-0A51-44CD-9B19-AAB7A8B26DFA}" srcOrd="0" destOrd="0" presId="urn:microsoft.com/office/officeart/2005/8/layout/process5"/>
    <dgm:cxn modelId="{96413091-0196-4729-87C9-69A07C670931}" type="presParOf" srcId="{5C763D47-AF2E-442E-858E-18A5F9BD29AC}" destId="{D83B400F-A23D-42D0-950B-C85A7CB247A9}" srcOrd="1" destOrd="0" presId="urn:microsoft.com/office/officeart/2005/8/layout/process5"/>
    <dgm:cxn modelId="{94C7F6B0-23E4-414C-ABED-D52DBA334B6D}" type="presParOf" srcId="{D83B400F-A23D-42D0-950B-C85A7CB247A9}" destId="{3E513B23-D385-455B-92FE-0562B34C2A5D}" srcOrd="0" destOrd="0" presId="urn:microsoft.com/office/officeart/2005/8/layout/process5"/>
    <dgm:cxn modelId="{A7E9DF9C-006B-4C45-8BE8-F607A61AB776}" type="presParOf" srcId="{5C763D47-AF2E-442E-858E-18A5F9BD29AC}" destId="{63452868-7759-405C-9C91-F81722D8F98D}" srcOrd="2" destOrd="0" presId="urn:microsoft.com/office/officeart/2005/8/layout/process5"/>
    <dgm:cxn modelId="{4B135ED5-6D15-4BEE-B5FA-117FDCF0D593}" type="presParOf" srcId="{5C763D47-AF2E-442E-858E-18A5F9BD29AC}" destId="{AC07187F-3ADE-470A-B371-2F7BC638B5EC}" srcOrd="3" destOrd="0" presId="urn:microsoft.com/office/officeart/2005/8/layout/process5"/>
    <dgm:cxn modelId="{0B16287E-AF75-4006-BA0D-4BC3B26AAE69}" type="presParOf" srcId="{AC07187F-3ADE-470A-B371-2F7BC638B5EC}" destId="{A860EB00-C81E-484E-80A1-BEE14E84B910}" srcOrd="0" destOrd="0" presId="urn:microsoft.com/office/officeart/2005/8/layout/process5"/>
    <dgm:cxn modelId="{F1255651-E8AA-45DC-ACF5-44E1E5FBA70E}" type="presParOf" srcId="{5C763D47-AF2E-442E-858E-18A5F9BD29AC}" destId="{B49FDBA6-FE18-4126-9524-3F2EB482491C}" srcOrd="4" destOrd="0" presId="urn:microsoft.com/office/officeart/2005/8/layout/process5"/>
    <dgm:cxn modelId="{EAB413C3-7977-4884-B33E-CD15841D9FAE}" type="presParOf" srcId="{5C763D47-AF2E-442E-858E-18A5F9BD29AC}" destId="{BEDADECB-A730-4F6F-B9F4-A7DDB4AFE29D}" srcOrd="5" destOrd="0" presId="urn:microsoft.com/office/officeart/2005/8/layout/process5"/>
    <dgm:cxn modelId="{9E34B828-C50E-43C5-8F91-14096B24E576}" type="presParOf" srcId="{BEDADECB-A730-4F6F-B9F4-A7DDB4AFE29D}" destId="{99BD4599-BE90-4AD7-8BA2-BDDB4A25B4FE}" srcOrd="0" destOrd="0" presId="urn:microsoft.com/office/officeart/2005/8/layout/process5"/>
    <dgm:cxn modelId="{674EC44A-B94C-4179-BA0C-EB6585ABBC81}" type="presParOf" srcId="{5C763D47-AF2E-442E-858E-18A5F9BD29AC}" destId="{AF1D3716-0327-418F-8B8F-46DCD291D6C4}" srcOrd="6" destOrd="0" presId="urn:microsoft.com/office/officeart/2005/8/layout/process5"/>
    <dgm:cxn modelId="{383BD62C-5460-4050-8630-D167446425C8}" type="presParOf" srcId="{5C763D47-AF2E-442E-858E-18A5F9BD29AC}" destId="{6BACED66-4F64-4DBC-ACBF-AD1D7902D975}" srcOrd="7" destOrd="0" presId="urn:microsoft.com/office/officeart/2005/8/layout/process5"/>
    <dgm:cxn modelId="{8D56A744-069D-4A24-9A37-FD6CE63FA346}" type="presParOf" srcId="{6BACED66-4F64-4DBC-ACBF-AD1D7902D975}" destId="{4DB02334-F788-47AB-8888-58775DBB8D65}" srcOrd="0" destOrd="0" presId="urn:microsoft.com/office/officeart/2005/8/layout/process5"/>
    <dgm:cxn modelId="{FF142C7C-0156-4CD5-A376-165912366E9E}" type="presParOf" srcId="{5C763D47-AF2E-442E-858E-18A5F9BD29AC}" destId="{14DB2692-8024-4F8A-925E-07637A0B4C38}" srcOrd="8" destOrd="0" presId="urn:microsoft.com/office/officeart/2005/8/layout/process5"/>
    <dgm:cxn modelId="{268DE583-8915-440B-B527-A192C0FF17CA}" type="presParOf" srcId="{5C763D47-AF2E-442E-858E-18A5F9BD29AC}" destId="{76F316B4-A69C-4F64-B3FB-59DB1355E805}" srcOrd="9" destOrd="0" presId="urn:microsoft.com/office/officeart/2005/8/layout/process5"/>
    <dgm:cxn modelId="{9695B7D0-8C62-453D-B09F-CF586FDC2EE6}" type="presParOf" srcId="{76F316B4-A69C-4F64-B3FB-59DB1355E805}" destId="{BB0C3CDC-DDCF-4F57-8883-3F358FC8A5DE}" srcOrd="0" destOrd="0" presId="urn:microsoft.com/office/officeart/2005/8/layout/process5"/>
    <dgm:cxn modelId="{986E9205-90AD-4E89-996D-988E89579B5A}" type="presParOf" srcId="{5C763D47-AF2E-442E-858E-18A5F9BD29AC}" destId="{0293CFDF-0C8D-49EA-BE06-5200CCA20642}" srcOrd="10"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511C73A-5AFD-410A-B93B-A7BAC6E64C24}" type="doc">
      <dgm:prSet loTypeId="urn:microsoft.com/office/officeart/2005/8/layout/process5" loCatId="process" qsTypeId="urn:microsoft.com/office/officeart/2005/8/quickstyle/simple1" qsCatId="simple" csTypeId="urn:microsoft.com/office/officeart/2005/8/colors/accent1_5" csCatId="accent1" phldr="1"/>
      <dgm:spPr/>
      <dgm:t>
        <a:bodyPr/>
        <a:lstStyle/>
        <a:p>
          <a:endParaRPr lang="ru-RU"/>
        </a:p>
      </dgm:t>
    </dgm:pt>
    <dgm:pt modelId="{E8FFFB66-F39B-4D56-9A55-8551C311D2BB}">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Подготовка</a:t>
          </a:r>
          <a:endParaRPr lang="ru-RU" sz="1600" b="1" dirty="0"/>
        </a:p>
      </dgm:t>
    </dgm:pt>
    <dgm:pt modelId="{B54FCEE0-0C2E-44F8-AF66-A664B278CBB8}" type="parTrans" cxnId="{1B4164A7-5612-42FF-BE9E-C73894CAC4DD}">
      <dgm:prSet/>
      <dgm:spPr/>
      <dgm:t>
        <a:bodyPr/>
        <a:lstStyle/>
        <a:p>
          <a:endParaRPr lang="ru-RU" sz="1400"/>
        </a:p>
      </dgm:t>
    </dgm:pt>
    <dgm:pt modelId="{ED2940A5-03E3-4E07-9C40-25A31B8BD8AE}" type="sibTrans" cxnId="{1B4164A7-5612-42FF-BE9E-C73894CAC4DD}">
      <dgm:prSet/>
      <dgm:spPr/>
      <dgm:t>
        <a:bodyPr/>
        <a:lstStyle/>
        <a:p>
          <a:endParaRPr lang="ru-RU" sz="1400"/>
        </a:p>
      </dgm:t>
    </dgm:pt>
    <dgm:pt modelId="{A6DDE88C-A080-458D-AF5A-0FE06573FE42}">
      <dgm:prSet phldrT="[Текст]" custT="1"/>
      <dgm:spPr/>
      <dgm:t>
        <a:bodyPr/>
        <a:lstStyle/>
        <a:p>
          <a:pPr>
            <a:buClrTx/>
            <a:buSzTx/>
            <a:buFontTx/>
            <a:buNone/>
          </a:pPr>
          <a:r>
            <a:rPr lang="ru-RU" sz="1600" b="1" dirty="0"/>
            <a:t>Проведение процедуры</a:t>
          </a:r>
        </a:p>
      </dgm:t>
    </dgm:pt>
    <dgm:pt modelId="{7062C85B-253B-4B00-850F-421F88BF3914}" type="parTrans" cxnId="{29C9B75C-2DA1-4784-A73E-91C8B30BDFA6}">
      <dgm:prSet/>
      <dgm:spPr/>
      <dgm:t>
        <a:bodyPr/>
        <a:lstStyle/>
        <a:p>
          <a:endParaRPr lang="ru-RU" sz="1400"/>
        </a:p>
      </dgm:t>
    </dgm:pt>
    <dgm:pt modelId="{F74890D3-0FEF-469D-8368-FB0A3788AFCC}" type="sibTrans" cxnId="{29C9B75C-2DA1-4784-A73E-91C8B30BDFA6}">
      <dgm:prSet/>
      <dgm:spPr/>
      <dgm:t>
        <a:bodyPr/>
        <a:lstStyle/>
        <a:p>
          <a:endParaRPr lang="ru-RU" sz="1400"/>
        </a:p>
      </dgm:t>
    </dgm:pt>
    <dgm:pt modelId="{3AF2C0CD-6026-407B-A268-3EC89A335CAC}">
      <dgm:prSet phldrT="[Текст]" custT="1"/>
      <dgm:spPr/>
      <dgm:t>
        <a:bodyPr/>
        <a:lstStyle/>
        <a:p>
          <a:r>
            <a:rPr kumimoji="0" lang="ru-RU" altLang="ru-RU" sz="1600" b="1" i="0" u="none" strike="noStrike" cap="none" spc="0" normalizeH="0" baseline="0" noProof="0" dirty="0">
              <a:ln/>
              <a:effectLst/>
              <a:uLnTx/>
              <a:uFillTx/>
              <a:latin typeface="+mn-lt"/>
            </a:rPr>
            <a:t>Заключение</a:t>
          </a:r>
          <a:endParaRPr lang="ru-RU" sz="1600" b="1" dirty="0"/>
        </a:p>
      </dgm:t>
    </dgm:pt>
    <dgm:pt modelId="{0EEEDE01-BEA2-4D62-A49E-2E47A76AFBA9}" type="parTrans" cxnId="{1685A8E4-5B93-462E-8FD0-50B37B209834}">
      <dgm:prSet/>
      <dgm:spPr/>
      <dgm:t>
        <a:bodyPr/>
        <a:lstStyle/>
        <a:p>
          <a:endParaRPr lang="ru-RU" sz="1400"/>
        </a:p>
      </dgm:t>
    </dgm:pt>
    <dgm:pt modelId="{E39A2B70-CA68-4AB6-91D4-CA3FFB186B09}" type="sibTrans" cxnId="{1685A8E4-5B93-462E-8FD0-50B37B209834}">
      <dgm:prSet/>
      <dgm:spPr/>
      <dgm:t>
        <a:bodyPr/>
        <a:lstStyle/>
        <a:p>
          <a:endParaRPr lang="ru-RU" sz="1400"/>
        </a:p>
      </dgm:t>
    </dgm:pt>
    <dgm:pt modelId="{1E91B5CD-5240-4620-AEE1-13AE7DA5C969}">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Исполнение</a:t>
          </a:r>
          <a:endParaRPr lang="ru-RU" sz="1600" b="1" dirty="0"/>
        </a:p>
      </dgm:t>
    </dgm:pt>
    <dgm:pt modelId="{6891B86F-2B4D-4D15-842B-5676EDE6C356}" type="parTrans" cxnId="{02F72552-EC9C-4B26-AB75-4F9D3821A026}">
      <dgm:prSet/>
      <dgm:spPr/>
      <dgm:t>
        <a:bodyPr/>
        <a:lstStyle/>
        <a:p>
          <a:endParaRPr lang="ru-RU" sz="1400"/>
        </a:p>
      </dgm:t>
    </dgm:pt>
    <dgm:pt modelId="{ED535973-06F9-44AC-A967-093057FFCA6E}" type="sibTrans" cxnId="{02F72552-EC9C-4B26-AB75-4F9D3821A026}">
      <dgm:prSet/>
      <dgm:spPr/>
      <dgm:t>
        <a:bodyPr/>
        <a:lstStyle/>
        <a:p>
          <a:endParaRPr lang="ru-RU" sz="1400"/>
        </a:p>
      </dgm:t>
    </dgm:pt>
    <dgm:pt modelId="{608EC549-8CD0-4E1A-A37F-0F5C6D9D8F58}">
      <dgm:prSet phldrT="[Текст]" custT="1"/>
      <dgm:spPr/>
      <dgm:t>
        <a:bodyPr/>
        <a:lstStyle/>
        <a:p>
          <a:pPr>
            <a:buClrTx/>
            <a:buSzTx/>
            <a:buFontTx/>
            <a:buNone/>
          </a:pPr>
          <a:r>
            <a:rPr kumimoji="0" lang="ru-RU" altLang="ru-RU" sz="1600" b="1" i="0" u="none" strike="noStrike" cap="none" spc="0" normalizeH="0" baseline="0" noProof="0">
              <a:ln/>
              <a:effectLst/>
              <a:uLnTx/>
              <a:uFillTx/>
              <a:latin typeface="+mn-lt"/>
            </a:rPr>
            <a:t>Анализ</a:t>
          </a:r>
          <a:endParaRPr lang="ru-RU" sz="1600" b="1" dirty="0"/>
        </a:p>
      </dgm:t>
    </dgm:pt>
    <dgm:pt modelId="{AC4DE8F0-D2D3-43A9-A7F2-BA875D4495FB}" type="parTrans" cxnId="{E3898DCD-C7A3-4F0A-AB8C-7BD36BBE6887}">
      <dgm:prSet/>
      <dgm:spPr/>
      <dgm:t>
        <a:bodyPr/>
        <a:lstStyle/>
        <a:p>
          <a:endParaRPr lang="ru-RU" sz="1400"/>
        </a:p>
      </dgm:t>
    </dgm:pt>
    <dgm:pt modelId="{A01588D5-F0EB-4F6F-BD53-275BE8742E85}" type="sibTrans" cxnId="{E3898DCD-C7A3-4F0A-AB8C-7BD36BBE6887}">
      <dgm:prSet/>
      <dgm:spPr/>
      <dgm:t>
        <a:bodyPr/>
        <a:lstStyle/>
        <a:p>
          <a:endParaRPr lang="ru-RU" sz="1400"/>
        </a:p>
      </dgm:t>
    </dgm:pt>
    <dgm:pt modelId="{8524C771-0CC4-49E3-9FB8-3A6EDFDBD8DA}">
      <dgm:prSet phldrT="[Текст]" custT="1"/>
      <dgm:spPr/>
      <dgm:t>
        <a:bodyPr/>
        <a:lstStyle/>
        <a:p>
          <a:pPr>
            <a:buClrTx/>
            <a:buSzTx/>
            <a:buFont typeface="Wingdings" pitchFamily="2" charset="2"/>
            <a:buNone/>
          </a:pPr>
          <a:r>
            <a:rPr lang="ru-RU" sz="1600" b="1" dirty="0">
              <a:latin typeface="+mn-lt"/>
            </a:rPr>
            <a:t>Отклонение</a:t>
          </a:r>
          <a:endParaRPr lang="ru-RU" sz="1600" b="1" dirty="0"/>
        </a:p>
      </dgm:t>
    </dgm:pt>
    <dgm:pt modelId="{100E14B9-4D97-4059-A965-C610166BB682}" type="parTrans" cxnId="{D49254D0-FB4B-4F13-8205-BC6343BF1C57}">
      <dgm:prSet/>
      <dgm:spPr/>
      <dgm:t>
        <a:bodyPr/>
        <a:lstStyle/>
        <a:p>
          <a:endParaRPr lang="ru-RU" sz="1400"/>
        </a:p>
      </dgm:t>
    </dgm:pt>
    <dgm:pt modelId="{54B2F506-0F49-4861-ACBE-80AE877CFC3A}" type="sibTrans" cxnId="{D49254D0-FB4B-4F13-8205-BC6343BF1C57}">
      <dgm:prSet/>
      <dgm:spPr/>
      <dgm:t>
        <a:bodyPr/>
        <a:lstStyle/>
        <a:p>
          <a:endParaRPr lang="ru-RU" sz="1400"/>
        </a:p>
      </dgm:t>
    </dgm:pt>
    <dgm:pt modelId="{5C763D47-AF2E-442E-858E-18A5F9BD29AC}" type="pres">
      <dgm:prSet presAssocID="{0511C73A-5AFD-410A-B93B-A7BAC6E64C24}" presName="diagram" presStyleCnt="0">
        <dgm:presLayoutVars>
          <dgm:dir/>
          <dgm:resizeHandles val="exact"/>
        </dgm:presLayoutVars>
      </dgm:prSet>
      <dgm:spPr/>
    </dgm:pt>
    <dgm:pt modelId="{07BC51B7-0A51-44CD-9B19-AAB7A8B26DFA}" type="pres">
      <dgm:prSet presAssocID="{E8FFFB66-F39B-4D56-9A55-8551C311D2BB}" presName="node" presStyleLbl="node1" presStyleIdx="0" presStyleCnt="6">
        <dgm:presLayoutVars>
          <dgm:bulletEnabled val="1"/>
        </dgm:presLayoutVars>
      </dgm:prSet>
      <dgm:spPr/>
    </dgm:pt>
    <dgm:pt modelId="{D83B400F-A23D-42D0-950B-C85A7CB247A9}" type="pres">
      <dgm:prSet presAssocID="{ED2940A5-03E3-4E07-9C40-25A31B8BD8AE}" presName="sibTrans" presStyleLbl="sibTrans2D1" presStyleIdx="0" presStyleCnt="5"/>
      <dgm:spPr/>
    </dgm:pt>
    <dgm:pt modelId="{3E513B23-D385-455B-92FE-0562B34C2A5D}" type="pres">
      <dgm:prSet presAssocID="{ED2940A5-03E3-4E07-9C40-25A31B8BD8AE}" presName="connectorText" presStyleLbl="sibTrans2D1" presStyleIdx="0" presStyleCnt="5"/>
      <dgm:spPr/>
    </dgm:pt>
    <dgm:pt modelId="{63452868-7759-405C-9C91-F81722D8F98D}" type="pres">
      <dgm:prSet presAssocID="{A6DDE88C-A080-458D-AF5A-0FE06573FE42}" presName="node" presStyleLbl="node1" presStyleIdx="1" presStyleCnt="6">
        <dgm:presLayoutVars>
          <dgm:bulletEnabled val="1"/>
        </dgm:presLayoutVars>
      </dgm:prSet>
      <dgm:spPr/>
    </dgm:pt>
    <dgm:pt modelId="{AC07187F-3ADE-470A-B371-2F7BC638B5EC}" type="pres">
      <dgm:prSet presAssocID="{F74890D3-0FEF-469D-8368-FB0A3788AFCC}" presName="sibTrans" presStyleLbl="sibTrans2D1" presStyleIdx="1" presStyleCnt="5"/>
      <dgm:spPr/>
    </dgm:pt>
    <dgm:pt modelId="{A860EB00-C81E-484E-80A1-BEE14E84B910}" type="pres">
      <dgm:prSet presAssocID="{F74890D3-0FEF-469D-8368-FB0A3788AFCC}" presName="connectorText" presStyleLbl="sibTrans2D1" presStyleIdx="1" presStyleCnt="5"/>
      <dgm:spPr/>
    </dgm:pt>
    <dgm:pt modelId="{B49FDBA6-FE18-4126-9524-3F2EB482491C}" type="pres">
      <dgm:prSet presAssocID="{3AF2C0CD-6026-407B-A268-3EC89A335CAC}" presName="node" presStyleLbl="node1" presStyleIdx="2" presStyleCnt="6">
        <dgm:presLayoutVars>
          <dgm:bulletEnabled val="1"/>
        </dgm:presLayoutVars>
      </dgm:prSet>
      <dgm:spPr/>
    </dgm:pt>
    <dgm:pt modelId="{BEDADECB-A730-4F6F-B9F4-A7DDB4AFE29D}" type="pres">
      <dgm:prSet presAssocID="{E39A2B70-CA68-4AB6-91D4-CA3FFB186B09}" presName="sibTrans" presStyleLbl="sibTrans2D1" presStyleIdx="2" presStyleCnt="5"/>
      <dgm:spPr/>
    </dgm:pt>
    <dgm:pt modelId="{99BD4599-BE90-4AD7-8BA2-BDDB4A25B4FE}" type="pres">
      <dgm:prSet presAssocID="{E39A2B70-CA68-4AB6-91D4-CA3FFB186B09}" presName="connectorText" presStyleLbl="sibTrans2D1" presStyleIdx="2" presStyleCnt="5"/>
      <dgm:spPr/>
    </dgm:pt>
    <dgm:pt modelId="{AF1D3716-0327-418F-8B8F-46DCD291D6C4}" type="pres">
      <dgm:prSet presAssocID="{1E91B5CD-5240-4620-AEE1-13AE7DA5C969}" presName="node" presStyleLbl="node1" presStyleIdx="3" presStyleCnt="6">
        <dgm:presLayoutVars>
          <dgm:bulletEnabled val="1"/>
        </dgm:presLayoutVars>
      </dgm:prSet>
      <dgm:spPr/>
    </dgm:pt>
    <dgm:pt modelId="{6BACED66-4F64-4DBC-ACBF-AD1D7902D975}" type="pres">
      <dgm:prSet presAssocID="{ED535973-06F9-44AC-A967-093057FFCA6E}" presName="sibTrans" presStyleLbl="sibTrans2D1" presStyleIdx="3" presStyleCnt="5"/>
      <dgm:spPr/>
    </dgm:pt>
    <dgm:pt modelId="{4DB02334-F788-47AB-8888-58775DBB8D65}" type="pres">
      <dgm:prSet presAssocID="{ED535973-06F9-44AC-A967-093057FFCA6E}" presName="connectorText" presStyleLbl="sibTrans2D1" presStyleIdx="3" presStyleCnt="5"/>
      <dgm:spPr/>
    </dgm:pt>
    <dgm:pt modelId="{14DB2692-8024-4F8A-925E-07637A0B4C38}" type="pres">
      <dgm:prSet presAssocID="{608EC549-8CD0-4E1A-A37F-0F5C6D9D8F58}" presName="node" presStyleLbl="node1" presStyleIdx="4" presStyleCnt="6">
        <dgm:presLayoutVars>
          <dgm:bulletEnabled val="1"/>
        </dgm:presLayoutVars>
      </dgm:prSet>
      <dgm:spPr/>
    </dgm:pt>
    <dgm:pt modelId="{76F316B4-A69C-4F64-B3FB-59DB1355E805}" type="pres">
      <dgm:prSet presAssocID="{A01588D5-F0EB-4F6F-BD53-275BE8742E85}" presName="sibTrans" presStyleLbl="sibTrans2D1" presStyleIdx="4" presStyleCnt="5"/>
      <dgm:spPr/>
    </dgm:pt>
    <dgm:pt modelId="{BB0C3CDC-DDCF-4F57-8883-3F358FC8A5DE}" type="pres">
      <dgm:prSet presAssocID="{A01588D5-F0EB-4F6F-BD53-275BE8742E85}" presName="connectorText" presStyleLbl="sibTrans2D1" presStyleIdx="4" presStyleCnt="5"/>
      <dgm:spPr/>
    </dgm:pt>
    <dgm:pt modelId="{0293CFDF-0C8D-49EA-BE06-5200CCA20642}" type="pres">
      <dgm:prSet presAssocID="{8524C771-0CC4-49E3-9FB8-3A6EDFDBD8DA}" presName="node" presStyleLbl="node1" presStyleIdx="5" presStyleCnt="6">
        <dgm:presLayoutVars>
          <dgm:bulletEnabled val="1"/>
        </dgm:presLayoutVars>
      </dgm:prSet>
      <dgm:spPr/>
    </dgm:pt>
  </dgm:ptLst>
  <dgm:cxnLst>
    <dgm:cxn modelId="{86A2FC30-FE03-49E9-B331-43D9A23CF0E1}" type="presOf" srcId="{ED535973-06F9-44AC-A967-093057FFCA6E}" destId="{4DB02334-F788-47AB-8888-58775DBB8D65}" srcOrd="1" destOrd="0" presId="urn:microsoft.com/office/officeart/2005/8/layout/process5"/>
    <dgm:cxn modelId="{97C93B4C-C1CB-451C-AFE4-5695657F6D3D}" type="presOf" srcId="{E39A2B70-CA68-4AB6-91D4-CA3FFB186B09}" destId="{BEDADECB-A730-4F6F-B9F4-A7DDB4AFE29D}" srcOrd="0" destOrd="0" presId="urn:microsoft.com/office/officeart/2005/8/layout/process5"/>
    <dgm:cxn modelId="{02F72552-EC9C-4B26-AB75-4F9D3821A026}" srcId="{0511C73A-5AFD-410A-B93B-A7BAC6E64C24}" destId="{1E91B5CD-5240-4620-AEE1-13AE7DA5C969}" srcOrd="3" destOrd="0" parTransId="{6891B86F-2B4D-4D15-842B-5676EDE6C356}" sibTransId="{ED535973-06F9-44AC-A967-093057FFCA6E}"/>
    <dgm:cxn modelId="{29C9B75C-2DA1-4784-A73E-91C8B30BDFA6}" srcId="{0511C73A-5AFD-410A-B93B-A7BAC6E64C24}" destId="{A6DDE88C-A080-458D-AF5A-0FE06573FE42}" srcOrd="1" destOrd="0" parTransId="{7062C85B-253B-4B00-850F-421F88BF3914}" sibTransId="{F74890D3-0FEF-469D-8368-FB0A3788AFCC}"/>
    <dgm:cxn modelId="{AD2BB861-4488-4243-BA7F-4392B215EBF4}" type="presOf" srcId="{ED2940A5-03E3-4E07-9C40-25A31B8BD8AE}" destId="{3E513B23-D385-455B-92FE-0562B34C2A5D}" srcOrd="1" destOrd="0" presId="urn:microsoft.com/office/officeart/2005/8/layout/process5"/>
    <dgm:cxn modelId="{C8D46268-C545-4A6E-A5B9-AE5A09DA64B1}" type="presOf" srcId="{E39A2B70-CA68-4AB6-91D4-CA3FFB186B09}" destId="{99BD4599-BE90-4AD7-8BA2-BDDB4A25B4FE}" srcOrd="1" destOrd="0" presId="urn:microsoft.com/office/officeart/2005/8/layout/process5"/>
    <dgm:cxn modelId="{C35C256E-56D6-409C-A964-3A67D6EB48C0}" type="presOf" srcId="{E8FFFB66-F39B-4D56-9A55-8551C311D2BB}" destId="{07BC51B7-0A51-44CD-9B19-AAB7A8B26DFA}" srcOrd="0" destOrd="0" presId="urn:microsoft.com/office/officeart/2005/8/layout/process5"/>
    <dgm:cxn modelId="{E032126F-8D98-449A-AFFD-8011A2C5A7EE}" type="presOf" srcId="{1E91B5CD-5240-4620-AEE1-13AE7DA5C969}" destId="{AF1D3716-0327-418F-8B8F-46DCD291D6C4}" srcOrd="0" destOrd="0" presId="urn:microsoft.com/office/officeart/2005/8/layout/process5"/>
    <dgm:cxn modelId="{07F16F71-F374-43AB-81A9-1C1F2888E8C3}" type="presOf" srcId="{8524C771-0CC4-49E3-9FB8-3A6EDFDBD8DA}" destId="{0293CFDF-0C8D-49EA-BE06-5200CCA20642}" srcOrd="0" destOrd="0" presId="urn:microsoft.com/office/officeart/2005/8/layout/process5"/>
    <dgm:cxn modelId="{35C7EE71-BE01-4ADD-9452-A146B947968C}" type="presOf" srcId="{A01588D5-F0EB-4F6F-BD53-275BE8742E85}" destId="{76F316B4-A69C-4F64-B3FB-59DB1355E805}" srcOrd="0" destOrd="0" presId="urn:microsoft.com/office/officeart/2005/8/layout/process5"/>
    <dgm:cxn modelId="{6E8A8C84-B96F-4DCC-82E5-A9053E53CCAE}" type="presOf" srcId="{3AF2C0CD-6026-407B-A268-3EC89A335CAC}" destId="{B49FDBA6-FE18-4126-9524-3F2EB482491C}" srcOrd="0" destOrd="0" presId="urn:microsoft.com/office/officeart/2005/8/layout/process5"/>
    <dgm:cxn modelId="{089BA2A4-4E11-4191-BC1E-2EEBA5379565}" type="presOf" srcId="{F74890D3-0FEF-469D-8368-FB0A3788AFCC}" destId="{A860EB00-C81E-484E-80A1-BEE14E84B910}" srcOrd="1" destOrd="0" presId="urn:microsoft.com/office/officeart/2005/8/layout/process5"/>
    <dgm:cxn modelId="{1B4164A7-5612-42FF-BE9E-C73894CAC4DD}" srcId="{0511C73A-5AFD-410A-B93B-A7BAC6E64C24}" destId="{E8FFFB66-F39B-4D56-9A55-8551C311D2BB}" srcOrd="0" destOrd="0" parTransId="{B54FCEE0-0C2E-44F8-AF66-A664B278CBB8}" sibTransId="{ED2940A5-03E3-4E07-9C40-25A31B8BD8AE}"/>
    <dgm:cxn modelId="{0916DFB1-6D8F-43A1-8806-2964EE5AC712}" type="presOf" srcId="{F74890D3-0FEF-469D-8368-FB0A3788AFCC}" destId="{AC07187F-3ADE-470A-B371-2F7BC638B5EC}" srcOrd="0" destOrd="0" presId="urn:microsoft.com/office/officeart/2005/8/layout/process5"/>
    <dgm:cxn modelId="{51B911C2-6F71-4140-9BF6-27CCC3A2BFE9}" type="presOf" srcId="{ED535973-06F9-44AC-A967-093057FFCA6E}" destId="{6BACED66-4F64-4DBC-ACBF-AD1D7902D975}" srcOrd="0" destOrd="0" presId="urn:microsoft.com/office/officeart/2005/8/layout/process5"/>
    <dgm:cxn modelId="{E3898DCD-C7A3-4F0A-AB8C-7BD36BBE6887}" srcId="{0511C73A-5AFD-410A-B93B-A7BAC6E64C24}" destId="{608EC549-8CD0-4E1A-A37F-0F5C6D9D8F58}" srcOrd="4" destOrd="0" parTransId="{AC4DE8F0-D2D3-43A9-A7F2-BA875D4495FB}" sibTransId="{A01588D5-F0EB-4F6F-BD53-275BE8742E85}"/>
    <dgm:cxn modelId="{DF94AACE-6515-4FC6-943B-896B63513702}" type="presOf" srcId="{A6DDE88C-A080-458D-AF5A-0FE06573FE42}" destId="{63452868-7759-405C-9C91-F81722D8F98D}" srcOrd="0" destOrd="0" presId="urn:microsoft.com/office/officeart/2005/8/layout/process5"/>
    <dgm:cxn modelId="{D49254D0-FB4B-4F13-8205-BC6343BF1C57}" srcId="{0511C73A-5AFD-410A-B93B-A7BAC6E64C24}" destId="{8524C771-0CC4-49E3-9FB8-3A6EDFDBD8DA}" srcOrd="5" destOrd="0" parTransId="{100E14B9-4D97-4059-A965-C610166BB682}" sibTransId="{54B2F506-0F49-4861-ACBE-80AE877CFC3A}"/>
    <dgm:cxn modelId="{F3B3ABDC-1398-45EF-BB25-D347428D83D6}" type="presOf" srcId="{608EC549-8CD0-4E1A-A37F-0F5C6D9D8F58}" destId="{14DB2692-8024-4F8A-925E-07637A0B4C38}" srcOrd="0" destOrd="0" presId="urn:microsoft.com/office/officeart/2005/8/layout/process5"/>
    <dgm:cxn modelId="{BA2098E4-5A9A-486F-9632-99898276DD7D}" type="presOf" srcId="{ED2940A5-03E3-4E07-9C40-25A31B8BD8AE}" destId="{D83B400F-A23D-42D0-950B-C85A7CB247A9}" srcOrd="0" destOrd="0" presId="urn:microsoft.com/office/officeart/2005/8/layout/process5"/>
    <dgm:cxn modelId="{1685A8E4-5B93-462E-8FD0-50B37B209834}" srcId="{0511C73A-5AFD-410A-B93B-A7BAC6E64C24}" destId="{3AF2C0CD-6026-407B-A268-3EC89A335CAC}" srcOrd="2" destOrd="0" parTransId="{0EEEDE01-BEA2-4D62-A49E-2E47A76AFBA9}" sibTransId="{E39A2B70-CA68-4AB6-91D4-CA3FFB186B09}"/>
    <dgm:cxn modelId="{CCEDDBE4-1DC7-4AF5-A8B2-261CD64105CF}" type="presOf" srcId="{0511C73A-5AFD-410A-B93B-A7BAC6E64C24}" destId="{5C763D47-AF2E-442E-858E-18A5F9BD29AC}" srcOrd="0" destOrd="0" presId="urn:microsoft.com/office/officeart/2005/8/layout/process5"/>
    <dgm:cxn modelId="{FBE5E6F7-D66C-480A-BC24-5168AC8BBEEE}" type="presOf" srcId="{A01588D5-F0EB-4F6F-BD53-275BE8742E85}" destId="{BB0C3CDC-DDCF-4F57-8883-3F358FC8A5DE}" srcOrd="1" destOrd="0" presId="urn:microsoft.com/office/officeart/2005/8/layout/process5"/>
    <dgm:cxn modelId="{CEC42B0F-7784-43FD-8357-170688CE1EFA}" type="presParOf" srcId="{5C763D47-AF2E-442E-858E-18A5F9BD29AC}" destId="{07BC51B7-0A51-44CD-9B19-AAB7A8B26DFA}" srcOrd="0" destOrd="0" presId="urn:microsoft.com/office/officeart/2005/8/layout/process5"/>
    <dgm:cxn modelId="{96413091-0196-4729-87C9-69A07C670931}" type="presParOf" srcId="{5C763D47-AF2E-442E-858E-18A5F9BD29AC}" destId="{D83B400F-A23D-42D0-950B-C85A7CB247A9}" srcOrd="1" destOrd="0" presId="urn:microsoft.com/office/officeart/2005/8/layout/process5"/>
    <dgm:cxn modelId="{94C7F6B0-23E4-414C-ABED-D52DBA334B6D}" type="presParOf" srcId="{D83B400F-A23D-42D0-950B-C85A7CB247A9}" destId="{3E513B23-D385-455B-92FE-0562B34C2A5D}" srcOrd="0" destOrd="0" presId="urn:microsoft.com/office/officeart/2005/8/layout/process5"/>
    <dgm:cxn modelId="{A7E9DF9C-006B-4C45-8BE8-F607A61AB776}" type="presParOf" srcId="{5C763D47-AF2E-442E-858E-18A5F9BD29AC}" destId="{63452868-7759-405C-9C91-F81722D8F98D}" srcOrd="2" destOrd="0" presId="urn:microsoft.com/office/officeart/2005/8/layout/process5"/>
    <dgm:cxn modelId="{4B135ED5-6D15-4BEE-B5FA-117FDCF0D593}" type="presParOf" srcId="{5C763D47-AF2E-442E-858E-18A5F9BD29AC}" destId="{AC07187F-3ADE-470A-B371-2F7BC638B5EC}" srcOrd="3" destOrd="0" presId="urn:microsoft.com/office/officeart/2005/8/layout/process5"/>
    <dgm:cxn modelId="{0B16287E-AF75-4006-BA0D-4BC3B26AAE69}" type="presParOf" srcId="{AC07187F-3ADE-470A-B371-2F7BC638B5EC}" destId="{A860EB00-C81E-484E-80A1-BEE14E84B910}" srcOrd="0" destOrd="0" presId="urn:microsoft.com/office/officeart/2005/8/layout/process5"/>
    <dgm:cxn modelId="{F1255651-E8AA-45DC-ACF5-44E1E5FBA70E}" type="presParOf" srcId="{5C763D47-AF2E-442E-858E-18A5F9BD29AC}" destId="{B49FDBA6-FE18-4126-9524-3F2EB482491C}" srcOrd="4" destOrd="0" presId="urn:microsoft.com/office/officeart/2005/8/layout/process5"/>
    <dgm:cxn modelId="{EAB413C3-7977-4884-B33E-CD15841D9FAE}" type="presParOf" srcId="{5C763D47-AF2E-442E-858E-18A5F9BD29AC}" destId="{BEDADECB-A730-4F6F-B9F4-A7DDB4AFE29D}" srcOrd="5" destOrd="0" presId="urn:microsoft.com/office/officeart/2005/8/layout/process5"/>
    <dgm:cxn modelId="{9E34B828-C50E-43C5-8F91-14096B24E576}" type="presParOf" srcId="{BEDADECB-A730-4F6F-B9F4-A7DDB4AFE29D}" destId="{99BD4599-BE90-4AD7-8BA2-BDDB4A25B4FE}" srcOrd="0" destOrd="0" presId="urn:microsoft.com/office/officeart/2005/8/layout/process5"/>
    <dgm:cxn modelId="{674EC44A-B94C-4179-BA0C-EB6585ABBC81}" type="presParOf" srcId="{5C763D47-AF2E-442E-858E-18A5F9BD29AC}" destId="{AF1D3716-0327-418F-8B8F-46DCD291D6C4}" srcOrd="6" destOrd="0" presId="urn:microsoft.com/office/officeart/2005/8/layout/process5"/>
    <dgm:cxn modelId="{383BD62C-5460-4050-8630-D167446425C8}" type="presParOf" srcId="{5C763D47-AF2E-442E-858E-18A5F9BD29AC}" destId="{6BACED66-4F64-4DBC-ACBF-AD1D7902D975}" srcOrd="7" destOrd="0" presId="urn:microsoft.com/office/officeart/2005/8/layout/process5"/>
    <dgm:cxn modelId="{8D56A744-069D-4A24-9A37-FD6CE63FA346}" type="presParOf" srcId="{6BACED66-4F64-4DBC-ACBF-AD1D7902D975}" destId="{4DB02334-F788-47AB-8888-58775DBB8D65}" srcOrd="0" destOrd="0" presId="urn:microsoft.com/office/officeart/2005/8/layout/process5"/>
    <dgm:cxn modelId="{FF142C7C-0156-4CD5-A376-165912366E9E}" type="presParOf" srcId="{5C763D47-AF2E-442E-858E-18A5F9BD29AC}" destId="{14DB2692-8024-4F8A-925E-07637A0B4C38}" srcOrd="8" destOrd="0" presId="urn:microsoft.com/office/officeart/2005/8/layout/process5"/>
    <dgm:cxn modelId="{268DE583-8915-440B-B527-A192C0FF17CA}" type="presParOf" srcId="{5C763D47-AF2E-442E-858E-18A5F9BD29AC}" destId="{76F316B4-A69C-4F64-B3FB-59DB1355E805}" srcOrd="9" destOrd="0" presId="urn:microsoft.com/office/officeart/2005/8/layout/process5"/>
    <dgm:cxn modelId="{9695B7D0-8C62-453D-B09F-CF586FDC2EE6}" type="presParOf" srcId="{76F316B4-A69C-4F64-B3FB-59DB1355E805}" destId="{BB0C3CDC-DDCF-4F57-8883-3F358FC8A5DE}" srcOrd="0" destOrd="0" presId="urn:microsoft.com/office/officeart/2005/8/layout/process5"/>
    <dgm:cxn modelId="{986E9205-90AD-4E89-996D-988E89579B5A}" type="presParOf" srcId="{5C763D47-AF2E-442E-858E-18A5F9BD29AC}" destId="{0293CFDF-0C8D-49EA-BE06-5200CCA20642}" srcOrd="10"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865D51B-6F53-437A-9A7E-DFA85DCD4CD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ru-RU"/>
        </a:p>
      </dgm:t>
    </dgm:pt>
    <dgm:pt modelId="{0D37F688-C396-40D6-8BF3-6D9CE12A2116}">
      <dgm:prSet phldrT="[Текст]" custT="1"/>
      <dgm:spPr>
        <a:solidFill>
          <a:srgbClr val="835E54"/>
        </a:solidFill>
      </dgm:spPr>
      <dgm:t>
        <a:bodyPr/>
        <a:lstStyle/>
        <a:p>
          <a:r>
            <a:rPr lang="ru-RU" sz="1600" dirty="0">
              <a:solidFill>
                <a:srgbClr val="FFFCFA"/>
              </a:solidFill>
              <a:latin typeface="atlasgrotesk_light"/>
            </a:rPr>
            <a:t> </a:t>
          </a:r>
        </a:p>
      </dgm:t>
    </dgm:pt>
    <dgm:pt modelId="{09A6F11B-91D4-4182-A58F-EF328012A818}" type="parTrans" cxnId="{047B8B17-73FB-4AFD-87CF-5888DB7FF207}">
      <dgm:prSet/>
      <dgm:spPr/>
      <dgm:t>
        <a:bodyPr/>
        <a:lstStyle/>
        <a:p>
          <a:endParaRPr lang="ru-RU" sz="1800">
            <a:latin typeface="atlasgrotesk_light"/>
          </a:endParaRPr>
        </a:p>
      </dgm:t>
    </dgm:pt>
    <dgm:pt modelId="{9F59AF57-8039-47D9-AED7-56E154DAA50C}" type="sibTrans" cxnId="{047B8B17-73FB-4AFD-87CF-5888DB7FF207}">
      <dgm:prSet/>
      <dgm:spPr/>
      <dgm:t>
        <a:bodyPr/>
        <a:lstStyle/>
        <a:p>
          <a:endParaRPr lang="ru-RU" sz="1800">
            <a:latin typeface="atlasgrotesk_light"/>
          </a:endParaRPr>
        </a:p>
      </dgm:t>
    </dgm:pt>
    <dgm:pt modelId="{C7EAB3AC-8202-4AA6-AEF5-53ED4981D871}">
      <dgm:prSet phldrT="[Текст]" custT="1"/>
      <dgm:spPr/>
      <dgm:t>
        <a:bodyPr/>
        <a:lstStyle/>
        <a:p>
          <a:pPr algn="just">
            <a:buClr>
              <a:srgbClr val="FC6E51"/>
            </a:buClr>
            <a:buFont typeface="Wingdings" panose="05000000000000000000" pitchFamily="2" charset="2"/>
            <a:buNone/>
          </a:pPr>
          <a:endParaRPr lang="ru-RU" sz="1400" dirty="0">
            <a:solidFill>
              <a:srgbClr val="475467"/>
            </a:solidFill>
            <a:latin typeface="atlasgrotesk_light"/>
          </a:endParaRPr>
        </a:p>
      </dgm:t>
    </dgm:pt>
    <dgm:pt modelId="{1580D46E-0A08-4BB4-B45C-7BE29051C545}" type="parTrans" cxnId="{17EE420A-C00D-404B-8263-CD81F437E20F}">
      <dgm:prSet/>
      <dgm:spPr/>
      <dgm:t>
        <a:bodyPr/>
        <a:lstStyle/>
        <a:p>
          <a:endParaRPr lang="ru-RU" sz="1800">
            <a:latin typeface="atlasgrotesk_light"/>
          </a:endParaRPr>
        </a:p>
      </dgm:t>
    </dgm:pt>
    <dgm:pt modelId="{929AB373-6B59-4DAA-A65F-7B23684C959B}" type="sibTrans" cxnId="{17EE420A-C00D-404B-8263-CD81F437E20F}">
      <dgm:prSet/>
      <dgm:spPr/>
      <dgm:t>
        <a:bodyPr/>
        <a:lstStyle/>
        <a:p>
          <a:endParaRPr lang="ru-RU" sz="1800">
            <a:latin typeface="atlasgrotesk_light"/>
          </a:endParaRPr>
        </a:p>
      </dgm:t>
    </dgm:pt>
    <dgm:pt modelId="{44D91087-E04A-49AF-8174-E450DDE56534}">
      <dgm:prSet phldrT="[Текст]" custT="1"/>
      <dgm:spPr>
        <a:solidFill>
          <a:srgbClr val="C9907C"/>
        </a:solidFill>
      </dgm:spPr>
      <dgm:t>
        <a:bodyPr/>
        <a:lstStyle/>
        <a:p>
          <a:r>
            <a:rPr lang="ru-RU" sz="1600" b="1" kern="1200" dirty="0">
              <a:solidFill>
                <a:srgbClr val="475467"/>
              </a:solidFill>
              <a:latin typeface="atlasgrotesk_light"/>
              <a:ea typeface="+mn-ea"/>
              <a:cs typeface="+mn-cs"/>
            </a:rPr>
            <a:t> </a:t>
          </a:r>
        </a:p>
      </dgm:t>
    </dgm:pt>
    <dgm:pt modelId="{5BB2CB9F-7E56-4B10-B898-F6247FF85ED0}" type="parTrans" cxnId="{08D7FE0C-D399-4B2B-B2E8-CA3EDE71A21D}">
      <dgm:prSet/>
      <dgm:spPr/>
      <dgm:t>
        <a:bodyPr/>
        <a:lstStyle/>
        <a:p>
          <a:endParaRPr lang="ru-RU" sz="1800">
            <a:latin typeface="atlasgrotesk_light"/>
          </a:endParaRPr>
        </a:p>
      </dgm:t>
    </dgm:pt>
    <dgm:pt modelId="{519FC4BD-2FCE-4F71-AC83-02DC9C3FE5CB}" type="sibTrans" cxnId="{08D7FE0C-D399-4B2B-B2E8-CA3EDE71A21D}">
      <dgm:prSet/>
      <dgm:spPr/>
      <dgm:t>
        <a:bodyPr/>
        <a:lstStyle/>
        <a:p>
          <a:endParaRPr lang="ru-RU" sz="1800">
            <a:latin typeface="atlasgrotesk_light"/>
          </a:endParaRPr>
        </a:p>
      </dgm:t>
    </dgm:pt>
    <dgm:pt modelId="{F9C16EA5-537D-4766-9714-119686035FF3}">
      <dgm:prSet phldrT="[Текст]" custT="1"/>
      <dgm:spPr/>
      <dgm:t>
        <a:bodyPr/>
        <a:lstStyle/>
        <a:p>
          <a:pPr>
            <a:buNone/>
          </a:pPr>
          <a:r>
            <a:rPr lang="ru-RU" sz="1800" dirty="0">
              <a:latin typeface="atlasgrotesk_light"/>
            </a:rPr>
            <a:t> </a:t>
          </a:r>
        </a:p>
      </dgm:t>
    </dgm:pt>
    <dgm:pt modelId="{1A478A9F-A722-4525-96E8-D40C976D1533}" type="parTrans" cxnId="{9CF7B529-E7DC-48B8-B37C-AE0D18F0FFBE}">
      <dgm:prSet/>
      <dgm:spPr/>
      <dgm:t>
        <a:bodyPr/>
        <a:lstStyle/>
        <a:p>
          <a:endParaRPr lang="ru-RU" sz="1800">
            <a:latin typeface="atlasgrotesk_light"/>
          </a:endParaRPr>
        </a:p>
      </dgm:t>
    </dgm:pt>
    <dgm:pt modelId="{5E9DDE35-DBCF-46FC-A9CF-097A3A17939C}" type="sibTrans" cxnId="{9CF7B529-E7DC-48B8-B37C-AE0D18F0FFBE}">
      <dgm:prSet/>
      <dgm:spPr/>
      <dgm:t>
        <a:bodyPr/>
        <a:lstStyle/>
        <a:p>
          <a:endParaRPr lang="ru-RU" sz="1800">
            <a:latin typeface="atlasgrotesk_light"/>
          </a:endParaRPr>
        </a:p>
      </dgm:t>
    </dgm:pt>
    <dgm:pt modelId="{3C798ECF-3974-45D8-8280-8C432579EE88}">
      <dgm:prSet phldrT="[Текст]" custT="1"/>
      <dgm:spPr>
        <a:solidFill>
          <a:srgbClr val="B3BDB5"/>
        </a:solidFill>
      </dgm:spPr>
      <dgm:t>
        <a:bodyPr/>
        <a:lstStyle/>
        <a:p>
          <a:pPr marL="0" lvl="0" indent="0" algn="ctr" defTabSz="711200">
            <a:lnSpc>
              <a:spcPct val="90000"/>
            </a:lnSpc>
            <a:spcBef>
              <a:spcPct val="0"/>
            </a:spcBef>
            <a:spcAft>
              <a:spcPct val="35000"/>
            </a:spcAft>
            <a:buClr>
              <a:srgbClr val="C00000"/>
            </a:buClr>
            <a:buNone/>
          </a:pPr>
          <a:r>
            <a:rPr lang="ru-RU" sz="1600" kern="1200" dirty="0">
              <a:solidFill>
                <a:srgbClr val="FFFFFF"/>
              </a:solidFill>
              <a:latin typeface="atlasgrotesk_light"/>
              <a:ea typeface="+mn-ea"/>
              <a:cs typeface="+mn-cs"/>
            </a:rPr>
            <a:t> </a:t>
          </a:r>
        </a:p>
      </dgm:t>
    </dgm:pt>
    <dgm:pt modelId="{2CB85250-A943-4CFB-B16D-70E3C2BAAA30}" type="parTrans" cxnId="{5D285531-2CBF-46B9-B4D3-3B07B62887BB}">
      <dgm:prSet/>
      <dgm:spPr/>
      <dgm:t>
        <a:bodyPr/>
        <a:lstStyle/>
        <a:p>
          <a:endParaRPr lang="ru-RU" sz="1800">
            <a:latin typeface="atlasgrotesk_light"/>
          </a:endParaRPr>
        </a:p>
      </dgm:t>
    </dgm:pt>
    <dgm:pt modelId="{12E84B7C-1730-4926-ADEA-1914913015B9}" type="sibTrans" cxnId="{5D285531-2CBF-46B9-B4D3-3B07B62887BB}">
      <dgm:prSet/>
      <dgm:spPr/>
      <dgm:t>
        <a:bodyPr/>
        <a:lstStyle/>
        <a:p>
          <a:endParaRPr lang="ru-RU" sz="1800">
            <a:latin typeface="atlasgrotesk_light"/>
          </a:endParaRPr>
        </a:p>
      </dgm:t>
    </dgm:pt>
    <dgm:pt modelId="{C5355AA3-075E-4B67-9348-94B6A6795F13}">
      <dgm:prSet phldrT="[Текст]" custT="1"/>
      <dgm:spPr/>
      <dgm:t>
        <a:bodyPr/>
        <a:lstStyle/>
        <a:p>
          <a:pPr>
            <a:buNone/>
          </a:pPr>
          <a:r>
            <a:rPr lang="ru-RU" sz="1800" dirty="0">
              <a:latin typeface="atlasgrotesk_light"/>
            </a:rPr>
            <a:t> </a:t>
          </a:r>
        </a:p>
      </dgm:t>
    </dgm:pt>
    <dgm:pt modelId="{240AEF3D-CA52-4C01-BE1F-D54642376276}" type="parTrans" cxnId="{773ADD8F-65A2-4322-A596-6E5511D9B863}">
      <dgm:prSet/>
      <dgm:spPr/>
      <dgm:t>
        <a:bodyPr/>
        <a:lstStyle/>
        <a:p>
          <a:endParaRPr lang="ru-RU" sz="1800">
            <a:latin typeface="atlasgrotesk_light"/>
          </a:endParaRPr>
        </a:p>
      </dgm:t>
    </dgm:pt>
    <dgm:pt modelId="{DEAD784B-EF69-46EA-B1F2-9920E14F54AB}" type="sibTrans" cxnId="{773ADD8F-65A2-4322-A596-6E5511D9B863}">
      <dgm:prSet/>
      <dgm:spPr/>
      <dgm:t>
        <a:bodyPr/>
        <a:lstStyle/>
        <a:p>
          <a:endParaRPr lang="ru-RU" sz="1800">
            <a:latin typeface="atlasgrotesk_light"/>
          </a:endParaRPr>
        </a:p>
      </dgm:t>
    </dgm:pt>
    <dgm:pt modelId="{D1A2BCE6-4139-42D2-A99A-390ECAAFE3B3}">
      <dgm:prSet phldrT="[Текст]" custT="1"/>
      <dgm:spPr>
        <a:solidFill>
          <a:srgbClr val="FFC000"/>
        </a:solidFill>
      </dgm:spPr>
      <dgm:t>
        <a:bodyPr/>
        <a:lstStyle/>
        <a:p>
          <a:pPr marL="0" lvl="0" indent="0" algn="ctr" defTabSz="711200">
            <a:lnSpc>
              <a:spcPct val="90000"/>
            </a:lnSpc>
            <a:spcBef>
              <a:spcPct val="0"/>
            </a:spcBef>
            <a:spcAft>
              <a:spcPct val="35000"/>
            </a:spcAft>
            <a:buNone/>
          </a:pPr>
          <a:r>
            <a:rPr lang="ru-RU" sz="1600" kern="1200" dirty="0">
              <a:solidFill>
                <a:srgbClr val="FFFFFF"/>
              </a:solidFill>
              <a:latin typeface="atlasgrotesk_light"/>
              <a:ea typeface="+mn-ea"/>
              <a:cs typeface="+mn-cs"/>
            </a:rPr>
            <a:t> </a:t>
          </a:r>
        </a:p>
      </dgm:t>
    </dgm:pt>
    <dgm:pt modelId="{3F6BDB9A-FA53-4707-82F0-BCC3CC3AF43C}" type="parTrans" cxnId="{1FEF39B4-7AFE-4061-BC8C-8246D8C697DE}">
      <dgm:prSet/>
      <dgm:spPr/>
      <dgm:t>
        <a:bodyPr/>
        <a:lstStyle/>
        <a:p>
          <a:endParaRPr lang="ru-RU" sz="1800">
            <a:latin typeface="atlasgrotesk_light"/>
          </a:endParaRPr>
        </a:p>
      </dgm:t>
    </dgm:pt>
    <dgm:pt modelId="{1BE138A1-B1E4-4429-98DE-ABE1AA4E8064}" type="sibTrans" cxnId="{1FEF39B4-7AFE-4061-BC8C-8246D8C697DE}">
      <dgm:prSet/>
      <dgm:spPr/>
      <dgm:t>
        <a:bodyPr/>
        <a:lstStyle/>
        <a:p>
          <a:endParaRPr lang="ru-RU" sz="1800">
            <a:latin typeface="atlasgrotesk_light"/>
          </a:endParaRPr>
        </a:p>
      </dgm:t>
    </dgm:pt>
    <dgm:pt modelId="{1F734896-7EDB-4A8B-B7EA-5DA1343DBDE4}">
      <dgm:prSet phldrT="[Текст]" custT="1"/>
      <dgm:spPr/>
      <dgm:t>
        <a:bodyPr/>
        <a:lstStyle/>
        <a:p>
          <a:pPr>
            <a:buNone/>
          </a:pPr>
          <a:r>
            <a:rPr lang="ru-RU" sz="1800" dirty="0">
              <a:latin typeface="atlasgrotesk_light"/>
            </a:rPr>
            <a:t> </a:t>
          </a:r>
        </a:p>
      </dgm:t>
    </dgm:pt>
    <dgm:pt modelId="{1F36DEA3-971B-4512-A217-716381B22FF7}" type="parTrans" cxnId="{A51CCDF8-46E4-42D7-A431-82E1A9D46FA3}">
      <dgm:prSet/>
      <dgm:spPr/>
      <dgm:t>
        <a:bodyPr/>
        <a:lstStyle/>
        <a:p>
          <a:endParaRPr lang="ru-RU" sz="1800">
            <a:latin typeface="atlasgrotesk_light"/>
          </a:endParaRPr>
        </a:p>
      </dgm:t>
    </dgm:pt>
    <dgm:pt modelId="{60657625-D3B9-4780-98FF-41C36E9D4AE7}" type="sibTrans" cxnId="{A51CCDF8-46E4-42D7-A431-82E1A9D46FA3}">
      <dgm:prSet/>
      <dgm:spPr/>
      <dgm:t>
        <a:bodyPr/>
        <a:lstStyle/>
        <a:p>
          <a:endParaRPr lang="ru-RU" sz="1800">
            <a:latin typeface="atlasgrotesk_light"/>
          </a:endParaRPr>
        </a:p>
      </dgm:t>
    </dgm:pt>
    <dgm:pt modelId="{2A3552B5-2569-4CF2-830E-F022E8C6FCCA}" type="pres">
      <dgm:prSet presAssocID="{2865D51B-6F53-437A-9A7E-DFA85DCD4CD3}" presName="cycleMatrixDiagram" presStyleCnt="0">
        <dgm:presLayoutVars>
          <dgm:chMax val="1"/>
          <dgm:dir/>
          <dgm:animLvl val="lvl"/>
          <dgm:resizeHandles val="exact"/>
        </dgm:presLayoutVars>
      </dgm:prSet>
      <dgm:spPr/>
    </dgm:pt>
    <dgm:pt modelId="{70729EA7-961D-45DD-BA25-31D52D26276D}" type="pres">
      <dgm:prSet presAssocID="{2865D51B-6F53-437A-9A7E-DFA85DCD4CD3}" presName="children" presStyleCnt="0"/>
      <dgm:spPr/>
    </dgm:pt>
    <dgm:pt modelId="{30728BDD-CD1E-4967-8B9A-3888A99939F9}" type="pres">
      <dgm:prSet presAssocID="{2865D51B-6F53-437A-9A7E-DFA85DCD4CD3}" presName="child1group" presStyleCnt="0"/>
      <dgm:spPr/>
    </dgm:pt>
    <dgm:pt modelId="{652647D4-FF25-403D-8479-F257C0369AF0}" type="pres">
      <dgm:prSet presAssocID="{2865D51B-6F53-437A-9A7E-DFA85DCD4CD3}" presName="child1" presStyleLbl="bgAcc1" presStyleIdx="0" presStyleCnt="4" custScaleX="188307" custScaleY="135279" custLinFactNeighborX="-69061" custLinFactNeighborY="21655"/>
      <dgm:spPr/>
    </dgm:pt>
    <dgm:pt modelId="{F9A83264-2441-4FB4-8F8B-F31290106248}" type="pres">
      <dgm:prSet presAssocID="{2865D51B-6F53-437A-9A7E-DFA85DCD4CD3}" presName="child1Text" presStyleLbl="bgAcc1" presStyleIdx="0" presStyleCnt="4">
        <dgm:presLayoutVars>
          <dgm:bulletEnabled val="1"/>
        </dgm:presLayoutVars>
      </dgm:prSet>
      <dgm:spPr/>
    </dgm:pt>
    <dgm:pt modelId="{737D2E26-B723-4275-B738-131C1B8B8125}" type="pres">
      <dgm:prSet presAssocID="{2865D51B-6F53-437A-9A7E-DFA85DCD4CD3}" presName="child2group" presStyleCnt="0"/>
      <dgm:spPr/>
    </dgm:pt>
    <dgm:pt modelId="{6C6E1861-D505-416A-919E-8EAFC5AB6B3C}" type="pres">
      <dgm:prSet presAssocID="{2865D51B-6F53-437A-9A7E-DFA85DCD4CD3}" presName="child2" presStyleLbl="bgAcc1" presStyleIdx="1" presStyleCnt="4" custScaleX="169707" custScaleY="159568" custLinFactNeighborX="57962" custLinFactNeighborY="30848"/>
      <dgm:spPr/>
    </dgm:pt>
    <dgm:pt modelId="{987197A5-DF71-4270-ACDF-4ACAF88A617F}" type="pres">
      <dgm:prSet presAssocID="{2865D51B-6F53-437A-9A7E-DFA85DCD4CD3}" presName="child2Text" presStyleLbl="bgAcc1" presStyleIdx="1" presStyleCnt="4">
        <dgm:presLayoutVars>
          <dgm:bulletEnabled val="1"/>
        </dgm:presLayoutVars>
      </dgm:prSet>
      <dgm:spPr/>
    </dgm:pt>
    <dgm:pt modelId="{AF05ACFB-76ED-4DBA-A734-2EF39348E9FE}" type="pres">
      <dgm:prSet presAssocID="{2865D51B-6F53-437A-9A7E-DFA85DCD4CD3}" presName="child3group" presStyleCnt="0"/>
      <dgm:spPr/>
    </dgm:pt>
    <dgm:pt modelId="{76CA7844-01E7-43BF-BA47-4E10FD5A73FF}" type="pres">
      <dgm:prSet presAssocID="{2865D51B-6F53-437A-9A7E-DFA85DCD4CD3}" presName="child3" presStyleLbl="bgAcc1" presStyleIdx="2" presStyleCnt="4" custScaleX="163772" custLinFactNeighborX="68744" custLinFactNeighborY="568"/>
      <dgm:spPr/>
    </dgm:pt>
    <dgm:pt modelId="{54DF18EC-7F99-4697-BC31-9EFC019D5B76}" type="pres">
      <dgm:prSet presAssocID="{2865D51B-6F53-437A-9A7E-DFA85DCD4CD3}" presName="child3Text" presStyleLbl="bgAcc1" presStyleIdx="2" presStyleCnt="4">
        <dgm:presLayoutVars>
          <dgm:bulletEnabled val="1"/>
        </dgm:presLayoutVars>
      </dgm:prSet>
      <dgm:spPr/>
    </dgm:pt>
    <dgm:pt modelId="{5264DCB9-D32D-425E-920F-19A8375361D0}" type="pres">
      <dgm:prSet presAssocID="{2865D51B-6F53-437A-9A7E-DFA85DCD4CD3}" presName="child4group" presStyleCnt="0"/>
      <dgm:spPr/>
    </dgm:pt>
    <dgm:pt modelId="{A9313AA6-97B1-46C4-9225-0F832F3D7570}" type="pres">
      <dgm:prSet presAssocID="{2865D51B-6F53-437A-9A7E-DFA85DCD4CD3}" presName="child4" presStyleLbl="bgAcc1" presStyleIdx="3" presStyleCnt="4" custScaleX="185578" custScaleY="136320" custLinFactNeighborX="-66512" custLinFactNeighborY="-10771"/>
      <dgm:spPr/>
    </dgm:pt>
    <dgm:pt modelId="{D914D0D7-FA97-41DC-8E3D-7F61878C4C69}" type="pres">
      <dgm:prSet presAssocID="{2865D51B-6F53-437A-9A7E-DFA85DCD4CD3}" presName="child4Text" presStyleLbl="bgAcc1" presStyleIdx="3" presStyleCnt="4">
        <dgm:presLayoutVars>
          <dgm:bulletEnabled val="1"/>
        </dgm:presLayoutVars>
      </dgm:prSet>
      <dgm:spPr/>
    </dgm:pt>
    <dgm:pt modelId="{38F5BD63-7B90-4C80-8B35-E15738270559}" type="pres">
      <dgm:prSet presAssocID="{2865D51B-6F53-437A-9A7E-DFA85DCD4CD3}" presName="childPlaceholder" presStyleCnt="0"/>
      <dgm:spPr/>
    </dgm:pt>
    <dgm:pt modelId="{D1E96D6C-9786-4315-BDFA-DAE0A4AA582B}" type="pres">
      <dgm:prSet presAssocID="{2865D51B-6F53-437A-9A7E-DFA85DCD4CD3}" presName="circle" presStyleCnt="0"/>
      <dgm:spPr/>
    </dgm:pt>
    <dgm:pt modelId="{49D65F86-697C-4E68-9A52-11BC8DAEAE07}" type="pres">
      <dgm:prSet presAssocID="{2865D51B-6F53-437A-9A7E-DFA85DCD4CD3}" presName="quadrant1" presStyleLbl="node1" presStyleIdx="0" presStyleCnt="4">
        <dgm:presLayoutVars>
          <dgm:chMax val="1"/>
          <dgm:bulletEnabled val="1"/>
        </dgm:presLayoutVars>
      </dgm:prSet>
      <dgm:spPr/>
    </dgm:pt>
    <dgm:pt modelId="{8386C6BC-2650-4BF6-AE85-D8529421607E}" type="pres">
      <dgm:prSet presAssocID="{2865D51B-6F53-437A-9A7E-DFA85DCD4CD3}" presName="quadrant2" presStyleLbl="node1" presStyleIdx="1" presStyleCnt="4">
        <dgm:presLayoutVars>
          <dgm:chMax val="1"/>
          <dgm:bulletEnabled val="1"/>
        </dgm:presLayoutVars>
      </dgm:prSet>
      <dgm:spPr/>
    </dgm:pt>
    <dgm:pt modelId="{C7D66D1B-3238-4767-A068-67D90AC7FAB3}" type="pres">
      <dgm:prSet presAssocID="{2865D51B-6F53-437A-9A7E-DFA85DCD4CD3}" presName="quadrant3" presStyleLbl="node1" presStyleIdx="2" presStyleCnt="4">
        <dgm:presLayoutVars>
          <dgm:chMax val="1"/>
          <dgm:bulletEnabled val="1"/>
        </dgm:presLayoutVars>
      </dgm:prSet>
      <dgm:spPr/>
    </dgm:pt>
    <dgm:pt modelId="{62C662B0-2809-48A8-A163-255E8547DC50}" type="pres">
      <dgm:prSet presAssocID="{2865D51B-6F53-437A-9A7E-DFA85DCD4CD3}" presName="quadrant4" presStyleLbl="node1" presStyleIdx="3" presStyleCnt="4">
        <dgm:presLayoutVars>
          <dgm:chMax val="1"/>
          <dgm:bulletEnabled val="1"/>
        </dgm:presLayoutVars>
      </dgm:prSet>
      <dgm:spPr/>
    </dgm:pt>
    <dgm:pt modelId="{BC5AC744-DE17-4590-A1E3-205B8865EB69}" type="pres">
      <dgm:prSet presAssocID="{2865D51B-6F53-437A-9A7E-DFA85DCD4CD3}" presName="quadrantPlaceholder" presStyleCnt="0"/>
      <dgm:spPr/>
    </dgm:pt>
    <dgm:pt modelId="{31A2BDAA-7AC5-4368-9148-4402E1A3DC39}" type="pres">
      <dgm:prSet presAssocID="{2865D51B-6F53-437A-9A7E-DFA85DCD4CD3}" presName="center1" presStyleLbl="fgShp" presStyleIdx="0" presStyleCnt="2"/>
      <dgm:spPr/>
    </dgm:pt>
    <dgm:pt modelId="{1C9FC839-B395-4C47-B258-82E73C9B65DB}" type="pres">
      <dgm:prSet presAssocID="{2865D51B-6F53-437A-9A7E-DFA85DCD4CD3}" presName="center2" presStyleLbl="fgShp" presStyleIdx="1" presStyleCnt="2"/>
      <dgm:spPr/>
    </dgm:pt>
  </dgm:ptLst>
  <dgm:cxnLst>
    <dgm:cxn modelId="{95A4BA09-069A-4DF9-9D2C-D97AC0B6B699}" type="presOf" srcId="{1F734896-7EDB-4A8B-B7EA-5DA1343DBDE4}" destId="{A9313AA6-97B1-46C4-9225-0F832F3D7570}" srcOrd="0" destOrd="0" presId="urn:microsoft.com/office/officeart/2005/8/layout/cycle4"/>
    <dgm:cxn modelId="{17EE420A-C00D-404B-8263-CD81F437E20F}" srcId="{0D37F688-C396-40D6-8BF3-6D9CE12A2116}" destId="{C7EAB3AC-8202-4AA6-AEF5-53ED4981D871}" srcOrd="0" destOrd="0" parTransId="{1580D46E-0A08-4BB4-B45C-7BE29051C545}" sibTransId="{929AB373-6B59-4DAA-A65F-7B23684C959B}"/>
    <dgm:cxn modelId="{08D7FE0C-D399-4B2B-B2E8-CA3EDE71A21D}" srcId="{2865D51B-6F53-437A-9A7E-DFA85DCD4CD3}" destId="{44D91087-E04A-49AF-8174-E450DDE56534}" srcOrd="1" destOrd="0" parTransId="{5BB2CB9F-7E56-4B10-B898-F6247FF85ED0}" sibTransId="{519FC4BD-2FCE-4F71-AC83-02DC9C3FE5CB}"/>
    <dgm:cxn modelId="{047B8B17-73FB-4AFD-87CF-5888DB7FF207}" srcId="{2865D51B-6F53-437A-9A7E-DFA85DCD4CD3}" destId="{0D37F688-C396-40D6-8BF3-6D9CE12A2116}" srcOrd="0" destOrd="0" parTransId="{09A6F11B-91D4-4182-A58F-EF328012A818}" sibTransId="{9F59AF57-8039-47D9-AED7-56E154DAA50C}"/>
    <dgm:cxn modelId="{9CF7B529-E7DC-48B8-B37C-AE0D18F0FFBE}" srcId="{44D91087-E04A-49AF-8174-E450DDE56534}" destId="{F9C16EA5-537D-4766-9714-119686035FF3}" srcOrd="0" destOrd="0" parTransId="{1A478A9F-A722-4525-96E8-D40C976D1533}" sibTransId="{5E9DDE35-DBCF-46FC-A9CF-097A3A17939C}"/>
    <dgm:cxn modelId="{5D285531-2CBF-46B9-B4D3-3B07B62887BB}" srcId="{2865D51B-6F53-437A-9A7E-DFA85DCD4CD3}" destId="{3C798ECF-3974-45D8-8280-8C432579EE88}" srcOrd="2" destOrd="0" parTransId="{2CB85250-A943-4CFB-B16D-70E3C2BAAA30}" sibTransId="{12E84B7C-1730-4926-ADEA-1914913015B9}"/>
    <dgm:cxn modelId="{6D83603A-1046-4691-94E8-C67A3946D9DC}" type="presOf" srcId="{3C798ECF-3974-45D8-8280-8C432579EE88}" destId="{C7D66D1B-3238-4767-A068-67D90AC7FAB3}" srcOrd="0" destOrd="0" presId="urn:microsoft.com/office/officeart/2005/8/layout/cycle4"/>
    <dgm:cxn modelId="{83CCAF59-9973-4FE8-AB76-7379D29AAFB0}" type="presOf" srcId="{1F734896-7EDB-4A8B-B7EA-5DA1343DBDE4}" destId="{D914D0D7-FA97-41DC-8E3D-7F61878C4C69}" srcOrd="1" destOrd="0" presId="urn:microsoft.com/office/officeart/2005/8/layout/cycle4"/>
    <dgm:cxn modelId="{4E123C5D-AAED-44F2-8141-376024A53041}" type="presOf" srcId="{2865D51B-6F53-437A-9A7E-DFA85DCD4CD3}" destId="{2A3552B5-2569-4CF2-830E-F022E8C6FCCA}" srcOrd="0" destOrd="0" presId="urn:microsoft.com/office/officeart/2005/8/layout/cycle4"/>
    <dgm:cxn modelId="{3D950F62-1A2C-4F86-8360-534A224F18E8}" type="presOf" srcId="{44D91087-E04A-49AF-8174-E450DDE56534}" destId="{8386C6BC-2650-4BF6-AE85-D8529421607E}" srcOrd="0" destOrd="0" presId="urn:microsoft.com/office/officeart/2005/8/layout/cycle4"/>
    <dgm:cxn modelId="{E18E0976-97EF-4114-B138-3D0D33DA7A44}" type="presOf" srcId="{F9C16EA5-537D-4766-9714-119686035FF3}" destId="{987197A5-DF71-4270-ACDF-4ACAF88A617F}" srcOrd="1" destOrd="0" presId="urn:microsoft.com/office/officeart/2005/8/layout/cycle4"/>
    <dgm:cxn modelId="{3DE12A86-0737-4818-9545-D86F1F608593}" type="presOf" srcId="{F9C16EA5-537D-4766-9714-119686035FF3}" destId="{6C6E1861-D505-416A-919E-8EAFC5AB6B3C}" srcOrd="0" destOrd="0" presId="urn:microsoft.com/office/officeart/2005/8/layout/cycle4"/>
    <dgm:cxn modelId="{C723A68F-1A61-4E7B-853E-158708B6678B}" type="presOf" srcId="{C5355AA3-075E-4B67-9348-94B6A6795F13}" destId="{76CA7844-01E7-43BF-BA47-4E10FD5A73FF}" srcOrd="0" destOrd="0" presId="urn:microsoft.com/office/officeart/2005/8/layout/cycle4"/>
    <dgm:cxn modelId="{773ADD8F-65A2-4322-A596-6E5511D9B863}" srcId="{3C798ECF-3974-45D8-8280-8C432579EE88}" destId="{C5355AA3-075E-4B67-9348-94B6A6795F13}" srcOrd="0" destOrd="0" parTransId="{240AEF3D-CA52-4C01-BE1F-D54642376276}" sibTransId="{DEAD784B-EF69-46EA-B1F2-9920E14F54AB}"/>
    <dgm:cxn modelId="{1FEF39B4-7AFE-4061-BC8C-8246D8C697DE}" srcId="{2865D51B-6F53-437A-9A7E-DFA85DCD4CD3}" destId="{D1A2BCE6-4139-42D2-A99A-390ECAAFE3B3}" srcOrd="3" destOrd="0" parTransId="{3F6BDB9A-FA53-4707-82F0-BCC3CC3AF43C}" sibTransId="{1BE138A1-B1E4-4429-98DE-ABE1AA4E8064}"/>
    <dgm:cxn modelId="{9253DDB5-3282-40E8-83A5-A8508F4F0E13}" type="presOf" srcId="{C5355AA3-075E-4B67-9348-94B6A6795F13}" destId="{54DF18EC-7F99-4697-BC31-9EFC019D5B76}" srcOrd="1" destOrd="0" presId="urn:microsoft.com/office/officeart/2005/8/layout/cycle4"/>
    <dgm:cxn modelId="{E72420BF-866A-4EE3-9CD7-9BA388CFC1FF}" type="presOf" srcId="{C7EAB3AC-8202-4AA6-AEF5-53ED4981D871}" destId="{F9A83264-2441-4FB4-8F8B-F31290106248}" srcOrd="1" destOrd="0" presId="urn:microsoft.com/office/officeart/2005/8/layout/cycle4"/>
    <dgm:cxn modelId="{13D7ABDD-8291-48AD-8677-D8B18743157B}" type="presOf" srcId="{D1A2BCE6-4139-42D2-A99A-390ECAAFE3B3}" destId="{62C662B0-2809-48A8-A163-255E8547DC50}" srcOrd="0" destOrd="0" presId="urn:microsoft.com/office/officeart/2005/8/layout/cycle4"/>
    <dgm:cxn modelId="{1730B0F3-0D4E-46E4-B6E3-0764AABE2DC3}" type="presOf" srcId="{C7EAB3AC-8202-4AA6-AEF5-53ED4981D871}" destId="{652647D4-FF25-403D-8479-F257C0369AF0}" srcOrd="0" destOrd="0" presId="urn:microsoft.com/office/officeart/2005/8/layout/cycle4"/>
    <dgm:cxn modelId="{A51CCDF8-46E4-42D7-A431-82E1A9D46FA3}" srcId="{D1A2BCE6-4139-42D2-A99A-390ECAAFE3B3}" destId="{1F734896-7EDB-4A8B-B7EA-5DA1343DBDE4}" srcOrd="0" destOrd="0" parTransId="{1F36DEA3-971B-4512-A217-716381B22FF7}" sibTransId="{60657625-D3B9-4780-98FF-41C36E9D4AE7}"/>
    <dgm:cxn modelId="{AED72AFA-D9AE-46FB-97D0-974678E6F42A}" type="presOf" srcId="{0D37F688-C396-40D6-8BF3-6D9CE12A2116}" destId="{49D65F86-697C-4E68-9A52-11BC8DAEAE07}" srcOrd="0" destOrd="0" presId="urn:microsoft.com/office/officeart/2005/8/layout/cycle4"/>
    <dgm:cxn modelId="{22F50762-D2E1-4476-9F4A-F82600942872}" type="presParOf" srcId="{2A3552B5-2569-4CF2-830E-F022E8C6FCCA}" destId="{70729EA7-961D-45DD-BA25-31D52D26276D}" srcOrd="0" destOrd="0" presId="urn:microsoft.com/office/officeart/2005/8/layout/cycle4"/>
    <dgm:cxn modelId="{78D9901A-152F-435C-A3CD-69EB9A24FEFA}" type="presParOf" srcId="{70729EA7-961D-45DD-BA25-31D52D26276D}" destId="{30728BDD-CD1E-4967-8B9A-3888A99939F9}" srcOrd="0" destOrd="0" presId="urn:microsoft.com/office/officeart/2005/8/layout/cycle4"/>
    <dgm:cxn modelId="{C39FC1BF-4677-4DC6-9F3B-E0C077E33AB9}" type="presParOf" srcId="{30728BDD-CD1E-4967-8B9A-3888A99939F9}" destId="{652647D4-FF25-403D-8479-F257C0369AF0}" srcOrd="0" destOrd="0" presId="urn:microsoft.com/office/officeart/2005/8/layout/cycle4"/>
    <dgm:cxn modelId="{1ADC8E81-87AA-4044-BB4F-A0069E0C194B}" type="presParOf" srcId="{30728BDD-CD1E-4967-8B9A-3888A99939F9}" destId="{F9A83264-2441-4FB4-8F8B-F31290106248}" srcOrd="1" destOrd="0" presId="urn:microsoft.com/office/officeart/2005/8/layout/cycle4"/>
    <dgm:cxn modelId="{179BDE6B-AA19-4473-AD34-BBFFBAEC5763}" type="presParOf" srcId="{70729EA7-961D-45DD-BA25-31D52D26276D}" destId="{737D2E26-B723-4275-B738-131C1B8B8125}" srcOrd="1" destOrd="0" presId="urn:microsoft.com/office/officeart/2005/8/layout/cycle4"/>
    <dgm:cxn modelId="{578548A1-D033-4764-BB44-AAA81F97EDF5}" type="presParOf" srcId="{737D2E26-B723-4275-B738-131C1B8B8125}" destId="{6C6E1861-D505-416A-919E-8EAFC5AB6B3C}" srcOrd="0" destOrd="0" presId="urn:microsoft.com/office/officeart/2005/8/layout/cycle4"/>
    <dgm:cxn modelId="{BCAA2EA8-68F2-4E25-9B10-D7E28FE1BA83}" type="presParOf" srcId="{737D2E26-B723-4275-B738-131C1B8B8125}" destId="{987197A5-DF71-4270-ACDF-4ACAF88A617F}" srcOrd="1" destOrd="0" presId="urn:microsoft.com/office/officeart/2005/8/layout/cycle4"/>
    <dgm:cxn modelId="{496BE3D7-6062-4CB1-8BD0-6F0ED362F285}" type="presParOf" srcId="{70729EA7-961D-45DD-BA25-31D52D26276D}" destId="{AF05ACFB-76ED-4DBA-A734-2EF39348E9FE}" srcOrd="2" destOrd="0" presId="urn:microsoft.com/office/officeart/2005/8/layout/cycle4"/>
    <dgm:cxn modelId="{73D3B5B6-6C24-40EB-AC65-BF5F3A634FA3}" type="presParOf" srcId="{AF05ACFB-76ED-4DBA-A734-2EF39348E9FE}" destId="{76CA7844-01E7-43BF-BA47-4E10FD5A73FF}" srcOrd="0" destOrd="0" presId="urn:microsoft.com/office/officeart/2005/8/layout/cycle4"/>
    <dgm:cxn modelId="{795398E3-150D-4D6E-AF75-DE12E6815C89}" type="presParOf" srcId="{AF05ACFB-76ED-4DBA-A734-2EF39348E9FE}" destId="{54DF18EC-7F99-4697-BC31-9EFC019D5B76}" srcOrd="1" destOrd="0" presId="urn:microsoft.com/office/officeart/2005/8/layout/cycle4"/>
    <dgm:cxn modelId="{7A01B983-4F17-41A5-A062-76DE687D00A8}" type="presParOf" srcId="{70729EA7-961D-45DD-BA25-31D52D26276D}" destId="{5264DCB9-D32D-425E-920F-19A8375361D0}" srcOrd="3" destOrd="0" presId="urn:microsoft.com/office/officeart/2005/8/layout/cycle4"/>
    <dgm:cxn modelId="{76194A80-F260-4C85-827C-24F31EE78044}" type="presParOf" srcId="{5264DCB9-D32D-425E-920F-19A8375361D0}" destId="{A9313AA6-97B1-46C4-9225-0F832F3D7570}" srcOrd="0" destOrd="0" presId="urn:microsoft.com/office/officeart/2005/8/layout/cycle4"/>
    <dgm:cxn modelId="{D4D52A82-8E1F-4183-97E3-D6AEB1C55140}" type="presParOf" srcId="{5264DCB9-D32D-425E-920F-19A8375361D0}" destId="{D914D0D7-FA97-41DC-8E3D-7F61878C4C69}" srcOrd="1" destOrd="0" presId="urn:microsoft.com/office/officeart/2005/8/layout/cycle4"/>
    <dgm:cxn modelId="{85E2EDE9-8D76-420C-89BC-E1DF78FAF1B3}" type="presParOf" srcId="{70729EA7-961D-45DD-BA25-31D52D26276D}" destId="{38F5BD63-7B90-4C80-8B35-E15738270559}" srcOrd="4" destOrd="0" presId="urn:microsoft.com/office/officeart/2005/8/layout/cycle4"/>
    <dgm:cxn modelId="{5C2C4562-85AC-4D00-A360-8A059ADA16A1}" type="presParOf" srcId="{2A3552B5-2569-4CF2-830E-F022E8C6FCCA}" destId="{D1E96D6C-9786-4315-BDFA-DAE0A4AA582B}" srcOrd="1" destOrd="0" presId="urn:microsoft.com/office/officeart/2005/8/layout/cycle4"/>
    <dgm:cxn modelId="{5E61C22F-F52B-4BFC-86EE-0263BDC185F0}" type="presParOf" srcId="{D1E96D6C-9786-4315-BDFA-DAE0A4AA582B}" destId="{49D65F86-697C-4E68-9A52-11BC8DAEAE07}" srcOrd="0" destOrd="0" presId="urn:microsoft.com/office/officeart/2005/8/layout/cycle4"/>
    <dgm:cxn modelId="{AA5B220B-2FD0-4720-82C1-241D18634F91}" type="presParOf" srcId="{D1E96D6C-9786-4315-BDFA-DAE0A4AA582B}" destId="{8386C6BC-2650-4BF6-AE85-D8529421607E}" srcOrd="1" destOrd="0" presId="urn:microsoft.com/office/officeart/2005/8/layout/cycle4"/>
    <dgm:cxn modelId="{EBFBEB72-3BBF-444B-9B68-ED12404F466E}" type="presParOf" srcId="{D1E96D6C-9786-4315-BDFA-DAE0A4AA582B}" destId="{C7D66D1B-3238-4767-A068-67D90AC7FAB3}" srcOrd="2" destOrd="0" presId="urn:microsoft.com/office/officeart/2005/8/layout/cycle4"/>
    <dgm:cxn modelId="{89D975E7-2B7F-48D1-A9FC-08F39E8769BD}" type="presParOf" srcId="{D1E96D6C-9786-4315-BDFA-DAE0A4AA582B}" destId="{62C662B0-2809-48A8-A163-255E8547DC50}" srcOrd="3" destOrd="0" presId="urn:microsoft.com/office/officeart/2005/8/layout/cycle4"/>
    <dgm:cxn modelId="{24503CE4-60E5-4A00-95E8-216FF410503E}" type="presParOf" srcId="{D1E96D6C-9786-4315-BDFA-DAE0A4AA582B}" destId="{BC5AC744-DE17-4590-A1E3-205B8865EB69}" srcOrd="4" destOrd="0" presId="urn:microsoft.com/office/officeart/2005/8/layout/cycle4"/>
    <dgm:cxn modelId="{96CDC4B1-1CCD-4406-9DB8-A1927CB883D9}" type="presParOf" srcId="{2A3552B5-2569-4CF2-830E-F022E8C6FCCA}" destId="{31A2BDAA-7AC5-4368-9148-4402E1A3DC39}" srcOrd="2" destOrd="0" presId="urn:microsoft.com/office/officeart/2005/8/layout/cycle4"/>
    <dgm:cxn modelId="{A2CC7C6E-4179-4372-A84F-E6C0DF584407}" type="presParOf" srcId="{2A3552B5-2569-4CF2-830E-F022E8C6FCCA}" destId="{1C9FC839-B395-4C47-B258-82E73C9B65D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F5F12D-31D7-4AFD-98BE-DE22CA51C671}" type="doc">
      <dgm:prSet loTypeId="urn:microsoft.com/office/officeart/2005/8/layout/cycle8" loCatId="cycle" qsTypeId="urn:microsoft.com/office/officeart/2005/8/quickstyle/simple1" qsCatId="simple" csTypeId="urn:microsoft.com/office/officeart/2005/8/colors/accent1_4" csCatId="accent1" phldr="1"/>
      <dgm:spPr/>
    </dgm:pt>
    <dgm:pt modelId="{ACA08570-DE17-4302-8963-E6CD3F90080E}">
      <dgm:prSet phldrT="[Текст]" custT="1"/>
      <dgm:spPr>
        <a:solidFill>
          <a:schemeClr val="accent1">
            <a:lumMod val="50000"/>
          </a:schemeClr>
        </a:solidFill>
      </dgm:spPr>
      <dgm:t>
        <a:bodyPr/>
        <a:lstStyle/>
        <a:p>
          <a:endParaRPr lang="ru-RU" sz="2400" dirty="0">
            <a:latin typeface="atlasgrotesk_light"/>
          </a:endParaRPr>
        </a:p>
      </dgm:t>
    </dgm:pt>
    <dgm:pt modelId="{652E89CE-8302-436B-AFBF-C18B281318A7}" type="parTrans" cxnId="{D08D4A9A-C1AF-43D5-A13C-3003BB1804D9}">
      <dgm:prSet/>
      <dgm:spPr/>
      <dgm:t>
        <a:bodyPr/>
        <a:lstStyle/>
        <a:p>
          <a:endParaRPr lang="ru-RU"/>
        </a:p>
      </dgm:t>
    </dgm:pt>
    <dgm:pt modelId="{F106E0BD-8A9A-466A-88DB-777EB716210D}" type="sibTrans" cxnId="{D08D4A9A-C1AF-43D5-A13C-3003BB1804D9}">
      <dgm:prSet/>
      <dgm:spPr/>
      <dgm:t>
        <a:bodyPr/>
        <a:lstStyle/>
        <a:p>
          <a:endParaRPr lang="ru-RU"/>
        </a:p>
      </dgm:t>
    </dgm:pt>
    <dgm:pt modelId="{90EDA4B5-D341-4ED7-93DD-362D40A86DB0}">
      <dgm:prSet phldrT="[Текст]" custT="1"/>
      <dgm:spPr/>
      <dgm:t>
        <a:bodyPr/>
        <a:lstStyle/>
        <a:p>
          <a:r>
            <a:rPr lang="ru-RU" sz="1600" dirty="0">
              <a:solidFill>
                <a:srgbClr val="475467"/>
              </a:solidFill>
              <a:latin typeface="+mn-lt"/>
            </a:rPr>
            <a:t>Ожидает исполнения</a:t>
          </a:r>
          <a:endParaRPr lang="ru-RU" sz="1800" dirty="0">
            <a:solidFill>
              <a:srgbClr val="475467"/>
            </a:solidFill>
            <a:latin typeface="+mn-lt"/>
          </a:endParaRPr>
        </a:p>
      </dgm:t>
    </dgm:pt>
    <dgm:pt modelId="{C9E84BAB-1AA9-4417-8CB0-E43F52D666DD}" type="parTrans" cxnId="{CAAED62B-3A9C-4EF2-A380-23B0872A9E0B}">
      <dgm:prSet/>
      <dgm:spPr/>
      <dgm:t>
        <a:bodyPr/>
        <a:lstStyle/>
        <a:p>
          <a:endParaRPr lang="ru-RU"/>
        </a:p>
      </dgm:t>
    </dgm:pt>
    <dgm:pt modelId="{CA60869D-4A2A-4FA0-912E-BCB14111F644}" type="sibTrans" cxnId="{CAAED62B-3A9C-4EF2-A380-23B0872A9E0B}">
      <dgm:prSet/>
      <dgm:spPr/>
      <dgm:t>
        <a:bodyPr/>
        <a:lstStyle/>
        <a:p>
          <a:endParaRPr lang="ru-RU"/>
        </a:p>
      </dgm:t>
    </dgm:pt>
    <dgm:pt modelId="{9386A516-E7F2-4215-8D3E-702939A4EB2E}">
      <dgm:prSet phldrT="[Текст]" custT="1"/>
      <dgm:spPr/>
      <dgm:t>
        <a:bodyPr/>
        <a:lstStyle/>
        <a:p>
          <a:r>
            <a:rPr lang="ru-RU" sz="1800" dirty="0">
              <a:latin typeface="+mn-lt"/>
            </a:rPr>
            <a:t>Заявка к оплате </a:t>
          </a:r>
        </a:p>
      </dgm:t>
    </dgm:pt>
    <dgm:pt modelId="{9F51D4E2-CE47-42B4-BD45-D921488A6A6F}" type="parTrans" cxnId="{99BB0296-1F04-4C6F-A9CD-F6ACCAEA15F9}">
      <dgm:prSet/>
      <dgm:spPr/>
      <dgm:t>
        <a:bodyPr/>
        <a:lstStyle/>
        <a:p>
          <a:endParaRPr lang="ru-RU"/>
        </a:p>
      </dgm:t>
    </dgm:pt>
    <dgm:pt modelId="{2EDE3193-B7F2-41CA-ABAD-1F051011BCC1}" type="sibTrans" cxnId="{99BB0296-1F04-4C6F-A9CD-F6ACCAEA15F9}">
      <dgm:prSet/>
      <dgm:spPr/>
      <dgm:t>
        <a:bodyPr/>
        <a:lstStyle/>
        <a:p>
          <a:endParaRPr lang="ru-RU"/>
        </a:p>
      </dgm:t>
    </dgm:pt>
    <dgm:pt modelId="{9D3EC9DA-3704-429D-B1E0-845ED2A3EB2D}" type="pres">
      <dgm:prSet presAssocID="{44F5F12D-31D7-4AFD-98BE-DE22CA51C671}" presName="compositeShape" presStyleCnt="0">
        <dgm:presLayoutVars>
          <dgm:chMax val="7"/>
          <dgm:dir/>
          <dgm:resizeHandles val="exact"/>
        </dgm:presLayoutVars>
      </dgm:prSet>
      <dgm:spPr/>
    </dgm:pt>
    <dgm:pt modelId="{6C7902B3-B0FC-4656-97B8-15D29D42D83D}" type="pres">
      <dgm:prSet presAssocID="{44F5F12D-31D7-4AFD-98BE-DE22CA51C671}" presName="wedge1" presStyleLbl="node1" presStyleIdx="0" presStyleCnt="3"/>
      <dgm:spPr/>
    </dgm:pt>
    <dgm:pt modelId="{F8C38461-90A6-4C9C-8250-02E1014C63EC}" type="pres">
      <dgm:prSet presAssocID="{44F5F12D-31D7-4AFD-98BE-DE22CA51C671}" presName="dummy1a" presStyleCnt="0"/>
      <dgm:spPr/>
    </dgm:pt>
    <dgm:pt modelId="{33A65C47-5F03-4172-83B3-20AC51022DDB}" type="pres">
      <dgm:prSet presAssocID="{44F5F12D-31D7-4AFD-98BE-DE22CA51C671}" presName="dummy1b" presStyleCnt="0"/>
      <dgm:spPr/>
    </dgm:pt>
    <dgm:pt modelId="{35C606E6-F5F1-437B-BDFD-F14D2EC6639A}" type="pres">
      <dgm:prSet presAssocID="{44F5F12D-31D7-4AFD-98BE-DE22CA51C671}" presName="wedge1Tx" presStyleLbl="node1" presStyleIdx="0" presStyleCnt="3">
        <dgm:presLayoutVars>
          <dgm:chMax val="0"/>
          <dgm:chPref val="0"/>
          <dgm:bulletEnabled val="1"/>
        </dgm:presLayoutVars>
      </dgm:prSet>
      <dgm:spPr/>
    </dgm:pt>
    <dgm:pt modelId="{7D8245CB-4D97-4895-9CA4-220C05F96053}" type="pres">
      <dgm:prSet presAssocID="{44F5F12D-31D7-4AFD-98BE-DE22CA51C671}" presName="wedge2" presStyleLbl="node1" presStyleIdx="1" presStyleCnt="3"/>
      <dgm:spPr/>
    </dgm:pt>
    <dgm:pt modelId="{E377F13E-AC45-468D-AA76-69BD44BC452E}" type="pres">
      <dgm:prSet presAssocID="{44F5F12D-31D7-4AFD-98BE-DE22CA51C671}" presName="dummy2a" presStyleCnt="0"/>
      <dgm:spPr/>
    </dgm:pt>
    <dgm:pt modelId="{80B7CE9E-EB5E-4633-88B5-CB24D1F87EE2}" type="pres">
      <dgm:prSet presAssocID="{44F5F12D-31D7-4AFD-98BE-DE22CA51C671}" presName="dummy2b" presStyleCnt="0"/>
      <dgm:spPr/>
    </dgm:pt>
    <dgm:pt modelId="{CE03057E-E7E5-4088-A025-51D753B61047}" type="pres">
      <dgm:prSet presAssocID="{44F5F12D-31D7-4AFD-98BE-DE22CA51C671}" presName="wedge2Tx" presStyleLbl="node1" presStyleIdx="1" presStyleCnt="3">
        <dgm:presLayoutVars>
          <dgm:chMax val="0"/>
          <dgm:chPref val="0"/>
          <dgm:bulletEnabled val="1"/>
        </dgm:presLayoutVars>
      </dgm:prSet>
      <dgm:spPr/>
    </dgm:pt>
    <dgm:pt modelId="{A148812B-3F1A-401C-8C92-8D0FB9C0FD06}" type="pres">
      <dgm:prSet presAssocID="{44F5F12D-31D7-4AFD-98BE-DE22CA51C671}" presName="wedge3" presStyleLbl="node1" presStyleIdx="2" presStyleCnt="3"/>
      <dgm:spPr/>
    </dgm:pt>
    <dgm:pt modelId="{1DF0DCAF-1BCE-4750-B27B-8072DFE7C599}" type="pres">
      <dgm:prSet presAssocID="{44F5F12D-31D7-4AFD-98BE-DE22CA51C671}" presName="dummy3a" presStyleCnt="0"/>
      <dgm:spPr/>
    </dgm:pt>
    <dgm:pt modelId="{8082D6F7-3211-4B14-ACC1-43AD6120B5E6}" type="pres">
      <dgm:prSet presAssocID="{44F5F12D-31D7-4AFD-98BE-DE22CA51C671}" presName="dummy3b" presStyleCnt="0"/>
      <dgm:spPr/>
    </dgm:pt>
    <dgm:pt modelId="{EB2504FA-8FE6-404D-AFA7-2B5EC28F5B3B}" type="pres">
      <dgm:prSet presAssocID="{44F5F12D-31D7-4AFD-98BE-DE22CA51C671}" presName="wedge3Tx" presStyleLbl="node1" presStyleIdx="2" presStyleCnt="3">
        <dgm:presLayoutVars>
          <dgm:chMax val="0"/>
          <dgm:chPref val="0"/>
          <dgm:bulletEnabled val="1"/>
        </dgm:presLayoutVars>
      </dgm:prSet>
      <dgm:spPr/>
    </dgm:pt>
    <dgm:pt modelId="{7306A0BF-9CBD-4425-9C40-3368E289909F}" type="pres">
      <dgm:prSet presAssocID="{F106E0BD-8A9A-466A-88DB-777EB716210D}" presName="arrowWedge1" presStyleLbl="fgSibTrans2D1" presStyleIdx="0" presStyleCnt="3"/>
      <dgm:spPr/>
    </dgm:pt>
    <dgm:pt modelId="{2AE9BD85-E7FD-486E-B96E-5F30FF3781B0}" type="pres">
      <dgm:prSet presAssocID="{CA60869D-4A2A-4FA0-912E-BCB14111F644}" presName="arrowWedge2" presStyleLbl="fgSibTrans2D1" presStyleIdx="1" presStyleCnt="3"/>
      <dgm:spPr/>
    </dgm:pt>
    <dgm:pt modelId="{5B47EBE1-3B56-4069-BC26-95268D6293EB}" type="pres">
      <dgm:prSet presAssocID="{2EDE3193-B7F2-41CA-ABAD-1F051011BCC1}" presName="arrowWedge3" presStyleLbl="fgSibTrans2D1" presStyleIdx="2" presStyleCnt="3"/>
      <dgm:spPr/>
    </dgm:pt>
  </dgm:ptLst>
  <dgm:cxnLst>
    <dgm:cxn modelId="{F08A0006-1581-4BCF-BF15-42E95D3FA62F}" type="presOf" srcId="{9386A516-E7F2-4215-8D3E-702939A4EB2E}" destId="{A148812B-3F1A-401C-8C92-8D0FB9C0FD06}" srcOrd="0" destOrd="0" presId="urn:microsoft.com/office/officeart/2005/8/layout/cycle8"/>
    <dgm:cxn modelId="{7579EE14-F04B-4B65-B42C-73015239A941}" type="presOf" srcId="{44F5F12D-31D7-4AFD-98BE-DE22CA51C671}" destId="{9D3EC9DA-3704-429D-B1E0-845ED2A3EB2D}" srcOrd="0" destOrd="0" presId="urn:microsoft.com/office/officeart/2005/8/layout/cycle8"/>
    <dgm:cxn modelId="{1EB7321E-1BEB-400A-A416-11F452B413A2}" type="presOf" srcId="{90EDA4B5-D341-4ED7-93DD-362D40A86DB0}" destId="{CE03057E-E7E5-4088-A025-51D753B61047}" srcOrd="1" destOrd="0" presId="urn:microsoft.com/office/officeart/2005/8/layout/cycle8"/>
    <dgm:cxn modelId="{CAAED62B-3A9C-4EF2-A380-23B0872A9E0B}" srcId="{44F5F12D-31D7-4AFD-98BE-DE22CA51C671}" destId="{90EDA4B5-D341-4ED7-93DD-362D40A86DB0}" srcOrd="1" destOrd="0" parTransId="{C9E84BAB-1AA9-4417-8CB0-E43F52D666DD}" sibTransId="{CA60869D-4A2A-4FA0-912E-BCB14111F644}"/>
    <dgm:cxn modelId="{E425B93B-F526-4781-A2A5-CD7BA31F4C13}" type="presOf" srcId="{9386A516-E7F2-4215-8D3E-702939A4EB2E}" destId="{EB2504FA-8FE6-404D-AFA7-2B5EC28F5B3B}" srcOrd="1" destOrd="0" presId="urn:microsoft.com/office/officeart/2005/8/layout/cycle8"/>
    <dgm:cxn modelId="{FE4BAF53-FF58-42AB-8386-6A9E27A3EF9B}" type="presOf" srcId="{90EDA4B5-D341-4ED7-93DD-362D40A86DB0}" destId="{7D8245CB-4D97-4895-9CA4-220C05F96053}" srcOrd="0" destOrd="0" presId="urn:microsoft.com/office/officeart/2005/8/layout/cycle8"/>
    <dgm:cxn modelId="{7F08CE79-7003-4C4A-89A9-DD3B1C696264}" type="presOf" srcId="{ACA08570-DE17-4302-8963-E6CD3F90080E}" destId="{35C606E6-F5F1-437B-BDFD-F14D2EC6639A}" srcOrd="1" destOrd="0" presId="urn:microsoft.com/office/officeart/2005/8/layout/cycle8"/>
    <dgm:cxn modelId="{99BB0296-1F04-4C6F-A9CD-F6ACCAEA15F9}" srcId="{44F5F12D-31D7-4AFD-98BE-DE22CA51C671}" destId="{9386A516-E7F2-4215-8D3E-702939A4EB2E}" srcOrd="2" destOrd="0" parTransId="{9F51D4E2-CE47-42B4-BD45-D921488A6A6F}" sibTransId="{2EDE3193-B7F2-41CA-ABAD-1F051011BCC1}"/>
    <dgm:cxn modelId="{D08D4A9A-C1AF-43D5-A13C-3003BB1804D9}" srcId="{44F5F12D-31D7-4AFD-98BE-DE22CA51C671}" destId="{ACA08570-DE17-4302-8963-E6CD3F90080E}" srcOrd="0" destOrd="0" parTransId="{652E89CE-8302-436B-AFBF-C18B281318A7}" sibTransId="{F106E0BD-8A9A-466A-88DB-777EB716210D}"/>
    <dgm:cxn modelId="{2D4BE6A9-6B0A-483E-AA1E-D25A34A854EA}" type="presOf" srcId="{ACA08570-DE17-4302-8963-E6CD3F90080E}" destId="{6C7902B3-B0FC-4656-97B8-15D29D42D83D}" srcOrd="0" destOrd="0" presId="urn:microsoft.com/office/officeart/2005/8/layout/cycle8"/>
    <dgm:cxn modelId="{716AEF69-AB9F-4FE3-A54D-1964DAC40A2D}" type="presParOf" srcId="{9D3EC9DA-3704-429D-B1E0-845ED2A3EB2D}" destId="{6C7902B3-B0FC-4656-97B8-15D29D42D83D}" srcOrd="0" destOrd="0" presId="urn:microsoft.com/office/officeart/2005/8/layout/cycle8"/>
    <dgm:cxn modelId="{574DFA75-06F2-41A7-84F5-CD0FC9756870}" type="presParOf" srcId="{9D3EC9DA-3704-429D-B1E0-845ED2A3EB2D}" destId="{F8C38461-90A6-4C9C-8250-02E1014C63EC}" srcOrd="1" destOrd="0" presId="urn:microsoft.com/office/officeart/2005/8/layout/cycle8"/>
    <dgm:cxn modelId="{2B3E1473-53F7-4D84-BAC7-B2743E89ACC3}" type="presParOf" srcId="{9D3EC9DA-3704-429D-B1E0-845ED2A3EB2D}" destId="{33A65C47-5F03-4172-83B3-20AC51022DDB}" srcOrd="2" destOrd="0" presId="urn:microsoft.com/office/officeart/2005/8/layout/cycle8"/>
    <dgm:cxn modelId="{4E6FA6F1-5142-4D8F-9A53-38C887C23124}" type="presParOf" srcId="{9D3EC9DA-3704-429D-B1E0-845ED2A3EB2D}" destId="{35C606E6-F5F1-437B-BDFD-F14D2EC6639A}" srcOrd="3" destOrd="0" presId="urn:microsoft.com/office/officeart/2005/8/layout/cycle8"/>
    <dgm:cxn modelId="{72A9D671-3C36-4A4E-8FF7-A920E5D327E3}" type="presParOf" srcId="{9D3EC9DA-3704-429D-B1E0-845ED2A3EB2D}" destId="{7D8245CB-4D97-4895-9CA4-220C05F96053}" srcOrd="4" destOrd="0" presId="urn:microsoft.com/office/officeart/2005/8/layout/cycle8"/>
    <dgm:cxn modelId="{A38FA941-B3E7-4769-950F-C636BEAAC223}" type="presParOf" srcId="{9D3EC9DA-3704-429D-B1E0-845ED2A3EB2D}" destId="{E377F13E-AC45-468D-AA76-69BD44BC452E}" srcOrd="5" destOrd="0" presId="urn:microsoft.com/office/officeart/2005/8/layout/cycle8"/>
    <dgm:cxn modelId="{9296CC8C-EAF3-465D-8263-6B59D00D16A0}" type="presParOf" srcId="{9D3EC9DA-3704-429D-B1E0-845ED2A3EB2D}" destId="{80B7CE9E-EB5E-4633-88B5-CB24D1F87EE2}" srcOrd="6" destOrd="0" presId="urn:microsoft.com/office/officeart/2005/8/layout/cycle8"/>
    <dgm:cxn modelId="{C137B219-1F1A-48D7-A778-35E3FB9F6329}" type="presParOf" srcId="{9D3EC9DA-3704-429D-B1E0-845ED2A3EB2D}" destId="{CE03057E-E7E5-4088-A025-51D753B61047}" srcOrd="7" destOrd="0" presId="urn:microsoft.com/office/officeart/2005/8/layout/cycle8"/>
    <dgm:cxn modelId="{F289BEC7-664E-4236-BC06-734A9CEEB0AA}" type="presParOf" srcId="{9D3EC9DA-3704-429D-B1E0-845ED2A3EB2D}" destId="{A148812B-3F1A-401C-8C92-8D0FB9C0FD06}" srcOrd="8" destOrd="0" presId="urn:microsoft.com/office/officeart/2005/8/layout/cycle8"/>
    <dgm:cxn modelId="{7954C035-D69A-4C2C-84BF-A53D12F872EC}" type="presParOf" srcId="{9D3EC9DA-3704-429D-B1E0-845ED2A3EB2D}" destId="{1DF0DCAF-1BCE-4750-B27B-8072DFE7C599}" srcOrd="9" destOrd="0" presId="urn:microsoft.com/office/officeart/2005/8/layout/cycle8"/>
    <dgm:cxn modelId="{0D8D8852-4354-4533-B529-89B0F5F5E5F9}" type="presParOf" srcId="{9D3EC9DA-3704-429D-B1E0-845ED2A3EB2D}" destId="{8082D6F7-3211-4B14-ACC1-43AD6120B5E6}" srcOrd="10" destOrd="0" presId="urn:microsoft.com/office/officeart/2005/8/layout/cycle8"/>
    <dgm:cxn modelId="{6E0AE7D0-F375-41B6-AA2A-CB4F1ED6B8E6}" type="presParOf" srcId="{9D3EC9DA-3704-429D-B1E0-845ED2A3EB2D}" destId="{EB2504FA-8FE6-404D-AFA7-2B5EC28F5B3B}" srcOrd="11" destOrd="0" presId="urn:microsoft.com/office/officeart/2005/8/layout/cycle8"/>
    <dgm:cxn modelId="{ED8D59C1-8B99-4BA7-BB36-734A9DEF51DE}" type="presParOf" srcId="{9D3EC9DA-3704-429D-B1E0-845ED2A3EB2D}" destId="{7306A0BF-9CBD-4425-9C40-3368E289909F}" srcOrd="12" destOrd="0" presId="urn:microsoft.com/office/officeart/2005/8/layout/cycle8"/>
    <dgm:cxn modelId="{997C856C-48F2-4C9A-A298-8E16F113452A}" type="presParOf" srcId="{9D3EC9DA-3704-429D-B1E0-845ED2A3EB2D}" destId="{2AE9BD85-E7FD-486E-B96E-5F30FF3781B0}" srcOrd="13" destOrd="0" presId="urn:microsoft.com/office/officeart/2005/8/layout/cycle8"/>
    <dgm:cxn modelId="{ED8997D8-7E4B-4636-B1C6-EEA0B5DEFD72}" type="presParOf" srcId="{9D3EC9DA-3704-429D-B1E0-845ED2A3EB2D}" destId="{5B47EBE1-3B56-4069-BC26-95268D6293E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F5F12D-31D7-4AFD-98BE-DE22CA51C671}" type="doc">
      <dgm:prSet loTypeId="urn:microsoft.com/office/officeart/2005/8/layout/cycle8" loCatId="cycle" qsTypeId="urn:microsoft.com/office/officeart/2005/8/quickstyle/simple1" qsCatId="simple" csTypeId="urn:microsoft.com/office/officeart/2005/8/colors/accent1_4" csCatId="accent1" phldr="1"/>
      <dgm:spPr/>
    </dgm:pt>
    <dgm:pt modelId="{ACA08570-DE17-4302-8963-E6CD3F90080E}">
      <dgm:prSet phldrT="[Текст]" custT="1"/>
      <dgm:spPr>
        <a:solidFill>
          <a:schemeClr val="accent1">
            <a:lumMod val="50000"/>
          </a:schemeClr>
        </a:solidFill>
      </dgm:spPr>
      <dgm:t>
        <a:bodyPr/>
        <a:lstStyle/>
        <a:p>
          <a:endParaRPr lang="ru-RU" sz="2400" dirty="0">
            <a:latin typeface="atlasgrotesk_light"/>
          </a:endParaRPr>
        </a:p>
      </dgm:t>
    </dgm:pt>
    <dgm:pt modelId="{652E89CE-8302-436B-AFBF-C18B281318A7}" type="parTrans" cxnId="{D08D4A9A-C1AF-43D5-A13C-3003BB1804D9}">
      <dgm:prSet/>
      <dgm:spPr/>
      <dgm:t>
        <a:bodyPr/>
        <a:lstStyle/>
        <a:p>
          <a:endParaRPr lang="ru-RU"/>
        </a:p>
      </dgm:t>
    </dgm:pt>
    <dgm:pt modelId="{F106E0BD-8A9A-466A-88DB-777EB716210D}" type="sibTrans" cxnId="{D08D4A9A-C1AF-43D5-A13C-3003BB1804D9}">
      <dgm:prSet/>
      <dgm:spPr/>
      <dgm:t>
        <a:bodyPr/>
        <a:lstStyle/>
        <a:p>
          <a:endParaRPr lang="ru-RU"/>
        </a:p>
      </dgm:t>
    </dgm:pt>
    <dgm:pt modelId="{90EDA4B5-D341-4ED7-93DD-362D40A86DB0}">
      <dgm:prSet phldrT="[Текст]" custT="1"/>
      <dgm:spPr/>
      <dgm:t>
        <a:bodyPr/>
        <a:lstStyle/>
        <a:p>
          <a:r>
            <a:rPr lang="ru-RU" sz="1600" dirty="0">
              <a:solidFill>
                <a:srgbClr val="C00000"/>
              </a:solidFill>
              <a:latin typeface="+mn-lt"/>
            </a:rPr>
            <a:t>Отклонена/ Черновик</a:t>
          </a:r>
          <a:endParaRPr lang="ru-RU" sz="2000" dirty="0">
            <a:solidFill>
              <a:srgbClr val="C00000"/>
            </a:solidFill>
            <a:latin typeface="+mn-lt"/>
          </a:endParaRPr>
        </a:p>
      </dgm:t>
    </dgm:pt>
    <dgm:pt modelId="{C9E84BAB-1AA9-4417-8CB0-E43F52D666DD}" type="parTrans" cxnId="{CAAED62B-3A9C-4EF2-A380-23B0872A9E0B}">
      <dgm:prSet/>
      <dgm:spPr/>
      <dgm:t>
        <a:bodyPr/>
        <a:lstStyle/>
        <a:p>
          <a:endParaRPr lang="ru-RU"/>
        </a:p>
      </dgm:t>
    </dgm:pt>
    <dgm:pt modelId="{CA60869D-4A2A-4FA0-912E-BCB14111F644}" type="sibTrans" cxnId="{CAAED62B-3A9C-4EF2-A380-23B0872A9E0B}">
      <dgm:prSet/>
      <dgm:spPr/>
      <dgm:t>
        <a:bodyPr/>
        <a:lstStyle/>
        <a:p>
          <a:endParaRPr lang="ru-RU"/>
        </a:p>
      </dgm:t>
    </dgm:pt>
    <dgm:pt modelId="{9386A516-E7F2-4215-8D3E-702939A4EB2E}">
      <dgm:prSet phldrT="[Текст]" custT="1"/>
      <dgm:spPr/>
      <dgm:t>
        <a:bodyPr/>
        <a:lstStyle/>
        <a:p>
          <a:r>
            <a:rPr lang="ru-RU" sz="1800" dirty="0">
              <a:latin typeface="+mn-lt"/>
            </a:rPr>
            <a:t>Заявка к оплате </a:t>
          </a:r>
        </a:p>
      </dgm:t>
    </dgm:pt>
    <dgm:pt modelId="{9F51D4E2-CE47-42B4-BD45-D921488A6A6F}" type="parTrans" cxnId="{99BB0296-1F04-4C6F-A9CD-F6ACCAEA15F9}">
      <dgm:prSet/>
      <dgm:spPr/>
      <dgm:t>
        <a:bodyPr/>
        <a:lstStyle/>
        <a:p>
          <a:endParaRPr lang="ru-RU"/>
        </a:p>
      </dgm:t>
    </dgm:pt>
    <dgm:pt modelId="{2EDE3193-B7F2-41CA-ABAD-1F051011BCC1}" type="sibTrans" cxnId="{99BB0296-1F04-4C6F-A9CD-F6ACCAEA15F9}">
      <dgm:prSet/>
      <dgm:spPr/>
      <dgm:t>
        <a:bodyPr/>
        <a:lstStyle/>
        <a:p>
          <a:endParaRPr lang="ru-RU"/>
        </a:p>
      </dgm:t>
    </dgm:pt>
    <dgm:pt modelId="{9D3EC9DA-3704-429D-B1E0-845ED2A3EB2D}" type="pres">
      <dgm:prSet presAssocID="{44F5F12D-31D7-4AFD-98BE-DE22CA51C671}" presName="compositeShape" presStyleCnt="0">
        <dgm:presLayoutVars>
          <dgm:chMax val="7"/>
          <dgm:dir/>
          <dgm:resizeHandles val="exact"/>
        </dgm:presLayoutVars>
      </dgm:prSet>
      <dgm:spPr/>
    </dgm:pt>
    <dgm:pt modelId="{6C7902B3-B0FC-4656-97B8-15D29D42D83D}" type="pres">
      <dgm:prSet presAssocID="{44F5F12D-31D7-4AFD-98BE-DE22CA51C671}" presName="wedge1" presStyleLbl="node1" presStyleIdx="0" presStyleCnt="3"/>
      <dgm:spPr/>
    </dgm:pt>
    <dgm:pt modelId="{F8C38461-90A6-4C9C-8250-02E1014C63EC}" type="pres">
      <dgm:prSet presAssocID="{44F5F12D-31D7-4AFD-98BE-DE22CA51C671}" presName="dummy1a" presStyleCnt="0"/>
      <dgm:spPr/>
    </dgm:pt>
    <dgm:pt modelId="{33A65C47-5F03-4172-83B3-20AC51022DDB}" type="pres">
      <dgm:prSet presAssocID="{44F5F12D-31D7-4AFD-98BE-DE22CA51C671}" presName="dummy1b" presStyleCnt="0"/>
      <dgm:spPr/>
    </dgm:pt>
    <dgm:pt modelId="{35C606E6-F5F1-437B-BDFD-F14D2EC6639A}" type="pres">
      <dgm:prSet presAssocID="{44F5F12D-31D7-4AFD-98BE-DE22CA51C671}" presName="wedge1Tx" presStyleLbl="node1" presStyleIdx="0" presStyleCnt="3">
        <dgm:presLayoutVars>
          <dgm:chMax val="0"/>
          <dgm:chPref val="0"/>
          <dgm:bulletEnabled val="1"/>
        </dgm:presLayoutVars>
      </dgm:prSet>
      <dgm:spPr/>
    </dgm:pt>
    <dgm:pt modelId="{7D8245CB-4D97-4895-9CA4-220C05F96053}" type="pres">
      <dgm:prSet presAssocID="{44F5F12D-31D7-4AFD-98BE-DE22CA51C671}" presName="wedge2" presStyleLbl="node1" presStyleIdx="1" presStyleCnt="3"/>
      <dgm:spPr/>
    </dgm:pt>
    <dgm:pt modelId="{E377F13E-AC45-468D-AA76-69BD44BC452E}" type="pres">
      <dgm:prSet presAssocID="{44F5F12D-31D7-4AFD-98BE-DE22CA51C671}" presName="dummy2a" presStyleCnt="0"/>
      <dgm:spPr/>
    </dgm:pt>
    <dgm:pt modelId="{80B7CE9E-EB5E-4633-88B5-CB24D1F87EE2}" type="pres">
      <dgm:prSet presAssocID="{44F5F12D-31D7-4AFD-98BE-DE22CA51C671}" presName="dummy2b" presStyleCnt="0"/>
      <dgm:spPr/>
    </dgm:pt>
    <dgm:pt modelId="{CE03057E-E7E5-4088-A025-51D753B61047}" type="pres">
      <dgm:prSet presAssocID="{44F5F12D-31D7-4AFD-98BE-DE22CA51C671}" presName="wedge2Tx" presStyleLbl="node1" presStyleIdx="1" presStyleCnt="3">
        <dgm:presLayoutVars>
          <dgm:chMax val="0"/>
          <dgm:chPref val="0"/>
          <dgm:bulletEnabled val="1"/>
        </dgm:presLayoutVars>
      </dgm:prSet>
      <dgm:spPr/>
    </dgm:pt>
    <dgm:pt modelId="{A148812B-3F1A-401C-8C92-8D0FB9C0FD06}" type="pres">
      <dgm:prSet presAssocID="{44F5F12D-31D7-4AFD-98BE-DE22CA51C671}" presName="wedge3" presStyleLbl="node1" presStyleIdx="2" presStyleCnt="3"/>
      <dgm:spPr/>
    </dgm:pt>
    <dgm:pt modelId="{1DF0DCAF-1BCE-4750-B27B-8072DFE7C599}" type="pres">
      <dgm:prSet presAssocID="{44F5F12D-31D7-4AFD-98BE-DE22CA51C671}" presName="dummy3a" presStyleCnt="0"/>
      <dgm:spPr/>
    </dgm:pt>
    <dgm:pt modelId="{8082D6F7-3211-4B14-ACC1-43AD6120B5E6}" type="pres">
      <dgm:prSet presAssocID="{44F5F12D-31D7-4AFD-98BE-DE22CA51C671}" presName="dummy3b" presStyleCnt="0"/>
      <dgm:spPr/>
    </dgm:pt>
    <dgm:pt modelId="{EB2504FA-8FE6-404D-AFA7-2B5EC28F5B3B}" type="pres">
      <dgm:prSet presAssocID="{44F5F12D-31D7-4AFD-98BE-DE22CA51C671}" presName="wedge3Tx" presStyleLbl="node1" presStyleIdx="2" presStyleCnt="3">
        <dgm:presLayoutVars>
          <dgm:chMax val="0"/>
          <dgm:chPref val="0"/>
          <dgm:bulletEnabled val="1"/>
        </dgm:presLayoutVars>
      </dgm:prSet>
      <dgm:spPr/>
    </dgm:pt>
    <dgm:pt modelId="{7306A0BF-9CBD-4425-9C40-3368E289909F}" type="pres">
      <dgm:prSet presAssocID="{F106E0BD-8A9A-466A-88DB-777EB716210D}" presName="arrowWedge1" presStyleLbl="fgSibTrans2D1" presStyleIdx="0" presStyleCnt="3"/>
      <dgm:spPr/>
    </dgm:pt>
    <dgm:pt modelId="{2AE9BD85-E7FD-486E-B96E-5F30FF3781B0}" type="pres">
      <dgm:prSet presAssocID="{CA60869D-4A2A-4FA0-912E-BCB14111F644}" presName="arrowWedge2" presStyleLbl="fgSibTrans2D1" presStyleIdx="1" presStyleCnt="3"/>
      <dgm:spPr/>
    </dgm:pt>
    <dgm:pt modelId="{5B47EBE1-3B56-4069-BC26-95268D6293EB}" type="pres">
      <dgm:prSet presAssocID="{2EDE3193-B7F2-41CA-ABAD-1F051011BCC1}" presName="arrowWedge3" presStyleLbl="fgSibTrans2D1" presStyleIdx="2" presStyleCnt="3"/>
      <dgm:spPr/>
    </dgm:pt>
  </dgm:ptLst>
  <dgm:cxnLst>
    <dgm:cxn modelId="{F08A0006-1581-4BCF-BF15-42E95D3FA62F}" type="presOf" srcId="{9386A516-E7F2-4215-8D3E-702939A4EB2E}" destId="{A148812B-3F1A-401C-8C92-8D0FB9C0FD06}" srcOrd="0" destOrd="0" presId="urn:microsoft.com/office/officeart/2005/8/layout/cycle8"/>
    <dgm:cxn modelId="{7579EE14-F04B-4B65-B42C-73015239A941}" type="presOf" srcId="{44F5F12D-31D7-4AFD-98BE-DE22CA51C671}" destId="{9D3EC9DA-3704-429D-B1E0-845ED2A3EB2D}" srcOrd="0" destOrd="0" presId="urn:microsoft.com/office/officeart/2005/8/layout/cycle8"/>
    <dgm:cxn modelId="{1EB7321E-1BEB-400A-A416-11F452B413A2}" type="presOf" srcId="{90EDA4B5-D341-4ED7-93DD-362D40A86DB0}" destId="{CE03057E-E7E5-4088-A025-51D753B61047}" srcOrd="1" destOrd="0" presId="urn:microsoft.com/office/officeart/2005/8/layout/cycle8"/>
    <dgm:cxn modelId="{CAAED62B-3A9C-4EF2-A380-23B0872A9E0B}" srcId="{44F5F12D-31D7-4AFD-98BE-DE22CA51C671}" destId="{90EDA4B5-D341-4ED7-93DD-362D40A86DB0}" srcOrd="1" destOrd="0" parTransId="{C9E84BAB-1AA9-4417-8CB0-E43F52D666DD}" sibTransId="{CA60869D-4A2A-4FA0-912E-BCB14111F644}"/>
    <dgm:cxn modelId="{E425B93B-F526-4781-A2A5-CD7BA31F4C13}" type="presOf" srcId="{9386A516-E7F2-4215-8D3E-702939A4EB2E}" destId="{EB2504FA-8FE6-404D-AFA7-2B5EC28F5B3B}" srcOrd="1" destOrd="0" presId="urn:microsoft.com/office/officeart/2005/8/layout/cycle8"/>
    <dgm:cxn modelId="{FE4BAF53-FF58-42AB-8386-6A9E27A3EF9B}" type="presOf" srcId="{90EDA4B5-D341-4ED7-93DD-362D40A86DB0}" destId="{7D8245CB-4D97-4895-9CA4-220C05F96053}" srcOrd="0" destOrd="0" presId="urn:microsoft.com/office/officeart/2005/8/layout/cycle8"/>
    <dgm:cxn modelId="{7F08CE79-7003-4C4A-89A9-DD3B1C696264}" type="presOf" srcId="{ACA08570-DE17-4302-8963-E6CD3F90080E}" destId="{35C606E6-F5F1-437B-BDFD-F14D2EC6639A}" srcOrd="1" destOrd="0" presId="urn:microsoft.com/office/officeart/2005/8/layout/cycle8"/>
    <dgm:cxn modelId="{99BB0296-1F04-4C6F-A9CD-F6ACCAEA15F9}" srcId="{44F5F12D-31D7-4AFD-98BE-DE22CA51C671}" destId="{9386A516-E7F2-4215-8D3E-702939A4EB2E}" srcOrd="2" destOrd="0" parTransId="{9F51D4E2-CE47-42B4-BD45-D921488A6A6F}" sibTransId="{2EDE3193-B7F2-41CA-ABAD-1F051011BCC1}"/>
    <dgm:cxn modelId="{D08D4A9A-C1AF-43D5-A13C-3003BB1804D9}" srcId="{44F5F12D-31D7-4AFD-98BE-DE22CA51C671}" destId="{ACA08570-DE17-4302-8963-E6CD3F90080E}" srcOrd="0" destOrd="0" parTransId="{652E89CE-8302-436B-AFBF-C18B281318A7}" sibTransId="{F106E0BD-8A9A-466A-88DB-777EB716210D}"/>
    <dgm:cxn modelId="{2D4BE6A9-6B0A-483E-AA1E-D25A34A854EA}" type="presOf" srcId="{ACA08570-DE17-4302-8963-E6CD3F90080E}" destId="{6C7902B3-B0FC-4656-97B8-15D29D42D83D}" srcOrd="0" destOrd="0" presId="urn:microsoft.com/office/officeart/2005/8/layout/cycle8"/>
    <dgm:cxn modelId="{716AEF69-AB9F-4FE3-A54D-1964DAC40A2D}" type="presParOf" srcId="{9D3EC9DA-3704-429D-B1E0-845ED2A3EB2D}" destId="{6C7902B3-B0FC-4656-97B8-15D29D42D83D}" srcOrd="0" destOrd="0" presId="urn:microsoft.com/office/officeart/2005/8/layout/cycle8"/>
    <dgm:cxn modelId="{574DFA75-06F2-41A7-84F5-CD0FC9756870}" type="presParOf" srcId="{9D3EC9DA-3704-429D-B1E0-845ED2A3EB2D}" destId="{F8C38461-90A6-4C9C-8250-02E1014C63EC}" srcOrd="1" destOrd="0" presId="urn:microsoft.com/office/officeart/2005/8/layout/cycle8"/>
    <dgm:cxn modelId="{2B3E1473-53F7-4D84-BAC7-B2743E89ACC3}" type="presParOf" srcId="{9D3EC9DA-3704-429D-B1E0-845ED2A3EB2D}" destId="{33A65C47-5F03-4172-83B3-20AC51022DDB}" srcOrd="2" destOrd="0" presId="urn:microsoft.com/office/officeart/2005/8/layout/cycle8"/>
    <dgm:cxn modelId="{4E6FA6F1-5142-4D8F-9A53-38C887C23124}" type="presParOf" srcId="{9D3EC9DA-3704-429D-B1E0-845ED2A3EB2D}" destId="{35C606E6-F5F1-437B-BDFD-F14D2EC6639A}" srcOrd="3" destOrd="0" presId="urn:microsoft.com/office/officeart/2005/8/layout/cycle8"/>
    <dgm:cxn modelId="{72A9D671-3C36-4A4E-8FF7-A920E5D327E3}" type="presParOf" srcId="{9D3EC9DA-3704-429D-B1E0-845ED2A3EB2D}" destId="{7D8245CB-4D97-4895-9CA4-220C05F96053}" srcOrd="4" destOrd="0" presId="urn:microsoft.com/office/officeart/2005/8/layout/cycle8"/>
    <dgm:cxn modelId="{A38FA941-B3E7-4769-950F-C636BEAAC223}" type="presParOf" srcId="{9D3EC9DA-3704-429D-B1E0-845ED2A3EB2D}" destId="{E377F13E-AC45-468D-AA76-69BD44BC452E}" srcOrd="5" destOrd="0" presId="urn:microsoft.com/office/officeart/2005/8/layout/cycle8"/>
    <dgm:cxn modelId="{9296CC8C-EAF3-465D-8263-6B59D00D16A0}" type="presParOf" srcId="{9D3EC9DA-3704-429D-B1E0-845ED2A3EB2D}" destId="{80B7CE9E-EB5E-4633-88B5-CB24D1F87EE2}" srcOrd="6" destOrd="0" presId="urn:microsoft.com/office/officeart/2005/8/layout/cycle8"/>
    <dgm:cxn modelId="{C137B219-1F1A-48D7-A778-35E3FB9F6329}" type="presParOf" srcId="{9D3EC9DA-3704-429D-B1E0-845ED2A3EB2D}" destId="{CE03057E-E7E5-4088-A025-51D753B61047}" srcOrd="7" destOrd="0" presId="urn:microsoft.com/office/officeart/2005/8/layout/cycle8"/>
    <dgm:cxn modelId="{F289BEC7-664E-4236-BC06-734A9CEEB0AA}" type="presParOf" srcId="{9D3EC9DA-3704-429D-B1E0-845ED2A3EB2D}" destId="{A148812B-3F1A-401C-8C92-8D0FB9C0FD06}" srcOrd="8" destOrd="0" presId="urn:microsoft.com/office/officeart/2005/8/layout/cycle8"/>
    <dgm:cxn modelId="{7954C035-D69A-4C2C-84BF-A53D12F872EC}" type="presParOf" srcId="{9D3EC9DA-3704-429D-B1E0-845ED2A3EB2D}" destId="{1DF0DCAF-1BCE-4750-B27B-8072DFE7C599}" srcOrd="9" destOrd="0" presId="urn:microsoft.com/office/officeart/2005/8/layout/cycle8"/>
    <dgm:cxn modelId="{0D8D8852-4354-4533-B529-89B0F5F5E5F9}" type="presParOf" srcId="{9D3EC9DA-3704-429D-B1E0-845ED2A3EB2D}" destId="{8082D6F7-3211-4B14-ACC1-43AD6120B5E6}" srcOrd="10" destOrd="0" presId="urn:microsoft.com/office/officeart/2005/8/layout/cycle8"/>
    <dgm:cxn modelId="{6E0AE7D0-F375-41B6-AA2A-CB4F1ED6B8E6}" type="presParOf" srcId="{9D3EC9DA-3704-429D-B1E0-845ED2A3EB2D}" destId="{EB2504FA-8FE6-404D-AFA7-2B5EC28F5B3B}" srcOrd="11" destOrd="0" presId="urn:microsoft.com/office/officeart/2005/8/layout/cycle8"/>
    <dgm:cxn modelId="{ED8D59C1-8B99-4BA7-BB36-734A9DEF51DE}" type="presParOf" srcId="{9D3EC9DA-3704-429D-B1E0-845ED2A3EB2D}" destId="{7306A0BF-9CBD-4425-9C40-3368E289909F}" srcOrd="12" destOrd="0" presId="urn:microsoft.com/office/officeart/2005/8/layout/cycle8"/>
    <dgm:cxn modelId="{997C856C-48F2-4C9A-A298-8E16F113452A}" type="presParOf" srcId="{9D3EC9DA-3704-429D-B1E0-845ED2A3EB2D}" destId="{2AE9BD85-E7FD-486E-B96E-5F30FF3781B0}" srcOrd="13" destOrd="0" presId="urn:microsoft.com/office/officeart/2005/8/layout/cycle8"/>
    <dgm:cxn modelId="{ED8997D8-7E4B-4636-B1C6-EEA0B5DEFD72}" type="presParOf" srcId="{9D3EC9DA-3704-429D-B1E0-845ED2A3EB2D}" destId="{5B47EBE1-3B56-4069-BC26-95268D6293EB}"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11C73A-5AFD-410A-B93B-A7BAC6E64C24}" type="doc">
      <dgm:prSet loTypeId="urn:microsoft.com/office/officeart/2005/8/layout/funnel1" loCatId="process" qsTypeId="urn:microsoft.com/office/officeart/2005/8/quickstyle/simple1" qsCatId="simple" csTypeId="urn:microsoft.com/office/officeart/2005/8/colors/accent1_5" csCatId="accent1" phldr="1"/>
      <dgm:spPr/>
      <dgm:t>
        <a:bodyPr/>
        <a:lstStyle/>
        <a:p>
          <a:endParaRPr lang="ru-RU"/>
        </a:p>
      </dgm:t>
    </dgm:pt>
    <dgm:pt modelId="{E8FFFB66-F39B-4D56-9A55-8551C311D2BB}">
      <dgm:prSet phldrT="[Текст]" custT="1"/>
      <dgm:spPr/>
      <dgm:t>
        <a:bodyPr/>
        <a:lstStyle/>
        <a:p>
          <a:pPr>
            <a:buClrTx/>
            <a:buSzTx/>
            <a:buFontTx/>
            <a:buNone/>
          </a:pPr>
          <a:r>
            <a:rPr kumimoji="0" lang="ru-RU" altLang="ru-RU" sz="1600" b="1" i="0" u="none" strike="noStrike" cap="none" spc="0" normalizeH="0" baseline="0" noProof="0" dirty="0">
              <a:ln/>
              <a:effectLst/>
              <a:uLnTx/>
              <a:uFillTx/>
              <a:latin typeface="+mn-lt"/>
            </a:rPr>
            <a:t>Заявка 1</a:t>
          </a:r>
          <a:endParaRPr lang="ru-RU" sz="1600" b="1" dirty="0"/>
        </a:p>
      </dgm:t>
    </dgm:pt>
    <dgm:pt modelId="{B54FCEE0-0C2E-44F8-AF66-A664B278CBB8}" type="parTrans" cxnId="{1B4164A7-5612-42FF-BE9E-C73894CAC4DD}">
      <dgm:prSet/>
      <dgm:spPr/>
      <dgm:t>
        <a:bodyPr/>
        <a:lstStyle/>
        <a:p>
          <a:endParaRPr lang="ru-RU" sz="1400"/>
        </a:p>
      </dgm:t>
    </dgm:pt>
    <dgm:pt modelId="{ED2940A5-03E3-4E07-9C40-25A31B8BD8AE}" type="sibTrans" cxnId="{1B4164A7-5612-42FF-BE9E-C73894CAC4DD}">
      <dgm:prSet/>
      <dgm:spPr/>
      <dgm:t>
        <a:bodyPr/>
        <a:lstStyle/>
        <a:p>
          <a:endParaRPr lang="ru-RU" sz="1400"/>
        </a:p>
      </dgm:t>
    </dgm:pt>
    <dgm:pt modelId="{A6DDE88C-A080-458D-AF5A-0FE06573FE42}">
      <dgm:prSet phldrT="[Текст]" custT="1"/>
      <dgm:spPr/>
      <dgm:t>
        <a:bodyPr/>
        <a:lstStyle/>
        <a:p>
          <a:pPr>
            <a:buClrTx/>
            <a:buSzTx/>
            <a:buFontTx/>
            <a:buNone/>
          </a:pPr>
          <a:r>
            <a:rPr lang="ru-RU" sz="1600" b="1" dirty="0"/>
            <a:t>Заявка 2</a:t>
          </a:r>
        </a:p>
      </dgm:t>
    </dgm:pt>
    <dgm:pt modelId="{7062C85B-253B-4B00-850F-421F88BF3914}" type="parTrans" cxnId="{29C9B75C-2DA1-4784-A73E-91C8B30BDFA6}">
      <dgm:prSet/>
      <dgm:spPr/>
      <dgm:t>
        <a:bodyPr/>
        <a:lstStyle/>
        <a:p>
          <a:endParaRPr lang="ru-RU" sz="1400"/>
        </a:p>
      </dgm:t>
    </dgm:pt>
    <dgm:pt modelId="{F74890D3-0FEF-469D-8368-FB0A3788AFCC}" type="sibTrans" cxnId="{29C9B75C-2DA1-4784-A73E-91C8B30BDFA6}">
      <dgm:prSet/>
      <dgm:spPr/>
      <dgm:t>
        <a:bodyPr/>
        <a:lstStyle/>
        <a:p>
          <a:endParaRPr lang="ru-RU" sz="1400"/>
        </a:p>
      </dgm:t>
    </dgm:pt>
    <dgm:pt modelId="{3AF2C0CD-6026-407B-A268-3EC89A335CAC}">
      <dgm:prSet phldrT="[Текст]" custT="1"/>
      <dgm:spPr/>
      <dgm:t>
        <a:bodyPr/>
        <a:lstStyle/>
        <a:p>
          <a:r>
            <a:rPr kumimoji="0" lang="ru-RU" altLang="ru-RU" sz="1600" b="1" i="0" u="none" strike="noStrike" cap="none" spc="0" normalizeH="0" baseline="0" noProof="0" dirty="0">
              <a:ln/>
              <a:effectLst/>
              <a:uLnTx/>
              <a:uFillTx/>
              <a:latin typeface="+mn-lt"/>
            </a:rPr>
            <a:t>Заявка </a:t>
          </a:r>
          <a:r>
            <a:rPr kumimoji="0" lang="en-US" altLang="ru-RU" sz="1600" b="1" i="0" u="none" strike="noStrike" cap="none" spc="0" normalizeH="0" baseline="0" noProof="0" dirty="0">
              <a:ln/>
              <a:effectLst/>
              <a:uLnTx/>
              <a:uFillTx/>
              <a:latin typeface="+mn-lt"/>
            </a:rPr>
            <a:t>n</a:t>
          </a:r>
          <a:endParaRPr lang="ru-RU" sz="1600" b="1" dirty="0"/>
        </a:p>
      </dgm:t>
    </dgm:pt>
    <dgm:pt modelId="{0EEEDE01-BEA2-4D62-A49E-2E47A76AFBA9}" type="parTrans" cxnId="{1685A8E4-5B93-462E-8FD0-50B37B209834}">
      <dgm:prSet/>
      <dgm:spPr/>
      <dgm:t>
        <a:bodyPr/>
        <a:lstStyle/>
        <a:p>
          <a:endParaRPr lang="ru-RU" sz="1400"/>
        </a:p>
      </dgm:t>
    </dgm:pt>
    <dgm:pt modelId="{E39A2B70-CA68-4AB6-91D4-CA3FFB186B09}" type="sibTrans" cxnId="{1685A8E4-5B93-462E-8FD0-50B37B209834}">
      <dgm:prSet/>
      <dgm:spPr/>
      <dgm:t>
        <a:bodyPr/>
        <a:lstStyle/>
        <a:p>
          <a:endParaRPr lang="ru-RU" sz="1400"/>
        </a:p>
      </dgm:t>
    </dgm:pt>
    <dgm:pt modelId="{1E91B5CD-5240-4620-AEE1-13AE7DA5C969}">
      <dgm:prSet phldrT="[Текст]" custT="1"/>
      <dgm:spPr/>
      <dgm:t>
        <a:bodyPr/>
        <a:lstStyle/>
        <a:p>
          <a:pPr>
            <a:buClrTx/>
            <a:buSzTx/>
            <a:buFontTx/>
            <a:buNone/>
          </a:pPr>
          <a:r>
            <a:rPr lang="ru-RU" sz="1600" b="1" dirty="0"/>
            <a:t>Платежное поручение</a:t>
          </a:r>
        </a:p>
      </dgm:t>
    </dgm:pt>
    <dgm:pt modelId="{6891B86F-2B4D-4D15-842B-5676EDE6C356}" type="parTrans" cxnId="{02F72552-EC9C-4B26-AB75-4F9D3821A026}">
      <dgm:prSet/>
      <dgm:spPr/>
      <dgm:t>
        <a:bodyPr/>
        <a:lstStyle/>
        <a:p>
          <a:endParaRPr lang="ru-RU" sz="1400"/>
        </a:p>
      </dgm:t>
    </dgm:pt>
    <dgm:pt modelId="{ED535973-06F9-44AC-A967-093057FFCA6E}" type="sibTrans" cxnId="{02F72552-EC9C-4B26-AB75-4F9D3821A026}">
      <dgm:prSet/>
      <dgm:spPr/>
      <dgm:t>
        <a:bodyPr/>
        <a:lstStyle/>
        <a:p>
          <a:endParaRPr lang="ru-RU" sz="1400"/>
        </a:p>
      </dgm:t>
    </dgm:pt>
    <dgm:pt modelId="{CE5F9CC5-C268-4077-B6A3-0A2B8C91FF3E}" type="pres">
      <dgm:prSet presAssocID="{0511C73A-5AFD-410A-B93B-A7BAC6E64C24}" presName="Name0" presStyleCnt="0">
        <dgm:presLayoutVars>
          <dgm:chMax val="4"/>
          <dgm:resizeHandles val="exact"/>
        </dgm:presLayoutVars>
      </dgm:prSet>
      <dgm:spPr/>
    </dgm:pt>
    <dgm:pt modelId="{93C6E60D-16E0-4DED-8038-2E7E9882614D}" type="pres">
      <dgm:prSet presAssocID="{0511C73A-5AFD-410A-B93B-A7BAC6E64C24}" presName="ellipse" presStyleLbl="trBgShp" presStyleIdx="0" presStyleCnt="1"/>
      <dgm:spPr/>
    </dgm:pt>
    <dgm:pt modelId="{CCBD5F95-80CB-47B4-A0D2-4FB642715D69}" type="pres">
      <dgm:prSet presAssocID="{0511C73A-5AFD-410A-B93B-A7BAC6E64C24}" presName="arrow1" presStyleLbl="fgShp" presStyleIdx="0" presStyleCnt="1"/>
      <dgm:spPr/>
    </dgm:pt>
    <dgm:pt modelId="{07A0FD6E-E4ED-4C2E-A4D8-D5ECFF3CA2FE}" type="pres">
      <dgm:prSet presAssocID="{0511C73A-5AFD-410A-B93B-A7BAC6E64C24}" presName="rectangle" presStyleLbl="revTx" presStyleIdx="0" presStyleCnt="1">
        <dgm:presLayoutVars>
          <dgm:bulletEnabled val="1"/>
        </dgm:presLayoutVars>
      </dgm:prSet>
      <dgm:spPr/>
    </dgm:pt>
    <dgm:pt modelId="{609A7BE4-A211-4E59-864D-E5DC9875FB58}" type="pres">
      <dgm:prSet presAssocID="{A6DDE88C-A080-458D-AF5A-0FE06573FE42}" presName="item1" presStyleLbl="node1" presStyleIdx="0" presStyleCnt="3">
        <dgm:presLayoutVars>
          <dgm:bulletEnabled val="1"/>
        </dgm:presLayoutVars>
      </dgm:prSet>
      <dgm:spPr/>
    </dgm:pt>
    <dgm:pt modelId="{4985D1E0-15D4-4301-9B0C-627CC50E3BC1}" type="pres">
      <dgm:prSet presAssocID="{3AF2C0CD-6026-407B-A268-3EC89A335CAC}" presName="item2" presStyleLbl="node1" presStyleIdx="1" presStyleCnt="3">
        <dgm:presLayoutVars>
          <dgm:bulletEnabled val="1"/>
        </dgm:presLayoutVars>
      </dgm:prSet>
      <dgm:spPr/>
    </dgm:pt>
    <dgm:pt modelId="{2F59DA52-6F30-45DC-BB68-0CBF8A119F54}" type="pres">
      <dgm:prSet presAssocID="{1E91B5CD-5240-4620-AEE1-13AE7DA5C969}" presName="item3" presStyleLbl="node1" presStyleIdx="2" presStyleCnt="3">
        <dgm:presLayoutVars>
          <dgm:bulletEnabled val="1"/>
        </dgm:presLayoutVars>
      </dgm:prSet>
      <dgm:spPr/>
    </dgm:pt>
    <dgm:pt modelId="{CACA95C7-0947-4E2E-8C4B-8E291A59EC77}" type="pres">
      <dgm:prSet presAssocID="{0511C73A-5AFD-410A-B93B-A7BAC6E64C24}" presName="funnel" presStyleLbl="trAlignAcc1" presStyleIdx="0" presStyleCnt="1"/>
      <dgm:spPr/>
    </dgm:pt>
  </dgm:ptLst>
  <dgm:cxnLst>
    <dgm:cxn modelId="{128EAA0C-65BA-469C-A1D8-C9699C4B26FC}" type="presOf" srcId="{E8FFFB66-F39B-4D56-9A55-8551C311D2BB}" destId="{2F59DA52-6F30-45DC-BB68-0CBF8A119F54}" srcOrd="0" destOrd="0" presId="urn:microsoft.com/office/officeart/2005/8/layout/funnel1"/>
    <dgm:cxn modelId="{EB429A27-A53D-4E17-9BFC-0A5710F57BC3}" type="presOf" srcId="{A6DDE88C-A080-458D-AF5A-0FE06573FE42}" destId="{4985D1E0-15D4-4301-9B0C-627CC50E3BC1}" srcOrd="0" destOrd="0" presId="urn:microsoft.com/office/officeart/2005/8/layout/funnel1"/>
    <dgm:cxn modelId="{BBFAA245-6752-4AE9-84A4-5976A33F9A05}" type="presOf" srcId="{3AF2C0CD-6026-407B-A268-3EC89A335CAC}" destId="{609A7BE4-A211-4E59-864D-E5DC9875FB58}" srcOrd="0" destOrd="0" presId="urn:microsoft.com/office/officeart/2005/8/layout/funnel1"/>
    <dgm:cxn modelId="{02F72552-EC9C-4B26-AB75-4F9D3821A026}" srcId="{0511C73A-5AFD-410A-B93B-A7BAC6E64C24}" destId="{1E91B5CD-5240-4620-AEE1-13AE7DA5C969}" srcOrd="3" destOrd="0" parTransId="{6891B86F-2B4D-4D15-842B-5676EDE6C356}" sibTransId="{ED535973-06F9-44AC-A967-093057FFCA6E}"/>
    <dgm:cxn modelId="{29C9B75C-2DA1-4784-A73E-91C8B30BDFA6}" srcId="{0511C73A-5AFD-410A-B93B-A7BAC6E64C24}" destId="{A6DDE88C-A080-458D-AF5A-0FE06573FE42}" srcOrd="1" destOrd="0" parTransId="{7062C85B-253B-4B00-850F-421F88BF3914}" sibTransId="{F74890D3-0FEF-469D-8368-FB0A3788AFCC}"/>
    <dgm:cxn modelId="{A921B05E-020B-4992-96A6-529A08E1DAFD}" type="presOf" srcId="{0511C73A-5AFD-410A-B93B-A7BAC6E64C24}" destId="{CE5F9CC5-C268-4077-B6A3-0A2B8C91FF3E}" srcOrd="0" destOrd="0" presId="urn:microsoft.com/office/officeart/2005/8/layout/funnel1"/>
    <dgm:cxn modelId="{1B4164A7-5612-42FF-BE9E-C73894CAC4DD}" srcId="{0511C73A-5AFD-410A-B93B-A7BAC6E64C24}" destId="{E8FFFB66-F39B-4D56-9A55-8551C311D2BB}" srcOrd="0" destOrd="0" parTransId="{B54FCEE0-0C2E-44F8-AF66-A664B278CBB8}" sibTransId="{ED2940A5-03E3-4E07-9C40-25A31B8BD8AE}"/>
    <dgm:cxn modelId="{3F231FB4-FE44-4A7D-982B-377E0AD32066}" type="presOf" srcId="{1E91B5CD-5240-4620-AEE1-13AE7DA5C969}" destId="{07A0FD6E-E4ED-4C2E-A4D8-D5ECFF3CA2FE}" srcOrd="0" destOrd="0" presId="urn:microsoft.com/office/officeart/2005/8/layout/funnel1"/>
    <dgm:cxn modelId="{1685A8E4-5B93-462E-8FD0-50B37B209834}" srcId="{0511C73A-5AFD-410A-B93B-A7BAC6E64C24}" destId="{3AF2C0CD-6026-407B-A268-3EC89A335CAC}" srcOrd="2" destOrd="0" parTransId="{0EEEDE01-BEA2-4D62-A49E-2E47A76AFBA9}" sibTransId="{E39A2B70-CA68-4AB6-91D4-CA3FFB186B09}"/>
    <dgm:cxn modelId="{EBDA008E-9F15-45A9-BCC4-F3B0686A0DCA}" type="presParOf" srcId="{CE5F9CC5-C268-4077-B6A3-0A2B8C91FF3E}" destId="{93C6E60D-16E0-4DED-8038-2E7E9882614D}" srcOrd="0" destOrd="0" presId="urn:microsoft.com/office/officeart/2005/8/layout/funnel1"/>
    <dgm:cxn modelId="{14BA2E2E-7D5C-4EBA-BB3A-FD1673373436}" type="presParOf" srcId="{CE5F9CC5-C268-4077-B6A3-0A2B8C91FF3E}" destId="{CCBD5F95-80CB-47B4-A0D2-4FB642715D69}" srcOrd="1" destOrd="0" presId="urn:microsoft.com/office/officeart/2005/8/layout/funnel1"/>
    <dgm:cxn modelId="{D954EE4F-4B17-4154-8595-44AAAB21BBE9}" type="presParOf" srcId="{CE5F9CC5-C268-4077-B6A3-0A2B8C91FF3E}" destId="{07A0FD6E-E4ED-4C2E-A4D8-D5ECFF3CA2FE}" srcOrd="2" destOrd="0" presId="urn:microsoft.com/office/officeart/2005/8/layout/funnel1"/>
    <dgm:cxn modelId="{25493FC8-44BE-4CA4-94CF-AE3157AE255F}" type="presParOf" srcId="{CE5F9CC5-C268-4077-B6A3-0A2B8C91FF3E}" destId="{609A7BE4-A211-4E59-864D-E5DC9875FB58}" srcOrd="3" destOrd="0" presId="urn:microsoft.com/office/officeart/2005/8/layout/funnel1"/>
    <dgm:cxn modelId="{E1232A88-EFD6-4F86-B2FD-4C2BEB7A1227}" type="presParOf" srcId="{CE5F9CC5-C268-4077-B6A3-0A2B8C91FF3E}" destId="{4985D1E0-15D4-4301-9B0C-627CC50E3BC1}" srcOrd="4" destOrd="0" presId="urn:microsoft.com/office/officeart/2005/8/layout/funnel1"/>
    <dgm:cxn modelId="{786DDCF9-3F33-4840-BED3-6AAA6C9DE71C}" type="presParOf" srcId="{CE5F9CC5-C268-4077-B6A3-0A2B8C91FF3E}" destId="{2F59DA52-6F30-45DC-BB68-0CBF8A119F54}" srcOrd="5" destOrd="0" presId="urn:microsoft.com/office/officeart/2005/8/layout/funnel1"/>
    <dgm:cxn modelId="{DF8DFB43-D3BB-409C-9E5B-0965AB3F5912}" type="presParOf" srcId="{CE5F9CC5-C268-4077-B6A3-0A2B8C91FF3E}" destId="{CACA95C7-0947-4E2E-8C4B-8E291A59EC77}"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F03B9189-6493-4F6D-8EB8-84C41DDE3D9C}" type="doc">
      <dgm:prSet loTypeId="urn:microsoft.com/office/officeart/2005/8/layout/vList4" loCatId="list" qsTypeId="urn:microsoft.com/office/officeart/2005/8/quickstyle/simple1" qsCatId="simple" csTypeId="urn:microsoft.com/office/officeart/2005/8/colors/accent1_2" csCatId="accent1" phldr="1"/>
      <dgm:spPr/>
    </dgm:pt>
    <dgm:pt modelId="{679D163E-6FD1-4C35-B16C-FB0B4E6097FB}">
      <dgm:prSet phldrT="[Текст]"/>
      <dgm:spPr/>
      <dgm:t>
        <a:bodyPr/>
        <a:lstStyle/>
        <a:p>
          <a:r>
            <a:rPr lang="ru-RU" dirty="0"/>
            <a:t>1С:Управление холдингом</a:t>
          </a:r>
        </a:p>
      </dgm:t>
    </dgm:pt>
    <dgm:pt modelId="{797044B5-33A5-4736-A2C2-976EDC191318}" type="parTrans" cxnId="{BE9747DD-A18D-4269-979C-E846BD3C95B3}">
      <dgm:prSet/>
      <dgm:spPr/>
      <dgm:t>
        <a:bodyPr/>
        <a:lstStyle/>
        <a:p>
          <a:endParaRPr lang="ru-RU"/>
        </a:p>
      </dgm:t>
    </dgm:pt>
    <dgm:pt modelId="{36907AD9-E5D9-4B38-9BA9-9FF7D6A85935}" type="sibTrans" cxnId="{BE9747DD-A18D-4269-979C-E846BD3C95B3}">
      <dgm:prSet/>
      <dgm:spPr/>
      <dgm:t>
        <a:bodyPr/>
        <a:lstStyle/>
        <a:p>
          <a:endParaRPr lang="ru-RU"/>
        </a:p>
      </dgm:t>
    </dgm:pt>
    <dgm:pt modelId="{8CD7DFA7-75D8-4076-B8D1-92950C7BD943}">
      <dgm:prSet phldrT="[Текст]"/>
      <dgm:spPr/>
      <dgm:t>
        <a:bodyPr/>
        <a:lstStyle/>
        <a:p>
          <a:r>
            <a:rPr lang="ru-RU" dirty="0" err="1"/>
            <a:t>Самописная</a:t>
          </a:r>
          <a:r>
            <a:rPr lang="ru-RU" dirty="0"/>
            <a:t> конфигурация на платформе 1С:Предприятие 8</a:t>
          </a:r>
        </a:p>
      </dgm:t>
    </dgm:pt>
    <dgm:pt modelId="{433826EC-86A0-4108-8DA0-B087550A5F0F}" type="parTrans" cxnId="{8B45B665-B80A-46AB-A327-D316BAAFDEA1}">
      <dgm:prSet/>
      <dgm:spPr/>
      <dgm:t>
        <a:bodyPr/>
        <a:lstStyle/>
        <a:p>
          <a:endParaRPr lang="ru-RU"/>
        </a:p>
      </dgm:t>
    </dgm:pt>
    <dgm:pt modelId="{0FA26168-691B-4D34-A749-2F4BC9A6C7A2}" type="sibTrans" cxnId="{8B45B665-B80A-46AB-A327-D316BAAFDEA1}">
      <dgm:prSet/>
      <dgm:spPr/>
      <dgm:t>
        <a:bodyPr/>
        <a:lstStyle/>
        <a:p>
          <a:endParaRPr lang="ru-RU"/>
        </a:p>
      </dgm:t>
    </dgm:pt>
    <dgm:pt modelId="{7D2FC4D1-56BF-45D3-B63A-2EBE61278751}">
      <dgm:prSet phldrT="[Текст]"/>
      <dgm:spPr/>
      <dgm:t>
        <a:bodyPr/>
        <a:lstStyle/>
        <a:p>
          <a:r>
            <a:rPr lang="ru-RU" dirty="0"/>
            <a:t>1С:Зарплата и управление персоналом</a:t>
          </a:r>
        </a:p>
      </dgm:t>
    </dgm:pt>
    <dgm:pt modelId="{0EB754EE-DE0D-49CF-978B-F89EB8B31BE8}" type="parTrans" cxnId="{32555648-0C8A-48E0-AB74-D71C9B9BECBD}">
      <dgm:prSet/>
      <dgm:spPr/>
      <dgm:t>
        <a:bodyPr/>
        <a:lstStyle/>
        <a:p>
          <a:endParaRPr lang="ru-RU"/>
        </a:p>
      </dgm:t>
    </dgm:pt>
    <dgm:pt modelId="{F1A06AB4-CEB4-492B-A6A4-A61E9E69FC59}" type="sibTrans" cxnId="{32555648-0C8A-48E0-AB74-D71C9B9BECBD}">
      <dgm:prSet/>
      <dgm:spPr/>
      <dgm:t>
        <a:bodyPr/>
        <a:lstStyle/>
        <a:p>
          <a:endParaRPr lang="ru-RU"/>
        </a:p>
      </dgm:t>
    </dgm:pt>
    <dgm:pt modelId="{9BA16A2D-8109-4477-9787-DBC31A9EC021}" type="pres">
      <dgm:prSet presAssocID="{F03B9189-6493-4F6D-8EB8-84C41DDE3D9C}" presName="linear" presStyleCnt="0">
        <dgm:presLayoutVars>
          <dgm:dir/>
          <dgm:resizeHandles val="exact"/>
        </dgm:presLayoutVars>
      </dgm:prSet>
      <dgm:spPr/>
    </dgm:pt>
    <dgm:pt modelId="{3D793027-801D-4612-83D0-835657DC4A3E}" type="pres">
      <dgm:prSet presAssocID="{679D163E-6FD1-4C35-B16C-FB0B4E6097FB}" presName="comp" presStyleCnt="0"/>
      <dgm:spPr/>
    </dgm:pt>
    <dgm:pt modelId="{3DAD051D-54A5-417F-AA8E-ACFE6BA91161}" type="pres">
      <dgm:prSet presAssocID="{679D163E-6FD1-4C35-B16C-FB0B4E6097FB}" presName="box" presStyleLbl="node1" presStyleIdx="0" presStyleCnt="3"/>
      <dgm:spPr/>
    </dgm:pt>
    <dgm:pt modelId="{6881F9B0-7BF7-483D-904D-85D52E57875A}" type="pres">
      <dgm:prSet presAssocID="{679D163E-6FD1-4C35-B16C-FB0B4E6097FB}" presName="img" presStyleLbl="fgImgPlace1" presStyleIdx="0" presStyleCnt="3"/>
      <dgm:spPr>
        <a:blipFill rotWithShape="1">
          <a:blip xmlns:r="http://schemas.openxmlformats.org/officeDocument/2006/relationships" r:embed="rId1"/>
          <a:stretch>
            <a:fillRect/>
          </a:stretch>
        </a:blipFill>
      </dgm:spPr>
    </dgm:pt>
    <dgm:pt modelId="{A19C744A-7C08-44B1-B47D-9998280C6170}" type="pres">
      <dgm:prSet presAssocID="{679D163E-6FD1-4C35-B16C-FB0B4E6097FB}" presName="text" presStyleLbl="node1" presStyleIdx="0" presStyleCnt="3">
        <dgm:presLayoutVars>
          <dgm:bulletEnabled val="1"/>
        </dgm:presLayoutVars>
      </dgm:prSet>
      <dgm:spPr/>
    </dgm:pt>
    <dgm:pt modelId="{E548E8C5-4D94-4CED-A492-18DAFCC347C1}" type="pres">
      <dgm:prSet presAssocID="{36907AD9-E5D9-4B38-9BA9-9FF7D6A85935}" presName="spacer" presStyleCnt="0"/>
      <dgm:spPr/>
    </dgm:pt>
    <dgm:pt modelId="{FA1D1936-301F-4FF1-860B-BAD0362A636C}" type="pres">
      <dgm:prSet presAssocID="{8CD7DFA7-75D8-4076-B8D1-92950C7BD943}" presName="comp" presStyleCnt="0"/>
      <dgm:spPr/>
    </dgm:pt>
    <dgm:pt modelId="{00CB6A97-A9C9-4973-B577-CDBFAD036CDE}" type="pres">
      <dgm:prSet presAssocID="{8CD7DFA7-75D8-4076-B8D1-92950C7BD943}" presName="box" presStyleLbl="node1" presStyleIdx="1" presStyleCnt="3"/>
      <dgm:spPr/>
    </dgm:pt>
    <dgm:pt modelId="{64692CC1-B4BB-4836-854C-7F22042D2A6C}" type="pres">
      <dgm:prSet presAssocID="{8CD7DFA7-75D8-4076-B8D1-92950C7BD943}" presName="img" presStyleLbl="fgImgPlace1" presStyleIdx="1" presStyleCnt="3"/>
      <dgm:spPr>
        <a:blipFill rotWithShape="1">
          <a:blip xmlns:r="http://schemas.openxmlformats.org/officeDocument/2006/relationships" r:embed="rId2"/>
          <a:stretch>
            <a:fillRect/>
          </a:stretch>
        </a:blipFill>
      </dgm:spPr>
    </dgm:pt>
    <dgm:pt modelId="{EAF8F248-7182-4C22-86B9-CBB506A97308}" type="pres">
      <dgm:prSet presAssocID="{8CD7DFA7-75D8-4076-B8D1-92950C7BD943}" presName="text" presStyleLbl="node1" presStyleIdx="1" presStyleCnt="3">
        <dgm:presLayoutVars>
          <dgm:bulletEnabled val="1"/>
        </dgm:presLayoutVars>
      </dgm:prSet>
      <dgm:spPr/>
    </dgm:pt>
    <dgm:pt modelId="{887DB83B-3CC5-40E5-8305-3A71F30C1F93}" type="pres">
      <dgm:prSet presAssocID="{0FA26168-691B-4D34-A749-2F4BC9A6C7A2}" presName="spacer" presStyleCnt="0"/>
      <dgm:spPr/>
    </dgm:pt>
    <dgm:pt modelId="{83929510-A097-41B1-9A14-1EF801997830}" type="pres">
      <dgm:prSet presAssocID="{7D2FC4D1-56BF-45D3-B63A-2EBE61278751}" presName="comp" presStyleCnt="0"/>
      <dgm:spPr/>
    </dgm:pt>
    <dgm:pt modelId="{FDCBD6A5-D8B7-47E9-AC80-E617D8F02F54}" type="pres">
      <dgm:prSet presAssocID="{7D2FC4D1-56BF-45D3-B63A-2EBE61278751}" presName="box" presStyleLbl="node1" presStyleIdx="2" presStyleCnt="3"/>
      <dgm:spPr/>
    </dgm:pt>
    <dgm:pt modelId="{BE91C454-12F1-4115-8530-22BDC47DC051}" type="pres">
      <dgm:prSet presAssocID="{7D2FC4D1-56BF-45D3-B63A-2EBE61278751}" presName="img" presStyleLbl="fgImgPlace1" presStyleIdx="2" presStyleCnt="3"/>
      <dgm:spPr>
        <a:blipFill rotWithShape="1">
          <a:blip xmlns:r="http://schemas.openxmlformats.org/officeDocument/2006/relationships" r:embed="rId3"/>
          <a:stretch>
            <a:fillRect/>
          </a:stretch>
        </a:blipFill>
      </dgm:spPr>
    </dgm:pt>
    <dgm:pt modelId="{57C4CC40-D4D0-4A1C-B9E4-11CF26DD8F32}" type="pres">
      <dgm:prSet presAssocID="{7D2FC4D1-56BF-45D3-B63A-2EBE61278751}" presName="text" presStyleLbl="node1" presStyleIdx="2" presStyleCnt="3">
        <dgm:presLayoutVars>
          <dgm:bulletEnabled val="1"/>
        </dgm:presLayoutVars>
      </dgm:prSet>
      <dgm:spPr/>
    </dgm:pt>
  </dgm:ptLst>
  <dgm:cxnLst>
    <dgm:cxn modelId="{8F104309-F407-4F14-9A85-B3B4B71CC6E4}" type="presOf" srcId="{679D163E-6FD1-4C35-B16C-FB0B4E6097FB}" destId="{3DAD051D-54A5-417F-AA8E-ACFE6BA91161}" srcOrd="0" destOrd="0" presId="urn:microsoft.com/office/officeart/2005/8/layout/vList4"/>
    <dgm:cxn modelId="{2C1E8D11-9A05-4B72-AB7B-01364EE3FB3A}" type="presOf" srcId="{F03B9189-6493-4F6D-8EB8-84C41DDE3D9C}" destId="{9BA16A2D-8109-4477-9787-DBC31A9EC021}" srcOrd="0" destOrd="0" presId="urn:microsoft.com/office/officeart/2005/8/layout/vList4"/>
    <dgm:cxn modelId="{2F498B2F-19D5-4DE4-BF06-9DDCD85E39D3}" type="presOf" srcId="{7D2FC4D1-56BF-45D3-B63A-2EBE61278751}" destId="{57C4CC40-D4D0-4A1C-B9E4-11CF26DD8F32}" srcOrd="1" destOrd="0" presId="urn:microsoft.com/office/officeart/2005/8/layout/vList4"/>
    <dgm:cxn modelId="{E91AA235-165D-4493-B2ED-C0D07C7F44FB}" type="presOf" srcId="{7D2FC4D1-56BF-45D3-B63A-2EBE61278751}" destId="{FDCBD6A5-D8B7-47E9-AC80-E617D8F02F54}" srcOrd="0" destOrd="0" presId="urn:microsoft.com/office/officeart/2005/8/layout/vList4"/>
    <dgm:cxn modelId="{32555648-0C8A-48E0-AB74-D71C9B9BECBD}" srcId="{F03B9189-6493-4F6D-8EB8-84C41DDE3D9C}" destId="{7D2FC4D1-56BF-45D3-B63A-2EBE61278751}" srcOrd="2" destOrd="0" parTransId="{0EB754EE-DE0D-49CF-978B-F89EB8B31BE8}" sibTransId="{F1A06AB4-CEB4-492B-A6A4-A61E9E69FC59}"/>
    <dgm:cxn modelId="{8B45B665-B80A-46AB-A327-D316BAAFDEA1}" srcId="{F03B9189-6493-4F6D-8EB8-84C41DDE3D9C}" destId="{8CD7DFA7-75D8-4076-B8D1-92950C7BD943}" srcOrd="1" destOrd="0" parTransId="{433826EC-86A0-4108-8DA0-B087550A5F0F}" sibTransId="{0FA26168-691B-4D34-A749-2F4BC9A6C7A2}"/>
    <dgm:cxn modelId="{875B32A4-AF8B-4DA9-968F-15D96E7B8BEE}" type="presOf" srcId="{8CD7DFA7-75D8-4076-B8D1-92950C7BD943}" destId="{00CB6A97-A9C9-4973-B577-CDBFAD036CDE}" srcOrd="0" destOrd="0" presId="urn:microsoft.com/office/officeart/2005/8/layout/vList4"/>
    <dgm:cxn modelId="{DE9025C4-0D1C-442F-8378-F909F804F0BC}" type="presOf" srcId="{679D163E-6FD1-4C35-B16C-FB0B4E6097FB}" destId="{A19C744A-7C08-44B1-B47D-9998280C6170}" srcOrd="1" destOrd="0" presId="urn:microsoft.com/office/officeart/2005/8/layout/vList4"/>
    <dgm:cxn modelId="{EB4E4ED6-3439-4C93-9AD5-FE9353EAD46E}" type="presOf" srcId="{8CD7DFA7-75D8-4076-B8D1-92950C7BD943}" destId="{EAF8F248-7182-4C22-86B9-CBB506A97308}" srcOrd="1" destOrd="0" presId="urn:microsoft.com/office/officeart/2005/8/layout/vList4"/>
    <dgm:cxn modelId="{BE9747DD-A18D-4269-979C-E846BD3C95B3}" srcId="{F03B9189-6493-4F6D-8EB8-84C41DDE3D9C}" destId="{679D163E-6FD1-4C35-B16C-FB0B4E6097FB}" srcOrd="0" destOrd="0" parTransId="{797044B5-33A5-4736-A2C2-976EDC191318}" sibTransId="{36907AD9-E5D9-4B38-9BA9-9FF7D6A85935}"/>
    <dgm:cxn modelId="{8CADD432-937B-420F-9F6D-0ACB00074836}" type="presParOf" srcId="{9BA16A2D-8109-4477-9787-DBC31A9EC021}" destId="{3D793027-801D-4612-83D0-835657DC4A3E}" srcOrd="0" destOrd="0" presId="urn:microsoft.com/office/officeart/2005/8/layout/vList4"/>
    <dgm:cxn modelId="{585F2E47-D0A5-4BE8-9D67-DC2FC3B03C6E}" type="presParOf" srcId="{3D793027-801D-4612-83D0-835657DC4A3E}" destId="{3DAD051D-54A5-417F-AA8E-ACFE6BA91161}" srcOrd="0" destOrd="0" presId="urn:microsoft.com/office/officeart/2005/8/layout/vList4"/>
    <dgm:cxn modelId="{FE1DCFF8-688E-46FC-9FB1-E8ECBE72FAC8}" type="presParOf" srcId="{3D793027-801D-4612-83D0-835657DC4A3E}" destId="{6881F9B0-7BF7-483D-904D-85D52E57875A}" srcOrd="1" destOrd="0" presId="urn:microsoft.com/office/officeart/2005/8/layout/vList4"/>
    <dgm:cxn modelId="{D1EC4A45-C3FF-4ED5-B78F-15843D881271}" type="presParOf" srcId="{3D793027-801D-4612-83D0-835657DC4A3E}" destId="{A19C744A-7C08-44B1-B47D-9998280C6170}" srcOrd="2" destOrd="0" presId="urn:microsoft.com/office/officeart/2005/8/layout/vList4"/>
    <dgm:cxn modelId="{1E85AD29-8589-4995-873C-4994DA74321C}" type="presParOf" srcId="{9BA16A2D-8109-4477-9787-DBC31A9EC021}" destId="{E548E8C5-4D94-4CED-A492-18DAFCC347C1}" srcOrd="1" destOrd="0" presId="urn:microsoft.com/office/officeart/2005/8/layout/vList4"/>
    <dgm:cxn modelId="{A7364DD6-B27A-4718-B407-DFFA21BB5730}" type="presParOf" srcId="{9BA16A2D-8109-4477-9787-DBC31A9EC021}" destId="{FA1D1936-301F-4FF1-860B-BAD0362A636C}" srcOrd="2" destOrd="0" presId="urn:microsoft.com/office/officeart/2005/8/layout/vList4"/>
    <dgm:cxn modelId="{135454B2-4FF6-4B78-990B-91F2F948F31A}" type="presParOf" srcId="{FA1D1936-301F-4FF1-860B-BAD0362A636C}" destId="{00CB6A97-A9C9-4973-B577-CDBFAD036CDE}" srcOrd="0" destOrd="0" presId="urn:microsoft.com/office/officeart/2005/8/layout/vList4"/>
    <dgm:cxn modelId="{049C32BD-0791-4859-9C6B-DC2B2294AE72}" type="presParOf" srcId="{FA1D1936-301F-4FF1-860B-BAD0362A636C}" destId="{64692CC1-B4BB-4836-854C-7F22042D2A6C}" srcOrd="1" destOrd="0" presId="urn:microsoft.com/office/officeart/2005/8/layout/vList4"/>
    <dgm:cxn modelId="{36034FA9-A3AB-4C03-87D4-AAA2B3DFEFE5}" type="presParOf" srcId="{FA1D1936-301F-4FF1-860B-BAD0362A636C}" destId="{EAF8F248-7182-4C22-86B9-CBB506A97308}" srcOrd="2" destOrd="0" presId="urn:microsoft.com/office/officeart/2005/8/layout/vList4"/>
    <dgm:cxn modelId="{C690672F-34D7-4208-BC65-8099590C1D05}" type="presParOf" srcId="{9BA16A2D-8109-4477-9787-DBC31A9EC021}" destId="{887DB83B-3CC5-40E5-8305-3A71F30C1F93}" srcOrd="3" destOrd="0" presId="urn:microsoft.com/office/officeart/2005/8/layout/vList4"/>
    <dgm:cxn modelId="{D30655D7-275B-40F6-BAA3-C2919FC081C6}" type="presParOf" srcId="{9BA16A2D-8109-4477-9787-DBC31A9EC021}" destId="{83929510-A097-41B1-9A14-1EF801997830}" srcOrd="4" destOrd="0" presId="urn:microsoft.com/office/officeart/2005/8/layout/vList4"/>
    <dgm:cxn modelId="{389B4881-9C03-4BF8-B0FA-91124518125D}" type="presParOf" srcId="{83929510-A097-41B1-9A14-1EF801997830}" destId="{FDCBD6A5-D8B7-47E9-AC80-E617D8F02F54}" srcOrd="0" destOrd="0" presId="urn:microsoft.com/office/officeart/2005/8/layout/vList4"/>
    <dgm:cxn modelId="{0AE2FADB-7743-449A-811B-1039B7BD0EE7}" type="presParOf" srcId="{83929510-A097-41B1-9A14-1EF801997830}" destId="{BE91C454-12F1-4115-8530-22BDC47DC051}" srcOrd="1" destOrd="0" presId="urn:microsoft.com/office/officeart/2005/8/layout/vList4"/>
    <dgm:cxn modelId="{18F11BAC-FBA6-4AB5-AE4F-96A58AD8EC5B}" type="presParOf" srcId="{83929510-A097-41B1-9A14-1EF801997830}" destId="{57C4CC40-D4D0-4A1C-B9E4-11CF26DD8F3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E228BA-732B-46BC-B1A9-2991243127A1}"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ru-RU"/>
        </a:p>
      </dgm:t>
    </dgm:pt>
    <dgm:pt modelId="{9EA221FF-4EEC-44F0-BF38-6E65C324CD26}">
      <dgm:prSet phldrT="[Текст]" custT="1"/>
      <dgm:spPr>
        <a:solidFill>
          <a:schemeClr val="bg1"/>
        </a:solidFill>
        <a:ln>
          <a:solidFill>
            <a:srgbClr val="0070C0"/>
          </a:solidFill>
        </a:ln>
      </dgm:spPr>
      <dgm:t>
        <a:bodyPr/>
        <a:lstStyle/>
        <a:p>
          <a:r>
            <a:rPr lang="ru-RU" sz="1600" b="1" dirty="0">
              <a:solidFill>
                <a:srgbClr val="0070C0"/>
              </a:solidFill>
            </a:rPr>
            <a:t>Банки</a:t>
          </a:r>
        </a:p>
      </dgm:t>
    </dgm:pt>
    <dgm:pt modelId="{ECB3EB1A-D4CF-4D55-84E3-EFABC83FC60B}" type="parTrans" cxnId="{3B0D0086-85BC-4C95-BF94-F8062A22BB16}">
      <dgm:prSet/>
      <dgm:spPr/>
      <dgm:t>
        <a:bodyPr/>
        <a:lstStyle/>
        <a:p>
          <a:endParaRPr lang="ru-RU"/>
        </a:p>
      </dgm:t>
    </dgm:pt>
    <dgm:pt modelId="{CCFFA058-1BE2-4491-B71A-A4FF7E556729}" type="sibTrans" cxnId="{3B0D0086-85BC-4C95-BF94-F8062A22BB16}">
      <dgm:prSet/>
      <dgm:spPr/>
      <dgm:t>
        <a:bodyPr/>
        <a:lstStyle/>
        <a:p>
          <a:endParaRPr lang="ru-RU"/>
        </a:p>
      </dgm:t>
    </dgm:pt>
    <dgm:pt modelId="{641F7762-433E-42A2-9081-A79E38B26783}">
      <dgm:prSet custT="1"/>
      <dgm:spPr>
        <a:solidFill>
          <a:schemeClr val="bg1"/>
        </a:solidFill>
        <a:ln>
          <a:solidFill>
            <a:srgbClr val="00A268"/>
          </a:solidFill>
        </a:ln>
      </dgm:spPr>
      <dgm:t>
        <a:bodyPr/>
        <a:lstStyle/>
        <a:p>
          <a:r>
            <a:rPr lang="ru-RU" sz="1200" b="1" dirty="0">
              <a:solidFill>
                <a:srgbClr val="008A59"/>
              </a:solidFill>
            </a:rPr>
            <a:t>ООО «Фин-инвест»</a:t>
          </a:r>
        </a:p>
      </dgm:t>
    </dgm:pt>
    <dgm:pt modelId="{94621186-97AD-456B-96DC-46E093164989}" type="parTrans" cxnId="{1F04CC7E-A281-46DE-947F-E2C1FBD164C6}">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CD685711-812E-4ACA-B681-CAC300C98FFE}" type="sibTrans" cxnId="{1F04CC7E-A281-46DE-947F-E2C1FBD164C6}">
      <dgm:prSet/>
      <dgm:spPr/>
      <dgm:t>
        <a:bodyPr/>
        <a:lstStyle/>
        <a:p>
          <a:endParaRPr lang="ru-RU"/>
        </a:p>
      </dgm:t>
    </dgm:pt>
    <dgm:pt modelId="{13654430-10A2-4147-9728-A0ED00794ACD}">
      <dgm:prSet custT="1"/>
      <dgm:spPr>
        <a:solidFill>
          <a:schemeClr val="bg1"/>
        </a:solidFill>
        <a:ln>
          <a:solidFill>
            <a:srgbClr val="00A268"/>
          </a:solidFill>
        </a:ln>
      </dgm:spPr>
      <dgm:t>
        <a:bodyPr/>
        <a:lstStyle/>
        <a:p>
          <a:r>
            <a:rPr lang="ru-RU" sz="1200" b="1" dirty="0">
              <a:solidFill>
                <a:srgbClr val="008A59"/>
              </a:solidFill>
            </a:rPr>
            <a:t>ООО «Татнефть-УРС»</a:t>
          </a:r>
        </a:p>
      </dgm:t>
    </dgm:pt>
    <dgm:pt modelId="{057A3991-78CD-4FDD-9C4B-FDB41510E916}" type="parTrans" cxnId="{A49305CE-5D89-4074-8748-7B3A6779E438}">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AFDC5348-7AE7-4BD7-AEF1-5F2C91DDBBAA}" type="sibTrans" cxnId="{A49305CE-5D89-4074-8748-7B3A6779E438}">
      <dgm:prSet/>
      <dgm:spPr/>
      <dgm:t>
        <a:bodyPr/>
        <a:lstStyle/>
        <a:p>
          <a:endParaRPr lang="ru-RU"/>
        </a:p>
      </dgm:t>
    </dgm:pt>
    <dgm:pt modelId="{CA5E5F26-A686-4782-9DB5-B5792894EB8A}">
      <dgm:prSet custT="1"/>
      <dgm:spPr>
        <a:solidFill>
          <a:schemeClr val="bg1"/>
        </a:solidFill>
        <a:ln>
          <a:solidFill>
            <a:srgbClr val="00A268"/>
          </a:solidFill>
        </a:ln>
      </dgm:spPr>
      <dgm:t>
        <a:bodyPr/>
        <a:lstStyle/>
        <a:p>
          <a:r>
            <a:rPr lang="ru-RU" sz="1200" b="1" dirty="0">
              <a:solidFill>
                <a:srgbClr val="008A59"/>
              </a:solidFill>
            </a:rPr>
            <a:t>ООО «Татнефть-Актив»</a:t>
          </a:r>
        </a:p>
      </dgm:t>
    </dgm:pt>
    <dgm:pt modelId="{A0B41DB7-783A-4F65-AC69-B0109150FF6E}" type="parTrans" cxnId="{AC7BC114-2A52-44AF-9762-7AAF9283663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6CCEF5A3-E15C-4B52-8038-CC2CBEC8ADF9}" type="sibTrans" cxnId="{AC7BC114-2A52-44AF-9762-7AAF9283663D}">
      <dgm:prSet/>
      <dgm:spPr/>
      <dgm:t>
        <a:bodyPr/>
        <a:lstStyle/>
        <a:p>
          <a:endParaRPr lang="ru-RU"/>
        </a:p>
      </dgm:t>
    </dgm:pt>
    <dgm:pt modelId="{D00C4FEF-5721-4A6A-9C9E-D93E7F60FFB0}">
      <dgm:prSet custT="1"/>
      <dgm:spPr>
        <a:solidFill>
          <a:schemeClr val="bg1"/>
        </a:solidFill>
        <a:ln>
          <a:solidFill>
            <a:srgbClr val="00A268"/>
          </a:solidFill>
        </a:ln>
      </dgm:spPr>
      <dgm:t>
        <a:bodyPr/>
        <a:lstStyle/>
        <a:p>
          <a:r>
            <a:rPr lang="ru-RU" sz="1200" b="1" dirty="0">
              <a:solidFill>
                <a:srgbClr val="008A59"/>
              </a:solidFill>
            </a:rPr>
            <a:t>ООО «Процессинговый центр»</a:t>
          </a:r>
        </a:p>
      </dgm:t>
    </dgm:pt>
    <dgm:pt modelId="{2F7DB04B-470D-425F-AED3-418A1632015A}" type="parTrans" cxnId="{8D47CD9A-93AD-4DC1-AF31-53377B0C6F7C}">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539FCB8F-8E37-4CAC-9044-7DCDCB993D49}" type="sibTrans" cxnId="{8D47CD9A-93AD-4DC1-AF31-53377B0C6F7C}">
      <dgm:prSet/>
      <dgm:spPr/>
      <dgm:t>
        <a:bodyPr/>
        <a:lstStyle/>
        <a:p>
          <a:endParaRPr lang="ru-RU"/>
        </a:p>
      </dgm:t>
    </dgm:pt>
    <dgm:pt modelId="{81B1C3BE-EC1F-4A3A-A2F1-2723E3527688}">
      <dgm:prSet custT="1"/>
      <dgm:spPr>
        <a:solidFill>
          <a:schemeClr val="bg1"/>
        </a:solidFill>
        <a:ln>
          <a:solidFill>
            <a:srgbClr val="00A268"/>
          </a:solidFill>
        </a:ln>
      </dgm:spPr>
      <dgm:t>
        <a:bodyPr/>
        <a:lstStyle/>
        <a:p>
          <a:r>
            <a:rPr lang="ru-RU" sz="1200" b="1" dirty="0">
              <a:solidFill>
                <a:srgbClr val="008A59"/>
              </a:solidFill>
            </a:rPr>
            <a:t>ООО «Татнефть Энергосбыт»</a:t>
          </a:r>
        </a:p>
      </dgm:t>
    </dgm:pt>
    <dgm:pt modelId="{754BA275-3AEF-4886-811B-C72B0B0DB10F}" type="parTrans" cxnId="{4B06A49D-FFBC-480D-9184-A5A1FF6DB60A}">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477A1219-29DD-44A4-95E3-1AD7E98891DF}" type="sibTrans" cxnId="{4B06A49D-FFBC-480D-9184-A5A1FF6DB60A}">
      <dgm:prSet/>
      <dgm:spPr/>
      <dgm:t>
        <a:bodyPr/>
        <a:lstStyle/>
        <a:p>
          <a:endParaRPr lang="ru-RU"/>
        </a:p>
      </dgm:t>
    </dgm:pt>
    <dgm:pt modelId="{E815741B-5DFF-4E14-B525-CCB9DA78C145}">
      <dgm:prSet custT="1"/>
      <dgm:spPr>
        <a:solidFill>
          <a:schemeClr val="bg1"/>
        </a:solidFill>
        <a:ln>
          <a:solidFill>
            <a:srgbClr val="00A268"/>
          </a:solidFill>
        </a:ln>
      </dgm:spPr>
      <dgm:t>
        <a:bodyPr/>
        <a:lstStyle/>
        <a:p>
          <a:r>
            <a:rPr lang="ru-RU" sz="1200" b="1" dirty="0">
              <a:solidFill>
                <a:srgbClr val="008A59"/>
              </a:solidFill>
            </a:rPr>
            <a:t>ООО «Нижнекамская ТЭЦ»</a:t>
          </a:r>
        </a:p>
      </dgm:t>
    </dgm:pt>
    <dgm:pt modelId="{F9CC0A81-5A0D-4891-B09F-624B69614F61}" type="parTrans" cxnId="{BDBCBF34-2F13-4FF9-A4BE-F9BFB92B7E5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F6DE6B2-6C60-4A96-80CF-F252FD4BA9CB}" type="sibTrans" cxnId="{BDBCBF34-2F13-4FF9-A4BE-F9BFB92B7E5D}">
      <dgm:prSet/>
      <dgm:spPr/>
      <dgm:t>
        <a:bodyPr/>
        <a:lstStyle/>
        <a:p>
          <a:endParaRPr lang="ru-RU"/>
        </a:p>
      </dgm:t>
    </dgm:pt>
    <dgm:pt modelId="{1E55B620-3972-4C0D-8D3E-274D37C7A752}">
      <dgm:prSet custT="1"/>
      <dgm:spPr>
        <a:solidFill>
          <a:schemeClr val="bg1"/>
        </a:solidFill>
        <a:ln>
          <a:solidFill>
            <a:srgbClr val="00A268"/>
          </a:solidFill>
        </a:ln>
      </dgm:spPr>
      <dgm:t>
        <a:bodyPr/>
        <a:lstStyle/>
        <a:p>
          <a:r>
            <a:rPr lang="ru-RU" sz="1200" b="1" dirty="0">
              <a:solidFill>
                <a:srgbClr val="008A59"/>
              </a:solidFill>
            </a:rPr>
            <a:t>ООО «Татнефть-АЗС Запад»</a:t>
          </a:r>
        </a:p>
      </dgm:t>
    </dgm:pt>
    <dgm:pt modelId="{63092625-2B50-415A-957B-B8B060B543D8}" type="parTrans" cxnId="{4E65A7FC-0512-4F8A-AD53-EA27E97F9135}">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677EF3D-258C-4916-862D-83998F4B11C9}" type="sibTrans" cxnId="{4E65A7FC-0512-4F8A-AD53-EA27E97F9135}">
      <dgm:prSet/>
      <dgm:spPr/>
      <dgm:t>
        <a:bodyPr/>
        <a:lstStyle/>
        <a:p>
          <a:endParaRPr lang="ru-RU"/>
        </a:p>
      </dgm:t>
    </dgm:pt>
    <dgm:pt modelId="{049B3612-B50A-46E4-ADB3-6778DA9E63C0}">
      <dgm:prSet custT="1"/>
      <dgm:spPr>
        <a:solidFill>
          <a:schemeClr val="bg1"/>
        </a:solidFill>
        <a:ln>
          <a:solidFill>
            <a:srgbClr val="00A268"/>
          </a:solidFill>
        </a:ln>
      </dgm:spPr>
      <dgm:t>
        <a:bodyPr/>
        <a:lstStyle/>
        <a:p>
          <a:r>
            <a:rPr lang="ru-RU" sz="1200" b="1" dirty="0">
              <a:solidFill>
                <a:srgbClr val="008A59"/>
              </a:solidFill>
            </a:rPr>
            <a:t>ООО «Татнефть-АЗС Центр»</a:t>
          </a:r>
        </a:p>
      </dgm:t>
    </dgm:pt>
    <dgm:pt modelId="{38B2135F-AA8A-409A-B943-9765D6C26A81}" type="parTrans" cxnId="{5FAA3425-8C08-4469-8F21-706352BAE393}">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EA972835-F977-43F5-BDA5-737AB2258681}" type="sibTrans" cxnId="{5FAA3425-8C08-4469-8F21-706352BAE393}">
      <dgm:prSet/>
      <dgm:spPr/>
      <dgm:t>
        <a:bodyPr/>
        <a:lstStyle/>
        <a:p>
          <a:endParaRPr lang="ru-RU"/>
        </a:p>
      </dgm:t>
    </dgm:pt>
    <dgm:pt modelId="{B36A01C3-7426-426C-A3D6-8F3241B23447}">
      <dgm:prSet custT="1"/>
      <dgm:spPr>
        <a:solidFill>
          <a:schemeClr val="bg1"/>
        </a:solidFill>
        <a:ln>
          <a:solidFill>
            <a:srgbClr val="00A268"/>
          </a:solidFill>
        </a:ln>
      </dgm:spPr>
      <dgm:t>
        <a:bodyPr/>
        <a:lstStyle/>
        <a:p>
          <a:r>
            <a:rPr lang="ru-RU" sz="1200" b="1" dirty="0">
              <a:solidFill>
                <a:srgbClr val="008A59"/>
              </a:solidFill>
            </a:rPr>
            <a:t>АО «ТАНЕКО»</a:t>
          </a:r>
        </a:p>
      </dgm:t>
    </dgm:pt>
    <dgm:pt modelId="{F594AEC8-69A0-4D9D-9792-D7D34725A22E}" type="parTrans" cxnId="{E4537696-039A-4271-A617-8D3FD9E2EEE0}">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B6E554F4-4367-49DE-8C49-A1C8B059A67E}" type="sibTrans" cxnId="{E4537696-039A-4271-A617-8D3FD9E2EEE0}">
      <dgm:prSet/>
      <dgm:spPr/>
      <dgm:t>
        <a:bodyPr/>
        <a:lstStyle/>
        <a:p>
          <a:endParaRPr lang="ru-RU"/>
        </a:p>
      </dgm:t>
    </dgm:pt>
    <dgm:pt modelId="{84F4C1EC-62CD-4BAD-846C-1F208619CEAE}">
      <dgm:prSet custT="1"/>
      <dgm:spPr>
        <a:solidFill>
          <a:schemeClr val="bg1"/>
        </a:solidFill>
        <a:ln>
          <a:solidFill>
            <a:srgbClr val="00A268"/>
          </a:solidFill>
        </a:ln>
      </dgm:spPr>
      <dgm:t>
        <a:bodyPr/>
        <a:lstStyle/>
        <a:p>
          <a:r>
            <a:rPr lang="ru-RU" sz="1200" b="1" dirty="0">
              <a:solidFill>
                <a:srgbClr val="008A59"/>
              </a:solidFill>
            </a:rPr>
            <a:t>ООО «Татнефть-Самара»</a:t>
          </a:r>
        </a:p>
      </dgm:t>
    </dgm:pt>
    <dgm:pt modelId="{98B33A1B-C801-41C0-ADF9-54D39ED26D64}" type="parTrans" cxnId="{F31A6692-22EC-4A31-B099-BE82D8F7FB2E}">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DD94804-6865-4CC7-9A33-BA1DD3AA1D26}" type="sibTrans" cxnId="{F31A6692-22EC-4A31-B099-BE82D8F7FB2E}">
      <dgm:prSet/>
      <dgm:spPr/>
      <dgm:t>
        <a:bodyPr/>
        <a:lstStyle/>
        <a:p>
          <a:endParaRPr lang="ru-RU"/>
        </a:p>
      </dgm:t>
    </dgm:pt>
    <dgm:pt modelId="{48847F8F-1E82-4876-8E67-E90409867BF6}">
      <dgm:prSet phldrT="[Текст]" custScaleX="244059" custLinFactNeighborX="-1568" custLinFactNeighborY="654"/>
      <dgm:spPr>
        <a:solidFill>
          <a:schemeClr val="bg1"/>
        </a:solidFill>
        <a:ln>
          <a:solidFill>
            <a:srgbClr val="FF0000"/>
          </a:solidFill>
        </a:ln>
      </dgm:spPr>
      <dgm:t>
        <a:bodyPr/>
        <a:lstStyle/>
        <a:p>
          <a:endParaRPr lang="ru-RU"/>
        </a:p>
      </dgm:t>
    </dgm:pt>
    <dgm:pt modelId="{3F55793D-8186-4BBD-9F4E-F7C5610D53AF}" type="parTrans" cxnId="{452C0BF2-4C20-415C-A930-ACF1C5F6CC0D}">
      <dgm:prSet/>
      <dgm:spPr/>
      <dgm:t>
        <a:bodyPr/>
        <a:lstStyle/>
        <a:p>
          <a:endParaRPr lang="ru-RU"/>
        </a:p>
      </dgm:t>
    </dgm:pt>
    <dgm:pt modelId="{C887234F-99FD-4C12-9854-B996C7A8BA7E}" type="sibTrans" cxnId="{452C0BF2-4C20-415C-A930-ACF1C5F6CC0D}">
      <dgm:prSet/>
      <dgm:spPr/>
      <dgm:t>
        <a:bodyPr/>
        <a:lstStyle/>
        <a:p>
          <a:endParaRPr lang="ru-RU"/>
        </a:p>
      </dgm:t>
    </dgm:pt>
    <dgm:pt modelId="{CB8DADF4-64E8-49F1-9E2A-C02DE189D992}">
      <dgm:prSet custT="1"/>
      <dgm:spPr>
        <a:solidFill>
          <a:schemeClr val="bg1"/>
        </a:solidFill>
        <a:ln>
          <a:solidFill>
            <a:srgbClr val="00A268"/>
          </a:solidFill>
        </a:ln>
      </dgm:spPr>
      <dgm:t>
        <a:bodyPr/>
        <a:lstStyle/>
        <a:p>
          <a:r>
            <a:rPr lang="ru-RU" sz="1200" b="1" dirty="0">
              <a:solidFill>
                <a:srgbClr val="008A59"/>
              </a:solidFill>
            </a:rPr>
            <a:t>ПАО «Татнефть»</a:t>
          </a:r>
        </a:p>
      </dgm:t>
    </dgm:pt>
    <dgm:pt modelId="{CE56DB1D-8E9E-4906-BC5D-2B58CA7158AC}" type="parTrans" cxnId="{4621438B-7602-4A31-89B5-8E632E20BC23}">
      <dgm:prSet/>
      <dgm:spPr>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DA81F73-22FC-4300-BD07-F95DF6701ACE}" type="sibTrans" cxnId="{4621438B-7602-4A31-89B5-8E632E20BC23}">
      <dgm:prSet/>
      <dgm:spPr/>
      <dgm:t>
        <a:bodyPr/>
        <a:lstStyle/>
        <a:p>
          <a:endParaRPr lang="ru-RU"/>
        </a:p>
      </dgm:t>
    </dgm:pt>
    <dgm:pt modelId="{E3C23831-8E9C-476F-9EB9-688DC4ECA114}" type="pres">
      <dgm:prSet presAssocID="{57E228BA-732B-46BC-B1A9-2991243127A1}" presName="Name0" presStyleCnt="0">
        <dgm:presLayoutVars>
          <dgm:chMax val="1"/>
          <dgm:dir/>
          <dgm:animLvl val="ctr"/>
          <dgm:resizeHandles val="exact"/>
        </dgm:presLayoutVars>
      </dgm:prSet>
      <dgm:spPr/>
    </dgm:pt>
    <dgm:pt modelId="{C275FED3-6BE4-49C7-A562-759BD3F7F455}" type="pres">
      <dgm:prSet presAssocID="{9EA221FF-4EEC-44F0-BF38-6E65C324CD26}" presName="centerShape" presStyleLbl="node0" presStyleIdx="0" presStyleCnt="1" custScaleX="244059" custLinFactNeighborX="-2239" custLinFactNeighborY="1508"/>
      <dgm:spPr>
        <a:prstGeom prst="roundRect">
          <a:avLst/>
        </a:prstGeom>
      </dgm:spPr>
    </dgm:pt>
    <dgm:pt modelId="{809481B3-FA27-47E0-84FB-307168BDDDE3}" type="pres">
      <dgm:prSet presAssocID="{057A3991-78CD-4FDD-9C4B-FDB41510E916}" presName="parTrans" presStyleLbl="sibTrans2D1" presStyleIdx="0" presStyleCnt="11" custAng="10733457"/>
      <dgm:spPr/>
    </dgm:pt>
    <dgm:pt modelId="{22364C65-560B-4635-AD83-2E0E99999B4B}" type="pres">
      <dgm:prSet presAssocID="{057A3991-78CD-4FDD-9C4B-FDB41510E916}" presName="connectorText" presStyleLbl="sibTrans2D1" presStyleIdx="0" presStyleCnt="11"/>
      <dgm:spPr/>
    </dgm:pt>
    <dgm:pt modelId="{05798848-15F0-4180-9592-688672D73A5D}" type="pres">
      <dgm:prSet presAssocID="{13654430-10A2-4147-9728-A0ED00794ACD}" presName="node" presStyleLbl="node1" presStyleIdx="0" presStyleCnt="11" custScaleX="175845" custScaleY="62788" custRadScaleRad="152288" custRadScaleInc="445561">
        <dgm:presLayoutVars>
          <dgm:bulletEnabled val="1"/>
        </dgm:presLayoutVars>
      </dgm:prSet>
      <dgm:spPr>
        <a:prstGeom prst="roundRect">
          <a:avLst/>
        </a:prstGeom>
      </dgm:spPr>
    </dgm:pt>
    <dgm:pt modelId="{7BB0CCF2-D1C6-466B-8C71-BAEF120D151E}" type="pres">
      <dgm:prSet presAssocID="{A0B41DB7-783A-4F65-AC69-B0109150FF6E}" presName="parTrans" presStyleLbl="sibTrans2D1" presStyleIdx="1" presStyleCnt="11" custAng="10733457"/>
      <dgm:spPr/>
    </dgm:pt>
    <dgm:pt modelId="{1D9EBCD9-934D-4463-A2A2-0842606A2641}" type="pres">
      <dgm:prSet presAssocID="{A0B41DB7-783A-4F65-AC69-B0109150FF6E}" presName="connectorText" presStyleLbl="sibTrans2D1" presStyleIdx="1" presStyleCnt="11"/>
      <dgm:spPr/>
    </dgm:pt>
    <dgm:pt modelId="{73885C3F-09DE-47B9-80C9-9547F2C8DD3E}" type="pres">
      <dgm:prSet presAssocID="{CA5E5F26-A686-4782-9DB5-B5792894EB8A}" presName="node" presStyleLbl="node1" presStyleIdx="1" presStyleCnt="11" custScaleX="175846" custScaleY="76621" custRadScaleRad="148996" custRadScaleInc="456628">
        <dgm:presLayoutVars>
          <dgm:bulletEnabled val="1"/>
        </dgm:presLayoutVars>
      </dgm:prSet>
      <dgm:spPr>
        <a:prstGeom prst="roundRect">
          <a:avLst/>
        </a:prstGeom>
      </dgm:spPr>
    </dgm:pt>
    <dgm:pt modelId="{1905D4EF-C2AF-4F04-A36E-A19568E2D5FE}" type="pres">
      <dgm:prSet presAssocID="{2F7DB04B-470D-425F-AED3-418A1632015A}" presName="parTrans" presStyleLbl="sibTrans2D1" presStyleIdx="2" presStyleCnt="11" custAng="10733457"/>
      <dgm:spPr/>
    </dgm:pt>
    <dgm:pt modelId="{93C4E156-39B0-42E4-94B2-6428D7544726}" type="pres">
      <dgm:prSet presAssocID="{2F7DB04B-470D-425F-AED3-418A1632015A}" presName="connectorText" presStyleLbl="sibTrans2D1" presStyleIdx="2" presStyleCnt="11"/>
      <dgm:spPr/>
    </dgm:pt>
    <dgm:pt modelId="{CC9E9D66-A457-4E60-A97B-6B861925365F}" type="pres">
      <dgm:prSet presAssocID="{D00C4FEF-5721-4A6A-9C9E-D93E7F60FFB0}" presName="node" presStyleLbl="node1" presStyleIdx="2" presStyleCnt="11" custScaleX="210558" custScaleY="61021" custRadScaleRad="156349" custRadScaleInc="359783">
        <dgm:presLayoutVars>
          <dgm:bulletEnabled val="1"/>
        </dgm:presLayoutVars>
      </dgm:prSet>
      <dgm:spPr>
        <a:prstGeom prst="roundRect">
          <a:avLst/>
        </a:prstGeom>
      </dgm:spPr>
    </dgm:pt>
    <dgm:pt modelId="{EB5760C0-3FC2-4D87-97B7-7B41964D9647}" type="pres">
      <dgm:prSet presAssocID="{94621186-97AD-456B-96DC-46E093164989}" presName="parTrans" presStyleLbl="sibTrans2D1" presStyleIdx="3" presStyleCnt="11" custAng="10733457"/>
      <dgm:spPr/>
    </dgm:pt>
    <dgm:pt modelId="{FC0BDECE-4827-4BD1-8945-60CBE8DB7F4A}" type="pres">
      <dgm:prSet presAssocID="{94621186-97AD-456B-96DC-46E093164989}" presName="connectorText" presStyleLbl="sibTrans2D1" presStyleIdx="3" presStyleCnt="11"/>
      <dgm:spPr/>
    </dgm:pt>
    <dgm:pt modelId="{7A3EAFD3-E1DC-4139-8CCA-D63D566503A4}" type="pres">
      <dgm:prSet presAssocID="{641F7762-433E-42A2-9081-A79E38B26783}" presName="node" presStyleLbl="node1" presStyleIdx="3" presStyleCnt="11" custScaleX="157779" custScaleY="74432" custRadScaleRad="108167" custRadScaleInc="346364">
        <dgm:presLayoutVars>
          <dgm:bulletEnabled val="1"/>
        </dgm:presLayoutVars>
      </dgm:prSet>
      <dgm:spPr>
        <a:prstGeom prst="roundRect">
          <a:avLst/>
        </a:prstGeom>
      </dgm:spPr>
    </dgm:pt>
    <dgm:pt modelId="{E8513613-C91B-4705-9506-5816C39F745F}" type="pres">
      <dgm:prSet presAssocID="{754BA275-3AEF-4886-811B-C72B0B0DB10F}" presName="parTrans" presStyleLbl="sibTrans2D1" presStyleIdx="4" presStyleCnt="11" custAng="10733457"/>
      <dgm:spPr/>
    </dgm:pt>
    <dgm:pt modelId="{10DAB1B2-CAB4-42A4-946B-44236D8D8E91}" type="pres">
      <dgm:prSet presAssocID="{754BA275-3AEF-4886-811B-C72B0B0DB10F}" presName="connectorText" presStyleLbl="sibTrans2D1" presStyleIdx="4" presStyleCnt="11"/>
      <dgm:spPr/>
    </dgm:pt>
    <dgm:pt modelId="{A052F5CD-3D2F-406E-9B35-BE515BF71624}" type="pres">
      <dgm:prSet presAssocID="{81B1C3BE-EC1F-4A3A-A2F1-2723E3527688}" presName="node" presStyleLbl="node1" presStyleIdx="4" presStyleCnt="11" custScaleX="157106" custScaleY="78569" custRadScaleRad="106654" custRadScaleInc="398646">
        <dgm:presLayoutVars>
          <dgm:bulletEnabled val="1"/>
        </dgm:presLayoutVars>
      </dgm:prSet>
      <dgm:spPr>
        <a:prstGeom prst="roundRect">
          <a:avLst/>
        </a:prstGeom>
      </dgm:spPr>
    </dgm:pt>
    <dgm:pt modelId="{4361709E-488E-470F-884B-AFEAE2B9F4C1}" type="pres">
      <dgm:prSet presAssocID="{F9CC0A81-5A0D-4891-B09F-624B69614F61}" presName="parTrans" presStyleLbl="sibTrans2D1" presStyleIdx="5" presStyleCnt="11" custAng="10733457"/>
      <dgm:spPr/>
    </dgm:pt>
    <dgm:pt modelId="{C6103521-AE07-4831-9197-CC58BC8E10C5}" type="pres">
      <dgm:prSet presAssocID="{F9CC0A81-5A0D-4891-B09F-624B69614F61}" presName="connectorText" presStyleLbl="sibTrans2D1" presStyleIdx="5" presStyleCnt="11"/>
      <dgm:spPr/>
    </dgm:pt>
    <dgm:pt modelId="{8FDBDFFB-14FE-4C47-841F-DA6A475EB9CF}" type="pres">
      <dgm:prSet presAssocID="{E815741B-5DFF-4E14-B525-CCB9DA78C145}" presName="node" presStyleLbl="node1" presStyleIdx="5" presStyleCnt="11" custScaleX="198175" custScaleY="55478" custRadScaleRad="151974" custRadScaleInc="407079">
        <dgm:presLayoutVars>
          <dgm:bulletEnabled val="1"/>
        </dgm:presLayoutVars>
      </dgm:prSet>
      <dgm:spPr>
        <a:prstGeom prst="roundRect">
          <a:avLst/>
        </a:prstGeom>
      </dgm:spPr>
    </dgm:pt>
    <dgm:pt modelId="{93856F3D-FADD-47F5-9F6F-5CCF3E2DAF7E}" type="pres">
      <dgm:prSet presAssocID="{63092625-2B50-415A-957B-B8B060B543D8}" presName="parTrans" presStyleLbl="sibTrans2D1" presStyleIdx="6" presStyleCnt="11" custAng="10733457"/>
      <dgm:spPr/>
    </dgm:pt>
    <dgm:pt modelId="{35B2842E-0C69-4C9A-BB7D-045F6B2D61F8}" type="pres">
      <dgm:prSet presAssocID="{63092625-2B50-415A-957B-B8B060B543D8}" presName="connectorText" presStyleLbl="sibTrans2D1" presStyleIdx="6" presStyleCnt="11"/>
      <dgm:spPr/>
    </dgm:pt>
    <dgm:pt modelId="{F1C45DE3-4F56-4B1C-AFEB-573D975DC91D}" type="pres">
      <dgm:prSet presAssocID="{1E55B620-3972-4C0D-8D3E-274D37C7A752}" presName="node" presStyleLbl="node1" presStyleIdx="6" presStyleCnt="11" custScaleX="188282" custScaleY="78256" custRadScaleRad="144734" custRadScaleInc="304667">
        <dgm:presLayoutVars>
          <dgm:bulletEnabled val="1"/>
        </dgm:presLayoutVars>
      </dgm:prSet>
      <dgm:spPr>
        <a:prstGeom prst="roundRect">
          <a:avLst/>
        </a:prstGeom>
      </dgm:spPr>
    </dgm:pt>
    <dgm:pt modelId="{EE5DD499-9BA8-4FFB-B0CA-24E77AE52AA5}" type="pres">
      <dgm:prSet presAssocID="{38B2135F-AA8A-409A-B943-9765D6C26A81}" presName="parTrans" presStyleLbl="sibTrans2D1" presStyleIdx="7" presStyleCnt="11" custAng="10733457"/>
      <dgm:spPr/>
    </dgm:pt>
    <dgm:pt modelId="{F5562B62-7093-494D-BF24-FE4DC9D18906}" type="pres">
      <dgm:prSet presAssocID="{38B2135F-AA8A-409A-B943-9765D6C26A81}" presName="connectorText" presStyleLbl="sibTrans2D1" presStyleIdx="7" presStyleCnt="11"/>
      <dgm:spPr/>
    </dgm:pt>
    <dgm:pt modelId="{73B985AC-9E1D-4D58-B667-CA26473DE6CE}" type="pres">
      <dgm:prSet presAssocID="{049B3612-B50A-46E4-ADB3-6778DA9E63C0}" presName="node" presStyleLbl="node1" presStyleIdx="7" presStyleCnt="11" custScaleX="182479" custScaleY="76552" custRadScaleRad="147513" custRadScaleInc="235864">
        <dgm:presLayoutVars>
          <dgm:bulletEnabled val="1"/>
        </dgm:presLayoutVars>
      </dgm:prSet>
      <dgm:spPr>
        <a:prstGeom prst="roundRect">
          <a:avLst/>
        </a:prstGeom>
      </dgm:spPr>
    </dgm:pt>
    <dgm:pt modelId="{A33064CA-B258-44F3-8312-BC99B060CB90}" type="pres">
      <dgm:prSet presAssocID="{F594AEC8-69A0-4D9D-9792-D7D34725A22E}" presName="parTrans" presStyleLbl="sibTrans2D1" presStyleIdx="8" presStyleCnt="11" custAng="10733457"/>
      <dgm:spPr/>
    </dgm:pt>
    <dgm:pt modelId="{5617731C-3B72-4D5B-8E66-4ACE0C08B873}" type="pres">
      <dgm:prSet presAssocID="{F594AEC8-69A0-4D9D-9792-D7D34725A22E}" presName="connectorText" presStyleLbl="sibTrans2D1" presStyleIdx="8" presStyleCnt="11"/>
      <dgm:spPr/>
    </dgm:pt>
    <dgm:pt modelId="{62D6F5BD-14FF-4353-A937-385663B61463}" type="pres">
      <dgm:prSet presAssocID="{B36A01C3-7426-426C-A3D6-8F3241B23447}" presName="node" presStyleLbl="node1" presStyleIdx="8" presStyleCnt="11" custScaleX="176643" custScaleY="84593" custRadScaleRad="159199" custRadScaleInc="155110">
        <dgm:presLayoutVars>
          <dgm:bulletEnabled val="1"/>
        </dgm:presLayoutVars>
      </dgm:prSet>
      <dgm:spPr>
        <a:prstGeom prst="roundRect">
          <a:avLst/>
        </a:prstGeom>
      </dgm:spPr>
    </dgm:pt>
    <dgm:pt modelId="{DCFCC060-A324-4E4F-8217-C769BBA16424}" type="pres">
      <dgm:prSet presAssocID="{CE56DB1D-8E9E-4906-BC5D-2B58CA7158AC}" presName="parTrans" presStyleLbl="sibTrans2D1" presStyleIdx="9" presStyleCnt="11" custAng="10733457"/>
      <dgm:spPr/>
    </dgm:pt>
    <dgm:pt modelId="{581554B1-20B3-491C-9D09-C838C96EF5E2}" type="pres">
      <dgm:prSet presAssocID="{CE56DB1D-8E9E-4906-BC5D-2B58CA7158AC}" presName="connectorText" presStyleLbl="sibTrans2D1" presStyleIdx="9" presStyleCnt="11"/>
      <dgm:spPr/>
    </dgm:pt>
    <dgm:pt modelId="{472D0A25-A804-4BB4-9B02-24570A246354}" type="pres">
      <dgm:prSet presAssocID="{CB8DADF4-64E8-49F1-9E2A-C02DE189D992}" presName="node" presStyleLbl="node1" presStyleIdx="9" presStyleCnt="11" custScaleX="176643" custScaleY="84593" custRadScaleRad="59943" custRadScaleInc="371446">
        <dgm:presLayoutVars>
          <dgm:bulletEnabled val="1"/>
        </dgm:presLayoutVars>
      </dgm:prSet>
      <dgm:spPr>
        <a:prstGeom prst="roundRect">
          <a:avLst/>
        </a:prstGeom>
      </dgm:spPr>
    </dgm:pt>
    <dgm:pt modelId="{BADA91FA-B31C-4854-ACF7-40C0900FDDAC}" type="pres">
      <dgm:prSet presAssocID="{98B33A1B-C801-41C0-ADF9-54D39ED26D64}" presName="parTrans" presStyleLbl="sibTrans2D1" presStyleIdx="10" presStyleCnt="11" custAng="10733457" custScaleY="80668"/>
      <dgm:spPr/>
    </dgm:pt>
    <dgm:pt modelId="{5CDB466C-EC08-4665-A59E-8CFDE4A4395D}" type="pres">
      <dgm:prSet presAssocID="{98B33A1B-C801-41C0-ADF9-54D39ED26D64}" presName="connectorText" presStyleLbl="sibTrans2D1" presStyleIdx="10" presStyleCnt="11"/>
      <dgm:spPr/>
    </dgm:pt>
    <dgm:pt modelId="{2DF49623-EAC1-4DE1-AC3E-B55542790415}" type="pres">
      <dgm:prSet presAssocID="{84F4C1EC-62CD-4BAD-846C-1F208619CEAE}" presName="node" presStyleLbl="node1" presStyleIdx="10" presStyleCnt="11" custScaleX="175845" custScaleY="86521" custRadScaleRad="142146" custRadScaleInc="753118">
        <dgm:presLayoutVars>
          <dgm:bulletEnabled val="1"/>
        </dgm:presLayoutVars>
      </dgm:prSet>
      <dgm:spPr>
        <a:prstGeom prst="roundRect">
          <a:avLst/>
        </a:prstGeom>
      </dgm:spPr>
    </dgm:pt>
  </dgm:ptLst>
  <dgm:cxnLst>
    <dgm:cxn modelId="{FAA56803-8E0C-426E-B44D-22494F323F33}" type="presOf" srcId="{F9CC0A81-5A0D-4891-B09F-624B69614F61}" destId="{4361709E-488E-470F-884B-AFEAE2B9F4C1}" srcOrd="0" destOrd="0" presId="urn:microsoft.com/office/officeart/2005/8/layout/radial5"/>
    <dgm:cxn modelId="{10ECAE0C-6FFA-4194-9971-E428D5C146E2}" type="presOf" srcId="{98B33A1B-C801-41C0-ADF9-54D39ED26D64}" destId="{5CDB466C-EC08-4665-A59E-8CFDE4A4395D}" srcOrd="1" destOrd="0" presId="urn:microsoft.com/office/officeart/2005/8/layout/radial5"/>
    <dgm:cxn modelId="{AC7BC114-2A52-44AF-9762-7AAF9283663D}" srcId="{9EA221FF-4EEC-44F0-BF38-6E65C324CD26}" destId="{CA5E5F26-A686-4782-9DB5-B5792894EB8A}" srcOrd="1" destOrd="0" parTransId="{A0B41DB7-783A-4F65-AC69-B0109150FF6E}" sibTransId="{6CCEF5A3-E15C-4B52-8038-CC2CBEC8ADF9}"/>
    <dgm:cxn modelId="{5FAA3425-8C08-4469-8F21-706352BAE393}" srcId="{9EA221FF-4EEC-44F0-BF38-6E65C324CD26}" destId="{049B3612-B50A-46E4-ADB3-6778DA9E63C0}" srcOrd="7" destOrd="0" parTransId="{38B2135F-AA8A-409A-B943-9765D6C26A81}" sibTransId="{EA972835-F977-43F5-BDA5-737AB2258681}"/>
    <dgm:cxn modelId="{430BC325-4EDA-4F36-A8D9-9A0A87D7E209}" type="presOf" srcId="{F9CC0A81-5A0D-4891-B09F-624B69614F61}" destId="{C6103521-AE07-4831-9197-CC58BC8E10C5}" srcOrd="1" destOrd="0" presId="urn:microsoft.com/office/officeart/2005/8/layout/radial5"/>
    <dgm:cxn modelId="{787CCD2E-8832-49D5-B443-82C3C3F60B03}" type="presOf" srcId="{057A3991-78CD-4FDD-9C4B-FDB41510E916}" destId="{22364C65-560B-4635-AD83-2E0E99999B4B}" srcOrd="1" destOrd="0" presId="urn:microsoft.com/office/officeart/2005/8/layout/radial5"/>
    <dgm:cxn modelId="{BDBCBF34-2F13-4FF9-A4BE-F9BFB92B7E5D}" srcId="{9EA221FF-4EEC-44F0-BF38-6E65C324CD26}" destId="{E815741B-5DFF-4E14-B525-CCB9DA78C145}" srcOrd="5" destOrd="0" parTransId="{F9CC0A81-5A0D-4891-B09F-624B69614F61}" sibTransId="{1F6DE6B2-6C60-4A96-80CF-F252FD4BA9CB}"/>
    <dgm:cxn modelId="{A509F235-1FE7-4B7F-81C9-0B2138B2F1F7}" type="presOf" srcId="{13654430-10A2-4147-9728-A0ED00794ACD}" destId="{05798848-15F0-4180-9592-688672D73A5D}" srcOrd="0" destOrd="0" presId="urn:microsoft.com/office/officeart/2005/8/layout/radial5"/>
    <dgm:cxn modelId="{2EF26E36-99B6-47D5-B22E-04D70C19F7D9}" type="presOf" srcId="{63092625-2B50-415A-957B-B8B060B543D8}" destId="{93856F3D-FADD-47F5-9F6F-5CCF3E2DAF7E}" srcOrd="0" destOrd="0" presId="urn:microsoft.com/office/officeart/2005/8/layout/radial5"/>
    <dgm:cxn modelId="{8D563741-C9BB-4CC2-8851-9344BFC5EEB0}" type="presOf" srcId="{A0B41DB7-783A-4F65-AC69-B0109150FF6E}" destId="{7BB0CCF2-D1C6-466B-8C71-BAEF120D151E}" srcOrd="0" destOrd="0" presId="urn:microsoft.com/office/officeart/2005/8/layout/radial5"/>
    <dgm:cxn modelId="{53C22847-951D-4EB8-ACA2-422E7BB9C914}" type="presOf" srcId="{E815741B-5DFF-4E14-B525-CCB9DA78C145}" destId="{8FDBDFFB-14FE-4C47-841F-DA6A475EB9CF}" srcOrd="0" destOrd="0" presId="urn:microsoft.com/office/officeart/2005/8/layout/radial5"/>
    <dgm:cxn modelId="{51548C4D-A20D-41E9-842E-200598957636}" type="presOf" srcId="{057A3991-78CD-4FDD-9C4B-FDB41510E916}" destId="{809481B3-FA27-47E0-84FB-307168BDDDE3}" srcOrd="0" destOrd="0" presId="urn:microsoft.com/office/officeart/2005/8/layout/radial5"/>
    <dgm:cxn modelId="{17AE904D-AF01-47BD-A17B-2CF82DA336F9}" type="presOf" srcId="{F594AEC8-69A0-4D9D-9792-D7D34725A22E}" destId="{5617731C-3B72-4D5B-8E66-4ACE0C08B873}" srcOrd="1" destOrd="0" presId="urn:microsoft.com/office/officeart/2005/8/layout/radial5"/>
    <dgm:cxn modelId="{E5EE194E-4952-413B-8D8C-C6ED6FF681D6}" type="presOf" srcId="{81B1C3BE-EC1F-4A3A-A2F1-2723E3527688}" destId="{A052F5CD-3D2F-406E-9B35-BE515BF71624}" srcOrd="0" destOrd="0" presId="urn:microsoft.com/office/officeart/2005/8/layout/radial5"/>
    <dgm:cxn modelId="{B1024358-1683-424F-AF47-2EA5FE674D77}" type="presOf" srcId="{94621186-97AD-456B-96DC-46E093164989}" destId="{EB5760C0-3FC2-4D87-97B7-7B41964D9647}" srcOrd="0" destOrd="0" presId="urn:microsoft.com/office/officeart/2005/8/layout/radial5"/>
    <dgm:cxn modelId="{486FC575-6FCB-4162-9718-D2DF7270705D}" type="presOf" srcId="{CE56DB1D-8E9E-4906-BC5D-2B58CA7158AC}" destId="{581554B1-20B3-491C-9D09-C838C96EF5E2}" srcOrd="1" destOrd="0" presId="urn:microsoft.com/office/officeart/2005/8/layout/radial5"/>
    <dgm:cxn modelId="{1F04CC7E-A281-46DE-947F-E2C1FBD164C6}" srcId="{9EA221FF-4EEC-44F0-BF38-6E65C324CD26}" destId="{641F7762-433E-42A2-9081-A79E38B26783}" srcOrd="3" destOrd="0" parTransId="{94621186-97AD-456B-96DC-46E093164989}" sibTransId="{CD685711-812E-4ACA-B681-CAC300C98FFE}"/>
    <dgm:cxn modelId="{019A067F-42EF-4C60-9231-439120263327}" type="presOf" srcId="{2F7DB04B-470D-425F-AED3-418A1632015A}" destId="{1905D4EF-C2AF-4F04-A36E-A19568E2D5FE}" srcOrd="0" destOrd="0" presId="urn:microsoft.com/office/officeart/2005/8/layout/radial5"/>
    <dgm:cxn modelId="{E2F13D83-535A-49FA-B366-397E4CE8A4FC}" type="presOf" srcId="{CB8DADF4-64E8-49F1-9E2A-C02DE189D992}" destId="{472D0A25-A804-4BB4-9B02-24570A246354}" srcOrd="0" destOrd="0" presId="urn:microsoft.com/office/officeart/2005/8/layout/radial5"/>
    <dgm:cxn modelId="{3B0D0086-85BC-4C95-BF94-F8062A22BB16}" srcId="{57E228BA-732B-46BC-B1A9-2991243127A1}" destId="{9EA221FF-4EEC-44F0-BF38-6E65C324CD26}" srcOrd="0" destOrd="0" parTransId="{ECB3EB1A-D4CF-4D55-84E3-EFABC83FC60B}" sibTransId="{CCFFA058-1BE2-4491-B71A-A4FF7E556729}"/>
    <dgm:cxn modelId="{4621438B-7602-4A31-89B5-8E632E20BC23}" srcId="{9EA221FF-4EEC-44F0-BF38-6E65C324CD26}" destId="{CB8DADF4-64E8-49F1-9E2A-C02DE189D992}" srcOrd="9" destOrd="0" parTransId="{CE56DB1D-8E9E-4906-BC5D-2B58CA7158AC}" sibTransId="{1DA81F73-22FC-4300-BD07-F95DF6701ACE}"/>
    <dgm:cxn modelId="{F31A6692-22EC-4A31-B099-BE82D8F7FB2E}" srcId="{9EA221FF-4EEC-44F0-BF38-6E65C324CD26}" destId="{84F4C1EC-62CD-4BAD-846C-1F208619CEAE}" srcOrd="10" destOrd="0" parTransId="{98B33A1B-C801-41C0-ADF9-54D39ED26D64}" sibTransId="{7DD94804-6865-4CC7-9A33-BA1DD3AA1D26}"/>
    <dgm:cxn modelId="{B5B81094-C69F-49C7-8CDF-ABA9E6068196}" type="presOf" srcId="{9EA221FF-4EEC-44F0-BF38-6E65C324CD26}" destId="{C275FED3-6BE4-49C7-A562-759BD3F7F455}" srcOrd="0" destOrd="0" presId="urn:microsoft.com/office/officeart/2005/8/layout/radial5"/>
    <dgm:cxn modelId="{E4537696-039A-4271-A617-8D3FD9E2EEE0}" srcId="{9EA221FF-4EEC-44F0-BF38-6E65C324CD26}" destId="{B36A01C3-7426-426C-A3D6-8F3241B23447}" srcOrd="8" destOrd="0" parTransId="{F594AEC8-69A0-4D9D-9792-D7D34725A22E}" sibTransId="{B6E554F4-4367-49DE-8C49-A1C8B059A67E}"/>
    <dgm:cxn modelId="{8D47CD9A-93AD-4DC1-AF31-53377B0C6F7C}" srcId="{9EA221FF-4EEC-44F0-BF38-6E65C324CD26}" destId="{D00C4FEF-5721-4A6A-9C9E-D93E7F60FFB0}" srcOrd="2" destOrd="0" parTransId="{2F7DB04B-470D-425F-AED3-418A1632015A}" sibTransId="{539FCB8F-8E37-4CAC-9044-7DCDCB993D49}"/>
    <dgm:cxn modelId="{4B06A49D-FFBC-480D-9184-A5A1FF6DB60A}" srcId="{9EA221FF-4EEC-44F0-BF38-6E65C324CD26}" destId="{81B1C3BE-EC1F-4A3A-A2F1-2723E3527688}" srcOrd="4" destOrd="0" parTransId="{754BA275-3AEF-4886-811B-C72B0B0DB10F}" sibTransId="{477A1219-29DD-44A4-95E3-1AD7E98891DF}"/>
    <dgm:cxn modelId="{D5E46D9E-DA06-4E3D-B35F-A8FFF8B4652E}" type="presOf" srcId="{A0B41DB7-783A-4F65-AC69-B0109150FF6E}" destId="{1D9EBCD9-934D-4463-A2A2-0842606A2641}" srcOrd="1" destOrd="0" presId="urn:microsoft.com/office/officeart/2005/8/layout/radial5"/>
    <dgm:cxn modelId="{4C4F70A0-7C36-42AA-A953-8A0AF5193F24}" type="presOf" srcId="{1E55B620-3972-4C0D-8D3E-274D37C7A752}" destId="{F1C45DE3-4F56-4B1C-AFEB-573D975DC91D}" srcOrd="0" destOrd="0" presId="urn:microsoft.com/office/officeart/2005/8/layout/radial5"/>
    <dgm:cxn modelId="{72433CA6-FA3B-4111-9A1D-79C1D16AC317}" type="presOf" srcId="{F594AEC8-69A0-4D9D-9792-D7D34725A22E}" destId="{A33064CA-B258-44F3-8312-BC99B060CB90}" srcOrd="0" destOrd="0" presId="urn:microsoft.com/office/officeart/2005/8/layout/radial5"/>
    <dgm:cxn modelId="{692385A6-CF04-4EA7-A2AF-AFA83BA9E26E}" type="presOf" srcId="{754BA275-3AEF-4886-811B-C72B0B0DB10F}" destId="{10DAB1B2-CAB4-42A4-946B-44236D8D8E91}" srcOrd="1" destOrd="0" presId="urn:microsoft.com/office/officeart/2005/8/layout/radial5"/>
    <dgm:cxn modelId="{7882D7AC-7A15-4E6F-917E-4D20B5DB9111}" type="presOf" srcId="{CE56DB1D-8E9E-4906-BC5D-2B58CA7158AC}" destId="{DCFCC060-A324-4E4F-8217-C769BBA16424}" srcOrd="0" destOrd="0" presId="urn:microsoft.com/office/officeart/2005/8/layout/radial5"/>
    <dgm:cxn modelId="{BDDA74AF-02DD-4CBF-BA91-6C40846244E7}" type="presOf" srcId="{38B2135F-AA8A-409A-B943-9765D6C26A81}" destId="{F5562B62-7093-494D-BF24-FE4DC9D18906}" srcOrd="1" destOrd="0" presId="urn:microsoft.com/office/officeart/2005/8/layout/radial5"/>
    <dgm:cxn modelId="{A12A3CB2-1B1D-4FCA-A2A2-FBB41BEE8D3C}" type="presOf" srcId="{38B2135F-AA8A-409A-B943-9765D6C26A81}" destId="{EE5DD499-9BA8-4FFB-B0CA-24E77AE52AA5}" srcOrd="0" destOrd="0" presId="urn:microsoft.com/office/officeart/2005/8/layout/radial5"/>
    <dgm:cxn modelId="{0ACF67B4-4100-4DEA-90EC-64A991C1385E}" type="presOf" srcId="{94621186-97AD-456B-96DC-46E093164989}" destId="{FC0BDECE-4827-4BD1-8945-60CBE8DB7F4A}" srcOrd="1" destOrd="0" presId="urn:microsoft.com/office/officeart/2005/8/layout/radial5"/>
    <dgm:cxn modelId="{C48CDDB9-37C6-42C6-8AB8-B84F00F99C7C}" type="presOf" srcId="{754BA275-3AEF-4886-811B-C72B0B0DB10F}" destId="{E8513613-C91B-4705-9506-5816C39F745F}" srcOrd="0" destOrd="0" presId="urn:microsoft.com/office/officeart/2005/8/layout/radial5"/>
    <dgm:cxn modelId="{FC4D8EBB-F872-4242-A166-28A6AF8EEE84}" type="presOf" srcId="{049B3612-B50A-46E4-ADB3-6778DA9E63C0}" destId="{73B985AC-9E1D-4D58-B667-CA26473DE6CE}" srcOrd="0" destOrd="0" presId="urn:microsoft.com/office/officeart/2005/8/layout/radial5"/>
    <dgm:cxn modelId="{FD4A81C0-6C0D-467B-9217-13CDBD68FB96}" type="presOf" srcId="{84F4C1EC-62CD-4BAD-846C-1F208619CEAE}" destId="{2DF49623-EAC1-4DE1-AC3E-B55542790415}" srcOrd="0" destOrd="0" presId="urn:microsoft.com/office/officeart/2005/8/layout/radial5"/>
    <dgm:cxn modelId="{E2BF39C6-A4D1-4F35-8070-87AA21B3E218}" type="presOf" srcId="{CA5E5F26-A686-4782-9DB5-B5792894EB8A}" destId="{73885C3F-09DE-47B9-80C9-9547F2C8DD3E}" srcOrd="0" destOrd="0" presId="urn:microsoft.com/office/officeart/2005/8/layout/radial5"/>
    <dgm:cxn modelId="{A49305CE-5D89-4074-8748-7B3A6779E438}" srcId="{9EA221FF-4EEC-44F0-BF38-6E65C324CD26}" destId="{13654430-10A2-4147-9728-A0ED00794ACD}" srcOrd="0" destOrd="0" parTransId="{057A3991-78CD-4FDD-9C4B-FDB41510E916}" sibTransId="{AFDC5348-7AE7-4BD7-AEF1-5F2C91DDBBAA}"/>
    <dgm:cxn modelId="{0F3990CE-E942-4923-AA8A-EBDBB845B9DE}" type="presOf" srcId="{98B33A1B-C801-41C0-ADF9-54D39ED26D64}" destId="{BADA91FA-B31C-4854-ACF7-40C0900FDDAC}" srcOrd="0" destOrd="0" presId="urn:microsoft.com/office/officeart/2005/8/layout/radial5"/>
    <dgm:cxn modelId="{E975DCD1-5B05-4679-B71D-67DFF17CFFEE}" type="presOf" srcId="{57E228BA-732B-46BC-B1A9-2991243127A1}" destId="{E3C23831-8E9C-476F-9EB9-688DC4ECA114}" srcOrd="0" destOrd="0" presId="urn:microsoft.com/office/officeart/2005/8/layout/radial5"/>
    <dgm:cxn modelId="{8F9BE9D9-2008-4030-B4EF-2FA85DC93BFF}" type="presOf" srcId="{B36A01C3-7426-426C-A3D6-8F3241B23447}" destId="{62D6F5BD-14FF-4353-A937-385663B61463}" srcOrd="0" destOrd="0" presId="urn:microsoft.com/office/officeart/2005/8/layout/radial5"/>
    <dgm:cxn modelId="{F5A29DDE-95A9-4079-BAF0-FFD81518EEC3}" type="presOf" srcId="{641F7762-433E-42A2-9081-A79E38B26783}" destId="{7A3EAFD3-E1DC-4139-8CCA-D63D566503A4}" srcOrd="0" destOrd="0" presId="urn:microsoft.com/office/officeart/2005/8/layout/radial5"/>
    <dgm:cxn modelId="{9D3A87E2-F053-44C9-A013-F7B5BD2D52C8}" type="presOf" srcId="{63092625-2B50-415A-957B-B8B060B543D8}" destId="{35B2842E-0C69-4C9A-BB7D-045F6B2D61F8}" srcOrd="1" destOrd="0" presId="urn:microsoft.com/office/officeart/2005/8/layout/radial5"/>
    <dgm:cxn modelId="{107B45E5-8F93-441C-855B-6AE4F0F69BAF}" type="presOf" srcId="{D00C4FEF-5721-4A6A-9C9E-D93E7F60FFB0}" destId="{CC9E9D66-A457-4E60-A97B-6B861925365F}" srcOrd="0" destOrd="0" presId="urn:microsoft.com/office/officeart/2005/8/layout/radial5"/>
    <dgm:cxn modelId="{CBA6D4EC-BF0B-47F0-9C10-2A36F66B43F7}" type="presOf" srcId="{2F7DB04B-470D-425F-AED3-418A1632015A}" destId="{93C4E156-39B0-42E4-94B2-6428D7544726}" srcOrd="1" destOrd="0" presId="urn:microsoft.com/office/officeart/2005/8/layout/radial5"/>
    <dgm:cxn modelId="{452C0BF2-4C20-415C-A930-ACF1C5F6CC0D}" srcId="{57E228BA-732B-46BC-B1A9-2991243127A1}" destId="{48847F8F-1E82-4876-8E67-E90409867BF6}" srcOrd="1" destOrd="0" parTransId="{3F55793D-8186-4BBD-9F4E-F7C5610D53AF}" sibTransId="{C887234F-99FD-4C12-9854-B996C7A8BA7E}"/>
    <dgm:cxn modelId="{4E65A7FC-0512-4F8A-AD53-EA27E97F9135}" srcId="{9EA221FF-4EEC-44F0-BF38-6E65C324CD26}" destId="{1E55B620-3972-4C0D-8D3E-274D37C7A752}" srcOrd="6" destOrd="0" parTransId="{63092625-2B50-415A-957B-B8B060B543D8}" sibTransId="{7677EF3D-258C-4916-862D-83998F4B11C9}"/>
    <dgm:cxn modelId="{1D4581EF-C8D0-4D73-80D5-8960CD984974}" type="presParOf" srcId="{E3C23831-8E9C-476F-9EB9-688DC4ECA114}" destId="{C275FED3-6BE4-49C7-A562-759BD3F7F455}" srcOrd="0" destOrd="0" presId="urn:microsoft.com/office/officeart/2005/8/layout/radial5"/>
    <dgm:cxn modelId="{F32D3E3C-37D1-4842-9805-01915B8AD064}" type="presParOf" srcId="{E3C23831-8E9C-476F-9EB9-688DC4ECA114}" destId="{809481B3-FA27-47E0-84FB-307168BDDDE3}" srcOrd="1" destOrd="0" presId="urn:microsoft.com/office/officeart/2005/8/layout/radial5"/>
    <dgm:cxn modelId="{9A9B3242-DB81-48F2-AC1D-1FB4DD2BED0D}" type="presParOf" srcId="{809481B3-FA27-47E0-84FB-307168BDDDE3}" destId="{22364C65-560B-4635-AD83-2E0E99999B4B}" srcOrd="0" destOrd="0" presId="urn:microsoft.com/office/officeart/2005/8/layout/radial5"/>
    <dgm:cxn modelId="{67CD7FA2-62CB-4185-AFE4-6D4E8658748D}" type="presParOf" srcId="{E3C23831-8E9C-476F-9EB9-688DC4ECA114}" destId="{05798848-15F0-4180-9592-688672D73A5D}" srcOrd="2" destOrd="0" presId="urn:microsoft.com/office/officeart/2005/8/layout/radial5"/>
    <dgm:cxn modelId="{66F63674-39A3-4D76-A084-CA962189EE68}" type="presParOf" srcId="{E3C23831-8E9C-476F-9EB9-688DC4ECA114}" destId="{7BB0CCF2-D1C6-466B-8C71-BAEF120D151E}" srcOrd="3" destOrd="0" presId="urn:microsoft.com/office/officeart/2005/8/layout/radial5"/>
    <dgm:cxn modelId="{61DE37B5-D9F8-414D-BA37-85596A2B8F42}" type="presParOf" srcId="{7BB0CCF2-D1C6-466B-8C71-BAEF120D151E}" destId="{1D9EBCD9-934D-4463-A2A2-0842606A2641}" srcOrd="0" destOrd="0" presId="urn:microsoft.com/office/officeart/2005/8/layout/radial5"/>
    <dgm:cxn modelId="{2D65B6CB-4A8A-49E7-ACC7-018C32D33235}" type="presParOf" srcId="{E3C23831-8E9C-476F-9EB9-688DC4ECA114}" destId="{73885C3F-09DE-47B9-80C9-9547F2C8DD3E}" srcOrd="4" destOrd="0" presId="urn:microsoft.com/office/officeart/2005/8/layout/radial5"/>
    <dgm:cxn modelId="{5CFF5E69-69EF-4BF7-924B-879057C7236B}" type="presParOf" srcId="{E3C23831-8E9C-476F-9EB9-688DC4ECA114}" destId="{1905D4EF-C2AF-4F04-A36E-A19568E2D5FE}" srcOrd="5" destOrd="0" presId="urn:microsoft.com/office/officeart/2005/8/layout/radial5"/>
    <dgm:cxn modelId="{98B8F8BE-33F2-4F98-914A-A9E372E08264}" type="presParOf" srcId="{1905D4EF-C2AF-4F04-A36E-A19568E2D5FE}" destId="{93C4E156-39B0-42E4-94B2-6428D7544726}" srcOrd="0" destOrd="0" presId="urn:microsoft.com/office/officeart/2005/8/layout/radial5"/>
    <dgm:cxn modelId="{9D98AD60-7C4E-4CC9-8634-5E88C08E324F}" type="presParOf" srcId="{E3C23831-8E9C-476F-9EB9-688DC4ECA114}" destId="{CC9E9D66-A457-4E60-A97B-6B861925365F}" srcOrd="6" destOrd="0" presId="urn:microsoft.com/office/officeart/2005/8/layout/radial5"/>
    <dgm:cxn modelId="{48E9A88A-E99C-4572-BCB3-5EE105B99541}" type="presParOf" srcId="{E3C23831-8E9C-476F-9EB9-688DC4ECA114}" destId="{EB5760C0-3FC2-4D87-97B7-7B41964D9647}" srcOrd="7" destOrd="0" presId="urn:microsoft.com/office/officeart/2005/8/layout/radial5"/>
    <dgm:cxn modelId="{49F450DF-94A2-44F3-9A91-6431C29BC054}" type="presParOf" srcId="{EB5760C0-3FC2-4D87-97B7-7B41964D9647}" destId="{FC0BDECE-4827-4BD1-8945-60CBE8DB7F4A}" srcOrd="0" destOrd="0" presId="urn:microsoft.com/office/officeart/2005/8/layout/radial5"/>
    <dgm:cxn modelId="{0199D902-9EF0-4C64-8A5D-D20FB9F6EEF6}" type="presParOf" srcId="{E3C23831-8E9C-476F-9EB9-688DC4ECA114}" destId="{7A3EAFD3-E1DC-4139-8CCA-D63D566503A4}" srcOrd="8" destOrd="0" presId="urn:microsoft.com/office/officeart/2005/8/layout/radial5"/>
    <dgm:cxn modelId="{065157F7-810F-4A15-A03B-8E0BD05439A5}" type="presParOf" srcId="{E3C23831-8E9C-476F-9EB9-688DC4ECA114}" destId="{E8513613-C91B-4705-9506-5816C39F745F}" srcOrd="9" destOrd="0" presId="urn:microsoft.com/office/officeart/2005/8/layout/radial5"/>
    <dgm:cxn modelId="{05A46D5C-66DF-4662-9726-DEC85F689AE5}" type="presParOf" srcId="{E8513613-C91B-4705-9506-5816C39F745F}" destId="{10DAB1B2-CAB4-42A4-946B-44236D8D8E91}" srcOrd="0" destOrd="0" presId="urn:microsoft.com/office/officeart/2005/8/layout/radial5"/>
    <dgm:cxn modelId="{9514D7BC-4A55-4C5B-8ED8-5E6A2B544A81}" type="presParOf" srcId="{E3C23831-8E9C-476F-9EB9-688DC4ECA114}" destId="{A052F5CD-3D2F-406E-9B35-BE515BF71624}" srcOrd="10" destOrd="0" presId="urn:microsoft.com/office/officeart/2005/8/layout/radial5"/>
    <dgm:cxn modelId="{6813641C-EC95-421B-8FD2-306B134ABC9E}" type="presParOf" srcId="{E3C23831-8E9C-476F-9EB9-688DC4ECA114}" destId="{4361709E-488E-470F-884B-AFEAE2B9F4C1}" srcOrd="11" destOrd="0" presId="urn:microsoft.com/office/officeart/2005/8/layout/radial5"/>
    <dgm:cxn modelId="{A0190FDF-3A52-421A-B5A7-93A1EF04A874}" type="presParOf" srcId="{4361709E-488E-470F-884B-AFEAE2B9F4C1}" destId="{C6103521-AE07-4831-9197-CC58BC8E10C5}" srcOrd="0" destOrd="0" presId="urn:microsoft.com/office/officeart/2005/8/layout/radial5"/>
    <dgm:cxn modelId="{AFFF98B8-3CD8-4791-AADD-6566AB6C000A}" type="presParOf" srcId="{E3C23831-8E9C-476F-9EB9-688DC4ECA114}" destId="{8FDBDFFB-14FE-4C47-841F-DA6A475EB9CF}" srcOrd="12" destOrd="0" presId="urn:microsoft.com/office/officeart/2005/8/layout/radial5"/>
    <dgm:cxn modelId="{8F2947DD-4DFE-4A55-B885-34B43A02207F}" type="presParOf" srcId="{E3C23831-8E9C-476F-9EB9-688DC4ECA114}" destId="{93856F3D-FADD-47F5-9F6F-5CCF3E2DAF7E}" srcOrd="13" destOrd="0" presId="urn:microsoft.com/office/officeart/2005/8/layout/radial5"/>
    <dgm:cxn modelId="{A4378EAE-278A-4147-8A1D-251F4E101A6F}" type="presParOf" srcId="{93856F3D-FADD-47F5-9F6F-5CCF3E2DAF7E}" destId="{35B2842E-0C69-4C9A-BB7D-045F6B2D61F8}" srcOrd="0" destOrd="0" presId="urn:microsoft.com/office/officeart/2005/8/layout/radial5"/>
    <dgm:cxn modelId="{76A77C9F-3F68-4A3F-8D8F-A0E84196652E}" type="presParOf" srcId="{E3C23831-8E9C-476F-9EB9-688DC4ECA114}" destId="{F1C45DE3-4F56-4B1C-AFEB-573D975DC91D}" srcOrd="14" destOrd="0" presId="urn:microsoft.com/office/officeart/2005/8/layout/radial5"/>
    <dgm:cxn modelId="{EF8C037A-2577-4131-BF02-10DE9DD0F249}" type="presParOf" srcId="{E3C23831-8E9C-476F-9EB9-688DC4ECA114}" destId="{EE5DD499-9BA8-4FFB-B0CA-24E77AE52AA5}" srcOrd="15" destOrd="0" presId="urn:microsoft.com/office/officeart/2005/8/layout/radial5"/>
    <dgm:cxn modelId="{600FCF19-43BD-416A-82C6-27FA18D08EA8}" type="presParOf" srcId="{EE5DD499-9BA8-4FFB-B0CA-24E77AE52AA5}" destId="{F5562B62-7093-494D-BF24-FE4DC9D18906}" srcOrd="0" destOrd="0" presId="urn:microsoft.com/office/officeart/2005/8/layout/radial5"/>
    <dgm:cxn modelId="{DBDF41B5-CB08-4900-8528-555D58BDE937}" type="presParOf" srcId="{E3C23831-8E9C-476F-9EB9-688DC4ECA114}" destId="{73B985AC-9E1D-4D58-B667-CA26473DE6CE}" srcOrd="16" destOrd="0" presId="urn:microsoft.com/office/officeart/2005/8/layout/radial5"/>
    <dgm:cxn modelId="{D821B29B-FB62-45AC-ACD4-B4B02583DFAF}" type="presParOf" srcId="{E3C23831-8E9C-476F-9EB9-688DC4ECA114}" destId="{A33064CA-B258-44F3-8312-BC99B060CB90}" srcOrd="17" destOrd="0" presId="urn:microsoft.com/office/officeart/2005/8/layout/radial5"/>
    <dgm:cxn modelId="{B066EE0B-6661-46EE-BF46-3A23A0B736DD}" type="presParOf" srcId="{A33064CA-B258-44F3-8312-BC99B060CB90}" destId="{5617731C-3B72-4D5B-8E66-4ACE0C08B873}" srcOrd="0" destOrd="0" presId="urn:microsoft.com/office/officeart/2005/8/layout/radial5"/>
    <dgm:cxn modelId="{C8B33A85-A557-493B-80D1-408C60BC3D12}" type="presParOf" srcId="{E3C23831-8E9C-476F-9EB9-688DC4ECA114}" destId="{62D6F5BD-14FF-4353-A937-385663B61463}" srcOrd="18" destOrd="0" presId="urn:microsoft.com/office/officeart/2005/8/layout/radial5"/>
    <dgm:cxn modelId="{DF070B4D-552F-4066-9947-01D64CBC023E}" type="presParOf" srcId="{E3C23831-8E9C-476F-9EB9-688DC4ECA114}" destId="{DCFCC060-A324-4E4F-8217-C769BBA16424}" srcOrd="19" destOrd="0" presId="urn:microsoft.com/office/officeart/2005/8/layout/radial5"/>
    <dgm:cxn modelId="{5B4B8D16-E228-4CBB-9415-356AF452B3FE}" type="presParOf" srcId="{DCFCC060-A324-4E4F-8217-C769BBA16424}" destId="{581554B1-20B3-491C-9D09-C838C96EF5E2}" srcOrd="0" destOrd="0" presId="urn:microsoft.com/office/officeart/2005/8/layout/radial5"/>
    <dgm:cxn modelId="{06C8B5B5-272C-4314-B245-8BB68DD84941}" type="presParOf" srcId="{E3C23831-8E9C-476F-9EB9-688DC4ECA114}" destId="{472D0A25-A804-4BB4-9B02-24570A246354}" srcOrd="20" destOrd="0" presId="urn:microsoft.com/office/officeart/2005/8/layout/radial5"/>
    <dgm:cxn modelId="{CF6CA097-A1A7-45DC-BDB8-C34B0A752557}" type="presParOf" srcId="{E3C23831-8E9C-476F-9EB9-688DC4ECA114}" destId="{BADA91FA-B31C-4854-ACF7-40C0900FDDAC}" srcOrd="21" destOrd="0" presId="urn:microsoft.com/office/officeart/2005/8/layout/radial5"/>
    <dgm:cxn modelId="{425DC95F-3863-4E17-A4BC-207B11B0C7EE}" type="presParOf" srcId="{BADA91FA-B31C-4854-ACF7-40C0900FDDAC}" destId="{5CDB466C-EC08-4665-A59E-8CFDE4A4395D}" srcOrd="0" destOrd="0" presId="urn:microsoft.com/office/officeart/2005/8/layout/radial5"/>
    <dgm:cxn modelId="{A5880886-6DB0-465D-A339-EBDF6BF3F83E}" type="presParOf" srcId="{E3C23831-8E9C-476F-9EB9-688DC4ECA114}" destId="{2DF49623-EAC1-4DE1-AC3E-B55542790415}" srcOrd="2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E228BA-732B-46BC-B1A9-2991243127A1}"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ru-RU"/>
        </a:p>
      </dgm:t>
    </dgm:pt>
    <dgm:pt modelId="{9EA221FF-4EEC-44F0-BF38-6E65C324CD26}">
      <dgm:prSet phldrT="[Текст]" custT="1"/>
      <dgm:spPr>
        <a:solidFill>
          <a:schemeClr val="bg1"/>
        </a:solidFill>
        <a:ln>
          <a:solidFill>
            <a:srgbClr val="F03C46"/>
          </a:solidFill>
        </a:ln>
      </dgm:spPr>
      <dgm:t>
        <a:bodyPr anchor="t" anchorCtr="0"/>
        <a:lstStyle/>
        <a:p>
          <a:r>
            <a:rPr lang="ru-RU" sz="1300" b="1" dirty="0">
              <a:solidFill>
                <a:srgbClr val="F03C46"/>
              </a:solidFill>
            </a:rPr>
            <a:t>Управление финансов</a:t>
          </a:r>
        </a:p>
        <a:p>
          <a:r>
            <a:rPr lang="ru-RU" sz="1500" b="1" dirty="0">
              <a:solidFill>
                <a:srgbClr val="F03C46"/>
              </a:solidFill>
            </a:rPr>
            <a:t>ПАО «Татнефть</a:t>
          </a:r>
        </a:p>
      </dgm:t>
    </dgm:pt>
    <dgm:pt modelId="{ECB3EB1A-D4CF-4D55-84E3-EFABC83FC60B}" type="parTrans" cxnId="{3B0D0086-85BC-4C95-BF94-F8062A22BB16}">
      <dgm:prSet/>
      <dgm:spPr/>
      <dgm:t>
        <a:bodyPr/>
        <a:lstStyle/>
        <a:p>
          <a:endParaRPr lang="ru-RU"/>
        </a:p>
      </dgm:t>
    </dgm:pt>
    <dgm:pt modelId="{CCFFA058-1BE2-4491-B71A-A4FF7E556729}" type="sibTrans" cxnId="{3B0D0086-85BC-4C95-BF94-F8062A22BB16}">
      <dgm:prSet/>
      <dgm:spPr/>
      <dgm:t>
        <a:bodyPr/>
        <a:lstStyle/>
        <a:p>
          <a:endParaRPr lang="ru-RU"/>
        </a:p>
      </dgm:t>
    </dgm:pt>
    <dgm:pt modelId="{641F7762-433E-42A2-9081-A79E38B26783}">
      <dgm:prSet custT="1"/>
      <dgm:spPr>
        <a:solidFill>
          <a:schemeClr val="bg1"/>
        </a:solidFill>
        <a:ln>
          <a:solidFill>
            <a:srgbClr val="00A268"/>
          </a:solidFill>
        </a:ln>
      </dgm:spPr>
      <dgm:t>
        <a:bodyPr/>
        <a:lstStyle/>
        <a:p>
          <a:r>
            <a:rPr lang="ru-RU" sz="1200" b="1" dirty="0">
              <a:solidFill>
                <a:srgbClr val="008A59"/>
              </a:solidFill>
            </a:rPr>
            <a:t>ООО «Фин-инвест»</a:t>
          </a:r>
        </a:p>
      </dgm:t>
    </dgm:pt>
    <dgm:pt modelId="{94621186-97AD-456B-96DC-46E093164989}" type="parTrans" cxnId="{1F04CC7E-A281-46DE-947F-E2C1FBD164C6}">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CD685711-812E-4ACA-B681-CAC300C98FFE}" type="sibTrans" cxnId="{1F04CC7E-A281-46DE-947F-E2C1FBD164C6}">
      <dgm:prSet/>
      <dgm:spPr/>
      <dgm:t>
        <a:bodyPr/>
        <a:lstStyle/>
        <a:p>
          <a:endParaRPr lang="ru-RU"/>
        </a:p>
      </dgm:t>
    </dgm:pt>
    <dgm:pt modelId="{13654430-10A2-4147-9728-A0ED00794ACD}">
      <dgm:prSet custT="1"/>
      <dgm:spPr>
        <a:solidFill>
          <a:schemeClr val="bg1"/>
        </a:solidFill>
        <a:ln>
          <a:solidFill>
            <a:srgbClr val="00A268"/>
          </a:solidFill>
        </a:ln>
      </dgm:spPr>
      <dgm:t>
        <a:bodyPr/>
        <a:lstStyle/>
        <a:p>
          <a:r>
            <a:rPr lang="ru-RU" sz="1200" b="1" dirty="0">
              <a:solidFill>
                <a:srgbClr val="008A59"/>
              </a:solidFill>
            </a:rPr>
            <a:t>ООО «Татнефть-УРС»</a:t>
          </a:r>
        </a:p>
      </dgm:t>
    </dgm:pt>
    <dgm:pt modelId="{057A3991-78CD-4FDD-9C4B-FDB41510E916}" type="parTrans" cxnId="{A49305CE-5D89-4074-8748-7B3A6779E438}">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AFDC5348-7AE7-4BD7-AEF1-5F2C91DDBBAA}" type="sibTrans" cxnId="{A49305CE-5D89-4074-8748-7B3A6779E438}">
      <dgm:prSet/>
      <dgm:spPr/>
      <dgm:t>
        <a:bodyPr/>
        <a:lstStyle/>
        <a:p>
          <a:endParaRPr lang="ru-RU"/>
        </a:p>
      </dgm:t>
    </dgm:pt>
    <dgm:pt modelId="{CA5E5F26-A686-4782-9DB5-B5792894EB8A}">
      <dgm:prSet custT="1"/>
      <dgm:spPr>
        <a:solidFill>
          <a:schemeClr val="bg1"/>
        </a:solidFill>
        <a:ln>
          <a:solidFill>
            <a:srgbClr val="00A268"/>
          </a:solidFill>
        </a:ln>
      </dgm:spPr>
      <dgm:t>
        <a:bodyPr/>
        <a:lstStyle/>
        <a:p>
          <a:r>
            <a:rPr lang="ru-RU" sz="1200" b="1" dirty="0">
              <a:solidFill>
                <a:srgbClr val="008A59"/>
              </a:solidFill>
            </a:rPr>
            <a:t>ООО «Татнефть-Актив»</a:t>
          </a:r>
        </a:p>
      </dgm:t>
    </dgm:pt>
    <dgm:pt modelId="{A0B41DB7-783A-4F65-AC69-B0109150FF6E}" type="parTrans" cxnId="{AC7BC114-2A52-44AF-9762-7AAF9283663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6CCEF5A3-E15C-4B52-8038-CC2CBEC8ADF9}" type="sibTrans" cxnId="{AC7BC114-2A52-44AF-9762-7AAF9283663D}">
      <dgm:prSet/>
      <dgm:spPr/>
      <dgm:t>
        <a:bodyPr/>
        <a:lstStyle/>
        <a:p>
          <a:endParaRPr lang="ru-RU"/>
        </a:p>
      </dgm:t>
    </dgm:pt>
    <dgm:pt modelId="{D00C4FEF-5721-4A6A-9C9E-D93E7F60FFB0}">
      <dgm:prSet custT="1"/>
      <dgm:spPr>
        <a:solidFill>
          <a:schemeClr val="bg1"/>
        </a:solidFill>
        <a:ln>
          <a:solidFill>
            <a:srgbClr val="00A268"/>
          </a:solidFill>
        </a:ln>
      </dgm:spPr>
      <dgm:t>
        <a:bodyPr/>
        <a:lstStyle/>
        <a:p>
          <a:r>
            <a:rPr lang="ru-RU" sz="1200" b="1" dirty="0">
              <a:solidFill>
                <a:srgbClr val="008A59"/>
              </a:solidFill>
            </a:rPr>
            <a:t>ООО «Процессинговый центр»</a:t>
          </a:r>
        </a:p>
      </dgm:t>
    </dgm:pt>
    <dgm:pt modelId="{2F7DB04B-470D-425F-AED3-418A1632015A}" type="parTrans" cxnId="{8D47CD9A-93AD-4DC1-AF31-53377B0C6F7C}">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539FCB8F-8E37-4CAC-9044-7DCDCB993D49}" type="sibTrans" cxnId="{8D47CD9A-93AD-4DC1-AF31-53377B0C6F7C}">
      <dgm:prSet/>
      <dgm:spPr/>
      <dgm:t>
        <a:bodyPr/>
        <a:lstStyle/>
        <a:p>
          <a:endParaRPr lang="ru-RU"/>
        </a:p>
      </dgm:t>
    </dgm:pt>
    <dgm:pt modelId="{81B1C3BE-EC1F-4A3A-A2F1-2723E3527688}">
      <dgm:prSet custT="1"/>
      <dgm:spPr>
        <a:solidFill>
          <a:schemeClr val="bg1"/>
        </a:solidFill>
        <a:ln>
          <a:solidFill>
            <a:srgbClr val="00A268"/>
          </a:solidFill>
        </a:ln>
      </dgm:spPr>
      <dgm:t>
        <a:bodyPr/>
        <a:lstStyle/>
        <a:p>
          <a:r>
            <a:rPr lang="ru-RU" sz="1200" b="1" dirty="0">
              <a:solidFill>
                <a:srgbClr val="008A59"/>
              </a:solidFill>
            </a:rPr>
            <a:t>ООО «Татнефть Энергосбыт»</a:t>
          </a:r>
        </a:p>
      </dgm:t>
    </dgm:pt>
    <dgm:pt modelId="{754BA275-3AEF-4886-811B-C72B0B0DB10F}" type="parTrans" cxnId="{4B06A49D-FFBC-480D-9184-A5A1FF6DB60A}">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477A1219-29DD-44A4-95E3-1AD7E98891DF}" type="sibTrans" cxnId="{4B06A49D-FFBC-480D-9184-A5A1FF6DB60A}">
      <dgm:prSet/>
      <dgm:spPr/>
      <dgm:t>
        <a:bodyPr/>
        <a:lstStyle/>
        <a:p>
          <a:endParaRPr lang="ru-RU"/>
        </a:p>
      </dgm:t>
    </dgm:pt>
    <dgm:pt modelId="{E815741B-5DFF-4E14-B525-CCB9DA78C145}">
      <dgm:prSet custT="1"/>
      <dgm:spPr>
        <a:solidFill>
          <a:schemeClr val="bg1"/>
        </a:solidFill>
        <a:ln>
          <a:solidFill>
            <a:srgbClr val="00A268"/>
          </a:solidFill>
        </a:ln>
      </dgm:spPr>
      <dgm:t>
        <a:bodyPr/>
        <a:lstStyle/>
        <a:p>
          <a:r>
            <a:rPr lang="ru-RU" sz="1200" b="1" dirty="0">
              <a:solidFill>
                <a:srgbClr val="008A59"/>
              </a:solidFill>
            </a:rPr>
            <a:t>ООО «Нижнекамская ТЭЦ»</a:t>
          </a:r>
        </a:p>
      </dgm:t>
    </dgm:pt>
    <dgm:pt modelId="{F9CC0A81-5A0D-4891-B09F-624B69614F61}" type="parTrans" cxnId="{BDBCBF34-2F13-4FF9-A4BE-F9BFB92B7E5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F6DE6B2-6C60-4A96-80CF-F252FD4BA9CB}" type="sibTrans" cxnId="{BDBCBF34-2F13-4FF9-A4BE-F9BFB92B7E5D}">
      <dgm:prSet/>
      <dgm:spPr/>
      <dgm:t>
        <a:bodyPr/>
        <a:lstStyle/>
        <a:p>
          <a:endParaRPr lang="ru-RU"/>
        </a:p>
      </dgm:t>
    </dgm:pt>
    <dgm:pt modelId="{1E55B620-3972-4C0D-8D3E-274D37C7A752}">
      <dgm:prSet custT="1"/>
      <dgm:spPr>
        <a:solidFill>
          <a:schemeClr val="bg1"/>
        </a:solidFill>
        <a:ln>
          <a:solidFill>
            <a:srgbClr val="00A268"/>
          </a:solidFill>
        </a:ln>
      </dgm:spPr>
      <dgm:t>
        <a:bodyPr/>
        <a:lstStyle/>
        <a:p>
          <a:r>
            <a:rPr lang="ru-RU" sz="1200" b="1" dirty="0">
              <a:solidFill>
                <a:srgbClr val="008A59"/>
              </a:solidFill>
            </a:rPr>
            <a:t>ООО «Татнефть-АЗС Запад»</a:t>
          </a:r>
        </a:p>
      </dgm:t>
    </dgm:pt>
    <dgm:pt modelId="{63092625-2B50-415A-957B-B8B060B543D8}" type="parTrans" cxnId="{4E65A7FC-0512-4F8A-AD53-EA27E97F9135}">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677EF3D-258C-4916-862D-83998F4B11C9}" type="sibTrans" cxnId="{4E65A7FC-0512-4F8A-AD53-EA27E97F9135}">
      <dgm:prSet/>
      <dgm:spPr/>
      <dgm:t>
        <a:bodyPr/>
        <a:lstStyle/>
        <a:p>
          <a:endParaRPr lang="ru-RU"/>
        </a:p>
      </dgm:t>
    </dgm:pt>
    <dgm:pt modelId="{049B3612-B50A-46E4-ADB3-6778DA9E63C0}">
      <dgm:prSet custT="1"/>
      <dgm:spPr>
        <a:solidFill>
          <a:schemeClr val="bg1"/>
        </a:solidFill>
        <a:ln>
          <a:solidFill>
            <a:srgbClr val="00A268"/>
          </a:solidFill>
        </a:ln>
      </dgm:spPr>
      <dgm:t>
        <a:bodyPr/>
        <a:lstStyle/>
        <a:p>
          <a:r>
            <a:rPr lang="ru-RU" sz="1200" b="1" dirty="0">
              <a:solidFill>
                <a:srgbClr val="008A59"/>
              </a:solidFill>
            </a:rPr>
            <a:t>ООО «Татнефть-АЗС Центр»</a:t>
          </a:r>
        </a:p>
      </dgm:t>
    </dgm:pt>
    <dgm:pt modelId="{38B2135F-AA8A-409A-B943-9765D6C26A81}" type="parTrans" cxnId="{5FAA3425-8C08-4469-8F21-706352BAE393}">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EA972835-F977-43F5-BDA5-737AB2258681}" type="sibTrans" cxnId="{5FAA3425-8C08-4469-8F21-706352BAE393}">
      <dgm:prSet/>
      <dgm:spPr/>
      <dgm:t>
        <a:bodyPr/>
        <a:lstStyle/>
        <a:p>
          <a:endParaRPr lang="ru-RU"/>
        </a:p>
      </dgm:t>
    </dgm:pt>
    <dgm:pt modelId="{B36A01C3-7426-426C-A3D6-8F3241B23447}">
      <dgm:prSet custT="1"/>
      <dgm:spPr>
        <a:solidFill>
          <a:schemeClr val="bg1"/>
        </a:solidFill>
        <a:ln>
          <a:solidFill>
            <a:srgbClr val="00A268"/>
          </a:solidFill>
        </a:ln>
      </dgm:spPr>
      <dgm:t>
        <a:bodyPr/>
        <a:lstStyle/>
        <a:p>
          <a:r>
            <a:rPr lang="ru-RU" sz="1200" b="1" dirty="0">
              <a:solidFill>
                <a:srgbClr val="008A59"/>
              </a:solidFill>
            </a:rPr>
            <a:t>АО «ТАНЕКО»</a:t>
          </a:r>
        </a:p>
      </dgm:t>
    </dgm:pt>
    <dgm:pt modelId="{F594AEC8-69A0-4D9D-9792-D7D34725A22E}" type="parTrans" cxnId="{E4537696-039A-4271-A617-8D3FD9E2EEE0}">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B6E554F4-4367-49DE-8C49-A1C8B059A67E}" type="sibTrans" cxnId="{E4537696-039A-4271-A617-8D3FD9E2EEE0}">
      <dgm:prSet/>
      <dgm:spPr/>
      <dgm:t>
        <a:bodyPr/>
        <a:lstStyle/>
        <a:p>
          <a:endParaRPr lang="ru-RU"/>
        </a:p>
      </dgm:t>
    </dgm:pt>
    <dgm:pt modelId="{84F4C1EC-62CD-4BAD-846C-1F208619CEAE}">
      <dgm:prSet custT="1"/>
      <dgm:spPr>
        <a:solidFill>
          <a:schemeClr val="bg1"/>
        </a:solidFill>
        <a:ln>
          <a:solidFill>
            <a:srgbClr val="00A268"/>
          </a:solidFill>
        </a:ln>
      </dgm:spPr>
      <dgm:t>
        <a:bodyPr/>
        <a:lstStyle/>
        <a:p>
          <a:r>
            <a:rPr lang="ru-RU" sz="1200" b="1" dirty="0">
              <a:solidFill>
                <a:srgbClr val="008A59"/>
              </a:solidFill>
            </a:rPr>
            <a:t>ООО «Татнефть-Самара»</a:t>
          </a:r>
        </a:p>
      </dgm:t>
    </dgm:pt>
    <dgm:pt modelId="{98B33A1B-C801-41C0-ADF9-54D39ED26D64}" type="parTrans" cxnId="{F31A6692-22EC-4A31-B099-BE82D8F7FB2E}">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DD94804-6865-4CC7-9A33-BA1DD3AA1D26}" type="sibTrans" cxnId="{F31A6692-22EC-4A31-B099-BE82D8F7FB2E}">
      <dgm:prSet/>
      <dgm:spPr/>
      <dgm:t>
        <a:bodyPr/>
        <a:lstStyle/>
        <a:p>
          <a:endParaRPr lang="ru-RU"/>
        </a:p>
      </dgm:t>
    </dgm:pt>
    <dgm:pt modelId="{48847F8F-1E82-4876-8E67-E90409867BF6}">
      <dgm:prSet phldrT="[Текст]" custScaleX="244059" custLinFactNeighborX="-1568" custLinFactNeighborY="654"/>
      <dgm:spPr>
        <a:solidFill>
          <a:schemeClr val="bg1"/>
        </a:solidFill>
        <a:ln>
          <a:solidFill>
            <a:srgbClr val="FF0000"/>
          </a:solidFill>
        </a:ln>
      </dgm:spPr>
      <dgm:t>
        <a:bodyPr/>
        <a:lstStyle/>
        <a:p>
          <a:endParaRPr lang="ru-RU"/>
        </a:p>
      </dgm:t>
    </dgm:pt>
    <dgm:pt modelId="{3F55793D-8186-4BBD-9F4E-F7C5610D53AF}" type="parTrans" cxnId="{452C0BF2-4C20-415C-A930-ACF1C5F6CC0D}">
      <dgm:prSet/>
      <dgm:spPr/>
      <dgm:t>
        <a:bodyPr/>
        <a:lstStyle/>
        <a:p>
          <a:endParaRPr lang="ru-RU"/>
        </a:p>
      </dgm:t>
    </dgm:pt>
    <dgm:pt modelId="{C887234F-99FD-4C12-9854-B996C7A8BA7E}" type="sibTrans" cxnId="{452C0BF2-4C20-415C-A930-ACF1C5F6CC0D}">
      <dgm:prSet/>
      <dgm:spPr/>
      <dgm:t>
        <a:bodyPr/>
        <a:lstStyle/>
        <a:p>
          <a:endParaRPr lang="ru-RU"/>
        </a:p>
      </dgm:t>
    </dgm:pt>
    <dgm:pt modelId="{CB8DADF4-64E8-49F1-9E2A-C02DE189D992}">
      <dgm:prSet custT="1"/>
      <dgm:spPr>
        <a:solidFill>
          <a:schemeClr val="bg1"/>
        </a:solidFill>
        <a:ln>
          <a:solidFill>
            <a:schemeClr val="accent6">
              <a:lumMod val="60000"/>
              <a:lumOff val="40000"/>
            </a:schemeClr>
          </a:solidFill>
        </a:ln>
      </dgm:spPr>
      <dgm:t>
        <a:bodyPr/>
        <a:lstStyle/>
        <a:p>
          <a:r>
            <a:rPr lang="ru-RU" sz="1800" b="1" dirty="0">
              <a:solidFill>
                <a:schemeClr val="accent6">
                  <a:lumMod val="60000"/>
                  <a:lumOff val="40000"/>
                </a:schemeClr>
              </a:solidFill>
            </a:rPr>
            <a:t>Банки</a:t>
          </a:r>
        </a:p>
      </dgm:t>
    </dgm:pt>
    <dgm:pt modelId="{CE56DB1D-8E9E-4906-BC5D-2B58CA7158AC}" type="parTrans" cxnId="{4621438B-7602-4A31-89B5-8E632E20BC23}">
      <dgm:prSet/>
      <dgm:spPr>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DA81F73-22FC-4300-BD07-F95DF6701ACE}" type="sibTrans" cxnId="{4621438B-7602-4A31-89B5-8E632E20BC23}">
      <dgm:prSet/>
      <dgm:spPr/>
      <dgm:t>
        <a:bodyPr/>
        <a:lstStyle/>
        <a:p>
          <a:endParaRPr lang="ru-RU"/>
        </a:p>
      </dgm:t>
    </dgm:pt>
    <dgm:pt modelId="{E3C23831-8E9C-476F-9EB9-688DC4ECA114}" type="pres">
      <dgm:prSet presAssocID="{57E228BA-732B-46BC-B1A9-2991243127A1}" presName="Name0" presStyleCnt="0">
        <dgm:presLayoutVars>
          <dgm:chMax val="1"/>
          <dgm:dir/>
          <dgm:animLvl val="ctr"/>
          <dgm:resizeHandles val="exact"/>
        </dgm:presLayoutVars>
      </dgm:prSet>
      <dgm:spPr/>
    </dgm:pt>
    <dgm:pt modelId="{C275FED3-6BE4-49C7-A562-759BD3F7F455}" type="pres">
      <dgm:prSet presAssocID="{9EA221FF-4EEC-44F0-BF38-6E65C324CD26}" presName="centerShape" presStyleLbl="node0" presStyleIdx="0" presStyleCnt="1" custScaleX="244059" custLinFactNeighborX="-2239" custLinFactNeighborY="1508"/>
      <dgm:spPr>
        <a:prstGeom prst="roundRect">
          <a:avLst/>
        </a:prstGeom>
      </dgm:spPr>
    </dgm:pt>
    <dgm:pt modelId="{809481B3-FA27-47E0-84FB-307168BDDDE3}" type="pres">
      <dgm:prSet presAssocID="{057A3991-78CD-4FDD-9C4B-FDB41510E916}" presName="parTrans" presStyleLbl="sibTrans2D1" presStyleIdx="0" presStyleCnt="11" custAng="10733457"/>
      <dgm:spPr/>
    </dgm:pt>
    <dgm:pt modelId="{22364C65-560B-4635-AD83-2E0E99999B4B}" type="pres">
      <dgm:prSet presAssocID="{057A3991-78CD-4FDD-9C4B-FDB41510E916}" presName="connectorText" presStyleLbl="sibTrans2D1" presStyleIdx="0" presStyleCnt="11"/>
      <dgm:spPr/>
    </dgm:pt>
    <dgm:pt modelId="{05798848-15F0-4180-9592-688672D73A5D}" type="pres">
      <dgm:prSet presAssocID="{13654430-10A2-4147-9728-A0ED00794ACD}" presName="node" presStyleLbl="node1" presStyleIdx="0" presStyleCnt="11" custScaleX="175845" custScaleY="62788" custRadScaleRad="145331" custRadScaleInc="532415">
        <dgm:presLayoutVars>
          <dgm:bulletEnabled val="1"/>
        </dgm:presLayoutVars>
      </dgm:prSet>
      <dgm:spPr>
        <a:prstGeom prst="roundRect">
          <a:avLst/>
        </a:prstGeom>
      </dgm:spPr>
    </dgm:pt>
    <dgm:pt modelId="{7BB0CCF2-D1C6-466B-8C71-BAEF120D151E}" type="pres">
      <dgm:prSet presAssocID="{A0B41DB7-783A-4F65-AC69-B0109150FF6E}" presName="parTrans" presStyleLbl="sibTrans2D1" presStyleIdx="1" presStyleCnt="11" custAng="10733457"/>
      <dgm:spPr/>
    </dgm:pt>
    <dgm:pt modelId="{1D9EBCD9-934D-4463-A2A2-0842606A2641}" type="pres">
      <dgm:prSet presAssocID="{A0B41DB7-783A-4F65-AC69-B0109150FF6E}" presName="connectorText" presStyleLbl="sibTrans2D1" presStyleIdx="1" presStyleCnt="11"/>
      <dgm:spPr/>
    </dgm:pt>
    <dgm:pt modelId="{73885C3F-09DE-47B9-80C9-9547F2C8DD3E}" type="pres">
      <dgm:prSet presAssocID="{CA5E5F26-A686-4782-9DB5-B5792894EB8A}" presName="node" presStyleLbl="node1" presStyleIdx="1" presStyleCnt="11" custScaleX="175846" custScaleY="63242" custRadScaleRad="151263" custRadScaleInc="496014">
        <dgm:presLayoutVars>
          <dgm:bulletEnabled val="1"/>
        </dgm:presLayoutVars>
      </dgm:prSet>
      <dgm:spPr>
        <a:prstGeom prst="roundRect">
          <a:avLst/>
        </a:prstGeom>
      </dgm:spPr>
    </dgm:pt>
    <dgm:pt modelId="{1905D4EF-C2AF-4F04-A36E-A19568E2D5FE}" type="pres">
      <dgm:prSet presAssocID="{2F7DB04B-470D-425F-AED3-418A1632015A}" presName="parTrans" presStyleLbl="sibTrans2D1" presStyleIdx="2" presStyleCnt="11" custAng="10733457"/>
      <dgm:spPr/>
    </dgm:pt>
    <dgm:pt modelId="{93C4E156-39B0-42E4-94B2-6428D7544726}" type="pres">
      <dgm:prSet presAssocID="{2F7DB04B-470D-425F-AED3-418A1632015A}" presName="connectorText" presStyleLbl="sibTrans2D1" presStyleIdx="2" presStyleCnt="11"/>
      <dgm:spPr/>
    </dgm:pt>
    <dgm:pt modelId="{CC9E9D66-A457-4E60-A97B-6B861925365F}" type="pres">
      <dgm:prSet presAssocID="{D00C4FEF-5721-4A6A-9C9E-D93E7F60FFB0}" presName="node" presStyleLbl="node1" presStyleIdx="2" presStyleCnt="11" custScaleX="210558" custScaleY="61021" custRadScaleRad="156538" custRadScaleInc="368848">
        <dgm:presLayoutVars>
          <dgm:bulletEnabled val="1"/>
        </dgm:presLayoutVars>
      </dgm:prSet>
      <dgm:spPr>
        <a:prstGeom prst="roundRect">
          <a:avLst/>
        </a:prstGeom>
      </dgm:spPr>
    </dgm:pt>
    <dgm:pt modelId="{EB5760C0-3FC2-4D87-97B7-7B41964D9647}" type="pres">
      <dgm:prSet presAssocID="{94621186-97AD-456B-96DC-46E093164989}" presName="parTrans" presStyleLbl="sibTrans2D1" presStyleIdx="3" presStyleCnt="11" custAng="10733457"/>
      <dgm:spPr/>
    </dgm:pt>
    <dgm:pt modelId="{FC0BDECE-4827-4BD1-8945-60CBE8DB7F4A}" type="pres">
      <dgm:prSet presAssocID="{94621186-97AD-456B-96DC-46E093164989}" presName="connectorText" presStyleLbl="sibTrans2D1" presStyleIdx="3" presStyleCnt="11"/>
      <dgm:spPr/>
    </dgm:pt>
    <dgm:pt modelId="{7A3EAFD3-E1DC-4139-8CCA-D63D566503A4}" type="pres">
      <dgm:prSet presAssocID="{641F7762-433E-42A2-9081-A79E38B26783}" presName="node" presStyleLbl="node1" presStyleIdx="3" presStyleCnt="11" custScaleX="126817" custScaleY="58519" custRadScaleRad="105473" custRadScaleInc="354700">
        <dgm:presLayoutVars>
          <dgm:bulletEnabled val="1"/>
        </dgm:presLayoutVars>
      </dgm:prSet>
      <dgm:spPr>
        <a:prstGeom prst="roundRect">
          <a:avLst/>
        </a:prstGeom>
      </dgm:spPr>
    </dgm:pt>
    <dgm:pt modelId="{E8513613-C91B-4705-9506-5816C39F745F}" type="pres">
      <dgm:prSet presAssocID="{754BA275-3AEF-4886-811B-C72B0B0DB10F}" presName="parTrans" presStyleLbl="sibTrans2D1" presStyleIdx="4" presStyleCnt="11" custAng="10733457"/>
      <dgm:spPr/>
    </dgm:pt>
    <dgm:pt modelId="{10DAB1B2-CAB4-42A4-946B-44236D8D8E91}" type="pres">
      <dgm:prSet presAssocID="{754BA275-3AEF-4886-811B-C72B0B0DB10F}" presName="connectorText" presStyleLbl="sibTrans2D1" presStyleIdx="4" presStyleCnt="11"/>
      <dgm:spPr/>
    </dgm:pt>
    <dgm:pt modelId="{A052F5CD-3D2F-406E-9B35-BE515BF71624}" type="pres">
      <dgm:prSet presAssocID="{81B1C3BE-EC1F-4A3A-A2F1-2723E3527688}" presName="node" presStyleLbl="node1" presStyleIdx="4" presStyleCnt="11" custScaleX="157106" custScaleY="60838" custRadScaleRad="102771" custRadScaleInc="402481">
        <dgm:presLayoutVars>
          <dgm:bulletEnabled val="1"/>
        </dgm:presLayoutVars>
      </dgm:prSet>
      <dgm:spPr>
        <a:prstGeom prst="roundRect">
          <a:avLst/>
        </a:prstGeom>
      </dgm:spPr>
    </dgm:pt>
    <dgm:pt modelId="{4361709E-488E-470F-884B-AFEAE2B9F4C1}" type="pres">
      <dgm:prSet presAssocID="{F9CC0A81-5A0D-4891-B09F-624B69614F61}" presName="parTrans" presStyleLbl="sibTrans2D1" presStyleIdx="5" presStyleCnt="11" custAng="10733457"/>
      <dgm:spPr/>
    </dgm:pt>
    <dgm:pt modelId="{C6103521-AE07-4831-9197-CC58BC8E10C5}" type="pres">
      <dgm:prSet presAssocID="{F9CC0A81-5A0D-4891-B09F-624B69614F61}" presName="connectorText" presStyleLbl="sibTrans2D1" presStyleIdx="5" presStyleCnt="11"/>
      <dgm:spPr/>
    </dgm:pt>
    <dgm:pt modelId="{8FDBDFFB-14FE-4C47-841F-DA6A475EB9CF}" type="pres">
      <dgm:prSet presAssocID="{E815741B-5DFF-4E14-B525-CCB9DA78C145}" presName="node" presStyleLbl="node1" presStyleIdx="5" presStyleCnt="11" custScaleX="198175" custScaleY="55478" custRadScaleRad="151974" custRadScaleInc="407079">
        <dgm:presLayoutVars>
          <dgm:bulletEnabled val="1"/>
        </dgm:presLayoutVars>
      </dgm:prSet>
      <dgm:spPr>
        <a:prstGeom prst="roundRect">
          <a:avLst/>
        </a:prstGeom>
      </dgm:spPr>
    </dgm:pt>
    <dgm:pt modelId="{93856F3D-FADD-47F5-9F6F-5CCF3E2DAF7E}" type="pres">
      <dgm:prSet presAssocID="{63092625-2B50-415A-957B-B8B060B543D8}" presName="parTrans" presStyleLbl="sibTrans2D1" presStyleIdx="6" presStyleCnt="11" custAng="10733457"/>
      <dgm:spPr/>
    </dgm:pt>
    <dgm:pt modelId="{35B2842E-0C69-4C9A-BB7D-045F6B2D61F8}" type="pres">
      <dgm:prSet presAssocID="{63092625-2B50-415A-957B-B8B060B543D8}" presName="connectorText" presStyleLbl="sibTrans2D1" presStyleIdx="6" presStyleCnt="11"/>
      <dgm:spPr/>
    </dgm:pt>
    <dgm:pt modelId="{F1C45DE3-4F56-4B1C-AFEB-573D975DC91D}" type="pres">
      <dgm:prSet presAssocID="{1E55B620-3972-4C0D-8D3E-274D37C7A752}" presName="node" presStyleLbl="node1" presStyleIdx="6" presStyleCnt="11" custScaleX="188282" custScaleY="78256" custRadScaleRad="144734" custRadScaleInc="304667">
        <dgm:presLayoutVars>
          <dgm:bulletEnabled val="1"/>
        </dgm:presLayoutVars>
      </dgm:prSet>
      <dgm:spPr>
        <a:prstGeom prst="roundRect">
          <a:avLst/>
        </a:prstGeom>
      </dgm:spPr>
    </dgm:pt>
    <dgm:pt modelId="{EE5DD499-9BA8-4FFB-B0CA-24E77AE52AA5}" type="pres">
      <dgm:prSet presAssocID="{38B2135F-AA8A-409A-B943-9765D6C26A81}" presName="parTrans" presStyleLbl="sibTrans2D1" presStyleIdx="7" presStyleCnt="11" custAng="10733457"/>
      <dgm:spPr/>
    </dgm:pt>
    <dgm:pt modelId="{F5562B62-7093-494D-BF24-FE4DC9D18906}" type="pres">
      <dgm:prSet presAssocID="{38B2135F-AA8A-409A-B943-9765D6C26A81}" presName="connectorText" presStyleLbl="sibTrans2D1" presStyleIdx="7" presStyleCnt="11"/>
      <dgm:spPr/>
    </dgm:pt>
    <dgm:pt modelId="{73B985AC-9E1D-4D58-B667-CA26473DE6CE}" type="pres">
      <dgm:prSet presAssocID="{049B3612-B50A-46E4-ADB3-6778DA9E63C0}" presName="node" presStyleLbl="node1" presStyleIdx="7" presStyleCnt="11" custScaleX="182479" custScaleY="76552" custRadScaleRad="155836" custRadScaleInc="204512">
        <dgm:presLayoutVars>
          <dgm:bulletEnabled val="1"/>
        </dgm:presLayoutVars>
      </dgm:prSet>
      <dgm:spPr>
        <a:prstGeom prst="roundRect">
          <a:avLst/>
        </a:prstGeom>
      </dgm:spPr>
    </dgm:pt>
    <dgm:pt modelId="{A33064CA-B258-44F3-8312-BC99B060CB90}" type="pres">
      <dgm:prSet presAssocID="{F594AEC8-69A0-4D9D-9792-D7D34725A22E}" presName="parTrans" presStyleLbl="sibTrans2D1" presStyleIdx="8" presStyleCnt="11" custAng="10733457"/>
      <dgm:spPr/>
    </dgm:pt>
    <dgm:pt modelId="{5617731C-3B72-4D5B-8E66-4ACE0C08B873}" type="pres">
      <dgm:prSet presAssocID="{F594AEC8-69A0-4D9D-9792-D7D34725A22E}" presName="connectorText" presStyleLbl="sibTrans2D1" presStyleIdx="8" presStyleCnt="11"/>
      <dgm:spPr/>
    </dgm:pt>
    <dgm:pt modelId="{62D6F5BD-14FF-4353-A937-385663B61463}" type="pres">
      <dgm:prSet presAssocID="{B36A01C3-7426-426C-A3D6-8F3241B23447}" presName="node" presStyleLbl="node1" presStyleIdx="8" presStyleCnt="11" custScaleX="176643" custScaleY="62037" custRadScaleRad="159108" custRadScaleInc="89094">
        <dgm:presLayoutVars>
          <dgm:bulletEnabled val="1"/>
        </dgm:presLayoutVars>
      </dgm:prSet>
      <dgm:spPr>
        <a:prstGeom prst="roundRect">
          <a:avLst/>
        </a:prstGeom>
      </dgm:spPr>
    </dgm:pt>
    <dgm:pt modelId="{DCFCC060-A324-4E4F-8217-C769BBA16424}" type="pres">
      <dgm:prSet presAssocID="{CE56DB1D-8E9E-4906-BC5D-2B58CA7158AC}" presName="parTrans" presStyleLbl="sibTrans2D1" presStyleIdx="9" presStyleCnt="11" custAng="22181" custScaleX="145832"/>
      <dgm:spPr/>
    </dgm:pt>
    <dgm:pt modelId="{581554B1-20B3-491C-9D09-C838C96EF5E2}" type="pres">
      <dgm:prSet presAssocID="{CE56DB1D-8E9E-4906-BC5D-2B58CA7158AC}" presName="connectorText" presStyleLbl="sibTrans2D1" presStyleIdx="9" presStyleCnt="11"/>
      <dgm:spPr/>
    </dgm:pt>
    <dgm:pt modelId="{472D0A25-A804-4BB4-9B02-24570A246354}" type="pres">
      <dgm:prSet presAssocID="{CB8DADF4-64E8-49F1-9E2A-C02DE189D992}" presName="node" presStyleLbl="node1" presStyleIdx="9" presStyleCnt="11" custScaleX="176643" custScaleY="57704" custRadScaleRad="73599" custRadScaleInc="376752">
        <dgm:presLayoutVars>
          <dgm:bulletEnabled val="1"/>
        </dgm:presLayoutVars>
      </dgm:prSet>
      <dgm:spPr>
        <a:prstGeom prst="roundRect">
          <a:avLst/>
        </a:prstGeom>
      </dgm:spPr>
    </dgm:pt>
    <dgm:pt modelId="{BADA91FA-B31C-4854-ACF7-40C0900FDDAC}" type="pres">
      <dgm:prSet presAssocID="{98B33A1B-C801-41C0-ADF9-54D39ED26D64}" presName="parTrans" presStyleLbl="sibTrans2D1" presStyleIdx="10" presStyleCnt="11" custAng="10733457" custScaleY="80668"/>
      <dgm:spPr/>
    </dgm:pt>
    <dgm:pt modelId="{5CDB466C-EC08-4665-A59E-8CFDE4A4395D}" type="pres">
      <dgm:prSet presAssocID="{98B33A1B-C801-41C0-ADF9-54D39ED26D64}" presName="connectorText" presStyleLbl="sibTrans2D1" presStyleIdx="10" presStyleCnt="11"/>
      <dgm:spPr/>
    </dgm:pt>
    <dgm:pt modelId="{2DF49623-EAC1-4DE1-AC3E-B55542790415}" type="pres">
      <dgm:prSet presAssocID="{84F4C1EC-62CD-4BAD-846C-1F208619CEAE}" presName="node" presStyleLbl="node1" presStyleIdx="10" presStyleCnt="11" custScaleX="175845" custScaleY="61322" custRadScaleRad="146733" custRadScaleInc="815892">
        <dgm:presLayoutVars>
          <dgm:bulletEnabled val="1"/>
        </dgm:presLayoutVars>
      </dgm:prSet>
      <dgm:spPr>
        <a:prstGeom prst="roundRect">
          <a:avLst/>
        </a:prstGeom>
      </dgm:spPr>
    </dgm:pt>
  </dgm:ptLst>
  <dgm:cxnLst>
    <dgm:cxn modelId="{829FE500-829D-4B1D-9331-A2EBB9A049EF}" type="presOf" srcId="{94621186-97AD-456B-96DC-46E093164989}" destId="{FC0BDECE-4827-4BD1-8945-60CBE8DB7F4A}" srcOrd="1" destOrd="0" presId="urn:microsoft.com/office/officeart/2005/8/layout/radial5"/>
    <dgm:cxn modelId="{05887A02-3E42-487E-92CD-64F413D428E7}" type="presOf" srcId="{2F7DB04B-470D-425F-AED3-418A1632015A}" destId="{93C4E156-39B0-42E4-94B2-6428D7544726}" srcOrd="1" destOrd="0" presId="urn:microsoft.com/office/officeart/2005/8/layout/radial5"/>
    <dgm:cxn modelId="{0B84EA08-4B0E-4B27-B444-F9C89B22593A}" type="presOf" srcId="{A0B41DB7-783A-4F65-AC69-B0109150FF6E}" destId="{7BB0CCF2-D1C6-466B-8C71-BAEF120D151E}" srcOrd="0" destOrd="0" presId="urn:microsoft.com/office/officeart/2005/8/layout/radial5"/>
    <dgm:cxn modelId="{69EED011-1B81-4A8E-AE7F-11136F772928}" type="presOf" srcId="{63092625-2B50-415A-957B-B8B060B543D8}" destId="{93856F3D-FADD-47F5-9F6F-5CCF3E2DAF7E}" srcOrd="0" destOrd="0" presId="urn:microsoft.com/office/officeart/2005/8/layout/radial5"/>
    <dgm:cxn modelId="{1E003F13-8C29-491E-899D-919AC1825197}" type="presOf" srcId="{754BA275-3AEF-4886-811B-C72B0B0DB10F}" destId="{E8513613-C91B-4705-9506-5816C39F745F}" srcOrd="0" destOrd="0" presId="urn:microsoft.com/office/officeart/2005/8/layout/radial5"/>
    <dgm:cxn modelId="{AC7BC114-2A52-44AF-9762-7AAF9283663D}" srcId="{9EA221FF-4EEC-44F0-BF38-6E65C324CD26}" destId="{CA5E5F26-A686-4782-9DB5-B5792894EB8A}" srcOrd="1" destOrd="0" parTransId="{A0B41DB7-783A-4F65-AC69-B0109150FF6E}" sibTransId="{6CCEF5A3-E15C-4B52-8038-CC2CBEC8ADF9}"/>
    <dgm:cxn modelId="{53D40D15-B842-4906-9EFA-52655B438130}" type="presOf" srcId="{13654430-10A2-4147-9728-A0ED00794ACD}" destId="{05798848-15F0-4180-9592-688672D73A5D}" srcOrd="0" destOrd="0" presId="urn:microsoft.com/office/officeart/2005/8/layout/radial5"/>
    <dgm:cxn modelId="{0127DD19-43B4-4246-8766-5DC5AF8AEDDE}" type="presOf" srcId="{CE56DB1D-8E9E-4906-BC5D-2B58CA7158AC}" destId="{DCFCC060-A324-4E4F-8217-C769BBA16424}" srcOrd="0" destOrd="0" presId="urn:microsoft.com/office/officeart/2005/8/layout/radial5"/>
    <dgm:cxn modelId="{15FFA220-EC67-4381-A00F-5F81E690A535}" type="presOf" srcId="{98B33A1B-C801-41C0-ADF9-54D39ED26D64}" destId="{BADA91FA-B31C-4854-ACF7-40C0900FDDAC}" srcOrd="0" destOrd="0" presId="urn:microsoft.com/office/officeart/2005/8/layout/radial5"/>
    <dgm:cxn modelId="{B2BF8B21-790B-40CB-9C74-9C62B7976183}" type="presOf" srcId="{D00C4FEF-5721-4A6A-9C9E-D93E7F60FFB0}" destId="{CC9E9D66-A457-4E60-A97B-6B861925365F}" srcOrd="0" destOrd="0" presId="urn:microsoft.com/office/officeart/2005/8/layout/radial5"/>
    <dgm:cxn modelId="{5FAA3425-8C08-4469-8F21-706352BAE393}" srcId="{9EA221FF-4EEC-44F0-BF38-6E65C324CD26}" destId="{049B3612-B50A-46E4-ADB3-6778DA9E63C0}" srcOrd="7" destOrd="0" parTransId="{38B2135F-AA8A-409A-B943-9765D6C26A81}" sibTransId="{EA972835-F977-43F5-BDA5-737AB2258681}"/>
    <dgm:cxn modelId="{BDBCBF34-2F13-4FF9-A4BE-F9BFB92B7E5D}" srcId="{9EA221FF-4EEC-44F0-BF38-6E65C324CD26}" destId="{E815741B-5DFF-4E14-B525-CCB9DA78C145}" srcOrd="5" destOrd="0" parTransId="{F9CC0A81-5A0D-4891-B09F-624B69614F61}" sibTransId="{1F6DE6B2-6C60-4A96-80CF-F252FD4BA9CB}"/>
    <dgm:cxn modelId="{8DC07335-D508-432F-AB1A-AED173DEFF4F}" type="presOf" srcId="{F594AEC8-69A0-4D9D-9792-D7D34725A22E}" destId="{5617731C-3B72-4D5B-8E66-4ACE0C08B873}" srcOrd="1" destOrd="0" presId="urn:microsoft.com/office/officeart/2005/8/layout/radial5"/>
    <dgm:cxn modelId="{22515138-8516-45AC-A036-1B311B180AA3}" type="presOf" srcId="{754BA275-3AEF-4886-811B-C72B0B0DB10F}" destId="{10DAB1B2-CAB4-42A4-946B-44236D8D8E91}" srcOrd="1" destOrd="0" presId="urn:microsoft.com/office/officeart/2005/8/layout/radial5"/>
    <dgm:cxn modelId="{B5507F3A-D7D6-4F73-B13F-04958C56F720}" type="presOf" srcId="{CB8DADF4-64E8-49F1-9E2A-C02DE189D992}" destId="{472D0A25-A804-4BB4-9B02-24570A246354}" srcOrd="0" destOrd="0" presId="urn:microsoft.com/office/officeart/2005/8/layout/radial5"/>
    <dgm:cxn modelId="{C832283B-D5A5-4304-AAB8-C6B594AD9602}" type="presOf" srcId="{57E228BA-732B-46BC-B1A9-2991243127A1}" destId="{E3C23831-8E9C-476F-9EB9-688DC4ECA114}" srcOrd="0" destOrd="0" presId="urn:microsoft.com/office/officeart/2005/8/layout/radial5"/>
    <dgm:cxn modelId="{EB886D3D-AE51-4503-A41A-0835C2A1B47A}" type="presOf" srcId="{1E55B620-3972-4C0D-8D3E-274D37C7A752}" destId="{F1C45DE3-4F56-4B1C-AFEB-573D975DC91D}" srcOrd="0" destOrd="0" presId="urn:microsoft.com/office/officeart/2005/8/layout/radial5"/>
    <dgm:cxn modelId="{243AA03F-977C-47A1-8638-BB774388F63B}" type="presOf" srcId="{94621186-97AD-456B-96DC-46E093164989}" destId="{EB5760C0-3FC2-4D87-97B7-7B41964D9647}" srcOrd="0" destOrd="0" presId="urn:microsoft.com/office/officeart/2005/8/layout/radial5"/>
    <dgm:cxn modelId="{0775014E-D72D-4C40-997A-04A9A58D7C4F}" type="presOf" srcId="{2F7DB04B-470D-425F-AED3-418A1632015A}" destId="{1905D4EF-C2AF-4F04-A36E-A19568E2D5FE}" srcOrd="0" destOrd="0" presId="urn:microsoft.com/office/officeart/2005/8/layout/radial5"/>
    <dgm:cxn modelId="{1A58244F-A53E-4AB5-8929-AEE3CB4ADBFD}" type="presOf" srcId="{F9CC0A81-5A0D-4891-B09F-624B69614F61}" destId="{C6103521-AE07-4831-9197-CC58BC8E10C5}" srcOrd="1" destOrd="0" presId="urn:microsoft.com/office/officeart/2005/8/layout/radial5"/>
    <dgm:cxn modelId="{DA08FF5B-AE91-4622-9C14-7E567D05E15F}" type="presOf" srcId="{A0B41DB7-783A-4F65-AC69-B0109150FF6E}" destId="{1D9EBCD9-934D-4463-A2A2-0842606A2641}" srcOrd="1" destOrd="0" presId="urn:microsoft.com/office/officeart/2005/8/layout/radial5"/>
    <dgm:cxn modelId="{D116466A-F490-4289-9377-245A29724D81}" type="presOf" srcId="{38B2135F-AA8A-409A-B943-9765D6C26A81}" destId="{EE5DD499-9BA8-4FFB-B0CA-24E77AE52AA5}" srcOrd="0" destOrd="0" presId="urn:microsoft.com/office/officeart/2005/8/layout/radial5"/>
    <dgm:cxn modelId="{EB818474-C812-4054-8842-3734494BE797}" type="presOf" srcId="{049B3612-B50A-46E4-ADB3-6778DA9E63C0}" destId="{73B985AC-9E1D-4D58-B667-CA26473DE6CE}" srcOrd="0" destOrd="0" presId="urn:microsoft.com/office/officeart/2005/8/layout/radial5"/>
    <dgm:cxn modelId="{D04E1476-933B-4E66-9A97-BD1329102063}" type="presOf" srcId="{E815741B-5DFF-4E14-B525-CCB9DA78C145}" destId="{8FDBDFFB-14FE-4C47-841F-DA6A475EB9CF}" srcOrd="0" destOrd="0" presId="urn:microsoft.com/office/officeart/2005/8/layout/radial5"/>
    <dgm:cxn modelId="{39A3B97E-20C7-446C-AB41-F202EB4AE54C}" type="presOf" srcId="{81B1C3BE-EC1F-4A3A-A2F1-2723E3527688}" destId="{A052F5CD-3D2F-406E-9B35-BE515BF71624}" srcOrd="0" destOrd="0" presId="urn:microsoft.com/office/officeart/2005/8/layout/radial5"/>
    <dgm:cxn modelId="{1F04CC7E-A281-46DE-947F-E2C1FBD164C6}" srcId="{9EA221FF-4EEC-44F0-BF38-6E65C324CD26}" destId="{641F7762-433E-42A2-9081-A79E38B26783}" srcOrd="3" destOrd="0" parTransId="{94621186-97AD-456B-96DC-46E093164989}" sibTransId="{CD685711-812E-4ACA-B681-CAC300C98FFE}"/>
    <dgm:cxn modelId="{3B0D0086-85BC-4C95-BF94-F8062A22BB16}" srcId="{57E228BA-732B-46BC-B1A9-2991243127A1}" destId="{9EA221FF-4EEC-44F0-BF38-6E65C324CD26}" srcOrd="0" destOrd="0" parTransId="{ECB3EB1A-D4CF-4D55-84E3-EFABC83FC60B}" sibTransId="{CCFFA058-1BE2-4491-B71A-A4FF7E556729}"/>
    <dgm:cxn modelId="{4621438B-7602-4A31-89B5-8E632E20BC23}" srcId="{9EA221FF-4EEC-44F0-BF38-6E65C324CD26}" destId="{CB8DADF4-64E8-49F1-9E2A-C02DE189D992}" srcOrd="9" destOrd="0" parTransId="{CE56DB1D-8E9E-4906-BC5D-2B58CA7158AC}" sibTransId="{1DA81F73-22FC-4300-BD07-F95DF6701ACE}"/>
    <dgm:cxn modelId="{F31A6692-22EC-4A31-B099-BE82D8F7FB2E}" srcId="{9EA221FF-4EEC-44F0-BF38-6E65C324CD26}" destId="{84F4C1EC-62CD-4BAD-846C-1F208619CEAE}" srcOrd="10" destOrd="0" parTransId="{98B33A1B-C801-41C0-ADF9-54D39ED26D64}" sibTransId="{7DD94804-6865-4CC7-9A33-BA1DD3AA1D26}"/>
    <dgm:cxn modelId="{BD60F995-3149-408E-B221-AD6FCC1D4521}" type="presOf" srcId="{98B33A1B-C801-41C0-ADF9-54D39ED26D64}" destId="{5CDB466C-EC08-4665-A59E-8CFDE4A4395D}" srcOrd="1" destOrd="0" presId="urn:microsoft.com/office/officeart/2005/8/layout/radial5"/>
    <dgm:cxn modelId="{E4537696-039A-4271-A617-8D3FD9E2EEE0}" srcId="{9EA221FF-4EEC-44F0-BF38-6E65C324CD26}" destId="{B36A01C3-7426-426C-A3D6-8F3241B23447}" srcOrd="8" destOrd="0" parTransId="{F594AEC8-69A0-4D9D-9792-D7D34725A22E}" sibTransId="{B6E554F4-4367-49DE-8C49-A1C8B059A67E}"/>
    <dgm:cxn modelId="{8D47CD9A-93AD-4DC1-AF31-53377B0C6F7C}" srcId="{9EA221FF-4EEC-44F0-BF38-6E65C324CD26}" destId="{D00C4FEF-5721-4A6A-9C9E-D93E7F60FFB0}" srcOrd="2" destOrd="0" parTransId="{2F7DB04B-470D-425F-AED3-418A1632015A}" sibTransId="{539FCB8F-8E37-4CAC-9044-7DCDCB993D49}"/>
    <dgm:cxn modelId="{847A459B-2665-4A03-A6DC-E7576D0DD920}" type="presOf" srcId="{F594AEC8-69A0-4D9D-9792-D7D34725A22E}" destId="{A33064CA-B258-44F3-8312-BC99B060CB90}" srcOrd="0" destOrd="0" presId="urn:microsoft.com/office/officeart/2005/8/layout/radial5"/>
    <dgm:cxn modelId="{8B98929B-5626-4463-95BF-3C3DF384E0B2}" type="presOf" srcId="{38B2135F-AA8A-409A-B943-9765D6C26A81}" destId="{F5562B62-7093-494D-BF24-FE4DC9D18906}" srcOrd="1" destOrd="0" presId="urn:microsoft.com/office/officeart/2005/8/layout/radial5"/>
    <dgm:cxn modelId="{4B06A49D-FFBC-480D-9184-A5A1FF6DB60A}" srcId="{9EA221FF-4EEC-44F0-BF38-6E65C324CD26}" destId="{81B1C3BE-EC1F-4A3A-A2F1-2723E3527688}" srcOrd="4" destOrd="0" parTransId="{754BA275-3AEF-4886-811B-C72B0B0DB10F}" sibTransId="{477A1219-29DD-44A4-95E3-1AD7E98891DF}"/>
    <dgm:cxn modelId="{4C8211A1-10B0-40D0-ABD5-6BAFC9A794FF}" type="presOf" srcId="{641F7762-433E-42A2-9081-A79E38B26783}" destId="{7A3EAFD3-E1DC-4139-8CCA-D63D566503A4}" srcOrd="0" destOrd="0" presId="urn:microsoft.com/office/officeart/2005/8/layout/radial5"/>
    <dgm:cxn modelId="{ABF089A8-2A64-4EAD-911A-B25A934AF402}" type="presOf" srcId="{057A3991-78CD-4FDD-9C4B-FDB41510E916}" destId="{809481B3-FA27-47E0-84FB-307168BDDDE3}" srcOrd="0" destOrd="0" presId="urn:microsoft.com/office/officeart/2005/8/layout/radial5"/>
    <dgm:cxn modelId="{94115ACC-DF04-4C25-A8C6-756F615E0577}" type="presOf" srcId="{84F4C1EC-62CD-4BAD-846C-1F208619CEAE}" destId="{2DF49623-EAC1-4DE1-AC3E-B55542790415}" srcOrd="0" destOrd="0" presId="urn:microsoft.com/office/officeart/2005/8/layout/radial5"/>
    <dgm:cxn modelId="{A49305CE-5D89-4074-8748-7B3A6779E438}" srcId="{9EA221FF-4EEC-44F0-BF38-6E65C324CD26}" destId="{13654430-10A2-4147-9728-A0ED00794ACD}" srcOrd="0" destOrd="0" parTransId="{057A3991-78CD-4FDD-9C4B-FDB41510E916}" sibTransId="{AFDC5348-7AE7-4BD7-AEF1-5F2C91DDBBAA}"/>
    <dgm:cxn modelId="{B23FFCE5-17C1-4FE8-AC2B-2483997925C2}" type="presOf" srcId="{057A3991-78CD-4FDD-9C4B-FDB41510E916}" destId="{22364C65-560B-4635-AD83-2E0E99999B4B}" srcOrd="1" destOrd="0" presId="urn:microsoft.com/office/officeart/2005/8/layout/radial5"/>
    <dgm:cxn modelId="{BA9419E8-6819-4971-B224-20E135F9846D}" type="presOf" srcId="{F9CC0A81-5A0D-4891-B09F-624B69614F61}" destId="{4361709E-488E-470F-884B-AFEAE2B9F4C1}" srcOrd="0" destOrd="0" presId="urn:microsoft.com/office/officeart/2005/8/layout/radial5"/>
    <dgm:cxn modelId="{F4E2BCEA-071E-4E20-B6F0-EF1D4634231B}" type="presOf" srcId="{CA5E5F26-A686-4782-9DB5-B5792894EB8A}" destId="{73885C3F-09DE-47B9-80C9-9547F2C8DD3E}" srcOrd="0" destOrd="0" presId="urn:microsoft.com/office/officeart/2005/8/layout/radial5"/>
    <dgm:cxn modelId="{2DDFEBEA-9033-4842-B46D-C2A372DCCE4C}" type="presOf" srcId="{63092625-2B50-415A-957B-B8B060B543D8}" destId="{35B2842E-0C69-4C9A-BB7D-045F6B2D61F8}" srcOrd="1" destOrd="0" presId="urn:microsoft.com/office/officeart/2005/8/layout/radial5"/>
    <dgm:cxn modelId="{297689F0-113C-46D2-94D0-EC5672EA5745}" type="presOf" srcId="{9EA221FF-4EEC-44F0-BF38-6E65C324CD26}" destId="{C275FED3-6BE4-49C7-A562-759BD3F7F455}" srcOrd="0" destOrd="0" presId="urn:microsoft.com/office/officeart/2005/8/layout/radial5"/>
    <dgm:cxn modelId="{452C0BF2-4C20-415C-A930-ACF1C5F6CC0D}" srcId="{57E228BA-732B-46BC-B1A9-2991243127A1}" destId="{48847F8F-1E82-4876-8E67-E90409867BF6}" srcOrd="1" destOrd="0" parTransId="{3F55793D-8186-4BBD-9F4E-F7C5610D53AF}" sibTransId="{C887234F-99FD-4C12-9854-B996C7A8BA7E}"/>
    <dgm:cxn modelId="{519E0BF5-EF26-4F05-B916-694E9895606D}" type="presOf" srcId="{CE56DB1D-8E9E-4906-BC5D-2B58CA7158AC}" destId="{581554B1-20B3-491C-9D09-C838C96EF5E2}" srcOrd="1" destOrd="0" presId="urn:microsoft.com/office/officeart/2005/8/layout/radial5"/>
    <dgm:cxn modelId="{D5EEACF5-7839-48FE-A3EE-6566883D37AD}" type="presOf" srcId="{B36A01C3-7426-426C-A3D6-8F3241B23447}" destId="{62D6F5BD-14FF-4353-A937-385663B61463}" srcOrd="0" destOrd="0" presId="urn:microsoft.com/office/officeart/2005/8/layout/radial5"/>
    <dgm:cxn modelId="{4E65A7FC-0512-4F8A-AD53-EA27E97F9135}" srcId="{9EA221FF-4EEC-44F0-BF38-6E65C324CD26}" destId="{1E55B620-3972-4C0D-8D3E-274D37C7A752}" srcOrd="6" destOrd="0" parTransId="{63092625-2B50-415A-957B-B8B060B543D8}" sibTransId="{7677EF3D-258C-4916-862D-83998F4B11C9}"/>
    <dgm:cxn modelId="{D772359D-CC8D-40AA-B97C-0D0A8F0FC486}" type="presParOf" srcId="{E3C23831-8E9C-476F-9EB9-688DC4ECA114}" destId="{C275FED3-6BE4-49C7-A562-759BD3F7F455}" srcOrd="0" destOrd="0" presId="urn:microsoft.com/office/officeart/2005/8/layout/radial5"/>
    <dgm:cxn modelId="{32B83F95-BE6F-41F4-BA5F-FD6591792EA0}" type="presParOf" srcId="{E3C23831-8E9C-476F-9EB9-688DC4ECA114}" destId="{809481B3-FA27-47E0-84FB-307168BDDDE3}" srcOrd="1" destOrd="0" presId="urn:microsoft.com/office/officeart/2005/8/layout/radial5"/>
    <dgm:cxn modelId="{A0996D5A-0419-42C6-8D3B-6F6C83C10FCF}" type="presParOf" srcId="{809481B3-FA27-47E0-84FB-307168BDDDE3}" destId="{22364C65-560B-4635-AD83-2E0E99999B4B}" srcOrd="0" destOrd="0" presId="urn:microsoft.com/office/officeart/2005/8/layout/radial5"/>
    <dgm:cxn modelId="{61AF2FF3-0387-4A7E-9B06-3AD3C61FD199}" type="presParOf" srcId="{E3C23831-8E9C-476F-9EB9-688DC4ECA114}" destId="{05798848-15F0-4180-9592-688672D73A5D}" srcOrd="2" destOrd="0" presId="urn:microsoft.com/office/officeart/2005/8/layout/radial5"/>
    <dgm:cxn modelId="{F477010B-F7A5-4B90-82D9-10B2032D1F16}" type="presParOf" srcId="{E3C23831-8E9C-476F-9EB9-688DC4ECA114}" destId="{7BB0CCF2-D1C6-466B-8C71-BAEF120D151E}" srcOrd="3" destOrd="0" presId="urn:microsoft.com/office/officeart/2005/8/layout/radial5"/>
    <dgm:cxn modelId="{35FE986D-6AFE-40D0-B013-0697BFA999C3}" type="presParOf" srcId="{7BB0CCF2-D1C6-466B-8C71-BAEF120D151E}" destId="{1D9EBCD9-934D-4463-A2A2-0842606A2641}" srcOrd="0" destOrd="0" presId="urn:microsoft.com/office/officeart/2005/8/layout/radial5"/>
    <dgm:cxn modelId="{EE300704-E2E2-41D7-8886-6DD93A6CB9F1}" type="presParOf" srcId="{E3C23831-8E9C-476F-9EB9-688DC4ECA114}" destId="{73885C3F-09DE-47B9-80C9-9547F2C8DD3E}" srcOrd="4" destOrd="0" presId="urn:microsoft.com/office/officeart/2005/8/layout/radial5"/>
    <dgm:cxn modelId="{FA33F8AF-8DA5-44ED-B857-F462F631583D}" type="presParOf" srcId="{E3C23831-8E9C-476F-9EB9-688DC4ECA114}" destId="{1905D4EF-C2AF-4F04-A36E-A19568E2D5FE}" srcOrd="5" destOrd="0" presId="urn:microsoft.com/office/officeart/2005/8/layout/radial5"/>
    <dgm:cxn modelId="{B2F2D82E-1521-412E-8D7E-47E7ED9A1893}" type="presParOf" srcId="{1905D4EF-C2AF-4F04-A36E-A19568E2D5FE}" destId="{93C4E156-39B0-42E4-94B2-6428D7544726}" srcOrd="0" destOrd="0" presId="urn:microsoft.com/office/officeart/2005/8/layout/radial5"/>
    <dgm:cxn modelId="{4065CA8D-8F7B-4E51-B4AF-6B8AEC590024}" type="presParOf" srcId="{E3C23831-8E9C-476F-9EB9-688DC4ECA114}" destId="{CC9E9D66-A457-4E60-A97B-6B861925365F}" srcOrd="6" destOrd="0" presId="urn:microsoft.com/office/officeart/2005/8/layout/radial5"/>
    <dgm:cxn modelId="{441C9F7C-62B4-4244-BEEF-8133077C3D87}" type="presParOf" srcId="{E3C23831-8E9C-476F-9EB9-688DC4ECA114}" destId="{EB5760C0-3FC2-4D87-97B7-7B41964D9647}" srcOrd="7" destOrd="0" presId="urn:microsoft.com/office/officeart/2005/8/layout/radial5"/>
    <dgm:cxn modelId="{E3116179-04CF-4FF8-9563-364517FA9C9C}" type="presParOf" srcId="{EB5760C0-3FC2-4D87-97B7-7B41964D9647}" destId="{FC0BDECE-4827-4BD1-8945-60CBE8DB7F4A}" srcOrd="0" destOrd="0" presId="urn:microsoft.com/office/officeart/2005/8/layout/radial5"/>
    <dgm:cxn modelId="{CA678206-FEE4-49BF-B08A-BEFEE6F34483}" type="presParOf" srcId="{E3C23831-8E9C-476F-9EB9-688DC4ECA114}" destId="{7A3EAFD3-E1DC-4139-8CCA-D63D566503A4}" srcOrd="8" destOrd="0" presId="urn:microsoft.com/office/officeart/2005/8/layout/radial5"/>
    <dgm:cxn modelId="{690A5897-7EF5-4614-870F-05E496D87BB8}" type="presParOf" srcId="{E3C23831-8E9C-476F-9EB9-688DC4ECA114}" destId="{E8513613-C91B-4705-9506-5816C39F745F}" srcOrd="9" destOrd="0" presId="urn:microsoft.com/office/officeart/2005/8/layout/radial5"/>
    <dgm:cxn modelId="{1FFBAAB1-4EAD-432A-9054-4977C942DD9C}" type="presParOf" srcId="{E8513613-C91B-4705-9506-5816C39F745F}" destId="{10DAB1B2-CAB4-42A4-946B-44236D8D8E91}" srcOrd="0" destOrd="0" presId="urn:microsoft.com/office/officeart/2005/8/layout/radial5"/>
    <dgm:cxn modelId="{6B8248D1-E934-4081-91F8-F5A69FDA7D19}" type="presParOf" srcId="{E3C23831-8E9C-476F-9EB9-688DC4ECA114}" destId="{A052F5CD-3D2F-406E-9B35-BE515BF71624}" srcOrd="10" destOrd="0" presId="urn:microsoft.com/office/officeart/2005/8/layout/radial5"/>
    <dgm:cxn modelId="{379E54F6-59D2-4284-8FD0-AF72F1F0CC64}" type="presParOf" srcId="{E3C23831-8E9C-476F-9EB9-688DC4ECA114}" destId="{4361709E-488E-470F-884B-AFEAE2B9F4C1}" srcOrd="11" destOrd="0" presId="urn:microsoft.com/office/officeart/2005/8/layout/radial5"/>
    <dgm:cxn modelId="{B5962F54-2DB8-41F3-8F30-5EA234EFD9AD}" type="presParOf" srcId="{4361709E-488E-470F-884B-AFEAE2B9F4C1}" destId="{C6103521-AE07-4831-9197-CC58BC8E10C5}" srcOrd="0" destOrd="0" presId="urn:microsoft.com/office/officeart/2005/8/layout/radial5"/>
    <dgm:cxn modelId="{A3F85784-7511-47E0-9E64-A490AD290AB3}" type="presParOf" srcId="{E3C23831-8E9C-476F-9EB9-688DC4ECA114}" destId="{8FDBDFFB-14FE-4C47-841F-DA6A475EB9CF}" srcOrd="12" destOrd="0" presId="urn:microsoft.com/office/officeart/2005/8/layout/radial5"/>
    <dgm:cxn modelId="{2C01F4A1-79FD-470A-B8E7-F9D19CD07F17}" type="presParOf" srcId="{E3C23831-8E9C-476F-9EB9-688DC4ECA114}" destId="{93856F3D-FADD-47F5-9F6F-5CCF3E2DAF7E}" srcOrd="13" destOrd="0" presId="urn:microsoft.com/office/officeart/2005/8/layout/radial5"/>
    <dgm:cxn modelId="{740EEB91-EFB8-49AA-A97D-B75DAC2ECC25}" type="presParOf" srcId="{93856F3D-FADD-47F5-9F6F-5CCF3E2DAF7E}" destId="{35B2842E-0C69-4C9A-BB7D-045F6B2D61F8}" srcOrd="0" destOrd="0" presId="urn:microsoft.com/office/officeart/2005/8/layout/radial5"/>
    <dgm:cxn modelId="{F2AF3554-5064-41EF-8B85-44E1AA48A2B2}" type="presParOf" srcId="{E3C23831-8E9C-476F-9EB9-688DC4ECA114}" destId="{F1C45DE3-4F56-4B1C-AFEB-573D975DC91D}" srcOrd="14" destOrd="0" presId="urn:microsoft.com/office/officeart/2005/8/layout/radial5"/>
    <dgm:cxn modelId="{5690E198-08C4-4DB4-AFEB-C051D7667EE4}" type="presParOf" srcId="{E3C23831-8E9C-476F-9EB9-688DC4ECA114}" destId="{EE5DD499-9BA8-4FFB-B0CA-24E77AE52AA5}" srcOrd="15" destOrd="0" presId="urn:microsoft.com/office/officeart/2005/8/layout/radial5"/>
    <dgm:cxn modelId="{4DD5F51D-1B9E-4004-96D3-64281BCDFB6B}" type="presParOf" srcId="{EE5DD499-9BA8-4FFB-B0CA-24E77AE52AA5}" destId="{F5562B62-7093-494D-BF24-FE4DC9D18906}" srcOrd="0" destOrd="0" presId="urn:microsoft.com/office/officeart/2005/8/layout/radial5"/>
    <dgm:cxn modelId="{BC8EB27B-DB43-45D7-AE57-F19BDD43D7C8}" type="presParOf" srcId="{E3C23831-8E9C-476F-9EB9-688DC4ECA114}" destId="{73B985AC-9E1D-4D58-B667-CA26473DE6CE}" srcOrd="16" destOrd="0" presId="urn:microsoft.com/office/officeart/2005/8/layout/radial5"/>
    <dgm:cxn modelId="{2636E903-8B60-4849-BDFE-46900D3F5161}" type="presParOf" srcId="{E3C23831-8E9C-476F-9EB9-688DC4ECA114}" destId="{A33064CA-B258-44F3-8312-BC99B060CB90}" srcOrd="17" destOrd="0" presId="urn:microsoft.com/office/officeart/2005/8/layout/radial5"/>
    <dgm:cxn modelId="{03D21C60-1153-489F-9CF7-9B258401A8B1}" type="presParOf" srcId="{A33064CA-B258-44F3-8312-BC99B060CB90}" destId="{5617731C-3B72-4D5B-8E66-4ACE0C08B873}" srcOrd="0" destOrd="0" presId="urn:microsoft.com/office/officeart/2005/8/layout/radial5"/>
    <dgm:cxn modelId="{F6A34009-A82D-48B2-886C-CB1E1966506F}" type="presParOf" srcId="{E3C23831-8E9C-476F-9EB9-688DC4ECA114}" destId="{62D6F5BD-14FF-4353-A937-385663B61463}" srcOrd="18" destOrd="0" presId="urn:microsoft.com/office/officeart/2005/8/layout/radial5"/>
    <dgm:cxn modelId="{65C8651A-4E30-468E-BDAF-3F3A65959873}" type="presParOf" srcId="{E3C23831-8E9C-476F-9EB9-688DC4ECA114}" destId="{DCFCC060-A324-4E4F-8217-C769BBA16424}" srcOrd="19" destOrd="0" presId="urn:microsoft.com/office/officeart/2005/8/layout/radial5"/>
    <dgm:cxn modelId="{E7C55870-7113-43E1-87FB-887FB9647F9F}" type="presParOf" srcId="{DCFCC060-A324-4E4F-8217-C769BBA16424}" destId="{581554B1-20B3-491C-9D09-C838C96EF5E2}" srcOrd="0" destOrd="0" presId="urn:microsoft.com/office/officeart/2005/8/layout/radial5"/>
    <dgm:cxn modelId="{DF97C40B-8237-43AA-BDE0-D6670C2E48E5}" type="presParOf" srcId="{E3C23831-8E9C-476F-9EB9-688DC4ECA114}" destId="{472D0A25-A804-4BB4-9B02-24570A246354}" srcOrd="20" destOrd="0" presId="urn:microsoft.com/office/officeart/2005/8/layout/radial5"/>
    <dgm:cxn modelId="{0B85DAD0-987B-4629-B4D1-363C7A9F2D10}" type="presParOf" srcId="{E3C23831-8E9C-476F-9EB9-688DC4ECA114}" destId="{BADA91FA-B31C-4854-ACF7-40C0900FDDAC}" srcOrd="21" destOrd="0" presId="urn:microsoft.com/office/officeart/2005/8/layout/radial5"/>
    <dgm:cxn modelId="{2A95E8A4-2A79-4BBB-8708-493E4FDAFB41}" type="presParOf" srcId="{BADA91FA-B31C-4854-ACF7-40C0900FDDAC}" destId="{5CDB466C-EC08-4665-A59E-8CFDE4A4395D}" srcOrd="0" destOrd="0" presId="urn:microsoft.com/office/officeart/2005/8/layout/radial5"/>
    <dgm:cxn modelId="{F7666EF1-6F1E-4B16-B5AF-12D0EBE0822B}" type="presParOf" srcId="{E3C23831-8E9C-476F-9EB9-688DC4ECA114}" destId="{2DF49623-EAC1-4DE1-AC3E-B55542790415}" srcOrd="2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C51B7-0A51-44CD-9B19-AAB7A8B26DFA}">
      <dsp:nvSpPr>
        <dsp:cNvPr id="0" name=""/>
        <dsp:cNvSpPr/>
      </dsp:nvSpPr>
      <dsp:spPr>
        <a:xfrm>
          <a:off x="787" y="467665"/>
          <a:ext cx="1679746" cy="1007848"/>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Подготовка</a:t>
          </a:r>
          <a:endParaRPr lang="ru-RU" sz="1600" b="1" kern="1200" dirty="0"/>
        </a:p>
      </dsp:txBody>
      <dsp:txXfrm>
        <a:off x="30306" y="497184"/>
        <a:ext cx="1620708" cy="948810"/>
      </dsp:txXfrm>
    </dsp:sp>
    <dsp:sp modelId="{D83B400F-A23D-42D0-950B-C85A7CB247A9}">
      <dsp:nvSpPr>
        <dsp:cNvPr id="0" name=""/>
        <dsp:cNvSpPr/>
      </dsp:nvSpPr>
      <dsp:spPr>
        <a:xfrm>
          <a:off x="1828352" y="763300"/>
          <a:ext cx="356106" cy="416577"/>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1828352" y="846615"/>
        <a:ext cx="249274" cy="249947"/>
      </dsp:txXfrm>
    </dsp:sp>
    <dsp:sp modelId="{63452868-7759-405C-9C91-F81722D8F98D}">
      <dsp:nvSpPr>
        <dsp:cNvPr id="0" name=""/>
        <dsp:cNvSpPr/>
      </dsp:nvSpPr>
      <dsp:spPr>
        <a:xfrm>
          <a:off x="2352433" y="467665"/>
          <a:ext cx="1679746" cy="1007848"/>
        </a:xfrm>
        <a:prstGeom prst="roundRect">
          <a:avLst>
            <a:gd name="adj" fmla="val 10000"/>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lang="ru-RU" sz="1600" b="1" kern="1200" dirty="0"/>
            <a:t>Проведение процедуры</a:t>
          </a:r>
        </a:p>
      </dsp:txBody>
      <dsp:txXfrm>
        <a:off x="2381952" y="497184"/>
        <a:ext cx="1620708" cy="948810"/>
      </dsp:txXfrm>
    </dsp:sp>
    <dsp:sp modelId="{AC07187F-3ADE-470A-B371-2F7BC638B5EC}">
      <dsp:nvSpPr>
        <dsp:cNvPr id="0" name=""/>
        <dsp:cNvSpPr/>
      </dsp:nvSpPr>
      <dsp:spPr>
        <a:xfrm rot="5400000">
          <a:off x="3014253" y="1593095"/>
          <a:ext cx="356106" cy="416577"/>
        </a:xfrm>
        <a:prstGeom prst="rightArrow">
          <a:avLst>
            <a:gd name="adj1" fmla="val 60000"/>
            <a:gd name="adj2" fmla="val 50000"/>
          </a:avLst>
        </a:prstGeom>
        <a:solidFill>
          <a:schemeClr val="accent1">
            <a:shade val="90000"/>
            <a:hueOff val="4733"/>
            <a:satOff val="1397"/>
            <a:lumOff val="34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5400000">
        <a:off x="3067333" y="1623330"/>
        <a:ext cx="249947" cy="249274"/>
      </dsp:txXfrm>
    </dsp:sp>
    <dsp:sp modelId="{B49FDBA6-FE18-4126-9524-3F2EB482491C}">
      <dsp:nvSpPr>
        <dsp:cNvPr id="0" name=""/>
        <dsp:cNvSpPr/>
      </dsp:nvSpPr>
      <dsp:spPr>
        <a:xfrm>
          <a:off x="2352433" y="2147412"/>
          <a:ext cx="1679746" cy="1007848"/>
        </a:xfrm>
        <a:prstGeom prst="roundRect">
          <a:avLst>
            <a:gd name="adj" fmla="val 10000"/>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0" lang="ru-RU" altLang="ru-RU" sz="1600" b="1" i="0" u="none" strike="noStrike" kern="1200" cap="none" spc="0" normalizeH="0" baseline="0" noProof="0" dirty="0">
              <a:ln/>
              <a:effectLst/>
              <a:uLnTx/>
              <a:uFillTx/>
              <a:latin typeface="+mn-lt"/>
            </a:rPr>
            <a:t>Заключение</a:t>
          </a:r>
          <a:endParaRPr lang="ru-RU" sz="1600" b="1" kern="1200" dirty="0"/>
        </a:p>
      </dsp:txBody>
      <dsp:txXfrm>
        <a:off x="2381952" y="2176931"/>
        <a:ext cx="1620708" cy="948810"/>
      </dsp:txXfrm>
    </dsp:sp>
    <dsp:sp modelId="{BEDADECB-A730-4F6F-B9F4-A7DDB4AFE29D}">
      <dsp:nvSpPr>
        <dsp:cNvPr id="0" name=""/>
        <dsp:cNvSpPr/>
      </dsp:nvSpPr>
      <dsp:spPr>
        <a:xfrm rot="10800000">
          <a:off x="1848509" y="2443047"/>
          <a:ext cx="356106" cy="416577"/>
        </a:xfrm>
        <a:prstGeom prst="rightArrow">
          <a:avLst>
            <a:gd name="adj1" fmla="val 60000"/>
            <a:gd name="adj2" fmla="val 50000"/>
          </a:avLst>
        </a:prstGeom>
        <a:solidFill>
          <a:schemeClr val="accent1">
            <a:shade val="90000"/>
            <a:hueOff val="9467"/>
            <a:satOff val="2794"/>
            <a:lumOff val="69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10800000">
        <a:off x="1955341" y="2526362"/>
        <a:ext cx="249274" cy="249947"/>
      </dsp:txXfrm>
    </dsp:sp>
    <dsp:sp modelId="{AF1D3716-0327-418F-8B8F-46DCD291D6C4}">
      <dsp:nvSpPr>
        <dsp:cNvPr id="0" name=""/>
        <dsp:cNvSpPr/>
      </dsp:nvSpPr>
      <dsp:spPr>
        <a:xfrm>
          <a:off x="787" y="2147412"/>
          <a:ext cx="1679746" cy="1007848"/>
        </a:xfrm>
        <a:prstGeom prst="roundRect">
          <a:avLst>
            <a:gd name="adj" fmla="val 10000"/>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Исполнение</a:t>
          </a:r>
          <a:endParaRPr lang="ru-RU" sz="1600" b="1" kern="1200" dirty="0"/>
        </a:p>
      </dsp:txBody>
      <dsp:txXfrm>
        <a:off x="30306" y="2176931"/>
        <a:ext cx="1620708" cy="948810"/>
      </dsp:txXfrm>
    </dsp:sp>
    <dsp:sp modelId="{6BACED66-4F64-4DBC-ACBF-AD1D7902D975}">
      <dsp:nvSpPr>
        <dsp:cNvPr id="0" name=""/>
        <dsp:cNvSpPr/>
      </dsp:nvSpPr>
      <dsp:spPr>
        <a:xfrm rot="5400000">
          <a:off x="662607" y="3272842"/>
          <a:ext cx="356106" cy="416577"/>
        </a:xfrm>
        <a:prstGeom prst="rightArrow">
          <a:avLst>
            <a:gd name="adj1" fmla="val 60000"/>
            <a:gd name="adj2" fmla="val 50000"/>
          </a:avLst>
        </a:prstGeom>
        <a:solidFill>
          <a:schemeClr val="accent1">
            <a:shade val="90000"/>
            <a:hueOff val="14200"/>
            <a:satOff val="4191"/>
            <a:lumOff val="10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5400000">
        <a:off x="715687" y="3303077"/>
        <a:ext cx="249947" cy="249274"/>
      </dsp:txXfrm>
    </dsp:sp>
    <dsp:sp modelId="{14DB2692-8024-4F8A-925E-07637A0B4C38}">
      <dsp:nvSpPr>
        <dsp:cNvPr id="0" name=""/>
        <dsp:cNvSpPr/>
      </dsp:nvSpPr>
      <dsp:spPr>
        <a:xfrm>
          <a:off x="787" y="3827159"/>
          <a:ext cx="1679746" cy="1007848"/>
        </a:xfrm>
        <a:prstGeom prst="roundRect">
          <a:avLst>
            <a:gd name="adj" fmla="val 10000"/>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Анализ</a:t>
          </a:r>
          <a:endParaRPr lang="ru-RU" sz="1600" b="1" kern="1200" dirty="0"/>
        </a:p>
      </dsp:txBody>
      <dsp:txXfrm>
        <a:off x="30306" y="3856678"/>
        <a:ext cx="1620708" cy="948810"/>
      </dsp:txXfrm>
    </dsp:sp>
    <dsp:sp modelId="{76F316B4-A69C-4F64-B3FB-59DB1355E805}">
      <dsp:nvSpPr>
        <dsp:cNvPr id="0" name=""/>
        <dsp:cNvSpPr/>
      </dsp:nvSpPr>
      <dsp:spPr>
        <a:xfrm>
          <a:off x="1828352" y="4122794"/>
          <a:ext cx="356106" cy="416577"/>
        </a:xfrm>
        <a:prstGeom prst="rightArrow">
          <a:avLst>
            <a:gd name="adj1" fmla="val 60000"/>
            <a:gd name="adj2" fmla="val 50000"/>
          </a:avLst>
        </a:prstGeom>
        <a:solidFill>
          <a:schemeClr val="accent1">
            <a:shade val="90000"/>
            <a:hueOff val="18933"/>
            <a:satOff val="5588"/>
            <a:lumOff val="139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1828352" y="4206109"/>
        <a:ext cx="249274" cy="249947"/>
      </dsp:txXfrm>
    </dsp:sp>
    <dsp:sp modelId="{0293CFDF-0C8D-49EA-BE06-5200CCA20642}">
      <dsp:nvSpPr>
        <dsp:cNvPr id="0" name=""/>
        <dsp:cNvSpPr/>
      </dsp:nvSpPr>
      <dsp:spPr>
        <a:xfrm>
          <a:off x="2352433" y="3827159"/>
          <a:ext cx="1679746" cy="1007848"/>
        </a:xfrm>
        <a:prstGeom prst="roundRect">
          <a:avLst>
            <a:gd name="adj" fmla="val 1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 typeface="Wingdings" pitchFamily="2" charset="2"/>
            <a:buNone/>
          </a:pPr>
          <a:r>
            <a:rPr lang="ru-RU" sz="1600" b="1" kern="1200" dirty="0">
              <a:latin typeface="+mn-lt"/>
            </a:rPr>
            <a:t>Отклонение</a:t>
          </a:r>
          <a:endParaRPr lang="ru-RU" sz="1600" b="1" kern="1200" dirty="0"/>
        </a:p>
      </dsp:txBody>
      <dsp:txXfrm>
        <a:off x="2381952" y="3856678"/>
        <a:ext cx="1620708" cy="948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C51B7-0A51-44CD-9B19-AAB7A8B26DFA}">
      <dsp:nvSpPr>
        <dsp:cNvPr id="0" name=""/>
        <dsp:cNvSpPr/>
      </dsp:nvSpPr>
      <dsp:spPr>
        <a:xfrm>
          <a:off x="787" y="467665"/>
          <a:ext cx="1679746" cy="1007848"/>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Подготовка</a:t>
          </a:r>
          <a:endParaRPr lang="ru-RU" sz="1600" b="1" kern="1200" dirty="0"/>
        </a:p>
      </dsp:txBody>
      <dsp:txXfrm>
        <a:off x="30306" y="497184"/>
        <a:ext cx="1620708" cy="948810"/>
      </dsp:txXfrm>
    </dsp:sp>
    <dsp:sp modelId="{D83B400F-A23D-42D0-950B-C85A7CB247A9}">
      <dsp:nvSpPr>
        <dsp:cNvPr id="0" name=""/>
        <dsp:cNvSpPr/>
      </dsp:nvSpPr>
      <dsp:spPr>
        <a:xfrm>
          <a:off x="1828352" y="763300"/>
          <a:ext cx="356106" cy="416577"/>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1828352" y="846615"/>
        <a:ext cx="249274" cy="249947"/>
      </dsp:txXfrm>
    </dsp:sp>
    <dsp:sp modelId="{63452868-7759-405C-9C91-F81722D8F98D}">
      <dsp:nvSpPr>
        <dsp:cNvPr id="0" name=""/>
        <dsp:cNvSpPr/>
      </dsp:nvSpPr>
      <dsp:spPr>
        <a:xfrm>
          <a:off x="2352433" y="467665"/>
          <a:ext cx="1679746" cy="1007848"/>
        </a:xfrm>
        <a:prstGeom prst="roundRect">
          <a:avLst>
            <a:gd name="adj" fmla="val 10000"/>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lang="ru-RU" sz="1600" b="1" kern="1200" dirty="0"/>
            <a:t>Проведение процедуры</a:t>
          </a:r>
        </a:p>
      </dsp:txBody>
      <dsp:txXfrm>
        <a:off x="2381952" y="497184"/>
        <a:ext cx="1620708" cy="948810"/>
      </dsp:txXfrm>
    </dsp:sp>
    <dsp:sp modelId="{AC07187F-3ADE-470A-B371-2F7BC638B5EC}">
      <dsp:nvSpPr>
        <dsp:cNvPr id="0" name=""/>
        <dsp:cNvSpPr/>
      </dsp:nvSpPr>
      <dsp:spPr>
        <a:xfrm rot="5400000">
          <a:off x="3014253" y="1593095"/>
          <a:ext cx="356106" cy="416577"/>
        </a:xfrm>
        <a:prstGeom prst="rightArrow">
          <a:avLst>
            <a:gd name="adj1" fmla="val 60000"/>
            <a:gd name="adj2" fmla="val 50000"/>
          </a:avLst>
        </a:prstGeom>
        <a:solidFill>
          <a:schemeClr val="accent1">
            <a:shade val="90000"/>
            <a:hueOff val="4733"/>
            <a:satOff val="1397"/>
            <a:lumOff val="34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5400000">
        <a:off x="3067333" y="1623330"/>
        <a:ext cx="249947" cy="249274"/>
      </dsp:txXfrm>
    </dsp:sp>
    <dsp:sp modelId="{B49FDBA6-FE18-4126-9524-3F2EB482491C}">
      <dsp:nvSpPr>
        <dsp:cNvPr id="0" name=""/>
        <dsp:cNvSpPr/>
      </dsp:nvSpPr>
      <dsp:spPr>
        <a:xfrm>
          <a:off x="2352433" y="2147412"/>
          <a:ext cx="1679746" cy="1007848"/>
        </a:xfrm>
        <a:prstGeom prst="roundRect">
          <a:avLst>
            <a:gd name="adj" fmla="val 10000"/>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0" lang="ru-RU" altLang="ru-RU" sz="1600" b="1" i="0" u="none" strike="noStrike" kern="1200" cap="none" spc="0" normalizeH="0" baseline="0" noProof="0" dirty="0">
              <a:ln/>
              <a:effectLst/>
              <a:uLnTx/>
              <a:uFillTx/>
              <a:latin typeface="+mn-lt"/>
            </a:rPr>
            <a:t>Заключение</a:t>
          </a:r>
          <a:endParaRPr lang="ru-RU" sz="1600" b="1" kern="1200" dirty="0"/>
        </a:p>
      </dsp:txBody>
      <dsp:txXfrm>
        <a:off x="2381952" y="2176931"/>
        <a:ext cx="1620708" cy="948810"/>
      </dsp:txXfrm>
    </dsp:sp>
    <dsp:sp modelId="{BEDADECB-A730-4F6F-B9F4-A7DDB4AFE29D}">
      <dsp:nvSpPr>
        <dsp:cNvPr id="0" name=""/>
        <dsp:cNvSpPr/>
      </dsp:nvSpPr>
      <dsp:spPr>
        <a:xfrm rot="10800000">
          <a:off x="1848509" y="2443047"/>
          <a:ext cx="356106" cy="416577"/>
        </a:xfrm>
        <a:prstGeom prst="rightArrow">
          <a:avLst>
            <a:gd name="adj1" fmla="val 60000"/>
            <a:gd name="adj2" fmla="val 50000"/>
          </a:avLst>
        </a:prstGeom>
        <a:solidFill>
          <a:schemeClr val="accent1">
            <a:shade val="90000"/>
            <a:hueOff val="9467"/>
            <a:satOff val="2794"/>
            <a:lumOff val="69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10800000">
        <a:off x="1955341" y="2526362"/>
        <a:ext cx="249274" cy="249947"/>
      </dsp:txXfrm>
    </dsp:sp>
    <dsp:sp modelId="{AF1D3716-0327-418F-8B8F-46DCD291D6C4}">
      <dsp:nvSpPr>
        <dsp:cNvPr id="0" name=""/>
        <dsp:cNvSpPr/>
      </dsp:nvSpPr>
      <dsp:spPr>
        <a:xfrm>
          <a:off x="787" y="2147412"/>
          <a:ext cx="1679746" cy="1007848"/>
        </a:xfrm>
        <a:prstGeom prst="roundRect">
          <a:avLst>
            <a:gd name="adj" fmla="val 10000"/>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Исполнение</a:t>
          </a:r>
          <a:endParaRPr lang="ru-RU" sz="1600" b="1" kern="1200" dirty="0"/>
        </a:p>
      </dsp:txBody>
      <dsp:txXfrm>
        <a:off x="30306" y="2176931"/>
        <a:ext cx="1620708" cy="948810"/>
      </dsp:txXfrm>
    </dsp:sp>
    <dsp:sp modelId="{6BACED66-4F64-4DBC-ACBF-AD1D7902D975}">
      <dsp:nvSpPr>
        <dsp:cNvPr id="0" name=""/>
        <dsp:cNvSpPr/>
      </dsp:nvSpPr>
      <dsp:spPr>
        <a:xfrm rot="5400000">
          <a:off x="662607" y="3272842"/>
          <a:ext cx="356106" cy="416577"/>
        </a:xfrm>
        <a:prstGeom prst="rightArrow">
          <a:avLst>
            <a:gd name="adj1" fmla="val 60000"/>
            <a:gd name="adj2" fmla="val 50000"/>
          </a:avLst>
        </a:prstGeom>
        <a:solidFill>
          <a:schemeClr val="accent1">
            <a:shade val="90000"/>
            <a:hueOff val="14200"/>
            <a:satOff val="4191"/>
            <a:lumOff val="10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rot="-5400000">
        <a:off x="715687" y="3303077"/>
        <a:ext cx="249947" cy="249274"/>
      </dsp:txXfrm>
    </dsp:sp>
    <dsp:sp modelId="{14DB2692-8024-4F8A-925E-07637A0B4C38}">
      <dsp:nvSpPr>
        <dsp:cNvPr id="0" name=""/>
        <dsp:cNvSpPr/>
      </dsp:nvSpPr>
      <dsp:spPr>
        <a:xfrm>
          <a:off x="787" y="3827159"/>
          <a:ext cx="1679746" cy="1007848"/>
        </a:xfrm>
        <a:prstGeom prst="roundRect">
          <a:avLst>
            <a:gd name="adj" fmla="val 10000"/>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a:ln/>
              <a:effectLst/>
              <a:uLnTx/>
              <a:uFillTx/>
              <a:latin typeface="+mn-lt"/>
            </a:rPr>
            <a:t>Анализ</a:t>
          </a:r>
          <a:endParaRPr lang="ru-RU" sz="1600" b="1" kern="1200" dirty="0"/>
        </a:p>
      </dsp:txBody>
      <dsp:txXfrm>
        <a:off x="30306" y="3856678"/>
        <a:ext cx="1620708" cy="948810"/>
      </dsp:txXfrm>
    </dsp:sp>
    <dsp:sp modelId="{76F316B4-A69C-4F64-B3FB-59DB1355E805}">
      <dsp:nvSpPr>
        <dsp:cNvPr id="0" name=""/>
        <dsp:cNvSpPr/>
      </dsp:nvSpPr>
      <dsp:spPr>
        <a:xfrm>
          <a:off x="1828352" y="4122794"/>
          <a:ext cx="356106" cy="416577"/>
        </a:xfrm>
        <a:prstGeom prst="rightArrow">
          <a:avLst>
            <a:gd name="adj1" fmla="val 60000"/>
            <a:gd name="adj2" fmla="val 50000"/>
          </a:avLst>
        </a:prstGeom>
        <a:solidFill>
          <a:schemeClr val="accent1">
            <a:shade val="90000"/>
            <a:hueOff val="18933"/>
            <a:satOff val="5588"/>
            <a:lumOff val="139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ru-RU" sz="1700" kern="1200"/>
        </a:p>
      </dsp:txBody>
      <dsp:txXfrm>
        <a:off x="1828352" y="4206109"/>
        <a:ext cx="249274" cy="249947"/>
      </dsp:txXfrm>
    </dsp:sp>
    <dsp:sp modelId="{0293CFDF-0C8D-49EA-BE06-5200CCA20642}">
      <dsp:nvSpPr>
        <dsp:cNvPr id="0" name=""/>
        <dsp:cNvSpPr/>
      </dsp:nvSpPr>
      <dsp:spPr>
        <a:xfrm>
          <a:off x="2352433" y="3827159"/>
          <a:ext cx="1679746" cy="1007848"/>
        </a:xfrm>
        <a:prstGeom prst="roundRect">
          <a:avLst>
            <a:gd name="adj" fmla="val 1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 typeface="Wingdings" pitchFamily="2" charset="2"/>
            <a:buNone/>
          </a:pPr>
          <a:r>
            <a:rPr lang="ru-RU" sz="1600" b="1" kern="1200" dirty="0">
              <a:latin typeface="+mn-lt"/>
            </a:rPr>
            <a:t>Отклонение</a:t>
          </a:r>
          <a:endParaRPr lang="ru-RU" sz="1600" b="1" kern="1200" dirty="0"/>
        </a:p>
      </dsp:txBody>
      <dsp:txXfrm>
        <a:off x="2381952" y="3856678"/>
        <a:ext cx="1620708" cy="948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7844-01E7-43BF-BA47-4E10FD5A73FF}">
      <dsp:nvSpPr>
        <dsp:cNvPr id="0" name=""/>
        <dsp:cNvSpPr/>
      </dsp:nvSpPr>
      <dsp:spPr>
        <a:xfrm>
          <a:off x="6954458" y="3302426"/>
          <a:ext cx="3774238" cy="14928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r>
            <a:rPr lang="ru-RU" sz="1800" kern="1200" dirty="0">
              <a:latin typeface="atlasgrotesk_light"/>
            </a:rPr>
            <a:t> </a:t>
          </a:r>
        </a:p>
      </dsp:txBody>
      <dsp:txXfrm>
        <a:off x="8119522" y="3708429"/>
        <a:ext cx="2576381" cy="1054042"/>
      </dsp:txXfrm>
    </dsp:sp>
    <dsp:sp modelId="{A9313AA6-97B1-46C4-9225-0F832F3D7570}">
      <dsp:nvSpPr>
        <dsp:cNvPr id="0" name=""/>
        <dsp:cNvSpPr/>
      </dsp:nvSpPr>
      <dsp:spPr>
        <a:xfrm>
          <a:off x="0" y="2870533"/>
          <a:ext cx="4276772" cy="20350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r>
            <a:rPr lang="ru-RU" sz="1800" kern="1200" dirty="0">
              <a:latin typeface="atlasgrotesk_light"/>
            </a:rPr>
            <a:t> </a:t>
          </a:r>
        </a:p>
      </dsp:txBody>
      <dsp:txXfrm>
        <a:off x="44703" y="3423995"/>
        <a:ext cx="2904335" cy="1436871"/>
      </dsp:txXfrm>
    </dsp:sp>
    <dsp:sp modelId="{6C6E1861-D505-416A-919E-8EAFC5AB6B3C}">
      <dsp:nvSpPr>
        <dsp:cNvPr id="0" name=""/>
        <dsp:cNvSpPr/>
      </dsp:nvSpPr>
      <dsp:spPr>
        <a:xfrm>
          <a:off x="6731820" y="146029"/>
          <a:ext cx="3911014" cy="23820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None/>
          </a:pPr>
          <a:r>
            <a:rPr lang="ru-RU" sz="1800" kern="1200" dirty="0">
              <a:latin typeface="atlasgrotesk_light"/>
            </a:rPr>
            <a:t> </a:t>
          </a:r>
        </a:p>
      </dsp:txBody>
      <dsp:txXfrm>
        <a:off x="7957452" y="198356"/>
        <a:ext cx="2633056" cy="1681914"/>
      </dsp:txXfrm>
    </dsp:sp>
    <dsp:sp modelId="{652647D4-FF25-403D-8479-F257C0369AF0}">
      <dsp:nvSpPr>
        <dsp:cNvPr id="0" name=""/>
        <dsp:cNvSpPr/>
      </dsp:nvSpPr>
      <dsp:spPr>
        <a:xfrm>
          <a:off x="0" y="190090"/>
          <a:ext cx="4339664" cy="20194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just" defTabSz="622300">
            <a:lnSpc>
              <a:spcPct val="90000"/>
            </a:lnSpc>
            <a:spcBef>
              <a:spcPct val="0"/>
            </a:spcBef>
            <a:spcAft>
              <a:spcPct val="15000"/>
            </a:spcAft>
            <a:buClr>
              <a:srgbClr val="FC6E51"/>
            </a:buClr>
            <a:buFont typeface="Wingdings" panose="05000000000000000000" pitchFamily="2" charset="2"/>
            <a:buNone/>
          </a:pPr>
          <a:endParaRPr lang="ru-RU" sz="1400" kern="1200" dirty="0">
            <a:solidFill>
              <a:srgbClr val="475467"/>
            </a:solidFill>
            <a:latin typeface="atlasgrotesk_light"/>
          </a:endParaRPr>
        </a:p>
      </dsp:txBody>
      <dsp:txXfrm>
        <a:off x="44362" y="234452"/>
        <a:ext cx="2949041" cy="1425898"/>
      </dsp:txXfrm>
    </dsp:sp>
    <dsp:sp modelId="{49D65F86-697C-4E68-9A52-11BC8DAEAE07}">
      <dsp:nvSpPr>
        <dsp:cNvPr id="0" name=""/>
        <dsp:cNvSpPr/>
      </dsp:nvSpPr>
      <dsp:spPr>
        <a:xfrm>
          <a:off x="3297700" y="309293"/>
          <a:ext cx="2019996" cy="2019996"/>
        </a:xfrm>
        <a:prstGeom prst="pieWedge">
          <a:avLst/>
        </a:prstGeom>
        <a:solidFill>
          <a:srgbClr val="835E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ru-RU" sz="1600" kern="1200" dirty="0">
              <a:solidFill>
                <a:srgbClr val="FFFCFA"/>
              </a:solidFill>
              <a:latin typeface="atlasgrotesk_light"/>
            </a:rPr>
            <a:t> </a:t>
          </a:r>
        </a:p>
      </dsp:txBody>
      <dsp:txXfrm>
        <a:off x="3889343" y="900936"/>
        <a:ext cx="1428353" cy="1428353"/>
      </dsp:txXfrm>
    </dsp:sp>
    <dsp:sp modelId="{8386C6BC-2650-4BF6-AE85-D8529421607E}">
      <dsp:nvSpPr>
        <dsp:cNvPr id="0" name=""/>
        <dsp:cNvSpPr/>
      </dsp:nvSpPr>
      <dsp:spPr>
        <a:xfrm rot="5400000">
          <a:off x="5410999" y="309293"/>
          <a:ext cx="2019996" cy="2019996"/>
        </a:xfrm>
        <a:prstGeom prst="pieWedge">
          <a:avLst/>
        </a:prstGeom>
        <a:solidFill>
          <a:srgbClr val="C99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475467"/>
              </a:solidFill>
              <a:latin typeface="atlasgrotesk_light"/>
              <a:ea typeface="+mn-ea"/>
              <a:cs typeface="+mn-cs"/>
            </a:rPr>
            <a:t> </a:t>
          </a:r>
        </a:p>
      </dsp:txBody>
      <dsp:txXfrm rot="-5400000">
        <a:off x="5410999" y="900936"/>
        <a:ext cx="1428353" cy="1428353"/>
      </dsp:txXfrm>
    </dsp:sp>
    <dsp:sp modelId="{C7D66D1B-3238-4767-A068-67D90AC7FAB3}">
      <dsp:nvSpPr>
        <dsp:cNvPr id="0" name=""/>
        <dsp:cNvSpPr/>
      </dsp:nvSpPr>
      <dsp:spPr>
        <a:xfrm rot="10800000">
          <a:off x="5410999" y="2422592"/>
          <a:ext cx="2019996" cy="2019996"/>
        </a:xfrm>
        <a:prstGeom prst="pieWedge">
          <a:avLst/>
        </a:prstGeom>
        <a:solidFill>
          <a:srgbClr val="B3BD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Clr>
              <a:srgbClr val="C00000"/>
            </a:buClr>
            <a:buNone/>
          </a:pPr>
          <a:r>
            <a:rPr lang="ru-RU" sz="1600" kern="1200" dirty="0">
              <a:solidFill>
                <a:srgbClr val="FFFFFF"/>
              </a:solidFill>
              <a:latin typeface="atlasgrotesk_light"/>
              <a:ea typeface="+mn-ea"/>
              <a:cs typeface="+mn-cs"/>
            </a:rPr>
            <a:t> </a:t>
          </a:r>
        </a:p>
      </dsp:txBody>
      <dsp:txXfrm rot="10800000">
        <a:off x="5410999" y="2422592"/>
        <a:ext cx="1428353" cy="1428353"/>
      </dsp:txXfrm>
    </dsp:sp>
    <dsp:sp modelId="{62C662B0-2809-48A8-A163-255E8547DC50}">
      <dsp:nvSpPr>
        <dsp:cNvPr id="0" name=""/>
        <dsp:cNvSpPr/>
      </dsp:nvSpPr>
      <dsp:spPr>
        <a:xfrm rot="16200000">
          <a:off x="3297700" y="2422592"/>
          <a:ext cx="2019996" cy="2019996"/>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ru-RU" sz="1600" kern="1200" dirty="0">
              <a:solidFill>
                <a:srgbClr val="FFFFFF"/>
              </a:solidFill>
              <a:latin typeface="atlasgrotesk_light"/>
              <a:ea typeface="+mn-ea"/>
              <a:cs typeface="+mn-cs"/>
            </a:rPr>
            <a:t> </a:t>
          </a:r>
        </a:p>
      </dsp:txBody>
      <dsp:txXfrm rot="5400000">
        <a:off x="3889343" y="2422592"/>
        <a:ext cx="1428353" cy="1428353"/>
      </dsp:txXfrm>
    </dsp:sp>
    <dsp:sp modelId="{31A2BDAA-7AC5-4368-9148-4402E1A3DC39}">
      <dsp:nvSpPr>
        <dsp:cNvPr id="0" name=""/>
        <dsp:cNvSpPr/>
      </dsp:nvSpPr>
      <dsp:spPr>
        <a:xfrm>
          <a:off x="5015630" y="1956080"/>
          <a:ext cx="697435" cy="60646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9FC839-B395-4C47-B258-82E73C9B65DB}">
      <dsp:nvSpPr>
        <dsp:cNvPr id="0" name=""/>
        <dsp:cNvSpPr/>
      </dsp:nvSpPr>
      <dsp:spPr>
        <a:xfrm rot="10800000">
          <a:off x="5015630" y="2189336"/>
          <a:ext cx="697435" cy="60646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902B3-B0FC-4656-97B8-15D29D42D83D}">
      <dsp:nvSpPr>
        <dsp:cNvPr id="0" name=""/>
        <dsp:cNvSpPr/>
      </dsp:nvSpPr>
      <dsp:spPr>
        <a:xfrm>
          <a:off x="683999" y="201160"/>
          <a:ext cx="2599611" cy="2599611"/>
        </a:xfrm>
        <a:prstGeom prst="pie">
          <a:avLst>
            <a:gd name="adj1" fmla="val 16200000"/>
            <a:gd name="adj2" fmla="val 18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dirty="0">
            <a:latin typeface="atlasgrotesk_light"/>
          </a:endParaRPr>
        </a:p>
      </dsp:txBody>
      <dsp:txXfrm>
        <a:off x="2054056" y="752030"/>
        <a:ext cx="928432" cy="773693"/>
      </dsp:txXfrm>
    </dsp:sp>
    <dsp:sp modelId="{7D8245CB-4D97-4895-9CA4-220C05F96053}">
      <dsp:nvSpPr>
        <dsp:cNvPr id="0" name=""/>
        <dsp:cNvSpPr/>
      </dsp:nvSpPr>
      <dsp:spPr>
        <a:xfrm>
          <a:off x="630459" y="294003"/>
          <a:ext cx="2599611" cy="2599611"/>
        </a:xfrm>
        <a:prstGeom prst="pie">
          <a:avLst>
            <a:gd name="adj1" fmla="val 1800000"/>
            <a:gd name="adj2" fmla="val 9000000"/>
          </a:avLst>
        </a:prstGeom>
        <a:solidFill>
          <a:schemeClr val="accent1">
            <a:shade val="50000"/>
            <a:hueOff val="11638"/>
            <a:satOff val="16422"/>
            <a:lumOff val="20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rgbClr val="475467"/>
              </a:solidFill>
              <a:latin typeface="+mn-lt"/>
            </a:rPr>
            <a:t>Ожидает исполнения</a:t>
          </a:r>
          <a:endParaRPr lang="ru-RU" sz="1800" kern="1200" dirty="0">
            <a:solidFill>
              <a:srgbClr val="475467"/>
            </a:solidFill>
            <a:latin typeface="+mn-lt"/>
          </a:endParaRPr>
        </a:p>
      </dsp:txBody>
      <dsp:txXfrm>
        <a:off x="1249414" y="1980656"/>
        <a:ext cx="1392649" cy="680850"/>
      </dsp:txXfrm>
    </dsp:sp>
    <dsp:sp modelId="{A148812B-3F1A-401C-8C92-8D0FB9C0FD06}">
      <dsp:nvSpPr>
        <dsp:cNvPr id="0" name=""/>
        <dsp:cNvSpPr/>
      </dsp:nvSpPr>
      <dsp:spPr>
        <a:xfrm>
          <a:off x="576919" y="201160"/>
          <a:ext cx="2599611" cy="2599611"/>
        </a:xfrm>
        <a:prstGeom prst="pie">
          <a:avLst>
            <a:gd name="adj1" fmla="val 9000000"/>
            <a:gd name="adj2" fmla="val 16200000"/>
          </a:avLst>
        </a:prstGeom>
        <a:solidFill>
          <a:schemeClr val="accent1">
            <a:shade val="50000"/>
            <a:hueOff val="11638"/>
            <a:satOff val="16422"/>
            <a:lumOff val="20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mn-lt"/>
            </a:rPr>
            <a:t>Заявка к оплате </a:t>
          </a:r>
        </a:p>
      </dsp:txBody>
      <dsp:txXfrm>
        <a:off x="878041" y="752030"/>
        <a:ext cx="928432" cy="773693"/>
      </dsp:txXfrm>
    </dsp:sp>
    <dsp:sp modelId="{7306A0BF-9CBD-4425-9C40-3368E289909F}">
      <dsp:nvSpPr>
        <dsp:cNvPr id="0" name=""/>
        <dsp:cNvSpPr/>
      </dsp:nvSpPr>
      <dsp:spPr>
        <a:xfrm>
          <a:off x="523285" y="40232"/>
          <a:ext cx="2921468" cy="2921468"/>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E9BD85-E7FD-486E-B96E-5F30FF3781B0}">
      <dsp:nvSpPr>
        <dsp:cNvPr id="0" name=""/>
        <dsp:cNvSpPr/>
      </dsp:nvSpPr>
      <dsp:spPr>
        <a:xfrm>
          <a:off x="469531" y="132910"/>
          <a:ext cx="2921468" cy="2921468"/>
        </a:xfrm>
        <a:prstGeom prst="circularArrow">
          <a:avLst>
            <a:gd name="adj1" fmla="val 5085"/>
            <a:gd name="adj2" fmla="val 327528"/>
            <a:gd name="adj3" fmla="val 8671970"/>
            <a:gd name="adj4" fmla="val 1800502"/>
            <a:gd name="adj5" fmla="val 5932"/>
          </a:avLst>
        </a:prstGeom>
        <a:solidFill>
          <a:schemeClr val="accent1">
            <a:shade val="90000"/>
            <a:hueOff val="12622"/>
            <a:satOff val="3725"/>
            <a:lumOff val="92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7EBE1-3B56-4069-BC26-95268D6293EB}">
      <dsp:nvSpPr>
        <dsp:cNvPr id="0" name=""/>
        <dsp:cNvSpPr/>
      </dsp:nvSpPr>
      <dsp:spPr>
        <a:xfrm>
          <a:off x="415777" y="40232"/>
          <a:ext cx="2921468" cy="2921468"/>
        </a:xfrm>
        <a:prstGeom prst="circularArrow">
          <a:avLst>
            <a:gd name="adj1" fmla="val 5085"/>
            <a:gd name="adj2" fmla="val 327528"/>
            <a:gd name="adj3" fmla="val 15873039"/>
            <a:gd name="adj4" fmla="val 9000000"/>
            <a:gd name="adj5" fmla="val 5932"/>
          </a:avLst>
        </a:prstGeom>
        <a:solidFill>
          <a:schemeClr val="accent1">
            <a:shade val="90000"/>
            <a:hueOff val="12622"/>
            <a:satOff val="3725"/>
            <a:lumOff val="927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902B3-B0FC-4656-97B8-15D29D42D83D}">
      <dsp:nvSpPr>
        <dsp:cNvPr id="0" name=""/>
        <dsp:cNvSpPr/>
      </dsp:nvSpPr>
      <dsp:spPr>
        <a:xfrm>
          <a:off x="683998" y="201160"/>
          <a:ext cx="2599611" cy="2599611"/>
        </a:xfrm>
        <a:prstGeom prst="pie">
          <a:avLst>
            <a:gd name="adj1" fmla="val 16200000"/>
            <a:gd name="adj2" fmla="val 18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u-RU" sz="2400" kern="1200" dirty="0">
            <a:latin typeface="atlasgrotesk_light"/>
          </a:endParaRPr>
        </a:p>
      </dsp:txBody>
      <dsp:txXfrm>
        <a:off x="2054056" y="752030"/>
        <a:ext cx="928432" cy="773693"/>
      </dsp:txXfrm>
    </dsp:sp>
    <dsp:sp modelId="{7D8245CB-4D97-4895-9CA4-220C05F96053}">
      <dsp:nvSpPr>
        <dsp:cNvPr id="0" name=""/>
        <dsp:cNvSpPr/>
      </dsp:nvSpPr>
      <dsp:spPr>
        <a:xfrm>
          <a:off x="630459" y="294003"/>
          <a:ext cx="2599611" cy="2599611"/>
        </a:xfrm>
        <a:prstGeom prst="pie">
          <a:avLst>
            <a:gd name="adj1" fmla="val 1800000"/>
            <a:gd name="adj2" fmla="val 9000000"/>
          </a:avLst>
        </a:prstGeom>
        <a:solidFill>
          <a:schemeClr val="accent1">
            <a:shade val="50000"/>
            <a:hueOff val="11638"/>
            <a:satOff val="16422"/>
            <a:lumOff val="20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rgbClr val="C00000"/>
              </a:solidFill>
              <a:latin typeface="+mn-lt"/>
            </a:rPr>
            <a:t>Отклонена/ Черновик</a:t>
          </a:r>
          <a:endParaRPr lang="ru-RU" sz="2000" kern="1200" dirty="0">
            <a:solidFill>
              <a:srgbClr val="C00000"/>
            </a:solidFill>
            <a:latin typeface="+mn-lt"/>
          </a:endParaRPr>
        </a:p>
      </dsp:txBody>
      <dsp:txXfrm>
        <a:off x="1249414" y="1980656"/>
        <a:ext cx="1392649" cy="680850"/>
      </dsp:txXfrm>
    </dsp:sp>
    <dsp:sp modelId="{A148812B-3F1A-401C-8C92-8D0FB9C0FD06}">
      <dsp:nvSpPr>
        <dsp:cNvPr id="0" name=""/>
        <dsp:cNvSpPr/>
      </dsp:nvSpPr>
      <dsp:spPr>
        <a:xfrm>
          <a:off x="576919" y="201160"/>
          <a:ext cx="2599611" cy="2599611"/>
        </a:xfrm>
        <a:prstGeom prst="pie">
          <a:avLst>
            <a:gd name="adj1" fmla="val 9000000"/>
            <a:gd name="adj2" fmla="val 16200000"/>
          </a:avLst>
        </a:prstGeom>
        <a:solidFill>
          <a:schemeClr val="accent1">
            <a:shade val="50000"/>
            <a:hueOff val="11638"/>
            <a:satOff val="16422"/>
            <a:lumOff val="20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mn-lt"/>
            </a:rPr>
            <a:t>Заявка к оплате </a:t>
          </a:r>
        </a:p>
      </dsp:txBody>
      <dsp:txXfrm>
        <a:off x="878041" y="752030"/>
        <a:ext cx="928432" cy="773693"/>
      </dsp:txXfrm>
    </dsp:sp>
    <dsp:sp modelId="{7306A0BF-9CBD-4425-9C40-3368E289909F}">
      <dsp:nvSpPr>
        <dsp:cNvPr id="0" name=""/>
        <dsp:cNvSpPr/>
      </dsp:nvSpPr>
      <dsp:spPr>
        <a:xfrm>
          <a:off x="523284" y="40232"/>
          <a:ext cx="2921468" cy="2921468"/>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E9BD85-E7FD-486E-B96E-5F30FF3781B0}">
      <dsp:nvSpPr>
        <dsp:cNvPr id="0" name=""/>
        <dsp:cNvSpPr/>
      </dsp:nvSpPr>
      <dsp:spPr>
        <a:xfrm>
          <a:off x="469530" y="132910"/>
          <a:ext cx="2921468" cy="2921468"/>
        </a:xfrm>
        <a:prstGeom prst="circularArrow">
          <a:avLst>
            <a:gd name="adj1" fmla="val 5085"/>
            <a:gd name="adj2" fmla="val 327528"/>
            <a:gd name="adj3" fmla="val 8671970"/>
            <a:gd name="adj4" fmla="val 1800502"/>
            <a:gd name="adj5" fmla="val 5932"/>
          </a:avLst>
        </a:prstGeom>
        <a:solidFill>
          <a:schemeClr val="accent1">
            <a:shade val="90000"/>
            <a:hueOff val="12622"/>
            <a:satOff val="3725"/>
            <a:lumOff val="92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7EBE1-3B56-4069-BC26-95268D6293EB}">
      <dsp:nvSpPr>
        <dsp:cNvPr id="0" name=""/>
        <dsp:cNvSpPr/>
      </dsp:nvSpPr>
      <dsp:spPr>
        <a:xfrm>
          <a:off x="415776" y="40232"/>
          <a:ext cx="2921468" cy="2921468"/>
        </a:xfrm>
        <a:prstGeom prst="circularArrow">
          <a:avLst>
            <a:gd name="adj1" fmla="val 5085"/>
            <a:gd name="adj2" fmla="val 327528"/>
            <a:gd name="adj3" fmla="val 15873039"/>
            <a:gd name="adj4" fmla="val 9000000"/>
            <a:gd name="adj5" fmla="val 5932"/>
          </a:avLst>
        </a:prstGeom>
        <a:solidFill>
          <a:schemeClr val="accent1">
            <a:shade val="90000"/>
            <a:hueOff val="12622"/>
            <a:satOff val="3725"/>
            <a:lumOff val="927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6E60D-16E0-4DED-8038-2E7E9882614D}">
      <dsp:nvSpPr>
        <dsp:cNvPr id="0" name=""/>
        <dsp:cNvSpPr/>
      </dsp:nvSpPr>
      <dsp:spPr>
        <a:xfrm>
          <a:off x="900883" y="260215"/>
          <a:ext cx="3292181" cy="114333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BD5F95-80CB-47B4-A0D2-4FB642715D69}">
      <dsp:nvSpPr>
        <dsp:cNvPr id="0" name=""/>
        <dsp:cNvSpPr/>
      </dsp:nvSpPr>
      <dsp:spPr>
        <a:xfrm>
          <a:off x="2233069" y="3059846"/>
          <a:ext cx="638019" cy="408332"/>
        </a:xfrm>
        <a:prstGeom prst="downArrow">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0FD6E-E4ED-4C2E-A4D8-D5ECFF3CA2FE}">
      <dsp:nvSpPr>
        <dsp:cNvPr id="0" name=""/>
        <dsp:cNvSpPr/>
      </dsp:nvSpPr>
      <dsp:spPr>
        <a:xfrm>
          <a:off x="1020831" y="3386512"/>
          <a:ext cx="3062494" cy="76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ClrTx/>
            <a:buSzTx/>
            <a:buFontTx/>
            <a:buNone/>
          </a:pPr>
          <a:r>
            <a:rPr lang="ru-RU" sz="1600" b="1" kern="1200" dirty="0"/>
            <a:t>Платежное поручение</a:t>
          </a:r>
        </a:p>
      </dsp:txBody>
      <dsp:txXfrm>
        <a:off x="1020831" y="3386512"/>
        <a:ext cx="3062494" cy="765623"/>
      </dsp:txXfrm>
    </dsp:sp>
    <dsp:sp modelId="{609A7BE4-A211-4E59-864D-E5DC9875FB58}">
      <dsp:nvSpPr>
        <dsp:cNvPr id="0" name=""/>
        <dsp:cNvSpPr/>
      </dsp:nvSpPr>
      <dsp:spPr>
        <a:xfrm>
          <a:off x="2097808" y="1491848"/>
          <a:ext cx="1148435" cy="1148435"/>
        </a:xfrm>
        <a:prstGeom prst="ellips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0" lang="ru-RU" altLang="ru-RU" sz="1600" b="1" i="0" u="none" strike="noStrike" kern="1200" cap="none" spc="0" normalizeH="0" baseline="0" noProof="0" dirty="0">
              <a:ln/>
              <a:effectLst/>
              <a:uLnTx/>
              <a:uFillTx/>
              <a:latin typeface="+mn-lt"/>
            </a:rPr>
            <a:t>Заявка </a:t>
          </a:r>
          <a:r>
            <a:rPr kumimoji="0" lang="en-US" altLang="ru-RU" sz="1600" b="1" i="0" u="none" strike="noStrike" kern="1200" cap="none" spc="0" normalizeH="0" baseline="0" noProof="0" dirty="0">
              <a:ln/>
              <a:effectLst/>
              <a:uLnTx/>
              <a:uFillTx/>
              <a:latin typeface="+mn-lt"/>
            </a:rPr>
            <a:t>n</a:t>
          </a:r>
          <a:endParaRPr lang="ru-RU" sz="1600" b="1" kern="1200" dirty="0"/>
        </a:p>
      </dsp:txBody>
      <dsp:txXfrm>
        <a:off x="2265992" y="1660032"/>
        <a:ext cx="812067" cy="812067"/>
      </dsp:txXfrm>
    </dsp:sp>
    <dsp:sp modelId="{4985D1E0-15D4-4301-9B0C-627CC50E3BC1}">
      <dsp:nvSpPr>
        <dsp:cNvPr id="0" name=""/>
        <dsp:cNvSpPr/>
      </dsp:nvSpPr>
      <dsp:spPr>
        <a:xfrm>
          <a:off x="1276039" y="630266"/>
          <a:ext cx="1148435" cy="1148435"/>
        </a:xfrm>
        <a:prstGeom prst="ellipse">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lang="ru-RU" sz="1600" b="1" kern="1200" dirty="0"/>
            <a:t>Заявка 2</a:t>
          </a:r>
        </a:p>
      </dsp:txBody>
      <dsp:txXfrm>
        <a:off x="1444223" y="798450"/>
        <a:ext cx="812067" cy="812067"/>
      </dsp:txXfrm>
    </dsp:sp>
    <dsp:sp modelId="{2F59DA52-6F30-45DC-BB68-0CBF8A119F54}">
      <dsp:nvSpPr>
        <dsp:cNvPr id="0" name=""/>
        <dsp:cNvSpPr/>
      </dsp:nvSpPr>
      <dsp:spPr>
        <a:xfrm>
          <a:off x="2449995" y="352600"/>
          <a:ext cx="1148435" cy="1148435"/>
        </a:xfrm>
        <a:prstGeom prst="ellipse">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Tx/>
            <a:buNone/>
          </a:pPr>
          <a:r>
            <a:rPr kumimoji="0" lang="ru-RU" altLang="ru-RU" sz="1600" b="1" i="0" u="none" strike="noStrike" kern="1200" cap="none" spc="0" normalizeH="0" baseline="0" noProof="0" dirty="0">
              <a:ln/>
              <a:effectLst/>
              <a:uLnTx/>
              <a:uFillTx/>
              <a:latin typeface="+mn-lt"/>
            </a:rPr>
            <a:t>Заявка 1</a:t>
          </a:r>
          <a:endParaRPr lang="ru-RU" sz="1600" b="1" kern="1200" dirty="0"/>
        </a:p>
      </dsp:txBody>
      <dsp:txXfrm>
        <a:off x="2618179" y="520784"/>
        <a:ext cx="812067" cy="812067"/>
      </dsp:txXfrm>
    </dsp:sp>
    <dsp:sp modelId="{CACA95C7-0947-4E2E-8C4B-8E291A59EC77}">
      <dsp:nvSpPr>
        <dsp:cNvPr id="0" name=""/>
        <dsp:cNvSpPr/>
      </dsp:nvSpPr>
      <dsp:spPr>
        <a:xfrm>
          <a:off x="765623" y="119851"/>
          <a:ext cx="3572910" cy="2858328"/>
        </a:xfrm>
        <a:prstGeom prst="funnel">
          <a:avLst/>
        </a:prstGeom>
        <a:solidFill>
          <a:schemeClr val="lt1">
            <a:alpha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D051D-54A5-417F-AA8E-ACFE6BA91161}">
      <dsp:nvSpPr>
        <dsp:cNvPr id="0" name=""/>
        <dsp:cNvSpPr/>
      </dsp:nvSpPr>
      <dsp:spPr>
        <a:xfrm>
          <a:off x="0" y="0"/>
          <a:ext cx="4303123" cy="855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a:t>1С:Управление холдингом</a:t>
          </a:r>
        </a:p>
      </dsp:txBody>
      <dsp:txXfrm>
        <a:off x="946201" y="0"/>
        <a:ext cx="3356921" cy="855770"/>
      </dsp:txXfrm>
    </dsp:sp>
    <dsp:sp modelId="{6881F9B0-7BF7-483D-904D-85D52E57875A}">
      <dsp:nvSpPr>
        <dsp:cNvPr id="0" name=""/>
        <dsp:cNvSpPr/>
      </dsp:nvSpPr>
      <dsp:spPr>
        <a:xfrm>
          <a:off x="85577" y="85577"/>
          <a:ext cx="860624" cy="68461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CB6A97-A9C9-4973-B577-CDBFAD036CDE}">
      <dsp:nvSpPr>
        <dsp:cNvPr id="0" name=""/>
        <dsp:cNvSpPr/>
      </dsp:nvSpPr>
      <dsp:spPr>
        <a:xfrm>
          <a:off x="0" y="941348"/>
          <a:ext cx="4303123" cy="855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err="1"/>
            <a:t>Самописная</a:t>
          </a:r>
          <a:r>
            <a:rPr lang="ru-RU" sz="1900" kern="1200" dirty="0"/>
            <a:t> конфигурация на платформе 1С:Предприятие 8</a:t>
          </a:r>
        </a:p>
      </dsp:txBody>
      <dsp:txXfrm>
        <a:off x="946201" y="941348"/>
        <a:ext cx="3356921" cy="855770"/>
      </dsp:txXfrm>
    </dsp:sp>
    <dsp:sp modelId="{64692CC1-B4BB-4836-854C-7F22042D2A6C}">
      <dsp:nvSpPr>
        <dsp:cNvPr id="0" name=""/>
        <dsp:cNvSpPr/>
      </dsp:nvSpPr>
      <dsp:spPr>
        <a:xfrm>
          <a:off x="85577" y="1026925"/>
          <a:ext cx="860624" cy="68461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CBD6A5-D8B7-47E9-AC80-E617D8F02F54}">
      <dsp:nvSpPr>
        <dsp:cNvPr id="0" name=""/>
        <dsp:cNvSpPr/>
      </dsp:nvSpPr>
      <dsp:spPr>
        <a:xfrm>
          <a:off x="0" y="1882696"/>
          <a:ext cx="4303123" cy="855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kern="1200" dirty="0"/>
            <a:t>1С:Зарплата и управление персоналом</a:t>
          </a:r>
        </a:p>
      </dsp:txBody>
      <dsp:txXfrm>
        <a:off x="946201" y="1882696"/>
        <a:ext cx="3356921" cy="855770"/>
      </dsp:txXfrm>
    </dsp:sp>
    <dsp:sp modelId="{BE91C454-12F1-4115-8530-22BDC47DC051}">
      <dsp:nvSpPr>
        <dsp:cNvPr id="0" name=""/>
        <dsp:cNvSpPr/>
      </dsp:nvSpPr>
      <dsp:spPr>
        <a:xfrm>
          <a:off x="85577" y="1968273"/>
          <a:ext cx="860624" cy="68461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5FED3-6BE4-49C7-A562-759BD3F7F455}">
      <dsp:nvSpPr>
        <dsp:cNvPr id="0" name=""/>
        <dsp:cNvSpPr/>
      </dsp:nvSpPr>
      <dsp:spPr>
        <a:xfrm>
          <a:off x="3023228" y="2110208"/>
          <a:ext cx="2350266" cy="962991"/>
        </a:xfrm>
        <a:prstGeom prst="roundRect">
          <a:avLst/>
        </a:prstGeom>
        <a:solidFill>
          <a:schemeClr val="bg1"/>
        </a:solidFill>
        <a:ln>
          <a:solidFill>
            <a:srgbClr val="0070C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70C0"/>
              </a:solidFill>
            </a:rPr>
            <a:t>Банки</a:t>
          </a:r>
        </a:p>
      </dsp:txBody>
      <dsp:txXfrm>
        <a:off x="3070237" y="2157217"/>
        <a:ext cx="2256248" cy="868973"/>
      </dsp:txXfrm>
    </dsp:sp>
    <dsp:sp modelId="{809481B3-FA27-47E0-84FB-307168BDDDE3}">
      <dsp:nvSpPr>
        <dsp:cNvPr id="0" name=""/>
        <dsp:cNvSpPr/>
      </dsp:nvSpPr>
      <dsp:spPr>
        <a:xfrm rot="9673847">
          <a:off x="5463760" y="1823149"/>
          <a:ext cx="907240"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592987" y="1890296"/>
        <a:ext cx="774483" cy="265514"/>
      </dsp:txXfrm>
    </dsp:sp>
    <dsp:sp modelId="{05798848-15F0-4180-9592-688672D73A5D}">
      <dsp:nvSpPr>
        <dsp:cNvPr id="0" name=""/>
        <dsp:cNvSpPr/>
      </dsp:nvSpPr>
      <dsp:spPr>
        <a:xfrm>
          <a:off x="6554242" y="1300593"/>
          <a:ext cx="1602089" cy="572049"/>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«Татнефть-УРС»</a:t>
          </a:r>
        </a:p>
      </dsp:txBody>
      <dsp:txXfrm>
        <a:off x="6582167" y="1328518"/>
        <a:ext cx="1546239" cy="516199"/>
      </dsp:txXfrm>
    </dsp:sp>
    <dsp:sp modelId="{7BB0CCF2-D1C6-466B-8C71-BAEF120D151E}">
      <dsp:nvSpPr>
        <dsp:cNvPr id="0" name=""/>
        <dsp:cNvSpPr/>
      </dsp:nvSpPr>
      <dsp:spPr>
        <a:xfrm rot="11685161">
          <a:off x="5467449" y="2844397"/>
          <a:ext cx="797952"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598018" y="2949805"/>
        <a:ext cx="665195" cy="265514"/>
      </dsp:txXfrm>
    </dsp:sp>
    <dsp:sp modelId="{73885C3F-09DE-47B9-80C9-9547F2C8DD3E}">
      <dsp:nvSpPr>
        <dsp:cNvPr id="0" name=""/>
        <dsp:cNvSpPr/>
      </dsp:nvSpPr>
      <dsp:spPr>
        <a:xfrm>
          <a:off x="6482213" y="3119194"/>
          <a:ext cx="1602098" cy="698078"/>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«Татнефть-Актив»</a:t>
          </a:r>
        </a:p>
      </dsp:txBody>
      <dsp:txXfrm>
        <a:off x="6516290" y="3153271"/>
        <a:ext cx="1533944" cy="629924"/>
      </dsp:txXfrm>
    </dsp:sp>
    <dsp:sp modelId="{1905D4EF-C2AF-4F04-A36E-A19568E2D5FE}">
      <dsp:nvSpPr>
        <dsp:cNvPr id="0" name=""/>
        <dsp:cNvSpPr/>
      </dsp:nvSpPr>
      <dsp:spPr>
        <a:xfrm rot="12684283">
          <a:off x="5137454" y="3325264"/>
          <a:ext cx="1117770"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260487" y="3448358"/>
        <a:ext cx="985013" cy="265514"/>
      </dsp:txXfrm>
    </dsp:sp>
    <dsp:sp modelId="{CC9E9D66-A457-4E60-A97B-6B861925365F}">
      <dsp:nvSpPr>
        <dsp:cNvPr id="0" name=""/>
        <dsp:cNvSpPr/>
      </dsp:nvSpPr>
      <dsp:spPr>
        <a:xfrm>
          <a:off x="6050056" y="4105400"/>
          <a:ext cx="1918352" cy="55595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«Процессинговый центр»</a:t>
          </a:r>
        </a:p>
      </dsp:txBody>
      <dsp:txXfrm>
        <a:off x="6077195" y="4132539"/>
        <a:ext cx="1864074" cy="501672"/>
      </dsp:txXfrm>
    </dsp:sp>
    <dsp:sp modelId="{EB5760C0-3FC2-4D87-97B7-7B41964D9647}">
      <dsp:nvSpPr>
        <dsp:cNvPr id="0" name=""/>
        <dsp:cNvSpPr/>
      </dsp:nvSpPr>
      <dsp:spPr>
        <a:xfrm rot="14454304">
          <a:off x="4397636" y="3421679"/>
          <a:ext cx="718691"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4496292" y="3568187"/>
        <a:ext cx="585934" cy="265514"/>
      </dsp:txXfrm>
    </dsp:sp>
    <dsp:sp modelId="{7A3EAFD3-E1DC-4139-8CCA-D63D566503A4}">
      <dsp:nvSpPr>
        <dsp:cNvPr id="0" name=""/>
        <dsp:cNvSpPr/>
      </dsp:nvSpPr>
      <dsp:spPr>
        <a:xfrm>
          <a:off x="4540710" y="4249453"/>
          <a:ext cx="1437493" cy="67813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«Фин-инвест»</a:t>
          </a:r>
        </a:p>
      </dsp:txBody>
      <dsp:txXfrm>
        <a:off x="4573814" y="4282557"/>
        <a:ext cx="1371285" cy="611927"/>
      </dsp:txXfrm>
    </dsp:sp>
    <dsp:sp modelId="{E8513613-C91B-4705-9506-5816C39F745F}">
      <dsp:nvSpPr>
        <dsp:cNvPr id="0" name=""/>
        <dsp:cNvSpPr/>
      </dsp:nvSpPr>
      <dsp:spPr>
        <a:xfrm rot="16985895">
          <a:off x="3578711" y="3459547"/>
          <a:ext cx="687832"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3630047" y="3612704"/>
        <a:ext cx="555075" cy="265514"/>
      </dsp:txXfrm>
    </dsp:sp>
    <dsp:sp modelId="{A052F5CD-3D2F-406E-9B35-BE515BF71624}">
      <dsp:nvSpPr>
        <dsp:cNvPr id="0" name=""/>
        <dsp:cNvSpPr/>
      </dsp:nvSpPr>
      <dsp:spPr>
        <a:xfrm>
          <a:off x="2953012" y="4325898"/>
          <a:ext cx="1431362" cy="715826"/>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 Энергосбыт»</a:t>
          </a:r>
        </a:p>
      </dsp:txBody>
      <dsp:txXfrm>
        <a:off x="2987956" y="4360842"/>
        <a:ext cx="1361474" cy="645938"/>
      </dsp:txXfrm>
    </dsp:sp>
    <dsp:sp modelId="{4361709E-488E-470F-884B-AFEAE2B9F4C1}">
      <dsp:nvSpPr>
        <dsp:cNvPr id="0" name=""/>
        <dsp:cNvSpPr/>
      </dsp:nvSpPr>
      <dsp:spPr>
        <a:xfrm rot="19135643">
          <a:off x="2384574" y="3437851"/>
          <a:ext cx="1080107"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400911" y="3569968"/>
        <a:ext cx="947350" cy="265514"/>
      </dsp:txXfrm>
    </dsp:sp>
    <dsp:sp modelId="{8FDBDFFB-14FE-4C47-841F-DA6A475EB9CF}">
      <dsp:nvSpPr>
        <dsp:cNvPr id="0" name=""/>
        <dsp:cNvSpPr/>
      </dsp:nvSpPr>
      <dsp:spPr>
        <a:xfrm>
          <a:off x="931402" y="4320211"/>
          <a:ext cx="1805533" cy="505449"/>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«Нижнекамская ТЭЦ»</a:t>
          </a:r>
        </a:p>
      </dsp:txBody>
      <dsp:txXfrm>
        <a:off x="956076" y="4344885"/>
        <a:ext cx="1756185" cy="456101"/>
      </dsp:txXfrm>
    </dsp:sp>
    <dsp:sp modelId="{93856F3D-FADD-47F5-9F6F-5CCF3E2DAF7E}">
      <dsp:nvSpPr>
        <dsp:cNvPr id="0" name=""/>
        <dsp:cNvSpPr/>
      </dsp:nvSpPr>
      <dsp:spPr>
        <a:xfrm rot="20130077">
          <a:off x="2392088" y="2990602"/>
          <a:ext cx="744911"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398064" y="3106632"/>
        <a:ext cx="612154" cy="265514"/>
      </dsp:txXfrm>
    </dsp:sp>
    <dsp:sp modelId="{F1C45DE3-4F56-4B1C-AFEB-573D975DC91D}">
      <dsp:nvSpPr>
        <dsp:cNvPr id="0" name=""/>
        <dsp:cNvSpPr/>
      </dsp:nvSpPr>
      <dsp:spPr>
        <a:xfrm>
          <a:off x="648206" y="3399768"/>
          <a:ext cx="1715400" cy="71297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«Татнефть-АЗС Запад»</a:t>
          </a:r>
        </a:p>
      </dsp:txBody>
      <dsp:txXfrm>
        <a:off x="683011" y="3434573"/>
        <a:ext cx="1645790" cy="643365"/>
      </dsp:txXfrm>
    </dsp:sp>
    <dsp:sp modelId="{EE5DD499-9BA8-4FFB-B0CA-24E77AE52AA5}">
      <dsp:nvSpPr>
        <dsp:cNvPr id="0" name=""/>
        <dsp:cNvSpPr/>
      </dsp:nvSpPr>
      <dsp:spPr>
        <a:xfrm rot="21462799">
          <a:off x="2272361" y="2404567"/>
          <a:ext cx="531728"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272414" y="2495720"/>
        <a:ext cx="398971" cy="265514"/>
      </dsp:txXfrm>
    </dsp:sp>
    <dsp:sp modelId="{73B985AC-9E1D-4D58-B667-CA26473DE6CE}">
      <dsp:nvSpPr>
        <dsp:cNvPr id="0" name=""/>
        <dsp:cNvSpPr/>
      </dsp:nvSpPr>
      <dsp:spPr>
        <a:xfrm>
          <a:off x="360121" y="2304791"/>
          <a:ext cx="1662530" cy="69745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«Татнефть-АЗС Центр»</a:t>
          </a:r>
        </a:p>
      </dsp:txBody>
      <dsp:txXfrm>
        <a:off x="394168" y="2338838"/>
        <a:ext cx="1594436" cy="629356"/>
      </dsp:txXfrm>
    </dsp:sp>
    <dsp:sp modelId="{A33064CA-B258-44F3-8312-BC99B060CB90}">
      <dsp:nvSpPr>
        <dsp:cNvPr id="0" name=""/>
        <dsp:cNvSpPr/>
      </dsp:nvSpPr>
      <dsp:spPr>
        <a:xfrm rot="1058206">
          <a:off x="2112401" y="1809162"/>
          <a:ext cx="864181"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115521" y="1877556"/>
        <a:ext cx="731424" cy="265514"/>
      </dsp:txXfrm>
    </dsp:sp>
    <dsp:sp modelId="{62D6F5BD-14FF-4353-A937-385663B61463}">
      <dsp:nvSpPr>
        <dsp:cNvPr id="0" name=""/>
        <dsp:cNvSpPr/>
      </dsp:nvSpPr>
      <dsp:spPr>
        <a:xfrm>
          <a:off x="288096" y="1152397"/>
          <a:ext cx="1609359" cy="77071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АО «ТАНЕКО»</a:t>
          </a:r>
        </a:p>
      </dsp:txBody>
      <dsp:txXfrm>
        <a:off x="325719" y="1190020"/>
        <a:ext cx="1534113" cy="695464"/>
      </dsp:txXfrm>
    </dsp:sp>
    <dsp:sp modelId="{DCFCC060-A324-4E4F-8217-C769BBA16424}">
      <dsp:nvSpPr>
        <dsp:cNvPr id="0" name=""/>
        <dsp:cNvSpPr/>
      </dsp:nvSpPr>
      <dsp:spPr>
        <a:xfrm rot="5311276">
          <a:off x="4073618" y="1668932"/>
          <a:ext cx="240434" cy="442524"/>
        </a:xfrm>
        <a:prstGeom prst="rightArrow">
          <a:avLst>
            <a:gd name="adj1" fmla="val 60000"/>
            <a:gd name="adj2" fmla="val 50000"/>
          </a:avLst>
        </a:prstGeom>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4108752" y="1721384"/>
        <a:ext cx="168304" cy="265514"/>
      </dsp:txXfrm>
    </dsp:sp>
    <dsp:sp modelId="{472D0A25-A804-4BB4-9B02-24570A246354}">
      <dsp:nvSpPr>
        <dsp:cNvPr id="0" name=""/>
        <dsp:cNvSpPr/>
      </dsp:nvSpPr>
      <dsp:spPr>
        <a:xfrm>
          <a:off x="3385161" y="885861"/>
          <a:ext cx="1609359" cy="77071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ПАО «Татнефть»</a:t>
          </a:r>
        </a:p>
      </dsp:txBody>
      <dsp:txXfrm>
        <a:off x="3422784" y="923484"/>
        <a:ext cx="1534113" cy="695464"/>
      </dsp:txXfrm>
    </dsp:sp>
    <dsp:sp modelId="{BADA91FA-B31C-4854-ACF7-40C0900FDDAC}">
      <dsp:nvSpPr>
        <dsp:cNvPr id="0" name=""/>
        <dsp:cNvSpPr/>
      </dsp:nvSpPr>
      <dsp:spPr>
        <a:xfrm rot="10692422">
          <a:off x="5617055" y="2392770"/>
          <a:ext cx="588053" cy="356975"/>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5724121" y="2462490"/>
        <a:ext cx="480961" cy="214185"/>
      </dsp:txXfrm>
    </dsp:sp>
    <dsp:sp modelId="{2DF49623-EAC1-4DE1-AC3E-B55542790415}">
      <dsp:nvSpPr>
        <dsp:cNvPr id="0" name=""/>
        <dsp:cNvSpPr/>
      </dsp:nvSpPr>
      <dsp:spPr>
        <a:xfrm>
          <a:off x="6482216" y="2160740"/>
          <a:ext cx="1602089" cy="78827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«Татнефть-Самара»</a:t>
          </a:r>
        </a:p>
      </dsp:txBody>
      <dsp:txXfrm>
        <a:off x="6520696" y="2199220"/>
        <a:ext cx="1525129" cy="7113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5FED3-6BE4-49C7-A562-759BD3F7F455}">
      <dsp:nvSpPr>
        <dsp:cNvPr id="0" name=""/>
        <dsp:cNvSpPr/>
      </dsp:nvSpPr>
      <dsp:spPr>
        <a:xfrm>
          <a:off x="3023228" y="2110208"/>
          <a:ext cx="2350266" cy="962991"/>
        </a:xfrm>
        <a:prstGeom prst="roundRect">
          <a:avLst/>
        </a:prstGeom>
        <a:solidFill>
          <a:schemeClr val="bg1"/>
        </a:solidFill>
        <a:ln>
          <a:solidFill>
            <a:srgbClr val="F03C46"/>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t" anchorCtr="0">
          <a:noAutofit/>
        </a:bodyPr>
        <a:lstStyle/>
        <a:p>
          <a:pPr marL="0" lvl="0" indent="0" algn="ctr" defTabSz="577850">
            <a:lnSpc>
              <a:spcPct val="90000"/>
            </a:lnSpc>
            <a:spcBef>
              <a:spcPct val="0"/>
            </a:spcBef>
            <a:spcAft>
              <a:spcPct val="35000"/>
            </a:spcAft>
            <a:buNone/>
          </a:pPr>
          <a:r>
            <a:rPr lang="ru-RU" sz="1300" b="1" kern="1200" dirty="0">
              <a:solidFill>
                <a:srgbClr val="F03C46"/>
              </a:solidFill>
            </a:rPr>
            <a:t>Управление финансов</a:t>
          </a:r>
        </a:p>
        <a:p>
          <a:pPr marL="0" lvl="0" indent="0" algn="ctr" defTabSz="577850">
            <a:lnSpc>
              <a:spcPct val="90000"/>
            </a:lnSpc>
            <a:spcBef>
              <a:spcPct val="0"/>
            </a:spcBef>
            <a:spcAft>
              <a:spcPct val="35000"/>
            </a:spcAft>
            <a:buNone/>
          </a:pPr>
          <a:r>
            <a:rPr lang="ru-RU" sz="1500" b="1" kern="1200" dirty="0">
              <a:solidFill>
                <a:srgbClr val="F03C46"/>
              </a:solidFill>
            </a:rPr>
            <a:t>ПАО «Татнефть</a:t>
          </a:r>
        </a:p>
      </dsp:txBody>
      <dsp:txXfrm>
        <a:off x="3070237" y="2157217"/>
        <a:ext cx="2256248" cy="868973"/>
      </dsp:txXfrm>
    </dsp:sp>
    <dsp:sp modelId="{809481B3-FA27-47E0-84FB-307168BDDDE3}">
      <dsp:nvSpPr>
        <dsp:cNvPr id="0" name=""/>
        <dsp:cNvSpPr/>
      </dsp:nvSpPr>
      <dsp:spPr>
        <a:xfrm rot="10496910">
          <a:off x="5621075" y="2250372"/>
          <a:ext cx="638992"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753574" y="2333032"/>
        <a:ext cx="506235" cy="265514"/>
      </dsp:txXfrm>
    </dsp:sp>
    <dsp:sp modelId="{05798848-15F0-4180-9592-688672D73A5D}">
      <dsp:nvSpPr>
        <dsp:cNvPr id="0" name=""/>
        <dsp:cNvSpPr/>
      </dsp:nvSpPr>
      <dsp:spPr>
        <a:xfrm>
          <a:off x="6545493" y="2088714"/>
          <a:ext cx="1602089" cy="572049"/>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«Татнефть-УРС»</a:t>
          </a:r>
        </a:p>
      </dsp:txBody>
      <dsp:txXfrm>
        <a:off x="6573418" y="2116639"/>
        <a:ext cx="1546239" cy="516199"/>
      </dsp:txXfrm>
    </dsp:sp>
    <dsp:sp modelId="{7BB0CCF2-D1C6-466B-8C71-BAEF120D151E}">
      <dsp:nvSpPr>
        <dsp:cNvPr id="0" name=""/>
        <dsp:cNvSpPr/>
      </dsp:nvSpPr>
      <dsp:spPr>
        <a:xfrm rot="12065124">
          <a:off x="5357442" y="3035012"/>
          <a:ext cx="939704"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485755" y="3147397"/>
        <a:ext cx="806947" cy="265514"/>
      </dsp:txXfrm>
    </dsp:sp>
    <dsp:sp modelId="{73885C3F-09DE-47B9-80C9-9547F2C8DD3E}">
      <dsp:nvSpPr>
        <dsp:cNvPr id="0" name=""/>
        <dsp:cNvSpPr/>
      </dsp:nvSpPr>
      <dsp:spPr>
        <a:xfrm>
          <a:off x="6401411" y="3529221"/>
          <a:ext cx="1602098" cy="57618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«Татнефть-Актив»</a:t>
          </a:r>
        </a:p>
      </dsp:txBody>
      <dsp:txXfrm>
        <a:off x="6429538" y="3557348"/>
        <a:ext cx="1545844" cy="519931"/>
      </dsp:txXfrm>
    </dsp:sp>
    <dsp:sp modelId="{1905D4EF-C2AF-4F04-A36E-A19568E2D5FE}">
      <dsp:nvSpPr>
        <dsp:cNvPr id="0" name=""/>
        <dsp:cNvSpPr/>
      </dsp:nvSpPr>
      <dsp:spPr>
        <a:xfrm rot="12772240">
          <a:off x="5102576" y="3362371"/>
          <a:ext cx="1135010"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5224706" y="3486903"/>
        <a:ext cx="1002253" cy="265514"/>
      </dsp:txXfrm>
    </dsp:sp>
    <dsp:sp modelId="{CC9E9D66-A457-4E60-A97B-6B861925365F}">
      <dsp:nvSpPr>
        <dsp:cNvPr id="0" name=""/>
        <dsp:cNvSpPr/>
      </dsp:nvSpPr>
      <dsp:spPr>
        <a:xfrm>
          <a:off x="6004347" y="4177430"/>
          <a:ext cx="1918352" cy="55595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«Процессинговый центр»</a:t>
          </a:r>
        </a:p>
      </dsp:txBody>
      <dsp:txXfrm>
        <a:off x="6031486" y="4204569"/>
        <a:ext cx="1864074" cy="501672"/>
      </dsp:txXfrm>
    </dsp:sp>
    <dsp:sp modelId="{EB5760C0-3FC2-4D87-97B7-7B41964D9647}">
      <dsp:nvSpPr>
        <dsp:cNvPr id="0" name=""/>
        <dsp:cNvSpPr/>
      </dsp:nvSpPr>
      <dsp:spPr>
        <a:xfrm rot="14532245">
          <a:off x="4370143" y="3441545"/>
          <a:ext cx="733240"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4467475" y="3588769"/>
        <a:ext cx="600483" cy="265514"/>
      </dsp:txXfrm>
    </dsp:sp>
    <dsp:sp modelId="{7A3EAFD3-E1DC-4139-8CCA-D63D566503A4}">
      <dsp:nvSpPr>
        <dsp:cNvPr id="0" name=""/>
        <dsp:cNvSpPr/>
      </dsp:nvSpPr>
      <dsp:spPr>
        <a:xfrm>
          <a:off x="4609582" y="4292504"/>
          <a:ext cx="1155404" cy="53315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«Фин-инвест»</a:t>
          </a:r>
        </a:p>
      </dsp:txBody>
      <dsp:txXfrm>
        <a:off x="4635608" y="4318530"/>
        <a:ext cx="1103352" cy="481103"/>
      </dsp:txXfrm>
    </dsp:sp>
    <dsp:sp modelId="{E8513613-C91B-4705-9506-5816C39F745F}">
      <dsp:nvSpPr>
        <dsp:cNvPr id="0" name=""/>
        <dsp:cNvSpPr/>
      </dsp:nvSpPr>
      <dsp:spPr>
        <a:xfrm rot="17020522">
          <a:off x="3568418" y="3456613"/>
          <a:ext cx="686560"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3619103" y="3609615"/>
        <a:ext cx="553803" cy="265514"/>
      </dsp:txXfrm>
    </dsp:sp>
    <dsp:sp modelId="{A052F5CD-3D2F-406E-9B35-BE515BF71624}">
      <dsp:nvSpPr>
        <dsp:cNvPr id="0" name=""/>
        <dsp:cNvSpPr/>
      </dsp:nvSpPr>
      <dsp:spPr>
        <a:xfrm>
          <a:off x="2953013" y="4321482"/>
          <a:ext cx="1431362" cy="554283"/>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 Энергосбыт»</a:t>
          </a:r>
        </a:p>
      </dsp:txBody>
      <dsp:txXfrm>
        <a:off x="2980071" y="4348540"/>
        <a:ext cx="1377246" cy="500167"/>
      </dsp:txXfrm>
    </dsp:sp>
    <dsp:sp modelId="{4361709E-488E-470F-884B-AFEAE2B9F4C1}">
      <dsp:nvSpPr>
        <dsp:cNvPr id="0" name=""/>
        <dsp:cNvSpPr/>
      </dsp:nvSpPr>
      <dsp:spPr>
        <a:xfrm rot="19135643">
          <a:off x="2384574" y="3437851"/>
          <a:ext cx="1080107"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400911" y="3569968"/>
        <a:ext cx="947350" cy="265514"/>
      </dsp:txXfrm>
    </dsp:sp>
    <dsp:sp modelId="{8FDBDFFB-14FE-4C47-841F-DA6A475EB9CF}">
      <dsp:nvSpPr>
        <dsp:cNvPr id="0" name=""/>
        <dsp:cNvSpPr/>
      </dsp:nvSpPr>
      <dsp:spPr>
        <a:xfrm>
          <a:off x="931402" y="4320211"/>
          <a:ext cx="1805533" cy="505449"/>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«Нижнекамская ТЭЦ»</a:t>
          </a:r>
        </a:p>
      </dsp:txBody>
      <dsp:txXfrm>
        <a:off x="956076" y="4344885"/>
        <a:ext cx="1756185" cy="456101"/>
      </dsp:txXfrm>
    </dsp:sp>
    <dsp:sp modelId="{93856F3D-FADD-47F5-9F6F-5CCF3E2DAF7E}">
      <dsp:nvSpPr>
        <dsp:cNvPr id="0" name=""/>
        <dsp:cNvSpPr/>
      </dsp:nvSpPr>
      <dsp:spPr>
        <a:xfrm rot="20130077">
          <a:off x="2392088" y="2990602"/>
          <a:ext cx="744911"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398064" y="3106632"/>
        <a:ext cx="612154" cy="265514"/>
      </dsp:txXfrm>
    </dsp:sp>
    <dsp:sp modelId="{F1C45DE3-4F56-4B1C-AFEB-573D975DC91D}">
      <dsp:nvSpPr>
        <dsp:cNvPr id="0" name=""/>
        <dsp:cNvSpPr/>
      </dsp:nvSpPr>
      <dsp:spPr>
        <a:xfrm>
          <a:off x="648206" y="3399768"/>
          <a:ext cx="1715400" cy="712975"/>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«Татнефть-АЗС Запад»</a:t>
          </a:r>
        </a:p>
      </dsp:txBody>
      <dsp:txXfrm>
        <a:off x="683011" y="3434573"/>
        <a:ext cx="1645790" cy="643365"/>
      </dsp:txXfrm>
    </dsp:sp>
    <dsp:sp modelId="{EE5DD499-9BA8-4FFB-B0CA-24E77AE52AA5}">
      <dsp:nvSpPr>
        <dsp:cNvPr id="0" name=""/>
        <dsp:cNvSpPr/>
      </dsp:nvSpPr>
      <dsp:spPr>
        <a:xfrm rot="21141719">
          <a:off x="2147016" y="2567872"/>
          <a:ext cx="652541"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147605" y="2665200"/>
        <a:ext cx="519784" cy="265514"/>
      </dsp:txXfrm>
    </dsp:sp>
    <dsp:sp modelId="{73B985AC-9E1D-4D58-B667-CA26473DE6CE}">
      <dsp:nvSpPr>
        <dsp:cNvPr id="0" name=""/>
        <dsp:cNvSpPr/>
      </dsp:nvSpPr>
      <dsp:spPr>
        <a:xfrm>
          <a:off x="210103" y="2604289"/>
          <a:ext cx="1662530" cy="69745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«Татнефть-АЗС Центр»</a:t>
          </a:r>
        </a:p>
      </dsp:txBody>
      <dsp:txXfrm>
        <a:off x="244150" y="2638336"/>
        <a:ext cx="1594436" cy="629356"/>
      </dsp:txXfrm>
    </dsp:sp>
    <dsp:sp modelId="{A33064CA-B258-44F3-8312-BC99B060CB90}">
      <dsp:nvSpPr>
        <dsp:cNvPr id="0" name=""/>
        <dsp:cNvSpPr/>
      </dsp:nvSpPr>
      <dsp:spPr>
        <a:xfrm rot="394820">
          <a:off x="2054902" y="2130336"/>
          <a:ext cx="730247" cy="442524"/>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2055339" y="2211234"/>
        <a:ext cx="597490" cy="265514"/>
      </dsp:txXfrm>
    </dsp:sp>
    <dsp:sp modelId="{62D6F5BD-14FF-4353-A937-385663B61463}">
      <dsp:nvSpPr>
        <dsp:cNvPr id="0" name=""/>
        <dsp:cNvSpPr/>
      </dsp:nvSpPr>
      <dsp:spPr>
        <a:xfrm>
          <a:off x="161059" y="1872642"/>
          <a:ext cx="1609359" cy="565206"/>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АО «ТАНЕКО»</a:t>
          </a:r>
        </a:p>
      </dsp:txBody>
      <dsp:txXfrm>
        <a:off x="188650" y="1900233"/>
        <a:ext cx="1554177" cy="510024"/>
      </dsp:txXfrm>
    </dsp:sp>
    <dsp:sp modelId="{DCFCC060-A324-4E4F-8217-C769BBA16424}">
      <dsp:nvSpPr>
        <dsp:cNvPr id="0" name=""/>
        <dsp:cNvSpPr/>
      </dsp:nvSpPr>
      <dsp:spPr>
        <a:xfrm rot="16203966">
          <a:off x="3859597" y="1469793"/>
          <a:ext cx="667984" cy="442524"/>
        </a:xfrm>
        <a:prstGeom prst="rightArrow">
          <a:avLst>
            <a:gd name="adj1" fmla="val 60000"/>
            <a:gd name="adj2" fmla="val 50000"/>
          </a:avLst>
        </a:prstGeom>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rot="10800000">
        <a:off x="3925899" y="1624676"/>
        <a:ext cx="535227" cy="265514"/>
      </dsp:txXfrm>
    </dsp:sp>
    <dsp:sp modelId="{472D0A25-A804-4BB4-9B02-24570A246354}">
      <dsp:nvSpPr>
        <dsp:cNvPr id="0" name=""/>
        <dsp:cNvSpPr/>
      </dsp:nvSpPr>
      <dsp:spPr>
        <a:xfrm>
          <a:off x="3385158" y="720245"/>
          <a:ext cx="1609359" cy="525729"/>
        </a:xfrm>
        <a:prstGeom prst="roundRect">
          <a:avLst/>
        </a:prstGeom>
        <a:solidFill>
          <a:schemeClr val="bg1"/>
        </a:solidFill>
        <a:ln>
          <a:solidFill>
            <a:schemeClr val="accent6">
              <a:lumMod val="60000"/>
              <a:lumOff val="4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accent6">
                  <a:lumMod val="60000"/>
                  <a:lumOff val="40000"/>
                </a:schemeClr>
              </a:solidFill>
            </a:rPr>
            <a:t>Банки</a:t>
          </a:r>
        </a:p>
      </dsp:txBody>
      <dsp:txXfrm>
        <a:off x="3410822" y="745909"/>
        <a:ext cx="1558031" cy="474401"/>
      </dsp:txXfrm>
    </dsp:sp>
    <dsp:sp modelId="{BADA91FA-B31C-4854-ACF7-40C0900FDDAC}">
      <dsp:nvSpPr>
        <dsp:cNvPr id="0" name=""/>
        <dsp:cNvSpPr/>
      </dsp:nvSpPr>
      <dsp:spPr>
        <a:xfrm rot="11293643">
          <a:off x="5572913" y="2697127"/>
          <a:ext cx="704617" cy="356975"/>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5679454" y="2776185"/>
        <a:ext cx="597525" cy="214185"/>
      </dsp:txXfrm>
    </dsp:sp>
    <dsp:sp modelId="{2DF49623-EAC1-4DE1-AC3E-B55542790415}">
      <dsp:nvSpPr>
        <dsp:cNvPr id="0" name=""/>
        <dsp:cNvSpPr/>
      </dsp:nvSpPr>
      <dsp:spPr>
        <a:xfrm>
          <a:off x="6524340" y="2826468"/>
          <a:ext cx="1602089" cy="558692"/>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u-RU" sz="1200" b="1" kern="1200" dirty="0">
              <a:solidFill>
                <a:srgbClr val="008A59"/>
              </a:solidFill>
            </a:rPr>
            <a:t>ООО «Татнефть-Самара»</a:t>
          </a:r>
        </a:p>
      </dsp:txBody>
      <dsp:txXfrm>
        <a:off x="6551613" y="2853741"/>
        <a:ext cx="1547543" cy="5041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1849E308-8DB5-4411-96BE-AC6258BF2E57}" type="datetimeFigureOut">
              <a:rPr lang="ru-RU" smtClean="0"/>
              <a:t>25.02.2026</a:t>
            </a:fld>
            <a:endParaRPr lang="ru-RU" dirty="0"/>
          </a:p>
        </p:txBody>
      </p:sp>
      <p:sp>
        <p:nvSpPr>
          <p:cNvPr id="4" name="Нижний колонтитул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9FD7C57B-3508-489B-AD19-629E6F966602}" type="slidenum">
              <a:rPr lang="ru-RU" smtClean="0"/>
              <a:t>‹#›</a:t>
            </a:fld>
            <a:endParaRPr lang="ru-RU" dirty="0"/>
          </a:p>
        </p:txBody>
      </p:sp>
    </p:spTree>
    <p:extLst>
      <p:ext uri="{BB962C8B-B14F-4D97-AF65-F5344CB8AC3E}">
        <p14:creationId xmlns:p14="http://schemas.microsoft.com/office/powerpoint/2010/main" val="318661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ru-RU" altLang="ru-RU" dirty="0"/>
          </a:p>
        </p:txBody>
      </p:sp>
      <p:sp>
        <p:nvSpPr>
          <p:cNvPr id="2457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ru-RU" altLang="ru-RU" dirty="0"/>
          </a:p>
        </p:txBody>
      </p:sp>
      <p:sp>
        <p:nvSpPr>
          <p:cNvPr id="2970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dirty="0"/>
              <a:t>Образец текста</a:t>
            </a:r>
          </a:p>
          <a:p>
            <a:pPr lvl="1"/>
            <a:r>
              <a:rPr lang="ru-RU" altLang="ru-RU" noProof="0" dirty="0"/>
              <a:t>Второй уровень</a:t>
            </a:r>
          </a:p>
          <a:p>
            <a:pPr lvl="2"/>
            <a:r>
              <a:rPr lang="ru-RU" altLang="ru-RU" noProof="0" dirty="0"/>
              <a:t>Третий уровень</a:t>
            </a:r>
          </a:p>
          <a:p>
            <a:pPr lvl="3"/>
            <a:r>
              <a:rPr lang="ru-RU" altLang="ru-RU" noProof="0" dirty="0"/>
              <a:t>Четвертый уровень</a:t>
            </a:r>
          </a:p>
          <a:p>
            <a:pPr lvl="4"/>
            <a:r>
              <a:rPr lang="ru-RU" altLang="ru-RU" noProof="0" dirty="0"/>
              <a:t>Пятый уровень</a:t>
            </a:r>
          </a:p>
        </p:txBody>
      </p:sp>
      <p:sp>
        <p:nvSpPr>
          <p:cNvPr id="24582"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ru-RU" altLang="ru-RU" dirty="0"/>
          </a:p>
        </p:txBody>
      </p:sp>
      <p:sp>
        <p:nvSpPr>
          <p:cNvPr id="24583"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C1857F1-5628-42BE-9DA5-FBB340E17BA8}" type="slidenum">
              <a:rPr lang="ru-RU" altLang="ru-RU" smtClean="0"/>
              <a:pPr>
                <a:defRPr/>
              </a:pPr>
              <a:t>‹#›</a:t>
            </a:fld>
            <a:endParaRPr lang="ru-RU" altLang="ru-RU" dirty="0"/>
          </a:p>
        </p:txBody>
      </p:sp>
    </p:spTree>
    <p:extLst>
      <p:ext uri="{BB962C8B-B14F-4D97-AF65-F5344CB8AC3E}">
        <p14:creationId xmlns:p14="http://schemas.microsoft.com/office/powerpoint/2010/main" val="1564900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19EDA5A6-231F-49EA-9D70-63EB86579C74}"/>
              </a:ext>
            </a:extLst>
          </p:cNvPr>
          <p:cNvSpPr>
            <a:spLocks noGrp="1" noRot="1" noChangeAspect="1" noTextEdit="1"/>
          </p:cNvSpPr>
          <p:nvPr>
            <p:ph type="sldImg"/>
          </p:nvPr>
        </p:nvSpPr>
        <p:spPr>
          <a:ln/>
        </p:spPr>
      </p:sp>
      <p:sp>
        <p:nvSpPr>
          <p:cNvPr id="9219" name="Заметки 2">
            <a:extLst>
              <a:ext uri="{FF2B5EF4-FFF2-40B4-BE49-F238E27FC236}">
                <a16:creationId xmlns:a16="http://schemas.microsoft.com/office/drawing/2014/main" id="{6D27D728-5BBC-4B49-850F-DC1D319F6A7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dirty="0"/>
          </a:p>
        </p:txBody>
      </p:sp>
      <p:sp>
        <p:nvSpPr>
          <p:cNvPr id="9220" name="Номер слайда 3">
            <a:extLst>
              <a:ext uri="{FF2B5EF4-FFF2-40B4-BE49-F238E27FC236}">
                <a16:creationId xmlns:a16="http://schemas.microsoft.com/office/drawing/2014/main" id="{4913AD8B-F0F1-446F-9C56-253F235216DB}"/>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D15E8309-B514-4D89-8B47-D9AAA1075BB1}" type="slidenum">
              <a:rPr lang="ru-RU" altLang="ru-RU" sz="1200" b="0">
                <a:solidFill>
                  <a:schemeClr val="tx1"/>
                </a:solidFill>
                <a:latin typeface="Times New Roman" panose="02020603050405020304" pitchFamily="18" charset="0"/>
              </a:rPr>
              <a:pPr/>
              <a:t>1</a:t>
            </a:fld>
            <a:endParaRPr lang="ru-RU" altLang="ru-RU" sz="1200" b="0">
              <a:solidFill>
                <a:schemeClr val="tx1"/>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ru-RU" sz="1200" b="0" i="0" kern="1200" dirty="0">
                <a:solidFill>
                  <a:schemeClr val="tx1"/>
                </a:solidFill>
                <a:effectLst/>
                <a:latin typeface="Arial" panose="020B0604020202020204" pitchFamily="34" charset="0"/>
                <a:ea typeface="+mn-ea"/>
                <a:cs typeface="Arial" panose="020B0604020202020204" pitchFamily="34" charset="0"/>
              </a:rPr>
              <a:t>Система обеспечивает детальный </a:t>
            </a:r>
            <a:r>
              <a:rPr lang="ru-RU" sz="1200" b="1" i="0" kern="1200" dirty="0">
                <a:solidFill>
                  <a:schemeClr val="tx1"/>
                </a:solidFill>
                <a:effectLst/>
                <a:latin typeface="Arial" panose="020B0604020202020204" pitchFamily="34" charset="0"/>
                <a:ea typeface="+mn-ea"/>
                <a:cs typeface="Arial" panose="020B0604020202020204" pitchFamily="34" charset="0"/>
              </a:rPr>
              <a:t>учет и анализ взаимных обязательств</a:t>
            </a:r>
            <a:r>
              <a:rPr lang="ru-RU" sz="1200" b="0" i="0" kern="1200" dirty="0">
                <a:solidFill>
                  <a:schemeClr val="tx1"/>
                </a:solidFill>
                <a:effectLst/>
                <a:latin typeface="Arial" panose="020B0604020202020204" pitchFamily="34" charset="0"/>
                <a:ea typeface="+mn-ea"/>
                <a:cs typeface="Arial" panose="020B0604020202020204" pitchFamily="34" charset="0"/>
              </a:rPr>
              <a:t> с контрагентами — от общего долга по организации до конкретного документа.</a:t>
            </a:r>
          </a:p>
          <a:p>
            <a:pPr algn="l"/>
            <a:r>
              <a:rPr lang="ru-RU" sz="1200" b="0" i="0" kern="1200" dirty="0">
                <a:solidFill>
                  <a:schemeClr val="tx1"/>
                </a:solidFill>
                <a:effectLst/>
                <a:latin typeface="Arial" panose="020B0604020202020204" pitchFamily="34" charset="0"/>
                <a:ea typeface="+mn-ea"/>
                <a:cs typeface="Arial" panose="020B0604020202020204" pitchFamily="34" charset="0"/>
              </a:rPr>
              <a:t>Система обеспечивает детализацию взаимных обязательств на нескольких уровнях: по организации в целом, по конкретному контрагенту, по договору, заказу или даже по расчетному документу. Это дает максимальную прозрачность задолженности</a:t>
            </a:r>
          </a:p>
          <a:p>
            <a:pPr algn="l"/>
            <a:r>
              <a:rPr lang="ru-RU" sz="1200" b="0" i="0" kern="1200" dirty="0">
                <a:solidFill>
                  <a:schemeClr val="tx1"/>
                </a:solidFill>
                <a:effectLst/>
                <a:latin typeface="Arial" panose="020B0604020202020204" pitchFamily="34" charset="0"/>
                <a:ea typeface="+mn-ea"/>
                <a:cs typeface="Arial" panose="020B0604020202020204" pitchFamily="34" charset="0"/>
              </a:rPr>
              <a:t>Система предоставляет помощник для проведения взаимозачета встречных обязательств. Также автоматически выявляется просроченная задолженность, и формируются акты сверки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891F-0B05-71E4-8CF0-28F0B5445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A3BB9-A754-95FC-4214-1C0053224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BD4F7-CE88-801C-760C-31F048FB256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автоматически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информирует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ответственных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сотрудников</a:t>
            </a:r>
            <a:r>
              <a:rPr lang="en-US" sz="1200" dirty="0">
                <a:solidFill>
                  <a:srgbClr val="443728"/>
                </a:solidFill>
                <a:latin typeface="+mn-lt"/>
                <a:ea typeface="Open Sans" pitchFamily="34" charset="-122"/>
                <a:cs typeface="Open Sans" pitchFamily="34" charset="-120"/>
              </a:rPr>
              <a:t> о </a:t>
            </a:r>
            <a:r>
              <a:rPr lang="en-US" sz="1200" dirty="0" err="1">
                <a:solidFill>
                  <a:srgbClr val="443728"/>
                </a:solidFill>
                <a:latin typeface="+mn-lt"/>
                <a:ea typeface="Open Sans" pitchFamily="34" charset="-122"/>
                <a:cs typeface="Open Sans" pitchFamily="34" charset="-120"/>
              </a:rPr>
              <a:t>ключевых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событиях</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жизненном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цикле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a:t>
            </a:r>
            <a:r>
              <a:rPr lang="ru-RU" sz="1200" dirty="0">
                <a:solidFill>
                  <a:srgbClr val="443728"/>
                </a:solidFill>
                <a:latin typeface="+mn-lt"/>
                <a:ea typeface="Open Sans" pitchFamily="34" charset="-122"/>
                <a:cs typeface="Open Sans" pitchFamily="34" charset="-120"/>
              </a:rPr>
              <a:t>ной позиции</a:t>
            </a:r>
            <a:endParaRPr lang="en-US" sz="1200" dirty="0">
              <a:latin typeface="+mn-lt"/>
            </a:endParaRPr>
          </a:p>
          <a:p>
            <a:endParaRPr lang="en-US" dirty="0"/>
          </a:p>
        </p:txBody>
      </p:sp>
      <p:sp>
        <p:nvSpPr>
          <p:cNvPr id="4" name="Slide Number Placeholder 3">
            <a:extLst>
              <a:ext uri="{FF2B5EF4-FFF2-40B4-BE49-F238E27FC236}">
                <a16:creationId xmlns:a16="http://schemas.microsoft.com/office/drawing/2014/main" id="{CFA6458D-1735-BBA8-D522-19B5892673E7}"/>
              </a:ext>
            </a:extLst>
          </p:cNvPr>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9225383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1" i="0" kern="1200" dirty="0">
                <a:solidFill>
                  <a:schemeClr val="tx1"/>
                </a:solidFill>
                <a:effectLst/>
                <a:latin typeface="Arial" panose="020B0604020202020204" pitchFamily="34" charset="0"/>
                <a:ea typeface="+mn-ea"/>
                <a:cs typeface="Arial" panose="020B0604020202020204" pitchFamily="34" charset="0"/>
              </a:rPr>
              <a:t>Реестр платежей</a:t>
            </a:r>
            <a:r>
              <a:rPr lang="ru-RU" sz="1200" b="0" i="0" kern="1200" dirty="0">
                <a:solidFill>
                  <a:schemeClr val="tx1"/>
                </a:solidFill>
                <a:effectLst/>
                <a:latin typeface="Arial" panose="020B0604020202020204" pitchFamily="34" charset="0"/>
                <a:ea typeface="+mn-ea"/>
                <a:cs typeface="Arial" panose="020B0604020202020204" pitchFamily="34" charset="0"/>
              </a:rPr>
              <a:t> — мощный инструмент для финального контроля и пакетной обработки платежей перед отправкой в банк</a:t>
            </a:r>
          </a:p>
          <a:p>
            <a:r>
              <a:rPr lang="ru-RU" sz="1200" b="0" i="0" kern="1200" dirty="0">
                <a:solidFill>
                  <a:schemeClr val="tx1"/>
                </a:solidFill>
                <a:effectLst/>
                <a:latin typeface="Arial" panose="020B0604020202020204" pitchFamily="34" charset="0"/>
                <a:ea typeface="+mn-ea"/>
                <a:cs typeface="Arial" panose="020B0604020202020204" pitchFamily="34" charset="0"/>
              </a:rPr>
              <a:t>Реестр платежей — это мощный самостоятельный документ.</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Согласуется по своему маршруту.</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Может создаваться автоматически по расписанию.</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Позволяет гибко включать и исключать заявки в процессе работы.</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Бывает по наличным и безналичным платежам.</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После утверждения реестра система сама формирует платежные поручения.</a:t>
            </a:r>
          </a:p>
          <a:p>
            <a:pPr marL="171450" indent="-171450">
              <a:buFont typeface="Arial" panose="020B0604020202020204" pitchFamily="34" charset="0"/>
              <a:buChar char="•"/>
            </a:pPr>
            <a:r>
              <a:rPr lang="ru-RU" sz="1200" b="0" i="0" kern="1200" dirty="0">
                <a:solidFill>
                  <a:schemeClr val="tx1"/>
                </a:solidFill>
                <a:effectLst/>
                <a:latin typeface="Arial" panose="020B0604020202020204" pitchFamily="34" charset="0"/>
                <a:ea typeface="+mn-ea"/>
                <a:cs typeface="Arial" panose="020B0604020202020204" pitchFamily="34" charset="0"/>
              </a:rPr>
              <a:t>Есть полезные функции: объединение однотипных платежей, запрет создания платежей в обход реестра</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102</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43728"/>
                </a:solidFill>
                <a:latin typeface="+mn-lt"/>
                <a:ea typeface="Open Sans" pitchFamily="34" charset="-122"/>
                <a:cs typeface="Open Sans" pitchFamily="34" charset="-120"/>
              </a:rPr>
              <a:t>В </a:t>
            </a:r>
            <a:r>
              <a:rPr lang="en-US" sz="1200" dirty="0" err="1">
                <a:solidFill>
                  <a:srgbClr val="443728"/>
                </a:solidFill>
                <a:latin typeface="+mn-lt"/>
                <a:ea typeface="Open Sans" pitchFamily="34" charset="-122"/>
                <a:cs typeface="Open Sans" pitchFamily="34" charset="-120"/>
              </a:rPr>
              <a:t>целях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экономии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расчетно-кассовом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обслуживании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большом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числе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однотипных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может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потребоваться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объединять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их</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одно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поручение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возможность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включается</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настройках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системы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флажком</a:t>
            </a:r>
            <a:r>
              <a:rPr lang="en-US" sz="1200"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Объединять</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однотипные</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позиции</a:t>
            </a:r>
            <a:r>
              <a:rPr lang="en-US" sz="1200" b="1" dirty="0">
                <a:solidFill>
                  <a:srgbClr val="443728"/>
                </a:solidFill>
                <a:latin typeface="+mn-lt"/>
                <a:ea typeface="Open Sans" pitchFamily="34" charset="-122"/>
                <a:cs typeface="Open Sans" pitchFamily="34" charset="-120"/>
              </a:rPr>
              <a:t> в </a:t>
            </a:r>
            <a:r>
              <a:rPr lang="en-US" sz="1200" b="1" dirty="0" err="1">
                <a:solidFill>
                  <a:srgbClr val="443728"/>
                </a:solidFill>
                <a:latin typeface="+mn-lt"/>
                <a:ea typeface="Open Sans" pitchFamily="34" charset="-122"/>
                <a:cs typeface="Open Sans" pitchFamily="34" charset="-120"/>
              </a:rPr>
              <a:t>одно</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платежное</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поручение</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И еще один привлекательный</a:t>
            </a:r>
            <a:r>
              <a:rPr lang="ru-RU" sz="1200" b="0" i="0" kern="1200" baseline="0" dirty="0">
                <a:solidFill>
                  <a:schemeClr val="tx1"/>
                </a:solidFill>
                <a:effectLst/>
                <a:latin typeface="Arial" panose="020B0604020202020204" pitchFamily="34" charset="0"/>
                <a:ea typeface="+mn-ea"/>
                <a:cs typeface="Arial" panose="020B0604020202020204" pitchFamily="34" charset="0"/>
              </a:rPr>
              <a:t> </a:t>
            </a:r>
            <a:r>
              <a:rPr lang="ru-RU" sz="1200" b="0" i="0" kern="1200" baseline="0" dirty="0" err="1">
                <a:solidFill>
                  <a:schemeClr val="tx1"/>
                </a:solidFill>
                <a:effectLst/>
                <a:latin typeface="Arial" panose="020B0604020202020204" pitchFamily="34" charset="0"/>
                <a:ea typeface="+mn-ea"/>
                <a:cs typeface="Arial" panose="020B0604020202020204" pitchFamily="34" charset="0"/>
              </a:rPr>
              <a:t>инструменнт</a:t>
            </a:r>
            <a:r>
              <a:rPr lang="ru-RU" sz="1200" b="0" i="0" kern="1200" dirty="0">
                <a:solidFill>
                  <a:schemeClr val="tx1"/>
                </a:solidFill>
                <a:effectLst/>
                <a:latin typeface="Arial" panose="020B0604020202020204" pitchFamily="34" charset="0"/>
                <a:ea typeface="+mn-ea"/>
                <a:cs typeface="Arial" panose="020B0604020202020204" pitchFamily="34" charset="0"/>
              </a:rPr>
              <a:t> — </a:t>
            </a:r>
            <a:r>
              <a:rPr lang="ru-RU" sz="1200" b="1" i="0" kern="1200" dirty="0">
                <a:solidFill>
                  <a:schemeClr val="tx1"/>
                </a:solidFill>
                <a:effectLst/>
                <a:latin typeface="Arial" panose="020B0604020202020204" pitchFamily="34" charset="0"/>
                <a:ea typeface="+mn-ea"/>
                <a:cs typeface="Arial" panose="020B0604020202020204" pitchFamily="34" charset="0"/>
              </a:rPr>
              <a:t>автоматическое разнесение выписки</a:t>
            </a:r>
            <a:r>
              <a:rPr lang="ru-RU" sz="1200" b="0" i="0" kern="1200" dirty="0">
                <a:solidFill>
                  <a:schemeClr val="tx1"/>
                </a:solidFill>
                <a:effectLst/>
                <a:latin typeface="Arial" panose="020B0604020202020204" pitchFamily="34" charset="0"/>
                <a:ea typeface="+mn-ea"/>
                <a:cs typeface="Arial" panose="020B0604020202020204" pitchFamily="34" charset="0"/>
              </a:rPr>
              <a:t>. Система с помощью интеллектуального поиска и дерева решений сама находит договора по назначению платежа и проставляет все аналитики, обучаясь на ваших прошлых данных. Ключевые преимущества: минимизация ручного труда, автоматическое заполнение статей ДДС, ЦФО и проектов</a:t>
            </a: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105</a:t>
            </a:fld>
            <a:endParaRPr lang="en-US" dirty="0">
              <a:latin typeface="Futura PT Demi"/>
            </a:endParaRPr>
          </a:p>
        </p:txBody>
      </p:sp>
    </p:spTree>
    <p:extLst>
      <p:ext uri="{BB962C8B-B14F-4D97-AF65-F5344CB8AC3E}">
        <p14:creationId xmlns:p14="http://schemas.microsoft.com/office/powerpoint/2010/main" val="15081886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8C1857F1-5628-42BE-9DA5-FBB340E17BA8}" type="slidenum">
              <a:rPr lang="ru-RU" altLang="ru-RU" smtClean="0"/>
              <a:pPr>
                <a:defRPr/>
              </a:pPr>
              <a:t>107</a:t>
            </a:fld>
            <a:endParaRPr lang="ru-RU" altLang="ru-RU" dirty="0"/>
          </a:p>
        </p:txBody>
      </p:sp>
    </p:spTree>
    <p:extLst>
      <p:ext uri="{BB962C8B-B14F-4D97-AF65-F5344CB8AC3E}">
        <p14:creationId xmlns:p14="http://schemas.microsoft.com/office/powerpoint/2010/main" val="3156075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8C1857F1-5628-42BE-9DA5-FBB340E17BA8}" type="slidenum">
              <a:rPr lang="ru-RU" altLang="ru-RU" smtClean="0"/>
              <a:pPr>
                <a:defRPr/>
              </a:pPr>
              <a:t>108</a:t>
            </a:fld>
            <a:endParaRPr lang="ru-RU" altLang="ru-RU" dirty="0"/>
          </a:p>
        </p:txBody>
      </p:sp>
    </p:spTree>
    <p:extLst>
      <p:ext uri="{BB962C8B-B14F-4D97-AF65-F5344CB8AC3E}">
        <p14:creationId xmlns:p14="http://schemas.microsoft.com/office/powerpoint/2010/main" val="24754931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8C1857F1-5628-42BE-9DA5-FBB340E17BA8}" type="slidenum">
              <a:rPr lang="ru-RU" altLang="ru-RU" smtClean="0"/>
              <a:pPr>
                <a:defRPr/>
              </a:pPr>
              <a:t>109</a:t>
            </a:fld>
            <a:endParaRPr lang="ru-RU" altLang="ru-RU" dirty="0"/>
          </a:p>
        </p:txBody>
      </p:sp>
    </p:spTree>
    <p:extLst>
      <p:ext uri="{BB962C8B-B14F-4D97-AF65-F5344CB8AC3E}">
        <p14:creationId xmlns:p14="http://schemas.microsoft.com/office/powerpoint/2010/main" val="40766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Есть два подхода к планированию и контролю.</a:t>
            </a:r>
          </a:p>
          <a:p>
            <a:r>
              <a:rPr lang="ru-RU" sz="1200" b="1" i="0" kern="1200" dirty="0">
                <a:solidFill>
                  <a:schemeClr val="tx1"/>
                </a:solidFill>
                <a:effectLst/>
                <a:latin typeface="Arial" panose="020B0604020202020204" pitchFamily="34" charset="0"/>
                <a:ea typeface="+mn-ea"/>
                <a:cs typeface="Arial" panose="020B0604020202020204" pitchFamily="34" charset="0"/>
              </a:rPr>
              <a:t>Пооперационное планирование</a:t>
            </a:r>
            <a:r>
              <a:rPr lang="ru-RU" sz="1200" b="0" i="0" kern="1200" dirty="0">
                <a:solidFill>
                  <a:schemeClr val="tx1"/>
                </a:solidFill>
                <a:effectLst/>
                <a:latin typeface="Arial" panose="020B0604020202020204" pitchFamily="34" charset="0"/>
                <a:ea typeface="+mn-ea"/>
                <a:cs typeface="Arial" panose="020B0604020202020204" pitchFamily="34" charset="0"/>
              </a:rPr>
              <a:t>: контроль лимитов идет в два этапа — на уровне графика и при формировании каждой заявки. </a:t>
            </a:r>
          </a:p>
          <a:p>
            <a:r>
              <a:rPr lang="ru-RU" sz="1200" b="1" i="0" kern="1200" dirty="0">
                <a:solidFill>
                  <a:schemeClr val="tx1"/>
                </a:solidFill>
                <a:effectLst/>
                <a:latin typeface="Arial" panose="020B0604020202020204" pitchFamily="34" charset="0"/>
                <a:ea typeface="+mn-ea"/>
                <a:cs typeface="Arial" panose="020B0604020202020204" pitchFamily="34" charset="0"/>
              </a:rPr>
              <a:t>Планирование сделки целиком</a:t>
            </a:r>
            <a:r>
              <a:rPr lang="ru-RU" sz="1200" b="0" i="0" kern="1200" dirty="0">
                <a:solidFill>
                  <a:schemeClr val="tx1"/>
                </a:solidFill>
                <a:effectLst/>
                <a:latin typeface="Arial" panose="020B0604020202020204" pitchFamily="34" charset="0"/>
                <a:ea typeface="+mn-ea"/>
                <a:cs typeface="Arial" panose="020B0604020202020204" pitchFamily="34" charset="0"/>
              </a:rPr>
              <a:t>: договор и его график платежей согласуются один раз, лимиты проверяются единовременно, а платежные позиции создаются автоматически. </a:t>
            </a:r>
            <a:r>
              <a:rPr lang="ru-RU" dirty="0"/>
              <a:t>Что позволяет снизить нагрузку на сотрудника</a:t>
            </a:r>
          </a:p>
          <a:p>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11</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xfrm>
            <a:off x="358775" y="709613"/>
            <a:ext cx="6140450" cy="3454400"/>
          </a:xfrm>
          <a:ln/>
        </p:spPr>
      </p:sp>
      <p:sp>
        <p:nvSpPr>
          <p:cNvPr id="304131" name="Notes Placeholder 2"/>
          <p:cNvSpPr>
            <a:spLocks noGrp="1"/>
          </p:cNvSpPr>
          <p:nvPr>
            <p:ph type="body" idx="1"/>
          </p:nvPr>
        </p:nvSpPr>
        <p:spPr>
          <a:noFill/>
        </p:spPr>
        <p:txBody>
          <a:bodyPr/>
          <a:lstStyle/>
          <a:p>
            <a:pPr eaLnBrk="1" hangingPunct="1">
              <a:spcBef>
                <a:spcPct val="0"/>
              </a:spcBef>
            </a:pPr>
            <a:r>
              <a:rPr lang="ru-RU" altLang="ru-RU" dirty="0"/>
              <a:t>Наиболее рельефно</a:t>
            </a:r>
            <a:r>
              <a:rPr lang="ru-RU" altLang="ru-RU" baseline="0" dirty="0"/>
              <a:t> эффект внедрения виден ….</a:t>
            </a:r>
            <a:endParaRPr lang="en-US" altLang="ru-RU" dirty="0"/>
          </a:p>
        </p:txBody>
      </p:sp>
      <p:sp>
        <p:nvSpPr>
          <p:cNvPr id="304132" name="Slide Number Placeholder 3"/>
          <p:cNvSpPr>
            <a:spLocks noGrp="1"/>
          </p:cNvSpPr>
          <p:nvPr>
            <p:ph type="sldNum" sz="quarter" idx="5"/>
          </p:nvPr>
        </p:nvSpPr>
        <p:spPr>
          <a:noFill/>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94ED80A-DB7F-4367-A4FF-6A7207B336D1}" type="slidenum">
              <a:rPr lang="en-US" altLang="ru-RU" sz="1200">
                <a:solidFill>
                  <a:srgbClr val="000000"/>
                </a:solidFill>
                <a:latin typeface="Times New Roman" pitchFamily="18" charset="0"/>
              </a:rPr>
              <a:pPr/>
              <a:t>112</a:t>
            </a:fld>
            <a:endParaRPr lang="en-US" altLang="ru-RU" sz="1200">
              <a:solidFill>
                <a:srgbClr val="000000"/>
              </a:solidFill>
              <a:latin typeface="Times New Roman" pitchFamily="18" charset="0"/>
            </a:endParaRPr>
          </a:p>
        </p:txBody>
      </p:sp>
    </p:spTree>
    <p:extLst>
      <p:ext uri="{BB962C8B-B14F-4D97-AF65-F5344CB8AC3E}">
        <p14:creationId xmlns:p14="http://schemas.microsoft.com/office/powerpoint/2010/main" val="27783566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xfrm>
            <a:off x="358775" y="709613"/>
            <a:ext cx="6140450" cy="3454400"/>
          </a:xfrm>
          <a:ln/>
        </p:spPr>
      </p:sp>
      <p:sp>
        <p:nvSpPr>
          <p:cNvPr id="306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a:p>
        </p:txBody>
      </p:sp>
      <p:sp>
        <p:nvSpPr>
          <p:cNvPr id="306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3F844CA-1117-40E0-9564-1D8BB8B90E6B}" type="slidenum">
              <a:rPr lang="en-US" altLang="ru-RU" sz="1200">
                <a:solidFill>
                  <a:srgbClr val="000000"/>
                </a:solidFill>
                <a:latin typeface="Pragmatica MediumITT"/>
              </a:rPr>
              <a:pPr/>
              <a:t>113</a:t>
            </a:fld>
            <a:endParaRPr lang="en-US" altLang="ru-RU" sz="1200">
              <a:solidFill>
                <a:srgbClr val="000000"/>
              </a:solidFill>
              <a:latin typeface="Pragmatica MediumITT"/>
            </a:endParaRPr>
          </a:p>
        </p:txBody>
      </p:sp>
    </p:spTree>
    <p:extLst>
      <p:ext uri="{BB962C8B-B14F-4D97-AF65-F5344CB8AC3E}">
        <p14:creationId xmlns:p14="http://schemas.microsoft.com/office/powerpoint/2010/main" val="26399651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15C288-86FD-4993-A701-3F511E23A021}" type="slidenum">
              <a:rPr lang="ru-RU" smtClean="0"/>
              <a:t>114</a:t>
            </a:fld>
            <a:endParaRPr lang="ru-RU" dirty="0"/>
          </a:p>
        </p:txBody>
      </p:sp>
    </p:spTree>
    <p:extLst>
      <p:ext uri="{BB962C8B-B14F-4D97-AF65-F5344CB8AC3E}">
        <p14:creationId xmlns:p14="http://schemas.microsoft.com/office/powerpoint/2010/main" val="25649053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215C288-86FD-4993-A701-3F511E23A021}" type="slidenum">
              <a:rPr lang="ru-RU" smtClean="0"/>
              <a:t>115</a:t>
            </a:fld>
            <a:endParaRPr lang="ru-RU" dirty="0"/>
          </a:p>
        </p:txBody>
      </p:sp>
    </p:spTree>
    <p:extLst>
      <p:ext uri="{BB962C8B-B14F-4D97-AF65-F5344CB8AC3E}">
        <p14:creationId xmlns:p14="http://schemas.microsoft.com/office/powerpoint/2010/main" val="13667509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18D2D-28A2-4505-9011-BD28F2EF5A8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135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8C1857F1-5628-42BE-9DA5-FBB340E17BA8}" type="slidenum">
              <a:rPr lang="ru-RU" altLang="ru-RU" smtClean="0"/>
              <a:pPr>
                <a:defRPr/>
              </a:pPr>
              <a:t>118</a:t>
            </a:fld>
            <a:endParaRPr lang="ru-RU" altLang="ru-RU" dirty="0"/>
          </a:p>
        </p:txBody>
      </p:sp>
    </p:spTree>
    <p:extLst>
      <p:ext uri="{BB962C8B-B14F-4D97-AF65-F5344CB8AC3E}">
        <p14:creationId xmlns:p14="http://schemas.microsoft.com/office/powerpoint/2010/main" val="36792608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Таким образом, решения 1С предоставляют комплексный, глубоко проработанный инструмент для автоматизации контракт-менеджмента и казначейства. Спасибо за внимание! Ссылка на дополнительные материалы — на слайде</a:t>
            </a:r>
            <a:endParaRPr lang="ru-RU" altLang="ru-RU"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Внутригрупповые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договоры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регулируют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финансовые</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операционные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отношения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между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юридическими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лицами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входящими</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одну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группу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Эффективное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критически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важно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консолидированной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отчетности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минимизации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ChangeArrowheads="1" noTextEdit="1"/>
          </p:cNvSpPr>
          <p:nvPr>
            <p:ph type="sldImg"/>
          </p:nvPr>
        </p:nvSpPr>
        <p:spPr>
          <a:ln/>
        </p:spPr>
      </p:sp>
      <p:sp>
        <p:nvSpPr>
          <p:cNvPr id="174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Для компаний, попадающих под валютный контроль, п</a:t>
            </a:r>
            <a:r>
              <a:rPr lang="ru-RU" b="0" i="0" dirty="0">
                <a:solidFill>
                  <a:srgbClr val="50525B"/>
                </a:solidFill>
                <a:effectLst/>
                <a:latin typeface="Open Sans" panose="020B0606030504020204" pitchFamily="34" charset="0"/>
              </a:rPr>
              <a:t>оддерживается работа с валютными договорами.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b="0" i="0" dirty="0">
                <a:solidFill>
                  <a:srgbClr val="50525B"/>
                </a:solidFill>
                <a:effectLst/>
                <a:latin typeface="Open Sans" panose="020B0606030504020204" pitchFamily="34" charset="0"/>
              </a:rPr>
              <a:t>Для валютного контроля реализованы:</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ru-RU" b="0" i="0" dirty="0">
                <a:solidFill>
                  <a:srgbClr val="50525B"/>
                </a:solidFill>
                <a:effectLst/>
                <a:latin typeface="Open Sans" panose="020B0606030504020204" pitchFamily="34" charset="0"/>
              </a:rPr>
              <a:t>напоминания о существенных событиях валютного контроля: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ru-RU" b="0" i="0" dirty="0">
                <a:solidFill>
                  <a:srgbClr val="50525B"/>
                </a:solidFill>
                <a:effectLst/>
                <a:latin typeface="Open Sans" panose="020B0606030504020204" pitchFamily="34" charset="0"/>
              </a:rPr>
              <a:t>О необходимости закрытия задолженности, указанной в справках о валютных операциях и подтверждающих документах,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ru-RU" b="0" i="0" dirty="0">
                <a:solidFill>
                  <a:srgbClr val="50525B"/>
                </a:solidFill>
                <a:effectLst/>
                <a:latin typeface="Open Sans" panose="020B0606030504020204" pitchFamily="34" charset="0"/>
              </a:rPr>
              <a:t>и формирования указанных справок по истечении нормативного срока от получения первичного документа.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altLang="ru-RU" baseline="0" dirty="0"/>
          </a:p>
        </p:txBody>
      </p:sp>
      <p:sp>
        <p:nvSpPr>
          <p:cNvPr id="174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51F47AF-3AD1-4F49-B50F-EC10A2C781E1}"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15</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3033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Следующий шаг — управление обязательствами. </a:t>
            </a:r>
          </a:p>
          <a:p>
            <a:r>
              <a:rPr lang="ru-RU" b="1" dirty="0"/>
              <a:t>Коммерческая политика</a:t>
            </a:r>
          </a:p>
          <a:p>
            <a:r>
              <a:rPr lang="ru-RU" dirty="0"/>
              <a:t>Определение правил взаимодействия с контрагентами, их классификация по уровню надежности и доходности для эффективного управления рисками.</a:t>
            </a:r>
          </a:p>
          <a:p>
            <a:r>
              <a:rPr lang="ru-RU" b="1" dirty="0"/>
              <a:t>Контрактация</a:t>
            </a:r>
          </a:p>
          <a:p>
            <a:r>
              <a:rPr lang="ru-RU" dirty="0"/>
              <a:t>Проведение тендерных процедур и проверка соответствия коммерческой политике, обеспечение сделок для минимизации финансовых рисков.</a:t>
            </a:r>
          </a:p>
          <a:p>
            <a:r>
              <a:rPr lang="ru-RU" b="1" dirty="0"/>
              <a:t>Предупреждение отклонений</a:t>
            </a:r>
          </a:p>
          <a:p>
            <a:r>
              <a:rPr lang="ru-RU" dirty="0"/>
              <a:t>Система оповещений и напоминаний о предстоящих платежах, а также контроль в заявках и договорах для своевременного предотвращения нарушений.</a:t>
            </a:r>
          </a:p>
          <a:p>
            <a:r>
              <a:rPr lang="ru-RU" b="1" dirty="0"/>
              <a:t>Реагирование на нарушения</a:t>
            </a:r>
          </a:p>
          <a:p>
            <a:r>
              <a:rPr lang="ru-RU" dirty="0"/>
              <a:t>Оперативное управление отклонениями, автоматическая подготовка претензий и отслеживание хода исковой работы для защиты интересов компании.</a:t>
            </a:r>
          </a:p>
          <a:p>
            <a:endParaRPr lang="ru-RU" altLang="ru-RU" dirty="0"/>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16</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5059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Определение коммерческой политики включает в себя ранжирование контрагентов по риску и доходности, установление условий договоров и управление графиками платежей. Это позволяет эффективно управлять финансовыми потоками и минимизировать риски.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Выбор</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поставщиков</a:t>
            </a:r>
            <a:r>
              <a:rPr lang="en-US" sz="1200" dirty="0">
                <a:solidFill>
                  <a:srgbClr val="443728"/>
                </a:solidFill>
                <a:latin typeface="+mn-lt"/>
                <a:ea typeface="Open Sans" pitchFamily="34" charset="-122"/>
                <a:cs typeface="Open Sans" pitchFamily="34" charset="-120"/>
              </a:rPr>
              <a:t> — </a:t>
            </a:r>
            <a:r>
              <a:rPr lang="en-US" sz="1200" dirty="0" err="1">
                <a:solidFill>
                  <a:srgbClr val="443728"/>
                </a:solidFill>
                <a:latin typeface="+mn-lt"/>
                <a:ea typeface="Open Sans" pitchFamily="34" charset="-122"/>
                <a:cs typeface="Open Sans" pitchFamily="34" charset="-120"/>
              </a:rPr>
              <a:t>это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ключевой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этап</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закупочной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деятельности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который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осуществляется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строго</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соответствии</a:t>
            </a:r>
            <a:r>
              <a:rPr lang="en-US" sz="1200" dirty="0">
                <a:solidFill>
                  <a:srgbClr val="443728"/>
                </a:solidFill>
                <a:latin typeface="+mn-lt"/>
                <a:ea typeface="Open Sans" pitchFamily="34" charset="-122"/>
                <a:cs typeface="Open Sans" pitchFamily="34" charset="-120"/>
              </a:rPr>
              <a:t> с </a:t>
            </a:r>
            <a:r>
              <a:rPr lang="en-US" sz="1200" dirty="0" err="1">
                <a:solidFill>
                  <a:srgbClr val="443728"/>
                </a:solidFill>
                <a:latin typeface="+mn-lt"/>
                <a:ea typeface="Open Sans" pitchFamily="34" charset="-122"/>
                <a:cs typeface="Open Sans" pitchFamily="34" charset="-120"/>
              </a:rPr>
              <a:t>положением</a:t>
            </a:r>
            <a:r>
              <a:rPr lang="en-US" sz="1200" dirty="0">
                <a:solidFill>
                  <a:srgbClr val="443728"/>
                </a:solidFill>
                <a:latin typeface="+mn-lt"/>
                <a:ea typeface="Open Sans" pitchFamily="34" charset="-122"/>
                <a:cs typeface="Open Sans" pitchFamily="34" charset="-120"/>
              </a:rPr>
              <a:t> о </a:t>
            </a:r>
            <a:r>
              <a:rPr lang="en-US" sz="1200" dirty="0" err="1">
                <a:solidFill>
                  <a:srgbClr val="443728"/>
                </a:solidFill>
                <a:latin typeface="+mn-lt"/>
                <a:ea typeface="Open Sans" pitchFamily="34" charset="-122"/>
                <a:cs typeface="Open Sans" pitchFamily="34" charset="-120"/>
              </a:rPr>
              <a:t>закупках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Процесс</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включает</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себя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детальный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анализ</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предложений</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обязательную</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проверку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контрагентов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через</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встроенные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сервисы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минимизации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r>
              <a:rPr lang="en-US" sz="1200" dirty="0">
                <a:solidFill>
                  <a:srgbClr val="443728"/>
                </a:solidFill>
                <a:latin typeface="+mn-lt"/>
                <a:ea typeface="Open Sans" pitchFamily="34" charset="-122"/>
                <a:cs typeface="Open Sans" pitchFamily="34" charset="-120"/>
              </a:rPr>
              <a:t>.</a:t>
            </a:r>
            <a:r>
              <a:rPr lang="ru-RU" sz="12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Сервис</a:t>
            </a:r>
            <a:r>
              <a:rPr lang="en-US" sz="800" dirty="0">
                <a:solidFill>
                  <a:srgbClr val="443728"/>
                </a:solidFill>
                <a:latin typeface="+mn-lt"/>
                <a:ea typeface="Open Sans" pitchFamily="34" charset="-122"/>
                <a:cs typeface="Open Sans" pitchFamily="34" charset="-120"/>
              </a:rPr>
              <a:t> "1С-СПАРК: </a:t>
            </a:r>
            <a:r>
              <a:rPr lang="en-US" sz="800" dirty="0" err="1">
                <a:solidFill>
                  <a:srgbClr val="443728"/>
                </a:solidFill>
                <a:latin typeface="+mn-lt"/>
                <a:ea typeface="Open Sans" pitchFamily="34" charset="-122"/>
                <a:cs typeface="Open Sans" pitchFamily="34" charset="-120"/>
              </a:rPr>
              <a:t>Риски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предоставляет</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три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ключевых</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индекса</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для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комплексной</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оценки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контрагентов</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помогая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минимизировать</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финансовые</a:t>
            </a:r>
            <a:r>
              <a:rPr lang="en-US" sz="800" dirty="0">
                <a:solidFill>
                  <a:srgbClr val="443728"/>
                </a:solidFill>
                <a:latin typeface="+mn-lt"/>
                <a:ea typeface="Open Sans" pitchFamily="34" charset="-122"/>
                <a:cs typeface="Open Sans" pitchFamily="34" charset="-120"/>
              </a:rPr>
              <a:t> и </a:t>
            </a:r>
            <a:r>
              <a:rPr lang="en-US" sz="800" dirty="0" err="1">
                <a:solidFill>
                  <a:srgbClr val="443728"/>
                </a:solidFill>
                <a:latin typeface="+mn-lt"/>
                <a:ea typeface="Open Sans" pitchFamily="34" charset="-122"/>
                <a:cs typeface="Open Sans" pitchFamily="34" charset="-120"/>
              </a:rPr>
              <a:t>репутационные</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риски</a:t>
            </a:r>
            <a:r>
              <a:rPr lang="en-US" sz="800" dirty="0">
                <a:solidFill>
                  <a:srgbClr val="443728"/>
                </a:solidFill>
                <a:latin typeface="+mn-lt"/>
                <a:ea typeface="Open Sans" pitchFamily="34" charset="-122"/>
                <a:cs typeface="Open Sans" pitchFamily="34" charset="-120"/>
              </a:rPr>
              <a:t>.</a:t>
            </a:r>
            <a:endParaRPr lang="en-US" sz="8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ChangeArrowheads="1" noTextEdit="1"/>
          </p:cNvSpPr>
          <p:nvPr>
            <p:ph type="sldImg"/>
          </p:nvPr>
        </p:nvSpPr>
        <p:spPr>
          <a:ln/>
        </p:spPr>
      </p:sp>
      <p:sp>
        <p:nvSpPr>
          <p:cNvPr id="174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l"/>
            <a:r>
              <a:rPr lang="ru-RU" b="0" i="0" dirty="0">
                <a:solidFill>
                  <a:srgbClr val="50525B"/>
                </a:solidFill>
                <a:effectLst/>
                <a:latin typeface="Open Sans" panose="020B0606030504020204" pitchFamily="34" charset="0"/>
              </a:rPr>
              <a:t>В подсистеме реализован учет документарных операций (аккредитивов и банковских гарантий).</a:t>
            </a:r>
          </a:p>
          <a:p>
            <a:pPr algn="l"/>
            <a:r>
              <a:rPr lang="ru-RU" b="0" i="0" dirty="0">
                <a:effectLst/>
                <a:latin typeface="MuseoSansCyrl"/>
              </a:rPr>
              <a:t>Сейчас большинство крупных банков работают с аккредитивами. Такая схема расчетов выгодна обеим сторонам. Если у вас есть подозрения в отношении новых партнеров или есть вероятность, что сделка сорвется, лучше обезопасить свой бизнес и заплатить небольшую комиссию гаранту. </a:t>
            </a:r>
            <a:endParaRPr lang="ru-RU" b="0" i="0" dirty="0">
              <a:solidFill>
                <a:srgbClr val="000000"/>
              </a:solidFill>
              <a:effectLst/>
              <a:latin typeface="Roboto" panose="02000000000000000000" pitchFamily="2" charset="0"/>
            </a:endParaRPr>
          </a:p>
        </p:txBody>
      </p:sp>
      <p:sp>
        <p:nvSpPr>
          <p:cNvPr id="174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51F47AF-3AD1-4F49-B50F-EC10A2C781E1}"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3938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ChangeArrowheads="1" noTextEdit="1"/>
          </p:cNvSpPr>
          <p:nvPr>
            <p:ph type="sldImg"/>
          </p:nvPr>
        </p:nvSpPr>
        <p:spPr>
          <a:ln/>
        </p:spPr>
      </p:sp>
      <p:sp>
        <p:nvSpPr>
          <p:cNvPr id="174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b="0" i="0" dirty="0">
                <a:solidFill>
                  <a:srgbClr val="50525B"/>
                </a:solidFill>
                <a:effectLst/>
                <a:latin typeface="Open Sans" panose="020B0606030504020204" pitchFamily="34" charset="0"/>
              </a:rPr>
              <a:t>Договоры залогов и обеспечения — это отдельный вид договоров, назначение которого регистрация размера и условий предоставления обеспечения по договорам. В системе можно зарегистрировать как входящие, так и исходящие договоры.</a:t>
            </a:r>
          </a:p>
          <a:p>
            <a:pPr algn="l"/>
            <a:r>
              <a:rPr lang="ru-RU" b="0" i="0" dirty="0">
                <a:solidFill>
                  <a:srgbClr val="50525B"/>
                </a:solidFill>
                <a:effectLst/>
                <a:latin typeface="Open Sans" panose="020B0606030504020204" pitchFamily="34" charset="0"/>
              </a:rPr>
              <a:t>Обеспечение может быть нескольких видов (денежные средства, банковская гарантия, аккредитив, залог, поручительство), для выбранного вида доступен индивидуальный набор реквизитов. </a:t>
            </a:r>
          </a:p>
          <a:p>
            <a:br>
              <a:rPr lang="ru-RU" dirty="0"/>
            </a:br>
            <a:br>
              <a:rPr lang="ru-RU" dirty="0"/>
            </a:br>
            <a:endParaRPr lang="ru-RU" b="0" i="0" dirty="0">
              <a:solidFill>
                <a:srgbClr val="000000"/>
              </a:solidFill>
              <a:effectLst/>
              <a:latin typeface="Roboto" panose="02000000000000000000" pitchFamily="2" charset="0"/>
            </a:endParaRPr>
          </a:p>
        </p:txBody>
      </p:sp>
      <p:sp>
        <p:nvSpPr>
          <p:cNvPr id="174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51F47AF-3AD1-4F49-B50F-EC10A2C781E1}"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20</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1631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AutoNum type="arabicParenBoth"/>
              <a:defRPr/>
            </a:pPr>
            <a:r>
              <a:rPr lang="ru-RU" altLang="ru-RU" sz="1200" dirty="0"/>
              <a:t>Управление отклонениями позволяет увидеть и обработать отклонения по всем видам обязательств, которые содержат график. </a:t>
            </a:r>
          </a:p>
          <a:p>
            <a:pPr marL="0" indent="0">
              <a:buFontTx/>
              <a:buNone/>
              <a:defRPr/>
            </a:pPr>
            <a:r>
              <a:rPr lang="ru-RU" altLang="ru-RU" sz="1200" dirty="0"/>
              <a:t>(2) Расхождения оцениваются сразу в трех областях:</a:t>
            </a:r>
          </a:p>
          <a:p>
            <a:pPr marL="285750" indent="-285750">
              <a:buFontTx/>
              <a:buChar char="-"/>
              <a:defRPr/>
            </a:pPr>
            <a:r>
              <a:rPr lang="ru-RU" altLang="ru-RU" sz="1200" dirty="0"/>
              <a:t>просроченная задолженность т.е. случившееся фактически негативное событие *как с нашей стороны (неоплата, </a:t>
            </a:r>
            <a:r>
              <a:rPr lang="ru-RU" altLang="ru-RU" sz="1200" dirty="0" err="1"/>
              <a:t>непоставка</a:t>
            </a:r>
            <a:r>
              <a:rPr lang="ru-RU" altLang="ru-RU" sz="1200" dirty="0"/>
              <a:t>), так и со стороны контрагента.</a:t>
            </a:r>
          </a:p>
          <a:p>
            <a:pPr marL="285750" indent="-285750">
              <a:buFontTx/>
              <a:buChar char="-"/>
              <a:defRPr/>
            </a:pPr>
            <a:r>
              <a:rPr lang="ru-RU" altLang="ru-RU" sz="1200" dirty="0"/>
              <a:t>расхождение графиков с фактом (платили раньше или позже, поставили раньше или позже,)</a:t>
            </a:r>
          </a:p>
          <a:p>
            <a:pPr marL="285750" indent="-285750">
              <a:buFontTx/>
              <a:buChar char="-"/>
              <a:defRPr/>
            </a:pPr>
            <a:r>
              <a:rPr lang="ru-RU" altLang="ru-RU" sz="1200" dirty="0"/>
              <a:t>расхождение графиков с  документами планирования (изменили график, не изменили созданные по нему заявки на оплату)</a:t>
            </a:r>
          </a:p>
          <a:p>
            <a:pPr marL="0" indent="0">
              <a:buFontTx/>
              <a:buNone/>
              <a:defRPr/>
            </a:pPr>
            <a:r>
              <a:rPr lang="ru-RU" altLang="ru-RU" sz="1200" dirty="0"/>
              <a:t>Инструмент позволяет быстро пустить задолженность в оплату, восстановить связь плана с документами планирования, скорректировать графики.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Система автоматических напоминаний обеспечивает своевременное информирование ответственных лиц о критических событиях, приближении важных сроков и необходимости принятия управленческих решений по договорным обязательствам, фокусируясь на ключевых бизнес-преимуществах</a:t>
            </a:r>
          </a:p>
          <a:p>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23</a:t>
            </a:fld>
            <a:endParaRPr lang="en-US" dirty="0">
              <a:latin typeface="Futura PT Demi"/>
            </a:endParaRPr>
          </a:p>
        </p:txBody>
      </p:sp>
    </p:spTree>
    <p:extLst>
      <p:ext uri="{BB962C8B-B14F-4D97-AF65-F5344CB8AC3E}">
        <p14:creationId xmlns:p14="http://schemas.microsoft.com/office/powerpoint/2010/main" val="33272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a:extLst>
              <a:ext uri="{FF2B5EF4-FFF2-40B4-BE49-F238E27FC236}">
                <a16:creationId xmlns:a16="http://schemas.microsoft.com/office/drawing/2014/main" id="{EF4A9643-8A86-4010-8194-9D3FCB74244A}"/>
              </a:ext>
            </a:extLst>
          </p:cNvPr>
          <p:cNvSpPr>
            <a:spLocks noGrp="1" noRot="1" noChangeAspect="1" noChangeArrowheads="1" noTextEdit="1"/>
          </p:cNvSpPr>
          <p:nvPr>
            <p:ph type="sldImg"/>
          </p:nvPr>
        </p:nvSpPr>
        <p:spPr>
          <a:ln/>
        </p:spPr>
      </p:sp>
      <p:sp>
        <p:nvSpPr>
          <p:cNvPr id="50179" name="Заметки 2">
            <a:extLst>
              <a:ext uri="{FF2B5EF4-FFF2-40B4-BE49-F238E27FC236}">
                <a16:creationId xmlns:a16="http://schemas.microsoft.com/office/drawing/2014/main" id="{E2EDDD2F-6C5D-444D-9D77-1135D445243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p>
        </p:txBody>
      </p:sp>
      <p:sp>
        <p:nvSpPr>
          <p:cNvPr id="50180" name="Номер слайда 3">
            <a:extLst>
              <a:ext uri="{FF2B5EF4-FFF2-40B4-BE49-F238E27FC236}">
                <a16:creationId xmlns:a16="http://schemas.microsoft.com/office/drawing/2014/main" id="{93BB21E0-0535-4ACD-870A-30F2DB1410D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28ED768C-5DAF-4D1A-8F78-BFFDCDD06E71}" type="slidenum">
              <a:rPr lang="ru-RU" altLang="ru-RU" sz="1200" b="0">
                <a:solidFill>
                  <a:schemeClr val="tx1"/>
                </a:solidFill>
                <a:latin typeface="Times New Roman" panose="02020603050405020304" pitchFamily="18" charset="0"/>
              </a:rPr>
              <a:pPr/>
              <a:t>24</a:t>
            </a:fld>
            <a:endParaRPr lang="ru-RU" altLang="ru-RU" sz="1200" b="0">
              <a:solidFill>
                <a:schemeClr val="tx1"/>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График договора играет ключевую роль в претензионной работе. Система постоянно проверяет соответствие фактических платежей плановому графику. Как только фиксируется отклонение, ответственный пользователь получает оповещение. Далее система позволяет автоматически сформировать претензионные документы для начала работы с контрагентом</a:t>
            </a:r>
            <a:endParaRPr lang="ru-RU" sz="105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800" dirty="0">
              <a:solidFill>
                <a:srgbClr val="443728"/>
              </a:solidFill>
              <a:latin typeface="Open Sans" pitchFamily="34" charset="0"/>
              <a:ea typeface="Open Sans" pitchFamily="34" charset="-122"/>
              <a:cs typeface="Open Sans" pitchFamily="34" charset="-12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25</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Для управления </a:t>
            </a:r>
            <a:r>
              <a:rPr lang="ru-RU" sz="1200" b="0" i="0" kern="1200" dirty="0" err="1">
                <a:solidFill>
                  <a:schemeClr val="tx1"/>
                </a:solidFill>
                <a:effectLst/>
                <a:latin typeface="Arial" panose="020B0604020202020204" pitchFamily="34" charset="0"/>
                <a:ea typeface="+mn-ea"/>
                <a:cs typeface="Arial" panose="020B0604020202020204" pitchFamily="34" charset="0"/>
              </a:rPr>
              <a:t>дебиторкой</a:t>
            </a:r>
            <a:r>
              <a:rPr lang="ru-RU" sz="1200" b="0" i="0" kern="1200" dirty="0">
                <a:solidFill>
                  <a:schemeClr val="tx1"/>
                </a:solidFill>
                <a:effectLst/>
                <a:latin typeface="Arial" panose="020B0604020202020204" pitchFamily="34" charset="0"/>
                <a:ea typeface="+mn-ea"/>
                <a:cs typeface="Arial" panose="020B0604020202020204" pitchFamily="34" charset="0"/>
              </a:rPr>
              <a:t> есть инструменты </a:t>
            </a:r>
            <a:r>
              <a:rPr lang="ru-RU" sz="1200" b="1" i="0" kern="1200" dirty="0">
                <a:solidFill>
                  <a:schemeClr val="tx1"/>
                </a:solidFill>
                <a:effectLst/>
                <a:latin typeface="Arial" panose="020B0604020202020204" pitchFamily="34" charset="0"/>
                <a:ea typeface="+mn-ea"/>
                <a:cs typeface="Arial" panose="020B0604020202020204" pitchFamily="34" charset="0"/>
              </a:rPr>
              <a:t>цессии и факторинга</a:t>
            </a:r>
            <a:r>
              <a:rPr lang="ru-RU" sz="1200" b="0" i="0"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Система автоматизирует учет этих операций в едином интерфейсе: создает документы, отражает их в бухгалтерском учете, ведет реестры и рассчитывает условия</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Система предоставляет специализированные документы для каждой стороны операции цессии, обеспечивая корректное отражение в учете и автоматическое формирование всех необходимых проводок.</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ru-RU" dirty="0"/>
              <a:t>Система обеспечивает комплексное управление финансовым портфелем холдинга, повышая прозрачность и автоматизируя ключевые процессы. Она помогает эффективно привлекать средства, размещать ресурсы, управлять платежами и минимизировать риски.</a:t>
            </a:r>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3974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Формирование графиков платежей по финансовым договорам очень гибкое. Есть функции калькулятора, ручные корректировки, импорт из файлов. Поддерживаются все основные типы платежей: дифференцированные, </a:t>
            </a:r>
            <a:r>
              <a:rPr lang="ru-RU" sz="1200" b="0" i="0" kern="1200" dirty="0" err="1">
                <a:solidFill>
                  <a:schemeClr val="tx1"/>
                </a:solidFill>
                <a:effectLst/>
                <a:latin typeface="Arial" panose="020B0604020202020204" pitchFamily="34" charset="0"/>
                <a:ea typeface="+mn-ea"/>
                <a:cs typeface="Arial" panose="020B0604020202020204" pitchFamily="34" charset="0"/>
              </a:rPr>
              <a:t>аннуитетные</a:t>
            </a:r>
            <a:r>
              <a:rPr lang="ru-RU" sz="1200" b="0" i="0" kern="1200" dirty="0">
                <a:solidFill>
                  <a:schemeClr val="tx1"/>
                </a:solidFill>
                <a:effectLst/>
                <a:latin typeface="Arial" panose="020B0604020202020204" pitchFamily="34" charset="0"/>
                <a:ea typeface="+mn-ea"/>
                <a:cs typeface="Arial" panose="020B0604020202020204" pitchFamily="34" charset="0"/>
              </a:rPr>
              <a:t> и в конце срока. Система автоматически пересчитывает график при изменении плавающей ставки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Факт платежа отражается в графике расчетов и привязывается к платежным позициям. Данные актуализируются по первичным документам. Это позволяет наглядно визуализировать плановые и фактические платежи и формировать отчеты по план-</a:t>
            </a:r>
            <a:r>
              <a:rPr lang="ru-RU" sz="1200" b="0" i="0" kern="1200" dirty="0" err="1">
                <a:solidFill>
                  <a:schemeClr val="tx1"/>
                </a:solidFill>
                <a:effectLst/>
                <a:latin typeface="Arial" panose="020B0604020202020204" pitchFamily="34" charset="0"/>
                <a:ea typeface="+mn-ea"/>
                <a:cs typeface="Arial" panose="020B0604020202020204" pitchFamily="34" charset="0"/>
              </a:rPr>
              <a:t>фактным</a:t>
            </a:r>
            <a:r>
              <a:rPr lang="ru-RU" sz="1200" b="0" i="0" kern="1200" dirty="0">
                <a:solidFill>
                  <a:schemeClr val="tx1"/>
                </a:solidFill>
                <a:effectLst/>
                <a:latin typeface="Arial" panose="020B0604020202020204" pitchFamily="34" charset="0"/>
                <a:ea typeface="+mn-ea"/>
                <a:cs typeface="Arial" panose="020B0604020202020204" pitchFamily="34" charset="0"/>
              </a:rPr>
              <a:t> отклонениям</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выборе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решения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автоматизации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корпоративного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казначейства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важно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учитывать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ключевые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критерии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которые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обеспечат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соответствие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требованиям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бизнеса</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регуляторным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нормам</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a:extLst>
              <a:ext uri="{FF2B5EF4-FFF2-40B4-BE49-F238E27FC236}">
                <a16:creationId xmlns:a16="http://schemas.microsoft.com/office/drawing/2014/main" id="{A3FACAFC-A820-494F-BFA4-EF183EB4E0E1}"/>
              </a:ext>
            </a:extLst>
          </p:cNvPr>
          <p:cNvSpPr>
            <a:spLocks noGrp="1" noRot="1" noChangeAspect="1" noChangeArrowheads="1" noTextEdit="1"/>
          </p:cNvSpPr>
          <p:nvPr>
            <p:ph type="sldImg"/>
          </p:nvPr>
        </p:nvSpPr>
        <p:spPr>
          <a:ln/>
        </p:spPr>
      </p:sp>
      <p:sp>
        <p:nvSpPr>
          <p:cNvPr id="44035" name="Заметки 2">
            <a:extLst>
              <a:ext uri="{FF2B5EF4-FFF2-40B4-BE49-F238E27FC236}">
                <a16:creationId xmlns:a16="http://schemas.microsoft.com/office/drawing/2014/main" id="{323C967F-3C50-4E88-AA38-60377CD5F7E1}"/>
              </a:ext>
            </a:extLst>
          </p:cNvPr>
          <p:cNvSpPr>
            <a:spLocks noGrp="1"/>
          </p:cNvSpPr>
          <p:nvPr>
            <p:ph type="body" idx="1"/>
          </p:nvPr>
        </p:nvSpPr>
        <p:spPr>
          <a:ln w="9525"/>
        </p:spPr>
        <p:txBody>
          <a:bodyPr/>
          <a:lstStyle/>
          <a:p>
            <a:pPr marL="457200" indent="-457200">
              <a:buFont typeface="+mj-lt"/>
              <a:buAutoNum type="arabicPeriod"/>
              <a:defRPr/>
            </a:pPr>
            <a:endParaRPr lang="en-US" altLang="ru-RU" sz="2400" dirty="0">
              <a:solidFill>
                <a:schemeClr val="accent3"/>
              </a:solidFill>
              <a:latin typeface="atlasgrotesk_light"/>
            </a:endParaRPr>
          </a:p>
        </p:txBody>
      </p:sp>
      <p:sp>
        <p:nvSpPr>
          <p:cNvPr id="52228" name="Номер слайда 3">
            <a:extLst>
              <a:ext uri="{FF2B5EF4-FFF2-40B4-BE49-F238E27FC236}">
                <a16:creationId xmlns:a16="http://schemas.microsoft.com/office/drawing/2014/main" id="{7EB50DDE-B6FC-417D-A57A-5DACA450DF2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842D1E4B-825C-40A2-B20B-047A829EF18A}" type="slidenum">
              <a:rPr lang="ru-RU" altLang="ru-RU" sz="1200" b="0">
                <a:solidFill>
                  <a:schemeClr val="tx1"/>
                </a:solidFill>
                <a:latin typeface="Times New Roman" panose="02020603050405020304" pitchFamily="18" charset="0"/>
              </a:rPr>
              <a:pPr/>
              <a:t>31</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1071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депозитов</a:t>
            </a:r>
            <a:r>
              <a:rPr lang="en-US" sz="1200" dirty="0">
                <a:solidFill>
                  <a:srgbClr val="443728"/>
                </a:solidFill>
                <a:latin typeface="+mn-lt"/>
                <a:ea typeface="Open Sans" pitchFamily="34" charset="-122"/>
                <a:cs typeface="Open Sans" pitchFamily="34" charset="-120"/>
              </a:rPr>
              <a:t> с </a:t>
            </a:r>
            <a:r>
              <a:rPr lang="en-US" sz="1200" dirty="0" err="1">
                <a:solidFill>
                  <a:srgbClr val="443728"/>
                </a:solidFill>
                <a:latin typeface="+mn-lt"/>
                <a:ea typeface="Open Sans" pitchFamily="34" charset="-122"/>
                <a:cs typeface="Open Sans" pitchFamily="34" charset="-120"/>
              </a:rPr>
              <a:t>привязкой</a:t>
            </a:r>
            <a:r>
              <a:rPr lang="en-US" sz="1200" dirty="0">
                <a:solidFill>
                  <a:srgbClr val="443728"/>
                </a:solidFill>
                <a:latin typeface="+mn-lt"/>
                <a:ea typeface="Open Sans" pitchFamily="34" charset="-122"/>
                <a:cs typeface="Open Sans" pitchFamily="34" charset="-120"/>
              </a:rPr>
              <a:t> к </a:t>
            </a:r>
            <a:r>
              <a:rPr lang="en-US" sz="1200" dirty="0" err="1">
                <a:solidFill>
                  <a:srgbClr val="443728"/>
                </a:solidFill>
                <a:latin typeface="+mn-lt"/>
                <a:ea typeface="Open Sans" pitchFamily="34" charset="-122"/>
                <a:cs typeface="Open Sans" pitchFamily="34" charset="-120"/>
              </a:rPr>
              <a:t>договорам</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автоматизацией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размещение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возврат</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164385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депозитов</a:t>
            </a:r>
            <a:r>
              <a:rPr lang="en-US" sz="1200" dirty="0">
                <a:solidFill>
                  <a:srgbClr val="443728"/>
                </a:solidFill>
                <a:latin typeface="+mn-lt"/>
                <a:ea typeface="Open Sans" pitchFamily="34" charset="-122"/>
                <a:cs typeface="Open Sans" pitchFamily="34" charset="-120"/>
              </a:rPr>
              <a:t> с </a:t>
            </a:r>
            <a:r>
              <a:rPr lang="en-US" sz="1200" dirty="0" err="1">
                <a:solidFill>
                  <a:srgbClr val="443728"/>
                </a:solidFill>
                <a:latin typeface="+mn-lt"/>
                <a:ea typeface="Open Sans" pitchFamily="34" charset="-122"/>
                <a:cs typeface="Open Sans" pitchFamily="34" charset="-120"/>
              </a:rPr>
              <a:t>привязкой</a:t>
            </a:r>
            <a:r>
              <a:rPr lang="en-US" sz="1200" dirty="0">
                <a:solidFill>
                  <a:srgbClr val="443728"/>
                </a:solidFill>
                <a:latin typeface="+mn-lt"/>
                <a:ea typeface="Open Sans" pitchFamily="34" charset="-122"/>
                <a:cs typeface="Open Sans" pitchFamily="34" charset="-120"/>
              </a:rPr>
              <a:t> к </a:t>
            </a:r>
            <a:r>
              <a:rPr lang="en-US" sz="1200" dirty="0" err="1">
                <a:solidFill>
                  <a:srgbClr val="443728"/>
                </a:solidFill>
                <a:latin typeface="+mn-lt"/>
                <a:ea typeface="Open Sans" pitchFamily="34" charset="-122"/>
                <a:cs typeface="Open Sans" pitchFamily="34" charset="-120"/>
              </a:rPr>
              <a:t>договорам</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автоматизацией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размещение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возврат</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3063151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Финансовый договор может содержать требования кредитора, при несоблюдении которых возможно прекращение или существенное изменение условий договора. Данные требования называются «финансовые ковенанты», они вносятся в параметры договоров в системе</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Процесс</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привлечения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финансирования</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группе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структурирован</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включает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несколько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ключевых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направлений</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зависимости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источника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типа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финансового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инструмента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Каждое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направление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имеет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собственную</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процедуру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согласования</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оформления</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16766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a:extLst>
              <a:ext uri="{FF2B5EF4-FFF2-40B4-BE49-F238E27FC236}">
                <a16:creationId xmlns:a16="http://schemas.microsoft.com/office/drawing/2014/main" id="{959D57A1-FDD4-4A57-BA3F-AB9B3535900D}"/>
              </a:ext>
            </a:extLst>
          </p:cNvPr>
          <p:cNvSpPr>
            <a:spLocks noGrp="1" noRot="1" noChangeAspect="1" noChangeArrowheads="1" noTextEdit="1"/>
          </p:cNvSpPr>
          <p:nvPr>
            <p:ph type="sldImg"/>
          </p:nvPr>
        </p:nvSpPr>
        <p:spPr>
          <a:ln/>
        </p:spPr>
      </p:sp>
      <p:sp>
        <p:nvSpPr>
          <p:cNvPr id="44035" name="Заметки 2">
            <a:extLst>
              <a:ext uri="{FF2B5EF4-FFF2-40B4-BE49-F238E27FC236}">
                <a16:creationId xmlns:a16="http://schemas.microsoft.com/office/drawing/2014/main" id="{29EAE1A7-4C38-4E92-AAA4-227780174740}"/>
              </a:ext>
            </a:extLst>
          </p:cNvPr>
          <p:cNvSpPr>
            <a:spLocks noGrp="1"/>
          </p:cNvSpPr>
          <p:nvPr>
            <p:ph type="body" idx="1"/>
          </p:nvPr>
        </p:nvSpPr>
        <p:spPr>
          <a:ln w="9525"/>
        </p:spPr>
        <p:txBody>
          <a:bodyPr/>
          <a:lstStyle/>
          <a:p>
            <a:pPr marL="457200" indent="-457200">
              <a:buFont typeface="+mj-lt"/>
              <a:buAutoNum type="arabicPeriod"/>
              <a:defRPr/>
            </a:pPr>
            <a:endParaRPr lang="en-US" altLang="ru-RU" sz="2400" dirty="0">
              <a:solidFill>
                <a:schemeClr val="accent3"/>
              </a:solidFill>
              <a:latin typeface="atlasgrotesk_light"/>
            </a:endParaRPr>
          </a:p>
        </p:txBody>
      </p:sp>
      <p:sp>
        <p:nvSpPr>
          <p:cNvPr id="58372" name="Номер слайда 3">
            <a:extLst>
              <a:ext uri="{FF2B5EF4-FFF2-40B4-BE49-F238E27FC236}">
                <a16:creationId xmlns:a16="http://schemas.microsoft.com/office/drawing/2014/main" id="{30DF23FF-1672-4D0A-A8ED-18F01F0700F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AF8A99D8-1E34-4967-A47E-1FD7C2ABB4D5}" type="slidenum">
              <a:rPr lang="ru-RU" altLang="ru-RU" sz="1200" b="0">
                <a:solidFill>
                  <a:schemeClr val="tx1"/>
                </a:solidFill>
                <a:latin typeface="Times New Roman" panose="02020603050405020304" pitchFamily="18" charset="0"/>
              </a:rPr>
              <a:pPr/>
              <a:t>38</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985563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Покрытие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потребности</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финансировании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является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ключевым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документом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который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отражает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предварительные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параметры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будущей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сделки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служит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основанием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ввода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договора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кредита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займа</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систему</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Вся функциональность корпоративного казначейства в 1С логично сгруппирована в шесть ключевых блоков.</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договорами</a:t>
            </a:r>
            <a:r>
              <a:rPr lang="ru-RU" sz="1200" b="0" i="0" kern="1200" dirty="0">
                <a:solidFill>
                  <a:schemeClr val="tx1"/>
                </a:solidFill>
                <a:effectLst/>
                <a:latin typeface="Arial" panose="020B0604020202020204" pitchFamily="34" charset="0"/>
                <a:ea typeface="+mn-ea"/>
                <a:cs typeface="Arial" panose="020B0604020202020204" pitchFamily="34" charset="0"/>
              </a:rPr>
              <a:t> — это основа, где ведутся все типы договоров и их графики.</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обязательствами</a:t>
            </a:r>
            <a:r>
              <a:rPr lang="ru-RU" sz="1200" b="0" i="0" kern="1200" dirty="0">
                <a:solidFill>
                  <a:schemeClr val="tx1"/>
                </a:solidFill>
                <a:effectLst/>
                <a:latin typeface="Arial" panose="020B0604020202020204" pitchFamily="34" charset="0"/>
                <a:ea typeface="+mn-ea"/>
                <a:cs typeface="Arial" panose="020B0604020202020204" pitchFamily="34" charset="0"/>
              </a:rPr>
              <a:t> — работа с цессиями, факторингом и контроль их исполнения.</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ликвидностью</a:t>
            </a:r>
            <a:r>
              <a:rPr lang="ru-RU" sz="1200" b="0" i="0" kern="1200" dirty="0">
                <a:solidFill>
                  <a:schemeClr val="tx1"/>
                </a:solidFill>
                <a:effectLst/>
                <a:latin typeface="Arial" panose="020B0604020202020204" pitchFamily="34" charset="0"/>
                <a:ea typeface="+mn-ea"/>
                <a:cs typeface="Arial" panose="020B0604020202020204" pitchFamily="34" charset="0"/>
              </a:rPr>
              <a:t> — сердце казначейства, включая платежный календарь и прогнозирование.</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финансовыми инструментами</a:t>
            </a:r>
            <a:r>
              <a:rPr lang="ru-RU" sz="1200" b="0" i="0" kern="1200" dirty="0">
                <a:solidFill>
                  <a:schemeClr val="tx1"/>
                </a:solidFill>
                <a:effectLst/>
                <a:latin typeface="Arial" panose="020B0604020202020204" pitchFamily="34" charset="0"/>
                <a:ea typeface="+mn-ea"/>
                <a:cs typeface="Arial" panose="020B0604020202020204" pitchFamily="34" charset="0"/>
              </a:rPr>
              <a:t> — работа с депозитами, кредитами, ценными бумагами.</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рисками</a:t>
            </a:r>
            <a:r>
              <a:rPr lang="ru-RU" sz="1200" b="0" i="0" kern="1200" dirty="0">
                <a:solidFill>
                  <a:schemeClr val="tx1"/>
                </a:solidFill>
                <a:effectLst/>
                <a:latin typeface="Arial" panose="020B0604020202020204" pitchFamily="34" charset="0"/>
                <a:ea typeface="+mn-ea"/>
                <a:cs typeface="Arial" panose="020B0604020202020204" pitchFamily="34" charset="0"/>
              </a:rPr>
              <a:t> — системный подход к выявлению и хеджированию рисков.</a:t>
            </a:r>
          </a:p>
          <a:p>
            <a:r>
              <a:rPr lang="ru-RU" sz="1200" b="1" i="0" kern="1200" dirty="0">
                <a:solidFill>
                  <a:schemeClr val="tx1"/>
                </a:solidFill>
                <a:effectLst/>
                <a:latin typeface="Arial" panose="020B0604020202020204" pitchFamily="34" charset="0"/>
                <a:ea typeface="+mn-ea"/>
                <a:cs typeface="Arial" panose="020B0604020202020204" pitchFamily="34" charset="0"/>
              </a:rPr>
              <a:t>Управление платежами и выпиской</a:t>
            </a:r>
            <a:r>
              <a:rPr lang="ru-RU" sz="1200" b="0" i="0" kern="1200" dirty="0">
                <a:solidFill>
                  <a:schemeClr val="tx1"/>
                </a:solidFill>
                <a:effectLst/>
                <a:latin typeface="Arial" panose="020B0604020202020204" pitchFamily="34" charset="0"/>
                <a:ea typeface="+mn-ea"/>
                <a:cs typeface="Arial" panose="020B0604020202020204" pitchFamily="34" charset="0"/>
              </a:rPr>
              <a:t> — это финальная, исполнительная часть, где все планы превращаются в конкретные платежи.</a:t>
            </a:r>
          </a:p>
          <a:p>
            <a:r>
              <a:rPr lang="ru-RU" sz="1200" b="0" i="0" kern="1200" dirty="0">
                <a:solidFill>
                  <a:schemeClr val="tx1"/>
                </a:solidFill>
                <a:effectLst/>
                <a:latin typeface="Arial" panose="020B0604020202020204" pitchFamily="34" charset="0"/>
                <a:ea typeface="+mn-ea"/>
                <a:cs typeface="Arial" panose="020B0604020202020204" pitchFamily="34" charset="0"/>
              </a:rPr>
              <a:t>Давайте подробнее остановимся на каждом</a:t>
            </a: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4</a:t>
            </a:fld>
            <a:endParaRPr lang="en-US" dirty="0">
              <a:latin typeface="Futura PT Demi"/>
            </a:endParaRPr>
          </a:p>
        </p:txBody>
      </p:sp>
    </p:spTree>
    <p:extLst>
      <p:ext uri="{BB962C8B-B14F-4D97-AF65-F5344CB8AC3E}">
        <p14:creationId xmlns:p14="http://schemas.microsoft.com/office/powerpoint/2010/main" val="3247786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947037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Формируется подробный обзор всего кредитного портфеля. Это позволяет проводить не только внутренний анализ, но и формировать справки для банков по выданным кредитным линиям и их текущему состоянию</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dirty="0" err="1">
                <a:solidFill>
                  <a:srgbClr val="443728"/>
                </a:solidFill>
                <a:latin typeface="+mn-lt"/>
                <a:ea typeface="Open Sans" pitchFamily="34" charset="-122"/>
                <a:cs typeface="Open Sans" pitchFamily="34" charset="-120"/>
              </a:rPr>
              <a:t>Система</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обеспечивает</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полный</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цикл</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управления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векселями</a:t>
            </a:r>
            <a:r>
              <a:rPr lang="en-US" sz="800" dirty="0">
                <a:solidFill>
                  <a:srgbClr val="443728"/>
                </a:solidFill>
                <a:latin typeface="+mn-lt"/>
                <a:ea typeface="Open Sans" pitchFamily="34" charset="-122"/>
                <a:cs typeface="Open Sans" pitchFamily="34" charset="-120"/>
              </a:rPr>
              <a:t> - </a:t>
            </a:r>
            <a:r>
              <a:rPr lang="en-US" sz="800" dirty="0" err="1">
                <a:solidFill>
                  <a:srgbClr val="443728"/>
                </a:solidFill>
                <a:latin typeface="+mn-lt"/>
                <a:ea typeface="Open Sans" pitchFamily="34" charset="-122"/>
                <a:cs typeface="Open Sans" pitchFamily="34" charset="-120"/>
              </a:rPr>
              <a:t>от</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регистрации</a:t>
            </a:r>
            <a:r>
              <a:rPr lang="en-US" sz="800" dirty="0">
                <a:solidFill>
                  <a:srgbClr val="443728"/>
                </a:solidFill>
                <a:latin typeface="+mn-lt"/>
                <a:ea typeface="Open Sans" pitchFamily="34" charset="-122"/>
                <a:cs typeface="Open Sans" pitchFamily="34" charset="-120"/>
              </a:rPr>
              <a:t> и </a:t>
            </a:r>
            <a:r>
              <a:rPr lang="en-US" sz="800" dirty="0" err="1">
                <a:solidFill>
                  <a:srgbClr val="443728"/>
                </a:solidFill>
                <a:latin typeface="+mn-lt"/>
                <a:ea typeface="Open Sans" pitchFamily="34" charset="-122"/>
                <a:cs typeface="Open Sans" pitchFamily="34" charset="-120"/>
              </a:rPr>
              <a:t>выпуска</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до</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погашения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Поддерживаются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как</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простые</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так</a:t>
            </a:r>
            <a:r>
              <a:rPr lang="en-US" sz="800" dirty="0">
                <a:solidFill>
                  <a:srgbClr val="443728"/>
                </a:solidFill>
                <a:latin typeface="+mn-lt"/>
                <a:ea typeface="Open Sans" pitchFamily="34" charset="-122"/>
                <a:cs typeface="Open Sans" pitchFamily="34" charset="-120"/>
              </a:rPr>
              <a:t> и </a:t>
            </a:r>
            <a:r>
              <a:rPr lang="en-US" sz="800" dirty="0" err="1">
                <a:solidFill>
                  <a:srgbClr val="443728"/>
                </a:solidFill>
                <a:latin typeface="+mn-lt"/>
                <a:ea typeface="Open Sans" pitchFamily="34" charset="-122"/>
                <a:cs typeface="Open Sans" pitchFamily="34" charset="-120"/>
              </a:rPr>
              <a:t>переводные</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векселя</a:t>
            </a:r>
            <a:r>
              <a:rPr lang="en-US" sz="800" dirty="0">
                <a:solidFill>
                  <a:srgbClr val="443728"/>
                </a:solidFill>
                <a:latin typeface="+mn-lt"/>
                <a:ea typeface="Open Sans" pitchFamily="34" charset="-122"/>
                <a:cs typeface="Open Sans" pitchFamily="34" charset="-120"/>
              </a:rPr>
              <a:t> с </a:t>
            </a:r>
            <a:r>
              <a:rPr lang="en-US" sz="800" dirty="0" err="1">
                <a:solidFill>
                  <a:srgbClr val="443728"/>
                </a:solidFill>
                <a:latin typeface="+mn-lt"/>
                <a:ea typeface="Open Sans" pitchFamily="34" charset="-122"/>
                <a:cs typeface="Open Sans" pitchFamily="34" charset="-120"/>
              </a:rPr>
              <a:t>автоматизацией</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всех</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ключевых</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операций</a:t>
            </a:r>
            <a:r>
              <a:rPr lang="en-US" sz="800" dirty="0">
                <a:solidFill>
                  <a:srgbClr val="443728"/>
                </a:solidFill>
                <a:latin typeface="+mn-lt"/>
                <a:ea typeface="Open Sans" pitchFamily="34" charset="-122"/>
                <a:cs typeface="Open Sans" pitchFamily="34" charset="-120"/>
              </a:rPr>
              <a:t>.</a:t>
            </a:r>
            <a:endParaRPr lang="en-US" sz="8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цикл</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учет</a:t>
            </a:r>
            <a:r>
              <a:rPr lang="ru-RU" sz="1200" dirty="0">
                <a:solidFill>
                  <a:srgbClr val="443728"/>
                </a:solidFill>
                <a:latin typeface="+mn-lt"/>
                <a:ea typeface="Open Sans" pitchFamily="34" charset="-122"/>
                <a:cs typeface="Open Sans" pitchFamily="34" charset="-120"/>
              </a:rPr>
              <a:t>а: от регистрации их параметров до автоматического формирования графиков начислений и платежей</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Платежный календарь — это интерактивный инструмент управления денежными потоками с возможностью моделирования, стресс-тестирования и оперативной корректировки планов. Система предоставляет полную видимость текущей и будущей ликвидности холдинга.</a:t>
            </a:r>
          </a:p>
          <a:p>
            <a:r>
              <a:rPr lang="ru-RU" sz="1200" b="1" i="0" kern="1200" dirty="0">
                <a:solidFill>
                  <a:schemeClr val="tx1"/>
                </a:solidFill>
                <a:effectLst/>
                <a:latin typeface="Arial" panose="020B0604020202020204" pitchFamily="34" charset="0"/>
                <a:ea typeface="+mn-ea"/>
                <a:cs typeface="Arial" panose="020B0604020202020204" pitchFamily="34" charset="0"/>
              </a:rPr>
              <a:t>Платежный календарь</a:t>
            </a:r>
            <a:r>
              <a:rPr lang="ru-RU" sz="1200" b="0" i="0" kern="1200" dirty="0">
                <a:solidFill>
                  <a:schemeClr val="tx1"/>
                </a:solidFill>
                <a:effectLst/>
                <a:latin typeface="Arial" panose="020B0604020202020204" pitchFamily="34" charset="0"/>
                <a:ea typeface="+mn-ea"/>
                <a:cs typeface="Arial" panose="020B0604020202020204" pitchFamily="34" charset="0"/>
              </a:rPr>
              <a:t> становится единым окном для всех денежных потоков.</a:t>
            </a:r>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44</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6136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ru-RU" dirty="0"/>
              <a:t>Для точного планирования ликвидности платежный календарь интегрирует ключевые данные из всех финансовых и операционных систем, обеспечивая централизованный и актуальный обзор денежных потоков.</a:t>
            </a:r>
          </a:p>
          <a:p>
            <a:pPr marL="0" marR="0" lvl="0" indent="0" algn="l" defTabSz="914400" rtl="0" eaLnBrk="1" fontAlgn="base" latinLnBrk="0" hangingPunct="1">
              <a:lnSpc>
                <a:spcPct val="100000"/>
              </a:lnSpc>
              <a:spcBef>
                <a:spcPct val="30000"/>
              </a:spcBef>
              <a:spcAft>
                <a:spcPct val="0"/>
              </a:spcAft>
              <a:buClrTx/>
              <a:buSzTx/>
              <a:buFontTx/>
              <a:buNone/>
              <a:tabLst/>
              <a:defRPr/>
            </a:pPr>
            <a:r>
              <a:rPr lang="ru-RU" b="0" i="0" dirty="0">
                <a:solidFill>
                  <a:srgbClr val="414141"/>
                </a:solidFill>
                <a:effectLst/>
                <a:latin typeface="Roboto" panose="02000000000000000000" pitchFamily="2" charset="0"/>
              </a:rPr>
              <a:t>Для краткосрочного планирования: платежные </a:t>
            </a:r>
            <a:r>
              <a:rPr lang="ru-RU" b="0" i="0" dirty="0" err="1">
                <a:solidFill>
                  <a:srgbClr val="414141"/>
                </a:solidFill>
                <a:effectLst/>
                <a:latin typeface="Roboto" panose="02000000000000000000" pitchFamily="2" charset="0"/>
              </a:rPr>
              <a:t>позиции,включающие</a:t>
            </a:r>
            <a:r>
              <a:rPr lang="ru-RU" b="0" i="0" dirty="0">
                <a:solidFill>
                  <a:srgbClr val="414141"/>
                </a:solidFill>
                <a:effectLst/>
                <a:latin typeface="Roboto" panose="02000000000000000000" pitchFamily="2" charset="0"/>
              </a:rPr>
              <a:t> </a:t>
            </a:r>
            <a:r>
              <a:rPr lang="ru-RU" sz="1200" dirty="0">
                <a:latin typeface="+mn-lt"/>
              </a:rPr>
              <a:t>Договорные обязательства, а также </a:t>
            </a:r>
            <a:r>
              <a:rPr lang="ru-RU" dirty="0"/>
              <a:t>Ожидаемые поступления ДС и все планируемые платежи</a:t>
            </a:r>
            <a:endParaRPr lang="ru-RU" b="0" i="0" dirty="0">
              <a:solidFill>
                <a:srgbClr val="414141"/>
              </a:solidFill>
              <a:effectLst/>
              <a:latin typeface="Roboto" panose="02000000000000000000" pitchFamily="2" charset="0"/>
            </a:endParaRPr>
          </a:p>
          <a:p>
            <a:pPr eaLnBrk="1" hangingPunct="1"/>
            <a:r>
              <a:rPr lang="ru-RU" b="0" i="0" dirty="0">
                <a:solidFill>
                  <a:srgbClr val="414141"/>
                </a:solidFill>
                <a:effectLst/>
                <a:latin typeface="Roboto" panose="02000000000000000000" pitchFamily="2" charset="0"/>
              </a:rPr>
              <a:t>Для среднесрочного и долгосрочного: показатели бюджетирования, прогноз ДС на основе фактических данных</a:t>
            </a:r>
          </a:p>
          <a:p>
            <a:pPr eaLnBrk="1" hangingPunct="1"/>
            <a:endParaRPr lang="ru-RU" b="0" i="0" dirty="0">
              <a:solidFill>
                <a:srgbClr val="414141"/>
              </a:solidFill>
              <a:effectLst/>
              <a:latin typeface="Roboto" panose="02000000000000000000" pitchFamily="2" charset="0"/>
            </a:endParaRPr>
          </a:p>
          <a:p>
            <a:pPr eaLnBrk="1" hangingPunct="1"/>
            <a:br>
              <a:rPr lang="ru-RU" dirty="0"/>
            </a:br>
            <a:endParaRPr lang="ru-RU" altLang="ru-RU" dirty="0"/>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45</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474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Платежные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позиции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являются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центральным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элементом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системы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объединяющим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различные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источники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направления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денежных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потоков</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Ключевые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правила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работы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эффективного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денежными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потоками</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Настройте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интерфейс</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под</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свои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потребности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максимального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удобства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работы</a:t>
            </a:r>
            <a:r>
              <a:rPr lang="en-US" sz="1200" dirty="0">
                <a:solidFill>
                  <a:srgbClr val="443728"/>
                </a:solidFill>
                <a:latin typeface="+mn-lt"/>
                <a:ea typeface="Open Sans" pitchFamily="34" charset="-122"/>
                <a:cs typeface="Open Sans" pitchFamily="34" charset="-120"/>
              </a:rPr>
              <a:t>.</a:t>
            </a:r>
            <a:endParaRPr lang="ru-RU" sz="1200" dirty="0">
              <a:solidFill>
                <a:srgbClr val="443728"/>
              </a:solidFill>
              <a:latin typeface="+mn-lt"/>
              <a:ea typeface="Open Sans" pitchFamily="34" charset="-122"/>
              <a:cs typeface="Open Sans" pitchFamily="34"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1200" dirty="0">
              <a:solidFill>
                <a:srgbClr val="443728"/>
              </a:solidFill>
              <a:latin typeface="+mn-lt"/>
              <a:ea typeface="Open Sans" pitchFamily="34" charset="-122"/>
              <a:cs typeface="Open Sans" pitchFamily="34"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468528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82638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br>
              <a:rPr lang="ru-RU" dirty="0"/>
            </a:br>
            <a:endParaRPr lang="ru-RU" altLang="ru-RU" dirty="0"/>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50</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2099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Эффективная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группировка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данных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структурирует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информацию</a:t>
            </a:r>
            <a:r>
              <a:rPr lang="en-US" sz="1200" dirty="0">
                <a:solidFill>
                  <a:srgbClr val="443728"/>
                </a:solidFill>
                <a:latin typeface="+mn-lt"/>
                <a:ea typeface="Open Sans" pitchFamily="34" charset="-122"/>
                <a:cs typeface="Open Sans" pitchFamily="34" charset="-120"/>
              </a:rPr>
              <a:t>, а </a:t>
            </a:r>
            <a:r>
              <a:rPr lang="en-US" sz="1200" dirty="0" err="1">
                <a:solidFill>
                  <a:srgbClr val="443728"/>
                </a:solidFill>
                <a:latin typeface="+mn-lt"/>
                <a:ea typeface="Open Sans" pitchFamily="34" charset="-122"/>
                <a:cs typeface="Open Sans" pitchFamily="34" charset="-120"/>
              </a:rPr>
              <a:t>гибкие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режимы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отображения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позволяют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всесторонне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анализировать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ее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под</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любым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углом</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dirty="0" err="1">
                <a:solidFill>
                  <a:srgbClr val="443728"/>
                </a:solidFill>
                <a:latin typeface="+mn-lt"/>
                <a:ea typeface="Open Sans" pitchFamily="34" charset="-122"/>
                <a:cs typeface="Open Sans" pitchFamily="34" charset="-120"/>
              </a:rPr>
              <a:t>Сотни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платежных</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заявок</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могут</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дезориентировать</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Двухпанельный</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интерфейс</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поможет</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эффективно</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управлять</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финансами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обеспечивая</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полный</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контроль</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над</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операциями</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без</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лишних</a:t>
            </a:r>
            <a:r>
              <a:rPr lang="en-US" sz="800" dirty="0">
                <a:solidFill>
                  <a:srgbClr val="443728"/>
                </a:solidFill>
                <a:latin typeface="+mn-lt"/>
                <a:ea typeface="Open Sans" pitchFamily="34" charset="-122"/>
                <a:cs typeface="Open Sans" pitchFamily="34" charset="-120"/>
              </a:rPr>
              <a:t> </a:t>
            </a:r>
            <a:r>
              <a:rPr lang="en-US" sz="800" dirty="0" err="1">
                <a:solidFill>
                  <a:srgbClr val="443728"/>
                </a:solidFill>
                <a:latin typeface="+mn-lt"/>
                <a:ea typeface="Open Sans" pitchFamily="34" charset="-122"/>
                <a:cs typeface="Open Sans" pitchFamily="34" charset="-120"/>
              </a:rPr>
              <a:t>переключений</a:t>
            </a:r>
            <a:r>
              <a:rPr lang="en-US" sz="800" dirty="0">
                <a:solidFill>
                  <a:srgbClr val="443728"/>
                </a:solidFill>
                <a:latin typeface="+mn-lt"/>
                <a:ea typeface="Open Sans" pitchFamily="34" charset="-122"/>
                <a:cs typeface="Open Sans" pitchFamily="34" charset="-120"/>
              </a:rPr>
              <a:t>.</a:t>
            </a:r>
            <a:endParaRPr lang="en-US" sz="8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ru-RU" b="0" i="0" dirty="0">
                <a:solidFill>
                  <a:srgbClr val="0F1115"/>
                </a:solidFill>
                <a:effectLst/>
                <a:latin typeface="quote-cjk-patch"/>
              </a:rPr>
              <a:t>Эффективно управляйте платежным календарем, используя интеллектуальные фильтры:</a:t>
            </a:r>
          </a:p>
          <a:p>
            <a:pPr algn="l">
              <a:buFont typeface="Arial" panose="020B0604020202020204" pitchFamily="34" charset="0"/>
              <a:buChar char="•"/>
            </a:pPr>
            <a:r>
              <a:rPr lang="ru-RU" b="1" i="0" dirty="0">
                <a:solidFill>
                  <a:srgbClr val="0F1115"/>
                </a:solidFill>
                <a:effectLst/>
                <a:latin typeface="quote-cjk-patch"/>
              </a:rPr>
              <a:t>По приоритету:</a:t>
            </a:r>
            <a:r>
              <a:rPr lang="ru-RU" b="0" i="0" dirty="0">
                <a:solidFill>
                  <a:srgbClr val="0F1115"/>
                </a:solidFill>
                <a:effectLst/>
                <a:latin typeface="quote-cjk-patch"/>
              </a:rPr>
              <a:t> Автоматически выделяйте самые важные платежи (налоги, зарплата, неотложные выплаты) для формирования реестра без задержек.</a:t>
            </a:r>
          </a:p>
          <a:p>
            <a:pPr algn="l">
              <a:buFont typeface="Arial" panose="020B0604020202020204" pitchFamily="34" charset="0"/>
              <a:buChar char="•"/>
            </a:pPr>
            <a:r>
              <a:rPr lang="ru-RU" b="1" i="0" dirty="0">
                <a:solidFill>
                  <a:srgbClr val="0F1115"/>
                </a:solidFill>
                <a:effectLst/>
                <a:latin typeface="quote-cjk-patch"/>
              </a:rPr>
              <a:t>По статусу:</a:t>
            </a:r>
            <a:r>
              <a:rPr lang="ru-RU" b="0" i="0" dirty="0">
                <a:solidFill>
                  <a:srgbClr val="0F1115"/>
                </a:solidFill>
                <a:effectLst/>
                <a:latin typeface="quote-cjk-patch"/>
              </a:rPr>
              <a:t> Мгновенно видите, какие позиции уже согласованы и </a:t>
            </a:r>
            <a:r>
              <a:rPr lang="ru-RU" b="1" i="0" dirty="0">
                <a:solidFill>
                  <a:srgbClr val="0F1115"/>
                </a:solidFill>
                <a:effectLst/>
                <a:latin typeface="quote-cjk-patch"/>
              </a:rPr>
              <a:t>включены в реестр</a:t>
            </a:r>
            <a:r>
              <a:rPr lang="ru-RU" b="0" i="0" dirty="0">
                <a:solidFill>
                  <a:srgbClr val="0F1115"/>
                </a:solidFill>
                <a:effectLst/>
                <a:latin typeface="quote-cjk-patch"/>
              </a:rPr>
              <a:t>, а какие еще </a:t>
            </a:r>
            <a:r>
              <a:rPr lang="ru-RU" b="1" i="0" dirty="0">
                <a:solidFill>
                  <a:srgbClr val="0F1115"/>
                </a:solidFill>
                <a:effectLst/>
                <a:latin typeface="quote-cjk-patch"/>
              </a:rPr>
              <a:t>ожидают обработки</a:t>
            </a:r>
            <a:r>
              <a:rPr lang="ru-RU" b="0" i="0" dirty="0">
                <a:solidFill>
                  <a:srgbClr val="0F1115"/>
                </a:solidFill>
                <a:effectLst/>
                <a:latin typeface="quote-cjk-patch"/>
              </a:rPr>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t>Наши инструменты позволяют эффективно фильтровать платежные позиции по различным критериям, помогая вам быстро находить необходимые платежи и точно управлять финансовыми потоками. Объединяя несколько фильтров, вы получаете точный контроль, значительно повышая эффективность управления платежами. Например, вы можете быстро найти все высокоприоритетные платежи в долларах США для конкретной организации.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921077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Платежный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способен</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выводить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только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отрицательные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остатки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счетах</a:t>
            </a:r>
            <a:r>
              <a:rPr lang="en-US" sz="1200" dirty="0">
                <a:solidFill>
                  <a:srgbClr val="443728"/>
                </a:solidFill>
                <a:latin typeface="+mn-lt"/>
                <a:ea typeface="Open Sans" pitchFamily="34" charset="-122"/>
                <a:cs typeface="Open Sans" pitchFamily="34" charset="-120"/>
              </a:rPr>
              <a:t> и в </a:t>
            </a:r>
            <a:r>
              <a:rPr lang="en-US" sz="1200" dirty="0" err="1">
                <a:solidFill>
                  <a:srgbClr val="443728"/>
                </a:solidFill>
                <a:latin typeface="+mn-lt"/>
                <a:ea typeface="Open Sans" pitchFamily="34" charset="-122"/>
                <a:cs typeface="Open Sans" pitchFamily="34" charset="-120"/>
              </a:rPr>
              <a:t>кассах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Этот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режим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позволяет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оценить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величину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дефицита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денежных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его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характер</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3469024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Для построения точных прогнозов система использует разные методы.</a:t>
            </a:r>
          </a:p>
          <a:p>
            <a:r>
              <a:rPr lang="ru-RU" sz="1200" b="0" i="0" kern="1200" dirty="0">
                <a:solidFill>
                  <a:schemeClr val="tx1"/>
                </a:solidFill>
                <a:effectLst/>
                <a:latin typeface="Arial" panose="020B0604020202020204" pitchFamily="34" charset="0"/>
                <a:ea typeface="+mn-ea"/>
                <a:cs typeface="Arial" panose="020B0604020202020204" pitchFamily="34" charset="0"/>
              </a:rPr>
              <a:t>Учет </a:t>
            </a:r>
            <a:r>
              <a:rPr lang="ru-RU" sz="1200" b="1" i="0" kern="1200" dirty="0">
                <a:solidFill>
                  <a:schemeClr val="tx1"/>
                </a:solidFill>
                <a:effectLst/>
                <a:latin typeface="Arial" panose="020B0604020202020204" pitchFamily="34" charset="0"/>
                <a:ea typeface="+mn-ea"/>
                <a:cs typeface="Arial" panose="020B0604020202020204" pitchFamily="34" charset="0"/>
              </a:rPr>
              <a:t>плановых курсов валют</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0" i="0" kern="1200" dirty="0">
                <a:solidFill>
                  <a:schemeClr val="tx1"/>
                </a:solidFill>
                <a:effectLst/>
                <a:latin typeface="Arial" panose="020B0604020202020204" pitchFamily="34" charset="0"/>
                <a:ea typeface="+mn-ea"/>
                <a:cs typeface="Arial" panose="020B0604020202020204" pitchFamily="34" charset="0"/>
              </a:rPr>
              <a:t>Применение </a:t>
            </a:r>
            <a:r>
              <a:rPr lang="ru-RU" sz="1200" b="1" i="0" kern="1200" dirty="0">
                <a:solidFill>
                  <a:schemeClr val="tx1"/>
                </a:solidFill>
                <a:effectLst/>
                <a:latin typeface="Arial" panose="020B0604020202020204" pitchFamily="34" charset="0"/>
                <a:ea typeface="+mn-ea"/>
                <a:cs typeface="Arial" panose="020B0604020202020204" pitchFamily="34" charset="0"/>
              </a:rPr>
              <a:t>повышающих/понижающих коэффициентов</a:t>
            </a:r>
            <a:r>
              <a:rPr lang="ru-RU" sz="1200" b="0" i="0" kern="1200" dirty="0">
                <a:solidFill>
                  <a:schemeClr val="tx1"/>
                </a:solidFill>
                <a:effectLst/>
                <a:latin typeface="Arial" panose="020B0604020202020204" pitchFamily="34" charset="0"/>
                <a:ea typeface="+mn-ea"/>
                <a:cs typeface="Arial" panose="020B0604020202020204" pitchFamily="34" charset="0"/>
              </a:rPr>
              <a:t> для оценки доступности средств.</a:t>
            </a:r>
          </a:p>
          <a:p>
            <a:r>
              <a:rPr lang="ru-RU" sz="1200" b="1" i="0" kern="1200" dirty="0">
                <a:solidFill>
                  <a:schemeClr val="tx1"/>
                </a:solidFill>
                <a:effectLst/>
                <a:latin typeface="Arial" panose="020B0604020202020204" pitchFamily="34" charset="0"/>
                <a:ea typeface="+mn-ea"/>
                <a:cs typeface="Arial" panose="020B0604020202020204" pitchFamily="34" charset="0"/>
              </a:rPr>
              <a:t>Экстраполяция</a:t>
            </a:r>
            <a:r>
              <a:rPr lang="ru-RU" sz="1200" b="0" i="0" kern="1200" dirty="0">
                <a:solidFill>
                  <a:schemeClr val="tx1"/>
                </a:solidFill>
                <a:effectLst/>
                <a:latin typeface="Arial" panose="020B0604020202020204" pitchFamily="34" charset="0"/>
                <a:ea typeface="+mn-ea"/>
                <a:cs typeface="Arial" panose="020B0604020202020204" pitchFamily="34" charset="0"/>
              </a:rPr>
              <a:t> на основе исторических данных</a:t>
            </a:r>
          </a:p>
          <a:p>
            <a:pPr marL="0" marR="0" lvl="0" indent="0" algn="l" defTabSz="914400" rtl="0" eaLnBrk="1" fontAlgn="base" latinLnBrk="0" hangingPunct="1">
              <a:lnSpc>
                <a:spcPct val="100000"/>
              </a:lnSpc>
              <a:spcBef>
                <a:spcPct val="30000"/>
              </a:spcBef>
              <a:spcAft>
                <a:spcPct val="0"/>
              </a:spcAft>
              <a:buClrTx/>
              <a:buSzTx/>
              <a:buFontTx/>
              <a:buNone/>
              <a:tabLst/>
              <a:defRPr/>
            </a:pPr>
            <a:r>
              <a:rPr lang="ru-RU" sz="1200" dirty="0">
                <a:solidFill>
                  <a:srgbClr val="475467"/>
                </a:solidFill>
                <a:latin typeface="atlasgrotesk_ligh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ru-RU" b="1" i="0" dirty="0">
                <a:solidFill>
                  <a:srgbClr val="414141"/>
                </a:solidFill>
                <a:effectLst/>
                <a:latin typeface="Roboto" panose="02000000000000000000" pitchFamily="2" charset="0"/>
              </a:rPr>
              <a:t>Плановые курсы валют. </a:t>
            </a:r>
            <a:r>
              <a:rPr lang="ru-RU" b="0" i="0" dirty="0">
                <a:solidFill>
                  <a:srgbClr val="414141"/>
                </a:solidFill>
                <a:effectLst/>
                <a:latin typeface="Roboto" panose="02000000000000000000" pitchFamily="2" charset="0"/>
              </a:rPr>
              <a:t>Этот параметр используется для пересчета в отображаемую валюту и позволяет прогнозировать ликвидность с учетом изменений обменного курса.</a:t>
            </a:r>
            <a:br>
              <a:rPr lang="ru-RU" dirty="0"/>
            </a:br>
            <a:r>
              <a:rPr lang="ru-RU" b="1" i="0" dirty="0">
                <a:solidFill>
                  <a:srgbClr val="414141"/>
                </a:solidFill>
                <a:effectLst/>
                <a:latin typeface="Roboto" panose="02000000000000000000" pitchFamily="2" charset="0"/>
              </a:rPr>
              <a:t>Точность прогнозных значений. </a:t>
            </a:r>
            <a:r>
              <a:rPr lang="ru-RU" b="0" i="0" dirty="0">
                <a:solidFill>
                  <a:srgbClr val="414141"/>
                </a:solidFill>
                <a:effectLst/>
                <a:latin typeface="Roboto" panose="02000000000000000000" pitchFamily="2" charset="0"/>
              </a:rPr>
              <a:t>Эта настройка позволяет моделировать различные сценарии доступности денежных средств. К прогнозным данным можно применять коэффициенты, которые могут быть изменены при работе с платежным календарем на понижающие и повышающие.</a:t>
            </a:r>
            <a:br>
              <a:rPr lang="ru-RU" dirty="0"/>
            </a:br>
            <a:r>
              <a:rPr lang="ru-RU" b="1" i="0" dirty="0">
                <a:solidFill>
                  <a:srgbClr val="414141"/>
                </a:solidFill>
                <a:effectLst/>
                <a:latin typeface="Roboto" panose="02000000000000000000" pitchFamily="2" charset="0"/>
              </a:rPr>
              <a:t>Экстраполяция денежного потока</a:t>
            </a:r>
            <a:r>
              <a:rPr lang="ru-RU" b="0" i="0" dirty="0">
                <a:solidFill>
                  <a:srgbClr val="414141"/>
                </a:solidFill>
                <a:effectLst/>
                <a:latin typeface="Roboto" panose="02000000000000000000" pitchFamily="2" charset="0"/>
              </a:rPr>
              <a:t>. Эта функция определяет глубину анализа фактических данных, используемых для расчета сумм для источника данных «Прогноз движения денежных средств».</a:t>
            </a:r>
          </a:p>
          <a:p>
            <a:pPr eaLnBrk="1" hangingPunct="1"/>
            <a:br>
              <a:rPr lang="ru-RU" dirty="0"/>
            </a:br>
            <a:endParaRPr lang="ru-RU" altLang="ru-RU" dirty="0"/>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56</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2268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Мощное </a:t>
            </a:r>
            <a:r>
              <a:rPr lang="ru-RU" sz="1200" b="1" i="0" kern="1200" dirty="0">
                <a:solidFill>
                  <a:schemeClr val="tx1"/>
                </a:solidFill>
                <a:effectLst/>
                <a:latin typeface="Arial" panose="020B0604020202020204" pitchFamily="34" charset="0"/>
                <a:ea typeface="+mn-ea"/>
                <a:cs typeface="Arial" panose="020B0604020202020204" pitchFamily="34" charset="0"/>
              </a:rPr>
              <a:t>моделирование "Что если?"</a:t>
            </a:r>
            <a:r>
              <a:rPr lang="ru-RU" sz="1200" b="0" i="0" kern="1200" dirty="0">
                <a:solidFill>
                  <a:schemeClr val="tx1"/>
                </a:solidFill>
                <a:effectLst/>
                <a:latin typeface="Arial" panose="020B0604020202020204" pitchFamily="34" charset="0"/>
                <a:ea typeface="+mn-ea"/>
                <a:cs typeface="Arial" panose="020B0604020202020204" pitchFamily="34" charset="0"/>
              </a:rPr>
              <a:t> — например, к чему приведет остановка всех платежей</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err="1">
                <a:solidFill>
                  <a:srgbClr val="000000"/>
                </a:solidFill>
                <a:latin typeface="Open Sans" pitchFamily="34" charset="0"/>
                <a:ea typeface="Open Sans" pitchFamily="34" charset="-122"/>
                <a:cs typeface="Open Sans" pitchFamily="34" charset="-120"/>
              </a:rPr>
              <a:t>Практическое</a:t>
            </a:r>
            <a:r>
              <a:rPr lang="en-US" sz="1200" b="1" dirty="0">
                <a:solidFill>
                  <a:srgbClr val="000000"/>
                </a:solidFill>
                <a:latin typeface="Open Sans" pitchFamily="34" charset="0"/>
                <a:ea typeface="Open Sans" pitchFamily="34" charset="-122"/>
                <a:cs typeface="Open Sans" pitchFamily="34" charset="-120"/>
              </a:rPr>
              <a:t> </a:t>
            </a:r>
            <a:r>
              <a:rPr lang="en-US" sz="1200" b="1" dirty="0" err="1">
                <a:solidFill>
                  <a:srgbClr val="000000"/>
                </a:solidFill>
                <a:latin typeface="Open Sans" pitchFamily="34" charset="0"/>
                <a:ea typeface="Open Sans" pitchFamily="34" charset="-122"/>
                <a:cs typeface="Open Sans" pitchFamily="34" charset="-120"/>
              </a:rPr>
              <a:t>применение</a:t>
            </a:r>
            <a:r>
              <a:rPr lang="en-US" sz="1200" b="1" dirty="0">
                <a:solidFill>
                  <a:srgbClr val="000000"/>
                </a:solidFill>
                <a:latin typeface="Open Sans" pitchFamily="34" charset="0"/>
                <a:ea typeface="Open Sans" pitchFamily="34" charset="-122"/>
                <a:cs typeface="Open Sans" pitchFamily="34" charset="-120"/>
              </a:rPr>
              <a:t>:</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Моделирование</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позволяет</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казначею</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оперативно</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принимать</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решения</a:t>
            </a:r>
            <a:r>
              <a:rPr lang="en-US" sz="1200" dirty="0">
                <a:solidFill>
                  <a:srgbClr val="000000"/>
                </a:solidFill>
                <a:latin typeface="Open Sans" pitchFamily="34" charset="0"/>
                <a:ea typeface="Open Sans" pitchFamily="34" charset="-122"/>
                <a:cs typeface="Open Sans" pitchFamily="34" charset="-120"/>
              </a:rPr>
              <a:t> в </a:t>
            </a:r>
            <a:r>
              <a:rPr lang="en-US" sz="1200" dirty="0" err="1">
                <a:solidFill>
                  <a:srgbClr val="000000"/>
                </a:solidFill>
                <a:latin typeface="Open Sans" pitchFamily="34" charset="0"/>
                <a:ea typeface="Open Sans" pitchFamily="34" charset="-122"/>
                <a:cs typeface="Open Sans" pitchFamily="34" charset="-120"/>
              </a:rPr>
              <a:t>условиях</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ограниченной</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ликвидности</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оценивая</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последствия</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различных</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стратегий</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управления</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платежами</a:t>
            </a:r>
            <a:r>
              <a:rPr lang="en-US" sz="1200" dirty="0">
                <a:solidFill>
                  <a:srgbClr val="000000"/>
                </a:solidFill>
                <a:latin typeface="Open Sans" pitchFamily="34" charset="0"/>
                <a:ea typeface="Open Sans" pitchFamily="34" charset="-122"/>
                <a:cs typeface="Open Sans" pitchFamily="34" charset="-120"/>
              </a:rPr>
              <a:t> и </a:t>
            </a:r>
            <a:r>
              <a:rPr lang="en-US" sz="1200" dirty="0" err="1">
                <a:solidFill>
                  <a:srgbClr val="000000"/>
                </a:solidFill>
                <a:latin typeface="Open Sans" pitchFamily="34" charset="0"/>
                <a:ea typeface="Open Sans" pitchFamily="34" charset="-122"/>
                <a:cs typeface="Open Sans" pitchFamily="34" charset="-120"/>
              </a:rPr>
              <a:t>выбирая</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оптимальный</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вариант</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действий</a:t>
            </a:r>
            <a:r>
              <a:rPr lang="en-US" sz="1200" dirty="0">
                <a:solidFill>
                  <a:srgbClr val="000000"/>
                </a:solidFill>
                <a:latin typeface="Open Sans" pitchFamily="34" charset="0"/>
                <a:ea typeface="Open Sans" pitchFamily="34" charset="-122"/>
                <a:cs typeface="Open Sans" pitchFamily="34" charset="-120"/>
              </a:rPr>
              <a:t>.</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225731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контроль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над</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ликвидностью</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позволяя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эффективно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просматривать</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управлять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отложенными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как</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индивидуально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так</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пакетно</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49739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Начнем с управления договорами. </a:t>
            </a:r>
          </a:p>
          <a:p>
            <a:r>
              <a:rPr lang="ru-RU" sz="1200" b="0" i="0" kern="1200" dirty="0">
                <a:solidFill>
                  <a:schemeClr val="tx1"/>
                </a:solidFill>
                <a:effectLst/>
                <a:latin typeface="Arial" panose="020B0604020202020204" pitchFamily="34" charset="0"/>
                <a:ea typeface="+mn-ea"/>
                <a:cs typeface="Arial" panose="020B0604020202020204" pitchFamily="34" charset="0"/>
              </a:rPr>
              <a:t>Мы фокусируемся на </a:t>
            </a:r>
            <a:r>
              <a:rPr lang="ru-RU" sz="1200" b="1" i="0" kern="1200" dirty="0">
                <a:solidFill>
                  <a:schemeClr val="tx1"/>
                </a:solidFill>
                <a:effectLst/>
                <a:latin typeface="Arial" panose="020B0604020202020204" pitchFamily="34" charset="0"/>
                <a:ea typeface="+mn-ea"/>
                <a:cs typeface="Arial" panose="020B0604020202020204" pitchFamily="34" charset="0"/>
              </a:rPr>
              <a:t>отношениях с контрагентами</a:t>
            </a:r>
            <a:r>
              <a:rPr lang="ru-RU" sz="1200" b="0" i="0" kern="1200" dirty="0">
                <a:solidFill>
                  <a:schemeClr val="tx1"/>
                </a:solidFill>
                <a:effectLst/>
                <a:latin typeface="Arial" panose="020B0604020202020204" pitchFamily="34" charset="0"/>
                <a:ea typeface="+mn-ea"/>
                <a:cs typeface="Arial" panose="020B0604020202020204" pitchFamily="34" charset="0"/>
              </a:rPr>
              <a:t>, а не просто на хранении документов.</a:t>
            </a:r>
          </a:p>
          <a:p>
            <a:r>
              <a:rPr lang="ru-RU" sz="1200" b="1" i="0" kern="1200" dirty="0">
                <a:solidFill>
                  <a:schemeClr val="tx1"/>
                </a:solidFill>
                <a:effectLst/>
                <a:latin typeface="Arial" panose="020B0604020202020204" pitchFamily="34" charset="0"/>
                <a:ea typeface="+mn-ea"/>
                <a:cs typeface="Arial" panose="020B0604020202020204" pitchFamily="34" charset="0"/>
              </a:rPr>
              <a:t>Гибкие процессы согласования</a:t>
            </a:r>
            <a:r>
              <a:rPr lang="ru-RU" sz="1200" b="0" i="0" kern="1200" dirty="0">
                <a:solidFill>
                  <a:schemeClr val="tx1"/>
                </a:solidFill>
                <a:effectLst/>
                <a:latin typeface="Arial" panose="020B0604020202020204" pitchFamily="34" charset="0"/>
                <a:ea typeface="+mn-ea"/>
                <a:cs typeface="Arial" panose="020B0604020202020204" pitchFamily="34" charset="0"/>
              </a:rPr>
              <a:t> можно настроить под любую организационную структуру.</a:t>
            </a:r>
          </a:p>
          <a:p>
            <a:r>
              <a:rPr lang="ru-RU" sz="1200" b="0" i="0" kern="1200" dirty="0">
                <a:solidFill>
                  <a:schemeClr val="tx1"/>
                </a:solidFill>
                <a:effectLst/>
                <a:latin typeface="Arial" panose="020B0604020202020204" pitchFamily="34" charset="0"/>
                <a:ea typeface="+mn-ea"/>
                <a:cs typeface="Arial" panose="020B0604020202020204" pitchFamily="34" charset="0"/>
              </a:rPr>
              <a:t>Центральное место занимают </a:t>
            </a:r>
            <a:r>
              <a:rPr lang="ru-RU" sz="1200" b="1" i="0" kern="1200" dirty="0">
                <a:solidFill>
                  <a:schemeClr val="tx1"/>
                </a:solidFill>
                <a:effectLst/>
                <a:latin typeface="Arial" panose="020B0604020202020204" pitchFamily="34" charset="0"/>
                <a:ea typeface="+mn-ea"/>
                <a:cs typeface="Arial" panose="020B0604020202020204" pitchFamily="34" charset="0"/>
              </a:rPr>
              <a:t>графики поставок и платежей</a:t>
            </a:r>
            <a:r>
              <a:rPr lang="ru-RU" sz="1200" b="0" i="0" kern="1200" dirty="0">
                <a:solidFill>
                  <a:schemeClr val="tx1"/>
                </a:solidFill>
                <a:effectLst/>
                <a:latin typeface="Arial" panose="020B0604020202020204" pitchFamily="34" charset="0"/>
                <a:ea typeface="+mn-ea"/>
                <a:cs typeface="Arial" panose="020B0604020202020204" pitchFamily="34" charset="0"/>
              </a:rPr>
              <a:t> — это живой инструмент для планирования и контроля.</a:t>
            </a:r>
          </a:p>
          <a:p>
            <a:r>
              <a:rPr lang="ru-RU" sz="1200" b="0" i="0" kern="1200" dirty="0">
                <a:solidFill>
                  <a:schemeClr val="tx1"/>
                </a:solidFill>
                <a:effectLst/>
                <a:latin typeface="Arial" panose="020B0604020202020204" pitchFamily="34" charset="0"/>
                <a:ea typeface="+mn-ea"/>
                <a:cs typeface="Arial" panose="020B0604020202020204" pitchFamily="34" charset="0"/>
              </a:rPr>
              <a:t>Автоматизируется </a:t>
            </a:r>
            <a:r>
              <a:rPr lang="ru-RU" sz="1200" b="1" i="0" kern="1200" dirty="0">
                <a:solidFill>
                  <a:schemeClr val="tx1"/>
                </a:solidFill>
                <a:effectLst/>
                <a:latin typeface="Arial" panose="020B0604020202020204" pitchFamily="34" charset="0"/>
                <a:ea typeface="+mn-ea"/>
                <a:cs typeface="Arial" panose="020B0604020202020204" pitchFamily="34" charset="0"/>
              </a:rPr>
              <a:t>валютный контроль и контроль лимитов</a:t>
            </a:r>
            <a:r>
              <a:rPr lang="ru-RU" sz="1200" b="0" i="0" kern="1200" dirty="0">
                <a:solidFill>
                  <a:schemeClr val="tx1"/>
                </a:solidFill>
                <a:effectLst/>
                <a:latin typeface="Arial" panose="020B0604020202020204" pitchFamily="34" charset="0"/>
                <a:ea typeface="+mn-ea"/>
                <a:cs typeface="Arial" panose="020B0604020202020204" pitchFamily="34" charset="0"/>
              </a:rPr>
              <a:t>, что критически важно для бюджетной дисциплины.</a:t>
            </a:r>
          </a:p>
          <a:p>
            <a:r>
              <a:rPr lang="ru-RU" sz="1200" b="0" i="0" kern="1200" dirty="0">
                <a:solidFill>
                  <a:schemeClr val="tx1"/>
                </a:solidFill>
                <a:effectLst/>
                <a:latin typeface="Arial" panose="020B0604020202020204" pitchFamily="34" charset="0"/>
                <a:ea typeface="+mn-ea"/>
                <a:cs typeface="Arial" panose="020B0604020202020204" pitchFamily="34" charset="0"/>
              </a:rPr>
              <a:t>Система сама следит за </a:t>
            </a:r>
            <a:r>
              <a:rPr lang="ru-RU" sz="1200" b="1" i="0" kern="1200" dirty="0">
                <a:solidFill>
                  <a:schemeClr val="tx1"/>
                </a:solidFill>
                <a:effectLst/>
                <a:latin typeface="Arial" panose="020B0604020202020204" pitchFamily="34" charset="0"/>
                <a:ea typeface="+mn-ea"/>
                <a:cs typeface="Arial" panose="020B0604020202020204" pitchFamily="34" charset="0"/>
              </a:rPr>
              <a:t>сроками</a:t>
            </a:r>
            <a:r>
              <a:rPr lang="ru-RU" sz="1200" b="0" i="0" kern="1200" dirty="0">
                <a:solidFill>
                  <a:schemeClr val="tx1"/>
                </a:solidFill>
                <a:effectLst/>
                <a:latin typeface="Arial" panose="020B0604020202020204" pitchFamily="34" charset="0"/>
                <a:ea typeface="+mn-ea"/>
                <a:cs typeface="Arial" panose="020B0604020202020204" pitchFamily="34" charset="0"/>
              </a:rPr>
              <a:t> и рассылает оповещения.</a:t>
            </a:r>
          </a:p>
          <a:p>
            <a:r>
              <a:rPr lang="ru-RU" sz="1200" b="0" i="0" kern="1200" dirty="0">
                <a:solidFill>
                  <a:schemeClr val="tx1"/>
                </a:solidFill>
                <a:effectLst/>
                <a:latin typeface="Arial" panose="020B0604020202020204" pitchFamily="34" charset="0"/>
                <a:ea typeface="+mn-ea"/>
                <a:cs typeface="Arial" panose="020B0604020202020204" pitchFamily="34" charset="0"/>
              </a:rPr>
              <a:t>А благодаря мощному поиску и отчетности, любой договор и вся аналитика по нему — всегда под рукой</a:t>
            </a: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6</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a:extLst>
              <a:ext uri="{FF2B5EF4-FFF2-40B4-BE49-F238E27FC236}">
                <a16:creationId xmlns:a16="http://schemas.microsoft.com/office/drawing/2014/main" id="{86BC0412-221B-4849-9AC8-B267077C3014}"/>
              </a:ext>
            </a:extLst>
          </p:cNvPr>
          <p:cNvSpPr>
            <a:spLocks noGrp="1" noRot="1" noChangeAspect="1" noChangeArrowheads="1" noTextEdit="1"/>
          </p:cNvSpPr>
          <p:nvPr>
            <p:ph type="sldImg"/>
          </p:nvPr>
        </p:nvSpPr>
        <p:spPr>
          <a:ln/>
        </p:spPr>
      </p:sp>
      <p:sp>
        <p:nvSpPr>
          <p:cNvPr id="58371" name="Заметки 2">
            <a:extLst>
              <a:ext uri="{FF2B5EF4-FFF2-40B4-BE49-F238E27FC236}">
                <a16:creationId xmlns:a16="http://schemas.microsoft.com/office/drawing/2014/main" id="{B2EF2F71-53D3-47D1-991D-3D247475EED9}"/>
              </a:ext>
            </a:extLst>
          </p:cNvPr>
          <p:cNvSpPr>
            <a:spLocks noGrp="1"/>
          </p:cNvSpPr>
          <p:nvPr>
            <p:ph type="body" idx="1"/>
          </p:nvPr>
        </p:nvSpPr>
        <p:spPr>
          <a:ln w="9525"/>
        </p:spPr>
        <p:txBody>
          <a:bodyPr/>
          <a:lstStyle/>
          <a:p>
            <a:pPr eaLnBrk="1" hangingPunct="1">
              <a:defRPr/>
            </a:pPr>
            <a:endParaRPr lang="ru-RU" altLang="ru-RU" dirty="0"/>
          </a:p>
        </p:txBody>
      </p:sp>
      <p:sp>
        <p:nvSpPr>
          <p:cNvPr id="65540" name="Номер слайда 3">
            <a:extLst>
              <a:ext uri="{FF2B5EF4-FFF2-40B4-BE49-F238E27FC236}">
                <a16:creationId xmlns:a16="http://schemas.microsoft.com/office/drawing/2014/main" id="{6EB305C9-797E-44EC-9F75-ABD34C5D159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CF9B3876-D6B9-492C-9DB2-BCF279CAC4F7}" type="slidenum">
              <a:rPr lang="ru-RU" altLang="ru-RU" sz="1200" b="0">
                <a:solidFill>
                  <a:schemeClr val="tx1"/>
                </a:solidFill>
                <a:latin typeface="Times New Roman" panose="02020603050405020304" pitchFamily="18" charset="0"/>
              </a:rPr>
              <a:pPr/>
              <a:t>62</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909779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Open Sans" pitchFamily="34" charset="0"/>
                <a:ea typeface="Open Sans" pitchFamily="34" charset="-122"/>
                <a:cs typeface="Open Sans" pitchFamily="34" charset="-120"/>
              </a:rPr>
              <a:t>Система</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предназначена</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для</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эффективного</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управления</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движением</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денежных</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средств</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между</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аффилированными</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компаниями</a:t>
            </a:r>
            <a:r>
              <a:rPr lang="en-US" sz="1200" dirty="0">
                <a:solidFill>
                  <a:srgbClr val="443728"/>
                </a:solidFill>
                <a:latin typeface="Open Sans" pitchFamily="34" charset="0"/>
                <a:ea typeface="Open Sans" pitchFamily="34" charset="-122"/>
                <a:cs typeface="Open Sans" pitchFamily="34" charset="-120"/>
              </a:rPr>
              <a:t> в </a:t>
            </a:r>
            <a:r>
              <a:rPr lang="en-US" sz="1200" dirty="0" err="1">
                <a:solidFill>
                  <a:srgbClr val="443728"/>
                </a:solidFill>
                <a:latin typeface="Open Sans" pitchFamily="34" charset="0"/>
                <a:ea typeface="Open Sans" pitchFamily="34" charset="-122"/>
                <a:cs typeface="Open Sans" pitchFamily="34" charset="-120"/>
              </a:rPr>
              <a:t>рамках</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внутригрупповых</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договоров</a:t>
            </a:r>
            <a:r>
              <a:rPr lang="en-US" sz="1200" dirty="0">
                <a:solidFill>
                  <a:srgbClr val="443728"/>
                </a:solidFill>
                <a:latin typeface="Open Sans" pitchFamily="34" charset="0"/>
                <a:ea typeface="Open Sans" pitchFamily="34" charset="-122"/>
                <a:cs typeface="Open Sans"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2513953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a:extLst>
              <a:ext uri="{FF2B5EF4-FFF2-40B4-BE49-F238E27FC236}">
                <a16:creationId xmlns:a16="http://schemas.microsoft.com/office/drawing/2014/main" id="{86BC0412-221B-4849-9AC8-B267077C3014}"/>
              </a:ext>
            </a:extLst>
          </p:cNvPr>
          <p:cNvSpPr>
            <a:spLocks noGrp="1" noRot="1" noChangeAspect="1" noChangeArrowheads="1" noTextEdit="1"/>
          </p:cNvSpPr>
          <p:nvPr>
            <p:ph type="sldImg"/>
          </p:nvPr>
        </p:nvSpPr>
        <p:spPr>
          <a:ln/>
        </p:spPr>
      </p:sp>
      <p:sp>
        <p:nvSpPr>
          <p:cNvPr id="58371" name="Заметки 2">
            <a:extLst>
              <a:ext uri="{FF2B5EF4-FFF2-40B4-BE49-F238E27FC236}">
                <a16:creationId xmlns:a16="http://schemas.microsoft.com/office/drawing/2014/main" id="{B2EF2F71-53D3-47D1-991D-3D247475EED9}"/>
              </a:ext>
            </a:extLst>
          </p:cNvPr>
          <p:cNvSpPr>
            <a:spLocks noGrp="1"/>
          </p:cNvSpPr>
          <p:nvPr>
            <p:ph type="body" idx="1"/>
          </p:nvPr>
        </p:nvSpPr>
        <p:spPr>
          <a:ln w="9525"/>
        </p:spPr>
        <p:txBody>
          <a:bodyPr/>
          <a:lstStyle/>
          <a:p>
            <a:pPr eaLnBrk="1" hangingPunct="1">
              <a:defRPr/>
            </a:pPr>
            <a:endParaRPr lang="ru-RU" altLang="ru-RU" dirty="0"/>
          </a:p>
        </p:txBody>
      </p:sp>
      <p:sp>
        <p:nvSpPr>
          <p:cNvPr id="65540" name="Номер слайда 3">
            <a:extLst>
              <a:ext uri="{FF2B5EF4-FFF2-40B4-BE49-F238E27FC236}">
                <a16:creationId xmlns:a16="http://schemas.microsoft.com/office/drawing/2014/main" id="{6EB305C9-797E-44EC-9F75-ABD34C5D159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CF9B3876-D6B9-492C-9DB2-BCF279CAC4F7}" type="slidenum">
              <a:rPr lang="ru-RU" altLang="ru-RU" sz="1200" b="0">
                <a:solidFill>
                  <a:schemeClr val="tx1"/>
                </a:solidFill>
                <a:latin typeface="Times New Roman" panose="02020603050405020304" pitchFamily="18" charset="0"/>
              </a:rPr>
              <a:pPr/>
              <a:t>64</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98967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a:extLst>
              <a:ext uri="{FF2B5EF4-FFF2-40B4-BE49-F238E27FC236}">
                <a16:creationId xmlns:a16="http://schemas.microsoft.com/office/drawing/2014/main" id="{86BC0412-221B-4849-9AC8-B267077C3014}"/>
              </a:ext>
            </a:extLst>
          </p:cNvPr>
          <p:cNvSpPr>
            <a:spLocks noGrp="1" noRot="1" noChangeAspect="1" noChangeArrowheads="1" noTextEdit="1"/>
          </p:cNvSpPr>
          <p:nvPr>
            <p:ph type="sldImg"/>
          </p:nvPr>
        </p:nvSpPr>
        <p:spPr>
          <a:ln/>
        </p:spPr>
      </p:sp>
      <p:sp>
        <p:nvSpPr>
          <p:cNvPr id="58371" name="Заметки 2">
            <a:extLst>
              <a:ext uri="{FF2B5EF4-FFF2-40B4-BE49-F238E27FC236}">
                <a16:creationId xmlns:a16="http://schemas.microsoft.com/office/drawing/2014/main" id="{B2EF2F71-53D3-47D1-991D-3D247475EED9}"/>
              </a:ext>
            </a:extLst>
          </p:cNvPr>
          <p:cNvSpPr>
            <a:spLocks noGrp="1"/>
          </p:cNvSpPr>
          <p:nvPr>
            <p:ph type="body" idx="1"/>
          </p:nvPr>
        </p:nvSpPr>
        <p:spPr>
          <a:ln w="9525"/>
        </p:spPr>
        <p:txBody>
          <a:bodyPr/>
          <a:lstStyle/>
          <a:p>
            <a:pPr eaLnBrk="1" hangingPunct="1">
              <a:defRPr/>
            </a:pPr>
            <a:endParaRPr lang="ru-RU" altLang="ru-RU" dirty="0"/>
          </a:p>
        </p:txBody>
      </p:sp>
      <p:sp>
        <p:nvSpPr>
          <p:cNvPr id="65540" name="Номер слайда 3">
            <a:extLst>
              <a:ext uri="{FF2B5EF4-FFF2-40B4-BE49-F238E27FC236}">
                <a16:creationId xmlns:a16="http://schemas.microsoft.com/office/drawing/2014/main" id="{6EB305C9-797E-44EC-9F75-ABD34C5D159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CF9B3876-D6B9-492C-9DB2-BCF279CAC4F7}" type="slidenum">
              <a:rPr lang="ru-RU" altLang="ru-RU" sz="1200" b="0">
                <a:solidFill>
                  <a:schemeClr val="tx1"/>
                </a:solidFill>
                <a:latin typeface="Times New Roman" panose="02020603050405020304" pitchFamily="18" charset="0"/>
              </a:rPr>
              <a:pPr/>
              <a:t>65</a:t>
            </a:fld>
            <a:endParaRPr lang="ru-RU" altLang="ru-RU" sz="12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460131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Операции</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платежном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создаются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вручную</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автоматически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можно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временно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отключить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отредактировать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удалить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сохранить</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загрузить</a:t>
            </a:r>
            <a:r>
              <a:rPr lang="en-US" sz="1200"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Важно</a:t>
            </a:r>
            <a:r>
              <a:rPr lang="en-US" sz="1200" b="1" dirty="0">
                <a:solidFill>
                  <a:srgbClr val="443728"/>
                </a:solidFill>
                <a:latin typeface="+mn-lt"/>
                <a:ea typeface="Open Sans" pitchFamily="34" charset="-122"/>
                <a:cs typeface="Open Sans" pitchFamily="34" charset="-120"/>
              </a:rPr>
              <a:t>:</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изменения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вступают</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силу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только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после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нажатия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Применить</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a:extLst>
              <a:ext uri="{FF2B5EF4-FFF2-40B4-BE49-F238E27FC236}">
                <a16:creationId xmlns:a16="http://schemas.microsoft.com/office/drawing/2014/main" id="{5C42D2B7-8E4D-4F83-B567-92F99E619456}"/>
              </a:ext>
            </a:extLst>
          </p:cNvPr>
          <p:cNvSpPr>
            <a:spLocks noGrp="1" noRot="1" noChangeAspect="1" noChangeArrowheads="1" noTextEdit="1"/>
          </p:cNvSpPr>
          <p:nvPr>
            <p:ph type="sldImg"/>
          </p:nvPr>
        </p:nvSpPr>
        <p:spPr>
          <a:ln/>
        </p:spPr>
      </p:sp>
      <p:sp>
        <p:nvSpPr>
          <p:cNvPr id="77827" name="Заметки 2">
            <a:extLst>
              <a:ext uri="{FF2B5EF4-FFF2-40B4-BE49-F238E27FC236}">
                <a16:creationId xmlns:a16="http://schemas.microsoft.com/office/drawing/2014/main" id="{2C11F4A2-F36A-4A11-962C-1064444830B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Можно устанавливать индивидуальные платежные дни для разных организаций холдинга, учитывая их региональные и операционные особенности. Для остальных применяются стандартные настройки. Все корректировки дат автоматически учитывают эти дни и производственный календарь</a:t>
            </a:r>
            <a:endParaRPr lang="ru-RU" altLang="ru-RU" dirty="0"/>
          </a:p>
        </p:txBody>
      </p:sp>
      <p:sp>
        <p:nvSpPr>
          <p:cNvPr id="77828" name="Номер слайда 3">
            <a:extLst>
              <a:ext uri="{FF2B5EF4-FFF2-40B4-BE49-F238E27FC236}">
                <a16:creationId xmlns:a16="http://schemas.microsoft.com/office/drawing/2014/main" id="{68926850-5E44-40BB-8D15-A90E1556745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9D83A03C-AC3E-4533-91EF-B2EA5ECCC3D3}" type="slidenum">
              <a:rPr lang="ru-RU" altLang="ru-RU" sz="1200" b="0">
                <a:solidFill>
                  <a:schemeClr val="tx1"/>
                </a:solidFill>
                <a:latin typeface="Times New Roman" panose="02020603050405020304" pitchFamily="18" charset="0"/>
              </a:rPr>
              <a:pPr/>
              <a:t>68</a:t>
            </a:fld>
            <a:endParaRPr lang="ru-RU" altLang="ru-RU" sz="1200" b="0">
              <a:solidFill>
                <a:schemeClr val="tx1"/>
              </a:solidFill>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a:extLst>
              <a:ext uri="{FF2B5EF4-FFF2-40B4-BE49-F238E27FC236}">
                <a16:creationId xmlns:a16="http://schemas.microsoft.com/office/drawing/2014/main" id="{F0BF51C8-EFCF-4306-9F8B-AF17B587B59B}"/>
              </a:ext>
            </a:extLst>
          </p:cNvPr>
          <p:cNvSpPr>
            <a:spLocks noGrp="1" noRot="1" noChangeAspect="1" noChangeArrowheads="1" noTextEdit="1"/>
          </p:cNvSpPr>
          <p:nvPr>
            <p:ph type="sldImg"/>
          </p:nvPr>
        </p:nvSpPr>
        <p:spPr>
          <a:ln/>
        </p:spPr>
      </p:sp>
      <p:sp>
        <p:nvSpPr>
          <p:cNvPr id="75779" name="Заметки 2">
            <a:extLst>
              <a:ext uri="{FF2B5EF4-FFF2-40B4-BE49-F238E27FC236}">
                <a16:creationId xmlns:a16="http://schemas.microsoft.com/office/drawing/2014/main" id="{9758F6B1-97B2-4200-82CF-9E534900C10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buFont typeface="+mj-lt"/>
              <a:buNone/>
            </a:pPr>
            <a:endParaRPr lang="ru-RU" altLang="ru-RU" dirty="0">
              <a:solidFill>
                <a:srgbClr val="1D1C1D"/>
              </a:solidFill>
              <a:latin typeface="Slack-Lato"/>
            </a:endParaRPr>
          </a:p>
        </p:txBody>
      </p:sp>
      <p:sp>
        <p:nvSpPr>
          <p:cNvPr id="75780" name="Номер слайда 3">
            <a:extLst>
              <a:ext uri="{FF2B5EF4-FFF2-40B4-BE49-F238E27FC236}">
                <a16:creationId xmlns:a16="http://schemas.microsoft.com/office/drawing/2014/main" id="{D77AAC73-6B48-4E45-AC96-F80FF1B95FB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ACF29937-C596-4843-9DBA-D6837D99E596}" type="slidenum">
              <a:rPr lang="ru-RU" altLang="ru-RU" sz="1200" b="0">
                <a:solidFill>
                  <a:schemeClr val="tx1"/>
                </a:solidFill>
                <a:latin typeface="Times New Roman" panose="02020603050405020304" pitchFamily="18" charset="0"/>
              </a:rPr>
              <a:pPr/>
              <a:t>69</a:t>
            </a:fld>
            <a:endParaRPr lang="ru-RU" altLang="ru-RU" sz="1200" b="0">
              <a:solidFill>
                <a:schemeClr val="tx1"/>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ChangeArrowheads="1" noTextEdit="1"/>
          </p:cNvSpPr>
          <p:nvPr>
            <p:ph type="sldImg"/>
          </p:nvPr>
        </p:nvSpPr>
        <p:spPr>
          <a:ln/>
        </p:spPr>
      </p:sp>
      <p:sp>
        <p:nvSpPr>
          <p:cNvPr id="174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lgn="l"/>
            <a:r>
              <a:rPr lang="ru-RU" b="0" i="0" dirty="0">
                <a:solidFill>
                  <a:srgbClr val="333333"/>
                </a:solidFill>
                <a:effectLst/>
                <a:latin typeface="Poppins" panose="00000500000000000000" pitchFamily="2" charset="0"/>
              </a:rPr>
              <a:t>В системе</a:t>
            </a:r>
            <a:r>
              <a:rPr lang="ru-RU" b="0" i="0" baseline="0" dirty="0">
                <a:solidFill>
                  <a:srgbClr val="333333"/>
                </a:solidFill>
                <a:effectLst/>
                <a:latin typeface="Poppins" panose="00000500000000000000" pitchFamily="2" charset="0"/>
              </a:rPr>
              <a:t> </a:t>
            </a:r>
            <a:r>
              <a:rPr lang="ru-RU" b="0" i="0" dirty="0">
                <a:solidFill>
                  <a:srgbClr val="333333"/>
                </a:solidFill>
                <a:effectLst/>
                <a:latin typeface="Poppins" panose="00000500000000000000" pitchFamily="2" charset="0"/>
              </a:rPr>
              <a:t>реализован значительный перечень видов договоров, разделенных по назначению, использование соответствующих видов зависит от специфики бизнес-требований</a:t>
            </a:r>
          </a:p>
          <a:p>
            <a:br>
              <a:rPr lang="ru-RU" b="0" i="0" dirty="0">
                <a:solidFill>
                  <a:srgbClr val="333333"/>
                </a:solidFill>
                <a:effectLst/>
                <a:latin typeface="Poppins" panose="00000500000000000000" pitchFamily="2" charset="0"/>
              </a:rPr>
            </a:br>
            <a:endParaRPr lang="ru-RU" altLang="ru-RU" baseline="0" dirty="0"/>
          </a:p>
        </p:txBody>
      </p:sp>
      <p:sp>
        <p:nvSpPr>
          <p:cNvPr id="174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51F47AF-3AD1-4F49-B50F-EC10A2C781E1}"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7</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0582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Централизованное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остатками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счетах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холдинга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через</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мастер-счет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оптимизации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процентов</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ликвидности</a:t>
            </a:r>
            <a:r>
              <a:rPr lang="en-US" sz="1200" dirty="0">
                <a:solidFill>
                  <a:srgbClr val="443728"/>
                </a:solidFill>
                <a:latin typeface="+mn-lt"/>
                <a:ea typeface="Open Sans" pitchFamily="34" charset="-122"/>
                <a:cs typeface="Open Sans" pitchFamily="34" charset="-120"/>
              </a:rPr>
              <a:t>.</a:t>
            </a: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Эта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схема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наглядно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демонстрирует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как</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средства</a:t>
            </a:r>
            <a:r>
              <a:rPr lang="en-US" sz="1200" dirty="0">
                <a:solidFill>
                  <a:srgbClr val="443728"/>
                </a:solidFill>
                <a:latin typeface="+mn-lt"/>
                <a:ea typeface="Open Sans" pitchFamily="34" charset="-122"/>
                <a:cs typeface="Open Sans" pitchFamily="34" charset="-120"/>
              </a:rPr>
              <a:t> с </a:t>
            </a:r>
            <a:r>
              <a:rPr lang="en-US" sz="1200" dirty="0" err="1">
                <a:solidFill>
                  <a:srgbClr val="443728"/>
                </a:solidFill>
                <a:latin typeface="+mn-lt"/>
                <a:ea typeface="Open Sans" pitchFamily="34" charset="-122"/>
                <a:cs typeface="Open Sans" pitchFamily="34" charset="-120"/>
              </a:rPr>
              <a:t>отдельных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счетов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консолидируются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мастер-счете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достижения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оптимальных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финансовых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результатов</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ChangeArrowheads="1" noTextEdit="1"/>
          </p:cNvSpPr>
          <p:nvPr>
            <p:ph type="sldImg"/>
          </p:nvPr>
        </p:nvSpPr>
        <p:spPr>
          <a:ln/>
        </p:spPr>
      </p:sp>
      <p:sp>
        <p:nvSpPr>
          <p:cNvPr id="17411"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Управление рисками — это не абстрактная функция, а конкретные инструменты.</a:t>
            </a:r>
          </a:p>
          <a:p>
            <a:pPr marL="0" indent="0">
              <a:buFontTx/>
              <a:buNone/>
              <a:defRPr/>
            </a:pPr>
            <a:r>
              <a:rPr lang="ru-RU" altLang="ru-RU" sz="1200" dirty="0"/>
              <a:t>Рассмотрим имеющиеся инструменты подробнее. Выделили значимые риски, к которым нужно отнестись максимально серьезно. </a:t>
            </a:r>
          </a:p>
          <a:p>
            <a:pPr marL="0" indent="0">
              <a:buFontTx/>
              <a:buNone/>
              <a:defRPr/>
            </a:pPr>
            <a:r>
              <a:rPr lang="ru-RU" altLang="ru-RU" sz="1200" b="1" dirty="0"/>
              <a:t>Коммерческий риск и валютный риск. </a:t>
            </a:r>
            <a:r>
              <a:rPr lang="ru-RU" altLang="ru-RU" sz="1200" dirty="0"/>
              <a:t>Уклониться от этих рисков очень сложно. </a:t>
            </a:r>
          </a:p>
          <a:p>
            <a:pPr marL="0" indent="0">
              <a:buFontTx/>
              <a:buNone/>
              <a:defRPr/>
            </a:pPr>
            <a:r>
              <a:rPr lang="ru-RU" altLang="ru-RU" sz="1200" b="0" dirty="0"/>
              <a:t>Далеко не все могут позволить себе работать с поставщиками по 100 </a:t>
            </a:r>
            <a:r>
              <a:rPr lang="ru-RU" altLang="ru-RU" sz="1200" b="0" dirty="0" err="1"/>
              <a:t>постоплате</a:t>
            </a:r>
            <a:r>
              <a:rPr lang="ru-RU" altLang="ru-RU" sz="1200" b="0" dirty="0"/>
              <a:t>, а с клиентами по 100% предоплате.  И от расчетов с валюте мы вряд ли откажемся. </a:t>
            </a:r>
          </a:p>
          <a:p>
            <a:pPr marL="0" indent="0">
              <a:buFontTx/>
              <a:buNone/>
              <a:defRPr/>
            </a:pPr>
            <a:r>
              <a:rPr lang="ru-RU" altLang="ru-RU" sz="1200" b="0" dirty="0"/>
              <a:t>Если это несет прибыль, мы работаем несмотря на риски. </a:t>
            </a:r>
          </a:p>
          <a:p>
            <a:pPr marL="0" indent="0">
              <a:buFontTx/>
              <a:buNone/>
              <a:defRPr/>
            </a:pPr>
            <a:r>
              <a:rPr lang="ru-RU" altLang="ru-RU" sz="1200" b="1" dirty="0"/>
              <a:t>Но снизить риск реально. </a:t>
            </a:r>
            <a:r>
              <a:rPr lang="ru-RU" altLang="ru-RU" sz="1200" b="0" dirty="0"/>
              <a:t> Решение предлагает много инструментов по снижению риска: </a:t>
            </a:r>
            <a:r>
              <a:rPr lang="ru-RU" altLang="ru-RU" sz="1200" b="0" dirty="0" err="1"/>
              <a:t>Скоринг</a:t>
            </a:r>
            <a:r>
              <a:rPr lang="ru-RU" altLang="ru-RU" sz="1200" b="0" dirty="0"/>
              <a:t> контрагентов, управление кредитной политикой, контроль лимитов. зонтичные закупки, оценка поставщиков, </a:t>
            </a:r>
            <a:r>
              <a:rPr lang="ru-RU" altLang="ru-RU" sz="1200" b="0" dirty="0" err="1"/>
              <a:t>волютная</a:t>
            </a:r>
            <a:r>
              <a:rPr lang="ru-RU" altLang="ru-RU" sz="1200" b="0" dirty="0"/>
              <a:t> оговорка в контрактах и ограничение перечня используемых валют.</a:t>
            </a:r>
          </a:p>
          <a:p>
            <a:pPr marL="0" indent="0">
              <a:buFontTx/>
              <a:buNone/>
              <a:defRPr/>
            </a:pPr>
            <a:r>
              <a:rPr lang="ru-RU" altLang="ru-RU" sz="1200" b="1" dirty="0"/>
              <a:t>Часто риск  за относительно</a:t>
            </a:r>
            <a:r>
              <a:rPr lang="ru-RU" altLang="ru-RU" sz="1200" dirty="0"/>
              <a:t> небольшие суммы целесообразнее передать </a:t>
            </a:r>
            <a:r>
              <a:rPr lang="ru-RU" altLang="ru-RU" sz="1200" dirty="0" err="1"/>
              <a:t>третьй</a:t>
            </a:r>
            <a:r>
              <a:rPr lang="ru-RU" altLang="ru-RU" sz="1200" dirty="0"/>
              <a:t> организации например действенным инструментом является банковская гарантия, или страхование, а в случае валютного риска – хеджирование.</a:t>
            </a:r>
          </a:p>
          <a:p>
            <a:pPr marL="0" indent="0">
              <a:buFontTx/>
              <a:buNone/>
              <a:defRPr/>
            </a:pPr>
            <a:r>
              <a:rPr lang="ru-RU" b="0" i="0" dirty="0">
                <a:solidFill>
                  <a:srgbClr val="000000"/>
                </a:solidFill>
                <a:effectLst/>
                <a:latin typeface="Mont"/>
              </a:rPr>
              <a:t>Форвардный контракт выгоден для нескольких ключевых секторов национальной экономики, поскольку это просто соглашение о покупке актива в конкретную дату по определенной цене. Важно отметить, что форвардные контракты также представляют риск манипулирования ценами, поскольку небольшая сделка, совершенная по цене выше или ниже рыночной, может повлиять на стоимость гораздо более крупного форвардного контракта.</a:t>
            </a:r>
          </a:p>
          <a:p>
            <a:pPr marL="0" indent="0">
              <a:buFontTx/>
              <a:buNone/>
              <a:defRPr/>
            </a:pPr>
            <a:r>
              <a:rPr lang="ru-RU" b="0" i="0" dirty="0">
                <a:solidFill>
                  <a:srgbClr val="000000"/>
                </a:solidFill>
                <a:effectLst/>
                <a:latin typeface="Mont"/>
              </a:rPr>
              <a:t>Процентные свопы были одним из самых успешных производных инструментов</a:t>
            </a:r>
            <a:endParaRPr lang="ru-RU" altLang="ru-RU" sz="1200" dirty="0"/>
          </a:p>
          <a:p>
            <a:endParaRPr lang="ru-RU"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17412"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B51F47AF-3AD1-4F49-B50F-EC10A2C781E1}"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72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71616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227787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поддерживает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различные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инструменты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валютными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процентными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рисками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3669712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Централизованное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управление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лимитами</a:t>
            </a:r>
            <a:r>
              <a:rPr lang="en-US" sz="1200" dirty="0">
                <a:solidFill>
                  <a:srgbClr val="443728"/>
                </a:solidFill>
                <a:latin typeface="+mn-lt"/>
                <a:ea typeface="Open Sans" pitchFamily="34" charset="-122"/>
                <a:cs typeface="Open Sans" pitchFamily="34" charset="-120"/>
              </a:rPr>
              <a:t> — </a:t>
            </a:r>
            <a:r>
              <a:rPr lang="en-US" sz="1200" dirty="0" err="1">
                <a:solidFill>
                  <a:srgbClr val="443728"/>
                </a:solidFill>
                <a:latin typeface="+mn-lt"/>
                <a:ea typeface="Open Sans" pitchFamily="34" charset="-122"/>
                <a:cs typeface="Open Sans" pitchFamily="34" charset="-120"/>
              </a:rPr>
              <a:t>ключевой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инструмент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эффективного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снижения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концентрации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кредитных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рисков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ликвидности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устанавливает</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контролирует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лимиты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финансирования</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размещения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r>
              <a:rPr lang="en-US" sz="1200" dirty="0">
                <a:solidFill>
                  <a:srgbClr val="443728"/>
                </a:solidFill>
                <a:latin typeface="+mn-lt"/>
                <a:ea typeface="Open Sans" pitchFamily="34" charset="-122"/>
                <a:cs typeface="Open Sans" pitchFamily="34" charset="-120"/>
              </a:rPr>
              <a:t>.</a:t>
            </a:r>
            <a:endParaRPr lang="ru-RU" sz="1200" dirty="0">
              <a:solidFill>
                <a:srgbClr val="443728"/>
              </a:solidFill>
              <a:latin typeface="+mn-lt"/>
              <a:ea typeface="Open Sans" pitchFamily="34" charset="-122"/>
              <a:cs typeface="Open Sans" pitchFamily="34" charset="-120"/>
            </a:endParaRPr>
          </a:p>
          <a:p>
            <a:r>
              <a:rPr lang="ru-RU" sz="1200" b="1" i="0" kern="1200" dirty="0">
                <a:solidFill>
                  <a:schemeClr val="tx1"/>
                </a:solidFill>
                <a:effectLst/>
                <a:latin typeface="Arial" panose="020B0604020202020204" pitchFamily="34" charset="0"/>
                <a:ea typeface="+mn-ea"/>
                <a:cs typeface="Arial" panose="020B0604020202020204" pitchFamily="34" charset="0"/>
              </a:rPr>
              <a:t>Кредитные лимиты</a:t>
            </a:r>
            <a:r>
              <a:rPr lang="ru-RU" sz="1200" b="0" i="0" kern="1200" dirty="0">
                <a:solidFill>
                  <a:schemeClr val="tx1"/>
                </a:solidFill>
                <a:effectLst/>
                <a:latin typeface="Arial" panose="020B0604020202020204" pitchFamily="34" charset="0"/>
                <a:ea typeface="+mn-ea"/>
                <a:cs typeface="Arial" panose="020B0604020202020204" pitchFamily="34" charset="0"/>
              </a:rPr>
              <a:t> — сколько банк готов нам дать.</a:t>
            </a:r>
          </a:p>
          <a:p>
            <a:r>
              <a:rPr lang="ru-RU" sz="1200" b="1" i="0" kern="1200" dirty="0">
                <a:solidFill>
                  <a:schemeClr val="tx1"/>
                </a:solidFill>
                <a:effectLst/>
                <a:latin typeface="Arial" panose="020B0604020202020204" pitchFamily="34" charset="0"/>
                <a:ea typeface="+mn-ea"/>
                <a:cs typeface="Arial" panose="020B0604020202020204" pitchFamily="34" charset="0"/>
              </a:rPr>
              <a:t>Лимиты размещения</a:t>
            </a:r>
            <a:r>
              <a:rPr lang="ru-RU" sz="1200" b="0" i="0" kern="1200" dirty="0">
                <a:solidFill>
                  <a:schemeClr val="tx1"/>
                </a:solidFill>
                <a:effectLst/>
                <a:latin typeface="Arial" panose="020B0604020202020204" pitchFamily="34" charset="0"/>
                <a:ea typeface="+mn-ea"/>
                <a:cs typeface="Arial" panose="020B0604020202020204" pitchFamily="34" charset="0"/>
              </a:rPr>
              <a:t> — какую сумму мы готовы доверить банку на депозиты.</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a16="http://schemas.microsoft.com/office/drawing/2014/main" id="{591ADED9-959E-46C9-983B-1E9EDAE3ADB1}"/>
              </a:ext>
            </a:extLst>
          </p:cNvPr>
          <p:cNvSpPr>
            <a:spLocks noGrp="1" noRot="1" noChangeAspect="1" noChangeArrowheads="1" noTextEdit="1"/>
          </p:cNvSpPr>
          <p:nvPr>
            <p:ph type="sldImg"/>
          </p:nvPr>
        </p:nvSpPr>
        <p:spPr>
          <a:ln/>
        </p:spPr>
      </p:sp>
      <p:sp>
        <p:nvSpPr>
          <p:cNvPr id="24579" name="Заметки 2">
            <a:extLst>
              <a:ext uri="{FF2B5EF4-FFF2-40B4-BE49-F238E27FC236}">
                <a16:creationId xmlns:a16="http://schemas.microsoft.com/office/drawing/2014/main" id="{9B9B225A-2AEC-40D2-88E3-61306936A7E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Финальный блок — исполнение, то есть управление платежами. Система поддерживает все современные способы:</a:t>
            </a:r>
          </a:p>
          <a:p>
            <a:r>
              <a:rPr lang="ru-RU" sz="1200" b="0" i="0" kern="1200" dirty="0">
                <a:solidFill>
                  <a:schemeClr val="tx1"/>
                </a:solidFill>
                <a:effectLst/>
                <a:latin typeface="Arial" panose="020B0604020202020204" pitchFamily="34" charset="0"/>
                <a:ea typeface="+mn-ea"/>
                <a:cs typeface="Arial" panose="020B0604020202020204" pitchFamily="34" charset="0"/>
              </a:rPr>
              <a:t>Платежи </a:t>
            </a:r>
            <a:r>
              <a:rPr lang="ru-RU" sz="1200" b="1" i="0" kern="1200" dirty="0">
                <a:solidFill>
                  <a:schemeClr val="tx1"/>
                </a:solidFill>
                <a:effectLst/>
                <a:latin typeface="Arial" panose="020B0604020202020204" pitchFamily="34" charset="0"/>
                <a:ea typeface="+mn-ea"/>
                <a:cs typeface="Arial" panose="020B0604020202020204" pitchFamily="34" charset="0"/>
              </a:rPr>
              <a:t>напрямую, через агента или цепочками</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0" i="0" kern="1200" dirty="0">
                <a:solidFill>
                  <a:schemeClr val="tx1"/>
                </a:solidFill>
                <a:effectLst/>
                <a:latin typeface="Arial" panose="020B0604020202020204" pitchFamily="34" charset="0"/>
                <a:ea typeface="+mn-ea"/>
                <a:cs typeface="Arial" panose="020B0604020202020204" pitchFamily="34" charset="0"/>
              </a:rPr>
              <a:t>Автоматизацию </a:t>
            </a:r>
            <a:r>
              <a:rPr lang="ru-RU" sz="1200" b="1" i="0" kern="1200" dirty="0">
                <a:solidFill>
                  <a:schemeClr val="tx1"/>
                </a:solidFill>
                <a:effectLst/>
                <a:latin typeface="Arial" panose="020B0604020202020204" pitchFamily="34" charset="0"/>
                <a:ea typeface="+mn-ea"/>
                <a:cs typeface="Arial" panose="020B0604020202020204" pitchFamily="34" charset="0"/>
              </a:rPr>
              <a:t>валютных операций и конвертации</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1" i="0" kern="1200" dirty="0">
                <a:solidFill>
                  <a:schemeClr val="tx1"/>
                </a:solidFill>
                <a:effectLst/>
                <a:latin typeface="Arial" panose="020B0604020202020204" pitchFamily="34" charset="0"/>
                <a:ea typeface="+mn-ea"/>
                <a:cs typeface="Arial" panose="020B0604020202020204" pitchFamily="34" charset="0"/>
              </a:rPr>
              <a:t>Обмен с банками по технологии </a:t>
            </a:r>
            <a:r>
              <a:rPr lang="ru-RU" sz="1200" b="1" i="0" kern="1200" dirty="0" err="1">
                <a:solidFill>
                  <a:schemeClr val="tx1"/>
                </a:solidFill>
                <a:effectLst/>
                <a:latin typeface="Arial" panose="020B0604020202020204" pitchFamily="34" charset="0"/>
                <a:ea typeface="+mn-ea"/>
                <a:cs typeface="Arial" panose="020B0604020202020204" pitchFamily="34" charset="0"/>
              </a:rPr>
              <a:t>Host-to-Host</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0" i="0" kern="1200" dirty="0">
                <a:solidFill>
                  <a:schemeClr val="tx1"/>
                </a:solidFill>
                <a:effectLst/>
                <a:latin typeface="Arial" panose="020B0604020202020204" pitchFamily="34" charset="0"/>
                <a:ea typeface="+mn-ea"/>
                <a:cs typeface="Arial" panose="020B0604020202020204" pitchFamily="34" charset="0"/>
              </a:rPr>
              <a:t>Автоматическое </a:t>
            </a:r>
            <a:r>
              <a:rPr lang="ru-RU" sz="1200" b="1" i="0" kern="1200" dirty="0">
                <a:solidFill>
                  <a:schemeClr val="tx1"/>
                </a:solidFill>
                <a:effectLst/>
                <a:latin typeface="Arial" panose="020B0604020202020204" pitchFamily="34" charset="0"/>
                <a:ea typeface="+mn-ea"/>
                <a:cs typeface="Arial" panose="020B0604020202020204" pitchFamily="34" charset="0"/>
              </a:rPr>
              <a:t>разнесение банковской выписки</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0" i="0" kern="1200" dirty="0">
                <a:solidFill>
                  <a:schemeClr val="tx1"/>
                </a:solidFill>
                <a:effectLst/>
                <a:latin typeface="Arial" panose="020B0604020202020204" pitchFamily="34" charset="0"/>
                <a:ea typeface="+mn-ea"/>
                <a:cs typeface="Arial" panose="020B0604020202020204" pitchFamily="34" charset="0"/>
              </a:rPr>
              <a:t>И учет смежных операций: </a:t>
            </a:r>
            <a:r>
              <a:rPr lang="ru-RU" sz="1200" b="1" i="0" kern="1200" dirty="0">
                <a:solidFill>
                  <a:schemeClr val="tx1"/>
                </a:solidFill>
                <a:effectLst/>
                <a:latin typeface="Arial" panose="020B0604020202020204" pitchFamily="34" charset="0"/>
                <a:ea typeface="+mn-ea"/>
                <a:cs typeface="Arial" panose="020B0604020202020204" pitchFamily="34" charset="0"/>
              </a:rPr>
              <a:t>кассовые операции, </a:t>
            </a:r>
            <a:r>
              <a:rPr lang="ru-RU" sz="1200" b="1" i="0" kern="1200" dirty="0" err="1">
                <a:solidFill>
                  <a:schemeClr val="tx1"/>
                </a:solidFill>
                <a:effectLst/>
                <a:latin typeface="Arial" panose="020B0604020202020204" pitchFamily="34" charset="0"/>
                <a:ea typeface="+mn-ea"/>
                <a:cs typeface="Arial" panose="020B0604020202020204" pitchFamily="34" charset="0"/>
              </a:rPr>
              <a:t>эквайринг</a:t>
            </a:r>
            <a:r>
              <a:rPr lang="ru-RU" sz="1200" b="1" i="0" kern="1200" dirty="0">
                <a:solidFill>
                  <a:schemeClr val="tx1"/>
                </a:solidFill>
                <a:effectLst/>
                <a:latin typeface="Arial" panose="020B0604020202020204" pitchFamily="34" charset="0"/>
                <a:ea typeface="+mn-ea"/>
                <a:cs typeface="Arial" panose="020B0604020202020204" pitchFamily="34" charset="0"/>
              </a:rPr>
              <a:t>, корпоративные карты</a:t>
            </a:r>
            <a:endParaRPr lang="ru-RU" sz="1200" b="0" i="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ru-RU" altLang="ru-RU" dirty="0"/>
          </a:p>
        </p:txBody>
      </p:sp>
      <p:sp>
        <p:nvSpPr>
          <p:cNvPr id="24580" name="Номер слайда 3">
            <a:extLst>
              <a:ext uri="{FF2B5EF4-FFF2-40B4-BE49-F238E27FC236}">
                <a16:creationId xmlns:a16="http://schemas.microsoft.com/office/drawing/2014/main" id="{03829A18-CC3A-4C3A-99D1-289E5DEF2DE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F9BF3DE6-0817-4473-B1CB-F16BC82FB166}"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79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59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5600020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Futura PT Demi"/>
            </a:endParaRPr>
          </a:p>
          <a:p>
            <a:r>
              <a:rPr lang="ru-RU" sz="1200" b="0" i="0" kern="1200" dirty="0">
                <a:solidFill>
                  <a:schemeClr val="tx1"/>
                </a:solidFill>
                <a:effectLst/>
                <a:latin typeface="Arial" panose="020B0604020202020204" pitchFamily="34" charset="0"/>
                <a:ea typeface="+mn-ea"/>
                <a:cs typeface="Arial" panose="020B0604020202020204" pitchFamily="34" charset="0"/>
              </a:rPr>
              <a:t>Этот слайд обобщает ключевые функции исполнения платежей.</a:t>
            </a:r>
          </a:p>
          <a:p>
            <a:r>
              <a:rPr lang="ru-RU" sz="1200" b="1" i="0" kern="1200" dirty="0">
                <a:solidFill>
                  <a:schemeClr val="tx1"/>
                </a:solidFill>
                <a:effectLst/>
                <a:latin typeface="Arial" panose="020B0604020202020204" pitchFamily="34" charset="0"/>
                <a:ea typeface="+mn-ea"/>
                <a:cs typeface="Arial" panose="020B0604020202020204" pitchFamily="34" charset="0"/>
              </a:rPr>
              <a:t>Планирование</a:t>
            </a:r>
            <a:r>
              <a:rPr lang="ru-RU" sz="1200" b="0" i="0" kern="1200" dirty="0">
                <a:solidFill>
                  <a:schemeClr val="tx1"/>
                </a:solidFill>
                <a:effectLst/>
                <a:latin typeface="Arial" panose="020B0604020202020204" pitchFamily="34" charset="0"/>
                <a:ea typeface="+mn-ea"/>
                <a:cs typeface="Arial" panose="020B0604020202020204" pitchFamily="34" charset="0"/>
              </a:rPr>
              <a:t> наличных и безналичных операций.</a:t>
            </a:r>
          </a:p>
          <a:p>
            <a:r>
              <a:rPr lang="ru-RU" sz="1200" b="1" i="0" kern="1200" dirty="0">
                <a:solidFill>
                  <a:schemeClr val="tx1"/>
                </a:solidFill>
                <a:effectLst/>
                <a:latin typeface="Arial" panose="020B0604020202020204" pitchFamily="34" charset="0"/>
                <a:ea typeface="+mn-ea"/>
                <a:cs typeface="Arial" panose="020B0604020202020204" pitchFamily="34" charset="0"/>
              </a:rPr>
              <a:t>Формирование планируемых поступлений</a:t>
            </a:r>
            <a:r>
              <a:rPr lang="ru-RU" sz="1200" b="0" i="0" kern="1200" dirty="0">
                <a:solidFill>
                  <a:schemeClr val="tx1"/>
                </a:solidFill>
                <a:effectLst/>
                <a:latin typeface="Arial" panose="020B0604020202020204" pitchFamily="34" charset="0"/>
                <a:ea typeface="+mn-ea"/>
                <a:cs typeface="Arial" panose="020B0604020202020204" pitchFamily="34" charset="0"/>
              </a:rPr>
              <a:t> с детализацией.</a:t>
            </a:r>
          </a:p>
          <a:p>
            <a:r>
              <a:rPr lang="ru-RU" sz="1200" b="1" i="0" kern="1200" dirty="0">
                <a:solidFill>
                  <a:schemeClr val="tx1"/>
                </a:solidFill>
                <a:effectLst/>
                <a:latin typeface="Arial" panose="020B0604020202020204" pitchFamily="34" charset="0"/>
                <a:ea typeface="+mn-ea"/>
                <a:cs typeface="Arial" panose="020B0604020202020204" pitchFamily="34" charset="0"/>
              </a:rPr>
              <a:t>Создание заявок на оплату</a:t>
            </a:r>
            <a:r>
              <a:rPr lang="ru-RU" sz="1200" b="0" i="0" kern="1200" dirty="0">
                <a:solidFill>
                  <a:schemeClr val="tx1"/>
                </a:solidFill>
                <a:effectLst/>
                <a:latin typeface="Arial" panose="020B0604020202020204" pitchFamily="34" charset="0"/>
                <a:ea typeface="+mn-ea"/>
                <a:cs typeface="Arial" panose="020B0604020202020204" pitchFamily="34" charset="0"/>
              </a:rPr>
              <a:t> с привязкой к аналитикам (БДДС, ЦФО, Проекты).</a:t>
            </a:r>
          </a:p>
          <a:p>
            <a:r>
              <a:rPr lang="ru-RU" sz="1200" b="0" i="0" kern="1200" dirty="0">
                <a:solidFill>
                  <a:schemeClr val="tx1"/>
                </a:solidFill>
                <a:effectLst/>
                <a:latin typeface="Arial" panose="020B0604020202020204" pitchFamily="34" charset="0"/>
                <a:ea typeface="+mn-ea"/>
                <a:cs typeface="Arial" panose="020B0604020202020204" pitchFamily="34" charset="0"/>
              </a:rPr>
              <a:t>Поддержка всех </a:t>
            </a:r>
            <a:r>
              <a:rPr lang="ru-RU" sz="1200" b="1" i="0" kern="1200" dirty="0">
                <a:solidFill>
                  <a:schemeClr val="tx1"/>
                </a:solidFill>
                <a:effectLst/>
                <a:latin typeface="Arial" panose="020B0604020202020204" pitchFamily="34" charset="0"/>
                <a:ea typeface="+mn-ea"/>
                <a:cs typeface="Arial" panose="020B0604020202020204" pitchFamily="34" charset="0"/>
              </a:rPr>
              <a:t>сценариев платежей</a:t>
            </a:r>
            <a:r>
              <a:rPr lang="ru-RU" sz="1200" b="0" i="0" kern="1200" dirty="0">
                <a:solidFill>
                  <a:schemeClr val="tx1"/>
                </a:solidFill>
                <a:effectLst/>
                <a:latin typeface="Arial" panose="020B0604020202020204" pitchFamily="34" charset="0"/>
                <a:ea typeface="+mn-ea"/>
                <a:cs typeface="Arial" panose="020B0604020202020204" pitchFamily="34" charset="0"/>
              </a:rPr>
              <a:t>: прямые, третьим лицам, через агентов, цепочки.</a:t>
            </a:r>
          </a:p>
          <a:p>
            <a:r>
              <a:rPr lang="ru-RU" sz="1200" b="1" i="0" kern="1200" dirty="0">
                <a:solidFill>
                  <a:schemeClr val="tx1"/>
                </a:solidFill>
                <a:effectLst/>
                <a:latin typeface="Arial" panose="020B0604020202020204" pitchFamily="34" charset="0"/>
                <a:ea typeface="+mn-ea"/>
                <a:cs typeface="Arial" panose="020B0604020202020204" pitchFamily="34" charset="0"/>
              </a:rPr>
              <a:t>Многоуровневый контроль</a:t>
            </a:r>
            <a:r>
              <a:rPr lang="ru-RU" sz="1200" b="0" i="0" kern="1200" dirty="0">
                <a:solidFill>
                  <a:schemeClr val="tx1"/>
                </a:solidFill>
                <a:effectLst/>
                <a:latin typeface="Arial" panose="020B0604020202020204" pitchFamily="34" charset="0"/>
                <a:ea typeface="+mn-ea"/>
                <a:cs typeface="Arial" panose="020B0604020202020204" pitchFamily="34" charset="0"/>
              </a:rPr>
              <a:t>: автоматическая проверка лимитов БДДС, мониторинг задолженности.</a:t>
            </a:r>
          </a:p>
          <a:p>
            <a:r>
              <a:rPr lang="ru-RU" sz="1200" b="1" i="0" kern="1200" dirty="0">
                <a:solidFill>
                  <a:schemeClr val="tx1"/>
                </a:solidFill>
                <a:effectLst/>
                <a:latin typeface="Arial" panose="020B0604020202020204" pitchFamily="34" charset="0"/>
                <a:ea typeface="+mn-ea"/>
                <a:cs typeface="Arial" panose="020B0604020202020204" pitchFamily="34" charset="0"/>
              </a:rPr>
              <a:t>Автоматизация</a:t>
            </a:r>
            <a:r>
              <a:rPr lang="ru-RU" sz="1200" b="0" i="0" kern="1200" dirty="0">
                <a:solidFill>
                  <a:schemeClr val="tx1"/>
                </a:solidFill>
                <a:effectLst/>
                <a:latin typeface="Arial" panose="020B0604020202020204" pitchFamily="34" charset="0"/>
                <a:ea typeface="+mn-ea"/>
                <a:cs typeface="Arial" panose="020B0604020202020204" pitchFamily="34" charset="0"/>
              </a:rPr>
              <a:t>: генерация платежных позиций по графикам, включение в реестры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Futura PT Demi"/>
            </a:endParaRPr>
          </a:p>
          <a:p>
            <a:r>
              <a:rPr lang="ru-RU" dirty="0">
                <a:latin typeface="Futura PT Demi"/>
              </a:rPr>
              <a:t> </a:t>
            </a: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82</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Документ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предназначен</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планирования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поступления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денежных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балансировку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ликвидности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точное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прогнозирование</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платежном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календаре</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443728"/>
                </a:solidFill>
                <a:latin typeface="Open Sans" pitchFamily="34" charset="0"/>
                <a:ea typeface="Open Sans" pitchFamily="34" charset="-122"/>
                <a:cs typeface="Open Sans" pitchFamily="34" charset="-120"/>
              </a:rPr>
              <a:t>Основной</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документ</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для</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планирования</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расходования</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денежных</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средств</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по</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внешнему</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виду</a:t>
            </a:r>
            <a:r>
              <a:rPr lang="en-US" sz="1200" dirty="0">
                <a:solidFill>
                  <a:srgbClr val="443728"/>
                </a:solidFill>
                <a:latin typeface="Open Sans" pitchFamily="34" charset="0"/>
                <a:ea typeface="Open Sans" pitchFamily="34" charset="-122"/>
                <a:cs typeface="Open Sans" pitchFamily="34" charset="-120"/>
              </a:rPr>
              <a:t> и </a:t>
            </a:r>
            <a:r>
              <a:rPr lang="en-US" sz="1200" dirty="0" err="1">
                <a:solidFill>
                  <a:srgbClr val="443728"/>
                </a:solidFill>
                <a:latin typeface="Open Sans" pitchFamily="34" charset="0"/>
                <a:ea typeface="Open Sans" pitchFamily="34" charset="-122"/>
                <a:cs typeface="Open Sans" pitchFamily="34" charset="-120"/>
              </a:rPr>
              <a:t>составу</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реквизитов</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аналогичный</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платежному</a:t>
            </a:r>
            <a:r>
              <a:rPr lang="en-US" sz="1200" dirty="0">
                <a:solidFill>
                  <a:srgbClr val="443728"/>
                </a:solidFill>
                <a:latin typeface="Open Sans" pitchFamily="34" charset="0"/>
                <a:ea typeface="Open Sans" pitchFamily="34" charset="-122"/>
                <a:cs typeface="Open Sans" pitchFamily="34" charset="-120"/>
              </a:rPr>
              <a:t> </a:t>
            </a:r>
            <a:r>
              <a:rPr lang="en-US" sz="1200" dirty="0" err="1">
                <a:solidFill>
                  <a:srgbClr val="443728"/>
                </a:solidFill>
                <a:latin typeface="Open Sans" pitchFamily="34" charset="0"/>
                <a:ea typeface="Open Sans" pitchFamily="34" charset="-122"/>
                <a:cs typeface="Open Sans" pitchFamily="34" charset="-120"/>
              </a:rPr>
              <a:t>поручению</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При планировании платежей можно использовать разные источники курсов, что критично для точности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Для удобства ввода и контроля курсов есть "Матрица валютных курсов" — специальная форма. В ней отображаются прямые курсы (введенные вручную или импортированные) и расчетные (рассчитанные системой). Есть индикаторы, показывающие источник курса: Факт (рыночный), Расчет (система) или ЦБ РФ</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783327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3236183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Особого внимания заслуживают </a:t>
            </a:r>
            <a:r>
              <a:rPr lang="ru-RU" sz="1200" b="1" i="0" kern="1200" dirty="0">
                <a:solidFill>
                  <a:schemeClr val="tx1"/>
                </a:solidFill>
                <a:effectLst/>
                <a:latin typeface="Arial" panose="020B0604020202020204" pitchFamily="34" charset="0"/>
                <a:ea typeface="+mn-ea"/>
                <a:cs typeface="Arial" panose="020B0604020202020204" pitchFamily="34" charset="0"/>
              </a:rPr>
              <a:t>новые способы оплаты</a:t>
            </a:r>
            <a:r>
              <a:rPr lang="ru-RU" sz="1200" b="0" i="0" kern="1200" dirty="0">
                <a:solidFill>
                  <a:schemeClr val="tx1"/>
                </a:solidFill>
                <a:effectLst/>
                <a:latin typeface="Arial" panose="020B0604020202020204" pitchFamily="34" charset="0"/>
                <a:ea typeface="+mn-ea"/>
                <a:cs typeface="Arial" panose="020B0604020202020204" pitchFamily="34" charset="0"/>
              </a:rPr>
              <a:t>.</a:t>
            </a:r>
          </a:p>
          <a:p>
            <a:r>
              <a:rPr lang="ru-RU" sz="1200" b="1" i="0" kern="1200" dirty="0">
                <a:solidFill>
                  <a:schemeClr val="tx1"/>
                </a:solidFill>
                <a:effectLst/>
                <a:latin typeface="Arial" panose="020B0604020202020204" pitchFamily="34" charset="0"/>
                <a:ea typeface="+mn-ea"/>
                <a:cs typeface="Arial" panose="020B0604020202020204" pitchFamily="34" charset="0"/>
              </a:rPr>
              <a:t>Оплата третьему лицу</a:t>
            </a:r>
            <a:r>
              <a:rPr lang="ru-RU" sz="1200" b="0" i="0" kern="1200" dirty="0">
                <a:solidFill>
                  <a:schemeClr val="tx1"/>
                </a:solidFill>
                <a:effectLst/>
                <a:latin typeface="Arial" panose="020B0604020202020204" pitchFamily="34" charset="0"/>
                <a:ea typeface="+mn-ea"/>
                <a:cs typeface="Arial" panose="020B0604020202020204" pitchFamily="34" charset="0"/>
              </a:rPr>
              <a:t> — Это частый сценарий, когда платим не прямому контрагенту, а указанному им лицу. </a:t>
            </a:r>
          </a:p>
          <a:p>
            <a:r>
              <a:rPr lang="ru-RU" sz="1200" b="0" i="0" kern="1200" dirty="0">
                <a:solidFill>
                  <a:schemeClr val="tx1"/>
                </a:solidFill>
                <a:effectLst/>
                <a:latin typeface="Arial" panose="020B0604020202020204" pitchFamily="34" charset="0"/>
                <a:ea typeface="+mn-ea"/>
                <a:cs typeface="Arial" panose="020B0604020202020204" pitchFamily="34" charset="0"/>
              </a:rPr>
              <a:t>Особенность в том, что с этим третьим лицом у нас нет договорных отношений. Если счет третьего лица указан в договоре, система автоматически подставит его реквизиты в заявку на оплату и в платежные позиции.</a:t>
            </a: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90</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kern="1200" dirty="0">
                <a:solidFill>
                  <a:schemeClr val="tx1"/>
                </a:solidFill>
                <a:effectLst/>
                <a:latin typeface="Arial" panose="020B0604020202020204" pitchFamily="34" charset="0"/>
                <a:ea typeface="+mn-ea"/>
                <a:cs typeface="Arial" panose="020B0604020202020204" pitchFamily="34" charset="0"/>
              </a:rPr>
              <a:t>Оплата через платежного агента</a:t>
            </a:r>
            <a:r>
              <a:rPr lang="ru-RU" sz="1200" b="0" i="0" kern="1200" dirty="0">
                <a:solidFill>
                  <a:schemeClr val="tx1"/>
                </a:solidFill>
                <a:effectLst/>
                <a:latin typeface="Arial" panose="020B0604020202020204" pitchFamily="34" charset="0"/>
                <a:ea typeface="+mn-ea"/>
                <a:cs typeface="Arial" panose="020B0604020202020204" pitchFamily="34" charset="0"/>
              </a:rPr>
              <a:t> — полезно для международных расчетов. Система сама рассчитает комиссию и создаст все необходимые документы.</a:t>
            </a:r>
          </a:p>
          <a:p>
            <a:r>
              <a:rPr lang="ru-RU" sz="1200" b="0" i="0" kern="1200" dirty="0">
                <a:solidFill>
                  <a:schemeClr val="tx1"/>
                </a:solidFill>
                <a:effectLst/>
                <a:latin typeface="Arial" panose="020B0604020202020204" pitchFamily="34" charset="0"/>
                <a:ea typeface="+mn-ea"/>
                <a:cs typeface="Arial" panose="020B0604020202020204" pitchFamily="34" charset="0"/>
              </a:rPr>
              <a:t>Платежный агент — это посредник, который за комиссию (обычно 5-20%) принимает платеж, конвертирует валюту и переводит деньги поставщику</a:t>
            </a:r>
          </a:p>
          <a:p>
            <a:r>
              <a:rPr lang="ru-RU" sz="1200" b="0" i="0" kern="1200" dirty="0">
                <a:solidFill>
                  <a:schemeClr val="tx1"/>
                </a:solidFill>
                <a:effectLst/>
                <a:latin typeface="Arial" panose="020B0604020202020204" pitchFamily="34" charset="0"/>
                <a:ea typeface="+mn-ea"/>
                <a:cs typeface="Arial" panose="020B0604020202020204" pitchFamily="34" charset="0"/>
              </a:rPr>
              <a:t>Процесс в системе:</a:t>
            </a:r>
          </a:p>
          <a:p>
            <a:r>
              <a:rPr lang="ru-RU" sz="1200" b="0" i="0" kern="1200" dirty="0">
                <a:solidFill>
                  <a:schemeClr val="tx1"/>
                </a:solidFill>
                <a:effectLst/>
                <a:latin typeface="Arial" panose="020B0604020202020204" pitchFamily="34" charset="0"/>
                <a:ea typeface="+mn-ea"/>
                <a:cs typeface="Arial" panose="020B0604020202020204" pitchFamily="34" charset="0"/>
              </a:rPr>
              <a:t>Создается заявка на оплату поставщику, где указывается агент.</a:t>
            </a:r>
          </a:p>
          <a:p>
            <a:r>
              <a:rPr lang="ru-RU" sz="1200" b="0" i="0" kern="1200" dirty="0">
                <a:solidFill>
                  <a:schemeClr val="tx1"/>
                </a:solidFill>
                <a:effectLst/>
                <a:latin typeface="Arial" panose="020B0604020202020204" pitchFamily="34" charset="0"/>
                <a:ea typeface="+mn-ea"/>
                <a:cs typeface="Arial" panose="020B0604020202020204" pitchFamily="34" charset="0"/>
              </a:rPr>
              <a:t>Система автоматически формирует заявку агенту на сумму долга плюс комиссия.</a:t>
            </a:r>
          </a:p>
          <a:p>
            <a:r>
              <a:rPr lang="ru-RU" sz="1200" b="0" i="0" kern="1200" dirty="0">
                <a:solidFill>
                  <a:schemeClr val="tx1"/>
                </a:solidFill>
                <a:effectLst/>
                <a:latin typeface="Arial" panose="020B0604020202020204" pitchFamily="34" charset="0"/>
                <a:ea typeface="+mn-ea"/>
                <a:cs typeface="Arial" panose="020B0604020202020204" pitchFamily="34" charset="0"/>
              </a:rPr>
              <a:t>После получения от агента акта, формируется "Отчет платежного агента". Его проведение автоматически закрывает задолженность перед поставщиком и агентом</a:t>
            </a:r>
          </a:p>
          <a:p>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91</a:t>
            </a:fld>
            <a:endParaRPr lang="en-US" dirty="0">
              <a:latin typeface="Futura PT Demi"/>
            </a:endParaRPr>
          </a:p>
        </p:txBody>
      </p:sp>
    </p:spTree>
    <p:extLst>
      <p:ext uri="{BB962C8B-B14F-4D97-AF65-F5344CB8AC3E}">
        <p14:creationId xmlns:p14="http://schemas.microsoft.com/office/powerpoint/2010/main" val="42195918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1" i="0" kern="1200" dirty="0">
                <a:solidFill>
                  <a:schemeClr val="tx1"/>
                </a:solidFill>
                <a:effectLst/>
                <a:latin typeface="Arial" panose="020B0604020202020204" pitchFamily="34" charset="0"/>
                <a:ea typeface="+mn-ea"/>
                <a:cs typeface="Arial" panose="020B0604020202020204" pitchFamily="34" charset="0"/>
              </a:rPr>
              <a:t>Оплата по цепочке платежей</a:t>
            </a:r>
            <a:r>
              <a:rPr lang="ru-RU" sz="1200" b="0" i="0" kern="1200" dirty="0">
                <a:solidFill>
                  <a:schemeClr val="tx1"/>
                </a:solidFill>
                <a:effectLst/>
                <a:latin typeface="Arial" panose="020B0604020202020204" pitchFamily="34" charset="0"/>
                <a:ea typeface="+mn-ea"/>
                <a:cs typeface="Arial" panose="020B0604020202020204" pitchFamily="34" charset="0"/>
              </a:rPr>
              <a:t> — самый сложный сценарий, когда для конвертации нужны несколько посредников. Система позволяет сравнить варианты по стоимости и срокам и автоматически управляет всей цепочкой.</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В системе нужно включить опцию и настроить шаблоны для частых цепочек</a:t>
            </a: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92</a:t>
            </a:fld>
            <a:endParaRPr lang="en-US" dirty="0">
              <a:latin typeface="Futura PT Demi"/>
            </a:endParaRPr>
          </a:p>
        </p:txBody>
      </p:sp>
    </p:spTree>
    <p:extLst>
      <p:ext uri="{BB962C8B-B14F-4D97-AF65-F5344CB8AC3E}">
        <p14:creationId xmlns:p14="http://schemas.microsoft.com/office/powerpoint/2010/main" val="14195285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kern="1200" dirty="0">
                <a:solidFill>
                  <a:schemeClr val="tx1"/>
                </a:solidFill>
                <a:effectLst/>
                <a:latin typeface="Arial" panose="020B0604020202020204" pitchFamily="34" charset="0"/>
                <a:ea typeface="+mn-ea"/>
                <a:cs typeface="Arial" panose="020B0604020202020204" pitchFamily="34" charset="0"/>
              </a:rPr>
              <a:t>Процесс работы:</a:t>
            </a:r>
            <a:endParaRPr lang="ru-RU" sz="1200" b="0" i="0" kern="1200" dirty="0">
              <a:solidFill>
                <a:schemeClr val="tx1"/>
              </a:solidFill>
              <a:effectLst/>
              <a:latin typeface="Arial" panose="020B0604020202020204" pitchFamily="34" charset="0"/>
              <a:ea typeface="+mn-ea"/>
              <a:cs typeface="Arial" panose="020B0604020202020204" pitchFamily="34" charset="0"/>
            </a:endParaRPr>
          </a:p>
          <a:p>
            <a:r>
              <a:rPr lang="ru-RU" sz="1200" b="0" i="0" kern="1200" dirty="0">
                <a:solidFill>
                  <a:schemeClr val="tx1"/>
                </a:solidFill>
                <a:effectLst/>
                <a:latin typeface="Arial" panose="020B0604020202020204" pitchFamily="34" charset="0"/>
                <a:ea typeface="+mn-ea"/>
                <a:cs typeface="Arial" panose="020B0604020202020204" pitchFamily="34" charset="0"/>
              </a:rPr>
              <a:t>Создаем заявку с способом "По цепочке платежей".</a:t>
            </a:r>
          </a:p>
          <a:p>
            <a:r>
              <a:rPr lang="ru-RU" sz="1200" b="0" i="0" kern="1200" dirty="0">
                <a:solidFill>
                  <a:schemeClr val="tx1"/>
                </a:solidFill>
                <a:effectLst/>
                <a:latin typeface="Arial" panose="020B0604020202020204" pitchFamily="34" charset="0"/>
                <a:ea typeface="+mn-ea"/>
                <a:cs typeface="Arial" panose="020B0604020202020204" pitchFamily="34" charset="0"/>
              </a:rPr>
              <a:t>Система анализирует и показывает варианты цепочек, сравнивая их по срокам, сумме списания и эффективному курсу.</a:t>
            </a:r>
          </a:p>
          <a:p>
            <a:r>
              <a:rPr lang="ru-RU" sz="1200" b="0" i="0" kern="1200" dirty="0">
                <a:solidFill>
                  <a:schemeClr val="tx1"/>
                </a:solidFill>
                <a:effectLst/>
                <a:latin typeface="Arial" panose="020B0604020202020204" pitchFamily="34" charset="0"/>
                <a:ea typeface="+mn-ea"/>
                <a:cs typeface="Arial" panose="020B0604020202020204" pitchFamily="34" charset="0"/>
              </a:rPr>
              <a:t>Выбираем подходящий шаблон.</a:t>
            </a:r>
          </a:p>
          <a:p>
            <a:r>
              <a:rPr lang="ru-RU" sz="1200" b="0" i="0" kern="1200" dirty="0">
                <a:solidFill>
                  <a:schemeClr val="tx1"/>
                </a:solidFill>
                <a:effectLst/>
                <a:latin typeface="Arial" panose="020B0604020202020204" pitchFamily="34" charset="0"/>
                <a:ea typeface="+mn-ea"/>
                <a:cs typeface="Arial" panose="020B0604020202020204" pitchFamily="34" charset="0"/>
              </a:rPr>
              <a:t>Система автоматически создает все связанные заявки, которые исполняются последовательно. Прямые валютные платежи при этом часто бывают заблокированы, и цепочка — единственный вариант</a:t>
            </a:r>
          </a:p>
          <a:p>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93</a:t>
            </a:fld>
            <a:endParaRPr lang="en-US" dirty="0">
              <a:latin typeface="Futura PT Demi"/>
            </a:endParaRPr>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6969492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anose="020B0604020202020204" pitchFamily="34" charset="0"/>
                <a:ea typeface="+mn-ea"/>
                <a:cs typeface="Arial" panose="020B0604020202020204" pitchFamily="34" charset="0"/>
              </a:rPr>
              <a:t>Ключевое преимущество новых инструментов — возможность до проведения платежа оценить его стоимость и сроки. Система автоматически рассчитывает комиссию по тарифным планам банка или условиям агентского договора. Эта сумма и сроки отображаются прямо в Заявке на оплату. Это дает прозрачность, помогает выбрать оптимальный вариант и снижает затраты</a:t>
            </a:r>
            <a:endParaRPr lang="en-US" dirty="0">
              <a:latin typeface="Futura PT Demi"/>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Futura PT Demi"/>
              </a:rPr>
              <a:t>95</a:t>
            </a:fld>
            <a:endParaRPr lang="en-US" dirty="0">
              <a:latin typeface="Futura PT Demi"/>
            </a:endParaRPr>
          </a:p>
        </p:txBody>
      </p:sp>
    </p:spTree>
    <p:extLst>
      <p:ext uri="{BB962C8B-B14F-4D97-AF65-F5344CB8AC3E}">
        <p14:creationId xmlns:p14="http://schemas.microsoft.com/office/powerpoint/2010/main" val="4569559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Возврат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указывается</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расшифровке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поступления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денежных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каждой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строке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графика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договора</a:t>
            </a:r>
            <a:r>
              <a:rPr lang="en-US" sz="1200" dirty="0">
                <a:solidFill>
                  <a:srgbClr val="443728"/>
                </a:solidFill>
                <a:latin typeface="+mn-lt"/>
                <a:ea typeface="Open Sans" pitchFamily="34" charset="-122"/>
                <a:cs typeface="Open Sans" pitchFamily="34" charset="-120"/>
              </a:rPr>
              <a:t>.</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a:extLst>
              <a:ext uri="{FF2B5EF4-FFF2-40B4-BE49-F238E27FC236}">
                <a16:creationId xmlns:a16="http://schemas.microsoft.com/office/drawing/2014/main" id="{3C51E20D-9439-47EA-B488-55BB04A0802E}"/>
              </a:ext>
            </a:extLst>
          </p:cNvPr>
          <p:cNvSpPr>
            <a:spLocks noGrp="1" noRot="1" noChangeAspect="1" noChangeArrowheads="1" noTextEdit="1"/>
          </p:cNvSpPr>
          <p:nvPr>
            <p:ph type="sldImg"/>
          </p:nvPr>
        </p:nvSpPr>
        <p:spPr>
          <a:ln/>
        </p:spPr>
      </p:sp>
      <p:sp>
        <p:nvSpPr>
          <p:cNvPr id="38915" name="Заметки 2">
            <a:extLst>
              <a:ext uri="{FF2B5EF4-FFF2-40B4-BE49-F238E27FC236}">
                <a16:creationId xmlns:a16="http://schemas.microsoft.com/office/drawing/2014/main" id="{56E477FF-42F6-4A6B-BFE5-6C52B78D1DE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ru-RU" altLang="ru-RU"/>
          </a:p>
        </p:txBody>
      </p:sp>
      <p:sp>
        <p:nvSpPr>
          <p:cNvPr id="38916" name="Номер слайда 3">
            <a:extLst>
              <a:ext uri="{FF2B5EF4-FFF2-40B4-BE49-F238E27FC236}">
                <a16:creationId xmlns:a16="http://schemas.microsoft.com/office/drawing/2014/main" id="{474A89EE-77ED-4C91-A397-E2A99BF72A0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2813">
              <a:defRPr sz="2100" b="1">
                <a:solidFill>
                  <a:srgbClr val="006600"/>
                </a:solidFill>
                <a:latin typeface="Arial" panose="020B0604020202020204" pitchFamily="34" charset="0"/>
              </a:defRPr>
            </a:lvl1pPr>
            <a:lvl2pPr marL="742950" indent="-285750" defTabSz="912813">
              <a:defRPr sz="2100" b="1">
                <a:solidFill>
                  <a:srgbClr val="006600"/>
                </a:solidFill>
                <a:latin typeface="Arial" panose="020B0604020202020204" pitchFamily="34" charset="0"/>
              </a:defRPr>
            </a:lvl2pPr>
            <a:lvl3pPr marL="1143000" indent="-228600" defTabSz="912813">
              <a:defRPr sz="2100" b="1">
                <a:solidFill>
                  <a:srgbClr val="006600"/>
                </a:solidFill>
                <a:latin typeface="Arial" panose="020B0604020202020204" pitchFamily="34" charset="0"/>
              </a:defRPr>
            </a:lvl3pPr>
            <a:lvl4pPr marL="1600200" indent="-228600" defTabSz="912813">
              <a:defRPr sz="2100" b="1">
                <a:solidFill>
                  <a:srgbClr val="006600"/>
                </a:solidFill>
                <a:latin typeface="Arial" panose="020B0604020202020204" pitchFamily="34" charset="0"/>
              </a:defRPr>
            </a:lvl4pPr>
            <a:lvl5pPr marL="2057400" indent="-228600" defTabSz="912813">
              <a:defRPr sz="2100" b="1">
                <a:solidFill>
                  <a:srgbClr val="006600"/>
                </a:solidFill>
                <a:latin typeface="Arial" panose="020B0604020202020204" pitchFamily="34" charset="0"/>
              </a:defRPr>
            </a:lvl5pPr>
            <a:lvl6pPr marL="2514600" indent="-228600" defTabSz="912813" eaLnBrk="0" fontAlgn="base" hangingPunct="0">
              <a:spcBef>
                <a:spcPct val="0"/>
              </a:spcBef>
              <a:spcAft>
                <a:spcPct val="0"/>
              </a:spcAft>
              <a:defRPr sz="2100" b="1">
                <a:solidFill>
                  <a:srgbClr val="006600"/>
                </a:solidFill>
                <a:latin typeface="Arial" panose="020B0604020202020204" pitchFamily="34" charset="0"/>
              </a:defRPr>
            </a:lvl6pPr>
            <a:lvl7pPr marL="2971800" indent="-228600" defTabSz="912813" eaLnBrk="0" fontAlgn="base" hangingPunct="0">
              <a:spcBef>
                <a:spcPct val="0"/>
              </a:spcBef>
              <a:spcAft>
                <a:spcPct val="0"/>
              </a:spcAft>
              <a:defRPr sz="2100" b="1">
                <a:solidFill>
                  <a:srgbClr val="006600"/>
                </a:solidFill>
                <a:latin typeface="Arial" panose="020B0604020202020204" pitchFamily="34" charset="0"/>
              </a:defRPr>
            </a:lvl7pPr>
            <a:lvl8pPr marL="3429000" indent="-228600" defTabSz="912813" eaLnBrk="0" fontAlgn="base" hangingPunct="0">
              <a:spcBef>
                <a:spcPct val="0"/>
              </a:spcBef>
              <a:spcAft>
                <a:spcPct val="0"/>
              </a:spcAft>
              <a:defRPr sz="2100" b="1">
                <a:solidFill>
                  <a:srgbClr val="006600"/>
                </a:solidFill>
                <a:latin typeface="Arial" panose="020B0604020202020204" pitchFamily="34" charset="0"/>
              </a:defRPr>
            </a:lvl8pPr>
            <a:lvl9pPr marL="3886200" indent="-228600" defTabSz="912813" eaLnBrk="0" fontAlgn="base" hangingPunct="0">
              <a:spcBef>
                <a:spcPct val="0"/>
              </a:spcBef>
              <a:spcAft>
                <a:spcPct val="0"/>
              </a:spcAft>
              <a:defRPr sz="2100" b="1">
                <a:solidFill>
                  <a:srgbClr val="006600"/>
                </a:solidFill>
                <a:latin typeface="Arial" panose="020B0604020202020204" pitchFamily="34" charset="0"/>
              </a:defRPr>
            </a:lvl9pPr>
          </a:lstStyle>
          <a:p>
            <a:fld id="{3A53C059-B2BB-4D0E-87BF-18BC520F9D23}" type="slidenum">
              <a:rPr lang="ru-RU" altLang="ru-RU" sz="1200" b="0">
                <a:solidFill>
                  <a:schemeClr val="tx1"/>
                </a:solidFill>
                <a:latin typeface="Times New Roman" panose="02020603050405020304" pitchFamily="18" charset="0"/>
              </a:rPr>
              <a:pPr/>
              <a:t>97</a:t>
            </a:fld>
            <a:endParaRPr lang="ru-RU" altLang="ru-RU" sz="1200" b="0">
              <a:solidFill>
                <a:schemeClr val="tx1"/>
              </a:solidFill>
              <a:latin typeface="Times New Roman" panose="02020603050405020304"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Arial" panose="020B0604020202020204" pitchFamily="34" charset="0"/>
                <a:ea typeface="+mn-ea"/>
                <a:cs typeface="Arial" panose="020B0604020202020204" pitchFamily="34" charset="0"/>
              </a:rPr>
              <a:t>Процессы согласования в системе очень гибкие. Можно настраивать маршруты, делегировать обязанности, задавать условные переходы. Весь процесс прозрачен: видна история, настроены напоминания и оповещения по e-</a:t>
            </a:r>
            <a:r>
              <a:rPr lang="ru-RU" sz="1200" b="0" i="0" kern="1200" dirty="0" err="1">
                <a:solidFill>
                  <a:schemeClr val="tx1"/>
                </a:solidFill>
                <a:effectLst/>
                <a:latin typeface="Arial" panose="020B0604020202020204" pitchFamily="34" charset="0"/>
                <a:ea typeface="+mn-ea"/>
                <a:cs typeface="Arial" panose="020B0604020202020204" pitchFamily="34" charset="0"/>
              </a:rPr>
              <a:t>mail</a:t>
            </a:r>
            <a:r>
              <a:rPr lang="ru-RU" sz="1200" b="0" i="0" kern="1200" dirty="0">
                <a:solidFill>
                  <a:schemeClr val="tx1"/>
                </a:solidFill>
                <a:effectLst/>
                <a:latin typeface="Arial" panose="020B0604020202020204" pitchFamily="34" charset="0"/>
                <a:ea typeface="+mn-ea"/>
                <a:cs typeface="Arial" panose="020B0604020202020204" pitchFamily="34" charset="0"/>
              </a:rPr>
              <a:t>. Контроль ведется по лимитам и порогам существенности</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автоматически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информирует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ответственных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сотрудников</a:t>
            </a:r>
            <a:r>
              <a:rPr lang="en-US" sz="1200" dirty="0">
                <a:solidFill>
                  <a:srgbClr val="443728"/>
                </a:solidFill>
                <a:latin typeface="+mn-lt"/>
                <a:ea typeface="Open Sans" pitchFamily="34" charset="-122"/>
                <a:cs typeface="Open Sans" pitchFamily="34" charset="-120"/>
              </a:rPr>
              <a:t> о </a:t>
            </a:r>
            <a:r>
              <a:rPr lang="en-US" sz="1200" dirty="0" err="1">
                <a:solidFill>
                  <a:srgbClr val="443728"/>
                </a:solidFill>
                <a:latin typeface="+mn-lt"/>
                <a:ea typeface="Open Sans" pitchFamily="34" charset="-122"/>
                <a:cs typeface="Open Sans" pitchFamily="34" charset="-120"/>
              </a:rPr>
              <a:t>ключевых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событиях</a:t>
            </a:r>
            <a:r>
              <a:rPr lang="en-US" sz="1200" dirty="0">
                <a:solidFill>
                  <a:srgbClr val="443728"/>
                </a:solidFill>
                <a:latin typeface="+mn-lt"/>
                <a:ea typeface="Open Sans" pitchFamily="34" charset="-122"/>
                <a:cs typeface="Open Sans" pitchFamily="34" charset="-120"/>
              </a:rPr>
              <a:t> в </a:t>
            </a:r>
            <a:r>
              <a:rPr lang="en-US" sz="1200" dirty="0" err="1">
                <a:solidFill>
                  <a:srgbClr val="443728"/>
                </a:solidFill>
                <a:latin typeface="+mn-lt"/>
                <a:ea typeface="Open Sans" pitchFamily="34" charset="-122"/>
                <a:cs typeface="Open Sans" pitchFamily="34" charset="-120"/>
              </a:rPr>
              <a:t>жизненном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цикле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a:t>
            </a:r>
            <a:r>
              <a:rPr lang="ru-RU" sz="1200" dirty="0">
                <a:solidFill>
                  <a:srgbClr val="443728"/>
                </a:solidFill>
                <a:latin typeface="+mn-lt"/>
                <a:ea typeface="Open Sans" pitchFamily="34" charset="-122"/>
                <a:cs typeface="Open Sans" pitchFamily="34" charset="-120"/>
              </a:rPr>
              <a:t>ной позиции</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Рисунок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760" y="381463"/>
            <a:ext cx="3945201" cy="304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8B01941B-8970-4DA2-B1F0-E03A6FED79EC}"/>
              </a:ext>
            </a:extLst>
          </p:cNvPr>
          <p:cNvSpPr>
            <a:spLocks noGrp="1"/>
          </p:cNvSpPr>
          <p:nvPr>
            <p:ph type="ctrTitle"/>
          </p:nvPr>
        </p:nvSpPr>
        <p:spPr>
          <a:xfrm>
            <a:off x="3811149" y="4186362"/>
            <a:ext cx="7316600" cy="844136"/>
          </a:xfrm>
        </p:spPr>
        <p:txBody>
          <a:bodyPr anchor="t">
            <a:normAutofit/>
          </a:bodyPr>
          <a:lstStyle>
            <a:lvl1pPr algn="ctr">
              <a:defRPr sz="4234" b="1">
                <a:latin typeface="Arial" panose="020B0604020202020204" pitchFamily="34" charset="0"/>
                <a:cs typeface="Arial" panose="020B0604020202020204" pitchFamily="34" charset="0"/>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60C7273B-2D52-4AE4-B51B-0F164C00EF4B}"/>
              </a:ext>
            </a:extLst>
          </p:cNvPr>
          <p:cNvSpPr>
            <a:spLocks noGrp="1"/>
          </p:cNvSpPr>
          <p:nvPr>
            <p:ph type="subTitle" idx="1"/>
          </p:nvPr>
        </p:nvSpPr>
        <p:spPr>
          <a:xfrm>
            <a:off x="3811149" y="5411620"/>
            <a:ext cx="7316600" cy="609792"/>
          </a:xfrm>
        </p:spPr>
        <p:txBody>
          <a:bodyPr/>
          <a:lstStyle>
            <a:lvl1pPr marL="0" indent="0" algn="ctr">
              <a:buNone/>
              <a:defRPr sz="2540" b="1">
                <a:latin typeface="Arial" panose="020B0604020202020204" pitchFamily="34" charset="0"/>
                <a:cs typeface="Arial" panose="020B0604020202020204" pitchFamily="34" charset="0"/>
              </a:defRPr>
            </a:lvl1pPr>
            <a:lvl2pPr marL="483900" indent="0" algn="ctr">
              <a:buNone/>
              <a:defRPr sz="2117"/>
            </a:lvl2pPr>
            <a:lvl3pPr marL="967801" indent="0" algn="ctr">
              <a:buNone/>
              <a:defRPr sz="1905"/>
            </a:lvl3pPr>
            <a:lvl4pPr marL="1451701" indent="0" algn="ctr">
              <a:buNone/>
              <a:defRPr sz="1693"/>
            </a:lvl4pPr>
            <a:lvl5pPr marL="1935602" indent="0" algn="ctr">
              <a:buNone/>
              <a:defRPr sz="1693"/>
            </a:lvl5pPr>
            <a:lvl6pPr marL="2419502" indent="0" algn="ctr">
              <a:buNone/>
              <a:defRPr sz="1693"/>
            </a:lvl6pPr>
            <a:lvl7pPr marL="2903403" indent="0" algn="ctr">
              <a:buNone/>
              <a:defRPr sz="1693"/>
            </a:lvl7pPr>
            <a:lvl8pPr marL="3387303" indent="0" algn="ctr">
              <a:buNone/>
              <a:defRPr sz="1693"/>
            </a:lvl8pPr>
            <a:lvl9pPr marL="3871204" indent="0" algn="ctr">
              <a:buNone/>
              <a:defRPr sz="1693"/>
            </a:lvl9pPr>
          </a:lstStyle>
          <a:p>
            <a:r>
              <a:rPr lang="ru-RU" dirty="0"/>
              <a:t>Образец подзаголовка</a:t>
            </a:r>
          </a:p>
        </p:txBody>
      </p:sp>
    </p:spTree>
    <p:extLst>
      <p:ext uri="{BB962C8B-B14F-4D97-AF65-F5344CB8AC3E}">
        <p14:creationId xmlns:p14="http://schemas.microsoft.com/office/powerpoint/2010/main" val="55760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46D88F-3412-45C7-AC8A-1A7076AF7AD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E0EB1F8-35E5-4DEA-9822-2C1336E53AE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364B1CF5-127C-4830-ACEF-4250A478C2A0}"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0BB2B8DE-AF8D-4AC1-A7C9-B1D01650C41D}"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120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52A10B1-522A-4EE1-9F9A-254F1CBADB0E}"/>
              </a:ext>
            </a:extLst>
          </p:cNvPr>
          <p:cNvSpPr>
            <a:spLocks noGrp="1"/>
          </p:cNvSpPr>
          <p:nvPr>
            <p:ph type="title" orient="vert"/>
          </p:nvPr>
        </p:nvSpPr>
        <p:spPr>
          <a:xfrm>
            <a:off x="8727161" y="364658"/>
            <a:ext cx="2629575" cy="581434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566E4F0-2047-4810-B116-68F88DCA1674}"/>
              </a:ext>
            </a:extLst>
          </p:cNvPr>
          <p:cNvSpPr>
            <a:spLocks noGrp="1"/>
          </p:cNvSpPr>
          <p:nvPr>
            <p:ph type="body" orient="vert" idx="1"/>
          </p:nvPr>
        </p:nvSpPr>
        <p:spPr>
          <a:xfrm>
            <a:off x="838440" y="364658"/>
            <a:ext cx="7727419" cy="581434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5AEDF055-FE02-4BAA-AC5D-6139FA3AAD72}"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71A25A28-3696-433B-A1C5-012B6775F05F}"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3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381416" y="2896226"/>
            <a:ext cx="7240464" cy="1470392"/>
          </a:xfrm>
          <a:prstGeom prst="rect">
            <a:avLst/>
          </a:prstGeom>
        </p:spPr>
        <p:txBody>
          <a:bodyPr/>
          <a:lstStyle>
            <a:lvl1pPr>
              <a:defRPr sz="3387" b="1">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
        <p:nvSpPr>
          <p:cNvPr id="5" name="Подзаголовок 2"/>
          <p:cNvSpPr>
            <a:spLocks noGrp="1"/>
          </p:cNvSpPr>
          <p:nvPr>
            <p:ph type="subTitle" idx="1"/>
          </p:nvPr>
        </p:nvSpPr>
        <p:spPr>
          <a:xfrm>
            <a:off x="381416" y="4496930"/>
            <a:ext cx="7240464" cy="1752707"/>
          </a:xfrm>
          <a:prstGeom prst="rect">
            <a:avLst/>
          </a:prstGeom>
        </p:spPr>
        <p:txBody>
          <a:bodyPr/>
          <a:lstStyle>
            <a:lvl1pPr marL="0" indent="0" algn="l">
              <a:buNone/>
              <a:defRPr sz="2540" b="0">
                <a:solidFill>
                  <a:schemeClr val="bg1"/>
                </a:solidFill>
                <a:latin typeface="Arial" panose="020B0604020202020204" pitchFamily="34" charset="0"/>
                <a:cs typeface="Arial" panose="020B0604020202020204" pitchFamily="34" charset="0"/>
              </a:defRPr>
            </a:lvl1pPr>
            <a:lvl2pPr marL="483900" indent="0" algn="ctr">
              <a:buNone/>
              <a:defRPr/>
            </a:lvl2pPr>
            <a:lvl3pPr marL="967801" indent="0" algn="ctr">
              <a:buNone/>
              <a:defRPr/>
            </a:lvl3pPr>
            <a:lvl4pPr marL="1451701" indent="0" algn="ctr">
              <a:buNone/>
              <a:defRPr/>
            </a:lvl4pPr>
            <a:lvl5pPr marL="1935602" indent="0" algn="ctr">
              <a:buNone/>
              <a:defRPr/>
            </a:lvl5pPr>
            <a:lvl6pPr marL="2419502" indent="0" algn="ctr">
              <a:buNone/>
              <a:defRPr/>
            </a:lvl6pPr>
            <a:lvl7pPr marL="2903403" indent="0" algn="ctr">
              <a:buNone/>
              <a:defRPr/>
            </a:lvl7pPr>
            <a:lvl8pPr marL="3387303" indent="0" algn="ctr">
              <a:buNone/>
              <a:defRPr/>
            </a:lvl8pPr>
            <a:lvl9pPr marL="3871204" indent="0" algn="ctr">
              <a:buNone/>
              <a:defRPr/>
            </a:lvl9pPr>
          </a:lstStyle>
          <a:p>
            <a:r>
              <a:rPr lang="ru-RU" dirty="0"/>
              <a:t>Образец подзаголовка</a:t>
            </a:r>
          </a:p>
        </p:txBody>
      </p:sp>
    </p:spTree>
    <p:extLst>
      <p:ext uri="{BB962C8B-B14F-4D97-AF65-F5344CB8AC3E}">
        <p14:creationId xmlns:p14="http://schemas.microsoft.com/office/powerpoint/2010/main" val="171867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416" y="4192034"/>
            <a:ext cx="10948438" cy="1362843"/>
          </a:xfrm>
          <a:prstGeom prst="rect">
            <a:avLst/>
          </a:prstGeom>
        </p:spPr>
        <p:txBody>
          <a:bodyPr anchor="t"/>
          <a:lstStyle>
            <a:lvl1pPr algn="l">
              <a:defRPr sz="4234" b="1" cap="all">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
        <p:nvSpPr>
          <p:cNvPr id="3" name="Текст 2"/>
          <p:cNvSpPr>
            <a:spLocks noGrp="1"/>
          </p:cNvSpPr>
          <p:nvPr>
            <p:ph type="body" idx="1"/>
          </p:nvPr>
        </p:nvSpPr>
        <p:spPr>
          <a:xfrm>
            <a:off x="381416" y="1929153"/>
            <a:ext cx="10948438" cy="1500640"/>
          </a:xfrm>
          <a:prstGeom prst="rect">
            <a:avLst/>
          </a:prstGeom>
        </p:spPr>
        <p:txBody>
          <a:bodyPr anchor="b"/>
          <a:lstStyle>
            <a:lvl1pPr marL="0" indent="0">
              <a:buNone/>
              <a:defRPr sz="2117">
                <a:solidFill>
                  <a:schemeClr val="bg1"/>
                </a:solidFill>
                <a:latin typeface="Arial" panose="020B0604020202020204" pitchFamily="34" charset="0"/>
                <a:cs typeface="Arial" panose="020B0604020202020204" pitchFamily="34" charset="0"/>
              </a:defRPr>
            </a:lvl1pPr>
            <a:lvl2pPr marL="483900" indent="0">
              <a:buNone/>
              <a:defRPr sz="1905"/>
            </a:lvl2pPr>
            <a:lvl3pPr marL="967801" indent="0">
              <a:buNone/>
              <a:defRPr sz="1693"/>
            </a:lvl3pPr>
            <a:lvl4pPr marL="1451701" indent="0">
              <a:buNone/>
              <a:defRPr sz="1482"/>
            </a:lvl4pPr>
            <a:lvl5pPr marL="1935602" indent="0">
              <a:buNone/>
              <a:defRPr sz="1482"/>
            </a:lvl5pPr>
            <a:lvl6pPr marL="2419502" indent="0">
              <a:buNone/>
              <a:defRPr sz="1482"/>
            </a:lvl6pPr>
            <a:lvl7pPr marL="2903403" indent="0">
              <a:buNone/>
              <a:defRPr sz="1482"/>
            </a:lvl7pPr>
            <a:lvl8pPr marL="3387303" indent="0">
              <a:buNone/>
              <a:defRPr sz="1482"/>
            </a:lvl8pPr>
            <a:lvl9pPr marL="3871204" indent="0">
              <a:buNone/>
              <a:defRPr sz="1482"/>
            </a:lvl9pPr>
          </a:lstStyle>
          <a:p>
            <a:pPr lvl="0"/>
            <a:r>
              <a:rPr lang="ru-RU" dirty="0"/>
              <a:t>Образец текста</a:t>
            </a:r>
          </a:p>
        </p:txBody>
      </p:sp>
    </p:spTree>
    <p:extLst>
      <p:ext uri="{BB962C8B-B14F-4D97-AF65-F5344CB8AC3E}">
        <p14:creationId xmlns:p14="http://schemas.microsoft.com/office/powerpoint/2010/main" val="321391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95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78" y="1122539"/>
            <a:ext cx="9147221" cy="2387917"/>
          </a:xfrm>
        </p:spPr>
        <p:txBody>
          <a:bodyPr anchor="b"/>
          <a:lstStyle>
            <a:lvl1pPr algn="ctr">
              <a:defRPr sz="6350"/>
            </a:lvl1pPr>
          </a:lstStyle>
          <a:p>
            <a:r>
              <a:rPr lang="ru-RU"/>
              <a:t>Образец заголовка</a:t>
            </a:r>
          </a:p>
        </p:txBody>
      </p:sp>
      <p:sp>
        <p:nvSpPr>
          <p:cNvPr id="3" name="Подзаголовок 2"/>
          <p:cNvSpPr>
            <a:spLocks noGrp="1"/>
          </p:cNvSpPr>
          <p:nvPr>
            <p:ph type="subTitle" idx="1"/>
          </p:nvPr>
        </p:nvSpPr>
        <p:spPr>
          <a:xfrm>
            <a:off x="1523978" y="3602880"/>
            <a:ext cx="9147221" cy="1656922"/>
          </a:xfrm>
        </p:spPr>
        <p:txBody>
          <a:bodyPr/>
          <a:lstStyle>
            <a:lvl1pPr marL="0" indent="0" algn="ctr">
              <a:buNone/>
              <a:defRPr sz="2540"/>
            </a:lvl1pPr>
            <a:lvl2pPr marL="483900" indent="0" algn="ctr">
              <a:buNone/>
              <a:defRPr sz="2117"/>
            </a:lvl2pPr>
            <a:lvl3pPr marL="967801" indent="0" algn="ctr">
              <a:buNone/>
              <a:defRPr sz="1905"/>
            </a:lvl3pPr>
            <a:lvl4pPr marL="1451701" indent="0" algn="ctr">
              <a:buNone/>
              <a:defRPr sz="1693"/>
            </a:lvl4pPr>
            <a:lvl5pPr marL="1935602" indent="0" algn="ctr">
              <a:buNone/>
              <a:defRPr sz="1693"/>
            </a:lvl5pPr>
            <a:lvl6pPr marL="2419502" indent="0" algn="ctr">
              <a:buNone/>
              <a:defRPr sz="1693"/>
            </a:lvl6pPr>
            <a:lvl7pPr marL="2903403" indent="0" algn="ctr">
              <a:buNone/>
              <a:defRPr sz="1693"/>
            </a:lvl7pPr>
            <a:lvl8pPr marL="3387303" indent="0" algn="ctr">
              <a:buNone/>
              <a:defRPr sz="1693"/>
            </a:lvl8pPr>
            <a:lvl9pPr marL="3871204" indent="0" algn="ctr">
              <a:buNone/>
              <a:defRPr sz="1693"/>
            </a:lvl9pPr>
          </a:lstStyle>
          <a:p>
            <a:r>
              <a:rPr lang="ru-RU"/>
              <a:t>Образец подзаголовка</a:t>
            </a:r>
          </a:p>
        </p:txBody>
      </p:sp>
    </p:spTree>
    <p:extLst>
      <p:ext uri="{BB962C8B-B14F-4D97-AF65-F5344CB8AC3E}">
        <p14:creationId xmlns:p14="http://schemas.microsoft.com/office/powerpoint/2010/main" val="150576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6491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719" y="1710697"/>
            <a:ext cx="10518296" cy="2853400"/>
          </a:xfrm>
        </p:spPr>
        <p:txBody>
          <a:bodyPr anchor="b"/>
          <a:lstStyle>
            <a:lvl1pPr>
              <a:defRPr sz="6350"/>
            </a:lvl1pPr>
          </a:lstStyle>
          <a:p>
            <a:r>
              <a:rPr lang="ru-RU"/>
              <a:t>Образец заголовка</a:t>
            </a:r>
          </a:p>
        </p:txBody>
      </p:sp>
      <p:sp>
        <p:nvSpPr>
          <p:cNvPr id="3" name="Текст 2"/>
          <p:cNvSpPr>
            <a:spLocks noGrp="1"/>
          </p:cNvSpPr>
          <p:nvPr>
            <p:ph type="body" idx="1"/>
          </p:nvPr>
        </p:nvSpPr>
        <p:spPr>
          <a:xfrm>
            <a:off x="831719" y="4590984"/>
            <a:ext cx="10518296" cy="1500640"/>
          </a:xfrm>
        </p:spPr>
        <p:txBody>
          <a:bodyPr/>
          <a:lstStyle>
            <a:lvl1pPr marL="0" indent="0">
              <a:buNone/>
              <a:defRPr sz="2540"/>
            </a:lvl1pPr>
            <a:lvl2pPr marL="483900" indent="0">
              <a:buNone/>
              <a:defRPr sz="2117"/>
            </a:lvl2pPr>
            <a:lvl3pPr marL="967801" indent="0">
              <a:buNone/>
              <a:defRPr sz="1905"/>
            </a:lvl3pPr>
            <a:lvl4pPr marL="1451701" indent="0">
              <a:buNone/>
              <a:defRPr sz="1693"/>
            </a:lvl4pPr>
            <a:lvl5pPr marL="1935602" indent="0">
              <a:buNone/>
              <a:defRPr sz="1693"/>
            </a:lvl5pPr>
            <a:lvl6pPr marL="2419502" indent="0">
              <a:buNone/>
              <a:defRPr sz="1693"/>
            </a:lvl6pPr>
            <a:lvl7pPr marL="2903403" indent="0">
              <a:buNone/>
              <a:defRPr sz="1693"/>
            </a:lvl7pPr>
            <a:lvl8pPr marL="3387303" indent="0">
              <a:buNone/>
              <a:defRPr sz="1693"/>
            </a:lvl8pPr>
            <a:lvl9pPr marL="3871204" indent="0">
              <a:buNone/>
              <a:defRPr sz="1693"/>
            </a:lvl9pPr>
          </a:lstStyle>
          <a:p>
            <a:pPr lvl="0"/>
            <a:r>
              <a:rPr lang="ru-RU"/>
              <a:t>Образец текста</a:t>
            </a:r>
          </a:p>
        </p:txBody>
      </p:sp>
    </p:spTree>
    <p:extLst>
      <p:ext uri="{BB962C8B-B14F-4D97-AF65-F5344CB8AC3E}">
        <p14:creationId xmlns:p14="http://schemas.microsoft.com/office/powerpoint/2010/main" val="227340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287321"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54716"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89909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364658"/>
            <a:ext cx="10518296" cy="1325873"/>
          </a:xfrm>
        </p:spPr>
        <p:txBody>
          <a:bodyPr/>
          <a:lstStyle/>
          <a:p>
            <a:r>
              <a:rPr lang="ru-RU"/>
              <a:t>Образец заголовка</a:t>
            </a:r>
          </a:p>
        </p:txBody>
      </p:sp>
      <p:sp>
        <p:nvSpPr>
          <p:cNvPr id="3" name="Текст 2"/>
          <p:cNvSpPr>
            <a:spLocks noGrp="1"/>
          </p:cNvSpPr>
          <p:nvPr>
            <p:ph type="body" idx="1"/>
          </p:nvPr>
        </p:nvSpPr>
        <p:spPr>
          <a:xfrm>
            <a:off x="840120" y="1682130"/>
            <a:ext cx="5158334"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4" name="Объект 3"/>
          <p:cNvSpPr>
            <a:spLocks noGrp="1"/>
          </p:cNvSpPr>
          <p:nvPr>
            <p:ph sz="half" idx="2"/>
          </p:nvPr>
        </p:nvSpPr>
        <p:spPr>
          <a:xfrm>
            <a:off x="840120" y="2505549"/>
            <a:ext cx="5158334"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3199" y="1682130"/>
            <a:ext cx="5185218"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6" name="Объект 5"/>
          <p:cNvSpPr>
            <a:spLocks noGrp="1"/>
          </p:cNvSpPr>
          <p:nvPr>
            <p:ph sz="quarter" idx="4"/>
          </p:nvPr>
        </p:nvSpPr>
        <p:spPr>
          <a:xfrm>
            <a:off x="6173199" y="2505549"/>
            <a:ext cx="5185218"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8735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9D7C92-885E-4589-8424-5EE96379021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59DFBD7-9B9E-45B9-9878-04D4721680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BB56EAAC-03E0-497A-B643-8B5D03AE14AC}"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98DC7102-28EA-42A3-B978-5EC138ACA0A7}"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112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93590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433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Объект 2"/>
          <p:cNvSpPr>
            <a:spLocks noGrp="1"/>
          </p:cNvSpPr>
          <p:nvPr>
            <p:ph idx="1"/>
          </p:nvPr>
        </p:nvSpPr>
        <p:spPr>
          <a:xfrm>
            <a:off x="5185218" y="988103"/>
            <a:ext cx="6173198" cy="4874980"/>
          </a:xfrm>
        </p:spPr>
        <p:txBody>
          <a:bodyPr/>
          <a:lstStyle>
            <a:lvl1pPr>
              <a:defRPr sz="3387"/>
            </a:lvl1pPr>
            <a:lvl2pPr>
              <a:defRPr sz="2964"/>
            </a:lvl2pPr>
            <a:lvl3pPr>
              <a:defRPr sz="2540"/>
            </a:lvl3pPr>
            <a:lvl4pPr>
              <a:defRPr sz="2117"/>
            </a:lvl4pPr>
            <a:lvl5pPr>
              <a:defRPr sz="2117"/>
            </a:lvl5pPr>
            <a:lvl6pPr>
              <a:defRPr sz="2117"/>
            </a:lvl6pPr>
            <a:lvl7pPr>
              <a:defRPr sz="2117"/>
            </a:lvl7pPr>
            <a:lvl8pPr>
              <a:defRPr sz="2117"/>
            </a:lvl8pPr>
            <a:lvl9pPr>
              <a:defRPr sz="211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2291746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Рисунок 2"/>
          <p:cNvSpPr>
            <a:spLocks noGrp="1"/>
          </p:cNvSpPr>
          <p:nvPr>
            <p:ph type="pic" idx="1"/>
          </p:nvPr>
        </p:nvSpPr>
        <p:spPr>
          <a:xfrm>
            <a:off x="5185218" y="988103"/>
            <a:ext cx="6173198" cy="4874980"/>
          </a:xfrm>
        </p:spPr>
        <p:txBody>
          <a:bodyPr/>
          <a:lstStyle>
            <a:lvl1pPr marL="0" indent="0">
              <a:buNone/>
              <a:defRPr sz="3387"/>
            </a:lvl1pPr>
            <a:lvl2pPr marL="483900" indent="0">
              <a:buNone/>
              <a:defRPr sz="2964"/>
            </a:lvl2pPr>
            <a:lvl3pPr marL="967801" indent="0">
              <a:buNone/>
              <a:defRPr sz="2540"/>
            </a:lvl3pPr>
            <a:lvl4pPr marL="1451701" indent="0">
              <a:buNone/>
              <a:defRPr sz="2117"/>
            </a:lvl4pPr>
            <a:lvl5pPr marL="1935602" indent="0">
              <a:buNone/>
              <a:defRPr sz="2117"/>
            </a:lvl5pPr>
            <a:lvl6pPr marL="2419502" indent="0">
              <a:buNone/>
              <a:defRPr sz="2117"/>
            </a:lvl6pPr>
            <a:lvl7pPr marL="2903403" indent="0">
              <a:buNone/>
              <a:defRPr sz="2117"/>
            </a:lvl7pPr>
            <a:lvl8pPr marL="3387303" indent="0">
              <a:buNone/>
              <a:defRPr sz="2117"/>
            </a:lvl8pPr>
            <a:lvl9pPr marL="3871204" indent="0">
              <a:buNone/>
              <a:defRPr sz="2117"/>
            </a:lvl9pPr>
          </a:lstStyle>
          <a:p>
            <a:pPr lvl="0"/>
            <a:endParaRPr lang="ru-RU" noProof="0"/>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1767496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48126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967437" y="114271"/>
            <a:ext cx="2893372" cy="475566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322" y="114271"/>
            <a:ext cx="8518812" cy="475566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633614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87321" y="114271"/>
            <a:ext cx="11573487" cy="475566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3935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8109" y="114271"/>
            <a:ext cx="9412699" cy="1082208"/>
          </a:xfrm>
        </p:spPr>
        <p:txBody>
          <a:bodyPr/>
          <a:lstStyle/>
          <a:p>
            <a:r>
              <a:rPr lang="ru-RU"/>
              <a:t>Образец заголовка</a:t>
            </a:r>
          </a:p>
        </p:txBody>
      </p:sp>
      <p:sp>
        <p:nvSpPr>
          <p:cNvPr id="3" name="Диаграмма 2"/>
          <p:cNvSpPr>
            <a:spLocks noGrp="1"/>
          </p:cNvSpPr>
          <p:nvPr>
            <p:ph type="chart" idx="1"/>
          </p:nvPr>
        </p:nvSpPr>
        <p:spPr>
          <a:xfrm>
            <a:off x="287321" y="1700614"/>
            <a:ext cx="11573487" cy="3169325"/>
          </a:xfrm>
        </p:spPr>
        <p:txBody>
          <a:bodyPr/>
          <a:lstStyle/>
          <a:p>
            <a:pPr lvl="0"/>
            <a:endParaRPr lang="ru-RU" noProof="0"/>
          </a:p>
        </p:txBody>
      </p:sp>
    </p:spTree>
    <p:extLst>
      <p:ext uri="{BB962C8B-B14F-4D97-AF65-F5344CB8AC3E}">
        <p14:creationId xmlns:p14="http://schemas.microsoft.com/office/powerpoint/2010/main" val="340241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5175" cy="6859588"/>
          </a:xfrm>
          <a:prstGeom prst="rect">
            <a:avLst/>
          </a:prstGeom>
          <a:solidFill>
            <a:srgbClr val="F7EDE9"/>
          </a:solidFill>
          <a:ln/>
        </p:spPr>
      </p:sp>
      <p:sp>
        <p:nvSpPr>
          <p:cNvPr id="3" name="Shape 1"/>
          <p:cNvSpPr/>
          <p:nvPr/>
        </p:nvSpPr>
        <p:spPr>
          <a:xfrm>
            <a:off x="0" y="0"/>
            <a:ext cx="12195175" cy="6859588"/>
          </a:xfrm>
          <a:prstGeom prst="rect">
            <a:avLst/>
          </a:prstGeom>
          <a:solidFill>
            <a:srgbClr val="FFFCFA"/>
          </a:solidFill>
          <a:ln/>
        </p:spPr>
      </p:sp>
    </p:spTree>
    <p:extLst>
      <p:ext uri="{BB962C8B-B14F-4D97-AF65-F5344CB8AC3E}">
        <p14:creationId xmlns:p14="http://schemas.microsoft.com/office/powerpoint/2010/main" val="2447327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5175" cy="6859588"/>
          </a:xfrm>
          <a:prstGeom prst="rect">
            <a:avLst/>
          </a:prstGeom>
        </p:spPr>
      </p:pic>
      <p:sp>
        <p:nvSpPr>
          <p:cNvPr id="3" name="Shape 0"/>
          <p:cNvSpPr/>
          <p:nvPr/>
        </p:nvSpPr>
        <p:spPr>
          <a:xfrm>
            <a:off x="0" y="0"/>
            <a:ext cx="12195175" cy="6859588"/>
          </a:xfrm>
          <a:prstGeom prst="rect">
            <a:avLst/>
          </a:prstGeom>
          <a:solidFill>
            <a:srgbClr val="FFFDFA"/>
          </a:solidFill>
          <a:ln/>
        </p:spPr>
      </p:sp>
    </p:spTree>
    <p:extLst>
      <p:ext uri="{BB962C8B-B14F-4D97-AF65-F5344CB8AC3E}">
        <p14:creationId xmlns:p14="http://schemas.microsoft.com/office/powerpoint/2010/main" val="255281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0DDCDF-5E77-4C1D-A128-D5C2F028A040}"/>
              </a:ext>
            </a:extLst>
          </p:cNvPr>
          <p:cNvSpPr>
            <a:spLocks noGrp="1"/>
          </p:cNvSpPr>
          <p:nvPr>
            <p:ph type="title"/>
          </p:nvPr>
        </p:nvSpPr>
        <p:spPr>
          <a:xfrm>
            <a:off x="831719" y="1710697"/>
            <a:ext cx="10518296" cy="2853400"/>
          </a:xfrm>
        </p:spPr>
        <p:txBody>
          <a:bodyPr anchor="b"/>
          <a:lstStyle>
            <a:lvl1pPr>
              <a:defRPr sz="6350"/>
            </a:lvl1pPr>
          </a:lstStyle>
          <a:p>
            <a:r>
              <a:rPr lang="ru-RU"/>
              <a:t>Образец заголовка</a:t>
            </a:r>
          </a:p>
        </p:txBody>
      </p:sp>
      <p:sp>
        <p:nvSpPr>
          <p:cNvPr id="3" name="Текст 2">
            <a:extLst>
              <a:ext uri="{FF2B5EF4-FFF2-40B4-BE49-F238E27FC236}">
                <a16:creationId xmlns:a16="http://schemas.microsoft.com/office/drawing/2014/main" id="{CBA0ECEB-42DA-405E-88D3-D79294A04111}"/>
              </a:ext>
            </a:extLst>
          </p:cNvPr>
          <p:cNvSpPr>
            <a:spLocks noGrp="1"/>
          </p:cNvSpPr>
          <p:nvPr>
            <p:ph type="body" idx="1"/>
          </p:nvPr>
        </p:nvSpPr>
        <p:spPr>
          <a:xfrm>
            <a:off x="831719" y="4590984"/>
            <a:ext cx="10518296" cy="1500640"/>
          </a:xfrm>
        </p:spPr>
        <p:txBody>
          <a:bodyPr/>
          <a:lstStyle>
            <a:lvl1pPr marL="0" indent="0">
              <a:buNone/>
              <a:defRPr sz="2540">
                <a:solidFill>
                  <a:schemeClr val="tx1">
                    <a:tint val="75000"/>
                  </a:schemeClr>
                </a:solidFill>
              </a:defRPr>
            </a:lvl1pPr>
            <a:lvl2pPr marL="483900" indent="0">
              <a:buNone/>
              <a:defRPr sz="2117">
                <a:solidFill>
                  <a:schemeClr val="tx1">
                    <a:tint val="75000"/>
                  </a:schemeClr>
                </a:solidFill>
              </a:defRPr>
            </a:lvl2pPr>
            <a:lvl3pPr marL="967801" indent="0">
              <a:buNone/>
              <a:defRPr sz="1905">
                <a:solidFill>
                  <a:schemeClr val="tx1">
                    <a:tint val="75000"/>
                  </a:schemeClr>
                </a:solidFill>
              </a:defRPr>
            </a:lvl3pPr>
            <a:lvl4pPr marL="1451701" indent="0">
              <a:buNone/>
              <a:defRPr sz="1693">
                <a:solidFill>
                  <a:schemeClr val="tx1">
                    <a:tint val="75000"/>
                  </a:schemeClr>
                </a:solidFill>
              </a:defRPr>
            </a:lvl4pPr>
            <a:lvl5pPr marL="1935602" indent="0">
              <a:buNone/>
              <a:defRPr sz="1693">
                <a:solidFill>
                  <a:schemeClr val="tx1">
                    <a:tint val="75000"/>
                  </a:schemeClr>
                </a:solidFill>
              </a:defRPr>
            </a:lvl5pPr>
            <a:lvl6pPr marL="2419502" indent="0">
              <a:buNone/>
              <a:defRPr sz="1693">
                <a:solidFill>
                  <a:schemeClr val="tx1">
                    <a:tint val="75000"/>
                  </a:schemeClr>
                </a:solidFill>
              </a:defRPr>
            </a:lvl6pPr>
            <a:lvl7pPr marL="2903403" indent="0">
              <a:buNone/>
              <a:defRPr sz="1693">
                <a:solidFill>
                  <a:schemeClr val="tx1">
                    <a:tint val="75000"/>
                  </a:schemeClr>
                </a:solidFill>
              </a:defRPr>
            </a:lvl7pPr>
            <a:lvl8pPr marL="3387303" indent="0">
              <a:buNone/>
              <a:defRPr sz="1693">
                <a:solidFill>
                  <a:schemeClr val="tx1">
                    <a:tint val="75000"/>
                  </a:schemeClr>
                </a:solidFill>
              </a:defRPr>
            </a:lvl8pPr>
            <a:lvl9pPr marL="3871204" indent="0">
              <a:buNone/>
              <a:defRPr sz="1693">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21C96D68-4306-45D0-BCC8-34BDA2F2CE93}"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E176396A-EA26-4CE9-9C51-F10F4F07B11B}"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4046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5175" cy="6859588"/>
          </a:xfrm>
          <a:prstGeom prst="rect">
            <a:avLst/>
          </a:prstGeom>
        </p:spPr>
      </p:pic>
      <p:sp>
        <p:nvSpPr>
          <p:cNvPr id="3" name="Shape 0"/>
          <p:cNvSpPr/>
          <p:nvPr/>
        </p:nvSpPr>
        <p:spPr>
          <a:xfrm>
            <a:off x="0" y="0"/>
            <a:ext cx="12195175" cy="6859588"/>
          </a:xfrm>
          <a:prstGeom prst="rect">
            <a:avLst/>
          </a:prstGeom>
          <a:solidFill>
            <a:srgbClr val="FFFDFA"/>
          </a:solidFill>
          <a:ln/>
        </p:spPr>
      </p:sp>
    </p:spTree>
    <p:extLst>
      <p:ext uri="{BB962C8B-B14F-4D97-AF65-F5344CB8AC3E}">
        <p14:creationId xmlns:p14="http://schemas.microsoft.com/office/powerpoint/2010/main" val="2191204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78" y="1122539"/>
            <a:ext cx="9147221" cy="2387917"/>
          </a:xfrm>
        </p:spPr>
        <p:txBody>
          <a:bodyPr anchor="b"/>
          <a:lstStyle>
            <a:lvl1pPr algn="ctr">
              <a:defRPr sz="6350"/>
            </a:lvl1pPr>
          </a:lstStyle>
          <a:p>
            <a:r>
              <a:rPr lang="ru-RU"/>
              <a:t>Образец заголовка</a:t>
            </a:r>
          </a:p>
        </p:txBody>
      </p:sp>
      <p:sp>
        <p:nvSpPr>
          <p:cNvPr id="3" name="Подзаголовок 2"/>
          <p:cNvSpPr>
            <a:spLocks noGrp="1"/>
          </p:cNvSpPr>
          <p:nvPr>
            <p:ph type="subTitle" idx="1"/>
          </p:nvPr>
        </p:nvSpPr>
        <p:spPr>
          <a:xfrm>
            <a:off x="1523978" y="3602880"/>
            <a:ext cx="9147221" cy="1656922"/>
          </a:xfrm>
        </p:spPr>
        <p:txBody>
          <a:bodyPr/>
          <a:lstStyle>
            <a:lvl1pPr marL="0" indent="0" algn="ctr">
              <a:buNone/>
              <a:defRPr sz="2540"/>
            </a:lvl1pPr>
            <a:lvl2pPr marL="483900" indent="0" algn="ctr">
              <a:buNone/>
              <a:defRPr sz="2117"/>
            </a:lvl2pPr>
            <a:lvl3pPr marL="967801" indent="0" algn="ctr">
              <a:buNone/>
              <a:defRPr sz="1905"/>
            </a:lvl3pPr>
            <a:lvl4pPr marL="1451701" indent="0" algn="ctr">
              <a:buNone/>
              <a:defRPr sz="1693"/>
            </a:lvl4pPr>
            <a:lvl5pPr marL="1935602" indent="0" algn="ctr">
              <a:buNone/>
              <a:defRPr sz="1693"/>
            </a:lvl5pPr>
            <a:lvl6pPr marL="2419502" indent="0" algn="ctr">
              <a:buNone/>
              <a:defRPr sz="1693"/>
            </a:lvl6pPr>
            <a:lvl7pPr marL="2903403" indent="0" algn="ctr">
              <a:buNone/>
              <a:defRPr sz="1693"/>
            </a:lvl7pPr>
            <a:lvl8pPr marL="3387303" indent="0" algn="ctr">
              <a:buNone/>
              <a:defRPr sz="1693"/>
            </a:lvl8pPr>
            <a:lvl9pPr marL="3871204" indent="0" algn="ctr">
              <a:buNone/>
              <a:defRPr sz="1693"/>
            </a:lvl9pPr>
          </a:lstStyle>
          <a:p>
            <a:r>
              <a:rPr lang="ru-RU"/>
              <a:t>Образец подзаголовка</a:t>
            </a:r>
          </a:p>
        </p:txBody>
      </p:sp>
    </p:spTree>
    <p:extLst>
      <p:ext uri="{BB962C8B-B14F-4D97-AF65-F5344CB8AC3E}">
        <p14:creationId xmlns:p14="http://schemas.microsoft.com/office/powerpoint/2010/main" val="1537631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09149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719" y="1710697"/>
            <a:ext cx="10518296" cy="2853400"/>
          </a:xfrm>
        </p:spPr>
        <p:txBody>
          <a:bodyPr anchor="b"/>
          <a:lstStyle>
            <a:lvl1pPr>
              <a:defRPr sz="6350"/>
            </a:lvl1pPr>
          </a:lstStyle>
          <a:p>
            <a:r>
              <a:rPr lang="ru-RU"/>
              <a:t>Образец заголовка</a:t>
            </a:r>
          </a:p>
        </p:txBody>
      </p:sp>
      <p:sp>
        <p:nvSpPr>
          <p:cNvPr id="3" name="Текст 2"/>
          <p:cNvSpPr>
            <a:spLocks noGrp="1"/>
          </p:cNvSpPr>
          <p:nvPr>
            <p:ph type="body" idx="1"/>
          </p:nvPr>
        </p:nvSpPr>
        <p:spPr>
          <a:xfrm>
            <a:off x="831719" y="4590984"/>
            <a:ext cx="10518296" cy="1500640"/>
          </a:xfrm>
        </p:spPr>
        <p:txBody>
          <a:bodyPr/>
          <a:lstStyle>
            <a:lvl1pPr marL="0" indent="0">
              <a:buNone/>
              <a:defRPr sz="2540"/>
            </a:lvl1pPr>
            <a:lvl2pPr marL="483900" indent="0">
              <a:buNone/>
              <a:defRPr sz="2117"/>
            </a:lvl2pPr>
            <a:lvl3pPr marL="967801" indent="0">
              <a:buNone/>
              <a:defRPr sz="1905"/>
            </a:lvl3pPr>
            <a:lvl4pPr marL="1451701" indent="0">
              <a:buNone/>
              <a:defRPr sz="1693"/>
            </a:lvl4pPr>
            <a:lvl5pPr marL="1935602" indent="0">
              <a:buNone/>
              <a:defRPr sz="1693"/>
            </a:lvl5pPr>
            <a:lvl6pPr marL="2419502" indent="0">
              <a:buNone/>
              <a:defRPr sz="1693"/>
            </a:lvl6pPr>
            <a:lvl7pPr marL="2903403" indent="0">
              <a:buNone/>
              <a:defRPr sz="1693"/>
            </a:lvl7pPr>
            <a:lvl8pPr marL="3387303" indent="0">
              <a:buNone/>
              <a:defRPr sz="1693"/>
            </a:lvl8pPr>
            <a:lvl9pPr marL="3871204" indent="0">
              <a:buNone/>
              <a:defRPr sz="1693"/>
            </a:lvl9pPr>
          </a:lstStyle>
          <a:p>
            <a:pPr lvl="0"/>
            <a:r>
              <a:rPr lang="ru-RU"/>
              <a:t>Образец текста</a:t>
            </a:r>
          </a:p>
        </p:txBody>
      </p:sp>
    </p:spTree>
    <p:extLst>
      <p:ext uri="{BB962C8B-B14F-4D97-AF65-F5344CB8AC3E}">
        <p14:creationId xmlns:p14="http://schemas.microsoft.com/office/powerpoint/2010/main" val="2723885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287321"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54716"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99694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364658"/>
            <a:ext cx="10518296" cy="1325873"/>
          </a:xfrm>
        </p:spPr>
        <p:txBody>
          <a:bodyPr/>
          <a:lstStyle/>
          <a:p>
            <a:r>
              <a:rPr lang="ru-RU"/>
              <a:t>Образец заголовка</a:t>
            </a:r>
          </a:p>
        </p:txBody>
      </p:sp>
      <p:sp>
        <p:nvSpPr>
          <p:cNvPr id="3" name="Текст 2"/>
          <p:cNvSpPr>
            <a:spLocks noGrp="1"/>
          </p:cNvSpPr>
          <p:nvPr>
            <p:ph type="body" idx="1"/>
          </p:nvPr>
        </p:nvSpPr>
        <p:spPr>
          <a:xfrm>
            <a:off x="840120" y="1682130"/>
            <a:ext cx="5158334"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4" name="Объект 3"/>
          <p:cNvSpPr>
            <a:spLocks noGrp="1"/>
          </p:cNvSpPr>
          <p:nvPr>
            <p:ph sz="half" idx="2"/>
          </p:nvPr>
        </p:nvSpPr>
        <p:spPr>
          <a:xfrm>
            <a:off x="840120" y="2505549"/>
            <a:ext cx="5158334"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3199" y="1682130"/>
            <a:ext cx="5185218"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6" name="Объект 5"/>
          <p:cNvSpPr>
            <a:spLocks noGrp="1"/>
          </p:cNvSpPr>
          <p:nvPr>
            <p:ph sz="quarter" idx="4"/>
          </p:nvPr>
        </p:nvSpPr>
        <p:spPr>
          <a:xfrm>
            <a:off x="6173199" y="2505549"/>
            <a:ext cx="5185218"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6104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924134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143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Объект 2"/>
          <p:cNvSpPr>
            <a:spLocks noGrp="1"/>
          </p:cNvSpPr>
          <p:nvPr>
            <p:ph idx="1"/>
          </p:nvPr>
        </p:nvSpPr>
        <p:spPr>
          <a:xfrm>
            <a:off x="5185218" y="988103"/>
            <a:ext cx="6173198" cy="4874980"/>
          </a:xfrm>
        </p:spPr>
        <p:txBody>
          <a:bodyPr/>
          <a:lstStyle>
            <a:lvl1pPr>
              <a:defRPr sz="3387"/>
            </a:lvl1pPr>
            <a:lvl2pPr>
              <a:defRPr sz="2964"/>
            </a:lvl2pPr>
            <a:lvl3pPr>
              <a:defRPr sz="2540"/>
            </a:lvl3pPr>
            <a:lvl4pPr>
              <a:defRPr sz="2117"/>
            </a:lvl4pPr>
            <a:lvl5pPr>
              <a:defRPr sz="2117"/>
            </a:lvl5pPr>
            <a:lvl6pPr>
              <a:defRPr sz="2117"/>
            </a:lvl6pPr>
            <a:lvl7pPr>
              <a:defRPr sz="2117"/>
            </a:lvl7pPr>
            <a:lvl8pPr>
              <a:defRPr sz="2117"/>
            </a:lvl8pPr>
            <a:lvl9pPr>
              <a:defRPr sz="211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1981476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Рисунок 2"/>
          <p:cNvSpPr>
            <a:spLocks noGrp="1"/>
          </p:cNvSpPr>
          <p:nvPr>
            <p:ph type="pic" idx="1"/>
          </p:nvPr>
        </p:nvSpPr>
        <p:spPr>
          <a:xfrm>
            <a:off x="5185218" y="988103"/>
            <a:ext cx="6173198" cy="4874980"/>
          </a:xfrm>
        </p:spPr>
        <p:txBody>
          <a:bodyPr/>
          <a:lstStyle>
            <a:lvl1pPr marL="0" indent="0">
              <a:buNone/>
              <a:defRPr sz="3387"/>
            </a:lvl1pPr>
            <a:lvl2pPr marL="483900" indent="0">
              <a:buNone/>
              <a:defRPr sz="2964"/>
            </a:lvl2pPr>
            <a:lvl3pPr marL="967801" indent="0">
              <a:buNone/>
              <a:defRPr sz="2540"/>
            </a:lvl3pPr>
            <a:lvl4pPr marL="1451701" indent="0">
              <a:buNone/>
              <a:defRPr sz="2117"/>
            </a:lvl4pPr>
            <a:lvl5pPr marL="1935602" indent="0">
              <a:buNone/>
              <a:defRPr sz="2117"/>
            </a:lvl5pPr>
            <a:lvl6pPr marL="2419502" indent="0">
              <a:buNone/>
              <a:defRPr sz="2117"/>
            </a:lvl6pPr>
            <a:lvl7pPr marL="2903403" indent="0">
              <a:buNone/>
              <a:defRPr sz="2117"/>
            </a:lvl7pPr>
            <a:lvl8pPr marL="3387303" indent="0">
              <a:buNone/>
              <a:defRPr sz="2117"/>
            </a:lvl8pPr>
            <a:lvl9pPr marL="3871204" indent="0">
              <a:buNone/>
              <a:defRPr sz="2117"/>
            </a:lvl9pPr>
          </a:lstStyle>
          <a:p>
            <a:pPr lvl="0"/>
            <a:endParaRPr lang="ru-RU" noProof="0"/>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123895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5B3E30-4B22-4A12-B0FC-E210F342CE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F4E598A-8604-46B4-928A-4CC9A9576FFD}"/>
              </a:ext>
            </a:extLst>
          </p:cNvPr>
          <p:cNvSpPr>
            <a:spLocks noGrp="1"/>
          </p:cNvSpPr>
          <p:nvPr>
            <p:ph sz="half" idx="1"/>
          </p:nvPr>
        </p:nvSpPr>
        <p:spPr>
          <a:xfrm>
            <a:off x="838440" y="1826648"/>
            <a:ext cx="5178497" cy="4352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3FA08E8-EAF6-47C3-8E3C-1C224623DD9C}"/>
              </a:ext>
            </a:extLst>
          </p:cNvPr>
          <p:cNvSpPr>
            <a:spLocks noGrp="1"/>
          </p:cNvSpPr>
          <p:nvPr>
            <p:ph sz="half" idx="2"/>
          </p:nvPr>
        </p:nvSpPr>
        <p:spPr>
          <a:xfrm>
            <a:off x="6178240" y="1826648"/>
            <a:ext cx="5178497" cy="4352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E73FC005-8977-46A2-A88E-7AEC8F58795F}"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7"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619330A5-4EB2-45D7-9D3C-2CF08DBA48A3}"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9335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13329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967437" y="114271"/>
            <a:ext cx="2893372" cy="475566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322" y="114271"/>
            <a:ext cx="8518812" cy="475566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66267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87321" y="114271"/>
            <a:ext cx="11573487" cy="475566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17202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8109" y="114271"/>
            <a:ext cx="9412699" cy="1082208"/>
          </a:xfrm>
        </p:spPr>
        <p:txBody>
          <a:bodyPr/>
          <a:lstStyle/>
          <a:p>
            <a:r>
              <a:rPr lang="ru-RU"/>
              <a:t>Образец заголовка</a:t>
            </a:r>
          </a:p>
        </p:txBody>
      </p:sp>
      <p:sp>
        <p:nvSpPr>
          <p:cNvPr id="3" name="Диаграмма 2"/>
          <p:cNvSpPr>
            <a:spLocks noGrp="1"/>
          </p:cNvSpPr>
          <p:nvPr>
            <p:ph type="chart" idx="1"/>
          </p:nvPr>
        </p:nvSpPr>
        <p:spPr>
          <a:xfrm>
            <a:off x="287321" y="1700614"/>
            <a:ext cx="11573487" cy="3169325"/>
          </a:xfrm>
        </p:spPr>
        <p:txBody>
          <a:bodyPr/>
          <a:lstStyle/>
          <a:p>
            <a:pPr lvl="0"/>
            <a:endParaRPr lang="ru-RU" noProof="0"/>
          </a:p>
        </p:txBody>
      </p:sp>
    </p:spTree>
    <p:extLst>
      <p:ext uri="{BB962C8B-B14F-4D97-AF65-F5344CB8AC3E}">
        <p14:creationId xmlns:p14="http://schemas.microsoft.com/office/powerpoint/2010/main" val="3605314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5175" cy="6859588"/>
          </a:xfrm>
          <a:prstGeom prst="rect">
            <a:avLst/>
          </a:prstGeom>
        </p:spPr>
      </p:pic>
      <p:sp>
        <p:nvSpPr>
          <p:cNvPr id="3" name="Shape 0"/>
          <p:cNvSpPr/>
          <p:nvPr/>
        </p:nvSpPr>
        <p:spPr>
          <a:xfrm>
            <a:off x="0" y="0"/>
            <a:ext cx="12195175" cy="6859588"/>
          </a:xfrm>
          <a:prstGeom prst="rect">
            <a:avLst/>
          </a:prstGeom>
          <a:solidFill>
            <a:srgbClr val="FFFDFA"/>
          </a:solidFill>
          <a:ln/>
        </p:spPr>
      </p:sp>
    </p:spTree>
    <p:extLst>
      <p:ext uri="{BB962C8B-B14F-4D97-AF65-F5344CB8AC3E}">
        <p14:creationId xmlns:p14="http://schemas.microsoft.com/office/powerpoint/2010/main" val="2919427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5175" cy="6859588"/>
          </a:xfrm>
          <a:prstGeom prst="rect">
            <a:avLst/>
          </a:prstGeom>
          <a:solidFill>
            <a:srgbClr val="F7EDE9"/>
          </a:solidFill>
          <a:ln/>
        </p:spPr>
      </p:sp>
      <p:sp>
        <p:nvSpPr>
          <p:cNvPr id="3" name="Shape 1"/>
          <p:cNvSpPr/>
          <p:nvPr/>
        </p:nvSpPr>
        <p:spPr>
          <a:xfrm>
            <a:off x="0" y="0"/>
            <a:ext cx="12195175" cy="6859588"/>
          </a:xfrm>
          <a:prstGeom prst="rect">
            <a:avLst/>
          </a:prstGeom>
          <a:solidFill>
            <a:srgbClr val="FFFCFA"/>
          </a:solidFill>
          <a:ln/>
        </p:spPr>
      </p:sp>
    </p:spTree>
    <p:extLst>
      <p:ext uri="{BB962C8B-B14F-4D97-AF65-F5344CB8AC3E}">
        <p14:creationId xmlns:p14="http://schemas.microsoft.com/office/powerpoint/2010/main" val="3352352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351D71F-F1F4-48A9-BDAF-270CA53B0C14}"/>
              </a:ext>
            </a:extLst>
          </p:cNvPr>
          <p:cNvSpPr>
            <a:spLocks noChangeArrowheads="1"/>
          </p:cNvSpPr>
          <p:nvPr userDrawn="1"/>
        </p:nvSpPr>
        <p:spPr bwMode="auto">
          <a:xfrm>
            <a:off x="1366035" y="331049"/>
            <a:ext cx="6097587" cy="71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65" tIns="54432" rIns="108865" bIns="54432">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2300" dirty="0">
                <a:solidFill>
                  <a:srgbClr val="FFFFFF"/>
                </a:solidFill>
              </a:rPr>
              <a:t>1С:УПРАВЛЕНИЕ</a:t>
            </a:r>
          </a:p>
          <a:p>
            <a:pPr eaLnBrk="1" hangingPunct="1">
              <a:lnSpc>
                <a:spcPct val="85000"/>
              </a:lnSpc>
              <a:defRPr/>
            </a:pPr>
            <a:r>
              <a:rPr lang="ru-RU" altLang="ru-RU" sz="2300" dirty="0">
                <a:solidFill>
                  <a:srgbClr val="FFFFFF"/>
                </a:solidFill>
              </a:rPr>
              <a:t>ХОЛДИНГОМ 8</a:t>
            </a:r>
          </a:p>
        </p:txBody>
      </p:sp>
      <p:pic>
        <p:nvPicPr>
          <p:cNvPr id="3" name="Picture 16" descr="Layer 2">
            <a:extLst>
              <a:ext uri="{FF2B5EF4-FFF2-40B4-BE49-F238E27FC236}">
                <a16:creationId xmlns:a16="http://schemas.microsoft.com/office/drawing/2014/main" id="{5662CC04-9BE3-4335-9847-D42B9BA861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228" y="240305"/>
            <a:ext cx="1295464" cy="7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14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defTabSz="914583" eaLnBrk="0" fontAlgn="base" hangingPunct="0">
              <a:spcBef>
                <a:spcPct val="0"/>
              </a:spcBef>
              <a:spcAft>
                <a:spcPct val="0"/>
              </a:spcAft>
              <a:defRPr sz="2000"/>
            </a:lvl1pPr>
          </a:lstStyle>
          <a:p>
            <a:pPr>
              <a:defRPr/>
            </a:pPr>
            <a:fld id="{E32E99E1-C26C-405B-B9E2-B3EE4418D693}" type="datetimeFigureOut">
              <a:rPr lang="ru-RU" smtClean="0"/>
              <a:pPr>
                <a:defRPr/>
              </a:pPr>
              <a:t>25.02.2026</a:t>
            </a:fld>
            <a:endParaRPr lang="ru-RU"/>
          </a:p>
        </p:txBody>
      </p:sp>
      <p:sp>
        <p:nvSpPr>
          <p:cNvPr id="3" name="Номер слайда 5"/>
          <p:cNvSpPr>
            <a:spLocks noGrp="1"/>
          </p:cNvSpPr>
          <p:nvPr>
            <p:ph type="sldNum" sz="quarter" idx="11"/>
          </p:nvPr>
        </p:nvSpPr>
        <p:spPr/>
        <p:txBody>
          <a:bodyPr/>
          <a:lstStyle>
            <a:lvl1pPr defTabSz="914583" eaLnBrk="0" hangingPunct="0">
              <a:defRPr sz="2000"/>
            </a:lvl1pPr>
          </a:lstStyle>
          <a:p>
            <a:fld id="{3E25522C-5718-4040-BB22-A44117ADD696}" type="slidenum">
              <a:rPr lang="ru-RU" altLang="ru-RU" smtClean="0"/>
              <a:pPr/>
              <a:t>‹#›</a:t>
            </a:fld>
            <a:endParaRPr lang="ru-RU" altLang="ru-RU"/>
          </a:p>
        </p:txBody>
      </p:sp>
    </p:spTree>
    <p:extLst>
      <p:ext uri="{BB962C8B-B14F-4D97-AF65-F5344CB8AC3E}">
        <p14:creationId xmlns:p14="http://schemas.microsoft.com/office/powerpoint/2010/main" val="1262479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T+ST">
    <p:spTree>
      <p:nvGrpSpPr>
        <p:cNvPr id="1" name=""/>
        <p:cNvGrpSpPr/>
        <p:nvPr/>
      </p:nvGrpSpPr>
      <p:grpSpPr>
        <a:xfrm>
          <a:off x="0" y="0"/>
          <a:ext cx="0" cy="0"/>
          <a:chOff x="0" y="0"/>
          <a:chExt cx="0" cy="0"/>
        </a:xfrm>
      </p:grpSpPr>
      <p:sp>
        <p:nvSpPr>
          <p:cNvPr id="2" name="Title 1"/>
          <p:cNvSpPr>
            <a:spLocks noGrp="1"/>
          </p:cNvSpPr>
          <p:nvPr>
            <p:ph type="title"/>
          </p:nvPr>
        </p:nvSpPr>
        <p:spPr>
          <a:xfrm>
            <a:off x="1199768" y="44634"/>
            <a:ext cx="10385648" cy="864296"/>
          </a:xfrm>
          <a:prstGeom prst="rect">
            <a:avLst/>
          </a:prstGeom>
        </p:spPr>
        <p:txBody>
          <a:bodyPr/>
          <a:lstStyle>
            <a:lvl1pPr algn="l">
              <a:defRPr sz="2801">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2"/>
          </p:nvPr>
        </p:nvSpPr>
        <p:spPr>
          <a:xfrm>
            <a:off x="902918" y="1969559"/>
            <a:ext cx="10504659" cy="243328"/>
          </a:xfrm>
          <a:prstGeom prst="rect">
            <a:avLst/>
          </a:prstGeom>
          <a:noFill/>
          <a:ln w="9525">
            <a:noFill/>
            <a:miter lim="800000"/>
            <a:headEnd/>
            <a:tailEnd/>
          </a:ln>
        </p:spPr>
        <p:txBody>
          <a:bodyPr/>
          <a:lstStyle>
            <a:lvl1pPr algn="l" rtl="0" fontAlgn="base">
              <a:spcBef>
                <a:spcPct val="0"/>
              </a:spcBef>
              <a:spcAft>
                <a:spcPct val="0"/>
              </a:spcAft>
              <a:defRPr lang="en-US" sz="1700" b="0" kern="1200" baseline="0" dirty="0">
                <a:solidFill>
                  <a:schemeClr val="tx1"/>
                </a:solidFill>
                <a:latin typeface="Arial" charset="0"/>
                <a:ea typeface="+mn-ea"/>
                <a:cs typeface="Arial" charset="0"/>
              </a:defRPr>
            </a:lvl1pPr>
          </a:lstStyle>
          <a:p>
            <a:pPr lvl="0"/>
            <a:endParaRPr lang="en-US" dirty="0"/>
          </a:p>
        </p:txBody>
      </p:sp>
    </p:spTree>
    <p:extLst>
      <p:ext uri="{BB962C8B-B14F-4D97-AF65-F5344CB8AC3E}">
        <p14:creationId xmlns:p14="http://schemas.microsoft.com/office/powerpoint/2010/main" val="317188708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78" y="1122539"/>
            <a:ext cx="9147221" cy="2387917"/>
          </a:xfrm>
        </p:spPr>
        <p:txBody>
          <a:bodyPr anchor="b"/>
          <a:lstStyle>
            <a:lvl1pPr algn="ctr">
              <a:defRPr sz="6350"/>
            </a:lvl1pPr>
          </a:lstStyle>
          <a:p>
            <a:r>
              <a:rPr lang="ru-RU"/>
              <a:t>Образец заголовка</a:t>
            </a:r>
          </a:p>
        </p:txBody>
      </p:sp>
      <p:sp>
        <p:nvSpPr>
          <p:cNvPr id="3" name="Подзаголовок 2"/>
          <p:cNvSpPr>
            <a:spLocks noGrp="1"/>
          </p:cNvSpPr>
          <p:nvPr>
            <p:ph type="subTitle" idx="1"/>
          </p:nvPr>
        </p:nvSpPr>
        <p:spPr>
          <a:xfrm>
            <a:off x="1523978" y="3602880"/>
            <a:ext cx="9147221" cy="1656922"/>
          </a:xfrm>
        </p:spPr>
        <p:txBody>
          <a:bodyPr/>
          <a:lstStyle>
            <a:lvl1pPr marL="0" indent="0" algn="ctr">
              <a:buNone/>
              <a:defRPr sz="2540"/>
            </a:lvl1pPr>
            <a:lvl2pPr marL="483900" indent="0" algn="ctr">
              <a:buNone/>
              <a:defRPr sz="2117"/>
            </a:lvl2pPr>
            <a:lvl3pPr marL="967801" indent="0" algn="ctr">
              <a:buNone/>
              <a:defRPr sz="1905"/>
            </a:lvl3pPr>
            <a:lvl4pPr marL="1451701" indent="0" algn="ctr">
              <a:buNone/>
              <a:defRPr sz="1693"/>
            </a:lvl4pPr>
            <a:lvl5pPr marL="1935602" indent="0" algn="ctr">
              <a:buNone/>
              <a:defRPr sz="1693"/>
            </a:lvl5pPr>
            <a:lvl6pPr marL="2419502" indent="0" algn="ctr">
              <a:buNone/>
              <a:defRPr sz="1693"/>
            </a:lvl6pPr>
            <a:lvl7pPr marL="2903403" indent="0" algn="ctr">
              <a:buNone/>
              <a:defRPr sz="1693"/>
            </a:lvl7pPr>
            <a:lvl8pPr marL="3387303" indent="0" algn="ctr">
              <a:buNone/>
              <a:defRPr sz="1693"/>
            </a:lvl8pPr>
            <a:lvl9pPr marL="3871204" indent="0" algn="ctr">
              <a:buNone/>
              <a:defRPr sz="1693"/>
            </a:lvl9pPr>
          </a:lstStyle>
          <a:p>
            <a:r>
              <a:rPr lang="ru-RU"/>
              <a:t>Образец подзаголовка</a:t>
            </a:r>
          </a:p>
        </p:txBody>
      </p:sp>
    </p:spTree>
    <p:extLst>
      <p:ext uri="{BB962C8B-B14F-4D97-AF65-F5344CB8AC3E}">
        <p14:creationId xmlns:p14="http://schemas.microsoft.com/office/powerpoint/2010/main" val="356485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47B5B0-4257-404D-9444-F3D6ACA41F32}"/>
              </a:ext>
            </a:extLst>
          </p:cNvPr>
          <p:cNvSpPr>
            <a:spLocks noGrp="1"/>
          </p:cNvSpPr>
          <p:nvPr>
            <p:ph type="title"/>
          </p:nvPr>
        </p:nvSpPr>
        <p:spPr>
          <a:xfrm>
            <a:off x="840120" y="364658"/>
            <a:ext cx="10518296" cy="1325873"/>
          </a:xfrm>
        </p:spPr>
        <p:txBody>
          <a:bodyPr/>
          <a:lstStyle/>
          <a:p>
            <a:r>
              <a:rPr lang="ru-RU"/>
              <a:t>Образец заголовка</a:t>
            </a:r>
          </a:p>
        </p:txBody>
      </p:sp>
      <p:sp>
        <p:nvSpPr>
          <p:cNvPr id="3" name="Текст 2">
            <a:extLst>
              <a:ext uri="{FF2B5EF4-FFF2-40B4-BE49-F238E27FC236}">
                <a16:creationId xmlns:a16="http://schemas.microsoft.com/office/drawing/2014/main" id="{345FF4CC-9FC2-4CFD-ADE8-6D4DC0185766}"/>
              </a:ext>
            </a:extLst>
          </p:cNvPr>
          <p:cNvSpPr>
            <a:spLocks noGrp="1"/>
          </p:cNvSpPr>
          <p:nvPr>
            <p:ph type="body" idx="1"/>
          </p:nvPr>
        </p:nvSpPr>
        <p:spPr>
          <a:xfrm>
            <a:off x="840120" y="1682130"/>
            <a:ext cx="5158334"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4" name="Объект 3">
            <a:extLst>
              <a:ext uri="{FF2B5EF4-FFF2-40B4-BE49-F238E27FC236}">
                <a16:creationId xmlns:a16="http://schemas.microsoft.com/office/drawing/2014/main" id="{8F4D5894-16B4-4558-A97C-819A69068845}"/>
              </a:ext>
            </a:extLst>
          </p:cNvPr>
          <p:cNvSpPr>
            <a:spLocks noGrp="1"/>
          </p:cNvSpPr>
          <p:nvPr>
            <p:ph sz="half" idx="2"/>
          </p:nvPr>
        </p:nvSpPr>
        <p:spPr>
          <a:xfrm>
            <a:off x="840120" y="2505549"/>
            <a:ext cx="5158334"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5EE512D-DE5F-4139-AA17-A5320177862F}"/>
              </a:ext>
            </a:extLst>
          </p:cNvPr>
          <p:cNvSpPr>
            <a:spLocks noGrp="1"/>
          </p:cNvSpPr>
          <p:nvPr>
            <p:ph type="body" sz="quarter" idx="3"/>
          </p:nvPr>
        </p:nvSpPr>
        <p:spPr>
          <a:xfrm>
            <a:off x="6173199" y="1682130"/>
            <a:ext cx="5185218"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6" name="Объект 5">
            <a:extLst>
              <a:ext uri="{FF2B5EF4-FFF2-40B4-BE49-F238E27FC236}">
                <a16:creationId xmlns:a16="http://schemas.microsoft.com/office/drawing/2014/main" id="{1E1A5268-ADF9-423D-B59D-B9CF1798E520}"/>
              </a:ext>
            </a:extLst>
          </p:cNvPr>
          <p:cNvSpPr>
            <a:spLocks noGrp="1"/>
          </p:cNvSpPr>
          <p:nvPr>
            <p:ph sz="quarter" idx="4"/>
          </p:nvPr>
        </p:nvSpPr>
        <p:spPr>
          <a:xfrm>
            <a:off x="6173199" y="2505549"/>
            <a:ext cx="5185218"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69AC0B1E-5D94-453B-AE37-39CCDA8BF358}"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8"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9"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D42A25AD-452B-421E-B68E-AEA7E7F93B48}"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725684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47291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719" y="1710697"/>
            <a:ext cx="10518296" cy="2853400"/>
          </a:xfrm>
        </p:spPr>
        <p:txBody>
          <a:bodyPr anchor="b"/>
          <a:lstStyle>
            <a:lvl1pPr>
              <a:defRPr sz="6350"/>
            </a:lvl1pPr>
          </a:lstStyle>
          <a:p>
            <a:r>
              <a:rPr lang="ru-RU"/>
              <a:t>Образец заголовка</a:t>
            </a:r>
          </a:p>
        </p:txBody>
      </p:sp>
      <p:sp>
        <p:nvSpPr>
          <p:cNvPr id="3" name="Текст 2"/>
          <p:cNvSpPr>
            <a:spLocks noGrp="1"/>
          </p:cNvSpPr>
          <p:nvPr>
            <p:ph type="body" idx="1"/>
          </p:nvPr>
        </p:nvSpPr>
        <p:spPr>
          <a:xfrm>
            <a:off x="831719" y="4590984"/>
            <a:ext cx="10518296" cy="1500640"/>
          </a:xfrm>
        </p:spPr>
        <p:txBody>
          <a:bodyPr/>
          <a:lstStyle>
            <a:lvl1pPr marL="0" indent="0">
              <a:buNone/>
              <a:defRPr sz="2540"/>
            </a:lvl1pPr>
            <a:lvl2pPr marL="483900" indent="0">
              <a:buNone/>
              <a:defRPr sz="2117"/>
            </a:lvl2pPr>
            <a:lvl3pPr marL="967801" indent="0">
              <a:buNone/>
              <a:defRPr sz="1905"/>
            </a:lvl3pPr>
            <a:lvl4pPr marL="1451701" indent="0">
              <a:buNone/>
              <a:defRPr sz="1693"/>
            </a:lvl4pPr>
            <a:lvl5pPr marL="1935602" indent="0">
              <a:buNone/>
              <a:defRPr sz="1693"/>
            </a:lvl5pPr>
            <a:lvl6pPr marL="2419502" indent="0">
              <a:buNone/>
              <a:defRPr sz="1693"/>
            </a:lvl6pPr>
            <a:lvl7pPr marL="2903403" indent="0">
              <a:buNone/>
              <a:defRPr sz="1693"/>
            </a:lvl7pPr>
            <a:lvl8pPr marL="3387303" indent="0">
              <a:buNone/>
              <a:defRPr sz="1693"/>
            </a:lvl8pPr>
            <a:lvl9pPr marL="3871204" indent="0">
              <a:buNone/>
              <a:defRPr sz="1693"/>
            </a:lvl9pPr>
          </a:lstStyle>
          <a:p>
            <a:pPr lvl="0"/>
            <a:r>
              <a:rPr lang="ru-RU"/>
              <a:t>Образец текста</a:t>
            </a:r>
          </a:p>
        </p:txBody>
      </p:sp>
    </p:spTree>
    <p:extLst>
      <p:ext uri="{BB962C8B-B14F-4D97-AF65-F5344CB8AC3E}">
        <p14:creationId xmlns:p14="http://schemas.microsoft.com/office/powerpoint/2010/main" val="3227715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287321"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54716" y="1700614"/>
            <a:ext cx="5706092" cy="31693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61636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364658"/>
            <a:ext cx="10518296" cy="1325873"/>
          </a:xfrm>
        </p:spPr>
        <p:txBody>
          <a:bodyPr/>
          <a:lstStyle/>
          <a:p>
            <a:r>
              <a:rPr lang="ru-RU"/>
              <a:t>Образец заголовка</a:t>
            </a:r>
          </a:p>
        </p:txBody>
      </p:sp>
      <p:sp>
        <p:nvSpPr>
          <p:cNvPr id="3" name="Текст 2"/>
          <p:cNvSpPr>
            <a:spLocks noGrp="1"/>
          </p:cNvSpPr>
          <p:nvPr>
            <p:ph type="body" idx="1"/>
          </p:nvPr>
        </p:nvSpPr>
        <p:spPr>
          <a:xfrm>
            <a:off x="840120" y="1682130"/>
            <a:ext cx="5158334"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4" name="Объект 3"/>
          <p:cNvSpPr>
            <a:spLocks noGrp="1"/>
          </p:cNvSpPr>
          <p:nvPr>
            <p:ph sz="half" idx="2"/>
          </p:nvPr>
        </p:nvSpPr>
        <p:spPr>
          <a:xfrm>
            <a:off x="840120" y="2505549"/>
            <a:ext cx="5158334"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3199" y="1682130"/>
            <a:ext cx="5185218" cy="823419"/>
          </a:xfrm>
        </p:spPr>
        <p:txBody>
          <a:bodyPr anchor="b"/>
          <a:lstStyle>
            <a:lvl1pPr marL="0" indent="0">
              <a:buNone/>
              <a:defRPr sz="2540" b="1"/>
            </a:lvl1pPr>
            <a:lvl2pPr marL="483900" indent="0">
              <a:buNone/>
              <a:defRPr sz="2117" b="1"/>
            </a:lvl2pPr>
            <a:lvl3pPr marL="967801" indent="0">
              <a:buNone/>
              <a:defRPr sz="1905" b="1"/>
            </a:lvl3pPr>
            <a:lvl4pPr marL="1451701" indent="0">
              <a:buNone/>
              <a:defRPr sz="1693" b="1"/>
            </a:lvl4pPr>
            <a:lvl5pPr marL="1935602" indent="0">
              <a:buNone/>
              <a:defRPr sz="1693" b="1"/>
            </a:lvl5pPr>
            <a:lvl6pPr marL="2419502" indent="0">
              <a:buNone/>
              <a:defRPr sz="1693" b="1"/>
            </a:lvl6pPr>
            <a:lvl7pPr marL="2903403" indent="0">
              <a:buNone/>
              <a:defRPr sz="1693" b="1"/>
            </a:lvl7pPr>
            <a:lvl8pPr marL="3387303" indent="0">
              <a:buNone/>
              <a:defRPr sz="1693" b="1"/>
            </a:lvl8pPr>
            <a:lvl9pPr marL="3871204" indent="0">
              <a:buNone/>
              <a:defRPr sz="1693" b="1"/>
            </a:lvl9pPr>
          </a:lstStyle>
          <a:p>
            <a:pPr lvl="0"/>
            <a:r>
              <a:rPr lang="ru-RU"/>
              <a:t>Образец текста</a:t>
            </a:r>
          </a:p>
        </p:txBody>
      </p:sp>
      <p:sp>
        <p:nvSpPr>
          <p:cNvPr id="6" name="Объект 5"/>
          <p:cNvSpPr>
            <a:spLocks noGrp="1"/>
          </p:cNvSpPr>
          <p:nvPr>
            <p:ph sz="quarter" idx="4"/>
          </p:nvPr>
        </p:nvSpPr>
        <p:spPr>
          <a:xfrm>
            <a:off x="6173199" y="2505549"/>
            <a:ext cx="5185218" cy="36852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03909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790599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570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Объект 2"/>
          <p:cNvSpPr>
            <a:spLocks noGrp="1"/>
          </p:cNvSpPr>
          <p:nvPr>
            <p:ph idx="1"/>
          </p:nvPr>
        </p:nvSpPr>
        <p:spPr>
          <a:xfrm>
            <a:off x="5185218" y="988103"/>
            <a:ext cx="6173198" cy="4874980"/>
          </a:xfrm>
        </p:spPr>
        <p:txBody>
          <a:bodyPr/>
          <a:lstStyle>
            <a:lvl1pPr>
              <a:defRPr sz="3387"/>
            </a:lvl1pPr>
            <a:lvl2pPr>
              <a:defRPr sz="2964"/>
            </a:lvl2pPr>
            <a:lvl3pPr>
              <a:defRPr sz="2540"/>
            </a:lvl3pPr>
            <a:lvl4pPr>
              <a:defRPr sz="2117"/>
            </a:lvl4pPr>
            <a:lvl5pPr>
              <a:defRPr sz="2117"/>
            </a:lvl5pPr>
            <a:lvl6pPr>
              <a:defRPr sz="2117"/>
            </a:lvl6pPr>
            <a:lvl7pPr>
              <a:defRPr sz="2117"/>
            </a:lvl7pPr>
            <a:lvl8pPr>
              <a:defRPr sz="2117"/>
            </a:lvl8pPr>
            <a:lvl9pPr>
              <a:defRPr sz="211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3692515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Рисунок 2"/>
          <p:cNvSpPr>
            <a:spLocks noGrp="1"/>
          </p:cNvSpPr>
          <p:nvPr>
            <p:ph type="pic" idx="1"/>
          </p:nvPr>
        </p:nvSpPr>
        <p:spPr>
          <a:xfrm>
            <a:off x="5185218" y="988103"/>
            <a:ext cx="6173198" cy="4874980"/>
          </a:xfrm>
        </p:spPr>
        <p:txBody>
          <a:bodyPr/>
          <a:lstStyle>
            <a:lvl1pPr marL="0" indent="0">
              <a:buNone/>
              <a:defRPr sz="3387"/>
            </a:lvl1pPr>
            <a:lvl2pPr marL="483900" indent="0">
              <a:buNone/>
              <a:defRPr sz="2964"/>
            </a:lvl2pPr>
            <a:lvl3pPr marL="967801" indent="0">
              <a:buNone/>
              <a:defRPr sz="2540"/>
            </a:lvl3pPr>
            <a:lvl4pPr marL="1451701" indent="0">
              <a:buNone/>
              <a:defRPr sz="2117"/>
            </a:lvl4pPr>
            <a:lvl5pPr marL="1935602" indent="0">
              <a:buNone/>
              <a:defRPr sz="2117"/>
            </a:lvl5pPr>
            <a:lvl6pPr marL="2419502" indent="0">
              <a:buNone/>
              <a:defRPr sz="2117"/>
            </a:lvl6pPr>
            <a:lvl7pPr marL="2903403" indent="0">
              <a:buNone/>
              <a:defRPr sz="2117"/>
            </a:lvl7pPr>
            <a:lvl8pPr marL="3387303" indent="0">
              <a:buNone/>
              <a:defRPr sz="2117"/>
            </a:lvl8pPr>
            <a:lvl9pPr marL="3871204" indent="0">
              <a:buNone/>
              <a:defRPr sz="2117"/>
            </a:lvl9pPr>
          </a:lstStyle>
          <a:p>
            <a:pPr lvl="0"/>
            <a:endParaRPr lang="ru-RU" noProof="0"/>
          </a:p>
        </p:txBody>
      </p:sp>
      <p:sp>
        <p:nvSpPr>
          <p:cNvPr id="4" name="Текст 3"/>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Tree>
    <p:extLst>
      <p:ext uri="{BB962C8B-B14F-4D97-AF65-F5344CB8AC3E}">
        <p14:creationId xmlns:p14="http://schemas.microsoft.com/office/powerpoint/2010/main" val="727130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04134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967437" y="114271"/>
            <a:ext cx="2893372" cy="475566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322" y="114271"/>
            <a:ext cx="8518812" cy="475566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8194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BF409B-CF28-4ABF-9975-A9CE5F0DA509}"/>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36F60E10-0108-4165-BD6E-B12801627954}"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4"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340CCF86-2E53-403F-9017-3ABE759CCCC8}"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7920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87321" y="114271"/>
            <a:ext cx="11573487" cy="475566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99806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8109" y="114271"/>
            <a:ext cx="9412699" cy="1082208"/>
          </a:xfrm>
        </p:spPr>
        <p:txBody>
          <a:bodyPr/>
          <a:lstStyle/>
          <a:p>
            <a:r>
              <a:rPr lang="ru-RU"/>
              <a:t>Образец заголовка</a:t>
            </a:r>
          </a:p>
        </p:txBody>
      </p:sp>
      <p:sp>
        <p:nvSpPr>
          <p:cNvPr id="3" name="Диаграмма 2"/>
          <p:cNvSpPr>
            <a:spLocks noGrp="1"/>
          </p:cNvSpPr>
          <p:nvPr>
            <p:ph type="chart" idx="1"/>
          </p:nvPr>
        </p:nvSpPr>
        <p:spPr>
          <a:xfrm>
            <a:off x="287321" y="1700614"/>
            <a:ext cx="11573487" cy="3169325"/>
          </a:xfrm>
        </p:spPr>
        <p:txBody>
          <a:bodyPr/>
          <a:lstStyle/>
          <a:p>
            <a:pPr lvl="0"/>
            <a:endParaRPr lang="ru-RU" noProof="0"/>
          </a:p>
        </p:txBody>
      </p:sp>
    </p:spTree>
    <p:extLst>
      <p:ext uri="{BB962C8B-B14F-4D97-AF65-F5344CB8AC3E}">
        <p14:creationId xmlns:p14="http://schemas.microsoft.com/office/powerpoint/2010/main" val="2885352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5175" cy="6859588"/>
          </a:xfrm>
          <a:prstGeom prst="rect">
            <a:avLst/>
          </a:prstGeom>
          <a:solidFill>
            <a:srgbClr val="F7EDE9"/>
          </a:solidFill>
          <a:ln/>
        </p:spPr>
      </p:sp>
      <p:sp>
        <p:nvSpPr>
          <p:cNvPr id="3" name="Shape 1"/>
          <p:cNvSpPr/>
          <p:nvPr/>
        </p:nvSpPr>
        <p:spPr>
          <a:xfrm>
            <a:off x="0" y="0"/>
            <a:ext cx="12195175" cy="6859588"/>
          </a:xfrm>
          <a:prstGeom prst="rect">
            <a:avLst/>
          </a:prstGeom>
          <a:solidFill>
            <a:srgbClr val="FFFCFA"/>
          </a:solidFill>
          <a:ln/>
        </p:spPr>
      </p:sp>
    </p:spTree>
    <p:extLst>
      <p:ext uri="{BB962C8B-B14F-4D97-AF65-F5344CB8AC3E}">
        <p14:creationId xmlns:p14="http://schemas.microsoft.com/office/powerpoint/2010/main" val="1783056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3086" y="211581"/>
            <a:ext cx="9658014" cy="371408"/>
          </a:xfrm>
          <a:prstGeom prst="rect">
            <a:avLst/>
          </a:prstGeom>
        </p:spPr>
        <p:txBody>
          <a:bodyPr/>
          <a:lstStyle>
            <a:lvl1pPr>
              <a:lnSpc>
                <a:spcPct val="100000"/>
              </a:lnSpc>
              <a:defRPr sz="2000" cap="all" baseline="0">
                <a:solidFill>
                  <a:srgbClr val="00497A"/>
                </a:solidFill>
                <a:latin typeface="Arial Narrow" panose="020B0606020202030204" pitchFamily="34" charset="0"/>
              </a:defRPr>
            </a:lvl1pPr>
          </a:lstStyle>
          <a:p>
            <a:r>
              <a:rPr lang="en-US" dirty="0"/>
              <a:t>Click to edit Master</a:t>
            </a:r>
            <a:r>
              <a:rPr lang="ru-RU" dirty="0"/>
              <a:t> </a:t>
            </a:r>
            <a:r>
              <a:rPr lang="en-US" dirty="0"/>
              <a:t>title style</a:t>
            </a:r>
          </a:p>
        </p:txBody>
      </p:sp>
    </p:spTree>
    <p:extLst>
      <p:ext uri="{BB962C8B-B14F-4D97-AF65-F5344CB8AC3E}">
        <p14:creationId xmlns:p14="http://schemas.microsoft.com/office/powerpoint/2010/main" val="3356709504"/>
      </p:ext>
    </p:extLst>
  </p:cSld>
  <p:clrMapOvr>
    <a:masterClrMapping/>
  </p:clrMapOvr>
  <p:extLst>
    <p:ext uri="{DCECCB84-F9BA-43D5-87BE-67443E8EF086}">
      <p15:sldGuideLst xmlns:p15="http://schemas.microsoft.com/office/powerpoint/2012/main">
        <p15:guide id="1" pos="5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Одна колонка с заголовком">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4943" y="0"/>
            <a:ext cx="9780867" cy="80938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8463" y="233300"/>
            <a:ext cx="2085209" cy="318091"/>
          </a:xfrm>
          <a:prstGeom prst="rect">
            <a:avLst/>
          </a:prstGeom>
        </p:spPr>
      </p:pic>
      <p:sp>
        <p:nvSpPr>
          <p:cNvPr id="17" name="Прямоугольник 7"/>
          <p:cNvSpPr/>
          <p:nvPr userDrawn="1"/>
        </p:nvSpPr>
        <p:spPr>
          <a:xfrm>
            <a:off x="10765809" y="0"/>
            <a:ext cx="1386574" cy="281809"/>
          </a:xfrm>
          <a:prstGeom prst="rect">
            <a:avLst/>
          </a:prstGeom>
        </p:spPr>
        <p:txBody>
          <a:bodyPr wrap="none">
            <a:spAutoFit/>
          </a:bodyPr>
          <a:lstStyle/>
          <a:p>
            <a:pPr marL="0" marR="0" lvl="0" indent="0" algn="l" defTabSz="1125669" rtl="0" eaLnBrk="1" fontAlgn="auto" latinLnBrk="0" hangingPunct="1">
              <a:lnSpc>
                <a:spcPct val="100000"/>
              </a:lnSpc>
              <a:spcBef>
                <a:spcPts val="0"/>
              </a:spcBef>
              <a:spcAft>
                <a:spcPts val="0"/>
              </a:spcAft>
              <a:buClrTx/>
              <a:buSzTx/>
              <a:buFontTx/>
              <a:buNone/>
              <a:tabLst/>
              <a:defRPr/>
            </a:pPr>
            <a:r>
              <a:rPr kumimoji="0" lang="en-US" sz="1231"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www.rosgeo.com</a:t>
            </a:r>
          </a:p>
        </p:txBody>
      </p:sp>
      <p:sp>
        <p:nvSpPr>
          <p:cNvPr id="22" name="Заголовок 1"/>
          <p:cNvSpPr>
            <a:spLocks noGrp="1"/>
          </p:cNvSpPr>
          <p:nvPr>
            <p:ph type="title"/>
          </p:nvPr>
        </p:nvSpPr>
        <p:spPr>
          <a:xfrm>
            <a:off x="3467244" y="204353"/>
            <a:ext cx="8242678" cy="527596"/>
          </a:xfrm>
          <a:prstGeom prst="rect">
            <a:avLst/>
          </a:prstGeom>
        </p:spPr>
        <p:txBody>
          <a:bodyPr lIns="0"/>
          <a:lstStyle>
            <a:lvl1pPr>
              <a:defRPr sz="2462" b="1" i="0">
                <a:solidFill>
                  <a:srgbClr val="FFFFFF"/>
                </a:solidFill>
                <a:latin typeface="Calibri"/>
                <a:cs typeface="Calibri"/>
              </a:defRPr>
            </a:lvl1pPr>
          </a:lstStyle>
          <a:p>
            <a:r>
              <a:rPr lang="ru-RU" dirty="0"/>
              <a:t>Образец заголовка</a:t>
            </a:r>
          </a:p>
        </p:txBody>
      </p:sp>
      <p:sp>
        <p:nvSpPr>
          <p:cNvPr id="16" name="Slide Number Placeholder 5"/>
          <p:cNvSpPr txBox="1">
            <a:spLocks/>
          </p:cNvSpPr>
          <p:nvPr userDrawn="1"/>
        </p:nvSpPr>
        <p:spPr>
          <a:xfrm>
            <a:off x="-121934" y="6368471"/>
            <a:ext cx="667904" cy="414539"/>
          </a:xfrm>
          <a:prstGeom prst="rect">
            <a:avLst/>
          </a:prstGeom>
        </p:spPr>
        <p:txBody>
          <a:bodyPr lIns="46811" rIns="0" anchor="ctr" anchorCtr="0"/>
          <a:lstStyle>
            <a:defPPr>
              <a:defRPr lang="ru-RU"/>
            </a:defPPr>
            <a:lvl1pPr marL="0" algn="r" defTabSz="914400" rtl="0" eaLnBrk="1" latinLnBrk="0" hangingPunct="1">
              <a:defRPr sz="1400" b="0" kern="1200">
                <a:solidFill>
                  <a:srgbClr val="EABF55"/>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13E31D-E2AB-40D1-8B51-AFA5AFEF393A}" type="slidenum">
              <a:rPr lang="en-US" sz="1400" smtClean="0"/>
              <a:pPr>
                <a:defRPr/>
              </a:pPr>
              <a:t>‹#›</a:t>
            </a:fld>
            <a:endParaRPr lang="en-US" sz="1400" dirty="0"/>
          </a:p>
        </p:txBody>
      </p:sp>
    </p:spTree>
    <p:extLst>
      <p:ext uri="{BB962C8B-B14F-4D97-AF65-F5344CB8AC3E}">
        <p14:creationId xmlns:p14="http://schemas.microsoft.com/office/powerpoint/2010/main" val="4187841363"/>
      </p:ext>
    </p:extLst>
  </p:cSld>
  <p:clrMapOvr>
    <a:masterClrMapping/>
  </p:clrMapOvr>
  <p:extLst>
    <p:ext uri="{DCECCB84-F9BA-43D5-87BE-67443E8EF086}">
      <p15:sldGuideLst xmlns:p15="http://schemas.microsoft.com/office/powerpoint/2012/main">
        <p15:guide id="1" pos="741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T+ST">
    <p:spTree>
      <p:nvGrpSpPr>
        <p:cNvPr id="1" name=""/>
        <p:cNvGrpSpPr/>
        <p:nvPr/>
      </p:nvGrpSpPr>
      <p:grpSpPr>
        <a:xfrm>
          <a:off x="0" y="0"/>
          <a:ext cx="0" cy="0"/>
          <a:chOff x="0" y="0"/>
          <a:chExt cx="0" cy="0"/>
        </a:xfrm>
      </p:grpSpPr>
      <p:sp>
        <p:nvSpPr>
          <p:cNvPr id="2" name="Title 1"/>
          <p:cNvSpPr>
            <a:spLocks noGrp="1"/>
          </p:cNvSpPr>
          <p:nvPr>
            <p:ph type="title"/>
          </p:nvPr>
        </p:nvSpPr>
        <p:spPr>
          <a:xfrm>
            <a:off x="1199768" y="44634"/>
            <a:ext cx="10385648" cy="864296"/>
          </a:xfrm>
          <a:prstGeom prst="rect">
            <a:avLst/>
          </a:prstGeom>
        </p:spPr>
        <p:txBody>
          <a:bodyPr/>
          <a:lstStyle>
            <a:lvl1pPr algn="l">
              <a:defRPr sz="2801">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2"/>
          </p:nvPr>
        </p:nvSpPr>
        <p:spPr>
          <a:xfrm>
            <a:off x="902918" y="1969559"/>
            <a:ext cx="10504659" cy="243328"/>
          </a:xfrm>
          <a:prstGeom prst="rect">
            <a:avLst/>
          </a:prstGeom>
          <a:noFill/>
          <a:ln w="9525">
            <a:noFill/>
            <a:miter lim="800000"/>
            <a:headEnd/>
            <a:tailEnd/>
          </a:ln>
        </p:spPr>
        <p:txBody>
          <a:bodyPr/>
          <a:lstStyle>
            <a:lvl1pPr algn="l" rtl="0" fontAlgn="base">
              <a:spcBef>
                <a:spcPct val="0"/>
              </a:spcBef>
              <a:spcAft>
                <a:spcPct val="0"/>
              </a:spcAft>
              <a:defRPr lang="en-US" sz="1700" b="0" kern="1200" baseline="0" dirty="0">
                <a:solidFill>
                  <a:schemeClr val="tx1"/>
                </a:solidFill>
                <a:latin typeface="Arial" charset="0"/>
                <a:ea typeface="+mn-ea"/>
                <a:cs typeface="Arial" charset="0"/>
              </a:defRPr>
            </a:lvl1pPr>
          </a:lstStyle>
          <a:p>
            <a:pPr lvl="0"/>
            <a:endParaRPr lang="en-US" dirty="0"/>
          </a:p>
        </p:txBody>
      </p:sp>
    </p:spTree>
    <p:extLst>
      <p:ext uri="{BB962C8B-B14F-4D97-AF65-F5344CB8AC3E}">
        <p14:creationId xmlns:p14="http://schemas.microsoft.com/office/powerpoint/2010/main" val="271004365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Одна колонка с заголовком">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4943" y="0"/>
            <a:ext cx="9780867" cy="80938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8463" y="233300"/>
            <a:ext cx="2085209" cy="318091"/>
          </a:xfrm>
          <a:prstGeom prst="rect">
            <a:avLst/>
          </a:prstGeom>
        </p:spPr>
      </p:pic>
      <p:sp>
        <p:nvSpPr>
          <p:cNvPr id="17" name="Прямоугольник 7"/>
          <p:cNvSpPr/>
          <p:nvPr userDrawn="1"/>
        </p:nvSpPr>
        <p:spPr>
          <a:xfrm>
            <a:off x="10765809" y="0"/>
            <a:ext cx="1386574" cy="281809"/>
          </a:xfrm>
          <a:prstGeom prst="rect">
            <a:avLst/>
          </a:prstGeom>
        </p:spPr>
        <p:txBody>
          <a:bodyPr wrap="none">
            <a:spAutoFit/>
          </a:bodyPr>
          <a:lstStyle/>
          <a:p>
            <a:pPr marL="0" marR="0" lvl="0" indent="0" algn="l" defTabSz="1125669" rtl="0" eaLnBrk="1" fontAlgn="auto" latinLnBrk="0" hangingPunct="1">
              <a:lnSpc>
                <a:spcPct val="100000"/>
              </a:lnSpc>
              <a:spcBef>
                <a:spcPts val="0"/>
              </a:spcBef>
              <a:spcAft>
                <a:spcPts val="0"/>
              </a:spcAft>
              <a:buClrTx/>
              <a:buSzTx/>
              <a:buFontTx/>
              <a:buNone/>
              <a:tabLst/>
              <a:defRPr/>
            </a:pPr>
            <a:r>
              <a:rPr kumimoji="0" lang="en-US" sz="1231"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www.rosgeo.com</a:t>
            </a:r>
          </a:p>
        </p:txBody>
      </p:sp>
      <p:sp>
        <p:nvSpPr>
          <p:cNvPr id="22" name="Заголовок 1"/>
          <p:cNvSpPr>
            <a:spLocks noGrp="1"/>
          </p:cNvSpPr>
          <p:nvPr>
            <p:ph type="title"/>
          </p:nvPr>
        </p:nvSpPr>
        <p:spPr>
          <a:xfrm>
            <a:off x="3467244" y="204353"/>
            <a:ext cx="8242678" cy="527596"/>
          </a:xfrm>
          <a:prstGeom prst="rect">
            <a:avLst/>
          </a:prstGeom>
        </p:spPr>
        <p:txBody>
          <a:bodyPr lIns="0"/>
          <a:lstStyle>
            <a:lvl1pPr>
              <a:defRPr sz="2462" b="1" i="0">
                <a:solidFill>
                  <a:srgbClr val="FFFFFF"/>
                </a:solidFill>
                <a:latin typeface="Calibri"/>
                <a:cs typeface="Calibri"/>
              </a:defRPr>
            </a:lvl1pPr>
          </a:lstStyle>
          <a:p>
            <a:r>
              <a:rPr lang="ru-RU" dirty="0"/>
              <a:t>Образец заголовка</a:t>
            </a:r>
          </a:p>
        </p:txBody>
      </p:sp>
      <p:sp>
        <p:nvSpPr>
          <p:cNvPr id="16" name="Slide Number Placeholder 5"/>
          <p:cNvSpPr txBox="1">
            <a:spLocks/>
          </p:cNvSpPr>
          <p:nvPr userDrawn="1"/>
        </p:nvSpPr>
        <p:spPr>
          <a:xfrm>
            <a:off x="-121934" y="6368471"/>
            <a:ext cx="667904" cy="414539"/>
          </a:xfrm>
          <a:prstGeom prst="rect">
            <a:avLst/>
          </a:prstGeom>
        </p:spPr>
        <p:txBody>
          <a:bodyPr lIns="46811" rIns="0" anchor="ctr" anchorCtr="0"/>
          <a:lstStyle>
            <a:defPPr>
              <a:defRPr lang="ru-RU"/>
            </a:defPPr>
            <a:lvl1pPr marL="0" algn="r" defTabSz="914400" rtl="0" eaLnBrk="1" latinLnBrk="0" hangingPunct="1">
              <a:defRPr sz="1400" b="0" kern="1200">
                <a:solidFill>
                  <a:srgbClr val="EABF55"/>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583" rtl="0" eaLnBrk="1" fontAlgn="auto" latinLnBrk="0" hangingPunct="1">
              <a:lnSpc>
                <a:spcPct val="100000"/>
              </a:lnSpc>
              <a:spcBef>
                <a:spcPts val="0"/>
              </a:spcBef>
              <a:spcAft>
                <a:spcPts val="0"/>
              </a:spcAft>
              <a:buClrTx/>
              <a:buSzTx/>
              <a:buFontTx/>
              <a:buNone/>
              <a:tabLst/>
              <a:defRPr/>
            </a:pPr>
            <a:fld id="{6113E31D-E2AB-40D1-8B51-AFA5AFEF393A}" type="slidenum">
              <a:rPr kumimoji="0" lang="en-US" sz="1400" b="0" i="0" u="none" strike="noStrike" kern="1200" cap="none" spc="0" normalizeH="0" baseline="0" noProof="0" smtClean="0">
                <a:ln>
                  <a:noFill/>
                </a:ln>
                <a:solidFill>
                  <a:srgbClr val="EABF55"/>
                </a:solidFill>
                <a:effectLst/>
                <a:uLnTx/>
                <a:uFillTx/>
                <a:latin typeface="Calibri"/>
                <a:ea typeface="+mn-ea"/>
                <a:cs typeface="Calibri"/>
              </a:rPr>
              <a:pPr marL="0" marR="0" lvl="0" indent="0" algn="r" defTabSz="914583"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EABF55"/>
              </a:solidFill>
              <a:effectLst/>
              <a:uLnTx/>
              <a:uFillTx/>
              <a:latin typeface="Calibri"/>
              <a:ea typeface="+mn-ea"/>
              <a:cs typeface="Calibri"/>
            </a:endParaRPr>
          </a:p>
        </p:txBody>
      </p:sp>
    </p:spTree>
    <p:extLst>
      <p:ext uri="{BB962C8B-B14F-4D97-AF65-F5344CB8AC3E}">
        <p14:creationId xmlns:p14="http://schemas.microsoft.com/office/powerpoint/2010/main" val="58312795"/>
      </p:ext>
    </p:extLst>
  </p:cSld>
  <p:clrMapOvr>
    <a:masterClrMapping/>
  </p:clrMapOvr>
  <p:extLst>
    <p:ext uri="{DCECCB84-F9BA-43D5-87BE-67443E8EF086}">
      <p15:sldGuideLst xmlns:p15="http://schemas.microsoft.com/office/powerpoint/2012/main">
        <p15:guide id="1" pos="741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Прямоугольник 1"/>
          <p:cNvSpPr/>
          <p:nvPr userDrawn="1"/>
        </p:nvSpPr>
        <p:spPr>
          <a:xfrm>
            <a:off x="0" y="20"/>
            <a:ext cx="12195175" cy="949545"/>
          </a:xfrm>
          <a:prstGeom prst="rect">
            <a:avLst/>
          </a:prstGeom>
          <a:solidFill>
            <a:srgbClr val="53575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1293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002041" y="411259"/>
            <a:ext cx="7423813" cy="854061"/>
          </a:xfrm>
        </p:spPr>
        <p:txBody>
          <a:bodyPr/>
          <a:lstStyle>
            <a:lvl1pPr>
              <a:defRPr sz="3601"/>
            </a:lvl1pPr>
          </a:lstStyle>
          <a:p>
            <a:r>
              <a:rPr lang="ru-RU" dirty="0"/>
              <a:t>Образец заголовка</a:t>
            </a:r>
            <a:endParaRPr lang="en-US" dirty="0"/>
          </a:p>
        </p:txBody>
      </p:sp>
      <p:sp>
        <p:nvSpPr>
          <p:cNvPr id="5" name="Slide Number Placeholder 4"/>
          <p:cNvSpPr>
            <a:spLocks noGrp="1"/>
          </p:cNvSpPr>
          <p:nvPr>
            <p:ph type="sldNum" sz="quarter" idx="12"/>
          </p:nvPr>
        </p:nvSpPr>
        <p:spPr/>
        <p:txBody>
          <a:bodyPr/>
          <a:lstStyle/>
          <a:p>
            <a:pPr defTabSz="914583" eaLnBrk="1" fontAlgn="auto" hangingPunct="1">
              <a:spcBef>
                <a:spcPts val="0"/>
              </a:spcBef>
              <a:spcAft>
                <a:spcPts val="0"/>
              </a:spcAft>
            </a:pPr>
            <a:fld id="{FC0FD909-3090-46D2-AD5D-B8E2B8B851B8}" type="slidenum">
              <a:rPr lang="ru-RU" smtClean="0">
                <a:solidFill>
                  <a:srgbClr val="323F4F">
                    <a:tint val="75000"/>
                  </a:srgbClr>
                </a:solidFill>
              </a:rPr>
              <a:pPr defTabSz="914583" eaLnBrk="1" fontAlgn="auto" hangingPunct="1">
                <a:spcBef>
                  <a:spcPts val="0"/>
                </a:spcBef>
                <a:spcAft>
                  <a:spcPts val="0"/>
                </a:spcAft>
              </a:pPr>
              <a:t>‹#›</a:t>
            </a:fld>
            <a:endParaRPr lang="ru-RU">
              <a:solidFill>
                <a:srgbClr val="323F4F">
                  <a:tint val="75000"/>
                </a:srgbClr>
              </a:solidFill>
            </a:endParaRPr>
          </a:p>
        </p:txBody>
      </p:sp>
      <p:pic>
        <p:nvPicPr>
          <p:cNvPr id="4" name="Рисунок 14">
            <a:extLst>
              <a:ext uri="{FF2B5EF4-FFF2-40B4-BE49-F238E27FC236}">
                <a16:creationId xmlns:a16="http://schemas.microsoft.com/office/drawing/2014/main" id="{C5418D28-0A78-4B87-AFF7-56307E45E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7245"/>
          <a:stretch/>
        </p:blipFill>
        <p:spPr>
          <a:xfrm>
            <a:off x="-365855" y="-1"/>
            <a:ext cx="2155849" cy="6859589"/>
          </a:xfrm>
          <a:prstGeom prst="rect">
            <a:avLst/>
          </a:prstGeom>
        </p:spPr>
      </p:pic>
    </p:spTree>
    <p:extLst>
      <p:ext uri="{BB962C8B-B14F-4D97-AF65-F5344CB8AC3E}">
        <p14:creationId xmlns:p14="http://schemas.microsoft.com/office/powerpoint/2010/main" val="1562206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5" name="Заголовок 4"/>
          <p:cNvSpPr>
            <a:spLocks noGrp="1"/>
          </p:cNvSpPr>
          <p:nvPr>
            <p:ph type="title" hasCustomPrompt="1"/>
          </p:nvPr>
        </p:nvSpPr>
        <p:spPr/>
        <p:txBody>
          <a:bodyPr/>
          <a:lstStyle/>
          <a:p>
            <a:r>
              <a:rPr lang="ru-RU" dirty="0"/>
              <a:t>ОБРАЗЕЦ ЗАГОЛОВКА</a:t>
            </a:r>
          </a:p>
        </p:txBody>
      </p:sp>
    </p:spTree>
    <p:extLst>
      <p:ext uri="{BB962C8B-B14F-4D97-AF65-F5344CB8AC3E}">
        <p14:creationId xmlns:p14="http://schemas.microsoft.com/office/powerpoint/2010/main" val="334651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1244D571-EF3D-431C-B4BC-19DCC4B0BDB0}"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3"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4"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B13A3E7E-355D-4EBA-88BE-95BD129CA4EF}"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2809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7533F-EEFC-4C6B-A4B2-4F4F03E3B15C}"/>
              </a:ext>
            </a:extLst>
          </p:cNvPr>
          <p:cNvSpPr>
            <a:spLocks noGrp="1"/>
          </p:cNvSpPr>
          <p:nvPr>
            <p:ph type="ctrTitle"/>
          </p:nvPr>
        </p:nvSpPr>
        <p:spPr>
          <a:xfrm>
            <a:off x="1524000" y="1122363"/>
            <a:ext cx="9147175" cy="2389187"/>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6DA9E65-CF20-4748-8039-09A03C41E7DA}"/>
              </a:ext>
            </a:extLst>
          </p:cNvPr>
          <p:cNvSpPr>
            <a:spLocks noGrp="1"/>
          </p:cNvSpPr>
          <p:nvPr>
            <p:ph type="subTitle" idx="1"/>
          </p:nvPr>
        </p:nvSpPr>
        <p:spPr>
          <a:xfrm>
            <a:off x="1524000" y="3603625"/>
            <a:ext cx="9147175"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E2A90C4-5187-403A-8E38-B0D84AE46BF2}"/>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6950C49C-3203-49BB-A2CE-1E540761EF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B2D1EE8-8E73-4938-81E2-2CB75AF7F45B}"/>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66470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9C7BEB-186C-4BC3-9870-5FEF4898CED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4B4811F-09DA-45F6-86B3-7F0B41E371F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8B828B9-F89E-4FFD-B246-C7483CDE0DE8}"/>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A75CB551-35B5-4206-A41E-418DE65453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A383DD-2A7C-49BE-9EBB-A946D170A8BD}"/>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2005874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43F7B-A326-459E-8D33-57154AC52FBD}"/>
              </a:ext>
            </a:extLst>
          </p:cNvPr>
          <p:cNvSpPr>
            <a:spLocks noGrp="1"/>
          </p:cNvSpPr>
          <p:nvPr>
            <p:ph type="title"/>
          </p:nvPr>
        </p:nvSpPr>
        <p:spPr>
          <a:xfrm>
            <a:off x="831850" y="1709738"/>
            <a:ext cx="10518775" cy="2854325"/>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81982F9-FF50-4880-917E-3042265D609C}"/>
              </a:ext>
            </a:extLst>
          </p:cNvPr>
          <p:cNvSpPr>
            <a:spLocks noGrp="1"/>
          </p:cNvSpPr>
          <p:nvPr>
            <p:ph type="body" idx="1"/>
          </p:nvPr>
        </p:nvSpPr>
        <p:spPr>
          <a:xfrm>
            <a:off x="831850" y="4591050"/>
            <a:ext cx="10518775"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5225887-1C10-4098-99BC-6607283C32E7}"/>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400DE318-2FD6-4ECF-871E-19D27AE63D0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5B45888-EBE0-46FB-9F7E-E7B415067250}"/>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2153279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45FEAD-9A6F-419A-AAEA-2AA29BEB0D4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4E232AB-9FCD-4275-9059-A3C7B510968B}"/>
              </a:ext>
            </a:extLst>
          </p:cNvPr>
          <p:cNvSpPr>
            <a:spLocks noGrp="1"/>
          </p:cNvSpPr>
          <p:nvPr>
            <p:ph sz="half" idx="1"/>
          </p:nvPr>
        </p:nvSpPr>
        <p:spPr>
          <a:xfrm>
            <a:off x="838200" y="1825625"/>
            <a:ext cx="5183188" cy="43529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67E7D16-C6E4-49D6-8BF6-29BC58376330}"/>
              </a:ext>
            </a:extLst>
          </p:cNvPr>
          <p:cNvSpPr>
            <a:spLocks noGrp="1"/>
          </p:cNvSpPr>
          <p:nvPr>
            <p:ph sz="half" idx="2"/>
          </p:nvPr>
        </p:nvSpPr>
        <p:spPr>
          <a:xfrm>
            <a:off x="6173788" y="1825625"/>
            <a:ext cx="5183187" cy="43529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4464C32-C92F-4F0E-BC88-0D64646DBC2C}"/>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6" name="Нижний колонтитул 5">
            <a:extLst>
              <a:ext uri="{FF2B5EF4-FFF2-40B4-BE49-F238E27FC236}">
                <a16:creationId xmlns:a16="http://schemas.microsoft.com/office/drawing/2014/main" id="{12E32C06-D5BA-4B7E-9679-76BE4843F6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FCDE6A4-10AF-49D9-B76D-19EA67CF4A11}"/>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40319667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FEA67D-BDA0-44B7-9240-46F033917D06}"/>
              </a:ext>
            </a:extLst>
          </p:cNvPr>
          <p:cNvSpPr>
            <a:spLocks noGrp="1"/>
          </p:cNvSpPr>
          <p:nvPr>
            <p:ph type="title"/>
          </p:nvPr>
        </p:nvSpPr>
        <p:spPr>
          <a:xfrm>
            <a:off x="839788" y="365125"/>
            <a:ext cx="10518775"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B6E5A37-5AB8-488D-A14B-DEFA33DAB240}"/>
              </a:ext>
            </a:extLst>
          </p:cNvPr>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39E55BF-11ED-497B-BA96-F67A738FA397}"/>
              </a:ext>
            </a:extLst>
          </p:cNvPr>
          <p:cNvSpPr>
            <a:spLocks noGrp="1"/>
          </p:cNvSpPr>
          <p:nvPr>
            <p:ph sz="half" idx="2"/>
          </p:nvPr>
        </p:nvSpPr>
        <p:spPr>
          <a:xfrm>
            <a:off x="839788" y="2505075"/>
            <a:ext cx="5159375" cy="36861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CD4EB05-D22F-4F5F-8E85-FCA9F9927928}"/>
              </a:ext>
            </a:extLst>
          </p:cNvPr>
          <p:cNvSpPr>
            <a:spLocks noGrp="1"/>
          </p:cNvSpPr>
          <p:nvPr>
            <p:ph type="body" sz="quarter" idx="3"/>
          </p:nvPr>
        </p:nvSpPr>
        <p:spPr>
          <a:xfrm>
            <a:off x="6173788"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729ADAE-E850-49A1-9889-5105DA288D9C}"/>
              </a:ext>
            </a:extLst>
          </p:cNvPr>
          <p:cNvSpPr>
            <a:spLocks noGrp="1"/>
          </p:cNvSpPr>
          <p:nvPr>
            <p:ph sz="quarter" idx="4"/>
          </p:nvPr>
        </p:nvSpPr>
        <p:spPr>
          <a:xfrm>
            <a:off x="6173788" y="2505075"/>
            <a:ext cx="5184775" cy="36861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AFBCA6D-F20E-4B09-B486-2522FB7675A7}"/>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8" name="Нижний колонтитул 7">
            <a:extLst>
              <a:ext uri="{FF2B5EF4-FFF2-40B4-BE49-F238E27FC236}">
                <a16:creationId xmlns:a16="http://schemas.microsoft.com/office/drawing/2014/main" id="{E2DD076B-0D10-4464-8303-E8C7035A389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F9330BD-E709-4F31-BC05-E67D159FB845}"/>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2879958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7A36AF-94D8-443D-BC94-735AB113A1D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729436C-6402-4CCF-BA3E-C50C8EE73E3F}"/>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4" name="Нижний колонтитул 3">
            <a:extLst>
              <a:ext uri="{FF2B5EF4-FFF2-40B4-BE49-F238E27FC236}">
                <a16:creationId xmlns:a16="http://schemas.microsoft.com/office/drawing/2014/main" id="{51B46CCF-957F-48B5-B1C8-24D69885BE7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C7C047F-97B0-42B9-9A7A-4076FFAC2DE1}"/>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1986528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EB1053F-C7BD-4EDE-BB0B-46DD5AAF5177}"/>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3" name="Нижний колонтитул 2">
            <a:extLst>
              <a:ext uri="{FF2B5EF4-FFF2-40B4-BE49-F238E27FC236}">
                <a16:creationId xmlns:a16="http://schemas.microsoft.com/office/drawing/2014/main" id="{0D90F943-96D6-4E30-B101-1DC1FAF6624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7E8BBB6-F6D5-4FD3-B5AC-1AB6D74ADA45}"/>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291051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CB7658-034D-44CB-8748-D14802D5FFB9}"/>
              </a:ext>
            </a:extLst>
          </p:cNvPr>
          <p:cNvSpPr>
            <a:spLocks noGrp="1"/>
          </p:cNvSpPr>
          <p:nvPr>
            <p:ph type="title"/>
          </p:nvPr>
        </p:nvSpPr>
        <p:spPr>
          <a:xfrm>
            <a:off x="839788" y="457200"/>
            <a:ext cx="393382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5389AA8-4B5E-45CB-B5C8-4C3F3FCD6A86}"/>
              </a:ext>
            </a:extLst>
          </p:cNvPr>
          <p:cNvSpPr>
            <a:spLocks noGrp="1"/>
          </p:cNvSpPr>
          <p:nvPr>
            <p:ph idx="1"/>
          </p:nvPr>
        </p:nvSpPr>
        <p:spPr>
          <a:xfrm>
            <a:off x="5184775" y="987425"/>
            <a:ext cx="6173788" cy="4875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BE82CD8-BCBD-4F73-BF8D-50906EC8B918}"/>
              </a:ext>
            </a:extLst>
          </p:cNvPr>
          <p:cNvSpPr>
            <a:spLocks noGrp="1"/>
          </p:cNvSpPr>
          <p:nvPr>
            <p:ph type="body" sz="half" idx="2"/>
          </p:nvPr>
        </p:nvSpPr>
        <p:spPr>
          <a:xfrm>
            <a:off x="839788" y="2057400"/>
            <a:ext cx="3933825"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CAC87CE-41F6-4352-B2AC-1F8F80F96230}"/>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6" name="Нижний колонтитул 5">
            <a:extLst>
              <a:ext uri="{FF2B5EF4-FFF2-40B4-BE49-F238E27FC236}">
                <a16:creationId xmlns:a16="http://schemas.microsoft.com/office/drawing/2014/main" id="{CA9430D5-5D8C-42EF-9AE8-3715F23392F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4AF3000-83E3-4161-8605-CBF511AFF97C}"/>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3002386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011129-4696-4407-9086-C78472BB1E8E}"/>
              </a:ext>
            </a:extLst>
          </p:cNvPr>
          <p:cNvSpPr>
            <a:spLocks noGrp="1"/>
          </p:cNvSpPr>
          <p:nvPr>
            <p:ph type="title"/>
          </p:nvPr>
        </p:nvSpPr>
        <p:spPr>
          <a:xfrm>
            <a:off x="839788" y="457200"/>
            <a:ext cx="393382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89D05FD-3EE6-46C6-84FF-B680B765F2F1}"/>
              </a:ext>
            </a:extLst>
          </p:cNvPr>
          <p:cNvSpPr>
            <a:spLocks noGrp="1"/>
          </p:cNvSpPr>
          <p:nvPr>
            <p:ph type="pic" idx="1"/>
          </p:nvPr>
        </p:nvSpPr>
        <p:spPr>
          <a:xfrm>
            <a:off x="5184775" y="987425"/>
            <a:ext cx="6173788" cy="4875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2A54CDB-1B19-48AB-8761-637D6BC4607D}"/>
              </a:ext>
            </a:extLst>
          </p:cNvPr>
          <p:cNvSpPr>
            <a:spLocks noGrp="1"/>
          </p:cNvSpPr>
          <p:nvPr>
            <p:ph type="body" sz="half" idx="2"/>
          </p:nvPr>
        </p:nvSpPr>
        <p:spPr>
          <a:xfrm>
            <a:off x="839788" y="2057400"/>
            <a:ext cx="3933825" cy="381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6C298F7-6EC4-429A-8420-E6EA41DE2BE1}"/>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6" name="Нижний колонтитул 5">
            <a:extLst>
              <a:ext uri="{FF2B5EF4-FFF2-40B4-BE49-F238E27FC236}">
                <a16:creationId xmlns:a16="http://schemas.microsoft.com/office/drawing/2014/main" id="{1DEF05FE-495D-4CB8-ABD4-E287B19C57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14D6F52-93CC-4CA8-8E49-A80D00292311}"/>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671637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A2CDDB-6D47-4975-8934-141F3804E33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5A823AF-8C1A-4DEC-A4E7-DBED924483E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24FE4CB-F21E-46CB-9019-1F13CEA41AF6}"/>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E8241C65-F2F7-4D63-89D8-0325CEC802F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CB1682-AD26-4516-BCFC-C4A88856BBE3}"/>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364352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742CFF-B596-45E2-9D8C-EF402A5D0862}"/>
              </a:ext>
            </a:extLst>
          </p:cNvPr>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Объект 2">
            <a:extLst>
              <a:ext uri="{FF2B5EF4-FFF2-40B4-BE49-F238E27FC236}">
                <a16:creationId xmlns:a16="http://schemas.microsoft.com/office/drawing/2014/main" id="{3E851696-77FF-412E-AB5B-4AC00B039EB5}"/>
              </a:ext>
            </a:extLst>
          </p:cNvPr>
          <p:cNvSpPr>
            <a:spLocks noGrp="1"/>
          </p:cNvSpPr>
          <p:nvPr>
            <p:ph idx="1"/>
          </p:nvPr>
        </p:nvSpPr>
        <p:spPr>
          <a:xfrm>
            <a:off x="5185218" y="988103"/>
            <a:ext cx="6173198" cy="4874980"/>
          </a:xfrm>
        </p:spPr>
        <p:txBody>
          <a:bodyPr/>
          <a:lstStyle>
            <a:lvl1pPr>
              <a:defRPr sz="3387"/>
            </a:lvl1pPr>
            <a:lvl2pPr>
              <a:defRPr sz="2964"/>
            </a:lvl2pPr>
            <a:lvl3pPr>
              <a:defRPr sz="2540"/>
            </a:lvl3pPr>
            <a:lvl4pPr>
              <a:defRPr sz="2117"/>
            </a:lvl4pPr>
            <a:lvl5pPr>
              <a:defRPr sz="2117"/>
            </a:lvl5pPr>
            <a:lvl6pPr>
              <a:defRPr sz="2117"/>
            </a:lvl6pPr>
            <a:lvl7pPr>
              <a:defRPr sz="2117"/>
            </a:lvl7pPr>
            <a:lvl8pPr>
              <a:defRPr sz="2117"/>
            </a:lvl8pPr>
            <a:lvl9pPr>
              <a:defRPr sz="211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3D2D382-76C6-4484-AC8A-92FF5ED74AEC}"/>
              </a:ext>
            </a:extLst>
          </p:cNvPr>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
        <p:nvSpPr>
          <p:cNvPr id="5"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F2ABE582-8404-465F-801E-180AAE172EA9}"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7"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176536AE-DEEE-4769-A63C-D060D65F7E80}"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5945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76D9A11-7477-4CDD-91BD-87463E34E1FE}"/>
              </a:ext>
            </a:extLst>
          </p:cNvPr>
          <p:cNvSpPr>
            <a:spLocks noGrp="1"/>
          </p:cNvSpPr>
          <p:nvPr>
            <p:ph type="title" orient="vert"/>
          </p:nvPr>
        </p:nvSpPr>
        <p:spPr>
          <a:xfrm>
            <a:off x="8728075" y="365125"/>
            <a:ext cx="2628900" cy="5813425"/>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AF5CDAF-9C66-4FF1-A051-BD06742662A8}"/>
              </a:ext>
            </a:extLst>
          </p:cNvPr>
          <p:cNvSpPr>
            <a:spLocks noGrp="1"/>
          </p:cNvSpPr>
          <p:nvPr>
            <p:ph type="body" orient="vert" idx="1"/>
          </p:nvPr>
        </p:nvSpPr>
        <p:spPr>
          <a:xfrm>
            <a:off x="838200" y="365125"/>
            <a:ext cx="7737475" cy="58134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6F699F-A43A-461E-BA4B-6EC204E7C1E2}"/>
              </a:ext>
            </a:extLst>
          </p:cNvPr>
          <p:cNvSpPr>
            <a:spLocks noGrp="1"/>
          </p:cNvSpPr>
          <p:nvPr>
            <p:ph type="dt" sz="half" idx="10"/>
          </p:nvPr>
        </p:nvSpPr>
        <p:spPr/>
        <p:txBody>
          <a:body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32469711-E551-48AD-BB6A-AA60580834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7D43B5-BE5B-432B-A2A9-55DFD3FC2B5A}"/>
              </a:ext>
            </a:extLst>
          </p:cNvPr>
          <p:cNvSpPr>
            <a:spLocks noGrp="1"/>
          </p:cNvSpPr>
          <p:nvPr>
            <p:ph type="sldNum" sz="quarter" idx="12"/>
          </p:nvPr>
        </p:nvSpPr>
        <p:spPr/>
        <p:txBody>
          <a:bodyPr/>
          <a:lstStyle/>
          <a:p>
            <a:fld id="{12EC76BC-BF9A-49A9-8AB5-2E6374EB3D3A}" type="slidenum">
              <a:rPr lang="ru-RU" smtClean="0"/>
              <a:t>‹#›</a:t>
            </a:fld>
            <a:endParaRPr lang="ru-RU"/>
          </a:p>
        </p:txBody>
      </p:sp>
    </p:spTree>
    <p:extLst>
      <p:ext uri="{BB962C8B-B14F-4D97-AF65-F5344CB8AC3E}">
        <p14:creationId xmlns:p14="http://schemas.microsoft.com/office/powerpoint/2010/main" val="1585688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3825" y="548345"/>
            <a:ext cx="5233763" cy="2962431"/>
          </a:xfrm>
        </p:spPr>
        <p:txBody>
          <a:bodyPr anchor="t"/>
          <a:lstStyle>
            <a:lvl1pPr algn="l">
              <a:defRPr sz="6001"/>
            </a:lvl1pPr>
          </a:lstStyle>
          <a:p>
            <a:r>
              <a:rPr lang="ru-RU"/>
              <a:t>Образец заголовка</a:t>
            </a:r>
            <a:endParaRPr lang="en-US" dirty="0"/>
          </a:p>
        </p:txBody>
      </p:sp>
      <p:sp>
        <p:nvSpPr>
          <p:cNvPr id="3" name="Subtitle 2"/>
          <p:cNvSpPr>
            <a:spLocks noGrp="1"/>
          </p:cNvSpPr>
          <p:nvPr>
            <p:ph type="subTitle" idx="1"/>
          </p:nvPr>
        </p:nvSpPr>
        <p:spPr>
          <a:xfrm>
            <a:off x="863825" y="4112879"/>
            <a:ext cx="5233763" cy="2054400"/>
          </a:xfrm>
        </p:spPr>
        <p:txBody>
          <a:bodyPr anchor="t"/>
          <a:lstStyle>
            <a:lvl1pPr marL="0" indent="0" algn="l">
              <a:buNone/>
              <a:defRPr sz="2400"/>
            </a:lvl1pPr>
            <a:lvl2pPr marL="457280" indent="0" algn="ctr">
              <a:buNone/>
              <a:defRPr sz="2000"/>
            </a:lvl2pPr>
            <a:lvl3pPr marL="914560" indent="0" algn="ctr">
              <a:buNone/>
              <a:defRPr sz="1800"/>
            </a:lvl3pPr>
            <a:lvl4pPr marL="1371840" indent="0" algn="ctr">
              <a:buNone/>
              <a:defRPr sz="1600"/>
            </a:lvl4pPr>
            <a:lvl5pPr marL="1829120" indent="0" algn="ctr">
              <a:buNone/>
              <a:defRPr sz="1600"/>
            </a:lvl5pPr>
            <a:lvl6pPr marL="2286400" indent="0" algn="ctr">
              <a:buNone/>
              <a:defRPr sz="1600"/>
            </a:lvl6pPr>
            <a:lvl7pPr marL="2743680" indent="0" algn="ctr">
              <a:buNone/>
              <a:defRPr sz="1600"/>
            </a:lvl7pPr>
            <a:lvl8pPr marL="3200960" indent="0" algn="ctr">
              <a:buNone/>
              <a:defRPr sz="1600"/>
            </a:lvl8pPr>
            <a:lvl9pPr marL="3658241" indent="0" algn="ctr">
              <a:buNone/>
              <a:defRPr sz="1600"/>
            </a:lvl9pPr>
          </a:lstStyle>
          <a:p>
            <a:r>
              <a:rPr lang="ru-RU"/>
              <a:t>Образец подзаголовка</a:t>
            </a:r>
            <a:endParaRPr lang="en-US" dirty="0"/>
          </a:p>
        </p:txBody>
      </p:sp>
      <p:sp>
        <p:nvSpPr>
          <p:cNvPr id="6" name="Slide Number Placeholder 5"/>
          <p:cNvSpPr>
            <a:spLocks noGrp="1"/>
          </p:cNvSpPr>
          <p:nvPr>
            <p:ph type="sldNum" sz="quarter" idx="12"/>
          </p:nvPr>
        </p:nvSpPr>
        <p:spPr/>
        <p:txBody>
          <a:bodyPr/>
          <a:lstStyle/>
          <a:p>
            <a:fld id="{FC0FD909-3090-46D2-AD5D-B8E2B8B851B8}" type="slidenum">
              <a:rPr lang="ru-RU" smtClean="0"/>
              <a:t>‹#›</a:t>
            </a:fld>
            <a:endParaRPr lang="ru-RU"/>
          </a:p>
        </p:txBody>
      </p:sp>
      <p:sp>
        <p:nvSpPr>
          <p:cNvPr id="7" name="Text Placeholder 2">
            <a:extLst>
              <a:ext uri="{FF2B5EF4-FFF2-40B4-BE49-F238E27FC236}">
                <a16:creationId xmlns:a16="http://schemas.microsoft.com/office/drawing/2014/main" id="{32A180C2-7C68-F0CB-2415-D3AE5FA96D99}"/>
              </a:ext>
            </a:extLst>
          </p:cNvPr>
          <p:cNvSpPr>
            <a:spLocks noGrp="1"/>
          </p:cNvSpPr>
          <p:nvPr>
            <p:ph idx="13"/>
          </p:nvPr>
        </p:nvSpPr>
        <p:spPr>
          <a:xfrm>
            <a:off x="6768322" y="548347"/>
            <a:ext cx="4755694" cy="5630050"/>
          </a:xfrm>
          <a:prstGeom prst="rect">
            <a:avLst/>
          </a:prstGeom>
        </p:spPr>
        <p:txBody>
          <a:bodyPr vert="horz" lIns="0" tIns="0" rIns="0" bIns="0" rtlCol="0" anchor="t">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Tree>
    <p:extLst>
      <p:ext uri="{BB962C8B-B14F-4D97-AF65-F5344CB8AC3E}">
        <p14:creationId xmlns:p14="http://schemas.microsoft.com/office/powerpoint/2010/main" val="619179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Образец заголовка</a:t>
            </a:r>
            <a:endParaRPr lang="en-US" dirty="0"/>
          </a:p>
        </p:txBody>
      </p:sp>
      <p:sp>
        <p:nvSpPr>
          <p:cNvPr id="3" name="Content Placeholder 2"/>
          <p:cNvSpPr>
            <a:spLocks noGrp="1"/>
          </p:cNvSpPr>
          <p:nvPr>
            <p:ph idx="1"/>
          </p:nvPr>
        </p:nvSpPr>
        <p:spPr>
          <a:xfrm>
            <a:off x="863825" y="1826049"/>
            <a:ext cx="10660191" cy="434123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Slide Number Placeholder 5"/>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14458217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63825" y="1826048"/>
            <a:ext cx="5091486" cy="435234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39868" y="1826048"/>
            <a:ext cx="5259801" cy="435234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Slide Number Placeholder 6"/>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15990918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1"/>
            </a:lvl1pPr>
          </a:lstStyle>
          <a:p>
            <a:r>
              <a:rPr lang="ru-RU"/>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24133373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5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1"/>
            </a:lvl1pPr>
          </a:lstStyle>
          <a:p>
            <a:r>
              <a:rPr lang="ru-RU"/>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3935791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1"/>
            </a:lvl1pPr>
          </a:lstStyle>
          <a:p>
            <a:r>
              <a:rPr lang="ru-RU"/>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pic>
        <p:nvPicPr>
          <p:cNvPr id="4" name="Рисунок 57">
            <a:extLst>
              <a:ext uri="{FF2B5EF4-FFF2-40B4-BE49-F238E27FC236}">
                <a16:creationId xmlns:a16="http://schemas.microsoft.com/office/drawing/2014/main" id="{CADEEE58-ECD5-462C-AF19-17E7A44A966E}"/>
              </a:ext>
            </a:extLst>
          </p:cNvPr>
          <p:cNvPicPr>
            <a:picLocks noChangeAspect="1"/>
          </p:cNvPicPr>
          <p:nvPr userDrawn="1"/>
        </p:nvPicPr>
        <p:blipFill rotWithShape="1">
          <a:blip r:embed="rId2">
            <a:duotone>
              <a:schemeClr val="accent5">
                <a:shade val="45000"/>
                <a:satMod val="135000"/>
              </a:schemeClr>
              <a:prstClr val="white"/>
            </a:duotone>
          </a:blip>
          <a:srcRect b="28576"/>
          <a:stretch/>
        </p:blipFill>
        <p:spPr>
          <a:xfrm>
            <a:off x="6485" y="5257106"/>
            <a:ext cx="12188690" cy="1597173"/>
          </a:xfrm>
          <a:prstGeom prst="rect">
            <a:avLst/>
          </a:prstGeom>
        </p:spPr>
      </p:pic>
    </p:spTree>
    <p:extLst>
      <p:ext uri="{BB962C8B-B14F-4D97-AF65-F5344CB8AC3E}">
        <p14:creationId xmlns:p14="http://schemas.microsoft.com/office/powerpoint/2010/main" val="434102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4" name="Рисунок 57">
            <a:extLst>
              <a:ext uri="{FF2B5EF4-FFF2-40B4-BE49-F238E27FC236}">
                <a16:creationId xmlns:a16="http://schemas.microsoft.com/office/drawing/2014/main" id="{CADEEE58-ECD5-462C-AF19-17E7A44A966E}"/>
              </a:ext>
            </a:extLst>
          </p:cNvPr>
          <p:cNvPicPr>
            <a:picLocks noChangeAspect="1"/>
          </p:cNvPicPr>
          <p:nvPr userDrawn="1"/>
        </p:nvPicPr>
        <p:blipFill rotWithShape="1">
          <a:blip r:embed="rId2">
            <a:duotone>
              <a:schemeClr val="accent5">
                <a:shade val="45000"/>
                <a:satMod val="135000"/>
              </a:schemeClr>
              <a:prstClr val="white"/>
            </a:duotone>
          </a:blip>
          <a:srcRect t="17924" b="1070"/>
          <a:stretch/>
        </p:blipFill>
        <p:spPr>
          <a:xfrm>
            <a:off x="6485" y="5060852"/>
            <a:ext cx="12188690" cy="1811439"/>
          </a:xfrm>
          <a:prstGeom prst="rect">
            <a:avLst/>
          </a:prstGeom>
        </p:spPr>
      </p:pic>
      <p:sp>
        <p:nvSpPr>
          <p:cNvPr id="2" name="Title 1"/>
          <p:cNvSpPr>
            <a:spLocks noGrp="1"/>
          </p:cNvSpPr>
          <p:nvPr>
            <p:ph type="title"/>
          </p:nvPr>
        </p:nvSpPr>
        <p:spPr/>
        <p:txBody>
          <a:bodyPr/>
          <a:lstStyle>
            <a:lvl1pPr>
              <a:defRPr sz="3601"/>
            </a:lvl1pPr>
          </a:lstStyle>
          <a:p>
            <a:r>
              <a:rPr lang="ru-RU"/>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3518588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002041" y="411259"/>
            <a:ext cx="7423813" cy="854061"/>
          </a:xfrm>
        </p:spPr>
        <p:txBody>
          <a:bodyPr/>
          <a:lstStyle>
            <a:lvl1pPr>
              <a:defRPr sz="3601"/>
            </a:lvl1pPr>
          </a:lstStyle>
          <a:p>
            <a:r>
              <a:rPr lang="ru-RU" dirty="0"/>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pic>
        <p:nvPicPr>
          <p:cNvPr id="4" name="Рисунок 14">
            <a:extLst>
              <a:ext uri="{FF2B5EF4-FFF2-40B4-BE49-F238E27FC236}">
                <a16:creationId xmlns:a16="http://schemas.microsoft.com/office/drawing/2014/main" id="{C5418D28-0A78-4B87-AFF7-56307E45E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7245"/>
          <a:stretch/>
        </p:blipFill>
        <p:spPr>
          <a:xfrm>
            <a:off x="-365855" y="-1"/>
            <a:ext cx="2155849" cy="6859589"/>
          </a:xfrm>
          <a:prstGeom prst="rect">
            <a:avLst/>
          </a:prstGeom>
        </p:spPr>
      </p:pic>
    </p:spTree>
    <p:extLst>
      <p:ext uri="{BB962C8B-B14F-4D97-AF65-F5344CB8AC3E}">
        <p14:creationId xmlns:p14="http://schemas.microsoft.com/office/powerpoint/2010/main" val="3950488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7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587913" y="411259"/>
            <a:ext cx="7837941" cy="854061"/>
          </a:xfrm>
        </p:spPr>
        <p:txBody>
          <a:bodyPr/>
          <a:lstStyle>
            <a:lvl1pPr>
              <a:defRPr sz="3601"/>
            </a:lvl1pPr>
          </a:lstStyle>
          <a:p>
            <a:r>
              <a:rPr lang="ru-RU" dirty="0"/>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pic>
        <p:nvPicPr>
          <p:cNvPr id="4" name="Рисунок 14">
            <a:extLst>
              <a:ext uri="{FF2B5EF4-FFF2-40B4-BE49-F238E27FC236}">
                <a16:creationId xmlns:a16="http://schemas.microsoft.com/office/drawing/2014/main" id="{C5418D28-0A78-4B87-AFF7-56307E45EC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933"/>
          <a:stretch/>
        </p:blipFill>
        <p:spPr>
          <a:xfrm>
            <a:off x="0" y="-1"/>
            <a:ext cx="1332675" cy="6859589"/>
          </a:xfrm>
          <a:prstGeom prst="rect">
            <a:avLst/>
          </a:prstGeom>
        </p:spPr>
      </p:pic>
    </p:spTree>
    <p:extLst>
      <p:ext uri="{BB962C8B-B14F-4D97-AF65-F5344CB8AC3E}">
        <p14:creationId xmlns:p14="http://schemas.microsoft.com/office/powerpoint/2010/main" val="368157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CD765E-3B87-42A3-9B36-0E1660B1EFE7}"/>
              </a:ext>
            </a:extLst>
          </p:cNvPr>
          <p:cNvSpPr>
            <a:spLocks noGrp="1"/>
          </p:cNvSpPr>
          <p:nvPr>
            <p:ph type="title"/>
          </p:nvPr>
        </p:nvSpPr>
        <p:spPr>
          <a:xfrm>
            <a:off x="840120" y="457082"/>
            <a:ext cx="3933440" cy="1601467"/>
          </a:xfrm>
        </p:spPr>
        <p:txBody>
          <a:bodyPr anchor="b"/>
          <a:lstStyle>
            <a:lvl1pPr>
              <a:defRPr sz="3387"/>
            </a:lvl1pPr>
          </a:lstStyle>
          <a:p>
            <a:r>
              <a:rPr lang="ru-RU"/>
              <a:t>Образец заголовка</a:t>
            </a:r>
          </a:p>
        </p:txBody>
      </p:sp>
      <p:sp>
        <p:nvSpPr>
          <p:cNvPr id="3" name="Рисунок 2">
            <a:extLst>
              <a:ext uri="{FF2B5EF4-FFF2-40B4-BE49-F238E27FC236}">
                <a16:creationId xmlns:a16="http://schemas.microsoft.com/office/drawing/2014/main" id="{B62301FB-8154-4F31-BC87-B89389B1F256}"/>
              </a:ext>
            </a:extLst>
          </p:cNvPr>
          <p:cNvSpPr>
            <a:spLocks noGrp="1"/>
          </p:cNvSpPr>
          <p:nvPr>
            <p:ph type="pic" idx="1"/>
          </p:nvPr>
        </p:nvSpPr>
        <p:spPr>
          <a:xfrm>
            <a:off x="5185218" y="988103"/>
            <a:ext cx="6173198" cy="4874980"/>
          </a:xfrm>
        </p:spPr>
        <p:txBody>
          <a:bodyPr rtlCol="0">
            <a:normAutofit/>
          </a:bodyPr>
          <a:lstStyle>
            <a:lvl1pPr marL="0" indent="0">
              <a:buNone/>
              <a:defRPr sz="3387"/>
            </a:lvl1pPr>
            <a:lvl2pPr marL="483900" indent="0">
              <a:buNone/>
              <a:defRPr sz="2964"/>
            </a:lvl2pPr>
            <a:lvl3pPr marL="967801" indent="0">
              <a:buNone/>
              <a:defRPr sz="2540"/>
            </a:lvl3pPr>
            <a:lvl4pPr marL="1451701" indent="0">
              <a:buNone/>
              <a:defRPr sz="2117"/>
            </a:lvl4pPr>
            <a:lvl5pPr marL="1935602" indent="0">
              <a:buNone/>
              <a:defRPr sz="2117"/>
            </a:lvl5pPr>
            <a:lvl6pPr marL="2419502" indent="0">
              <a:buNone/>
              <a:defRPr sz="2117"/>
            </a:lvl6pPr>
            <a:lvl7pPr marL="2903403" indent="0">
              <a:buNone/>
              <a:defRPr sz="2117"/>
            </a:lvl7pPr>
            <a:lvl8pPr marL="3387303" indent="0">
              <a:buNone/>
              <a:defRPr sz="2117"/>
            </a:lvl8pPr>
            <a:lvl9pPr marL="3871204" indent="0">
              <a:buNone/>
              <a:defRPr sz="2117"/>
            </a:lvl9pPr>
          </a:lstStyle>
          <a:p>
            <a:pPr lvl="0"/>
            <a:endParaRPr lang="ru-RU" noProof="0"/>
          </a:p>
        </p:txBody>
      </p:sp>
      <p:sp>
        <p:nvSpPr>
          <p:cNvPr id="4" name="Текст 3">
            <a:extLst>
              <a:ext uri="{FF2B5EF4-FFF2-40B4-BE49-F238E27FC236}">
                <a16:creationId xmlns:a16="http://schemas.microsoft.com/office/drawing/2014/main" id="{2CB0A7C2-5FFA-46BC-92CC-30D13F7DEF83}"/>
              </a:ext>
            </a:extLst>
          </p:cNvPr>
          <p:cNvSpPr>
            <a:spLocks noGrp="1"/>
          </p:cNvSpPr>
          <p:nvPr>
            <p:ph type="body" sz="half" idx="2"/>
          </p:nvPr>
        </p:nvSpPr>
        <p:spPr>
          <a:xfrm>
            <a:off x="840120" y="2058549"/>
            <a:ext cx="3933440" cy="3811256"/>
          </a:xfrm>
        </p:spPr>
        <p:txBody>
          <a:bodyPr/>
          <a:lstStyle>
            <a:lvl1pPr marL="0" indent="0">
              <a:buNone/>
              <a:defRPr sz="1693"/>
            </a:lvl1pPr>
            <a:lvl2pPr marL="483900" indent="0">
              <a:buNone/>
              <a:defRPr sz="1482"/>
            </a:lvl2pPr>
            <a:lvl3pPr marL="967801" indent="0">
              <a:buNone/>
              <a:defRPr sz="1270"/>
            </a:lvl3pPr>
            <a:lvl4pPr marL="1451701" indent="0">
              <a:buNone/>
              <a:defRPr sz="1058"/>
            </a:lvl4pPr>
            <a:lvl5pPr marL="1935602" indent="0">
              <a:buNone/>
              <a:defRPr sz="1058"/>
            </a:lvl5pPr>
            <a:lvl6pPr marL="2419502" indent="0">
              <a:buNone/>
              <a:defRPr sz="1058"/>
            </a:lvl6pPr>
            <a:lvl7pPr marL="2903403" indent="0">
              <a:buNone/>
              <a:defRPr sz="1058"/>
            </a:lvl7pPr>
            <a:lvl8pPr marL="3387303" indent="0">
              <a:buNone/>
              <a:defRPr sz="1058"/>
            </a:lvl8pPr>
            <a:lvl9pPr marL="3871204" indent="0">
              <a:buNone/>
              <a:defRPr sz="1058"/>
            </a:lvl9pPr>
          </a:lstStyle>
          <a:p>
            <a:pPr lvl="0"/>
            <a:r>
              <a:rPr lang="ru-RU"/>
              <a:t>Образец текста</a:t>
            </a:r>
          </a:p>
        </p:txBody>
      </p:sp>
      <p:sp>
        <p:nvSpPr>
          <p:cNvPr id="5" name="Дата 3">
            <a:extLst>
              <a:ext uri="{FF2B5EF4-FFF2-40B4-BE49-F238E27FC236}">
                <a16:creationId xmlns:a16="http://schemas.microsoft.com/office/drawing/2014/main" id="{EF1C59BA-3DF6-484E-9210-DF3A752E2EDF}"/>
              </a:ext>
            </a:extLst>
          </p:cNvPr>
          <p:cNvSpPr>
            <a:spLocks noGrp="1"/>
          </p:cNvSpPr>
          <p:nvPr>
            <p:ph type="dt" sz="half" idx="10"/>
          </p:nvPr>
        </p:nvSpPr>
        <p:spPr/>
        <p:txBody>
          <a:bodyPr/>
          <a:lstStyle>
            <a:lvl1pPr>
              <a:defRPr/>
            </a:lvl1pPr>
          </a:lstStyle>
          <a:p>
            <a:pPr defTabSz="967801">
              <a:defRPr/>
            </a:pPr>
            <a:fld id="{05999242-5FBB-4013-A602-144C7A8E359B}"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ижний колонтитул 4">
            <a:extLst>
              <a:ext uri="{FF2B5EF4-FFF2-40B4-BE49-F238E27FC236}">
                <a16:creationId xmlns:a16="http://schemas.microsoft.com/office/drawing/2014/main" id="{79876486-1B12-4C04-A378-34DC30369779}"/>
              </a:ext>
            </a:extLst>
          </p:cNvPr>
          <p:cNvSpPr>
            <a:spLocks noGrp="1"/>
          </p:cNvSpPr>
          <p:nvPr>
            <p:ph type="ftr" sz="quarter" idx="11"/>
          </p:nvPr>
        </p:nvSpPr>
        <p:spPr/>
        <p:txBody>
          <a:bodyPr/>
          <a:lstStyle>
            <a:lvl1pPr>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7" name="Номер слайда 5">
            <a:extLst>
              <a:ext uri="{FF2B5EF4-FFF2-40B4-BE49-F238E27FC236}">
                <a16:creationId xmlns:a16="http://schemas.microsoft.com/office/drawing/2014/main" id="{9EB91B1B-623C-48E6-8FB9-AF91CB5D8369}"/>
              </a:ext>
            </a:extLst>
          </p:cNvPr>
          <p:cNvSpPr>
            <a:spLocks noGrp="1"/>
          </p:cNvSpPr>
          <p:nvPr>
            <p:ph type="sldNum" sz="quarter" idx="12"/>
          </p:nvPr>
        </p:nvSpPr>
        <p:spPr/>
        <p:txBody>
          <a:bodyPr/>
          <a:lstStyle>
            <a:lvl1pPr>
              <a:defRPr/>
            </a:lvl1pPr>
          </a:lstStyle>
          <a:p>
            <a:pPr defTabSz="967801">
              <a:defRPr/>
            </a:pPr>
            <a:fld id="{4782422E-4A13-454A-B18E-524134846EB6}"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1408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002041" y="411259"/>
            <a:ext cx="7423813" cy="854061"/>
          </a:xfrm>
        </p:spPr>
        <p:txBody>
          <a:bodyPr/>
          <a:lstStyle>
            <a:lvl1pPr>
              <a:defRPr sz="3601"/>
            </a:lvl1pPr>
          </a:lstStyle>
          <a:p>
            <a:r>
              <a:rPr lang="ru-RU" dirty="0"/>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pic>
        <p:nvPicPr>
          <p:cNvPr id="6" name="Рисунок 11">
            <a:extLst>
              <a:ext uri="{FF2B5EF4-FFF2-40B4-BE49-F238E27FC236}">
                <a16:creationId xmlns:a16="http://schemas.microsoft.com/office/drawing/2014/main" id="{8118A4AA-8D76-4982-A4B6-A82184A9493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2296"/>
            <a:ext cx="1789994" cy="6859589"/>
          </a:xfrm>
          <a:prstGeom prst="rect">
            <a:avLst/>
          </a:prstGeom>
        </p:spPr>
      </p:pic>
    </p:spTree>
    <p:extLst>
      <p:ext uri="{BB962C8B-B14F-4D97-AF65-F5344CB8AC3E}">
        <p14:creationId xmlns:p14="http://schemas.microsoft.com/office/powerpoint/2010/main" val="28227814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6_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002041" y="411259"/>
            <a:ext cx="7423813" cy="854061"/>
          </a:xfrm>
        </p:spPr>
        <p:txBody>
          <a:bodyPr/>
          <a:lstStyle>
            <a:lvl1pPr>
              <a:defRPr sz="3601"/>
            </a:lvl1pPr>
          </a:lstStyle>
          <a:p>
            <a:r>
              <a:rPr lang="ru-RU" dirty="0"/>
              <a:t>Образец заголовка</a:t>
            </a:r>
            <a:endParaRPr lang="en-US" dirty="0"/>
          </a:p>
        </p:txBody>
      </p:sp>
      <p:sp>
        <p:nvSpPr>
          <p:cNvPr id="5" name="Slide Number Placeholder 4"/>
          <p:cNvSpPr>
            <a:spLocks noGrp="1"/>
          </p:cNvSpPr>
          <p:nvPr>
            <p:ph type="sldNum" sz="quarter" idx="12"/>
          </p:nvPr>
        </p:nvSpPr>
        <p:spPr/>
        <p:txBody>
          <a:bodyPr/>
          <a:lstStyle/>
          <a:p>
            <a:fld id="{FC0FD909-3090-46D2-AD5D-B8E2B8B851B8}" type="slidenum">
              <a:rPr lang="ru-RU" smtClean="0"/>
              <a:t>‹#›</a:t>
            </a:fld>
            <a:endParaRPr lang="ru-RU"/>
          </a:p>
        </p:txBody>
      </p:sp>
      <p:pic>
        <p:nvPicPr>
          <p:cNvPr id="6" name="Рисунок 11">
            <a:extLst>
              <a:ext uri="{FF2B5EF4-FFF2-40B4-BE49-F238E27FC236}">
                <a16:creationId xmlns:a16="http://schemas.microsoft.com/office/drawing/2014/main" id="{8118A4AA-8D76-4982-A4B6-A82184A9493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2296"/>
            <a:ext cx="1789994" cy="6859589"/>
          </a:xfrm>
          <a:prstGeom prst="rect">
            <a:avLst/>
          </a:prstGeom>
        </p:spPr>
      </p:pic>
    </p:spTree>
    <p:extLst>
      <p:ext uri="{BB962C8B-B14F-4D97-AF65-F5344CB8AC3E}">
        <p14:creationId xmlns:p14="http://schemas.microsoft.com/office/powerpoint/2010/main" val="1033082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0FD909-3090-46D2-AD5D-B8E2B8B851B8}" type="slidenum">
              <a:rPr lang="ru-RU" smtClean="0"/>
              <a:t>‹#›</a:t>
            </a:fld>
            <a:endParaRPr lang="ru-RU"/>
          </a:p>
        </p:txBody>
      </p:sp>
    </p:spTree>
    <p:extLst>
      <p:ext uri="{BB962C8B-B14F-4D97-AF65-F5344CB8AC3E}">
        <p14:creationId xmlns:p14="http://schemas.microsoft.com/office/powerpoint/2010/main" val="1487948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Заголовок 1"/>
          <p:cNvSpPr>
            <a:spLocks noGrp="1"/>
          </p:cNvSpPr>
          <p:nvPr>
            <p:ph type="ctrTitle"/>
          </p:nvPr>
        </p:nvSpPr>
        <p:spPr>
          <a:xfrm>
            <a:off x="2119261" y="3049185"/>
            <a:ext cx="5247769" cy="1163517"/>
          </a:xfrm>
        </p:spPr>
        <p:txBody>
          <a:bodyPr anchor="t">
            <a:normAutofit/>
          </a:bodyPr>
          <a:lstStyle/>
          <a:p>
            <a:pPr algn="l"/>
            <a:r>
              <a:rPr lang="ru-RU" sz="3266" b="1" dirty="0">
                <a:latin typeface="Tahoma" panose="020B0604030504040204" pitchFamily="34" charset="0"/>
                <a:ea typeface="Tahoma" panose="020B0604030504040204" pitchFamily="34" charset="0"/>
                <a:cs typeface="Tahoma" panose="020B0604030504040204" pitchFamily="34" charset="0"/>
              </a:rPr>
              <a:t>Заголовок в несколько строк</a:t>
            </a:r>
          </a:p>
        </p:txBody>
      </p:sp>
      <p:sp>
        <p:nvSpPr>
          <p:cNvPr id="8" name="Подзаголовок 2"/>
          <p:cNvSpPr>
            <a:spLocks noGrp="1"/>
          </p:cNvSpPr>
          <p:nvPr>
            <p:ph type="subTitle" idx="1"/>
          </p:nvPr>
        </p:nvSpPr>
        <p:spPr>
          <a:xfrm>
            <a:off x="2119261" y="4426085"/>
            <a:ext cx="5247769" cy="1656146"/>
          </a:xfrm>
        </p:spPr>
        <p:txBody>
          <a:bodyPr anchor="t">
            <a:normAutofit/>
          </a:bodyPr>
          <a:lstStyle>
            <a:lvl1pPr marL="0" indent="0">
              <a:buNone/>
              <a:defRPr/>
            </a:lvl1pPr>
          </a:lstStyle>
          <a:p>
            <a:pPr algn="l">
              <a:lnSpc>
                <a:spcPct val="100000"/>
              </a:lnSpc>
            </a:pPr>
            <a:r>
              <a:rPr lang="ru-RU" sz="1815" dirty="0">
                <a:latin typeface="Tahoma" panose="020B0604030504040204" pitchFamily="34" charset="0"/>
                <a:ea typeface="Tahoma" panose="020B0604030504040204" pitchFamily="34" charset="0"/>
                <a:cs typeface="Tahoma" panose="020B0604030504040204" pitchFamily="34" charset="0"/>
              </a:rPr>
              <a:t>Подстрочник. Может быть не более трех предложений. Кратко опишите суть излагаемого</a:t>
            </a:r>
          </a:p>
        </p:txBody>
      </p:sp>
      <p:sp>
        <p:nvSpPr>
          <p:cNvPr id="13" name="Date Placeholder 1"/>
          <p:cNvSpPr>
            <a:spLocks noGrp="1"/>
          </p:cNvSpPr>
          <p:nvPr>
            <p:ph type="dt" sz="half" idx="10"/>
          </p:nvPr>
        </p:nvSpPr>
        <p:spPr>
          <a:xfrm>
            <a:off x="838418" y="6357824"/>
            <a:ext cx="2743914" cy="365210"/>
          </a:xfrm>
          <a:prstGeom prst="rect">
            <a:avLst/>
          </a:prstGeom>
        </p:spPr>
        <p:txBody>
          <a:bodyPr/>
          <a:lstStyle>
            <a:lvl1pPr>
              <a:defRPr sz="907">
                <a:latin typeface="Tahoma" panose="020B0604030504040204" pitchFamily="34" charset="0"/>
                <a:ea typeface="Tahoma" panose="020B0604030504040204" pitchFamily="34" charset="0"/>
                <a:cs typeface="Tahoma" panose="020B0604030504040204" pitchFamily="34" charset="0"/>
              </a:defRPr>
            </a:lvl1pPr>
          </a:lstStyle>
          <a:p>
            <a:fld id="{C2AD6ED8-1B4E-414E-B6FA-30CC15595712}" type="datetime1">
              <a:rPr lang="ru-RU" smtClean="0"/>
              <a:pPr/>
              <a:t>25.02.2026</a:t>
            </a:fld>
            <a:endParaRPr lang="ru-RU" dirty="0"/>
          </a:p>
        </p:txBody>
      </p:sp>
      <p:sp>
        <p:nvSpPr>
          <p:cNvPr id="14" name="Footer Placeholder 2"/>
          <p:cNvSpPr>
            <a:spLocks noGrp="1"/>
          </p:cNvSpPr>
          <p:nvPr>
            <p:ph type="ftr" sz="quarter" idx="11"/>
          </p:nvPr>
        </p:nvSpPr>
        <p:spPr>
          <a:xfrm>
            <a:off x="4039652" y="6357824"/>
            <a:ext cx="4115872" cy="365210"/>
          </a:xfrm>
          <a:prstGeom prst="rect">
            <a:avLst/>
          </a:prstGeom>
        </p:spPr>
        <p:txBody>
          <a:bodyPr/>
          <a:lstStyle>
            <a:lvl1pPr>
              <a:defRPr sz="907">
                <a:latin typeface="Tahoma" panose="020B0604030504040204" pitchFamily="34" charset="0"/>
                <a:ea typeface="Tahoma" panose="020B0604030504040204" pitchFamily="34" charset="0"/>
                <a:cs typeface="Tahoma" panose="020B0604030504040204" pitchFamily="34" charset="0"/>
              </a:defRPr>
            </a:lvl1pPr>
          </a:lstStyle>
          <a:p>
            <a:endParaRPr lang="ru-RU"/>
          </a:p>
        </p:txBody>
      </p:sp>
      <p:sp>
        <p:nvSpPr>
          <p:cNvPr id="15" name="Slide Number Placeholder 3"/>
          <p:cNvSpPr>
            <a:spLocks noGrp="1"/>
          </p:cNvSpPr>
          <p:nvPr>
            <p:ph type="sldNum" sz="quarter" idx="12"/>
          </p:nvPr>
        </p:nvSpPr>
        <p:spPr>
          <a:xfrm>
            <a:off x="8612843" y="6357824"/>
            <a:ext cx="2743914" cy="365210"/>
          </a:xfrm>
        </p:spPr>
        <p:txBody>
          <a:bodyPr/>
          <a:lstStyle>
            <a:lvl1pPr>
              <a:defRPr sz="907">
                <a:latin typeface="Tahoma" panose="020B0604030504040204" pitchFamily="34" charset="0"/>
                <a:ea typeface="Tahoma" panose="020B0604030504040204" pitchFamily="34" charset="0"/>
                <a:cs typeface="Tahoma" panose="020B0604030504040204" pitchFamily="34" charset="0"/>
              </a:defRPr>
            </a:lvl1pPr>
          </a:lstStyle>
          <a:p>
            <a:fld id="{5DCAAB3D-FD44-420B-BA1F-FBC3099B1328}" type="slidenum">
              <a:rPr lang="ru-RU" smtClean="0"/>
              <a:pPr/>
              <a:t>‹#›</a:t>
            </a:fld>
            <a:endParaRPr lang="ru-RU"/>
          </a:p>
        </p:txBody>
      </p:sp>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9831" y="4241706"/>
            <a:ext cx="2706928" cy="1091736"/>
          </a:xfrm>
          <a:prstGeom prst="rect">
            <a:avLst/>
          </a:prstGeom>
        </p:spPr>
      </p:pic>
      <p:pic>
        <p:nvPicPr>
          <p:cNvPr id="19" name="Рисунок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38402" t="32682"/>
          <a:stretch/>
        </p:blipFill>
        <p:spPr>
          <a:xfrm>
            <a:off x="-21727" y="0"/>
            <a:ext cx="7388757" cy="2460655"/>
          </a:xfrm>
          <a:prstGeom prst="rect">
            <a:avLst/>
          </a:prstGeom>
        </p:spPr>
      </p:pic>
    </p:spTree>
    <p:extLst>
      <p:ext uri="{BB962C8B-B14F-4D97-AF65-F5344CB8AC3E}">
        <p14:creationId xmlns:p14="http://schemas.microsoft.com/office/powerpoint/2010/main" val="2240947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4145513" y="6380166"/>
            <a:ext cx="3904150" cy="307777"/>
          </a:xfrm>
        </p:spPr>
        <p:txBody>
          <a:bodyPr/>
          <a:lstStyle>
            <a:lvl1pPr algn="ctr" eaLnBrk="0" fontAlgn="base" hangingPunct="0">
              <a:spcBef>
                <a:spcPct val="0"/>
              </a:spcBef>
              <a:spcAft>
                <a:spcPct val="0"/>
              </a:spcAft>
              <a:defRPr>
                <a:solidFill>
                  <a:prstClr val="black">
                    <a:tint val="75000"/>
                  </a:prstClr>
                </a:solidFill>
                <a:latin typeface="Arial" pitchFamily="34" charset="0"/>
              </a:defRPr>
            </a:lvl1pPr>
          </a:lstStyle>
          <a:p>
            <a:pPr>
              <a:defRPr/>
            </a:pPr>
            <a:endParaRPr/>
          </a:p>
        </p:txBody>
      </p:sp>
      <p:sp>
        <p:nvSpPr>
          <p:cNvPr id="3" name="Holder 3"/>
          <p:cNvSpPr>
            <a:spLocks noGrp="1"/>
          </p:cNvSpPr>
          <p:nvPr>
            <p:ph type="dt" sz="half" idx="11"/>
          </p:nvPr>
        </p:nvSpPr>
        <p:spPr>
          <a:xfrm>
            <a:off x="609759" y="6380166"/>
            <a:ext cx="2805314" cy="307777"/>
          </a:xfrm>
        </p:spPr>
        <p:txBody>
          <a:bodyPr/>
          <a:lstStyle>
            <a:lvl1pPr algn="l" eaLnBrk="0" fontAlgn="base" hangingPunct="0">
              <a:spcBef>
                <a:spcPct val="0"/>
              </a:spcBef>
              <a:spcAft>
                <a:spcPct val="0"/>
              </a:spcAft>
              <a:defRPr>
                <a:solidFill>
                  <a:prstClr val="black">
                    <a:tint val="75000"/>
                  </a:prstClr>
                </a:solidFill>
                <a:latin typeface="Arial" pitchFamily="34" charset="0"/>
              </a:defRPr>
            </a:lvl1pPr>
          </a:lstStyle>
          <a:p>
            <a:pPr>
              <a:defRPr/>
            </a:pPr>
            <a:fld id="{1D8BD707-D9CF-40AE-B4C6-C98DA3205C09}" type="datetimeFigureOut">
              <a:rPr lang="en-US"/>
              <a:pPr>
                <a:defRPr/>
              </a:pPr>
              <a:t>2/25/26</a:t>
            </a:fld>
            <a:endParaRPr lang="en-US"/>
          </a:p>
        </p:txBody>
      </p:sp>
      <p:sp>
        <p:nvSpPr>
          <p:cNvPr id="4" name="Holder 4"/>
          <p:cNvSpPr>
            <a:spLocks noGrp="1"/>
          </p:cNvSpPr>
          <p:nvPr>
            <p:ph type="sldNum" sz="quarter" idx="12"/>
          </p:nvPr>
        </p:nvSpPr>
        <p:spPr>
          <a:xfrm>
            <a:off x="8780116" y="6380166"/>
            <a:ext cx="2805313" cy="307777"/>
          </a:xfrm>
        </p:spPr>
        <p:txBody>
          <a:bodyPr/>
          <a:lstStyle>
            <a:lvl1pPr eaLnBrk="0" hangingPunct="0">
              <a:defRPr smtClean="0">
                <a:latin typeface="Arial" pitchFamily="34" charset="0"/>
              </a:defRPr>
            </a:lvl1pPr>
          </a:lstStyle>
          <a:p>
            <a:pPr>
              <a:defRPr/>
            </a:pPr>
            <a:fld id="{3C4F74EE-6146-4C01-B901-D58AB1B69DD8}" type="slidenum">
              <a:rPr lang="ru-RU" altLang="ru-RU"/>
              <a:pPr>
                <a:defRPr/>
              </a:pPr>
              <a:t>‹#›</a:t>
            </a:fld>
            <a:endParaRPr lang="ru-RU" altLang="ru-RU"/>
          </a:p>
        </p:txBody>
      </p:sp>
    </p:spTree>
    <p:extLst>
      <p:ext uri="{BB962C8B-B14F-4D97-AF65-F5344CB8AC3E}">
        <p14:creationId xmlns:p14="http://schemas.microsoft.com/office/powerpoint/2010/main" val="336695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0.xml"/><Relationship Id="rId1"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4.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13.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xml"/><Relationship Id="rId1"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8.xml"/><Relationship Id="rId1" Type="http://schemas.openxmlformats.org/officeDocument/2006/relationships/slideLayout" Target="../slideLayouts/slideLayout66.xml"/><Relationship Id="rId5" Type="http://schemas.openxmlformats.org/officeDocument/2006/relationships/image" Target="../media/image12.emf"/><Relationship Id="rId4" Type="http://schemas.openxmlformats.org/officeDocument/2006/relationships/oleObject" Target="../embeddings/oleObject1.bin"/></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theme" Target="../theme/theme9.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noChangeArrowheads="1"/>
          </p:cNvSpPr>
          <p:nvPr>
            <p:ph type="title"/>
          </p:nvPr>
        </p:nvSpPr>
        <p:spPr bwMode="auto">
          <a:xfrm>
            <a:off x="838440" y="364658"/>
            <a:ext cx="10518296" cy="13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noChangeArrowheads="1"/>
          </p:cNvSpPr>
          <p:nvPr>
            <p:ph type="body" idx="1"/>
          </p:nvPr>
        </p:nvSpPr>
        <p:spPr bwMode="auto">
          <a:xfrm>
            <a:off x="838440" y="1826648"/>
            <a:ext cx="10518296" cy="43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EF1C59BA-3DF6-484E-9210-DF3A752E2EDF}"/>
              </a:ext>
            </a:extLst>
          </p:cNvPr>
          <p:cNvSpPr>
            <a:spLocks noGrp="1"/>
          </p:cNvSpPr>
          <p:nvPr>
            <p:ph type="dt" sz="half" idx="2"/>
          </p:nvPr>
        </p:nvSpPr>
        <p:spPr>
          <a:xfrm>
            <a:off x="838440" y="6357135"/>
            <a:ext cx="2743830" cy="366338"/>
          </a:xfrm>
          <a:prstGeom prst="rect">
            <a:avLst/>
          </a:prstGeom>
        </p:spPr>
        <p:txBody>
          <a:bodyPr vert="horz" lIns="91440" tIns="45720" rIns="91440" bIns="45720" rtlCol="0" anchor="ctr"/>
          <a:lstStyle>
            <a:lvl1pPr algn="l">
              <a:defRPr sz="1270" smtClean="0">
                <a:solidFill>
                  <a:schemeClr val="tx1">
                    <a:tint val="75000"/>
                  </a:schemeClr>
                </a:solidFill>
              </a:defRPr>
            </a:lvl1pPr>
          </a:lstStyle>
          <a:p>
            <a:pPr defTabSz="967801">
              <a:defRPr/>
            </a:pPr>
            <a:fld id="{4116D43A-6256-4A53-B4BC-254ABA94F5BA}" type="datetimeFigureOut">
              <a:rPr lang="ru-RU" smtClean="0">
                <a:solidFill>
                  <a:prstClr val="black">
                    <a:tint val="75000"/>
                  </a:prstClr>
                </a:solidFill>
                <a:latin typeface="Calibri" panose="020F0502020204030204" pitchFamily="34" charset="0"/>
                <a:cs typeface="Arial" panose="020B0604020202020204" pitchFamily="34" charset="0"/>
              </a:rPr>
              <a:pPr defTabSz="967801">
                <a:defRPr/>
              </a:pPr>
              <a:t>25.02.2026</a:t>
            </a:fld>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5" name="Нижний колонтитул 4">
            <a:extLst>
              <a:ext uri="{FF2B5EF4-FFF2-40B4-BE49-F238E27FC236}">
                <a16:creationId xmlns:a16="http://schemas.microsoft.com/office/drawing/2014/main" id="{79876486-1B12-4C04-A378-34DC30369779}"/>
              </a:ext>
            </a:extLst>
          </p:cNvPr>
          <p:cNvSpPr>
            <a:spLocks noGrp="1"/>
          </p:cNvSpPr>
          <p:nvPr>
            <p:ph type="ftr" sz="quarter" idx="3"/>
          </p:nvPr>
        </p:nvSpPr>
        <p:spPr>
          <a:xfrm>
            <a:off x="4039295" y="6357135"/>
            <a:ext cx="4116586" cy="366338"/>
          </a:xfrm>
          <a:prstGeom prst="rect">
            <a:avLst/>
          </a:prstGeom>
        </p:spPr>
        <p:txBody>
          <a:bodyPr vert="horz" lIns="91440" tIns="45720" rIns="91440" bIns="45720" rtlCol="0" anchor="ctr"/>
          <a:lstStyle>
            <a:lvl1pPr algn="ctr">
              <a:defRPr sz="1270">
                <a:solidFill>
                  <a:schemeClr val="tx1">
                    <a:tint val="75000"/>
                  </a:schemeClr>
                </a:solidFill>
              </a:defRPr>
            </a:lvl1pPr>
          </a:lstStyle>
          <a:p>
            <a:pPr defTabSz="967801">
              <a:defRPr/>
            </a:pPr>
            <a:endParaRPr lang="ru-RU" dirty="0">
              <a:solidFill>
                <a:prstClr val="black">
                  <a:tint val="75000"/>
                </a:prstClr>
              </a:solidFill>
              <a:latin typeface="Calibri" panose="020F0502020204030204" pitchFamily="34" charset="0"/>
              <a:cs typeface="Arial" panose="020B0604020202020204" pitchFamily="34" charset="0"/>
            </a:endParaRPr>
          </a:p>
        </p:txBody>
      </p:sp>
      <p:sp>
        <p:nvSpPr>
          <p:cNvPr id="6" name="Номер слайда 5">
            <a:extLst>
              <a:ext uri="{FF2B5EF4-FFF2-40B4-BE49-F238E27FC236}">
                <a16:creationId xmlns:a16="http://schemas.microsoft.com/office/drawing/2014/main" id="{9EB91B1B-623C-48E6-8FB9-AF91CB5D8369}"/>
              </a:ext>
            </a:extLst>
          </p:cNvPr>
          <p:cNvSpPr>
            <a:spLocks noGrp="1"/>
          </p:cNvSpPr>
          <p:nvPr>
            <p:ph type="sldNum" sz="quarter" idx="4"/>
          </p:nvPr>
        </p:nvSpPr>
        <p:spPr>
          <a:xfrm>
            <a:off x="8612905" y="6357135"/>
            <a:ext cx="2743831" cy="366338"/>
          </a:xfrm>
          <a:prstGeom prst="rect">
            <a:avLst/>
          </a:prstGeom>
        </p:spPr>
        <p:txBody>
          <a:bodyPr vert="horz" lIns="91440" tIns="45720" rIns="91440" bIns="45720" rtlCol="0" anchor="ctr"/>
          <a:lstStyle>
            <a:lvl1pPr algn="r">
              <a:defRPr sz="1270" smtClean="0">
                <a:solidFill>
                  <a:schemeClr val="tx1">
                    <a:tint val="75000"/>
                  </a:schemeClr>
                </a:solidFill>
              </a:defRPr>
            </a:lvl1pPr>
          </a:lstStyle>
          <a:p>
            <a:pPr defTabSz="967801">
              <a:defRPr/>
            </a:pPr>
            <a:fld id="{10FDAAD6-C50F-4A93-AA9D-4BE6EB2E5A27}" type="slidenum">
              <a:rPr lang="ru-RU" smtClean="0">
                <a:solidFill>
                  <a:prstClr val="black">
                    <a:tint val="75000"/>
                  </a:prstClr>
                </a:solidFill>
                <a:latin typeface="Calibri" panose="020F0502020204030204" pitchFamily="34" charset="0"/>
                <a:cs typeface="Arial" panose="020B0604020202020204" pitchFamily="34" charset="0"/>
              </a:rPr>
              <a:pPr defTabSz="967801">
                <a:defRPr/>
              </a:pPr>
              <a:t>‹#›</a:t>
            </a:fld>
            <a:endParaRPr lang="ru-RU" dirty="0">
              <a:solidFill>
                <a:prstClr val="black">
                  <a:tint val="75000"/>
                </a:prst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8434974"/>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xStyles>
    <p:titleStyle>
      <a:lvl1pPr algn="l" rtl="0" fontAlgn="base">
        <a:lnSpc>
          <a:spcPct val="90000"/>
        </a:lnSpc>
        <a:spcBef>
          <a:spcPct val="0"/>
        </a:spcBef>
        <a:spcAft>
          <a:spcPct val="0"/>
        </a:spcAft>
        <a:defRPr sz="4657" kern="1200">
          <a:solidFill>
            <a:schemeClr val="tx1"/>
          </a:solidFill>
          <a:latin typeface="+mj-lt"/>
          <a:ea typeface="+mj-ea"/>
          <a:cs typeface="+mj-cs"/>
        </a:defRPr>
      </a:lvl1pPr>
      <a:lvl2pPr algn="l" rtl="0" fontAlgn="base">
        <a:lnSpc>
          <a:spcPct val="90000"/>
        </a:lnSpc>
        <a:spcBef>
          <a:spcPct val="0"/>
        </a:spcBef>
        <a:spcAft>
          <a:spcPct val="0"/>
        </a:spcAft>
        <a:defRPr sz="4657">
          <a:solidFill>
            <a:schemeClr val="tx1"/>
          </a:solidFill>
          <a:latin typeface="Calibri Light" panose="020F0302020204030204" pitchFamily="34" charset="0"/>
        </a:defRPr>
      </a:lvl2pPr>
      <a:lvl3pPr algn="l" rtl="0" fontAlgn="base">
        <a:lnSpc>
          <a:spcPct val="90000"/>
        </a:lnSpc>
        <a:spcBef>
          <a:spcPct val="0"/>
        </a:spcBef>
        <a:spcAft>
          <a:spcPct val="0"/>
        </a:spcAft>
        <a:defRPr sz="4657">
          <a:solidFill>
            <a:schemeClr val="tx1"/>
          </a:solidFill>
          <a:latin typeface="Calibri Light" panose="020F0302020204030204" pitchFamily="34" charset="0"/>
        </a:defRPr>
      </a:lvl3pPr>
      <a:lvl4pPr algn="l" rtl="0" fontAlgn="base">
        <a:lnSpc>
          <a:spcPct val="90000"/>
        </a:lnSpc>
        <a:spcBef>
          <a:spcPct val="0"/>
        </a:spcBef>
        <a:spcAft>
          <a:spcPct val="0"/>
        </a:spcAft>
        <a:defRPr sz="4657">
          <a:solidFill>
            <a:schemeClr val="tx1"/>
          </a:solidFill>
          <a:latin typeface="Calibri Light" panose="020F0302020204030204" pitchFamily="34" charset="0"/>
        </a:defRPr>
      </a:lvl4pPr>
      <a:lvl5pPr algn="l" rtl="0" fontAlgn="base">
        <a:lnSpc>
          <a:spcPct val="90000"/>
        </a:lnSpc>
        <a:spcBef>
          <a:spcPct val="0"/>
        </a:spcBef>
        <a:spcAft>
          <a:spcPct val="0"/>
        </a:spcAft>
        <a:defRPr sz="4657">
          <a:solidFill>
            <a:schemeClr val="tx1"/>
          </a:solidFill>
          <a:latin typeface="Calibri Light" panose="020F0302020204030204" pitchFamily="34" charset="0"/>
        </a:defRPr>
      </a:lvl5pPr>
      <a:lvl6pPr marL="483900" algn="l" rtl="0" fontAlgn="base">
        <a:lnSpc>
          <a:spcPct val="90000"/>
        </a:lnSpc>
        <a:spcBef>
          <a:spcPct val="0"/>
        </a:spcBef>
        <a:spcAft>
          <a:spcPct val="0"/>
        </a:spcAft>
        <a:defRPr sz="4657">
          <a:solidFill>
            <a:schemeClr val="tx1"/>
          </a:solidFill>
          <a:latin typeface="Calibri Light" panose="020F0302020204030204" pitchFamily="34" charset="0"/>
        </a:defRPr>
      </a:lvl6pPr>
      <a:lvl7pPr marL="967801" algn="l" rtl="0" fontAlgn="base">
        <a:lnSpc>
          <a:spcPct val="90000"/>
        </a:lnSpc>
        <a:spcBef>
          <a:spcPct val="0"/>
        </a:spcBef>
        <a:spcAft>
          <a:spcPct val="0"/>
        </a:spcAft>
        <a:defRPr sz="4657">
          <a:solidFill>
            <a:schemeClr val="tx1"/>
          </a:solidFill>
          <a:latin typeface="Calibri Light" panose="020F0302020204030204" pitchFamily="34" charset="0"/>
        </a:defRPr>
      </a:lvl7pPr>
      <a:lvl8pPr marL="1451701" algn="l" rtl="0" fontAlgn="base">
        <a:lnSpc>
          <a:spcPct val="90000"/>
        </a:lnSpc>
        <a:spcBef>
          <a:spcPct val="0"/>
        </a:spcBef>
        <a:spcAft>
          <a:spcPct val="0"/>
        </a:spcAft>
        <a:defRPr sz="4657">
          <a:solidFill>
            <a:schemeClr val="tx1"/>
          </a:solidFill>
          <a:latin typeface="Calibri Light" panose="020F0302020204030204" pitchFamily="34" charset="0"/>
        </a:defRPr>
      </a:lvl8pPr>
      <a:lvl9pPr marL="1935602" algn="l" rtl="0" fontAlgn="base">
        <a:lnSpc>
          <a:spcPct val="90000"/>
        </a:lnSpc>
        <a:spcBef>
          <a:spcPct val="0"/>
        </a:spcBef>
        <a:spcAft>
          <a:spcPct val="0"/>
        </a:spcAft>
        <a:defRPr sz="4657">
          <a:solidFill>
            <a:schemeClr val="tx1"/>
          </a:solidFill>
          <a:latin typeface="Calibri Light" panose="020F0302020204030204" pitchFamily="34" charset="0"/>
        </a:defRPr>
      </a:lvl9pPr>
    </p:titleStyle>
    <p:bodyStyle>
      <a:lvl1pPr marL="241950" indent="-241950" algn="l" rtl="0" fontAlgn="base">
        <a:lnSpc>
          <a:spcPct val="90000"/>
        </a:lnSpc>
        <a:spcBef>
          <a:spcPts val="1058"/>
        </a:spcBef>
        <a:spcAft>
          <a:spcPct val="0"/>
        </a:spcAft>
        <a:buFont typeface="Arial" panose="020B0604020202020204" pitchFamily="34" charset="0"/>
        <a:buChar char="•"/>
        <a:defRPr sz="2964" kern="1200">
          <a:solidFill>
            <a:schemeClr val="tx1"/>
          </a:solidFill>
          <a:latin typeface="+mn-lt"/>
          <a:ea typeface="+mn-ea"/>
          <a:cs typeface="+mn-cs"/>
        </a:defRPr>
      </a:lvl1pPr>
      <a:lvl2pPr marL="725851" indent="-241950" algn="l" rtl="0" fontAlgn="base">
        <a:lnSpc>
          <a:spcPct val="90000"/>
        </a:lnSpc>
        <a:spcBef>
          <a:spcPts val="529"/>
        </a:spcBef>
        <a:spcAft>
          <a:spcPct val="0"/>
        </a:spcAft>
        <a:buFont typeface="Arial" panose="020B0604020202020204" pitchFamily="34" charset="0"/>
        <a:buChar char="•"/>
        <a:defRPr sz="2540" kern="1200">
          <a:solidFill>
            <a:schemeClr val="tx1"/>
          </a:solidFill>
          <a:latin typeface="+mn-lt"/>
          <a:ea typeface="+mn-ea"/>
          <a:cs typeface="+mn-cs"/>
        </a:defRPr>
      </a:lvl2pPr>
      <a:lvl3pPr marL="1209751" indent="-241950" algn="l" rtl="0" fontAlgn="base">
        <a:lnSpc>
          <a:spcPct val="90000"/>
        </a:lnSpc>
        <a:spcBef>
          <a:spcPts val="529"/>
        </a:spcBef>
        <a:spcAft>
          <a:spcPct val="0"/>
        </a:spcAft>
        <a:buFont typeface="Arial" panose="020B0604020202020204" pitchFamily="34" charset="0"/>
        <a:buChar char="•"/>
        <a:defRPr sz="2117" kern="1200">
          <a:solidFill>
            <a:schemeClr val="tx1"/>
          </a:solidFill>
          <a:latin typeface="+mn-lt"/>
          <a:ea typeface="+mn-ea"/>
          <a:cs typeface="+mn-cs"/>
        </a:defRPr>
      </a:lvl3pPr>
      <a:lvl4pPr marL="1693652" indent="-241950" algn="l" rtl="0" fontAlgn="base">
        <a:lnSpc>
          <a:spcPct val="90000"/>
        </a:lnSpc>
        <a:spcBef>
          <a:spcPts val="529"/>
        </a:spcBef>
        <a:spcAft>
          <a:spcPct val="0"/>
        </a:spcAft>
        <a:buFont typeface="Arial" panose="020B0604020202020204" pitchFamily="34" charset="0"/>
        <a:buChar char="•"/>
        <a:defRPr kern="1200">
          <a:solidFill>
            <a:schemeClr val="tx1"/>
          </a:solidFill>
          <a:latin typeface="+mn-lt"/>
          <a:ea typeface="+mn-ea"/>
          <a:cs typeface="+mn-cs"/>
        </a:defRPr>
      </a:lvl4pPr>
      <a:lvl5pPr marL="2177552" indent="-241950" algn="l" rtl="0" fontAlgn="base">
        <a:lnSpc>
          <a:spcPct val="90000"/>
        </a:lnSpc>
        <a:spcBef>
          <a:spcPts val="529"/>
        </a:spcBef>
        <a:spcAft>
          <a:spcPct val="0"/>
        </a:spcAft>
        <a:buFont typeface="Arial" panose="020B0604020202020204" pitchFamily="34" charset="0"/>
        <a:buChar char="•"/>
        <a:defRPr kern="1200">
          <a:solidFill>
            <a:schemeClr val="tx1"/>
          </a:solidFill>
          <a:latin typeface="+mn-lt"/>
          <a:ea typeface="+mn-ea"/>
          <a:cs typeface="+mn-cs"/>
        </a:defRPr>
      </a:lvl5pPr>
      <a:lvl6pPr marL="26614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6pPr>
      <a:lvl7pPr marL="31453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7pPr>
      <a:lvl8pPr marL="36292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31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ru-RU"/>
      </a:defPPr>
      <a:lvl1pPr marL="0" algn="l" defTabSz="967801" rtl="0" eaLnBrk="1" latinLnBrk="0" hangingPunct="1">
        <a:defRPr sz="1905" kern="1200">
          <a:solidFill>
            <a:schemeClr val="tx1"/>
          </a:solidFill>
          <a:latin typeface="+mn-lt"/>
          <a:ea typeface="+mn-ea"/>
          <a:cs typeface="+mn-cs"/>
        </a:defRPr>
      </a:lvl1pPr>
      <a:lvl2pPr marL="483900" algn="l" defTabSz="967801" rtl="0" eaLnBrk="1" latinLnBrk="0" hangingPunct="1">
        <a:defRPr sz="1905" kern="1200">
          <a:solidFill>
            <a:schemeClr val="tx1"/>
          </a:solidFill>
          <a:latin typeface="+mn-lt"/>
          <a:ea typeface="+mn-ea"/>
          <a:cs typeface="+mn-cs"/>
        </a:defRPr>
      </a:lvl2pPr>
      <a:lvl3pPr marL="967801" algn="l" defTabSz="967801" rtl="0" eaLnBrk="1" latinLnBrk="0" hangingPunct="1">
        <a:defRPr sz="1905" kern="1200">
          <a:solidFill>
            <a:schemeClr val="tx1"/>
          </a:solidFill>
          <a:latin typeface="+mn-lt"/>
          <a:ea typeface="+mn-ea"/>
          <a:cs typeface="+mn-cs"/>
        </a:defRPr>
      </a:lvl3pPr>
      <a:lvl4pPr marL="1451701" algn="l" defTabSz="967801" rtl="0" eaLnBrk="1" latinLnBrk="0" hangingPunct="1">
        <a:defRPr sz="1905" kern="1200">
          <a:solidFill>
            <a:schemeClr val="tx1"/>
          </a:solidFill>
          <a:latin typeface="+mn-lt"/>
          <a:ea typeface="+mn-ea"/>
          <a:cs typeface="+mn-cs"/>
        </a:defRPr>
      </a:lvl4pPr>
      <a:lvl5pPr marL="1935602" algn="l" defTabSz="967801" rtl="0" eaLnBrk="1" latinLnBrk="0" hangingPunct="1">
        <a:defRPr sz="1905" kern="1200">
          <a:solidFill>
            <a:schemeClr val="tx1"/>
          </a:solidFill>
          <a:latin typeface="+mn-lt"/>
          <a:ea typeface="+mn-ea"/>
          <a:cs typeface="+mn-cs"/>
        </a:defRPr>
      </a:lvl5pPr>
      <a:lvl6pPr marL="2419502" algn="l" defTabSz="967801" rtl="0" eaLnBrk="1" latinLnBrk="0" hangingPunct="1">
        <a:defRPr sz="1905" kern="1200">
          <a:solidFill>
            <a:schemeClr val="tx1"/>
          </a:solidFill>
          <a:latin typeface="+mn-lt"/>
          <a:ea typeface="+mn-ea"/>
          <a:cs typeface="+mn-cs"/>
        </a:defRPr>
      </a:lvl6pPr>
      <a:lvl7pPr marL="2903403" algn="l" defTabSz="967801" rtl="0" eaLnBrk="1" latinLnBrk="0" hangingPunct="1">
        <a:defRPr sz="1905" kern="1200">
          <a:solidFill>
            <a:schemeClr val="tx1"/>
          </a:solidFill>
          <a:latin typeface="+mn-lt"/>
          <a:ea typeface="+mn-ea"/>
          <a:cs typeface="+mn-cs"/>
        </a:defRPr>
      </a:lvl7pPr>
      <a:lvl8pPr marL="3387303" algn="l" defTabSz="967801" rtl="0" eaLnBrk="1" latinLnBrk="0" hangingPunct="1">
        <a:defRPr sz="1905" kern="1200">
          <a:solidFill>
            <a:schemeClr val="tx1"/>
          </a:solidFill>
          <a:latin typeface="+mn-lt"/>
          <a:ea typeface="+mn-ea"/>
          <a:cs typeface="+mn-cs"/>
        </a:defRPr>
      </a:lvl8pPr>
      <a:lvl9pPr marL="3871204" algn="l" defTabSz="967801" rtl="0" eaLnBrk="1" latinLnBrk="0" hangingPunct="1">
        <a:defRPr sz="190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69" y="411259"/>
            <a:ext cx="8777985" cy="854061"/>
          </a:xfrm>
          <a:prstGeom prst="rect">
            <a:avLst/>
          </a:prstGeom>
        </p:spPr>
        <p:txBody>
          <a:bodyPr vert="horz" lIns="0" tIns="0" rIns="0" bIns="0" rtlCol="0" anchor="t">
            <a:noAutofit/>
          </a:bodyPr>
          <a:lstStyle/>
          <a:p>
            <a:r>
              <a:rPr lang="ru-RU" dirty="0"/>
              <a:t>ОБРАЗЕЦ ЗАГОЛОВКА</a:t>
            </a:r>
            <a:endParaRPr lang="en-US" dirty="0"/>
          </a:p>
        </p:txBody>
      </p:sp>
      <p:sp>
        <p:nvSpPr>
          <p:cNvPr id="3" name="Text Placeholder 2"/>
          <p:cNvSpPr>
            <a:spLocks noGrp="1"/>
          </p:cNvSpPr>
          <p:nvPr>
            <p:ph type="body" idx="1"/>
          </p:nvPr>
        </p:nvSpPr>
        <p:spPr>
          <a:xfrm>
            <a:off x="647869" y="1660382"/>
            <a:ext cx="10660191" cy="4380927"/>
          </a:xfrm>
          <a:prstGeom prst="rect">
            <a:avLst/>
          </a:prstGeom>
        </p:spPr>
        <p:txBody>
          <a:bodyPr vert="horz" lIns="0" tIns="0" rIns="0" bIns="0" rtlCol="0" anchor="t">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6" name="Slide Number Placeholder 5"/>
          <p:cNvSpPr>
            <a:spLocks noGrp="1"/>
          </p:cNvSpPr>
          <p:nvPr>
            <p:ph type="sldNum" sz="quarter" idx="4"/>
          </p:nvPr>
        </p:nvSpPr>
        <p:spPr>
          <a:xfrm>
            <a:off x="8612843" y="6357824"/>
            <a:ext cx="2911175" cy="268031"/>
          </a:xfrm>
          <a:prstGeom prst="rect">
            <a:avLst/>
          </a:prstGeom>
        </p:spPr>
        <p:txBody>
          <a:bodyPr vert="horz" lIns="0" tIns="0" rIns="0" bIns="0" rtlCol="0" anchor="t">
            <a:noAutofit/>
          </a:bodyP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defTabSz="914583" eaLnBrk="1" fontAlgn="auto" hangingPunct="1">
              <a:spcBef>
                <a:spcPts val="0"/>
              </a:spcBef>
              <a:spcAft>
                <a:spcPts val="0"/>
              </a:spcAft>
            </a:pPr>
            <a:fld id="{FC0FD909-3090-46D2-AD5D-B8E2B8B851B8}" type="slidenum">
              <a:rPr lang="ru-RU" smtClean="0">
                <a:solidFill>
                  <a:srgbClr val="323F4F">
                    <a:tint val="75000"/>
                  </a:srgbClr>
                </a:solidFill>
              </a:rPr>
              <a:pPr defTabSz="914583" eaLnBrk="1" fontAlgn="auto" hangingPunct="1">
                <a:spcBef>
                  <a:spcPts val="0"/>
                </a:spcBef>
                <a:spcAft>
                  <a:spcPts val="0"/>
                </a:spcAft>
              </a:pPr>
              <a:t>‹#›</a:t>
            </a:fld>
            <a:endParaRPr lang="ru-RU" dirty="0">
              <a:solidFill>
                <a:srgbClr val="323F4F">
                  <a:tint val="75000"/>
                </a:srgbClr>
              </a:solidFill>
            </a:endParaRPr>
          </a:p>
        </p:txBody>
      </p:sp>
      <p:pic>
        <p:nvPicPr>
          <p:cNvPr id="5" name="Рисунок 4">
            <a:extLst>
              <a:ext uri="{FF2B5EF4-FFF2-40B4-BE49-F238E27FC236}">
                <a16:creationId xmlns:a16="http://schemas.microsoft.com/office/drawing/2014/main" id="{771F8234-B94F-4F9D-B1E3-DA1C417C84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5446" y="419458"/>
            <a:ext cx="1905762" cy="790868"/>
          </a:xfrm>
          <a:prstGeom prst="rect">
            <a:avLst/>
          </a:prstGeom>
        </p:spPr>
      </p:pic>
    </p:spTree>
    <p:extLst>
      <p:ext uri="{BB962C8B-B14F-4D97-AF65-F5344CB8AC3E}">
        <p14:creationId xmlns:p14="http://schemas.microsoft.com/office/powerpoint/2010/main" val="1227462953"/>
      </p:ext>
    </p:extLst>
  </p:cSld>
  <p:clrMap bg1="lt1" tx1="dk1" bg2="lt2" tx2="dk2" accent1="accent1" accent2="accent2" accent3="accent3" accent4="accent4" accent5="accent5" accent6="accent6" hlink="hlink" folHlink="folHlink"/>
  <p:sldLayoutIdLst>
    <p:sldLayoutId id="2147485968" r:id="rId1"/>
  </p:sldLayoutIdLst>
  <p:txStyles>
    <p:titleStyle>
      <a:lvl1pPr algn="l" defTabSz="914560" rtl="0" eaLnBrk="1" latinLnBrk="0" hangingPunct="1">
        <a:lnSpc>
          <a:spcPct val="90000"/>
        </a:lnSpc>
        <a:spcBef>
          <a:spcPct val="0"/>
        </a:spcBef>
        <a:buNone/>
        <a:defRPr sz="2400" b="1" kern="1200" spc="27" baseline="0">
          <a:solidFill>
            <a:srgbClr val="1B479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40" indent="-228640" algn="l" defTabSz="914560" rtl="0" eaLnBrk="1" latinLnBrk="0" hangingPunct="1">
        <a:lnSpc>
          <a:spcPct val="120000"/>
        </a:lnSpc>
        <a:spcBef>
          <a:spcPts val="10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92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20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48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76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504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2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0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8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60" rtl="0" eaLnBrk="1" latinLnBrk="0" hangingPunct="1">
        <a:defRPr sz="1800" kern="1200">
          <a:solidFill>
            <a:schemeClr val="tx1"/>
          </a:solidFill>
          <a:latin typeface="+mn-lt"/>
          <a:ea typeface="+mn-ea"/>
          <a:cs typeface="+mn-cs"/>
        </a:defRPr>
      </a:lvl1pPr>
      <a:lvl2pPr marL="457280" algn="l" defTabSz="914560" rtl="0" eaLnBrk="1" latinLnBrk="0" hangingPunct="1">
        <a:defRPr sz="1800" kern="1200">
          <a:solidFill>
            <a:schemeClr val="tx1"/>
          </a:solidFill>
          <a:latin typeface="+mn-lt"/>
          <a:ea typeface="+mn-ea"/>
          <a:cs typeface="+mn-cs"/>
        </a:defRPr>
      </a:lvl2pPr>
      <a:lvl3pPr marL="914560" algn="l" defTabSz="914560" rtl="0" eaLnBrk="1" latinLnBrk="0" hangingPunct="1">
        <a:defRPr sz="1800" kern="1200">
          <a:solidFill>
            <a:schemeClr val="tx1"/>
          </a:solidFill>
          <a:latin typeface="+mn-lt"/>
          <a:ea typeface="+mn-ea"/>
          <a:cs typeface="+mn-cs"/>
        </a:defRPr>
      </a:lvl3pPr>
      <a:lvl4pPr marL="1371840" algn="l" defTabSz="914560" rtl="0" eaLnBrk="1" latinLnBrk="0" hangingPunct="1">
        <a:defRPr sz="1800" kern="1200">
          <a:solidFill>
            <a:schemeClr val="tx1"/>
          </a:solidFill>
          <a:latin typeface="+mn-lt"/>
          <a:ea typeface="+mn-ea"/>
          <a:cs typeface="+mn-cs"/>
        </a:defRPr>
      </a:lvl4pPr>
      <a:lvl5pPr marL="1829120" algn="l" defTabSz="914560" rtl="0" eaLnBrk="1" latinLnBrk="0" hangingPunct="1">
        <a:defRPr sz="1800" kern="1200">
          <a:solidFill>
            <a:schemeClr val="tx1"/>
          </a:solidFill>
          <a:latin typeface="+mn-lt"/>
          <a:ea typeface="+mn-ea"/>
          <a:cs typeface="+mn-cs"/>
        </a:defRPr>
      </a:lvl5pPr>
      <a:lvl6pPr marL="2286400" algn="l" defTabSz="914560" rtl="0" eaLnBrk="1" latinLnBrk="0" hangingPunct="1">
        <a:defRPr sz="1800" kern="1200">
          <a:solidFill>
            <a:schemeClr val="tx1"/>
          </a:solidFill>
          <a:latin typeface="+mn-lt"/>
          <a:ea typeface="+mn-ea"/>
          <a:cs typeface="+mn-cs"/>
        </a:defRPr>
      </a:lvl6pPr>
      <a:lvl7pPr marL="2743680" algn="l" defTabSz="914560" rtl="0" eaLnBrk="1" latinLnBrk="0" hangingPunct="1">
        <a:defRPr sz="1800" kern="1200">
          <a:solidFill>
            <a:schemeClr val="tx1"/>
          </a:solidFill>
          <a:latin typeface="+mn-lt"/>
          <a:ea typeface="+mn-ea"/>
          <a:cs typeface="+mn-cs"/>
        </a:defRPr>
      </a:lvl7pPr>
      <a:lvl8pPr marL="3200960" algn="l" defTabSz="914560" rtl="0" eaLnBrk="1" latinLnBrk="0" hangingPunct="1">
        <a:defRPr sz="1800" kern="1200">
          <a:solidFill>
            <a:schemeClr val="tx1"/>
          </a:solidFill>
          <a:latin typeface="+mn-lt"/>
          <a:ea typeface="+mn-ea"/>
          <a:cs typeface="+mn-cs"/>
        </a:defRPr>
      </a:lvl8pPr>
      <a:lvl9pPr marL="3658241" algn="l" defTabSz="91456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orient="horz" pos="259">
          <p15:clr>
            <a:srgbClr val="F26B43"/>
          </p15:clr>
        </p15:guide>
        <p15:guide id="3" orient="horz" pos="3816">
          <p15:clr>
            <a:srgbClr val="F26B43"/>
          </p15:clr>
        </p15:guide>
        <p15:guide id="4" pos="7151">
          <p15:clr>
            <a:srgbClr val="F26B43"/>
          </p15:clr>
        </p15:guide>
        <p15:guide id="8" orient="horz" pos="79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LogoEng" hidden="1"/>
          <p:cNvSpPr/>
          <p:nvPr userDrawn="1"/>
        </p:nvSpPr>
        <p:spPr>
          <a:xfrm>
            <a:off x="7248820" y="6501553"/>
            <a:ext cx="4201094" cy="162038"/>
          </a:xfrm>
          <a:prstGeom prst="rect">
            <a:avLst/>
          </a:prstGeom>
        </p:spPr>
        <p:txBody>
          <a:bodyPr vert="horz" lIns="0" tIns="0" rIns="0" bIns="0" rtlCol="0" anchor="ctr">
            <a:noAutofit/>
          </a:bodyPr>
          <a:lstStyle/>
          <a:p>
            <a:pPr marL="0" marR="0" lvl="0" indent="0" algn="r" defTabSz="9145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EECE1"/>
                </a:solidFill>
                <a:effectLst/>
                <a:uLnTx/>
                <a:uFillTx/>
                <a:ea typeface="+mn-ea"/>
                <a:cs typeface="+mn-cs"/>
              </a:rPr>
              <a:t>Gazprom </a:t>
            </a:r>
            <a:r>
              <a:rPr kumimoji="0" lang="en-US" sz="1000" b="0" i="0" u="none" strike="noStrike" kern="1200" cap="none" spc="0" normalizeH="0" baseline="0" noProof="0" dirty="0" err="1">
                <a:ln>
                  <a:noFill/>
                </a:ln>
                <a:solidFill>
                  <a:srgbClr val="EEECE1"/>
                </a:solidFill>
                <a:effectLst/>
                <a:uLnTx/>
                <a:uFillTx/>
                <a:ea typeface="+mn-ea"/>
                <a:cs typeface="+mn-cs"/>
              </a:rPr>
              <a:t>Neft</a:t>
            </a:r>
            <a:endParaRPr kumimoji="0" lang="ru-RU" sz="1000" b="0" i="0" u="none" strike="noStrike" kern="1200" cap="none" spc="0" normalizeH="0" baseline="0" noProof="0" dirty="0">
              <a:ln>
                <a:noFill/>
              </a:ln>
              <a:solidFill>
                <a:srgbClr val="EEECE1"/>
              </a:solidFill>
              <a:effectLst/>
              <a:uLnTx/>
              <a:uFillTx/>
              <a:ea typeface="+mn-ea"/>
              <a:cs typeface="+mn-cs"/>
            </a:endParaRPr>
          </a:p>
        </p:txBody>
      </p:sp>
      <p:sp>
        <p:nvSpPr>
          <p:cNvPr id="33" name="Текст 2"/>
          <p:cNvSpPr>
            <a:spLocks noGrp="1"/>
          </p:cNvSpPr>
          <p:nvPr>
            <p:ph type="body" idx="1"/>
          </p:nvPr>
        </p:nvSpPr>
        <p:spPr>
          <a:xfrm>
            <a:off x="599598" y="981740"/>
            <a:ext cx="11006144" cy="5391961"/>
          </a:xfrm>
          <a:prstGeom prst="rect">
            <a:avLst/>
          </a:prstGeom>
          <a:ln>
            <a:noFill/>
          </a:ln>
        </p:spPr>
        <p:txBody>
          <a:bodyPr vert="horz" lIns="72000" tIns="0" rIns="72000" bIns="0" rtlCol="0">
            <a:noAutofit/>
          </a:bodyPr>
          <a:lstStyle/>
          <a:p>
            <a:pPr lvl="0"/>
            <a:r>
              <a:rPr lang="ru-RU" dirty="0"/>
              <a:t>Образец текста</a:t>
            </a:r>
          </a:p>
          <a:p>
            <a:pPr lvl="1"/>
            <a:r>
              <a:rPr lang="ru-RU" dirty="0"/>
              <a:t>Первый уровень</a:t>
            </a:r>
          </a:p>
          <a:p>
            <a:pPr lvl="2"/>
            <a:r>
              <a:rPr lang="ru-RU" dirty="0"/>
              <a:t>Второй уровень</a:t>
            </a:r>
          </a:p>
        </p:txBody>
      </p:sp>
      <p:sp>
        <p:nvSpPr>
          <p:cNvPr id="35" name="Прямоугольник 34"/>
          <p:cNvSpPr/>
          <p:nvPr userDrawn="1"/>
        </p:nvSpPr>
        <p:spPr>
          <a:xfrm>
            <a:off x="11084081" y="6543567"/>
            <a:ext cx="521661" cy="161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r" defTabSz="914583" rtl="0" eaLnBrk="1" fontAlgn="auto" latinLnBrk="0" hangingPunct="1">
              <a:lnSpc>
                <a:spcPct val="100000"/>
              </a:lnSpc>
              <a:spcBef>
                <a:spcPts val="0"/>
              </a:spcBef>
              <a:spcAft>
                <a:spcPts val="0"/>
              </a:spcAft>
              <a:buClrTx/>
              <a:buSzTx/>
              <a:buFontTx/>
              <a:buNone/>
              <a:tabLst/>
              <a:defRPr/>
            </a:pPr>
            <a:fld id="{AF528B6D-1001-487C-8FFE-85B114390330}" type="slidenum">
              <a:rPr kumimoji="0" lang="ru-RU" sz="1200" b="0" i="0" u="none" strike="noStrike" kern="1200" cap="none" spc="0" normalizeH="0" baseline="0" noProof="0" smtClean="0">
                <a:ln>
                  <a:noFill/>
                </a:ln>
                <a:solidFill>
                  <a:srgbClr val="3C3C3C">
                    <a:lumMod val="60000"/>
                    <a:lumOff val="40000"/>
                  </a:srgbClr>
                </a:solidFill>
                <a:effectLst/>
                <a:uLnTx/>
                <a:uFillTx/>
                <a:latin typeface="+mn-lt"/>
                <a:ea typeface="PF Din Text Cond Pro" charset="0"/>
                <a:cs typeface="PF Din Text Cond Pro" charset="0"/>
              </a:rPr>
              <a:pPr marL="0" marR="0" lvl="0" indent="0" algn="r" defTabSz="914583"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srgbClr val="3C3C3C">
                  <a:lumMod val="60000"/>
                  <a:lumOff val="40000"/>
                </a:srgbClr>
              </a:solidFill>
              <a:effectLst/>
              <a:uLnTx/>
              <a:uFillTx/>
              <a:latin typeface="+mn-lt"/>
              <a:ea typeface="PF Din Text Cond Pro" charset="0"/>
              <a:cs typeface="PF Din Text Cond Pro" charset="0"/>
            </a:endParaRPr>
          </a:p>
        </p:txBody>
      </p:sp>
      <p:sp>
        <p:nvSpPr>
          <p:cNvPr id="36" name="Заголовок 1"/>
          <p:cNvSpPr>
            <a:spLocks noGrp="1"/>
          </p:cNvSpPr>
          <p:nvPr>
            <p:ph type="title"/>
          </p:nvPr>
        </p:nvSpPr>
        <p:spPr>
          <a:xfrm>
            <a:off x="2116370" y="379947"/>
            <a:ext cx="9489372" cy="431455"/>
          </a:xfrm>
          <a:prstGeom prst="rect">
            <a:avLst/>
          </a:prstGeom>
          <a:noFill/>
          <a:ln>
            <a:noFill/>
          </a:ln>
        </p:spPr>
        <p:txBody>
          <a:bodyPr vert="horz" lIns="0" tIns="0" rIns="0" bIns="0" rtlCol="0" anchor="t" anchorCtr="0">
            <a:noAutofit/>
          </a:bodyPr>
          <a:lstStyle/>
          <a:p>
            <a:r>
              <a:rPr lang="ru-RU" dirty="0"/>
              <a:t>ОБРАЗЕЦ ЗАГОЛОВКА</a:t>
            </a:r>
          </a:p>
        </p:txBody>
      </p:sp>
      <p:grpSp>
        <p:nvGrpSpPr>
          <p:cNvPr id="27" name="Группа 26"/>
          <p:cNvGrpSpPr/>
          <p:nvPr userDrawn="1"/>
        </p:nvGrpSpPr>
        <p:grpSpPr>
          <a:xfrm>
            <a:off x="613277" y="323926"/>
            <a:ext cx="1138847" cy="321359"/>
            <a:chOff x="0" y="687388"/>
            <a:chExt cx="1440180" cy="406401"/>
          </a:xfrm>
          <a:solidFill>
            <a:schemeClr val="accent1"/>
          </a:solidFill>
        </p:grpSpPr>
        <p:grpSp>
          <p:nvGrpSpPr>
            <p:cNvPr id="28" name="Группа 27"/>
            <p:cNvGrpSpPr/>
            <p:nvPr userDrawn="1"/>
          </p:nvGrpSpPr>
          <p:grpSpPr>
            <a:xfrm>
              <a:off x="493068" y="808707"/>
              <a:ext cx="947112" cy="176599"/>
              <a:chOff x="614988" y="259248"/>
              <a:chExt cx="1041891" cy="194272"/>
            </a:xfrm>
            <a:grpFill/>
          </p:grpSpPr>
          <p:sp>
            <p:nvSpPr>
              <p:cNvPr id="54" name="Freeform 5"/>
              <p:cNvSpPr>
                <a:spLocks noEditPoints="1"/>
              </p:cNvSpPr>
              <p:nvPr/>
            </p:nvSpPr>
            <p:spPr bwMode="auto">
              <a:xfrm>
                <a:off x="614988" y="260485"/>
                <a:ext cx="122502" cy="190560"/>
              </a:xfrm>
              <a:custGeom>
                <a:avLst/>
                <a:gdLst>
                  <a:gd name="T0" fmla="*/ 723 w 1181"/>
                  <a:gd name="T1" fmla="*/ 773 h 1846"/>
                  <a:gd name="T2" fmla="*/ 688 w 1181"/>
                  <a:gd name="T3" fmla="*/ 793 h 1846"/>
                  <a:gd name="T4" fmla="*/ 650 w 1181"/>
                  <a:gd name="T5" fmla="*/ 806 h 1846"/>
                  <a:gd name="T6" fmla="*/ 611 w 1181"/>
                  <a:gd name="T7" fmla="*/ 813 h 1846"/>
                  <a:gd name="T8" fmla="*/ 385 w 1181"/>
                  <a:gd name="T9" fmla="*/ 813 h 1846"/>
                  <a:gd name="T10" fmla="*/ 587 w 1181"/>
                  <a:gd name="T11" fmla="*/ 355 h 1846"/>
                  <a:gd name="T12" fmla="*/ 635 w 1181"/>
                  <a:gd name="T13" fmla="*/ 358 h 1846"/>
                  <a:gd name="T14" fmla="*/ 677 w 1181"/>
                  <a:gd name="T15" fmla="*/ 368 h 1846"/>
                  <a:gd name="T16" fmla="*/ 696 w 1181"/>
                  <a:gd name="T17" fmla="*/ 375 h 1846"/>
                  <a:gd name="T18" fmla="*/ 714 w 1181"/>
                  <a:gd name="T19" fmla="*/ 384 h 1846"/>
                  <a:gd name="T20" fmla="*/ 731 w 1181"/>
                  <a:gd name="T21" fmla="*/ 395 h 1846"/>
                  <a:gd name="T22" fmla="*/ 746 w 1181"/>
                  <a:gd name="T23" fmla="*/ 407 h 1846"/>
                  <a:gd name="T24" fmla="*/ 759 w 1181"/>
                  <a:gd name="T25" fmla="*/ 421 h 1846"/>
                  <a:gd name="T26" fmla="*/ 772 w 1181"/>
                  <a:gd name="T27" fmla="*/ 437 h 1846"/>
                  <a:gd name="T28" fmla="*/ 782 w 1181"/>
                  <a:gd name="T29" fmla="*/ 455 h 1846"/>
                  <a:gd name="T30" fmla="*/ 790 w 1181"/>
                  <a:gd name="T31" fmla="*/ 476 h 1846"/>
                  <a:gd name="T32" fmla="*/ 797 w 1181"/>
                  <a:gd name="T33" fmla="*/ 498 h 1846"/>
                  <a:gd name="T34" fmla="*/ 801 w 1181"/>
                  <a:gd name="T35" fmla="*/ 522 h 1846"/>
                  <a:gd name="T36" fmla="*/ 805 w 1181"/>
                  <a:gd name="T37" fmla="*/ 578 h 1846"/>
                  <a:gd name="T38" fmla="*/ 804 w 1181"/>
                  <a:gd name="T39" fmla="*/ 610 h 1846"/>
                  <a:gd name="T40" fmla="*/ 801 w 1181"/>
                  <a:gd name="T41" fmla="*/ 639 h 1846"/>
                  <a:gd name="T42" fmla="*/ 796 w 1181"/>
                  <a:gd name="T43" fmla="*/ 665 h 1846"/>
                  <a:gd name="T44" fmla="*/ 789 w 1181"/>
                  <a:gd name="T45" fmla="*/ 689 h 1846"/>
                  <a:gd name="T46" fmla="*/ 780 w 1181"/>
                  <a:gd name="T47" fmla="*/ 710 h 1846"/>
                  <a:gd name="T48" fmla="*/ 769 w 1181"/>
                  <a:gd name="T49" fmla="*/ 730 h 1846"/>
                  <a:gd name="T50" fmla="*/ 754 w 1181"/>
                  <a:gd name="T51" fmla="*/ 746 h 1846"/>
                  <a:gd name="T52" fmla="*/ 739 w 1181"/>
                  <a:gd name="T53" fmla="*/ 761 h 1846"/>
                  <a:gd name="T54" fmla="*/ 1151 w 1181"/>
                  <a:gd name="T55" fmla="*/ 797 h 1846"/>
                  <a:gd name="T56" fmla="*/ 1166 w 1181"/>
                  <a:gd name="T57" fmla="*/ 740 h 1846"/>
                  <a:gd name="T58" fmla="*/ 1176 w 1181"/>
                  <a:gd name="T59" fmla="*/ 680 h 1846"/>
                  <a:gd name="T60" fmla="*/ 1181 w 1181"/>
                  <a:gd name="T61" fmla="*/ 617 h 1846"/>
                  <a:gd name="T62" fmla="*/ 1181 w 1181"/>
                  <a:gd name="T63" fmla="*/ 546 h 1846"/>
                  <a:gd name="T64" fmla="*/ 1175 w 1181"/>
                  <a:gd name="T65" fmla="*/ 476 h 1846"/>
                  <a:gd name="T66" fmla="*/ 1164 w 1181"/>
                  <a:gd name="T67" fmla="*/ 411 h 1846"/>
                  <a:gd name="T68" fmla="*/ 1148 w 1181"/>
                  <a:gd name="T69" fmla="*/ 350 h 1846"/>
                  <a:gd name="T70" fmla="*/ 1127 w 1181"/>
                  <a:gd name="T71" fmla="*/ 295 h 1846"/>
                  <a:gd name="T72" fmla="*/ 1100 w 1181"/>
                  <a:gd name="T73" fmla="*/ 244 h 1846"/>
                  <a:gd name="T74" fmla="*/ 1070 w 1181"/>
                  <a:gd name="T75" fmla="*/ 199 h 1846"/>
                  <a:gd name="T76" fmla="*/ 1035 w 1181"/>
                  <a:gd name="T77" fmla="*/ 159 h 1846"/>
                  <a:gd name="T78" fmla="*/ 995 w 1181"/>
                  <a:gd name="T79" fmla="*/ 123 h 1846"/>
                  <a:gd name="T80" fmla="*/ 952 w 1181"/>
                  <a:gd name="T81" fmla="*/ 92 h 1846"/>
                  <a:gd name="T82" fmla="*/ 905 w 1181"/>
                  <a:gd name="T83" fmla="*/ 65 h 1846"/>
                  <a:gd name="T84" fmla="*/ 854 w 1181"/>
                  <a:gd name="T85" fmla="*/ 44 h 1846"/>
                  <a:gd name="T86" fmla="*/ 799 w 1181"/>
                  <a:gd name="T87" fmla="*/ 26 h 1846"/>
                  <a:gd name="T88" fmla="*/ 741 w 1181"/>
                  <a:gd name="T89" fmla="*/ 13 h 1846"/>
                  <a:gd name="T90" fmla="*/ 681 w 1181"/>
                  <a:gd name="T91" fmla="*/ 5 h 1846"/>
                  <a:gd name="T92" fmla="*/ 619 w 1181"/>
                  <a:gd name="T93" fmla="*/ 1 h 1846"/>
                  <a:gd name="T94" fmla="*/ 0 w 1181"/>
                  <a:gd name="T95" fmla="*/ 0 h 1846"/>
                  <a:gd name="T96" fmla="*/ 385 w 1181"/>
                  <a:gd name="T97" fmla="*/ 1846 h 1846"/>
                  <a:gd name="T98" fmla="*/ 608 w 1181"/>
                  <a:gd name="T99" fmla="*/ 1172 h 1846"/>
                  <a:gd name="T100" fmla="*/ 673 w 1181"/>
                  <a:gd name="T101" fmla="*/ 1169 h 1846"/>
                  <a:gd name="T102" fmla="*/ 734 w 1181"/>
                  <a:gd name="T103" fmla="*/ 1161 h 1846"/>
                  <a:gd name="T104" fmla="*/ 793 w 1181"/>
                  <a:gd name="T105" fmla="*/ 1148 h 1846"/>
                  <a:gd name="T106" fmla="*/ 847 w 1181"/>
                  <a:gd name="T107" fmla="*/ 1129 h 1846"/>
                  <a:gd name="T108" fmla="*/ 898 w 1181"/>
                  <a:gd name="T109" fmla="*/ 1106 h 1846"/>
                  <a:gd name="T110" fmla="*/ 945 w 1181"/>
                  <a:gd name="T111" fmla="*/ 1079 h 1846"/>
                  <a:gd name="T112" fmla="*/ 988 w 1181"/>
                  <a:gd name="T113" fmla="*/ 1047 h 1846"/>
                  <a:gd name="T114" fmla="*/ 1029 w 1181"/>
                  <a:gd name="T115" fmla="*/ 1011 h 1846"/>
                  <a:gd name="T116" fmla="*/ 1063 w 1181"/>
                  <a:gd name="T117" fmla="*/ 971 h 1846"/>
                  <a:gd name="T118" fmla="*/ 1093 w 1181"/>
                  <a:gd name="T119" fmla="*/ 925 h 1846"/>
                  <a:gd name="T120" fmla="*/ 1120 w 1181"/>
                  <a:gd name="T121" fmla="*/ 876 h 1846"/>
                  <a:gd name="T122" fmla="*/ 1142 w 1181"/>
                  <a:gd name="T123" fmla="*/ 824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1" h="1846">
                    <a:moveTo>
                      <a:pt x="739" y="761"/>
                    </a:moveTo>
                    <a:lnTo>
                      <a:pt x="723" y="773"/>
                    </a:lnTo>
                    <a:lnTo>
                      <a:pt x="706" y="784"/>
                    </a:lnTo>
                    <a:lnTo>
                      <a:pt x="688" y="793"/>
                    </a:lnTo>
                    <a:lnTo>
                      <a:pt x="669" y="801"/>
                    </a:lnTo>
                    <a:lnTo>
                      <a:pt x="650" y="806"/>
                    </a:lnTo>
                    <a:lnTo>
                      <a:pt x="631" y="810"/>
                    </a:lnTo>
                    <a:lnTo>
                      <a:pt x="611" y="813"/>
                    </a:lnTo>
                    <a:lnTo>
                      <a:pt x="590" y="813"/>
                    </a:lnTo>
                    <a:lnTo>
                      <a:pt x="385" y="813"/>
                    </a:lnTo>
                    <a:lnTo>
                      <a:pt x="385" y="355"/>
                    </a:lnTo>
                    <a:lnTo>
                      <a:pt x="587" y="355"/>
                    </a:lnTo>
                    <a:lnTo>
                      <a:pt x="611" y="356"/>
                    </a:lnTo>
                    <a:lnTo>
                      <a:pt x="635" y="358"/>
                    </a:lnTo>
                    <a:lnTo>
                      <a:pt x="657" y="362"/>
                    </a:lnTo>
                    <a:lnTo>
                      <a:pt x="677" y="368"/>
                    </a:lnTo>
                    <a:lnTo>
                      <a:pt x="687" y="372"/>
                    </a:lnTo>
                    <a:lnTo>
                      <a:pt x="696" y="375"/>
                    </a:lnTo>
                    <a:lnTo>
                      <a:pt x="705" y="380"/>
                    </a:lnTo>
                    <a:lnTo>
                      <a:pt x="714" y="384"/>
                    </a:lnTo>
                    <a:lnTo>
                      <a:pt x="723" y="389"/>
                    </a:lnTo>
                    <a:lnTo>
                      <a:pt x="731" y="395"/>
                    </a:lnTo>
                    <a:lnTo>
                      <a:pt x="738" y="401"/>
                    </a:lnTo>
                    <a:lnTo>
                      <a:pt x="746" y="407"/>
                    </a:lnTo>
                    <a:lnTo>
                      <a:pt x="753" y="414"/>
                    </a:lnTo>
                    <a:lnTo>
                      <a:pt x="759" y="421"/>
                    </a:lnTo>
                    <a:lnTo>
                      <a:pt x="767" y="429"/>
                    </a:lnTo>
                    <a:lnTo>
                      <a:pt x="772" y="437"/>
                    </a:lnTo>
                    <a:lnTo>
                      <a:pt x="777" y="446"/>
                    </a:lnTo>
                    <a:lnTo>
                      <a:pt x="782" y="455"/>
                    </a:lnTo>
                    <a:lnTo>
                      <a:pt x="786" y="465"/>
                    </a:lnTo>
                    <a:lnTo>
                      <a:pt x="790" y="476"/>
                    </a:lnTo>
                    <a:lnTo>
                      <a:pt x="794" y="486"/>
                    </a:lnTo>
                    <a:lnTo>
                      <a:pt x="797" y="498"/>
                    </a:lnTo>
                    <a:lnTo>
                      <a:pt x="799" y="510"/>
                    </a:lnTo>
                    <a:lnTo>
                      <a:pt x="801" y="522"/>
                    </a:lnTo>
                    <a:lnTo>
                      <a:pt x="804" y="549"/>
                    </a:lnTo>
                    <a:lnTo>
                      <a:pt x="805" y="578"/>
                    </a:lnTo>
                    <a:lnTo>
                      <a:pt x="805" y="594"/>
                    </a:lnTo>
                    <a:lnTo>
                      <a:pt x="804" y="610"/>
                    </a:lnTo>
                    <a:lnTo>
                      <a:pt x="803" y="625"/>
                    </a:lnTo>
                    <a:lnTo>
                      <a:pt x="801" y="639"/>
                    </a:lnTo>
                    <a:lnTo>
                      <a:pt x="799" y="652"/>
                    </a:lnTo>
                    <a:lnTo>
                      <a:pt x="796" y="665"/>
                    </a:lnTo>
                    <a:lnTo>
                      <a:pt x="793" y="677"/>
                    </a:lnTo>
                    <a:lnTo>
                      <a:pt x="789" y="689"/>
                    </a:lnTo>
                    <a:lnTo>
                      <a:pt x="785" y="700"/>
                    </a:lnTo>
                    <a:lnTo>
                      <a:pt x="780" y="710"/>
                    </a:lnTo>
                    <a:lnTo>
                      <a:pt x="774" y="720"/>
                    </a:lnTo>
                    <a:lnTo>
                      <a:pt x="769" y="730"/>
                    </a:lnTo>
                    <a:lnTo>
                      <a:pt x="761" y="738"/>
                    </a:lnTo>
                    <a:lnTo>
                      <a:pt x="754" y="746"/>
                    </a:lnTo>
                    <a:lnTo>
                      <a:pt x="747" y="754"/>
                    </a:lnTo>
                    <a:lnTo>
                      <a:pt x="739" y="761"/>
                    </a:lnTo>
                    <a:close/>
                    <a:moveTo>
                      <a:pt x="1142" y="824"/>
                    </a:moveTo>
                    <a:lnTo>
                      <a:pt x="1151" y="797"/>
                    </a:lnTo>
                    <a:lnTo>
                      <a:pt x="1159" y="768"/>
                    </a:lnTo>
                    <a:lnTo>
                      <a:pt x="1166" y="740"/>
                    </a:lnTo>
                    <a:lnTo>
                      <a:pt x="1171" y="710"/>
                    </a:lnTo>
                    <a:lnTo>
                      <a:pt x="1176" y="680"/>
                    </a:lnTo>
                    <a:lnTo>
                      <a:pt x="1179" y="649"/>
                    </a:lnTo>
                    <a:lnTo>
                      <a:pt x="1181" y="617"/>
                    </a:lnTo>
                    <a:lnTo>
                      <a:pt x="1181" y="583"/>
                    </a:lnTo>
                    <a:lnTo>
                      <a:pt x="1181" y="546"/>
                    </a:lnTo>
                    <a:lnTo>
                      <a:pt x="1179" y="510"/>
                    </a:lnTo>
                    <a:lnTo>
                      <a:pt x="1175" y="476"/>
                    </a:lnTo>
                    <a:lnTo>
                      <a:pt x="1170" y="442"/>
                    </a:lnTo>
                    <a:lnTo>
                      <a:pt x="1164" y="411"/>
                    </a:lnTo>
                    <a:lnTo>
                      <a:pt x="1157" y="380"/>
                    </a:lnTo>
                    <a:lnTo>
                      <a:pt x="1148" y="350"/>
                    </a:lnTo>
                    <a:lnTo>
                      <a:pt x="1138" y="322"/>
                    </a:lnTo>
                    <a:lnTo>
                      <a:pt x="1127" y="295"/>
                    </a:lnTo>
                    <a:lnTo>
                      <a:pt x="1114" y="269"/>
                    </a:lnTo>
                    <a:lnTo>
                      <a:pt x="1100" y="244"/>
                    </a:lnTo>
                    <a:lnTo>
                      <a:pt x="1086" y="221"/>
                    </a:lnTo>
                    <a:lnTo>
                      <a:pt x="1070" y="199"/>
                    </a:lnTo>
                    <a:lnTo>
                      <a:pt x="1053" y="178"/>
                    </a:lnTo>
                    <a:lnTo>
                      <a:pt x="1035" y="159"/>
                    </a:lnTo>
                    <a:lnTo>
                      <a:pt x="1016" y="140"/>
                    </a:lnTo>
                    <a:lnTo>
                      <a:pt x="995" y="123"/>
                    </a:lnTo>
                    <a:lnTo>
                      <a:pt x="974" y="107"/>
                    </a:lnTo>
                    <a:lnTo>
                      <a:pt x="952" y="92"/>
                    </a:lnTo>
                    <a:lnTo>
                      <a:pt x="929" y="78"/>
                    </a:lnTo>
                    <a:lnTo>
                      <a:pt x="905" y="65"/>
                    </a:lnTo>
                    <a:lnTo>
                      <a:pt x="880" y="54"/>
                    </a:lnTo>
                    <a:lnTo>
                      <a:pt x="854" y="44"/>
                    </a:lnTo>
                    <a:lnTo>
                      <a:pt x="827" y="34"/>
                    </a:lnTo>
                    <a:lnTo>
                      <a:pt x="799" y="26"/>
                    </a:lnTo>
                    <a:lnTo>
                      <a:pt x="771" y="19"/>
                    </a:lnTo>
                    <a:lnTo>
                      <a:pt x="741" y="13"/>
                    </a:lnTo>
                    <a:lnTo>
                      <a:pt x="711" y="8"/>
                    </a:lnTo>
                    <a:lnTo>
                      <a:pt x="681" y="5"/>
                    </a:lnTo>
                    <a:lnTo>
                      <a:pt x="650" y="2"/>
                    </a:lnTo>
                    <a:lnTo>
                      <a:pt x="619" y="1"/>
                    </a:lnTo>
                    <a:lnTo>
                      <a:pt x="587" y="0"/>
                    </a:lnTo>
                    <a:lnTo>
                      <a:pt x="0" y="0"/>
                    </a:lnTo>
                    <a:lnTo>
                      <a:pt x="0" y="1846"/>
                    </a:lnTo>
                    <a:lnTo>
                      <a:pt x="385" y="1846"/>
                    </a:lnTo>
                    <a:lnTo>
                      <a:pt x="385" y="1172"/>
                    </a:lnTo>
                    <a:lnTo>
                      <a:pt x="608" y="1172"/>
                    </a:lnTo>
                    <a:lnTo>
                      <a:pt x="641" y="1171"/>
                    </a:lnTo>
                    <a:lnTo>
                      <a:pt x="673" y="1169"/>
                    </a:lnTo>
                    <a:lnTo>
                      <a:pt x="704" y="1166"/>
                    </a:lnTo>
                    <a:lnTo>
                      <a:pt x="734" y="1161"/>
                    </a:lnTo>
                    <a:lnTo>
                      <a:pt x="763" y="1155"/>
                    </a:lnTo>
                    <a:lnTo>
                      <a:pt x="793" y="1148"/>
                    </a:lnTo>
                    <a:lnTo>
                      <a:pt x="820" y="1139"/>
                    </a:lnTo>
                    <a:lnTo>
                      <a:pt x="847" y="1129"/>
                    </a:lnTo>
                    <a:lnTo>
                      <a:pt x="873" y="1118"/>
                    </a:lnTo>
                    <a:lnTo>
                      <a:pt x="898" y="1106"/>
                    </a:lnTo>
                    <a:lnTo>
                      <a:pt x="922" y="1093"/>
                    </a:lnTo>
                    <a:lnTo>
                      <a:pt x="945" y="1079"/>
                    </a:lnTo>
                    <a:lnTo>
                      <a:pt x="967" y="1063"/>
                    </a:lnTo>
                    <a:lnTo>
                      <a:pt x="988" y="1047"/>
                    </a:lnTo>
                    <a:lnTo>
                      <a:pt x="1009" y="1030"/>
                    </a:lnTo>
                    <a:lnTo>
                      <a:pt x="1029" y="1011"/>
                    </a:lnTo>
                    <a:lnTo>
                      <a:pt x="1046" y="991"/>
                    </a:lnTo>
                    <a:lnTo>
                      <a:pt x="1063" y="971"/>
                    </a:lnTo>
                    <a:lnTo>
                      <a:pt x="1079" y="949"/>
                    </a:lnTo>
                    <a:lnTo>
                      <a:pt x="1093" y="925"/>
                    </a:lnTo>
                    <a:lnTo>
                      <a:pt x="1107" y="901"/>
                    </a:lnTo>
                    <a:lnTo>
                      <a:pt x="1120" y="876"/>
                    </a:lnTo>
                    <a:lnTo>
                      <a:pt x="1131" y="851"/>
                    </a:lnTo>
                    <a:lnTo>
                      <a:pt x="1142" y="8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5" name="Freeform 6"/>
              <p:cNvSpPr>
                <a:spLocks noEditPoints="1"/>
              </p:cNvSpPr>
              <p:nvPr/>
            </p:nvSpPr>
            <p:spPr bwMode="auto">
              <a:xfrm>
                <a:off x="765951" y="259248"/>
                <a:ext cx="122502" cy="194272"/>
              </a:xfrm>
              <a:custGeom>
                <a:avLst/>
                <a:gdLst>
                  <a:gd name="T0" fmla="*/ 386 w 1185"/>
                  <a:gd name="T1" fmla="*/ 542 h 1875"/>
                  <a:gd name="T2" fmla="*/ 410 w 1185"/>
                  <a:gd name="T3" fmla="*/ 473 h 1875"/>
                  <a:gd name="T4" fmla="*/ 446 w 1185"/>
                  <a:gd name="T5" fmla="*/ 427 h 1875"/>
                  <a:gd name="T6" fmla="*/ 478 w 1185"/>
                  <a:gd name="T7" fmla="*/ 402 h 1875"/>
                  <a:gd name="T8" fmla="*/ 519 w 1185"/>
                  <a:gd name="T9" fmla="*/ 382 h 1875"/>
                  <a:gd name="T10" fmla="*/ 568 w 1185"/>
                  <a:gd name="T11" fmla="*/ 372 h 1875"/>
                  <a:gd name="T12" fmla="*/ 624 w 1185"/>
                  <a:gd name="T13" fmla="*/ 372 h 1875"/>
                  <a:gd name="T14" fmla="*/ 672 w 1185"/>
                  <a:gd name="T15" fmla="*/ 384 h 1875"/>
                  <a:gd name="T16" fmla="*/ 728 w 1185"/>
                  <a:gd name="T17" fmla="*/ 418 h 1875"/>
                  <a:gd name="T18" fmla="*/ 756 w 1185"/>
                  <a:gd name="T19" fmla="*/ 447 h 1875"/>
                  <a:gd name="T20" fmla="*/ 789 w 1185"/>
                  <a:gd name="T21" fmla="*/ 514 h 1875"/>
                  <a:gd name="T22" fmla="*/ 797 w 1185"/>
                  <a:gd name="T23" fmla="*/ 575 h 1875"/>
                  <a:gd name="T24" fmla="*/ 792 w 1185"/>
                  <a:gd name="T25" fmla="*/ 1359 h 1875"/>
                  <a:gd name="T26" fmla="*/ 779 w 1185"/>
                  <a:gd name="T27" fmla="*/ 1396 h 1875"/>
                  <a:gd name="T28" fmla="*/ 759 w 1185"/>
                  <a:gd name="T29" fmla="*/ 1429 h 1875"/>
                  <a:gd name="T30" fmla="*/ 723 w 1185"/>
                  <a:gd name="T31" fmla="*/ 1463 h 1875"/>
                  <a:gd name="T32" fmla="*/ 654 w 1185"/>
                  <a:gd name="T33" fmla="*/ 1496 h 1875"/>
                  <a:gd name="T34" fmla="*/ 582 w 1185"/>
                  <a:gd name="T35" fmla="*/ 1503 h 1875"/>
                  <a:gd name="T36" fmla="*/ 531 w 1185"/>
                  <a:gd name="T37" fmla="*/ 1497 h 1875"/>
                  <a:gd name="T38" fmla="*/ 489 w 1185"/>
                  <a:gd name="T39" fmla="*/ 1482 h 1875"/>
                  <a:gd name="T40" fmla="*/ 453 w 1185"/>
                  <a:gd name="T41" fmla="*/ 1458 h 1875"/>
                  <a:gd name="T42" fmla="*/ 421 w 1185"/>
                  <a:gd name="T43" fmla="*/ 1417 h 1875"/>
                  <a:gd name="T44" fmla="*/ 390 w 1185"/>
                  <a:gd name="T45" fmla="*/ 1334 h 1875"/>
                  <a:gd name="T46" fmla="*/ 834 w 1185"/>
                  <a:gd name="T47" fmla="*/ 1834 h 1875"/>
                  <a:gd name="T48" fmla="*/ 934 w 1185"/>
                  <a:gd name="T49" fmla="*/ 1784 h 1875"/>
                  <a:gd name="T50" fmla="*/ 1019 w 1185"/>
                  <a:gd name="T51" fmla="*/ 1715 h 1875"/>
                  <a:gd name="T52" fmla="*/ 1089 w 1185"/>
                  <a:gd name="T53" fmla="*/ 1629 h 1875"/>
                  <a:gd name="T54" fmla="*/ 1141 w 1185"/>
                  <a:gd name="T55" fmla="*/ 1525 h 1875"/>
                  <a:gd name="T56" fmla="*/ 1174 w 1185"/>
                  <a:gd name="T57" fmla="*/ 1409 h 1875"/>
                  <a:gd name="T58" fmla="*/ 1185 w 1185"/>
                  <a:gd name="T59" fmla="*/ 1278 h 1875"/>
                  <a:gd name="T60" fmla="*/ 1180 w 1185"/>
                  <a:gd name="T61" fmla="*/ 510 h 1875"/>
                  <a:gd name="T62" fmla="*/ 1158 w 1185"/>
                  <a:gd name="T63" fmla="*/ 403 h 1875"/>
                  <a:gd name="T64" fmla="*/ 1118 w 1185"/>
                  <a:gd name="T65" fmla="*/ 300 h 1875"/>
                  <a:gd name="T66" fmla="*/ 1060 w 1185"/>
                  <a:gd name="T67" fmla="*/ 207 h 1875"/>
                  <a:gd name="T68" fmla="*/ 983 w 1185"/>
                  <a:gd name="T69" fmla="*/ 128 h 1875"/>
                  <a:gd name="T70" fmla="*/ 886 w 1185"/>
                  <a:gd name="T71" fmla="*/ 65 h 1875"/>
                  <a:gd name="T72" fmla="*/ 770 w 1185"/>
                  <a:gd name="T73" fmla="*/ 20 h 1875"/>
                  <a:gd name="T74" fmla="*/ 633 w 1185"/>
                  <a:gd name="T75" fmla="*/ 1 h 1875"/>
                  <a:gd name="T76" fmla="*/ 481 w 1185"/>
                  <a:gd name="T77" fmla="*/ 7 h 1875"/>
                  <a:gd name="T78" fmla="*/ 396 w 1185"/>
                  <a:gd name="T79" fmla="*/ 25 h 1875"/>
                  <a:gd name="T80" fmla="*/ 335 w 1185"/>
                  <a:gd name="T81" fmla="*/ 47 h 1875"/>
                  <a:gd name="T82" fmla="*/ 242 w 1185"/>
                  <a:gd name="T83" fmla="*/ 99 h 1875"/>
                  <a:gd name="T84" fmla="*/ 155 w 1185"/>
                  <a:gd name="T85" fmla="*/ 172 h 1875"/>
                  <a:gd name="T86" fmla="*/ 88 w 1185"/>
                  <a:gd name="T87" fmla="*/ 259 h 1875"/>
                  <a:gd name="T88" fmla="*/ 41 w 1185"/>
                  <a:gd name="T89" fmla="*/ 357 h 1875"/>
                  <a:gd name="T90" fmla="*/ 14 w 1185"/>
                  <a:gd name="T91" fmla="*/ 461 h 1875"/>
                  <a:gd name="T92" fmla="*/ 0 w 1185"/>
                  <a:gd name="T93" fmla="*/ 565 h 1875"/>
                  <a:gd name="T94" fmla="*/ 2 w 1185"/>
                  <a:gd name="T95" fmla="*/ 1311 h 1875"/>
                  <a:gd name="T96" fmla="*/ 20 w 1185"/>
                  <a:gd name="T97" fmla="*/ 1430 h 1875"/>
                  <a:gd name="T98" fmla="*/ 54 w 1185"/>
                  <a:gd name="T99" fmla="*/ 1543 h 1875"/>
                  <a:gd name="T100" fmla="*/ 106 w 1185"/>
                  <a:gd name="T101" fmla="*/ 1643 h 1875"/>
                  <a:gd name="T102" fmla="*/ 177 w 1185"/>
                  <a:gd name="T103" fmla="*/ 1729 h 1875"/>
                  <a:gd name="T104" fmla="*/ 270 w 1185"/>
                  <a:gd name="T105" fmla="*/ 1797 h 1875"/>
                  <a:gd name="T106" fmla="*/ 353 w 1185"/>
                  <a:gd name="T107" fmla="*/ 1836 h 1875"/>
                  <a:gd name="T108" fmla="*/ 448 w 1185"/>
                  <a:gd name="T109" fmla="*/ 1862 h 1875"/>
                  <a:gd name="T110" fmla="*/ 596 w 1185"/>
                  <a:gd name="T111" fmla="*/ 1875 h 1875"/>
                  <a:gd name="T112" fmla="*/ 721 w 1185"/>
                  <a:gd name="T113" fmla="*/ 1864 h 1875"/>
                  <a:gd name="T114" fmla="*/ 834 w 1185"/>
                  <a:gd name="T115" fmla="*/ 1834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1875">
                    <a:moveTo>
                      <a:pt x="383" y="1259"/>
                    </a:moveTo>
                    <a:lnTo>
                      <a:pt x="383" y="575"/>
                    </a:lnTo>
                    <a:lnTo>
                      <a:pt x="384" y="559"/>
                    </a:lnTo>
                    <a:lnTo>
                      <a:pt x="386" y="542"/>
                    </a:lnTo>
                    <a:lnTo>
                      <a:pt x="390" y="525"/>
                    </a:lnTo>
                    <a:lnTo>
                      <a:pt x="395" y="507"/>
                    </a:lnTo>
                    <a:lnTo>
                      <a:pt x="402" y="490"/>
                    </a:lnTo>
                    <a:lnTo>
                      <a:pt x="410" y="473"/>
                    </a:lnTo>
                    <a:lnTo>
                      <a:pt x="420" y="456"/>
                    </a:lnTo>
                    <a:lnTo>
                      <a:pt x="432" y="441"/>
                    </a:lnTo>
                    <a:lnTo>
                      <a:pt x="439" y="434"/>
                    </a:lnTo>
                    <a:lnTo>
                      <a:pt x="446" y="427"/>
                    </a:lnTo>
                    <a:lnTo>
                      <a:pt x="453" y="420"/>
                    </a:lnTo>
                    <a:lnTo>
                      <a:pt x="461" y="414"/>
                    </a:lnTo>
                    <a:lnTo>
                      <a:pt x="469" y="407"/>
                    </a:lnTo>
                    <a:lnTo>
                      <a:pt x="478" y="402"/>
                    </a:lnTo>
                    <a:lnTo>
                      <a:pt x="488" y="396"/>
                    </a:lnTo>
                    <a:lnTo>
                      <a:pt x="498" y="391"/>
                    </a:lnTo>
                    <a:lnTo>
                      <a:pt x="508" y="386"/>
                    </a:lnTo>
                    <a:lnTo>
                      <a:pt x="519" y="382"/>
                    </a:lnTo>
                    <a:lnTo>
                      <a:pt x="531" y="379"/>
                    </a:lnTo>
                    <a:lnTo>
                      <a:pt x="543" y="376"/>
                    </a:lnTo>
                    <a:lnTo>
                      <a:pt x="555" y="374"/>
                    </a:lnTo>
                    <a:lnTo>
                      <a:pt x="568" y="372"/>
                    </a:lnTo>
                    <a:lnTo>
                      <a:pt x="582" y="371"/>
                    </a:lnTo>
                    <a:lnTo>
                      <a:pt x="596" y="371"/>
                    </a:lnTo>
                    <a:lnTo>
                      <a:pt x="610" y="371"/>
                    </a:lnTo>
                    <a:lnTo>
                      <a:pt x="624" y="372"/>
                    </a:lnTo>
                    <a:lnTo>
                      <a:pt x="637" y="374"/>
                    </a:lnTo>
                    <a:lnTo>
                      <a:pt x="649" y="377"/>
                    </a:lnTo>
                    <a:lnTo>
                      <a:pt x="661" y="380"/>
                    </a:lnTo>
                    <a:lnTo>
                      <a:pt x="672" y="384"/>
                    </a:lnTo>
                    <a:lnTo>
                      <a:pt x="682" y="388"/>
                    </a:lnTo>
                    <a:lnTo>
                      <a:pt x="692" y="393"/>
                    </a:lnTo>
                    <a:lnTo>
                      <a:pt x="711" y="405"/>
                    </a:lnTo>
                    <a:lnTo>
                      <a:pt x="728" y="418"/>
                    </a:lnTo>
                    <a:lnTo>
                      <a:pt x="736" y="425"/>
                    </a:lnTo>
                    <a:lnTo>
                      <a:pt x="743" y="432"/>
                    </a:lnTo>
                    <a:lnTo>
                      <a:pt x="750" y="440"/>
                    </a:lnTo>
                    <a:lnTo>
                      <a:pt x="756" y="447"/>
                    </a:lnTo>
                    <a:lnTo>
                      <a:pt x="766" y="464"/>
                    </a:lnTo>
                    <a:lnTo>
                      <a:pt x="776" y="480"/>
                    </a:lnTo>
                    <a:lnTo>
                      <a:pt x="783" y="497"/>
                    </a:lnTo>
                    <a:lnTo>
                      <a:pt x="789" y="514"/>
                    </a:lnTo>
                    <a:lnTo>
                      <a:pt x="793" y="531"/>
                    </a:lnTo>
                    <a:lnTo>
                      <a:pt x="795" y="546"/>
                    </a:lnTo>
                    <a:lnTo>
                      <a:pt x="797" y="561"/>
                    </a:lnTo>
                    <a:lnTo>
                      <a:pt x="797" y="575"/>
                    </a:lnTo>
                    <a:lnTo>
                      <a:pt x="797" y="1305"/>
                    </a:lnTo>
                    <a:lnTo>
                      <a:pt x="797" y="1327"/>
                    </a:lnTo>
                    <a:lnTo>
                      <a:pt x="794" y="1349"/>
                    </a:lnTo>
                    <a:lnTo>
                      <a:pt x="792" y="1359"/>
                    </a:lnTo>
                    <a:lnTo>
                      <a:pt x="789" y="1369"/>
                    </a:lnTo>
                    <a:lnTo>
                      <a:pt x="786" y="1378"/>
                    </a:lnTo>
                    <a:lnTo>
                      <a:pt x="783" y="1388"/>
                    </a:lnTo>
                    <a:lnTo>
                      <a:pt x="779" y="1396"/>
                    </a:lnTo>
                    <a:lnTo>
                      <a:pt x="775" y="1405"/>
                    </a:lnTo>
                    <a:lnTo>
                      <a:pt x="770" y="1413"/>
                    </a:lnTo>
                    <a:lnTo>
                      <a:pt x="764" y="1421"/>
                    </a:lnTo>
                    <a:lnTo>
                      <a:pt x="759" y="1429"/>
                    </a:lnTo>
                    <a:lnTo>
                      <a:pt x="752" y="1436"/>
                    </a:lnTo>
                    <a:lnTo>
                      <a:pt x="745" y="1443"/>
                    </a:lnTo>
                    <a:lnTo>
                      <a:pt x="738" y="1450"/>
                    </a:lnTo>
                    <a:lnTo>
                      <a:pt x="723" y="1463"/>
                    </a:lnTo>
                    <a:lnTo>
                      <a:pt x="706" y="1473"/>
                    </a:lnTo>
                    <a:lnTo>
                      <a:pt x="689" y="1483"/>
                    </a:lnTo>
                    <a:lnTo>
                      <a:pt x="672" y="1490"/>
                    </a:lnTo>
                    <a:lnTo>
                      <a:pt x="654" y="1496"/>
                    </a:lnTo>
                    <a:lnTo>
                      <a:pt x="635" y="1500"/>
                    </a:lnTo>
                    <a:lnTo>
                      <a:pt x="616" y="1502"/>
                    </a:lnTo>
                    <a:lnTo>
                      <a:pt x="596" y="1503"/>
                    </a:lnTo>
                    <a:lnTo>
                      <a:pt x="582" y="1503"/>
                    </a:lnTo>
                    <a:lnTo>
                      <a:pt x="569" y="1502"/>
                    </a:lnTo>
                    <a:lnTo>
                      <a:pt x="556" y="1501"/>
                    </a:lnTo>
                    <a:lnTo>
                      <a:pt x="543" y="1499"/>
                    </a:lnTo>
                    <a:lnTo>
                      <a:pt x="531" y="1497"/>
                    </a:lnTo>
                    <a:lnTo>
                      <a:pt x="520" y="1494"/>
                    </a:lnTo>
                    <a:lnTo>
                      <a:pt x="509" y="1490"/>
                    </a:lnTo>
                    <a:lnTo>
                      <a:pt x="498" y="1486"/>
                    </a:lnTo>
                    <a:lnTo>
                      <a:pt x="489" y="1482"/>
                    </a:lnTo>
                    <a:lnTo>
                      <a:pt x="478" y="1477"/>
                    </a:lnTo>
                    <a:lnTo>
                      <a:pt x="469" y="1471"/>
                    </a:lnTo>
                    <a:lnTo>
                      <a:pt x="461" y="1465"/>
                    </a:lnTo>
                    <a:lnTo>
                      <a:pt x="453" y="1458"/>
                    </a:lnTo>
                    <a:lnTo>
                      <a:pt x="446" y="1451"/>
                    </a:lnTo>
                    <a:lnTo>
                      <a:pt x="439" y="1443"/>
                    </a:lnTo>
                    <a:lnTo>
                      <a:pt x="432" y="1435"/>
                    </a:lnTo>
                    <a:lnTo>
                      <a:pt x="421" y="1417"/>
                    </a:lnTo>
                    <a:lnTo>
                      <a:pt x="411" y="1398"/>
                    </a:lnTo>
                    <a:lnTo>
                      <a:pt x="402" y="1378"/>
                    </a:lnTo>
                    <a:lnTo>
                      <a:pt x="395" y="1357"/>
                    </a:lnTo>
                    <a:lnTo>
                      <a:pt x="390" y="1334"/>
                    </a:lnTo>
                    <a:lnTo>
                      <a:pt x="386" y="1311"/>
                    </a:lnTo>
                    <a:lnTo>
                      <a:pt x="384" y="1285"/>
                    </a:lnTo>
                    <a:lnTo>
                      <a:pt x="383" y="1259"/>
                    </a:lnTo>
                    <a:close/>
                    <a:moveTo>
                      <a:pt x="834" y="1834"/>
                    </a:moveTo>
                    <a:lnTo>
                      <a:pt x="860" y="1823"/>
                    </a:lnTo>
                    <a:lnTo>
                      <a:pt x="886" y="1811"/>
                    </a:lnTo>
                    <a:lnTo>
                      <a:pt x="910" y="1798"/>
                    </a:lnTo>
                    <a:lnTo>
                      <a:pt x="934" y="1784"/>
                    </a:lnTo>
                    <a:lnTo>
                      <a:pt x="957" y="1768"/>
                    </a:lnTo>
                    <a:lnTo>
                      <a:pt x="979" y="1752"/>
                    </a:lnTo>
                    <a:lnTo>
                      <a:pt x="1000" y="1734"/>
                    </a:lnTo>
                    <a:lnTo>
                      <a:pt x="1019" y="1715"/>
                    </a:lnTo>
                    <a:lnTo>
                      <a:pt x="1039" y="1695"/>
                    </a:lnTo>
                    <a:lnTo>
                      <a:pt x="1057" y="1674"/>
                    </a:lnTo>
                    <a:lnTo>
                      <a:pt x="1073" y="1652"/>
                    </a:lnTo>
                    <a:lnTo>
                      <a:pt x="1089" y="1629"/>
                    </a:lnTo>
                    <a:lnTo>
                      <a:pt x="1104" y="1604"/>
                    </a:lnTo>
                    <a:lnTo>
                      <a:pt x="1117" y="1579"/>
                    </a:lnTo>
                    <a:lnTo>
                      <a:pt x="1130" y="1553"/>
                    </a:lnTo>
                    <a:lnTo>
                      <a:pt x="1141" y="1525"/>
                    </a:lnTo>
                    <a:lnTo>
                      <a:pt x="1151" y="1498"/>
                    </a:lnTo>
                    <a:lnTo>
                      <a:pt x="1160" y="1469"/>
                    </a:lnTo>
                    <a:lnTo>
                      <a:pt x="1168" y="1439"/>
                    </a:lnTo>
                    <a:lnTo>
                      <a:pt x="1174" y="1409"/>
                    </a:lnTo>
                    <a:lnTo>
                      <a:pt x="1179" y="1378"/>
                    </a:lnTo>
                    <a:lnTo>
                      <a:pt x="1182" y="1346"/>
                    </a:lnTo>
                    <a:lnTo>
                      <a:pt x="1184" y="1313"/>
                    </a:lnTo>
                    <a:lnTo>
                      <a:pt x="1185" y="1278"/>
                    </a:lnTo>
                    <a:lnTo>
                      <a:pt x="1185" y="591"/>
                    </a:lnTo>
                    <a:lnTo>
                      <a:pt x="1185" y="564"/>
                    </a:lnTo>
                    <a:lnTo>
                      <a:pt x="1183" y="536"/>
                    </a:lnTo>
                    <a:lnTo>
                      <a:pt x="1180" y="510"/>
                    </a:lnTo>
                    <a:lnTo>
                      <a:pt x="1176" y="483"/>
                    </a:lnTo>
                    <a:lnTo>
                      <a:pt x="1171" y="456"/>
                    </a:lnTo>
                    <a:lnTo>
                      <a:pt x="1165" y="429"/>
                    </a:lnTo>
                    <a:lnTo>
                      <a:pt x="1158" y="403"/>
                    </a:lnTo>
                    <a:lnTo>
                      <a:pt x="1149" y="376"/>
                    </a:lnTo>
                    <a:lnTo>
                      <a:pt x="1140" y="350"/>
                    </a:lnTo>
                    <a:lnTo>
                      <a:pt x="1129" y="325"/>
                    </a:lnTo>
                    <a:lnTo>
                      <a:pt x="1118" y="300"/>
                    </a:lnTo>
                    <a:lnTo>
                      <a:pt x="1105" y="275"/>
                    </a:lnTo>
                    <a:lnTo>
                      <a:pt x="1091" y="252"/>
                    </a:lnTo>
                    <a:lnTo>
                      <a:pt x="1076" y="229"/>
                    </a:lnTo>
                    <a:lnTo>
                      <a:pt x="1060" y="207"/>
                    </a:lnTo>
                    <a:lnTo>
                      <a:pt x="1042" y="186"/>
                    </a:lnTo>
                    <a:lnTo>
                      <a:pt x="1024" y="166"/>
                    </a:lnTo>
                    <a:lnTo>
                      <a:pt x="1004" y="147"/>
                    </a:lnTo>
                    <a:lnTo>
                      <a:pt x="983" y="128"/>
                    </a:lnTo>
                    <a:lnTo>
                      <a:pt x="961" y="111"/>
                    </a:lnTo>
                    <a:lnTo>
                      <a:pt x="937" y="95"/>
                    </a:lnTo>
                    <a:lnTo>
                      <a:pt x="912" y="79"/>
                    </a:lnTo>
                    <a:lnTo>
                      <a:pt x="886" y="65"/>
                    </a:lnTo>
                    <a:lnTo>
                      <a:pt x="859" y="52"/>
                    </a:lnTo>
                    <a:lnTo>
                      <a:pt x="830" y="39"/>
                    </a:lnTo>
                    <a:lnTo>
                      <a:pt x="801" y="29"/>
                    </a:lnTo>
                    <a:lnTo>
                      <a:pt x="770" y="20"/>
                    </a:lnTo>
                    <a:lnTo>
                      <a:pt x="738" y="13"/>
                    </a:lnTo>
                    <a:lnTo>
                      <a:pt x="703" y="7"/>
                    </a:lnTo>
                    <a:lnTo>
                      <a:pt x="669" y="3"/>
                    </a:lnTo>
                    <a:lnTo>
                      <a:pt x="633" y="1"/>
                    </a:lnTo>
                    <a:lnTo>
                      <a:pt x="596" y="0"/>
                    </a:lnTo>
                    <a:lnTo>
                      <a:pt x="556" y="1"/>
                    </a:lnTo>
                    <a:lnTo>
                      <a:pt x="518" y="3"/>
                    </a:lnTo>
                    <a:lnTo>
                      <a:pt x="481" y="7"/>
                    </a:lnTo>
                    <a:lnTo>
                      <a:pt x="446" y="13"/>
                    </a:lnTo>
                    <a:lnTo>
                      <a:pt x="429" y="17"/>
                    </a:lnTo>
                    <a:lnTo>
                      <a:pt x="412" y="21"/>
                    </a:lnTo>
                    <a:lnTo>
                      <a:pt x="396" y="25"/>
                    </a:lnTo>
                    <a:lnTo>
                      <a:pt x="380" y="30"/>
                    </a:lnTo>
                    <a:lnTo>
                      <a:pt x="365" y="35"/>
                    </a:lnTo>
                    <a:lnTo>
                      <a:pt x="350" y="41"/>
                    </a:lnTo>
                    <a:lnTo>
                      <a:pt x="335" y="47"/>
                    </a:lnTo>
                    <a:lnTo>
                      <a:pt x="321" y="54"/>
                    </a:lnTo>
                    <a:lnTo>
                      <a:pt x="294" y="68"/>
                    </a:lnTo>
                    <a:lnTo>
                      <a:pt x="268" y="83"/>
                    </a:lnTo>
                    <a:lnTo>
                      <a:pt x="242" y="99"/>
                    </a:lnTo>
                    <a:lnTo>
                      <a:pt x="218" y="116"/>
                    </a:lnTo>
                    <a:lnTo>
                      <a:pt x="196" y="134"/>
                    </a:lnTo>
                    <a:lnTo>
                      <a:pt x="175" y="152"/>
                    </a:lnTo>
                    <a:lnTo>
                      <a:pt x="155" y="172"/>
                    </a:lnTo>
                    <a:lnTo>
                      <a:pt x="137" y="193"/>
                    </a:lnTo>
                    <a:lnTo>
                      <a:pt x="120" y="214"/>
                    </a:lnTo>
                    <a:lnTo>
                      <a:pt x="103" y="236"/>
                    </a:lnTo>
                    <a:lnTo>
                      <a:pt x="88" y="259"/>
                    </a:lnTo>
                    <a:lnTo>
                      <a:pt x="75" y="282"/>
                    </a:lnTo>
                    <a:lnTo>
                      <a:pt x="62" y="307"/>
                    </a:lnTo>
                    <a:lnTo>
                      <a:pt x="51" y="332"/>
                    </a:lnTo>
                    <a:lnTo>
                      <a:pt x="41" y="357"/>
                    </a:lnTo>
                    <a:lnTo>
                      <a:pt x="33" y="383"/>
                    </a:lnTo>
                    <a:lnTo>
                      <a:pt x="26" y="409"/>
                    </a:lnTo>
                    <a:lnTo>
                      <a:pt x="19" y="435"/>
                    </a:lnTo>
                    <a:lnTo>
                      <a:pt x="14" y="461"/>
                    </a:lnTo>
                    <a:lnTo>
                      <a:pt x="8" y="487"/>
                    </a:lnTo>
                    <a:lnTo>
                      <a:pt x="4" y="513"/>
                    </a:lnTo>
                    <a:lnTo>
                      <a:pt x="2" y="539"/>
                    </a:lnTo>
                    <a:lnTo>
                      <a:pt x="0" y="565"/>
                    </a:lnTo>
                    <a:lnTo>
                      <a:pt x="0" y="591"/>
                    </a:lnTo>
                    <a:lnTo>
                      <a:pt x="0" y="1248"/>
                    </a:lnTo>
                    <a:lnTo>
                      <a:pt x="0" y="1279"/>
                    </a:lnTo>
                    <a:lnTo>
                      <a:pt x="2" y="1311"/>
                    </a:lnTo>
                    <a:lnTo>
                      <a:pt x="4" y="1341"/>
                    </a:lnTo>
                    <a:lnTo>
                      <a:pt x="8" y="1371"/>
                    </a:lnTo>
                    <a:lnTo>
                      <a:pt x="14" y="1401"/>
                    </a:lnTo>
                    <a:lnTo>
                      <a:pt x="20" y="1430"/>
                    </a:lnTo>
                    <a:lnTo>
                      <a:pt x="27" y="1459"/>
                    </a:lnTo>
                    <a:lnTo>
                      <a:pt x="34" y="1487"/>
                    </a:lnTo>
                    <a:lnTo>
                      <a:pt x="43" y="1515"/>
                    </a:lnTo>
                    <a:lnTo>
                      <a:pt x="54" y="1543"/>
                    </a:lnTo>
                    <a:lnTo>
                      <a:pt x="65" y="1569"/>
                    </a:lnTo>
                    <a:lnTo>
                      <a:pt x="77" y="1594"/>
                    </a:lnTo>
                    <a:lnTo>
                      <a:pt x="91" y="1619"/>
                    </a:lnTo>
                    <a:lnTo>
                      <a:pt x="106" y="1643"/>
                    </a:lnTo>
                    <a:lnTo>
                      <a:pt x="122" y="1666"/>
                    </a:lnTo>
                    <a:lnTo>
                      <a:pt x="139" y="1688"/>
                    </a:lnTo>
                    <a:lnTo>
                      <a:pt x="157" y="1709"/>
                    </a:lnTo>
                    <a:lnTo>
                      <a:pt x="177" y="1729"/>
                    </a:lnTo>
                    <a:lnTo>
                      <a:pt x="198" y="1747"/>
                    </a:lnTo>
                    <a:lnTo>
                      <a:pt x="221" y="1765"/>
                    </a:lnTo>
                    <a:lnTo>
                      <a:pt x="244" y="1782"/>
                    </a:lnTo>
                    <a:lnTo>
                      <a:pt x="270" y="1797"/>
                    </a:lnTo>
                    <a:lnTo>
                      <a:pt x="296" y="1811"/>
                    </a:lnTo>
                    <a:lnTo>
                      <a:pt x="324" y="1824"/>
                    </a:lnTo>
                    <a:lnTo>
                      <a:pt x="338" y="1830"/>
                    </a:lnTo>
                    <a:lnTo>
                      <a:pt x="353" y="1836"/>
                    </a:lnTo>
                    <a:lnTo>
                      <a:pt x="368" y="1841"/>
                    </a:lnTo>
                    <a:lnTo>
                      <a:pt x="383" y="1846"/>
                    </a:lnTo>
                    <a:lnTo>
                      <a:pt x="415" y="1855"/>
                    </a:lnTo>
                    <a:lnTo>
                      <a:pt x="448" y="1862"/>
                    </a:lnTo>
                    <a:lnTo>
                      <a:pt x="484" y="1868"/>
                    </a:lnTo>
                    <a:lnTo>
                      <a:pt x="520" y="1871"/>
                    </a:lnTo>
                    <a:lnTo>
                      <a:pt x="557" y="1874"/>
                    </a:lnTo>
                    <a:lnTo>
                      <a:pt x="596" y="1875"/>
                    </a:lnTo>
                    <a:lnTo>
                      <a:pt x="628" y="1874"/>
                    </a:lnTo>
                    <a:lnTo>
                      <a:pt x="659" y="1872"/>
                    </a:lnTo>
                    <a:lnTo>
                      <a:pt x="690" y="1869"/>
                    </a:lnTo>
                    <a:lnTo>
                      <a:pt x="721" y="1864"/>
                    </a:lnTo>
                    <a:lnTo>
                      <a:pt x="750" y="1859"/>
                    </a:lnTo>
                    <a:lnTo>
                      <a:pt x="779" y="1852"/>
                    </a:lnTo>
                    <a:lnTo>
                      <a:pt x="806" y="1843"/>
                    </a:lnTo>
                    <a:lnTo>
                      <a:pt x="834" y="1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6" name="Freeform 7"/>
              <p:cNvSpPr>
                <a:spLocks/>
              </p:cNvSpPr>
              <p:nvPr/>
            </p:nvSpPr>
            <p:spPr bwMode="auto">
              <a:xfrm>
                <a:off x="926813" y="259248"/>
                <a:ext cx="121265" cy="194272"/>
              </a:xfrm>
              <a:custGeom>
                <a:avLst/>
                <a:gdLst>
                  <a:gd name="T0" fmla="*/ 197 w 1175"/>
                  <a:gd name="T1" fmla="*/ 1747 h 1875"/>
                  <a:gd name="T2" fmla="*/ 294 w 1175"/>
                  <a:gd name="T3" fmla="*/ 1811 h 1875"/>
                  <a:gd name="T4" fmla="*/ 366 w 1175"/>
                  <a:gd name="T5" fmla="*/ 1841 h 1875"/>
                  <a:gd name="T6" fmla="*/ 481 w 1175"/>
                  <a:gd name="T7" fmla="*/ 1868 h 1875"/>
                  <a:gd name="T8" fmla="*/ 622 w 1175"/>
                  <a:gd name="T9" fmla="*/ 1874 h 1875"/>
                  <a:gd name="T10" fmla="*/ 728 w 1175"/>
                  <a:gd name="T11" fmla="*/ 1863 h 1875"/>
                  <a:gd name="T12" fmla="*/ 826 w 1175"/>
                  <a:gd name="T13" fmla="*/ 1836 h 1875"/>
                  <a:gd name="T14" fmla="*/ 915 w 1175"/>
                  <a:gd name="T15" fmla="*/ 1794 h 1875"/>
                  <a:gd name="T16" fmla="*/ 995 w 1175"/>
                  <a:gd name="T17" fmla="*/ 1737 h 1875"/>
                  <a:gd name="T18" fmla="*/ 1063 w 1175"/>
                  <a:gd name="T19" fmla="*/ 1668 h 1875"/>
                  <a:gd name="T20" fmla="*/ 1116 w 1175"/>
                  <a:gd name="T21" fmla="*/ 1586 h 1875"/>
                  <a:gd name="T22" fmla="*/ 1154 w 1175"/>
                  <a:gd name="T23" fmla="*/ 1493 h 1875"/>
                  <a:gd name="T24" fmla="*/ 806 w 1175"/>
                  <a:gd name="T25" fmla="*/ 1310 h 1875"/>
                  <a:gd name="T26" fmla="*/ 782 w 1175"/>
                  <a:gd name="T27" fmla="*/ 1391 h 1875"/>
                  <a:gd name="T28" fmla="*/ 734 w 1175"/>
                  <a:gd name="T29" fmla="*/ 1452 h 1875"/>
                  <a:gd name="T30" fmla="*/ 669 w 1175"/>
                  <a:gd name="T31" fmla="*/ 1490 h 1875"/>
                  <a:gd name="T32" fmla="*/ 595 w 1175"/>
                  <a:gd name="T33" fmla="*/ 1503 h 1875"/>
                  <a:gd name="T34" fmla="*/ 540 w 1175"/>
                  <a:gd name="T35" fmla="*/ 1499 h 1875"/>
                  <a:gd name="T36" fmla="*/ 496 w 1175"/>
                  <a:gd name="T37" fmla="*/ 1486 h 1875"/>
                  <a:gd name="T38" fmla="*/ 460 w 1175"/>
                  <a:gd name="T39" fmla="*/ 1465 h 1875"/>
                  <a:gd name="T40" fmla="*/ 433 w 1175"/>
                  <a:gd name="T41" fmla="*/ 1435 h 1875"/>
                  <a:gd name="T42" fmla="*/ 398 w 1175"/>
                  <a:gd name="T43" fmla="*/ 1357 h 1875"/>
                  <a:gd name="T44" fmla="*/ 387 w 1175"/>
                  <a:gd name="T45" fmla="*/ 1259 h 1875"/>
                  <a:gd name="T46" fmla="*/ 393 w 1175"/>
                  <a:gd name="T47" fmla="*/ 525 h 1875"/>
                  <a:gd name="T48" fmla="*/ 421 w 1175"/>
                  <a:gd name="T49" fmla="*/ 457 h 1875"/>
                  <a:gd name="T50" fmla="*/ 452 w 1175"/>
                  <a:gd name="T51" fmla="*/ 420 h 1875"/>
                  <a:gd name="T52" fmla="*/ 485 w 1175"/>
                  <a:gd name="T53" fmla="*/ 396 h 1875"/>
                  <a:gd name="T54" fmla="*/ 527 w 1175"/>
                  <a:gd name="T55" fmla="*/ 379 h 1875"/>
                  <a:gd name="T56" fmla="*/ 579 w 1175"/>
                  <a:gd name="T57" fmla="*/ 371 h 1875"/>
                  <a:gd name="T58" fmla="*/ 634 w 1175"/>
                  <a:gd name="T59" fmla="*/ 374 h 1875"/>
                  <a:gd name="T60" fmla="*/ 679 w 1175"/>
                  <a:gd name="T61" fmla="*/ 387 h 1875"/>
                  <a:gd name="T62" fmla="*/ 741 w 1175"/>
                  <a:gd name="T63" fmla="*/ 428 h 1875"/>
                  <a:gd name="T64" fmla="*/ 787 w 1175"/>
                  <a:gd name="T65" fmla="*/ 490 h 1875"/>
                  <a:gd name="T66" fmla="*/ 808 w 1175"/>
                  <a:gd name="T67" fmla="*/ 556 h 1875"/>
                  <a:gd name="T68" fmla="*/ 1165 w 1175"/>
                  <a:gd name="T69" fmla="*/ 417 h 1875"/>
                  <a:gd name="T70" fmla="*/ 1133 w 1175"/>
                  <a:gd name="T71" fmla="*/ 330 h 1875"/>
                  <a:gd name="T72" fmla="*/ 1087 w 1175"/>
                  <a:gd name="T73" fmla="*/ 246 h 1875"/>
                  <a:gd name="T74" fmla="*/ 1028 w 1175"/>
                  <a:gd name="T75" fmla="*/ 173 h 1875"/>
                  <a:gd name="T76" fmla="*/ 957 w 1175"/>
                  <a:gd name="T77" fmla="*/ 110 h 1875"/>
                  <a:gd name="T78" fmla="*/ 871 w 1175"/>
                  <a:gd name="T79" fmla="*/ 59 h 1875"/>
                  <a:gd name="T80" fmla="*/ 770 w 1175"/>
                  <a:gd name="T81" fmla="*/ 21 h 1875"/>
                  <a:gd name="T82" fmla="*/ 656 w 1175"/>
                  <a:gd name="T83" fmla="*/ 2 h 1875"/>
                  <a:gd name="T84" fmla="*/ 516 w 1175"/>
                  <a:gd name="T85" fmla="*/ 3 h 1875"/>
                  <a:gd name="T86" fmla="*/ 410 w 1175"/>
                  <a:gd name="T87" fmla="*/ 21 h 1875"/>
                  <a:gd name="T88" fmla="*/ 348 w 1175"/>
                  <a:gd name="T89" fmla="*/ 41 h 1875"/>
                  <a:gd name="T90" fmla="*/ 265 w 1175"/>
                  <a:gd name="T91" fmla="*/ 83 h 1875"/>
                  <a:gd name="T92" fmla="*/ 174 w 1175"/>
                  <a:gd name="T93" fmla="*/ 152 h 1875"/>
                  <a:gd name="T94" fmla="*/ 102 w 1175"/>
                  <a:gd name="T95" fmla="*/ 236 h 1875"/>
                  <a:gd name="T96" fmla="*/ 51 w 1175"/>
                  <a:gd name="T97" fmla="*/ 332 h 1875"/>
                  <a:gd name="T98" fmla="*/ 19 w 1175"/>
                  <a:gd name="T99" fmla="*/ 435 h 1875"/>
                  <a:gd name="T100" fmla="*/ 2 w 1175"/>
                  <a:gd name="T101" fmla="*/ 539 h 1875"/>
                  <a:gd name="T102" fmla="*/ 1 w 1175"/>
                  <a:gd name="T103" fmla="*/ 1279 h 1875"/>
                  <a:gd name="T104" fmla="*/ 14 w 1175"/>
                  <a:gd name="T105" fmla="*/ 1401 h 1875"/>
                  <a:gd name="T106" fmla="*/ 43 w 1175"/>
                  <a:gd name="T107" fmla="*/ 1515 h 1875"/>
                  <a:gd name="T108" fmla="*/ 90 w 1175"/>
                  <a:gd name="T109" fmla="*/ 1619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5" h="1875">
                    <a:moveTo>
                      <a:pt x="138" y="1688"/>
                    </a:moveTo>
                    <a:lnTo>
                      <a:pt x="157" y="1709"/>
                    </a:lnTo>
                    <a:lnTo>
                      <a:pt x="176" y="1729"/>
                    </a:lnTo>
                    <a:lnTo>
                      <a:pt x="197" y="1747"/>
                    </a:lnTo>
                    <a:lnTo>
                      <a:pt x="219" y="1765"/>
                    </a:lnTo>
                    <a:lnTo>
                      <a:pt x="243" y="1781"/>
                    </a:lnTo>
                    <a:lnTo>
                      <a:pt x="268" y="1797"/>
                    </a:lnTo>
                    <a:lnTo>
                      <a:pt x="294" y="1811"/>
                    </a:lnTo>
                    <a:lnTo>
                      <a:pt x="321" y="1824"/>
                    </a:lnTo>
                    <a:lnTo>
                      <a:pt x="335" y="1830"/>
                    </a:lnTo>
                    <a:lnTo>
                      <a:pt x="351" y="1836"/>
                    </a:lnTo>
                    <a:lnTo>
                      <a:pt x="366" y="1841"/>
                    </a:lnTo>
                    <a:lnTo>
                      <a:pt x="381" y="1846"/>
                    </a:lnTo>
                    <a:lnTo>
                      <a:pt x="413" y="1855"/>
                    </a:lnTo>
                    <a:lnTo>
                      <a:pt x="446" y="1862"/>
                    </a:lnTo>
                    <a:lnTo>
                      <a:pt x="481" y="1868"/>
                    </a:lnTo>
                    <a:lnTo>
                      <a:pt x="517" y="1872"/>
                    </a:lnTo>
                    <a:lnTo>
                      <a:pt x="555" y="1874"/>
                    </a:lnTo>
                    <a:lnTo>
                      <a:pt x="595" y="1875"/>
                    </a:lnTo>
                    <a:lnTo>
                      <a:pt x="622" y="1874"/>
                    </a:lnTo>
                    <a:lnTo>
                      <a:pt x="650" y="1873"/>
                    </a:lnTo>
                    <a:lnTo>
                      <a:pt x="676" y="1871"/>
                    </a:lnTo>
                    <a:lnTo>
                      <a:pt x="702" y="1867"/>
                    </a:lnTo>
                    <a:lnTo>
                      <a:pt x="728" y="1863"/>
                    </a:lnTo>
                    <a:lnTo>
                      <a:pt x="753" y="1858"/>
                    </a:lnTo>
                    <a:lnTo>
                      <a:pt x="778" y="1851"/>
                    </a:lnTo>
                    <a:lnTo>
                      <a:pt x="802" y="1844"/>
                    </a:lnTo>
                    <a:lnTo>
                      <a:pt x="826" y="1836"/>
                    </a:lnTo>
                    <a:lnTo>
                      <a:pt x="849" y="1827"/>
                    </a:lnTo>
                    <a:lnTo>
                      <a:pt x="872" y="1817"/>
                    </a:lnTo>
                    <a:lnTo>
                      <a:pt x="894" y="1806"/>
                    </a:lnTo>
                    <a:lnTo>
                      <a:pt x="915" y="1794"/>
                    </a:lnTo>
                    <a:lnTo>
                      <a:pt x="936" y="1782"/>
                    </a:lnTo>
                    <a:lnTo>
                      <a:pt x="956" y="1768"/>
                    </a:lnTo>
                    <a:lnTo>
                      <a:pt x="976" y="1753"/>
                    </a:lnTo>
                    <a:lnTo>
                      <a:pt x="995" y="1737"/>
                    </a:lnTo>
                    <a:lnTo>
                      <a:pt x="1013" y="1721"/>
                    </a:lnTo>
                    <a:lnTo>
                      <a:pt x="1030" y="1704"/>
                    </a:lnTo>
                    <a:lnTo>
                      <a:pt x="1046" y="1686"/>
                    </a:lnTo>
                    <a:lnTo>
                      <a:pt x="1063" y="1668"/>
                    </a:lnTo>
                    <a:lnTo>
                      <a:pt x="1077" y="1649"/>
                    </a:lnTo>
                    <a:lnTo>
                      <a:pt x="1091" y="1629"/>
                    </a:lnTo>
                    <a:lnTo>
                      <a:pt x="1104" y="1607"/>
                    </a:lnTo>
                    <a:lnTo>
                      <a:pt x="1116" y="1586"/>
                    </a:lnTo>
                    <a:lnTo>
                      <a:pt x="1127" y="1564"/>
                    </a:lnTo>
                    <a:lnTo>
                      <a:pt x="1137" y="1541"/>
                    </a:lnTo>
                    <a:lnTo>
                      <a:pt x="1146" y="1517"/>
                    </a:lnTo>
                    <a:lnTo>
                      <a:pt x="1154" y="1493"/>
                    </a:lnTo>
                    <a:lnTo>
                      <a:pt x="1161" y="1468"/>
                    </a:lnTo>
                    <a:lnTo>
                      <a:pt x="1167" y="1442"/>
                    </a:lnTo>
                    <a:lnTo>
                      <a:pt x="1173" y="1416"/>
                    </a:lnTo>
                    <a:lnTo>
                      <a:pt x="806" y="1310"/>
                    </a:lnTo>
                    <a:lnTo>
                      <a:pt x="802" y="1332"/>
                    </a:lnTo>
                    <a:lnTo>
                      <a:pt x="797" y="1353"/>
                    </a:lnTo>
                    <a:lnTo>
                      <a:pt x="791" y="1372"/>
                    </a:lnTo>
                    <a:lnTo>
                      <a:pt x="782" y="1391"/>
                    </a:lnTo>
                    <a:lnTo>
                      <a:pt x="773" y="1408"/>
                    </a:lnTo>
                    <a:lnTo>
                      <a:pt x="761" y="1423"/>
                    </a:lnTo>
                    <a:lnTo>
                      <a:pt x="749" y="1438"/>
                    </a:lnTo>
                    <a:lnTo>
                      <a:pt x="734" y="1452"/>
                    </a:lnTo>
                    <a:lnTo>
                      <a:pt x="719" y="1464"/>
                    </a:lnTo>
                    <a:lnTo>
                      <a:pt x="703" y="1474"/>
                    </a:lnTo>
                    <a:lnTo>
                      <a:pt x="686" y="1483"/>
                    </a:lnTo>
                    <a:lnTo>
                      <a:pt x="669" y="1490"/>
                    </a:lnTo>
                    <a:lnTo>
                      <a:pt x="651" y="1496"/>
                    </a:lnTo>
                    <a:lnTo>
                      <a:pt x="633" y="1500"/>
                    </a:lnTo>
                    <a:lnTo>
                      <a:pt x="614" y="1502"/>
                    </a:lnTo>
                    <a:lnTo>
                      <a:pt x="595" y="1503"/>
                    </a:lnTo>
                    <a:lnTo>
                      <a:pt x="580" y="1503"/>
                    </a:lnTo>
                    <a:lnTo>
                      <a:pt x="566" y="1502"/>
                    </a:lnTo>
                    <a:lnTo>
                      <a:pt x="553" y="1501"/>
                    </a:lnTo>
                    <a:lnTo>
                      <a:pt x="540" y="1499"/>
                    </a:lnTo>
                    <a:lnTo>
                      <a:pt x="529" y="1497"/>
                    </a:lnTo>
                    <a:lnTo>
                      <a:pt x="517" y="1494"/>
                    </a:lnTo>
                    <a:lnTo>
                      <a:pt x="506" y="1490"/>
                    </a:lnTo>
                    <a:lnTo>
                      <a:pt x="496" y="1486"/>
                    </a:lnTo>
                    <a:lnTo>
                      <a:pt x="486" y="1482"/>
                    </a:lnTo>
                    <a:lnTo>
                      <a:pt x="477" y="1477"/>
                    </a:lnTo>
                    <a:lnTo>
                      <a:pt x="468" y="1471"/>
                    </a:lnTo>
                    <a:lnTo>
                      <a:pt x="460" y="1465"/>
                    </a:lnTo>
                    <a:lnTo>
                      <a:pt x="453" y="1458"/>
                    </a:lnTo>
                    <a:lnTo>
                      <a:pt x="446" y="1451"/>
                    </a:lnTo>
                    <a:lnTo>
                      <a:pt x="439" y="1443"/>
                    </a:lnTo>
                    <a:lnTo>
                      <a:pt x="433" y="1435"/>
                    </a:lnTo>
                    <a:lnTo>
                      <a:pt x="422" y="1417"/>
                    </a:lnTo>
                    <a:lnTo>
                      <a:pt x="413" y="1398"/>
                    </a:lnTo>
                    <a:lnTo>
                      <a:pt x="405" y="1378"/>
                    </a:lnTo>
                    <a:lnTo>
                      <a:pt x="398" y="1357"/>
                    </a:lnTo>
                    <a:lnTo>
                      <a:pt x="393" y="1334"/>
                    </a:lnTo>
                    <a:lnTo>
                      <a:pt x="390" y="1311"/>
                    </a:lnTo>
                    <a:lnTo>
                      <a:pt x="387" y="1285"/>
                    </a:lnTo>
                    <a:lnTo>
                      <a:pt x="387" y="1259"/>
                    </a:lnTo>
                    <a:lnTo>
                      <a:pt x="387" y="575"/>
                    </a:lnTo>
                    <a:lnTo>
                      <a:pt x="387" y="558"/>
                    </a:lnTo>
                    <a:lnTo>
                      <a:pt x="389" y="542"/>
                    </a:lnTo>
                    <a:lnTo>
                      <a:pt x="393" y="525"/>
                    </a:lnTo>
                    <a:lnTo>
                      <a:pt x="398" y="507"/>
                    </a:lnTo>
                    <a:lnTo>
                      <a:pt x="404" y="490"/>
                    </a:lnTo>
                    <a:lnTo>
                      <a:pt x="411" y="473"/>
                    </a:lnTo>
                    <a:lnTo>
                      <a:pt x="421" y="457"/>
                    </a:lnTo>
                    <a:lnTo>
                      <a:pt x="432" y="441"/>
                    </a:lnTo>
                    <a:lnTo>
                      <a:pt x="438" y="434"/>
                    </a:lnTo>
                    <a:lnTo>
                      <a:pt x="445" y="427"/>
                    </a:lnTo>
                    <a:lnTo>
                      <a:pt x="452" y="420"/>
                    </a:lnTo>
                    <a:lnTo>
                      <a:pt x="460" y="413"/>
                    </a:lnTo>
                    <a:lnTo>
                      <a:pt x="468" y="407"/>
                    </a:lnTo>
                    <a:lnTo>
                      <a:pt x="476" y="401"/>
                    </a:lnTo>
                    <a:lnTo>
                      <a:pt x="485" y="396"/>
                    </a:lnTo>
                    <a:lnTo>
                      <a:pt x="495" y="391"/>
                    </a:lnTo>
                    <a:lnTo>
                      <a:pt x="505" y="386"/>
                    </a:lnTo>
                    <a:lnTo>
                      <a:pt x="516" y="382"/>
                    </a:lnTo>
                    <a:lnTo>
                      <a:pt x="527" y="379"/>
                    </a:lnTo>
                    <a:lnTo>
                      <a:pt x="539" y="376"/>
                    </a:lnTo>
                    <a:lnTo>
                      <a:pt x="552" y="374"/>
                    </a:lnTo>
                    <a:lnTo>
                      <a:pt x="565" y="372"/>
                    </a:lnTo>
                    <a:lnTo>
                      <a:pt x="579" y="371"/>
                    </a:lnTo>
                    <a:lnTo>
                      <a:pt x="595" y="371"/>
                    </a:lnTo>
                    <a:lnTo>
                      <a:pt x="608" y="371"/>
                    </a:lnTo>
                    <a:lnTo>
                      <a:pt x="621" y="372"/>
                    </a:lnTo>
                    <a:lnTo>
                      <a:pt x="634" y="374"/>
                    </a:lnTo>
                    <a:lnTo>
                      <a:pt x="646" y="376"/>
                    </a:lnTo>
                    <a:lnTo>
                      <a:pt x="657" y="379"/>
                    </a:lnTo>
                    <a:lnTo>
                      <a:pt x="668" y="383"/>
                    </a:lnTo>
                    <a:lnTo>
                      <a:pt x="679" y="387"/>
                    </a:lnTo>
                    <a:lnTo>
                      <a:pt x="689" y="392"/>
                    </a:lnTo>
                    <a:lnTo>
                      <a:pt x="708" y="403"/>
                    </a:lnTo>
                    <a:lnTo>
                      <a:pt x="725" y="415"/>
                    </a:lnTo>
                    <a:lnTo>
                      <a:pt x="741" y="428"/>
                    </a:lnTo>
                    <a:lnTo>
                      <a:pt x="755" y="442"/>
                    </a:lnTo>
                    <a:lnTo>
                      <a:pt x="767" y="457"/>
                    </a:lnTo>
                    <a:lnTo>
                      <a:pt x="778" y="473"/>
                    </a:lnTo>
                    <a:lnTo>
                      <a:pt x="787" y="490"/>
                    </a:lnTo>
                    <a:lnTo>
                      <a:pt x="794" y="507"/>
                    </a:lnTo>
                    <a:lnTo>
                      <a:pt x="799" y="524"/>
                    </a:lnTo>
                    <a:lnTo>
                      <a:pt x="804" y="541"/>
                    </a:lnTo>
                    <a:lnTo>
                      <a:pt x="808" y="556"/>
                    </a:lnTo>
                    <a:lnTo>
                      <a:pt x="811" y="569"/>
                    </a:lnTo>
                    <a:lnTo>
                      <a:pt x="1175" y="461"/>
                    </a:lnTo>
                    <a:lnTo>
                      <a:pt x="1170" y="439"/>
                    </a:lnTo>
                    <a:lnTo>
                      <a:pt x="1165" y="417"/>
                    </a:lnTo>
                    <a:lnTo>
                      <a:pt x="1158" y="395"/>
                    </a:lnTo>
                    <a:lnTo>
                      <a:pt x="1150" y="373"/>
                    </a:lnTo>
                    <a:lnTo>
                      <a:pt x="1142" y="351"/>
                    </a:lnTo>
                    <a:lnTo>
                      <a:pt x="1133" y="330"/>
                    </a:lnTo>
                    <a:lnTo>
                      <a:pt x="1123" y="309"/>
                    </a:lnTo>
                    <a:lnTo>
                      <a:pt x="1112" y="288"/>
                    </a:lnTo>
                    <a:lnTo>
                      <a:pt x="1100" y="266"/>
                    </a:lnTo>
                    <a:lnTo>
                      <a:pt x="1087" y="246"/>
                    </a:lnTo>
                    <a:lnTo>
                      <a:pt x="1074" y="227"/>
                    </a:lnTo>
                    <a:lnTo>
                      <a:pt x="1060" y="208"/>
                    </a:lnTo>
                    <a:lnTo>
                      <a:pt x="1044" y="190"/>
                    </a:lnTo>
                    <a:lnTo>
                      <a:pt x="1028" y="173"/>
                    </a:lnTo>
                    <a:lnTo>
                      <a:pt x="1011" y="156"/>
                    </a:lnTo>
                    <a:lnTo>
                      <a:pt x="994" y="140"/>
                    </a:lnTo>
                    <a:lnTo>
                      <a:pt x="976" y="125"/>
                    </a:lnTo>
                    <a:lnTo>
                      <a:pt x="957" y="110"/>
                    </a:lnTo>
                    <a:lnTo>
                      <a:pt x="937" y="96"/>
                    </a:lnTo>
                    <a:lnTo>
                      <a:pt x="916" y="82"/>
                    </a:lnTo>
                    <a:lnTo>
                      <a:pt x="894" y="70"/>
                    </a:lnTo>
                    <a:lnTo>
                      <a:pt x="871" y="59"/>
                    </a:lnTo>
                    <a:lnTo>
                      <a:pt x="847" y="48"/>
                    </a:lnTo>
                    <a:lnTo>
                      <a:pt x="822" y="38"/>
                    </a:lnTo>
                    <a:lnTo>
                      <a:pt x="796" y="29"/>
                    </a:lnTo>
                    <a:lnTo>
                      <a:pt x="770" y="21"/>
                    </a:lnTo>
                    <a:lnTo>
                      <a:pt x="742" y="15"/>
                    </a:lnTo>
                    <a:lnTo>
                      <a:pt x="714" y="9"/>
                    </a:lnTo>
                    <a:lnTo>
                      <a:pt x="686" y="5"/>
                    </a:lnTo>
                    <a:lnTo>
                      <a:pt x="656" y="2"/>
                    </a:lnTo>
                    <a:lnTo>
                      <a:pt x="626" y="1"/>
                    </a:lnTo>
                    <a:lnTo>
                      <a:pt x="595" y="0"/>
                    </a:lnTo>
                    <a:lnTo>
                      <a:pt x="554" y="1"/>
                    </a:lnTo>
                    <a:lnTo>
                      <a:pt x="516" y="3"/>
                    </a:lnTo>
                    <a:lnTo>
                      <a:pt x="479" y="7"/>
                    </a:lnTo>
                    <a:lnTo>
                      <a:pt x="444" y="13"/>
                    </a:lnTo>
                    <a:lnTo>
                      <a:pt x="427" y="17"/>
                    </a:lnTo>
                    <a:lnTo>
                      <a:pt x="410" y="21"/>
                    </a:lnTo>
                    <a:lnTo>
                      <a:pt x="394" y="25"/>
                    </a:lnTo>
                    <a:lnTo>
                      <a:pt x="378" y="30"/>
                    </a:lnTo>
                    <a:lnTo>
                      <a:pt x="363" y="35"/>
                    </a:lnTo>
                    <a:lnTo>
                      <a:pt x="348" y="41"/>
                    </a:lnTo>
                    <a:lnTo>
                      <a:pt x="332" y="47"/>
                    </a:lnTo>
                    <a:lnTo>
                      <a:pt x="318" y="54"/>
                    </a:lnTo>
                    <a:lnTo>
                      <a:pt x="291" y="68"/>
                    </a:lnTo>
                    <a:lnTo>
                      <a:pt x="265" y="83"/>
                    </a:lnTo>
                    <a:lnTo>
                      <a:pt x="240" y="99"/>
                    </a:lnTo>
                    <a:lnTo>
                      <a:pt x="217" y="116"/>
                    </a:lnTo>
                    <a:lnTo>
                      <a:pt x="194" y="134"/>
                    </a:lnTo>
                    <a:lnTo>
                      <a:pt x="174" y="152"/>
                    </a:lnTo>
                    <a:lnTo>
                      <a:pt x="154" y="172"/>
                    </a:lnTo>
                    <a:lnTo>
                      <a:pt x="136" y="193"/>
                    </a:lnTo>
                    <a:lnTo>
                      <a:pt x="119" y="214"/>
                    </a:lnTo>
                    <a:lnTo>
                      <a:pt x="102" y="236"/>
                    </a:lnTo>
                    <a:lnTo>
                      <a:pt x="88" y="259"/>
                    </a:lnTo>
                    <a:lnTo>
                      <a:pt x="74" y="282"/>
                    </a:lnTo>
                    <a:lnTo>
                      <a:pt x="62" y="307"/>
                    </a:lnTo>
                    <a:lnTo>
                      <a:pt x="51" y="332"/>
                    </a:lnTo>
                    <a:lnTo>
                      <a:pt x="41" y="357"/>
                    </a:lnTo>
                    <a:lnTo>
                      <a:pt x="33" y="383"/>
                    </a:lnTo>
                    <a:lnTo>
                      <a:pt x="25" y="409"/>
                    </a:lnTo>
                    <a:lnTo>
                      <a:pt x="19" y="435"/>
                    </a:lnTo>
                    <a:lnTo>
                      <a:pt x="13" y="461"/>
                    </a:lnTo>
                    <a:lnTo>
                      <a:pt x="9" y="487"/>
                    </a:lnTo>
                    <a:lnTo>
                      <a:pt x="5" y="513"/>
                    </a:lnTo>
                    <a:lnTo>
                      <a:pt x="2" y="539"/>
                    </a:lnTo>
                    <a:lnTo>
                      <a:pt x="1" y="565"/>
                    </a:lnTo>
                    <a:lnTo>
                      <a:pt x="0" y="591"/>
                    </a:lnTo>
                    <a:lnTo>
                      <a:pt x="0" y="1248"/>
                    </a:lnTo>
                    <a:lnTo>
                      <a:pt x="1" y="1279"/>
                    </a:lnTo>
                    <a:lnTo>
                      <a:pt x="3" y="1311"/>
                    </a:lnTo>
                    <a:lnTo>
                      <a:pt x="5" y="1341"/>
                    </a:lnTo>
                    <a:lnTo>
                      <a:pt x="9" y="1371"/>
                    </a:lnTo>
                    <a:lnTo>
                      <a:pt x="14" y="1401"/>
                    </a:lnTo>
                    <a:lnTo>
                      <a:pt x="20" y="1430"/>
                    </a:lnTo>
                    <a:lnTo>
                      <a:pt x="27" y="1459"/>
                    </a:lnTo>
                    <a:lnTo>
                      <a:pt x="34" y="1487"/>
                    </a:lnTo>
                    <a:lnTo>
                      <a:pt x="43" y="1515"/>
                    </a:lnTo>
                    <a:lnTo>
                      <a:pt x="53" y="1543"/>
                    </a:lnTo>
                    <a:lnTo>
                      <a:pt x="64" y="1569"/>
                    </a:lnTo>
                    <a:lnTo>
                      <a:pt x="77" y="1594"/>
                    </a:lnTo>
                    <a:lnTo>
                      <a:pt x="90" y="1619"/>
                    </a:lnTo>
                    <a:lnTo>
                      <a:pt x="105" y="1643"/>
                    </a:lnTo>
                    <a:lnTo>
                      <a:pt x="121" y="1666"/>
                    </a:lnTo>
                    <a:lnTo>
                      <a:pt x="138" y="16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7" name="Freeform 8"/>
              <p:cNvSpPr>
                <a:spLocks/>
              </p:cNvSpPr>
              <p:nvPr/>
            </p:nvSpPr>
            <p:spPr bwMode="auto">
              <a:xfrm>
                <a:off x="1081488" y="259248"/>
                <a:ext cx="121265" cy="194272"/>
              </a:xfrm>
              <a:custGeom>
                <a:avLst/>
                <a:gdLst>
                  <a:gd name="T0" fmla="*/ 419 w 1174"/>
                  <a:gd name="T1" fmla="*/ 457 h 1875"/>
                  <a:gd name="T2" fmla="*/ 450 w 1174"/>
                  <a:gd name="T3" fmla="*/ 420 h 1875"/>
                  <a:gd name="T4" fmla="*/ 484 w 1174"/>
                  <a:gd name="T5" fmla="*/ 396 h 1875"/>
                  <a:gd name="T6" fmla="*/ 527 w 1174"/>
                  <a:gd name="T7" fmla="*/ 379 h 1875"/>
                  <a:gd name="T8" fmla="*/ 579 w 1174"/>
                  <a:gd name="T9" fmla="*/ 371 h 1875"/>
                  <a:gd name="T10" fmla="*/ 632 w 1174"/>
                  <a:gd name="T11" fmla="*/ 374 h 1875"/>
                  <a:gd name="T12" fmla="*/ 677 w 1174"/>
                  <a:gd name="T13" fmla="*/ 387 h 1875"/>
                  <a:gd name="T14" fmla="*/ 741 w 1174"/>
                  <a:gd name="T15" fmla="*/ 428 h 1875"/>
                  <a:gd name="T16" fmla="*/ 782 w 1174"/>
                  <a:gd name="T17" fmla="*/ 481 h 1875"/>
                  <a:gd name="T18" fmla="*/ 798 w 1174"/>
                  <a:gd name="T19" fmla="*/ 524 h 1875"/>
                  <a:gd name="T20" fmla="*/ 1174 w 1174"/>
                  <a:gd name="T21" fmla="*/ 461 h 1875"/>
                  <a:gd name="T22" fmla="*/ 1149 w 1174"/>
                  <a:gd name="T23" fmla="*/ 373 h 1875"/>
                  <a:gd name="T24" fmla="*/ 1110 w 1174"/>
                  <a:gd name="T25" fmla="*/ 288 h 1875"/>
                  <a:gd name="T26" fmla="*/ 1059 w 1174"/>
                  <a:gd name="T27" fmla="*/ 208 h 1875"/>
                  <a:gd name="T28" fmla="*/ 994 w 1174"/>
                  <a:gd name="T29" fmla="*/ 140 h 1875"/>
                  <a:gd name="T30" fmla="*/ 914 w 1174"/>
                  <a:gd name="T31" fmla="*/ 83 h 1875"/>
                  <a:gd name="T32" fmla="*/ 821 w 1174"/>
                  <a:gd name="T33" fmla="*/ 38 h 1875"/>
                  <a:gd name="T34" fmla="*/ 713 w 1174"/>
                  <a:gd name="T35" fmla="*/ 9 h 1875"/>
                  <a:gd name="T36" fmla="*/ 593 w 1174"/>
                  <a:gd name="T37" fmla="*/ 0 h 1875"/>
                  <a:gd name="T38" fmla="*/ 443 w 1174"/>
                  <a:gd name="T39" fmla="*/ 13 h 1875"/>
                  <a:gd name="T40" fmla="*/ 377 w 1174"/>
                  <a:gd name="T41" fmla="*/ 30 h 1875"/>
                  <a:gd name="T42" fmla="*/ 318 w 1174"/>
                  <a:gd name="T43" fmla="*/ 54 h 1875"/>
                  <a:gd name="T44" fmla="*/ 215 w 1174"/>
                  <a:gd name="T45" fmla="*/ 116 h 1875"/>
                  <a:gd name="T46" fmla="*/ 134 w 1174"/>
                  <a:gd name="T47" fmla="*/ 193 h 1875"/>
                  <a:gd name="T48" fmla="*/ 74 w 1174"/>
                  <a:gd name="T49" fmla="*/ 282 h 1875"/>
                  <a:gd name="T50" fmla="*/ 33 w 1174"/>
                  <a:gd name="T51" fmla="*/ 383 h 1875"/>
                  <a:gd name="T52" fmla="*/ 8 w 1174"/>
                  <a:gd name="T53" fmla="*/ 487 h 1875"/>
                  <a:gd name="T54" fmla="*/ 0 w 1174"/>
                  <a:gd name="T55" fmla="*/ 591 h 1875"/>
                  <a:gd name="T56" fmla="*/ 5 w 1174"/>
                  <a:gd name="T57" fmla="*/ 1341 h 1875"/>
                  <a:gd name="T58" fmla="*/ 25 w 1174"/>
                  <a:gd name="T59" fmla="*/ 1459 h 1875"/>
                  <a:gd name="T60" fmla="*/ 64 w 1174"/>
                  <a:gd name="T61" fmla="*/ 1569 h 1875"/>
                  <a:gd name="T62" fmla="*/ 120 w 1174"/>
                  <a:gd name="T63" fmla="*/ 1666 h 1875"/>
                  <a:gd name="T64" fmla="*/ 196 w 1174"/>
                  <a:gd name="T65" fmla="*/ 1747 h 1875"/>
                  <a:gd name="T66" fmla="*/ 293 w 1174"/>
                  <a:gd name="T67" fmla="*/ 1811 h 1875"/>
                  <a:gd name="T68" fmla="*/ 364 w 1174"/>
                  <a:gd name="T69" fmla="*/ 1841 h 1875"/>
                  <a:gd name="T70" fmla="*/ 479 w 1174"/>
                  <a:gd name="T71" fmla="*/ 1868 h 1875"/>
                  <a:gd name="T72" fmla="*/ 621 w 1174"/>
                  <a:gd name="T73" fmla="*/ 1874 h 1875"/>
                  <a:gd name="T74" fmla="*/ 726 w 1174"/>
                  <a:gd name="T75" fmla="*/ 1863 h 1875"/>
                  <a:gd name="T76" fmla="*/ 825 w 1174"/>
                  <a:gd name="T77" fmla="*/ 1836 h 1875"/>
                  <a:gd name="T78" fmla="*/ 913 w 1174"/>
                  <a:gd name="T79" fmla="*/ 1794 h 1875"/>
                  <a:gd name="T80" fmla="*/ 994 w 1174"/>
                  <a:gd name="T81" fmla="*/ 1737 h 1875"/>
                  <a:gd name="T82" fmla="*/ 1061 w 1174"/>
                  <a:gd name="T83" fmla="*/ 1668 h 1875"/>
                  <a:gd name="T84" fmla="*/ 1114 w 1174"/>
                  <a:gd name="T85" fmla="*/ 1586 h 1875"/>
                  <a:gd name="T86" fmla="*/ 1152 w 1174"/>
                  <a:gd name="T87" fmla="*/ 1493 h 1875"/>
                  <a:gd name="T88" fmla="*/ 806 w 1174"/>
                  <a:gd name="T89" fmla="*/ 1310 h 1875"/>
                  <a:gd name="T90" fmla="*/ 782 w 1174"/>
                  <a:gd name="T91" fmla="*/ 1390 h 1875"/>
                  <a:gd name="T92" fmla="*/ 733 w 1174"/>
                  <a:gd name="T93" fmla="*/ 1452 h 1875"/>
                  <a:gd name="T94" fmla="*/ 667 w 1174"/>
                  <a:gd name="T95" fmla="*/ 1490 h 1875"/>
                  <a:gd name="T96" fmla="*/ 593 w 1174"/>
                  <a:gd name="T97" fmla="*/ 1503 h 1875"/>
                  <a:gd name="T98" fmla="*/ 540 w 1174"/>
                  <a:gd name="T99" fmla="*/ 1499 h 1875"/>
                  <a:gd name="T100" fmla="*/ 495 w 1174"/>
                  <a:gd name="T101" fmla="*/ 1486 h 1875"/>
                  <a:gd name="T102" fmla="*/ 459 w 1174"/>
                  <a:gd name="T103" fmla="*/ 1465 h 1875"/>
                  <a:gd name="T104" fmla="*/ 432 w 1174"/>
                  <a:gd name="T105" fmla="*/ 1435 h 1875"/>
                  <a:gd name="T106" fmla="*/ 397 w 1174"/>
                  <a:gd name="T107" fmla="*/ 1357 h 1875"/>
                  <a:gd name="T108" fmla="*/ 385 w 1174"/>
                  <a:gd name="T109" fmla="*/ 1259 h 1875"/>
                  <a:gd name="T110" fmla="*/ 391 w 1174"/>
                  <a:gd name="T111" fmla="*/ 52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4" h="1875">
                    <a:moveTo>
                      <a:pt x="396" y="507"/>
                    </a:moveTo>
                    <a:lnTo>
                      <a:pt x="402" y="490"/>
                    </a:lnTo>
                    <a:lnTo>
                      <a:pt x="410" y="473"/>
                    </a:lnTo>
                    <a:lnTo>
                      <a:pt x="419" y="457"/>
                    </a:lnTo>
                    <a:lnTo>
                      <a:pt x="430" y="441"/>
                    </a:lnTo>
                    <a:lnTo>
                      <a:pt x="436" y="434"/>
                    </a:lnTo>
                    <a:lnTo>
                      <a:pt x="443" y="427"/>
                    </a:lnTo>
                    <a:lnTo>
                      <a:pt x="450" y="420"/>
                    </a:lnTo>
                    <a:lnTo>
                      <a:pt x="458" y="413"/>
                    </a:lnTo>
                    <a:lnTo>
                      <a:pt x="466" y="407"/>
                    </a:lnTo>
                    <a:lnTo>
                      <a:pt x="475" y="401"/>
                    </a:lnTo>
                    <a:lnTo>
                      <a:pt x="484" y="396"/>
                    </a:lnTo>
                    <a:lnTo>
                      <a:pt x="494" y="391"/>
                    </a:lnTo>
                    <a:lnTo>
                      <a:pt x="505" y="386"/>
                    </a:lnTo>
                    <a:lnTo>
                      <a:pt x="516" y="382"/>
                    </a:lnTo>
                    <a:lnTo>
                      <a:pt x="527" y="379"/>
                    </a:lnTo>
                    <a:lnTo>
                      <a:pt x="539" y="376"/>
                    </a:lnTo>
                    <a:lnTo>
                      <a:pt x="552" y="374"/>
                    </a:lnTo>
                    <a:lnTo>
                      <a:pt x="565" y="372"/>
                    </a:lnTo>
                    <a:lnTo>
                      <a:pt x="579" y="371"/>
                    </a:lnTo>
                    <a:lnTo>
                      <a:pt x="593" y="371"/>
                    </a:lnTo>
                    <a:lnTo>
                      <a:pt x="606" y="371"/>
                    </a:lnTo>
                    <a:lnTo>
                      <a:pt x="619" y="372"/>
                    </a:lnTo>
                    <a:lnTo>
                      <a:pt x="632" y="374"/>
                    </a:lnTo>
                    <a:lnTo>
                      <a:pt x="644" y="376"/>
                    </a:lnTo>
                    <a:lnTo>
                      <a:pt x="656" y="379"/>
                    </a:lnTo>
                    <a:lnTo>
                      <a:pt x="667" y="383"/>
                    </a:lnTo>
                    <a:lnTo>
                      <a:pt x="677" y="387"/>
                    </a:lnTo>
                    <a:lnTo>
                      <a:pt x="688" y="392"/>
                    </a:lnTo>
                    <a:lnTo>
                      <a:pt x="707" y="403"/>
                    </a:lnTo>
                    <a:lnTo>
                      <a:pt x="724" y="415"/>
                    </a:lnTo>
                    <a:lnTo>
                      <a:pt x="741" y="428"/>
                    </a:lnTo>
                    <a:lnTo>
                      <a:pt x="755" y="442"/>
                    </a:lnTo>
                    <a:lnTo>
                      <a:pt x="767" y="457"/>
                    </a:lnTo>
                    <a:lnTo>
                      <a:pt x="778" y="473"/>
                    </a:lnTo>
                    <a:lnTo>
                      <a:pt x="782" y="481"/>
                    </a:lnTo>
                    <a:lnTo>
                      <a:pt x="786" y="490"/>
                    </a:lnTo>
                    <a:lnTo>
                      <a:pt x="790" y="498"/>
                    </a:lnTo>
                    <a:lnTo>
                      <a:pt x="793" y="507"/>
                    </a:lnTo>
                    <a:lnTo>
                      <a:pt x="798" y="524"/>
                    </a:lnTo>
                    <a:lnTo>
                      <a:pt x="803" y="541"/>
                    </a:lnTo>
                    <a:lnTo>
                      <a:pt x="807" y="556"/>
                    </a:lnTo>
                    <a:lnTo>
                      <a:pt x="810" y="569"/>
                    </a:lnTo>
                    <a:lnTo>
                      <a:pt x="1174" y="461"/>
                    </a:lnTo>
                    <a:lnTo>
                      <a:pt x="1169" y="439"/>
                    </a:lnTo>
                    <a:lnTo>
                      <a:pt x="1163" y="416"/>
                    </a:lnTo>
                    <a:lnTo>
                      <a:pt x="1156" y="395"/>
                    </a:lnTo>
                    <a:lnTo>
                      <a:pt x="1149" y="373"/>
                    </a:lnTo>
                    <a:lnTo>
                      <a:pt x="1140" y="351"/>
                    </a:lnTo>
                    <a:lnTo>
                      <a:pt x="1131" y="330"/>
                    </a:lnTo>
                    <a:lnTo>
                      <a:pt x="1121" y="309"/>
                    </a:lnTo>
                    <a:lnTo>
                      <a:pt x="1110" y="288"/>
                    </a:lnTo>
                    <a:lnTo>
                      <a:pt x="1099" y="266"/>
                    </a:lnTo>
                    <a:lnTo>
                      <a:pt x="1086" y="246"/>
                    </a:lnTo>
                    <a:lnTo>
                      <a:pt x="1073" y="227"/>
                    </a:lnTo>
                    <a:lnTo>
                      <a:pt x="1059" y="208"/>
                    </a:lnTo>
                    <a:lnTo>
                      <a:pt x="1044" y="190"/>
                    </a:lnTo>
                    <a:lnTo>
                      <a:pt x="1028" y="173"/>
                    </a:lnTo>
                    <a:lnTo>
                      <a:pt x="1011" y="156"/>
                    </a:lnTo>
                    <a:lnTo>
                      <a:pt x="994" y="140"/>
                    </a:lnTo>
                    <a:lnTo>
                      <a:pt x="975" y="125"/>
                    </a:lnTo>
                    <a:lnTo>
                      <a:pt x="955" y="110"/>
                    </a:lnTo>
                    <a:lnTo>
                      <a:pt x="935" y="96"/>
                    </a:lnTo>
                    <a:lnTo>
                      <a:pt x="914" y="83"/>
                    </a:lnTo>
                    <a:lnTo>
                      <a:pt x="892" y="70"/>
                    </a:lnTo>
                    <a:lnTo>
                      <a:pt x="869" y="59"/>
                    </a:lnTo>
                    <a:lnTo>
                      <a:pt x="846" y="48"/>
                    </a:lnTo>
                    <a:lnTo>
                      <a:pt x="821" y="38"/>
                    </a:lnTo>
                    <a:lnTo>
                      <a:pt x="796" y="29"/>
                    </a:lnTo>
                    <a:lnTo>
                      <a:pt x="769" y="21"/>
                    </a:lnTo>
                    <a:lnTo>
                      <a:pt x="742" y="15"/>
                    </a:lnTo>
                    <a:lnTo>
                      <a:pt x="713" y="9"/>
                    </a:lnTo>
                    <a:lnTo>
                      <a:pt x="684" y="5"/>
                    </a:lnTo>
                    <a:lnTo>
                      <a:pt x="654" y="2"/>
                    </a:lnTo>
                    <a:lnTo>
                      <a:pt x="624" y="1"/>
                    </a:lnTo>
                    <a:lnTo>
                      <a:pt x="593" y="0"/>
                    </a:lnTo>
                    <a:lnTo>
                      <a:pt x="553" y="1"/>
                    </a:lnTo>
                    <a:lnTo>
                      <a:pt x="515" y="3"/>
                    </a:lnTo>
                    <a:lnTo>
                      <a:pt x="478" y="7"/>
                    </a:lnTo>
                    <a:lnTo>
                      <a:pt x="443" y="13"/>
                    </a:lnTo>
                    <a:lnTo>
                      <a:pt x="426" y="17"/>
                    </a:lnTo>
                    <a:lnTo>
                      <a:pt x="409" y="21"/>
                    </a:lnTo>
                    <a:lnTo>
                      <a:pt x="393" y="25"/>
                    </a:lnTo>
                    <a:lnTo>
                      <a:pt x="377" y="30"/>
                    </a:lnTo>
                    <a:lnTo>
                      <a:pt x="362" y="35"/>
                    </a:lnTo>
                    <a:lnTo>
                      <a:pt x="347" y="41"/>
                    </a:lnTo>
                    <a:lnTo>
                      <a:pt x="332" y="47"/>
                    </a:lnTo>
                    <a:lnTo>
                      <a:pt x="318" y="54"/>
                    </a:lnTo>
                    <a:lnTo>
                      <a:pt x="291" y="68"/>
                    </a:lnTo>
                    <a:lnTo>
                      <a:pt x="264" y="83"/>
                    </a:lnTo>
                    <a:lnTo>
                      <a:pt x="238" y="99"/>
                    </a:lnTo>
                    <a:lnTo>
                      <a:pt x="215" y="116"/>
                    </a:lnTo>
                    <a:lnTo>
                      <a:pt x="193" y="134"/>
                    </a:lnTo>
                    <a:lnTo>
                      <a:pt x="172" y="152"/>
                    </a:lnTo>
                    <a:lnTo>
                      <a:pt x="153" y="172"/>
                    </a:lnTo>
                    <a:lnTo>
                      <a:pt x="134" y="193"/>
                    </a:lnTo>
                    <a:lnTo>
                      <a:pt x="118" y="214"/>
                    </a:lnTo>
                    <a:lnTo>
                      <a:pt x="102" y="236"/>
                    </a:lnTo>
                    <a:lnTo>
                      <a:pt x="87" y="259"/>
                    </a:lnTo>
                    <a:lnTo>
                      <a:pt x="74" y="282"/>
                    </a:lnTo>
                    <a:lnTo>
                      <a:pt x="62" y="307"/>
                    </a:lnTo>
                    <a:lnTo>
                      <a:pt x="51" y="332"/>
                    </a:lnTo>
                    <a:lnTo>
                      <a:pt x="41" y="357"/>
                    </a:lnTo>
                    <a:lnTo>
                      <a:pt x="33" y="383"/>
                    </a:lnTo>
                    <a:lnTo>
                      <a:pt x="24" y="409"/>
                    </a:lnTo>
                    <a:lnTo>
                      <a:pt x="18" y="435"/>
                    </a:lnTo>
                    <a:lnTo>
                      <a:pt x="12" y="461"/>
                    </a:lnTo>
                    <a:lnTo>
                      <a:pt x="8" y="487"/>
                    </a:lnTo>
                    <a:lnTo>
                      <a:pt x="5" y="513"/>
                    </a:lnTo>
                    <a:lnTo>
                      <a:pt x="2" y="539"/>
                    </a:lnTo>
                    <a:lnTo>
                      <a:pt x="1" y="565"/>
                    </a:lnTo>
                    <a:lnTo>
                      <a:pt x="0" y="591"/>
                    </a:lnTo>
                    <a:lnTo>
                      <a:pt x="0" y="1248"/>
                    </a:lnTo>
                    <a:lnTo>
                      <a:pt x="1" y="1279"/>
                    </a:lnTo>
                    <a:lnTo>
                      <a:pt x="2" y="1311"/>
                    </a:lnTo>
                    <a:lnTo>
                      <a:pt x="5" y="1341"/>
                    </a:lnTo>
                    <a:lnTo>
                      <a:pt x="8" y="1371"/>
                    </a:lnTo>
                    <a:lnTo>
                      <a:pt x="13" y="1401"/>
                    </a:lnTo>
                    <a:lnTo>
                      <a:pt x="18" y="1430"/>
                    </a:lnTo>
                    <a:lnTo>
                      <a:pt x="25" y="1459"/>
                    </a:lnTo>
                    <a:lnTo>
                      <a:pt x="34" y="1487"/>
                    </a:lnTo>
                    <a:lnTo>
                      <a:pt x="43" y="1515"/>
                    </a:lnTo>
                    <a:lnTo>
                      <a:pt x="53" y="1543"/>
                    </a:lnTo>
                    <a:lnTo>
                      <a:pt x="64" y="1569"/>
                    </a:lnTo>
                    <a:lnTo>
                      <a:pt x="76" y="1594"/>
                    </a:lnTo>
                    <a:lnTo>
                      <a:pt x="89" y="1619"/>
                    </a:lnTo>
                    <a:lnTo>
                      <a:pt x="104" y="1643"/>
                    </a:lnTo>
                    <a:lnTo>
                      <a:pt x="120" y="1666"/>
                    </a:lnTo>
                    <a:lnTo>
                      <a:pt x="137" y="1688"/>
                    </a:lnTo>
                    <a:lnTo>
                      <a:pt x="155" y="1709"/>
                    </a:lnTo>
                    <a:lnTo>
                      <a:pt x="175" y="1729"/>
                    </a:lnTo>
                    <a:lnTo>
                      <a:pt x="196" y="1747"/>
                    </a:lnTo>
                    <a:lnTo>
                      <a:pt x="218" y="1765"/>
                    </a:lnTo>
                    <a:lnTo>
                      <a:pt x="241" y="1781"/>
                    </a:lnTo>
                    <a:lnTo>
                      <a:pt x="267" y="1797"/>
                    </a:lnTo>
                    <a:lnTo>
                      <a:pt x="293" y="1811"/>
                    </a:lnTo>
                    <a:lnTo>
                      <a:pt x="321" y="1824"/>
                    </a:lnTo>
                    <a:lnTo>
                      <a:pt x="335" y="1830"/>
                    </a:lnTo>
                    <a:lnTo>
                      <a:pt x="349" y="1836"/>
                    </a:lnTo>
                    <a:lnTo>
                      <a:pt x="364" y="1841"/>
                    </a:lnTo>
                    <a:lnTo>
                      <a:pt x="379" y="1846"/>
                    </a:lnTo>
                    <a:lnTo>
                      <a:pt x="411" y="1855"/>
                    </a:lnTo>
                    <a:lnTo>
                      <a:pt x="444" y="1862"/>
                    </a:lnTo>
                    <a:lnTo>
                      <a:pt x="479" y="1868"/>
                    </a:lnTo>
                    <a:lnTo>
                      <a:pt x="516" y="1872"/>
                    </a:lnTo>
                    <a:lnTo>
                      <a:pt x="554" y="1874"/>
                    </a:lnTo>
                    <a:lnTo>
                      <a:pt x="593" y="1875"/>
                    </a:lnTo>
                    <a:lnTo>
                      <a:pt x="621" y="1874"/>
                    </a:lnTo>
                    <a:lnTo>
                      <a:pt x="648" y="1873"/>
                    </a:lnTo>
                    <a:lnTo>
                      <a:pt x="675" y="1871"/>
                    </a:lnTo>
                    <a:lnTo>
                      <a:pt x="701" y="1867"/>
                    </a:lnTo>
                    <a:lnTo>
                      <a:pt x="726" y="1863"/>
                    </a:lnTo>
                    <a:lnTo>
                      <a:pt x="753" y="1858"/>
                    </a:lnTo>
                    <a:lnTo>
                      <a:pt x="777" y="1851"/>
                    </a:lnTo>
                    <a:lnTo>
                      <a:pt x="801" y="1844"/>
                    </a:lnTo>
                    <a:lnTo>
                      <a:pt x="825" y="1836"/>
                    </a:lnTo>
                    <a:lnTo>
                      <a:pt x="848" y="1827"/>
                    </a:lnTo>
                    <a:lnTo>
                      <a:pt x="870" y="1817"/>
                    </a:lnTo>
                    <a:lnTo>
                      <a:pt x="892" y="1806"/>
                    </a:lnTo>
                    <a:lnTo>
                      <a:pt x="913" y="1794"/>
                    </a:lnTo>
                    <a:lnTo>
                      <a:pt x="934" y="1782"/>
                    </a:lnTo>
                    <a:lnTo>
                      <a:pt x="954" y="1768"/>
                    </a:lnTo>
                    <a:lnTo>
                      <a:pt x="975" y="1753"/>
                    </a:lnTo>
                    <a:lnTo>
                      <a:pt x="994" y="1737"/>
                    </a:lnTo>
                    <a:lnTo>
                      <a:pt x="1012" y="1721"/>
                    </a:lnTo>
                    <a:lnTo>
                      <a:pt x="1030" y="1704"/>
                    </a:lnTo>
                    <a:lnTo>
                      <a:pt x="1046" y="1686"/>
                    </a:lnTo>
                    <a:lnTo>
                      <a:pt x="1061" y="1668"/>
                    </a:lnTo>
                    <a:lnTo>
                      <a:pt x="1076" y="1649"/>
                    </a:lnTo>
                    <a:lnTo>
                      <a:pt x="1089" y="1629"/>
                    </a:lnTo>
                    <a:lnTo>
                      <a:pt x="1102" y="1607"/>
                    </a:lnTo>
                    <a:lnTo>
                      <a:pt x="1114" y="1586"/>
                    </a:lnTo>
                    <a:lnTo>
                      <a:pt x="1125" y="1564"/>
                    </a:lnTo>
                    <a:lnTo>
                      <a:pt x="1135" y="1541"/>
                    </a:lnTo>
                    <a:lnTo>
                      <a:pt x="1144" y="1517"/>
                    </a:lnTo>
                    <a:lnTo>
                      <a:pt x="1152" y="1493"/>
                    </a:lnTo>
                    <a:lnTo>
                      <a:pt x="1159" y="1468"/>
                    </a:lnTo>
                    <a:lnTo>
                      <a:pt x="1165" y="1442"/>
                    </a:lnTo>
                    <a:lnTo>
                      <a:pt x="1171" y="1416"/>
                    </a:lnTo>
                    <a:lnTo>
                      <a:pt x="806" y="1310"/>
                    </a:lnTo>
                    <a:lnTo>
                      <a:pt x="802" y="1332"/>
                    </a:lnTo>
                    <a:lnTo>
                      <a:pt x="797" y="1353"/>
                    </a:lnTo>
                    <a:lnTo>
                      <a:pt x="790" y="1372"/>
                    </a:lnTo>
                    <a:lnTo>
                      <a:pt x="782" y="1390"/>
                    </a:lnTo>
                    <a:lnTo>
                      <a:pt x="772" y="1408"/>
                    </a:lnTo>
                    <a:lnTo>
                      <a:pt x="761" y="1423"/>
                    </a:lnTo>
                    <a:lnTo>
                      <a:pt x="748" y="1438"/>
                    </a:lnTo>
                    <a:lnTo>
                      <a:pt x="733" y="1452"/>
                    </a:lnTo>
                    <a:lnTo>
                      <a:pt x="717" y="1464"/>
                    </a:lnTo>
                    <a:lnTo>
                      <a:pt x="701" y="1474"/>
                    </a:lnTo>
                    <a:lnTo>
                      <a:pt x="685" y="1483"/>
                    </a:lnTo>
                    <a:lnTo>
                      <a:pt x="667" y="1490"/>
                    </a:lnTo>
                    <a:lnTo>
                      <a:pt x="650" y="1496"/>
                    </a:lnTo>
                    <a:lnTo>
                      <a:pt x="631" y="1500"/>
                    </a:lnTo>
                    <a:lnTo>
                      <a:pt x="612" y="1502"/>
                    </a:lnTo>
                    <a:lnTo>
                      <a:pt x="593" y="1503"/>
                    </a:lnTo>
                    <a:lnTo>
                      <a:pt x="579" y="1503"/>
                    </a:lnTo>
                    <a:lnTo>
                      <a:pt x="565" y="1502"/>
                    </a:lnTo>
                    <a:lnTo>
                      <a:pt x="552" y="1501"/>
                    </a:lnTo>
                    <a:lnTo>
                      <a:pt x="540" y="1499"/>
                    </a:lnTo>
                    <a:lnTo>
                      <a:pt x="528" y="1497"/>
                    </a:lnTo>
                    <a:lnTo>
                      <a:pt x="517" y="1494"/>
                    </a:lnTo>
                    <a:lnTo>
                      <a:pt x="506" y="1490"/>
                    </a:lnTo>
                    <a:lnTo>
                      <a:pt x="495" y="1486"/>
                    </a:lnTo>
                    <a:lnTo>
                      <a:pt x="485" y="1482"/>
                    </a:lnTo>
                    <a:lnTo>
                      <a:pt x="476" y="1477"/>
                    </a:lnTo>
                    <a:lnTo>
                      <a:pt x="467" y="1471"/>
                    </a:lnTo>
                    <a:lnTo>
                      <a:pt x="459" y="1465"/>
                    </a:lnTo>
                    <a:lnTo>
                      <a:pt x="451" y="1458"/>
                    </a:lnTo>
                    <a:lnTo>
                      <a:pt x="444" y="1451"/>
                    </a:lnTo>
                    <a:lnTo>
                      <a:pt x="438" y="1443"/>
                    </a:lnTo>
                    <a:lnTo>
                      <a:pt x="432" y="1435"/>
                    </a:lnTo>
                    <a:lnTo>
                      <a:pt x="421" y="1417"/>
                    </a:lnTo>
                    <a:lnTo>
                      <a:pt x="411" y="1398"/>
                    </a:lnTo>
                    <a:lnTo>
                      <a:pt x="403" y="1378"/>
                    </a:lnTo>
                    <a:lnTo>
                      <a:pt x="397" y="1357"/>
                    </a:lnTo>
                    <a:lnTo>
                      <a:pt x="392" y="1334"/>
                    </a:lnTo>
                    <a:lnTo>
                      <a:pt x="388" y="1311"/>
                    </a:lnTo>
                    <a:lnTo>
                      <a:pt x="386" y="1285"/>
                    </a:lnTo>
                    <a:lnTo>
                      <a:pt x="385" y="1259"/>
                    </a:lnTo>
                    <a:lnTo>
                      <a:pt x="385" y="575"/>
                    </a:lnTo>
                    <a:lnTo>
                      <a:pt x="386" y="558"/>
                    </a:lnTo>
                    <a:lnTo>
                      <a:pt x="388" y="542"/>
                    </a:lnTo>
                    <a:lnTo>
                      <a:pt x="391" y="525"/>
                    </a:lnTo>
                    <a:lnTo>
                      <a:pt x="396" y="5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8" name="Freeform 9"/>
              <p:cNvSpPr>
                <a:spLocks/>
              </p:cNvSpPr>
              <p:nvPr/>
            </p:nvSpPr>
            <p:spPr bwMode="auto">
              <a:xfrm>
                <a:off x="1239875" y="260485"/>
                <a:ext cx="111366" cy="190560"/>
              </a:xfrm>
              <a:custGeom>
                <a:avLst/>
                <a:gdLst>
                  <a:gd name="T0" fmla="*/ 0 w 1075"/>
                  <a:gd name="T1" fmla="*/ 1845 h 1845"/>
                  <a:gd name="T2" fmla="*/ 1075 w 1075"/>
                  <a:gd name="T3" fmla="*/ 1845 h 1845"/>
                  <a:gd name="T4" fmla="*/ 1075 w 1075"/>
                  <a:gd name="T5" fmla="*/ 1482 h 1845"/>
                  <a:gd name="T6" fmla="*/ 385 w 1075"/>
                  <a:gd name="T7" fmla="*/ 1482 h 1845"/>
                  <a:gd name="T8" fmla="*/ 385 w 1075"/>
                  <a:gd name="T9" fmla="*/ 1090 h 1845"/>
                  <a:gd name="T10" fmla="*/ 979 w 1075"/>
                  <a:gd name="T11" fmla="*/ 1090 h 1845"/>
                  <a:gd name="T12" fmla="*/ 979 w 1075"/>
                  <a:gd name="T13" fmla="*/ 737 h 1845"/>
                  <a:gd name="T14" fmla="*/ 385 w 1075"/>
                  <a:gd name="T15" fmla="*/ 737 h 1845"/>
                  <a:gd name="T16" fmla="*/ 385 w 1075"/>
                  <a:gd name="T17" fmla="*/ 355 h 1845"/>
                  <a:gd name="T18" fmla="*/ 1075 w 1075"/>
                  <a:gd name="T19" fmla="*/ 355 h 1845"/>
                  <a:gd name="T20" fmla="*/ 1075 w 1075"/>
                  <a:gd name="T21" fmla="*/ 0 h 1845"/>
                  <a:gd name="T22" fmla="*/ 0 w 1075"/>
                  <a:gd name="T23" fmla="*/ 0 h 1845"/>
                  <a:gd name="T24" fmla="*/ 0 w 1075"/>
                  <a:gd name="T25" fmla="*/ 1845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5" h="1845">
                    <a:moveTo>
                      <a:pt x="0" y="1845"/>
                    </a:moveTo>
                    <a:lnTo>
                      <a:pt x="1075" y="1845"/>
                    </a:lnTo>
                    <a:lnTo>
                      <a:pt x="1075" y="1482"/>
                    </a:lnTo>
                    <a:lnTo>
                      <a:pt x="385" y="1482"/>
                    </a:lnTo>
                    <a:lnTo>
                      <a:pt x="385" y="1090"/>
                    </a:lnTo>
                    <a:lnTo>
                      <a:pt x="979" y="1090"/>
                    </a:lnTo>
                    <a:lnTo>
                      <a:pt x="979" y="737"/>
                    </a:lnTo>
                    <a:lnTo>
                      <a:pt x="385" y="737"/>
                    </a:lnTo>
                    <a:lnTo>
                      <a:pt x="385" y="355"/>
                    </a:lnTo>
                    <a:lnTo>
                      <a:pt x="1075" y="355"/>
                    </a:lnTo>
                    <a:lnTo>
                      <a:pt x="1075" y="0"/>
                    </a:lnTo>
                    <a:lnTo>
                      <a:pt x="0" y="0"/>
                    </a:lnTo>
                    <a:lnTo>
                      <a:pt x="0" y="18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9" name="Freeform 10"/>
              <p:cNvSpPr>
                <a:spLocks/>
              </p:cNvSpPr>
              <p:nvPr/>
            </p:nvSpPr>
            <p:spPr bwMode="auto">
              <a:xfrm>
                <a:off x="1373515" y="260485"/>
                <a:ext cx="121265" cy="190560"/>
              </a:xfrm>
              <a:custGeom>
                <a:avLst/>
                <a:gdLst>
                  <a:gd name="T0" fmla="*/ 0 w 1174"/>
                  <a:gd name="T1" fmla="*/ 350 h 1845"/>
                  <a:gd name="T2" fmla="*/ 396 w 1174"/>
                  <a:gd name="T3" fmla="*/ 350 h 1845"/>
                  <a:gd name="T4" fmla="*/ 396 w 1174"/>
                  <a:gd name="T5" fmla="*/ 1845 h 1845"/>
                  <a:gd name="T6" fmla="*/ 779 w 1174"/>
                  <a:gd name="T7" fmla="*/ 1845 h 1845"/>
                  <a:gd name="T8" fmla="*/ 779 w 1174"/>
                  <a:gd name="T9" fmla="*/ 350 h 1845"/>
                  <a:gd name="T10" fmla="*/ 1174 w 1174"/>
                  <a:gd name="T11" fmla="*/ 350 h 1845"/>
                  <a:gd name="T12" fmla="*/ 1174 w 1174"/>
                  <a:gd name="T13" fmla="*/ 0 h 1845"/>
                  <a:gd name="T14" fmla="*/ 0 w 1174"/>
                  <a:gd name="T15" fmla="*/ 0 h 1845"/>
                  <a:gd name="T16" fmla="*/ 0 w 1174"/>
                  <a:gd name="T17" fmla="*/ 35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1845">
                    <a:moveTo>
                      <a:pt x="0" y="350"/>
                    </a:moveTo>
                    <a:lnTo>
                      <a:pt x="396" y="350"/>
                    </a:lnTo>
                    <a:lnTo>
                      <a:pt x="396" y="1845"/>
                    </a:lnTo>
                    <a:lnTo>
                      <a:pt x="779" y="1845"/>
                    </a:lnTo>
                    <a:lnTo>
                      <a:pt x="779" y="350"/>
                    </a:lnTo>
                    <a:lnTo>
                      <a:pt x="1174" y="350"/>
                    </a:lnTo>
                    <a:lnTo>
                      <a:pt x="1174" y="0"/>
                    </a:lnTo>
                    <a:lnTo>
                      <a:pt x="0" y="0"/>
                    </a:lnTo>
                    <a:lnTo>
                      <a:pt x="0" y="3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60" name="Freeform 11"/>
              <p:cNvSpPr>
                <a:spLocks/>
              </p:cNvSpPr>
              <p:nvPr/>
            </p:nvSpPr>
            <p:spPr bwMode="auto">
              <a:xfrm>
                <a:off x="1526952" y="260485"/>
                <a:ext cx="129927" cy="190560"/>
              </a:xfrm>
              <a:custGeom>
                <a:avLst/>
                <a:gdLst>
                  <a:gd name="T0" fmla="*/ 917 w 1264"/>
                  <a:gd name="T1" fmla="*/ 0 h 1845"/>
                  <a:gd name="T2" fmla="*/ 388 w 1264"/>
                  <a:gd name="T3" fmla="*/ 1072 h 1845"/>
                  <a:gd name="T4" fmla="*/ 382 w 1264"/>
                  <a:gd name="T5" fmla="*/ 1072 h 1845"/>
                  <a:gd name="T6" fmla="*/ 382 w 1264"/>
                  <a:gd name="T7" fmla="*/ 0 h 1845"/>
                  <a:gd name="T8" fmla="*/ 0 w 1264"/>
                  <a:gd name="T9" fmla="*/ 0 h 1845"/>
                  <a:gd name="T10" fmla="*/ 0 w 1264"/>
                  <a:gd name="T11" fmla="*/ 1845 h 1845"/>
                  <a:gd name="T12" fmla="*/ 361 w 1264"/>
                  <a:gd name="T13" fmla="*/ 1845 h 1845"/>
                  <a:gd name="T14" fmla="*/ 876 w 1264"/>
                  <a:gd name="T15" fmla="*/ 841 h 1845"/>
                  <a:gd name="T16" fmla="*/ 878 w 1264"/>
                  <a:gd name="T17" fmla="*/ 841 h 1845"/>
                  <a:gd name="T18" fmla="*/ 878 w 1264"/>
                  <a:gd name="T19" fmla="*/ 1845 h 1845"/>
                  <a:gd name="T20" fmla="*/ 1264 w 1264"/>
                  <a:gd name="T21" fmla="*/ 1845 h 1845"/>
                  <a:gd name="T22" fmla="*/ 1264 w 1264"/>
                  <a:gd name="T23" fmla="*/ 0 h 1845"/>
                  <a:gd name="T24" fmla="*/ 917 w 1264"/>
                  <a:gd name="T25"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4" h="1845">
                    <a:moveTo>
                      <a:pt x="917" y="0"/>
                    </a:moveTo>
                    <a:lnTo>
                      <a:pt x="388" y="1072"/>
                    </a:lnTo>
                    <a:lnTo>
                      <a:pt x="382" y="1072"/>
                    </a:lnTo>
                    <a:lnTo>
                      <a:pt x="382" y="0"/>
                    </a:lnTo>
                    <a:lnTo>
                      <a:pt x="0" y="0"/>
                    </a:lnTo>
                    <a:lnTo>
                      <a:pt x="0" y="1845"/>
                    </a:lnTo>
                    <a:lnTo>
                      <a:pt x="361" y="1845"/>
                    </a:lnTo>
                    <a:lnTo>
                      <a:pt x="876" y="841"/>
                    </a:lnTo>
                    <a:lnTo>
                      <a:pt x="878" y="841"/>
                    </a:lnTo>
                    <a:lnTo>
                      <a:pt x="878" y="1845"/>
                    </a:lnTo>
                    <a:lnTo>
                      <a:pt x="1264" y="1845"/>
                    </a:lnTo>
                    <a:lnTo>
                      <a:pt x="1264" y="0"/>
                    </a:lnTo>
                    <a:lnTo>
                      <a:pt x="9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grpSp>
        <p:grpSp>
          <p:nvGrpSpPr>
            <p:cNvPr id="29" name="Группа 28"/>
            <p:cNvGrpSpPr/>
            <p:nvPr userDrawn="1"/>
          </p:nvGrpSpPr>
          <p:grpSpPr>
            <a:xfrm>
              <a:off x="0" y="687388"/>
              <a:ext cx="407368" cy="406401"/>
              <a:chOff x="0" y="167680"/>
              <a:chExt cx="520945" cy="519708"/>
            </a:xfrm>
            <a:grpFill/>
          </p:grpSpPr>
          <p:sp>
            <p:nvSpPr>
              <p:cNvPr id="30" name="Freeform 12"/>
              <p:cNvSpPr>
                <a:spLocks/>
              </p:cNvSpPr>
              <p:nvPr/>
            </p:nvSpPr>
            <p:spPr bwMode="auto">
              <a:xfrm>
                <a:off x="160862" y="323592"/>
                <a:ext cx="196746" cy="363796"/>
              </a:xfrm>
              <a:custGeom>
                <a:avLst/>
                <a:gdLst>
                  <a:gd name="T0" fmla="*/ 1471 w 1903"/>
                  <a:gd name="T1" fmla="*/ 0 h 3523"/>
                  <a:gd name="T2" fmla="*/ 0 w 1903"/>
                  <a:gd name="T3" fmla="*/ 3334 h 3523"/>
                  <a:gd name="T4" fmla="*/ 56 w 1903"/>
                  <a:gd name="T5" fmla="*/ 3357 h 3523"/>
                  <a:gd name="T6" fmla="*/ 112 w 1903"/>
                  <a:gd name="T7" fmla="*/ 3377 h 3523"/>
                  <a:gd name="T8" fmla="*/ 169 w 1903"/>
                  <a:gd name="T9" fmla="*/ 3397 h 3523"/>
                  <a:gd name="T10" fmla="*/ 227 w 1903"/>
                  <a:gd name="T11" fmla="*/ 3415 h 3523"/>
                  <a:gd name="T12" fmla="*/ 286 w 1903"/>
                  <a:gd name="T13" fmla="*/ 3432 h 3523"/>
                  <a:gd name="T14" fmla="*/ 344 w 1903"/>
                  <a:gd name="T15" fmla="*/ 3447 h 3523"/>
                  <a:gd name="T16" fmla="*/ 403 w 1903"/>
                  <a:gd name="T17" fmla="*/ 3461 h 3523"/>
                  <a:gd name="T18" fmla="*/ 464 w 1903"/>
                  <a:gd name="T19" fmla="*/ 3474 h 3523"/>
                  <a:gd name="T20" fmla="*/ 524 w 1903"/>
                  <a:gd name="T21" fmla="*/ 3485 h 3523"/>
                  <a:gd name="T22" fmla="*/ 585 w 1903"/>
                  <a:gd name="T23" fmla="*/ 3495 h 3523"/>
                  <a:gd name="T24" fmla="*/ 646 w 1903"/>
                  <a:gd name="T25" fmla="*/ 3504 h 3523"/>
                  <a:gd name="T26" fmla="*/ 709 w 1903"/>
                  <a:gd name="T27" fmla="*/ 3511 h 3523"/>
                  <a:gd name="T28" fmla="*/ 771 w 1903"/>
                  <a:gd name="T29" fmla="*/ 3516 h 3523"/>
                  <a:gd name="T30" fmla="*/ 834 w 1903"/>
                  <a:gd name="T31" fmla="*/ 3520 h 3523"/>
                  <a:gd name="T32" fmla="*/ 897 w 1903"/>
                  <a:gd name="T33" fmla="*/ 3522 h 3523"/>
                  <a:gd name="T34" fmla="*/ 962 w 1903"/>
                  <a:gd name="T35" fmla="*/ 3523 h 3523"/>
                  <a:gd name="T36" fmla="*/ 1024 w 1903"/>
                  <a:gd name="T37" fmla="*/ 3522 h 3523"/>
                  <a:gd name="T38" fmla="*/ 1085 w 1903"/>
                  <a:gd name="T39" fmla="*/ 3520 h 3523"/>
                  <a:gd name="T40" fmla="*/ 1146 w 1903"/>
                  <a:gd name="T41" fmla="*/ 3516 h 3523"/>
                  <a:gd name="T42" fmla="*/ 1208 w 1903"/>
                  <a:gd name="T43" fmla="*/ 3511 h 3523"/>
                  <a:gd name="T44" fmla="*/ 1268 w 1903"/>
                  <a:gd name="T45" fmla="*/ 3504 h 3523"/>
                  <a:gd name="T46" fmla="*/ 1328 w 1903"/>
                  <a:gd name="T47" fmla="*/ 3496 h 3523"/>
                  <a:gd name="T48" fmla="*/ 1388 w 1903"/>
                  <a:gd name="T49" fmla="*/ 3487 h 3523"/>
                  <a:gd name="T50" fmla="*/ 1448 w 1903"/>
                  <a:gd name="T51" fmla="*/ 3476 h 3523"/>
                  <a:gd name="T52" fmla="*/ 1506 w 1903"/>
                  <a:gd name="T53" fmla="*/ 3464 h 3523"/>
                  <a:gd name="T54" fmla="*/ 1564 w 1903"/>
                  <a:gd name="T55" fmla="*/ 3450 h 3523"/>
                  <a:gd name="T56" fmla="*/ 1622 w 1903"/>
                  <a:gd name="T57" fmla="*/ 3435 h 3523"/>
                  <a:gd name="T58" fmla="*/ 1680 w 1903"/>
                  <a:gd name="T59" fmla="*/ 3419 h 3523"/>
                  <a:gd name="T60" fmla="*/ 1736 w 1903"/>
                  <a:gd name="T61" fmla="*/ 3402 h 3523"/>
                  <a:gd name="T62" fmla="*/ 1792 w 1903"/>
                  <a:gd name="T63" fmla="*/ 3383 h 3523"/>
                  <a:gd name="T64" fmla="*/ 1847 w 1903"/>
                  <a:gd name="T65" fmla="*/ 3363 h 3523"/>
                  <a:gd name="T66" fmla="*/ 1903 w 1903"/>
                  <a:gd name="T67" fmla="*/ 3340 h 3523"/>
                  <a:gd name="T68" fmla="*/ 1537 w 1903"/>
                  <a:gd name="T69" fmla="*/ 10 h 3523"/>
                  <a:gd name="T70" fmla="*/ 1520 w 1903"/>
                  <a:gd name="T71" fmla="*/ 8 h 3523"/>
                  <a:gd name="T72" fmla="*/ 1503 w 1903"/>
                  <a:gd name="T73" fmla="*/ 6 h 3523"/>
                  <a:gd name="T74" fmla="*/ 1487 w 1903"/>
                  <a:gd name="T75" fmla="*/ 4 h 3523"/>
                  <a:gd name="T76" fmla="*/ 1471 w 1903"/>
                  <a:gd name="T77" fmla="*/ 0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3" h="3523">
                    <a:moveTo>
                      <a:pt x="1471" y="0"/>
                    </a:moveTo>
                    <a:lnTo>
                      <a:pt x="0" y="3334"/>
                    </a:lnTo>
                    <a:lnTo>
                      <a:pt x="56" y="3357"/>
                    </a:lnTo>
                    <a:lnTo>
                      <a:pt x="112" y="3377"/>
                    </a:lnTo>
                    <a:lnTo>
                      <a:pt x="169" y="3397"/>
                    </a:lnTo>
                    <a:lnTo>
                      <a:pt x="227" y="3415"/>
                    </a:lnTo>
                    <a:lnTo>
                      <a:pt x="286" y="3432"/>
                    </a:lnTo>
                    <a:lnTo>
                      <a:pt x="344" y="3447"/>
                    </a:lnTo>
                    <a:lnTo>
                      <a:pt x="403" y="3461"/>
                    </a:lnTo>
                    <a:lnTo>
                      <a:pt x="464" y="3474"/>
                    </a:lnTo>
                    <a:lnTo>
                      <a:pt x="524" y="3485"/>
                    </a:lnTo>
                    <a:lnTo>
                      <a:pt x="585" y="3495"/>
                    </a:lnTo>
                    <a:lnTo>
                      <a:pt x="646" y="3504"/>
                    </a:lnTo>
                    <a:lnTo>
                      <a:pt x="709" y="3511"/>
                    </a:lnTo>
                    <a:lnTo>
                      <a:pt x="771" y="3516"/>
                    </a:lnTo>
                    <a:lnTo>
                      <a:pt x="834" y="3520"/>
                    </a:lnTo>
                    <a:lnTo>
                      <a:pt x="897" y="3522"/>
                    </a:lnTo>
                    <a:lnTo>
                      <a:pt x="962" y="3523"/>
                    </a:lnTo>
                    <a:lnTo>
                      <a:pt x="1024" y="3522"/>
                    </a:lnTo>
                    <a:lnTo>
                      <a:pt x="1085" y="3520"/>
                    </a:lnTo>
                    <a:lnTo>
                      <a:pt x="1146" y="3516"/>
                    </a:lnTo>
                    <a:lnTo>
                      <a:pt x="1208" y="3511"/>
                    </a:lnTo>
                    <a:lnTo>
                      <a:pt x="1268" y="3504"/>
                    </a:lnTo>
                    <a:lnTo>
                      <a:pt x="1328" y="3496"/>
                    </a:lnTo>
                    <a:lnTo>
                      <a:pt x="1388" y="3487"/>
                    </a:lnTo>
                    <a:lnTo>
                      <a:pt x="1448" y="3476"/>
                    </a:lnTo>
                    <a:lnTo>
                      <a:pt x="1506" y="3464"/>
                    </a:lnTo>
                    <a:lnTo>
                      <a:pt x="1564" y="3450"/>
                    </a:lnTo>
                    <a:lnTo>
                      <a:pt x="1622" y="3435"/>
                    </a:lnTo>
                    <a:lnTo>
                      <a:pt x="1680" y="3419"/>
                    </a:lnTo>
                    <a:lnTo>
                      <a:pt x="1736" y="3402"/>
                    </a:lnTo>
                    <a:lnTo>
                      <a:pt x="1792" y="3383"/>
                    </a:lnTo>
                    <a:lnTo>
                      <a:pt x="1847" y="3363"/>
                    </a:lnTo>
                    <a:lnTo>
                      <a:pt x="1903" y="3340"/>
                    </a:lnTo>
                    <a:lnTo>
                      <a:pt x="1537" y="10"/>
                    </a:lnTo>
                    <a:lnTo>
                      <a:pt x="1520" y="8"/>
                    </a:lnTo>
                    <a:lnTo>
                      <a:pt x="1503" y="6"/>
                    </a:lnTo>
                    <a:lnTo>
                      <a:pt x="1487" y="4"/>
                    </a:lnTo>
                    <a:lnTo>
                      <a:pt x="14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31" name="Freeform 13"/>
              <p:cNvSpPr>
                <a:spLocks/>
              </p:cNvSpPr>
              <p:nvPr/>
            </p:nvSpPr>
            <p:spPr bwMode="auto">
              <a:xfrm>
                <a:off x="11136" y="313693"/>
                <a:ext cx="289552" cy="341522"/>
              </a:xfrm>
              <a:custGeom>
                <a:avLst/>
                <a:gdLst>
                  <a:gd name="T0" fmla="*/ 2765 w 2816"/>
                  <a:gd name="T1" fmla="*/ 0 h 3305"/>
                  <a:gd name="T2" fmla="*/ 0 w 2816"/>
                  <a:gd name="T3" fmla="*/ 1820 h 3305"/>
                  <a:gd name="T4" fmla="*/ 19 w 2816"/>
                  <a:gd name="T5" fmla="*/ 1879 h 3305"/>
                  <a:gd name="T6" fmla="*/ 39 w 2816"/>
                  <a:gd name="T7" fmla="*/ 1938 h 3305"/>
                  <a:gd name="T8" fmla="*/ 60 w 2816"/>
                  <a:gd name="T9" fmla="*/ 1996 h 3305"/>
                  <a:gd name="T10" fmla="*/ 83 w 2816"/>
                  <a:gd name="T11" fmla="*/ 2053 h 3305"/>
                  <a:gd name="T12" fmla="*/ 107 w 2816"/>
                  <a:gd name="T13" fmla="*/ 2109 h 3305"/>
                  <a:gd name="T14" fmla="*/ 132 w 2816"/>
                  <a:gd name="T15" fmla="*/ 2166 h 3305"/>
                  <a:gd name="T16" fmla="*/ 159 w 2816"/>
                  <a:gd name="T17" fmla="*/ 2221 h 3305"/>
                  <a:gd name="T18" fmla="*/ 186 w 2816"/>
                  <a:gd name="T19" fmla="*/ 2276 h 3305"/>
                  <a:gd name="T20" fmla="*/ 215 w 2816"/>
                  <a:gd name="T21" fmla="*/ 2329 h 3305"/>
                  <a:gd name="T22" fmla="*/ 246 w 2816"/>
                  <a:gd name="T23" fmla="*/ 2382 h 3305"/>
                  <a:gd name="T24" fmla="*/ 278 w 2816"/>
                  <a:gd name="T25" fmla="*/ 2434 h 3305"/>
                  <a:gd name="T26" fmla="*/ 311 w 2816"/>
                  <a:gd name="T27" fmla="*/ 2486 h 3305"/>
                  <a:gd name="T28" fmla="*/ 345 w 2816"/>
                  <a:gd name="T29" fmla="*/ 2536 h 3305"/>
                  <a:gd name="T30" fmla="*/ 380 w 2816"/>
                  <a:gd name="T31" fmla="*/ 2586 h 3305"/>
                  <a:gd name="T32" fmla="*/ 417 w 2816"/>
                  <a:gd name="T33" fmla="*/ 2634 h 3305"/>
                  <a:gd name="T34" fmla="*/ 454 w 2816"/>
                  <a:gd name="T35" fmla="*/ 2682 h 3305"/>
                  <a:gd name="T36" fmla="*/ 494 w 2816"/>
                  <a:gd name="T37" fmla="*/ 2728 h 3305"/>
                  <a:gd name="T38" fmla="*/ 533 w 2816"/>
                  <a:gd name="T39" fmla="*/ 2774 h 3305"/>
                  <a:gd name="T40" fmla="*/ 574 w 2816"/>
                  <a:gd name="T41" fmla="*/ 2820 h 3305"/>
                  <a:gd name="T42" fmla="*/ 616 w 2816"/>
                  <a:gd name="T43" fmla="*/ 2864 h 3305"/>
                  <a:gd name="T44" fmla="*/ 658 w 2816"/>
                  <a:gd name="T45" fmla="*/ 2906 h 3305"/>
                  <a:gd name="T46" fmla="*/ 702 w 2816"/>
                  <a:gd name="T47" fmla="*/ 2948 h 3305"/>
                  <a:gd name="T48" fmla="*/ 748 w 2816"/>
                  <a:gd name="T49" fmla="*/ 2989 h 3305"/>
                  <a:gd name="T50" fmla="*/ 794 w 2816"/>
                  <a:gd name="T51" fmla="*/ 3028 h 3305"/>
                  <a:gd name="T52" fmla="*/ 840 w 2816"/>
                  <a:gd name="T53" fmla="*/ 3067 h 3305"/>
                  <a:gd name="T54" fmla="*/ 888 w 2816"/>
                  <a:gd name="T55" fmla="*/ 3104 h 3305"/>
                  <a:gd name="T56" fmla="*/ 936 w 2816"/>
                  <a:gd name="T57" fmla="*/ 3141 h 3305"/>
                  <a:gd name="T58" fmla="*/ 987 w 2816"/>
                  <a:gd name="T59" fmla="*/ 3176 h 3305"/>
                  <a:gd name="T60" fmla="*/ 1037 w 2816"/>
                  <a:gd name="T61" fmla="*/ 3210 h 3305"/>
                  <a:gd name="T62" fmla="*/ 1088 w 2816"/>
                  <a:gd name="T63" fmla="*/ 3243 h 3305"/>
                  <a:gd name="T64" fmla="*/ 1140 w 2816"/>
                  <a:gd name="T65" fmla="*/ 3274 h 3305"/>
                  <a:gd name="T66" fmla="*/ 1193 w 2816"/>
                  <a:gd name="T67" fmla="*/ 3305 h 3305"/>
                  <a:gd name="T68" fmla="*/ 2816 w 2816"/>
                  <a:gd name="T69" fmla="*/ 46 h 3305"/>
                  <a:gd name="T70" fmla="*/ 2802 w 2816"/>
                  <a:gd name="T71" fmla="*/ 35 h 3305"/>
                  <a:gd name="T72" fmla="*/ 2789 w 2816"/>
                  <a:gd name="T73" fmla="*/ 24 h 3305"/>
                  <a:gd name="T74" fmla="*/ 2777 w 2816"/>
                  <a:gd name="T75" fmla="*/ 12 h 3305"/>
                  <a:gd name="T76" fmla="*/ 2765 w 2816"/>
                  <a:gd name="T77" fmla="*/ 0 h 3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16" h="3305">
                    <a:moveTo>
                      <a:pt x="2765" y="0"/>
                    </a:moveTo>
                    <a:lnTo>
                      <a:pt x="0" y="1820"/>
                    </a:lnTo>
                    <a:lnTo>
                      <a:pt x="19" y="1879"/>
                    </a:lnTo>
                    <a:lnTo>
                      <a:pt x="39" y="1938"/>
                    </a:lnTo>
                    <a:lnTo>
                      <a:pt x="60" y="1996"/>
                    </a:lnTo>
                    <a:lnTo>
                      <a:pt x="83" y="2053"/>
                    </a:lnTo>
                    <a:lnTo>
                      <a:pt x="107" y="2109"/>
                    </a:lnTo>
                    <a:lnTo>
                      <a:pt x="132" y="2166"/>
                    </a:lnTo>
                    <a:lnTo>
                      <a:pt x="159" y="2221"/>
                    </a:lnTo>
                    <a:lnTo>
                      <a:pt x="186" y="2276"/>
                    </a:lnTo>
                    <a:lnTo>
                      <a:pt x="215" y="2329"/>
                    </a:lnTo>
                    <a:lnTo>
                      <a:pt x="246" y="2382"/>
                    </a:lnTo>
                    <a:lnTo>
                      <a:pt x="278" y="2434"/>
                    </a:lnTo>
                    <a:lnTo>
                      <a:pt x="311" y="2486"/>
                    </a:lnTo>
                    <a:lnTo>
                      <a:pt x="345" y="2536"/>
                    </a:lnTo>
                    <a:lnTo>
                      <a:pt x="380" y="2586"/>
                    </a:lnTo>
                    <a:lnTo>
                      <a:pt x="417" y="2634"/>
                    </a:lnTo>
                    <a:lnTo>
                      <a:pt x="454" y="2682"/>
                    </a:lnTo>
                    <a:lnTo>
                      <a:pt x="494" y="2728"/>
                    </a:lnTo>
                    <a:lnTo>
                      <a:pt x="533" y="2774"/>
                    </a:lnTo>
                    <a:lnTo>
                      <a:pt x="574" y="2820"/>
                    </a:lnTo>
                    <a:lnTo>
                      <a:pt x="616" y="2864"/>
                    </a:lnTo>
                    <a:lnTo>
                      <a:pt x="658" y="2906"/>
                    </a:lnTo>
                    <a:lnTo>
                      <a:pt x="702" y="2948"/>
                    </a:lnTo>
                    <a:lnTo>
                      <a:pt x="748" y="2989"/>
                    </a:lnTo>
                    <a:lnTo>
                      <a:pt x="794" y="3028"/>
                    </a:lnTo>
                    <a:lnTo>
                      <a:pt x="840" y="3067"/>
                    </a:lnTo>
                    <a:lnTo>
                      <a:pt x="888" y="3104"/>
                    </a:lnTo>
                    <a:lnTo>
                      <a:pt x="936" y="3141"/>
                    </a:lnTo>
                    <a:lnTo>
                      <a:pt x="987" y="3176"/>
                    </a:lnTo>
                    <a:lnTo>
                      <a:pt x="1037" y="3210"/>
                    </a:lnTo>
                    <a:lnTo>
                      <a:pt x="1088" y="3243"/>
                    </a:lnTo>
                    <a:lnTo>
                      <a:pt x="1140" y="3274"/>
                    </a:lnTo>
                    <a:lnTo>
                      <a:pt x="1193" y="3305"/>
                    </a:lnTo>
                    <a:lnTo>
                      <a:pt x="2816" y="46"/>
                    </a:lnTo>
                    <a:lnTo>
                      <a:pt x="2802" y="35"/>
                    </a:lnTo>
                    <a:lnTo>
                      <a:pt x="2789" y="24"/>
                    </a:lnTo>
                    <a:lnTo>
                      <a:pt x="2777" y="12"/>
                    </a:lnTo>
                    <a:lnTo>
                      <a:pt x="27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32" name="Freeform 14"/>
              <p:cNvSpPr>
                <a:spLocks/>
              </p:cNvSpPr>
              <p:nvPr/>
            </p:nvSpPr>
            <p:spPr bwMode="auto">
              <a:xfrm>
                <a:off x="332860" y="319881"/>
                <a:ext cx="176948" cy="335336"/>
              </a:xfrm>
              <a:custGeom>
                <a:avLst/>
                <a:gdLst>
                  <a:gd name="T0" fmla="*/ 0 w 1719"/>
                  <a:gd name="T1" fmla="*/ 38 h 3256"/>
                  <a:gd name="T2" fmla="*/ 517 w 1719"/>
                  <a:gd name="T3" fmla="*/ 3256 h 3256"/>
                  <a:gd name="T4" fmla="*/ 571 w 1719"/>
                  <a:gd name="T5" fmla="*/ 3226 h 3256"/>
                  <a:gd name="T6" fmla="*/ 623 w 1719"/>
                  <a:gd name="T7" fmla="*/ 3194 h 3256"/>
                  <a:gd name="T8" fmla="*/ 676 w 1719"/>
                  <a:gd name="T9" fmla="*/ 3161 h 3256"/>
                  <a:gd name="T10" fmla="*/ 726 w 1719"/>
                  <a:gd name="T11" fmla="*/ 3127 h 3256"/>
                  <a:gd name="T12" fmla="*/ 776 w 1719"/>
                  <a:gd name="T13" fmla="*/ 3092 h 3256"/>
                  <a:gd name="T14" fmla="*/ 825 w 1719"/>
                  <a:gd name="T15" fmla="*/ 3054 h 3256"/>
                  <a:gd name="T16" fmla="*/ 873 w 1719"/>
                  <a:gd name="T17" fmla="*/ 3017 h 3256"/>
                  <a:gd name="T18" fmla="*/ 921 w 1719"/>
                  <a:gd name="T19" fmla="*/ 2978 h 3256"/>
                  <a:gd name="T20" fmla="*/ 967 w 1719"/>
                  <a:gd name="T21" fmla="*/ 2938 h 3256"/>
                  <a:gd name="T22" fmla="*/ 1013 w 1719"/>
                  <a:gd name="T23" fmla="*/ 2898 h 3256"/>
                  <a:gd name="T24" fmla="*/ 1057 w 1719"/>
                  <a:gd name="T25" fmla="*/ 2856 h 3256"/>
                  <a:gd name="T26" fmla="*/ 1100 w 1719"/>
                  <a:gd name="T27" fmla="*/ 2813 h 3256"/>
                  <a:gd name="T28" fmla="*/ 1142 w 1719"/>
                  <a:gd name="T29" fmla="*/ 2769 h 3256"/>
                  <a:gd name="T30" fmla="*/ 1184 w 1719"/>
                  <a:gd name="T31" fmla="*/ 2723 h 3256"/>
                  <a:gd name="T32" fmla="*/ 1224 w 1719"/>
                  <a:gd name="T33" fmla="*/ 2676 h 3256"/>
                  <a:gd name="T34" fmla="*/ 1263 w 1719"/>
                  <a:gd name="T35" fmla="*/ 2630 h 3256"/>
                  <a:gd name="T36" fmla="*/ 1300 w 1719"/>
                  <a:gd name="T37" fmla="*/ 2582 h 3256"/>
                  <a:gd name="T38" fmla="*/ 1337 w 1719"/>
                  <a:gd name="T39" fmla="*/ 2533 h 3256"/>
                  <a:gd name="T40" fmla="*/ 1372 w 1719"/>
                  <a:gd name="T41" fmla="*/ 2483 h 3256"/>
                  <a:gd name="T42" fmla="*/ 1408 w 1719"/>
                  <a:gd name="T43" fmla="*/ 2432 h 3256"/>
                  <a:gd name="T44" fmla="*/ 1441 w 1719"/>
                  <a:gd name="T45" fmla="*/ 2380 h 3256"/>
                  <a:gd name="T46" fmla="*/ 1472 w 1719"/>
                  <a:gd name="T47" fmla="*/ 2327 h 3256"/>
                  <a:gd name="T48" fmla="*/ 1503 w 1719"/>
                  <a:gd name="T49" fmla="*/ 2274 h 3256"/>
                  <a:gd name="T50" fmla="*/ 1532 w 1719"/>
                  <a:gd name="T51" fmla="*/ 2220 h 3256"/>
                  <a:gd name="T52" fmla="*/ 1560 w 1719"/>
                  <a:gd name="T53" fmla="*/ 2165 h 3256"/>
                  <a:gd name="T54" fmla="*/ 1587 w 1719"/>
                  <a:gd name="T55" fmla="*/ 2110 h 3256"/>
                  <a:gd name="T56" fmla="*/ 1612 w 1719"/>
                  <a:gd name="T57" fmla="*/ 2052 h 3256"/>
                  <a:gd name="T58" fmla="*/ 1637 w 1719"/>
                  <a:gd name="T59" fmla="*/ 1995 h 3256"/>
                  <a:gd name="T60" fmla="*/ 1659 w 1719"/>
                  <a:gd name="T61" fmla="*/ 1938 h 3256"/>
                  <a:gd name="T62" fmla="*/ 1681 w 1719"/>
                  <a:gd name="T63" fmla="*/ 1879 h 3256"/>
                  <a:gd name="T64" fmla="*/ 1700 w 1719"/>
                  <a:gd name="T65" fmla="*/ 1820 h 3256"/>
                  <a:gd name="T66" fmla="*/ 1719 w 1719"/>
                  <a:gd name="T67" fmla="*/ 1760 h 3256"/>
                  <a:gd name="T68" fmla="*/ 81 w 1719"/>
                  <a:gd name="T69" fmla="*/ 0 h 3256"/>
                  <a:gd name="T70" fmla="*/ 62 w 1719"/>
                  <a:gd name="T71" fmla="*/ 11 h 3256"/>
                  <a:gd name="T72" fmla="*/ 42 w 1719"/>
                  <a:gd name="T73" fmla="*/ 22 h 3256"/>
                  <a:gd name="T74" fmla="*/ 21 w 1719"/>
                  <a:gd name="T75" fmla="*/ 31 h 3256"/>
                  <a:gd name="T76" fmla="*/ 0 w 1719"/>
                  <a:gd name="T77" fmla="*/ 38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9" h="3256">
                    <a:moveTo>
                      <a:pt x="0" y="38"/>
                    </a:moveTo>
                    <a:lnTo>
                      <a:pt x="517" y="3256"/>
                    </a:lnTo>
                    <a:lnTo>
                      <a:pt x="571" y="3226"/>
                    </a:lnTo>
                    <a:lnTo>
                      <a:pt x="623" y="3194"/>
                    </a:lnTo>
                    <a:lnTo>
                      <a:pt x="676" y="3161"/>
                    </a:lnTo>
                    <a:lnTo>
                      <a:pt x="726" y="3127"/>
                    </a:lnTo>
                    <a:lnTo>
                      <a:pt x="776" y="3092"/>
                    </a:lnTo>
                    <a:lnTo>
                      <a:pt x="825" y="3054"/>
                    </a:lnTo>
                    <a:lnTo>
                      <a:pt x="873" y="3017"/>
                    </a:lnTo>
                    <a:lnTo>
                      <a:pt x="921" y="2978"/>
                    </a:lnTo>
                    <a:lnTo>
                      <a:pt x="967" y="2938"/>
                    </a:lnTo>
                    <a:lnTo>
                      <a:pt x="1013" y="2898"/>
                    </a:lnTo>
                    <a:lnTo>
                      <a:pt x="1057" y="2856"/>
                    </a:lnTo>
                    <a:lnTo>
                      <a:pt x="1100" y="2813"/>
                    </a:lnTo>
                    <a:lnTo>
                      <a:pt x="1142" y="2769"/>
                    </a:lnTo>
                    <a:lnTo>
                      <a:pt x="1184" y="2723"/>
                    </a:lnTo>
                    <a:lnTo>
                      <a:pt x="1224" y="2676"/>
                    </a:lnTo>
                    <a:lnTo>
                      <a:pt x="1263" y="2630"/>
                    </a:lnTo>
                    <a:lnTo>
                      <a:pt x="1300" y="2582"/>
                    </a:lnTo>
                    <a:lnTo>
                      <a:pt x="1337" y="2533"/>
                    </a:lnTo>
                    <a:lnTo>
                      <a:pt x="1372" y="2483"/>
                    </a:lnTo>
                    <a:lnTo>
                      <a:pt x="1408" y="2432"/>
                    </a:lnTo>
                    <a:lnTo>
                      <a:pt x="1441" y="2380"/>
                    </a:lnTo>
                    <a:lnTo>
                      <a:pt x="1472" y="2327"/>
                    </a:lnTo>
                    <a:lnTo>
                      <a:pt x="1503" y="2274"/>
                    </a:lnTo>
                    <a:lnTo>
                      <a:pt x="1532" y="2220"/>
                    </a:lnTo>
                    <a:lnTo>
                      <a:pt x="1560" y="2165"/>
                    </a:lnTo>
                    <a:lnTo>
                      <a:pt x="1587" y="2110"/>
                    </a:lnTo>
                    <a:lnTo>
                      <a:pt x="1612" y="2052"/>
                    </a:lnTo>
                    <a:lnTo>
                      <a:pt x="1637" y="1995"/>
                    </a:lnTo>
                    <a:lnTo>
                      <a:pt x="1659" y="1938"/>
                    </a:lnTo>
                    <a:lnTo>
                      <a:pt x="1681" y="1879"/>
                    </a:lnTo>
                    <a:lnTo>
                      <a:pt x="1700" y="1820"/>
                    </a:lnTo>
                    <a:lnTo>
                      <a:pt x="1719" y="1760"/>
                    </a:lnTo>
                    <a:lnTo>
                      <a:pt x="81" y="0"/>
                    </a:lnTo>
                    <a:lnTo>
                      <a:pt x="62" y="11"/>
                    </a:lnTo>
                    <a:lnTo>
                      <a:pt x="42" y="22"/>
                    </a:lnTo>
                    <a:lnTo>
                      <a:pt x="21" y="31"/>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34" name="Freeform 15"/>
              <p:cNvSpPr>
                <a:spLocks/>
              </p:cNvSpPr>
              <p:nvPr/>
            </p:nvSpPr>
            <p:spPr bwMode="auto">
              <a:xfrm>
                <a:off x="66820" y="167680"/>
                <a:ext cx="232631" cy="112604"/>
              </a:xfrm>
              <a:custGeom>
                <a:avLst/>
                <a:gdLst>
                  <a:gd name="T0" fmla="*/ 2261 w 2261"/>
                  <a:gd name="T1" fmla="*/ 923 h 1092"/>
                  <a:gd name="T2" fmla="*/ 1733 w 2261"/>
                  <a:gd name="T3" fmla="*/ 0 h 1092"/>
                  <a:gd name="T4" fmla="*/ 1669 w 2261"/>
                  <a:gd name="T5" fmla="*/ 5 h 1092"/>
                  <a:gd name="T6" fmla="*/ 1605 w 2261"/>
                  <a:gd name="T7" fmla="*/ 11 h 1092"/>
                  <a:gd name="T8" fmla="*/ 1541 w 2261"/>
                  <a:gd name="T9" fmla="*/ 18 h 1092"/>
                  <a:gd name="T10" fmla="*/ 1479 w 2261"/>
                  <a:gd name="T11" fmla="*/ 27 h 1092"/>
                  <a:gd name="T12" fmla="*/ 1417 w 2261"/>
                  <a:gd name="T13" fmla="*/ 38 h 1092"/>
                  <a:gd name="T14" fmla="*/ 1354 w 2261"/>
                  <a:gd name="T15" fmla="*/ 50 h 1092"/>
                  <a:gd name="T16" fmla="*/ 1293 w 2261"/>
                  <a:gd name="T17" fmla="*/ 64 h 1092"/>
                  <a:gd name="T18" fmla="*/ 1233 w 2261"/>
                  <a:gd name="T19" fmla="*/ 79 h 1092"/>
                  <a:gd name="T20" fmla="*/ 1173 w 2261"/>
                  <a:gd name="T21" fmla="*/ 96 h 1092"/>
                  <a:gd name="T22" fmla="*/ 1113 w 2261"/>
                  <a:gd name="T23" fmla="*/ 114 h 1092"/>
                  <a:gd name="T24" fmla="*/ 1054 w 2261"/>
                  <a:gd name="T25" fmla="*/ 133 h 1092"/>
                  <a:gd name="T26" fmla="*/ 996 w 2261"/>
                  <a:gd name="T27" fmla="*/ 154 h 1092"/>
                  <a:gd name="T28" fmla="*/ 939 w 2261"/>
                  <a:gd name="T29" fmla="*/ 177 h 1092"/>
                  <a:gd name="T30" fmla="*/ 881 w 2261"/>
                  <a:gd name="T31" fmla="*/ 201 h 1092"/>
                  <a:gd name="T32" fmla="*/ 826 w 2261"/>
                  <a:gd name="T33" fmla="*/ 226 h 1092"/>
                  <a:gd name="T34" fmla="*/ 770 w 2261"/>
                  <a:gd name="T35" fmla="*/ 252 h 1092"/>
                  <a:gd name="T36" fmla="*/ 716 w 2261"/>
                  <a:gd name="T37" fmla="*/ 280 h 1092"/>
                  <a:gd name="T38" fmla="*/ 662 w 2261"/>
                  <a:gd name="T39" fmla="*/ 308 h 1092"/>
                  <a:gd name="T40" fmla="*/ 609 w 2261"/>
                  <a:gd name="T41" fmla="*/ 338 h 1092"/>
                  <a:gd name="T42" fmla="*/ 557 w 2261"/>
                  <a:gd name="T43" fmla="*/ 370 h 1092"/>
                  <a:gd name="T44" fmla="*/ 505 w 2261"/>
                  <a:gd name="T45" fmla="*/ 402 h 1092"/>
                  <a:gd name="T46" fmla="*/ 455 w 2261"/>
                  <a:gd name="T47" fmla="*/ 436 h 1092"/>
                  <a:gd name="T48" fmla="*/ 405 w 2261"/>
                  <a:gd name="T49" fmla="*/ 471 h 1092"/>
                  <a:gd name="T50" fmla="*/ 356 w 2261"/>
                  <a:gd name="T51" fmla="*/ 507 h 1092"/>
                  <a:gd name="T52" fmla="*/ 308 w 2261"/>
                  <a:gd name="T53" fmla="*/ 545 h 1092"/>
                  <a:gd name="T54" fmla="*/ 261 w 2261"/>
                  <a:gd name="T55" fmla="*/ 583 h 1092"/>
                  <a:gd name="T56" fmla="*/ 216 w 2261"/>
                  <a:gd name="T57" fmla="*/ 622 h 1092"/>
                  <a:gd name="T58" fmla="*/ 170 w 2261"/>
                  <a:gd name="T59" fmla="*/ 663 h 1092"/>
                  <a:gd name="T60" fmla="*/ 126 w 2261"/>
                  <a:gd name="T61" fmla="*/ 704 h 1092"/>
                  <a:gd name="T62" fmla="*/ 83 w 2261"/>
                  <a:gd name="T63" fmla="*/ 746 h 1092"/>
                  <a:gd name="T64" fmla="*/ 41 w 2261"/>
                  <a:gd name="T65" fmla="*/ 790 h 1092"/>
                  <a:gd name="T66" fmla="*/ 0 w 2261"/>
                  <a:gd name="T67" fmla="*/ 834 h 1092"/>
                  <a:gd name="T68" fmla="*/ 2148 w 2261"/>
                  <a:gd name="T69" fmla="*/ 1092 h 1092"/>
                  <a:gd name="T70" fmla="*/ 2152 w 2261"/>
                  <a:gd name="T71" fmla="*/ 1079 h 1092"/>
                  <a:gd name="T72" fmla="*/ 2157 w 2261"/>
                  <a:gd name="T73" fmla="*/ 1067 h 1092"/>
                  <a:gd name="T74" fmla="*/ 2162 w 2261"/>
                  <a:gd name="T75" fmla="*/ 1055 h 1092"/>
                  <a:gd name="T76" fmla="*/ 2167 w 2261"/>
                  <a:gd name="T77" fmla="*/ 1043 h 1092"/>
                  <a:gd name="T78" fmla="*/ 2179 w 2261"/>
                  <a:gd name="T79" fmla="*/ 1020 h 1092"/>
                  <a:gd name="T80" fmla="*/ 2192 w 2261"/>
                  <a:gd name="T81" fmla="*/ 998 h 1092"/>
                  <a:gd name="T82" fmla="*/ 2207 w 2261"/>
                  <a:gd name="T83" fmla="*/ 978 h 1092"/>
                  <a:gd name="T84" fmla="*/ 2223 w 2261"/>
                  <a:gd name="T85" fmla="*/ 958 h 1092"/>
                  <a:gd name="T86" fmla="*/ 2241 w 2261"/>
                  <a:gd name="T87" fmla="*/ 940 h 1092"/>
                  <a:gd name="T88" fmla="*/ 2261 w 2261"/>
                  <a:gd name="T89" fmla="*/ 923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1" h="1092">
                    <a:moveTo>
                      <a:pt x="2261" y="923"/>
                    </a:moveTo>
                    <a:lnTo>
                      <a:pt x="1733" y="0"/>
                    </a:lnTo>
                    <a:lnTo>
                      <a:pt x="1669" y="5"/>
                    </a:lnTo>
                    <a:lnTo>
                      <a:pt x="1605" y="11"/>
                    </a:lnTo>
                    <a:lnTo>
                      <a:pt x="1541" y="18"/>
                    </a:lnTo>
                    <a:lnTo>
                      <a:pt x="1479" y="27"/>
                    </a:lnTo>
                    <a:lnTo>
                      <a:pt x="1417" y="38"/>
                    </a:lnTo>
                    <a:lnTo>
                      <a:pt x="1354" y="50"/>
                    </a:lnTo>
                    <a:lnTo>
                      <a:pt x="1293" y="64"/>
                    </a:lnTo>
                    <a:lnTo>
                      <a:pt x="1233" y="79"/>
                    </a:lnTo>
                    <a:lnTo>
                      <a:pt x="1173" y="96"/>
                    </a:lnTo>
                    <a:lnTo>
                      <a:pt x="1113" y="114"/>
                    </a:lnTo>
                    <a:lnTo>
                      <a:pt x="1054" y="133"/>
                    </a:lnTo>
                    <a:lnTo>
                      <a:pt x="996" y="154"/>
                    </a:lnTo>
                    <a:lnTo>
                      <a:pt x="939" y="177"/>
                    </a:lnTo>
                    <a:lnTo>
                      <a:pt x="881" y="201"/>
                    </a:lnTo>
                    <a:lnTo>
                      <a:pt x="826" y="226"/>
                    </a:lnTo>
                    <a:lnTo>
                      <a:pt x="770" y="252"/>
                    </a:lnTo>
                    <a:lnTo>
                      <a:pt x="716" y="280"/>
                    </a:lnTo>
                    <a:lnTo>
                      <a:pt x="662" y="308"/>
                    </a:lnTo>
                    <a:lnTo>
                      <a:pt x="609" y="338"/>
                    </a:lnTo>
                    <a:lnTo>
                      <a:pt x="557" y="370"/>
                    </a:lnTo>
                    <a:lnTo>
                      <a:pt x="505" y="402"/>
                    </a:lnTo>
                    <a:lnTo>
                      <a:pt x="455" y="436"/>
                    </a:lnTo>
                    <a:lnTo>
                      <a:pt x="405" y="471"/>
                    </a:lnTo>
                    <a:lnTo>
                      <a:pt x="356" y="507"/>
                    </a:lnTo>
                    <a:lnTo>
                      <a:pt x="308" y="545"/>
                    </a:lnTo>
                    <a:lnTo>
                      <a:pt x="261" y="583"/>
                    </a:lnTo>
                    <a:lnTo>
                      <a:pt x="216" y="622"/>
                    </a:lnTo>
                    <a:lnTo>
                      <a:pt x="170" y="663"/>
                    </a:lnTo>
                    <a:lnTo>
                      <a:pt x="126" y="704"/>
                    </a:lnTo>
                    <a:lnTo>
                      <a:pt x="83" y="746"/>
                    </a:lnTo>
                    <a:lnTo>
                      <a:pt x="41" y="790"/>
                    </a:lnTo>
                    <a:lnTo>
                      <a:pt x="0" y="834"/>
                    </a:lnTo>
                    <a:lnTo>
                      <a:pt x="2148" y="1092"/>
                    </a:lnTo>
                    <a:lnTo>
                      <a:pt x="2152" y="1079"/>
                    </a:lnTo>
                    <a:lnTo>
                      <a:pt x="2157" y="1067"/>
                    </a:lnTo>
                    <a:lnTo>
                      <a:pt x="2162" y="1055"/>
                    </a:lnTo>
                    <a:lnTo>
                      <a:pt x="2167" y="1043"/>
                    </a:lnTo>
                    <a:lnTo>
                      <a:pt x="2179" y="1020"/>
                    </a:lnTo>
                    <a:lnTo>
                      <a:pt x="2192" y="998"/>
                    </a:lnTo>
                    <a:lnTo>
                      <a:pt x="2207" y="978"/>
                    </a:lnTo>
                    <a:lnTo>
                      <a:pt x="2223" y="958"/>
                    </a:lnTo>
                    <a:lnTo>
                      <a:pt x="2241" y="940"/>
                    </a:lnTo>
                    <a:lnTo>
                      <a:pt x="2261" y="9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37" name="Freeform 16"/>
              <p:cNvSpPr>
                <a:spLocks/>
              </p:cNvSpPr>
              <p:nvPr/>
            </p:nvSpPr>
            <p:spPr bwMode="auto">
              <a:xfrm>
                <a:off x="351422" y="277809"/>
                <a:ext cx="169523" cy="189323"/>
              </a:xfrm>
              <a:custGeom>
                <a:avLst/>
                <a:gdLst>
                  <a:gd name="T0" fmla="*/ 58 w 1648"/>
                  <a:gd name="T1" fmla="*/ 136 h 1845"/>
                  <a:gd name="T2" fmla="*/ 56 w 1648"/>
                  <a:gd name="T3" fmla="*/ 160 h 1845"/>
                  <a:gd name="T4" fmla="*/ 53 w 1648"/>
                  <a:gd name="T5" fmla="*/ 184 h 1845"/>
                  <a:gd name="T6" fmla="*/ 48 w 1648"/>
                  <a:gd name="T7" fmla="*/ 207 h 1845"/>
                  <a:gd name="T8" fmla="*/ 41 w 1648"/>
                  <a:gd name="T9" fmla="*/ 230 h 1845"/>
                  <a:gd name="T10" fmla="*/ 33 w 1648"/>
                  <a:gd name="T11" fmla="*/ 252 h 1845"/>
                  <a:gd name="T12" fmla="*/ 23 w 1648"/>
                  <a:gd name="T13" fmla="*/ 273 h 1845"/>
                  <a:gd name="T14" fmla="*/ 12 w 1648"/>
                  <a:gd name="T15" fmla="*/ 293 h 1845"/>
                  <a:gd name="T16" fmla="*/ 0 w 1648"/>
                  <a:gd name="T17" fmla="*/ 313 h 1845"/>
                  <a:gd name="T18" fmla="*/ 1617 w 1648"/>
                  <a:gd name="T19" fmla="*/ 1845 h 1845"/>
                  <a:gd name="T20" fmla="*/ 1624 w 1648"/>
                  <a:gd name="T21" fmla="*/ 1797 h 1845"/>
                  <a:gd name="T22" fmla="*/ 1630 w 1648"/>
                  <a:gd name="T23" fmla="*/ 1748 h 1845"/>
                  <a:gd name="T24" fmla="*/ 1635 w 1648"/>
                  <a:gd name="T25" fmla="*/ 1700 h 1845"/>
                  <a:gd name="T26" fmla="*/ 1640 w 1648"/>
                  <a:gd name="T27" fmla="*/ 1651 h 1845"/>
                  <a:gd name="T28" fmla="*/ 1643 w 1648"/>
                  <a:gd name="T29" fmla="*/ 1602 h 1845"/>
                  <a:gd name="T30" fmla="*/ 1646 w 1648"/>
                  <a:gd name="T31" fmla="*/ 1552 h 1845"/>
                  <a:gd name="T32" fmla="*/ 1647 w 1648"/>
                  <a:gd name="T33" fmla="*/ 1503 h 1845"/>
                  <a:gd name="T34" fmla="*/ 1648 w 1648"/>
                  <a:gd name="T35" fmla="*/ 1452 h 1845"/>
                  <a:gd name="T36" fmla="*/ 1647 w 1648"/>
                  <a:gd name="T37" fmla="*/ 1401 h 1845"/>
                  <a:gd name="T38" fmla="*/ 1646 w 1648"/>
                  <a:gd name="T39" fmla="*/ 1351 h 1845"/>
                  <a:gd name="T40" fmla="*/ 1643 w 1648"/>
                  <a:gd name="T41" fmla="*/ 1301 h 1845"/>
                  <a:gd name="T42" fmla="*/ 1640 w 1648"/>
                  <a:gd name="T43" fmla="*/ 1251 h 1845"/>
                  <a:gd name="T44" fmla="*/ 1635 w 1648"/>
                  <a:gd name="T45" fmla="*/ 1202 h 1845"/>
                  <a:gd name="T46" fmla="*/ 1630 w 1648"/>
                  <a:gd name="T47" fmla="*/ 1153 h 1845"/>
                  <a:gd name="T48" fmla="*/ 1624 w 1648"/>
                  <a:gd name="T49" fmla="*/ 1103 h 1845"/>
                  <a:gd name="T50" fmla="*/ 1616 w 1648"/>
                  <a:gd name="T51" fmla="*/ 1054 h 1845"/>
                  <a:gd name="T52" fmla="*/ 1608 w 1648"/>
                  <a:gd name="T53" fmla="*/ 1006 h 1845"/>
                  <a:gd name="T54" fmla="*/ 1599 w 1648"/>
                  <a:gd name="T55" fmla="*/ 958 h 1845"/>
                  <a:gd name="T56" fmla="*/ 1589 w 1648"/>
                  <a:gd name="T57" fmla="*/ 911 h 1845"/>
                  <a:gd name="T58" fmla="*/ 1578 w 1648"/>
                  <a:gd name="T59" fmla="*/ 863 h 1845"/>
                  <a:gd name="T60" fmla="*/ 1567 w 1648"/>
                  <a:gd name="T61" fmla="*/ 816 h 1845"/>
                  <a:gd name="T62" fmla="*/ 1554 w 1648"/>
                  <a:gd name="T63" fmla="*/ 769 h 1845"/>
                  <a:gd name="T64" fmla="*/ 1540 w 1648"/>
                  <a:gd name="T65" fmla="*/ 723 h 1845"/>
                  <a:gd name="T66" fmla="*/ 1526 w 1648"/>
                  <a:gd name="T67" fmla="*/ 677 h 1845"/>
                  <a:gd name="T68" fmla="*/ 1511 w 1648"/>
                  <a:gd name="T69" fmla="*/ 631 h 1845"/>
                  <a:gd name="T70" fmla="*/ 1495 w 1648"/>
                  <a:gd name="T71" fmla="*/ 586 h 1845"/>
                  <a:gd name="T72" fmla="*/ 1478 w 1648"/>
                  <a:gd name="T73" fmla="*/ 542 h 1845"/>
                  <a:gd name="T74" fmla="*/ 1460 w 1648"/>
                  <a:gd name="T75" fmla="*/ 497 h 1845"/>
                  <a:gd name="T76" fmla="*/ 1441 w 1648"/>
                  <a:gd name="T77" fmla="*/ 453 h 1845"/>
                  <a:gd name="T78" fmla="*/ 1421 w 1648"/>
                  <a:gd name="T79" fmla="*/ 409 h 1845"/>
                  <a:gd name="T80" fmla="*/ 1401 w 1648"/>
                  <a:gd name="T81" fmla="*/ 366 h 1845"/>
                  <a:gd name="T82" fmla="*/ 1381 w 1648"/>
                  <a:gd name="T83" fmla="*/ 324 h 1845"/>
                  <a:gd name="T84" fmla="*/ 1359 w 1648"/>
                  <a:gd name="T85" fmla="*/ 281 h 1845"/>
                  <a:gd name="T86" fmla="*/ 1337 w 1648"/>
                  <a:gd name="T87" fmla="*/ 240 h 1845"/>
                  <a:gd name="T88" fmla="*/ 1313 w 1648"/>
                  <a:gd name="T89" fmla="*/ 199 h 1845"/>
                  <a:gd name="T90" fmla="*/ 1289 w 1648"/>
                  <a:gd name="T91" fmla="*/ 158 h 1845"/>
                  <a:gd name="T92" fmla="*/ 1265 w 1648"/>
                  <a:gd name="T93" fmla="*/ 118 h 1845"/>
                  <a:gd name="T94" fmla="*/ 1240 w 1648"/>
                  <a:gd name="T95" fmla="*/ 77 h 1845"/>
                  <a:gd name="T96" fmla="*/ 1214 w 1648"/>
                  <a:gd name="T97" fmla="*/ 38 h 1845"/>
                  <a:gd name="T98" fmla="*/ 1186 w 1648"/>
                  <a:gd name="T99" fmla="*/ 0 h 1845"/>
                  <a:gd name="T100" fmla="*/ 58 w 1648"/>
                  <a:gd name="T101" fmla="*/ 136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8" h="1845">
                    <a:moveTo>
                      <a:pt x="58" y="136"/>
                    </a:moveTo>
                    <a:lnTo>
                      <a:pt x="56" y="160"/>
                    </a:lnTo>
                    <a:lnTo>
                      <a:pt x="53" y="184"/>
                    </a:lnTo>
                    <a:lnTo>
                      <a:pt x="48" y="207"/>
                    </a:lnTo>
                    <a:lnTo>
                      <a:pt x="41" y="230"/>
                    </a:lnTo>
                    <a:lnTo>
                      <a:pt x="33" y="252"/>
                    </a:lnTo>
                    <a:lnTo>
                      <a:pt x="23" y="273"/>
                    </a:lnTo>
                    <a:lnTo>
                      <a:pt x="12" y="293"/>
                    </a:lnTo>
                    <a:lnTo>
                      <a:pt x="0" y="313"/>
                    </a:lnTo>
                    <a:lnTo>
                      <a:pt x="1617" y="1845"/>
                    </a:lnTo>
                    <a:lnTo>
                      <a:pt x="1624" y="1797"/>
                    </a:lnTo>
                    <a:lnTo>
                      <a:pt x="1630" y="1748"/>
                    </a:lnTo>
                    <a:lnTo>
                      <a:pt x="1635" y="1700"/>
                    </a:lnTo>
                    <a:lnTo>
                      <a:pt x="1640" y="1651"/>
                    </a:lnTo>
                    <a:lnTo>
                      <a:pt x="1643" y="1602"/>
                    </a:lnTo>
                    <a:lnTo>
                      <a:pt x="1646" y="1552"/>
                    </a:lnTo>
                    <a:lnTo>
                      <a:pt x="1647" y="1503"/>
                    </a:lnTo>
                    <a:lnTo>
                      <a:pt x="1648" y="1452"/>
                    </a:lnTo>
                    <a:lnTo>
                      <a:pt x="1647" y="1401"/>
                    </a:lnTo>
                    <a:lnTo>
                      <a:pt x="1646" y="1351"/>
                    </a:lnTo>
                    <a:lnTo>
                      <a:pt x="1643" y="1301"/>
                    </a:lnTo>
                    <a:lnTo>
                      <a:pt x="1640" y="1251"/>
                    </a:lnTo>
                    <a:lnTo>
                      <a:pt x="1635" y="1202"/>
                    </a:lnTo>
                    <a:lnTo>
                      <a:pt x="1630" y="1153"/>
                    </a:lnTo>
                    <a:lnTo>
                      <a:pt x="1624" y="1103"/>
                    </a:lnTo>
                    <a:lnTo>
                      <a:pt x="1616" y="1054"/>
                    </a:lnTo>
                    <a:lnTo>
                      <a:pt x="1608" y="1006"/>
                    </a:lnTo>
                    <a:lnTo>
                      <a:pt x="1599" y="958"/>
                    </a:lnTo>
                    <a:lnTo>
                      <a:pt x="1589" y="911"/>
                    </a:lnTo>
                    <a:lnTo>
                      <a:pt x="1578" y="863"/>
                    </a:lnTo>
                    <a:lnTo>
                      <a:pt x="1567" y="816"/>
                    </a:lnTo>
                    <a:lnTo>
                      <a:pt x="1554" y="769"/>
                    </a:lnTo>
                    <a:lnTo>
                      <a:pt x="1540" y="723"/>
                    </a:lnTo>
                    <a:lnTo>
                      <a:pt x="1526" y="677"/>
                    </a:lnTo>
                    <a:lnTo>
                      <a:pt x="1511" y="631"/>
                    </a:lnTo>
                    <a:lnTo>
                      <a:pt x="1495" y="586"/>
                    </a:lnTo>
                    <a:lnTo>
                      <a:pt x="1478" y="542"/>
                    </a:lnTo>
                    <a:lnTo>
                      <a:pt x="1460" y="497"/>
                    </a:lnTo>
                    <a:lnTo>
                      <a:pt x="1441" y="453"/>
                    </a:lnTo>
                    <a:lnTo>
                      <a:pt x="1421" y="409"/>
                    </a:lnTo>
                    <a:lnTo>
                      <a:pt x="1401" y="366"/>
                    </a:lnTo>
                    <a:lnTo>
                      <a:pt x="1381" y="324"/>
                    </a:lnTo>
                    <a:lnTo>
                      <a:pt x="1359" y="281"/>
                    </a:lnTo>
                    <a:lnTo>
                      <a:pt x="1337" y="240"/>
                    </a:lnTo>
                    <a:lnTo>
                      <a:pt x="1313" y="199"/>
                    </a:lnTo>
                    <a:lnTo>
                      <a:pt x="1289" y="158"/>
                    </a:lnTo>
                    <a:lnTo>
                      <a:pt x="1265" y="118"/>
                    </a:lnTo>
                    <a:lnTo>
                      <a:pt x="1240" y="77"/>
                    </a:lnTo>
                    <a:lnTo>
                      <a:pt x="1214" y="38"/>
                    </a:lnTo>
                    <a:lnTo>
                      <a:pt x="1186" y="0"/>
                    </a:lnTo>
                    <a:lnTo>
                      <a:pt x="5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2" name="Freeform 17"/>
              <p:cNvSpPr>
                <a:spLocks/>
              </p:cNvSpPr>
              <p:nvPr/>
            </p:nvSpPr>
            <p:spPr bwMode="auto">
              <a:xfrm>
                <a:off x="0" y="281521"/>
                <a:ext cx="288314" cy="188085"/>
              </a:xfrm>
              <a:custGeom>
                <a:avLst/>
                <a:gdLst>
                  <a:gd name="T0" fmla="*/ 2782 w 2801"/>
                  <a:gd name="T1" fmla="*/ 123 h 1832"/>
                  <a:gd name="T2" fmla="*/ 436 w 2801"/>
                  <a:gd name="T3" fmla="*/ 0 h 1832"/>
                  <a:gd name="T4" fmla="*/ 410 w 2801"/>
                  <a:gd name="T5" fmla="*/ 38 h 1832"/>
                  <a:gd name="T6" fmla="*/ 386 w 2801"/>
                  <a:gd name="T7" fmla="*/ 77 h 1832"/>
                  <a:gd name="T8" fmla="*/ 362 w 2801"/>
                  <a:gd name="T9" fmla="*/ 116 h 1832"/>
                  <a:gd name="T10" fmla="*/ 337 w 2801"/>
                  <a:gd name="T11" fmla="*/ 155 h 1832"/>
                  <a:gd name="T12" fmla="*/ 315 w 2801"/>
                  <a:gd name="T13" fmla="*/ 195 h 1832"/>
                  <a:gd name="T14" fmla="*/ 293 w 2801"/>
                  <a:gd name="T15" fmla="*/ 236 h 1832"/>
                  <a:gd name="T16" fmla="*/ 272 w 2801"/>
                  <a:gd name="T17" fmla="*/ 276 h 1832"/>
                  <a:gd name="T18" fmla="*/ 251 w 2801"/>
                  <a:gd name="T19" fmla="*/ 317 h 1832"/>
                  <a:gd name="T20" fmla="*/ 232 w 2801"/>
                  <a:gd name="T21" fmla="*/ 359 h 1832"/>
                  <a:gd name="T22" fmla="*/ 213 w 2801"/>
                  <a:gd name="T23" fmla="*/ 401 h 1832"/>
                  <a:gd name="T24" fmla="*/ 195 w 2801"/>
                  <a:gd name="T25" fmla="*/ 444 h 1832"/>
                  <a:gd name="T26" fmla="*/ 177 w 2801"/>
                  <a:gd name="T27" fmla="*/ 487 h 1832"/>
                  <a:gd name="T28" fmla="*/ 160 w 2801"/>
                  <a:gd name="T29" fmla="*/ 530 h 1832"/>
                  <a:gd name="T30" fmla="*/ 145 w 2801"/>
                  <a:gd name="T31" fmla="*/ 574 h 1832"/>
                  <a:gd name="T32" fmla="*/ 129 w 2801"/>
                  <a:gd name="T33" fmla="*/ 618 h 1832"/>
                  <a:gd name="T34" fmla="*/ 114 w 2801"/>
                  <a:gd name="T35" fmla="*/ 662 h 1832"/>
                  <a:gd name="T36" fmla="*/ 101 w 2801"/>
                  <a:gd name="T37" fmla="*/ 707 h 1832"/>
                  <a:gd name="T38" fmla="*/ 88 w 2801"/>
                  <a:gd name="T39" fmla="*/ 753 h 1832"/>
                  <a:gd name="T40" fmla="*/ 76 w 2801"/>
                  <a:gd name="T41" fmla="*/ 798 h 1832"/>
                  <a:gd name="T42" fmla="*/ 65 w 2801"/>
                  <a:gd name="T43" fmla="*/ 844 h 1832"/>
                  <a:gd name="T44" fmla="*/ 55 w 2801"/>
                  <a:gd name="T45" fmla="*/ 890 h 1832"/>
                  <a:gd name="T46" fmla="*/ 45 w 2801"/>
                  <a:gd name="T47" fmla="*/ 936 h 1832"/>
                  <a:gd name="T48" fmla="*/ 37 w 2801"/>
                  <a:gd name="T49" fmla="*/ 983 h 1832"/>
                  <a:gd name="T50" fmla="*/ 29 w 2801"/>
                  <a:gd name="T51" fmla="*/ 1030 h 1832"/>
                  <a:gd name="T52" fmla="*/ 22 w 2801"/>
                  <a:gd name="T53" fmla="*/ 1077 h 1832"/>
                  <a:gd name="T54" fmla="*/ 17 w 2801"/>
                  <a:gd name="T55" fmla="*/ 1126 h 1832"/>
                  <a:gd name="T56" fmla="*/ 12 w 2801"/>
                  <a:gd name="T57" fmla="*/ 1173 h 1832"/>
                  <a:gd name="T58" fmla="*/ 7 w 2801"/>
                  <a:gd name="T59" fmla="*/ 1221 h 1832"/>
                  <a:gd name="T60" fmla="*/ 4 w 2801"/>
                  <a:gd name="T61" fmla="*/ 1270 h 1832"/>
                  <a:gd name="T62" fmla="*/ 2 w 2801"/>
                  <a:gd name="T63" fmla="*/ 1318 h 1832"/>
                  <a:gd name="T64" fmla="*/ 0 w 2801"/>
                  <a:gd name="T65" fmla="*/ 1367 h 1832"/>
                  <a:gd name="T66" fmla="*/ 0 w 2801"/>
                  <a:gd name="T67" fmla="*/ 1416 h 1832"/>
                  <a:gd name="T68" fmla="*/ 1 w 2801"/>
                  <a:gd name="T69" fmla="*/ 1470 h 1832"/>
                  <a:gd name="T70" fmla="*/ 2 w 2801"/>
                  <a:gd name="T71" fmla="*/ 1522 h 1832"/>
                  <a:gd name="T72" fmla="*/ 5 w 2801"/>
                  <a:gd name="T73" fmla="*/ 1575 h 1832"/>
                  <a:gd name="T74" fmla="*/ 9 w 2801"/>
                  <a:gd name="T75" fmla="*/ 1627 h 1832"/>
                  <a:gd name="T76" fmla="*/ 14 w 2801"/>
                  <a:gd name="T77" fmla="*/ 1678 h 1832"/>
                  <a:gd name="T78" fmla="*/ 20 w 2801"/>
                  <a:gd name="T79" fmla="*/ 1730 h 1832"/>
                  <a:gd name="T80" fmla="*/ 27 w 2801"/>
                  <a:gd name="T81" fmla="*/ 1782 h 1832"/>
                  <a:gd name="T82" fmla="*/ 35 w 2801"/>
                  <a:gd name="T83" fmla="*/ 1832 h 1832"/>
                  <a:gd name="T84" fmla="*/ 2801 w 2801"/>
                  <a:gd name="T85" fmla="*/ 208 h 1832"/>
                  <a:gd name="T86" fmla="*/ 2794 w 2801"/>
                  <a:gd name="T87" fmla="*/ 188 h 1832"/>
                  <a:gd name="T88" fmla="*/ 2789 w 2801"/>
                  <a:gd name="T89" fmla="*/ 167 h 1832"/>
                  <a:gd name="T90" fmla="*/ 2785 w 2801"/>
                  <a:gd name="T91" fmla="*/ 145 h 1832"/>
                  <a:gd name="T92" fmla="*/ 2782 w 2801"/>
                  <a:gd name="T93" fmla="*/ 123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01" h="1832">
                    <a:moveTo>
                      <a:pt x="2782" y="123"/>
                    </a:moveTo>
                    <a:lnTo>
                      <a:pt x="436" y="0"/>
                    </a:lnTo>
                    <a:lnTo>
                      <a:pt x="410" y="38"/>
                    </a:lnTo>
                    <a:lnTo>
                      <a:pt x="386" y="77"/>
                    </a:lnTo>
                    <a:lnTo>
                      <a:pt x="362" y="116"/>
                    </a:lnTo>
                    <a:lnTo>
                      <a:pt x="337" y="155"/>
                    </a:lnTo>
                    <a:lnTo>
                      <a:pt x="315" y="195"/>
                    </a:lnTo>
                    <a:lnTo>
                      <a:pt x="293" y="236"/>
                    </a:lnTo>
                    <a:lnTo>
                      <a:pt x="272" y="276"/>
                    </a:lnTo>
                    <a:lnTo>
                      <a:pt x="251" y="317"/>
                    </a:lnTo>
                    <a:lnTo>
                      <a:pt x="232" y="359"/>
                    </a:lnTo>
                    <a:lnTo>
                      <a:pt x="213" y="401"/>
                    </a:lnTo>
                    <a:lnTo>
                      <a:pt x="195" y="444"/>
                    </a:lnTo>
                    <a:lnTo>
                      <a:pt x="177" y="487"/>
                    </a:lnTo>
                    <a:lnTo>
                      <a:pt x="160" y="530"/>
                    </a:lnTo>
                    <a:lnTo>
                      <a:pt x="145" y="574"/>
                    </a:lnTo>
                    <a:lnTo>
                      <a:pt x="129" y="618"/>
                    </a:lnTo>
                    <a:lnTo>
                      <a:pt x="114" y="662"/>
                    </a:lnTo>
                    <a:lnTo>
                      <a:pt x="101" y="707"/>
                    </a:lnTo>
                    <a:lnTo>
                      <a:pt x="88" y="753"/>
                    </a:lnTo>
                    <a:lnTo>
                      <a:pt x="76" y="798"/>
                    </a:lnTo>
                    <a:lnTo>
                      <a:pt x="65" y="844"/>
                    </a:lnTo>
                    <a:lnTo>
                      <a:pt x="55" y="890"/>
                    </a:lnTo>
                    <a:lnTo>
                      <a:pt x="45" y="936"/>
                    </a:lnTo>
                    <a:lnTo>
                      <a:pt x="37" y="983"/>
                    </a:lnTo>
                    <a:lnTo>
                      <a:pt x="29" y="1030"/>
                    </a:lnTo>
                    <a:lnTo>
                      <a:pt x="22" y="1077"/>
                    </a:lnTo>
                    <a:lnTo>
                      <a:pt x="17" y="1126"/>
                    </a:lnTo>
                    <a:lnTo>
                      <a:pt x="12" y="1173"/>
                    </a:lnTo>
                    <a:lnTo>
                      <a:pt x="7" y="1221"/>
                    </a:lnTo>
                    <a:lnTo>
                      <a:pt x="4" y="1270"/>
                    </a:lnTo>
                    <a:lnTo>
                      <a:pt x="2" y="1318"/>
                    </a:lnTo>
                    <a:lnTo>
                      <a:pt x="0" y="1367"/>
                    </a:lnTo>
                    <a:lnTo>
                      <a:pt x="0" y="1416"/>
                    </a:lnTo>
                    <a:lnTo>
                      <a:pt x="1" y="1470"/>
                    </a:lnTo>
                    <a:lnTo>
                      <a:pt x="2" y="1522"/>
                    </a:lnTo>
                    <a:lnTo>
                      <a:pt x="5" y="1575"/>
                    </a:lnTo>
                    <a:lnTo>
                      <a:pt x="9" y="1627"/>
                    </a:lnTo>
                    <a:lnTo>
                      <a:pt x="14" y="1678"/>
                    </a:lnTo>
                    <a:lnTo>
                      <a:pt x="20" y="1730"/>
                    </a:lnTo>
                    <a:lnTo>
                      <a:pt x="27" y="1782"/>
                    </a:lnTo>
                    <a:lnTo>
                      <a:pt x="35" y="1832"/>
                    </a:lnTo>
                    <a:lnTo>
                      <a:pt x="2801" y="208"/>
                    </a:lnTo>
                    <a:lnTo>
                      <a:pt x="2794" y="188"/>
                    </a:lnTo>
                    <a:lnTo>
                      <a:pt x="2789" y="167"/>
                    </a:lnTo>
                    <a:lnTo>
                      <a:pt x="2785" y="145"/>
                    </a:lnTo>
                    <a:lnTo>
                      <a:pt x="2782"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sp>
            <p:nvSpPr>
              <p:cNvPr id="53" name="Freeform 18"/>
              <p:cNvSpPr>
                <a:spLocks/>
              </p:cNvSpPr>
              <p:nvPr/>
            </p:nvSpPr>
            <p:spPr bwMode="auto">
              <a:xfrm>
                <a:off x="277178" y="167680"/>
                <a:ext cx="176948" cy="108891"/>
              </a:xfrm>
              <a:custGeom>
                <a:avLst/>
                <a:gdLst>
                  <a:gd name="T0" fmla="*/ 442 w 1714"/>
                  <a:gd name="T1" fmla="*/ 845 h 1055"/>
                  <a:gd name="T2" fmla="*/ 467 w 1714"/>
                  <a:gd name="T3" fmla="*/ 846 h 1055"/>
                  <a:gd name="T4" fmla="*/ 493 w 1714"/>
                  <a:gd name="T5" fmla="*/ 850 h 1055"/>
                  <a:gd name="T6" fmla="*/ 518 w 1714"/>
                  <a:gd name="T7" fmla="*/ 855 h 1055"/>
                  <a:gd name="T8" fmla="*/ 542 w 1714"/>
                  <a:gd name="T9" fmla="*/ 862 h 1055"/>
                  <a:gd name="T10" fmla="*/ 565 w 1714"/>
                  <a:gd name="T11" fmla="*/ 871 h 1055"/>
                  <a:gd name="T12" fmla="*/ 587 w 1714"/>
                  <a:gd name="T13" fmla="*/ 881 h 1055"/>
                  <a:gd name="T14" fmla="*/ 608 w 1714"/>
                  <a:gd name="T15" fmla="*/ 893 h 1055"/>
                  <a:gd name="T16" fmla="*/ 629 w 1714"/>
                  <a:gd name="T17" fmla="*/ 906 h 1055"/>
                  <a:gd name="T18" fmla="*/ 648 w 1714"/>
                  <a:gd name="T19" fmla="*/ 920 h 1055"/>
                  <a:gd name="T20" fmla="*/ 666 w 1714"/>
                  <a:gd name="T21" fmla="*/ 936 h 1055"/>
                  <a:gd name="T22" fmla="*/ 684 w 1714"/>
                  <a:gd name="T23" fmla="*/ 953 h 1055"/>
                  <a:gd name="T24" fmla="*/ 699 w 1714"/>
                  <a:gd name="T25" fmla="*/ 971 h 1055"/>
                  <a:gd name="T26" fmla="*/ 714 w 1714"/>
                  <a:gd name="T27" fmla="*/ 991 h 1055"/>
                  <a:gd name="T28" fmla="*/ 727 w 1714"/>
                  <a:gd name="T29" fmla="*/ 1011 h 1055"/>
                  <a:gd name="T30" fmla="*/ 739 w 1714"/>
                  <a:gd name="T31" fmla="*/ 1032 h 1055"/>
                  <a:gd name="T32" fmla="*/ 750 w 1714"/>
                  <a:gd name="T33" fmla="*/ 1055 h 1055"/>
                  <a:gd name="T34" fmla="*/ 1714 w 1714"/>
                  <a:gd name="T35" fmla="*/ 825 h 1055"/>
                  <a:gd name="T36" fmla="*/ 1672 w 1714"/>
                  <a:gd name="T37" fmla="*/ 781 h 1055"/>
                  <a:gd name="T38" fmla="*/ 1631 w 1714"/>
                  <a:gd name="T39" fmla="*/ 739 h 1055"/>
                  <a:gd name="T40" fmla="*/ 1588 w 1714"/>
                  <a:gd name="T41" fmla="*/ 697 h 1055"/>
                  <a:gd name="T42" fmla="*/ 1545 w 1714"/>
                  <a:gd name="T43" fmla="*/ 656 h 1055"/>
                  <a:gd name="T44" fmla="*/ 1500 w 1714"/>
                  <a:gd name="T45" fmla="*/ 616 h 1055"/>
                  <a:gd name="T46" fmla="*/ 1455 w 1714"/>
                  <a:gd name="T47" fmla="*/ 577 h 1055"/>
                  <a:gd name="T48" fmla="*/ 1408 w 1714"/>
                  <a:gd name="T49" fmla="*/ 540 h 1055"/>
                  <a:gd name="T50" fmla="*/ 1360 w 1714"/>
                  <a:gd name="T51" fmla="*/ 502 h 1055"/>
                  <a:gd name="T52" fmla="*/ 1312 w 1714"/>
                  <a:gd name="T53" fmla="*/ 467 h 1055"/>
                  <a:gd name="T54" fmla="*/ 1263 w 1714"/>
                  <a:gd name="T55" fmla="*/ 432 h 1055"/>
                  <a:gd name="T56" fmla="*/ 1213 w 1714"/>
                  <a:gd name="T57" fmla="*/ 399 h 1055"/>
                  <a:gd name="T58" fmla="*/ 1162 w 1714"/>
                  <a:gd name="T59" fmla="*/ 367 h 1055"/>
                  <a:gd name="T60" fmla="*/ 1110 w 1714"/>
                  <a:gd name="T61" fmla="*/ 336 h 1055"/>
                  <a:gd name="T62" fmla="*/ 1058 w 1714"/>
                  <a:gd name="T63" fmla="*/ 307 h 1055"/>
                  <a:gd name="T64" fmla="*/ 1005 w 1714"/>
                  <a:gd name="T65" fmla="*/ 278 h 1055"/>
                  <a:gd name="T66" fmla="*/ 950 w 1714"/>
                  <a:gd name="T67" fmla="*/ 251 h 1055"/>
                  <a:gd name="T68" fmla="*/ 896 w 1714"/>
                  <a:gd name="T69" fmla="*/ 225 h 1055"/>
                  <a:gd name="T70" fmla="*/ 841 w 1714"/>
                  <a:gd name="T71" fmla="*/ 201 h 1055"/>
                  <a:gd name="T72" fmla="*/ 785 w 1714"/>
                  <a:gd name="T73" fmla="*/ 177 h 1055"/>
                  <a:gd name="T74" fmla="*/ 727 w 1714"/>
                  <a:gd name="T75" fmla="*/ 154 h 1055"/>
                  <a:gd name="T76" fmla="*/ 670 w 1714"/>
                  <a:gd name="T77" fmla="*/ 134 h 1055"/>
                  <a:gd name="T78" fmla="*/ 612 w 1714"/>
                  <a:gd name="T79" fmla="*/ 114 h 1055"/>
                  <a:gd name="T80" fmla="*/ 554 w 1714"/>
                  <a:gd name="T81" fmla="*/ 96 h 1055"/>
                  <a:gd name="T82" fmla="*/ 494 w 1714"/>
                  <a:gd name="T83" fmla="*/ 80 h 1055"/>
                  <a:gd name="T84" fmla="*/ 434 w 1714"/>
                  <a:gd name="T85" fmla="*/ 65 h 1055"/>
                  <a:gd name="T86" fmla="*/ 374 w 1714"/>
                  <a:gd name="T87" fmla="*/ 51 h 1055"/>
                  <a:gd name="T88" fmla="*/ 313 w 1714"/>
                  <a:gd name="T89" fmla="*/ 39 h 1055"/>
                  <a:gd name="T90" fmla="*/ 251 w 1714"/>
                  <a:gd name="T91" fmla="*/ 28 h 1055"/>
                  <a:gd name="T92" fmla="*/ 189 w 1714"/>
                  <a:gd name="T93" fmla="*/ 19 h 1055"/>
                  <a:gd name="T94" fmla="*/ 127 w 1714"/>
                  <a:gd name="T95" fmla="*/ 11 h 1055"/>
                  <a:gd name="T96" fmla="*/ 64 w 1714"/>
                  <a:gd name="T97" fmla="*/ 4 h 1055"/>
                  <a:gd name="T98" fmla="*/ 0 w 1714"/>
                  <a:gd name="T99" fmla="*/ 0 h 1055"/>
                  <a:gd name="T100" fmla="*/ 357 w 1714"/>
                  <a:gd name="T101" fmla="*/ 855 h 1055"/>
                  <a:gd name="T102" fmla="*/ 377 w 1714"/>
                  <a:gd name="T103" fmla="*/ 851 h 1055"/>
                  <a:gd name="T104" fmla="*/ 398 w 1714"/>
                  <a:gd name="T105" fmla="*/ 848 h 1055"/>
                  <a:gd name="T106" fmla="*/ 420 w 1714"/>
                  <a:gd name="T107" fmla="*/ 845 h 1055"/>
                  <a:gd name="T108" fmla="*/ 442 w 1714"/>
                  <a:gd name="T109" fmla="*/ 845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4" h="1055">
                    <a:moveTo>
                      <a:pt x="442" y="845"/>
                    </a:moveTo>
                    <a:lnTo>
                      <a:pt x="467" y="846"/>
                    </a:lnTo>
                    <a:lnTo>
                      <a:pt x="493" y="850"/>
                    </a:lnTo>
                    <a:lnTo>
                      <a:pt x="518" y="855"/>
                    </a:lnTo>
                    <a:lnTo>
                      <a:pt x="542" y="862"/>
                    </a:lnTo>
                    <a:lnTo>
                      <a:pt x="565" y="871"/>
                    </a:lnTo>
                    <a:lnTo>
                      <a:pt x="587" y="881"/>
                    </a:lnTo>
                    <a:lnTo>
                      <a:pt x="608" y="893"/>
                    </a:lnTo>
                    <a:lnTo>
                      <a:pt x="629" y="906"/>
                    </a:lnTo>
                    <a:lnTo>
                      <a:pt x="648" y="920"/>
                    </a:lnTo>
                    <a:lnTo>
                      <a:pt x="666" y="936"/>
                    </a:lnTo>
                    <a:lnTo>
                      <a:pt x="684" y="953"/>
                    </a:lnTo>
                    <a:lnTo>
                      <a:pt x="699" y="971"/>
                    </a:lnTo>
                    <a:lnTo>
                      <a:pt x="714" y="991"/>
                    </a:lnTo>
                    <a:lnTo>
                      <a:pt x="727" y="1011"/>
                    </a:lnTo>
                    <a:lnTo>
                      <a:pt x="739" y="1032"/>
                    </a:lnTo>
                    <a:lnTo>
                      <a:pt x="750" y="1055"/>
                    </a:lnTo>
                    <a:lnTo>
                      <a:pt x="1714" y="825"/>
                    </a:lnTo>
                    <a:lnTo>
                      <a:pt x="1672" y="781"/>
                    </a:lnTo>
                    <a:lnTo>
                      <a:pt x="1631" y="739"/>
                    </a:lnTo>
                    <a:lnTo>
                      <a:pt x="1588" y="697"/>
                    </a:lnTo>
                    <a:lnTo>
                      <a:pt x="1545" y="656"/>
                    </a:lnTo>
                    <a:lnTo>
                      <a:pt x="1500" y="616"/>
                    </a:lnTo>
                    <a:lnTo>
                      <a:pt x="1455" y="577"/>
                    </a:lnTo>
                    <a:lnTo>
                      <a:pt x="1408" y="540"/>
                    </a:lnTo>
                    <a:lnTo>
                      <a:pt x="1360" y="502"/>
                    </a:lnTo>
                    <a:lnTo>
                      <a:pt x="1312" y="467"/>
                    </a:lnTo>
                    <a:lnTo>
                      <a:pt x="1263" y="432"/>
                    </a:lnTo>
                    <a:lnTo>
                      <a:pt x="1213" y="399"/>
                    </a:lnTo>
                    <a:lnTo>
                      <a:pt x="1162" y="367"/>
                    </a:lnTo>
                    <a:lnTo>
                      <a:pt x="1110" y="336"/>
                    </a:lnTo>
                    <a:lnTo>
                      <a:pt x="1058" y="307"/>
                    </a:lnTo>
                    <a:lnTo>
                      <a:pt x="1005" y="278"/>
                    </a:lnTo>
                    <a:lnTo>
                      <a:pt x="950" y="251"/>
                    </a:lnTo>
                    <a:lnTo>
                      <a:pt x="896" y="225"/>
                    </a:lnTo>
                    <a:lnTo>
                      <a:pt x="841" y="201"/>
                    </a:lnTo>
                    <a:lnTo>
                      <a:pt x="785" y="177"/>
                    </a:lnTo>
                    <a:lnTo>
                      <a:pt x="727" y="154"/>
                    </a:lnTo>
                    <a:lnTo>
                      <a:pt x="670" y="134"/>
                    </a:lnTo>
                    <a:lnTo>
                      <a:pt x="612" y="114"/>
                    </a:lnTo>
                    <a:lnTo>
                      <a:pt x="554" y="96"/>
                    </a:lnTo>
                    <a:lnTo>
                      <a:pt x="494" y="80"/>
                    </a:lnTo>
                    <a:lnTo>
                      <a:pt x="434" y="65"/>
                    </a:lnTo>
                    <a:lnTo>
                      <a:pt x="374" y="51"/>
                    </a:lnTo>
                    <a:lnTo>
                      <a:pt x="313" y="39"/>
                    </a:lnTo>
                    <a:lnTo>
                      <a:pt x="251" y="28"/>
                    </a:lnTo>
                    <a:lnTo>
                      <a:pt x="189" y="19"/>
                    </a:lnTo>
                    <a:lnTo>
                      <a:pt x="127" y="11"/>
                    </a:lnTo>
                    <a:lnTo>
                      <a:pt x="64" y="4"/>
                    </a:lnTo>
                    <a:lnTo>
                      <a:pt x="0" y="0"/>
                    </a:lnTo>
                    <a:lnTo>
                      <a:pt x="357" y="855"/>
                    </a:lnTo>
                    <a:lnTo>
                      <a:pt x="377" y="851"/>
                    </a:lnTo>
                    <a:lnTo>
                      <a:pt x="398" y="848"/>
                    </a:lnTo>
                    <a:lnTo>
                      <a:pt x="420" y="845"/>
                    </a:lnTo>
                    <a:lnTo>
                      <a:pt x="442" y="8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3C3C3C"/>
                  </a:solidFill>
                  <a:effectLst/>
                  <a:uLnTx/>
                  <a:uFillTx/>
                  <a:latin typeface="PF Din Text Cond Pro" charset="0"/>
                  <a:ea typeface="PF Din Text Cond Pro" charset="0"/>
                  <a:cs typeface="PF Din Text Cond Pro" charset="0"/>
                </a:endParaRPr>
              </a:p>
            </p:txBody>
          </p:sp>
        </p:grpSp>
      </p:grpSp>
    </p:spTree>
    <p:extLst>
      <p:ext uri="{BB962C8B-B14F-4D97-AF65-F5344CB8AC3E}">
        <p14:creationId xmlns:p14="http://schemas.microsoft.com/office/powerpoint/2010/main" val="1226745956"/>
      </p:ext>
    </p:extLst>
  </p:cSld>
  <p:clrMap bg1="lt1" tx1="dk1" bg2="lt2" tx2="dk2" accent1="accent1" accent2="accent2" accent3="accent3" accent4="accent4" accent5="accent5" accent6="accent6" hlink="hlink" folHlink="folHlink"/>
  <p:sldLayoutIdLst>
    <p:sldLayoutId id="2147485958" r:id="rId1"/>
  </p:sldLayoutIdLst>
  <p:txStyles>
    <p:titleStyle>
      <a:lvl1pPr algn="l" defTabSz="914583" rtl="0" eaLnBrk="1" latinLnBrk="0" hangingPunct="1">
        <a:lnSpc>
          <a:spcPct val="90000"/>
        </a:lnSpc>
        <a:spcBef>
          <a:spcPts val="0"/>
        </a:spcBef>
        <a:spcAft>
          <a:spcPts val="0"/>
        </a:spcAft>
        <a:buNone/>
        <a:defRPr sz="1600" b="0" kern="1200" spc="0" baseline="0">
          <a:solidFill>
            <a:schemeClr val="tx1"/>
          </a:solidFill>
          <a:effectLst/>
          <a:latin typeface="+mj-lt"/>
          <a:ea typeface="PF Din Text Cond Pro" charset="0"/>
          <a:cs typeface="PF Din Text Cond Pro" charset="0"/>
        </a:defRPr>
      </a:lvl1pPr>
    </p:titleStyle>
    <p:bodyStyle>
      <a:lvl1pPr marL="0" indent="0" algn="l" defTabSz="914583" rtl="0" eaLnBrk="1" latinLnBrk="0" hangingPunct="1">
        <a:lnSpc>
          <a:spcPct val="100000"/>
        </a:lnSpc>
        <a:spcBef>
          <a:spcPts val="800"/>
        </a:spcBef>
        <a:spcAft>
          <a:spcPts val="0"/>
        </a:spcAft>
        <a:buClr>
          <a:schemeClr val="accent1"/>
        </a:buClr>
        <a:buSzPct val="90000"/>
        <a:buFont typeface="Wingdings" pitchFamily="2" charset="2"/>
        <a:buNone/>
        <a:defRPr sz="1400" b="0" kern="1200">
          <a:solidFill>
            <a:schemeClr val="tx1"/>
          </a:solidFill>
          <a:latin typeface="+mn-lt"/>
          <a:ea typeface="PF Din Text Cond Pro" charset="0"/>
          <a:cs typeface="PF Din Text Cond Pro" charset="0"/>
        </a:defRPr>
      </a:lvl1pPr>
      <a:lvl2pPr marL="181011" marR="0" indent="-181011" algn="l" defTabSz="914583" rtl="0" eaLnBrk="1" fontAlgn="auto" latinLnBrk="0" hangingPunct="1">
        <a:lnSpc>
          <a:spcPct val="100000"/>
        </a:lnSpc>
        <a:spcBef>
          <a:spcPts val="600"/>
        </a:spcBef>
        <a:spcAft>
          <a:spcPts val="0"/>
        </a:spcAft>
        <a:buClr>
          <a:schemeClr val="tx1"/>
        </a:buClr>
        <a:buSzPct val="120000"/>
        <a:buFont typeface="Arial" panose="020B0604020202020204" pitchFamily="34" charset="0"/>
        <a:buChar char="•"/>
        <a:tabLst/>
        <a:defRPr sz="1400" kern="1200">
          <a:solidFill>
            <a:schemeClr val="tx1"/>
          </a:solidFill>
          <a:latin typeface="+mn-lt"/>
          <a:ea typeface="PF Din Text Cond Pro" charset="0"/>
          <a:cs typeface="PF Din Text Cond Pro" charset="0"/>
        </a:defRPr>
      </a:lvl2pPr>
      <a:lvl3pPr marL="350908" indent="-169897" algn="l" defTabSz="914583" rtl="0" eaLnBrk="1" latinLnBrk="0" hangingPunct="1">
        <a:lnSpc>
          <a:spcPct val="100000"/>
        </a:lnSpc>
        <a:spcBef>
          <a:spcPts val="400"/>
        </a:spcBef>
        <a:spcAft>
          <a:spcPts val="0"/>
        </a:spcAft>
        <a:buClr>
          <a:schemeClr val="tx1"/>
        </a:buClr>
        <a:buSzPct val="90000"/>
        <a:buFont typeface="Arial" panose="020B0604020202020204" pitchFamily="34" charset="0"/>
        <a:buChar char="•"/>
        <a:tabLst/>
        <a:defRPr sz="1200" kern="1200">
          <a:solidFill>
            <a:schemeClr val="tx1"/>
          </a:solidFill>
          <a:latin typeface="+mn-lt"/>
          <a:ea typeface="PF Din Text Cond Pro" charset="0"/>
          <a:cs typeface="PF Din Text Cond Pro" charset="0"/>
        </a:defRPr>
      </a:lvl3pPr>
      <a:lvl4pPr marL="1600520" indent="-228646" algn="l" defTabSz="914583"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811" indent="-228646" algn="l" defTabSz="914583"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78">
          <p15:clr>
            <a:srgbClr val="F26B43"/>
          </p15:clr>
        </p15:guide>
        <p15:guide id="6" orient="horz" pos="4117">
          <p15:clr>
            <a:srgbClr val="F26B43"/>
          </p15:clr>
        </p15:guide>
        <p15:guide id="9" orient="horz" pos="4021">
          <p15:clr>
            <a:srgbClr val="F26B43"/>
          </p15:clr>
        </p15:guide>
        <p15:guide id="11" orient="horz" pos="615">
          <p15:clr>
            <a:srgbClr val="F26B43"/>
          </p15:clr>
        </p15:guide>
        <p15:guide id="15" pos="3840">
          <p15:clr>
            <a:srgbClr val="F26B43"/>
          </p15:clr>
        </p15:guide>
        <p15:guide id="20" orient="horz" pos="263">
          <p15:clr>
            <a:srgbClr val="F26B43"/>
          </p15:clr>
        </p15:guide>
        <p15:guide id="36" orient="horz" pos="346">
          <p15:clr>
            <a:srgbClr val="F26B43"/>
          </p15:clr>
        </p15:guide>
        <p15:guide id="37" orient="horz" pos="520">
          <p15:clr>
            <a:srgbClr val="F26B43"/>
          </p15:clr>
        </p15:guide>
        <p15:guide id="38" pos="784">
          <p15:clr>
            <a:srgbClr val="F26B43"/>
          </p15:clr>
        </p15:guide>
        <p15:guide id="39" pos="730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0093E1-8FB2-4A42-A9F7-9F66F8C939C4}"/>
              </a:ext>
            </a:extLst>
          </p:cNvPr>
          <p:cNvSpPr>
            <a:spLocks noGrp="1"/>
          </p:cNvSpPr>
          <p:nvPr>
            <p:ph type="title"/>
          </p:nvPr>
        </p:nvSpPr>
        <p:spPr>
          <a:xfrm>
            <a:off x="838200" y="365125"/>
            <a:ext cx="10518775"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3D91E5C-423B-4904-AD96-3FCAED548AC3}"/>
              </a:ext>
            </a:extLst>
          </p:cNvPr>
          <p:cNvSpPr>
            <a:spLocks noGrp="1"/>
          </p:cNvSpPr>
          <p:nvPr>
            <p:ph type="body" idx="1"/>
          </p:nvPr>
        </p:nvSpPr>
        <p:spPr>
          <a:xfrm>
            <a:off x="838200" y="1825625"/>
            <a:ext cx="10518775" cy="43529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493C37-4D6E-41E8-89A5-A0985F62619A}"/>
              </a:ext>
            </a:extLst>
          </p:cNvPr>
          <p:cNvSpPr>
            <a:spLocks noGrp="1"/>
          </p:cNvSpPr>
          <p:nvPr>
            <p:ph type="dt" sz="half" idx="2"/>
          </p:nvPr>
        </p:nvSpPr>
        <p:spPr>
          <a:xfrm>
            <a:off x="838200" y="6357938"/>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EA63D-3790-430F-9A0D-B466825BB9C5}" type="datetimeFigureOut">
              <a:rPr lang="ru-RU" smtClean="0"/>
              <a:t>25.02.2026</a:t>
            </a:fld>
            <a:endParaRPr lang="ru-RU"/>
          </a:p>
        </p:txBody>
      </p:sp>
      <p:sp>
        <p:nvSpPr>
          <p:cNvPr id="5" name="Нижний колонтитул 4">
            <a:extLst>
              <a:ext uri="{FF2B5EF4-FFF2-40B4-BE49-F238E27FC236}">
                <a16:creationId xmlns:a16="http://schemas.microsoft.com/office/drawing/2014/main" id="{DA29D4CA-EF47-43E5-BF5C-A9F721BF2D4B}"/>
              </a:ext>
            </a:extLst>
          </p:cNvPr>
          <p:cNvSpPr>
            <a:spLocks noGrp="1"/>
          </p:cNvSpPr>
          <p:nvPr>
            <p:ph type="ftr" sz="quarter" idx="3"/>
          </p:nvPr>
        </p:nvSpPr>
        <p:spPr>
          <a:xfrm>
            <a:off x="4040188" y="63579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80BBF60-2F2F-4E88-89E2-5CB97249F569}"/>
              </a:ext>
            </a:extLst>
          </p:cNvPr>
          <p:cNvSpPr>
            <a:spLocks noGrp="1"/>
          </p:cNvSpPr>
          <p:nvPr>
            <p:ph type="sldNum" sz="quarter" idx="4"/>
          </p:nvPr>
        </p:nvSpPr>
        <p:spPr>
          <a:xfrm>
            <a:off x="8612188" y="6357938"/>
            <a:ext cx="27447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C76BC-BF9A-49A9-8AB5-2E6374EB3D3A}" type="slidenum">
              <a:rPr lang="ru-RU" smtClean="0"/>
              <a:t>‹#›</a:t>
            </a:fld>
            <a:endParaRPr lang="ru-RU"/>
          </a:p>
        </p:txBody>
      </p:sp>
    </p:spTree>
    <p:extLst>
      <p:ext uri="{BB962C8B-B14F-4D97-AF65-F5344CB8AC3E}">
        <p14:creationId xmlns:p14="http://schemas.microsoft.com/office/powerpoint/2010/main" val="1162242813"/>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869" y="411259"/>
            <a:ext cx="8777985" cy="854061"/>
          </a:xfrm>
          <a:prstGeom prst="rect">
            <a:avLst/>
          </a:prstGeom>
        </p:spPr>
        <p:txBody>
          <a:bodyPr vert="horz" lIns="0" tIns="0" rIns="0" bIns="0" rtlCol="0" anchor="t">
            <a:noAutofit/>
          </a:bodyPr>
          <a:lstStyle/>
          <a:p>
            <a:r>
              <a:rPr lang="ru-RU" dirty="0"/>
              <a:t>ОБРАЗЕЦ ЗАГОЛОВКА</a:t>
            </a:r>
            <a:endParaRPr lang="en-US" dirty="0"/>
          </a:p>
        </p:txBody>
      </p:sp>
      <p:sp>
        <p:nvSpPr>
          <p:cNvPr id="3" name="Text Placeholder 2"/>
          <p:cNvSpPr>
            <a:spLocks noGrp="1"/>
          </p:cNvSpPr>
          <p:nvPr>
            <p:ph type="body" idx="1"/>
          </p:nvPr>
        </p:nvSpPr>
        <p:spPr>
          <a:xfrm>
            <a:off x="647869" y="1660382"/>
            <a:ext cx="10660191" cy="4380927"/>
          </a:xfrm>
          <a:prstGeom prst="rect">
            <a:avLst/>
          </a:prstGeom>
        </p:spPr>
        <p:txBody>
          <a:bodyPr vert="horz" lIns="0" tIns="0" rIns="0" bIns="0" rtlCol="0" anchor="t">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6" name="Slide Number Placeholder 5"/>
          <p:cNvSpPr>
            <a:spLocks noGrp="1"/>
          </p:cNvSpPr>
          <p:nvPr>
            <p:ph type="sldNum" sz="quarter" idx="4"/>
          </p:nvPr>
        </p:nvSpPr>
        <p:spPr>
          <a:xfrm>
            <a:off x="8612843" y="6357824"/>
            <a:ext cx="2911175" cy="268031"/>
          </a:xfrm>
          <a:prstGeom prst="rect">
            <a:avLst/>
          </a:prstGeom>
        </p:spPr>
        <p:txBody>
          <a:bodyPr vert="horz" lIns="0" tIns="0" rIns="0" bIns="0" rtlCol="0" anchor="t">
            <a:noAutofit/>
          </a:bodyP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FC0FD909-3090-46D2-AD5D-B8E2B8B851B8}" type="slidenum">
              <a:rPr lang="ru-RU" smtClean="0"/>
              <a:pPr/>
              <a:t>‹#›</a:t>
            </a:fld>
            <a:endParaRPr lang="ru-RU" dirty="0"/>
          </a:p>
        </p:txBody>
      </p:sp>
      <p:pic>
        <p:nvPicPr>
          <p:cNvPr id="5" name="Рисунок 4">
            <a:extLst>
              <a:ext uri="{FF2B5EF4-FFF2-40B4-BE49-F238E27FC236}">
                <a16:creationId xmlns:a16="http://schemas.microsoft.com/office/drawing/2014/main" id="{771F8234-B94F-4F9D-B1E3-DA1C417C84D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55446" y="419458"/>
            <a:ext cx="1905762" cy="790868"/>
          </a:xfrm>
          <a:prstGeom prst="rect">
            <a:avLst/>
          </a:prstGeom>
        </p:spPr>
      </p:pic>
    </p:spTree>
    <p:extLst>
      <p:ext uri="{BB962C8B-B14F-4D97-AF65-F5344CB8AC3E}">
        <p14:creationId xmlns:p14="http://schemas.microsoft.com/office/powerpoint/2010/main" val="191312562"/>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 id="2147485982" r:id="rId12"/>
    <p:sldLayoutId id="2147485983" r:id="rId13"/>
    <p:sldLayoutId id="2147485984" r:id="rId14"/>
  </p:sldLayoutIdLst>
  <p:txStyles>
    <p:titleStyle>
      <a:lvl1pPr algn="l" defTabSz="914560" rtl="0" eaLnBrk="1" latinLnBrk="0" hangingPunct="1">
        <a:lnSpc>
          <a:spcPct val="90000"/>
        </a:lnSpc>
        <a:spcBef>
          <a:spcPct val="0"/>
        </a:spcBef>
        <a:buNone/>
        <a:defRPr sz="2400" b="1" kern="1200" spc="27" baseline="0">
          <a:solidFill>
            <a:srgbClr val="1B479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40" indent="-228640" algn="l" defTabSz="914560" rtl="0" eaLnBrk="1" latinLnBrk="0" hangingPunct="1">
        <a:lnSpc>
          <a:spcPct val="120000"/>
        </a:lnSpc>
        <a:spcBef>
          <a:spcPts val="10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92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20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48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760" indent="-228640" algn="l" defTabSz="914560" rtl="0" eaLnBrk="1" latinLnBrk="0" hangingPunct="1">
        <a:lnSpc>
          <a:spcPct val="120000"/>
        </a:lnSpc>
        <a:spcBef>
          <a:spcPts val="500"/>
        </a:spcBef>
        <a:buFont typeface="Arial" panose="020B0604020202020204" pitchFamily="34" charset="0"/>
        <a:buChar char="•"/>
        <a:defRPr sz="1467"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504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2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0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80" indent="-228640" algn="l" defTabSz="9145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60" rtl="0" eaLnBrk="1" latinLnBrk="0" hangingPunct="1">
        <a:defRPr sz="1800" kern="1200">
          <a:solidFill>
            <a:schemeClr val="tx1"/>
          </a:solidFill>
          <a:latin typeface="+mn-lt"/>
          <a:ea typeface="+mn-ea"/>
          <a:cs typeface="+mn-cs"/>
        </a:defRPr>
      </a:lvl1pPr>
      <a:lvl2pPr marL="457280" algn="l" defTabSz="914560" rtl="0" eaLnBrk="1" latinLnBrk="0" hangingPunct="1">
        <a:defRPr sz="1800" kern="1200">
          <a:solidFill>
            <a:schemeClr val="tx1"/>
          </a:solidFill>
          <a:latin typeface="+mn-lt"/>
          <a:ea typeface="+mn-ea"/>
          <a:cs typeface="+mn-cs"/>
        </a:defRPr>
      </a:lvl2pPr>
      <a:lvl3pPr marL="914560" algn="l" defTabSz="914560" rtl="0" eaLnBrk="1" latinLnBrk="0" hangingPunct="1">
        <a:defRPr sz="1800" kern="1200">
          <a:solidFill>
            <a:schemeClr val="tx1"/>
          </a:solidFill>
          <a:latin typeface="+mn-lt"/>
          <a:ea typeface="+mn-ea"/>
          <a:cs typeface="+mn-cs"/>
        </a:defRPr>
      </a:lvl3pPr>
      <a:lvl4pPr marL="1371840" algn="l" defTabSz="914560" rtl="0" eaLnBrk="1" latinLnBrk="0" hangingPunct="1">
        <a:defRPr sz="1800" kern="1200">
          <a:solidFill>
            <a:schemeClr val="tx1"/>
          </a:solidFill>
          <a:latin typeface="+mn-lt"/>
          <a:ea typeface="+mn-ea"/>
          <a:cs typeface="+mn-cs"/>
        </a:defRPr>
      </a:lvl4pPr>
      <a:lvl5pPr marL="1829120" algn="l" defTabSz="914560" rtl="0" eaLnBrk="1" latinLnBrk="0" hangingPunct="1">
        <a:defRPr sz="1800" kern="1200">
          <a:solidFill>
            <a:schemeClr val="tx1"/>
          </a:solidFill>
          <a:latin typeface="+mn-lt"/>
          <a:ea typeface="+mn-ea"/>
          <a:cs typeface="+mn-cs"/>
        </a:defRPr>
      </a:lvl5pPr>
      <a:lvl6pPr marL="2286400" algn="l" defTabSz="914560" rtl="0" eaLnBrk="1" latinLnBrk="0" hangingPunct="1">
        <a:defRPr sz="1800" kern="1200">
          <a:solidFill>
            <a:schemeClr val="tx1"/>
          </a:solidFill>
          <a:latin typeface="+mn-lt"/>
          <a:ea typeface="+mn-ea"/>
          <a:cs typeface="+mn-cs"/>
        </a:defRPr>
      </a:lvl6pPr>
      <a:lvl7pPr marL="2743680" algn="l" defTabSz="914560" rtl="0" eaLnBrk="1" latinLnBrk="0" hangingPunct="1">
        <a:defRPr sz="1800" kern="1200">
          <a:solidFill>
            <a:schemeClr val="tx1"/>
          </a:solidFill>
          <a:latin typeface="+mn-lt"/>
          <a:ea typeface="+mn-ea"/>
          <a:cs typeface="+mn-cs"/>
        </a:defRPr>
      </a:lvl7pPr>
      <a:lvl8pPr marL="3200960" algn="l" defTabSz="914560" rtl="0" eaLnBrk="1" latinLnBrk="0" hangingPunct="1">
        <a:defRPr sz="1800" kern="1200">
          <a:solidFill>
            <a:schemeClr val="tx1"/>
          </a:solidFill>
          <a:latin typeface="+mn-lt"/>
          <a:ea typeface="+mn-ea"/>
          <a:cs typeface="+mn-cs"/>
        </a:defRPr>
      </a:lvl8pPr>
      <a:lvl9pPr marL="3658241" algn="l" defTabSz="91456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orient="horz" pos="259">
          <p15:clr>
            <a:srgbClr val="F26B43"/>
          </p15:clr>
        </p15:guide>
        <p15:guide id="3" orient="horz" pos="3816">
          <p15:clr>
            <a:srgbClr val="F26B43"/>
          </p15:clr>
        </p15:guide>
        <p15:guide id="4" pos="7151">
          <p15:clr>
            <a:srgbClr val="F26B43"/>
          </p15:clr>
        </p15:guide>
        <p15:guide id="8"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1"/>
            <a:ext cx="12195175" cy="686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123152"/>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Lst>
  <p:txStyles>
    <p:titleStyle>
      <a:lvl1pPr algn="l" rtl="0" eaLnBrk="0" fontAlgn="base" hangingPunct="0">
        <a:spcBef>
          <a:spcPct val="0"/>
        </a:spcBef>
        <a:spcAft>
          <a:spcPct val="0"/>
        </a:spcAft>
        <a:defRPr sz="3069">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itchFamily="34" charset="-52"/>
          <a:cs typeface="Arial" charset="0"/>
        </a:defRPr>
      </a:lvl2pPr>
      <a:lvl3pPr algn="l" rtl="0" eaLnBrk="0" fontAlgn="base" hangingPunct="0">
        <a:spcBef>
          <a:spcPct val="0"/>
        </a:spcBef>
        <a:spcAft>
          <a:spcPct val="0"/>
        </a:spcAft>
        <a:defRPr sz="3069">
          <a:solidFill>
            <a:schemeClr val="tx2"/>
          </a:solidFill>
          <a:latin typeface="Futura PT Demi" pitchFamily="34" charset="-52"/>
          <a:cs typeface="Arial" charset="0"/>
        </a:defRPr>
      </a:lvl3pPr>
      <a:lvl4pPr algn="l" rtl="0" eaLnBrk="0" fontAlgn="base" hangingPunct="0">
        <a:spcBef>
          <a:spcPct val="0"/>
        </a:spcBef>
        <a:spcAft>
          <a:spcPct val="0"/>
        </a:spcAft>
        <a:defRPr sz="3069">
          <a:solidFill>
            <a:schemeClr val="tx2"/>
          </a:solidFill>
          <a:latin typeface="Futura PT Demi" pitchFamily="34" charset="-52"/>
          <a:cs typeface="Arial" charset="0"/>
        </a:defRPr>
      </a:lvl4pPr>
      <a:lvl5pPr algn="l" rtl="0" eaLnBrk="0" fontAlgn="base" hangingPunct="0">
        <a:spcBef>
          <a:spcPct val="0"/>
        </a:spcBef>
        <a:spcAft>
          <a:spcPct val="0"/>
        </a:spcAft>
        <a:defRPr sz="3069">
          <a:solidFill>
            <a:schemeClr val="tx2"/>
          </a:solidFill>
          <a:latin typeface="Futura PT Demi" pitchFamily="34" charset="-52"/>
          <a:cs typeface="Arial" charset="0"/>
        </a:defRPr>
      </a:lvl5pPr>
      <a:lvl6pPr marL="483900" algn="l" rtl="0" fontAlgn="base">
        <a:spcBef>
          <a:spcPct val="0"/>
        </a:spcBef>
        <a:spcAft>
          <a:spcPct val="0"/>
        </a:spcAft>
        <a:defRPr sz="3069">
          <a:solidFill>
            <a:schemeClr val="tx2"/>
          </a:solidFill>
          <a:latin typeface="Futura PT Demi" pitchFamily="34" charset="-52"/>
          <a:cs typeface="Arial" charset="0"/>
        </a:defRPr>
      </a:lvl6pPr>
      <a:lvl7pPr marL="967801" algn="l" rtl="0" fontAlgn="base">
        <a:spcBef>
          <a:spcPct val="0"/>
        </a:spcBef>
        <a:spcAft>
          <a:spcPct val="0"/>
        </a:spcAft>
        <a:defRPr sz="3069">
          <a:solidFill>
            <a:schemeClr val="tx2"/>
          </a:solidFill>
          <a:latin typeface="Futura PT Demi" pitchFamily="34" charset="-52"/>
          <a:cs typeface="Arial" charset="0"/>
        </a:defRPr>
      </a:lvl7pPr>
      <a:lvl8pPr marL="1451701" algn="l" rtl="0" fontAlgn="base">
        <a:spcBef>
          <a:spcPct val="0"/>
        </a:spcBef>
        <a:spcAft>
          <a:spcPct val="0"/>
        </a:spcAft>
        <a:defRPr sz="3069">
          <a:solidFill>
            <a:schemeClr val="tx2"/>
          </a:solidFill>
          <a:latin typeface="Futura PT Demi" pitchFamily="34" charset="-52"/>
          <a:cs typeface="Arial" charset="0"/>
        </a:defRPr>
      </a:lvl8pPr>
      <a:lvl9pPr marL="1935602" algn="l" rtl="0" fontAlgn="base">
        <a:spcBef>
          <a:spcPct val="0"/>
        </a:spcBef>
        <a:spcAft>
          <a:spcPct val="0"/>
        </a:spcAft>
        <a:defRPr sz="3069">
          <a:solidFill>
            <a:schemeClr val="tx2"/>
          </a:solidFill>
          <a:latin typeface="Futura PT Demi" pitchFamily="34" charset="-52"/>
          <a:cs typeface="Arial" charset="0"/>
        </a:defRPr>
      </a:lvl9pPr>
    </p:titleStyle>
    <p:bodyStyle>
      <a:lvl1pPr marL="362925" indent="-362925" algn="l" rtl="0" eaLnBrk="0" fontAlgn="base" hangingPunct="0">
        <a:spcBef>
          <a:spcPct val="20000"/>
        </a:spcBef>
        <a:spcAft>
          <a:spcPct val="0"/>
        </a:spcAft>
        <a:buClr>
          <a:srgbClr val="CC0000"/>
        </a:buClr>
        <a:buChar char="•"/>
        <a:defRPr sz="2223">
          <a:solidFill>
            <a:schemeClr val="tx1"/>
          </a:solidFill>
          <a:latin typeface="+mn-lt"/>
          <a:ea typeface="+mn-ea"/>
          <a:cs typeface="+mn-cs"/>
        </a:defRPr>
      </a:lvl1pPr>
      <a:lvl2pPr marL="786338" indent="-304119" algn="l" rtl="0" eaLnBrk="0" fontAlgn="base" hangingPunct="0">
        <a:spcBef>
          <a:spcPct val="20000"/>
        </a:spcBef>
        <a:spcAft>
          <a:spcPct val="0"/>
        </a:spcAft>
        <a:buClr>
          <a:srgbClr val="CC0000"/>
        </a:buClr>
        <a:buChar char="•"/>
        <a:defRPr sz="1799">
          <a:solidFill>
            <a:schemeClr val="tx1"/>
          </a:solidFill>
          <a:latin typeface="+mn-lt"/>
          <a:cs typeface="+mn-cs"/>
        </a:defRPr>
      </a:lvl2pPr>
      <a:lvl3pPr marL="1211432" indent="-243631" algn="l" rtl="0" eaLnBrk="0" fontAlgn="base" hangingPunct="0">
        <a:spcBef>
          <a:spcPct val="20000"/>
        </a:spcBef>
        <a:spcAft>
          <a:spcPct val="0"/>
        </a:spcAft>
        <a:buClr>
          <a:srgbClr val="CC0000"/>
        </a:buClr>
        <a:buChar char="•"/>
        <a:defRPr sz="1693">
          <a:solidFill>
            <a:schemeClr val="tx1"/>
          </a:solidFill>
          <a:latin typeface="+mn-lt"/>
          <a:cs typeface="+mn-cs"/>
        </a:defRPr>
      </a:lvl3pPr>
      <a:lvl4pPr marL="1693652" indent="-241950" algn="l" rtl="0" eaLnBrk="0" fontAlgn="base" hangingPunct="0">
        <a:spcBef>
          <a:spcPct val="20000"/>
        </a:spcBef>
        <a:spcAft>
          <a:spcPct val="0"/>
        </a:spcAft>
        <a:buClr>
          <a:srgbClr val="CC0000"/>
        </a:buClr>
        <a:buChar char="•"/>
        <a:defRPr sz="1482">
          <a:solidFill>
            <a:schemeClr val="tx1"/>
          </a:solidFill>
          <a:latin typeface="+mn-lt"/>
          <a:cs typeface="+mn-cs"/>
        </a:defRPr>
      </a:lvl4pPr>
      <a:lvl5pPr marL="2175872" indent="-240271" algn="l" rtl="0" eaLnBrk="0" fontAlgn="base" hangingPunct="0">
        <a:spcBef>
          <a:spcPct val="20000"/>
        </a:spcBef>
        <a:spcAft>
          <a:spcPct val="0"/>
        </a:spcAft>
        <a:buClr>
          <a:srgbClr val="CC0000"/>
        </a:buClr>
        <a:buChar char="•"/>
        <a:defRPr sz="1376">
          <a:solidFill>
            <a:schemeClr val="tx1"/>
          </a:solidFill>
          <a:latin typeface="+mn-lt"/>
          <a:cs typeface="+mn-cs"/>
        </a:defRPr>
      </a:lvl5pPr>
      <a:lvl6pPr marL="2659773" indent="-240271" algn="l" rtl="0" fontAlgn="base">
        <a:spcBef>
          <a:spcPct val="20000"/>
        </a:spcBef>
        <a:spcAft>
          <a:spcPct val="0"/>
        </a:spcAft>
        <a:buClr>
          <a:srgbClr val="CC0000"/>
        </a:buClr>
        <a:buChar char="•"/>
        <a:defRPr sz="1376">
          <a:solidFill>
            <a:schemeClr val="tx1"/>
          </a:solidFill>
          <a:latin typeface="+mn-lt"/>
          <a:cs typeface="+mn-cs"/>
        </a:defRPr>
      </a:lvl6pPr>
      <a:lvl7pPr marL="3143673" indent="-240271" algn="l" rtl="0" fontAlgn="base">
        <a:spcBef>
          <a:spcPct val="20000"/>
        </a:spcBef>
        <a:spcAft>
          <a:spcPct val="0"/>
        </a:spcAft>
        <a:buClr>
          <a:srgbClr val="CC0000"/>
        </a:buClr>
        <a:buChar char="•"/>
        <a:defRPr sz="1376">
          <a:solidFill>
            <a:schemeClr val="tx1"/>
          </a:solidFill>
          <a:latin typeface="+mn-lt"/>
          <a:cs typeface="+mn-cs"/>
        </a:defRPr>
      </a:lvl7pPr>
      <a:lvl8pPr marL="3627574" indent="-240271" algn="l" rtl="0" fontAlgn="base">
        <a:spcBef>
          <a:spcPct val="20000"/>
        </a:spcBef>
        <a:spcAft>
          <a:spcPct val="0"/>
        </a:spcAft>
        <a:buClr>
          <a:srgbClr val="CC0000"/>
        </a:buClr>
        <a:buChar char="•"/>
        <a:defRPr sz="1376">
          <a:solidFill>
            <a:schemeClr val="tx1"/>
          </a:solidFill>
          <a:latin typeface="+mn-lt"/>
          <a:cs typeface="+mn-cs"/>
        </a:defRPr>
      </a:lvl8pPr>
      <a:lvl9pPr marL="4111474" indent="-240271" algn="l" rtl="0" fontAlgn="base">
        <a:spcBef>
          <a:spcPct val="20000"/>
        </a:spcBef>
        <a:spcAft>
          <a:spcPct val="0"/>
        </a:spcAft>
        <a:buClr>
          <a:srgbClr val="CC0000"/>
        </a:buClr>
        <a:buChar char="•"/>
        <a:defRPr sz="1376">
          <a:solidFill>
            <a:schemeClr val="tx1"/>
          </a:solidFill>
          <a:latin typeface="+mn-lt"/>
          <a:cs typeface="+mn-cs"/>
        </a:defRPr>
      </a:lvl9pPr>
    </p:bodyStyle>
    <p:otherStyle>
      <a:defPPr>
        <a:defRPr lang="ru-RU"/>
      </a:defPPr>
      <a:lvl1pPr marL="0" algn="l" defTabSz="967801" rtl="0" eaLnBrk="1" latinLnBrk="0" hangingPunct="1">
        <a:defRPr sz="1905" kern="1200">
          <a:solidFill>
            <a:schemeClr val="tx1"/>
          </a:solidFill>
          <a:latin typeface="+mn-lt"/>
          <a:ea typeface="+mn-ea"/>
          <a:cs typeface="+mn-cs"/>
        </a:defRPr>
      </a:lvl1pPr>
      <a:lvl2pPr marL="483900" algn="l" defTabSz="967801" rtl="0" eaLnBrk="1" latinLnBrk="0" hangingPunct="1">
        <a:defRPr sz="1905" kern="1200">
          <a:solidFill>
            <a:schemeClr val="tx1"/>
          </a:solidFill>
          <a:latin typeface="+mn-lt"/>
          <a:ea typeface="+mn-ea"/>
          <a:cs typeface="+mn-cs"/>
        </a:defRPr>
      </a:lvl2pPr>
      <a:lvl3pPr marL="967801" algn="l" defTabSz="967801" rtl="0" eaLnBrk="1" latinLnBrk="0" hangingPunct="1">
        <a:defRPr sz="1905" kern="1200">
          <a:solidFill>
            <a:schemeClr val="tx1"/>
          </a:solidFill>
          <a:latin typeface="+mn-lt"/>
          <a:ea typeface="+mn-ea"/>
          <a:cs typeface="+mn-cs"/>
        </a:defRPr>
      </a:lvl3pPr>
      <a:lvl4pPr marL="1451701" algn="l" defTabSz="967801" rtl="0" eaLnBrk="1" latinLnBrk="0" hangingPunct="1">
        <a:defRPr sz="1905" kern="1200">
          <a:solidFill>
            <a:schemeClr val="tx1"/>
          </a:solidFill>
          <a:latin typeface="+mn-lt"/>
          <a:ea typeface="+mn-ea"/>
          <a:cs typeface="+mn-cs"/>
        </a:defRPr>
      </a:lvl4pPr>
      <a:lvl5pPr marL="1935602" algn="l" defTabSz="967801" rtl="0" eaLnBrk="1" latinLnBrk="0" hangingPunct="1">
        <a:defRPr sz="1905" kern="1200">
          <a:solidFill>
            <a:schemeClr val="tx1"/>
          </a:solidFill>
          <a:latin typeface="+mn-lt"/>
          <a:ea typeface="+mn-ea"/>
          <a:cs typeface="+mn-cs"/>
        </a:defRPr>
      </a:lvl5pPr>
      <a:lvl6pPr marL="2419502" algn="l" defTabSz="967801" rtl="0" eaLnBrk="1" latinLnBrk="0" hangingPunct="1">
        <a:defRPr sz="1905" kern="1200">
          <a:solidFill>
            <a:schemeClr val="tx1"/>
          </a:solidFill>
          <a:latin typeface="+mn-lt"/>
          <a:ea typeface="+mn-ea"/>
          <a:cs typeface="+mn-cs"/>
        </a:defRPr>
      </a:lvl6pPr>
      <a:lvl7pPr marL="2903403" algn="l" defTabSz="967801" rtl="0" eaLnBrk="1" latinLnBrk="0" hangingPunct="1">
        <a:defRPr sz="1905" kern="1200">
          <a:solidFill>
            <a:schemeClr val="tx1"/>
          </a:solidFill>
          <a:latin typeface="+mn-lt"/>
          <a:ea typeface="+mn-ea"/>
          <a:cs typeface="+mn-cs"/>
        </a:defRPr>
      </a:lvl7pPr>
      <a:lvl8pPr marL="3387303" algn="l" defTabSz="967801" rtl="0" eaLnBrk="1" latinLnBrk="0" hangingPunct="1">
        <a:defRPr sz="1905" kern="1200">
          <a:solidFill>
            <a:schemeClr val="tx1"/>
          </a:solidFill>
          <a:latin typeface="+mn-lt"/>
          <a:ea typeface="+mn-ea"/>
          <a:cs typeface="+mn-cs"/>
        </a:defRPr>
      </a:lvl8pPr>
      <a:lvl9pPr marL="3871204" algn="l" defTabSz="967801" rtl="0" eaLnBrk="1" latinLnBrk="0" hangingPunct="1">
        <a:defRPr sz="19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2"/>
          <p:cNvSpPr>
            <a:spLocks noGrp="1" noChangeArrowheads="1"/>
          </p:cNvSpPr>
          <p:nvPr>
            <p:ph type="body" idx="1"/>
          </p:nvPr>
        </p:nvSpPr>
        <p:spPr bwMode="auto">
          <a:xfrm>
            <a:off x="287321" y="1700614"/>
            <a:ext cx="11573487" cy="3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1" name="Rectangle 13"/>
          <p:cNvSpPr>
            <a:spLocks noGrp="1" noChangeArrowheads="1"/>
          </p:cNvSpPr>
          <p:nvPr>
            <p:ph type="title"/>
          </p:nvPr>
        </p:nvSpPr>
        <p:spPr bwMode="auto">
          <a:xfrm>
            <a:off x="2448109" y="114271"/>
            <a:ext cx="7307359" cy="108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ru-RU" altLang="ru-RU"/>
              <a:t>Образец заголовка</a:t>
            </a:r>
          </a:p>
        </p:txBody>
      </p:sp>
      <p:pic>
        <p:nvPicPr>
          <p:cNvPr id="2052" name="Picture 16" descr="Layer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6" descr="Layer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9795794" y="-7273"/>
            <a:ext cx="2399381" cy="1851276"/>
          </a:xfrm>
          <a:prstGeom prst="rect">
            <a:avLst/>
          </a:prstGeom>
          <a:solidFill>
            <a:srgbClr val="CCFFFF"/>
          </a:solidFill>
          <a:ln>
            <a:noFill/>
          </a:ln>
          <a:effec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ru-RU" altLang="ru-RU" sz="2540" b="0">
              <a:latin typeface="Times New Roman" pitchFamily="18" charset="0"/>
            </a:endParaRPr>
          </a:p>
        </p:txBody>
      </p:sp>
      <p:sp>
        <p:nvSpPr>
          <p:cNvPr id="8" name="Text Box 4"/>
          <p:cNvSpPr txBox="1">
            <a:spLocks noChangeArrowheads="1"/>
          </p:cNvSpPr>
          <p:nvPr/>
        </p:nvSpPr>
        <p:spPr bwMode="auto">
          <a:xfrm>
            <a:off x="11222317" y="6389062"/>
            <a:ext cx="972858" cy="356701"/>
          </a:xfrm>
          <a:prstGeom prst="rect">
            <a:avLst/>
          </a:prstGeom>
          <a:noFill/>
          <a:ln w="44450" algn="ctr">
            <a:noFill/>
            <a:miter lim="800000"/>
            <a:headEnd/>
            <a:tailEnd/>
          </a:ln>
          <a:effec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r" eaLnBrk="1" hangingPunct="1">
              <a:lnSpc>
                <a:spcPct val="110000"/>
              </a:lnSpc>
              <a:spcBef>
                <a:spcPct val="50000"/>
              </a:spcBef>
            </a:pPr>
            <a:fld id="{099C91FF-9545-40F0-B94D-7BD965C74AB4}" type="slidenum">
              <a:rPr lang="ru-RU" altLang="ru-RU" sz="1693">
                <a:solidFill>
                  <a:schemeClr val="tx2"/>
                </a:solidFill>
                <a:cs typeface="Arial" panose="020B0604020202020204" pitchFamily="34" charset="0"/>
              </a:rPr>
              <a:pPr algn="r" eaLnBrk="1" hangingPunct="1">
                <a:lnSpc>
                  <a:spcPct val="110000"/>
                </a:lnSpc>
                <a:spcBef>
                  <a:spcPct val="50000"/>
                </a:spcBef>
              </a:pPr>
              <a:t>‹#›</a:t>
            </a:fld>
            <a:endParaRPr lang="ru-RU" altLang="ru-RU" sz="1693" dirty="0">
              <a:solidFill>
                <a:schemeClr val="tx2"/>
              </a:solidFill>
              <a:cs typeface="Arial" panose="020B0604020202020204" pitchFamily="34" charset="0"/>
            </a:endParaRPr>
          </a:p>
        </p:txBody>
      </p:sp>
    </p:spTree>
    <p:extLst>
      <p:ext uri="{BB962C8B-B14F-4D97-AF65-F5344CB8AC3E}">
        <p14:creationId xmlns:p14="http://schemas.microsoft.com/office/powerpoint/2010/main" val="482957233"/>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906" r:id="rId14"/>
    <p:sldLayoutId id="2147485908" r:id="rId15"/>
    <p:sldLayoutId id="2147485909" r:id="rId16"/>
  </p:sldLayoutIdLst>
  <p:txStyles>
    <p:title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p:titleStyle>
    <p:bodyStyle>
      <a:lvl1pPr marL="362925" indent="-362925" algn="l" rtl="0" eaLnBrk="0" fontAlgn="base" hangingPunct="0">
        <a:spcBef>
          <a:spcPct val="20000"/>
        </a:spcBef>
        <a:spcAft>
          <a:spcPct val="0"/>
        </a:spcAft>
        <a:buClr>
          <a:srgbClr val="CC0000"/>
        </a:buClr>
        <a:buChar char="•"/>
        <a:defRPr sz="2223" kern="1200">
          <a:solidFill>
            <a:schemeClr val="tx1"/>
          </a:solidFill>
          <a:latin typeface="+mn-lt"/>
          <a:ea typeface="+mn-ea"/>
          <a:cs typeface="+mn-cs"/>
        </a:defRPr>
      </a:lvl1pPr>
      <a:lvl2pPr marL="786338" indent="-304119" algn="l" rtl="0" eaLnBrk="0" fontAlgn="base" hangingPunct="0">
        <a:spcBef>
          <a:spcPct val="20000"/>
        </a:spcBef>
        <a:spcAft>
          <a:spcPct val="0"/>
        </a:spcAft>
        <a:buClr>
          <a:srgbClr val="CC0000"/>
        </a:buClr>
        <a:buChar char="•"/>
        <a:defRPr sz="1799" kern="1200">
          <a:solidFill>
            <a:schemeClr val="tx1"/>
          </a:solidFill>
          <a:latin typeface="+mn-lt"/>
          <a:ea typeface="+mn-ea"/>
          <a:cs typeface="+mn-cs"/>
        </a:defRPr>
      </a:lvl2pPr>
      <a:lvl3pPr marL="1211432" indent="-243631" algn="l" rtl="0" eaLnBrk="0" fontAlgn="base" hangingPunct="0">
        <a:spcBef>
          <a:spcPct val="20000"/>
        </a:spcBef>
        <a:spcAft>
          <a:spcPct val="0"/>
        </a:spcAft>
        <a:buClr>
          <a:srgbClr val="CC0000"/>
        </a:buClr>
        <a:buChar char="•"/>
        <a:defRPr sz="1693" kern="1200">
          <a:solidFill>
            <a:schemeClr val="tx1"/>
          </a:solidFill>
          <a:latin typeface="+mn-lt"/>
          <a:ea typeface="+mn-ea"/>
          <a:cs typeface="+mn-cs"/>
        </a:defRPr>
      </a:lvl3pPr>
      <a:lvl4pPr marL="1693652" indent="-241950" algn="l" rtl="0" eaLnBrk="0" fontAlgn="base" hangingPunct="0">
        <a:spcBef>
          <a:spcPct val="20000"/>
        </a:spcBef>
        <a:spcAft>
          <a:spcPct val="0"/>
        </a:spcAft>
        <a:buClr>
          <a:srgbClr val="CC0000"/>
        </a:buClr>
        <a:buChar char="•"/>
        <a:defRPr sz="1482" kern="1200">
          <a:solidFill>
            <a:schemeClr val="tx1"/>
          </a:solidFill>
          <a:latin typeface="+mn-lt"/>
          <a:ea typeface="+mn-ea"/>
          <a:cs typeface="+mn-cs"/>
        </a:defRPr>
      </a:lvl4pPr>
      <a:lvl5pPr marL="2175872" indent="-240271" algn="l" rtl="0" eaLnBrk="0" fontAlgn="base" hangingPunct="0">
        <a:spcBef>
          <a:spcPct val="20000"/>
        </a:spcBef>
        <a:spcAft>
          <a:spcPct val="0"/>
        </a:spcAft>
        <a:buClr>
          <a:srgbClr val="CC0000"/>
        </a:buClr>
        <a:buChar char="•"/>
        <a:defRPr sz="1376" kern="1200">
          <a:solidFill>
            <a:schemeClr val="tx1"/>
          </a:solidFill>
          <a:latin typeface="+mn-lt"/>
          <a:ea typeface="+mn-ea"/>
          <a:cs typeface="+mn-cs"/>
        </a:defRPr>
      </a:lvl5pPr>
      <a:lvl6pPr marL="26614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6pPr>
      <a:lvl7pPr marL="31453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7pPr>
      <a:lvl8pPr marL="36292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31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ru-RU"/>
      </a:defPPr>
      <a:lvl1pPr marL="0" algn="l" defTabSz="967801" rtl="0" eaLnBrk="1" latinLnBrk="0" hangingPunct="1">
        <a:defRPr sz="1905" kern="1200">
          <a:solidFill>
            <a:schemeClr val="tx1"/>
          </a:solidFill>
          <a:latin typeface="+mn-lt"/>
          <a:ea typeface="+mn-ea"/>
          <a:cs typeface="+mn-cs"/>
        </a:defRPr>
      </a:lvl1pPr>
      <a:lvl2pPr marL="483900" algn="l" defTabSz="967801" rtl="0" eaLnBrk="1" latinLnBrk="0" hangingPunct="1">
        <a:defRPr sz="1905" kern="1200">
          <a:solidFill>
            <a:schemeClr val="tx1"/>
          </a:solidFill>
          <a:latin typeface="+mn-lt"/>
          <a:ea typeface="+mn-ea"/>
          <a:cs typeface="+mn-cs"/>
        </a:defRPr>
      </a:lvl2pPr>
      <a:lvl3pPr marL="967801" algn="l" defTabSz="967801" rtl="0" eaLnBrk="1" latinLnBrk="0" hangingPunct="1">
        <a:defRPr sz="1905" kern="1200">
          <a:solidFill>
            <a:schemeClr val="tx1"/>
          </a:solidFill>
          <a:latin typeface="+mn-lt"/>
          <a:ea typeface="+mn-ea"/>
          <a:cs typeface="+mn-cs"/>
        </a:defRPr>
      </a:lvl3pPr>
      <a:lvl4pPr marL="1451701" algn="l" defTabSz="967801" rtl="0" eaLnBrk="1" latinLnBrk="0" hangingPunct="1">
        <a:defRPr sz="1905" kern="1200">
          <a:solidFill>
            <a:schemeClr val="tx1"/>
          </a:solidFill>
          <a:latin typeface="+mn-lt"/>
          <a:ea typeface="+mn-ea"/>
          <a:cs typeface="+mn-cs"/>
        </a:defRPr>
      </a:lvl4pPr>
      <a:lvl5pPr marL="1935602" algn="l" defTabSz="967801" rtl="0" eaLnBrk="1" latinLnBrk="0" hangingPunct="1">
        <a:defRPr sz="1905" kern="1200">
          <a:solidFill>
            <a:schemeClr val="tx1"/>
          </a:solidFill>
          <a:latin typeface="+mn-lt"/>
          <a:ea typeface="+mn-ea"/>
          <a:cs typeface="+mn-cs"/>
        </a:defRPr>
      </a:lvl5pPr>
      <a:lvl6pPr marL="2419502" algn="l" defTabSz="967801" rtl="0" eaLnBrk="1" latinLnBrk="0" hangingPunct="1">
        <a:defRPr sz="1905" kern="1200">
          <a:solidFill>
            <a:schemeClr val="tx1"/>
          </a:solidFill>
          <a:latin typeface="+mn-lt"/>
          <a:ea typeface="+mn-ea"/>
          <a:cs typeface="+mn-cs"/>
        </a:defRPr>
      </a:lvl6pPr>
      <a:lvl7pPr marL="2903403" algn="l" defTabSz="967801" rtl="0" eaLnBrk="1" latinLnBrk="0" hangingPunct="1">
        <a:defRPr sz="1905" kern="1200">
          <a:solidFill>
            <a:schemeClr val="tx1"/>
          </a:solidFill>
          <a:latin typeface="+mn-lt"/>
          <a:ea typeface="+mn-ea"/>
          <a:cs typeface="+mn-cs"/>
        </a:defRPr>
      </a:lvl7pPr>
      <a:lvl8pPr marL="3387303" algn="l" defTabSz="967801" rtl="0" eaLnBrk="1" latinLnBrk="0" hangingPunct="1">
        <a:defRPr sz="1905" kern="1200">
          <a:solidFill>
            <a:schemeClr val="tx1"/>
          </a:solidFill>
          <a:latin typeface="+mn-lt"/>
          <a:ea typeface="+mn-ea"/>
          <a:cs typeface="+mn-cs"/>
        </a:defRPr>
      </a:lvl8pPr>
      <a:lvl9pPr marL="3871204" algn="l" defTabSz="967801" rtl="0" eaLnBrk="1" latinLnBrk="0" hangingPunct="1">
        <a:defRPr sz="19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66811864-6BCF-4918-A192-F63FB7C89440}"/>
              </a:ext>
            </a:extLst>
          </p:cNvPr>
          <p:cNvSpPr>
            <a:spLocks noGrp="1" noChangeArrowheads="1"/>
          </p:cNvSpPr>
          <p:nvPr>
            <p:ph type="body" idx="1"/>
          </p:nvPr>
        </p:nvSpPr>
        <p:spPr bwMode="auto">
          <a:xfrm>
            <a:off x="287321" y="1700614"/>
            <a:ext cx="11573487" cy="3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1" name="Rectangle 13">
            <a:extLst>
              <a:ext uri="{FF2B5EF4-FFF2-40B4-BE49-F238E27FC236}">
                <a16:creationId xmlns:a16="http://schemas.microsoft.com/office/drawing/2014/main" id="{18FB351D-159E-48BF-876C-733ABE4D9BA5}"/>
              </a:ext>
            </a:extLst>
          </p:cNvPr>
          <p:cNvSpPr>
            <a:spLocks noGrp="1" noChangeArrowheads="1"/>
          </p:cNvSpPr>
          <p:nvPr>
            <p:ph type="title"/>
          </p:nvPr>
        </p:nvSpPr>
        <p:spPr bwMode="auto">
          <a:xfrm>
            <a:off x="2448109" y="114271"/>
            <a:ext cx="7307359" cy="108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ru-RU" altLang="ru-RU"/>
              <a:t>Образец заголовка</a:t>
            </a:r>
          </a:p>
        </p:txBody>
      </p:sp>
      <p:pic>
        <p:nvPicPr>
          <p:cNvPr id="2052" name="Picture 16" descr="Layer 2">
            <a:extLst>
              <a:ext uri="{FF2B5EF4-FFF2-40B4-BE49-F238E27FC236}">
                <a16:creationId xmlns:a16="http://schemas.microsoft.com/office/drawing/2014/main" id="{15FD7D79-DC05-4C87-8079-0047F34DA41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6" descr="Layer 2">
            <a:extLst>
              <a:ext uri="{FF2B5EF4-FFF2-40B4-BE49-F238E27FC236}">
                <a16:creationId xmlns:a16="http://schemas.microsoft.com/office/drawing/2014/main" id="{EBD94148-9BAA-43AE-889C-7464BD5FC8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DBA9438-9D8E-457E-94B3-5D4AF6DEB8A1}"/>
              </a:ext>
            </a:extLst>
          </p:cNvPr>
          <p:cNvSpPr>
            <a:spLocks noChangeArrowheads="1"/>
          </p:cNvSpPr>
          <p:nvPr/>
        </p:nvSpPr>
        <p:spPr bwMode="auto">
          <a:xfrm>
            <a:off x="9795794" y="27833"/>
            <a:ext cx="2399381" cy="1781065"/>
          </a:xfrm>
          <a:prstGeom prst="rect">
            <a:avLst/>
          </a:prstGeom>
          <a:solidFill>
            <a:srgbClr val="CCFFFF"/>
          </a:solidFill>
          <a:ln>
            <a:noFill/>
          </a:ln>
          <a:effec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ru-RU" altLang="ru-RU" sz="2540" b="0">
              <a:latin typeface="Times New Roman" pitchFamily="18" charset="0"/>
            </a:endParaRPr>
          </a:p>
        </p:txBody>
      </p:sp>
      <p:sp>
        <p:nvSpPr>
          <p:cNvPr id="8" name="Text Box 4">
            <a:extLst>
              <a:ext uri="{FF2B5EF4-FFF2-40B4-BE49-F238E27FC236}">
                <a16:creationId xmlns:a16="http://schemas.microsoft.com/office/drawing/2014/main" id="{0CB4095E-8386-4C1C-B9A5-BE08FD961F97}"/>
              </a:ext>
            </a:extLst>
          </p:cNvPr>
          <p:cNvSpPr txBox="1">
            <a:spLocks noChangeArrowheads="1"/>
          </p:cNvSpPr>
          <p:nvPr/>
        </p:nvSpPr>
        <p:spPr bwMode="auto">
          <a:xfrm>
            <a:off x="11222317" y="6389063"/>
            <a:ext cx="972858" cy="356701"/>
          </a:xfrm>
          <a:prstGeom prst="rect">
            <a:avLst/>
          </a:prstGeom>
          <a:noFill/>
          <a:ln w="44450" algn="ctr">
            <a:noFill/>
            <a:miter lim="800000"/>
            <a:headEnd/>
            <a:tailEnd/>
          </a:ln>
          <a:effec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r" eaLnBrk="1" hangingPunct="1">
              <a:lnSpc>
                <a:spcPct val="110000"/>
              </a:lnSpc>
              <a:spcBef>
                <a:spcPct val="50000"/>
              </a:spcBef>
              <a:defRPr/>
            </a:pPr>
            <a:fld id="{FD496C17-47DA-4027-8728-A573BA2A8852}" type="slidenum">
              <a:rPr lang="ru-RU" altLang="ru-RU" sz="1693" smtClean="0">
                <a:solidFill>
                  <a:schemeClr val="tx2"/>
                </a:solidFill>
                <a:cs typeface="Arial" panose="020B0604020202020204" pitchFamily="34" charset="0"/>
              </a:rPr>
              <a:pPr algn="r" eaLnBrk="1" hangingPunct="1">
                <a:lnSpc>
                  <a:spcPct val="110000"/>
                </a:lnSpc>
                <a:spcBef>
                  <a:spcPct val="50000"/>
                </a:spcBef>
                <a:defRPr/>
              </a:pPr>
              <a:t>‹#›</a:t>
            </a:fld>
            <a:endParaRPr lang="ru-RU" altLang="ru-RU" sz="1693" dirty="0">
              <a:solidFill>
                <a:schemeClr val="tx2"/>
              </a:solidFill>
              <a:cs typeface="Arial" panose="020B0604020202020204" pitchFamily="34" charset="0"/>
            </a:endParaRPr>
          </a:p>
        </p:txBody>
      </p:sp>
    </p:spTree>
    <p:extLst>
      <p:ext uri="{BB962C8B-B14F-4D97-AF65-F5344CB8AC3E}">
        <p14:creationId xmlns:p14="http://schemas.microsoft.com/office/powerpoint/2010/main" val="188556383"/>
      </p:ext>
    </p:extLst>
  </p:cSld>
  <p:clrMap bg1="lt1" tx1="dk1" bg2="lt2" tx2="dk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 id="2147485876" r:id="rId12"/>
    <p:sldLayoutId id="2147485877" r:id="rId13"/>
    <p:sldLayoutId id="2147485907" r:id="rId14"/>
    <p:sldLayoutId id="2147485911" r:id="rId15"/>
    <p:sldLayoutId id="2147485912" r:id="rId16"/>
  </p:sldLayoutIdLst>
  <p:txStyles>
    <p:title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p:titleStyle>
    <p:bodyStyle>
      <a:lvl1pPr marL="362925" indent="-362925" algn="l" rtl="0" eaLnBrk="0" fontAlgn="base" hangingPunct="0">
        <a:spcBef>
          <a:spcPct val="20000"/>
        </a:spcBef>
        <a:spcAft>
          <a:spcPct val="0"/>
        </a:spcAft>
        <a:buClr>
          <a:srgbClr val="CC0000"/>
        </a:buClr>
        <a:buChar char="•"/>
        <a:defRPr sz="2223" kern="1200">
          <a:solidFill>
            <a:schemeClr val="tx1"/>
          </a:solidFill>
          <a:latin typeface="+mn-lt"/>
          <a:ea typeface="+mn-ea"/>
          <a:cs typeface="+mn-cs"/>
        </a:defRPr>
      </a:lvl1pPr>
      <a:lvl2pPr marL="786338" indent="-304119" algn="l" rtl="0" eaLnBrk="0" fontAlgn="base" hangingPunct="0">
        <a:spcBef>
          <a:spcPct val="20000"/>
        </a:spcBef>
        <a:spcAft>
          <a:spcPct val="0"/>
        </a:spcAft>
        <a:buClr>
          <a:srgbClr val="CC0000"/>
        </a:buClr>
        <a:buChar char="•"/>
        <a:defRPr sz="1799" kern="1200">
          <a:solidFill>
            <a:schemeClr val="tx1"/>
          </a:solidFill>
          <a:latin typeface="+mn-lt"/>
          <a:ea typeface="+mn-ea"/>
          <a:cs typeface="+mn-cs"/>
        </a:defRPr>
      </a:lvl2pPr>
      <a:lvl3pPr marL="1211432" indent="-243631" algn="l" rtl="0" eaLnBrk="0" fontAlgn="base" hangingPunct="0">
        <a:spcBef>
          <a:spcPct val="20000"/>
        </a:spcBef>
        <a:spcAft>
          <a:spcPct val="0"/>
        </a:spcAft>
        <a:buClr>
          <a:srgbClr val="CC0000"/>
        </a:buClr>
        <a:buChar char="•"/>
        <a:defRPr sz="1693" kern="1200">
          <a:solidFill>
            <a:schemeClr val="tx1"/>
          </a:solidFill>
          <a:latin typeface="+mn-lt"/>
          <a:ea typeface="+mn-ea"/>
          <a:cs typeface="+mn-cs"/>
        </a:defRPr>
      </a:lvl3pPr>
      <a:lvl4pPr marL="1693652" indent="-241950" algn="l" rtl="0" eaLnBrk="0" fontAlgn="base" hangingPunct="0">
        <a:spcBef>
          <a:spcPct val="20000"/>
        </a:spcBef>
        <a:spcAft>
          <a:spcPct val="0"/>
        </a:spcAft>
        <a:buClr>
          <a:srgbClr val="CC0000"/>
        </a:buClr>
        <a:buChar char="•"/>
        <a:defRPr sz="1482" kern="1200">
          <a:solidFill>
            <a:schemeClr val="tx1"/>
          </a:solidFill>
          <a:latin typeface="+mn-lt"/>
          <a:ea typeface="+mn-ea"/>
          <a:cs typeface="+mn-cs"/>
        </a:defRPr>
      </a:lvl4pPr>
      <a:lvl5pPr marL="2175872" indent="-240271" algn="l" rtl="0" eaLnBrk="0" fontAlgn="base" hangingPunct="0">
        <a:spcBef>
          <a:spcPct val="20000"/>
        </a:spcBef>
        <a:spcAft>
          <a:spcPct val="0"/>
        </a:spcAft>
        <a:buClr>
          <a:srgbClr val="CC0000"/>
        </a:buClr>
        <a:buChar char="•"/>
        <a:defRPr sz="1376" kern="1200">
          <a:solidFill>
            <a:schemeClr val="tx1"/>
          </a:solidFill>
          <a:latin typeface="+mn-lt"/>
          <a:ea typeface="+mn-ea"/>
          <a:cs typeface="+mn-cs"/>
        </a:defRPr>
      </a:lvl5pPr>
      <a:lvl6pPr marL="26614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6pPr>
      <a:lvl7pPr marL="31453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7pPr>
      <a:lvl8pPr marL="36292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31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ru-RU"/>
      </a:defPPr>
      <a:lvl1pPr marL="0" algn="l" defTabSz="967801" rtl="0" eaLnBrk="1" latinLnBrk="0" hangingPunct="1">
        <a:defRPr sz="1905" kern="1200">
          <a:solidFill>
            <a:schemeClr val="tx1"/>
          </a:solidFill>
          <a:latin typeface="+mn-lt"/>
          <a:ea typeface="+mn-ea"/>
          <a:cs typeface="+mn-cs"/>
        </a:defRPr>
      </a:lvl1pPr>
      <a:lvl2pPr marL="483900" algn="l" defTabSz="967801" rtl="0" eaLnBrk="1" latinLnBrk="0" hangingPunct="1">
        <a:defRPr sz="1905" kern="1200">
          <a:solidFill>
            <a:schemeClr val="tx1"/>
          </a:solidFill>
          <a:latin typeface="+mn-lt"/>
          <a:ea typeface="+mn-ea"/>
          <a:cs typeface="+mn-cs"/>
        </a:defRPr>
      </a:lvl2pPr>
      <a:lvl3pPr marL="967801" algn="l" defTabSz="967801" rtl="0" eaLnBrk="1" latinLnBrk="0" hangingPunct="1">
        <a:defRPr sz="1905" kern="1200">
          <a:solidFill>
            <a:schemeClr val="tx1"/>
          </a:solidFill>
          <a:latin typeface="+mn-lt"/>
          <a:ea typeface="+mn-ea"/>
          <a:cs typeface="+mn-cs"/>
        </a:defRPr>
      </a:lvl3pPr>
      <a:lvl4pPr marL="1451701" algn="l" defTabSz="967801" rtl="0" eaLnBrk="1" latinLnBrk="0" hangingPunct="1">
        <a:defRPr sz="1905" kern="1200">
          <a:solidFill>
            <a:schemeClr val="tx1"/>
          </a:solidFill>
          <a:latin typeface="+mn-lt"/>
          <a:ea typeface="+mn-ea"/>
          <a:cs typeface="+mn-cs"/>
        </a:defRPr>
      </a:lvl4pPr>
      <a:lvl5pPr marL="1935602" algn="l" defTabSz="967801" rtl="0" eaLnBrk="1" latinLnBrk="0" hangingPunct="1">
        <a:defRPr sz="1905" kern="1200">
          <a:solidFill>
            <a:schemeClr val="tx1"/>
          </a:solidFill>
          <a:latin typeface="+mn-lt"/>
          <a:ea typeface="+mn-ea"/>
          <a:cs typeface="+mn-cs"/>
        </a:defRPr>
      </a:lvl5pPr>
      <a:lvl6pPr marL="2419502" algn="l" defTabSz="967801" rtl="0" eaLnBrk="1" latinLnBrk="0" hangingPunct="1">
        <a:defRPr sz="1905" kern="1200">
          <a:solidFill>
            <a:schemeClr val="tx1"/>
          </a:solidFill>
          <a:latin typeface="+mn-lt"/>
          <a:ea typeface="+mn-ea"/>
          <a:cs typeface="+mn-cs"/>
        </a:defRPr>
      </a:lvl6pPr>
      <a:lvl7pPr marL="2903403" algn="l" defTabSz="967801" rtl="0" eaLnBrk="1" latinLnBrk="0" hangingPunct="1">
        <a:defRPr sz="1905" kern="1200">
          <a:solidFill>
            <a:schemeClr val="tx1"/>
          </a:solidFill>
          <a:latin typeface="+mn-lt"/>
          <a:ea typeface="+mn-ea"/>
          <a:cs typeface="+mn-cs"/>
        </a:defRPr>
      </a:lvl7pPr>
      <a:lvl8pPr marL="3387303" algn="l" defTabSz="967801" rtl="0" eaLnBrk="1" latinLnBrk="0" hangingPunct="1">
        <a:defRPr sz="1905" kern="1200">
          <a:solidFill>
            <a:schemeClr val="tx1"/>
          </a:solidFill>
          <a:latin typeface="+mn-lt"/>
          <a:ea typeface="+mn-ea"/>
          <a:cs typeface="+mn-cs"/>
        </a:defRPr>
      </a:lvl8pPr>
      <a:lvl9pPr marL="3871204" algn="l" defTabSz="967801" rtl="0" eaLnBrk="1" latinLnBrk="0" hangingPunct="1">
        <a:defRPr sz="19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Заголовок 1"/>
          <p:cNvSpPr>
            <a:spLocks noGrp="1"/>
          </p:cNvSpPr>
          <p:nvPr>
            <p:ph type="title"/>
          </p:nvPr>
        </p:nvSpPr>
        <p:spPr bwMode="auto">
          <a:xfrm>
            <a:off x="3203351" y="1632"/>
            <a:ext cx="8382065" cy="11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5124" name="Текст 2"/>
          <p:cNvSpPr>
            <a:spLocks noGrp="1"/>
          </p:cNvSpPr>
          <p:nvPr>
            <p:ph type="body" idx="1"/>
          </p:nvPr>
        </p:nvSpPr>
        <p:spPr bwMode="auto">
          <a:xfrm>
            <a:off x="609759" y="1256024"/>
            <a:ext cx="10975658" cy="487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759" y="6357824"/>
            <a:ext cx="2845541" cy="365210"/>
          </a:xfrm>
          <a:prstGeom prst="rect">
            <a:avLst/>
          </a:prstGeom>
        </p:spPr>
        <p:txBody>
          <a:bodyPr vert="horz" wrap="square" lIns="91440" tIns="45720" rIns="91440" bIns="45720" numCol="1" anchor="ctr" anchorCtr="0" compatLnSpc="1">
            <a:prstTxWarp prst="textNoShape">
              <a:avLst/>
            </a:prstTxWarp>
          </a:bodyPr>
          <a:lstStyle>
            <a:lvl1pPr defTabSz="457291" eaLnBrk="1" fontAlgn="auto" hangingPunct="1">
              <a:spcBef>
                <a:spcPts val="0"/>
              </a:spcBef>
              <a:spcAft>
                <a:spcPts val="0"/>
              </a:spcAft>
              <a:defRPr sz="1800">
                <a:solidFill>
                  <a:srgbClr val="898989"/>
                </a:solidFill>
                <a:latin typeface="Calibri" pitchFamily="34" charset="0"/>
              </a:defRPr>
            </a:lvl1pPr>
          </a:lstStyle>
          <a:p>
            <a:pPr>
              <a:defRPr/>
            </a:pPr>
            <a:fld id="{1A7EBB8A-E674-496A-8CFD-1B3A06870DDE}" type="datetimeFigureOut">
              <a:rPr lang="ru-RU" smtClean="0"/>
              <a:pPr>
                <a:defRPr/>
              </a:pPr>
              <a:t>25.02.2026</a:t>
            </a:fld>
            <a:endParaRPr lang="ru-RU"/>
          </a:p>
        </p:txBody>
      </p:sp>
      <p:sp>
        <p:nvSpPr>
          <p:cNvPr id="6" name="Номер слайда 5"/>
          <p:cNvSpPr>
            <a:spLocks noGrp="1"/>
          </p:cNvSpPr>
          <p:nvPr>
            <p:ph type="sldNum" sz="quarter" idx="4"/>
          </p:nvPr>
        </p:nvSpPr>
        <p:spPr>
          <a:xfrm>
            <a:off x="8739875" y="6357824"/>
            <a:ext cx="2845541" cy="365210"/>
          </a:xfrm>
          <a:prstGeom prst="rect">
            <a:avLst/>
          </a:prstGeom>
        </p:spPr>
        <p:txBody>
          <a:bodyPr vert="horz" wrap="square" lIns="91440" tIns="45720" rIns="91440" bIns="45720" numCol="1" anchor="ctr" anchorCtr="0" compatLnSpc="1">
            <a:prstTxWarp prst="textNoShape">
              <a:avLst/>
            </a:prstTxWarp>
          </a:bodyPr>
          <a:lstStyle>
            <a:lvl1pPr algn="r" defTabSz="457291" eaLnBrk="1" hangingPunct="1">
              <a:defRPr sz="1800">
                <a:solidFill>
                  <a:srgbClr val="898989"/>
                </a:solidFill>
                <a:latin typeface="Calibri" pitchFamily="34" charset="0"/>
              </a:defRPr>
            </a:lvl1pPr>
          </a:lstStyle>
          <a:p>
            <a:fld id="{EBDAB3A9-55ED-4FC7-9F8F-05B0E321BD6D}" type="slidenum">
              <a:rPr lang="ru-RU" altLang="ru-RU" smtClean="0"/>
              <a:pPr/>
              <a:t>‹#›</a:t>
            </a:fld>
            <a:endParaRPr lang="ru-RU" altLang="ru-RU"/>
          </a:p>
        </p:txBody>
      </p:sp>
    </p:spTree>
    <p:extLst>
      <p:ext uri="{BB962C8B-B14F-4D97-AF65-F5344CB8AC3E}">
        <p14:creationId xmlns:p14="http://schemas.microsoft.com/office/powerpoint/2010/main" val="1453360803"/>
      </p:ext>
    </p:extLst>
  </p:cSld>
  <p:clrMap bg1="lt1" tx1="dk1" bg2="lt2" tx2="dk2" accent1="accent1" accent2="accent2" accent3="accent3" accent4="accent4" accent5="accent5" accent6="accent6" hlink="hlink" folHlink="folHlink"/>
  <p:sldLayoutIdLst>
    <p:sldLayoutId id="2147485927" r:id="rId1"/>
    <p:sldLayoutId id="2147485962" r:id="rId2"/>
  </p:sldLayoutIdLst>
  <p:txStyles>
    <p:titleStyle>
      <a:lvl1pPr algn="ctr" rtl="0" eaLnBrk="0" fontAlgn="base" hangingPunct="0">
        <a:spcBef>
          <a:spcPct val="0"/>
        </a:spcBef>
        <a:spcAft>
          <a:spcPct val="0"/>
        </a:spcAft>
        <a:defRPr kumimoji="1" sz="4401" kern="1200">
          <a:solidFill>
            <a:schemeClr val="tx1"/>
          </a:solidFill>
          <a:latin typeface="+mj-lt"/>
          <a:ea typeface="Arial" charset="0"/>
          <a:cs typeface="Arial" pitchFamily="34" charset="0"/>
        </a:defRPr>
      </a:lvl1pPr>
      <a:lvl2pPr algn="ctr" rtl="0" eaLnBrk="0" fontAlgn="base" hangingPunct="0">
        <a:spcBef>
          <a:spcPct val="0"/>
        </a:spcBef>
        <a:spcAft>
          <a:spcPct val="0"/>
        </a:spcAft>
        <a:defRPr kumimoji="1" sz="4401">
          <a:solidFill>
            <a:schemeClr val="tx1"/>
          </a:solidFill>
          <a:latin typeface="Calibri" pitchFamily="34" charset="0"/>
          <a:ea typeface="Arial" charset="0"/>
          <a:cs typeface="Arial" pitchFamily="34" charset="0"/>
        </a:defRPr>
      </a:lvl2pPr>
      <a:lvl3pPr algn="ctr" rtl="0" eaLnBrk="0" fontAlgn="base" hangingPunct="0">
        <a:spcBef>
          <a:spcPct val="0"/>
        </a:spcBef>
        <a:spcAft>
          <a:spcPct val="0"/>
        </a:spcAft>
        <a:defRPr kumimoji="1" sz="4401">
          <a:solidFill>
            <a:schemeClr val="tx1"/>
          </a:solidFill>
          <a:latin typeface="Calibri" pitchFamily="34" charset="0"/>
          <a:ea typeface="Arial" charset="0"/>
          <a:cs typeface="Arial" pitchFamily="34" charset="0"/>
        </a:defRPr>
      </a:lvl3pPr>
      <a:lvl4pPr algn="ctr" rtl="0" eaLnBrk="0" fontAlgn="base" hangingPunct="0">
        <a:spcBef>
          <a:spcPct val="0"/>
        </a:spcBef>
        <a:spcAft>
          <a:spcPct val="0"/>
        </a:spcAft>
        <a:defRPr kumimoji="1" sz="4401">
          <a:solidFill>
            <a:schemeClr val="tx1"/>
          </a:solidFill>
          <a:latin typeface="Calibri" pitchFamily="34" charset="0"/>
          <a:ea typeface="Arial" charset="0"/>
          <a:cs typeface="Arial" pitchFamily="34" charset="0"/>
        </a:defRPr>
      </a:lvl4pPr>
      <a:lvl5pPr algn="ctr" rtl="0" eaLnBrk="0" fontAlgn="base" hangingPunct="0">
        <a:spcBef>
          <a:spcPct val="0"/>
        </a:spcBef>
        <a:spcAft>
          <a:spcPct val="0"/>
        </a:spcAft>
        <a:defRPr kumimoji="1" sz="4401">
          <a:solidFill>
            <a:schemeClr val="tx1"/>
          </a:solidFill>
          <a:latin typeface="Calibri" pitchFamily="34" charset="0"/>
          <a:ea typeface="Arial" charset="0"/>
          <a:cs typeface="Arial" pitchFamily="34" charset="0"/>
        </a:defRPr>
      </a:lvl5pPr>
      <a:lvl6pPr marL="457291" algn="ctr" rtl="0" eaLnBrk="1" fontAlgn="base" hangingPunct="1">
        <a:spcBef>
          <a:spcPct val="0"/>
        </a:spcBef>
        <a:spcAft>
          <a:spcPct val="0"/>
        </a:spcAft>
        <a:defRPr sz="4401">
          <a:solidFill>
            <a:schemeClr val="tx1"/>
          </a:solidFill>
          <a:latin typeface="Calibri" pitchFamily="34" charset="0"/>
        </a:defRPr>
      </a:lvl6pPr>
      <a:lvl7pPr marL="914583" algn="ctr" rtl="0" eaLnBrk="1" fontAlgn="base" hangingPunct="1">
        <a:spcBef>
          <a:spcPct val="0"/>
        </a:spcBef>
        <a:spcAft>
          <a:spcPct val="0"/>
        </a:spcAft>
        <a:defRPr sz="4401">
          <a:solidFill>
            <a:schemeClr val="tx1"/>
          </a:solidFill>
          <a:latin typeface="Calibri" pitchFamily="34" charset="0"/>
        </a:defRPr>
      </a:lvl7pPr>
      <a:lvl8pPr marL="1371874" algn="ctr" rtl="0" eaLnBrk="1" fontAlgn="base" hangingPunct="1">
        <a:spcBef>
          <a:spcPct val="0"/>
        </a:spcBef>
        <a:spcAft>
          <a:spcPct val="0"/>
        </a:spcAft>
        <a:defRPr sz="4401">
          <a:solidFill>
            <a:schemeClr val="tx1"/>
          </a:solidFill>
          <a:latin typeface="Calibri" pitchFamily="34" charset="0"/>
        </a:defRPr>
      </a:lvl8pPr>
      <a:lvl9pPr marL="1829166" algn="ctr" rtl="0" eaLnBrk="1" fontAlgn="base" hangingPunct="1">
        <a:spcBef>
          <a:spcPct val="0"/>
        </a:spcBef>
        <a:spcAft>
          <a:spcPct val="0"/>
        </a:spcAft>
        <a:defRPr sz="4401">
          <a:solidFill>
            <a:schemeClr val="tx1"/>
          </a:solidFill>
          <a:latin typeface="Calibri" pitchFamily="34" charset="0"/>
        </a:defRPr>
      </a:lvl9pPr>
    </p:titleStyle>
    <p:bodyStyle>
      <a:lvl1pPr marL="342969" indent="-342969" algn="l" rtl="0" eaLnBrk="0" fontAlgn="base" hangingPunct="0">
        <a:spcBef>
          <a:spcPct val="20000"/>
        </a:spcBef>
        <a:spcAft>
          <a:spcPct val="0"/>
        </a:spcAft>
        <a:buFont typeface="Arial" pitchFamily="34" charset="0"/>
        <a:buChar char="•"/>
        <a:defRPr kumimoji="1" sz="3201" kern="1200">
          <a:solidFill>
            <a:schemeClr val="tx1"/>
          </a:solidFill>
          <a:latin typeface="+mn-lt"/>
          <a:ea typeface="Arial" charset="0"/>
          <a:cs typeface="Arial" pitchFamily="34" charset="0"/>
        </a:defRPr>
      </a:lvl1pPr>
      <a:lvl2pPr marL="743099" indent="-285807" algn="l" rtl="0" eaLnBrk="0" fontAlgn="base" hangingPunct="0">
        <a:spcBef>
          <a:spcPct val="20000"/>
        </a:spcBef>
        <a:spcAft>
          <a:spcPct val="0"/>
        </a:spcAft>
        <a:buFont typeface="Arial" pitchFamily="34" charset="0"/>
        <a:buChar char="–"/>
        <a:defRPr kumimoji="1" sz="2801" kern="1200">
          <a:solidFill>
            <a:schemeClr val="tx1"/>
          </a:solidFill>
          <a:latin typeface="+mn-lt"/>
          <a:ea typeface="Arial" charset="0"/>
          <a:cs typeface="Arial" pitchFamily="34" charset="0"/>
        </a:defRPr>
      </a:lvl2pPr>
      <a:lvl3pPr marL="1143229" indent="-228646" algn="l" rtl="0" eaLnBrk="0" fontAlgn="base" hangingPunct="0">
        <a:spcBef>
          <a:spcPct val="20000"/>
        </a:spcBef>
        <a:spcAft>
          <a:spcPct val="0"/>
        </a:spcAft>
        <a:buFont typeface="Arial" pitchFamily="34" charset="0"/>
        <a:buChar char="•"/>
        <a:defRPr kumimoji="1" sz="2400" kern="1200">
          <a:solidFill>
            <a:schemeClr val="tx1"/>
          </a:solidFill>
          <a:latin typeface="+mn-lt"/>
          <a:ea typeface="Arial" charset="0"/>
          <a:cs typeface="Arial" pitchFamily="34" charset="0"/>
        </a:defRPr>
      </a:lvl3pPr>
      <a:lvl4pPr marL="1600520" indent="-228646" algn="l" rtl="0" eaLnBrk="0" fontAlgn="base" hangingPunct="0">
        <a:spcBef>
          <a:spcPct val="20000"/>
        </a:spcBef>
        <a:spcAft>
          <a:spcPct val="0"/>
        </a:spcAft>
        <a:buFont typeface="Arial" pitchFamily="34" charset="0"/>
        <a:buChar char="–"/>
        <a:defRPr kumimoji="1" sz="2000" kern="1200">
          <a:solidFill>
            <a:schemeClr val="tx1"/>
          </a:solidFill>
          <a:latin typeface="+mn-lt"/>
          <a:ea typeface="Arial" charset="0"/>
          <a:cs typeface="Arial" pitchFamily="34" charset="0"/>
        </a:defRPr>
      </a:lvl4pPr>
      <a:lvl5pPr marL="2057811" indent="-228646" algn="l" rtl="0" eaLnBrk="0" fontAlgn="base" hangingPunct="0">
        <a:spcBef>
          <a:spcPct val="20000"/>
        </a:spcBef>
        <a:spcAft>
          <a:spcPct val="0"/>
        </a:spcAft>
        <a:buFont typeface="Arial" pitchFamily="34" charset="0"/>
        <a:buChar char="»"/>
        <a:defRPr kumimoji="1" sz="2000" kern="1200">
          <a:solidFill>
            <a:schemeClr val="tx1"/>
          </a:solidFill>
          <a:latin typeface="+mn-lt"/>
          <a:ea typeface="Arial" charset="0"/>
          <a:cs typeface="Arial" pitchFamily="34" charset="0"/>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8C86F463-C2AE-4CA8-82B6-1F8F8B0A9EC4}"/>
              </a:ext>
            </a:extLst>
          </p:cNvPr>
          <p:cNvSpPr>
            <a:spLocks noGrp="1" noChangeArrowheads="1"/>
          </p:cNvSpPr>
          <p:nvPr>
            <p:ph type="body" idx="1"/>
          </p:nvPr>
        </p:nvSpPr>
        <p:spPr bwMode="auto">
          <a:xfrm>
            <a:off x="287321" y="1700614"/>
            <a:ext cx="11573487" cy="3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1" name="Rectangle 13">
            <a:extLst>
              <a:ext uri="{FF2B5EF4-FFF2-40B4-BE49-F238E27FC236}">
                <a16:creationId xmlns:a16="http://schemas.microsoft.com/office/drawing/2014/main" id="{819AED1A-F9EE-4278-9264-C32EAB3CC04B}"/>
              </a:ext>
            </a:extLst>
          </p:cNvPr>
          <p:cNvSpPr>
            <a:spLocks noGrp="1" noChangeArrowheads="1"/>
          </p:cNvSpPr>
          <p:nvPr>
            <p:ph type="title"/>
          </p:nvPr>
        </p:nvSpPr>
        <p:spPr bwMode="auto">
          <a:xfrm>
            <a:off x="2448109" y="114271"/>
            <a:ext cx="7307359" cy="108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ru-RU" altLang="ru-RU"/>
              <a:t>Образец заголовка</a:t>
            </a:r>
          </a:p>
        </p:txBody>
      </p:sp>
      <p:pic>
        <p:nvPicPr>
          <p:cNvPr id="2052" name="Picture 16" descr="Layer 2">
            <a:extLst>
              <a:ext uri="{FF2B5EF4-FFF2-40B4-BE49-F238E27FC236}">
                <a16:creationId xmlns:a16="http://schemas.microsoft.com/office/drawing/2014/main" id="{87B0D0B9-AE26-4B06-97BC-8F09398730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6" descr="Layer 2">
            <a:extLst>
              <a:ext uri="{FF2B5EF4-FFF2-40B4-BE49-F238E27FC236}">
                <a16:creationId xmlns:a16="http://schemas.microsoft.com/office/drawing/2014/main" id="{B98064E1-BBF2-4391-9BD2-67A1DBFAF1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542" y="161323"/>
            <a:ext cx="1641593" cy="129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9157607-C948-40F1-9030-1222BB0C82DB}"/>
              </a:ext>
            </a:extLst>
          </p:cNvPr>
          <p:cNvSpPr>
            <a:spLocks noChangeArrowheads="1"/>
          </p:cNvSpPr>
          <p:nvPr/>
        </p:nvSpPr>
        <p:spPr bwMode="auto">
          <a:xfrm>
            <a:off x="9795794" y="27833"/>
            <a:ext cx="2399381" cy="1781065"/>
          </a:xfrm>
          <a:prstGeom prst="rect">
            <a:avLst/>
          </a:prstGeom>
          <a:solidFill>
            <a:srgbClr val="CCFFFF"/>
          </a:solidFill>
          <a:ln>
            <a:noFill/>
          </a:ln>
          <a:effec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en-US" altLang="ru-RU" sz="2540" b="0">
              <a:latin typeface="Times New Roman" pitchFamily="18" charset="0"/>
            </a:endParaRPr>
          </a:p>
          <a:p>
            <a:pPr algn="ctr" eaLnBrk="1" hangingPunct="1">
              <a:lnSpc>
                <a:spcPct val="150000"/>
              </a:lnSpc>
              <a:defRPr/>
            </a:pPr>
            <a:endParaRPr lang="ru-RU" altLang="ru-RU" sz="2540" b="0">
              <a:latin typeface="Times New Roman" pitchFamily="18" charset="0"/>
            </a:endParaRPr>
          </a:p>
        </p:txBody>
      </p:sp>
      <p:sp>
        <p:nvSpPr>
          <p:cNvPr id="8" name="Text Box 4">
            <a:extLst>
              <a:ext uri="{FF2B5EF4-FFF2-40B4-BE49-F238E27FC236}">
                <a16:creationId xmlns:a16="http://schemas.microsoft.com/office/drawing/2014/main" id="{642F2B68-0502-4830-933C-492413965A34}"/>
              </a:ext>
            </a:extLst>
          </p:cNvPr>
          <p:cNvSpPr txBox="1">
            <a:spLocks noChangeArrowheads="1"/>
          </p:cNvSpPr>
          <p:nvPr/>
        </p:nvSpPr>
        <p:spPr bwMode="auto">
          <a:xfrm>
            <a:off x="11222317" y="6389063"/>
            <a:ext cx="972858" cy="356701"/>
          </a:xfrm>
          <a:prstGeom prst="rect">
            <a:avLst/>
          </a:prstGeom>
          <a:noFill/>
          <a:ln w="44450" algn="ctr">
            <a:noFill/>
            <a:miter lim="800000"/>
            <a:headEnd/>
            <a:tailEnd/>
          </a:ln>
          <a:effec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r" eaLnBrk="1" hangingPunct="1">
              <a:lnSpc>
                <a:spcPct val="110000"/>
              </a:lnSpc>
              <a:spcBef>
                <a:spcPct val="50000"/>
              </a:spcBef>
              <a:defRPr/>
            </a:pPr>
            <a:fld id="{40A59C0D-0C9D-4E5C-85F6-135ADF6C7ED3}" type="slidenum">
              <a:rPr lang="ru-RU" altLang="ru-RU" sz="1693" smtClean="0">
                <a:solidFill>
                  <a:schemeClr val="tx2"/>
                </a:solidFill>
                <a:cs typeface="Arial" panose="020B0604020202020204" pitchFamily="34" charset="0"/>
              </a:rPr>
              <a:pPr algn="r" eaLnBrk="1" hangingPunct="1">
                <a:lnSpc>
                  <a:spcPct val="110000"/>
                </a:lnSpc>
                <a:spcBef>
                  <a:spcPct val="50000"/>
                </a:spcBef>
                <a:defRPr/>
              </a:pPr>
              <a:t>‹#›</a:t>
            </a:fld>
            <a:endParaRPr lang="ru-RU" altLang="ru-RU" sz="1693" dirty="0">
              <a:solidFill>
                <a:schemeClr val="tx2"/>
              </a:solidFill>
              <a:cs typeface="Arial" panose="020B0604020202020204" pitchFamily="34" charset="0"/>
            </a:endParaRPr>
          </a:p>
        </p:txBody>
      </p:sp>
    </p:spTree>
    <p:extLst>
      <p:ext uri="{BB962C8B-B14F-4D97-AF65-F5344CB8AC3E}">
        <p14:creationId xmlns:p14="http://schemas.microsoft.com/office/powerpoint/2010/main" val="3643300814"/>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 id="2147485890" r:id="rId12"/>
    <p:sldLayoutId id="2147485891" r:id="rId13"/>
    <p:sldLayoutId id="2147485910" r:id="rId14"/>
    <p:sldLayoutId id="2147485913" r:id="rId15"/>
    <p:sldLayoutId id="2147485966" r:id="rId16"/>
  </p:sldLayoutIdLst>
  <p:txStyles>
    <p:title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p:titleStyle>
    <p:bodyStyle>
      <a:lvl1pPr marL="362925" indent="-362925" algn="l" rtl="0" eaLnBrk="0" fontAlgn="base" hangingPunct="0">
        <a:spcBef>
          <a:spcPct val="20000"/>
        </a:spcBef>
        <a:spcAft>
          <a:spcPct val="0"/>
        </a:spcAft>
        <a:buClr>
          <a:srgbClr val="CC0000"/>
        </a:buClr>
        <a:buChar char="•"/>
        <a:defRPr sz="2223" kern="1200">
          <a:solidFill>
            <a:schemeClr val="tx1"/>
          </a:solidFill>
          <a:latin typeface="+mn-lt"/>
          <a:ea typeface="+mn-ea"/>
          <a:cs typeface="+mn-cs"/>
        </a:defRPr>
      </a:lvl1pPr>
      <a:lvl2pPr marL="786338" indent="-304119" algn="l" rtl="0" eaLnBrk="0" fontAlgn="base" hangingPunct="0">
        <a:spcBef>
          <a:spcPct val="20000"/>
        </a:spcBef>
        <a:spcAft>
          <a:spcPct val="0"/>
        </a:spcAft>
        <a:buClr>
          <a:srgbClr val="CC0000"/>
        </a:buClr>
        <a:buChar char="•"/>
        <a:defRPr sz="1799" kern="1200">
          <a:solidFill>
            <a:schemeClr val="tx1"/>
          </a:solidFill>
          <a:latin typeface="+mn-lt"/>
          <a:ea typeface="+mn-ea"/>
          <a:cs typeface="+mn-cs"/>
        </a:defRPr>
      </a:lvl2pPr>
      <a:lvl3pPr marL="1211432" indent="-243631" algn="l" rtl="0" eaLnBrk="0" fontAlgn="base" hangingPunct="0">
        <a:spcBef>
          <a:spcPct val="20000"/>
        </a:spcBef>
        <a:spcAft>
          <a:spcPct val="0"/>
        </a:spcAft>
        <a:buClr>
          <a:srgbClr val="CC0000"/>
        </a:buClr>
        <a:buChar char="•"/>
        <a:defRPr sz="1693" kern="1200">
          <a:solidFill>
            <a:schemeClr val="tx1"/>
          </a:solidFill>
          <a:latin typeface="+mn-lt"/>
          <a:ea typeface="+mn-ea"/>
          <a:cs typeface="+mn-cs"/>
        </a:defRPr>
      </a:lvl3pPr>
      <a:lvl4pPr marL="1693652" indent="-241950" algn="l" rtl="0" eaLnBrk="0" fontAlgn="base" hangingPunct="0">
        <a:spcBef>
          <a:spcPct val="20000"/>
        </a:spcBef>
        <a:spcAft>
          <a:spcPct val="0"/>
        </a:spcAft>
        <a:buClr>
          <a:srgbClr val="CC0000"/>
        </a:buClr>
        <a:buChar char="•"/>
        <a:defRPr sz="1482" kern="1200">
          <a:solidFill>
            <a:schemeClr val="tx1"/>
          </a:solidFill>
          <a:latin typeface="+mn-lt"/>
          <a:ea typeface="+mn-ea"/>
          <a:cs typeface="+mn-cs"/>
        </a:defRPr>
      </a:lvl4pPr>
      <a:lvl5pPr marL="2175872" indent="-240271" algn="l" rtl="0" eaLnBrk="0" fontAlgn="base" hangingPunct="0">
        <a:spcBef>
          <a:spcPct val="20000"/>
        </a:spcBef>
        <a:spcAft>
          <a:spcPct val="0"/>
        </a:spcAft>
        <a:buClr>
          <a:srgbClr val="CC0000"/>
        </a:buClr>
        <a:buChar char="•"/>
        <a:defRPr sz="1376" kern="1200">
          <a:solidFill>
            <a:schemeClr val="tx1"/>
          </a:solidFill>
          <a:latin typeface="+mn-lt"/>
          <a:ea typeface="+mn-ea"/>
          <a:cs typeface="+mn-cs"/>
        </a:defRPr>
      </a:lvl5pPr>
      <a:lvl6pPr marL="26614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6pPr>
      <a:lvl7pPr marL="3145353"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7pPr>
      <a:lvl8pPr marL="36292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3154" indent="-241950" algn="l" defTabSz="967801"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ru-RU"/>
      </a:defPPr>
      <a:lvl1pPr marL="0" algn="l" defTabSz="967801" rtl="0" eaLnBrk="1" latinLnBrk="0" hangingPunct="1">
        <a:defRPr sz="1905" kern="1200">
          <a:solidFill>
            <a:schemeClr val="tx1"/>
          </a:solidFill>
          <a:latin typeface="+mn-lt"/>
          <a:ea typeface="+mn-ea"/>
          <a:cs typeface="+mn-cs"/>
        </a:defRPr>
      </a:lvl1pPr>
      <a:lvl2pPr marL="483900" algn="l" defTabSz="967801" rtl="0" eaLnBrk="1" latinLnBrk="0" hangingPunct="1">
        <a:defRPr sz="1905" kern="1200">
          <a:solidFill>
            <a:schemeClr val="tx1"/>
          </a:solidFill>
          <a:latin typeface="+mn-lt"/>
          <a:ea typeface="+mn-ea"/>
          <a:cs typeface="+mn-cs"/>
        </a:defRPr>
      </a:lvl2pPr>
      <a:lvl3pPr marL="967801" algn="l" defTabSz="967801" rtl="0" eaLnBrk="1" latinLnBrk="0" hangingPunct="1">
        <a:defRPr sz="1905" kern="1200">
          <a:solidFill>
            <a:schemeClr val="tx1"/>
          </a:solidFill>
          <a:latin typeface="+mn-lt"/>
          <a:ea typeface="+mn-ea"/>
          <a:cs typeface="+mn-cs"/>
        </a:defRPr>
      </a:lvl3pPr>
      <a:lvl4pPr marL="1451701" algn="l" defTabSz="967801" rtl="0" eaLnBrk="1" latinLnBrk="0" hangingPunct="1">
        <a:defRPr sz="1905" kern="1200">
          <a:solidFill>
            <a:schemeClr val="tx1"/>
          </a:solidFill>
          <a:latin typeface="+mn-lt"/>
          <a:ea typeface="+mn-ea"/>
          <a:cs typeface="+mn-cs"/>
        </a:defRPr>
      </a:lvl4pPr>
      <a:lvl5pPr marL="1935602" algn="l" defTabSz="967801" rtl="0" eaLnBrk="1" latinLnBrk="0" hangingPunct="1">
        <a:defRPr sz="1905" kern="1200">
          <a:solidFill>
            <a:schemeClr val="tx1"/>
          </a:solidFill>
          <a:latin typeface="+mn-lt"/>
          <a:ea typeface="+mn-ea"/>
          <a:cs typeface="+mn-cs"/>
        </a:defRPr>
      </a:lvl5pPr>
      <a:lvl6pPr marL="2419502" algn="l" defTabSz="967801" rtl="0" eaLnBrk="1" latinLnBrk="0" hangingPunct="1">
        <a:defRPr sz="1905" kern="1200">
          <a:solidFill>
            <a:schemeClr val="tx1"/>
          </a:solidFill>
          <a:latin typeface="+mn-lt"/>
          <a:ea typeface="+mn-ea"/>
          <a:cs typeface="+mn-cs"/>
        </a:defRPr>
      </a:lvl6pPr>
      <a:lvl7pPr marL="2903403" algn="l" defTabSz="967801" rtl="0" eaLnBrk="1" latinLnBrk="0" hangingPunct="1">
        <a:defRPr sz="1905" kern="1200">
          <a:solidFill>
            <a:schemeClr val="tx1"/>
          </a:solidFill>
          <a:latin typeface="+mn-lt"/>
          <a:ea typeface="+mn-ea"/>
          <a:cs typeface="+mn-cs"/>
        </a:defRPr>
      </a:lvl7pPr>
      <a:lvl8pPr marL="3387303" algn="l" defTabSz="967801" rtl="0" eaLnBrk="1" latinLnBrk="0" hangingPunct="1">
        <a:defRPr sz="1905" kern="1200">
          <a:solidFill>
            <a:schemeClr val="tx1"/>
          </a:solidFill>
          <a:latin typeface="+mn-lt"/>
          <a:ea typeface="+mn-ea"/>
          <a:cs typeface="+mn-cs"/>
        </a:defRPr>
      </a:lvl8pPr>
      <a:lvl9pPr marL="3871204" algn="l" defTabSz="967801" rtl="0" eaLnBrk="1" latinLnBrk="0" hangingPunct="1">
        <a:defRPr sz="190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9146381" y="622037"/>
            <a:ext cx="3048794" cy="469276"/>
          </a:xfrm>
          <a:prstGeom prst="rect">
            <a:avLst/>
          </a:prstGeom>
          <a:solidFill>
            <a:srgbClr val="C0C0C0">
              <a:alpha val="74117"/>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marL="0" marR="0" lvl="0" indent="0" algn="ctr" defTabSz="914583" rtl="0" eaLnBrk="1" fontAlgn="base" latinLnBrk="0" hangingPunct="1">
              <a:lnSpc>
                <a:spcPct val="110000"/>
              </a:lnSpc>
              <a:spcBef>
                <a:spcPct val="0"/>
              </a:spcBef>
              <a:spcAft>
                <a:spcPct val="0"/>
              </a:spcAft>
              <a:buClrTx/>
              <a:buSzTx/>
              <a:buFontTx/>
              <a:buNone/>
              <a:tabLst/>
              <a:defRPr/>
            </a:pPr>
            <a:endParaRPr kumimoji="0" lang="ru-RU" altLang="ru-RU"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2722959"/>
      </p:ext>
    </p:extLst>
  </p:cSld>
  <p:clrMap bg1="lt1" tx1="dk1" bg2="lt2" tx2="dk2" accent1="accent1" accent2="accent2" accent3="accent3" accent4="accent4" accent5="accent5" accent6="accent6" hlink="hlink" folHlink="folHlink"/>
  <p:sldLayoutIdLst>
    <p:sldLayoutId id="2147485961" r:id="rId1"/>
  </p:sldLayoutIdLst>
  <p:txStyles>
    <p:titleStyle>
      <a:lvl1pPr algn="ctr" rtl="0" eaLnBrk="0" fontAlgn="base" hangingPunct="0">
        <a:spcBef>
          <a:spcPct val="0"/>
        </a:spcBef>
        <a:spcAft>
          <a:spcPct val="0"/>
        </a:spcAft>
        <a:defRPr sz="4401">
          <a:solidFill>
            <a:schemeClr val="tx2"/>
          </a:solidFill>
          <a:latin typeface="+mj-lt"/>
          <a:ea typeface="+mj-ea"/>
          <a:cs typeface="+mj-cs"/>
        </a:defRPr>
      </a:lvl1pPr>
      <a:lvl2pPr algn="ctr" rtl="0" eaLnBrk="0" fontAlgn="base" hangingPunct="0">
        <a:spcBef>
          <a:spcPct val="0"/>
        </a:spcBef>
        <a:spcAft>
          <a:spcPct val="0"/>
        </a:spcAft>
        <a:defRPr sz="4401">
          <a:solidFill>
            <a:schemeClr val="tx2"/>
          </a:solidFill>
          <a:latin typeface="PragmaticaITT" pitchFamily="34" charset="0"/>
        </a:defRPr>
      </a:lvl2pPr>
      <a:lvl3pPr algn="ctr" rtl="0" eaLnBrk="0" fontAlgn="base" hangingPunct="0">
        <a:spcBef>
          <a:spcPct val="0"/>
        </a:spcBef>
        <a:spcAft>
          <a:spcPct val="0"/>
        </a:spcAft>
        <a:defRPr sz="4401">
          <a:solidFill>
            <a:schemeClr val="tx2"/>
          </a:solidFill>
          <a:latin typeface="PragmaticaITT" pitchFamily="34" charset="0"/>
        </a:defRPr>
      </a:lvl3pPr>
      <a:lvl4pPr algn="ctr" rtl="0" eaLnBrk="0" fontAlgn="base" hangingPunct="0">
        <a:spcBef>
          <a:spcPct val="0"/>
        </a:spcBef>
        <a:spcAft>
          <a:spcPct val="0"/>
        </a:spcAft>
        <a:defRPr sz="4401">
          <a:solidFill>
            <a:schemeClr val="tx2"/>
          </a:solidFill>
          <a:latin typeface="PragmaticaITT" pitchFamily="34" charset="0"/>
        </a:defRPr>
      </a:lvl4pPr>
      <a:lvl5pPr algn="ctr" rtl="0" eaLnBrk="0" fontAlgn="base" hangingPunct="0">
        <a:spcBef>
          <a:spcPct val="0"/>
        </a:spcBef>
        <a:spcAft>
          <a:spcPct val="0"/>
        </a:spcAft>
        <a:defRPr sz="4401">
          <a:solidFill>
            <a:schemeClr val="tx2"/>
          </a:solidFill>
          <a:latin typeface="PragmaticaITT" pitchFamily="34" charset="0"/>
        </a:defRPr>
      </a:lvl5pPr>
      <a:lvl6pPr marL="457291" algn="ctr" rtl="0" fontAlgn="base">
        <a:spcBef>
          <a:spcPct val="0"/>
        </a:spcBef>
        <a:spcAft>
          <a:spcPct val="0"/>
        </a:spcAft>
        <a:defRPr sz="4401">
          <a:solidFill>
            <a:schemeClr val="tx2"/>
          </a:solidFill>
          <a:latin typeface="PragmaticaITT" pitchFamily="34" charset="0"/>
        </a:defRPr>
      </a:lvl6pPr>
      <a:lvl7pPr marL="914583" algn="ctr" rtl="0" fontAlgn="base">
        <a:spcBef>
          <a:spcPct val="0"/>
        </a:spcBef>
        <a:spcAft>
          <a:spcPct val="0"/>
        </a:spcAft>
        <a:defRPr sz="4401">
          <a:solidFill>
            <a:schemeClr val="tx2"/>
          </a:solidFill>
          <a:latin typeface="PragmaticaITT" pitchFamily="34" charset="0"/>
        </a:defRPr>
      </a:lvl7pPr>
      <a:lvl8pPr marL="1371874" algn="ctr" rtl="0" fontAlgn="base">
        <a:spcBef>
          <a:spcPct val="0"/>
        </a:spcBef>
        <a:spcAft>
          <a:spcPct val="0"/>
        </a:spcAft>
        <a:defRPr sz="4401">
          <a:solidFill>
            <a:schemeClr val="tx2"/>
          </a:solidFill>
          <a:latin typeface="PragmaticaITT" pitchFamily="34" charset="0"/>
        </a:defRPr>
      </a:lvl8pPr>
      <a:lvl9pPr marL="1829166" algn="ctr" rtl="0" fontAlgn="base">
        <a:spcBef>
          <a:spcPct val="0"/>
        </a:spcBef>
        <a:spcAft>
          <a:spcPct val="0"/>
        </a:spcAft>
        <a:defRPr sz="4401">
          <a:solidFill>
            <a:schemeClr val="tx2"/>
          </a:solidFill>
          <a:latin typeface="PragmaticaITT" pitchFamily="34" charset="0"/>
        </a:defRPr>
      </a:lvl9pPr>
    </p:titleStyle>
    <p:bodyStyle>
      <a:lvl1pPr marL="342969" indent="-342969" algn="l" rtl="0" eaLnBrk="0" fontAlgn="base" hangingPunct="0">
        <a:spcBef>
          <a:spcPct val="20000"/>
        </a:spcBef>
        <a:spcAft>
          <a:spcPct val="0"/>
        </a:spcAft>
        <a:buChar char="•"/>
        <a:defRPr sz="3201">
          <a:solidFill>
            <a:schemeClr val="tx1"/>
          </a:solidFill>
          <a:latin typeface="+mn-lt"/>
          <a:ea typeface="+mn-ea"/>
          <a:cs typeface="+mn-cs"/>
        </a:defRPr>
      </a:lvl1pPr>
      <a:lvl2pPr marL="743099" indent="-285807" algn="l" rtl="0" eaLnBrk="0" fontAlgn="base" hangingPunct="0">
        <a:spcBef>
          <a:spcPct val="20000"/>
        </a:spcBef>
        <a:spcAft>
          <a:spcPct val="0"/>
        </a:spcAft>
        <a:buChar char="–"/>
        <a:defRPr sz="2801">
          <a:solidFill>
            <a:schemeClr val="tx1"/>
          </a:solidFill>
          <a:latin typeface="+mn-lt"/>
        </a:defRPr>
      </a:lvl2pPr>
      <a:lvl3pPr marL="1143229" indent="-228646" algn="l" rtl="0" eaLnBrk="0" fontAlgn="base" hangingPunct="0">
        <a:spcBef>
          <a:spcPct val="20000"/>
        </a:spcBef>
        <a:spcAft>
          <a:spcPct val="0"/>
        </a:spcAft>
        <a:buChar char="•"/>
        <a:defRPr sz="2400">
          <a:solidFill>
            <a:schemeClr val="tx1"/>
          </a:solidFill>
          <a:latin typeface="+mn-lt"/>
        </a:defRPr>
      </a:lvl3pPr>
      <a:lvl4pPr marL="1600520" indent="-228646" algn="l" rtl="0" eaLnBrk="0" fontAlgn="base" hangingPunct="0">
        <a:spcBef>
          <a:spcPct val="20000"/>
        </a:spcBef>
        <a:spcAft>
          <a:spcPct val="0"/>
        </a:spcAft>
        <a:buChar char="–"/>
        <a:defRPr sz="2000">
          <a:solidFill>
            <a:schemeClr val="tx1"/>
          </a:solidFill>
          <a:latin typeface="+mn-lt"/>
        </a:defRPr>
      </a:lvl4pPr>
      <a:lvl5pPr marL="2057811" indent="-228646" algn="l" rtl="0" eaLnBrk="0" fontAlgn="base" hangingPunct="0">
        <a:spcBef>
          <a:spcPct val="20000"/>
        </a:spcBef>
        <a:spcAft>
          <a:spcPct val="0"/>
        </a:spcAft>
        <a:buChar char="»"/>
        <a:defRPr sz="2000">
          <a:solidFill>
            <a:schemeClr val="tx1"/>
          </a:solidFill>
          <a:latin typeface="+mn-lt"/>
        </a:defRPr>
      </a:lvl5pPr>
      <a:lvl6pPr marL="2515103" indent="-228646" algn="l" rtl="0" fontAlgn="base">
        <a:spcBef>
          <a:spcPct val="20000"/>
        </a:spcBef>
        <a:spcAft>
          <a:spcPct val="0"/>
        </a:spcAft>
        <a:buChar char="»"/>
        <a:defRPr sz="2000">
          <a:solidFill>
            <a:schemeClr val="tx1"/>
          </a:solidFill>
          <a:latin typeface="+mn-lt"/>
        </a:defRPr>
      </a:lvl6pPr>
      <a:lvl7pPr marL="2972394" indent="-228646" algn="l" rtl="0" fontAlgn="base">
        <a:spcBef>
          <a:spcPct val="20000"/>
        </a:spcBef>
        <a:spcAft>
          <a:spcPct val="0"/>
        </a:spcAft>
        <a:buChar char="»"/>
        <a:defRPr sz="2000">
          <a:solidFill>
            <a:schemeClr val="tx1"/>
          </a:solidFill>
          <a:latin typeface="+mn-lt"/>
        </a:defRPr>
      </a:lvl7pPr>
      <a:lvl8pPr marL="3429686" indent="-228646" algn="l" rtl="0" fontAlgn="base">
        <a:spcBef>
          <a:spcPct val="20000"/>
        </a:spcBef>
        <a:spcAft>
          <a:spcPct val="0"/>
        </a:spcAft>
        <a:buChar char="»"/>
        <a:defRPr sz="2000">
          <a:solidFill>
            <a:schemeClr val="tx1"/>
          </a:solidFill>
          <a:latin typeface="+mn-lt"/>
        </a:defRPr>
      </a:lvl8pPr>
      <a:lvl9pPr marL="3886977" indent="-228646"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Объект 1" hidden="1"/>
          <p:cNvGraphicFramePr>
            <a:graphicFrameLocks noChangeAspect="1"/>
          </p:cNvGraphicFramePr>
          <p:nvPr userDrawn="1">
            <p:custDataLst>
              <p:tags r:id="rId3"/>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Слайд think-cell" r:id="rId4" imgW="347" imgH="346" progId="TCLayout.ActiveDocument.1">
                  <p:embed/>
                </p:oleObj>
              </mc:Choice>
              <mc:Fallback>
                <p:oleObj name="Слайд think-cell" r:id="rId4" imgW="347" imgH="346" progId="TCLayout.ActiveDocument.1">
                  <p:embed/>
                  <p:pic>
                    <p:nvPicPr>
                      <p:cNvPr id="2" name="Объект 1" hidden="1"/>
                      <p:cNvPicPr/>
                      <p:nvPr/>
                    </p:nvPicPr>
                    <p:blipFill>
                      <a:blip r:embed="rId5"/>
                      <a:stretch>
                        <a:fillRect/>
                      </a:stretch>
                    </p:blipFill>
                    <p:spPr>
                      <a:xfrm>
                        <a:off x="1589" y="1589"/>
                        <a:ext cx="1588" cy="1588"/>
                      </a:xfrm>
                      <a:prstGeom prst="rect">
                        <a:avLst/>
                      </a:prstGeom>
                    </p:spPr>
                  </p:pic>
                </p:oleObj>
              </mc:Fallback>
            </mc:AlternateContent>
          </a:graphicData>
        </a:graphic>
      </p:graphicFrame>
    </p:spTree>
    <p:extLst>
      <p:ext uri="{BB962C8B-B14F-4D97-AF65-F5344CB8AC3E}">
        <p14:creationId xmlns:p14="http://schemas.microsoft.com/office/powerpoint/2010/main" val="515865333"/>
      </p:ext>
    </p:extLst>
  </p:cSld>
  <p:clrMap bg1="lt1" tx1="dk1" bg2="lt2" tx2="dk2" accent1="accent1" accent2="accent2" accent3="accent3" accent4="accent4" accent5="accent5" accent6="accent6" hlink="hlink" folHlink="folHlink"/>
  <p:sldLayoutIdLst>
    <p:sldLayoutId id="2147485965" r:id="rId1"/>
  </p:sldLayoutIdLst>
  <p:hf hdr="0" ftr="0" dt="0"/>
  <p:txStyles>
    <p:titleStyle>
      <a:lvl1pPr algn="l" defTabSz="1125667" rtl="0" eaLnBrk="1" latinLnBrk="0" hangingPunct="1">
        <a:lnSpc>
          <a:spcPct val="85000"/>
        </a:lnSpc>
        <a:spcBef>
          <a:spcPct val="0"/>
        </a:spcBef>
        <a:buNone/>
        <a:defRPr sz="3940" b="1" kern="1200" spc="-62" baseline="0">
          <a:solidFill>
            <a:schemeClr val="tx1"/>
          </a:solidFill>
          <a:latin typeface="Candara" panose="020E0502030303020204" pitchFamily="34" charset="0"/>
          <a:ea typeface="+mj-ea"/>
          <a:cs typeface="+mj-cs"/>
        </a:defRPr>
      </a:lvl1pPr>
    </p:titleStyle>
    <p:bodyStyle>
      <a:lvl1pPr marL="112567" indent="-112567" algn="l" defTabSz="1125667" rtl="0" eaLnBrk="1" latinLnBrk="0" hangingPunct="1">
        <a:lnSpc>
          <a:spcPct val="90000"/>
        </a:lnSpc>
        <a:spcBef>
          <a:spcPts val="1477"/>
        </a:spcBef>
        <a:spcAft>
          <a:spcPts val="247"/>
        </a:spcAft>
        <a:buClr>
          <a:schemeClr val="accent1"/>
        </a:buClr>
        <a:buSzPct val="100000"/>
        <a:buFont typeface="Calibri" panose="020F0502020204030204" pitchFamily="34" charset="0"/>
        <a:buChar char=" "/>
        <a:defRPr sz="3447" kern="1200">
          <a:solidFill>
            <a:schemeClr val="tx1"/>
          </a:solidFill>
          <a:latin typeface="Candara" panose="020E0502030303020204" pitchFamily="34" charset="0"/>
          <a:ea typeface="+mn-ea"/>
          <a:cs typeface="+mn-cs"/>
        </a:defRPr>
      </a:lvl1pPr>
      <a:lvl2pPr marL="472781" indent="-225134" algn="l" defTabSz="1125667" rtl="0" eaLnBrk="1" latinLnBrk="0" hangingPunct="1">
        <a:lnSpc>
          <a:spcPct val="90000"/>
        </a:lnSpc>
        <a:spcBef>
          <a:spcPts val="247"/>
        </a:spcBef>
        <a:spcAft>
          <a:spcPts val="492"/>
        </a:spcAft>
        <a:buClr>
          <a:schemeClr val="tx1">
            <a:lumMod val="50000"/>
            <a:lumOff val="50000"/>
          </a:schemeClr>
        </a:buClr>
        <a:buFont typeface="Arial" panose="020B0604020202020204" pitchFamily="34" charset="0"/>
        <a:buChar char="•"/>
        <a:defRPr sz="3447" kern="1200">
          <a:solidFill>
            <a:schemeClr val="tx1"/>
          </a:solidFill>
          <a:latin typeface="Candara" panose="020E0502030303020204" pitchFamily="34" charset="0"/>
          <a:ea typeface="+mn-ea"/>
          <a:cs typeface="+mn-cs"/>
        </a:defRPr>
      </a:lvl2pPr>
      <a:lvl3pPr marL="697916" indent="-225134" algn="l" defTabSz="1125667" rtl="0" eaLnBrk="1" latinLnBrk="0" hangingPunct="1">
        <a:lnSpc>
          <a:spcPct val="90000"/>
        </a:lnSpc>
        <a:spcBef>
          <a:spcPts val="247"/>
        </a:spcBef>
        <a:spcAft>
          <a:spcPts val="492"/>
        </a:spcAft>
        <a:buClr>
          <a:schemeClr val="tx1">
            <a:lumMod val="50000"/>
            <a:lumOff val="50000"/>
          </a:schemeClr>
        </a:buClr>
        <a:buFont typeface="Arial" panose="020B0604020202020204" pitchFamily="34" charset="0"/>
        <a:buChar char="•"/>
        <a:defRPr sz="3202" kern="1200">
          <a:solidFill>
            <a:schemeClr val="tx1"/>
          </a:solidFill>
          <a:latin typeface="Candara" panose="020E0502030303020204" pitchFamily="34" charset="0"/>
          <a:ea typeface="+mn-ea"/>
          <a:cs typeface="+mn-cs"/>
        </a:defRPr>
      </a:lvl3pPr>
      <a:lvl4pPr marL="923049" indent="-225134" algn="l" defTabSz="1125667" rtl="0" eaLnBrk="1" latinLnBrk="0" hangingPunct="1">
        <a:lnSpc>
          <a:spcPct val="90000"/>
        </a:lnSpc>
        <a:spcBef>
          <a:spcPts val="247"/>
        </a:spcBef>
        <a:spcAft>
          <a:spcPts val="492"/>
        </a:spcAft>
        <a:buClr>
          <a:schemeClr val="tx1">
            <a:lumMod val="50000"/>
            <a:lumOff val="50000"/>
          </a:schemeClr>
        </a:buClr>
        <a:buFont typeface="Arial" panose="020B0604020202020204" pitchFamily="34" charset="0"/>
        <a:buChar char="•"/>
        <a:defRPr sz="2955" kern="1200">
          <a:solidFill>
            <a:schemeClr val="tx1"/>
          </a:solidFill>
          <a:latin typeface="Candara" panose="020E0502030303020204" pitchFamily="34" charset="0"/>
          <a:ea typeface="+mn-ea"/>
          <a:cs typeface="+mn-cs"/>
        </a:defRPr>
      </a:lvl4pPr>
      <a:lvl5pPr marL="1148182" indent="-225134" algn="l" defTabSz="1125667" rtl="0" eaLnBrk="1" latinLnBrk="0" hangingPunct="1">
        <a:lnSpc>
          <a:spcPct val="90000"/>
        </a:lnSpc>
        <a:spcBef>
          <a:spcPts val="247"/>
        </a:spcBef>
        <a:spcAft>
          <a:spcPts val="492"/>
        </a:spcAft>
        <a:buClr>
          <a:schemeClr val="tx1">
            <a:lumMod val="50000"/>
            <a:lumOff val="50000"/>
          </a:schemeClr>
        </a:buClr>
        <a:buFont typeface="Arial" panose="020B0604020202020204" pitchFamily="34" charset="0"/>
        <a:buChar char="•"/>
        <a:defRPr sz="2462" kern="1200">
          <a:solidFill>
            <a:schemeClr val="tx1"/>
          </a:solidFill>
          <a:latin typeface="Candara" panose="020E0502030303020204" pitchFamily="34" charset="0"/>
          <a:ea typeface="+mn-ea"/>
          <a:cs typeface="+mn-cs"/>
        </a:defRPr>
      </a:lvl5pPr>
      <a:lvl6pPr marL="1354151" indent="-281417" algn="l" defTabSz="1125667" rtl="0" eaLnBrk="1" latinLnBrk="0" hangingPunct="1">
        <a:lnSpc>
          <a:spcPct val="90000"/>
        </a:lnSpc>
        <a:spcBef>
          <a:spcPts val="247"/>
        </a:spcBef>
        <a:spcAft>
          <a:spcPts val="492"/>
        </a:spcAft>
        <a:buClr>
          <a:schemeClr val="accent1"/>
        </a:buClr>
        <a:buFont typeface="Calibri" pitchFamily="34" charset="0"/>
        <a:buChar char="◦"/>
        <a:defRPr sz="1724" kern="1200">
          <a:solidFill>
            <a:schemeClr val="tx1">
              <a:lumMod val="75000"/>
              <a:lumOff val="25000"/>
            </a:schemeClr>
          </a:solidFill>
          <a:latin typeface="+mn-lt"/>
          <a:ea typeface="+mn-ea"/>
          <a:cs typeface="+mn-cs"/>
        </a:defRPr>
      </a:lvl6pPr>
      <a:lvl7pPr marL="1600360" indent="-281417" algn="l" defTabSz="1125667" rtl="0" eaLnBrk="1" latinLnBrk="0" hangingPunct="1">
        <a:lnSpc>
          <a:spcPct val="90000"/>
        </a:lnSpc>
        <a:spcBef>
          <a:spcPts val="247"/>
        </a:spcBef>
        <a:spcAft>
          <a:spcPts val="492"/>
        </a:spcAft>
        <a:buClr>
          <a:schemeClr val="accent1"/>
        </a:buClr>
        <a:buFont typeface="Calibri" pitchFamily="34" charset="0"/>
        <a:buChar char="◦"/>
        <a:defRPr sz="1724" kern="1200">
          <a:solidFill>
            <a:schemeClr val="tx1">
              <a:lumMod val="75000"/>
              <a:lumOff val="25000"/>
            </a:schemeClr>
          </a:solidFill>
          <a:latin typeface="+mn-lt"/>
          <a:ea typeface="+mn-ea"/>
          <a:cs typeface="+mn-cs"/>
        </a:defRPr>
      </a:lvl7pPr>
      <a:lvl8pPr marL="1846570" indent="-281417" algn="l" defTabSz="1125667" rtl="0" eaLnBrk="1" latinLnBrk="0" hangingPunct="1">
        <a:lnSpc>
          <a:spcPct val="90000"/>
        </a:lnSpc>
        <a:spcBef>
          <a:spcPts val="247"/>
        </a:spcBef>
        <a:spcAft>
          <a:spcPts val="492"/>
        </a:spcAft>
        <a:buClr>
          <a:schemeClr val="accent1"/>
        </a:buClr>
        <a:buFont typeface="Calibri" pitchFamily="34" charset="0"/>
        <a:buChar char="◦"/>
        <a:defRPr sz="1724" kern="1200">
          <a:solidFill>
            <a:schemeClr val="tx1">
              <a:lumMod val="75000"/>
              <a:lumOff val="25000"/>
            </a:schemeClr>
          </a:solidFill>
          <a:latin typeface="+mn-lt"/>
          <a:ea typeface="+mn-ea"/>
          <a:cs typeface="+mn-cs"/>
        </a:defRPr>
      </a:lvl8pPr>
      <a:lvl9pPr marL="2092779" indent="-281417" algn="l" defTabSz="1125667" rtl="0" eaLnBrk="1" latinLnBrk="0" hangingPunct="1">
        <a:lnSpc>
          <a:spcPct val="90000"/>
        </a:lnSpc>
        <a:spcBef>
          <a:spcPts val="247"/>
        </a:spcBef>
        <a:spcAft>
          <a:spcPts val="492"/>
        </a:spcAft>
        <a:buClr>
          <a:schemeClr val="accent1"/>
        </a:buClr>
        <a:buFont typeface="Calibri" pitchFamily="34" charset="0"/>
        <a:buChar char="◦"/>
        <a:defRPr sz="1724" kern="1200">
          <a:solidFill>
            <a:schemeClr val="tx1">
              <a:lumMod val="75000"/>
              <a:lumOff val="25000"/>
            </a:schemeClr>
          </a:solidFill>
          <a:latin typeface="+mn-lt"/>
          <a:ea typeface="+mn-ea"/>
          <a:cs typeface="+mn-cs"/>
        </a:defRPr>
      </a:lvl9pPr>
    </p:bodyStyle>
    <p:otherStyle>
      <a:defPPr>
        <a:defRPr lang="en-US"/>
      </a:defPPr>
      <a:lvl1pPr marL="0" algn="l" defTabSz="1125667" rtl="0" eaLnBrk="1" latinLnBrk="0" hangingPunct="1">
        <a:defRPr sz="2217" kern="1200">
          <a:solidFill>
            <a:schemeClr val="tx1"/>
          </a:solidFill>
          <a:latin typeface="+mn-lt"/>
          <a:ea typeface="+mn-ea"/>
          <a:cs typeface="+mn-cs"/>
        </a:defRPr>
      </a:lvl1pPr>
      <a:lvl2pPr marL="562835" algn="l" defTabSz="1125667" rtl="0" eaLnBrk="1" latinLnBrk="0" hangingPunct="1">
        <a:defRPr sz="2217" kern="1200">
          <a:solidFill>
            <a:schemeClr val="tx1"/>
          </a:solidFill>
          <a:latin typeface="+mn-lt"/>
          <a:ea typeface="+mn-ea"/>
          <a:cs typeface="+mn-cs"/>
        </a:defRPr>
      </a:lvl2pPr>
      <a:lvl3pPr marL="1125667" algn="l" defTabSz="1125667" rtl="0" eaLnBrk="1" latinLnBrk="0" hangingPunct="1">
        <a:defRPr sz="2217" kern="1200">
          <a:solidFill>
            <a:schemeClr val="tx1"/>
          </a:solidFill>
          <a:latin typeface="+mn-lt"/>
          <a:ea typeface="+mn-ea"/>
          <a:cs typeface="+mn-cs"/>
        </a:defRPr>
      </a:lvl3pPr>
      <a:lvl4pPr marL="1688503" algn="l" defTabSz="1125667" rtl="0" eaLnBrk="1" latinLnBrk="0" hangingPunct="1">
        <a:defRPr sz="2217" kern="1200">
          <a:solidFill>
            <a:schemeClr val="tx1"/>
          </a:solidFill>
          <a:latin typeface="+mn-lt"/>
          <a:ea typeface="+mn-ea"/>
          <a:cs typeface="+mn-cs"/>
        </a:defRPr>
      </a:lvl4pPr>
      <a:lvl5pPr marL="2251337" algn="l" defTabSz="1125667" rtl="0" eaLnBrk="1" latinLnBrk="0" hangingPunct="1">
        <a:defRPr sz="2217" kern="1200">
          <a:solidFill>
            <a:schemeClr val="tx1"/>
          </a:solidFill>
          <a:latin typeface="+mn-lt"/>
          <a:ea typeface="+mn-ea"/>
          <a:cs typeface="+mn-cs"/>
        </a:defRPr>
      </a:lvl5pPr>
      <a:lvl6pPr marL="2814173" algn="l" defTabSz="1125667" rtl="0" eaLnBrk="1" latinLnBrk="0" hangingPunct="1">
        <a:defRPr sz="2217" kern="1200">
          <a:solidFill>
            <a:schemeClr val="tx1"/>
          </a:solidFill>
          <a:latin typeface="+mn-lt"/>
          <a:ea typeface="+mn-ea"/>
          <a:cs typeface="+mn-cs"/>
        </a:defRPr>
      </a:lvl6pPr>
      <a:lvl7pPr marL="3377006" algn="l" defTabSz="1125667" rtl="0" eaLnBrk="1" latinLnBrk="0" hangingPunct="1">
        <a:defRPr sz="2217" kern="1200">
          <a:solidFill>
            <a:schemeClr val="tx1"/>
          </a:solidFill>
          <a:latin typeface="+mn-lt"/>
          <a:ea typeface="+mn-ea"/>
          <a:cs typeface="+mn-cs"/>
        </a:defRPr>
      </a:lvl7pPr>
      <a:lvl8pPr marL="3939840" algn="l" defTabSz="1125667" rtl="0" eaLnBrk="1" latinLnBrk="0" hangingPunct="1">
        <a:defRPr sz="2217" kern="1200">
          <a:solidFill>
            <a:schemeClr val="tx1"/>
          </a:solidFill>
          <a:latin typeface="+mn-lt"/>
          <a:ea typeface="+mn-ea"/>
          <a:cs typeface="+mn-cs"/>
        </a:defRPr>
      </a:lvl8pPr>
      <a:lvl9pPr marL="4502674" algn="l" defTabSz="1125667" rtl="0" eaLnBrk="1" latinLnBrk="0" hangingPunct="1">
        <a:defRPr sz="221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Рисунок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7741" y="6383230"/>
            <a:ext cx="1825042" cy="2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610960"/>
      </p:ext>
    </p:extLst>
  </p:cSld>
  <p:clrMap bg1="lt1" tx1="dk1" bg2="lt2" tx2="dk2" accent1="accent1" accent2="accent2" accent3="accent3" accent4="accent4" accent5="accent5" accent6="accent6" hlink="hlink" folHlink="folHlink"/>
  <p:sldLayoutIdLst>
    <p:sldLayoutId id="2147485955" r:id="rId1"/>
  </p:sldLayoutIdLst>
  <p:hf hdr="0" ftr="0" dt="0"/>
  <p:txStyles>
    <p:titleStyle>
      <a:lvl1pPr algn="l" rtl="0" eaLnBrk="0" fontAlgn="base" hangingPunct="0">
        <a:lnSpc>
          <a:spcPct val="90000"/>
        </a:lnSpc>
        <a:spcBef>
          <a:spcPct val="0"/>
        </a:spcBef>
        <a:spcAft>
          <a:spcPct val="0"/>
        </a:spcAft>
        <a:defRPr sz="440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1">
          <a:solidFill>
            <a:schemeClr val="tx1"/>
          </a:solidFill>
          <a:latin typeface="Calibri Light" pitchFamily="34" charset="0"/>
        </a:defRPr>
      </a:lvl2pPr>
      <a:lvl3pPr algn="l" rtl="0" eaLnBrk="0" fontAlgn="base" hangingPunct="0">
        <a:lnSpc>
          <a:spcPct val="90000"/>
        </a:lnSpc>
        <a:spcBef>
          <a:spcPct val="0"/>
        </a:spcBef>
        <a:spcAft>
          <a:spcPct val="0"/>
        </a:spcAft>
        <a:defRPr sz="4401">
          <a:solidFill>
            <a:schemeClr val="tx1"/>
          </a:solidFill>
          <a:latin typeface="Calibri Light" pitchFamily="34" charset="0"/>
        </a:defRPr>
      </a:lvl3pPr>
      <a:lvl4pPr algn="l" rtl="0" eaLnBrk="0" fontAlgn="base" hangingPunct="0">
        <a:lnSpc>
          <a:spcPct val="90000"/>
        </a:lnSpc>
        <a:spcBef>
          <a:spcPct val="0"/>
        </a:spcBef>
        <a:spcAft>
          <a:spcPct val="0"/>
        </a:spcAft>
        <a:defRPr sz="4401">
          <a:solidFill>
            <a:schemeClr val="tx1"/>
          </a:solidFill>
          <a:latin typeface="Calibri Light" pitchFamily="34" charset="0"/>
        </a:defRPr>
      </a:lvl4pPr>
      <a:lvl5pPr algn="l" rtl="0" eaLnBrk="0" fontAlgn="base" hangingPunct="0">
        <a:lnSpc>
          <a:spcPct val="90000"/>
        </a:lnSpc>
        <a:spcBef>
          <a:spcPct val="0"/>
        </a:spcBef>
        <a:spcAft>
          <a:spcPct val="0"/>
        </a:spcAft>
        <a:defRPr sz="4401">
          <a:solidFill>
            <a:schemeClr val="tx1"/>
          </a:solidFill>
          <a:latin typeface="Calibri Light" pitchFamily="34" charset="0"/>
        </a:defRPr>
      </a:lvl5pPr>
      <a:lvl6pPr marL="457291" algn="l" rtl="0" fontAlgn="base">
        <a:lnSpc>
          <a:spcPct val="90000"/>
        </a:lnSpc>
        <a:spcBef>
          <a:spcPct val="0"/>
        </a:spcBef>
        <a:spcAft>
          <a:spcPct val="0"/>
        </a:spcAft>
        <a:defRPr sz="4401">
          <a:solidFill>
            <a:schemeClr val="tx1"/>
          </a:solidFill>
          <a:latin typeface="Calibri Light" pitchFamily="34" charset="0"/>
        </a:defRPr>
      </a:lvl6pPr>
      <a:lvl7pPr marL="914583" algn="l" rtl="0" fontAlgn="base">
        <a:lnSpc>
          <a:spcPct val="90000"/>
        </a:lnSpc>
        <a:spcBef>
          <a:spcPct val="0"/>
        </a:spcBef>
        <a:spcAft>
          <a:spcPct val="0"/>
        </a:spcAft>
        <a:defRPr sz="4401">
          <a:solidFill>
            <a:schemeClr val="tx1"/>
          </a:solidFill>
          <a:latin typeface="Calibri Light" pitchFamily="34" charset="0"/>
        </a:defRPr>
      </a:lvl7pPr>
      <a:lvl8pPr marL="1371874" algn="l" rtl="0" fontAlgn="base">
        <a:lnSpc>
          <a:spcPct val="90000"/>
        </a:lnSpc>
        <a:spcBef>
          <a:spcPct val="0"/>
        </a:spcBef>
        <a:spcAft>
          <a:spcPct val="0"/>
        </a:spcAft>
        <a:defRPr sz="4401">
          <a:solidFill>
            <a:schemeClr val="tx1"/>
          </a:solidFill>
          <a:latin typeface="Calibri Light" pitchFamily="34" charset="0"/>
        </a:defRPr>
      </a:lvl8pPr>
      <a:lvl9pPr marL="1829166" algn="l" rtl="0" fontAlgn="base">
        <a:lnSpc>
          <a:spcPct val="90000"/>
        </a:lnSpc>
        <a:spcBef>
          <a:spcPct val="0"/>
        </a:spcBef>
        <a:spcAft>
          <a:spcPct val="0"/>
        </a:spcAft>
        <a:defRPr sz="4401">
          <a:solidFill>
            <a:schemeClr val="tx1"/>
          </a:solidFill>
          <a:latin typeface="Calibri Light" pitchFamily="34" charset="0"/>
        </a:defRPr>
      </a:lvl9pPr>
    </p:titleStyle>
    <p:bodyStyle>
      <a:lvl1pPr marL="228646" indent="-228646" algn="l" rtl="0" eaLnBrk="0" fontAlgn="base" hangingPunct="0">
        <a:lnSpc>
          <a:spcPct val="90000"/>
        </a:lnSpc>
        <a:spcBef>
          <a:spcPts val="1000"/>
        </a:spcBef>
        <a:spcAft>
          <a:spcPct val="0"/>
        </a:spcAft>
        <a:buFont typeface="Arial" pitchFamily="34" charset="0"/>
        <a:buChar char="•"/>
        <a:defRPr sz="2801" kern="1200">
          <a:solidFill>
            <a:schemeClr val="tx1"/>
          </a:solidFill>
          <a:latin typeface="+mn-lt"/>
          <a:ea typeface="+mn-ea"/>
          <a:cs typeface="+mn-cs"/>
        </a:defRPr>
      </a:lvl1pPr>
      <a:lvl2pPr marL="685937" indent="-228646"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229" indent="-228646"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520" indent="-22864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811" indent="-22864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101.xml"/><Relationship Id="rId1" Type="http://schemas.openxmlformats.org/officeDocument/2006/relationships/slideLayout" Target="../slideLayouts/slideLayout21.xml"/><Relationship Id="rId5" Type="http://schemas.openxmlformats.org/officeDocument/2006/relationships/image" Target="../media/image464.png"/><Relationship Id="rId4" Type="http://schemas.openxmlformats.org/officeDocument/2006/relationships/image" Target="../media/image463.png"/></Relationships>
</file>

<file path=ppt/slides/_rels/slide102.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notesSlide" Target="../notesSlides/notesSlide102.xml"/><Relationship Id="rId1" Type="http://schemas.openxmlformats.org/officeDocument/2006/relationships/slideLayout" Target="../slideLayouts/slideLayout21.xml"/><Relationship Id="rId4" Type="http://schemas.openxmlformats.org/officeDocument/2006/relationships/image" Target="../media/image466.png"/></Relationships>
</file>

<file path=ppt/slides/_rels/slide103.xml.rels><?xml version="1.0" encoding="UTF-8" standalone="yes"?>
<Relationships xmlns="http://schemas.openxmlformats.org/package/2006/relationships"><Relationship Id="rId8" Type="http://schemas.openxmlformats.org/officeDocument/2006/relationships/image" Target="../media/image472.svg"/><Relationship Id="rId3" Type="http://schemas.openxmlformats.org/officeDocument/2006/relationships/image" Target="../media/image467.png"/><Relationship Id="rId7" Type="http://schemas.openxmlformats.org/officeDocument/2006/relationships/image" Target="../media/image471.png"/><Relationship Id="rId2" Type="http://schemas.openxmlformats.org/officeDocument/2006/relationships/notesSlide" Target="../notesSlides/notesSlide103.xml"/><Relationship Id="rId1" Type="http://schemas.openxmlformats.org/officeDocument/2006/relationships/slideLayout" Target="../slideLayouts/slideLayout28.xml"/><Relationship Id="rId6" Type="http://schemas.openxmlformats.org/officeDocument/2006/relationships/image" Target="../media/image470.svg"/><Relationship Id="rId11" Type="http://schemas.openxmlformats.org/officeDocument/2006/relationships/image" Target="../media/image475.png"/><Relationship Id="rId5" Type="http://schemas.openxmlformats.org/officeDocument/2006/relationships/image" Target="../media/image469.png"/><Relationship Id="rId10" Type="http://schemas.openxmlformats.org/officeDocument/2006/relationships/image" Target="../media/image474.png"/><Relationship Id="rId4" Type="http://schemas.openxmlformats.org/officeDocument/2006/relationships/image" Target="../media/image468.svg"/><Relationship Id="rId9" Type="http://schemas.openxmlformats.org/officeDocument/2006/relationships/image" Target="../media/image473.png"/></Relationships>
</file>

<file path=ppt/slides/_rels/slide10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3.png"/><Relationship Id="rId7" Type="http://schemas.openxmlformats.org/officeDocument/2006/relationships/diagramQuickStyle" Target="../diagrams/quickStyle6.xml"/><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76.png"/><Relationship Id="rId9" Type="http://schemas.microsoft.com/office/2007/relationships/diagramDrawing" Target="../diagrams/drawing6.xml"/></Relationships>
</file>

<file path=ppt/slides/_rels/slide105.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image" Target="../media/image477.png"/><Relationship Id="rId7" Type="http://schemas.openxmlformats.org/officeDocument/2006/relationships/image" Target="../media/image480.svg"/><Relationship Id="rId2" Type="http://schemas.openxmlformats.org/officeDocument/2006/relationships/notesSlide" Target="../notesSlides/notesSlide105.xml"/><Relationship Id="rId1" Type="http://schemas.openxmlformats.org/officeDocument/2006/relationships/slideLayout" Target="../slideLayouts/slideLayout37.xml"/><Relationship Id="rId6" Type="http://schemas.openxmlformats.org/officeDocument/2006/relationships/image" Target="../media/image479.png"/><Relationship Id="rId11" Type="http://schemas.openxmlformats.org/officeDocument/2006/relationships/image" Target="../media/image482.svg"/><Relationship Id="rId5" Type="http://schemas.openxmlformats.org/officeDocument/2006/relationships/image" Target="../media/image478.png"/><Relationship Id="rId10" Type="http://schemas.openxmlformats.org/officeDocument/2006/relationships/image" Target="../media/image481.png"/><Relationship Id="rId4" Type="http://schemas.microsoft.com/office/2007/relationships/hdphoto" Target="../media/hdphoto23.wdp"/><Relationship Id="rId9" Type="http://schemas.openxmlformats.org/officeDocument/2006/relationships/image" Target="../media/image407.svg"/></Relationships>
</file>

<file path=ppt/slides/_rels/slide106.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notesSlide" Target="../notesSlides/notesSlide106.xml"/><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notesSlide" Target="../notesSlides/notesSlide109.xml"/><Relationship Id="rId1" Type="http://schemas.openxmlformats.org/officeDocument/2006/relationships/slideLayout" Target="../slideLayouts/slideLayout63.xml"/><Relationship Id="rId4" Type="http://schemas.openxmlformats.org/officeDocument/2006/relationships/image" Target="../media/image48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image" Target="../media/image487.png"/><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8" Type="http://schemas.openxmlformats.org/officeDocument/2006/relationships/image" Target="../media/image49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89.png"/><Relationship Id="rId1" Type="http://schemas.openxmlformats.org/officeDocument/2006/relationships/slideLayout" Target="../slideLayouts/slideLayout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49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0.xml"/><Relationship Id="rId1" Type="http://schemas.openxmlformats.org/officeDocument/2006/relationships/slideLayout" Target="../slideLayouts/slideLayout6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3.xml.rels><?xml version="1.0" encoding="UTF-8" standalone="yes"?>
<Relationships xmlns="http://schemas.openxmlformats.org/package/2006/relationships"><Relationship Id="rId8" Type="http://schemas.openxmlformats.org/officeDocument/2006/relationships/image" Target="../media/image49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1.xml"/><Relationship Id="rId1" Type="http://schemas.openxmlformats.org/officeDocument/2006/relationships/slideLayout" Target="../slideLayouts/slideLayout65.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496.png"/><Relationship Id="rId4" Type="http://schemas.openxmlformats.org/officeDocument/2006/relationships/diagramLayout" Target="../diagrams/layout9.xml"/><Relationship Id="rId9" Type="http://schemas.openxmlformats.org/officeDocument/2006/relationships/image" Target="../media/image495.png"/></Relationships>
</file>

<file path=ppt/slides/_rels/slide114.xml.rels><?xml version="1.0" encoding="UTF-8" standalone="yes"?>
<Relationships xmlns="http://schemas.openxmlformats.org/package/2006/relationships"><Relationship Id="rId8" Type="http://schemas.openxmlformats.org/officeDocument/2006/relationships/image" Target="../media/image498.png"/><Relationship Id="rId3" Type="http://schemas.openxmlformats.org/officeDocument/2006/relationships/slideLayout" Target="../slideLayouts/slideLayout66.xml"/><Relationship Id="rId7" Type="http://schemas.openxmlformats.org/officeDocument/2006/relationships/image" Target="../media/image49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emf"/><Relationship Id="rId11" Type="http://schemas.openxmlformats.org/officeDocument/2006/relationships/image" Target="../media/image501.jpeg"/><Relationship Id="rId5" Type="http://schemas.openxmlformats.org/officeDocument/2006/relationships/oleObject" Target="../embeddings/oleObject2.bin"/><Relationship Id="rId10" Type="http://schemas.openxmlformats.org/officeDocument/2006/relationships/image" Target="../media/image500.png"/><Relationship Id="rId4" Type="http://schemas.openxmlformats.org/officeDocument/2006/relationships/notesSlide" Target="../notesSlides/notesSlide112.xml"/><Relationship Id="rId9" Type="http://schemas.openxmlformats.org/officeDocument/2006/relationships/image" Target="../media/image499.sv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notesSlide" Target="../notesSlides/notesSlide1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notesSlide" Target="../notesSlides/notesSlide114.xml"/><Relationship Id="rId1" Type="http://schemas.openxmlformats.org/officeDocument/2006/relationships/slideLayout" Target="../slideLayouts/slideLayout88.xml"/><Relationship Id="rId6" Type="http://schemas.openxmlformats.org/officeDocument/2006/relationships/image" Target="../media/image505.svg"/><Relationship Id="rId5" Type="http://schemas.openxmlformats.org/officeDocument/2006/relationships/image" Target="../media/image504.png"/><Relationship Id="rId4" Type="http://schemas.openxmlformats.org/officeDocument/2006/relationships/image" Target="../media/image503.svg"/></Relationships>
</file>

<file path=ppt/slides/_rels/slide117.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21.xml"/><Relationship Id="rId6" Type="http://schemas.openxmlformats.org/officeDocument/2006/relationships/image" Target="../media/image509.png"/><Relationship Id="rId5" Type="http://schemas.openxmlformats.org/officeDocument/2006/relationships/image" Target="../media/image484.png"/><Relationship Id="rId4" Type="http://schemas.openxmlformats.org/officeDocument/2006/relationships/image" Target="../media/image508.png"/></Relationships>
</file>

<file path=ppt/slides/_rels/slide118.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notesSlide" Target="../notesSlides/notesSlide115.xml"/><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13" Type="http://schemas.openxmlformats.org/officeDocument/2006/relationships/hyperlink" Target="https://dzen.ru/suite/fd52a772-897d-41ac-afab-8e3b1f88b9c7" TargetMode="External"/><Relationship Id="rId18" Type="http://schemas.openxmlformats.org/officeDocument/2006/relationships/hyperlink" Target="https://v8.1c.ru/cpm/poleznye-materialy/presentations/" TargetMode="External"/><Relationship Id="rId26" Type="http://schemas.openxmlformats.org/officeDocument/2006/relationships/image" Target="../media/image529.png"/><Relationship Id="rId21" Type="http://schemas.openxmlformats.org/officeDocument/2006/relationships/hyperlink" Target="https://v8.1c.ru/cpm/poleznye-materialy/video/" TargetMode="External"/><Relationship Id="rId34" Type="http://schemas.openxmlformats.org/officeDocument/2006/relationships/image" Target="../media/image534.svg"/><Relationship Id="rId7" Type="http://schemas.openxmlformats.org/officeDocument/2006/relationships/image" Target="../media/image513.png"/><Relationship Id="rId12" Type="http://schemas.openxmlformats.org/officeDocument/2006/relationships/image" Target="../media/image518.svg"/><Relationship Id="rId17" Type="http://schemas.openxmlformats.org/officeDocument/2006/relationships/image" Target="../media/image522.svg"/><Relationship Id="rId25" Type="http://schemas.openxmlformats.org/officeDocument/2006/relationships/image" Target="../media/image528.png"/><Relationship Id="rId33" Type="http://schemas.openxmlformats.org/officeDocument/2006/relationships/image" Target="../media/image533.png"/><Relationship Id="rId38" Type="http://schemas.openxmlformats.org/officeDocument/2006/relationships/hyperlink" Target="https://v8.1c.ru/cpm/istorii-uspekha/" TargetMode="External"/><Relationship Id="rId2" Type="http://schemas.openxmlformats.org/officeDocument/2006/relationships/notesSlide" Target="../notesSlides/notesSlide116.xml"/><Relationship Id="rId16" Type="http://schemas.openxmlformats.org/officeDocument/2006/relationships/image" Target="../media/image521.png"/><Relationship Id="rId20" Type="http://schemas.openxmlformats.org/officeDocument/2006/relationships/image" Target="../media/image524.svg"/><Relationship Id="rId29" Type="http://schemas.openxmlformats.org/officeDocument/2006/relationships/image" Target="../media/image531.png"/><Relationship Id="rId1" Type="http://schemas.openxmlformats.org/officeDocument/2006/relationships/slideLayout" Target="../slideLayouts/slideLayout55.xml"/><Relationship Id="rId6" Type="http://schemas.openxmlformats.org/officeDocument/2006/relationships/hyperlink" Target="mailto:v8@1c.ru" TargetMode="External"/><Relationship Id="rId11" Type="http://schemas.openxmlformats.org/officeDocument/2006/relationships/image" Target="../media/image517.png"/><Relationship Id="rId24" Type="http://schemas.openxmlformats.org/officeDocument/2006/relationships/image" Target="../media/image527.png"/><Relationship Id="rId32" Type="http://schemas.openxmlformats.org/officeDocument/2006/relationships/hyperlink" Target="https://t.me/CPMRussia" TargetMode="External"/><Relationship Id="rId37" Type="http://schemas.openxmlformats.org/officeDocument/2006/relationships/hyperlink" Target="https://www.youtube.com/channel/UCcqLClFBq1HOSUDEDBLygFg" TargetMode="External"/><Relationship Id="rId5" Type="http://schemas.openxmlformats.org/officeDocument/2006/relationships/image" Target="../media/image512.svg"/><Relationship Id="rId15" Type="http://schemas.openxmlformats.org/officeDocument/2006/relationships/image" Target="../media/image520.svg"/><Relationship Id="rId23" Type="http://schemas.openxmlformats.org/officeDocument/2006/relationships/image" Target="../media/image526.svg"/><Relationship Id="rId28" Type="http://schemas.openxmlformats.org/officeDocument/2006/relationships/hyperlink" Target="https://v8.1c.ru/cpm-erp/" TargetMode="External"/><Relationship Id="rId36" Type="http://schemas.openxmlformats.org/officeDocument/2006/relationships/image" Target="../media/image536.png"/><Relationship Id="rId10" Type="http://schemas.openxmlformats.org/officeDocument/2006/relationships/image" Target="../media/image516.svg"/><Relationship Id="rId19" Type="http://schemas.openxmlformats.org/officeDocument/2006/relationships/image" Target="../media/image523.png"/><Relationship Id="rId31" Type="http://schemas.openxmlformats.org/officeDocument/2006/relationships/image" Target="../media/image532.png"/><Relationship Id="rId4" Type="http://schemas.openxmlformats.org/officeDocument/2006/relationships/image" Target="../media/image511.png"/><Relationship Id="rId9" Type="http://schemas.openxmlformats.org/officeDocument/2006/relationships/image" Target="../media/image515.png"/><Relationship Id="rId14" Type="http://schemas.openxmlformats.org/officeDocument/2006/relationships/image" Target="../media/image519.png"/><Relationship Id="rId22" Type="http://schemas.openxmlformats.org/officeDocument/2006/relationships/image" Target="../media/image525.png"/><Relationship Id="rId27" Type="http://schemas.openxmlformats.org/officeDocument/2006/relationships/image" Target="../media/image530.png"/><Relationship Id="rId30" Type="http://schemas.openxmlformats.org/officeDocument/2006/relationships/hyperlink" Target="https://v8.1c.ru/cpm/" TargetMode="External"/><Relationship Id="rId35" Type="http://schemas.openxmlformats.org/officeDocument/2006/relationships/image" Target="../media/image535.png"/><Relationship Id="rId8" Type="http://schemas.openxmlformats.org/officeDocument/2006/relationships/image" Target="../media/image514.svg"/><Relationship Id="rId3" Type="http://schemas.openxmlformats.org/officeDocument/2006/relationships/image" Target="../media/image483.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2.sv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05.png"/><Relationship Id="rId5" Type="http://schemas.openxmlformats.org/officeDocument/2006/relationships/image" Target="../media/image4.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09.png"/><Relationship Id="rId5" Type="http://schemas.openxmlformats.org/officeDocument/2006/relationships/image" Target="../media/image108.sv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22.png"/><Relationship Id="rId5" Type="http://schemas.openxmlformats.org/officeDocument/2006/relationships/image" Target="../media/image72.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5.xml"/><Relationship Id="rId7" Type="http://schemas.openxmlformats.org/officeDocument/2006/relationships/image" Target="../media/image126.png"/><Relationship Id="rId2" Type="http://schemas.openxmlformats.org/officeDocument/2006/relationships/slideLayout" Target="../slideLayouts/slideLayout37.xml"/><Relationship Id="rId1" Type="http://schemas.openxmlformats.org/officeDocument/2006/relationships/themeOverride" Target="../theme/themeOverride1.xml"/><Relationship Id="rId6" Type="http://schemas.openxmlformats.org/officeDocument/2006/relationships/image" Target="../media/image125.png"/><Relationship Id="rId5" Type="http://schemas.openxmlformats.org/officeDocument/2006/relationships/image" Target="../media/image124.png"/><Relationship Id="rId10" Type="http://schemas.microsoft.com/office/2007/relationships/hdphoto" Target="../media/hdphoto3.wdp"/><Relationship Id="rId4" Type="http://schemas.openxmlformats.org/officeDocument/2006/relationships/image" Target="../media/image123.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13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microsoft.com/office/2007/relationships/hdphoto" Target="../media/hdphoto6.wdp"/><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62.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png"/><Relationship Id="rId15" Type="http://schemas.openxmlformats.org/officeDocument/2006/relationships/image" Target="../media/image160.sv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9.png"/></Relationships>
</file>

<file path=ppt/slides/_rels/slide35.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3.png"/><Relationship Id="rId3" Type="http://schemas.openxmlformats.org/officeDocument/2006/relationships/image" Target="../media/image161.png"/><Relationship Id="rId7" Type="http://schemas.openxmlformats.org/officeDocument/2006/relationships/image" Target="../media/image156.svg"/><Relationship Id="rId12" Type="http://schemas.openxmlformats.org/officeDocument/2006/relationships/image" Target="../media/image162.pn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54.sv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svg"/></Relationships>
</file>

<file path=ppt/slides/_rels/slide3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62.xml"/><Relationship Id="rId5" Type="http://schemas.openxmlformats.org/officeDocument/2006/relationships/image" Target="../media/image166.png"/><Relationship Id="rId4" Type="http://schemas.openxmlformats.org/officeDocument/2006/relationships/image" Target="../media/image165.png"/></Relationships>
</file>

<file path=ppt/slides/_rels/slide37.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37.xml"/><Relationship Id="rId1" Type="http://schemas.openxmlformats.org/officeDocument/2006/relationships/slideLayout" Target="../slideLayouts/slideLayout62.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svg"/><Relationship Id="rId9" Type="http://schemas.openxmlformats.org/officeDocument/2006/relationships/image" Target="../media/image173.png"/></Relationships>
</file>

<file path=ppt/slides/_rels/slide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8.xml"/><Relationship Id="rId1" Type="http://schemas.openxmlformats.org/officeDocument/2006/relationships/slideLayout" Target="../slideLayouts/slideLayout50.xml"/><Relationship Id="rId4" Type="http://schemas.openxmlformats.org/officeDocument/2006/relationships/image" Target="../media/image1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slide" Target="slide72.xml"/><Relationship Id="rId18" Type="http://schemas.openxmlformats.org/officeDocument/2006/relationships/image" Target="../media/image42.png"/><Relationship Id="rId26" Type="http://schemas.openxmlformats.org/officeDocument/2006/relationships/image" Target="../media/image48.png"/><Relationship Id="rId3" Type="http://schemas.openxmlformats.org/officeDocument/2006/relationships/image" Target="../media/image37.png"/><Relationship Id="rId21" Type="http://schemas.openxmlformats.org/officeDocument/2006/relationships/image" Target="../media/image43.png"/><Relationship Id="rId7" Type="http://schemas.openxmlformats.org/officeDocument/2006/relationships/slide" Target="slide16.xml"/><Relationship Id="rId12" Type="http://schemas.openxmlformats.org/officeDocument/2006/relationships/image" Target="../media/image40.png"/><Relationship Id="rId17" Type="http://schemas.openxmlformats.org/officeDocument/2006/relationships/image" Target="../media/image225.png"/><Relationship Id="rId25"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slide" Target="slide44.xml"/><Relationship Id="rId20" Type="http://schemas.openxmlformats.org/officeDocument/2006/relationships/image" Target="../media/image233.png"/><Relationship Id="rId29" Type="http://schemas.openxmlformats.org/officeDocument/2006/relationships/image" Target="../media/image425.png"/><Relationship Id="rId1" Type="http://schemas.openxmlformats.org/officeDocument/2006/relationships/slideLayout" Target="../slideLayouts/slideLayout21.xml"/><Relationship Id="rId6" Type="http://schemas.openxmlformats.org/officeDocument/2006/relationships/image" Target="../media/image38.png"/><Relationship Id="rId11" Type="http://schemas.openxmlformats.org/officeDocument/2006/relationships/image" Target="../media/image201.png"/><Relationship Id="rId24" Type="http://schemas.openxmlformats.org/officeDocument/2006/relationships/image" Target="../media/image46.png"/><Relationship Id="rId5" Type="http://schemas.openxmlformats.org/officeDocument/2006/relationships/image" Target="../media/image182.png"/><Relationship Id="rId15" Type="http://schemas.openxmlformats.org/officeDocument/2006/relationships/image" Target="../media/image41.png"/><Relationship Id="rId23" Type="http://schemas.openxmlformats.org/officeDocument/2006/relationships/image" Target="../media/image45.png"/><Relationship Id="rId28" Type="http://schemas.openxmlformats.org/officeDocument/2006/relationships/slide" Target="slide106.xml"/><Relationship Id="rId10" Type="http://schemas.openxmlformats.org/officeDocument/2006/relationships/slide" Target="slide28.xml"/><Relationship Id="rId19" Type="http://schemas.openxmlformats.org/officeDocument/2006/relationships/slide" Target="slide79.xml"/><Relationship Id="rId4" Type="http://schemas.openxmlformats.org/officeDocument/2006/relationships/slide" Target="slide6.xml"/><Relationship Id="rId9" Type="http://schemas.openxmlformats.org/officeDocument/2006/relationships/image" Target="../media/image39.png"/><Relationship Id="rId14" Type="http://schemas.openxmlformats.org/officeDocument/2006/relationships/image" Target="../media/image214.png"/><Relationship Id="rId22" Type="http://schemas.openxmlformats.org/officeDocument/2006/relationships/image" Target="../media/image44.png"/><Relationship Id="rId27"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55.xml"/><Relationship Id="rId5" Type="http://schemas.openxmlformats.org/officeDocument/2006/relationships/image" Target="../media/image17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image" Target="../media/image181.png"/></Relationships>
</file>

<file path=ppt/slides/_rels/slide42.xml.rels><?xml version="1.0" encoding="UTF-8" standalone="yes"?>
<Relationships xmlns="http://schemas.openxmlformats.org/package/2006/relationships"><Relationship Id="rId8" Type="http://schemas.openxmlformats.org/officeDocument/2006/relationships/image" Target="../media/image188.svg"/><Relationship Id="rId13" Type="http://schemas.openxmlformats.org/officeDocument/2006/relationships/image" Target="../media/image193.png"/><Relationship Id="rId18" Type="http://schemas.openxmlformats.org/officeDocument/2006/relationships/image" Target="../media/image198.svg"/><Relationship Id="rId3" Type="http://schemas.openxmlformats.org/officeDocument/2006/relationships/image" Target="../media/image183.png"/><Relationship Id="rId21" Type="http://schemas.openxmlformats.org/officeDocument/2006/relationships/image" Target="../media/image202.png"/><Relationship Id="rId7" Type="http://schemas.openxmlformats.org/officeDocument/2006/relationships/image" Target="../media/image187.png"/><Relationship Id="rId12" Type="http://schemas.openxmlformats.org/officeDocument/2006/relationships/image" Target="../media/image192.svg"/><Relationship Id="rId17" Type="http://schemas.openxmlformats.org/officeDocument/2006/relationships/image" Target="../media/image197.png"/><Relationship Id="rId2" Type="http://schemas.openxmlformats.org/officeDocument/2006/relationships/notesSlide" Target="../notesSlides/notesSlide42.xml"/><Relationship Id="rId16" Type="http://schemas.openxmlformats.org/officeDocument/2006/relationships/image" Target="../media/image196.svg"/><Relationship Id="rId20" Type="http://schemas.openxmlformats.org/officeDocument/2006/relationships/image" Target="../media/image200.svg"/><Relationship Id="rId1" Type="http://schemas.openxmlformats.org/officeDocument/2006/relationships/slideLayout" Target="../slideLayouts/slideLayout55.xml"/><Relationship Id="rId6" Type="http://schemas.openxmlformats.org/officeDocument/2006/relationships/image" Target="../media/image186.svg"/><Relationship Id="rId11" Type="http://schemas.openxmlformats.org/officeDocument/2006/relationships/image" Target="../media/image191.png"/><Relationship Id="rId24" Type="http://schemas.openxmlformats.org/officeDocument/2006/relationships/image" Target="../media/image205.sv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4.png"/><Relationship Id="rId10" Type="http://schemas.openxmlformats.org/officeDocument/2006/relationships/image" Target="../media/image190.svg"/><Relationship Id="rId19" Type="http://schemas.openxmlformats.org/officeDocument/2006/relationships/image" Target="../media/image199.png"/><Relationship Id="rId4" Type="http://schemas.openxmlformats.org/officeDocument/2006/relationships/image" Target="../media/image184.svg"/><Relationship Id="rId9" Type="http://schemas.openxmlformats.org/officeDocument/2006/relationships/image" Target="../media/image189.png"/><Relationship Id="rId14" Type="http://schemas.openxmlformats.org/officeDocument/2006/relationships/image" Target="../media/image194.svg"/><Relationship Id="rId22" Type="http://schemas.openxmlformats.org/officeDocument/2006/relationships/image" Target="../media/image203.svg"/></Relationships>
</file>

<file path=ppt/slides/_rels/slide43.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208.png"/><Relationship Id="rId2" Type="http://schemas.openxmlformats.org/officeDocument/2006/relationships/notesSlide" Target="../notesSlides/notesSlide43.xml"/><Relationship Id="rId1" Type="http://schemas.openxmlformats.org/officeDocument/2006/relationships/slideLayout" Target="../slideLayouts/slideLayout62.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192.sv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8" Type="http://schemas.openxmlformats.org/officeDocument/2006/relationships/image" Target="../media/image214.sv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svg"/><Relationship Id="rId17" Type="http://schemas.openxmlformats.org/officeDocument/2006/relationships/image" Target="../media/image223.png"/><Relationship Id="rId2" Type="http://schemas.openxmlformats.org/officeDocument/2006/relationships/notesSlide" Target="../notesSlides/notesSlide45.xml"/><Relationship Id="rId16" Type="http://schemas.openxmlformats.org/officeDocument/2006/relationships/image" Target="../media/image222.svg"/><Relationship Id="rId1" Type="http://schemas.openxmlformats.org/officeDocument/2006/relationships/slideLayout" Target="../slideLayouts/slideLayout50.xml"/><Relationship Id="rId6" Type="http://schemas.openxmlformats.org/officeDocument/2006/relationships/image" Target="../media/image212.svg"/><Relationship Id="rId11" Type="http://schemas.openxmlformats.org/officeDocument/2006/relationships/image" Target="../media/image217.png"/><Relationship Id="rId5" Type="http://schemas.openxmlformats.org/officeDocument/2006/relationships/image" Target="../media/image211.png"/><Relationship Id="rId15" Type="http://schemas.openxmlformats.org/officeDocument/2006/relationships/image" Target="../media/image221.png"/><Relationship Id="rId10" Type="http://schemas.openxmlformats.org/officeDocument/2006/relationships/image" Target="../media/image216.svg"/><Relationship Id="rId19" Type="http://schemas.openxmlformats.org/officeDocument/2006/relationships/image" Target="../media/image226.png"/><Relationship Id="rId4" Type="http://schemas.openxmlformats.org/officeDocument/2006/relationships/image" Target="../media/image210.svg"/><Relationship Id="rId9" Type="http://schemas.openxmlformats.org/officeDocument/2006/relationships/image" Target="../media/image215.png"/><Relationship Id="rId14" Type="http://schemas.openxmlformats.org/officeDocument/2006/relationships/image" Target="../media/image220.svg"/></Relationships>
</file>

<file path=ppt/slides/_rels/slide46.xml.rels><?xml version="1.0" encoding="UTF-8" standalone="yes"?>
<Relationships xmlns="http://schemas.openxmlformats.org/package/2006/relationships"><Relationship Id="rId8" Type="http://schemas.openxmlformats.org/officeDocument/2006/relationships/image" Target="../media/image232.svg"/><Relationship Id="rId13" Type="http://schemas.openxmlformats.org/officeDocument/2006/relationships/image" Target="../media/image238.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7.svg"/><Relationship Id="rId2" Type="http://schemas.openxmlformats.org/officeDocument/2006/relationships/notesSlide" Target="../notesSlides/notesSlide46.xml"/><Relationship Id="rId1" Type="http://schemas.openxmlformats.org/officeDocument/2006/relationships/slideLayout" Target="../slideLayouts/slideLayout55.xml"/><Relationship Id="rId6" Type="http://schemas.openxmlformats.org/officeDocument/2006/relationships/image" Target="../media/image230.svg"/><Relationship Id="rId11" Type="http://schemas.openxmlformats.org/officeDocument/2006/relationships/image" Target="../media/image236.png"/><Relationship Id="rId5" Type="http://schemas.openxmlformats.org/officeDocument/2006/relationships/image" Target="../media/image229.png"/><Relationship Id="rId10" Type="http://schemas.openxmlformats.org/officeDocument/2006/relationships/image" Target="../media/image235.svg"/><Relationship Id="rId4" Type="http://schemas.openxmlformats.org/officeDocument/2006/relationships/image" Target="../media/image228.svg"/><Relationship Id="rId9" Type="http://schemas.openxmlformats.org/officeDocument/2006/relationships/image" Target="../media/image234.png"/><Relationship Id="rId14" Type="http://schemas.openxmlformats.org/officeDocument/2006/relationships/image" Target="../media/image239.svg"/></Relationships>
</file>

<file path=ppt/slides/_rels/slide47.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svg"/><Relationship Id="rId3" Type="http://schemas.openxmlformats.org/officeDocument/2006/relationships/image" Target="../media/image240.png"/><Relationship Id="rId7" Type="http://schemas.openxmlformats.org/officeDocument/2006/relationships/image" Target="../media/image244.svg"/><Relationship Id="rId12" Type="http://schemas.openxmlformats.org/officeDocument/2006/relationships/image" Target="../media/image249.png"/><Relationship Id="rId2" Type="http://schemas.openxmlformats.org/officeDocument/2006/relationships/notesSlide" Target="../notesSlides/notesSlide47.xml"/><Relationship Id="rId16" Type="http://schemas.openxmlformats.org/officeDocument/2006/relationships/image" Target="../media/image253.png"/><Relationship Id="rId1" Type="http://schemas.openxmlformats.org/officeDocument/2006/relationships/slideLayout" Target="../slideLayouts/slideLayout55.xml"/><Relationship Id="rId6" Type="http://schemas.openxmlformats.org/officeDocument/2006/relationships/image" Target="../media/image243.png"/><Relationship Id="rId11" Type="http://schemas.openxmlformats.org/officeDocument/2006/relationships/image" Target="../media/image248.svg"/><Relationship Id="rId5" Type="http://schemas.openxmlformats.org/officeDocument/2006/relationships/image" Target="../media/image242.svg"/><Relationship Id="rId15" Type="http://schemas.openxmlformats.org/officeDocument/2006/relationships/image" Target="../media/image252.sv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svg"/><Relationship Id="rId14" Type="http://schemas.openxmlformats.org/officeDocument/2006/relationships/image" Target="../media/image251.png"/></Relationships>
</file>

<file path=ppt/slides/_rels/slide48.xml.rels><?xml version="1.0" encoding="UTF-8" standalone="yes"?>
<Relationships xmlns="http://schemas.openxmlformats.org/package/2006/relationships"><Relationship Id="rId8" Type="http://schemas.openxmlformats.org/officeDocument/2006/relationships/image" Target="../media/image258.svg"/><Relationship Id="rId13" Type="http://schemas.openxmlformats.org/officeDocument/2006/relationships/image" Target="../media/image263.png"/><Relationship Id="rId18" Type="http://schemas.openxmlformats.org/officeDocument/2006/relationships/image" Target="../media/image268.png"/><Relationship Id="rId3" Type="http://schemas.openxmlformats.org/officeDocument/2006/relationships/image" Target="../media/image240.png"/><Relationship Id="rId7" Type="http://schemas.openxmlformats.org/officeDocument/2006/relationships/image" Target="../media/image257.png"/><Relationship Id="rId12" Type="http://schemas.openxmlformats.org/officeDocument/2006/relationships/image" Target="../media/image262.svg"/><Relationship Id="rId17" Type="http://schemas.openxmlformats.org/officeDocument/2006/relationships/image" Target="../media/image267.png"/><Relationship Id="rId2" Type="http://schemas.openxmlformats.org/officeDocument/2006/relationships/notesSlide" Target="../notesSlides/notesSlide48.xml"/><Relationship Id="rId16" Type="http://schemas.openxmlformats.org/officeDocument/2006/relationships/image" Target="../media/image266.svg"/><Relationship Id="rId1" Type="http://schemas.openxmlformats.org/officeDocument/2006/relationships/slideLayout" Target="../slideLayouts/slideLayout21.xml"/><Relationship Id="rId6" Type="http://schemas.openxmlformats.org/officeDocument/2006/relationships/image" Target="../media/image256.svg"/><Relationship Id="rId11" Type="http://schemas.openxmlformats.org/officeDocument/2006/relationships/image" Target="../media/image261.png"/><Relationship Id="rId5" Type="http://schemas.openxmlformats.org/officeDocument/2006/relationships/image" Target="../media/image255.png"/><Relationship Id="rId15" Type="http://schemas.openxmlformats.org/officeDocument/2006/relationships/image" Target="../media/image265.png"/><Relationship Id="rId10" Type="http://schemas.openxmlformats.org/officeDocument/2006/relationships/image" Target="../media/image260.svg"/><Relationship Id="rId19" Type="http://schemas.openxmlformats.org/officeDocument/2006/relationships/image" Target="../media/image269.png"/><Relationship Id="rId4" Type="http://schemas.openxmlformats.org/officeDocument/2006/relationships/image" Target="../media/image254.png"/><Relationship Id="rId9" Type="http://schemas.openxmlformats.org/officeDocument/2006/relationships/image" Target="../media/image259.png"/><Relationship Id="rId14" Type="http://schemas.openxmlformats.org/officeDocument/2006/relationships/image" Target="../media/image264.svg"/></Relationships>
</file>

<file path=ppt/slides/_rels/slide4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271.pn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image" Target="../media/image273.png"/></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74.png"/><Relationship Id="rId7" Type="http://schemas.openxmlformats.org/officeDocument/2006/relationships/image" Target="../media/image278.svg"/><Relationship Id="rId2" Type="http://schemas.openxmlformats.org/officeDocument/2006/relationships/notesSlide" Target="../notesSlides/notesSlide51.xml"/><Relationship Id="rId1" Type="http://schemas.openxmlformats.org/officeDocument/2006/relationships/slideLayout" Target="../slideLayouts/slideLayout21.xml"/><Relationship Id="rId6" Type="http://schemas.openxmlformats.org/officeDocument/2006/relationships/image" Target="../media/image277.png"/><Relationship Id="rId11" Type="http://schemas.openxmlformats.org/officeDocument/2006/relationships/image" Target="../media/image280.png"/><Relationship Id="rId5" Type="http://schemas.openxmlformats.org/officeDocument/2006/relationships/image" Target="../media/image276.svg"/><Relationship Id="rId10" Type="http://schemas.openxmlformats.org/officeDocument/2006/relationships/image" Target="../media/image279.png"/><Relationship Id="rId4" Type="http://schemas.openxmlformats.org/officeDocument/2006/relationships/image" Target="../media/image275.png"/><Relationship Id="rId9" Type="http://schemas.openxmlformats.org/officeDocument/2006/relationships/image" Target="../media/image28.svg"/></Relationships>
</file>

<file path=ppt/slides/_rels/slide5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282.png"/></Relationships>
</file>

<file path=ppt/slides/_rels/slide53.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svg"/><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286.png"/><Relationship Id="rId5" Type="http://schemas.openxmlformats.org/officeDocument/2006/relationships/image" Target="../media/image285.svg"/><Relationship Id="rId4" Type="http://schemas.openxmlformats.org/officeDocument/2006/relationships/image" Target="../media/image284.png"/></Relationships>
</file>

<file path=ppt/slides/_rels/slide5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290.png"/></Relationships>
</file>

<file path=ppt/slides/_rels/slide5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56.xml"/><Relationship Id="rId1" Type="http://schemas.openxmlformats.org/officeDocument/2006/relationships/slideLayout" Target="../slideLayouts/slideLayout50.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57.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297.png"/><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296.png"/><Relationship Id="rId4" Type="http://schemas.microsoft.com/office/2007/relationships/hdphoto" Target="../media/hdphoto7.wdp"/><Relationship Id="rId9" Type="http://schemas.openxmlformats.org/officeDocument/2006/relationships/image" Target="../media/image299.png"/></Relationships>
</file>

<file path=ppt/slides/_rels/slide5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s>
</file>

<file path=ppt/slides/_rels/slide5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59.xml"/><Relationship Id="rId1" Type="http://schemas.openxmlformats.org/officeDocument/2006/relationships/slideLayout" Target="../slideLayouts/slideLayout21.xml"/><Relationship Id="rId5" Type="http://schemas.openxmlformats.org/officeDocument/2006/relationships/image" Target="../media/image306.png"/><Relationship Id="rId4" Type="http://schemas.openxmlformats.org/officeDocument/2006/relationships/image" Target="../media/image305.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8" Type="http://schemas.openxmlformats.org/officeDocument/2006/relationships/image" Target="../media/image312.png"/><Relationship Id="rId13" Type="http://schemas.microsoft.com/office/2007/relationships/hdphoto" Target="../media/hdphoto9.wdp"/><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2" Type="http://schemas.openxmlformats.org/officeDocument/2006/relationships/notesSlide" Target="../notesSlides/notesSlide60.xml"/><Relationship Id="rId1" Type="http://schemas.openxmlformats.org/officeDocument/2006/relationships/slideLayout" Target="../slideLayouts/slideLayout37.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png"/></Relationships>
</file>

<file path=ppt/slides/_rels/slide61.xml.rels><?xml version="1.0" encoding="UTF-8" standalone="yes"?>
<Relationships xmlns="http://schemas.openxmlformats.org/package/2006/relationships"><Relationship Id="rId8" Type="http://schemas.openxmlformats.org/officeDocument/2006/relationships/image" Target="../media/image322.svg"/><Relationship Id="rId3" Type="http://schemas.openxmlformats.org/officeDocument/2006/relationships/image" Target="../media/image317.png"/><Relationship Id="rId7" Type="http://schemas.openxmlformats.org/officeDocument/2006/relationships/image" Target="../media/image321.png"/><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image" Target="../media/image320.svg"/><Relationship Id="rId5" Type="http://schemas.openxmlformats.org/officeDocument/2006/relationships/image" Target="../media/image319.png"/><Relationship Id="rId10" Type="http://schemas.openxmlformats.org/officeDocument/2006/relationships/image" Target="../media/image324.png"/><Relationship Id="rId4" Type="http://schemas.openxmlformats.org/officeDocument/2006/relationships/image" Target="../media/image318.svg"/><Relationship Id="rId9" Type="http://schemas.openxmlformats.org/officeDocument/2006/relationships/image" Target="../media/image323.png"/></Relationships>
</file>

<file path=ppt/slides/_rels/slide6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62.xml"/><Relationship Id="rId1" Type="http://schemas.openxmlformats.org/officeDocument/2006/relationships/slideLayout" Target="../slideLayouts/slideLayout50.xml"/><Relationship Id="rId4" Type="http://schemas.openxmlformats.org/officeDocument/2006/relationships/image" Target="../media/image326.png"/></Relationships>
</file>

<file path=ppt/slides/_rels/slide63.xml.rels><?xml version="1.0" encoding="UTF-8" standalone="yes"?>
<Relationships xmlns="http://schemas.openxmlformats.org/package/2006/relationships"><Relationship Id="rId8" Type="http://schemas.openxmlformats.org/officeDocument/2006/relationships/image" Target="../media/image332.svg"/><Relationship Id="rId3" Type="http://schemas.openxmlformats.org/officeDocument/2006/relationships/image" Target="../media/image327.png"/><Relationship Id="rId7" Type="http://schemas.openxmlformats.org/officeDocument/2006/relationships/image" Target="../media/image331.png"/><Relationship Id="rId12" Type="http://schemas.openxmlformats.org/officeDocument/2006/relationships/image" Target="../media/image322.svg"/><Relationship Id="rId2" Type="http://schemas.openxmlformats.org/officeDocument/2006/relationships/notesSlide" Target="../notesSlides/notesSlide63.xml"/><Relationship Id="rId1" Type="http://schemas.openxmlformats.org/officeDocument/2006/relationships/slideLayout" Target="../slideLayouts/slideLayout37.xml"/><Relationship Id="rId6" Type="http://schemas.openxmlformats.org/officeDocument/2006/relationships/image" Target="../media/image330.svg"/><Relationship Id="rId11" Type="http://schemas.openxmlformats.org/officeDocument/2006/relationships/image" Target="../media/image321.png"/><Relationship Id="rId5" Type="http://schemas.openxmlformats.org/officeDocument/2006/relationships/image" Target="../media/image329.png"/><Relationship Id="rId10" Type="http://schemas.openxmlformats.org/officeDocument/2006/relationships/image" Target="../media/image318.svg"/><Relationship Id="rId4" Type="http://schemas.openxmlformats.org/officeDocument/2006/relationships/image" Target="../media/image328.png"/><Relationship Id="rId9" Type="http://schemas.openxmlformats.org/officeDocument/2006/relationships/image" Target="../media/image317.png"/></Relationships>
</file>

<file path=ppt/slides/_rels/slide6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64.xml"/><Relationship Id="rId1" Type="http://schemas.openxmlformats.org/officeDocument/2006/relationships/slideLayout" Target="../slideLayouts/slideLayout50.xml"/><Relationship Id="rId4" Type="http://schemas.openxmlformats.org/officeDocument/2006/relationships/image" Target="../media/image334.png"/></Relationships>
</file>

<file path=ppt/slides/_rels/slide6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image" Target="../media/image336.png"/></Relationships>
</file>

<file path=ppt/slides/_rels/slide66.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37.png"/><Relationship Id="rId7" Type="http://schemas.openxmlformats.org/officeDocument/2006/relationships/image" Target="../media/image341.png"/><Relationship Id="rId12" Type="http://schemas.openxmlformats.org/officeDocument/2006/relationships/image" Target="../media/image346.svg"/><Relationship Id="rId2" Type="http://schemas.openxmlformats.org/officeDocument/2006/relationships/notesSlide" Target="../notesSlides/notesSlide66.xml"/><Relationship Id="rId1" Type="http://schemas.openxmlformats.org/officeDocument/2006/relationships/slideLayout" Target="../slideLayouts/slideLayout21.xml"/><Relationship Id="rId6" Type="http://schemas.openxmlformats.org/officeDocument/2006/relationships/image" Target="../media/image340.svg"/><Relationship Id="rId11" Type="http://schemas.openxmlformats.org/officeDocument/2006/relationships/image" Target="../media/image345.png"/><Relationship Id="rId5" Type="http://schemas.openxmlformats.org/officeDocument/2006/relationships/image" Target="../media/image339.png"/><Relationship Id="rId10" Type="http://schemas.openxmlformats.org/officeDocument/2006/relationships/image" Target="../media/image344.svg"/><Relationship Id="rId4" Type="http://schemas.openxmlformats.org/officeDocument/2006/relationships/image" Target="../media/image338.png"/><Relationship Id="rId9" Type="http://schemas.openxmlformats.org/officeDocument/2006/relationships/image" Target="../media/image343.png"/></Relationships>
</file>

<file path=ppt/slides/_rels/slide67.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38.png"/><Relationship Id="rId7" Type="http://schemas.openxmlformats.org/officeDocument/2006/relationships/image" Target="../media/image350.svg"/><Relationship Id="rId2" Type="http://schemas.openxmlformats.org/officeDocument/2006/relationships/notesSlide" Target="../notesSlides/notesSlide67.xml"/><Relationship Id="rId1" Type="http://schemas.openxmlformats.org/officeDocument/2006/relationships/slideLayout" Target="../slideLayouts/slideLayout21.xml"/><Relationship Id="rId6" Type="http://schemas.openxmlformats.org/officeDocument/2006/relationships/image" Target="../media/image349.png"/><Relationship Id="rId5" Type="http://schemas.openxmlformats.org/officeDocument/2006/relationships/image" Target="../media/image348.sv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png"/></Relationships>
</file>

<file path=ppt/slides/_rels/slide68.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68.xml"/><Relationship Id="rId1" Type="http://schemas.openxmlformats.org/officeDocument/2006/relationships/slideLayout" Target="../slideLayouts/slideLayout50.xml"/><Relationship Id="rId6" Type="http://schemas.microsoft.com/office/2007/relationships/hdphoto" Target="../media/hdphoto11.wdp"/><Relationship Id="rId5" Type="http://schemas.openxmlformats.org/officeDocument/2006/relationships/image" Target="../media/image355.png"/><Relationship Id="rId4" Type="http://schemas.microsoft.com/office/2007/relationships/hdphoto" Target="../media/hdphoto10.wdp"/></Relationships>
</file>

<file path=ppt/slides/_rels/slide69.xml.rels><?xml version="1.0" encoding="UTF-8" standalone="yes"?>
<Relationships xmlns="http://schemas.openxmlformats.org/package/2006/relationships"><Relationship Id="rId8" Type="http://schemas.openxmlformats.org/officeDocument/2006/relationships/image" Target="../media/image356.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69.xml"/><Relationship Id="rId1" Type="http://schemas.openxmlformats.org/officeDocument/2006/relationships/slideLayout" Target="../slideLayouts/slideLayout50.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image" Target="../media/image358.png"/><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image" Target="../media/image357.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70.xml.rels><?xml version="1.0" encoding="UTF-8" standalone="yes"?>
<Relationships xmlns="http://schemas.openxmlformats.org/package/2006/relationships"><Relationship Id="rId8" Type="http://schemas.openxmlformats.org/officeDocument/2006/relationships/image" Target="../media/image363.svg"/><Relationship Id="rId3" Type="http://schemas.openxmlformats.org/officeDocument/2006/relationships/image" Target="../media/image359.png"/><Relationship Id="rId7" Type="http://schemas.openxmlformats.org/officeDocument/2006/relationships/image" Target="../media/image362.png"/><Relationship Id="rId12" Type="http://schemas.openxmlformats.org/officeDocument/2006/relationships/image" Target="../media/image365.png"/><Relationship Id="rId2" Type="http://schemas.openxmlformats.org/officeDocument/2006/relationships/notesSlide" Target="../notesSlides/notesSlide70.xml"/><Relationship Id="rId1" Type="http://schemas.openxmlformats.org/officeDocument/2006/relationships/slideLayout" Target="../slideLayouts/slideLayout55.xml"/><Relationship Id="rId6" Type="http://schemas.openxmlformats.org/officeDocument/2006/relationships/image" Target="../media/image361.svg"/><Relationship Id="rId11" Type="http://schemas.openxmlformats.org/officeDocument/2006/relationships/image" Target="../media/image364.png"/><Relationship Id="rId5" Type="http://schemas.openxmlformats.org/officeDocument/2006/relationships/image" Target="../media/image360.png"/><Relationship Id="rId10" Type="http://schemas.openxmlformats.org/officeDocument/2006/relationships/image" Target="../media/image30.svg"/><Relationship Id="rId4" Type="http://schemas.openxmlformats.org/officeDocument/2006/relationships/image" Target="../media/image4.png"/><Relationship Id="rId9"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71.xml"/><Relationship Id="rId1" Type="http://schemas.openxmlformats.org/officeDocument/2006/relationships/slideLayout" Target="../slideLayouts/slideLayout55.xml"/><Relationship Id="rId5" Type="http://schemas.openxmlformats.org/officeDocument/2006/relationships/image" Target="../media/image368.png"/><Relationship Id="rId4" Type="http://schemas.openxmlformats.org/officeDocument/2006/relationships/image" Target="../media/image367.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4.xml"/><Relationship Id="rId1" Type="http://schemas.openxmlformats.org/officeDocument/2006/relationships/slideLayout" Target="../slideLayouts/slideLayout62.xml"/><Relationship Id="rId4" Type="http://schemas.openxmlformats.org/officeDocument/2006/relationships/image" Target="../media/image370.png"/></Relationships>
</file>

<file path=ppt/slides/_rels/slide75.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135.png"/><Relationship Id="rId7" Type="http://schemas.openxmlformats.org/officeDocument/2006/relationships/image" Target="../media/image372.svg"/><Relationship Id="rId2" Type="http://schemas.openxmlformats.org/officeDocument/2006/relationships/notesSlide" Target="../notesSlides/notesSlide75.xml"/><Relationship Id="rId1" Type="http://schemas.openxmlformats.org/officeDocument/2006/relationships/slideLayout" Target="../slideLayouts/slideLayout28.xml"/><Relationship Id="rId6" Type="http://schemas.openxmlformats.org/officeDocument/2006/relationships/image" Target="../media/image371.png"/><Relationship Id="rId5" Type="http://schemas.openxmlformats.org/officeDocument/2006/relationships/image" Target="../media/image115.sv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8" Type="http://schemas.openxmlformats.org/officeDocument/2006/relationships/image" Target="../media/image379.png"/><Relationship Id="rId13" Type="http://schemas.openxmlformats.org/officeDocument/2006/relationships/image" Target="../media/image384.svg"/><Relationship Id="rId3" Type="http://schemas.openxmlformats.org/officeDocument/2006/relationships/image" Target="../media/image374.png"/><Relationship Id="rId7" Type="http://schemas.openxmlformats.org/officeDocument/2006/relationships/image" Target="../media/image378.svg"/><Relationship Id="rId12" Type="http://schemas.openxmlformats.org/officeDocument/2006/relationships/image" Target="../media/image383.png"/><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image" Target="../media/image377.png"/><Relationship Id="rId11" Type="http://schemas.openxmlformats.org/officeDocument/2006/relationships/image" Target="../media/image382.svg"/><Relationship Id="rId5" Type="http://schemas.openxmlformats.org/officeDocument/2006/relationships/image" Target="../media/image376.svg"/><Relationship Id="rId10" Type="http://schemas.openxmlformats.org/officeDocument/2006/relationships/image" Target="../media/image381.png"/><Relationship Id="rId4" Type="http://schemas.openxmlformats.org/officeDocument/2006/relationships/image" Target="../media/image375.png"/><Relationship Id="rId9" Type="http://schemas.openxmlformats.org/officeDocument/2006/relationships/image" Target="../media/image380.svg"/><Relationship Id="rId14" Type="http://schemas.openxmlformats.org/officeDocument/2006/relationships/image" Target="../media/image385.png"/></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7.xml"/><Relationship Id="rId1" Type="http://schemas.openxmlformats.org/officeDocument/2006/relationships/slideLayout" Target="../slideLayouts/slideLayout62.xml"/><Relationship Id="rId4" Type="http://schemas.openxmlformats.org/officeDocument/2006/relationships/image" Target="../media/image386.png"/></Relationships>
</file>

<file path=ppt/slides/_rels/slide78.xml.rels><?xml version="1.0" encoding="UTF-8" standalone="yes"?>
<Relationships xmlns="http://schemas.openxmlformats.org/package/2006/relationships"><Relationship Id="rId3" Type="http://schemas.openxmlformats.org/officeDocument/2006/relationships/image" Target="../media/image387.png"/><Relationship Id="rId7" Type="http://schemas.openxmlformats.org/officeDocument/2006/relationships/image" Target="../media/image391.png"/><Relationship Id="rId2" Type="http://schemas.openxmlformats.org/officeDocument/2006/relationships/notesSlide" Target="../notesSlides/notesSlide78.xml"/><Relationship Id="rId1" Type="http://schemas.openxmlformats.org/officeDocument/2006/relationships/slideLayout" Target="../slideLayouts/slideLayout55.xml"/><Relationship Id="rId6" Type="http://schemas.openxmlformats.org/officeDocument/2006/relationships/image" Target="../media/image390.png"/><Relationship Id="rId5" Type="http://schemas.openxmlformats.org/officeDocument/2006/relationships/image" Target="../media/image389.png"/><Relationship Id="rId4" Type="http://schemas.openxmlformats.org/officeDocument/2006/relationships/image" Target="../media/image388.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diagramDrawing" Target="../diagrams/drawing1.xm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6.png"/><Relationship Id="rId11" Type="http://schemas.openxmlformats.org/officeDocument/2006/relationships/diagramQuickStyle" Target="../diagrams/quickStyle1.xml"/><Relationship Id="rId5" Type="http://schemas.openxmlformats.org/officeDocument/2006/relationships/image" Target="../media/image65.png"/><Relationship Id="rId10" Type="http://schemas.openxmlformats.org/officeDocument/2006/relationships/diagramLayout" Target="../diagrams/layout1.xml"/><Relationship Id="rId4" Type="http://schemas.openxmlformats.org/officeDocument/2006/relationships/image" Target="../media/image64.png"/><Relationship Id="rId9"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8" Type="http://schemas.openxmlformats.org/officeDocument/2006/relationships/image" Target="../media/image397.svg"/><Relationship Id="rId13" Type="http://schemas.openxmlformats.org/officeDocument/2006/relationships/image" Target="../media/image402.png"/><Relationship Id="rId18" Type="http://schemas.openxmlformats.org/officeDocument/2006/relationships/image" Target="../media/image407.svg"/><Relationship Id="rId3" Type="http://schemas.openxmlformats.org/officeDocument/2006/relationships/image" Target="../media/image392.png"/><Relationship Id="rId7" Type="http://schemas.openxmlformats.org/officeDocument/2006/relationships/image" Target="../media/image396.png"/><Relationship Id="rId12" Type="http://schemas.openxmlformats.org/officeDocument/2006/relationships/image" Target="../media/image401.svg"/><Relationship Id="rId17" Type="http://schemas.openxmlformats.org/officeDocument/2006/relationships/image" Target="../media/image406.png"/><Relationship Id="rId2" Type="http://schemas.openxmlformats.org/officeDocument/2006/relationships/notesSlide" Target="../notesSlides/notesSlide80.xml"/><Relationship Id="rId16" Type="http://schemas.openxmlformats.org/officeDocument/2006/relationships/image" Target="../media/image405.svg"/><Relationship Id="rId1" Type="http://schemas.openxmlformats.org/officeDocument/2006/relationships/slideLayout" Target="../slideLayouts/slideLayout21.xml"/><Relationship Id="rId6" Type="http://schemas.openxmlformats.org/officeDocument/2006/relationships/image" Target="../media/image395.svg"/><Relationship Id="rId11" Type="http://schemas.openxmlformats.org/officeDocument/2006/relationships/image" Target="../media/image400.png"/><Relationship Id="rId5" Type="http://schemas.openxmlformats.org/officeDocument/2006/relationships/image" Target="../media/image394.png"/><Relationship Id="rId15" Type="http://schemas.openxmlformats.org/officeDocument/2006/relationships/image" Target="../media/image404.png"/><Relationship Id="rId10" Type="http://schemas.openxmlformats.org/officeDocument/2006/relationships/image" Target="../media/image399.svg"/><Relationship Id="rId4" Type="http://schemas.openxmlformats.org/officeDocument/2006/relationships/image" Target="../media/image393.svg"/><Relationship Id="rId9" Type="http://schemas.openxmlformats.org/officeDocument/2006/relationships/image" Target="../media/image398.png"/><Relationship Id="rId14" Type="http://schemas.openxmlformats.org/officeDocument/2006/relationships/image" Target="../media/image403.svg"/></Relationships>
</file>

<file path=ppt/slides/_rels/slide81.xml.rels><?xml version="1.0" encoding="UTF-8" standalone="yes"?>
<Relationships xmlns="http://schemas.openxmlformats.org/package/2006/relationships"><Relationship Id="rId8" Type="http://schemas.openxmlformats.org/officeDocument/2006/relationships/image" Target="../media/image403.svg"/><Relationship Id="rId13" Type="http://schemas.openxmlformats.org/officeDocument/2006/relationships/image" Target="../media/image404.png"/><Relationship Id="rId3" Type="http://schemas.openxmlformats.org/officeDocument/2006/relationships/image" Target="../media/image392.png"/><Relationship Id="rId7" Type="http://schemas.openxmlformats.org/officeDocument/2006/relationships/image" Target="../media/image402.png"/><Relationship Id="rId12" Type="http://schemas.openxmlformats.org/officeDocument/2006/relationships/image" Target="../media/image407.svg"/><Relationship Id="rId2" Type="http://schemas.openxmlformats.org/officeDocument/2006/relationships/notesSlide" Target="../notesSlides/notesSlide81.xml"/><Relationship Id="rId1" Type="http://schemas.openxmlformats.org/officeDocument/2006/relationships/slideLayout" Target="../slideLayouts/slideLayout21.xml"/><Relationship Id="rId6" Type="http://schemas.openxmlformats.org/officeDocument/2006/relationships/image" Target="../media/image397.svg"/><Relationship Id="rId11" Type="http://schemas.openxmlformats.org/officeDocument/2006/relationships/image" Target="../media/image406.png"/><Relationship Id="rId5" Type="http://schemas.openxmlformats.org/officeDocument/2006/relationships/image" Target="../media/image396.png"/><Relationship Id="rId10" Type="http://schemas.openxmlformats.org/officeDocument/2006/relationships/image" Target="../media/image395.svg"/><Relationship Id="rId4" Type="http://schemas.openxmlformats.org/officeDocument/2006/relationships/image" Target="../media/image393.svg"/><Relationship Id="rId9" Type="http://schemas.openxmlformats.org/officeDocument/2006/relationships/image" Target="../media/image394.png"/><Relationship Id="rId14" Type="http://schemas.openxmlformats.org/officeDocument/2006/relationships/image" Target="../media/image405.svg"/></Relationships>
</file>

<file path=ppt/slides/_rels/slide82.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82.xml"/><Relationship Id="rId1" Type="http://schemas.openxmlformats.org/officeDocument/2006/relationships/slideLayout" Target="../slideLayouts/slideLayout21.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9.png"/></Relationships>
</file>

<file path=ppt/slides/_rels/slide83.xml.rels><?xml version="1.0" encoding="UTF-8" standalone="yes"?>
<Relationships xmlns="http://schemas.openxmlformats.org/package/2006/relationships"><Relationship Id="rId8" Type="http://schemas.openxmlformats.org/officeDocument/2006/relationships/image" Target="../media/image417.svg"/><Relationship Id="rId3" Type="http://schemas.openxmlformats.org/officeDocument/2006/relationships/image" Target="../media/image412.png"/><Relationship Id="rId7" Type="http://schemas.openxmlformats.org/officeDocument/2006/relationships/image" Target="../media/image416.png"/><Relationship Id="rId12" Type="http://schemas.openxmlformats.org/officeDocument/2006/relationships/image" Target="../media/image421.png"/><Relationship Id="rId2" Type="http://schemas.openxmlformats.org/officeDocument/2006/relationships/notesSlide" Target="../notesSlides/notesSlide83.xml"/><Relationship Id="rId1" Type="http://schemas.openxmlformats.org/officeDocument/2006/relationships/slideLayout" Target="../slideLayouts/slideLayout21.xml"/><Relationship Id="rId6" Type="http://schemas.openxmlformats.org/officeDocument/2006/relationships/image" Target="../media/image415.svg"/><Relationship Id="rId11" Type="http://schemas.openxmlformats.org/officeDocument/2006/relationships/image" Target="../media/image420.png"/><Relationship Id="rId5" Type="http://schemas.openxmlformats.org/officeDocument/2006/relationships/image" Target="../media/image414.png"/><Relationship Id="rId10" Type="http://schemas.openxmlformats.org/officeDocument/2006/relationships/image" Target="../media/image419.svg"/><Relationship Id="rId4" Type="http://schemas.openxmlformats.org/officeDocument/2006/relationships/image" Target="../media/image413.svg"/><Relationship Id="rId9" Type="http://schemas.openxmlformats.org/officeDocument/2006/relationships/image" Target="../media/image418.png"/></Relationships>
</file>

<file path=ppt/slides/_rels/slide84.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22.png"/><Relationship Id="rId7" Type="http://schemas.openxmlformats.org/officeDocument/2006/relationships/image" Target="../media/image414.png"/><Relationship Id="rId12" Type="http://schemas.openxmlformats.org/officeDocument/2006/relationships/image" Target="../media/image426.png"/><Relationship Id="rId2" Type="http://schemas.openxmlformats.org/officeDocument/2006/relationships/notesSlide" Target="../notesSlides/notesSlide84.xml"/><Relationship Id="rId1" Type="http://schemas.openxmlformats.org/officeDocument/2006/relationships/slideLayout" Target="../slideLayouts/slideLayout21.xml"/><Relationship Id="rId6" Type="http://schemas.openxmlformats.org/officeDocument/2006/relationships/image" Target="../media/image413.svg"/><Relationship Id="rId11" Type="http://schemas.openxmlformats.org/officeDocument/2006/relationships/image" Target="../media/image424.png"/><Relationship Id="rId5" Type="http://schemas.openxmlformats.org/officeDocument/2006/relationships/image" Target="../media/image412.png"/><Relationship Id="rId10" Type="http://schemas.openxmlformats.org/officeDocument/2006/relationships/image" Target="../media/image417.svg"/><Relationship Id="rId4" Type="http://schemas.openxmlformats.org/officeDocument/2006/relationships/image" Target="../media/image423.svg"/><Relationship Id="rId9" Type="http://schemas.openxmlformats.org/officeDocument/2006/relationships/image" Target="../media/image416.png"/></Relationships>
</file>

<file path=ppt/slides/_rels/slide85.xml.rels><?xml version="1.0" encoding="UTF-8" standalone="yes"?>
<Relationships xmlns="http://schemas.openxmlformats.org/package/2006/relationships"><Relationship Id="rId8" Type="http://schemas.openxmlformats.org/officeDocument/2006/relationships/image" Target="../media/image432.svg"/><Relationship Id="rId3" Type="http://schemas.openxmlformats.org/officeDocument/2006/relationships/image" Target="../media/image427.png"/><Relationship Id="rId7" Type="http://schemas.openxmlformats.org/officeDocument/2006/relationships/image" Target="../media/image431.png"/><Relationship Id="rId2" Type="http://schemas.openxmlformats.org/officeDocument/2006/relationships/notesSlide" Target="../notesSlides/notesSlide85.xml"/><Relationship Id="rId1" Type="http://schemas.openxmlformats.org/officeDocument/2006/relationships/slideLayout" Target="../slideLayouts/slideLayout55.xml"/><Relationship Id="rId6" Type="http://schemas.openxmlformats.org/officeDocument/2006/relationships/image" Target="../media/image430.svg"/><Relationship Id="rId11" Type="http://schemas.openxmlformats.org/officeDocument/2006/relationships/image" Target="../media/image435.png"/><Relationship Id="rId5" Type="http://schemas.openxmlformats.org/officeDocument/2006/relationships/image" Target="../media/image429.png"/><Relationship Id="rId10" Type="http://schemas.openxmlformats.org/officeDocument/2006/relationships/image" Target="../media/image434.svg"/><Relationship Id="rId4" Type="http://schemas.openxmlformats.org/officeDocument/2006/relationships/image" Target="../media/image428.png"/><Relationship Id="rId9" Type="http://schemas.openxmlformats.org/officeDocument/2006/relationships/image" Target="../media/image433.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8.xml"/><Relationship Id="rId6" Type="http://schemas.microsoft.com/office/2007/relationships/hdphoto" Target="../media/hdphoto12.wdp"/><Relationship Id="rId5" Type="http://schemas.openxmlformats.org/officeDocument/2006/relationships/image" Target="../media/image437.png"/><Relationship Id="rId4" Type="http://schemas.openxmlformats.org/officeDocument/2006/relationships/image" Target="../media/image436.png"/></Relationships>
</file>

<file path=ppt/slides/_rels/slide87.xml.rels><?xml version="1.0" encoding="UTF-8" standalone="yes"?>
<Relationships xmlns="http://schemas.openxmlformats.org/package/2006/relationships"><Relationship Id="rId3" Type="http://schemas.openxmlformats.org/officeDocument/2006/relationships/image" Target="../media/image438.png"/><Relationship Id="rId7" Type="http://schemas.microsoft.com/office/2007/relationships/hdphoto" Target="../media/hdphoto14.wdp"/><Relationship Id="rId2" Type="http://schemas.openxmlformats.org/officeDocument/2006/relationships/notesSlide" Target="../notesSlides/notesSlide87.xml"/><Relationship Id="rId1" Type="http://schemas.openxmlformats.org/officeDocument/2006/relationships/slideLayout" Target="../slideLayouts/slideLayout27.xml"/><Relationship Id="rId6" Type="http://schemas.openxmlformats.org/officeDocument/2006/relationships/image" Target="../media/image440.png"/><Relationship Id="rId5" Type="http://schemas.microsoft.com/office/2007/relationships/hdphoto" Target="../media/hdphoto13.wdp"/><Relationship Id="rId4" Type="http://schemas.openxmlformats.org/officeDocument/2006/relationships/image" Target="../media/image439.png"/></Relationships>
</file>

<file path=ppt/slides/_rels/slide8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41.png"/><Relationship Id="rId7" Type="http://schemas.openxmlformats.org/officeDocument/2006/relationships/image" Target="../media/image443.png"/><Relationship Id="rId2" Type="http://schemas.openxmlformats.org/officeDocument/2006/relationships/notesSlide" Target="../notesSlides/notesSlide88.xml"/><Relationship Id="rId1" Type="http://schemas.openxmlformats.org/officeDocument/2006/relationships/slideLayout" Target="../slideLayouts/slideLayout4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42.svg"/></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37.xml"/><Relationship Id="rId4" Type="http://schemas.openxmlformats.org/officeDocument/2006/relationships/image" Target="../media/image436.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diagramDrawing" Target="../diagrams/drawing2.xm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66.png"/><Relationship Id="rId11" Type="http://schemas.openxmlformats.org/officeDocument/2006/relationships/diagramQuickStyle" Target="../diagrams/quickStyle2.xml"/><Relationship Id="rId5" Type="http://schemas.openxmlformats.org/officeDocument/2006/relationships/image" Target="../media/image65.png"/><Relationship Id="rId10" Type="http://schemas.openxmlformats.org/officeDocument/2006/relationships/diagramLayout" Target="../diagrams/layout2.xml"/><Relationship Id="rId4" Type="http://schemas.openxmlformats.org/officeDocument/2006/relationships/image" Target="../media/image64.png"/><Relationship Id="rId9"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notesSlide" Target="../notesSlides/notesSlide90.xml"/><Relationship Id="rId1" Type="http://schemas.openxmlformats.org/officeDocument/2006/relationships/slideLayout" Target="../slideLayouts/slideLayout37.xml"/><Relationship Id="rId4" Type="http://schemas.microsoft.com/office/2007/relationships/hdphoto" Target="../media/hdphoto16.wdp"/></Relationships>
</file>

<file path=ppt/slides/_rels/slide9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45.png"/><Relationship Id="rId7" Type="http://schemas.openxmlformats.org/officeDocument/2006/relationships/image" Target="../media/image447.png"/><Relationship Id="rId2" Type="http://schemas.openxmlformats.org/officeDocument/2006/relationships/notesSlide" Target="../notesSlides/notesSlide91.xml"/><Relationship Id="rId1" Type="http://schemas.openxmlformats.org/officeDocument/2006/relationships/slideLayout" Target="../slideLayouts/slideLayout37.xml"/><Relationship Id="rId6" Type="http://schemas.microsoft.com/office/2007/relationships/hdphoto" Target="../media/hdphoto18.wdp"/><Relationship Id="rId5" Type="http://schemas.openxmlformats.org/officeDocument/2006/relationships/image" Target="../media/image446.png"/><Relationship Id="rId4" Type="http://schemas.microsoft.com/office/2007/relationships/hdphoto" Target="../media/hdphoto17.wdp"/></Relationships>
</file>

<file path=ppt/slides/_rels/slide9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notesSlide" Target="../notesSlides/notesSlide93.xml"/><Relationship Id="rId1" Type="http://schemas.openxmlformats.org/officeDocument/2006/relationships/slideLayout" Target="../slideLayouts/slideLayout21.xml"/><Relationship Id="rId6" Type="http://schemas.openxmlformats.org/officeDocument/2006/relationships/image" Target="../media/image452.png"/><Relationship Id="rId5" Type="http://schemas.openxmlformats.org/officeDocument/2006/relationships/image" Target="../media/image451.png"/><Relationship Id="rId4" Type="http://schemas.openxmlformats.org/officeDocument/2006/relationships/image" Target="../media/image450.png"/></Relationships>
</file>

<file path=ppt/slides/_rels/slide94.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94.xml"/><Relationship Id="rId1" Type="http://schemas.openxmlformats.org/officeDocument/2006/relationships/slideLayout" Target="../slideLayouts/slideLayout21.xml"/><Relationship Id="rId4" Type="http://schemas.microsoft.com/office/2007/relationships/hdphoto" Target="../media/hdphoto20.wdp"/></Relationships>
</file>

<file path=ppt/slides/_rels/slide95.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notesSlide" Target="../notesSlides/notesSlide95.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455.png"/></Relationships>
</file>

<file path=ppt/slides/_rels/slide96.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458.png"/></Relationships>
</file>

<file path=ppt/slides/_rels/slide98.xml.rels><?xml version="1.0" encoding="UTF-8" standalone="yes"?>
<Relationships xmlns="http://schemas.openxmlformats.org/package/2006/relationships"><Relationship Id="rId3" Type="http://schemas.openxmlformats.org/officeDocument/2006/relationships/image" Target="../media/image459.png"/><Relationship Id="rId7" Type="http://schemas.openxmlformats.org/officeDocument/2006/relationships/image" Target="../media/image461.png"/><Relationship Id="rId2" Type="http://schemas.openxmlformats.org/officeDocument/2006/relationships/notesSlide" Target="../notesSlides/notesSlide98.xml"/><Relationship Id="rId1" Type="http://schemas.openxmlformats.org/officeDocument/2006/relationships/slideLayout" Target="../slideLayouts/slideLayout30.xml"/><Relationship Id="rId6" Type="http://schemas.microsoft.com/office/2007/relationships/hdphoto" Target="../media/hdphoto22.wdp"/><Relationship Id="rId5" Type="http://schemas.openxmlformats.org/officeDocument/2006/relationships/image" Target="../media/image460.png"/><Relationship Id="rId4" Type="http://schemas.microsoft.com/office/2007/relationships/hdphoto" Target="../media/hdphoto21.wdp"/></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2F3EEAA-82F8-4A0E-A589-F651E69C55CD}"/>
              </a:ext>
            </a:extLst>
          </p:cNvPr>
          <p:cNvSpPr>
            <a:spLocks noChangeArrowheads="1"/>
          </p:cNvSpPr>
          <p:nvPr/>
        </p:nvSpPr>
        <p:spPr bwMode="auto">
          <a:xfrm>
            <a:off x="5593531" y="2421682"/>
            <a:ext cx="6097332" cy="20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65" tIns="54432" rIns="108865" bIns="54432">
            <a:spAutoFit/>
          </a:bodyPr>
          <a:lstStyle>
            <a:lvl1pPr eaLnBrk="0" hangingPunct="0">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eaLnBrk="0" hangingPunct="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eaLnBrk="0" hangingPunct="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eaLnBrk="0" hangingPunct="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eaLnBrk="0" hangingPunct="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r">
              <a:buFont typeface="Wingdings" pitchFamily="2" charset="2"/>
              <a:buNone/>
              <a:defRPr/>
            </a:pPr>
            <a:r>
              <a:rPr lang="ru-RU" sz="3200" dirty="0">
                <a:solidFill>
                  <a:schemeClr val="bg1"/>
                </a:solidFill>
                <a:latin typeface="+mj-lt"/>
              </a:rPr>
              <a:t>Корпоративное казначейство  линейки 1С:Управление холдингом. Обзор</a:t>
            </a:r>
            <a:endParaRPr lang="ru-RU" altLang="ru-RU" sz="3200"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33884" y="184241"/>
            <a:ext cx="9035592" cy="7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Учет и анализ взаимных обязательств с </a:t>
            </a:r>
            <a:r>
              <a:rPr lang="en-US" sz="2800" dirty="0" err="1">
                <a:solidFill>
                  <a:srgbClr val="443728"/>
                </a:solidFill>
                <a:latin typeface="+mj-lt"/>
                <a:ea typeface="Crimson Pro Bold" pitchFamily="34" charset="-122"/>
              </a:rPr>
              <a:t>контрагентами</a:t>
            </a:r>
            <a:endParaRPr lang="en-US" sz="2800" dirty="0">
              <a:solidFill>
                <a:srgbClr val="443728"/>
              </a:solidFill>
              <a:latin typeface="+mj-lt"/>
              <a:ea typeface="Crimson Pro Bold" pitchFamily="34" charset="-122"/>
            </a:endParaRPr>
          </a:p>
        </p:txBody>
      </p:sp>
      <p:sp>
        <p:nvSpPr>
          <p:cNvPr id="4" name="Text 1"/>
          <p:cNvSpPr/>
          <p:nvPr/>
        </p:nvSpPr>
        <p:spPr>
          <a:xfrm>
            <a:off x="6245458" y="1322215"/>
            <a:ext cx="1621609" cy="181215"/>
          </a:xfrm>
          <a:prstGeom prst="rect">
            <a:avLst/>
          </a:prstGeom>
          <a:noFill/>
          <a:ln/>
        </p:spPr>
        <p:txBody>
          <a:bodyPr wrap="none" lIns="0" tIns="0" rIns="0" bIns="0" rtlCol="0" anchor="t"/>
          <a:lstStyle/>
          <a:p>
            <a:pPr>
              <a:lnSpc>
                <a:spcPts val="1417"/>
              </a:lnSpc>
            </a:pPr>
            <a:r>
              <a:rPr lang="en-US" sz="1600" b="1" dirty="0">
                <a:solidFill>
                  <a:srgbClr val="443728"/>
                </a:solidFill>
                <a:latin typeface="+mn-lt"/>
                <a:ea typeface="Crimson Pro Bold" pitchFamily="34" charset="-122"/>
                <a:cs typeface="Crimson Pro Bold" pitchFamily="34" charset="-120"/>
              </a:rPr>
              <a:t>Уровни детализации</a:t>
            </a:r>
            <a:endParaRPr lang="en-US" sz="1600" dirty="0">
              <a:latin typeface="+mn-lt"/>
            </a:endParaRPr>
          </a:p>
        </p:txBody>
      </p:sp>
      <p:sp>
        <p:nvSpPr>
          <p:cNvPr id="5" name="Text 2"/>
          <p:cNvSpPr/>
          <p:nvPr/>
        </p:nvSpPr>
        <p:spPr>
          <a:xfrm>
            <a:off x="6245457" y="1619444"/>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Организация</a:t>
            </a:r>
            <a:endParaRPr lang="en-US" sz="1600" dirty="0">
              <a:latin typeface="+mn-lt"/>
            </a:endParaRPr>
          </a:p>
        </p:txBody>
      </p:sp>
      <p:sp>
        <p:nvSpPr>
          <p:cNvPr id="6" name="Text 3"/>
          <p:cNvSpPr/>
          <p:nvPr/>
        </p:nvSpPr>
        <p:spPr>
          <a:xfrm>
            <a:off x="6245457" y="1845616"/>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Контрагент</a:t>
            </a:r>
            <a:endParaRPr lang="en-US" sz="1600" dirty="0">
              <a:latin typeface="+mn-lt"/>
            </a:endParaRPr>
          </a:p>
        </p:txBody>
      </p:sp>
      <p:sp>
        <p:nvSpPr>
          <p:cNvPr id="7" name="Text 4"/>
          <p:cNvSpPr/>
          <p:nvPr/>
        </p:nvSpPr>
        <p:spPr>
          <a:xfrm>
            <a:off x="6245457" y="2071788"/>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Объект расчетов (договор, заказ, накладная)</a:t>
            </a:r>
            <a:endParaRPr lang="en-US" sz="1600" dirty="0">
              <a:latin typeface="+mn-lt"/>
            </a:endParaRPr>
          </a:p>
        </p:txBody>
      </p:sp>
      <p:sp>
        <p:nvSpPr>
          <p:cNvPr id="8" name="Text 5"/>
          <p:cNvSpPr/>
          <p:nvPr/>
        </p:nvSpPr>
        <p:spPr>
          <a:xfrm>
            <a:off x="6245457" y="2297960"/>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Расчетные документы</a:t>
            </a:r>
            <a:endParaRPr lang="en-US" sz="1600" dirty="0">
              <a:latin typeface="+mn-lt"/>
            </a:endParaRPr>
          </a:p>
        </p:txBody>
      </p:sp>
      <p:sp>
        <p:nvSpPr>
          <p:cNvPr id="9" name="Text 6"/>
          <p:cNvSpPr/>
          <p:nvPr/>
        </p:nvSpPr>
        <p:spPr>
          <a:xfrm>
            <a:off x="6245457" y="2524132"/>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Аналитики планирования</a:t>
            </a:r>
            <a:endParaRPr lang="en-US" sz="1600" dirty="0">
              <a:latin typeface="+mn-lt"/>
            </a:endParaRPr>
          </a:p>
        </p:txBody>
      </p:sp>
      <p:sp>
        <p:nvSpPr>
          <p:cNvPr id="10" name="Text 7"/>
          <p:cNvSpPr/>
          <p:nvPr/>
        </p:nvSpPr>
        <p:spPr>
          <a:xfrm>
            <a:off x="6146017" y="2983038"/>
            <a:ext cx="1820490" cy="181215"/>
          </a:xfrm>
          <a:prstGeom prst="rect">
            <a:avLst/>
          </a:prstGeom>
          <a:noFill/>
          <a:ln/>
        </p:spPr>
        <p:txBody>
          <a:bodyPr wrap="none" lIns="0" tIns="0" rIns="0" bIns="0" rtlCol="0" anchor="t"/>
          <a:lstStyle/>
          <a:p>
            <a:pPr>
              <a:lnSpc>
                <a:spcPts val="1417"/>
              </a:lnSpc>
            </a:pPr>
            <a:r>
              <a:rPr lang="en-US" sz="1600" b="1" dirty="0">
                <a:solidFill>
                  <a:srgbClr val="443728"/>
                </a:solidFill>
                <a:latin typeface="+mn-lt"/>
                <a:ea typeface="Crimson Pro Bold" pitchFamily="34" charset="-122"/>
                <a:cs typeface="Crimson Pro Bold" pitchFamily="34" charset="-120"/>
              </a:rPr>
              <a:t>Варианты детализации</a:t>
            </a:r>
            <a:endParaRPr lang="en-US" sz="1600" dirty="0">
              <a:latin typeface="+mn-lt"/>
            </a:endParaRPr>
          </a:p>
        </p:txBody>
      </p:sp>
      <p:sp>
        <p:nvSpPr>
          <p:cNvPr id="11" name="Text 8"/>
          <p:cNvSpPr/>
          <p:nvPr/>
        </p:nvSpPr>
        <p:spPr>
          <a:xfrm>
            <a:off x="6228073" y="3413174"/>
            <a:ext cx="1450219" cy="181215"/>
          </a:xfrm>
          <a:prstGeom prst="rect">
            <a:avLst/>
          </a:prstGeom>
          <a:noFill/>
          <a:ln/>
        </p:spPr>
        <p:txBody>
          <a:bodyPr wrap="none" lIns="0" tIns="0" rIns="0" bIns="0" rtlCol="0" anchor="t"/>
          <a:lstStyle/>
          <a:p>
            <a:pPr>
              <a:lnSpc>
                <a:spcPts val="1417"/>
              </a:lnSpc>
            </a:pPr>
            <a:r>
              <a:rPr lang="en-US" sz="1600" b="1" dirty="0">
                <a:solidFill>
                  <a:srgbClr val="443728"/>
                </a:solidFill>
                <a:latin typeface="+mn-lt"/>
                <a:ea typeface="Crimson Pro Bold" pitchFamily="34" charset="-122"/>
                <a:cs typeface="Crimson Pro Bold" pitchFamily="34" charset="-120"/>
              </a:rPr>
              <a:t>1С: ERP. УХ:</a:t>
            </a:r>
            <a:endParaRPr lang="en-US" sz="1600" dirty="0">
              <a:latin typeface="+mn-lt"/>
            </a:endParaRPr>
          </a:p>
        </p:txBody>
      </p:sp>
      <p:sp>
        <p:nvSpPr>
          <p:cNvPr id="12" name="Text 9"/>
          <p:cNvSpPr/>
          <p:nvPr/>
        </p:nvSpPr>
        <p:spPr>
          <a:xfrm>
            <a:off x="6228073" y="3710403"/>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договорам</a:t>
            </a:r>
            <a:endParaRPr lang="en-US" sz="1600" dirty="0">
              <a:latin typeface="+mn-lt"/>
            </a:endParaRPr>
          </a:p>
        </p:txBody>
      </p:sp>
      <p:sp>
        <p:nvSpPr>
          <p:cNvPr id="13" name="Text 10"/>
          <p:cNvSpPr/>
          <p:nvPr/>
        </p:nvSpPr>
        <p:spPr>
          <a:xfrm>
            <a:off x="6228073" y="3936575"/>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заказам</a:t>
            </a:r>
            <a:endParaRPr lang="en-US" sz="1600" dirty="0">
              <a:latin typeface="+mn-lt"/>
            </a:endParaRPr>
          </a:p>
        </p:txBody>
      </p:sp>
      <p:sp>
        <p:nvSpPr>
          <p:cNvPr id="14" name="Text 11"/>
          <p:cNvSpPr/>
          <p:nvPr/>
        </p:nvSpPr>
        <p:spPr>
          <a:xfrm>
            <a:off x="6228073" y="4162747"/>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расчетным документам</a:t>
            </a:r>
            <a:endParaRPr lang="en-US" sz="1600" dirty="0">
              <a:latin typeface="+mn-lt"/>
            </a:endParaRPr>
          </a:p>
        </p:txBody>
      </p:sp>
      <p:sp>
        <p:nvSpPr>
          <p:cNvPr id="15" name="Text 12"/>
          <p:cNvSpPr/>
          <p:nvPr/>
        </p:nvSpPr>
        <p:spPr>
          <a:xfrm>
            <a:off x="6228073" y="4388918"/>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Аванс по заказам, долг по накладным</a:t>
            </a:r>
            <a:endParaRPr lang="en-US" sz="1600" dirty="0">
              <a:latin typeface="+mn-lt"/>
            </a:endParaRPr>
          </a:p>
        </p:txBody>
      </p:sp>
      <p:sp>
        <p:nvSpPr>
          <p:cNvPr id="16" name="Text 13"/>
          <p:cNvSpPr/>
          <p:nvPr/>
        </p:nvSpPr>
        <p:spPr>
          <a:xfrm>
            <a:off x="6228073" y="4615091"/>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Аванс по договорам, долг по накладным</a:t>
            </a:r>
            <a:endParaRPr lang="en-US" sz="1600" dirty="0">
              <a:latin typeface="+mn-lt"/>
            </a:endParaRPr>
          </a:p>
        </p:txBody>
      </p:sp>
      <p:sp>
        <p:nvSpPr>
          <p:cNvPr id="17" name="Text 14"/>
          <p:cNvSpPr/>
          <p:nvPr/>
        </p:nvSpPr>
        <p:spPr>
          <a:xfrm>
            <a:off x="775654" y="3789834"/>
            <a:ext cx="1450219" cy="181215"/>
          </a:xfrm>
          <a:prstGeom prst="rect">
            <a:avLst/>
          </a:prstGeom>
          <a:noFill/>
          <a:ln/>
        </p:spPr>
        <p:txBody>
          <a:bodyPr wrap="none" lIns="0" tIns="0" rIns="0" bIns="0" rtlCol="0" anchor="t"/>
          <a:lstStyle/>
          <a:p>
            <a:pPr>
              <a:lnSpc>
                <a:spcPts val="1417"/>
              </a:lnSpc>
            </a:pPr>
            <a:r>
              <a:rPr lang="en-US" sz="1600" b="1" dirty="0">
                <a:solidFill>
                  <a:srgbClr val="443728"/>
                </a:solidFill>
                <a:latin typeface="+mn-lt"/>
                <a:ea typeface="Crimson Pro Bold" pitchFamily="34" charset="-122"/>
                <a:cs typeface="Crimson Pro Bold" pitchFamily="34" charset="-120"/>
              </a:rPr>
              <a:t>1С: УХ:</a:t>
            </a:r>
            <a:endParaRPr lang="en-US" sz="1600" dirty="0">
              <a:latin typeface="+mn-lt"/>
            </a:endParaRPr>
          </a:p>
        </p:txBody>
      </p:sp>
      <p:sp>
        <p:nvSpPr>
          <p:cNvPr id="18" name="Text 15"/>
          <p:cNvSpPr/>
          <p:nvPr/>
        </p:nvSpPr>
        <p:spPr>
          <a:xfrm>
            <a:off x="775654" y="4087063"/>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договору в целом</a:t>
            </a:r>
            <a:endParaRPr lang="en-US" sz="1600" dirty="0">
              <a:latin typeface="+mn-lt"/>
            </a:endParaRPr>
          </a:p>
        </p:txBody>
      </p:sp>
      <p:sp>
        <p:nvSpPr>
          <p:cNvPr id="19" name="Text 16"/>
          <p:cNvSpPr/>
          <p:nvPr/>
        </p:nvSpPr>
        <p:spPr>
          <a:xfrm>
            <a:off x="775654" y="4313235"/>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заказам</a:t>
            </a:r>
            <a:endParaRPr lang="en-US" sz="1600" dirty="0">
              <a:latin typeface="+mn-lt"/>
            </a:endParaRPr>
          </a:p>
        </p:txBody>
      </p:sp>
      <p:sp>
        <p:nvSpPr>
          <p:cNvPr id="20" name="Text 17"/>
          <p:cNvSpPr/>
          <p:nvPr/>
        </p:nvSpPr>
        <p:spPr>
          <a:xfrm>
            <a:off x="775654" y="4539407"/>
            <a:ext cx="5331265" cy="185582"/>
          </a:xfrm>
          <a:prstGeom prst="rect">
            <a:avLst/>
          </a:prstGeom>
          <a:noFill/>
          <a:ln/>
        </p:spPr>
        <p:txBody>
          <a:bodyPr wrap="none" lIns="0" tIns="0" rIns="0" bIns="0" rtlCol="0" anchor="t"/>
          <a:lstStyle/>
          <a:p>
            <a:pPr marL="285807" indent="-285807">
              <a:lnSpc>
                <a:spcPts val="1459"/>
              </a:lnSpc>
              <a:buSzPct val="100000"/>
              <a:buChar char="•"/>
            </a:pPr>
            <a:r>
              <a:rPr lang="en-US" sz="1600" dirty="0">
                <a:solidFill>
                  <a:srgbClr val="443728"/>
                </a:solidFill>
                <a:latin typeface="+mn-lt"/>
                <a:ea typeface="Open Sans" pitchFamily="34" charset="-122"/>
                <a:cs typeface="Open Sans" pitchFamily="34" charset="-120"/>
              </a:rPr>
              <a:t>По накладным</a:t>
            </a:r>
            <a:endParaRPr lang="en-US" sz="1600" dirty="0">
              <a:latin typeface="+mn-lt"/>
            </a:endParaRPr>
          </a:p>
        </p:txBody>
      </p:sp>
      <p:sp>
        <p:nvSpPr>
          <p:cNvPr id="21" name="Shape 18"/>
          <p:cNvSpPr/>
          <p:nvPr/>
        </p:nvSpPr>
        <p:spPr>
          <a:xfrm>
            <a:off x="624804" y="4957819"/>
            <a:ext cx="5414727" cy="430312"/>
          </a:xfrm>
          <a:prstGeom prst="roundRect">
            <a:avLst>
              <a:gd name="adj" fmla="val 11324"/>
            </a:avLst>
          </a:prstGeom>
          <a:solidFill>
            <a:srgbClr val="C9907C"/>
          </a:solidFill>
          <a:ln w="7620">
            <a:solidFill>
              <a:srgbClr val="9C776D"/>
            </a:solidFill>
            <a:prstDash val="solid"/>
          </a:ln>
        </p:spPr>
        <p:txBody>
          <a:bodyPr/>
          <a:lstStyle/>
          <a:p>
            <a:endParaRPr lang="ru-RU"/>
          </a:p>
        </p:txBody>
      </p:sp>
      <p:sp>
        <p:nvSpPr>
          <p:cNvPr id="22" name="Text 19"/>
          <p:cNvSpPr/>
          <p:nvPr/>
        </p:nvSpPr>
        <p:spPr>
          <a:xfrm>
            <a:off x="747169" y="5080184"/>
            <a:ext cx="5169997" cy="185582"/>
          </a:xfrm>
          <a:prstGeom prst="rect">
            <a:avLst/>
          </a:prstGeom>
          <a:noFill/>
          <a:ln/>
        </p:spPr>
        <p:txBody>
          <a:bodyPr wrap="none" lIns="0" tIns="0" rIns="0" bIns="0" rtlCol="0" anchor="t"/>
          <a:lstStyle/>
          <a:p>
            <a:pPr>
              <a:lnSpc>
                <a:spcPts val="1459"/>
              </a:lnSpc>
            </a:pPr>
            <a:r>
              <a:rPr lang="ru-RU" sz="1600" dirty="0">
                <a:solidFill>
                  <a:srgbClr val="FFFFFF"/>
                </a:solidFill>
                <a:latin typeface="+mn-lt"/>
                <a:ea typeface="Open Sans" pitchFamily="34" charset="-122"/>
                <a:cs typeface="Open Sans" pitchFamily="34" charset="-120"/>
              </a:rPr>
              <a:t>Детализация до объекта расчетов и документа</a:t>
            </a:r>
          </a:p>
        </p:txBody>
      </p:sp>
      <p:sp>
        <p:nvSpPr>
          <p:cNvPr id="23" name="Shape 20"/>
          <p:cNvSpPr/>
          <p:nvPr/>
        </p:nvSpPr>
        <p:spPr>
          <a:xfrm>
            <a:off x="6155545" y="4957819"/>
            <a:ext cx="5414826" cy="430312"/>
          </a:xfrm>
          <a:prstGeom prst="roundRect">
            <a:avLst>
              <a:gd name="adj" fmla="val 11324"/>
            </a:avLst>
          </a:prstGeom>
          <a:solidFill>
            <a:srgbClr val="C9907C"/>
          </a:solidFill>
          <a:ln w="7620">
            <a:solidFill>
              <a:srgbClr val="AF7662"/>
            </a:solidFill>
            <a:prstDash val="solid"/>
          </a:ln>
        </p:spPr>
        <p:txBody>
          <a:bodyPr/>
          <a:lstStyle/>
          <a:p>
            <a:endParaRPr lang="ru-RU"/>
          </a:p>
        </p:txBody>
      </p:sp>
      <p:sp>
        <p:nvSpPr>
          <p:cNvPr id="24" name="Text 21"/>
          <p:cNvSpPr/>
          <p:nvPr/>
        </p:nvSpPr>
        <p:spPr>
          <a:xfrm>
            <a:off x="6277909" y="5080184"/>
            <a:ext cx="5170097" cy="185582"/>
          </a:xfrm>
          <a:prstGeom prst="rect">
            <a:avLst/>
          </a:prstGeom>
          <a:noFill/>
          <a:ln/>
        </p:spPr>
        <p:txBody>
          <a:bodyPr wrap="none" lIns="0" tIns="0" rIns="0" bIns="0" rtlCol="0" anchor="t"/>
          <a:lstStyle/>
          <a:p>
            <a:pPr>
              <a:lnSpc>
                <a:spcPts val="1459"/>
              </a:lnSpc>
            </a:pPr>
            <a:r>
              <a:rPr lang="en-US" sz="1600" dirty="0">
                <a:solidFill>
                  <a:srgbClr val="FFFCFA"/>
                </a:solidFill>
                <a:latin typeface="+mn-lt"/>
                <a:ea typeface="Open Sans" pitchFamily="34" charset="-122"/>
                <a:cs typeface="Open Sans" pitchFamily="34" charset="-120"/>
              </a:rPr>
              <a:t>Взаимозачет задолженности</a:t>
            </a:r>
            <a:endParaRPr lang="en-US" sz="1600" dirty="0">
              <a:solidFill>
                <a:srgbClr val="FFFCFA"/>
              </a:solidFill>
              <a:latin typeface="+mn-lt"/>
            </a:endParaRPr>
          </a:p>
        </p:txBody>
      </p:sp>
      <p:sp>
        <p:nvSpPr>
          <p:cNvPr id="25" name="Shape 22"/>
          <p:cNvSpPr/>
          <p:nvPr/>
        </p:nvSpPr>
        <p:spPr>
          <a:xfrm>
            <a:off x="624804" y="5504145"/>
            <a:ext cx="5414727" cy="430312"/>
          </a:xfrm>
          <a:prstGeom prst="roundRect">
            <a:avLst>
              <a:gd name="adj" fmla="val 11324"/>
            </a:avLst>
          </a:prstGeom>
          <a:solidFill>
            <a:srgbClr val="B3BDB5"/>
          </a:solidFill>
          <a:ln w="7620">
            <a:solidFill>
              <a:srgbClr val="99A39B"/>
            </a:solidFill>
            <a:prstDash val="solid"/>
          </a:ln>
        </p:spPr>
        <p:txBody>
          <a:bodyPr/>
          <a:lstStyle/>
          <a:p>
            <a:endParaRPr lang="ru-RU"/>
          </a:p>
        </p:txBody>
      </p:sp>
      <p:sp>
        <p:nvSpPr>
          <p:cNvPr id="26" name="Text 23"/>
          <p:cNvSpPr/>
          <p:nvPr/>
        </p:nvSpPr>
        <p:spPr>
          <a:xfrm>
            <a:off x="747169" y="5626510"/>
            <a:ext cx="5169997" cy="185582"/>
          </a:xfrm>
          <a:prstGeom prst="rect">
            <a:avLst/>
          </a:prstGeom>
          <a:noFill/>
          <a:ln/>
        </p:spPr>
        <p:txBody>
          <a:bodyPr wrap="none" lIns="0" tIns="0" rIns="0" bIns="0" rtlCol="0" anchor="t"/>
          <a:lstStyle/>
          <a:p>
            <a:pPr>
              <a:lnSpc>
                <a:spcPts val="1459"/>
              </a:lnSpc>
            </a:pPr>
            <a:r>
              <a:rPr lang="ru-RU" sz="1500" dirty="0">
                <a:solidFill>
                  <a:srgbClr val="000000"/>
                </a:solidFill>
                <a:latin typeface="+mn-lt"/>
                <a:ea typeface="Open Sans" pitchFamily="34" charset="-122"/>
                <a:cs typeface="Open Sans" pitchFamily="34" charset="-120"/>
              </a:rPr>
              <a:t>Использование различных валют и источников курсов</a:t>
            </a:r>
          </a:p>
        </p:txBody>
      </p:sp>
      <p:sp>
        <p:nvSpPr>
          <p:cNvPr id="27" name="Shape 24"/>
          <p:cNvSpPr/>
          <p:nvPr/>
        </p:nvSpPr>
        <p:spPr>
          <a:xfrm>
            <a:off x="6155545" y="5504145"/>
            <a:ext cx="5414826" cy="430312"/>
          </a:xfrm>
          <a:prstGeom prst="roundRect">
            <a:avLst>
              <a:gd name="adj" fmla="val 11324"/>
            </a:avLst>
          </a:prstGeom>
          <a:solidFill>
            <a:srgbClr val="FCC451"/>
          </a:solidFill>
          <a:ln w="7620">
            <a:solidFill>
              <a:srgbClr val="E2AA37"/>
            </a:solidFill>
            <a:prstDash val="solid"/>
          </a:ln>
        </p:spPr>
        <p:txBody>
          <a:bodyPr/>
          <a:lstStyle/>
          <a:p>
            <a:endParaRPr lang="ru-RU"/>
          </a:p>
        </p:txBody>
      </p:sp>
      <p:sp>
        <p:nvSpPr>
          <p:cNvPr id="28" name="Text 25"/>
          <p:cNvSpPr/>
          <p:nvPr/>
        </p:nvSpPr>
        <p:spPr>
          <a:xfrm>
            <a:off x="6277909" y="5626510"/>
            <a:ext cx="5170097" cy="185582"/>
          </a:xfrm>
          <a:prstGeom prst="rect">
            <a:avLst/>
          </a:prstGeom>
          <a:noFill/>
          <a:ln/>
        </p:spPr>
        <p:txBody>
          <a:bodyPr wrap="none" lIns="0" tIns="0" rIns="0" bIns="0" rtlCol="0" anchor="t"/>
          <a:lstStyle/>
          <a:p>
            <a:pPr>
              <a:lnSpc>
                <a:spcPts val="1459"/>
              </a:lnSpc>
            </a:pPr>
            <a:r>
              <a:rPr lang="ru-RU" sz="1600" dirty="0">
                <a:solidFill>
                  <a:srgbClr val="000000"/>
                </a:solidFill>
                <a:latin typeface="+mn-lt"/>
                <a:ea typeface="Open Sans" pitchFamily="34" charset="-122"/>
                <a:cs typeface="Open Sans" pitchFamily="34" charset="-120"/>
              </a:rPr>
              <a:t>Помощник по зачету встречных обязательств</a:t>
            </a:r>
          </a:p>
        </p:txBody>
      </p:sp>
      <p:sp>
        <p:nvSpPr>
          <p:cNvPr id="29" name="Shape 26"/>
          <p:cNvSpPr/>
          <p:nvPr/>
        </p:nvSpPr>
        <p:spPr>
          <a:xfrm>
            <a:off x="624804" y="6050470"/>
            <a:ext cx="5414727" cy="430312"/>
          </a:xfrm>
          <a:prstGeom prst="roundRect">
            <a:avLst>
              <a:gd name="adj" fmla="val 11324"/>
            </a:avLst>
          </a:prstGeom>
          <a:solidFill>
            <a:srgbClr val="C9907C"/>
          </a:solidFill>
          <a:ln w="7620">
            <a:solidFill>
              <a:srgbClr val="9C776D"/>
            </a:solidFill>
            <a:prstDash val="solid"/>
          </a:ln>
        </p:spPr>
        <p:txBody>
          <a:bodyPr/>
          <a:lstStyle/>
          <a:p>
            <a:endParaRPr lang="ru-RU"/>
          </a:p>
        </p:txBody>
      </p:sp>
      <p:sp>
        <p:nvSpPr>
          <p:cNvPr id="30" name="Text 27"/>
          <p:cNvSpPr/>
          <p:nvPr/>
        </p:nvSpPr>
        <p:spPr>
          <a:xfrm>
            <a:off x="747169" y="6172835"/>
            <a:ext cx="5169997" cy="185582"/>
          </a:xfrm>
          <a:prstGeom prst="rect">
            <a:avLst/>
          </a:prstGeom>
          <a:noFill/>
          <a:ln/>
        </p:spPr>
        <p:txBody>
          <a:bodyPr wrap="none" lIns="0" tIns="0" rIns="0" bIns="0" rtlCol="0" anchor="t"/>
          <a:lstStyle/>
          <a:p>
            <a:pPr>
              <a:lnSpc>
                <a:spcPts val="1459"/>
              </a:lnSpc>
            </a:pPr>
            <a:r>
              <a:rPr lang="ru-RU" sz="1600" dirty="0">
                <a:solidFill>
                  <a:srgbClr val="FFFFFF"/>
                </a:solidFill>
                <a:latin typeface="+mn-lt"/>
                <a:ea typeface="Open Sans" pitchFamily="34" charset="-122"/>
                <a:cs typeface="Open Sans" pitchFamily="34" charset="-120"/>
              </a:rPr>
              <a:t>Выявление просроченной задолженности</a:t>
            </a:r>
          </a:p>
        </p:txBody>
      </p:sp>
      <p:sp>
        <p:nvSpPr>
          <p:cNvPr id="31" name="Shape 28"/>
          <p:cNvSpPr/>
          <p:nvPr/>
        </p:nvSpPr>
        <p:spPr>
          <a:xfrm>
            <a:off x="6155545" y="6050470"/>
            <a:ext cx="5414826" cy="430312"/>
          </a:xfrm>
          <a:prstGeom prst="roundRect">
            <a:avLst>
              <a:gd name="adj" fmla="val 11324"/>
            </a:avLst>
          </a:prstGeom>
          <a:solidFill>
            <a:srgbClr val="C9907C"/>
          </a:solidFill>
          <a:ln w="7620">
            <a:solidFill>
              <a:srgbClr val="AF7662"/>
            </a:solidFill>
            <a:prstDash val="solid"/>
          </a:ln>
        </p:spPr>
        <p:txBody>
          <a:bodyPr/>
          <a:lstStyle/>
          <a:p>
            <a:endParaRPr lang="ru-RU"/>
          </a:p>
        </p:txBody>
      </p:sp>
      <p:sp>
        <p:nvSpPr>
          <p:cNvPr id="32" name="Text 29"/>
          <p:cNvSpPr/>
          <p:nvPr/>
        </p:nvSpPr>
        <p:spPr>
          <a:xfrm>
            <a:off x="6277909" y="6172835"/>
            <a:ext cx="5170097" cy="185582"/>
          </a:xfrm>
          <a:prstGeom prst="rect">
            <a:avLst/>
          </a:prstGeom>
          <a:noFill/>
          <a:ln/>
        </p:spPr>
        <p:txBody>
          <a:bodyPr wrap="none" lIns="0" tIns="0" rIns="0" bIns="0" rtlCol="0" anchor="t"/>
          <a:lstStyle/>
          <a:p>
            <a:pPr>
              <a:lnSpc>
                <a:spcPts val="1459"/>
              </a:lnSpc>
            </a:pPr>
            <a:r>
              <a:rPr lang="ru-RU" sz="1600" dirty="0">
                <a:solidFill>
                  <a:srgbClr val="FFFCFA"/>
                </a:solidFill>
                <a:latin typeface="+mn-lt"/>
                <a:ea typeface="Open Sans" pitchFamily="34" charset="-122"/>
                <a:cs typeface="Open Sans" pitchFamily="34" charset="-120"/>
              </a:rPr>
              <a:t>Помощник/акты сверки с контрагентами</a:t>
            </a:r>
          </a:p>
        </p:txBody>
      </p:sp>
      <p:pic>
        <p:nvPicPr>
          <p:cNvPr id="33" name="Рисунок 32">
            <a:extLst>
              <a:ext uri="{FF2B5EF4-FFF2-40B4-BE49-F238E27FC236}">
                <a16:creationId xmlns:a16="http://schemas.microsoft.com/office/drawing/2014/main" id="{752A1222-1F31-4B69-A9F3-9D158E4F72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75653" y="1238665"/>
            <a:ext cx="4745869" cy="2239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Shape 25">
            <a:extLst>
              <a:ext uri="{FF2B5EF4-FFF2-40B4-BE49-F238E27FC236}">
                <a16:creationId xmlns:a16="http://schemas.microsoft.com/office/drawing/2014/main" id="{84AF53E1-9169-4DA9-91DB-E9B9D7C00DB0}"/>
              </a:ext>
            </a:extLst>
          </p:cNvPr>
          <p:cNvSpPr/>
          <p:nvPr/>
        </p:nvSpPr>
        <p:spPr>
          <a:xfrm>
            <a:off x="5796240" y="1183562"/>
            <a:ext cx="241852" cy="241852"/>
          </a:xfrm>
          <a:prstGeom prst="roundRect">
            <a:avLst>
              <a:gd name="adj" fmla="val 18674"/>
            </a:avLst>
          </a:prstGeom>
          <a:solidFill>
            <a:srgbClr val="835E54"/>
          </a:solidFill>
          <a:ln w="7620">
            <a:solidFill>
              <a:srgbClr val="9C776D"/>
            </a:solidFill>
            <a:prstDash val="solid"/>
          </a:ln>
        </p:spPr>
        <p:txBody>
          <a:bodyPr/>
          <a:lstStyle/>
          <a:p>
            <a:endParaRPr lang="ru-RU"/>
          </a:p>
        </p:txBody>
      </p:sp>
      <p:sp>
        <p:nvSpPr>
          <p:cNvPr id="37" name="Shape 32">
            <a:extLst>
              <a:ext uri="{FF2B5EF4-FFF2-40B4-BE49-F238E27FC236}">
                <a16:creationId xmlns:a16="http://schemas.microsoft.com/office/drawing/2014/main" id="{3C530D5A-9361-4CB0-842D-98D2145877D5}"/>
              </a:ext>
            </a:extLst>
          </p:cNvPr>
          <p:cNvSpPr/>
          <p:nvPr/>
        </p:nvSpPr>
        <p:spPr>
          <a:xfrm>
            <a:off x="5796240" y="2862112"/>
            <a:ext cx="241852" cy="241852"/>
          </a:xfrm>
          <a:prstGeom prst="roundRect">
            <a:avLst>
              <a:gd name="adj" fmla="val 18674"/>
            </a:avLst>
          </a:prstGeom>
          <a:solidFill>
            <a:srgbClr val="C9907C"/>
          </a:solidFill>
          <a:ln w="7620">
            <a:solidFill>
              <a:srgbClr val="AF7662"/>
            </a:solidFill>
            <a:prstDash val="solid"/>
          </a:ln>
        </p:spPr>
        <p:txBody>
          <a:bodyPr/>
          <a:lstStyle/>
          <a:p>
            <a:endParaRPr lang="ru-RU"/>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3919-D169-B0DA-B767-9CA647BC1C9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A0A252D-7D17-BE5D-75A3-BCEB2CA1DFF6}"/>
              </a:ext>
            </a:extLst>
          </p:cNvPr>
          <p:cNvSpPr/>
          <p:nvPr/>
        </p:nvSpPr>
        <p:spPr>
          <a:xfrm>
            <a:off x="714121" y="188913"/>
            <a:ext cx="9055354" cy="81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Оповещения о состоянии </a:t>
            </a:r>
            <a:r>
              <a:rPr lang="en-US" sz="2800" dirty="0" err="1">
                <a:solidFill>
                  <a:srgbClr val="443728"/>
                </a:solidFill>
                <a:latin typeface="+mj-lt"/>
                <a:ea typeface="Crimson Pro Bold" pitchFamily="34" charset="-122"/>
              </a:rPr>
              <a:t>платежных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позиций</a:t>
            </a:r>
            <a:endParaRPr lang="en-US" sz="2800" dirty="0">
              <a:solidFill>
                <a:srgbClr val="443728"/>
              </a:solidFill>
              <a:latin typeface="+mj-lt"/>
              <a:ea typeface="Crimson Pro Bold" pitchFamily="34" charset="-122"/>
            </a:endParaRPr>
          </a:p>
        </p:txBody>
      </p:sp>
      <p:sp>
        <p:nvSpPr>
          <p:cNvPr id="3" name="Text 1">
            <a:extLst>
              <a:ext uri="{FF2B5EF4-FFF2-40B4-BE49-F238E27FC236}">
                <a16:creationId xmlns:a16="http://schemas.microsoft.com/office/drawing/2014/main" id="{AD441847-16B9-1170-EE3F-24A83AC4641E}"/>
              </a:ext>
            </a:extLst>
          </p:cNvPr>
          <p:cNvSpPr/>
          <p:nvPr/>
        </p:nvSpPr>
        <p:spPr>
          <a:xfrm>
            <a:off x="656958" y="1350582"/>
            <a:ext cx="10881259" cy="255845"/>
          </a:xfrm>
          <a:prstGeom prst="rect">
            <a:avLst/>
          </a:prstGeom>
          <a:noFill/>
          <a:ln/>
        </p:spPr>
        <p:txBody>
          <a:bodyPr wrap="none" lIns="0" tIns="0" rIns="0" bIns="0" rtlCol="0" anchor="t"/>
          <a:lstStyle/>
          <a:p>
            <a:pPr>
              <a:lnSpc>
                <a:spcPts val="2000"/>
              </a:lnSpc>
            </a:pPr>
            <a:endParaRPr lang="en-US" sz="1292" dirty="0">
              <a:latin typeface="+mn-lt"/>
            </a:endParaRPr>
          </a:p>
        </p:txBody>
      </p:sp>
      <p:sp>
        <p:nvSpPr>
          <p:cNvPr id="4" name="Shape 2">
            <a:extLst>
              <a:ext uri="{FF2B5EF4-FFF2-40B4-BE49-F238E27FC236}">
                <a16:creationId xmlns:a16="http://schemas.microsoft.com/office/drawing/2014/main" id="{2DE59314-9D80-5C3D-DB26-95BCDEB1EAC4}"/>
              </a:ext>
            </a:extLst>
          </p:cNvPr>
          <p:cNvSpPr/>
          <p:nvPr/>
        </p:nvSpPr>
        <p:spPr>
          <a:xfrm>
            <a:off x="656958" y="1413570"/>
            <a:ext cx="3526455" cy="1505497"/>
          </a:xfrm>
          <a:prstGeom prst="roundRect">
            <a:avLst>
              <a:gd name="adj" fmla="val 6075"/>
            </a:avLst>
          </a:prstGeom>
          <a:solidFill>
            <a:srgbClr val="FFFCFA"/>
          </a:solidFill>
          <a:ln w="22860">
            <a:solidFill>
              <a:srgbClr val="835E54"/>
            </a:solidFill>
            <a:prstDash val="solid"/>
          </a:ln>
        </p:spPr>
        <p:txBody>
          <a:bodyPr/>
          <a:lstStyle/>
          <a:p>
            <a:endParaRPr lang="ru-RU"/>
          </a:p>
        </p:txBody>
      </p:sp>
      <p:sp>
        <p:nvSpPr>
          <p:cNvPr id="5" name="Shape 3">
            <a:extLst>
              <a:ext uri="{FF2B5EF4-FFF2-40B4-BE49-F238E27FC236}">
                <a16:creationId xmlns:a16="http://schemas.microsoft.com/office/drawing/2014/main" id="{25FA348F-7FF8-983F-B413-55AD3D6D87B1}"/>
              </a:ext>
            </a:extLst>
          </p:cNvPr>
          <p:cNvSpPr/>
          <p:nvPr/>
        </p:nvSpPr>
        <p:spPr>
          <a:xfrm>
            <a:off x="637903" y="1413570"/>
            <a:ext cx="76218" cy="1505497"/>
          </a:xfrm>
          <a:prstGeom prst="roundRect">
            <a:avLst>
              <a:gd name="adj" fmla="val 93078"/>
            </a:avLst>
          </a:prstGeom>
          <a:solidFill>
            <a:srgbClr val="835E54"/>
          </a:solidFill>
          <a:ln/>
        </p:spPr>
        <p:txBody>
          <a:bodyPr/>
          <a:lstStyle/>
          <a:p>
            <a:endParaRPr lang="ru-RU"/>
          </a:p>
        </p:txBody>
      </p:sp>
      <p:sp>
        <p:nvSpPr>
          <p:cNvPr id="6" name="Text 4">
            <a:extLst>
              <a:ext uri="{FF2B5EF4-FFF2-40B4-BE49-F238E27FC236}">
                <a16:creationId xmlns:a16="http://schemas.microsoft.com/office/drawing/2014/main" id="{B19E6BD0-6A81-58C3-9CA2-F76FE9F7DE10}"/>
              </a:ext>
            </a:extLst>
          </p:cNvPr>
          <p:cNvSpPr/>
          <p:nvPr/>
        </p:nvSpPr>
        <p:spPr>
          <a:xfrm>
            <a:off x="901985" y="1601434"/>
            <a:ext cx="3093563"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Включение в реестр платежей</a:t>
            </a:r>
            <a:endParaRPr lang="en-US" sz="1600" dirty="0">
              <a:latin typeface="+mn-lt"/>
            </a:endParaRPr>
          </a:p>
        </p:txBody>
      </p:sp>
      <p:sp>
        <p:nvSpPr>
          <p:cNvPr id="7" name="Text 5">
            <a:extLst>
              <a:ext uri="{FF2B5EF4-FFF2-40B4-BE49-F238E27FC236}">
                <a16:creationId xmlns:a16="http://schemas.microsoft.com/office/drawing/2014/main" id="{8201A498-362B-B2D4-0EB9-CBEEB177FB8B}"/>
              </a:ext>
            </a:extLst>
          </p:cNvPr>
          <p:cNvSpPr/>
          <p:nvPr/>
        </p:nvSpPr>
        <p:spPr>
          <a:xfrm>
            <a:off x="901985" y="2219511"/>
            <a:ext cx="3093563"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 добавлении позиции в </a:t>
            </a:r>
            <a:r>
              <a:rPr lang="en-US" sz="1400" dirty="0" err="1">
                <a:solidFill>
                  <a:srgbClr val="443728"/>
                </a:solidFill>
                <a:latin typeface="+mn-lt"/>
                <a:ea typeface="Open Sans" pitchFamily="34" charset="-122"/>
                <a:cs typeface="Open Sans" pitchFamily="34" charset="-120"/>
              </a:rPr>
              <a:t>реестр</a:t>
            </a:r>
            <a:r>
              <a:rPr lang="ru-RU" sz="1400" dirty="0">
                <a:solidFill>
                  <a:srgbClr val="443728"/>
                </a:solidFill>
                <a:latin typeface="+mn-lt"/>
                <a:ea typeface="Open Sans" pitchFamily="34" charset="-122"/>
                <a:cs typeface="Open Sans" pitchFamily="34" charset="-120"/>
              </a:rPr>
              <a:t> платежей</a:t>
            </a:r>
            <a:endParaRPr lang="en-US" sz="1400" dirty="0">
              <a:latin typeface="+mn-lt"/>
            </a:endParaRPr>
          </a:p>
        </p:txBody>
      </p:sp>
      <p:sp>
        <p:nvSpPr>
          <p:cNvPr id="8" name="Shape 6">
            <a:extLst>
              <a:ext uri="{FF2B5EF4-FFF2-40B4-BE49-F238E27FC236}">
                <a16:creationId xmlns:a16="http://schemas.microsoft.com/office/drawing/2014/main" id="{7F8BCB70-0C57-5330-A357-4CD622C859DD}"/>
              </a:ext>
            </a:extLst>
          </p:cNvPr>
          <p:cNvSpPr/>
          <p:nvPr/>
        </p:nvSpPr>
        <p:spPr>
          <a:xfrm>
            <a:off x="4334261" y="1413570"/>
            <a:ext cx="3526554" cy="1505497"/>
          </a:xfrm>
          <a:prstGeom prst="roundRect">
            <a:avLst>
              <a:gd name="adj" fmla="val 6075"/>
            </a:avLst>
          </a:prstGeom>
          <a:solidFill>
            <a:srgbClr val="FFFCFA"/>
          </a:solidFill>
          <a:ln w="22860">
            <a:solidFill>
              <a:srgbClr val="C9907C"/>
            </a:solidFill>
            <a:prstDash val="solid"/>
          </a:ln>
        </p:spPr>
        <p:txBody>
          <a:bodyPr/>
          <a:lstStyle/>
          <a:p>
            <a:endParaRPr lang="ru-RU"/>
          </a:p>
        </p:txBody>
      </p:sp>
      <p:sp>
        <p:nvSpPr>
          <p:cNvPr id="9" name="Shape 7">
            <a:extLst>
              <a:ext uri="{FF2B5EF4-FFF2-40B4-BE49-F238E27FC236}">
                <a16:creationId xmlns:a16="http://schemas.microsoft.com/office/drawing/2014/main" id="{81069F99-2FDC-D9E3-00BA-7E274E155635}"/>
              </a:ext>
            </a:extLst>
          </p:cNvPr>
          <p:cNvSpPr/>
          <p:nvPr/>
        </p:nvSpPr>
        <p:spPr>
          <a:xfrm>
            <a:off x="4315206" y="1413570"/>
            <a:ext cx="76218" cy="1505497"/>
          </a:xfrm>
          <a:prstGeom prst="roundRect">
            <a:avLst>
              <a:gd name="adj" fmla="val 93078"/>
            </a:avLst>
          </a:prstGeom>
          <a:solidFill>
            <a:srgbClr val="C9907C"/>
          </a:solidFill>
          <a:ln/>
        </p:spPr>
        <p:txBody>
          <a:bodyPr/>
          <a:lstStyle/>
          <a:p>
            <a:endParaRPr lang="ru-RU"/>
          </a:p>
        </p:txBody>
      </p:sp>
      <p:sp>
        <p:nvSpPr>
          <p:cNvPr id="10" name="Text 8">
            <a:extLst>
              <a:ext uri="{FF2B5EF4-FFF2-40B4-BE49-F238E27FC236}">
                <a16:creationId xmlns:a16="http://schemas.microsoft.com/office/drawing/2014/main" id="{CC048EB4-2E2C-0C48-14E6-0AD65D6E417C}"/>
              </a:ext>
            </a:extLst>
          </p:cNvPr>
          <p:cNvSpPr/>
          <p:nvPr/>
        </p:nvSpPr>
        <p:spPr>
          <a:xfrm>
            <a:off x="4579288" y="1601434"/>
            <a:ext cx="3093662"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Возврат из списка отложенных</a:t>
            </a:r>
            <a:endParaRPr lang="en-US" sz="1600" dirty="0">
              <a:latin typeface="+mn-lt"/>
            </a:endParaRPr>
          </a:p>
        </p:txBody>
      </p:sp>
      <p:sp>
        <p:nvSpPr>
          <p:cNvPr id="11" name="Text 9">
            <a:extLst>
              <a:ext uri="{FF2B5EF4-FFF2-40B4-BE49-F238E27FC236}">
                <a16:creationId xmlns:a16="http://schemas.microsoft.com/office/drawing/2014/main" id="{508A6730-7C88-2FDD-12BA-703C3DADC14F}"/>
              </a:ext>
            </a:extLst>
          </p:cNvPr>
          <p:cNvSpPr/>
          <p:nvPr/>
        </p:nvSpPr>
        <p:spPr>
          <a:xfrm>
            <a:off x="4513887" y="2219511"/>
            <a:ext cx="3224464"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информирование о возобновлении обработки платежа</a:t>
            </a:r>
            <a:endParaRPr lang="en-US" sz="1400" dirty="0">
              <a:latin typeface="+mn-lt"/>
            </a:endParaRPr>
          </a:p>
        </p:txBody>
      </p:sp>
      <p:sp>
        <p:nvSpPr>
          <p:cNvPr id="12" name="Shape 10">
            <a:extLst>
              <a:ext uri="{FF2B5EF4-FFF2-40B4-BE49-F238E27FC236}">
                <a16:creationId xmlns:a16="http://schemas.microsoft.com/office/drawing/2014/main" id="{FA0086DA-E995-4643-BD96-32B640D85983}"/>
              </a:ext>
            </a:extLst>
          </p:cNvPr>
          <p:cNvSpPr/>
          <p:nvPr/>
        </p:nvSpPr>
        <p:spPr>
          <a:xfrm>
            <a:off x="8011662" y="1413570"/>
            <a:ext cx="3526554" cy="1505497"/>
          </a:xfrm>
          <a:prstGeom prst="roundRect">
            <a:avLst>
              <a:gd name="adj" fmla="val 6075"/>
            </a:avLst>
          </a:prstGeom>
          <a:solidFill>
            <a:srgbClr val="FFFCFA"/>
          </a:solidFill>
          <a:ln w="22860">
            <a:solidFill>
              <a:srgbClr val="B3BDB5"/>
            </a:solidFill>
            <a:prstDash val="solid"/>
          </a:ln>
        </p:spPr>
        <p:txBody>
          <a:bodyPr/>
          <a:lstStyle/>
          <a:p>
            <a:endParaRPr lang="ru-RU"/>
          </a:p>
        </p:txBody>
      </p:sp>
      <p:sp>
        <p:nvSpPr>
          <p:cNvPr id="13" name="Shape 11">
            <a:extLst>
              <a:ext uri="{FF2B5EF4-FFF2-40B4-BE49-F238E27FC236}">
                <a16:creationId xmlns:a16="http://schemas.microsoft.com/office/drawing/2014/main" id="{608D20CE-593E-6273-C892-68B49883D459}"/>
              </a:ext>
            </a:extLst>
          </p:cNvPr>
          <p:cNvSpPr/>
          <p:nvPr/>
        </p:nvSpPr>
        <p:spPr>
          <a:xfrm>
            <a:off x="7992607" y="1413570"/>
            <a:ext cx="76218" cy="1505497"/>
          </a:xfrm>
          <a:prstGeom prst="roundRect">
            <a:avLst>
              <a:gd name="adj" fmla="val 93078"/>
            </a:avLst>
          </a:prstGeom>
          <a:solidFill>
            <a:srgbClr val="B3BDB5"/>
          </a:solidFill>
          <a:ln/>
        </p:spPr>
        <p:txBody>
          <a:bodyPr/>
          <a:lstStyle/>
          <a:p>
            <a:endParaRPr lang="ru-RU"/>
          </a:p>
        </p:txBody>
      </p:sp>
      <p:sp>
        <p:nvSpPr>
          <p:cNvPr id="14" name="Text 12">
            <a:extLst>
              <a:ext uri="{FF2B5EF4-FFF2-40B4-BE49-F238E27FC236}">
                <a16:creationId xmlns:a16="http://schemas.microsoft.com/office/drawing/2014/main" id="{91B97964-7032-C976-7F41-6EFEB0385B89}"/>
              </a:ext>
            </a:extLst>
          </p:cNvPr>
          <p:cNvSpPr/>
          <p:nvPr/>
        </p:nvSpPr>
        <p:spPr>
          <a:xfrm>
            <a:off x="8256690" y="1601434"/>
            <a:ext cx="3093662"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Исключение из реестра платежей</a:t>
            </a:r>
            <a:endParaRPr lang="en-US" sz="1600" dirty="0">
              <a:latin typeface="+mn-lt"/>
            </a:endParaRPr>
          </a:p>
        </p:txBody>
      </p:sp>
      <p:sp>
        <p:nvSpPr>
          <p:cNvPr id="15" name="Text 13">
            <a:extLst>
              <a:ext uri="{FF2B5EF4-FFF2-40B4-BE49-F238E27FC236}">
                <a16:creationId xmlns:a16="http://schemas.microsoft.com/office/drawing/2014/main" id="{CB93D37B-F6C2-DE79-D0AB-E3FB0FB22C2A}"/>
              </a:ext>
            </a:extLst>
          </p:cNvPr>
          <p:cNvSpPr/>
          <p:nvPr/>
        </p:nvSpPr>
        <p:spPr>
          <a:xfrm>
            <a:off x="8256640" y="2219511"/>
            <a:ext cx="3093662" cy="255845"/>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оповещение об </a:t>
            </a:r>
            <a:r>
              <a:rPr lang="en-US" sz="1400" dirty="0" err="1">
                <a:solidFill>
                  <a:srgbClr val="443728"/>
                </a:solidFill>
                <a:latin typeface="+mn-lt"/>
                <a:ea typeface="Open Sans" pitchFamily="34" charset="-122"/>
                <a:cs typeface="Open Sans" pitchFamily="34" charset="-120"/>
              </a:rPr>
              <a:t>удалении</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позиции</a:t>
            </a:r>
            <a:r>
              <a:rPr lang="ru-RU" sz="1400" dirty="0">
                <a:solidFill>
                  <a:srgbClr val="443728"/>
                </a:solidFill>
                <a:latin typeface="+mn-lt"/>
                <a:ea typeface="Open Sans" pitchFamily="34" charset="-122"/>
                <a:cs typeface="Open Sans" pitchFamily="34" charset="-120"/>
              </a:rPr>
              <a:t> из реестра платежей</a:t>
            </a:r>
            <a:endParaRPr lang="en-US" sz="1400" dirty="0">
              <a:latin typeface="+mn-lt"/>
            </a:endParaRPr>
          </a:p>
        </p:txBody>
      </p:sp>
      <p:sp>
        <p:nvSpPr>
          <p:cNvPr id="16" name="Shape 14">
            <a:extLst>
              <a:ext uri="{FF2B5EF4-FFF2-40B4-BE49-F238E27FC236}">
                <a16:creationId xmlns:a16="http://schemas.microsoft.com/office/drawing/2014/main" id="{8D6E95F4-E6BB-7B04-0055-E97C384B208F}"/>
              </a:ext>
            </a:extLst>
          </p:cNvPr>
          <p:cNvSpPr/>
          <p:nvPr/>
        </p:nvSpPr>
        <p:spPr>
          <a:xfrm>
            <a:off x="656958" y="3069914"/>
            <a:ext cx="3526455" cy="1505497"/>
          </a:xfrm>
          <a:prstGeom prst="roundRect">
            <a:avLst>
              <a:gd name="adj" fmla="val 6075"/>
            </a:avLst>
          </a:prstGeom>
          <a:solidFill>
            <a:srgbClr val="FFFCFA"/>
          </a:solidFill>
          <a:ln w="22860">
            <a:solidFill>
              <a:srgbClr val="FCC451"/>
            </a:solidFill>
            <a:prstDash val="solid"/>
          </a:ln>
        </p:spPr>
        <p:txBody>
          <a:bodyPr/>
          <a:lstStyle/>
          <a:p>
            <a:endParaRPr lang="ru-RU"/>
          </a:p>
        </p:txBody>
      </p:sp>
      <p:sp>
        <p:nvSpPr>
          <p:cNvPr id="17" name="Shape 15">
            <a:extLst>
              <a:ext uri="{FF2B5EF4-FFF2-40B4-BE49-F238E27FC236}">
                <a16:creationId xmlns:a16="http://schemas.microsoft.com/office/drawing/2014/main" id="{95F634E9-C75D-59BC-C98A-CB5B588AFA67}"/>
              </a:ext>
            </a:extLst>
          </p:cNvPr>
          <p:cNvSpPr/>
          <p:nvPr/>
        </p:nvSpPr>
        <p:spPr>
          <a:xfrm>
            <a:off x="637903" y="3069914"/>
            <a:ext cx="76218" cy="1505497"/>
          </a:xfrm>
          <a:prstGeom prst="roundRect">
            <a:avLst>
              <a:gd name="adj" fmla="val 93078"/>
            </a:avLst>
          </a:prstGeom>
          <a:solidFill>
            <a:srgbClr val="FCC451"/>
          </a:solidFill>
          <a:ln/>
        </p:spPr>
        <p:txBody>
          <a:bodyPr/>
          <a:lstStyle/>
          <a:p>
            <a:endParaRPr lang="ru-RU"/>
          </a:p>
        </p:txBody>
      </p:sp>
      <p:sp>
        <p:nvSpPr>
          <p:cNvPr id="18" name="Text 16">
            <a:extLst>
              <a:ext uri="{FF2B5EF4-FFF2-40B4-BE49-F238E27FC236}">
                <a16:creationId xmlns:a16="http://schemas.microsoft.com/office/drawing/2014/main" id="{D2A41CBC-A8F8-DD94-ACBD-954BC06C9E99}"/>
              </a:ext>
            </a:extLst>
          </p:cNvPr>
          <p:cNvSpPr/>
          <p:nvPr/>
        </p:nvSpPr>
        <p:spPr>
          <a:xfrm>
            <a:off x="901985" y="3257778"/>
            <a:ext cx="3093563"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Корректировка размещения</a:t>
            </a:r>
            <a:endParaRPr lang="en-US" sz="1600" dirty="0">
              <a:latin typeface="+mn-lt"/>
            </a:endParaRPr>
          </a:p>
        </p:txBody>
      </p:sp>
      <p:sp>
        <p:nvSpPr>
          <p:cNvPr id="19" name="Text 17">
            <a:extLst>
              <a:ext uri="{FF2B5EF4-FFF2-40B4-BE49-F238E27FC236}">
                <a16:creationId xmlns:a16="http://schemas.microsoft.com/office/drawing/2014/main" id="{2CF3D85F-3E6E-458C-299C-AFF5923CB3A5}"/>
              </a:ext>
            </a:extLst>
          </p:cNvPr>
          <p:cNvSpPr/>
          <p:nvPr/>
        </p:nvSpPr>
        <p:spPr>
          <a:xfrm>
            <a:off x="873159" y="3680349"/>
            <a:ext cx="3093563"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об </a:t>
            </a:r>
            <a:r>
              <a:rPr lang="en-US" sz="1400" dirty="0" err="1">
                <a:solidFill>
                  <a:srgbClr val="443728"/>
                </a:solidFill>
                <a:latin typeface="+mn-lt"/>
                <a:ea typeface="Open Sans" pitchFamily="34" charset="-122"/>
                <a:cs typeface="Open Sans" pitchFamily="34" charset="-120"/>
              </a:rPr>
              <a:t>изменении</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состава позиций заявки</a:t>
            </a:r>
            <a:endParaRPr lang="en-US" sz="1400" dirty="0">
              <a:latin typeface="+mn-lt"/>
            </a:endParaRPr>
          </a:p>
        </p:txBody>
      </p:sp>
      <p:sp>
        <p:nvSpPr>
          <p:cNvPr id="20" name="Shape 18">
            <a:extLst>
              <a:ext uri="{FF2B5EF4-FFF2-40B4-BE49-F238E27FC236}">
                <a16:creationId xmlns:a16="http://schemas.microsoft.com/office/drawing/2014/main" id="{35CE0D80-B88C-0E17-039B-0ADCF1B77B0A}"/>
              </a:ext>
            </a:extLst>
          </p:cNvPr>
          <p:cNvSpPr/>
          <p:nvPr/>
        </p:nvSpPr>
        <p:spPr>
          <a:xfrm>
            <a:off x="4334261" y="3069914"/>
            <a:ext cx="3526554" cy="1505497"/>
          </a:xfrm>
          <a:prstGeom prst="roundRect">
            <a:avLst>
              <a:gd name="adj" fmla="val 6075"/>
            </a:avLst>
          </a:prstGeom>
          <a:solidFill>
            <a:srgbClr val="FFFCFA"/>
          </a:solidFill>
          <a:ln w="22860">
            <a:solidFill>
              <a:srgbClr val="835E54"/>
            </a:solidFill>
            <a:prstDash val="solid"/>
          </a:ln>
        </p:spPr>
        <p:txBody>
          <a:bodyPr/>
          <a:lstStyle/>
          <a:p>
            <a:endParaRPr lang="ru-RU"/>
          </a:p>
        </p:txBody>
      </p:sp>
      <p:sp>
        <p:nvSpPr>
          <p:cNvPr id="21" name="Shape 19">
            <a:extLst>
              <a:ext uri="{FF2B5EF4-FFF2-40B4-BE49-F238E27FC236}">
                <a16:creationId xmlns:a16="http://schemas.microsoft.com/office/drawing/2014/main" id="{ADDB0428-0169-201B-F264-6BA47E819B1F}"/>
              </a:ext>
            </a:extLst>
          </p:cNvPr>
          <p:cNvSpPr/>
          <p:nvPr/>
        </p:nvSpPr>
        <p:spPr>
          <a:xfrm>
            <a:off x="4315206" y="3069914"/>
            <a:ext cx="76218" cy="1505497"/>
          </a:xfrm>
          <a:prstGeom prst="roundRect">
            <a:avLst>
              <a:gd name="adj" fmla="val 93078"/>
            </a:avLst>
          </a:prstGeom>
          <a:solidFill>
            <a:srgbClr val="835E54"/>
          </a:solidFill>
          <a:ln/>
        </p:spPr>
        <p:txBody>
          <a:bodyPr/>
          <a:lstStyle/>
          <a:p>
            <a:endParaRPr lang="ru-RU"/>
          </a:p>
        </p:txBody>
      </p:sp>
      <p:sp>
        <p:nvSpPr>
          <p:cNvPr id="22" name="Text 20">
            <a:extLst>
              <a:ext uri="{FF2B5EF4-FFF2-40B4-BE49-F238E27FC236}">
                <a16:creationId xmlns:a16="http://schemas.microsoft.com/office/drawing/2014/main" id="{71D49CB2-ECBD-99C3-30E9-1A82751254ED}"/>
              </a:ext>
            </a:extLst>
          </p:cNvPr>
          <p:cNvSpPr/>
          <p:nvPr/>
        </p:nvSpPr>
        <p:spPr>
          <a:xfrm>
            <a:off x="5070435" y="3257778"/>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Оплата</a:t>
            </a:r>
            <a:endParaRPr lang="en-US" sz="1600" dirty="0">
              <a:latin typeface="+mn-lt"/>
            </a:endParaRPr>
          </a:p>
        </p:txBody>
      </p:sp>
      <p:sp>
        <p:nvSpPr>
          <p:cNvPr id="23" name="Text 21">
            <a:extLst>
              <a:ext uri="{FF2B5EF4-FFF2-40B4-BE49-F238E27FC236}">
                <a16:creationId xmlns:a16="http://schemas.microsoft.com/office/drawing/2014/main" id="{1BE0B9BE-2941-89BF-5FF9-064DEFF928CF}"/>
              </a:ext>
            </a:extLst>
          </p:cNvPr>
          <p:cNvSpPr/>
          <p:nvPr/>
        </p:nvSpPr>
        <p:spPr>
          <a:xfrm>
            <a:off x="4552300" y="3709426"/>
            <a:ext cx="3093662" cy="511690"/>
          </a:xfrm>
          <a:prstGeom prst="rect">
            <a:avLst/>
          </a:prstGeom>
          <a:noFill/>
          <a:ln/>
        </p:spPr>
        <p:txBody>
          <a:bodyPr wrap="square" lIns="0" tIns="0" rIns="0" bIns="0" rtlCol="0" anchor="t"/>
          <a:lstStyle/>
          <a:p>
            <a:pPr algn="ctr">
              <a:lnSpc>
                <a:spcPts val="2000"/>
              </a:lnSpc>
            </a:pPr>
            <a:r>
              <a:rPr lang="ru-RU" sz="1400" dirty="0">
                <a:solidFill>
                  <a:srgbClr val="443728"/>
                </a:solidFill>
                <a:latin typeface="+mn-lt"/>
                <a:ea typeface="Open Sans" pitchFamily="34" charset="-122"/>
                <a:cs typeface="Open Sans" pitchFamily="34" charset="-120"/>
              </a:rPr>
              <a:t>Уведомление об изменении состояния исполнения расходной позиции</a:t>
            </a:r>
            <a:endParaRPr lang="en-US" sz="1400" dirty="0">
              <a:latin typeface="+mn-lt"/>
            </a:endParaRPr>
          </a:p>
        </p:txBody>
      </p:sp>
      <p:sp>
        <p:nvSpPr>
          <p:cNvPr id="24" name="Shape 22">
            <a:extLst>
              <a:ext uri="{FF2B5EF4-FFF2-40B4-BE49-F238E27FC236}">
                <a16:creationId xmlns:a16="http://schemas.microsoft.com/office/drawing/2014/main" id="{4FD91E31-D406-E590-2CF0-FE4B04E90A17}"/>
              </a:ext>
            </a:extLst>
          </p:cNvPr>
          <p:cNvSpPr/>
          <p:nvPr/>
        </p:nvSpPr>
        <p:spPr>
          <a:xfrm>
            <a:off x="8011662" y="3069914"/>
            <a:ext cx="3526554" cy="1505497"/>
          </a:xfrm>
          <a:prstGeom prst="roundRect">
            <a:avLst>
              <a:gd name="adj" fmla="val 6075"/>
            </a:avLst>
          </a:prstGeom>
          <a:solidFill>
            <a:srgbClr val="FFFCFA"/>
          </a:solidFill>
          <a:ln w="22860">
            <a:solidFill>
              <a:srgbClr val="C9907C"/>
            </a:solidFill>
            <a:prstDash val="solid"/>
          </a:ln>
        </p:spPr>
        <p:txBody>
          <a:bodyPr/>
          <a:lstStyle/>
          <a:p>
            <a:endParaRPr lang="ru-RU"/>
          </a:p>
        </p:txBody>
      </p:sp>
      <p:sp>
        <p:nvSpPr>
          <p:cNvPr id="25" name="Shape 23">
            <a:extLst>
              <a:ext uri="{FF2B5EF4-FFF2-40B4-BE49-F238E27FC236}">
                <a16:creationId xmlns:a16="http://schemas.microsoft.com/office/drawing/2014/main" id="{79E6F1CD-5788-FD97-6817-D4AA62CA96EC}"/>
              </a:ext>
            </a:extLst>
          </p:cNvPr>
          <p:cNvSpPr/>
          <p:nvPr/>
        </p:nvSpPr>
        <p:spPr>
          <a:xfrm>
            <a:off x="7992607" y="3069914"/>
            <a:ext cx="76218" cy="1505497"/>
          </a:xfrm>
          <a:prstGeom prst="roundRect">
            <a:avLst>
              <a:gd name="adj" fmla="val 93078"/>
            </a:avLst>
          </a:prstGeom>
          <a:solidFill>
            <a:srgbClr val="C9907C"/>
          </a:solidFill>
          <a:ln/>
        </p:spPr>
        <p:txBody>
          <a:bodyPr/>
          <a:lstStyle/>
          <a:p>
            <a:endParaRPr lang="ru-RU"/>
          </a:p>
        </p:txBody>
      </p:sp>
      <p:sp>
        <p:nvSpPr>
          <p:cNvPr id="26" name="Text 24">
            <a:extLst>
              <a:ext uri="{FF2B5EF4-FFF2-40B4-BE49-F238E27FC236}">
                <a16:creationId xmlns:a16="http://schemas.microsoft.com/office/drawing/2014/main" id="{8FEFF3C9-B18D-0D74-B975-8119C248C16A}"/>
              </a:ext>
            </a:extLst>
          </p:cNvPr>
          <p:cNvSpPr/>
          <p:nvPr/>
        </p:nvSpPr>
        <p:spPr>
          <a:xfrm>
            <a:off x="8747837" y="3257778"/>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Передача в оплату</a:t>
            </a:r>
            <a:endParaRPr lang="en-US" sz="1600" dirty="0">
              <a:latin typeface="+mn-lt"/>
            </a:endParaRPr>
          </a:p>
        </p:txBody>
      </p:sp>
      <p:sp>
        <p:nvSpPr>
          <p:cNvPr id="27" name="Text 25">
            <a:extLst>
              <a:ext uri="{FF2B5EF4-FFF2-40B4-BE49-F238E27FC236}">
                <a16:creationId xmlns:a16="http://schemas.microsoft.com/office/drawing/2014/main" id="{C91936B1-2CB2-2E3B-7FB1-4A3BD699D3E7}"/>
              </a:ext>
            </a:extLst>
          </p:cNvPr>
          <p:cNvSpPr/>
          <p:nvPr/>
        </p:nvSpPr>
        <p:spPr>
          <a:xfrm>
            <a:off x="8206404" y="3680349"/>
            <a:ext cx="3149735"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информирование о направлении платежа на исполнение</a:t>
            </a:r>
            <a:endParaRPr lang="en-US" sz="1400" dirty="0">
              <a:latin typeface="+mn-lt"/>
            </a:endParaRPr>
          </a:p>
        </p:txBody>
      </p:sp>
      <p:sp>
        <p:nvSpPr>
          <p:cNvPr id="28" name="Shape 26">
            <a:extLst>
              <a:ext uri="{FF2B5EF4-FFF2-40B4-BE49-F238E27FC236}">
                <a16:creationId xmlns:a16="http://schemas.microsoft.com/office/drawing/2014/main" id="{80D44FAC-8CD9-D5B5-8217-0435F5F942A8}"/>
              </a:ext>
            </a:extLst>
          </p:cNvPr>
          <p:cNvSpPr/>
          <p:nvPr/>
        </p:nvSpPr>
        <p:spPr>
          <a:xfrm>
            <a:off x="656958" y="4726258"/>
            <a:ext cx="3526455" cy="1365312"/>
          </a:xfrm>
          <a:prstGeom prst="roundRect">
            <a:avLst>
              <a:gd name="adj" fmla="val 7319"/>
            </a:avLst>
          </a:prstGeom>
          <a:solidFill>
            <a:srgbClr val="FFFCFA"/>
          </a:solidFill>
          <a:ln w="22860">
            <a:solidFill>
              <a:srgbClr val="B3BDB5"/>
            </a:solidFill>
            <a:prstDash val="solid"/>
          </a:ln>
        </p:spPr>
        <p:txBody>
          <a:bodyPr/>
          <a:lstStyle/>
          <a:p>
            <a:endParaRPr lang="ru-RU"/>
          </a:p>
        </p:txBody>
      </p:sp>
      <p:sp>
        <p:nvSpPr>
          <p:cNvPr id="29" name="Shape 27">
            <a:extLst>
              <a:ext uri="{FF2B5EF4-FFF2-40B4-BE49-F238E27FC236}">
                <a16:creationId xmlns:a16="http://schemas.microsoft.com/office/drawing/2014/main" id="{D57E2F47-B7D4-3ABE-3789-EC7E9FFE9D6C}"/>
              </a:ext>
            </a:extLst>
          </p:cNvPr>
          <p:cNvSpPr/>
          <p:nvPr/>
        </p:nvSpPr>
        <p:spPr>
          <a:xfrm>
            <a:off x="637903" y="4726258"/>
            <a:ext cx="76218" cy="1249652"/>
          </a:xfrm>
          <a:prstGeom prst="roundRect">
            <a:avLst>
              <a:gd name="adj" fmla="val 93078"/>
            </a:avLst>
          </a:prstGeom>
          <a:solidFill>
            <a:srgbClr val="B3BDB5"/>
          </a:solidFill>
          <a:ln/>
        </p:spPr>
        <p:txBody>
          <a:bodyPr/>
          <a:lstStyle/>
          <a:p>
            <a:endParaRPr lang="ru-RU"/>
          </a:p>
        </p:txBody>
      </p:sp>
      <p:sp>
        <p:nvSpPr>
          <p:cNvPr id="30" name="Text 28">
            <a:extLst>
              <a:ext uri="{FF2B5EF4-FFF2-40B4-BE49-F238E27FC236}">
                <a16:creationId xmlns:a16="http://schemas.microsoft.com/office/drawing/2014/main" id="{89FD4813-02D5-D991-8B0B-E1517FDF142B}"/>
              </a:ext>
            </a:extLst>
          </p:cNvPr>
          <p:cNvSpPr/>
          <p:nvPr/>
        </p:nvSpPr>
        <p:spPr>
          <a:xfrm>
            <a:off x="959149" y="4914122"/>
            <a:ext cx="2979137"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Платеж не исполнен в срок</a:t>
            </a:r>
            <a:endParaRPr lang="en-US" sz="1600" dirty="0">
              <a:latin typeface="+mn-lt"/>
            </a:endParaRPr>
          </a:p>
        </p:txBody>
      </p:sp>
      <p:sp>
        <p:nvSpPr>
          <p:cNvPr id="31" name="Text 29">
            <a:extLst>
              <a:ext uri="{FF2B5EF4-FFF2-40B4-BE49-F238E27FC236}">
                <a16:creationId xmlns:a16="http://schemas.microsoft.com/office/drawing/2014/main" id="{63666817-FEF2-C15B-5956-2314FA881BF1}"/>
              </a:ext>
            </a:extLst>
          </p:cNvPr>
          <p:cNvSpPr/>
          <p:nvPr/>
        </p:nvSpPr>
        <p:spPr>
          <a:xfrm>
            <a:off x="901985" y="5313768"/>
            <a:ext cx="3093563" cy="255845"/>
          </a:xfrm>
          <a:prstGeom prst="rect">
            <a:avLst/>
          </a:prstGeom>
          <a:noFill/>
          <a:ln/>
        </p:spPr>
        <p:txBody>
          <a:bodyPr wrap="none" lIns="0" tIns="0" rIns="0" bIns="0" rtlCol="0" anchor="t"/>
          <a:lstStyle/>
          <a:p>
            <a:pPr algn="ctr">
              <a:lnSpc>
                <a:spcPts val="2000"/>
              </a:lnSpc>
            </a:pPr>
            <a:r>
              <a:rPr lang="en-US" sz="1292" dirty="0">
                <a:solidFill>
                  <a:srgbClr val="443728"/>
                </a:solidFill>
                <a:latin typeface="+mn-lt"/>
                <a:ea typeface="Open Sans" pitchFamily="34" charset="-122"/>
                <a:cs typeface="Open Sans" pitchFamily="34" charset="-120"/>
              </a:rPr>
              <a:t>предупреждение о просрочке</a:t>
            </a:r>
            <a:endParaRPr lang="en-US" sz="1292" dirty="0">
              <a:latin typeface="+mn-lt"/>
            </a:endParaRPr>
          </a:p>
        </p:txBody>
      </p:sp>
      <p:sp>
        <p:nvSpPr>
          <p:cNvPr id="32" name="Shape 30">
            <a:extLst>
              <a:ext uri="{FF2B5EF4-FFF2-40B4-BE49-F238E27FC236}">
                <a16:creationId xmlns:a16="http://schemas.microsoft.com/office/drawing/2014/main" id="{32DDF919-F688-591B-1C33-D3BECB84D345}"/>
              </a:ext>
            </a:extLst>
          </p:cNvPr>
          <p:cNvSpPr/>
          <p:nvPr/>
        </p:nvSpPr>
        <p:spPr>
          <a:xfrm>
            <a:off x="4334261" y="4726258"/>
            <a:ext cx="3526554" cy="1365312"/>
          </a:xfrm>
          <a:prstGeom prst="roundRect">
            <a:avLst>
              <a:gd name="adj" fmla="val 7319"/>
            </a:avLst>
          </a:prstGeom>
          <a:solidFill>
            <a:srgbClr val="FFFCFA"/>
          </a:solidFill>
          <a:ln w="22860">
            <a:solidFill>
              <a:srgbClr val="FCC451"/>
            </a:solidFill>
            <a:prstDash val="solid"/>
          </a:ln>
        </p:spPr>
        <p:txBody>
          <a:bodyPr/>
          <a:lstStyle/>
          <a:p>
            <a:endParaRPr lang="ru-RU"/>
          </a:p>
        </p:txBody>
      </p:sp>
      <p:sp>
        <p:nvSpPr>
          <p:cNvPr id="33" name="Shape 31">
            <a:extLst>
              <a:ext uri="{FF2B5EF4-FFF2-40B4-BE49-F238E27FC236}">
                <a16:creationId xmlns:a16="http://schemas.microsoft.com/office/drawing/2014/main" id="{5A233B64-E66B-098C-2DFC-EDEC6675EDDC}"/>
              </a:ext>
            </a:extLst>
          </p:cNvPr>
          <p:cNvSpPr/>
          <p:nvPr/>
        </p:nvSpPr>
        <p:spPr>
          <a:xfrm>
            <a:off x="4315206" y="4726258"/>
            <a:ext cx="76218" cy="1249652"/>
          </a:xfrm>
          <a:prstGeom prst="roundRect">
            <a:avLst>
              <a:gd name="adj" fmla="val 93078"/>
            </a:avLst>
          </a:prstGeom>
          <a:solidFill>
            <a:srgbClr val="FCC451"/>
          </a:solidFill>
          <a:ln/>
        </p:spPr>
        <p:txBody>
          <a:bodyPr/>
          <a:lstStyle/>
          <a:p>
            <a:endParaRPr lang="ru-RU"/>
          </a:p>
        </p:txBody>
      </p:sp>
      <p:sp>
        <p:nvSpPr>
          <p:cNvPr id="34" name="Text 32">
            <a:extLst>
              <a:ext uri="{FF2B5EF4-FFF2-40B4-BE49-F238E27FC236}">
                <a16:creationId xmlns:a16="http://schemas.microsoft.com/office/drawing/2014/main" id="{6A05C848-4B77-28D9-AE49-494992C6313E}"/>
              </a:ext>
            </a:extLst>
          </p:cNvPr>
          <p:cNvSpPr/>
          <p:nvPr/>
        </p:nvSpPr>
        <p:spPr>
          <a:xfrm>
            <a:off x="4579288" y="4914122"/>
            <a:ext cx="3066674"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Помещение в список отложенных</a:t>
            </a:r>
            <a:endParaRPr lang="en-US" sz="1600" dirty="0">
              <a:latin typeface="+mn-lt"/>
            </a:endParaRPr>
          </a:p>
        </p:txBody>
      </p:sp>
      <p:sp>
        <p:nvSpPr>
          <p:cNvPr id="35" name="Text 33">
            <a:extLst>
              <a:ext uri="{FF2B5EF4-FFF2-40B4-BE49-F238E27FC236}">
                <a16:creationId xmlns:a16="http://schemas.microsoft.com/office/drawing/2014/main" id="{D52AE939-2A83-2C8B-C668-50090F00C403}"/>
              </a:ext>
            </a:extLst>
          </p:cNvPr>
          <p:cNvSpPr/>
          <p:nvPr/>
        </p:nvSpPr>
        <p:spPr>
          <a:xfrm>
            <a:off x="4579288" y="5532200"/>
            <a:ext cx="3093662" cy="255845"/>
          </a:xfrm>
          <a:prstGeom prst="rect">
            <a:avLst/>
          </a:prstGeom>
          <a:noFill/>
          <a:ln/>
        </p:spPr>
        <p:txBody>
          <a:bodyPr wrap="non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об отложении платежа</a:t>
            </a:r>
            <a:endParaRPr lang="en-US" sz="1400" dirty="0">
              <a:latin typeface="+mn-lt"/>
            </a:endParaRPr>
          </a:p>
        </p:txBody>
      </p:sp>
      <p:sp>
        <p:nvSpPr>
          <p:cNvPr id="36" name="Shape 34">
            <a:extLst>
              <a:ext uri="{FF2B5EF4-FFF2-40B4-BE49-F238E27FC236}">
                <a16:creationId xmlns:a16="http://schemas.microsoft.com/office/drawing/2014/main" id="{007ED90D-1D0B-8F4E-95B2-5F8A61B50D98}"/>
              </a:ext>
            </a:extLst>
          </p:cNvPr>
          <p:cNvSpPr/>
          <p:nvPr/>
        </p:nvSpPr>
        <p:spPr>
          <a:xfrm>
            <a:off x="8011662" y="4726258"/>
            <a:ext cx="3526554" cy="1365312"/>
          </a:xfrm>
          <a:prstGeom prst="roundRect">
            <a:avLst>
              <a:gd name="adj" fmla="val 7319"/>
            </a:avLst>
          </a:prstGeom>
          <a:solidFill>
            <a:srgbClr val="FFFCFA"/>
          </a:solidFill>
          <a:ln w="22860">
            <a:solidFill>
              <a:srgbClr val="835E54"/>
            </a:solidFill>
            <a:prstDash val="solid"/>
          </a:ln>
        </p:spPr>
        <p:txBody>
          <a:bodyPr/>
          <a:lstStyle/>
          <a:p>
            <a:endParaRPr lang="ru-RU"/>
          </a:p>
        </p:txBody>
      </p:sp>
      <p:sp>
        <p:nvSpPr>
          <p:cNvPr id="37" name="Shape 35">
            <a:extLst>
              <a:ext uri="{FF2B5EF4-FFF2-40B4-BE49-F238E27FC236}">
                <a16:creationId xmlns:a16="http://schemas.microsoft.com/office/drawing/2014/main" id="{5A9D76D1-6D44-1B95-A4D1-FE2D7250BCD8}"/>
              </a:ext>
            </a:extLst>
          </p:cNvPr>
          <p:cNvSpPr/>
          <p:nvPr/>
        </p:nvSpPr>
        <p:spPr>
          <a:xfrm>
            <a:off x="7992607" y="4726258"/>
            <a:ext cx="76218" cy="1249652"/>
          </a:xfrm>
          <a:prstGeom prst="roundRect">
            <a:avLst>
              <a:gd name="adj" fmla="val 93078"/>
            </a:avLst>
          </a:prstGeom>
          <a:solidFill>
            <a:srgbClr val="835E54"/>
          </a:solidFill>
          <a:ln/>
        </p:spPr>
        <p:txBody>
          <a:bodyPr/>
          <a:lstStyle/>
          <a:p>
            <a:endParaRPr lang="ru-RU"/>
          </a:p>
        </p:txBody>
      </p:sp>
      <p:sp>
        <p:nvSpPr>
          <p:cNvPr id="38" name="Text 36">
            <a:extLst>
              <a:ext uri="{FF2B5EF4-FFF2-40B4-BE49-F238E27FC236}">
                <a16:creationId xmlns:a16="http://schemas.microsoft.com/office/drawing/2014/main" id="{E0E82212-C75A-B29E-D449-F5D73026C02F}"/>
              </a:ext>
            </a:extLst>
          </p:cNvPr>
          <p:cNvSpPr/>
          <p:nvPr/>
        </p:nvSpPr>
        <p:spPr>
          <a:xfrm>
            <a:off x="8747837" y="4914122"/>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Поступление ДС</a:t>
            </a:r>
            <a:endParaRPr lang="en-US" sz="1600" dirty="0">
              <a:latin typeface="+mn-lt"/>
            </a:endParaRPr>
          </a:p>
        </p:txBody>
      </p:sp>
      <p:sp>
        <p:nvSpPr>
          <p:cNvPr id="39" name="Text 37">
            <a:extLst>
              <a:ext uri="{FF2B5EF4-FFF2-40B4-BE49-F238E27FC236}">
                <a16:creationId xmlns:a16="http://schemas.microsoft.com/office/drawing/2014/main" id="{E762027D-035B-9084-F57F-4B9CBA7F76DA}"/>
              </a:ext>
            </a:extLst>
          </p:cNvPr>
          <p:cNvSpPr/>
          <p:nvPr/>
        </p:nvSpPr>
        <p:spPr>
          <a:xfrm>
            <a:off x="8256640" y="5295157"/>
            <a:ext cx="3093662" cy="511690"/>
          </a:xfrm>
          <a:prstGeom prst="rect">
            <a:avLst/>
          </a:prstGeom>
          <a:noFill/>
          <a:ln/>
        </p:spPr>
        <p:txBody>
          <a:bodyPr wrap="square" lIns="0" tIns="0" rIns="0" bIns="0" rtlCol="0" anchor="t"/>
          <a:lstStyle/>
          <a:p>
            <a:pPr algn="ctr">
              <a:lnSpc>
                <a:spcPts val="2000"/>
              </a:lnSpc>
            </a:pPr>
            <a:r>
              <a:rPr lang="ru-RU" sz="1400" dirty="0">
                <a:solidFill>
                  <a:srgbClr val="443728"/>
                </a:solidFill>
                <a:latin typeface="+mn-lt"/>
                <a:ea typeface="Open Sans" pitchFamily="34" charset="-122"/>
                <a:cs typeface="Open Sans" pitchFamily="34" charset="-120"/>
              </a:rPr>
              <a:t>Уведомление об изменении состояния исполнения приходной позиции</a:t>
            </a:r>
            <a:endParaRPr lang="en-US" sz="1400" dirty="0">
              <a:latin typeface="+mn-lt"/>
            </a:endParaRPr>
          </a:p>
        </p:txBody>
      </p:sp>
    </p:spTree>
    <p:extLst>
      <p:ext uri="{BB962C8B-B14F-4D97-AF65-F5344CB8AC3E}">
        <p14:creationId xmlns:p14="http://schemas.microsoft.com/office/powerpoint/2010/main" val="36208971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147" y="210157"/>
            <a:ext cx="9073328" cy="80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Подтверждающие документы в заявках </a:t>
            </a:r>
            <a:r>
              <a:rPr lang="en-US" sz="2800" dirty="0" err="1">
                <a:solidFill>
                  <a:srgbClr val="443728"/>
                </a:solidFill>
                <a:latin typeface="+mj-lt"/>
                <a:ea typeface="Crimson Pro Bold" pitchFamily="34" charset="-122"/>
              </a:rPr>
              <a:t>на</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оплату</a:t>
            </a:r>
            <a:endParaRPr lang="en-US" sz="2800" dirty="0">
              <a:solidFill>
                <a:srgbClr val="443728"/>
              </a:solidFill>
              <a:latin typeface="+mj-lt"/>
              <a:ea typeface="Crimson Pro Bold" pitchFamily="34" charset="-122"/>
            </a:endParaRPr>
          </a:p>
        </p:txBody>
      </p:sp>
      <p:sp>
        <p:nvSpPr>
          <p:cNvPr id="3" name="Text 1"/>
          <p:cNvSpPr/>
          <p:nvPr/>
        </p:nvSpPr>
        <p:spPr>
          <a:xfrm>
            <a:off x="698662" y="1334703"/>
            <a:ext cx="10871533" cy="217736"/>
          </a:xfrm>
          <a:prstGeom prst="rect">
            <a:avLst/>
          </a:prstGeom>
          <a:noFill/>
          <a:ln/>
        </p:spPr>
        <p:txBody>
          <a:bodyPr wrap="none" lIns="0" tIns="0" rIns="0" bIns="0" rtlCol="0" anchor="t"/>
          <a:lstStyle/>
          <a:p>
            <a:pPr>
              <a:lnSpc>
                <a:spcPts val="1709"/>
              </a:lnSpc>
            </a:pPr>
            <a:r>
              <a:rPr lang="en-US" sz="1400" dirty="0">
                <a:solidFill>
                  <a:srgbClr val="443728"/>
                </a:solidFill>
                <a:latin typeface="+mn-lt"/>
                <a:ea typeface="Open Sans" pitchFamily="34" charset="-122"/>
                <a:cs typeface="Open Sans" pitchFamily="34" charset="-120"/>
              </a:rPr>
              <a:t>Требования к документам зависят от специфики заявки. Примеры:</a:t>
            </a:r>
            <a:endParaRPr lang="en-US" sz="1400" dirty="0">
              <a:latin typeface="+mn-lt"/>
            </a:endParaRPr>
          </a:p>
        </p:txBody>
      </p:sp>
      <p:sp>
        <p:nvSpPr>
          <p:cNvPr id="4" name="Text 2"/>
          <p:cNvSpPr/>
          <p:nvPr/>
        </p:nvSpPr>
        <p:spPr>
          <a:xfrm>
            <a:off x="733830" y="1682106"/>
            <a:ext cx="5435766" cy="871221"/>
          </a:xfrm>
          <a:prstGeom prst="rect">
            <a:avLst/>
          </a:prstGeom>
          <a:noFill/>
          <a:ln/>
        </p:spPr>
        <p:txBody>
          <a:bodyPr wrap="square" lIns="0" tIns="0" rIns="0" bIns="0" rtlCol="0" anchor="t"/>
          <a:lstStyle/>
          <a:p>
            <a:pPr marL="285807" indent="-285807">
              <a:lnSpc>
                <a:spcPts val="1600"/>
              </a:lnSpc>
              <a:spcAft>
                <a:spcPts val="600"/>
              </a:spcAft>
              <a:buSzPct val="100000"/>
              <a:buChar char="•"/>
            </a:pPr>
            <a:r>
              <a:rPr lang="en-US" sz="1400" dirty="0">
                <a:solidFill>
                  <a:srgbClr val="443728"/>
                </a:solidFill>
                <a:latin typeface="+mn-lt"/>
                <a:ea typeface="Open Sans" pitchFamily="34" charset="-122"/>
                <a:cs typeface="Open Sans" pitchFamily="34" charset="-120"/>
              </a:rPr>
              <a:t>Справка о резидентстве — для нерезидентов</a:t>
            </a:r>
            <a:endParaRPr lang="en-US" sz="1400" dirty="0">
              <a:latin typeface="+mn-lt"/>
            </a:endParaRPr>
          </a:p>
          <a:p>
            <a:pPr marL="285807" indent="-285807">
              <a:lnSpc>
                <a:spcPts val="1600"/>
              </a:lnSpc>
              <a:spcAft>
                <a:spcPts val="600"/>
              </a:spcAft>
              <a:buSzPct val="100000"/>
              <a:buChar char="•"/>
            </a:pPr>
            <a:r>
              <a:rPr lang="en-US" sz="1400" dirty="0">
                <a:solidFill>
                  <a:srgbClr val="443728"/>
                </a:solidFill>
                <a:latin typeface="+mn-lt"/>
                <a:ea typeface="Open Sans" pitchFamily="34" charset="-122"/>
                <a:cs typeface="Open Sans" pitchFamily="34" charset="-120"/>
              </a:rPr>
              <a:t>Акт выполненных работ — для договоров ГПХ</a:t>
            </a:r>
            <a:endParaRPr lang="en-US" sz="1400" dirty="0">
              <a:latin typeface="+mn-lt"/>
            </a:endParaRPr>
          </a:p>
          <a:p>
            <a:pPr marL="285807" indent="-285807">
              <a:lnSpc>
                <a:spcPts val="1600"/>
              </a:lnSpc>
              <a:spcAft>
                <a:spcPts val="600"/>
              </a:spcAft>
              <a:buSzPct val="100000"/>
              <a:buChar char="•"/>
            </a:pPr>
            <a:r>
              <a:rPr lang="en-US" sz="1400" dirty="0">
                <a:solidFill>
                  <a:srgbClr val="443728"/>
                </a:solidFill>
                <a:latin typeface="+mn-lt"/>
                <a:ea typeface="Open Sans" pitchFamily="34" charset="-122"/>
                <a:cs typeface="Open Sans" pitchFamily="34" charset="-120"/>
              </a:rPr>
              <a:t>Страховой полис — для страхования</a:t>
            </a:r>
            <a:endParaRPr lang="en-US" sz="1400" dirty="0">
              <a:latin typeface="+mn-lt"/>
            </a:endParaRPr>
          </a:p>
          <a:p>
            <a:pPr marL="285807" indent="-285807">
              <a:lnSpc>
                <a:spcPts val="1600"/>
              </a:lnSpc>
              <a:spcAft>
                <a:spcPts val="600"/>
              </a:spcAft>
              <a:buSzPct val="100000"/>
              <a:buChar char="•"/>
            </a:pPr>
            <a:r>
              <a:rPr lang="en-US" sz="1400" dirty="0">
                <a:solidFill>
                  <a:srgbClr val="443728"/>
                </a:solidFill>
                <a:latin typeface="+mn-lt"/>
                <a:ea typeface="Open Sans" pitchFamily="34" charset="-122"/>
                <a:cs typeface="Open Sans" pitchFamily="34" charset="-120"/>
              </a:rPr>
              <a:t>Другие документы в зависимости от типа операции</a:t>
            </a:r>
            <a:endParaRPr lang="en-US" sz="1400" dirty="0">
              <a:latin typeface="+mn-lt"/>
            </a:endParaRPr>
          </a:p>
        </p:txBody>
      </p:sp>
      <p:sp>
        <p:nvSpPr>
          <p:cNvPr id="5" name="Text 3"/>
          <p:cNvSpPr/>
          <p:nvPr/>
        </p:nvSpPr>
        <p:spPr>
          <a:xfrm>
            <a:off x="712824" y="3236266"/>
            <a:ext cx="2966149" cy="283534"/>
          </a:xfrm>
          <a:prstGeom prst="rect">
            <a:avLst/>
          </a:prstGeom>
          <a:noFill/>
          <a:ln/>
        </p:spPr>
        <p:txBody>
          <a:bodyPr wrap="none" lIns="0" tIns="0" rIns="0" bIns="0" rtlCol="0" anchor="t"/>
          <a:lstStyle/>
          <a:p>
            <a:pPr>
              <a:lnSpc>
                <a:spcPts val="1700"/>
              </a:lnSpc>
            </a:pPr>
            <a:r>
              <a:rPr lang="ru-RU" sz="1600" b="1" dirty="0">
                <a:solidFill>
                  <a:srgbClr val="443728"/>
                </a:solidFill>
                <a:latin typeface="+mn-lt"/>
                <a:ea typeface="Crimson Pro Bold" pitchFamily="34" charset="-122"/>
                <a:cs typeface="Crimson Pro Bold" pitchFamily="34" charset="-120"/>
              </a:rPr>
              <a:t>Гибкие настройки контроля документов</a:t>
            </a:r>
            <a:endParaRPr lang="en-US" sz="1600" dirty="0">
              <a:latin typeface="+mn-lt"/>
            </a:endParaRPr>
          </a:p>
        </p:txBody>
      </p:sp>
      <p:pic>
        <p:nvPicPr>
          <p:cNvPr id="9" name="Рисунок 8">
            <a:extLst>
              <a:ext uri="{FF2B5EF4-FFF2-40B4-BE49-F238E27FC236}">
                <a16:creationId xmlns:a16="http://schemas.microsoft.com/office/drawing/2014/main" id="{8FB95E1D-F7B2-4938-AA8C-B3084152DCC5}"/>
              </a:ext>
            </a:extLst>
          </p:cNvPr>
          <p:cNvPicPr>
            <a:picLocks noChangeAspect="1"/>
          </p:cNvPicPr>
          <p:nvPr/>
        </p:nvPicPr>
        <p:blipFill>
          <a:blip r:embed="rId3"/>
          <a:stretch>
            <a:fillRect/>
          </a:stretch>
        </p:blipFill>
        <p:spPr>
          <a:xfrm>
            <a:off x="6097587" y="1762778"/>
            <a:ext cx="5833998" cy="3900041"/>
          </a:xfrm>
          <a:prstGeom prst="rect">
            <a:avLst/>
          </a:prstGeom>
          <a:noFill/>
          <a:ln w="9525">
            <a:solidFill>
              <a:srgbClr val="475467"/>
            </a:solidFill>
            <a:miter lim="800000"/>
            <a:headEnd/>
            <a:tailEnd/>
          </a:ln>
        </p:spPr>
      </p:pic>
      <p:pic>
        <p:nvPicPr>
          <p:cNvPr id="11" name="Рисунок 10">
            <a:extLst>
              <a:ext uri="{FF2B5EF4-FFF2-40B4-BE49-F238E27FC236}">
                <a16:creationId xmlns:a16="http://schemas.microsoft.com/office/drawing/2014/main" id="{980F3D14-4663-4028-939B-2DB4D8798A15}"/>
              </a:ext>
            </a:extLst>
          </p:cNvPr>
          <p:cNvPicPr>
            <a:picLocks noChangeAspect="1"/>
          </p:cNvPicPr>
          <p:nvPr/>
        </p:nvPicPr>
        <p:blipFill>
          <a:blip r:embed="rId4"/>
          <a:stretch>
            <a:fillRect/>
          </a:stretch>
        </p:blipFill>
        <p:spPr>
          <a:xfrm>
            <a:off x="5165119" y="4811610"/>
            <a:ext cx="6766466" cy="1975756"/>
          </a:xfrm>
          <a:prstGeom prst="rect">
            <a:avLst/>
          </a:prstGeom>
          <a:noFill/>
          <a:ln w="9525">
            <a:solidFill>
              <a:srgbClr val="475467"/>
            </a:solidFill>
            <a:miter lim="800000"/>
            <a:headEnd/>
            <a:tailEnd/>
          </a:ln>
        </p:spPr>
      </p:pic>
      <p:pic>
        <p:nvPicPr>
          <p:cNvPr id="15" name="Рисунок 14">
            <a:extLst>
              <a:ext uri="{FF2B5EF4-FFF2-40B4-BE49-F238E27FC236}">
                <a16:creationId xmlns:a16="http://schemas.microsoft.com/office/drawing/2014/main" id="{7BB9901D-390B-44CC-9F13-20918198188F}"/>
              </a:ext>
            </a:extLst>
          </p:cNvPr>
          <p:cNvPicPr>
            <a:picLocks noChangeAspect="1"/>
          </p:cNvPicPr>
          <p:nvPr/>
        </p:nvPicPr>
        <p:blipFill>
          <a:blip r:embed="rId5"/>
          <a:stretch>
            <a:fillRect/>
          </a:stretch>
        </p:blipFill>
        <p:spPr>
          <a:xfrm>
            <a:off x="7106841" y="2920023"/>
            <a:ext cx="4824743" cy="2309971"/>
          </a:xfrm>
          <a:prstGeom prst="rect">
            <a:avLst/>
          </a:prstGeom>
          <a:noFill/>
          <a:ln w="9525">
            <a:solidFill>
              <a:srgbClr val="475467"/>
            </a:solidFill>
            <a:miter lim="800000"/>
            <a:headEnd/>
            <a:tailEnd/>
          </a:ln>
        </p:spPr>
      </p:pic>
      <p:sp>
        <p:nvSpPr>
          <p:cNvPr id="16" name="Shape 13">
            <a:extLst>
              <a:ext uri="{FF2B5EF4-FFF2-40B4-BE49-F238E27FC236}">
                <a16:creationId xmlns:a16="http://schemas.microsoft.com/office/drawing/2014/main" id="{1C9471B6-8D41-462F-96F6-D52032EFB33D}"/>
              </a:ext>
            </a:extLst>
          </p:cNvPr>
          <p:cNvSpPr/>
          <p:nvPr/>
        </p:nvSpPr>
        <p:spPr>
          <a:xfrm>
            <a:off x="712824" y="3823612"/>
            <a:ext cx="297726" cy="297726"/>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18" name="Text 14">
            <a:extLst>
              <a:ext uri="{FF2B5EF4-FFF2-40B4-BE49-F238E27FC236}">
                <a16:creationId xmlns:a16="http://schemas.microsoft.com/office/drawing/2014/main" id="{DDB715C7-47B1-44C5-BCB5-929D7AEA90E2}"/>
              </a:ext>
            </a:extLst>
          </p:cNvPr>
          <p:cNvSpPr/>
          <p:nvPr/>
        </p:nvSpPr>
        <p:spPr>
          <a:xfrm>
            <a:off x="1142839" y="3869066"/>
            <a:ext cx="1654260" cy="206720"/>
          </a:xfrm>
          <a:prstGeom prst="rect">
            <a:avLst/>
          </a:prstGeom>
          <a:noFill/>
          <a:ln/>
        </p:spPr>
        <p:txBody>
          <a:bodyPr wrap="none" lIns="0" tIns="0" rIns="0" bIns="0" rtlCol="0" anchor="t"/>
          <a:lstStyle/>
          <a:p>
            <a:pPr>
              <a:lnSpc>
                <a:spcPts val="1625"/>
              </a:lnSpc>
            </a:pPr>
            <a:r>
              <a:rPr lang="ru-RU" sz="1400" b="1" dirty="0">
                <a:solidFill>
                  <a:srgbClr val="443728"/>
                </a:solidFill>
                <a:latin typeface="+mn-lt"/>
                <a:ea typeface="Crimson Pro Bold" pitchFamily="34" charset="-122"/>
                <a:cs typeface="Crimson Pro Bold" pitchFamily="34" charset="-120"/>
              </a:rPr>
              <a:t>Тип подтверждающего документа</a:t>
            </a:r>
            <a:endParaRPr lang="en-US" sz="1400" dirty="0">
              <a:latin typeface="+mn-lt"/>
            </a:endParaRPr>
          </a:p>
        </p:txBody>
      </p:sp>
      <p:sp>
        <p:nvSpPr>
          <p:cNvPr id="19" name="Text 15">
            <a:extLst>
              <a:ext uri="{FF2B5EF4-FFF2-40B4-BE49-F238E27FC236}">
                <a16:creationId xmlns:a16="http://schemas.microsoft.com/office/drawing/2014/main" id="{CB1FBBA3-DEB0-42AE-80E9-8BC4B67A7BE1}"/>
              </a:ext>
            </a:extLst>
          </p:cNvPr>
          <p:cNvSpPr/>
          <p:nvPr/>
        </p:nvSpPr>
        <p:spPr>
          <a:xfrm>
            <a:off x="1142839" y="4155180"/>
            <a:ext cx="4785456" cy="423564"/>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Прикрепленный файл и/или ссылка на объект системы</a:t>
            </a:r>
            <a:endParaRPr lang="en-US" sz="1200" dirty="0">
              <a:latin typeface="+mn-lt"/>
            </a:endParaRPr>
          </a:p>
        </p:txBody>
      </p:sp>
      <p:sp>
        <p:nvSpPr>
          <p:cNvPr id="20" name="Shape 16">
            <a:extLst>
              <a:ext uri="{FF2B5EF4-FFF2-40B4-BE49-F238E27FC236}">
                <a16:creationId xmlns:a16="http://schemas.microsoft.com/office/drawing/2014/main" id="{5245351B-A7D2-459A-9C24-1FC93C7ED2D7}"/>
              </a:ext>
            </a:extLst>
          </p:cNvPr>
          <p:cNvSpPr/>
          <p:nvPr/>
        </p:nvSpPr>
        <p:spPr>
          <a:xfrm>
            <a:off x="703263" y="4708684"/>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22" name="Text 17">
            <a:extLst>
              <a:ext uri="{FF2B5EF4-FFF2-40B4-BE49-F238E27FC236}">
                <a16:creationId xmlns:a16="http://schemas.microsoft.com/office/drawing/2014/main" id="{B6D20793-25E9-40BB-8079-7C5A93DF56CB}"/>
              </a:ext>
            </a:extLst>
          </p:cNvPr>
          <p:cNvSpPr/>
          <p:nvPr/>
        </p:nvSpPr>
        <p:spPr>
          <a:xfrm>
            <a:off x="1133278" y="4754138"/>
            <a:ext cx="1740600" cy="206720"/>
          </a:xfrm>
          <a:prstGeom prst="rect">
            <a:avLst/>
          </a:prstGeom>
          <a:noFill/>
          <a:ln/>
        </p:spPr>
        <p:txBody>
          <a:bodyPr wrap="none" lIns="0" tIns="0" rIns="0" bIns="0" rtlCol="0" anchor="t"/>
          <a:lstStyle/>
          <a:p>
            <a:pPr>
              <a:lnSpc>
                <a:spcPts val="1625"/>
              </a:lnSpc>
            </a:pPr>
            <a:r>
              <a:rPr lang="ru-RU" sz="1400" b="1" dirty="0">
                <a:solidFill>
                  <a:srgbClr val="443728"/>
                </a:solidFill>
                <a:latin typeface="+mn-lt"/>
                <a:ea typeface="Crimson Pro Bold" pitchFamily="34" charset="-122"/>
                <a:cs typeface="Crimson Pro Bold" pitchFamily="34" charset="-120"/>
              </a:rPr>
              <a:t>Обязательность</a:t>
            </a:r>
            <a:endParaRPr lang="en-US" sz="1400" dirty="0">
              <a:latin typeface="+mn-lt"/>
            </a:endParaRPr>
          </a:p>
        </p:txBody>
      </p:sp>
      <p:sp>
        <p:nvSpPr>
          <p:cNvPr id="23" name="Text 18">
            <a:extLst>
              <a:ext uri="{FF2B5EF4-FFF2-40B4-BE49-F238E27FC236}">
                <a16:creationId xmlns:a16="http://schemas.microsoft.com/office/drawing/2014/main" id="{BBE576AB-E582-4712-96B3-D8854BF9BE4E}"/>
              </a:ext>
            </a:extLst>
          </p:cNvPr>
          <p:cNvSpPr/>
          <p:nvPr/>
        </p:nvSpPr>
        <p:spPr>
          <a:xfrm>
            <a:off x="1133277" y="5040252"/>
            <a:ext cx="4795018" cy="196930"/>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Да/Нет (проверка наличия документа в заявке)</a:t>
            </a:r>
          </a:p>
        </p:txBody>
      </p:sp>
      <p:sp>
        <p:nvSpPr>
          <p:cNvPr id="24" name="Shape 19">
            <a:extLst>
              <a:ext uri="{FF2B5EF4-FFF2-40B4-BE49-F238E27FC236}">
                <a16:creationId xmlns:a16="http://schemas.microsoft.com/office/drawing/2014/main" id="{4490BF42-2F63-425D-9E8C-54CFCBC07F72}"/>
              </a:ext>
            </a:extLst>
          </p:cNvPr>
          <p:cNvSpPr/>
          <p:nvPr/>
        </p:nvSpPr>
        <p:spPr>
          <a:xfrm>
            <a:off x="712825" y="5572816"/>
            <a:ext cx="297726" cy="297726"/>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26" name="Text 20">
            <a:extLst>
              <a:ext uri="{FF2B5EF4-FFF2-40B4-BE49-F238E27FC236}">
                <a16:creationId xmlns:a16="http://schemas.microsoft.com/office/drawing/2014/main" id="{0001289B-83D9-42D9-BD19-F70A72CF117E}"/>
              </a:ext>
            </a:extLst>
          </p:cNvPr>
          <p:cNvSpPr/>
          <p:nvPr/>
        </p:nvSpPr>
        <p:spPr>
          <a:xfrm>
            <a:off x="1142838" y="5618270"/>
            <a:ext cx="1926878" cy="206720"/>
          </a:xfrm>
          <a:prstGeom prst="rect">
            <a:avLst/>
          </a:prstGeom>
          <a:noFill/>
          <a:ln/>
        </p:spPr>
        <p:txBody>
          <a:bodyPr wrap="none" lIns="0" tIns="0" rIns="0" bIns="0" rtlCol="0" anchor="t"/>
          <a:lstStyle/>
          <a:p>
            <a:pPr>
              <a:lnSpc>
                <a:spcPts val="1625"/>
              </a:lnSpc>
            </a:pPr>
            <a:r>
              <a:rPr lang="ru-RU" sz="1400" b="1" dirty="0">
                <a:solidFill>
                  <a:srgbClr val="443728"/>
                </a:solidFill>
                <a:latin typeface="+mn-lt"/>
                <a:ea typeface="Crimson Pro Bold" pitchFamily="34" charset="-122"/>
                <a:cs typeface="Crimson Pro Bold" pitchFamily="34" charset="-120"/>
              </a:rPr>
              <a:t>Условия применения</a:t>
            </a:r>
            <a:endParaRPr lang="en-US" sz="1400" dirty="0">
              <a:latin typeface="+mn-lt"/>
            </a:endParaRPr>
          </a:p>
        </p:txBody>
      </p:sp>
      <p:sp>
        <p:nvSpPr>
          <p:cNvPr id="27" name="Text 21">
            <a:extLst>
              <a:ext uri="{FF2B5EF4-FFF2-40B4-BE49-F238E27FC236}">
                <a16:creationId xmlns:a16="http://schemas.microsoft.com/office/drawing/2014/main" id="{F8C38C43-BE03-4E0B-A975-A547E5F77DD1}"/>
              </a:ext>
            </a:extLst>
          </p:cNvPr>
          <p:cNvSpPr/>
          <p:nvPr/>
        </p:nvSpPr>
        <p:spPr>
          <a:xfrm>
            <a:off x="1142839" y="5904384"/>
            <a:ext cx="3586596" cy="290812"/>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Критерии. при которых контроль вложений будет применяться к конкретной заявке</a:t>
            </a:r>
            <a:endParaRPr lang="en-US" sz="1200" dirty="0">
              <a:latin typeface="+mn-l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1819DFF-B002-45BF-AC74-5224F7660A62}"/>
              </a:ext>
            </a:extLst>
          </p:cNvPr>
          <p:cNvPicPr>
            <a:picLocks noChangeAspect="1"/>
          </p:cNvPicPr>
          <p:nvPr/>
        </p:nvPicPr>
        <p:blipFill>
          <a:blip r:embed="rId3"/>
          <a:stretch>
            <a:fillRect/>
          </a:stretch>
        </p:blipFill>
        <p:spPr>
          <a:xfrm>
            <a:off x="408955" y="4334792"/>
            <a:ext cx="7788555" cy="2475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0"/>
          <p:cNvSpPr/>
          <p:nvPr/>
        </p:nvSpPr>
        <p:spPr>
          <a:xfrm>
            <a:off x="713259" y="224346"/>
            <a:ext cx="9056215" cy="75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Формирование </a:t>
            </a:r>
            <a:r>
              <a:rPr lang="en-US" sz="2800" dirty="0" err="1">
                <a:solidFill>
                  <a:srgbClr val="443728"/>
                </a:solidFill>
                <a:latin typeface="+mj-lt"/>
                <a:ea typeface="Crimson Pro Bold" pitchFamily="34" charset="-122"/>
              </a:rPr>
              <a:t>реестра</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платежей</a:t>
            </a:r>
            <a:endParaRPr lang="en-US" sz="2800" dirty="0">
              <a:solidFill>
                <a:srgbClr val="443728"/>
              </a:solidFill>
              <a:latin typeface="+mj-lt"/>
              <a:ea typeface="Crimson Pro Bold" pitchFamily="34" charset="-122"/>
            </a:endParaRPr>
          </a:p>
        </p:txBody>
      </p:sp>
      <p:sp>
        <p:nvSpPr>
          <p:cNvPr id="6" name="Shape 3"/>
          <p:cNvSpPr/>
          <p:nvPr/>
        </p:nvSpPr>
        <p:spPr>
          <a:xfrm>
            <a:off x="641075" y="1782174"/>
            <a:ext cx="316382" cy="316382"/>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7" name="Text 4"/>
          <p:cNvSpPr/>
          <p:nvPr/>
        </p:nvSpPr>
        <p:spPr>
          <a:xfrm>
            <a:off x="1097983" y="1830505"/>
            <a:ext cx="2855184" cy="219622"/>
          </a:xfrm>
          <a:prstGeom prst="rect">
            <a:avLst/>
          </a:prstGeom>
          <a:noFill/>
          <a:ln/>
        </p:spPr>
        <p:txBody>
          <a:bodyPr wrap="none" lIns="0" tIns="0" rIns="0" bIns="0" rtlCol="0" anchor="t"/>
          <a:lstStyle/>
          <a:p>
            <a:pPr>
              <a:lnSpc>
                <a:spcPts val="1709"/>
              </a:lnSpc>
            </a:pPr>
            <a:r>
              <a:rPr lang="en-US" sz="1600" b="1" dirty="0">
                <a:latin typeface="Futura PT Demi"/>
                <a:ea typeface="Crimson Pro Bold" pitchFamily="34" charset="-122"/>
                <a:cs typeface="Crimson Pro Bold" pitchFamily="34" charset="-120"/>
              </a:rPr>
              <a:t>Функциональные особенности</a:t>
            </a:r>
            <a:endParaRPr lang="en-US" sz="1600" dirty="0">
              <a:latin typeface="Futura PT Demi"/>
            </a:endParaRPr>
          </a:p>
        </p:txBody>
      </p:sp>
      <p:sp>
        <p:nvSpPr>
          <p:cNvPr id="8" name="Text 5"/>
          <p:cNvSpPr/>
          <p:nvPr/>
        </p:nvSpPr>
        <p:spPr>
          <a:xfrm>
            <a:off x="1093586" y="2164463"/>
            <a:ext cx="3323433" cy="449962"/>
          </a:xfrm>
          <a:prstGeom prst="rect">
            <a:avLst/>
          </a:prstGeom>
          <a:noFill/>
          <a:ln/>
        </p:spPr>
        <p:txBody>
          <a:bodyPr wrap="square" lIns="0" tIns="0" rIns="0" bIns="0" rtlCol="0" anchor="t"/>
          <a:lstStyle/>
          <a:p>
            <a:pPr marL="285807" indent="-285807">
              <a:lnSpc>
                <a:spcPts val="1750"/>
              </a:lnSpc>
              <a:buSzPct val="100000"/>
              <a:buChar char="•"/>
            </a:pPr>
            <a:r>
              <a:rPr lang="ru-RU" sz="1400" dirty="0">
                <a:latin typeface="+mn-lt"/>
                <a:ea typeface="Open Sans" pitchFamily="34" charset="-122"/>
                <a:cs typeface="Open Sans" pitchFamily="34" charset="-120"/>
              </a:rPr>
              <a:t>Самостоятельный документ с расширенными возможностями</a:t>
            </a:r>
          </a:p>
          <a:p>
            <a:pPr marL="285807" indent="-285807">
              <a:lnSpc>
                <a:spcPts val="1750"/>
              </a:lnSpc>
              <a:buSzPct val="100000"/>
              <a:buChar char="•"/>
            </a:pPr>
            <a:r>
              <a:rPr lang="ru-RU" sz="1400" dirty="0">
                <a:latin typeface="+mn-lt"/>
                <a:ea typeface="Open Sans" pitchFamily="34" charset="-122"/>
                <a:cs typeface="Open Sans" pitchFamily="34" charset="-120"/>
              </a:rPr>
              <a:t>Согласование по настраиваемому маршруту</a:t>
            </a:r>
          </a:p>
          <a:p>
            <a:pPr marL="285807" indent="-285807">
              <a:lnSpc>
                <a:spcPts val="1750"/>
              </a:lnSpc>
              <a:buSzPct val="100000"/>
              <a:buChar char="•"/>
            </a:pPr>
            <a:r>
              <a:rPr lang="ru-RU" sz="1400" dirty="0">
                <a:latin typeface="+mn-lt"/>
                <a:ea typeface="Open Sans" pitchFamily="34" charset="-122"/>
                <a:cs typeface="Open Sans" pitchFamily="34" charset="-120"/>
              </a:rPr>
              <a:t>Автоматическое создание по расписанию с формированием платежных поручений после утверждения</a:t>
            </a:r>
            <a:endParaRPr lang="en-US" sz="1400" dirty="0">
              <a:latin typeface="+mn-lt"/>
            </a:endParaRPr>
          </a:p>
        </p:txBody>
      </p:sp>
      <p:sp>
        <p:nvSpPr>
          <p:cNvPr id="11" name="Shape 8"/>
          <p:cNvSpPr/>
          <p:nvPr/>
        </p:nvSpPr>
        <p:spPr>
          <a:xfrm>
            <a:off x="4473287" y="1782174"/>
            <a:ext cx="316382" cy="316382"/>
          </a:xfrm>
          <a:prstGeom prst="roundRect">
            <a:avLst>
              <a:gd name="adj" fmla="val 18667"/>
            </a:avLst>
          </a:prstGeom>
          <a:solidFill>
            <a:srgbClr val="C9907C"/>
          </a:solidFill>
          <a:ln w="7620">
            <a:solidFill>
              <a:srgbClr val="AF7662"/>
            </a:solidFill>
            <a:prstDash val="solid"/>
          </a:ln>
        </p:spPr>
        <p:txBody>
          <a:bodyPr/>
          <a:lstStyle/>
          <a:p>
            <a:endParaRPr lang="ru-RU"/>
          </a:p>
        </p:txBody>
      </p:sp>
      <p:sp>
        <p:nvSpPr>
          <p:cNvPr id="12" name="Text 9"/>
          <p:cNvSpPr/>
          <p:nvPr/>
        </p:nvSpPr>
        <p:spPr>
          <a:xfrm>
            <a:off x="4930196" y="1830505"/>
            <a:ext cx="2391527" cy="219622"/>
          </a:xfrm>
          <a:prstGeom prst="rect">
            <a:avLst/>
          </a:prstGeom>
          <a:noFill/>
          <a:ln/>
        </p:spPr>
        <p:txBody>
          <a:bodyPr wrap="none" lIns="0" tIns="0" rIns="0" bIns="0" rtlCol="0" anchor="t"/>
          <a:lstStyle/>
          <a:p>
            <a:pPr>
              <a:lnSpc>
                <a:spcPts val="1709"/>
              </a:lnSpc>
            </a:pPr>
            <a:r>
              <a:rPr lang="en-US" sz="1600" b="1" dirty="0">
                <a:latin typeface="Futura PT Demi"/>
                <a:ea typeface="Crimson Pro Bold" pitchFamily="34" charset="-122"/>
                <a:cs typeface="Crimson Pro Bold" pitchFamily="34" charset="-120"/>
              </a:rPr>
              <a:t>Гибкая работа с заявками</a:t>
            </a:r>
            <a:endParaRPr lang="en-US" sz="1600" dirty="0">
              <a:latin typeface="Futura PT Demi"/>
            </a:endParaRPr>
          </a:p>
        </p:txBody>
      </p:sp>
      <p:sp>
        <p:nvSpPr>
          <p:cNvPr id="13" name="Text 10"/>
          <p:cNvSpPr/>
          <p:nvPr/>
        </p:nvSpPr>
        <p:spPr>
          <a:xfrm>
            <a:off x="4930086" y="2173026"/>
            <a:ext cx="3759789" cy="432835"/>
          </a:xfrm>
          <a:prstGeom prst="rect">
            <a:avLst/>
          </a:prstGeom>
          <a:noFill/>
          <a:ln/>
        </p:spPr>
        <p:txBody>
          <a:bodyPr wrap="square" lIns="0" tIns="0" rIns="0" bIns="0" rtlCol="0" anchor="t"/>
          <a:lstStyle/>
          <a:p>
            <a:pPr marL="285750" indent="-285750">
              <a:lnSpc>
                <a:spcPts val="1750"/>
              </a:lnSpc>
              <a:buSzPct val="100000"/>
              <a:buFont typeface="Arial" panose="020B0604020202020204" pitchFamily="34" charset="0"/>
              <a:buChar char="•"/>
            </a:pPr>
            <a:r>
              <a:rPr lang="ru-RU" sz="1400" dirty="0">
                <a:latin typeface="+mn-lt"/>
                <a:ea typeface="Open Sans" pitchFamily="34" charset="-122"/>
                <a:cs typeface="Open Sans" pitchFamily="34" charset="-120"/>
              </a:rPr>
              <a:t>И</a:t>
            </a:r>
            <a:r>
              <a:rPr lang="en-US" sz="1400" dirty="0" err="1">
                <a:latin typeface="+mn-lt"/>
                <a:ea typeface="Open Sans" pitchFamily="34" charset="-122"/>
                <a:cs typeface="Open Sans" pitchFamily="34" charset="-120"/>
              </a:rPr>
              <a:t>сключени</a:t>
            </a:r>
            <a:r>
              <a:rPr lang="ru-RU" sz="1400" dirty="0">
                <a:latin typeface="+mn-lt"/>
                <a:ea typeface="Open Sans" pitchFamily="34" charset="-122"/>
                <a:cs typeface="Open Sans" pitchFamily="34" charset="-120"/>
              </a:rPr>
              <a:t>е</a:t>
            </a:r>
            <a:r>
              <a:rPr lang="en-US" sz="1400" dirty="0">
                <a:latin typeface="+mn-lt"/>
                <a:ea typeface="Open Sans" pitchFamily="34" charset="-122"/>
                <a:cs typeface="Open Sans" pitchFamily="34" charset="-120"/>
              </a:rPr>
              <a:t> </a:t>
            </a:r>
            <a:r>
              <a:rPr lang="ru-RU" sz="1400" dirty="0">
                <a:latin typeface="+mn-lt"/>
                <a:ea typeface="Open Sans" pitchFamily="34" charset="-122"/>
                <a:cs typeface="Open Sans" pitchFamily="34" charset="-120"/>
              </a:rPr>
              <a:t>позиций</a:t>
            </a:r>
            <a:r>
              <a:rPr lang="en-US" sz="1400" dirty="0">
                <a:latin typeface="+mn-lt"/>
                <a:ea typeface="Open Sans" pitchFamily="34" charset="-122"/>
                <a:cs typeface="Open Sans" pitchFamily="34" charset="-120"/>
              </a:rPr>
              <a:t> в </a:t>
            </a:r>
            <a:r>
              <a:rPr lang="en-US" sz="1400" dirty="0" err="1">
                <a:latin typeface="+mn-lt"/>
                <a:ea typeface="Open Sans" pitchFamily="34" charset="-122"/>
                <a:cs typeface="Open Sans" pitchFamily="34" charset="-120"/>
              </a:rPr>
              <a:t>процессе</a:t>
            </a:r>
            <a:r>
              <a:rPr lang="en-US" sz="1400" dirty="0">
                <a:latin typeface="+mn-lt"/>
                <a:ea typeface="Open Sans" pitchFamily="34" charset="-122"/>
                <a:cs typeface="Open Sans" pitchFamily="34" charset="-120"/>
              </a:rPr>
              <a:t> </a:t>
            </a:r>
            <a:r>
              <a:rPr lang="en-US" sz="1400" dirty="0" err="1">
                <a:latin typeface="+mn-lt"/>
                <a:ea typeface="Open Sans" pitchFamily="34" charset="-122"/>
                <a:cs typeface="Open Sans" pitchFamily="34" charset="-120"/>
              </a:rPr>
              <a:t>работы</a:t>
            </a:r>
            <a:endParaRPr lang="ru-RU" sz="1400" dirty="0">
              <a:latin typeface="+mn-lt"/>
              <a:ea typeface="Open Sans" pitchFamily="34" charset="-122"/>
              <a:cs typeface="Open Sans" pitchFamily="34" charset="-120"/>
            </a:endParaRPr>
          </a:p>
          <a:p>
            <a:pPr marL="285807" indent="-285807">
              <a:lnSpc>
                <a:spcPts val="1750"/>
              </a:lnSpc>
              <a:buSzPct val="100000"/>
              <a:buChar char="•"/>
            </a:pPr>
            <a:r>
              <a:rPr lang="ru-RU" sz="1400" dirty="0">
                <a:latin typeface="+mn-lt"/>
              </a:rPr>
              <a:t>Реестр по наличным и безналичным платежам</a:t>
            </a:r>
          </a:p>
          <a:p>
            <a:pPr marL="285807" indent="-285807">
              <a:lnSpc>
                <a:spcPts val="1750"/>
              </a:lnSpc>
              <a:buSzPct val="100000"/>
              <a:buChar char="•"/>
            </a:pPr>
            <a:r>
              <a:rPr lang="ru-RU" sz="1400" dirty="0">
                <a:latin typeface="+mn-lt"/>
              </a:rPr>
              <a:t>На дату оплаты или за период</a:t>
            </a:r>
          </a:p>
          <a:p>
            <a:pPr marL="285807" indent="-285807">
              <a:lnSpc>
                <a:spcPts val="1750"/>
              </a:lnSpc>
              <a:buSzPct val="100000"/>
              <a:buChar char="•"/>
            </a:pPr>
            <a:r>
              <a:rPr lang="ru-RU" sz="1400" dirty="0">
                <a:latin typeface="+mn-lt"/>
              </a:rPr>
              <a:t>По организации или по списку организаций</a:t>
            </a:r>
          </a:p>
          <a:p>
            <a:pPr marL="285807" indent="-285807">
              <a:lnSpc>
                <a:spcPts val="1750"/>
              </a:lnSpc>
              <a:buSzPct val="100000"/>
              <a:buChar char="•"/>
            </a:pPr>
            <a:r>
              <a:rPr lang="ru-RU" sz="1400" dirty="0">
                <a:latin typeface="+mn-lt"/>
              </a:rPr>
              <a:t>Быстрый доступ к прикрепленным документам и обоснованиям</a:t>
            </a:r>
          </a:p>
          <a:p>
            <a:pPr marL="285807" indent="-285807">
              <a:lnSpc>
                <a:spcPts val="1750"/>
              </a:lnSpc>
              <a:buSzPct val="100000"/>
              <a:buChar char="•"/>
            </a:pPr>
            <a:endParaRPr lang="en-US" sz="1400" dirty="0">
              <a:latin typeface="+mn-lt"/>
            </a:endParaRPr>
          </a:p>
        </p:txBody>
      </p:sp>
      <p:sp>
        <p:nvSpPr>
          <p:cNvPr id="16" name="Shape 13"/>
          <p:cNvSpPr/>
          <p:nvPr/>
        </p:nvSpPr>
        <p:spPr>
          <a:xfrm>
            <a:off x="8113811" y="1782174"/>
            <a:ext cx="316382" cy="316382"/>
          </a:xfrm>
          <a:prstGeom prst="roundRect">
            <a:avLst>
              <a:gd name="adj" fmla="val 18667"/>
            </a:avLst>
          </a:prstGeom>
          <a:solidFill>
            <a:srgbClr val="B3BDB5"/>
          </a:solidFill>
          <a:ln w="7620">
            <a:solidFill>
              <a:srgbClr val="99A39B"/>
            </a:solidFill>
            <a:prstDash val="solid"/>
          </a:ln>
        </p:spPr>
        <p:txBody>
          <a:bodyPr/>
          <a:lstStyle/>
          <a:p>
            <a:endParaRPr lang="ru-RU"/>
          </a:p>
        </p:txBody>
      </p:sp>
      <p:sp>
        <p:nvSpPr>
          <p:cNvPr id="17" name="Text 14"/>
          <p:cNvSpPr/>
          <p:nvPr/>
        </p:nvSpPr>
        <p:spPr>
          <a:xfrm>
            <a:off x="8570720" y="1830505"/>
            <a:ext cx="2489578" cy="219622"/>
          </a:xfrm>
          <a:prstGeom prst="rect">
            <a:avLst/>
          </a:prstGeom>
          <a:noFill/>
          <a:ln/>
        </p:spPr>
        <p:txBody>
          <a:bodyPr wrap="none" lIns="0" tIns="0" rIns="0" bIns="0" rtlCol="0" anchor="t"/>
          <a:lstStyle/>
          <a:p>
            <a:pPr>
              <a:lnSpc>
                <a:spcPts val="1709"/>
              </a:lnSpc>
            </a:pPr>
            <a:r>
              <a:rPr lang="en-US" sz="1600" b="1" dirty="0">
                <a:latin typeface="Futura PT Demi"/>
                <a:ea typeface="Crimson Pro Bold" pitchFamily="34" charset="-122"/>
                <a:cs typeface="Crimson Pro Bold" pitchFamily="34" charset="-120"/>
              </a:rPr>
              <a:t>Дополнительные функции</a:t>
            </a:r>
            <a:endParaRPr lang="en-US" sz="1600" dirty="0">
              <a:latin typeface="Futura PT Demi"/>
            </a:endParaRPr>
          </a:p>
        </p:txBody>
      </p:sp>
      <p:sp>
        <p:nvSpPr>
          <p:cNvPr id="18" name="Text 15"/>
          <p:cNvSpPr/>
          <p:nvPr/>
        </p:nvSpPr>
        <p:spPr>
          <a:xfrm>
            <a:off x="8564956" y="2173026"/>
            <a:ext cx="3323433" cy="1544800"/>
          </a:xfrm>
          <a:prstGeom prst="rect">
            <a:avLst/>
          </a:prstGeom>
          <a:noFill/>
          <a:ln/>
        </p:spPr>
        <p:txBody>
          <a:bodyPr wrap="square" lIns="0" tIns="0" rIns="0" bIns="0" rtlCol="0" anchor="t"/>
          <a:lstStyle/>
          <a:p>
            <a:pPr marL="285807" indent="-285807">
              <a:lnSpc>
                <a:spcPts val="1750"/>
              </a:lnSpc>
              <a:buSzPct val="100000"/>
              <a:buChar char="•"/>
            </a:pPr>
            <a:r>
              <a:rPr lang="ru-RU" sz="1400" dirty="0">
                <a:latin typeface="+mn-lt"/>
                <a:ea typeface="Open Sans" pitchFamily="34" charset="-122"/>
                <a:cs typeface="Open Sans" pitchFamily="34" charset="-120"/>
              </a:rPr>
              <a:t>Выборочная актуализация при изменении курсов валют</a:t>
            </a:r>
          </a:p>
          <a:p>
            <a:pPr marL="285807" indent="-285807">
              <a:lnSpc>
                <a:spcPts val="1750"/>
              </a:lnSpc>
              <a:buSzPct val="100000"/>
              <a:buChar char="•"/>
            </a:pPr>
            <a:r>
              <a:rPr lang="ru-RU" sz="1400" dirty="0">
                <a:latin typeface="+mn-lt"/>
                <a:ea typeface="Open Sans" pitchFamily="34" charset="-122"/>
                <a:cs typeface="Open Sans" pitchFamily="34" charset="-120"/>
              </a:rPr>
              <a:t>Включение ранее не оплаченных позиций</a:t>
            </a:r>
          </a:p>
          <a:p>
            <a:pPr marL="285807" indent="-285807">
              <a:lnSpc>
                <a:spcPts val="1750"/>
              </a:lnSpc>
              <a:buSzPct val="100000"/>
              <a:buChar char="•"/>
            </a:pPr>
            <a:r>
              <a:rPr lang="ru-RU" sz="1400" dirty="0">
                <a:latin typeface="+mn-lt"/>
                <a:ea typeface="Open Sans" pitchFamily="34" charset="-122"/>
                <a:cs typeface="Open Sans" pitchFamily="34" charset="-120"/>
              </a:rPr>
              <a:t>Запрет прямого формирования платежных поручений, минуя реестр</a:t>
            </a:r>
          </a:p>
          <a:p>
            <a:pPr marL="285807" indent="-285807">
              <a:lnSpc>
                <a:spcPts val="1750"/>
              </a:lnSpc>
              <a:buSzPct val="100000"/>
              <a:buChar char="•"/>
            </a:pPr>
            <a:r>
              <a:rPr lang="ru-RU" sz="1400" dirty="0">
                <a:latin typeface="+mn-lt"/>
                <a:ea typeface="Open Sans" pitchFamily="34" charset="-122"/>
                <a:cs typeface="Open Sans" pitchFamily="34" charset="-120"/>
              </a:rPr>
              <a:t>Объединение однотипных платежных позиций в одно</a:t>
            </a:r>
            <a:endParaRPr lang="en-US" sz="1400" dirty="0">
              <a:latin typeface="+mn-lt"/>
            </a:endParaRPr>
          </a:p>
        </p:txBody>
      </p:sp>
      <p:pic>
        <p:nvPicPr>
          <p:cNvPr id="4" name="Рисунок 3"/>
          <p:cNvPicPr>
            <a:picLocks noChangeAspect="1"/>
          </p:cNvPicPr>
          <p:nvPr/>
        </p:nvPicPr>
        <p:blipFill>
          <a:blip r:embed="rId4"/>
          <a:stretch>
            <a:fillRect/>
          </a:stretch>
        </p:blipFill>
        <p:spPr>
          <a:xfrm>
            <a:off x="6350211" y="4474537"/>
            <a:ext cx="5742970" cy="2195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8168" y="207967"/>
            <a:ext cx="9071308" cy="79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А</a:t>
            </a:r>
            <a:r>
              <a:rPr lang="en-US" sz="2800" dirty="0" err="1">
                <a:solidFill>
                  <a:srgbClr val="443728"/>
                </a:solidFill>
                <a:latin typeface="+mj-lt"/>
                <a:ea typeface="Crimson Pro Bold" pitchFamily="34" charset="-122"/>
              </a:rPr>
              <a:t>втоматическое</a:t>
            </a:r>
            <a:r>
              <a:rPr lang="en-US" sz="2800" dirty="0">
                <a:solidFill>
                  <a:srgbClr val="443728"/>
                </a:solidFill>
                <a:latin typeface="+mj-lt"/>
                <a:ea typeface="Crimson Pro Bold" pitchFamily="34" charset="-122"/>
              </a:rPr>
              <a:t> формирование реестров по </a:t>
            </a:r>
            <a:r>
              <a:rPr lang="en-US" sz="2800" dirty="0" err="1">
                <a:solidFill>
                  <a:srgbClr val="443728"/>
                </a:solidFill>
                <a:latin typeface="+mj-lt"/>
                <a:ea typeface="Crimson Pro Bold" pitchFamily="34" charset="-122"/>
              </a:rPr>
              <a:t>спискам</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организаций</a:t>
            </a:r>
            <a:endParaRPr lang="en-US" sz="2800" dirty="0">
              <a:solidFill>
                <a:srgbClr val="443728"/>
              </a:solidFill>
              <a:latin typeface="+mj-lt"/>
              <a:ea typeface="Crimson Pro Bold" pitchFamily="34" charset="-122"/>
            </a:endParaRPr>
          </a:p>
        </p:txBody>
      </p:sp>
      <p:sp>
        <p:nvSpPr>
          <p:cNvPr id="3" name="Text 1"/>
          <p:cNvSpPr/>
          <p:nvPr/>
        </p:nvSpPr>
        <p:spPr>
          <a:xfrm>
            <a:off x="4353630" y="1512374"/>
            <a:ext cx="1890654" cy="236295"/>
          </a:xfrm>
          <a:prstGeom prst="rect">
            <a:avLst/>
          </a:prstGeom>
          <a:noFill/>
          <a:ln/>
        </p:spPr>
        <p:txBody>
          <a:bodyPr wrap="none" lIns="0" tIns="0" rIns="0" bIns="0" rtlCol="0" anchor="t"/>
          <a:lstStyle/>
          <a:p>
            <a:pPr>
              <a:lnSpc>
                <a:spcPts val="1834"/>
              </a:lnSpc>
            </a:pPr>
            <a:endParaRPr lang="en-US" sz="1459" dirty="0">
              <a:latin typeface="+mn-lt"/>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630" y="1413570"/>
            <a:ext cx="319562" cy="319562"/>
          </a:xfrm>
          <a:prstGeom prst="rect">
            <a:avLst/>
          </a:prstGeom>
        </p:spPr>
      </p:pic>
      <p:sp>
        <p:nvSpPr>
          <p:cNvPr id="6" name="Shape 3"/>
          <p:cNvSpPr/>
          <p:nvPr/>
        </p:nvSpPr>
        <p:spPr>
          <a:xfrm>
            <a:off x="4353630" y="1801013"/>
            <a:ext cx="3522982" cy="19054"/>
          </a:xfrm>
          <a:prstGeom prst="rect">
            <a:avLst/>
          </a:prstGeom>
          <a:solidFill>
            <a:srgbClr val="835E54"/>
          </a:solidFill>
          <a:ln/>
        </p:spPr>
        <p:txBody>
          <a:bodyPr/>
          <a:lstStyle/>
          <a:p>
            <a:endParaRPr lang="ru-RU"/>
          </a:p>
        </p:txBody>
      </p:sp>
      <p:sp>
        <p:nvSpPr>
          <p:cNvPr id="7" name="Text 4"/>
          <p:cNvSpPr/>
          <p:nvPr/>
        </p:nvSpPr>
        <p:spPr>
          <a:xfrm>
            <a:off x="4353630" y="1914743"/>
            <a:ext cx="3157276" cy="236295"/>
          </a:xfrm>
          <a:prstGeom prst="rect">
            <a:avLst/>
          </a:prstGeom>
          <a:noFill/>
          <a:ln/>
        </p:spPr>
        <p:txBody>
          <a:bodyPr wrap="none" lIns="0" tIns="0" rIns="0" bIns="0" rtlCol="0" anchor="t"/>
          <a:lstStyle/>
          <a:p>
            <a:pPr>
              <a:lnSpc>
                <a:spcPts val="1834"/>
              </a:lnSpc>
            </a:pPr>
            <a:r>
              <a:rPr lang="ru-RU" sz="1600" b="1" dirty="0">
                <a:solidFill>
                  <a:srgbClr val="443728"/>
                </a:solidFill>
                <a:latin typeface="+mn-lt"/>
                <a:ea typeface="Crimson Pro Bold" pitchFamily="34" charset="-122"/>
                <a:cs typeface="Crimson Pro Bold" pitchFamily="34" charset="-120"/>
              </a:rPr>
              <a:t>Реестр по списку организаций</a:t>
            </a:r>
            <a:endParaRPr lang="en-US" sz="1600" dirty="0">
              <a:latin typeface="+mn-lt"/>
            </a:endParaRPr>
          </a:p>
        </p:txBody>
      </p:sp>
      <p:sp>
        <p:nvSpPr>
          <p:cNvPr id="8" name="Text 5"/>
          <p:cNvSpPr/>
          <p:nvPr/>
        </p:nvSpPr>
        <p:spPr>
          <a:xfrm>
            <a:off x="4353630" y="2241745"/>
            <a:ext cx="3522982" cy="483903"/>
          </a:xfrm>
          <a:prstGeom prst="rect">
            <a:avLst/>
          </a:prstGeom>
          <a:noFill/>
          <a:ln/>
        </p:spPr>
        <p:txBody>
          <a:bodyPr wrap="square" lIns="0" tIns="0" rIns="0" bIns="0" rtlCol="0" anchor="t"/>
          <a:lstStyle/>
          <a:p>
            <a:pPr>
              <a:lnSpc>
                <a:spcPts val="1875"/>
              </a:lnSpc>
            </a:pPr>
            <a:r>
              <a:rPr lang="en-US" sz="1400" dirty="0">
                <a:solidFill>
                  <a:srgbClr val="443728"/>
                </a:solidFill>
                <a:latin typeface="+mn-lt"/>
                <a:ea typeface="Open Sans" pitchFamily="34" charset="-122"/>
                <a:cs typeface="Open Sans" pitchFamily="34" charset="-120"/>
              </a:rPr>
              <a:t>Возможность создания реестров по </a:t>
            </a:r>
            <a:r>
              <a:rPr lang="en-US" sz="1400" dirty="0" err="1">
                <a:solidFill>
                  <a:srgbClr val="443728"/>
                </a:solidFill>
                <a:latin typeface="+mn-lt"/>
                <a:ea typeface="Open Sans" pitchFamily="34" charset="-122"/>
                <a:cs typeface="Open Sans" pitchFamily="34" charset="-120"/>
              </a:rPr>
              <a:t>заранее</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созданным</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спискам</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организаций</a:t>
            </a:r>
            <a:endParaRPr lang="en-US" sz="1400" dirty="0">
              <a:latin typeface="+mn-lt"/>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987" y="1416026"/>
            <a:ext cx="319562" cy="319562"/>
          </a:xfrm>
          <a:prstGeom prst="rect">
            <a:avLst/>
          </a:prstGeom>
        </p:spPr>
      </p:pic>
      <p:sp>
        <p:nvSpPr>
          <p:cNvPr id="10" name="Shape 6"/>
          <p:cNvSpPr/>
          <p:nvPr/>
        </p:nvSpPr>
        <p:spPr>
          <a:xfrm>
            <a:off x="696987" y="1803469"/>
            <a:ext cx="3522982" cy="19054"/>
          </a:xfrm>
          <a:prstGeom prst="rect">
            <a:avLst/>
          </a:prstGeom>
          <a:solidFill>
            <a:srgbClr val="C9907C"/>
          </a:solidFill>
          <a:ln/>
        </p:spPr>
        <p:txBody>
          <a:bodyPr/>
          <a:lstStyle/>
          <a:p>
            <a:endParaRPr lang="ru-RU"/>
          </a:p>
        </p:txBody>
      </p:sp>
      <p:sp>
        <p:nvSpPr>
          <p:cNvPr id="11" name="Text 7"/>
          <p:cNvSpPr/>
          <p:nvPr/>
        </p:nvSpPr>
        <p:spPr>
          <a:xfrm>
            <a:off x="696987" y="1917199"/>
            <a:ext cx="2240977" cy="236295"/>
          </a:xfrm>
          <a:prstGeom prst="rect">
            <a:avLst/>
          </a:prstGeom>
          <a:noFill/>
          <a:ln/>
        </p:spPr>
        <p:txBody>
          <a:bodyPr wrap="none" lIns="0" tIns="0" rIns="0" bIns="0" rtlCol="0" anchor="t"/>
          <a:lstStyle/>
          <a:p>
            <a:pPr>
              <a:lnSpc>
                <a:spcPts val="1834"/>
              </a:lnSpc>
            </a:pPr>
            <a:r>
              <a:rPr lang="en-US" sz="1600" b="1" dirty="0" err="1">
                <a:solidFill>
                  <a:srgbClr val="443728"/>
                </a:solidFill>
                <a:latin typeface="+mn-lt"/>
                <a:ea typeface="Crimson Pro Bold" pitchFamily="34" charset="-122"/>
                <a:cs typeface="Crimson Pro Bold" pitchFamily="34" charset="-120"/>
              </a:rPr>
              <a:t>Создание</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списков</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организаций</a:t>
            </a:r>
            <a:endParaRPr lang="en-US" sz="1600" dirty="0">
              <a:latin typeface="+mn-lt"/>
            </a:endParaRPr>
          </a:p>
        </p:txBody>
      </p:sp>
      <p:sp>
        <p:nvSpPr>
          <p:cNvPr id="12" name="Text 8"/>
          <p:cNvSpPr/>
          <p:nvPr/>
        </p:nvSpPr>
        <p:spPr>
          <a:xfrm>
            <a:off x="696987" y="2244201"/>
            <a:ext cx="3522982" cy="483903"/>
          </a:xfrm>
          <a:prstGeom prst="rect">
            <a:avLst/>
          </a:prstGeom>
          <a:noFill/>
          <a:ln/>
        </p:spPr>
        <p:txBody>
          <a:bodyPr wrap="square" lIns="0" tIns="0" rIns="0" bIns="0" rtlCol="0" anchor="t"/>
          <a:lstStyle/>
          <a:p>
            <a:pPr>
              <a:lnSpc>
                <a:spcPts val="1875"/>
              </a:lnSpc>
            </a:pPr>
            <a:r>
              <a:rPr lang="en-US" sz="1400" dirty="0">
                <a:solidFill>
                  <a:srgbClr val="443728"/>
                </a:solidFill>
                <a:latin typeface="+mn-lt"/>
                <a:ea typeface="Open Sans" pitchFamily="34" charset="-122"/>
                <a:cs typeface="Open Sans" pitchFamily="34" charset="-120"/>
              </a:rPr>
              <a:t>Сохранение часто используемых списков для удобства и </a:t>
            </a:r>
            <a:r>
              <a:rPr lang="en-US" sz="1400" dirty="0" err="1">
                <a:solidFill>
                  <a:srgbClr val="443728"/>
                </a:solidFill>
                <a:latin typeface="+mn-lt"/>
                <a:ea typeface="Open Sans" pitchFamily="34" charset="-122"/>
                <a:cs typeface="Open Sans" pitchFamily="34" charset="-120"/>
              </a:rPr>
              <a:t>повторного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применения</a:t>
            </a:r>
            <a:endParaRPr lang="en-US" sz="1400" dirty="0">
              <a:latin typeface="+mn-lt"/>
            </a:endParaRPr>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10273" y="1416026"/>
            <a:ext cx="319562" cy="319562"/>
          </a:xfrm>
          <a:prstGeom prst="rect">
            <a:avLst/>
          </a:prstGeom>
        </p:spPr>
      </p:pic>
      <p:sp>
        <p:nvSpPr>
          <p:cNvPr id="14" name="Shape 9"/>
          <p:cNvSpPr/>
          <p:nvPr/>
        </p:nvSpPr>
        <p:spPr>
          <a:xfrm>
            <a:off x="8010273" y="1803469"/>
            <a:ext cx="3523081" cy="19054"/>
          </a:xfrm>
          <a:prstGeom prst="rect">
            <a:avLst/>
          </a:prstGeom>
          <a:solidFill>
            <a:srgbClr val="B3BDB5"/>
          </a:solidFill>
          <a:ln/>
        </p:spPr>
        <p:txBody>
          <a:bodyPr/>
          <a:lstStyle/>
          <a:p>
            <a:endParaRPr lang="ru-RU"/>
          </a:p>
        </p:txBody>
      </p:sp>
      <p:sp>
        <p:nvSpPr>
          <p:cNvPr id="15" name="Text 10"/>
          <p:cNvSpPr/>
          <p:nvPr/>
        </p:nvSpPr>
        <p:spPr>
          <a:xfrm>
            <a:off x="8010273" y="1917199"/>
            <a:ext cx="2747805" cy="236295"/>
          </a:xfrm>
          <a:prstGeom prst="rect">
            <a:avLst/>
          </a:prstGeom>
          <a:noFill/>
          <a:ln/>
        </p:spPr>
        <p:txBody>
          <a:bodyPr wrap="none" lIns="0" tIns="0" rIns="0" bIns="0" rtlCol="0" anchor="t"/>
          <a:lstStyle/>
          <a:p>
            <a:pPr>
              <a:lnSpc>
                <a:spcPts val="1834"/>
              </a:lnSpc>
            </a:pPr>
            <a:r>
              <a:rPr lang="en-US" sz="1600" b="1" dirty="0" err="1">
                <a:solidFill>
                  <a:srgbClr val="443728"/>
                </a:solidFill>
                <a:latin typeface="+mn-lt"/>
                <a:ea typeface="Crimson Pro Bold" pitchFamily="34" charset="-122"/>
                <a:cs typeface="Crimson Pro Bold" pitchFamily="34" charset="-120"/>
              </a:rPr>
              <a:t>Автоматическ</a:t>
            </a:r>
            <a:r>
              <a:rPr lang="ru-RU" sz="1600" b="1" dirty="0" err="1">
                <a:solidFill>
                  <a:srgbClr val="443728"/>
                </a:solidFill>
                <a:latin typeface="+mn-lt"/>
                <a:ea typeface="Crimson Pro Bold" pitchFamily="34" charset="-122"/>
                <a:cs typeface="Crimson Pro Bold" pitchFamily="34" charset="-120"/>
              </a:rPr>
              <a:t>ое</a:t>
            </a:r>
            <a:r>
              <a:rPr lang="ru-RU" sz="1600" b="1" dirty="0">
                <a:solidFill>
                  <a:srgbClr val="443728"/>
                </a:solidFill>
                <a:latin typeface="+mn-lt"/>
                <a:ea typeface="Crimson Pro Bold" pitchFamily="34" charset="-122"/>
                <a:cs typeface="Crimson Pro Bold" pitchFamily="34" charset="-120"/>
              </a:rPr>
              <a:t> создание</a:t>
            </a:r>
            <a:endParaRPr lang="en-US" sz="1600" dirty="0">
              <a:latin typeface="+mn-lt"/>
            </a:endParaRPr>
          </a:p>
        </p:txBody>
      </p:sp>
      <p:sp>
        <p:nvSpPr>
          <p:cNvPr id="16" name="Text 11"/>
          <p:cNvSpPr/>
          <p:nvPr/>
        </p:nvSpPr>
        <p:spPr>
          <a:xfrm>
            <a:off x="8010273" y="2244201"/>
            <a:ext cx="3523081" cy="483903"/>
          </a:xfrm>
          <a:prstGeom prst="rect">
            <a:avLst/>
          </a:prstGeom>
          <a:noFill/>
          <a:ln/>
        </p:spPr>
        <p:txBody>
          <a:bodyPr wrap="square" lIns="0" tIns="0" rIns="0" bIns="0" rtlCol="0" anchor="t"/>
          <a:lstStyle/>
          <a:p>
            <a:pPr>
              <a:lnSpc>
                <a:spcPts val="1875"/>
              </a:lnSpc>
            </a:pPr>
            <a:r>
              <a:rPr lang="ru-RU" sz="1400" dirty="0">
                <a:solidFill>
                  <a:srgbClr val="443728"/>
                </a:solidFill>
                <a:latin typeface="+mn-lt"/>
                <a:ea typeface="Open Sans" pitchFamily="34" charset="-122"/>
                <a:cs typeface="Open Sans" pitchFamily="34" charset="-120"/>
              </a:rPr>
              <a:t>При выполнении регламентного задания платежные позиции будут объединены по текущему списку организаций</a:t>
            </a:r>
            <a:endParaRPr lang="en-US" sz="1400" dirty="0">
              <a:latin typeface="+mn-lt"/>
            </a:endParaRPr>
          </a:p>
        </p:txBody>
      </p:sp>
      <p:pic>
        <p:nvPicPr>
          <p:cNvPr id="21" name="Рисунок 20">
            <a:extLst>
              <a:ext uri="{FF2B5EF4-FFF2-40B4-BE49-F238E27FC236}">
                <a16:creationId xmlns:a16="http://schemas.microsoft.com/office/drawing/2014/main" id="{5F73FA48-E5C7-4FFA-9399-61FED8BD001C}"/>
              </a:ext>
            </a:extLst>
          </p:cNvPr>
          <p:cNvPicPr>
            <a:picLocks noChangeAspect="1"/>
          </p:cNvPicPr>
          <p:nvPr/>
        </p:nvPicPr>
        <p:blipFill rotWithShape="1">
          <a:blip r:embed="rId9"/>
          <a:srcRect l="1014" r="1"/>
          <a:stretch/>
        </p:blipFill>
        <p:spPr>
          <a:xfrm>
            <a:off x="696987" y="3532579"/>
            <a:ext cx="7132489" cy="2993559"/>
          </a:xfrm>
          <a:prstGeom prst="rect">
            <a:avLst/>
          </a:prstGeom>
          <a:ln>
            <a:solidFill>
              <a:schemeClr val="tx1"/>
            </a:solidFill>
          </a:ln>
        </p:spPr>
      </p:pic>
      <p:pic>
        <p:nvPicPr>
          <p:cNvPr id="23" name="Рисунок 22">
            <a:extLst>
              <a:ext uri="{FF2B5EF4-FFF2-40B4-BE49-F238E27FC236}">
                <a16:creationId xmlns:a16="http://schemas.microsoft.com/office/drawing/2014/main" id="{07F91C0B-27BF-4F91-B51E-4577031C5E0B}"/>
              </a:ext>
            </a:extLst>
          </p:cNvPr>
          <p:cNvPicPr>
            <a:picLocks noChangeAspect="1"/>
          </p:cNvPicPr>
          <p:nvPr/>
        </p:nvPicPr>
        <p:blipFill>
          <a:blip r:embed="rId10"/>
          <a:stretch>
            <a:fillRect/>
          </a:stretch>
        </p:blipFill>
        <p:spPr>
          <a:xfrm>
            <a:off x="4801443" y="3347918"/>
            <a:ext cx="4725342" cy="2371099"/>
          </a:xfrm>
          <a:prstGeom prst="rect">
            <a:avLst/>
          </a:prstGeom>
          <a:ln>
            <a:solidFill>
              <a:schemeClr val="tx1"/>
            </a:solidFill>
          </a:ln>
        </p:spPr>
      </p:pic>
      <p:pic>
        <p:nvPicPr>
          <p:cNvPr id="25" name="Рисунок 24">
            <a:extLst>
              <a:ext uri="{FF2B5EF4-FFF2-40B4-BE49-F238E27FC236}">
                <a16:creationId xmlns:a16="http://schemas.microsoft.com/office/drawing/2014/main" id="{D6055E07-C0F3-4F18-B076-009A7802D259}"/>
              </a:ext>
            </a:extLst>
          </p:cNvPr>
          <p:cNvPicPr>
            <a:picLocks noChangeAspect="1"/>
          </p:cNvPicPr>
          <p:nvPr/>
        </p:nvPicPr>
        <p:blipFill>
          <a:blip r:embed="rId11"/>
          <a:stretch>
            <a:fillRect/>
          </a:stretch>
        </p:blipFill>
        <p:spPr>
          <a:xfrm>
            <a:off x="6244284" y="4639811"/>
            <a:ext cx="5950891" cy="2219777"/>
          </a:xfrm>
          <a:prstGeom prst="rect">
            <a:avLst/>
          </a:prstGeom>
          <a:ln>
            <a:solidFill>
              <a:schemeClr val="tx1"/>
            </a:solid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7" name="Image 0" descr="preencoded.png">
            <a:extLst>
              <a:ext uri="{FF2B5EF4-FFF2-40B4-BE49-F238E27FC236}">
                <a16:creationId xmlns:a16="http://schemas.microsoft.com/office/drawing/2014/main" id="{CF7F4606-4423-4A34-92C2-1BD0D438F964}"/>
              </a:ext>
            </a:extLst>
          </p:cNvPr>
          <p:cNvPicPr>
            <a:picLocks noChangeAspect="1"/>
          </p:cNvPicPr>
          <p:nvPr/>
        </p:nvPicPr>
        <p:blipFill>
          <a:blip r:embed="rId3"/>
          <a:stretch>
            <a:fillRect/>
          </a:stretch>
        </p:blipFill>
        <p:spPr>
          <a:xfrm>
            <a:off x="7922157" y="0"/>
            <a:ext cx="4272841" cy="6859588"/>
          </a:xfrm>
          <a:prstGeom prst="rect">
            <a:avLst/>
          </a:prstGeom>
        </p:spPr>
      </p:pic>
      <p:sp>
        <p:nvSpPr>
          <p:cNvPr id="4" name="Text 0"/>
          <p:cNvSpPr/>
          <p:nvPr/>
        </p:nvSpPr>
        <p:spPr>
          <a:xfrm>
            <a:off x="696913" y="208811"/>
            <a:ext cx="6292842" cy="74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400" dirty="0">
                <a:solidFill>
                  <a:srgbClr val="443728"/>
                </a:solidFill>
                <a:latin typeface="+mj-lt"/>
                <a:ea typeface="Crimson Pro Bold" pitchFamily="34" charset="-122"/>
              </a:rPr>
              <a:t>Укрупнение платежных поручений (объединение однотипных позиций)</a:t>
            </a:r>
            <a:endParaRPr lang="en-US" sz="2400" dirty="0">
              <a:solidFill>
                <a:srgbClr val="443728"/>
              </a:solidFill>
              <a:latin typeface="+mj-lt"/>
              <a:ea typeface="Crimson Pro Bold" pitchFamily="34" charset="-122"/>
            </a:endParaRPr>
          </a:p>
        </p:txBody>
      </p:sp>
      <p:sp>
        <p:nvSpPr>
          <p:cNvPr id="5" name="Text 1"/>
          <p:cNvSpPr/>
          <p:nvPr/>
        </p:nvSpPr>
        <p:spPr>
          <a:xfrm>
            <a:off x="734043" y="1472699"/>
            <a:ext cx="6292842" cy="843554"/>
          </a:xfrm>
          <a:prstGeom prst="rect">
            <a:avLst/>
          </a:prstGeom>
          <a:noFill/>
          <a:ln/>
        </p:spPr>
        <p:txBody>
          <a:bodyPr wrap="square" lIns="0" tIns="0" rIns="0" bIns="0" rtlCol="0" anchor="t"/>
          <a:lstStyle/>
          <a:p>
            <a:pPr>
              <a:lnSpc>
                <a:spcPts val="1700"/>
              </a:lnSpc>
            </a:pPr>
            <a:r>
              <a:rPr lang="ru-RU" sz="1600" dirty="0">
                <a:solidFill>
                  <a:srgbClr val="443728"/>
                </a:solidFill>
                <a:latin typeface="+mn-lt"/>
                <a:ea typeface="Open Sans" pitchFamily="34" charset="-122"/>
                <a:cs typeface="Open Sans" pitchFamily="34" charset="-120"/>
              </a:rPr>
              <a:t>Настройки казначейства → Заявки и платежи → </a:t>
            </a:r>
            <a:r>
              <a:rPr lang="en-US" sz="1600" dirty="0" err="1">
                <a:solidFill>
                  <a:srgbClr val="443728"/>
                </a:solidFill>
                <a:latin typeface="+mn-lt"/>
                <a:ea typeface="Open Sans" pitchFamily="34" charset="-122"/>
                <a:cs typeface="Open Sans" pitchFamily="34" charset="-120"/>
              </a:rPr>
              <a:t>Объединять</a:t>
            </a:r>
            <a:r>
              <a:rPr lang="en-US" sz="1600" dirty="0">
                <a:solidFill>
                  <a:srgbClr val="443728"/>
                </a:solidFill>
                <a:latin typeface="+mn-lt"/>
                <a:ea typeface="Open Sans" pitchFamily="34" charset="-122"/>
                <a:cs typeface="Open Sans" pitchFamily="34" charset="-120"/>
              </a:rPr>
              <a:t> однотипные позиции в </a:t>
            </a:r>
            <a:r>
              <a:rPr lang="en-US" sz="1600" dirty="0" err="1">
                <a:solidFill>
                  <a:srgbClr val="443728"/>
                </a:solidFill>
                <a:latin typeface="+mn-lt"/>
                <a:ea typeface="Open Sans" pitchFamily="34" charset="-122"/>
                <a:cs typeface="Open Sans" pitchFamily="34" charset="-120"/>
              </a:rPr>
              <a:t>одно</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платежное</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поручение</a:t>
            </a:r>
            <a:endParaRPr lang="en-US" sz="1600" dirty="0">
              <a:solidFill>
                <a:srgbClr val="443728"/>
              </a:solidFill>
              <a:latin typeface="+mn-lt"/>
              <a:ea typeface="Open Sans" pitchFamily="34" charset="-122"/>
              <a:cs typeface="Open Sans" pitchFamily="34" charset="-120"/>
            </a:endParaRPr>
          </a:p>
        </p:txBody>
      </p:sp>
      <p:sp>
        <p:nvSpPr>
          <p:cNvPr id="6" name="Text 2"/>
          <p:cNvSpPr/>
          <p:nvPr/>
        </p:nvSpPr>
        <p:spPr>
          <a:xfrm>
            <a:off x="696987" y="2434152"/>
            <a:ext cx="6001841" cy="354789"/>
          </a:xfrm>
          <a:prstGeom prst="rect">
            <a:avLst/>
          </a:prstGeom>
          <a:noFill/>
          <a:ln/>
        </p:spPr>
        <p:txBody>
          <a:bodyPr wrap="none" lIns="0" tIns="0" rIns="0" bIns="0" rtlCol="0" anchor="t"/>
          <a:lstStyle/>
          <a:p>
            <a:pPr>
              <a:lnSpc>
                <a:spcPts val="2792"/>
              </a:lnSpc>
            </a:pPr>
            <a:r>
              <a:rPr lang="en-US" b="1" dirty="0">
                <a:solidFill>
                  <a:srgbClr val="443728"/>
                </a:solidFill>
                <a:latin typeface="+mn-lt"/>
                <a:ea typeface="Crimson Pro Bold" pitchFamily="34" charset="-122"/>
                <a:cs typeface="Crimson Pro Bold" pitchFamily="34" charset="-120"/>
              </a:rPr>
              <a:t>Условия автоматического объединения</a:t>
            </a:r>
            <a:endParaRPr lang="en-US" dirty="0">
              <a:latin typeface="+mn-lt"/>
            </a:endParaRPr>
          </a:p>
        </p:txBody>
      </p:sp>
      <p:sp>
        <p:nvSpPr>
          <p:cNvPr id="7" name="Shape 3"/>
          <p:cNvSpPr/>
          <p:nvPr/>
        </p:nvSpPr>
        <p:spPr>
          <a:xfrm>
            <a:off x="696987" y="3121351"/>
            <a:ext cx="319261" cy="319261"/>
          </a:xfrm>
          <a:prstGeom prst="roundRect">
            <a:avLst>
              <a:gd name="adj" fmla="val 18671"/>
            </a:avLst>
          </a:prstGeom>
          <a:solidFill>
            <a:srgbClr val="835E54"/>
          </a:solidFill>
          <a:ln w="7620">
            <a:solidFill>
              <a:srgbClr val="9C776D"/>
            </a:solidFill>
            <a:prstDash val="solid"/>
          </a:ln>
        </p:spPr>
        <p:txBody>
          <a:bodyPr/>
          <a:lstStyle/>
          <a:p>
            <a:endParaRPr lang="ru-RU"/>
          </a:p>
        </p:txBody>
      </p:sp>
      <p:sp>
        <p:nvSpPr>
          <p:cNvPr id="8" name="Text 4"/>
          <p:cNvSpPr/>
          <p:nvPr/>
        </p:nvSpPr>
        <p:spPr>
          <a:xfrm>
            <a:off x="1137918" y="3170079"/>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Дата</a:t>
            </a:r>
            <a:endParaRPr lang="en-US" sz="1400" dirty="0">
              <a:latin typeface="+mn-lt"/>
            </a:endParaRPr>
          </a:p>
        </p:txBody>
      </p:sp>
      <p:sp>
        <p:nvSpPr>
          <p:cNvPr id="9" name="Shape 5"/>
          <p:cNvSpPr/>
          <p:nvPr/>
        </p:nvSpPr>
        <p:spPr>
          <a:xfrm>
            <a:off x="3953207" y="3121351"/>
            <a:ext cx="319261" cy="319261"/>
          </a:xfrm>
          <a:prstGeom prst="roundRect">
            <a:avLst>
              <a:gd name="adj" fmla="val 18671"/>
            </a:avLst>
          </a:prstGeom>
          <a:solidFill>
            <a:srgbClr val="C9907C"/>
          </a:solidFill>
          <a:ln w="7620">
            <a:solidFill>
              <a:srgbClr val="AF7662"/>
            </a:solidFill>
            <a:prstDash val="solid"/>
          </a:ln>
        </p:spPr>
        <p:txBody>
          <a:bodyPr/>
          <a:lstStyle/>
          <a:p>
            <a:endParaRPr lang="ru-RU"/>
          </a:p>
        </p:txBody>
      </p:sp>
      <p:sp>
        <p:nvSpPr>
          <p:cNvPr id="10" name="Text 6"/>
          <p:cNvSpPr/>
          <p:nvPr/>
        </p:nvSpPr>
        <p:spPr>
          <a:xfrm>
            <a:off x="4394139" y="3170079"/>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Вид операции</a:t>
            </a:r>
            <a:endParaRPr lang="en-US" sz="1400" dirty="0">
              <a:latin typeface="+mn-lt"/>
            </a:endParaRPr>
          </a:p>
        </p:txBody>
      </p:sp>
      <p:sp>
        <p:nvSpPr>
          <p:cNvPr id="11" name="Shape 7"/>
          <p:cNvSpPr/>
          <p:nvPr/>
        </p:nvSpPr>
        <p:spPr>
          <a:xfrm>
            <a:off x="696987" y="3684051"/>
            <a:ext cx="319261" cy="319261"/>
          </a:xfrm>
          <a:prstGeom prst="roundRect">
            <a:avLst>
              <a:gd name="adj" fmla="val 18671"/>
            </a:avLst>
          </a:prstGeom>
          <a:solidFill>
            <a:srgbClr val="B3BDB5"/>
          </a:solidFill>
          <a:ln w="7620">
            <a:solidFill>
              <a:srgbClr val="99A39B"/>
            </a:solidFill>
            <a:prstDash val="solid"/>
          </a:ln>
        </p:spPr>
        <p:txBody>
          <a:bodyPr/>
          <a:lstStyle/>
          <a:p>
            <a:endParaRPr lang="ru-RU"/>
          </a:p>
        </p:txBody>
      </p:sp>
      <p:sp>
        <p:nvSpPr>
          <p:cNvPr id="12" name="Text 8"/>
          <p:cNvSpPr/>
          <p:nvPr/>
        </p:nvSpPr>
        <p:spPr>
          <a:xfrm>
            <a:off x="1137918" y="3732780"/>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Валюта платежа</a:t>
            </a:r>
            <a:endParaRPr lang="en-US" sz="1400" dirty="0">
              <a:latin typeface="+mn-lt"/>
            </a:endParaRPr>
          </a:p>
        </p:txBody>
      </p:sp>
      <p:sp>
        <p:nvSpPr>
          <p:cNvPr id="13" name="Shape 9"/>
          <p:cNvSpPr/>
          <p:nvPr/>
        </p:nvSpPr>
        <p:spPr>
          <a:xfrm>
            <a:off x="3953207" y="3684051"/>
            <a:ext cx="319261" cy="319261"/>
          </a:xfrm>
          <a:prstGeom prst="roundRect">
            <a:avLst>
              <a:gd name="adj" fmla="val 18671"/>
            </a:avLst>
          </a:prstGeom>
          <a:solidFill>
            <a:srgbClr val="FCC451"/>
          </a:solidFill>
          <a:ln w="7620">
            <a:solidFill>
              <a:srgbClr val="E2AA37"/>
            </a:solidFill>
            <a:prstDash val="solid"/>
          </a:ln>
        </p:spPr>
        <p:txBody>
          <a:bodyPr/>
          <a:lstStyle/>
          <a:p>
            <a:endParaRPr lang="ru-RU"/>
          </a:p>
        </p:txBody>
      </p:sp>
      <p:sp>
        <p:nvSpPr>
          <p:cNvPr id="14" name="Text 10"/>
          <p:cNvSpPr/>
          <p:nvPr/>
        </p:nvSpPr>
        <p:spPr>
          <a:xfrm>
            <a:off x="4394139" y="3732780"/>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Организация</a:t>
            </a:r>
            <a:endParaRPr lang="en-US" sz="1400" dirty="0">
              <a:latin typeface="+mn-lt"/>
            </a:endParaRPr>
          </a:p>
        </p:txBody>
      </p:sp>
      <p:sp>
        <p:nvSpPr>
          <p:cNvPr id="15" name="Shape 11"/>
          <p:cNvSpPr/>
          <p:nvPr/>
        </p:nvSpPr>
        <p:spPr>
          <a:xfrm>
            <a:off x="696987" y="4246752"/>
            <a:ext cx="319261" cy="319261"/>
          </a:xfrm>
          <a:prstGeom prst="roundRect">
            <a:avLst>
              <a:gd name="adj" fmla="val 18671"/>
            </a:avLst>
          </a:prstGeom>
          <a:solidFill>
            <a:srgbClr val="835E54"/>
          </a:solidFill>
          <a:ln w="7620">
            <a:solidFill>
              <a:srgbClr val="9C776D"/>
            </a:solidFill>
            <a:prstDash val="solid"/>
          </a:ln>
        </p:spPr>
        <p:txBody>
          <a:bodyPr/>
          <a:lstStyle/>
          <a:p>
            <a:endParaRPr lang="ru-RU"/>
          </a:p>
        </p:txBody>
      </p:sp>
      <p:sp>
        <p:nvSpPr>
          <p:cNvPr id="16" name="Text 12"/>
          <p:cNvSpPr/>
          <p:nvPr/>
        </p:nvSpPr>
        <p:spPr>
          <a:xfrm>
            <a:off x="1137918" y="4295480"/>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Контрагент</a:t>
            </a:r>
            <a:endParaRPr lang="en-US" sz="1400" dirty="0">
              <a:latin typeface="+mn-lt"/>
            </a:endParaRPr>
          </a:p>
        </p:txBody>
      </p:sp>
      <p:sp>
        <p:nvSpPr>
          <p:cNvPr id="17" name="Shape 13"/>
          <p:cNvSpPr/>
          <p:nvPr/>
        </p:nvSpPr>
        <p:spPr>
          <a:xfrm>
            <a:off x="3953207" y="4246752"/>
            <a:ext cx="319261" cy="319261"/>
          </a:xfrm>
          <a:prstGeom prst="roundRect">
            <a:avLst>
              <a:gd name="adj" fmla="val 18671"/>
            </a:avLst>
          </a:prstGeom>
          <a:solidFill>
            <a:srgbClr val="C9907C"/>
          </a:solidFill>
          <a:ln w="7620">
            <a:solidFill>
              <a:srgbClr val="AF7662"/>
            </a:solidFill>
            <a:prstDash val="solid"/>
          </a:ln>
        </p:spPr>
        <p:txBody>
          <a:bodyPr/>
          <a:lstStyle/>
          <a:p>
            <a:endParaRPr lang="ru-RU"/>
          </a:p>
        </p:txBody>
      </p:sp>
      <p:sp>
        <p:nvSpPr>
          <p:cNvPr id="18" name="Text 14"/>
          <p:cNvSpPr/>
          <p:nvPr/>
        </p:nvSpPr>
        <p:spPr>
          <a:xfrm>
            <a:off x="4394138" y="4295480"/>
            <a:ext cx="2663251" cy="443610"/>
          </a:xfrm>
          <a:prstGeom prst="rect">
            <a:avLst/>
          </a:prstGeom>
          <a:noFill/>
          <a:ln/>
        </p:spPr>
        <p:txBody>
          <a:bodyPr wrap="squar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Банковский счет организации</a:t>
            </a:r>
            <a:endParaRPr lang="en-US" sz="1400" dirty="0">
              <a:latin typeface="+mn-lt"/>
            </a:endParaRPr>
          </a:p>
        </p:txBody>
      </p:sp>
      <p:sp>
        <p:nvSpPr>
          <p:cNvPr id="19" name="Shape 15"/>
          <p:cNvSpPr/>
          <p:nvPr/>
        </p:nvSpPr>
        <p:spPr>
          <a:xfrm>
            <a:off x="696987" y="4982530"/>
            <a:ext cx="319261" cy="319261"/>
          </a:xfrm>
          <a:prstGeom prst="roundRect">
            <a:avLst>
              <a:gd name="adj" fmla="val 18671"/>
            </a:avLst>
          </a:prstGeom>
          <a:solidFill>
            <a:srgbClr val="B3BDB5"/>
          </a:solidFill>
          <a:ln w="7620">
            <a:solidFill>
              <a:srgbClr val="99A39B"/>
            </a:solidFill>
            <a:prstDash val="solid"/>
          </a:ln>
        </p:spPr>
        <p:txBody>
          <a:bodyPr/>
          <a:lstStyle/>
          <a:p>
            <a:endParaRPr lang="ru-RU"/>
          </a:p>
        </p:txBody>
      </p:sp>
      <p:sp>
        <p:nvSpPr>
          <p:cNvPr id="20" name="Text 16"/>
          <p:cNvSpPr/>
          <p:nvPr/>
        </p:nvSpPr>
        <p:spPr>
          <a:xfrm>
            <a:off x="1137918" y="5031258"/>
            <a:ext cx="2663151" cy="443610"/>
          </a:xfrm>
          <a:prstGeom prst="rect">
            <a:avLst/>
          </a:prstGeom>
          <a:noFill/>
          <a:ln/>
        </p:spPr>
        <p:txBody>
          <a:bodyPr wrap="squar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Банковский счет контрагента</a:t>
            </a:r>
            <a:endParaRPr lang="en-US" sz="1400" dirty="0">
              <a:latin typeface="+mn-lt"/>
            </a:endParaRPr>
          </a:p>
        </p:txBody>
      </p:sp>
      <p:sp>
        <p:nvSpPr>
          <p:cNvPr id="21" name="Shape 17"/>
          <p:cNvSpPr/>
          <p:nvPr/>
        </p:nvSpPr>
        <p:spPr>
          <a:xfrm>
            <a:off x="3953207" y="4982530"/>
            <a:ext cx="319261" cy="319261"/>
          </a:xfrm>
          <a:prstGeom prst="roundRect">
            <a:avLst>
              <a:gd name="adj" fmla="val 18671"/>
            </a:avLst>
          </a:prstGeom>
          <a:solidFill>
            <a:srgbClr val="FCC451"/>
          </a:solidFill>
          <a:ln w="7620">
            <a:solidFill>
              <a:srgbClr val="E2AA37"/>
            </a:solidFill>
            <a:prstDash val="solid"/>
          </a:ln>
        </p:spPr>
        <p:txBody>
          <a:bodyPr/>
          <a:lstStyle/>
          <a:p>
            <a:endParaRPr lang="ru-RU"/>
          </a:p>
        </p:txBody>
      </p:sp>
      <p:sp>
        <p:nvSpPr>
          <p:cNvPr id="22" name="Text 18"/>
          <p:cNvSpPr/>
          <p:nvPr/>
        </p:nvSpPr>
        <p:spPr>
          <a:xfrm>
            <a:off x="4394139" y="5031259"/>
            <a:ext cx="1774045" cy="221805"/>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Сотрудник</a:t>
            </a:r>
            <a:endParaRPr lang="en-US" sz="1400" dirty="0">
              <a:latin typeface="+mn-lt"/>
            </a:endParaRPr>
          </a:p>
        </p:txBody>
      </p:sp>
      <p:sp>
        <p:nvSpPr>
          <p:cNvPr id="23" name="Shape 19"/>
          <p:cNvSpPr/>
          <p:nvPr/>
        </p:nvSpPr>
        <p:spPr>
          <a:xfrm>
            <a:off x="662426" y="5759379"/>
            <a:ext cx="6360402" cy="759397"/>
          </a:xfrm>
          <a:prstGeom prst="roundRect">
            <a:avLst>
              <a:gd name="adj" fmla="val 7849"/>
            </a:avLst>
          </a:prstGeom>
          <a:solidFill>
            <a:srgbClr val="E1D4D0"/>
          </a:solidFill>
          <a:ln/>
        </p:spPr>
        <p:txBody>
          <a:bodyPr/>
          <a:lstStyle/>
          <a:p>
            <a:endParaRPr lang="ru-RU"/>
          </a:p>
        </p:txBody>
      </p:sp>
      <p:pic>
        <p:nvPicPr>
          <p:cNvPr id="24" name="Image 2" descr="preencoded.png"/>
          <p:cNvPicPr>
            <a:picLocks noChangeAspect="1"/>
          </p:cNvPicPr>
          <p:nvPr/>
        </p:nvPicPr>
        <p:blipFill>
          <a:blip r:embed="rId4"/>
          <a:stretch>
            <a:fillRect/>
          </a:stretch>
        </p:blipFill>
        <p:spPr>
          <a:xfrm>
            <a:off x="804343" y="5971261"/>
            <a:ext cx="177345" cy="141915"/>
          </a:xfrm>
          <a:prstGeom prst="rect">
            <a:avLst/>
          </a:prstGeom>
        </p:spPr>
      </p:pic>
      <p:sp>
        <p:nvSpPr>
          <p:cNvPr id="25" name="Text 20"/>
          <p:cNvSpPr/>
          <p:nvPr/>
        </p:nvSpPr>
        <p:spPr>
          <a:xfrm>
            <a:off x="1123603" y="5916478"/>
            <a:ext cx="5757310" cy="421778"/>
          </a:xfrm>
          <a:prstGeom prst="rect">
            <a:avLst/>
          </a:prstGeom>
          <a:noFill/>
          <a:ln/>
        </p:spPr>
        <p:txBody>
          <a:bodyPr wrap="square" lIns="0" tIns="0" rIns="0" bIns="0" rtlCol="0" anchor="t"/>
          <a:lstStyle/>
          <a:p>
            <a:pPr>
              <a:lnSpc>
                <a:spcPts val="1625"/>
              </a:lnSpc>
            </a:pPr>
            <a:r>
              <a:rPr lang="en-US" sz="1200" dirty="0">
                <a:solidFill>
                  <a:srgbClr val="000000"/>
                </a:solidFill>
                <a:latin typeface="+mn-lt"/>
                <a:ea typeface="Open Sans" pitchFamily="34" charset="-122"/>
                <a:cs typeface="Open Sans" pitchFamily="34" charset="-120"/>
              </a:rPr>
              <a:t>Объединяться могут только позиции с видами операции, разрешающими использование </a:t>
            </a:r>
            <a:r>
              <a:rPr lang="en-US" sz="1200" dirty="0" err="1">
                <a:solidFill>
                  <a:srgbClr val="000000"/>
                </a:solidFill>
                <a:latin typeface="+mn-lt"/>
                <a:ea typeface="Open Sans" pitchFamily="34" charset="-122"/>
                <a:cs typeface="Open Sans" pitchFamily="34" charset="-120"/>
              </a:rPr>
              <a:t>расшифровки</a:t>
            </a:r>
            <a:r>
              <a:rPr lang="en-US" sz="1200" dirty="0">
                <a:solidFill>
                  <a:srgbClr val="000000"/>
                </a:solidFill>
                <a:latin typeface="+mn-lt"/>
                <a:ea typeface="Open Sans" pitchFamily="34" charset="-122"/>
                <a:cs typeface="Open Sans" pitchFamily="34" charset="-120"/>
              </a:rPr>
              <a:t> </a:t>
            </a:r>
            <a:r>
              <a:rPr lang="en-US" sz="1200" dirty="0" err="1">
                <a:solidFill>
                  <a:srgbClr val="000000"/>
                </a:solidFill>
                <a:latin typeface="+mn-lt"/>
                <a:ea typeface="Open Sans" pitchFamily="34" charset="-122"/>
                <a:cs typeface="Open Sans" pitchFamily="34" charset="-120"/>
              </a:rPr>
              <a:t>платежа</a:t>
            </a:r>
            <a:endParaRPr lang="en-US" sz="1200" dirty="0">
              <a:latin typeface="+mn-lt"/>
            </a:endParaRPr>
          </a:p>
        </p:txBody>
      </p:sp>
      <p:graphicFrame>
        <p:nvGraphicFramePr>
          <p:cNvPr id="26" name="Схема 25">
            <a:extLst>
              <a:ext uri="{FF2B5EF4-FFF2-40B4-BE49-F238E27FC236}">
                <a16:creationId xmlns:a16="http://schemas.microsoft.com/office/drawing/2014/main" id="{E2DFCD16-EC91-4107-9CCF-C8804F107FF0}"/>
              </a:ext>
            </a:extLst>
          </p:cNvPr>
          <p:cNvGraphicFramePr/>
          <p:nvPr>
            <p:extLst>
              <p:ext uri="{D42A27DB-BD31-4B8C-83A1-F6EECF244321}">
                <p14:modId xmlns:p14="http://schemas.microsoft.com/office/powerpoint/2010/main" val="4133580552"/>
              </p:ext>
            </p:extLst>
          </p:nvPr>
        </p:nvGraphicFramePr>
        <p:xfrm>
          <a:off x="7503105" y="2066269"/>
          <a:ext cx="5104158" cy="42719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188913"/>
            <a:ext cx="9072562" cy="7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Разнесение </a:t>
            </a:r>
            <a:r>
              <a:rPr lang="en-US" sz="2800" dirty="0" err="1">
                <a:solidFill>
                  <a:srgbClr val="443728"/>
                </a:solidFill>
                <a:latin typeface="+mj-lt"/>
                <a:ea typeface="Crimson Pro Bold" pitchFamily="34" charset="-122"/>
              </a:rPr>
              <a:t>банковской</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выписки</a:t>
            </a:r>
            <a:endParaRPr lang="en-US" sz="2800" dirty="0">
              <a:solidFill>
                <a:srgbClr val="443728"/>
              </a:solidFill>
              <a:latin typeface="+mj-lt"/>
              <a:ea typeface="Crimson Pro Bold" pitchFamily="34" charset="-122"/>
            </a:endParaRPr>
          </a:p>
        </p:txBody>
      </p:sp>
      <p:sp>
        <p:nvSpPr>
          <p:cNvPr id="8" name="Text 6"/>
          <p:cNvSpPr/>
          <p:nvPr/>
        </p:nvSpPr>
        <p:spPr>
          <a:xfrm>
            <a:off x="6673651" y="1566615"/>
            <a:ext cx="3145668" cy="206995"/>
          </a:xfrm>
          <a:prstGeom prst="rect">
            <a:avLst/>
          </a:prstGeom>
          <a:noFill/>
          <a:ln/>
        </p:spPr>
        <p:txBody>
          <a:bodyPr wrap="none" lIns="0" tIns="0" rIns="0" bIns="0" rtlCol="0" anchor="t"/>
          <a:lstStyle/>
          <a:p>
            <a:pPr>
              <a:lnSpc>
                <a:spcPts val="1334"/>
              </a:lnSpc>
            </a:pPr>
            <a:r>
              <a:rPr lang="en-US" b="1" dirty="0">
                <a:latin typeface="+mn-lt"/>
                <a:ea typeface="Open Sans" pitchFamily="34" charset="-122"/>
                <a:cs typeface="Open Sans" pitchFamily="34" charset="-120"/>
              </a:rPr>
              <a:t>Ключевые преимущества</a:t>
            </a:r>
            <a:endParaRPr lang="en-US" dirty="0">
              <a:latin typeface="+mn-lt"/>
            </a:endParaRPr>
          </a:p>
        </p:txBody>
      </p:sp>
      <p:sp>
        <p:nvSpPr>
          <p:cNvPr id="19" name="Text 15"/>
          <p:cNvSpPr/>
          <p:nvPr/>
        </p:nvSpPr>
        <p:spPr>
          <a:xfrm>
            <a:off x="6463415" y="5559500"/>
            <a:ext cx="134374" cy="168016"/>
          </a:xfrm>
          <a:prstGeom prst="rect">
            <a:avLst/>
          </a:prstGeom>
          <a:noFill/>
          <a:ln/>
        </p:spPr>
        <p:txBody>
          <a:bodyPr wrap="none" lIns="0" tIns="0" rIns="0" bIns="0" rtlCol="0" anchor="t"/>
          <a:lstStyle/>
          <a:p>
            <a:pPr algn="ctr">
              <a:lnSpc>
                <a:spcPts val="1042"/>
              </a:lnSpc>
            </a:pPr>
            <a:endParaRPr lang="en-US" sz="1042" dirty="0">
              <a:latin typeface="+mn-lt"/>
            </a:endParaRPr>
          </a:p>
        </p:txBody>
      </p:sp>
      <p:sp>
        <p:nvSpPr>
          <p:cNvPr id="31" name="Text 25"/>
          <p:cNvSpPr/>
          <p:nvPr/>
        </p:nvSpPr>
        <p:spPr>
          <a:xfrm>
            <a:off x="6463415" y="6312150"/>
            <a:ext cx="134374" cy="168016"/>
          </a:xfrm>
          <a:prstGeom prst="rect">
            <a:avLst/>
          </a:prstGeom>
          <a:noFill/>
          <a:ln/>
        </p:spPr>
        <p:txBody>
          <a:bodyPr wrap="none" lIns="0" tIns="0" rIns="0" bIns="0" rtlCol="0" anchor="t"/>
          <a:lstStyle/>
          <a:p>
            <a:pPr algn="ctr">
              <a:lnSpc>
                <a:spcPts val="1042"/>
              </a:lnSpc>
            </a:pPr>
            <a:endParaRPr lang="en-US" sz="1042" dirty="0">
              <a:latin typeface="+mn-lt"/>
            </a:endParaRPr>
          </a:p>
        </p:txBody>
      </p:sp>
      <p:pic>
        <p:nvPicPr>
          <p:cNvPr id="40" name="Рисунок 39">
            <a:extLst>
              <a:ext uri="{FF2B5EF4-FFF2-40B4-BE49-F238E27FC236}">
                <a16:creationId xmlns:a16="http://schemas.microsoft.com/office/drawing/2014/main" id="{300D2484-B0EF-4ED9-8678-4C9BBC7A06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32701"/>
          <a:stretch/>
        </p:blipFill>
        <p:spPr>
          <a:xfrm>
            <a:off x="290312" y="4747006"/>
            <a:ext cx="7274581" cy="1955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Рисунок 40">
            <a:extLst>
              <a:ext uri="{FF2B5EF4-FFF2-40B4-BE49-F238E27FC236}">
                <a16:creationId xmlns:a16="http://schemas.microsoft.com/office/drawing/2014/main" id="{04274100-F33D-48EE-95CF-756CE30D1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306" y="1932967"/>
            <a:ext cx="4707048" cy="2326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Shape 9">
            <a:extLst>
              <a:ext uri="{FF2B5EF4-FFF2-40B4-BE49-F238E27FC236}">
                <a16:creationId xmlns:a16="http://schemas.microsoft.com/office/drawing/2014/main" id="{9DB9C363-2AA4-41DA-88E4-CC08D15665FC}"/>
              </a:ext>
            </a:extLst>
          </p:cNvPr>
          <p:cNvSpPr/>
          <p:nvPr/>
        </p:nvSpPr>
        <p:spPr>
          <a:xfrm>
            <a:off x="7942882" y="4752621"/>
            <a:ext cx="258008" cy="258008"/>
          </a:xfrm>
          <a:prstGeom prst="roundRect">
            <a:avLst>
              <a:gd name="adj" fmla="val 21001"/>
            </a:avLst>
          </a:prstGeom>
          <a:solidFill>
            <a:srgbClr val="835E54"/>
          </a:solidFill>
          <a:ln w="7620">
            <a:solidFill>
              <a:srgbClr val="9C776D"/>
            </a:solidFill>
            <a:prstDash val="solid"/>
          </a:ln>
        </p:spPr>
        <p:txBody>
          <a:bodyPr/>
          <a:lstStyle/>
          <a:p>
            <a:endParaRPr lang="ru-RU"/>
          </a:p>
        </p:txBody>
      </p:sp>
      <p:sp>
        <p:nvSpPr>
          <p:cNvPr id="43" name="Text 10">
            <a:extLst>
              <a:ext uri="{FF2B5EF4-FFF2-40B4-BE49-F238E27FC236}">
                <a16:creationId xmlns:a16="http://schemas.microsoft.com/office/drawing/2014/main" id="{4CA6FA6C-3340-4626-A731-513600C429BD}"/>
              </a:ext>
            </a:extLst>
          </p:cNvPr>
          <p:cNvSpPr/>
          <p:nvPr/>
        </p:nvSpPr>
        <p:spPr>
          <a:xfrm>
            <a:off x="7991221" y="4780780"/>
            <a:ext cx="161211" cy="201573"/>
          </a:xfrm>
          <a:prstGeom prst="rect">
            <a:avLst/>
          </a:prstGeom>
          <a:noFill/>
          <a:ln/>
        </p:spPr>
        <p:txBody>
          <a:bodyPr wrap="none" lIns="0" tIns="0" rIns="0" bIns="0" rtlCol="0" anchor="t"/>
          <a:lstStyle/>
          <a:p>
            <a:pPr marL="0" indent="0" algn="ctr">
              <a:lnSpc>
                <a:spcPts val="1250"/>
              </a:lnSpc>
              <a:buNone/>
            </a:pPr>
            <a:endParaRPr lang="en-US" sz="1250" dirty="0">
              <a:latin typeface="+mn-lt"/>
            </a:endParaRPr>
          </a:p>
        </p:txBody>
      </p:sp>
      <p:sp>
        <p:nvSpPr>
          <p:cNvPr id="44" name="Text 11">
            <a:extLst>
              <a:ext uri="{FF2B5EF4-FFF2-40B4-BE49-F238E27FC236}">
                <a16:creationId xmlns:a16="http://schemas.microsoft.com/office/drawing/2014/main" id="{4D4628E1-FE9D-4FC1-92CD-B79E700C945E}"/>
              </a:ext>
            </a:extLst>
          </p:cNvPr>
          <p:cNvSpPr/>
          <p:nvPr/>
        </p:nvSpPr>
        <p:spPr>
          <a:xfrm>
            <a:off x="8329835" y="4778339"/>
            <a:ext cx="4581599" cy="258008"/>
          </a:xfrm>
          <a:prstGeom prst="rect">
            <a:avLst/>
          </a:prstGeom>
          <a:noFill/>
          <a:ln/>
        </p:spPr>
        <p:txBody>
          <a:bodyPr wrap="none" lIns="0" tIns="0" rIns="0" bIns="0" rtlCol="0" anchor="t"/>
          <a:lstStyle/>
          <a:p>
            <a:pPr marL="0" indent="0" algn="l">
              <a:lnSpc>
                <a:spcPts val="1600"/>
              </a:lnSpc>
              <a:buNone/>
            </a:pPr>
            <a:r>
              <a:rPr lang="en-US" sz="1400" dirty="0">
                <a:solidFill>
                  <a:srgbClr val="443728"/>
                </a:solidFill>
                <a:latin typeface="+mn-lt"/>
                <a:ea typeface="Open Sans" pitchFamily="34" charset="-122"/>
                <a:cs typeface="Open Sans" pitchFamily="34" charset="-120"/>
              </a:rPr>
              <a:t>Минимизация ручного труда</a:t>
            </a:r>
            <a:endParaRPr lang="en-US" sz="1400" dirty="0">
              <a:latin typeface="+mn-lt"/>
            </a:endParaRPr>
          </a:p>
        </p:txBody>
      </p:sp>
      <p:sp>
        <p:nvSpPr>
          <p:cNvPr id="45" name="Shape 14">
            <a:extLst>
              <a:ext uri="{FF2B5EF4-FFF2-40B4-BE49-F238E27FC236}">
                <a16:creationId xmlns:a16="http://schemas.microsoft.com/office/drawing/2014/main" id="{1F3E3149-2675-4855-870A-AA43FDAC7AF3}"/>
              </a:ext>
            </a:extLst>
          </p:cNvPr>
          <p:cNvSpPr/>
          <p:nvPr/>
        </p:nvSpPr>
        <p:spPr>
          <a:xfrm>
            <a:off x="7942882" y="5204106"/>
            <a:ext cx="258008" cy="258008"/>
          </a:xfrm>
          <a:prstGeom prst="roundRect">
            <a:avLst>
              <a:gd name="adj" fmla="val 21001"/>
            </a:avLst>
          </a:prstGeom>
          <a:solidFill>
            <a:srgbClr val="C9907C"/>
          </a:solidFill>
          <a:ln w="7620">
            <a:solidFill>
              <a:srgbClr val="AF7662"/>
            </a:solidFill>
            <a:prstDash val="solid"/>
          </a:ln>
        </p:spPr>
        <p:txBody>
          <a:bodyPr/>
          <a:lstStyle/>
          <a:p>
            <a:endParaRPr lang="ru-RU"/>
          </a:p>
        </p:txBody>
      </p:sp>
      <p:sp>
        <p:nvSpPr>
          <p:cNvPr id="46" name="Text 15">
            <a:extLst>
              <a:ext uri="{FF2B5EF4-FFF2-40B4-BE49-F238E27FC236}">
                <a16:creationId xmlns:a16="http://schemas.microsoft.com/office/drawing/2014/main" id="{F5918D67-8DEE-4591-9F5D-8779868980F9}"/>
              </a:ext>
            </a:extLst>
          </p:cNvPr>
          <p:cNvSpPr/>
          <p:nvPr/>
        </p:nvSpPr>
        <p:spPr>
          <a:xfrm>
            <a:off x="7991221" y="5232265"/>
            <a:ext cx="161211" cy="201573"/>
          </a:xfrm>
          <a:prstGeom prst="rect">
            <a:avLst/>
          </a:prstGeom>
          <a:noFill/>
          <a:ln/>
        </p:spPr>
        <p:txBody>
          <a:bodyPr wrap="none" lIns="0" tIns="0" rIns="0" bIns="0" rtlCol="0" anchor="t"/>
          <a:lstStyle/>
          <a:p>
            <a:pPr marL="0" indent="0" algn="ctr">
              <a:lnSpc>
                <a:spcPts val="1250"/>
              </a:lnSpc>
              <a:buNone/>
            </a:pPr>
            <a:endParaRPr lang="en-US" sz="1250" dirty="0">
              <a:latin typeface="+mn-lt"/>
            </a:endParaRPr>
          </a:p>
        </p:txBody>
      </p:sp>
      <p:sp>
        <p:nvSpPr>
          <p:cNvPr id="47" name="Text 16">
            <a:extLst>
              <a:ext uri="{FF2B5EF4-FFF2-40B4-BE49-F238E27FC236}">
                <a16:creationId xmlns:a16="http://schemas.microsoft.com/office/drawing/2014/main" id="{BBB57B80-BB58-4441-94F2-F7415D428A9C}"/>
              </a:ext>
            </a:extLst>
          </p:cNvPr>
          <p:cNvSpPr/>
          <p:nvPr/>
        </p:nvSpPr>
        <p:spPr>
          <a:xfrm>
            <a:off x="8329835" y="5229824"/>
            <a:ext cx="4581599" cy="258008"/>
          </a:xfrm>
          <a:prstGeom prst="rect">
            <a:avLst/>
          </a:prstGeom>
          <a:noFill/>
          <a:ln/>
        </p:spPr>
        <p:txBody>
          <a:bodyPr wrap="none" lIns="0" tIns="0" rIns="0" bIns="0" rtlCol="0" anchor="t"/>
          <a:lstStyle/>
          <a:p>
            <a:pPr marL="0" indent="0" algn="l">
              <a:lnSpc>
                <a:spcPts val="1600"/>
              </a:lnSpc>
              <a:buNone/>
            </a:pPr>
            <a:r>
              <a:rPr lang="en-US" sz="1400" dirty="0">
                <a:solidFill>
                  <a:srgbClr val="443728"/>
                </a:solidFill>
                <a:latin typeface="+mn-lt"/>
                <a:ea typeface="Open Sans" pitchFamily="34" charset="-122"/>
                <a:cs typeface="Open Sans" pitchFamily="34" charset="-120"/>
              </a:rPr>
              <a:t>Настраиваемые шаблоны</a:t>
            </a:r>
            <a:endParaRPr lang="en-US" sz="1400" dirty="0">
              <a:latin typeface="+mn-lt"/>
            </a:endParaRPr>
          </a:p>
        </p:txBody>
      </p:sp>
      <p:sp>
        <p:nvSpPr>
          <p:cNvPr id="48" name="Shape 19">
            <a:extLst>
              <a:ext uri="{FF2B5EF4-FFF2-40B4-BE49-F238E27FC236}">
                <a16:creationId xmlns:a16="http://schemas.microsoft.com/office/drawing/2014/main" id="{D7C50F59-61EF-493B-B73E-140A89ABBBBF}"/>
              </a:ext>
            </a:extLst>
          </p:cNvPr>
          <p:cNvSpPr/>
          <p:nvPr/>
        </p:nvSpPr>
        <p:spPr>
          <a:xfrm>
            <a:off x="7942882" y="5655591"/>
            <a:ext cx="258008" cy="258008"/>
          </a:xfrm>
          <a:prstGeom prst="roundRect">
            <a:avLst>
              <a:gd name="adj" fmla="val 21001"/>
            </a:avLst>
          </a:prstGeom>
          <a:solidFill>
            <a:srgbClr val="B3BDB5"/>
          </a:solidFill>
          <a:ln w="7620">
            <a:solidFill>
              <a:srgbClr val="99A39B"/>
            </a:solidFill>
            <a:prstDash val="solid"/>
          </a:ln>
        </p:spPr>
        <p:txBody>
          <a:bodyPr/>
          <a:lstStyle/>
          <a:p>
            <a:endParaRPr lang="ru-RU"/>
          </a:p>
        </p:txBody>
      </p:sp>
      <p:sp>
        <p:nvSpPr>
          <p:cNvPr id="49" name="Text 20">
            <a:extLst>
              <a:ext uri="{FF2B5EF4-FFF2-40B4-BE49-F238E27FC236}">
                <a16:creationId xmlns:a16="http://schemas.microsoft.com/office/drawing/2014/main" id="{462EE3A2-CD46-4084-97CF-A20C8330D6E2}"/>
              </a:ext>
            </a:extLst>
          </p:cNvPr>
          <p:cNvSpPr/>
          <p:nvPr/>
        </p:nvSpPr>
        <p:spPr>
          <a:xfrm>
            <a:off x="7991221" y="5683750"/>
            <a:ext cx="161211" cy="201573"/>
          </a:xfrm>
          <a:prstGeom prst="rect">
            <a:avLst/>
          </a:prstGeom>
          <a:noFill/>
          <a:ln/>
        </p:spPr>
        <p:txBody>
          <a:bodyPr wrap="none" lIns="0" tIns="0" rIns="0" bIns="0" rtlCol="0" anchor="t"/>
          <a:lstStyle/>
          <a:p>
            <a:pPr marL="0" indent="0" algn="ctr">
              <a:lnSpc>
                <a:spcPts val="1250"/>
              </a:lnSpc>
              <a:buNone/>
            </a:pPr>
            <a:endParaRPr lang="en-US" sz="1250" dirty="0">
              <a:latin typeface="+mn-lt"/>
            </a:endParaRPr>
          </a:p>
        </p:txBody>
      </p:sp>
      <p:sp>
        <p:nvSpPr>
          <p:cNvPr id="50" name="Text 21">
            <a:extLst>
              <a:ext uri="{FF2B5EF4-FFF2-40B4-BE49-F238E27FC236}">
                <a16:creationId xmlns:a16="http://schemas.microsoft.com/office/drawing/2014/main" id="{73ADAC31-82ED-4EE0-8825-58C98F78DC74}"/>
              </a:ext>
            </a:extLst>
          </p:cNvPr>
          <p:cNvSpPr/>
          <p:nvPr/>
        </p:nvSpPr>
        <p:spPr>
          <a:xfrm>
            <a:off x="8329836" y="5681309"/>
            <a:ext cx="3212951" cy="321166"/>
          </a:xfrm>
          <a:prstGeom prst="rect">
            <a:avLst/>
          </a:prstGeom>
          <a:noFill/>
          <a:ln/>
        </p:spPr>
        <p:txBody>
          <a:bodyPr wrap="square" lIns="0" tIns="0" rIns="0" bIns="0" rtlCol="0" anchor="t"/>
          <a:lstStyle/>
          <a:p>
            <a:pPr marL="0" indent="0" algn="l">
              <a:lnSpc>
                <a:spcPts val="1600"/>
              </a:lnSpc>
              <a:buNone/>
            </a:pPr>
            <a:r>
              <a:rPr lang="en-US" sz="1400" dirty="0" err="1">
                <a:latin typeface="+mn-lt"/>
                <a:ea typeface="Open Sans" pitchFamily="34" charset="-122"/>
                <a:cs typeface="Open Sans" pitchFamily="34" charset="-120"/>
              </a:rPr>
              <a:t>Автоматическое</a:t>
            </a:r>
            <a:r>
              <a:rPr lang="en-US" sz="1400" dirty="0">
                <a:latin typeface="+mn-lt"/>
                <a:ea typeface="Open Sans" pitchFamily="34" charset="-122"/>
                <a:cs typeface="Open Sans" pitchFamily="34" charset="-120"/>
              </a:rPr>
              <a:t> </a:t>
            </a:r>
            <a:r>
              <a:rPr lang="en-US" sz="1400" dirty="0" err="1">
                <a:latin typeface="+mn-lt"/>
                <a:ea typeface="Open Sans" pitchFamily="34" charset="-122"/>
                <a:cs typeface="Open Sans" pitchFamily="34" charset="-120"/>
              </a:rPr>
              <a:t>разнесение</a:t>
            </a:r>
            <a:endParaRPr lang="en-US" sz="1400" dirty="0">
              <a:latin typeface="+mn-lt"/>
            </a:endParaRPr>
          </a:p>
        </p:txBody>
      </p:sp>
      <p:sp>
        <p:nvSpPr>
          <p:cNvPr id="51" name="Shape 24">
            <a:extLst>
              <a:ext uri="{FF2B5EF4-FFF2-40B4-BE49-F238E27FC236}">
                <a16:creationId xmlns:a16="http://schemas.microsoft.com/office/drawing/2014/main" id="{A56C5545-1CEC-455D-931C-420989EAA0DB}"/>
              </a:ext>
            </a:extLst>
          </p:cNvPr>
          <p:cNvSpPr/>
          <p:nvPr/>
        </p:nvSpPr>
        <p:spPr>
          <a:xfrm>
            <a:off x="7942882" y="6179084"/>
            <a:ext cx="258008" cy="258008"/>
          </a:xfrm>
          <a:prstGeom prst="roundRect">
            <a:avLst>
              <a:gd name="adj" fmla="val 21001"/>
            </a:avLst>
          </a:prstGeom>
          <a:solidFill>
            <a:srgbClr val="FCC451"/>
          </a:solidFill>
          <a:ln w="7620">
            <a:solidFill>
              <a:srgbClr val="E2AA37"/>
            </a:solidFill>
            <a:prstDash val="solid"/>
          </a:ln>
        </p:spPr>
        <p:txBody>
          <a:bodyPr/>
          <a:lstStyle/>
          <a:p>
            <a:endParaRPr lang="ru-RU"/>
          </a:p>
        </p:txBody>
      </p:sp>
      <p:sp>
        <p:nvSpPr>
          <p:cNvPr id="52" name="Text 25">
            <a:extLst>
              <a:ext uri="{FF2B5EF4-FFF2-40B4-BE49-F238E27FC236}">
                <a16:creationId xmlns:a16="http://schemas.microsoft.com/office/drawing/2014/main" id="{F08A93AB-096E-4EB8-AA84-A6E0A05E730D}"/>
              </a:ext>
            </a:extLst>
          </p:cNvPr>
          <p:cNvSpPr/>
          <p:nvPr/>
        </p:nvSpPr>
        <p:spPr>
          <a:xfrm>
            <a:off x="7991221" y="6135235"/>
            <a:ext cx="161211" cy="201573"/>
          </a:xfrm>
          <a:prstGeom prst="rect">
            <a:avLst/>
          </a:prstGeom>
          <a:noFill/>
          <a:ln/>
        </p:spPr>
        <p:txBody>
          <a:bodyPr wrap="none" lIns="0" tIns="0" rIns="0" bIns="0" rtlCol="0" anchor="t"/>
          <a:lstStyle/>
          <a:p>
            <a:pPr marL="0" indent="0" algn="ctr">
              <a:lnSpc>
                <a:spcPts val="1250"/>
              </a:lnSpc>
              <a:buNone/>
            </a:pPr>
            <a:endParaRPr lang="en-US" sz="1250" dirty="0">
              <a:latin typeface="+mn-lt"/>
            </a:endParaRPr>
          </a:p>
        </p:txBody>
      </p:sp>
      <p:sp>
        <p:nvSpPr>
          <p:cNvPr id="53" name="Text 26">
            <a:extLst>
              <a:ext uri="{FF2B5EF4-FFF2-40B4-BE49-F238E27FC236}">
                <a16:creationId xmlns:a16="http://schemas.microsoft.com/office/drawing/2014/main" id="{CA52FEE0-DFD4-4436-A2CF-9E427E03529B}"/>
              </a:ext>
            </a:extLst>
          </p:cNvPr>
          <p:cNvSpPr/>
          <p:nvPr/>
        </p:nvSpPr>
        <p:spPr>
          <a:xfrm>
            <a:off x="8329835" y="6204802"/>
            <a:ext cx="3429471" cy="258008"/>
          </a:xfrm>
          <a:prstGeom prst="rect">
            <a:avLst/>
          </a:prstGeom>
          <a:noFill/>
          <a:ln/>
        </p:spPr>
        <p:txBody>
          <a:bodyPr wrap="square" lIns="0" tIns="0" rIns="0" bIns="0" rtlCol="0" anchor="t"/>
          <a:lstStyle/>
          <a:p>
            <a:pPr marL="0" indent="0" algn="l">
              <a:lnSpc>
                <a:spcPts val="1600"/>
              </a:lnSpc>
              <a:buNone/>
            </a:pPr>
            <a:r>
              <a:rPr lang="ru-RU" sz="1400" dirty="0">
                <a:latin typeface="+mn-lt"/>
                <a:ea typeface="Open Sans" pitchFamily="34" charset="-122"/>
                <a:cs typeface="Open Sans" pitchFamily="34" charset="-120"/>
              </a:rPr>
              <a:t>Контроль и валидация</a:t>
            </a:r>
            <a:endParaRPr lang="en-US" sz="1400" dirty="0">
              <a:latin typeface="+mn-lt"/>
            </a:endParaRPr>
          </a:p>
        </p:txBody>
      </p:sp>
      <p:pic>
        <p:nvPicPr>
          <p:cNvPr id="26" name="Image 0" descr="preencoded.png">
            <a:extLst>
              <a:ext uri="{FF2B5EF4-FFF2-40B4-BE49-F238E27FC236}">
                <a16:creationId xmlns:a16="http://schemas.microsoft.com/office/drawing/2014/main" id="{6AAC8A1D-77C8-461B-8336-5DF1964423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507" y="1403590"/>
            <a:ext cx="212675" cy="212675"/>
          </a:xfrm>
          <a:prstGeom prst="rect">
            <a:avLst/>
          </a:prstGeom>
        </p:spPr>
      </p:pic>
      <p:sp>
        <p:nvSpPr>
          <p:cNvPr id="27" name="Text 1">
            <a:extLst>
              <a:ext uri="{FF2B5EF4-FFF2-40B4-BE49-F238E27FC236}">
                <a16:creationId xmlns:a16="http://schemas.microsoft.com/office/drawing/2014/main" id="{D45D70EC-179F-4CF2-BA42-632FC89B2EC1}"/>
              </a:ext>
            </a:extLst>
          </p:cNvPr>
          <p:cNvSpPr/>
          <p:nvPr/>
        </p:nvSpPr>
        <p:spPr>
          <a:xfrm>
            <a:off x="1001470" y="1409743"/>
            <a:ext cx="3597016" cy="221507"/>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Использование шаблонов заполнения</a:t>
            </a:r>
            <a:endParaRPr lang="en-US" sz="1400" dirty="0">
              <a:latin typeface="+mn-lt"/>
            </a:endParaRPr>
          </a:p>
        </p:txBody>
      </p:sp>
      <p:sp>
        <p:nvSpPr>
          <p:cNvPr id="28" name="Text 2">
            <a:extLst>
              <a:ext uri="{FF2B5EF4-FFF2-40B4-BE49-F238E27FC236}">
                <a16:creationId xmlns:a16="http://schemas.microsoft.com/office/drawing/2014/main" id="{8FB2F8BF-1B56-4217-AFF0-3F5E5D7936FE}"/>
              </a:ext>
            </a:extLst>
          </p:cNvPr>
          <p:cNvSpPr/>
          <p:nvPr/>
        </p:nvSpPr>
        <p:spPr>
          <a:xfrm>
            <a:off x="1001470" y="1737538"/>
            <a:ext cx="4943826" cy="198483"/>
          </a:xfrm>
          <a:prstGeom prst="rect">
            <a:avLst/>
          </a:prstGeom>
          <a:noFill/>
          <a:ln/>
        </p:spPr>
        <p:txBody>
          <a:bodyPr wrap="square" lIns="0" tIns="0" rIns="0" bIns="0" rtlCol="0" anchor="t"/>
          <a:lstStyle/>
          <a:p>
            <a:pPr>
              <a:lnSpc>
                <a:spcPts val="1542"/>
              </a:lnSpc>
            </a:pPr>
            <a:r>
              <a:rPr lang="en-US" sz="1200" dirty="0">
                <a:solidFill>
                  <a:srgbClr val="443728"/>
                </a:solidFill>
                <a:latin typeface="+mn-lt"/>
                <a:ea typeface="Open Sans" pitchFamily="34" charset="-122"/>
                <a:cs typeface="Open Sans" pitchFamily="34" charset="-120"/>
              </a:rPr>
              <a:t>Применение настроенных шаблонов аналитик платежей</a:t>
            </a:r>
            <a:endParaRPr lang="en-US" sz="1200" dirty="0">
              <a:latin typeface="+mn-lt"/>
            </a:endParaRPr>
          </a:p>
        </p:txBody>
      </p:sp>
      <p:pic>
        <p:nvPicPr>
          <p:cNvPr id="29" name="Image 1" descr="preencoded.png">
            <a:extLst>
              <a:ext uri="{FF2B5EF4-FFF2-40B4-BE49-F238E27FC236}">
                <a16:creationId xmlns:a16="http://schemas.microsoft.com/office/drawing/2014/main" id="{E6E2DD38-8420-4275-842D-A5CFEF5978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2507" y="2173507"/>
            <a:ext cx="212675" cy="212675"/>
          </a:xfrm>
          <a:prstGeom prst="rect">
            <a:avLst/>
          </a:prstGeom>
        </p:spPr>
      </p:pic>
      <p:sp>
        <p:nvSpPr>
          <p:cNvPr id="30" name="Text 3">
            <a:extLst>
              <a:ext uri="{FF2B5EF4-FFF2-40B4-BE49-F238E27FC236}">
                <a16:creationId xmlns:a16="http://schemas.microsoft.com/office/drawing/2014/main" id="{DAA6C339-CD89-4A4D-A3E7-54CF6DBA4EF0}"/>
              </a:ext>
            </a:extLst>
          </p:cNvPr>
          <p:cNvSpPr/>
          <p:nvPr/>
        </p:nvSpPr>
        <p:spPr>
          <a:xfrm>
            <a:off x="1001470" y="2179661"/>
            <a:ext cx="3430488" cy="221507"/>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Интеллектуальный поиск договоров</a:t>
            </a:r>
            <a:endParaRPr lang="en-US" sz="1400" dirty="0">
              <a:latin typeface="+mn-lt"/>
            </a:endParaRPr>
          </a:p>
        </p:txBody>
      </p:sp>
      <p:sp>
        <p:nvSpPr>
          <p:cNvPr id="32" name="Text 4">
            <a:extLst>
              <a:ext uri="{FF2B5EF4-FFF2-40B4-BE49-F238E27FC236}">
                <a16:creationId xmlns:a16="http://schemas.microsoft.com/office/drawing/2014/main" id="{03D353C4-09A2-47E4-80E9-1DE9191C321F}"/>
              </a:ext>
            </a:extLst>
          </p:cNvPr>
          <p:cNvSpPr/>
          <p:nvPr/>
        </p:nvSpPr>
        <p:spPr>
          <a:xfrm>
            <a:off x="1001470" y="2507456"/>
            <a:ext cx="4943826" cy="198483"/>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Автоматический поиск договора по критериям:</a:t>
            </a:r>
          </a:p>
          <a:p>
            <a:pPr marL="171450" indent="-171450">
              <a:lnSpc>
                <a:spcPts val="1542"/>
              </a:lnSpc>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совпадение организации и контрагента</a:t>
            </a:r>
          </a:p>
          <a:p>
            <a:pPr marL="171450" indent="-171450">
              <a:lnSpc>
                <a:spcPts val="1542"/>
              </a:lnSpc>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наличие номера/названия договора в назначении платежа</a:t>
            </a:r>
          </a:p>
          <a:p>
            <a:pPr>
              <a:lnSpc>
                <a:spcPts val="1542"/>
              </a:lnSpc>
            </a:pPr>
            <a:r>
              <a:rPr lang="ru-RU" sz="1200" dirty="0">
                <a:solidFill>
                  <a:srgbClr val="443728"/>
                </a:solidFill>
                <a:latin typeface="+mn-lt"/>
                <a:ea typeface="Open Sans" pitchFamily="34" charset="-122"/>
                <a:cs typeface="Open Sans" pitchFamily="34" charset="-120"/>
              </a:rPr>
              <a:t>При успешном поиске — автозаполнение статьи ДДС, ЦФО и проекта</a:t>
            </a:r>
          </a:p>
        </p:txBody>
      </p:sp>
      <p:pic>
        <p:nvPicPr>
          <p:cNvPr id="33" name="Image 2" descr="preencoded.png">
            <a:extLst>
              <a:ext uri="{FF2B5EF4-FFF2-40B4-BE49-F238E27FC236}">
                <a16:creationId xmlns:a16="http://schemas.microsoft.com/office/drawing/2014/main" id="{E83D729F-5FBE-4D72-9EE1-ABA3F6D137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507" y="3550264"/>
            <a:ext cx="212675" cy="212675"/>
          </a:xfrm>
          <a:prstGeom prst="rect">
            <a:avLst/>
          </a:prstGeom>
        </p:spPr>
      </p:pic>
      <p:sp>
        <p:nvSpPr>
          <p:cNvPr id="34" name="Text 5">
            <a:extLst>
              <a:ext uri="{FF2B5EF4-FFF2-40B4-BE49-F238E27FC236}">
                <a16:creationId xmlns:a16="http://schemas.microsoft.com/office/drawing/2014/main" id="{B029DE1B-E178-4988-BA14-6355D665080C}"/>
              </a:ext>
            </a:extLst>
          </p:cNvPr>
          <p:cNvSpPr/>
          <p:nvPr/>
        </p:nvSpPr>
        <p:spPr>
          <a:xfrm>
            <a:off x="971481" y="3545849"/>
            <a:ext cx="2678137" cy="221507"/>
          </a:xfrm>
          <a:prstGeom prst="rect">
            <a:avLst/>
          </a:prstGeom>
          <a:noFill/>
          <a:ln/>
        </p:spPr>
        <p:txBody>
          <a:bodyPr wrap="non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Автоматическое</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разнесение</a:t>
            </a:r>
            <a:r>
              <a:rPr lang="ru-RU" sz="1400" b="1" dirty="0">
                <a:solidFill>
                  <a:srgbClr val="443728"/>
                </a:solidFill>
                <a:latin typeface="+mn-lt"/>
                <a:ea typeface="Crimson Pro Bold" pitchFamily="34" charset="-122"/>
                <a:cs typeface="Crimson Pro Bold" pitchFamily="34" charset="-120"/>
              </a:rPr>
              <a:t> при помощи дерева решений</a:t>
            </a:r>
            <a:endParaRPr lang="en-US" sz="1400" dirty="0">
              <a:latin typeface="+mn-lt"/>
            </a:endParaRPr>
          </a:p>
        </p:txBody>
      </p:sp>
      <p:sp>
        <p:nvSpPr>
          <p:cNvPr id="36" name="Text 6">
            <a:extLst>
              <a:ext uri="{FF2B5EF4-FFF2-40B4-BE49-F238E27FC236}">
                <a16:creationId xmlns:a16="http://schemas.microsoft.com/office/drawing/2014/main" id="{BBB18178-E836-4518-9A1A-03319E02A067}"/>
              </a:ext>
            </a:extLst>
          </p:cNvPr>
          <p:cNvSpPr/>
          <p:nvPr/>
        </p:nvSpPr>
        <p:spPr>
          <a:xfrm>
            <a:off x="971481" y="3873644"/>
            <a:ext cx="4943826" cy="198483"/>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Обучение системы на основе исторических данных для автоматического заполнения аналитики согласно построенной модели</a:t>
            </a:r>
          </a:p>
        </p:txBody>
      </p:sp>
    </p:spTree>
    <p:extLst>
      <p:ext uri="{BB962C8B-B14F-4D97-AF65-F5344CB8AC3E}">
        <p14:creationId xmlns:p14="http://schemas.microsoft.com/office/powerpoint/2010/main" val="3369938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
          <p:cNvSpPr/>
          <p:nvPr/>
        </p:nvSpPr>
        <p:spPr>
          <a:xfrm>
            <a:off x="687383" y="1504731"/>
            <a:ext cx="45734" cy="1513436"/>
          </a:xfrm>
          <a:prstGeom prst="rect">
            <a:avLst/>
          </a:prstGeom>
          <a:solidFill>
            <a:srgbClr val="835E54"/>
          </a:solidFill>
          <a:ln/>
        </p:spPr>
        <p:txBody>
          <a:bodyPr/>
          <a:lstStyle/>
          <a:p>
            <a:endParaRPr lang="ru-RU"/>
          </a:p>
        </p:txBody>
      </p:sp>
      <p:sp>
        <p:nvSpPr>
          <p:cNvPr id="5" name="Text 2"/>
          <p:cNvSpPr/>
          <p:nvPr/>
        </p:nvSpPr>
        <p:spPr>
          <a:xfrm>
            <a:off x="882791" y="1523786"/>
            <a:ext cx="3505658" cy="648147"/>
          </a:xfrm>
          <a:prstGeom prst="rect">
            <a:avLst/>
          </a:prstGeom>
          <a:noFill/>
          <a:ln/>
        </p:spPr>
        <p:txBody>
          <a:bodyPr wrap="square" lIns="0" tIns="0" rIns="0" bIns="0" rtlCol="0" anchor="t"/>
          <a:lstStyle/>
          <a:p>
            <a:pPr>
              <a:lnSpc>
                <a:spcPts val="1667"/>
              </a:lnSpc>
            </a:pPr>
            <a:r>
              <a:rPr lang="en-US" sz="1400" b="1" dirty="0">
                <a:solidFill>
                  <a:srgbClr val="443728"/>
                </a:solidFill>
                <a:latin typeface="+mn-lt"/>
                <a:ea typeface="Crimson Pro Bold" pitchFamily="34" charset="-122"/>
                <a:cs typeface="Crimson Pro Bold" pitchFamily="34" charset="-120"/>
              </a:rPr>
              <a:t>Импортозамещение и технологическая независимость</a:t>
            </a:r>
            <a:endParaRPr lang="en-US" sz="1400" dirty="0">
              <a:latin typeface="+mn-lt"/>
            </a:endParaRPr>
          </a:p>
        </p:txBody>
      </p:sp>
      <p:sp>
        <p:nvSpPr>
          <p:cNvPr id="6" name="Text 3"/>
          <p:cNvSpPr/>
          <p:nvPr/>
        </p:nvSpPr>
        <p:spPr>
          <a:xfrm>
            <a:off x="882791" y="2171934"/>
            <a:ext cx="3505658" cy="827180"/>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Полностью российское решение, обеспечивающее защиту от санкционных рисков и гарантирующее </a:t>
            </a:r>
            <a:r>
              <a:rPr lang="en-US" sz="1200" dirty="0" err="1">
                <a:solidFill>
                  <a:srgbClr val="443728"/>
                </a:solidFill>
                <a:latin typeface="+mn-lt"/>
                <a:ea typeface="Open Sans" pitchFamily="34" charset="-122"/>
                <a:cs typeface="Open Sans" pitchFamily="34" charset="-120"/>
              </a:rPr>
              <a:t>технологический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суверенитет</a:t>
            </a:r>
            <a:endParaRPr lang="en-US" sz="1200" dirty="0">
              <a:latin typeface="+mn-lt"/>
            </a:endParaRPr>
          </a:p>
        </p:txBody>
      </p:sp>
      <p:sp>
        <p:nvSpPr>
          <p:cNvPr id="7" name="Shape 4"/>
          <p:cNvSpPr/>
          <p:nvPr/>
        </p:nvSpPr>
        <p:spPr>
          <a:xfrm>
            <a:off x="4563883" y="1504732"/>
            <a:ext cx="45734" cy="1513436"/>
          </a:xfrm>
          <a:prstGeom prst="rect">
            <a:avLst/>
          </a:prstGeom>
          <a:solidFill>
            <a:srgbClr val="C9907C"/>
          </a:solidFill>
          <a:ln/>
        </p:spPr>
        <p:txBody>
          <a:bodyPr/>
          <a:lstStyle/>
          <a:p>
            <a:endParaRPr lang="ru-RU"/>
          </a:p>
        </p:txBody>
      </p:sp>
      <p:sp>
        <p:nvSpPr>
          <p:cNvPr id="8" name="Text 5"/>
          <p:cNvSpPr/>
          <p:nvPr/>
        </p:nvSpPr>
        <p:spPr>
          <a:xfrm>
            <a:off x="4759291" y="1523786"/>
            <a:ext cx="3505658" cy="432098"/>
          </a:xfrm>
          <a:prstGeom prst="rect">
            <a:avLst/>
          </a:prstGeom>
          <a:noFill/>
          <a:ln/>
        </p:spPr>
        <p:txBody>
          <a:bodyPr wrap="square" lIns="0" tIns="0" rIns="0" bIns="0" rtlCol="0" anchor="t"/>
          <a:lstStyle/>
          <a:p>
            <a:pPr>
              <a:lnSpc>
                <a:spcPts val="1667"/>
              </a:lnSpc>
            </a:pPr>
            <a:r>
              <a:rPr lang="en-US" sz="1400" b="1" dirty="0">
                <a:solidFill>
                  <a:srgbClr val="443728"/>
                </a:solidFill>
                <a:latin typeface="+mn-lt"/>
                <a:ea typeface="Crimson Pro Bold" pitchFamily="34" charset="-122"/>
                <a:cs typeface="Crimson Pro Bold" pitchFamily="34" charset="-120"/>
              </a:rPr>
              <a:t>Соответствие российскому законодательству</a:t>
            </a:r>
            <a:endParaRPr lang="en-US" sz="1400" dirty="0">
              <a:latin typeface="+mn-lt"/>
            </a:endParaRPr>
          </a:p>
        </p:txBody>
      </p:sp>
      <p:sp>
        <p:nvSpPr>
          <p:cNvPr id="9" name="Text 6"/>
          <p:cNvSpPr/>
          <p:nvPr/>
        </p:nvSpPr>
        <p:spPr>
          <a:xfrm>
            <a:off x="4785051" y="2171934"/>
            <a:ext cx="3165679" cy="634120"/>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Встроенная и актуальная поддержка РСБУ, налогового учета и валютного контроля, минимизирующая </a:t>
            </a:r>
            <a:r>
              <a:rPr lang="en-US" sz="1200" dirty="0" err="1">
                <a:solidFill>
                  <a:srgbClr val="443728"/>
                </a:solidFill>
                <a:latin typeface="+mn-lt"/>
                <a:ea typeface="Open Sans" pitchFamily="34" charset="-122"/>
                <a:cs typeface="Open Sans" pitchFamily="34" charset="-120"/>
              </a:rPr>
              <a:t>риски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несоответствия</a:t>
            </a:r>
            <a:endParaRPr lang="en-US" sz="1200" dirty="0">
              <a:latin typeface="+mn-lt"/>
            </a:endParaRPr>
          </a:p>
        </p:txBody>
      </p:sp>
      <p:sp>
        <p:nvSpPr>
          <p:cNvPr id="10" name="Shape 7"/>
          <p:cNvSpPr/>
          <p:nvPr/>
        </p:nvSpPr>
        <p:spPr>
          <a:xfrm>
            <a:off x="7950730" y="1485676"/>
            <a:ext cx="45734" cy="1513436"/>
          </a:xfrm>
          <a:prstGeom prst="rect">
            <a:avLst/>
          </a:prstGeom>
          <a:solidFill>
            <a:srgbClr val="B3BDB5"/>
          </a:solidFill>
          <a:ln/>
        </p:spPr>
        <p:txBody>
          <a:bodyPr/>
          <a:lstStyle/>
          <a:p>
            <a:endParaRPr lang="ru-RU"/>
          </a:p>
        </p:txBody>
      </p:sp>
      <p:sp>
        <p:nvSpPr>
          <p:cNvPr id="11" name="Text 8"/>
          <p:cNvSpPr/>
          <p:nvPr/>
        </p:nvSpPr>
        <p:spPr>
          <a:xfrm>
            <a:off x="8146138" y="1504731"/>
            <a:ext cx="2276921" cy="216049"/>
          </a:xfrm>
          <a:prstGeom prst="rect">
            <a:avLst/>
          </a:prstGeom>
          <a:noFill/>
          <a:ln/>
        </p:spPr>
        <p:txBody>
          <a:bodyPr wrap="none" lIns="0" tIns="0" rIns="0" bIns="0" rtlCol="0" anchor="t"/>
          <a:lstStyle/>
          <a:p>
            <a:pPr>
              <a:lnSpc>
                <a:spcPts val="1667"/>
              </a:lnSpc>
            </a:pPr>
            <a:r>
              <a:rPr lang="en-US" sz="1400" b="1" dirty="0">
                <a:solidFill>
                  <a:srgbClr val="443728"/>
                </a:solidFill>
                <a:latin typeface="+mn-lt"/>
                <a:ea typeface="Crimson Pro Bold" pitchFamily="34" charset="-122"/>
                <a:cs typeface="Crimson Pro Bold" pitchFamily="34" charset="-120"/>
              </a:rPr>
              <a:t>Стоимость владения</a:t>
            </a:r>
            <a:endParaRPr lang="en-US" sz="1400" dirty="0">
              <a:latin typeface="+mn-lt"/>
            </a:endParaRPr>
          </a:p>
        </p:txBody>
      </p:sp>
      <p:sp>
        <p:nvSpPr>
          <p:cNvPr id="12" name="Text 9"/>
          <p:cNvSpPr/>
          <p:nvPr/>
        </p:nvSpPr>
        <p:spPr>
          <a:xfrm>
            <a:off x="8192885" y="2171934"/>
            <a:ext cx="3505658" cy="84623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Существенно более низкие затраты на лицензии, внедрение и сопровождение по сравнению с западными аналогами (в 3-5 </a:t>
            </a:r>
            <a:r>
              <a:rPr lang="en-US" sz="1200" dirty="0" err="1">
                <a:solidFill>
                  <a:srgbClr val="443728"/>
                </a:solidFill>
                <a:latin typeface="+mn-lt"/>
                <a:ea typeface="Open Sans" pitchFamily="34" charset="-122"/>
                <a:cs typeface="Open Sans" pitchFamily="34" charset="-120"/>
              </a:rPr>
              <a:t>раз</a:t>
            </a:r>
            <a:r>
              <a:rPr lang="en-US" sz="1200" dirty="0">
                <a:solidFill>
                  <a:srgbClr val="443728"/>
                </a:solidFill>
                <a:latin typeface="+mn-lt"/>
                <a:ea typeface="Open Sans" pitchFamily="34" charset="-122"/>
                <a:cs typeface="Open Sans" pitchFamily="34" charset="-120"/>
              </a:rPr>
              <a:t>)</a:t>
            </a:r>
            <a:endParaRPr lang="en-US" sz="1200" dirty="0">
              <a:latin typeface="+mn-lt"/>
            </a:endParaRPr>
          </a:p>
        </p:txBody>
      </p:sp>
      <p:sp>
        <p:nvSpPr>
          <p:cNvPr id="13" name="Shape 10"/>
          <p:cNvSpPr/>
          <p:nvPr/>
        </p:nvSpPr>
        <p:spPr>
          <a:xfrm>
            <a:off x="711031" y="3285778"/>
            <a:ext cx="45719" cy="1297530"/>
          </a:xfrm>
          <a:prstGeom prst="rect">
            <a:avLst/>
          </a:prstGeom>
          <a:solidFill>
            <a:srgbClr val="FCC451"/>
          </a:solidFill>
          <a:ln/>
        </p:spPr>
        <p:txBody>
          <a:bodyPr/>
          <a:lstStyle/>
          <a:p>
            <a:endParaRPr lang="ru-RU"/>
          </a:p>
        </p:txBody>
      </p:sp>
      <p:sp>
        <p:nvSpPr>
          <p:cNvPr id="14" name="Text 11"/>
          <p:cNvSpPr/>
          <p:nvPr/>
        </p:nvSpPr>
        <p:spPr>
          <a:xfrm>
            <a:off x="906438" y="3304832"/>
            <a:ext cx="2042891" cy="216049"/>
          </a:xfrm>
          <a:prstGeom prst="rect">
            <a:avLst/>
          </a:prstGeom>
          <a:noFill/>
          <a:ln/>
        </p:spPr>
        <p:txBody>
          <a:bodyPr wrap="none" lIns="0" tIns="0" rIns="0" bIns="0" rtlCol="0" anchor="t"/>
          <a:lstStyle/>
          <a:p>
            <a:pPr>
              <a:lnSpc>
                <a:spcPts val="1667"/>
              </a:lnSpc>
            </a:pPr>
            <a:r>
              <a:rPr lang="en-US" sz="1400" b="1" dirty="0">
                <a:solidFill>
                  <a:srgbClr val="443728"/>
                </a:solidFill>
                <a:latin typeface="+mn-lt"/>
                <a:ea typeface="Crimson Pro Bold" pitchFamily="34" charset="-122"/>
                <a:cs typeface="Crimson Pro Bold" pitchFamily="34" charset="-120"/>
              </a:rPr>
              <a:t>Локальная поддержка</a:t>
            </a:r>
            <a:endParaRPr lang="en-US" sz="1400" dirty="0">
              <a:latin typeface="+mn-lt"/>
            </a:endParaRPr>
          </a:p>
        </p:txBody>
      </p:sp>
      <p:sp>
        <p:nvSpPr>
          <p:cNvPr id="15" name="Text 12"/>
          <p:cNvSpPr/>
          <p:nvPr/>
        </p:nvSpPr>
        <p:spPr>
          <a:xfrm>
            <a:off x="906438" y="3705442"/>
            <a:ext cx="4533163" cy="574907"/>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Обширная сеть сертифицированных партнеров по всей России, предлагающих быструю и квалифицированную техническую поддержку на </a:t>
            </a:r>
            <a:r>
              <a:rPr lang="en-US" sz="1200" dirty="0" err="1">
                <a:solidFill>
                  <a:srgbClr val="443728"/>
                </a:solidFill>
                <a:latin typeface="+mn-lt"/>
                <a:ea typeface="Open Sans" pitchFamily="34" charset="-122"/>
                <a:cs typeface="Open Sans" pitchFamily="34" charset="-120"/>
              </a:rPr>
              <a:t>русском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языке</a:t>
            </a:r>
            <a:endParaRPr lang="en-US" sz="1200" dirty="0">
              <a:latin typeface="+mn-lt"/>
            </a:endParaRPr>
          </a:p>
        </p:txBody>
      </p:sp>
      <p:sp>
        <p:nvSpPr>
          <p:cNvPr id="16" name="Shape 13"/>
          <p:cNvSpPr/>
          <p:nvPr/>
        </p:nvSpPr>
        <p:spPr>
          <a:xfrm>
            <a:off x="6730640" y="3312635"/>
            <a:ext cx="45719" cy="1297530"/>
          </a:xfrm>
          <a:prstGeom prst="rect">
            <a:avLst/>
          </a:prstGeom>
          <a:solidFill>
            <a:srgbClr val="835E54"/>
          </a:solidFill>
          <a:ln/>
        </p:spPr>
        <p:txBody>
          <a:bodyPr/>
          <a:lstStyle/>
          <a:p>
            <a:endParaRPr lang="ru-RU"/>
          </a:p>
        </p:txBody>
      </p:sp>
      <p:sp>
        <p:nvSpPr>
          <p:cNvPr id="17" name="Text 14"/>
          <p:cNvSpPr/>
          <p:nvPr/>
        </p:nvSpPr>
        <p:spPr>
          <a:xfrm>
            <a:off x="6926048" y="3331689"/>
            <a:ext cx="1842919" cy="216049"/>
          </a:xfrm>
          <a:prstGeom prst="rect">
            <a:avLst/>
          </a:prstGeom>
          <a:noFill/>
          <a:ln/>
        </p:spPr>
        <p:txBody>
          <a:bodyPr wrap="none" lIns="0" tIns="0" rIns="0" bIns="0" rtlCol="0" anchor="t"/>
          <a:lstStyle/>
          <a:p>
            <a:pPr>
              <a:lnSpc>
                <a:spcPts val="1667"/>
              </a:lnSpc>
            </a:pPr>
            <a:r>
              <a:rPr lang="en-US" sz="1400" b="1" dirty="0">
                <a:solidFill>
                  <a:srgbClr val="443728"/>
                </a:solidFill>
                <a:latin typeface="+mn-lt"/>
                <a:ea typeface="Crimson Pro Bold" pitchFamily="34" charset="-122"/>
                <a:cs typeface="Crimson Pro Bold" pitchFamily="34" charset="-120"/>
              </a:rPr>
              <a:t>Гибкость настройки</a:t>
            </a:r>
            <a:endParaRPr lang="en-US" sz="1400" dirty="0">
              <a:latin typeface="+mn-lt"/>
            </a:endParaRPr>
          </a:p>
        </p:txBody>
      </p:sp>
      <p:sp>
        <p:nvSpPr>
          <p:cNvPr id="18" name="Text 15"/>
          <p:cNvSpPr/>
          <p:nvPr/>
        </p:nvSpPr>
        <p:spPr>
          <a:xfrm>
            <a:off x="6926048" y="3730629"/>
            <a:ext cx="4533163" cy="574907"/>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Широкие возможности для адаптации системы под уникальные потребности российского бизнеса без необходимости дорогостоящей и </a:t>
            </a:r>
            <a:r>
              <a:rPr lang="en-US" sz="1200" dirty="0" err="1">
                <a:solidFill>
                  <a:srgbClr val="443728"/>
                </a:solidFill>
                <a:latin typeface="+mn-lt"/>
                <a:ea typeface="Open Sans" pitchFamily="34" charset="-122"/>
                <a:cs typeface="Open Sans" pitchFamily="34" charset="-120"/>
              </a:rPr>
              <a:t>длительной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кастомизации</a:t>
            </a:r>
            <a:endParaRPr lang="en-US" sz="1200" dirty="0">
              <a:latin typeface="+mn-lt"/>
            </a:endParaRPr>
          </a:p>
        </p:txBody>
      </p:sp>
      <p:sp>
        <p:nvSpPr>
          <p:cNvPr id="20" name="Заголовок 1">
            <a:extLst>
              <a:ext uri="{FF2B5EF4-FFF2-40B4-BE49-F238E27FC236}">
                <a16:creationId xmlns:a16="http://schemas.microsoft.com/office/drawing/2014/main" id="{EE80B495-FD98-41B7-ADAF-FD31D1933AA2}"/>
              </a:ext>
            </a:extLst>
          </p:cNvPr>
          <p:cNvSpPr txBox="1">
            <a:spLocks noChangeArrowheads="1"/>
          </p:cNvSpPr>
          <p:nvPr/>
        </p:nvSpPr>
        <p:spPr>
          <a:xfrm>
            <a:off x="1957388" y="212523"/>
            <a:ext cx="7812088" cy="792162"/>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dirty="0">
                <a:solidFill>
                  <a:srgbClr val="443728"/>
                </a:solidFill>
                <a:ea typeface="Crimson Pro Bold" pitchFamily="34" charset="-122"/>
                <a:cs typeface="+mn-cs"/>
              </a:rPr>
              <a:t>Успешное внедрение: почему выбирают 1С, а не западные аналоги?</a:t>
            </a:r>
          </a:p>
        </p:txBody>
      </p:sp>
      <p:pic>
        <p:nvPicPr>
          <p:cNvPr id="23" name="Рисунок 22">
            <a:extLst>
              <a:ext uri="{FF2B5EF4-FFF2-40B4-BE49-F238E27FC236}">
                <a16:creationId xmlns:a16="http://schemas.microsoft.com/office/drawing/2014/main" id="{9CE67CC8-7825-4CE5-9D31-18034E104906}"/>
              </a:ext>
            </a:extLst>
          </p:cNvPr>
          <p:cNvPicPr>
            <a:picLocks noChangeAspect="1"/>
          </p:cNvPicPr>
          <p:nvPr/>
        </p:nvPicPr>
        <p:blipFill>
          <a:blip r:embed="rId3"/>
          <a:stretch>
            <a:fillRect/>
          </a:stretch>
        </p:blipFill>
        <p:spPr>
          <a:xfrm>
            <a:off x="3398" y="1364"/>
            <a:ext cx="1866900" cy="1447800"/>
          </a:xfrm>
          <a:prstGeom prst="rect">
            <a:avLst/>
          </a:prstGeom>
        </p:spPr>
      </p:pic>
      <p:sp>
        <p:nvSpPr>
          <p:cNvPr id="24" name="Text 16">
            <a:extLst>
              <a:ext uri="{FF2B5EF4-FFF2-40B4-BE49-F238E27FC236}">
                <a16:creationId xmlns:a16="http://schemas.microsoft.com/office/drawing/2014/main" id="{CD1F3D2A-A0DE-46DD-95B0-F567EF23C05C}"/>
              </a:ext>
            </a:extLst>
          </p:cNvPr>
          <p:cNvSpPr/>
          <p:nvPr/>
        </p:nvSpPr>
        <p:spPr>
          <a:xfrm>
            <a:off x="711529" y="4797946"/>
            <a:ext cx="4107317" cy="296237"/>
          </a:xfrm>
          <a:prstGeom prst="rect">
            <a:avLst/>
          </a:prstGeom>
          <a:noFill/>
          <a:ln/>
        </p:spPr>
        <p:txBody>
          <a:bodyPr wrap="none" lIns="0" tIns="0" rIns="0" bIns="0" rtlCol="0" anchor="t"/>
          <a:lstStyle/>
          <a:p>
            <a:pPr>
              <a:lnSpc>
                <a:spcPts val="2292"/>
              </a:lnSpc>
            </a:pPr>
            <a:r>
              <a:rPr lang="en-US" b="1" dirty="0">
                <a:solidFill>
                  <a:srgbClr val="443728"/>
                </a:solidFill>
                <a:latin typeface="+mn-lt"/>
                <a:ea typeface="Crimson Pro Bold" pitchFamily="34" charset="-122"/>
                <a:cs typeface="Crimson Pro Bold" pitchFamily="34" charset="-120"/>
              </a:rPr>
              <a:t>РЕКОМЕНДАЦИИ ПО ВНЕДРЕНИЮ</a:t>
            </a:r>
            <a:endParaRPr lang="en-US" dirty="0">
              <a:latin typeface="+mn-lt"/>
            </a:endParaRPr>
          </a:p>
        </p:txBody>
      </p:sp>
      <p:sp>
        <p:nvSpPr>
          <p:cNvPr id="26" name="Shape 18">
            <a:extLst>
              <a:ext uri="{FF2B5EF4-FFF2-40B4-BE49-F238E27FC236}">
                <a16:creationId xmlns:a16="http://schemas.microsoft.com/office/drawing/2014/main" id="{23722A94-3261-4391-BDEB-5BF0F1142AD6}"/>
              </a:ext>
            </a:extLst>
          </p:cNvPr>
          <p:cNvSpPr/>
          <p:nvPr/>
        </p:nvSpPr>
        <p:spPr>
          <a:xfrm flipV="1">
            <a:off x="711529" y="5402942"/>
            <a:ext cx="3303388" cy="59108"/>
          </a:xfrm>
          <a:prstGeom prst="roundRect">
            <a:avLst>
              <a:gd name="adj" fmla="val 97958"/>
            </a:avLst>
          </a:prstGeom>
          <a:solidFill>
            <a:srgbClr val="835E54"/>
          </a:solidFill>
          <a:ln/>
        </p:spPr>
        <p:txBody>
          <a:bodyPr/>
          <a:lstStyle/>
          <a:p>
            <a:endParaRPr lang="ru-RU"/>
          </a:p>
        </p:txBody>
      </p:sp>
      <p:sp>
        <p:nvSpPr>
          <p:cNvPr id="27" name="Shape 19">
            <a:extLst>
              <a:ext uri="{FF2B5EF4-FFF2-40B4-BE49-F238E27FC236}">
                <a16:creationId xmlns:a16="http://schemas.microsoft.com/office/drawing/2014/main" id="{A185CDD8-5D9D-4D27-9B17-95F7C96EFD5F}"/>
              </a:ext>
            </a:extLst>
          </p:cNvPr>
          <p:cNvSpPr/>
          <p:nvPr/>
        </p:nvSpPr>
        <p:spPr>
          <a:xfrm>
            <a:off x="2168817" y="5252127"/>
            <a:ext cx="355484" cy="355484"/>
          </a:xfrm>
          <a:prstGeom prst="roundRect">
            <a:avLst>
              <a:gd name="adj" fmla="val 214405"/>
            </a:avLst>
          </a:prstGeom>
          <a:solidFill>
            <a:srgbClr val="835E54"/>
          </a:solidFill>
          <a:ln/>
        </p:spPr>
        <p:txBody>
          <a:bodyPr/>
          <a:lstStyle/>
          <a:p>
            <a:endParaRPr lang="ru-RU"/>
          </a:p>
        </p:txBody>
      </p:sp>
      <p:sp>
        <p:nvSpPr>
          <p:cNvPr id="28" name="Text 20">
            <a:extLst>
              <a:ext uri="{FF2B5EF4-FFF2-40B4-BE49-F238E27FC236}">
                <a16:creationId xmlns:a16="http://schemas.microsoft.com/office/drawing/2014/main" id="{A7F57EED-0333-4F03-A746-9EFEA678C753}"/>
              </a:ext>
            </a:extLst>
          </p:cNvPr>
          <p:cNvSpPr/>
          <p:nvPr/>
        </p:nvSpPr>
        <p:spPr>
          <a:xfrm>
            <a:off x="2275502" y="5340948"/>
            <a:ext cx="142114" cy="177742"/>
          </a:xfrm>
          <a:prstGeom prst="rect">
            <a:avLst/>
          </a:prstGeom>
          <a:noFill/>
          <a:ln/>
        </p:spPr>
        <p:txBody>
          <a:bodyPr wrap="none" lIns="0" tIns="0" rIns="0" bIns="0" rtlCol="0" anchor="t"/>
          <a:lstStyle/>
          <a:p>
            <a:pPr algn="ctr">
              <a:lnSpc>
                <a:spcPts val="1417"/>
              </a:lnSpc>
            </a:pPr>
            <a:r>
              <a:rPr lang="en-US" sz="1084" b="1" dirty="0">
                <a:solidFill>
                  <a:srgbClr val="FFFFFF"/>
                </a:solidFill>
                <a:latin typeface="Crimson Pro Bold" pitchFamily="34" charset="0"/>
                <a:ea typeface="Crimson Pro Bold" pitchFamily="34" charset="-122"/>
                <a:cs typeface="Crimson Pro Bold" pitchFamily="34" charset="-120"/>
              </a:rPr>
              <a:t>1</a:t>
            </a:r>
            <a:endParaRPr lang="en-US" sz="1084" dirty="0"/>
          </a:p>
        </p:txBody>
      </p:sp>
      <p:sp>
        <p:nvSpPr>
          <p:cNvPr id="29" name="Text 21">
            <a:extLst>
              <a:ext uri="{FF2B5EF4-FFF2-40B4-BE49-F238E27FC236}">
                <a16:creationId xmlns:a16="http://schemas.microsoft.com/office/drawing/2014/main" id="{2D1CD36C-52F4-4B90-8C24-95F6474712CF}"/>
              </a:ext>
            </a:extLst>
          </p:cNvPr>
          <p:cNvSpPr/>
          <p:nvPr/>
        </p:nvSpPr>
        <p:spPr>
          <a:xfrm>
            <a:off x="1457849" y="5727415"/>
            <a:ext cx="1919533" cy="185185"/>
          </a:xfrm>
          <a:prstGeom prst="rect">
            <a:avLst/>
          </a:prstGeom>
          <a:noFill/>
          <a:ln/>
        </p:spPr>
        <p:txBody>
          <a:bodyPr wrap="none" lIns="0" tIns="0" rIns="0" bIns="0" rtlCol="0" anchor="t"/>
          <a:lstStyle/>
          <a:p>
            <a:pPr algn="ctr">
              <a:lnSpc>
                <a:spcPts val="1417"/>
              </a:lnSpc>
            </a:pPr>
            <a:r>
              <a:rPr lang="en-US" sz="1400" b="1" dirty="0">
                <a:solidFill>
                  <a:srgbClr val="443728"/>
                </a:solidFill>
                <a:latin typeface="+mn-lt"/>
                <a:ea typeface="Crimson Pro Bold" pitchFamily="34" charset="-122"/>
                <a:cs typeface="Crimson Pro Bold" pitchFamily="34" charset="-120"/>
              </a:rPr>
              <a:t>Комплексное внедрение</a:t>
            </a:r>
            <a:endParaRPr lang="en-US" sz="1400" dirty="0">
              <a:latin typeface="+mn-lt"/>
            </a:endParaRPr>
          </a:p>
        </p:txBody>
      </p:sp>
      <p:sp>
        <p:nvSpPr>
          <p:cNvPr id="30" name="Text 22">
            <a:extLst>
              <a:ext uri="{FF2B5EF4-FFF2-40B4-BE49-F238E27FC236}">
                <a16:creationId xmlns:a16="http://schemas.microsoft.com/office/drawing/2014/main" id="{5F742616-353A-404A-A440-2981BC4CEFAF}"/>
              </a:ext>
            </a:extLst>
          </p:cNvPr>
          <p:cNvSpPr/>
          <p:nvPr/>
        </p:nvSpPr>
        <p:spPr>
          <a:xfrm>
            <a:off x="696913" y="5952649"/>
            <a:ext cx="3240433" cy="616489"/>
          </a:xfrm>
          <a:prstGeom prst="rect">
            <a:avLst/>
          </a:prstGeom>
          <a:noFill/>
          <a:ln/>
        </p:spPr>
        <p:txBody>
          <a:bodyPr wrap="square" lIns="0" tIns="0" rIns="0" bIns="0" rtlCol="0" anchor="t"/>
          <a:lstStyle/>
          <a:p>
            <a:pPr algn="ctr">
              <a:lnSpc>
                <a:spcPts val="1500"/>
              </a:lnSpc>
            </a:pPr>
            <a:r>
              <a:rPr lang="en-US" sz="1200" dirty="0">
                <a:solidFill>
                  <a:srgbClr val="443728"/>
                </a:solidFill>
                <a:latin typeface="+mn-lt"/>
                <a:ea typeface="Open Sans" pitchFamily="34" charset="-122"/>
                <a:cs typeface="Open Sans" pitchFamily="34" charset="-120"/>
              </a:rPr>
              <a:t>Внедряйте казначейство вместе с бюджетированием и централизованным управлением закупками для максимального эффекта</a:t>
            </a:r>
            <a:endParaRPr lang="en-US" sz="1200" dirty="0">
              <a:latin typeface="+mn-lt"/>
            </a:endParaRPr>
          </a:p>
        </p:txBody>
      </p:sp>
      <p:sp>
        <p:nvSpPr>
          <p:cNvPr id="31" name="Shape 23">
            <a:extLst>
              <a:ext uri="{FF2B5EF4-FFF2-40B4-BE49-F238E27FC236}">
                <a16:creationId xmlns:a16="http://schemas.microsoft.com/office/drawing/2014/main" id="{5763D3CB-B7E8-4596-A492-F604E695B900}"/>
              </a:ext>
            </a:extLst>
          </p:cNvPr>
          <p:cNvSpPr/>
          <p:nvPr/>
        </p:nvSpPr>
        <p:spPr>
          <a:xfrm>
            <a:off x="4799853" y="5432496"/>
            <a:ext cx="2676251" cy="1304731"/>
          </a:xfrm>
          <a:prstGeom prst="roundRect">
            <a:avLst>
              <a:gd name="adj" fmla="val 4673"/>
            </a:avLst>
          </a:prstGeom>
          <a:solidFill>
            <a:srgbClr val="FFFCFA"/>
          </a:solidFill>
          <a:ln/>
        </p:spPr>
        <p:txBody>
          <a:bodyPr/>
          <a:lstStyle/>
          <a:p>
            <a:endParaRPr lang="ru-RU"/>
          </a:p>
        </p:txBody>
      </p:sp>
      <p:sp>
        <p:nvSpPr>
          <p:cNvPr id="32" name="Shape 24">
            <a:extLst>
              <a:ext uri="{FF2B5EF4-FFF2-40B4-BE49-F238E27FC236}">
                <a16:creationId xmlns:a16="http://schemas.microsoft.com/office/drawing/2014/main" id="{D1CA9D77-D9AE-4AA4-9DA9-04812CFFDA9B}"/>
              </a:ext>
            </a:extLst>
          </p:cNvPr>
          <p:cNvSpPr/>
          <p:nvPr/>
        </p:nvSpPr>
        <p:spPr>
          <a:xfrm>
            <a:off x="4516156" y="5419792"/>
            <a:ext cx="3240432" cy="55668"/>
          </a:xfrm>
          <a:prstGeom prst="roundRect">
            <a:avLst>
              <a:gd name="adj" fmla="val 97958"/>
            </a:avLst>
          </a:prstGeom>
          <a:solidFill>
            <a:srgbClr val="C9907C"/>
          </a:solidFill>
          <a:ln/>
        </p:spPr>
        <p:txBody>
          <a:bodyPr/>
          <a:lstStyle/>
          <a:p>
            <a:endParaRPr lang="ru-RU"/>
          </a:p>
        </p:txBody>
      </p:sp>
      <p:sp>
        <p:nvSpPr>
          <p:cNvPr id="33" name="Shape 25">
            <a:extLst>
              <a:ext uri="{FF2B5EF4-FFF2-40B4-BE49-F238E27FC236}">
                <a16:creationId xmlns:a16="http://schemas.microsoft.com/office/drawing/2014/main" id="{D7CDB079-3F04-4A10-AB69-5254CBE77EF7}"/>
              </a:ext>
            </a:extLst>
          </p:cNvPr>
          <p:cNvSpPr/>
          <p:nvPr/>
        </p:nvSpPr>
        <p:spPr>
          <a:xfrm>
            <a:off x="5960188" y="5254754"/>
            <a:ext cx="355484" cy="355484"/>
          </a:xfrm>
          <a:prstGeom prst="roundRect">
            <a:avLst>
              <a:gd name="adj" fmla="val 214405"/>
            </a:avLst>
          </a:prstGeom>
          <a:solidFill>
            <a:srgbClr val="C9907C"/>
          </a:solidFill>
          <a:ln/>
        </p:spPr>
        <p:txBody>
          <a:bodyPr/>
          <a:lstStyle/>
          <a:p>
            <a:endParaRPr lang="ru-RU"/>
          </a:p>
        </p:txBody>
      </p:sp>
      <p:sp>
        <p:nvSpPr>
          <p:cNvPr id="34" name="Text 26">
            <a:extLst>
              <a:ext uri="{FF2B5EF4-FFF2-40B4-BE49-F238E27FC236}">
                <a16:creationId xmlns:a16="http://schemas.microsoft.com/office/drawing/2014/main" id="{C0346CBB-4210-4147-984D-47BC1F196026}"/>
              </a:ext>
            </a:extLst>
          </p:cNvPr>
          <p:cNvSpPr/>
          <p:nvPr/>
        </p:nvSpPr>
        <p:spPr>
          <a:xfrm>
            <a:off x="6066873" y="5343575"/>
            <a:ext cx="142114" cy="177742"/>
          </a:xfrm>
          <a:prstGeom prst="rect">
            <a:avLst/>
          </a:prstGeom>
          <a:noFill/>
          <a:ln/>
        </p:spPr>
        <p:txBody>
          <a:bodyPr wrap="none" lIns="0" tIns="0" rIns="0" bIns="0" rtlCol="0" anchor="t"/>
          <a:lstStyle/>
          <a:p>
            <a:pPr algn="ctr">
              <a:lnSpc>
                <a:spcPts val="1417"/>
              </a:lnSpc>
            </a:pPr>
            <a:r>
              <a:rPr lang="en-US" sz="1084" b="1" dirty="0">
                <a:solidFill>
                  <a:srgbClr val="000000"/>
                </a:solidFill>
                <a:latin typeface="Crimson Pro Bold" pitchFamily="34" charset="0"/>
                <a:ea typeface="Crimson Pro Bold" pitchFamily="34" charset="-122"/>
                <a:cs typeface="Crimson Pro Bold" pitchFamily="34" charset="-120"/>
              </a:rPr>
              <a:t>2</a:t>
            </a:r>
            <a:endParaRPr lang="en-US" sz="1084" dirty="0"/>
          </a:p>
        </p:txBody>
      </p:sp>
      <p:sp>
        <p:nvSpPr>
          <p:cNvPr id="35" name="Text 27">
            <a:extLst>
              <a:ext uri="{FF2B5EF4-FFF2-40B4-BE49-F238E27FC236}">
                <a16:creationId xmlns:a16="http://schemas.microsoft.com/office/drawing/2014/main" id="{8EC1F17B-8FE3-4CC4-A875-DC7F00459723}"/>
              </a:ext>
            </a:extLst>
          </p:cNvPr>
          <p:cNvSpPr/>
          <p:nvPr/>
        </p:nvSpPr>
        <p:spPr>
          <a:xfrm>
            <a:off x="4929444" y="5738375"/>
            <a:ext cx="2413856" cy="370370"/>
          </a:xfrm>
          <a:prstGeom prst="rect">
            <a:avLst/>
          </a:prstGeom>
          <a:noFill/>
          <a:ln/>
        </p:spPr>
        <p:txBody>
          <a:bodyPr wrap="square" lIns="0" tIns="0" rIns="0" bIns="0" rtlCol="0" anchor="t"/>
          <a:lstStyle/>
          <a:p>
            <a:pPr algn="ctr">
              <a:lnSpc>
                <a:spcPts val="1417"/>
              </a:lnSpc>
            </a:pPr>
            <a:r>
              <a:rPr lang="en-US" sz="1400" b="1" dirty="0">
                <a:solidFill>
                  <a:srgbClr val="443728"/>
                </a:solidFill>
                <a:latin typeface="+mn-lt"/>
                <a:ea typeface="Crimson Pro Bold" pitchFamily="34" charset="-122"/>
                <a:cs typeface="Crimson Pro Bold" pitchFamily="34" charset="-120"/>
              </a:rPr>
              <a:t>Используйте готовые решения</a:t>
            </a:r>
            <a:endParaRPr lang="en-US" sz="1400" dirty="0">
              <a:latin typeface="+mn-lt"/>
            </a:endParaRPr>
          </a:p>
        </p:txBody>
      </p:sp>
      <p:sp>
        <p:nvSpPr>
          <p:cNvPr id="36" name="Text 28">
            <a:extLst>
              <a:ext uri="{FF2B5EF4-FFF2-40B4-BE49-F238E27FC236}">
                <a16:creationId xmlns:a16="http://schemas.microsoft.com/office/drawing/2014/main" id="{750F1BC2-15AE-4FFD-BBF4-EA7E01C294A2}"/>
              </a:ext>
            </a:extLst>
          </p:cNvPr>
          <p:cNvSpPr/>
          <p:nvPr/>
        </p:nvSpPr>
        <p:spPr>
          <a:xfrm>
            <a:off x="4547563" y="6141880"/>
            <a:ext cx="3177618" cy="462367"/>
          </a:xfrm>
          <a:prstGeom prst="rect">
            <a:avLst/>
          </a:prstGeom>
          <a:noFill/>
          <a:ln/>
        </p:spPr>
        <p:txBody>
          <a:bodyPr wrap="square" lIns="0" tIns="0" rIns="0" bIns="0" rtlCol="0" anchor="t"/>
          <a:lstStyle/>
          <a:p>
            <a:pPr algn="ctr">
              <a:lnSpc>
                <a:spcPts val="1500"/>
              </a:lnSpc>
            </a:pPr>
            <a:r>
              <a:rPr lang="en-US" sz="1200" dirty="0">
                <a:solidFill>
                  <a:srgbClr val="443728"/>
                </a:solidFill>
                <a:latin typeface="+mn-lt"/>
                <a:ea typeface="Open Sans" pitchFamily="34" charset="-122"/>
                <a:cs typeface="Open Sans" pitchFamily="34" charset="-120"/>
              </a:rPr>
              <a:t>«Не изобретайте велосипед» — опирайтесь на проверенные практики и типовые настройки</a:t>
            </a:r>
            <a:endParaRPr lang="en-US" sz="1200" dirty="0">
              <a:latin typeface="+mn-lt"/>
            </a:endParaRPr>
          </a:p>
        </p:txBody>
      </p:sp>
      <p:sp>
        <p:nvSpPr>
          <p:cNvPr id="38" name="Shape 30">
            <a:extLst>
              <a:ext uri="{FF2B5EF4-FFF2-40B4-BE49-F238E27FC236}">
                <a16:creationId xmlns:a16="http://schemas.microsoft.com/office/drawing/2014/main" id="{26566E86-9520-4670-AEBB-B9231CCFFE34}"/>
              </a:ext>
            </a:extLst>
          </p:cNvPr>
          <p:cNvSpPr/>
          <p:nvPr/>
        </p:nvSpPr>
        <p:spPr>
          <a:xfrm>
            <a:off x="8257827" y="5413965"/>
            <a:ext cx="3240432" cy="61495"/>
          </a:xfrm>
          <a:prstGeom prst="roundRect">
            <a:avLst>
              <a:gd name="adj" fmla="val 97958"/>
            </a:avLst>
          </a:prstGeom>
          <a:solidFill>
            <a:srgbClr val="B3BDB5"/>
          </a:solidFill>
          <a:ln/>
        </p:spPr>
        <p:txBody>
          <a:bodyPr/>
          <a:lstStyle/>
          <a:p>
            <a:endParaRPr lang="ru-RU"/>
          </a:p>
        </p:txBody>
      </p:sp>
      <p:sp>
        <p:nvSpPr>
          <p:cNvPr id="39" name="Shape 31">
            <a:extLst>
              <a:ext uri="{FF2B5EF4-FFF2-40B4-BE49-F238E27FC236}">
                <a16:creationId xmlns:a16="http://schemas.microsoft.com/office/drawing/2014/main" id="{E6E1ADE0-5A8F-493E-A7C2-A7380712B109}"/>
              </a:ext>
            </a:extLst>
          </p:cNvPr>
          <p:cNvSpPr/>
          <p:nvPr/>
        </p:nvSpPr>
        <p:spPr>
          <a:xfrm>
            <a:off x="9741906" y="5236273"/>
            <a:ext cx="355484" cy="355484"/>
          </a:xfrm>
          <a:prstGeom prst="roundRect">
            <a:avLst>
              <a:gd name="adj" fmla="val 214405"/>
            </a:avLst>
          </a:prstGeom>
          <a:solidFill>
            <a:srgbClr val="B3BDB5"/>
          </a:solidFill>
          <a:ln/>
        </p:spPr>
        <p:txBody>
          <a:bodyPr/>
          <a:lstStyle/>
          <a:p>
            <a:endParaRPr lang="ru-RU"/>
          </a:p>
        </p:txBody>
      </p:sp>
      <p:sp>
        <p:nvSpPr>
          <p:cNvPr id="40" name="Text 32">
            <a:extLst>
              <a:ext uri="{FF2B5EF4-FFF2-40B4-BE49-F238E27FC236}">
                <a16:creationId xmlns:a16="http://schemas.microsoft.com/office/drawing/2014/main" id="{63E45103-954D-419F-A8D1-AAC792BF0B28}"/>
              </a:ext>
            </a:extLst>
          </p:cNvPr>
          <p:cNvSpPr/>
          <p:nvPr/>
        </p:nvSpPr>
        <p:spPr>
          <a:xfrm>
            <a:off x="9848591" y="5325094"/>
            <a:ext cx="142114" cy="177742"/>
          </a:xfrm>
          <a:prstGeom prst="rect">
            <a:avLst/>
          </a:prstGeom>
          <a:noFill/>
          <a:ln/>
        </p:spPr>
        <p:txBody>
          <a:bodyPr wrap="none" lIns="0" tIns="0" rIns="0" bIns="0" rtlCol="0" anchor="t"/>
          <a:lstStyle/>
          <a:p>
            <a:pPr algn="ctr">
              <a:lnSpc>
                <a:spcPts val="1417"/>
              </a:lnSpc>
            </a:pPr>
            <a:r>
              <a:rPr lang="en-US" sz="1084" b="1" dirty="0">
                <a:solidFill>
                  <a:srgbClr val="000000"/>
                </a:solidFill>
                <a:latin typeface="Crimson Pro Bold" pitchFamily="34" charset="0"/>
                <a:ea typeface="Crimson Pro Bold" pitchFamily="34" charset="-122"/>
                <a:cs typeface="Crimson Pro Bold" pitchFamily="34" charset="-120"/>
              </a:rPr>
              <a:t>3</a:t>
            </a:r>
            <a:endParaRPr lang="en-US" sz="1084" dirty="0"/>
          </a:p>
        </p:txBody>
      </p:sp>
      <p:sp>
        <p:nvSpPr>
          <p:cNvPr id="41" name="Text 33">
            <a:extLst>
              <a:ext uri="{FF2B5EF4-FFF2-40B4-BE49-F238E27FC236}">
                <a16:creationId xmlns:a16="http://schemas.microsoft.com/office/drawing/2014/main" id="{5464CF09-2F09-4150-84C1-469E235F5E03}"/>
              </a:ext>
            </a:extLst>
          </p:cNvPr>
          <p:cNvSpPr/>
          <p:nvPr/>
        </p:nvSpPr>
        <p:spPr>
          <a:xfrm>
            <a:off x="9330228" y="5738375"/>
            <a:ext cx="1553629" cy="185185"/>
          </a:xfrm>
          <a:prstGeom prst="rect">
            <a:avLst/>
          </a:prstGeom>
          <a:noFill/>
          <a:ln/>
        </p:spPr>
        <p:txBody>
          <a:bodyPr wrap="none" lIns="0" tIns="0" rIns="0" bIns="0" rtlCol="0" anchor="t"/>
          <a:lstStyle/>
          <a:p>
            <a:pPr algn="ctr">
              <a:lnSpc>
                <a:spcPts val="1417"/>
              </a:lnSpc>
            </a:pPr>
            <a:r>
              <a:rPr lang="en-US" sz="1400" b="1" dirty="0">
                <a:solidFill>
                  <a:srgbClr val="443728"/>
                </a:solidFill>
                <a:latin typeface="+mn-lt"/>
                <a:ea typeface="Crimson Pro Bold" pitchFamily="34" charset="-122"/>
                <a:cs typeface="Crimson Pro Bold" pitchFamily="34" charset="-120"/>
              </a:rPr>
              <a:t>Простота процессов</a:t>
            </a:r>
            <a:endParaRPr lang="en-US" sz="1400" dirty="0">
              <a:latin typeface="+mn-lt"/>
            </a:endParaRPr>
          </a:p>
        </p:txBody>
      </p:sp>
      <p:sp>
        <p:nvSpPr>
          <p:cNvPr id="42" name="Text 34">
            <a:extLst>
              <a:ext uri="{FF2B5EF4-FFF2-40B4-BE49-F238E27FC236}">
                <a16:creationId xmlns:a16="http://schemas.microsoft.com/office/drawing/2014/main" id="{F6876D51-0C53-4B1B-B268-40E75D9CE1EE}"/>
              </a:ext>
            </a:extLst>
          </p:cNvPr>
          <p:cNvSpPr/>
          <p:nvPr/>
        </p:nvSpPr>
        <p:spPr>
          <a:xfrm>
            <a:off x="8257827" y="5948096"/>
            <a:ext cx="3240432" cy="616489"/>
          </a:xfrm>
          <a:prstGeom prst="rect">
            <a:avLst/>
          </a:prstGeom>
          <a:noFill/>
          <a:ln/>
        </p:spPr>
        <p:txBody>
          <a:bodyPr wrap="square" lIns="0" tIns="0" rIns="0" bIns="0" rtlCol="0" anchor="t"/>
          <a:lstStyle/>
          <a:p>
            <a:pPr algn="ctr">
              <a:lnSpc>
                <a:spcPts val="1500"/>
              </a:lnSpc>
            </a:pPr>
            <a:r>
              <a:rPr lang="en-US" sz="1200" dirty="0">
                <a:solidFill>
                  <a:srgbClr val="443728"/>
                </a:solidFill>
                <a:latin typeface="+mn-lt"/>
                <a:ea typeface="Open Sans" pitchFamily="34" charset="-122"/>
                <a:cs typeface="Open Sans" pitchFamily="34" charset="-120"/>
              </a:rPr>
              <a:t>Не используйте слишком сложные маршруты согласования — это замедляет работу и снижает эффективность</a:t>
            </a:r>
            <a:endParaRPr lang="en-US" sz="1200" dirty="0">
              <a:latin typeface="+mn-l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15" name="Прямоугольник: скругленные углы 14">
            <a:extLst>
              <a:ext uri="{FF2B5EF4-FFF2-40B4-BE49-F238E27FC236}">
                <a16:creationId xmlns:a16="http://schemas.microsoft.com/office/drawing/2014/main" id="{988E601E-7AFF-B98A-48D9-DAD05E85FBA0}"/>
              </a:ext>
            </a:extLst>
          </p:cNvPr>
          <p:cNvSpPr/>
          <p:nvPr/>
        </p:nvSpPr>
        <p:spPr>
          <a:xfrm>
            <a:off x="7859442" y="1269553"/>
            <a:ext cx="4193510" cy="5499269"/>
          </a:xfrm>
          <a:prstGeom prst="roundRect">
            <a:avLst>
              <a:gd name="adj" fmla="val 7429"/>
            </a:avLst>
          </a:prstGeom>
          <a:noFill/>
          <a:ln w="12700">
            <a:solidFill>
              <a:srgbClr val="A5A5A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ru-RU" sz="1400" dirty="0">
              <a:noFill/>
            </a:endParaRPr>
          </a:p>
        </p:txBody>
      </p:sp>
      <p:sp>
        <p:nvSpPr>
          <p:cNvPr id="19" name="Text 3">
            <a:extLst>
              <a:ext uri="{FF2B5EF4-FFF2-40B4-BE49-F238E27FC236}">
                <a16:creationId xmlns:a16="http://schemas.microsoft.com/office/drawing/2014/main" id="{24065860-A346-4C1F-B971-BDACA29B531A}"/>
              </a:ext>
            </a:extLst>
          </p:cNvPr>
          <p:cNvSpPr/>
          <p:nvPr/>
        </p:nvSpPr>
        <p:spPr>
          <a:xfrm>
            <a:off x="2179155" y="2708096"/>
            <a:ext cx="1494481" cy="147672"/>
          </a:xfrm>
          <a:prstGeom prst="rect">
            <a:avLst/>
          </a:prstGeom>
          <a:noFill/>
          <a:ln/>
        </p:spPr>
        <p:txBody>
          <a:bodyPr wrap="none" lIns="0" tIns="0" rIns="0" bIns="0" rtlCol="0" anchor="t"/>
          <a:lstStyle/>
          <a:p>
            <a:pPr algn="ctr">
              <a:lnSpc>
                <a:spcPts val="1500"/>
              </a:lnSpc>
            </a:pPr>
            <a:r>
              <a:rPr lang="en-US" sz="1600" b="1" dirty="0" err="1">
                <a:solidFill>
                  <a:srgbClr val="443728"/>
                </a:solidFill>
                <a:latin typeface="+mn-lt"/>
                <a:ea typeface="Crimson Pro Bold" pitchFamily="34" charset="-122"/>
                <a:cs typeface="Crimson Pro Bold" pitchFamily="34" charset="-120"/>
              </a:rPr>
              <a:t>Функциональных</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блока</a:t>
            </a:r>
            <a:endParaRPr lang="ru-RU" sz="1600" b="1" dirty="0">
              <a:solidFill>
                <a:srgbClr val="443728"/>
              </a:solidFill>
              <a:latin typeface="+mn-lt"/>
              <a:ea typeface="Crimson Pro Bold" pitchFamily="34" charset="-122"/>
              <a:cs typeface="Crimson Pro Bold" pitchFamily="34" charset="-120"/>
            </a:endParaRPr>
          </a:p>
          <a:p>
            <a:pPr algn="ctr">
              <a:lnSpc>
                <a:spcPts val="1125"/>
              </a:lnSpc>
            </a:pPr>
            <a:endParaRPr lang="en-US" sz="1600" dirty="0">
              <a:latin typeface="+mn-lt"/>
            </a:endParaRPr>
          </a:p>
        </p:txBody>
      </p:sp>
      <p:sp>
        <p:nvSpPr>
          <p:cNvPr id="24" name="Text 6">
            <a:extLst>
              <a:ext uri="{FF2B5EF4-FFF2-40B4-BE49-F238E27FC236}">
                <a16:creationId xmlns:a16="http://schemas.microsoft.com/office/drawing/2014/main" id="{02886219-CB2A-40E5-9570-465AA9A9DB93}"/>
              </a:ext>
            </a:extLst>
          </p:cNvPr>
          <p:cNvSpPr/>
          <p:nvPr/>
        </p:nvSpPr>
        <p:spPr>
          <a:xfrm>
            <a:off x="5991684" y="2775759"/>
            <a:ext cx="1181572" cy="147672"/>
          </a:xfrm>
          <a:prstGeom prst="rect">
            <a:avLst/>
          </a:prstGeom>
          <a:noFill/>
          <a:ln/>
        </p:spPr>
        <p:txBody>
          <a:bodyPr wrap="none" lIns="0" tIns="0" rIns="0" bIns="0" rtlCol="0" anchor="t"/>
          <a:lstStyle/>
          <a:p>
            <a:pPr algn="ctr">
              <a:lnSpc>
                <a:spcPts val="1125"/>
              </a:lnSpc>
            </a:pPr>
            <a:r>
              <a:rPr lang="en-US" sz="1600" b="1" dirty="0">
                <a:solidFill>
                  <a:srgbClr val="443728"/>
                </a:solidFill>
                <a:latin typeface="+mn-lt"/>
                <a:ea typeface="Crimson Pro Bold" pitchFamily="34" charset="-122"/>
                <a:cs typeface="Crimson Pro Bold" pitchFamily="34" charset="-120"/>
              </a:rPr>
              <a:t>Пользователей</a:t>
            </a:r>
            <a:endParaRPr lang="en-US" sz="1600" b="1" dirty="0">
              <a:latin typeface="+mn-lt"/>
            </a:endParaRPr>
          </a:p>
        </p:txBody>
      </p:sp>
      <p:sp>
        <p:nvSpPr>
          <p:cNvPr id="30" name="TextBox 29">
            <a:extLst>
              <a:ext uri="{FF2B5EF4-FFF2-40B4-BE49-F238E27FC236}">
                <a16:creationId xmlns:a16="http://schemas.microsoft.com/office/drawing/2014/main" id="{7CED4AAD-1E73-425D-9D96-6EDF81442A6B}"/>
              </a:ext>
            </a:extLst>
          </p:cNvPr>
          <p:cNvSpPr txBox="1"/>
          <p:nvPr/>
        </p:nvSpPr>
        <p:spPr>
          <a:xfrm>
            <a:off x="710302" y="3384541"/>
            <a:ext cx="6982240" cy="3056457"/>
          </a:xfrm>
          <a:prstGeom prst="rect">
            <a:avLst/>
          </a:prstGeom>
          <a:noFill/>
        </p:spPr>
        <p:txBody>
          <a:bodyPr wrap="square" lIns="54623" tIns="54623" rIns="54623" bIns="54623" rtlCol="0">
            <a:noAutofit/>
          </a:bodyPr>
          <a:lstStyle/>
          <a:p>
            <a:pPr>
              <a:lnSpc>
                <a:spcPts val="1700"/>
              </a:lnSpc>
              <a:spcAft>
                <a:spcPts val="1200"/>
              </a:spcAft>
            </a:pPr>
            <a:r>
              <a:rPr lang="ru-RU" sz="1600" b="1" dirty="0">
                <a:solidFill>
                  <a:schemeClr val="tx1">
                    <a:lumMod val="75000"/>
                  </a:schemeClr>
                </a:solidFill>
                <a:latin typeface="+mn-lt"/>
                <a:ea typeface="+mj-ea"/>
                <a:cs typeface="+mj-cs"/>
              </a:rPr>
              <a:t>Реализация проекта позволила получить следующие результаты</a:t>
            </a:r>
            <a:r>
              <a:rPr lang="ru-RU" sz="1600" dirty="0">
                <a:solidFill>
                  <a:schemeClr val="tx1">
                    <a:lumMod val="75000"/>
                  </a:schemeClr>
                </a:solidFill>
                <a:latin typeface="+mn-lt"/>
                <a:ea typeface="+mj-ea"/>
                <a:cs typeface="+mj-cs"/>
              </a:rPr>
              <a:t>:</a:t>
            </a:r>
          </a:p>
          <a:p>
            <a:pPr marL="285807" indent="-285807">
              <a:lnSpc>
                <a:spcPts val="1700"/>
              </a:lnSpc>
              <a:spcAft>
                <a:spcPts val="1200"/>
              </a:spcAft>
              <a:buFont typeface="Arial" panose="020B0604020202020204" pitchFamily="34" charset="0"/>
              <a:buChar char="•"/>
            </a:pPr>
            <a:r>
              <a:rPr lang="ru-RU" sz="1600" dirty="0">
                <a:solidFill>
                  <a:schemeClr val="tx1">
                    <a:lumMod val="75000"/>
                  </a:schemeClr>
                </a:solidFill>
                <a:latin typeface="+mn-lt"/>
                <a:ea typeface="+mj-ea"/>
                <a:cs typeface="+mj-cs"/>
              </a:rPr>
              <a:t>Обеспечить полный контроль ДДС всех компаний Группы «</a:t>
            </a:r>
            <a:r>
              <a:rPr lang="ru-RU" sz="1600" dirty="0" err="1">
                <a:solidFill>
                  <a:schemeClr val="tx1">
                    <a:lumMod val="75000"/>
                  </a:schemeClr>
                </a:solidFill>
                <a:latin typeface="+mn-lt"/>
                <a:ea typeface="+mj-ea"/>
                <a:cs typeface="+mj-cs"/>
              </a:rPr>
              <a:t>Россети</a:t>
            </a:r>
            <a:r>
              <a:rPr lang="ru-RU" sz="1600" dirty="0">
                <a:solidFill>
                  <a:schemeClr val="tx1">
                    <a:lumMod val="75000"/>
                  </a:schemeClr>
                </a:solidFill>
                <a:latin typeface="+mn-lt"/>
                <a:ea typeface="+mj-ea"/>
                <a:cs typeface="+mj-cs"/>
              </a:rPr>
              <a:t>» в одной системе по уровню существенности</a:t>
            </a:r>
          </a:p>
          <a:p>
            <a:pPr marL="285807" indent="-285807">
              <a:lnSpc>
                <a:spcPts val="1700"/>
              </a:lnSpc>
              <a:spcAft>
                <a:spcPts val="1200"/>
              </a:spcAft>
              <a:buFont typeface="Arial" panose="020B0604020202020204" pitchFamily="34" charset="0"/>
              <a:buChar char="•"/>
            </a:pPr>
            <a:r>
              <a:rPr lang="ru-RU" sz="1600" dirty="0">
                <a:solidFill>
                  <a:schemeClr val="tx1">
                    <a:lumMod val="75000"/>
                  </a:schemeClr>
                </a:solidFill>
                <a:latin typeface="+mn-lt"/>
                <a:ea typeface="+mj-ea"/>
                <a:cs typeface="+mj-cs"/>
              </a:rPr>
              <a:t>Перейти от </a:t>
            </a:r>
            <a:r>
              <a:rPr lang="en-US" sz="1600" dirty="0">
                <a:solidFill>
                  <a:schemeClr val="tx1">
                    <a:lumMod val="75000"/>
                  </a:schemeClr>
                </a:solidFill>
                <a:latin typeface="+mn-lt"/>
                <a:ea typeface="+mj-ea"/>
                <a:cs typeface="+mj-cs"/>
              </a:rPr>
              <a:t>Excel </a:t>
            </a:r>
            <a:r>
              <a:rPr lang="ru-RU" sz="1600" dirty="0">
                <a:solidFill>
                  <a:schemeClr val="tx1">
                    <a:lumMod val="75000"/>
                  </a:schemeClr>
                </a:solidFill>
                <a:latin typeface="+mn-lt"/>
                <a:ea typeface="+mj-ea"/>
                <a:cs typeface="+mj-cs"/>
              </a:rPr>
              <a:t>в систему для формирования сетевой отчетности по финансовым сделкам</a:t>
            </a:r>
          </a:p>
          <a:p>
            <a:pPr marL="285807" indent="-285807">
              <a:lnSpc>
                <a:spcPts val="1700"/>
              </a:lnSpc>
              <a:spcAft>
                <a:spcPts val="1200"/>
              </a:spcAft>
              <a:buFont typeface="Arial" panose="020B0604020202020204" pitchFamily="34" charset="0"/>
              <a:buChar char="•"/>
            </a:pPr>
            <a:r>
              <a:rPr lang="ru-RU" sz="1600" dirty="0">
                <a:solidFill>
                  <a:schemeClr val="tx1">
                    <a:lumMod val="75000"/>
                  </a:schemeClr>
                </a:solidFill>
                <a:latin typeface="+mn-lt"/>
                <a:ea typeface="+mj-ea"/>
                <a:cs typeface="+mj-cs"/>
              </a:rPr>
              <a:t>Повышение контроля ДЗО за своими финансовыми потоками за счет внедрения подсистемы Управление ликвидностью и финансового планирования для всех ДЗО</a:t>
            </a:r>
          </a:p>
          <a:p>
            <a:pPr marL="285807" indent="-285807">
              <a:lnSpc>
                <a:spcPts val="1700"/>
              </a:lnSpc>
              <a:spcAft>
                <a:spcPts val="1200"/>
              </a:spcAft>
              <a:buFont typeface="Arial" panose="020B0604020202020204" pitchFamily="34" charset="0"/>
              <a:buChar char="•"/>
            </a:pPr>
            <a:r>
              <a:rPr lang="ru-RU" sz="1600" dirty="0">
                <a:solidFill>
                  <a:schemeClr val="tx1">
                    <a:lumMod val="75000"/>
                  </a:schemeClr>
                </a:solidFill>
                <a:latin typeface="+mn-lt"/>
                <a:ea typeface="+mj-ea"/>
                <a:cs typeface="+mj-cs"/>
              </a:rPr>
              <a:t>Возможность гибкого определения модели работы ДЗО в системе и смены этой модели без внесения изменений в код системы и другие</a:t>
            </a:r>
          </a:p>
        </p:txBody>
      </p:sp>
      <p:sp>
        <p:nvSpPr>
          <p:cNvPr id="34" name="TextBox 33">
            <a:extLst>
              <a:ext uri="{FF2B5EF4-FFF2-40B4-BE49-F238E27FC236}">
                <a16:creationId xmlns:a16="http://schemas.microsoft.com/office/drawing/2014/main" id="{DD62BEA5-6D45-497E-B203-58F0B4317D9F}"/>
              </a:ext>
            </a:extLst>
          </p:cNvPr>
          <p:cNvSpPr txBox="1"/>
          <p:nvPr/>
        </p:nvSpPr>
        <p:spPr>
          <a:xfrm>
            <a:off x="624979" y="2913520"/>
            <a:ext cx="6097314" cy="307777"/>
          </a:xfrm>
          <a:prstGeom prst="rect">
            <a:avLst/>
          </a:prstGeom>
          <a:noFill/>
        </p:spPr>
        <p:txBody>
          <a:bodyPr wrap="square">
            <a:spAutoFit/>
          </a:bodyPr>
          <a:lstStyle/>
          <a:p>
            <a:r>
              <a:rPr lang="ru-RU" sz="1400" dirty="0">
                <a:latin typeface="+mn-lt"/>
              </a:rPr>
              <a:t>автоматизированы </a:t>
            </a:r>
            <a:r>
              <a:rPr lang="ru-RU" sz="1400" b="1" dirty="0">
                <a:solidFill>
                  <a:srgbClr val="005B9C"/>
                </a:solidFill>
                <a:latin typeface="+mn-lt"/>
                <a:ea typeface="+mj-ea"/>
                <a:cs typeface="+mj-cs"/>
              </a:rPr>
              <a:t>на 1С: Управление холдингом</a:t>
            </a:r>
            <a:endParaRPr lang="ru-RU" sz="1600" b="1" dirty="0">
              <a:solidFill>
                <a:srgbClr val="005B9C"/>
              </a:solidFill>
              <a:latin typeface="+mn-lt"/>
              <a:ea typeface="+mj-ea"/>
              <a:cs typeface="+mj-cs"/>
            </a:endParaRPr>
          </a:p>
        </p:txBody>
      </p:sp>
      <p:sp>
        <p:nvSpPr>
          <p:cNvPr id="35" name="Shape 22">
            <a:extLst>
              <a:ext uri="{FF2B5EF4-FFF2-40B4-BE49-F238E27FC236}">
                <a16:creationId xmlns:a16="http://schemas.microsoft.com/office/drawing/2014/main" id="{5C2DBD10-7890-4AB4-A48E-6E2DE6727BA9}"/>
              </a:ext>
            </a:extLst>
          </p:cNvPr>
          <p:cNvSpPr/>
          <p:nvPr/>
        </p:nvSpPr>
        <p:spPr>
          <a:xfrm>
            <a:off x="8043991" y="1661373"/>
            <a:ext cx="3828788" cy="727083"/>
          </a:xfrm>
          <a:prstGeom prst="roundRect">
            <a:avLst>
              <a:gd name="adj" fmla="val 5434"/>
            </a:avLst>
          </a:prstGeom>
          <a:solidFill>
            <a:srgbClr val="FFFCFA"/>
          </a:solidFill>
          <a:ln w="15240">
            <a:solidFill>
              <a:srgbClr val="835E54"/>
            </a:solidFill>
            <a:prstDash val="solid"/>
          </a:ln>
        </p:spPr>
        <p:txBody>
          <a:bodyPr/>
          <a:lstStyle/>
          <a:p>
            <a:endParaRPr lang="ru-RU"/>
          </a:p>
        </p:txBody>
      </p:sp>
      <p:sp>
        <p:nvSpPr>
          <p:cNvPr id="36" name="Text 23">
            <a:extLst>
              <a:ext uri="{FF2B5EF4-FFF2-40B4-BE49-F238E27FC236}">
                <a16:creationId xmlns:a16="http://schemas.microsoft.com/office/drawing/2014/main" id="{1DD9A299-E7B9-456B-B330-86B76ACB8B71}"/>
              </a:ext>
            </a:extLst>
          </p:cNvPr>
          <p:cNvSpPr/>
          <p:nvPr/>
        </p:nvSpPr>
        <p:spPr>
          <a:xfrm>
            <a:off x="8840536" y="1699759"/>
            <a:ext cx="2246805" cy="146957"/>
          </a:xfrm>
          <a:prstGeom prst="rect">
            <a:avLst/>
          </a:prstGeom>
          <a:noFill/>
          <a:ln/>
        </p:spPr>
        <p:txBody>
          <a:bodyPr wrap="non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Платежный процесс</a:t>
            </a:r>
            <a:endParaRPr lang="en-US" sz="1400" dirty="0">
              <a:latin typeface="+mn-lt"/>
            </a:endParaRPr>
          </a:p>
        </p:txBody>
      </p:sp>
      <p:sp>
        <p:nvSpPr>
          <p:cNvPr id="37" name="Text 24">
            <a:extLst>
              <a:ext uri="{FF2B5EF4-FFF2-40B4-BE49-F238E27FC236}">
                <a16:creationId xmlns:a16="http://schemas.microsoft.com/office/drawing/2014/main" id="{E5B16E26-7AFD-4B95-81A0-43E334839218}"/>
              </a:ext>
            </a:extLst>
          </p:cNvPr>
          <p:cNvSpPr/>
          <p:nvPr/>
        </p:nvSpPr>
        <p:spPr>
          <a:xfrm>
            <a:off x="8185696" y="1944509"/>
            <a:ext cx="3445749" cy="112885"/>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Контроль платежей всех ДЗО</a:t>
            </a:r>
            <a:endParaRPr lang="en-US" sz="1100" dirty="0">
              <a:latin typeface="+mn-lt"/>
            </a:endParaRPr>
          </a:p>
        </p:txBody>
      </p:sp>
      <p:sp>
        <p:nvSpPr>
          <p:cNvPr id="38" name="Shape 25">
            <a:extLst>
              <a:ext uri="{FF2B5EF4-FFF2-40B4-BE49-F238E27FC236}">
                <a16:creationId xmlns:a16="http://schemas.microsoft.com/office/drawing/2014/main" id="{18DD5A89-0224-4FCF-965D-77CE1F2F4D22}"/>
              </a:ext>
            </a:extLst>
          </p:cNvPr>
          <p:cNvSpPr/>
          <p:nvPr/>
        </p:nvSpPr>
        <p:spPr>
          <a:xfrm>
            <a:off x="8057264" y="2516841"/>
            <a:ext cx="3828788" cy="727083"/>
          </a:xfrm>
          <a:prstGeom prst="roundRect">
            <a:avLst>
              <a:gd name="adj" fmla="val 5434"/>
            </a:avLst>
          </a:prstGeom>
          <a:solidFill>
            <a:srgbClr val="FFFCFA"/>
          </a:solidFill>
          <a:ln w="15240">
            <a:solidFill>
              <a:srgbClr val="C9907C"/>
            </a:solidFill>
            <a:prstDash val="solid"/>
          </a:ln>
        </p:spPr>
        <p:txBody>
          <a:bodyPr/>
          <a:lstStyle/>
          <a:p>
            <a:endParaRPr lang="ru-RU"/>
          </a:p>
        </p:txBody>
      </p:sp>
      <p:sp>
        <p:nvSpPr>
          <p:cNvPr id="39" name="Text 26">
            <a:extLst>
              <a:ext uri="{FF2B5EF4-FFF2-40B4-BE49-F238E27FC236}">
                <a16:creationId xmlns:a16="http://schemas.microsoft.com/office/drawing/2014/main" id="{E89D612D-5D60-498C-8EB5-B89DD2E34074}"/>
              </a:ext>
            </a:extLst>
          </p:cNvPr>
          <p:cNvSpPr/>
          <p:nvPr/>
        </p:nvSpPr>
        <p:spPr>
          <a:xfrm>
            <a:off x="8853007" y="2555227"/>
            <a:ext cx="2249109" cy="146957"/>
          </a:xfrm>
          <a:prstGeom prst="rect">
            <a:avLst/>
          </a:prstGeom>
          <a:noFill/>
          <a:ln/>
        </p:spPr>
        <p:txBody>
          <a:bodyPr wrap="non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Финансовые сделки</a:t>
            </a:r>
            <a:endParaRPr lang="en-US" sz="1400" dirty="0">
              <a:latin typeface="+mn-lt"/>
            </a:endParaRPr>
          </a:p>
        </p:txBody>
      </p:sp>
      <p:sp>
        <p:nvSpPr>
          <p:cNvPr id="40" name="Text 27">
            <a:extLst>
              <a:ext uri="{FF2B5EF4-FFF2-40B4-BE49-F238E27FC236}">
                <a16:creationId xmlns:a16="http://schemas.microsoft.com/office/drawing/2014/main" id="{0B45CBEB-FA93-43BD-9E72-D9D3D4434192}"/>
              </a:ext>
            </a:extLst>
          </p:cNvPr>
          <p:cNvSpPr/>
          <p:nvPr/>
        </p:nvSpPr>
        <p:spPr>
          <a:xfrm>
            <a:off x="8198968" y="2799977"/>
            <a:ext cx="3445749" cy="338654"/>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От учета подготовки сетевой отчетности по всем видам сделок, ковенанты, платежи</a:t>
            </a:r>
            <a:endParaRPr lang="en-US" sz="1100" dirty="0">
              <a:latin typeface="+mn-lt"/>
            </a:endParaRPr>
          </a:p>
        </p:txBody>
      </p:sp>
      <p:sp>
        <p:nvSpPr>
          <p:cNvPr id="41" name="Shape 28">
            <a:extLst>
              <a:ext uri="{FF2B5EF4-FFF2-40B4-BE49-F238E27FC236}">
                <a16:creationId xmlns:a16="http://schemas.microsoft.com/office/drawing/2014/main" id="{AE750BEF-3182-40BA-9E05-75922809DDE7}"/>
              </a:ext>
            </a:extLst>
          </p:cNvPr>
          <p:cNvSpPr/>
          <p:nvPr/>
        </p:nvSpPr>
        <p:spPr>
          <a:xfrm>
            <a:off x="8068666" y="3372309"/>
            <a:ext cx="3828966" cy="727083"/>
          </a:xfrm>
          <a:prstGeom prst="roundRect">
            <a:avLst>
              <a:gd name="adj" fmla="val 5434"/>
            </a:avLst>
          </a:prstGeom>
          <a:solidFill>
            <a:srgbClr val="FFFCFA"/>
          </a:solidFill>
          <a:ln w="15240">
            <a:solidFill>
              <a:srgbClr val="B3BDB5"/>
            </a:solidFill>
            <a:prstDash val="solid"/>
          </a:ln>
        </p:spPr>
        <p:txBody>
          <a:bodyPr/>
          <a:lstStyle/>
          <a:p>
            <a:endParaRPr lang="ru-RU"/>
          </a:p>
        </p:txBody>
      </p:sp>
      <p:sp>
        <p:nvSpPr>
          <p:cNvPr id="42" name="Text 29">
            <a:extLst>
              <a:ext uri="{FF2B5EF4-FFF2-40B4-BE49-F238E27FC236}">
                <a16:creationId xmlns:a16="http://schemas.microsoft.com/office/drawing/2014/main" id="{01A22232-D0D8-48AA-8039-110CC0FBE433}"/>
              </a:ext>
            </a:extLst>
          </p:cNvPr>
          <p:cNvSpPr/>
          <p:nvPr/>
        </p:nvSpPr>
        <p:spPr>
          <a:xfrm>
            <a:off x="8915447" y="3410695"/>
            <a:ext cx="2111323" cy="146957"/>
          </a:xfrm>
          <a:prstGeom prst="rect">
            <a:avLst/>
          </a:prstGeom>
          <a:noFill/>
          <a:ln/>
        </p:spPr>
        <p:txBody>
          <a:bodyPr wrap="non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Ликвидность</a:t>
            </a:r>
            <a:endParaRPr lang="en-US" sz="1400" dirty="0">
              <a:latin typeface="+mn-lt"/>
            </a:endParaRPr>
          </a:p>
        </p:txBody>
      </p:sp>
      <p:sp>
        <p:nvSpPr>
          <p:cNvPr id="43" name="Text 30">
            <a:extLst>
              <a:ext uri="{FF2B5EF4-FFF2-40B4-BE49-F238E27FC236}">
                <a16:creationId xmlns:a16="http://schemas.microsoft.com/office/drawing/2014/main" id="{FA9B7295-E712-4505-9100-919ADECF5959}"/>
              </a:ext>
            </a:extLst>
          </p:cNvPr>
          <p:cNvSpPr/>
          <p:nvPr/>
        </p:nvSpPr>
        <p:spPr>
          <a:xfrm>
            <a:off x="8210369" y="3655445"/>
            <a:ext cx="3445928" cy="338654"/>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Краткосрочное финансовое планирование и управление ликвидностью до рамок опер. дня</a:t>
            </a:r>
            <a:endParaRPr lang="en-US" sz="1100" dirty="0">
              <a:latin typeface="+mn-lt"/>
            </a:endParaRPr>
          </a:p>
        </p:txBody>
      </p:sp>
      <p:sp>
        <p:nvSpPr>
          <p:cNvPr id="44" name="Shape 31">
            <a:extLst>
              <a:ext uri="{FF2B5EF4-FFF2-40B4-BE49-F238E27FC236}">
                <a16:creationId xmlns:a16="http://schemas.microsoft.com/office/drawing/2014/main" id="{02059AF8-55C8-4931-A454-0D5F27F2BDBC}"/>
              </a:ext>
            </a:extLst>
          </p:cNvPr>
          <p:cNvSpPr/>
          <p:nvPr/>
        </p:nvSpPr>
        <p:spPr>
          <a:xfrm>
            <a:off x="8070274" y="4229687"/>
            <a:ext cx="3828788" cy="727083"/>
          </a:xfrm>
          <a:prstGeom prst="roundRect">
            <a:avLst>
              <a:gd name="adj" fmla="val 5434"/>
            </a:avLst>
          </a:prstGeom>
          <a:solidFill>
            <a:srgbClr val="FFFCFA"/>
          </a:solidFill>
          <a:ln w="15240">
            <a:solidFill>
              <a:srgbClr val="FCC451"/>
            </a:solidFill>
            <a:prstDash val="solid"/>
          </a:ln>
        </p:spPr>
        <p:txBody>
          <a:bodyPr wrap="square"/>
          <a:lstStyle/>
          <a:p>
            <a:endParaRPr lang="ru-RU"/>
          </a:p>
        </p:txBody>
      </p:sp>
      <p:sp>
        <p:nvSpPr>
          <p:cNvPr id="45" name="Text 32">
            <a:extLst>
              <a:ext uri="{FF2B5EF4-FFF2-40B4-BE49-F238E27FC236}">
                <a16:creationId xmlns:a16="http://schemas.microsoft.com/office/drawing/2014/main" id="{B345A24D-AEAD-498A-9759-BFDA587030C3}"/>
              </a:ext>
            </a:extLst>
          </p:cNvPr>
          <p:cNvSpPr/>
          <p:nvPr/>
        </p:nvSpPr>
        <p:spPr>
          <a:xfrm>
            <a:off x="8916941" y="4268074"/>
            <a:ext cx="2111323" cy="146957"/>
          </a:xfrm>
          <a:prstGeom prst="rect">
            <a:avLst/>
          </a:prstGeom>
          <a:noFill/>
          <a:ln/>
        </p:spPr>
        <p:txBody>
          <a:bodyPr wrap="squar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Страховая защита</a:t>
            </a:r>
            <a:endParaRPr lang="en-US" sz="1400" dirty="0">
              <a:latin typeface="+mn-lt"/>
            </a:endParaRPr>
          </a:p>
        </p:txBody>
      </p:sp>
      <p:sp>
        <p:nvSpPr>
          <p:cNvPr id="46" name="Text 33">
            <a:extLst>
              <a:ext uri="{FF2B5EF4-FFF2-40B4-BE49-F238E27FC236}">
                <a16:creationId xmlns:a16="http://schemas.microsoft.com/office/drawing/2014/main" id="{C169E496-EF53-42A4-8A9E-EE82721139B0}"/>
              </a:ext>
            </a:extLst>
          </p:cNvPr>
          <p:cNvSpPr/>
          <p:nvPr/>
        </p:nvSpPr>
        <p:spPr>
          <a:xfrm>
            <a:off x="8211979" y="4512824"/>
            <a:ext cx="3445750" cy="338654"/>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Контроль за правильностью взимания банками своих тарифов по всем видам операций</a:t>
            </a:r>
            <a:endParaRPr lang="en-US" sz="1100" dirty="0">
              <a:latin typeface="+mn-lt"/>
            </a:endParaRPr>
          </a:p>
        </p:txBody>
      </p:sp>
      <p:sp>
        <p:nvSpPr>
          <p:cNvPr id="47" name="Shape 34">
            <a:extLst>
              <a:ext uri="{FF2B5EF4-FFF2-40B4-BE49-F238E27FC236}">
                <a16:creationId xmlns:a16="http://schemas.microsoft.com/office/drawing/2014/main" id="{6E169C00-2B90-46D3-A791-98CF14D8E958}"/>
              </a:ext>
            </a:extLst>
          </p:cNvPr>
          <p:cNvSpPr/>
          <p:nvPr/>
        </p:nvSpPr>
        <p:spPr>
          <a:xfrm>
            <a:off x="8072542" y="5088758"/>
            <a:ext cx="3828788" cy="727083"/>
          </a:xfrm>
          <a:prstGeom prst="roundRect">
            <a:avLst>
              <a:gd name="adj" fmla="val 5434"/>
            </a:avLst>
          </a:prstGeom>
          <a:solidFill>
            <a:srgbClr val="FFFCFA"/>
          </a:solidFill>
          <a:ln w="15240">
            <a:solidFill>
              <a:srgbClr val="835E54"/>
            </a:solidFill>
            <a:prstDash val="solid"/>
          </a:ln>
        </p:spPr>
        <p:txBody>
          <a:bodyPr wrap="square"/>
          <a:lstStyle/>
          <a:p>
            <a:endParaRPr lang="ru-RU"/>
          </a:p>
        </p:txBody>
      </p:sp>
      <p:sp>
        <p:nvSpPr>
          <p:cNvPr id="48" name="Text 35">
            <a:extLst>
              <a:ext uri="{FF2B5EF4-FFF2-40B4-BE49-F238E27FC236}">
                <a16:creationId xmlns:a16="http://schemas.microsoft.com/office/drawing/2014/main" id="{4E3E6C43-131A-4A0F-B358-F7B741264673}"/>
              </a:ext>
            </a:extLst>
          </p:cNvPr>
          <p:cNvSpPr/>
          <p:nvPr/>
        </p:nvSpPr>
        <p:spPr>
          <a:xfrm>
            <a:off x="8876682" y="5127145"/>
            <a:ext cx="2226412" cy="146957"/>
          </a:xfrm>
          <a:prstGeom prst="rect">
            <a:avLst/>
          </a:prstGeom>
          <a:noFill/>
          <a:ln/>
        </p:spPr>
        <p:txBody>
          <a:bodyPr wrap="squar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Модель работы ДЗО</a:t>
            </a:r>
            <a:endParaRPr lang="en-US" sz="1400" dirty="0">
              <a:latin typeface="+mn-lt"/>
            </a:endParaRPr>
          </a:p>
        </p:txBody>
      </p:sp>
      <p:sp>
        <p:nvSpPr>
          <p:cNvPr id="49" name="Text 36">
            <a:extLst>
              <a:ext uri="{FF2B5EF4-FFF2-40B4-BE49-F238E27FC236}">
                <a16:creationId xmlns:a16="http://schemas.microsoft.com/office/drawing/2014/main" id="{19CD8191-4B0B-489D-AB01-048ABCC38E60}"/>
              </a:ext>
            </a:extLst>
          </p:cNvPr>
          <p:cNvSpPr/>
          <p:nvPr/>
        </p:nvSpPr>
        <p:spPr>
          <a:xfrm>
            <a:off x="8214246" y="5371895"/>
            <a:ext cx="3445749" cy="338654"/>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Возможность выбрать и изменить модель организации работы ДЗО с помощью настроек</a:t>
            </a:r>
            <a:endParaRPr lang="en-US" sz="1100" dirty="0">
              <a:latin typeface="+mn-lt"/>
            </a:endParaRPr>
          </a:p>
        </p:txBody>
      </p:sp>
      <p:sp>
        <p:nvSpPr>
          <p:cNvPr id="50" name="Shape 37">
            <a:extLst>
              <a:ext uri="{FF2B5EF4-FFF2-40B4-BE49-F238E27FC236}">
                <a16:creationId xmlns:a16="http://schemas.microsoft.com/office/drawing/2014/main" id="{24D5BACA-AA95-48B0-BEBC-A5B5D5CAAF80}"/>
              </a:ext>
            </a:extLst>
          </p:cNvPr>
          <p:cNvSpPr/>
          <p:nvPr/>
        </p:nvSpPr>
        <p:spPr>
          <a:xfrm>
            <a:off x="8068666" y="5910419"/>
            <a:ext cx="3817386" cy="727084"/>
          </a:xfrm>
          <a:prstGeom prst="roundRect">
            <a:avLst>
              <a:gd name="adj" fmla="val 5434"/>
            </a:avLst>
          </a:prstGeom>
          <a:solidFill>
            <a:srgbClr val="FFFCFA"/>
          </a:solidFill>
          <a:ln w="15240">
            <a:solidFill>
              <a:srgbClr val="C9907C"/>
            </a:solidFill>
            <a:prstDash val="solid"/>
          </a:ln>
        </p:spPr>
        <p:txBody>
          <a:bodyPr wrap="square"/>
          <a:lstStyle/>
          <a:p>
            <a:endParaRPr lang="ru-RU"/>
          </a:p>
        </p:txBody>
      </p:sp>
      <p:sp>
        <p:nvSpPr>
          <p:cNvPr id="51" name="Text 38">
            <a:extLst>
              <a:ext uri="{FF2B5EF4-FFF2-40B4-BE49-F238E27FC236}">
                <a16:creationId xmlns:a16="http://schemas.microsoft.com/office/drawing/2014/main" id="{4C21E380-E62F-48D1-B991-15E68F1F2EC1}"/>
              </a:ext>
            </a:extLst>
          </p:cNvPr>
          <p:cNvSpPr/>
          <p:nvPr/>
        </p:nvSpPr>
        <p:spPr>
          <a:xfrm>
            <a:off x="8734545" y="5948805"/>
            <a:ext cx="2197932" cy="146958"/>
          </a:xfrm>
          <a:prstGeom prst="rect">
            <a:avLst/>
          </a:prstGeom>
          <a:noFill/>
          <a:ln/>
        </p:spPr>
        <p:txBody>
          <a:bodyPr wrap="square" lIns="0" tIns="0" rIns="0" bIns="0" rtlCol="0" anchor="t"/>
          <a:lstStyle/>
          <a:p>
            <a:pPr algn="ctr">
              <a:lnSpc>
                <a:spcPts val="1500"/>
              </a:lnSpc>
            </a:pPr>
            <a:r>
              <a:rPr lang="en-US" sz="1400" b="1" dirty="0">
                <a:solidFill>
                  <a:srgbClr val="443728"/>
                </a:solidFill>
                <a:latin typeface="+mn-lt"/>
                <a:ea typeface="Crimson Pro Bold" pitchFamily="34" charset="-122"/>
                <a:cs typeface="Crimson Pro Bold" pitchFamily="34" charset="-120"/>
              </a:rPr>
              <a:t>Прямая интеграция</a:t>
            </a:r>
            <a:endParaRPr lang="en-US" sz="1400" dirty="0">
              <a:latin typeface="+mn-lt"/>
            </a:endParaRPr>
          </a:p>
        </p:txBody>
      </p:sp>
      <p:sp>
        <p:nvSpPr>
          <p:cNvPr id="52" name="Text 39">
            <a:extLst>
              <a:ext uri="{FF2B5EF4-FFF2-40B4-BE49-F238E27FC236}">
                <a16:creationId xmlns:a16="http://schemas.microsoft.com/office/drawing/2014/main" id="{713648FF-49E7-4DA4-A087-2FA405A97A5C}"/>
              </a:ext>
            </a:extLst>
          </p:cNvPr>
          <p:cNvSpPr/>
          <p:nvPr/>
        </p:nvSpPr>
        <p:spPr>
          <a:xfrm>
            <a:off x="8175847" y="6193554"/>
            <a:ext cx="3435506" cy="338655"/>
          </a:xfrm>
          <a:prstGeom prst="rect">
            <a:avLst/>
          </a:prstGeom>
          <a:noFill/>
          <a:ln/>
        </p:spPr>
        <p:txBody>
          <a:bodyPr wrap="square" lIns="0" tIns="0" rIns="0" bIns="0" rtlCol="0" anchor="t"/>
          <a:lstStyle/>
          <a:p>
            <a:pPr algn="ctr">
              <a:lnSpc>
                <a:spcPts val="1500"/>
              </a:lnSpc>
            </a:pPr>
            <a:r>
              <a:rPr lang="en-US" sz="1100" dirty="0">
                <a:solidFill>
                  <a:srgbClr val="443728"/>
                </a:solidFill>
                <a:latin typeface="+mn-lt"/>
                <a:ea typeface="Open Sans" pitchFamily="34" charset="-122"/>
                <a:cs typeface="Open Sans" pitchFamily="34" charset="-120"/>
              </a:rPr>
              <a:t>Автоматическая загрузка выписок по холдингу для Сбербанка, Газпромбанка, ВТБ, АБ Россия</a:t>
            </a:r>
            <a:endParaRPr lang="en-US" sz="1100" dirty="0">
              <a:latin typeface="+mn-lt"/>
            </a:endParaRPr>
          </a:p>
        </p:txBody>
      </p:sp>
      <p:sp>
        <p:nvSpPr>
          <p:cNvPr id="54" name="TextBox 53">
            <a:extLst>
              <a:ext uri="{FF2B5EF4-FFF2-40B4-BE49-F238E27FC236}">
                <a16:creationId xmlns:a16="http://schemas.microsoft.com/office/drawing/2014/main" id="{BEEE437B-1186-4EA7-8CF9-78498245ED1D}"/>
              </a:ext>
            </a:extLst>
          </p:cNvPr>
          <p:cNvSpPr txBox="1"/>
          <p:nvPr/>
        </p:nvSpPr>
        <p:spPr>
          <a:xfrm>
            <a:off x="8473851" y="1272774"/>
            <a:ext cx="3336962" cy="338554"/>
          </a:xfrm>
          <a:prstGeom prst="rect">
            <a:avLst/>
          </a:prstGeom>
          <a:noFill/>
        </p:spPr>
        <p:txBody>
          <a:bodyPr wrap="square">
            <a:spAutoFit/>
          </a:bodyPr>
          <a:lstStyle/>
          <a:p>
            <a:r>
              <a:rPr lang="ru-RU" sz="1600" b="1" dirty="0">
                <a:solidFill>
                  <a:srgbClr val="005B9C"/>
                </a:solidFill>
                <a:latin typeface="+mn-lt"/>
                <a:ea typeface="+mj-ea"/>
                <a:cs typeface="+mj-cs"/>
              </a:rPr>
              <a:t>1С: Управление холдингом</a:t>
            </a:r>
            <a:endParaRPr lang="ru-RU" sz="1600" dirty="0"/>
          </a:p>
        </p:txBody>
      </p:sp>
      <p:graphicFrame>
        <p:nvGraphicFramePr>
          <p:cNvPr id="31" name="Table 3">
            <a:extLst>
              <a:ext uri="{FF2B5EF4-FFF2-40B4-BE49-F238E27FC236}">
                <a16:creationId xmlns:a16="http://schemas.microsoft.com/office/drawing/2014/main" id="{116D2DC6-DF1D-4EBC-A1B3-28C48D8E6FBF}"/>
              </a:ext>
            </a:extLst>
          </p:cNvPr>
          <p:cNvGraphicFramePr>
            <a:graphicFrameLocks noGrp="1"/>
          </p:cNvGraphicFramePr>
          <p:nvPr>
            <p:extLst>
              <p:ext uri="{D42A27DB-BD31-4B8C-83A1-F6EECF244321}">
                <p14:modId xmlns:p14="http://schemas.microsoft.com/office/powerpoint/2010/main" val="3881605051"/>
              </p:ext>
            </p:extLst>
          </p:nvPr>
        </p:nvGraphicFramePr>
        <p:xfrm>
          <a:off x="696914" y="1352222"/>
          <a:ext cx="6991499" cy="731520"/>
        </p:xfrm>
        <a:graphic>
          <a:graphicData uri="http://schemas.openxmlformats.org/drawingml/2006/table">
            <a:tbl>
              <a:tblPr firstRow="1" bandRow="1">
                <a:tableStyleId>{5C22544A-7EE6-4342-B048-85BDC9FD1C3A}</a:tableStyleId>
              </a:tblPr>
              <a:tblGrid>
                <a:gridCol w="993529">
                  <a:extLst>
                    <a:ext uri="{9D8B030D-6E8A-4147-A177-3AD203B41FA5}">
                      <a16:colId xmlns:a16="http://schemas.microsoft.com/office/drawing/2014/main" val="20000"/>
                    </a:ext>
                  </a:extLst>
                </a:gridCol>
                <a:gridCol w="5997970">
                  <a:extLst>
                    <a:ext uri="{9D8B030D-6E8A-4147-A177-3AD203B41FA5}">
                      <a16:colId xmlns:a16="http://schemas.microsoft.com/office/drawing/2014/main" val="20001"/>
                    </a:ext>
                  </a:extLst>
                </a:gridCol>
              </a:tblGrid>
              <a:tr h="486482">
                <a:tc>
                  <a:txBody>
                    <a:bodyPr/>
                    <a:lstStyle/>
                    <a:p>
                      <a:pPr algn="l"/>
                      <a:endParaRPr lang="en-US" sz="1200" b="0" dirty="0">
                        <a:latin typeface="+mn-lt"/>
                      </a:endParaRP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dirty="0">
                          <a:solidFill>
                            <a:srgbClr val="00497A"/>
                          </a:solidFill>
                          <a:latin typeface="+mn-lt"/>
                        </a:rPr>
                        <a:t>ПАО «Россети» – электроэнергетическая холдинговая компания, одна из крупнейших в мире по протяженности сетей и по установленной трансформаторной мощности</a:t>
                      </a:r>
                      <a:endParaRPr lang="en-US" sz="1400" b="0" dirty="0">
                        <a:solidFill>
                          <a:srgbClr val="00497A"/>
                        </a:solidFill>
                        <a:latin typeface="+mn-lt"/>
                      </a:endParaRP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bl>
          </a:graphicData>
        </a:graphic>
      </p:graphicFrame>
      <p:sp>
        <p:nvSpPr>
          <p:cNvPr id="32" name="Freeform 74">
            <a:extLst>
              <a:ext uri="{FF2B5EF4-FFF2-40B4-BE49-F238E27FC236}">
                <a16:creationId xmlns:a16="http://schemas.microsoft.com/office/drawing/2014/main" id="{29191B72-85A1-43DD-9D65-889FBD0736C3}"/>
              </a:ext>
            </a:extLst>
          </p:cNvPr>
          <p:cNvSpPr>
            <a:spLocks noEditPoints="1"/>
          </p:cNvSpPr>
          <p:nvPr/>
        </p:nvSpPr>
        <p:spPr bwMode="auto">
          <a:xfrm>
            <a:off x="1107834" y="1515541"/>
            <a:ext cx="310183" cy="291664"/>
          </a:xfrm>
          <a:custGeom>
            <a:avLst/>
            <a:gdLst/>
            <a:ahLst/>
            <a:cxnLst>
              <a:cxn ang="0">
                <a:pos x="894" y="399"/>
              </a:cxn>
              <a:cxn ang="0">
                <a:pos x="903" y="236"/>
              </a:cxn>
              <a:cxn ang="0">
                <a:pos x="970" y="167"/>
              </a:cxn>
              <a:cxn ang="0">
                <a:pos x="1010" y="167"/>
              </a:cxn>
              <a:cxn ang="0">
                <a:pos x="1299" y="170"/>
              </a:cxn>
              <a:cxn ang="0">
                <a:pos x="1587" y="167"/>
              </a:cxn>
              <a:cxn ang="0">
                <a:pos x="1657" y="199"/>
              </a:cxn>
              <a:cxn ang="0">
                <a:pos x="1673" y="253"/>
              </a:cxn>
              <a:cxn ang="0">
                <a:pos x="1680" y="399"/>
              </a:cxn>
              <a:cxn ang="0">
                <a:pos x="1818" y="348"/>
              </a:cxn>
              <a:cxn ang="0">
                <a:pos x="1790" y="115"/>
              </a:cxn>
              <a:cxn ang="0">
                <a:pos x="1587" y="2"/>
              </a:cxn>
              <a:cxn ang="0">
                <a:pos x="1299" y="0"/>
              </a:cxn>
              <a:cxn ang="0">
                <a:pos x="1010" y="2"/>
              </a:cxn>
              <a:cxn ang="0">
                <a:pos x="940" y="7"/>
              </a:cxn>
              <a:cxn ang="0">
                <a:pos x="754" y="228"/>
              </a:cxn>
              <a:cxn ang="0">
                <a:pos x="761" y="402"/>
              </a:cxn>
              <a:cxn ang="0">
                <a:pos x="953" y="1437"/>
              </a:cxn>
              <a:cxn ang="0">
                <a:pos x="1243" y="1148"/>
              </a:cxn>
              <a:cxn ang="0">
                <a:pos x="1613" y="1363"/>
              </a:cxn>
              <a:cxn ang="0">
                <a:pos x="2478" y="1192"/>
              </a:cxn>
              <a:cxn ang="0">
                <a:pos x="2567" y="997"/>
              </a:cxn>
              <a:cxn ang="0">
                <a:pos x="2332" y="499"/>
              </a:cxn>
              <a:cxn ang="0">
                <a:pos x="1685" y="474"/>
              </a:cxn>
              <a:cxn ang="0">
                <a:pos x="766" y="477"/>
              </a:cxn>
              <a:cxn ang="0">
                <a:pos x="53" y="667"/>
              </a:cxn>
              <a:cxn ang="0">
                <a:pos x="6" y="1028"/>
              </a:cxn>
              <a:cxn ang="0">
                <a:pos x="1623" y="1561"/>
              </a:cxn>
              <a:cxn ang="0">
                <a:pos x="1332" y="1952"/>
              </a:cxn>
              <a:cxn ang="0">
                <a:pos x="953" y="1662"/>
              </a:cxn>
              <a:cxn ang="0">
                <a:pos x="41" y="1288"/>
              </a:cxn>
              <a:cxn ang="0">
                <a:pos x="285" y="2386"/>
              </a:cxn>
              <a:cxn ang="0">
                <a:pos x="2474" y="2224"/>
              </a:cxn>
              <a:cxn ang="0">
                <a:pos x="1623" y="1561"/>
              </a:cxn>
              <a:cxn ang="0">
                <a:pos x="1243" y="1245"/>
              </a:cxn>
              <a:cxn ang="0">
                <a:pos x="1049" y="1438"/>
              </a:cxn>
              <a:cxn ang="0">
                <a:pos x="1243" y="1855"/>
              </a:cxn>
              <a:cxn ang="0">
                <a:pos x="1526" y="1662"/>
              </a:cxn>
              <a:cxn ang="0">
                <a:pos x="1515" y="1372"/>
              </a:cxn>
            </a:cxnLst>
            <a:rect l="0" t="0" r="r" b="b"/>
            <a:pathLst>
              <a:path w="2576" h="2422">
                <a:moveTo>
                  <a:pt x="761" y="402"/>
                </a:moveTo>
                <a:cubicBezTo>
                  <a:pt x="806" y="401"/>
                  <a:pt x="850" y="399"/>
                  <a:pt x="894" y="399"/>
                </a:cubicBezTo>
                <a:cubicBezTo>
                  <a:pt x="896" y="375"/>
                  <a:pt x="897" y="352"/>
                  <a:pt x="898" y="327"/>
                </a:cubicBezTo>
                <a:cubicBezTo>
                  <a:pt x="900" y="298"/>
                  <a:pt x="901" y="261"/>
                  <a:pt x="903" y="236"/>
                </a:cubicBezTo>
                <a:cubicBezTo>
                  <a:pt x="905" y="219"/>
                  <a:pt x="913" y="203"/>
                  <a:pt x="924" y="190"/>
                </a:cubicBezTo>
                <a:cubicBezTo>
                  <a:pt x="936" y="178"/>
                  <a:pt x="953" y="170"/>
                  <a:pt x="970" y="167"/>
                </a:cubicBezTo>
                <a:cubicBezTo>
                  <a:pt x="974" y="167"/>
                  <a:pt x="978" y="166"/>
                  <a:pt x="983" y="166"/>
                </a:cubicBezTo>
                <a:cubicBezTo>
                  <a:pt x="991" y="167"/>
                  <a:pt x="1001" y="167"/>
                  <a:pt x="1010" y="167"/>
                </a:cubicBezTo>
                <a:cubicBezTo>
                  <a:pt x="1028" y="167"/>
                  <a:pt x="1047" y="168"/>
                  <a:pt x="1066" y="168"/>
                </a:cubicBezTo>
                <a:cubicBezTo>
                  <a:pt x="1141" y="169"/>
                  <a:pt x="1219" y="170"/>
                  <a:pt x="1299" y="170"/>
                </a:cubicBezTo>
                <a:cubicBezTo>
                  <a:pt x="1378" y="170"/>
                  <a:pt x="1456" y="169"/>
                  <a:pt x="1532" y="168"/>
                </a:cubicBezTo>
                <a:cubicBezTo>
                  <a:pt x="1550" y="168"/>
                  <a:pt x="1569" y="167"/>
                  <a:pt x="1587" y="167"/>
                </a:cubicBezTo>
                <a:cubicBezTo>
                  <a:pt x="1601" y="167"/>
                  <a:pt x="1606" y="167"/>
                  <a:pt x="1616" y="170"/>
                </a:cubicBezTo>
                <a:cubicBezTo>
                  <a:pt x="1632" y="174"/>
                  <a:pt x="1647" y="185"/>
                  <a:pt x="1657" y="199"/>
                </a:cubicBezTo>
                <a:cubicBezTo>
                  <a:pt x="1663" y="206"/>
                  <a:pt x="1667" y="213"/>
                  <a:pt x="1669" y="222"/>
                </a:cubicBezTo>
                <a:cubicBezTo>
                  <a:pt x="1671" y="232"/>
                  <a:pt x="1673" y="233"/>
                  <a:pt x="1673" y="253"/>
                </a:cubicBezTo>
                <a:cubicBezTo>
                  <a:pt x="1674" y="286"/>
                  <a:pt x="1676" y="318"/>
                  <a:pt x="1677" y="348"/>
                </a:cubicBezTo>
                <a:cubicBezTo>
                  <a:pt x="1678" y="365"/>
                  <a:pt x="1679" y="382"/>
                  <a:pt x="1680" y="399"/>
                </a:cubicBezTo>
                <a:cubicBezTo>
                  <a:pt x="1725" y="399"/>
                  <a:pt x="1770" y="401"/>
                  <a:pt x="1816" y="402"/>
                </a:cubicBezTo>
                <a:cubicBezTo>
                  <a:pt x="1817" y="384"/>
                  <a:pt x="1817" y="367"/>
                  <a:pt x="1818" y="348"/>
                </a:cubicBezTo>
                <a:cubicBezTo>
                  <a:pt x="1820" y="318"/>
                  <a:pt x="1821" y="286"/>
                  <a:pt x="1823" y="253"/>
                </a:cubicBezTo>
                <a:cubicBezTo>
                  <a:pt x="1826" y="218"/>
                  <a:pt x="1818" y="156"/>
                  <a:pt x="1790" y="115"/>
                </a:cubicBezTo>
                <a:cubicBezTo>
                  <a:pt x="1763" y="70"/>
                  <a:pt x="1720" y="34"/>
                  <a:pt x="1667" y="16"/>
                </a:cubicBezTo>
                <a:cubicBezTo>
                  <a:pt x="1642" y="6"/>
                  <a:pt x="1610" y="2"/>
                  <a:pt x="1587" y="2"/>
                </a:cubicBezTo>
                <a:cubicBezTo>
                  <a:pt x="1569" y="2"/>
                  <a:pt x="1550" y="2"/>
                  <a:pt x="1532" y="1"/>
                </a:cubicBezTo>
                <a:cubicBezTo>
                  <a:pt x="1456" y="0"/>
                  <a:pt x="1378" y="0"/>
                  <a:pt x="1299" y="0"/>
                </a:cubicBezTo>
                <a:cubicBezTo>
                  <a:pt x="1219" y="0"/>
                  <a:pt x="1141" y="0"/>
                  <a:pt x="1066" y="1"/>
                </a:cubicBezTo>
                <a:cubicBezTo>
                  <a:pt x="1047" y="2"/>
                  <a:pt x="1028" y="2"/>
                  <a:pt x="1010" y="2"/>
                </a:cubicBezTo>
                <a:cubicBezTo>
                  <a:pt x="1000" y="2"/>
                  <a:pt x="992" y="3"/>
                  <a:pt x="981" y="3"/>
                </a:cubicBezTo>
                <a:cubicBezTo>
                  <a:pt x="967" y="3"/>
                  <a:pt x="954" y="5"/>
                  <a:pt x="940" y="7"/>
                </a:cubicBezTo>
                <a:cubicBezTo>
                  <a:pt x="886" y="18"/>
                  <a:pt x="838" y="48"/>
                  <a:pt x="805" y="89"/>
                </a:cubicBezTo>
                <a:cubicBezTo>
                  <a:pt x="772" y="129"/>
                  <a:pt x="754" y="179"/>
                  <a:pt x="754" y="228"/>
                </a:cubicBezTo>
                <a:cubicBezTo>
                  <a:pt x="754" y="268"/>
                  <a:pt x="756" y="295"/>
                  <a:pt x="757" y="327"/>
                </a:cubicBezTo>
                <a:cubicBezTo>
                  <a:pt x="759" y="353"/>
                  <a:pt x="760" y="378"/>
                  <a:pt x="761" y="402"/>
                </a:cubicBezTo>
                <a:close/>
                <a:moveTo>
                  <a:pt x="98" y="1192"/>
                </a:moveTo>
                <a:cubicBezTo>
                  <a:pt x="359" y="1316"/>
                  <a:pt x="647" y="1401"/>
                  <a:pt x="953" y="1437"/>
                </a:cubicBezTo>
                <a:cubicBezTo>
                  <a:pt x="953" y="1412"/>
                  <a:pt x="956" y="1387"/>
                  <a:pt x="963" y="1363"/>
                </a:cubicBezTo>
                <a:cubicBezTo>
                  <a:pt x="996" y="1239"/>
                  <a:pt x="1109" y="1148"/>
                  <a:pt x="1243" y="1148"/>
                </a:cubicBezTo>
                <a:cubicBezTo>
                  <a:pt x="1332" y="1148"/>
                  <a:pt x="1332" y="1148"/>
                  <a:pt x="1332" y="1148"/>
                </a:cubicBezTo>
                <a:cubicBezTo>
                  <a:pt x="1467" y="1148"/>
                  <a:pt x="1580" y="1239"/>
                  <a:pt x="1613" y="1363"/>
                </a:cubicBezTo>
                <a:cubicBezTo>
                  <a:pt x="1619" y="1387"/>
                  <a:pt x="1623" y="1412"/>
                  <a:pt x="1623" y="1437"/>
                </a:cubicBezTo>
                <a:cubicBezTo>
                  <a:pt x="1928" y="1401"/>
                  <a:pt x="2217" y="1316"/>
                  <a:pt x="2478" y="1192"/>
                </a:cubicBezTo>
                <a:cubicBezTo>
                  <a:pt x="2534" y="1165"/>
                  <a:pt x="2576" y="1090"/>
                  <a:pt x="2570" y="1028"/>
                </a:cubicBezTo>
                <a:cubicBezTo>
                  <a:pt x="2569" y="1018"/>
                  <a:pt x="2568" y="1007"/>
                  <a:pt x="2567" y="997"/>
                </a:cubicBezTo>
                <a:cubicBezTo>
                  <a:pt x="2556" y="887"/>
                  <a:pt x="2541" y="777"/>
                  <a:pt x="2522" y="667"/>
                </a:cubicBezTo>
                <a:cubicBezTo>
                  <a:pt x="2508" y="579"/>
                  <a:pt x="2421" y="503"/>
                  <a:pt x="2332" y="499"/>
                </a:cubicBezTo>
                <a:cubicBezTo>
                  <a:pt x="2158" y="489"/>
                  <a:pt x="1984" y="482"/>
                  <a:pt x="1811" y="477"/>
                </a:cubicBezTo>
                <a:cubicBezTo>
                  <a:pt x="1769" y="476"/>
                  <a:pt x="1727" y="475"/>
                  <a:pt x="1685" y="474"/>
                </a:cubicBezTo>
                <a:cubicBezTo>
                  <a:pt x="1420" y="469"/>
                  <a:pt x="1155" y="469"/>
                  <a:pt x="890" y="474"/>
                </a:cubicBezTo>
                <a:cubicBezTo>
                  <a:pt x="848" y="475"/>
                  <a:pt x="807" y="476"/>
                  <a:pt x="766" y="477"/>
                </a:cubicBezTo>
                <a:cubicBezTo>
                  <a:pt x="592" y="482"/>
                  <a:pt x="418" y="489"/>
                  <a:pt x="244" y="499"/>
                </a:cubicBezTo>
                <a:cubicBezTo>
                  <a:pt x="155" y="503"/>
                  <a:pt x="68" y="579"/>
                  <a:pt x="53" y="667"/>
                </a:cubicBezTo>
                <a:cubicBezTo>
                  <a:pt x="34" y="777"/>
                  <a:pt x="20" y="887"/>
                  <a:pt x="9" y="997"/>
                </a:cubicBezTo>
                <a:cubicBezTo>
                  <a:pt x="8" y="1007"/>
                  <a:pt x="7" y="1018"/>
                  <a:pt x="6" y="1028"/>
                </a:cubicBezTo>
                <a:cubicBezTo>
                  <a:pt x="0" y="1090"/>
                  <a:pt x="41" y="1165"/>
                  <a:pt x="98" y="1192"/>
                </a:cubicBezTo>
                <a:close/>
                <a:moveTo>
                  <a:pt x="1623" y="1561"/>
                </a:moveTo>
                <a:cubicBezTo>
                  <a:pt x="1623" y="1662"/>
                  <a:pt x="1623" y="1662"/>
                  <a:pt x="1623" y="1662"/>
                </a:cubicBezTo>
                <a:cubicBezTo>
                  <a:pt x="1623" y="1822"/>
                  <a:pt x="1493" y="1952"/>
                  <a:pt x="1332" y="1952"/>
                </a:cubicBezTo>
                <a:cubicBezTo>
                  <a:pt x="1243" y="1952"/>
                  <a:pt x="1243" y="1952"/>
                  <a:pt x="1243" y="1952"/>
                </a:cubicBezTo>
                <a:cubicBezTo>
                  <a:pt x="1083" y="1952"/>
                  <a:pt x="953" y="1822"/>
                  <a:pt x="953" y="1662"/>
                </a:cubicBezTo>
                <a:cubicBezTo>
                  <a:pt x="953" y="1561"/>
                  <a:pt x="953" y="1561"/>
                  <a:pt x="953" y="1561"/>
                </a:cubicBezTo>
                <a:cubicBezTo>
                  <a:pt x="625" y="1522"/>
                  <a:pt x="317" y="1427"/>
                  <a:pt x="41" y="1288"/>
                </a:cubicBezTo>
                <a:cubicBezTo>
                  <a:pt x="28" y="1599"/>
                  <a:pt x="48" y="1909"/>
                  <a:pt x="102" y="2224"/>
                </a:cubicBezTo>
                <a:cubicBezTo>
                  <a:pt x="116" y="2308"/>
                  <a:pt x="200" y="2381"/>
                  <a:pt x="285" y="2386"/>
                </a:cubicBezTo>
                <a:cubicBezTo>
                  <a:pt x="954" y="2422"/>
                  <a:pt x="1621" y="2422"/>
                  <a:pt x="2290" y="2386"/>
                </a:cubicBezTo>
                <a:cubicBezTo>
                  <a:pt x="2376" y="2381"/>
                  <a:pt x="2459" y="2308"/>
                  <a:pt x="2474" y="2224"/>
                </a:cubicBezTo>
                <a:cubicBezTo>
                  <a:pt x="2527" y="1909"/>
                  <a:pt x="2548" y="1599"/>
                  <a:pt x="2535" y="1288"/>
                </a:cubicBezTo>
                <a:cubicBezTo>
                  <a:pt x="2258" y="1427"/>
                  <a:pt x="1950" y="1522"/>
                  <a:pt x="1623" y="1561"/>
                </a:cubicBezTo>
                <a:close/>
                <a:moveTo>
                  <a:pt x="1332" y="1245"/>
                </a:moveTo>
                <a:cubicBezTo>
                  <a:pt x="1243" y="1245"/>
                  <a:pt x="1243" y="1245"/>
                  <a:pt x="1243" y="1245"/>
                </a:cubicBezTo>
                <a:cubicBezTo>
                  <a:pt x="1159" y="1245"/>
                  <a:pt x="1088" y="1298"/>
                  <a:pt x="1061" y="1372"/>
                </a:cubicBezTo>
                <a:cubicBezTo>
                  <a:pt x="1054" y="1393"/>
                  <a:pt x="1049" y="1415"/>
                  <a:pt x="1049" y="1438"/>
                </a:cubicBezTo>
                <a:cubicBezTo>
                  <a:pt x="1049" y="1662"/>
                  <a:pt x="1049" y="1662"/>
                  <a:pt x="1049" y="1662"/>
                </a:cubicBezTo>
                <a:cubicBezTo>
                  <a:pt x="1049" y="1769"/>
                  <a:pt x="1136" y="1855"/>
                  <a:pt x="1243" y="1855"/>
                </a:cubicBezTo>
                <a:cubicBezTo>
                  <a:pt x="1332" y="1855"/>
                  <a:pt x="1332" y="1855"/>
                  <a:pt x="1332" y="1855"/>
                </a:cubicBezTo>
                <a:cubicBezTo>
                  <a:pt x="1439" y="1855"/>
                  <a:pt x="1526" y="1769"/>
                  <a:pt x="1526" y="1662"/>
                </a:cubicBezTo>
                <a:cubicBezTo>
                  <a:pt x="1526" y="1438"/>
                  <a:pt x="1526" y="1438"/>
                  <a:pt x="1526" y="1438"/>
                </a:cubicBezTo>
                <a:cubicBezTo>
                  <a:pt x="1526" y="1415"/>
                  <a:pt x="1522" y="1393"/>
                  <a:pt x="1515" y="1372"/>
                </a:cubicBezTo>
                <a:cubicBezTo>
                  <a:pt x="1488" y="1298"/>
                  <a:pt x="1416" y="1245"/>
                  <a:pt x="1332" y="1245"/>
                </a:cubicBezTo>
                <a:close/>
              </a:path>
            </a:pathLst>
          </a:custGeom>
          <a:solidFill>
            <a:srgbClr val="00497A"/>
          </a:solidFill>
          <a:ln w="9525">
            <a:noFill/>
            <a:round/>
            <a:headEnd/>
            <a:tailEnd/>
          </a:ln>
        </p:spPr>
        <p:txBody>
          <a:bodyPr vert="horz" wrap="square" lIns="74295" tIns="37148" rIns="74295" bIns="37148" numCol="1" anchor="t" anchorCtr="0" compatLnSpc="1">
            <a:prstTxWarp prst="textNoShape">
              <a:avLst/>
            </a:prstTxWarp>
          </a:bodyPr>
          <a:lstStyle/>
          <a:p>
            <a:endParaRPr lang="en-US" sz="1463">
              <a:solidFill>
                <a:prstClr val="black"/>
              </a:solidFill>
            </a:endParaRPr>
          </a:p>
        </p:txBody>
      </p:sp>
      <p:sp>
        <p:nvSpPr>
          <p:cNvPr id="33" name="Text 2">
            <a:extLst>
              <a:ext uri="{FF2B5EF4-FFF2-40B4-BE49-F238E27FC236}">
                <a16:creationId xmlns:a16="http://schemas.microsoft.com/office/drawing/2014/main" id="{B176EF0F-3C24-469E-A5D2-A31F3508CD91}"/>
              </a:ext>
            </a:extLst>
          </p:cNvPr>
          <p:cNvSpPr/>
          <p:nvPr/>
        </p:nvSpPr>
        <p:spPr>
          <a:xfrm>
            <a:off x="5521523" y="2338256"/>
            <a:ext cx="2121894" cy="320749"/>
          </a:xfrm>
          <a:prstGeom prst="rect">
            <a:avLst/>
          </a:prstGeom>
          <a:noFill/>
          <a:ln/>
        </p:spPr>
        <p:txBody>
          <a:bodyPr wrap="none" lIns="0" tIns="0" rIns="0" bIns="0" rtlCol="0" anchor="t"/>
          <a:lstStyle/>
          <a:p>
            <a:pPr algn="ctr">
              <a:lnSpc>
                <a:spcPts val="2417"/>
              </a:lnSpc>
            </a:pPr>
            <a:r>
              <a:rPr lang="en-US" sz="2800" b="1" dirty="0">
                <a:solidFill>
                  <a:srgbClr val="443728"/>
                </a:solidFill>
                <a:latin typeface="+mn-lt"/>
                <a:ea typeface="Crimson Pro Bold" pitchFamily="34" charset="-122"/>
                <a:cs typeface="Crimson Pro Bold" pitchFamily="34" charset="-120"/>
              </a:rPr>
              <a:t>2</a:t>
            </a:r>
            <a:r>
              <a:rPr lang="ru-RU" sz="2800" b="1" dirty="0">
                <a:solidFill>
                  <a:srgbClr val="443728"/>
                </a:solidFill>
                <a:latin typeface="+mn-lt"/>
                <a:ea typeface="Crimson Pro Bold" pitchFamily="34" charset="-122"/>
                <a:cs typeface="Crimson Pro Bold" pitchFamily="34" charset="-120"/>
              </a:rPr>
              <a:t>300</a:t>
            </a:r>
            <a:endParaRPr lang="en-US" sz="2800" dirty="0">
              <a:latin typeface="+mn-lt"/>
            </a:endParaRPr>
          </a:p>
        </p:txBody>
      </p:sp>
      <p:sp>
        <p:nvSpPr>
          <p:cNvPr id="53" name="Text 2">
            <a:extLst>
              <a:ext uri="{FF2B5EF4-FFF2-40B4-BE49-F238E27FC236}">
                <a16:creationId xmlns:a16="http://schemas.microsoft.com/office/drawing/2014/main" id="{3BC95F44-DF05-4912-AB2E-736DF93A6B66}"/>
              </a:ext>
            </a:extLst>
          </p:cNvPr>
          <p:cNvSpPr/>
          <p:nvPr/>
        </p:nvSpPr>
        <p:spPr>
          <a:xfrm>
            <a:off x="1849115" y="2329522"/>
            <a:ext cx="2121894" cy="320749"/>
          </a:xfrm>
          <a:prstGeom prst="rect">
            <a:avLst/>
          </a:prstGeom>
          <a:noFill/>
          <a:ln/>
        </p:spPr>
        <p:txBody>
          <a:bodyPr wrap="none" lIns="0" tIns="0" rIns="0" bIns="0" rtlCol="0" anchor="t"/>
          <a:lstStyle/>
          <a:p>
            <a:pPr algn="ctr">
              <a:lnSpc>
                <a:spcPts val="2417"/>
              </a:lnSpc>
            </a:pPr>
            <a:r>
              <a:rPr lang="en-US" sz="2800" b="1" dirty="0">
                <a:solidFill>
                  <a:srgbClr val="443728"/>
                </a:solidFill>
                <a:latin typeface="+mn-lt"/>
                <a:ea typeface="Crimson Pro Bold" pitchFamily="34" charset="-122"/>
                <a:cs typeface="Crimson Pro Bold" pitchFamily="34" charset="-120"/>
              </a:rPr>
              <a:t>2</a:t>
            </a:r>
            <a:r>
              <a:rPr lang="ru-RU" sz="2800" b="1" dirty="0">
                <a:solidFill>
                  <a:srgbClr val="443728"/>
                </a:solidFill>
                <a:latin typeface="+mn-lt"/>
                <a:ea typeface="Crimson Pro Bold" pitchFamily="34" charset="-122"/>
                <a:cs typeface="Crimson Pro Bold" pitchFamily="34" charset="-120"/>
              </a:rPr>
              <a:t>4</a:t>
            </a:r>
            <a:endParaRPr lang="en-US" sz="2800" dirty="0">
              <a:latin typeface="+mn-lt"/>
            </a:endParaRPr>
          </a:p>
        </p:txBody>
      </p:sp>
      <p:sp>
        <p:nvSpPr>
          <p:cNvPr id="7" name="Заголовок 6">
            <a:extLst>
              <a:ext uri="{FF2B5EF4-FFF2-40B4-BE49-F238E27FC236}">
                <a16:creationId xmlns:a16="http://schemas.microsoft.com/office/drawing/2014/main" id="{5FFF9159-7335-4EC0-B553-09265051FD06}"/>
              </a:ext>
            </a:extLst>
          </p:cNvPr>
          <p:cNvSpPr>
            <a:spLocks noGrp="1"/>
          </p:cNvSpPr>
          <p:nvPr>
            <p:ph type="title"/>
          </p:nvPr>
        </p:nvSpPr>
        <p:spPr>
          <a:xfrm>
            <a:off x="2113666" y="240552"/>
            <a:ext cx="7655809" cy="431455"/>
          </a:xfrm>
        </p:spPr>
        <p:txBody>
          <a:bodyPr/>
          <a:lstStyle/>
          <a:p>
            <a:r>
              <a:rPr lang="ru-RU" sz="2400" cap="all" dirty="0"/>
              <a:t>Автоматизированная информационная система казначейства </a:t>
            </a:r>
            <a:r>
              <a:rPr lang="ru-RU" sz="2400" dirty="0"/>
              <a:t>ПАО "РОССЕТИ" и его ДЗО </a:t>
            </a:r>
            <a:br>
              <a:rPr lang="ru-RU" sz="2400" dirty="0"/>
            </a:br>
            <a:endParaRPr lang="ru-RU" sz="2400" dirty="0"/>
          </a:p>
        </p:txBody>
      </p:sp>
    </p:spTree>
    <p:extLst>
      <p:ext uri="{BB962C8B-B14F-4D97-AF65-F5344CB8AC3E}">
        <p14:creationId xmlns:p14="http://schemas.microsoft.com/office/powerpoint/2010/main" val="12777162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2" name="Text 0">
            <a:extLst>
              <a:ext uri="{FF2B5EF4-FFF2-40B4-BE49-F238E27FC236}">
                <a16:creationId xmlns:a16="http://schemas.microsoft.com/office/drawing/2014/main" id="{57450CB5-9B41-49B5-8B25-8C92E3AB5015}"/>
              </a:ext>
            </a:extLst>
          </p:cNvPr>
          <p:cNvSpPr/>
          <p:nvPr/>
        </p:nvSpPr>
        <p:spPr>
          <a:xfrm>
            <a:off x="717783" y="188913"/>
            <a:ext cx="10420364" cy="7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FFFCFA"/>
                </a:solidFill>
                <a:latin typeface="+mn-lt"/>
                <a:ea typeface="Crimson Pro Bold" pitchFamily="34" charset="-122"/>
              </a:rPr>
              <a:t>Эффект от внедрения модели Централизованного казначейства</a:t>
            </a:r>
          </a:p>
        </p:txBody>
      </p:sp>
      <p:sp>
        <p:nvSpPr>
          <p:cNvPr id="55" name="Text 1">
            <a:extLst>
              <a:ext uri="{FF2B5EF4-FFF2-40B4-BE49-F238E27FC236}">
                <a16:creationId xmlns:a16="http://schemas.microsoft.com/office/drawing/2014/main" id="{6EE085A8-F615-4F54-82C8-BB63FA7644C2}"/>
              </a:ext>
            </a:extLst>
          </p:cNvPr>
          <p:cNvSpPr/>
          <p:nvPr/>
        </p:nvSpPr>
        <p:spPr>
          <a:xfrm>
            <a:off x="710302" y="1315741"/>
            <a:ext cx="6978111" cy="669308"/>
          </a:xfrm>
          <a:prstGeom prst="rect">
            <a:avLst/>
          </a:prstGeom>
          <a:noFill/>
          <a:ln/>
        </p:spPr>
        <p:txBody>
          <a:bodyPr wrap="square" lIns="0" tIns="0" rIns="0" bIns="0" rtlCol="0" anchor="t"/>
          <a:lstStyle/>
          <a:p>
            <a:pPr>
              <a:lnSpc>
                <a:spcPts val="1700"/>
              </a:lnSpc>
            </a:pPr>
            <a:r>
              <a:rPr lang="en-US" sz="1400" b="1" dirty="0">
                <a:solidFill>
                  <a:srgbClr val="443728"/>
                </a:solidFill>
                <a:latin typeface="+mn-lt"/>
                <a:ea typeface="Open Sans" pitchFamily="34" charset="-122"/>
                <a:cs typeface="Open Sans" pitchFamily="34" charset="-120"/>
              </a:rPr>
              <a:t>ПАО «Полюс» — крупнейший производитель золота в России и одна из 10 ведущих глобальных золотодобывающих компаний, себестоимость производства на предприятиях которой является одной из самых низких в мире</a:t>
            </a:r>
            <a:endParaRPr lang="en-US" sz="1400" b="1" dirty="0">
              <a:latin typeface="+mn-lt"/>
            </a:endParaRPr>
          </a:p>
        </p:txBody>
      </p:sp>
      <p:sp>
        <p:nvSpPr>
          <p:cNvPr id="56" name="Text 2">
            <a:extLst>
              <a:ext uri="{FF2B5EF4-FFF2-40B4-BE49-F238E27FC236}">
                <a16:creationId xmlns:a16="http://schemas.microsoft.com/office/drawing/2014/main" id="{50DB1E4B-82F8-49B9-B03D-E6DEEBB7DA94}"/>
              </a:ext>
            </a:extLst>
          </p:cNvPr>
          <p:cNvSpPr/>
          <p:nvPr/>
        </p:nvSpPr>
        <p:spPr>
          <a:xfrm>
            <a:off x="7622683" y="1315741"/>
            <a:ext cx="3096344" cy="573261"/>
          </a:xfrm>
          <a:prstGeom prst="rect">
            <a:avLst/>
          </a:prstGeom>
          <a:noFill/>
          <a:ln/>
        </p:spPr>
        <p:txBody>
          <a:bodyPr wrap="square" lIns="0" tIns="0" rIns="0" bIns="0" rtlCol="0" anchor="t"/>
          <a:lstStyle/>
          <a:p>
            <a:pPr>
              <a:lnSpc>
                <a:spcPts val="1700"/>
              </a:lnSpc>
            </a:pPr>
            <a:r>
              <a:rPr lang="en-US" u="sng" dirty="0">
                <a:solidFill>
                  <a:srgbClr val="BF9000"/>
                </a:solidFill>
                <a:latin typeface="+mn-lt"/>
                <a:ea typeface="Verdana" pitchFamily="34" charset="0"/>
              </a:rPr>
              <a:t>Выбор сделан в пользу «1С:Управление </a:t>
            </a:r>
            <a:r>
              <a:rPr lang="en-US" u="sng" dirty="0" err="1">
                <a:solidFill>
                  <a:srgbClr val="BF9000"/>
                </a:solidFill>
                <a:latin typeface="+mn-lt"/>
                <a:ea typeface="Verdana" pitchFamily="34" charset="0"/>
              </a:rPr>
              <a:t>холдингом</a:t>
            </a:r>
            <a:r>
              <a:rPr lang="en-US" u="sng" dirty="0">
                <a:solidFill>
                  <a:srgbClr val="BF9000"/>
                </a:solidFill>
                <a:latin typeface="+mn-lt"/>
                <a:ea typeface="Verdana" pitchFamily="34" charset="0"/>
              </a:rPr>
              <a:t>»</a:t>
            </a:r>
          </a:p>
        </p:txBody>
      </p:sp>
      <p:sp>
        <p:nvSpPr>
          <p:cNvPr id="68" name="Rectangle 88">
            <a:extLst>
              <a:ext uri="{FF2B5EF4-FFF2-40B4-BE49-F238E27FC236}">
                <a16:creationId xmlns:a16="http://schemas.microsoft.com/office/drawing/2014/main" id="{7502CC18-CC05-4B1E-8837-B4F8548D8544}"/>
              </a:ext>
            </a:extLst>
          </p:cNvPr>
          <p:cNvSpPr/>
          <p:nvPr/>
        </p:nvSpPr>
        <p:spPr>
          <a:xfrm>
            <a:off x="677769" y="4290831"/>
            <a:ext cx="8915677" cy="1872096"/>
          </a:xfrm>
          <a:prstGeom prst="rect">
            <a:avLst/>
          </a:prstGeom>
          <a:solidFill>
            <a:schemeClr val="bg1"/>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anchor="ctr"/>
          <a:lstStyle/>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Усиление контроля над денежными потоками </a:t>
            </a:r>
          </a:p>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Повышение уровня финансовой дисциплины</a:t>
            </a:r>
          </a:p>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Четкое распределение ролей и ответственности </a:t>
            </a:r>
          </a:p>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Стандартизированные технологии и процессы за счет единого ИТ-решения и регламентной документации</a:t>
            </a:r>
          </a:p>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Централизация и усиление процедур контроля над казначейскими процессами</a:t>
            </a:r>
          </a:p>
          <a:p>
            <a:pPr marL="266719" indent="-171450" fontAlgn="auto">
              <a:spcBef>
                <a:spcPts val="0"/>
              </a:spcBef>
              <a:spcAft>
                <a:spcPts val="600"/>
              </a:spcAft>
              <a:buFont typeface="Arial" panose="020B0604020202020204" pitchFamily="34" charset="0"/>
              <a:buChar char="•"/>
              <a:defRPr/>
            </a:pPr>
            <a:r>
              <a:rPr lang="ru-RU" sz="1200" dirty="0">
                <a:solidFill>
                  <a:prstClr val="black"/>
                </a:solidFill>
              </a:rPr>
              <a:t>Построение «центра экспертизы» и повышение квалификации сотрудников </a:t>
            </a:r>
          </a:p>
        </p:txBody>
      </p:sp>
      <p:sp>
        <p:nvSpPr>
          <p:cNvPr id="69" name="Freeform 89">
            <a:extLst>
              <a:ext uri="{FF2B5EF4-FFF2-40B4-BE49-F238E27FC236}">
                <a16:creationId xmlns:a16="http://schemas.microsoft.com/office/drawing/2014/main" id="{EA498212-F2BA-43B1-B810-8AD349F68E84}"/>
              </a:ext>
            </a:extLst>
          </p:cNvPr>
          <p:cNvSpPr/>
          <p:nvPr/>
        </p:nvSpPr>
        <p:spPr>
          <a:xfrm>
            <a:off x="664380" y="2175984"/>
            <a:ext cx="1943550" cy="1872096"/>
          </a:xfrm>
          <a:custGeom>
            <a:avLst/>
            <a:gdLst>
              <a:gd name="connsiteX0" fmla="*/ 0 w 1768052"/>
              <a:gd name="connsiteY0" fmla="*/ 0 h 3951256"/>
              <a:gd name="connsiteX1" fmla="*/ 1768052 w 1768052"/>
              <a:gd name="connsiteY1" fmla="*/ 0 h 3951256"/>
              <a:gd name="connsiteX2" fmla="*/ 1768052 w 1768052"/>
              <a:gd name="connsiteY2" fmla="*/ 3951256 h 3951256"/>
              <a:gd name="connsiteX3" fmla="*/ 0 w 1768052"/>
              <a:gd name="connsiteY3" fmla="*/ 3951256 h 3951256"/>
              <a:gd name="connsiteX4" fmla="*/ 0 w 1768052"/>
              <a:gd name="connsiteY4" fmla="*/ 0 h 3951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52" h="3951256">
                <a:moveTo>
                  <a:pt x="0" y="0"/>
                </a:moveTo>
                <a:lnTo>
                  <a:pt x="1768052" y="0"/>
                </a:lnTo>
                <a:lnTo>
                  <a:pt x="1768052" y="3951256"/>
                </a:lnTo>
                <a:lnTo>
                  <a:pt x="0" y="3951256"/>
                </a:lnTo>
                <a:lnTo>
                  <a:pt x="0" y="0"/>
                </a:lnTo>
                <a:close/>
              </a:path>
            </a:pathLst>
          </a:custGeom>
          <a:solidFill>
            <a:srgbClr val="FFC000"/>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72017" tIns="72017" rIns="72017" bIns="72017" spcCol="1270" anchor="ctr"/>
          <a:lstStyle/>
          <a:p>
            <a:pPr algn="ctr" defTabSz="1333767" fontAlgn="auto">
              <a:spcBef>
                <a:spcPts val="300"/>
              </a:spcBef>
              <a:spcAft>
                <a:spcPts val="300"/>
              </a:spcAft>
              <a:defRPr/>
            </a:pPr>
            <a:r>
              <a:rPr lang="ru-RU" sz="1600" b="1" dirty="0">
                <a:solidFill>
                  <a:prstClr val="white"/>
                </a:solidFill>
                <a:cs typeface="Arial" pitchFamily="34" charset="0"/>
              </a:rPr>
              <a:t>Количественный эффект</a:t>
            </a:r>
            <a:endParaRPr lang="ru-RU" sz="1600" dirty="0">
              <a:solidFill>
                <a:prstClr val="white"/>
              </a:solidFill>
              <a:cs typeface="Arial" pitchFamily="34" charset="0"/>
            </a:endParaRPr>
          </a:p>
        </p:txBody>
      </p:sp>
      <p:sp>
        <p:nvSpPr>
          <p:cNvPr id="70" name="Rectangle 91">
            <a:extLst>
              <a:ext uri="{FF2B5EF4-FFF2-40B4-BE49-F238E27FC236}">
                <a16:creationId xmlns:a16="http://schemas.microsoft.com/office/drawing/2014/main" id="{ABA50386-2C3A-4058-B24B-82C07E56CDAB}"/>
              </a:ext>
            </a:extLst>
          </p:cNvPr>
          <p:cNvSpPr/>
          <p:nvPr/>
        </p:nvSpPr>
        <p:spPr>
          <a:xfrm>
            <a:off x="2857227" y="2175984"/>
            <a:ext cx="8995557" cy="1872096"/>
          </a:xfrm>
          <a:prstGeom prst="rect">
            <a:avLst/>
          </a:prstGeom>
          <a:solidFill>
            <a:schemeClr val="bg1"/>
          </a:solidFill>
          <a:ln w="9525">
            <a:solidFill>
              <a:srgbClr val="876500"/>
            </a:solid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anchor="ctr"/>
          <a:lstStyle/>
          <a:p>
            <a:pPr marL="266719" indent="-171450" fontAlgn="auto">
              <a:spcBef>
                <a:spcPts val="0"/>
              </a:spcBef>
              <a:spcAft>
                <a:spcPts val="300"/>
              </a:spcAft>
              <a:buFont typeface="Arial" panose="020B0604020202020204" pitchFamily="34" charset="0"/>
              <a:buChar char="•"/>
              <a:defRPr/>
            </a:pPr>
            <a:r>
              <a:rPr lang="ru-RU" sz="1200" b="1" dirty="0">
                <a:solidFill>
                  <a:prstClr val="black"/>
                </a:solidFill>
              </a:rPr>
              <a:t>Сокращение трудозатрат на выполнение казначейских функций по Группе на </a:t>
            </a:r>
            <a:r>
              <a:rPr lang="ru-RU" sz="1600" b="1" dirty="0">
                <a:solidFill>
                  <a:prstClr val="black"/>
                </a:solidFill>
              </a:rPr>
              <a:t>56%</a:t>
            </a:r>
            <a:endParaRPr lang="ru-RU" sz="1200" b="1" dirty="0">
              <a:solidFill>
                <a:prstClr val="black"/>
              </a:solidFill>
            </a:endParaRPr>
          </a:p>
          <a:p>
            <a:pPr marL="266719" indent="-171450" fontAlgn="auto">
              <a:spcBef>
                <a:spcPts val="0"/>
              </a:spcBef>
              <a:spcAft>
                <a:spcPts val="300"/>
              </a:spcAft>
              <a:buFont typeface="Arial" panose="020B0604020202020204" pitchFamily="34" charset="0"/>
              <a:buChar char="•"/>
              <a:defRPr/>
            </a:pPr>
            <a:r>
              <a:rPr lang="ru-RU" sz="1200" dirty="0">
                <a:solidFill>
                  <a:prstClr val="black"/>
                </a:solidFill>
              </a:rPr>
              <a:t>Снижение стоимости банковского обслуживания и сокращение количества банковских счетов </a:t>
            </a:r>
          </a:p>
          <a:p>
            <a:pPr marL="266719" indent="-171450" fontAlgn="auto">
              <a:spcBef>
                <a:spcPts val="0"/>
              </a:spcBef>
              <a:spcAft>
                <a:spcPts val="300"/>
              </a:spcAft>
              <a:buFont typeface="Arial" panose="020B0604020202020204" pitchFamily="34" charset="0"/>
              <a:buChar char="•"/>
              <a:defRPr/>
            </a:pPr>
            <a:r>
              <a:rPr lang="ru-RU" sz="1200" dirty="0">
                <a:solidFill>
                  <a:prstClr val="black"/>
                </a:solidFill>
              </a:rPr>
              <a:t>Оптимизация и повышение доходов  от размещения  денежных средств за счет сокращения  величины свободных денежных средств на расчетных счетах Группы</a:t>
            </a:r>
          </a:p>
          <a:p>
            <a:pPr marL="266719" indent="-171450" fontAlgn="auto">
              <a:spcBef>
                <a:spcPts val="0"/>
              </a:spcBef>
              <a:spcAft>
                <a:spcPts val="300"/>
              </a:spcAft>
              <a:buFont typeface="Arial" panose="020B0604020202020204" pitchFamily="34" charset="0"/>
              <a:buChar char="•"/>
              <a:defRPr/>
            </a:pPr>
            <a:r>
              <a:rPr lang="ru-RU" sz="1200" dirty="0">
                <a:solidFill>
                  <a:prstClr val="black"/>
                </a:solidFill>
              </a:rPr>
              <a:t>Снижение уровня операционных рисков</a:t>
            </a:r>
          </a:p>
          <a:p>
            <a:pPr marL="266719" indent="-171450" fontAlgn="auto">
              <a:spcBef>
                <a:spcPts val="0"/>
              </a:spcBef>
              <a:spcAft>
                <a:spcPts val="300"/>
              </a:spcAft>
              <a:buFont typeface="Arial" panose="020B0604020202020204" pitchFamily="34" charset="0"/>
              <a:buChar char="•"/>
              <a:defRPr/>
            </a:pPr>
            <a:r>
              <a:rPr lang="ru-RU" sz="1200" dirty="0">
                <a:solidFill>
                  <a:prstClr val="black"/>
                </a:solidFill>
              </a:rPr>
              <a:t>Получение оперативной  информации о ликвидности на уровне Группы , обеспечивающей скорость принятия управленческих решений </a:t>
            </a:r>
          </a:p>
          <a:p>
            <a:pPr marL="266719" indent="-171450" fontAlgn="auto">
              <a:spcBef>
                <a:spcPts val="0"/>
              </a:spcBef>
              <a:spcAft>
                <a:spcPts val="300"/>
              </a:spcAft>
              <a:buFont typeface="Arial" panose="020B0604020202020204" pitchFamily="34" charset="0"/>
              <a:buChar char="•"/>
              <a:defRPr/>
            </a:pPr>
            <a:r>
              <a:rPr lang="ru-RU" sz="1200" dirty="0">
                <a:solidFill>
                  <a:prstClr val="black"/>
                </a:solidFill>
              </a:rPr>
              <a:t>Эффективное перераспределение денежных средств внутри Группы</a:t>
            </a:r>
          </a:p>
        </p:txBody>
      </p:sp>
      <p:sp>
        <p:nvSpPr>
          <p:cNvPr id="71" name="Freeform 84">
            <a:extLst>
              <a:ext uri="{FF2B5EF4-FFF2-40B4-BE49-F238E27FC236}">
                <a16:creationId xmlns:a16="http://schemas.microsoft.com/office/drawing/2014/main" id="{D6BE4D0F-AA0E-4FCF-8E23-383A8FAFFE6D}"/>
              </a:ext>
            </a:extLst>
          </p:cNvPr>
          <p:cNvSpPr/>
          <p:nvPr/>
        </p:nvSpPr>
        <p:spPr>
          <a:xfrm>
            <a:off x="9895109" y="4290831"/>
            <a:ext cx="1945137" cy="1872096"/>
          </a:xfrm>
          <a:custGeom>
            <a:avLst/>
            <a:gdLst>
              <a:gd name="connsiteX0" fmla="*/ 0 w 1768052"/>
              <a:gd name="connsiteY0" fmla="*/ 0 h 3951256"/>
              <a:gd name="connsiteX1" fmla="*/ 1768052 w 1768052"/>
              <a:gd name="connsiteY1" fmla="*/ 0 h 3951256"/>
              <a:gd name="connsiteX2" fmla="*/ 1768052 w 1768052"/>
              <a:gd name="connsiteY2" fmla="*/ 3951256 h 3951256"/>
              <a:gd name="connsiteX3" fmla="*/ 0 w 1768052"/>
              <a:gd name="connsiteY3" fmla="*/ 3951256 h 3951256"/>
              <a:gd name="connsiteX4" fmla="*/ 0 w 1768052"/>
              <a:gd name="connsiteY4" fmla="*/ 0 h 3951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52" h="3951256">
                <a:moveTo>
                  <a:pt x="0" y="0"/>
                </a:moveTo>
                <a:lnTo>
                  <a:pt x="1768052" y="0"/>
                </a:lnTo>
                <a:lnTo>
                  <a:pt x="1768052" y="3951256"/>
                </a:lnTo>
                <a:lnTo>
                  <a:pt x="0" y="3951256"/>
                </a:lnTo>
                <a:lnTo>
                  <a:pt x="0" y="0"/>
                </a:lnTo>
                <a:close/>
              </a:path>
            </a:pathLst>
          </a:custGeom>
          <a:solidFill>
            <a:srgbClr val="00877D"/>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72017" tIns="72017" rIns="72017" bIns="72017" spcCol="1270" anchor="ctr"/>
          <a:lstStyle/>
          <a:p>
            <a:pPr algn="ctr" defTabSz="1333767" fontAlgn="auto">
              <a:spcBef>
                <a:spcPts val="300"/>
              </a:spcBef>
              <a:spcAft>
                <a:spcPts val="300"/>
              </a:spcAft>
              <a:defRPr/>
            </a:pPr>
            <a:r>
              <a:rPr lang="ru-RU" sz="1700" b="1" dirty="0">
                <a:solidFill>
                  <a:prstClr val="white"/>
                </a:solidFill>
                <a:cs typeface="Arial" pitchFamily="34" charset="0"/>
              </a:rPr>
              <a:t>Качественный </a:t>
            </a:r>
          </a:p>
          <a:p>
            <a:pPr algn="ctr" defTabSz="1333767" fontAlgn="auto">
              <a:spcBef>
                <a:spcPts val="300"/>
              </a:spcBef>
              <a:spcAft>
                <a:spcPts val="300"/>
              </a:spcAft>
              <a:defRPr/>
            </a:pPr>
            <a:r>
              <a:rPr lang="ru-RU" sz="1700" b="1" dirty="0">
                <a:solidFill>
                  <a:prstClr val="white"/>
                </a:solidFill>
                <a:cs typeface="Arial" pitchFamily="34" charset="0"/>
              </a:rPr>
              <a:t>эффект</a:t>
            </a:r>
            <a:endParaRPr lang="ru-RU" sz="1700" dirty="0">
              <a:solidFill>
                <a:prstClr val="white"/>
              </a:solidFill>
              <a:cs typeface="Arial" pitchFamily="34" charset="0"/>
            </a:endParaRPr>
          </a:p>
        </p:txBody>
      </p:sp>
      <p:pic>
        <p:nvPicPr>
          <p:cNvPr id="72" name="Picture 32" descr="Global CIO. Проект года.">
            <a:extLst>
              <a:ext uri="{FF2B5EF4-FFF2-40B4-BE49-F238E27FC236}">
                <a16:creationId xmlns:a16="http://schemas.microsoft.com/office/drawing/2014/main" id="{40840893-0472-49BE-B41B-FA18CBCBF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0365" y="1293248"/>
            <a:ext cx="1219482" cy="8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888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7" name="Image 0" descr="preencoded.png">
            <a:extLst>
              <a:ext uri="{FF2B5EF4-FFF2-40B4-BE49-F238E27FC236}">
                <a16:creationId xmlns:a16="http://schemas.microsoft.com/office/drawing/2014/main" id="{5C3FB547-458D-4C77-8FE1-CE110DCB2B60}"/>
              </a:ext>
            </a:extLst>
          </p:cNvPr>
          <p:cNvPicPr>
            <a:picLocks noChangeAspect="1"/>
          </p:cNvPicPr>
          <p:nvPr/>
        </p:nvPicPr>
        <p:blipFill>
          <a:blip r:embed="rId3"/>
          <a:stretch>
            <a:fillRect/>
          </a:stretch>
        </p:blipFill>
        <p:spPr>
          <a:xfrm>
            <a:off x="7621940" y="0"/>
            <a:ext cx="4573058" cy="6859588"/>
          </a:xfrm>
          <a:prstGeom prst="rect">
            <a:avLst/>
          </a:prstGeom>
        </p:spPr>
      </p:pic>
      <p:sp>
        <p:nvSpPr>
          <p:cNvPr id="22" name="Text 0">
            <a:extLst>
              <a:ext uri="{FF2B5EF4-FFF2-40B4-BE49-F238E27FC236}">
                <a16:creationId xmlns:a16="http://schemas.microsoft.com/office/drawing/2014/main" id="{57450CB5-9B41-49B5-8B25-8C92E3AB5015}"/>
              </a:ext>
            </a:extLst>
          </p:cNvPr>
          <p:cNvSpPr/>
          <p:nvPr/>
        </p:nvSpPr>
        <p:spPr>
          <a:xfrm>
            <a:off x="710302" y="188913"/>
            <a:ext cx="6911638" cy="7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Автоматизация казначейства и управления заказами в АО РКС</a:t>
            </a:r>
          </a:p>
        </p:txBody>
      </p:sp>
      <p:sp>
        <p:nvSpPr>
          <p:cNvPr id="55" name="Text 1">
            <a:extLst>
              <a:ext uri="{FF2B5EF4-FFF2-40B4-BE49-F238E27FC236}">
                <a16:creationId xmlns:a16="http://schemas.microsoft.com/office/drawing/2014/main" id="{6EE085A8-F615-4F54-82C8-BB63FA7644C2}"/>
              </a:ext>
            </a:extLst>
          </p:cNvPr>
          <p:cNvSpPr/>
          <p:nvPr/>
        </p:nvSpPr>
        <p:spPr>
          <a:xfrm>
            <a:off x="710302" y="1320326"/>
            <a:ext cx="6539413" cy="669308"/>
          </a:xfrm>
          <a:prstGeom prst="rect">
            <a:avLst/>
          </a:prstGeom>
          <a:noFill/>
          <a:ln/>
        </p:spPr>
        <p:txBody>
          <a:bodyPr wrap="square" lIns="0" tIns="0" rIns="0" bIns="0" rtlCol="0" anchor="t"/>
          <a:lstStyle/>
          <a:p>
            <a:pPr>
              <a:lnSpc>
                <a:spcPts val="1700"/>
              </a:lnSpc>
            </a:pPr>
            <a:r>
              <a:rPr lang="ru-RU" sz="1400" b="1" dirty="0">
                <a:solidFill>
                  <a:srgbClr val="443728"/>
                </a:solidFill>
                <a:latin typeface="+mn-lt"/>
                <a:ea typeface="Open Sans" pitchFamily="34" charset="-122"/>
                <a:cs typeface="Open Sans" pitchFamily="34" charset="-120"/>
              </a:rPr>
              <a:t>АО «Российские космические системы» (РКС) </a:t>
            </a:r>
            <a:r>
              <a:rPr lang="ru-RU" sz="1400" dirty="0">
                <a:solidFill>
                  <a:srgbClr val="443728"/>
                </a:solidFill>
                <a:latin typeface="+mn-lt"/>
                <a:ea typeface="Open Sans" pitchFamily="34" charset="-122"/>
                <a:cs typeface="Open Sans" pitchFamily="34" charset="-120"/>
              </a:rPr>
              <a:t>— ведущий российский холдинг в области космического приборостроения, входящий в госкорпорацию «Роскосмос»</a:t>
            </a:r>
          </a:p>
        </p:txBody>
      </p:sp>
      <p:pic>
        <p:nvPicPr>
          <p:cNvPr id="28" name="Picture 6" descr="https://sun9-37.userapi.com/c858228/v858228854/401b0/v8kOiQ-33XQ.jpg">
            <a:extLst>
              <a:ext uri="{FF2B5EF4-FFF2-40B4-BE49-F238E27FC236}">
                <a16:creationId xmlns:a16="http://schemas.microsoft.com/office/drawing/2014/main" id="{FC9647E6-F7C1-44DC-B9B0-2C033DD14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839" y="1938383"/>
            <a:ext cx="4382754" cy="2982822"/>
          </a:xfrm>
          <a:prstGeom prst="roundRect">
            <a:avLst/>
          </a:prstGeom>
          <a:noFill/>
          <a:extLst>
            <a:ext uri="{909E8E84-426E-40DD-AFC4-6F175D3DCCD1}">
              <a14:hiddenFill xmlns:a14="http://schemas.microsoft.com/office/drawing/2010/main">
                <a:solidFill>
                  <a:srgbClr val="FFFFFF"/>
                </a:solidFill>
              </a14:hiddenFill>
            </a:ext>
          </a:extLst>
        </p:spPr>
      </p:pic>
      <p:sp>
        <p:nvSpPr>
          <p:cNvPr id="29" name="Text 3">
            <a:extLst>
              <a:ext uri="{FF2B5EF4-FFF2-40B4-BE49-F238E27FC236}">
                <a16:creationId xmlns:a16="http://schemas.microsoft.com/office/drawing/2014/main" id="{CECBA888-8ED1-4BBD-A9E9-634C39A5536C}"/>
              </a:ext>
            </a:extLst>
          </p:cNvPr>
          <p:cNvSpPr/>
          <p:nvPr/>
        </p:nvSpPr>
        <p:spPr>
          <a:xfrm>
            <a:off x="696913" y="2329403"/>
            <a:ext cx="2407604" cy="236295"/>
          </a:xfrm>
          <a:prstGeom prst="rect">
            <a:avLst/>
          </a:prstGeom>
          <a:noFill/>
          <a:ln/>
        </p:spPr>
        <p:txBody>
          <a:bodyPr wrap="none" lIns="0" tIns="0" rIns="0" bIns="0" rtlCol="0" anchor="t"/>
          <a:lstStyle/>
          <a:p>
            <a:pPr>
              <a:lnSpc>
                <a:spcPts val="1834"/>
              </a:lnSpc>
            </a:pPr>
            <a:r>
              <a:rPr lang="en-US" sz="1459" dirty="0">
                <a:solidFill>
                  <a:srgbClr val="443728"/>
                </a:solidFill>
                <a:latin typeface="+mn-lt"/>
                <a:ea typeface="Crimson Pro Bold" pitchFamily="34" charset="-122"/>
                <a:cs typeface="Crimson Pro Bold" pitchFamily="34" charset="-120"/>
              </a:rPr>
              <a:t>КЛЮЧЕВЫЕ РЕЗУЛЬТАТЫ</a:t>
            </a:r>
            <a:endParaRPr lang="en-US" sz="1459" dirty="0">
              <a:latin typeface="+mn-lt"/>
            </a:endParaRPr>
          </a:p>
        </p:txBody>
      </p:sp>
      <p:graphicFrame>
        <p:nvGraphicFramePr>
          <p:cNvPr id="7" name="Таблица 7">
            <a:extLst>
              <a:ext uri="{FF2B5EF4-FFF2-40B4-BE49-F238E27FC236}">
                <a16:creationId xmlns:a16="http://schemas.microsoft.com/office/drawing/2014/main" id="{06CD1B35-9AB0-45D8-82FF-5CFFEC3E1544}"/>
              </a:ext>
            </a:extLst>
          </p:cNvPr>
          <p:cNvGraphicFramePr>
            <a:graphicFrameLocks noGrp="1"/>
          </p:cNvGraphicFramePr>
          <p:nvPr>
            <p:extLst>
              <p:ext uri="{D42A27DB-BD31-4B8C-83A1-F6EECF244321}">
                <p14:modId xmlns:p14="http://schemas.microsoft.com/office/powerpoint/2010/main" val="3623993549"/>
              </p:ext>
            </p:extLst>
          </p:nvPr>
        </p:nvGraphicFramePr>
        <p:xfrm>
          <a:off x="720966" y="2548538"/>
          <a:ext cx="6577140" cy="1097280"/>
        </p:xfrm>
        <a:graphic>
          <a:graphicData uri="http://schemas.openxmlformats.org/drawingml/2006/table">
            <a:tbl>
              <a:tblPr firstRow="1" bandRow="1">
                <a:tableStyleId>{5940675A-B579-460E-94D1-54222C63F5DA}</a:tableStyleId>
              </a:tblPr>
              <a:tblGrid>
                <a:gridCol w="1644285">
                  <a:extLst>
                    <a:ext uri="{9D8B030D-6E8A-4147-A177-3AD203B41FA5}">
                      <a16:colId xmlns:a16="http://schemas.microsoft.com/office/drawing/2014/main" val="4112439218"/>
                    </a:ext>
                  </a:extLst>
                </a:gridCol>
                <a:gridCol w="1644285">
                  <a:extLst>
                    <a:ext uri="{9D8B030D-6E8A-4147-A177-3AD203B41FA5}">
                      <a16:colId xmlns:a16="http://schemas.microsoft.com/office/drawing/2014/main" val="2801143826"/>
                    </a:ext>
                  </a:extLst>
                </a:gridCol>
                <a:gridCol w="1644285">
                  <a:extLst>
                    <a:ext uri="{9D8B030D-6E8A-4147-A177-3AD203B41FA5}">
                      <a16:colId xmlns:a16="http://schemas.microsoft.com/office/drawing/2014/main" val="4230027000"/>
                    </a:ext>
                  </a:extLst>
                </a:gridCol>
                <a:gridCol w="1644285">
                  <a:extLst>
                    <a:ext uri="{9D8B030D-6E8A-4147-A177-3AD203B41FA5}">
                      <a16:colId xmlns:a16="http://schemas.microsoft.com/office/drawing/2014/main" val="3859430799"/>
                    </a:ext>
                  </a:extLst>
                </a:gridCol>
              </a:tblGrid>
              <a:tr h="370840">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2400" b="1" dirty="0">
                          <a:solidFill>
                            <a:srgbClr val="443728"/>
                          </a:solidFill>
                          <a:latin typeface="+mn-lt"/>
                          <a:ea typeface="Crimson Pro Bold" pitchFamily="34" charset="-122"/>
                          <a:cs typeface="Crimson Pro Bold" pitchFamily="34" charset="-120"/>
                        </a:rPr>
                        <a:t>-20%</a:t>
                      </a:r>
                      <a:endParaRPr lang="en-US" sz="2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2400" b="1" dirty="0">
                          <a:solidFill>
                            <a:srgbClr val="443728"/>
                          </a:solidFill>
                          <a:latin typeface="+mn-lt"/>
                          <a:ea typeface="Crimson Pro Bold" pitchFamily="34" charset="-122"/>
                          <a:cs typeface="Crimson Pro Bold" pitchFamily="34" charset="-120"/>
                        </a:rPr>
                        <a:t>-60%</a:t>
                      </a:r>
                      <a:endParaRPr lang="en-US" sz="2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2400" b="1" dirty="0">
                          <a:solidFill>
                            <a:srgbClr val="443728"/>
                          </a:solidFill>
                          <a:latin typeface="+mn-lt"/>
                          <a:ea typeface="Crimson Pro Bold" pitchFamily="34" charset="-122"/>
                          <a:cs typeface="Crimson Pro Bold" pitchFamily="34" charset="-120"/>
                        </a:rPr>
                        <a:t>+40%</a:t>
                      </a:r>
                      <a:endParaRPr lang="en-US" sz="2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2400" b="1" dirty="0">
                          <a:solidFill>
                            <a:srgbClr val="443728"/>
                          </a:solidFill>
                          <a:latin typeface="+mn-lt"/>
                          <a:ea typeface="Crimson Pro Bold" pitchFamily="34" charset="-122"/>
                          <a:cs typeface="Crimson Pro Bold" pitchFamily="34" charset="-120"/>
                        </a:rPr>
                        <a:t>1 600+</a:t>
                      </a:r>
                      <a:endParaRPr lang="en-US" sz="2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9962438"/>
                  </a:ext>
                </a:extLst>
              </a:tr>
              <a:tr h="370840">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1200" dirty="0" err="1">
                          <a:solidFill>
                            <a:srgbClr val="443728"/>
                          </a:solidFill>
                          <a:latin typeface="+mn-lt"/>
                          <a:ea typeface="Crimson Pro Bold" pitchFamily="34" charset="-122"/>
                          <a:cs typeface="Crimson Pro Bold" pitchFamily="34" charset="-120"/>
                        </a:rPr>
                        <a:t>Снижение</a:t>
                      </a:r>
                      <a:r>
                        <a:rPr lang="en-US" sz="1200" dirty="0">
                          <a:solidFill>
                            <a:srgbClr val="443728"/>
                          </a:solidFill>
                          <a:latin typeface="+mn-lt"/>
                          <a:ea typeface="Crimson Pro Bold" pitchFamily="34" charset="-122"/>
                          <a:cs typeface="Crimson Pro Bold" pitchFamily="34" charset="-120"/>
                        </a:rPr>
                        <a:t> </a:t>
                      </a:r>
                      <a:r>
                        <a:rPr lang="en-US" sz="1200" dirty="0" err="1">
                          <a:solidFill>
                            <a:srgbClr val="443728"/>
                          </a:solidFill>
                          <a:latin typeface="+mn-lt"/>
                          <a:ea typeface="Crimson Pro Bold" pitchFamily="34" charset="-122"/>
                          <a:cs typeface="Crimson Pro Bold" pitchFamily="34" charset="-120"/>
                        </a:rPr>
                        <a:t>себестоимости</a:t>
                      </a:r>
                      <a:r>
                        <a:rPr lang="ru-RU" sz="1200" dirty="0">
                          <a:solidFill>
                            <a:srgbClr val="443728"/>
                          </a:solidFill>
                          <a:latin typeface="+mn-lt"/>
                          <a:ea typeface="Crimson Pro Bold" pitchFamily="34" charset="-122"/>
                          <a:cs typeface="Crimson Pro Bold" pitchFamily="34" charset="-120"/>
                        </a:rPr>
                        <a:t> продукции</a:t>
                      </a:r>
                      <a:endParaRPr lang="en-US" sz="12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1200" dirty="0" err="1">
                          <a:solidFill>
                            <a:srgbClr val="443728"/>
                          </a:solidFill>
                          <a:latin typeface="+mn-lt"/>
                          <a:ea typeface="Crimson Pro Bold" pitchFamily="34" charset="-122"/>
                          <a:cs typeface="Crimson Pro Bold" pitchFamily="34" charset="-120"/>
                        </a:rPr>
                        <a:t>Уменьшение</a:t>
                      </a:r>
                      <a:r>
                        <a:rPr lang="en-US" sz="1200" dirty="0">
                          <a:solidFill>
                            <a:srgbClr val="443728"/>
                          </a:solidFill>
                          <a:latin typeface="+mn-lt"/>
                          <a:ea typeface="Crimson Pro Bold" pitchFamily="34" charset="-122"/>
                          <a:cs typeface="Crimson Pro Bold" pitchFamily="34" charset="-120"/>
                        </a:rPr>
                        <a:t> </a:t>
                      </a:r>
                      <a:r>
                        <a:rPr lang="en-US" sz="1200" dirty="0" err="1">
                          <a:solidFill>
                            <a:srgbClr val="443728"/>
                          </a:solidFill>
                          <a:latin typeface="+mn-lt"/>
                          <a:ea typeface="Crimson Pro Bold" pitchFamily="34" charset="-122"/>
                          <a:cs typeface="Crimson Pro Bold" pitchFamily="34" charset="-120"/>
                        </a:rPr>
                        <a:t>дебиторской</a:t>
                      </a:r>
                      <a:r>
                        <a:rPr lang="en-US" sz="1200" dirty="0">
                          <a:solidFill>
                            <a:srgbClr val="443728"/>
                          </a:solidFill>
                          <a:latin typeface="+mn-lt"/>
                          <a:ea typeface="Crimson Pro Bold" pitchFamily="34" charset="-122"/>
                          <a:cs typeface="Crimson Pro Bold" pitchFamily="34" charset="-120"/>
                        </a:rPr>
                        <a:t> </a:t>
                      </a:r>
                      <a:r>
                        <a:rPr lang="en-US" sz="1200" dirty="0" err="1">
                          <a:solidFill>
                            <a:srgbClr val="443728"/>
                          </a:solidFill>
                          <a:latin typeface="+mn-lt"/>
                          <a:ea typeface="Crimson Pro Bold" pitchFamily="34" charset="-122"/>
                          <a:cs typeface="Crimson Pro Bold" pitchFamily="34" charset="-120"/>
                        </a:rPr>
                        <a:t>задолженности</a:t>
                      </a:r>
                      <a:endParaRPr lang="en-US" sz="12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1200" dirty="0" err="1">
                          <a:solidFill>
                            <a:srgbClr val="443728"/>
                          </a:solidFill>
                          <a:latin typeface="+mn-lt"/>
                          <a:ea typeface="Crimson Pro Bold" pitchFamily="34" charset="-122"/>
                          <a:cs typeface="Crimson Pro Bold" pitchFamily="34" charset="-120"/>
                        </a:rPr>
                        <a:t>Рост</a:t>
                      </a:r>
                      <a:r>
                        <a:rPr lang="en-US" sz="1200" dirty="0">
                          <a:solidFill>
                            <a:srgbClr val="443728"/>
                          </a:solidFill>
                          <a:latin typeface="+mn-lt"/>
                          <a:ea typeface="Crimson Pro Bold" pitchFamily="34" charset="-122"/>
                          <a:cs typeface="Crimson Pro Bold" pitchFamily="34" charset="-120"/>
                        </a:rPr>
                        <a:t> </a:t>
                      </a:r>
                      <a:r>
                        <a:rPr lang="en-US" sz="1200" dirty="0" err="1">
                          <a:solidFill>
                            <a:srgbClr val="443728"/>
                          </a:solidFill>
                          <a:latin typeface="+mn-lt"/>
                          <a:ea typeface="Crimson Pro Bold" pitchFamily="34" charset="-122"/>
                          <a:cs typeface="Crimson Pro Bold" pitchFamily="34" charset="-120"/>
                        </a:rPr>
                        <a:t>производительности</a:t>
                      </a:r>
                      <a:r>
                        <a:rPr lang="ru-RU" sz="1200" dirty="0">
                          <a:solidFill>
                            <a:srgbClr val="443728"/>
                          </a:solidFill>
                          <a:latin typeface="+mn-lt"/>
                          <a:ea typeface="Crimson Pro Bold" pitchFamily="34" charset="-122"/>
                          <a:cs typeface="Crimson Pro Bold" pitchFamily="34" charset="-120"/>
                        </a:rPr>
                        <a:t> труда</a:t>
                      </a:r>
                      <a:endParaRPr lang="en-US" sz="12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443728"/>
                          </a:solidFill>
                          <a:latin typeface="+mn-lt"/>
                          <a:ea typeface="Crimson Pro Bold" pitchFamily="34" charset="-122"/>
                          <a:cs typeface="Crimson Pro Bold" pitchFamily="34" charset="-120"/>
                        </a:rPr>
                        <a:t>АРМ</a:t>
                      </a:r>
                      <a:endParaRPr lang="ru-RU"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6441534"/>
                  </a:ext>
                </a:extLst>
              </a:tr>
            </a:tbl>
          </a:graphicData>
        </a:graphic>
      </p:graphicFrame>
      <p:sp>
        <p:nvSpPr>
          <p:cNvPr id="84" name="Shape 13">
            <a:extLst>
              <a:ext uri="{FF2B5EF4-FFF2-40B4-BE49-F238E27FC236}">
                <a16:creationId xmlns:a16="http://schemas.microsoft.com/office/drawing/2014/main" id="{D3C48BC3-CE2F-423C-A82A-2B3231F27AB6}"/>
              </a:ext>
            </a:extLst>
          </p:cNvPr>
          <p:cNvSpPr/>
          <p:nvPr/>
        </p:nvSpPr>
        <p:spPr>
          <a:xfrm>
            <a:off x="733408" y="4260652"/>
            <a:ext cx="3237761" cy="2265486"/>
          </a:xfrm>
          <a:prstGeom prst="roundRect">
            <a:avLst>
              <a:gd name="adj" fmla="val 4752"/>
            </a:avLst>
          </a:prstGeom>
          <a:solidFill>
            <a:srgbClr val="FFFCFA"/>
          </a:solidFill>
          <a:ln w="15240">
            <a:solidFill>
              <a:srgbClr val="835E54"/>
            </a:solidFill>
            <a:prstDash val="solid"/>
          </a:ln>
        </p:spPr>
        <p:txBody>
          <a:bodyPr/>
          <a:lstStyle/>
          <a:p>
            <a:endParaRPr lang="ru-RU"/>
          </a:p>
        </p:txBody>
      </p:sp>
      <p:sp>
        <p:nvSpPr>
          <p:cNvPr id="86" name="Text 15">
            <a:extLst>
              <a:ext uri="{FF2B5EF4-FFF2-40B4-BE49-F238E27FC236}">
                <a16:creationId xmlns:a16="http://schemas.microsoft.com/office/drawing/2014/main" id="{96BDC061-C143-4929-A091-D961A6EA598E}"/>
              </a:ext>
            </a:extLst>
          </p:cNvPr>
          <p:cNvSpPr/>
          <p:nvPr/>
        </p:nvSpPr>
        <p:spPr>
          <a:xfrm>
            <a:off x="1596414" y="4367833"/>
            <a:ext cx="1549759" cy="219282"/>
          </a:xfrm>
          <a:prstGeom prst="rect">
            <a:avLst/>
          </a:prstGeom>
          <a:noFill/>
          <a:ln/>
        </p:spPr>
        <p:txBody>
          <a:bodyPr wrap="none" lIns="0" tIns="0" rIns="0" bIns="0" rtlCol="0" anchor="t"/>
          <a:lstStyle/>
          <a:p>
            <a:pPr algn="ctr">
              <a:lnSpc>
                <a:spcPts val="1125"/>
              </a:lnSpc>
            </a:pPr>
            <a:r>
              <a:rPr lang="en-US" sz="1400" b="1" dirty="0">
                <a:solidFill>
                  <a:srgbClr val="443728"/>
                </a:solidFill>
                <a:latin typeface="+mn-lt"/>
                <a:ea typeface="Crimson Pro Bold" pitchFamily="34" charset="-122"/>
                <a:cs typeface="Crimson Pro Bold" pitchFamily="34" charset="-120"/>
              </a:rPr>
              <a:t>Казначейство и платежи</a:t>
            </a:r>
            <a:endParaRPr lang="en-US" sz="1400" dirty="0">
              <a:latin typeface="+mn-lt"/>
            </a:endParaRPr>
          </a:p>
        </p:txBody>
      </p:sp>
      <p:sp>
        <p:nvSpPr>
          <p:cNvPr id="87" name="Text 16">
            <a:extLst>
              <a:ext uri="{FF2B5EF4-FFF2-40B4-BE49-F238E27FC236}">
                <a16:creationId xmlns:a16="http://schemas.microsoft.com/office/drawing/2014/main" id="{9B2C3BC5-7679-4208-8B28-90BD806630EF}"/>
              </a:ext>
            </a:extLst>
          </p:cNvPr>
          <p:cNvSpPr/>
          <p:nvPr/>
        </p:nvSpPr>
        <p:spPr>
          <a:xfrm>
            <a:off x="878699" y="4543789"/>
            <a:ext cx="2985290" cy="1325854"/>
          </a:xfrm>
          <a:prstGeom prst="rect">
            <a:avLst/>
          </a:prstGeom>
          <a:noFill/>
          <a:ln/>
        </p:spPr>
        <p:txBody>
          <a:bodyPr wrap="square" lIns="0" tIns="0" rIns="0" bIns="0" rtlCol="0" anchor="t"/>
          <a:lstStyle/>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Планирование денежных средств</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Платежный процесс включая согласование</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Контроль лимитов</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Кредитные риски</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Расчеты с подотчетными лицами</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Учет наличных денежных средств</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Взаиморасчеты с контрагентами</a:t>
            </a:r>
            <a:endParaRPr lang="en-US" sz="1200" dirty="0">
              <a:latin typeface="+mn-lt"/>
            </a:endParaRPr>
          </a:p>
        </p:txBody>
      </p:sp>
      <p:sp>
        <p:nvSpPr>
          <p:cNvPr id="88" name="Shape 17">
            <a:extLst>
              <a:ext uri="{FF2B5EF4-FFF2-40B4-BE49-F238E27FC236}">
                <a16:creationId xmlns:a16="http://schemas.microsoft.com/office/drawing/2014/main" id="{0DFF014C-4A5D-42D8-ABE1-7EF07A948580}"/>
              </a:ext>
            </a:extLst>
          </p:cNvPr>
          <p:cNvSpPr/>
          <p:nvPr/>
        </p:nvSpPr>
        <p:spPr>
          <a:xfrm>
            <a:off x="4018408" y="4260652"/>
            <a:ext cx="3237761" cy="2265486"/>
          </a:xfrm>
          <a:prstGeom prst="roundRect">
            <a:avLst>
              <a:gd name="adj" fmla="val 4752"/>
            </a:avLst>
          </a:prstGeom>
          <a:solidFill>
            <a:srgbClr val="FFFCFA"/>
          </a:solidFill>
          <a:ln w="15240">
            <a:solidFill>
              <a:srgbClr val="C9907C"/>
            </a:solidFill>
            <a:prstDash val="solid"/>
          </a:ln>
        </p:spPr>
        <p:txBody>
          <a:bodyPr/>
          <a:lstStyle/>
          <a:p>
            <a:endParaRPr lang="ru-RU"/>
          </a:p>
        </p:txBody>
      </p:sp>
      <p:sp>
        <p:nvSpPr>
          <p:cNvPr id="90" name="Text 19">
            <a:extLst>
              <a:ext uri="{FF2B5EF4-FFF2-40B4-BE49-F238E27FC236}">
                <a16:creationId xmlns:a16="http://schemas.microsoft.com/office/drawing/2014/main" id="{257F6BC8-E4D5-45D2-AD21-F71270E2B0B9}"/>
              </a:ext>
            </a:extLst>
          </p:cNvPr>
          <p:cNvSpPr/>
          <p:nvPr/>
        </p:nvSpPr>
        <p:spPr>
          <a:xfrm>
            <a:off x="4966167" y="4367833"/>
            <a:ext cx="1380353" cy="219282"/>
          </a:xfrm>
          <a:prstGeom prst="rect">
            <a:avLst/>
          </a:prstGeom>
          <a:noFill/>
          <a:ln/>
        </p:spPr>
        <p:txBody>
          <a:bodyPr wrap="none" lIns="0" tIns="0" rIns="0" bIns="0" rtlCol="0" anchor="t"/>
          <a:lstStyle/>
          <a:p>
            <a:pPr algn="ctr">
              <a:lnSpc>
                <a:spcPts val="1125"/>
              </a:lnSpc>
            </a:pPr>
            <a:r>
              <a:rPr lang="en-US" sz="1400" b="1" dirty="0">
                <a:solidFill>
                  <a:srgbClr val="443728"/>
                </a:solidFill>
                <a:latin typeface="+mn-lt"/>
                <a:ea typeface="Crimson Pro Bold" pitchFamily="34" charset="-122"/>
                <a:cs typeface="Crimson Pro Bold" pitchFamily="34" charset="-120"/>
              </a:rPr>
              <a:t>Управление заказами</a:t>
            </a:r>
            <a:endParaRPr lang="en-US" sz="1400" dirty="0">
              <a:latin typeface="+mn-lt"/>
            </a:endParaRPr>
          </a:p>
        </p:txBody>
      </p:sp>
      <p:sp>
        <p:nvSpPr>
          <p:cNvPr id="91" name="Text 20">
            <a:extLst>
              <a:ext uri="{FF2B5EF4-FFF2-40B4-BE49-F238E27FC236}">
                <a16:creationId xmlns:a16="http://schemas.microsoft.com/office/drawing/2014/main" id="{E5E8CBC5-0BF9-445E-8E31-5F7B625072F0}"/>
              </a:ext>
            </a:extLst>
          </p:cNvPr>
          <p:cNvSpPr/>
          <p:nvPr/>
        </p:nvSpPr>
        <p:spPr>
          <a:xfrm>
            <a:off x="4163698" y="4543788"/>
            <a:ext cx="3035204" cy="1252466"/>
          </a:xfrm>
          <a:prstGeom prst="rect">
            <a:avLst/>
          </a:prstGeom>
          <a:noFill/>
          <a:ln/>
        </p:spPr>
        <p:txBody>
          <a:bodyPr wrap="square" lIns="0" tIns="0" rIns="0" bIns="0" rtlCol="0" anchor="t"/>
          <a:lstStyle/>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Формирование организационно-технологической Модели управления заказа</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Формирование и анализ хода выполнения заказ-заданий по заказу</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Формирование технологического графика по заказу</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Организация поля взаимодействий и связей исполнителей по заказу</a:t>
            </a:r>
            <a:endParaRPr lang="en-US" sz="1200" dirty="0">
              <a:latin typeface="+mn-lt"/>
            </a:endParaRPr>
          </a:p>
        </p:txBody>
      </p:sp>
      <p:sp>
        <p:nvSpPr>
          <p:cNvPr id="92" name="Прямоугольник: скругленные углы 91">
            <a:extLst>
              <a:ext uri="{FF2B5EF4-FFF2-40B4-BE49-F238E27FC236}">
                <a16:creationId xmlns:a16="http://schemas.microsoft.com/office/drawing/2014/main" id="{1B375E04-686D-4422-B7ED-B5AE6F22655C}"/>
              </a:ext>
            </a:extLst>
          </p:cNvPr>
          <p:cNvSpPr/>
          <p:nvPr/>
        </p:nvSpPr>
        <p:spPr>
          <a:xfrm>
            <a:off x="517051" y="3861842"/>
            <a:ext cx="6911637" cy="2808833"/>
          </a:xfrm>
          <a:prstGeom prst="roundRect">
            <a:avLst>
              <a:gd name="adj" fmla="val 7429"/>
            </a:avLst>
          </a:prstGeom>
          <a:noFill/>
          <a:ln w="12700">
            <a:solidFill>
              <a:srgbClr val="A5A5A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ru-RU" sz="1400" dirty="0">
              <a:noFill/>
            </a:endParaRPr>
          </a:p>
        </p:txBody>
      </p:sp>
      <p:sp>
        <p:nvSpPr>
          <p:cNvPr id="93" name="TextBox 92">
            <a:extLst>
              <a:ext uri="{FF2B5EF4-FFF2-40B4-BE49-F238E27FC236}">
                <a16:creationId xmlns:a16="http://schemas.microsoft.com/office/drawing/2014/main" id="{6703AB34-673D-4D82-B375-5D596D6FDDF0}"/>
              </a:ext>
            </a:extLst>
          </p:cNvPr>
          <p:cNvSpPr txBox="1"/>
          <p:nvPr/>
        </p:nvSpPr>
        <p:spPr>
          <a:xfrm>
            <a:off x="2228970" y="3868508"/>
            <a:ext cx="3578875" cy="338554"/>
          </a:xfrm>
          <a:prstGeom prst="rect">
            <a:avLst/>
          </a:prstGeom>
          <a:noFill/>
        </p:spPr>
        <p:txBody>
          <a:bodyPr wrap="square">
            <a:spAutoFit/>
          </a:bodyPr>
          <a:lstStyle/>
          <a:p>
            <a:r>
              <a:rPr lang="ru-RU" sz="1600" b="1" dirty="0">
                <a:solidFill>
                  <a:srgbClr val="005B9C"/>
                </a:solidFill>
                <a:latin typeface="+mn-lt"/>
                <a:ea typeface="+mj-ea"/>
                <a:cs typeface="+mj-cs"/>
              </a:rPr>
              <a:t>1С:</a:t>
            </a:r>
            <a:r>
              <a:rPr lang="en-US" sz="1600" b="1" dirty="0">
                <a:solidFill>
                  <a:srgbClr val="005B9C"/>
                </a:solidFill>
                <a:latin typeface="+mn-lt"/>
                <a:ea typeface="+mj-ea"/>
                <a:cs typeface="+mj-cs"/>
              </a:rPr>
              <a:t>ERP. </a:t>
            </a:r>
            <a:r>
              <a:rPr lang="ru-RU" sz="1600" b="1" dirty="0">
                <a:solidFill>
                  <a:srgbClr val="005B9C"/>
                </a:solidFill>
                <a:latin typeface="+mn-lt"/>
                <a:ea typeface="+mj-ea"/>
                <a:cs typeface="+mj-cs"/>
              </a:rPr>
              <a:t>Управление холдингом</a:t>
            </a:r>
            <a:endParaRPr lang="ru-RU" sz="1600" dirty="0"/>
          </a:p>
        </p:txBody>
      </p:sp>
      <p:sp>
        <p:nvSpPr>
          <p:cNvPr id="94" name="Text 2">
            <a:extLst>
              <a:ext uri="{FF2B5EF4-FFF2-40B4-BE49-F238E27FC236}">
                <a16:creationId xmlns:a16="http://schemas.microsoft.com/office/drawing/2014/main" id="{8121EECC-33F7-4A31-BC11-B9DD9C3784F0}"/>
              </a:ext>
            </a:extLst>
          </p:cNvPr>
          <p:cNvSpPr/>
          <p:nvPr/>
        </p:nvSpPr>
        <p:spPr>
          <a:xfrm>
            <a:off x="7828984" y="5435727"/>
            <a:ext cx="4176464" cy="644501"/>
          </a:xfrm>
          <a:prstGeom prst="rect">
            <a:avLst/>
          </a:prstGeom>
          <a:noFill/>
          <a:ln/>
        </p:spPr>
        <p:txBody>
          <a:bodyPr wrap="square" lIns="0" tIns="0" rIns="0" bIns="0" rtlCol="0" anchor="t"/>
          <a:lstStyle/>
          <a:p>
            <a:pPr>
              <a:lnSpc>
                <a:spcPts val="1500"/>
              </a:lnSpc>
            </a:pPr>
            <a:r>
              <a:rPr lang="en-US" sz="1600" dirty="0" err="1">
                <a:solidFill>
                  <a:schemeClr val="bg1"/>
                </a:solidFill>
                <a:latin typeface="+mn-lt"/>
                <a:ea typeface="Open Sans" pitchFamily="34" charset="-122"/>
                <a:cs typeface="Open Sans" pitchFamily="34" charset="-120"/>
              </a:rPr>
              <a:t>Проект</a:t>
            </a:r>
            <a:r>
              <a:rPr lang="en-US" sz="1600" dirty="0">
                <a:solidFill>
                  <a:schemeClr val="bg1"/>
                </a:solidFill>
                <a:latin typeface="+mn-lt"/>
                <a:ea typeface="Open Sans" pitchFamily="34" charset="-122"/>
                <a:cs typeface="Open Sans" pitchFamily="34" charset="-120"/>
              </a:rPr>
              <a:t> </a:t>
            </a:r>
            <a:r>
              <a:rPr lang="ru-RU" sz="1600" dirty="0">
                <a:solidFill>
                  <a:schemeClr val="bg1"/>
                </a:solidFill>
                <a:latin typeface="+mn-lt"/>
                <a:ea typeface="Open Sans" pitchFamily="34" charset="-122"/>
                <a:cs typeface="Open Sans" pitchFamily="34" charset="-120"/>
              </a:rPr>
              <a:t>реализован </a:t>
            </a:r>
            <a:r>
              <a:rPr lang="en-US" sz="1600" dirty="0">
                <a:solidFill>
                  <a:schemeClr val="bg1"/>
                </a:solidFill>
                <a:latin typeface="+mn-lt"/>
                <a:ea typeface="Open Sans" pitchFamily="34" charset="-122"/>
                <a:cs typeface="Open Sans" pitchFamily="34" charset="-120"/>
              </a:rPr>
              <a:t>с учетом требований Единого отраслевого Казначейства (ЕОК "Роскосмос"), что обеспечило интеграцию и </a:t>
            </a:r>
            <a:r>
              <a:rPr lang="en-US" sz="1600" dirty="0" err="1">
                <a:solidFill>
                  <a:schemeClr val="bg1"/>
                </a:solidFill>
                <a:latin typeface="+mn-lt"/>
                <a:ea typeface="Open Sans" pitchFamily="34" charset="-122"/>
                <a:cs typeface="Open Sans" pitchFamily="34" charset="-120"/>
              </a:rPr>
              <a:t>соблюдение</a:t>
            </a:r>
            <a:r>
              <a:rPr lang="en-US" sz="1600" dirty="0">
                <a:solidFill>
                  <a:schemeClr val="bg1"/>
                </a:solidFill>
                <a:latin typeface="+mn-lt"/>
                <a:ea typeface="Open Sans" pitchFamily="34" charset="-122"/>
                <a:cs typeface="Open Sans" pitchFamily="34" charset="-120"/>
              </a:rPr>
              <a:t> </a:t>
            </a:r>
            <a:r>
              <a:rPr lang="en-US" sz="1600" dirty="0" err="1">
                <a:solidFill>
                  <a:schemeClr val="bg1"/>
                </a:solidFill>
                <a:latin typeface="+mn-lt"/>
                <a:ea typeface="Open Sans" pitchFamily="34" charset="-122"/>
                <a:cs typeface="Open Sans" pitchFamily="34" charset="-120"/>
              </a:rPr>
              <a:t>регламентов</a:t>
            </a:r>
            <a:endParaRPr lang="en-US" sz="1600" dirty="0">
              <a:solidFill>
                <a:schemeClr val="bg1"/>
              </a:solidFill>
              <a:latin typeface="+mn-lt"/>
            </a:endParaRPr>
          </a:p>
        </p:txBody>
      </p:sp>
    </p:spTree>
    <p:extLst>
      <p:ext uri="{BB962C8B-B14F-4D97-AF65-F5344CB8AC3E}">
        <p14:creationId xmlns:p14="http://schemas.microsoft.com/office/powerpoint/2010/main" val="153867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86385" y="188913"/>
            <a:ext cx="9088505" cy="78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Различные подходы к </a:t>
            </a:r>
            <a:r>
              <a:rPr lang="ru-RU" sz="2800" dirty="0">
                <a:solidFill>
                  <a:srgbClr val="443728"/>
                </a:solidFill>
                <a:latin typeface="+mj-lt"/>
                <a:ea typeface="Crimson Pro Bold" pitchFamily="34" charset="-122"/>
              </a:rPr>
              <a:t>использованию</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графиков</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расчетов</a:t>
            </a:r>
            <a:endParaRPr lang="en-US" sz="2800" dirty="0">
              <a:solidFill>
                <a:srgbClr val="443728"/>
              </a:solidFill>
              <a:latin typeface="+mj-lt"/>
              <a:ea typeface="Crimson Pro Bold" pitchFamily="34" charset="-122"/>
            </a:endParaRPr>
          </a:p>
        </p:txBody>
      </p:sp>
      <p:sp>
        <p:nvSpPr>
          <p:cNvPr id="3" name="Shape 1"/>
          <p:cNvSpPr/>
          <p:nvPr/>
        </p:nvSpPr>
        <p:spPr>
          <a:xfrm>
            <a:off x="658247" y="2488585"/>
            <a:ext cx="5177043" cy="12703"/>
          </a:xfrm>
          <a:prstGeom prst="roundRect">
            <a:avLst>
              <a:gd name="adj" fmla="val 407966"/>
            </a:avLst>
          </a:prstGeom>
          <a:solidFill>
            <a:srgbClr val="000000">
              <a:alpha val="8000"/>
            </a:srgbClr>
          </a:solidFill>
          <a:ln/>
        </p:spPr>
        <p:txBody>
          <a:bodyPr/>
          <a:lstStyle/>
          <a:p>
            <a:endParaRPr lang="ru-RU"/>
          </a:p>
        </p:txBody>
      </p:sp>
      <p:sp>
        <p:nvSpPr>
          <p:cNvPr id="4" name="Shape 2"/>
          <p:cNvSpPr/>
          <p:nvPr/>
        </p:nvSpPr>
        <p:spPr>
          <a:xfrm>
            <a:off x="1241095" y="2118563"/>
            <a:ext cx="12703" cy="370072"/>
          </a:xfrm>
          <a:prstGeom prst="roundRect">
            <a:avLst>
              <a:gd name="adj" fmla="val 407966"/>
            </a:avLst>
          </a:prstGeom>
          <a:solidFill>
            <a:srgbClr val="9C776D"/>
          </a:solidFill>
          <a:ln/>
        </p:spPr>
        <p:txBody>
          <a:bodyPr/>
          <a:lstStyle/>
          <a:p>
            <a:endParaRPr lang="ru-RU"/>
          </a:p>
        </p:txBody>
      </p:sp>
      <p:sp>
        <p:nvSpPr>
          <p:cNvPr id="5" name="Shape 3"/>
          <p:cNvSpPr/>
          <p:nvPr/>
        </p:nvSpPr>
        <p:spPr>
          <a:xfrm>
            <a:off x="1108706" y="2349796"/>
            <a:ext cx="277579" cy="277579"/>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6" name="Text 4"/>
          <p:cNvSpPr/>
          <p:nvPr/>
        </p:nvSpPr>
        <p:spPr>
          <a:xfrm>
            <a:off x="781605" y="1802329"/>
            <a:ext cx="931880" cy="192727"/>
          </a:xfrm>
          <a:prstGeom prst="rect">
            <a:avLst/>
          </a:prstGeom>
          <a:noFill/>
          <a:ln/>
        </p:spPr>
        <p:txBody>
          <a:bodyPr wrap="non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Договор</a:t>
            </a:r>
            <a:endParaRPr lang="en-US" sz="1400" dirty="0">
              <a:solidFill>
                <a:srgbClr val="443728"/>
              </a:solidFill>
              <a:latin typeface="+mn-lt"/>
            </a:endParaRPr>
          </a:p>
        </p:txBody>
      </p:sp>
      <p:sp>
        <p:nvSpPr>
          <p:cNvPr id="7" name="Shape 5"/>
          <p:cNvSpPr/>
          <p:nvPr/>
        </p:nvSpPr>
        <p:spPr>
          <a:xfrm>
            <a:off x="1907502" y="2488536"/>
            <a:ext cx="12703" cy="370072"/>
          </a:xfrm>
          <a:prstGeom prst="roundRect">
            <a:avLst>
              <a:gd name="adj" fmla="val 407966"/>
            </a:avLst>
          </a:prstGeom>
          <a:solidFill>
            <a:srgbClr val="AF7662"/>
          </a:solidFill>
          <a:ln/>
        </p:spPr>
        <p:txBody>
          <a:bodyPr/>
          <a:lstStyle/>
          <a:p>
            <a:endParaRPr lang="ru-RU"/>
          </a:p>
        </p:txBody>
      </p:sp>
      <p:sp>
        <p:nvSpPr>
          <p:cNvPr id="8" name="Shape 6"/>
          <p:cNvSpPr/>
          <p:nvPr/>
        </p:nvSpPr>
        <p:spPr>
          <a:xfrm>
            <a:off x="1775114" y="2349796"/>
            <a:ext cx="277579" cy="277579"/>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9" name="Text 7"/>
          <p:cNvSpPr/>
          <p:nvPr/>
        </p:nvSpPr>
        <p:spPr>
          <a:xfrm>
            <a:off x="1448014" y="2982115"/>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График расчетов</a:t>
            </a:r>
            <a:endParaRPr lang="en-US" sz="1400" dirty="0">
              <a:solidFill>
                <a:srgbClr val="443728"/>
              </a:solidFill>
              <a:latin typeface="+mn-lt"/>
            </a:endParaRPr>
          </a:p>
        </p:txBody>
      </p:sp>
      <p:sp>
        <p:nvSpPr>
          <p:cNvPr id="10" name="Shape 8"/>
          <p:cNvSpPr/>
          <p:nvPr/>
        </p:nvSpPr>
        <p:spPr>
          <a:xfrm>
            <a:off x="2573911" y="2118563"/>
            <a:ext cx="12703" cy="370072"/>
          </a:xfrm>
          <a:prstGeom prst="roundRect">
            <a:avLst>
              <a:gd name="adj" fmla="val 407966"/>
            </a:avLst>
          </a:prstGeom>
          <a:solidFill>
            <a:srgbClr val="99A39B"/>
          </a:solidFill>
          <a:ln/>
        </p:spPr>
        <p:txBody>
          <a:bodyPr/>
          <a:lstStyle/>
          <a:p>
            <a:endParaRPr lang="ru-RU"/>
          </a:p>
        </p:txBody>
      </p:sp>
      <p:sp>
        <p:nvSpPr>
          <p:cNvPr id="11" name="Shape 9"/>
          <p:cNvSpPr/>
          <p:nvPr/>
        </p:nvSpPr>
        <p:spPr>
          <a:xfrm>
            <a:off x="2441523" y="2349796"/>
            <a:ext cx="277579" cy="277579"/>
          </a:xfrm>
          <a:prstGeom prst="roundRect">
            <a:avLst>
              <a:gd name="adj" fmla="val 18670"/>
            </a:avLst>
          </a:prstGeom>
          <a:solidFill>
            <a:srgbClr val="FCC451"/>
          </a:solidFill>
          <a:ln w="7620">
            <a:solidFill>
              <a:srgbClr val="99A39B"/>
            </a:solidFill>
            <a:prstDash val="solid"/>
          </a:ln>
        </p:spPr>
        <p:txBody>
          <a:bodyPr/>
          <a:lstStyle/>
          <a:p>
            <a:endParaRPr lang="ru-RU"/>
          </a:p>
        </p:txBody>
      </p:sp>
      <p:sp>
        <p:nvSpPr>
          <p:cNvPr id="12" name="Text 10"/>
          <p:cNvSpPr/>
          <p:nvPr/>
        </p:nvSpPr>
        <p:spPr>
          <a:xfrm>
            <a:off x="2114422" y="1434748"/>
            <a:ext cx="931880" cy="770910"/>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Контроль лимитов (1-й уровень)</a:t>
            </a:r>
            <a:endParaRPr lang="en-US" sz="1400" dirty="0">
              <a:solidFill>
                <a:srgbClr val="443728"/>
              </a:solidFill>
              <a:latin typeface="+mn-lt"/>
            </a:endParaRPr>
          </a:p>
        </p:txBody>
      </p:sp>
      <p:sp>
        <p:nvSpPr>
          <p:cNvPr id="13" name="Shape 11"/>
          <p:cNvSpPr/>
          <p:nvPr/>
        </p:nvSpPr>
        <p:spPr>
          <a:xfrm>
            <a:off x="3240319" y="2488536"/>
            <a:ext cx="12703" cy="370072"/>
          </a:xfrm>
          <a:prstGeom prst="roundRect">
            <a:avLst>
              <a:gd name="adj" fmla="val 407966"/>
            </a:avLst>
          </a:prstGeom>
          <a:solidFill>
            <a:srgbClr val="E2AA37"/>
          </a:solidFill>
          <a:ln/>
        </p:spPr>
        <p:txBody>
          <a:bodyPr/>
          <a:lstStyle/>
          <a:p>
            <a:endParaRPr lang="ru-RU"/>
          </a:p>
        </p:txBody>
      </p:sp>
      <p:sp>
        <p:nvSpPr>
          <p:cNvPr id="14" name="Shape 12"/>
          <p:cNvSpPr/>
          <p:nvPr/>
        </p:nvSpPr>
        <p:spPr>
          <a:xfrm>
            <a:off x="3107930" y="2349796"/>
            <a:ext cx="277579" cy="277579"/>
          </a:xfrm>
          <a:prstGeom prst="roundRect">
            <a:avLst>
              <a:gd name="adj" fmla="val 18670"/>
            </a:avLst>
          </a:prstGeom>
          <a:solidFill>
            <a:srgbClr val="BBE0E3"/>
          </a:solidFill>
          <a:ln w="7620">
            <a:solidFill>
              <a:srgbClr val="E2AA37"/>
            </a:solidFill>
            <a:prstDash val="solid"/>
          </a:ln>
        </p:spPr>
        <p:txBody>
          <a:bodyPr/>
          <a:lstStyle/>
          <a:p>
            <a:endParaRPr lang="ru-RU"/>
          </a:p>
        </p:txBody>
      </p:sp>
      <p:sp>
        <p:nvSpPr>
          <p:cNvPr id="15" name="Text 13"/>
          <p:cNvSpPr/>
          <p:nvPr/>
        </p:nvSpPr>
        <p:spPr>
          <a:xfrm>
            <a:off x="2780830" y="2982115"/>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Заявка на оплату</a:t>
            </a:r>
            <a:endParaRPr lang="en-US" sz="1400" dirty="0">
              <a:solidFill>
                <a:srgbClr val="443728"/>
              </a:solidFill>
              <a:latin typeface="+mn-lt"/>
            </a:endParaRPr>
          </a:p>
        </p:txBody>
      </p:sp>
      <p:sp>
        <p:nvSpPr>
          <p:cNvPr id="16" name="Shape 14"/>
          <p:cNvSpPr/>
          <p:nvPr/>
        </p:nvSpPr>
        <p:spPr>
          <a:xfrm>
            <a:off x="3906727" y="2118563"/>
            <a:ext cx="12703" cy="370072"/>
          </a:xfrm>
          <a:prstGeom prst="roundRect">
            <a:avLst>
              <a:gd name="adj" fmla="val 407966"/>
            </a:avLst>
          </a:prstGeom>
          <a:solidFill>
            <a:srgbClr val="9C776D"/>
          </a:solidFill>
          <a:ln/>
        </p:spPr>
        <p:txBody>
          <a:bodyPr/>
          <a:lstStyle/>
          <a:p>
            <a:endParaRPr lang="ru-RU"/>
          </a:p>
        </p:txBody>
      </p:sp>
      <p:sp>
        <p:nvSpPr>
          <p:cNvPr id="17" name="Shape 15"/>
          <p:cNvSpPr/>
          <p:nvPr/>
        </p:nvSpPr>
        <p:spPr>
          <a:xfrm>
            <a:off x="3774339" y="2349796"/>
            <a:ext cx="277579" cy="277579"/>
          </a:xfrm>
          <a:prstGeom prst="roundRect">
            <a:avLst>
              <a:gd name="adj" fmla="val 18670"/>
            </a:avLst>
          </a:prstGeom>
          <a:solidFill>
            <a:srgbClr val="FCC451"/>
          </a:solidFill>
          <a:ln w="7620">
            <a:solidFill>
              <a:srgbClr val="9C776D"/>
            </a:solidFill>
            <a:prstDash val="solid"/>
          </a:ln>
        </p:spPr>
        <p:txBody>
          <a:bodyPr/>
          <a:lstStyle/>
          <a:p>
            <a:endParaRPr lang="ru-RU"/>
          </a:p>
        </p:txBody>
      </p:sp>
      <p:sp>
        <p:nvSpPr>
          <p:cNvPr id="18" name="Text 16"/>
          <p:cNvSpPr/>
          <p:nvPr/>
        </p:nvSpPr>
        <p:spPr>
          <a:xfrm>
            <a:off x="3447238" y="1434748"/>
            <a:ext cx="931880" cy="770910"/>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Контроль лимитов (2-й уровень)</a:t>
            </a:r>
            <a:endParaRPr lang="en-US" sz="1400" dirty="0">
              <a:solidFill>
                <a:srgbClr val="443728"/>
              </a:solidFill>
              <a:latin typeface="+mn-lt"/>
            </a:endParaRPr>
          </a:p>
        </p:txBody>
      </p:sp>
      <p:sp>
        <p:nvSpPr>
          <p:cNvPr id="19" name="Shape 17"/>
          <p:cNvSpPr/>
          <p:nvPr/>
        </p:nvSpPr>
        <p:spPr>
          <a:xfrm>
            <a:off x="4573135" y="2488536"/>
            <a:ext cx="12703" cy="370072"/>
          </a:xfrm>
          <a:prstGeom prst="roundRect">
            <a:avLst>
              <a:gd name="adj" fmla="val 407966"/>
            </a:avLst>
          </a:prstGeom>
          <a:solidFill>
            <a:srgbClr val="AF7662"/>
          </a:solidFill>
          <a:ln/>
        </p:spPr>
        <p:txBody>
          <a:bodyPr/>
          <a:lstStyle/>
          <a:p>
            <a:endParaRPr lang="ru-RU"/>
          </a:p>
        </p:txBody>
      </p:sp>
      <p:sp>
        <p:nvSpPr>
          <p:cNvPr id="20" name="Shape 18"/>
          <p:cNvSpPr/>
          <p:nvPr/>
        </p:nvSpPr>
        <p:spPr>
          <a:xfrm>
            <a:off x="4440747" y="2349796"/>
            <a:ext cx="277579" cy="277579"/>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21" name="Text 19"/>
          <p:cNvSpPr/>
          <p:nvPr/>
        </p:nvSpPr>
        <p:spPr>
          <a:xfrm>
            <a:off x="4113647" y="2982115"/>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Платежная позиция</a:t>
            </a:r>
            <a:endParaRPr lang="en-US" sz="1400" dirty="0">
              <a:solidFill>
                <a:srgbClr val="443728"/>
              </a:solidFill>
              <a:latin typeface="+mn-lt"/>
            </a:endParaRPr>
          </a:p>
        </p:txBody>
      </p:sp>
      <p:sp>
        <p:nvSpPr>
          <p:cNvPr id="22" name="Shape 20"/>
          <p:cNvSpPr/>
          <p:nvPr/>
        </p:nvSpPr>
        <p:spPr>
          <a:xfrm>
            <a:off x="5239543" y="2118563"/>
            <a:ext cx="12703" cy="370072"/>
          </a:xfrm>
          <a:prstGeom prst="roundRect">
            <a:avLst>
              <a:gd name="adj" fmla="val 407966"/>
            </a:avLst>
          </a:prstGeom>
          <a:solidFill>
            <a:srgbClr val="99A39B"/>
          </a:solidFill>
          <a:ln/>
        </p:spPr>
        <p:txBody>
          <a:bodyPr/>
          <a:lstStyle/>
          <a:p>
            <a:endParaRPr lang="ru-RU"/>
          </a:p>
        </p:txBody>
      </p:sp>
      <p:sp>
        <p:nvSpPr>
          <p:cNvPr id="23" name="Shape 21"/>
          <p:cNvSpPr/>
          <p:nvPr/>
        </p:nvSpPr>
        <p:spPr>
          <a:xfrm>
            <a:off x="5107155" y="2349796"/>
            <a:ext cx="277579" cy="277579"/>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24" name="Text 22"/>
          <p:cNvSpPr/>
          <p:nvPr/>
        </p:nvSpPr>
        <p:spPr>
          <a:xfrm>
            <a:off x="4779954" y="1789113"/>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Исполнение</a:t>
            </a:r>
            <a:endParaRPr lang="en-US" sz="1400" dirty="0">
              <a:solidFill>
                <a:srgbClr val="443728"/>
              </a:solidFill>
              <a:latin typeface="+mn-lt"/>
            </a:endParaRPr>
          </a:p>
        </p:txBody>
      </p:sp>
      <p:sp>
        <p:nvSpPr>
          <p:cNvPr id="25" name="Text 23"/>
          <p:cNvSpPr/>
          <p:nvPr/>
        </p:nvSpPr>
        <p:spPr>
          <a:xfrm>
            <a:off x="658247" y="3645818"/>
            <a:ext cx="2613630" cy="192727"/>
          </a:xfrm>
          <a:prstGeom prst="rect">
            <a:avLst/>
          </a:prstGeom>
          <a:noFill/>
          <a:ln/>
        </p:spPr>
        <p:txBody>
          <a:bodyPr wrap="none" lIns="0" tIns="0" rIns="0" bIns="0" rtlCol="0" anchor="t"/>
          <a:lstStyle/>
          <a:p>
            <a:pPr>
              <a:lnSpc>
                <a:spcPts val="1500"/>
              </a:lnSpc>
            </a:pPr>
            <a:r>
              <a:rPr lang="en-US" b="1" dirty="0">
                <a:solidFill>
                  <a:srgbClr val="443728"/>
                </a:solidFill>
                <a:latin typeface="+mn-lt"/>
                <a:ea typeface="Crimson Pro Bold" pitchFamily="34" charset="-122"/>
                <a:cs typeface="Crimson Pro Bold" pitchFamily="34" charset="-120"/>
              </a:rPr>
              <a:t>Пооперационное планирование</a:t>
            </a:r>
            <a:endParaRPr lang="en-US" dirty="0">
              <a:solidFill>
                <a:srgbClr val="443728"/>
              </a:solidFill>
              <a:latin typeface="+mn-lt"/>
            </a:endParaRPr>
          </a:p>
        </p:txBody>
      </p:sp>
      <p:sp>
        <p:nvSpPr>
          <p:cNvPr id="26" name="Text 24"/>
          <p:cNvSpPr/>
          <p:nvPr/>
        </p:nvSpPr>
        <p:spPr>
          <a:xfrm>
            <a:off x="658247" y="4129467"/>
            <a:ext cx="5177043" cy="203644"/>
          </a:xfrm>
          <a:prstGeom prst="rect">
            <a:avLst/>
          </a:prstGeom>
          <a:noFill/>
          <a:ln/>
        </p:spPr>
        <p:txBody>
          <a:bodyPr wrap="none" lIns="0" tIns="0" rIns="0" bIns="0" rtlCol="0" anchor="t"/>
          <a:lstStyle/>
          <a:p>
            <a:pPr>
              <a:lnSpc>
                <a:spcPts val="1542"/>
              </a:lnSpc>
            </a:pPr>
            <a:r>
              <a:rPr lang="en-US" sz="1600" dirty="0">
                <a:solidFill>
                  <a:srgbClr val="443728"/>
                </a:solidFill>
                <a:latin typeface="+mn-lt"/>
                <a:ea typeface="Open Sans" pitchFamily="34" charset="-122"/>
                <a:cs typeface="Open Sans" pitchFamily="34" charset="-120"/>
              </a:rPr>
              <a:t>Два уровня контроля лимитов</a:t>
            </a:r>
            <a:endParaRPr lang="en-US" sz="1600" dirty="0">
              <a:solidFill>
                <a:srgbClr val="443728"/>
              </a:solidFill>
              <a:latin typeface="+mn-lt"/>
            </a:endParaRPr>
          </a:p>
        </p:txBody>
      </p:sp>
      <p:sp>
        <p:nvSpPr>
          <p:cNvPr id="27" name="Text 25"/>
          <p:cNvSpPr/>
          <p:nvPr/>
        </p:nvSpPr>
        <p:spPr>
          <a:xfrm>
            <a:off x="965500" y="4445024"/>
            <a:ext cx="5177043" cy="197292"/>
          </a:xfrm>
          <a:prstGeom prst="rect">
            <a:avLst/>
          </a:prstGeom>
          <a:noFill/>
          <a:ln/>
        </p:spPr>
        <p:txBody>
          <a:bodyPr wrap="none" lIns="0" tIns="0" rIns="0" bIns="0" rtlCol="0" anchor="t"/>
          <a:lstStyle/>
          <a:p>
            <a:pPr marL="285807" indent="-285807">
              <a:lnSpc>
                <a:spcPts val="1542"/>
              </a:lnSpc>
              <a:buSzPct val="100000"/>
              <a:buChar char="•"/>
            </a:pPr>
            <a:r>
              <a:rPr lang="ru-RU" sz="1400" dirty="0">
                <a:solidFill>
                  <a:srgbClr val="443728"/>
                </a:solidFill>
                <a:latin typeface="+mn-lt"/>
                <a:ea typeface="Open Sans" pitchFamily="34" charset="-122"/>
                <a:cs typeface="Open Sans" pitchFamily="34" charset="-120"/>
              </a:rPr>
              <a:t>Контроль лимитов</a:t>
            </a:r>
            <a:r>
              <a:rPr lang="en-US" sz="1400" dirty="0">
                <a:solidFill>
                  <a:srgbClr val="443728"/>
                </a:solidFill>
                <a:latin typeface="+mn-lt"/>
                <a:ea typeface="Open Sans" pitchFamily="34" charset="-122"/>
                <a:cs typeface="Open Sans" pitchFamily="34" charset="-120"/>
              </a:rPr>
              <a:t> на уровне графика расчетов</a:t>
            </a:r>
            <a:endParaRPr lang="en-US" sz="1400" dirty="0">
              <a:solidFill>
                <a:srgbClr val="443728"/>
              </a:solidFill>
              <a:latin typeface="+mn-lt"/>
            </a:endParaRPr>
          </a:p>
        </p:txBody>
      </p:sp>
      <p:sp>
        <p:nvSpPr>
          <p:cNvPr id="28" name="Text 26"/>
          <p:cNvSpPr/>
          <p:nvPr/>
        </p:nvSpPr>
        <p:spPr>
          <a:xfrm>
            <a:off x="973296" y="4684526"/>
            <a:ext cx="5177043"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Контроль резервов </a:t>
            </a:r>
            <a:r>
              <a:rPr lang="en-US" sz="1400" dirty="0" err="1">
                <a:solidFill>
                  <a:srgbClr val="443728"/>
                </a:solidFill>
                <a:latin typeface="+mn-lt"/>
                <a:ea typeface="Open Sans" pitchFamily="34" charset="-122"/>
                <a:cs typeface="Open Sans" pitchFamily="34" charset="-120"/>
              </a:rPr>
              <a:t>при</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формировании заявки</a:t>
            </a:r>
            <a:endParaRPr lang="en-US" sz="1400" dirty="0">
              <a:solidFill>
                <a:srgbClr val="443728"/>
              </a:solidFill>
              <a:latin typeface="+mn-lt"/>
            </a:endParaRPr>
          </a:p>
        </p:txBody>
      </p:sp>
      <p:sp>
        <p:nvSpPr>
          <p:cNvPr id="29" name="Text 27"/>
          <p:cNvSpPr/>
          <p:nvPr/>
        </p:nvSpPr>
        <p:spPr>
          <a:xfrm>
            <a:off x="658247" y="4992771"/>
            <a:ext cx="5177043" cy="203644"/>
          </a:xfrm>
          <a:prstGeom prst="rect">
            <a:avLst/>
          </a:prstGeom>
          <a:noFill/>
          <a:ln/>
        </p:spPr>
        <p:txBody>
          <a:bodyPr wrap="none" lIns="0" tIns="0" rIns="0" bIns="0" rtlCol="0" anchor="t"/>
          <a:lstStyle/>
          <a:p>
            <a:pPr>
              <a:lnSpc>
                <a:spcPts val="1542"/>
              </a:lnSpc>
            </a:pPr>
            <a:r>
              <a:rPr lang="en-US" sz="1600" dirty="0">
                <a:solidFill>
                  <a:srgbClr val="443728"/>
                </a:solidFill>
                <a:latin typeface="+mn-lt"/>
                <a:ea typeface="Open Sans" pitchFamily="34" charset="-122"/>
                <a:cs typeface="Open Sans" pitchFamily="34" charset="-120"/>
              </a:rPr>
              <a:t>Согласование каждой операции</a:t>
            </a:r>
            <a:endParaRPr lang="en-US" sz="1600" dirty="0">
              <a:solidFill>
                <a:srgbClr val="443728"/>
              </a:solidFill>
              <a:latin typeface="+mn-lt"/>
            </a:endParaRPr>
          </a:p>
        </p:txBody>
      </p:sp>
      <p:sp>
        <p:nvSpPr>
          <p:cNvPr id="30" name="Text 28"/>
          <p:cNvSpPr/>
          <p:nvPr/>
        </p:nvSpPr>
        <p:spPr>
          <a:xfrm>
            <a:off x="973296" y="5307367"/>
            <a:ext cx="5177043"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Индивидуальное подтверждение платежей</a:t>
            </a:r>
            <a:endParaRPr lang="en-US" sz="1400" dirty="0">
              <a:solidFill>
                <a:srgbClr val="443728"/>
              </a:solidFill>
              <a:latin typeface="+mn-lt"/>
            </a:endParaRPr>
          </a:p>
        </p:txBody>
      </p:sp>
      <p:sp>
        <p:nvSpPr>
          <p:cNvPr id="31" name="Text 29"/>
          <p:cNvSpPr/>
          <p:nvPr/>
        </p:nvSpPr>
        <p:spPr>
          <a:xfrm>
            <a:off x="973296" y="5547830"/>
            <a:ext cx="5177043"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Возможность корректировки на любом этапе</a:t>
            </a:r>
            <a:endParaRPr lang="en-US" sz="1400" dirty="0">
              <a:solidFill>
                <a:srgbClr val="443728"/>
              </a:solidFill>
              <a:latin typeface="+mn-lt"/>
            </a:endParaRPr>
          </a:p>
        </p:txBody>
      </p:sp>
      <p:sp>
        <p:nvSpPr>
          <p:cNvPr id="32" name="Text 30"/>
          <p:cNvSpPr/>
          <p:nvPr/>
        </p:nvSpPr>
        <p:spPr>
          <a:xfrm>
            <a:off x="658247" y="5856075"/>
            <a:ext cx="5177043" cy="203644"/>
          </a:xfrm>
          <a:prstGeom prst="rect">
            <a:avLst/>
          </a:prstGeom>
          <a:noFill/>
          <a:ln/>
        </p:spPr>
        <p:txBody>
          <a:bodyPr wrap="none" lIns="0" tIns="0" rIns="0" bIns="0" rtlCol="0" anchor="t"/>
          <a:lstStyle/>
          <a:p>
            <a:pPr>
              <a:lnSpc>
                <a:spcPts val="1542"/>
              </a:lnSpc>
            </a:pPr>
            <a:r>
              <a:rPr lang="en-US" sz="1600" dirty="0">
                <a:solidFill>
                  <a:srgbClr val="443728"/>
                </a:solidFill>
                <a:latin typeface="+mn-lt"/>
                <a:ea typeface="Open Sans" pitchFamily="34" charset="-122"/>
                <a:cs typeface="Open Sans" pitchFamily="34" charset="-120"/>
              </a:rPr>
              <a:t>Заявки на оплату по расписанию</a:t>
            </a:r>
            <a:endParaRPr lang="en-US" sz="1600" dirty="0">
              <a:solidFill>
                <a:srgbClr val="443728"/>
              </a:solidFill>
              <a:latin typeface="+mn-lt"/>
            </a:endParaRPr>
          </a:p>
        </p:txBody>
      </p:sp>
      <p:sp>
        <p:nvSpPr>
          <p:cNvPr id="33" name="Text 31"/>
          <p:cNvSpPr/>
          <p:nvPr/>
        </p:nvSpPr>
        <p:spPr>
          <a:xfrm>
            <a:off x="973297" y="6170671"/>
            <a:ext cx="4861994" cy="197292"/>
          </a:xfrm>
          <a:prstGeom prst="rect">
            <a:avLst/>
          </a:prstGeom>
          <a:noFill/>
          <a:ln/>
        </p:spPr>
        <p:txBody>
          <a:bodyPr wrap="none" lIns="0" tIns="0" rIns="0" bIns="0" rtlCol="0" anchor="t"/>
          <a:lstStyle/>
          <a:p>
            <a:pPr marL="285807" indent="-285807">
              <a:lnSpc>
                <a:spcPts val="1542"/>
              </a:lnSpc>
              <a:buSzPct val="100000"/>
              <a:buChar char="•"/>
            </a:pPr>
            <a:r>
              <a:rPr lang="ru-RU" sz="1400" dirty="0">
                <a:solidFill>
                  <a:srgbClr val="443728"/>
                </a:solidFill>
                <a:latin typeface="+mn-lt"/>
                <a:ea typeface="Open Sans" pitchFamily="34" charset="-122"/>
                <a:cs typeface="Open Sans" pitchFamily="34" charset="-120"/>
              </a:rPr>
              <a:t>Автоматическое формирование заявок по графику</a:t>
            </a:r>
            <a:endParaRPr lang="en-US" sz="1400" dirty="0">
              <a:solidFill>
                <a:srgbClr val="443728"/>
              </a:solidFill>
              <a:latin typeface="+mn-lt"/>
            </a:endParaRPr>
          </a:p>
        </p:txBody>
      </p:sp>
      <p:sp>
        <p:nvSpPr>
          <p:cNvPr id="34" name="Text 32"/>
          <p:cNvSpPr/>
          <p:nvPr/>
        </p:nvSpPr>
        <p:spPr>
          <a:xfrm>
            <a:off x="973296" y="6411134"/>
            <a:ext cx="5177043"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Гибкое управление сроками исполнения</a:t>
            </a:r>
            <a:endParaRPr lang="en-US" sz="1400" dirty="0">
              <a:solidFill>
                <a:srgbClr val="443728"/>
              </a:solidFill>
              <a:latin typeface="+mn-lt"/>
            </a:endParaRPr>
          </a:p>
        </p:txBody>
      </p:sp>
      <p:sp>
        <p:nvSpPr>
          <p:cNvPr id="35" name="Text 33"/>
          <p:cNvSpPr/>
          <p:nvPr/>
        </p:nvSpPr>
        <p:spPr>
          <a:xfrm>
            <a:off x="6142543" y="1147135"/>
            <a:ext cx="1542315" cy="192727"/>
          </a:xfrm>
          <a:prstGeom prst="rect">
            <a:avLst/>
          </a:prstGeom>
          <a:noFill/>
          <a:ln/>
        </p:spPr>
        <p:txBody>
          <a:bodyPr wrap="none" lIns="0" tIns="0" rIns="0" bIns="0" rtlCol="0" anchor="t"/>
          <a:lstStyle/>
          <a:p>
            <a:pPr>
              <a:lnSpc>
                <a:spcPts val="1500"/>
              </a:lnSpc>
            </a:pPr>
            <a:endParaRPr lang="en-US" sz="1100" dirty="0">
              <a:solidFill>
                <a:srgbClr val="443728"/>
              </a:solidFill>
              <a:latin typeface="+mn-lt"/>
            </a:endParaRPr>
          </a:p>
        </p:txBody>
      </p:sp>
      <p:sp>
        <p:nvSpPr>
          <p:cNvPr id="36" name="Shape 34"/>
          <p:cNvSpPr/>
          <p:nvPr/>
        </p:nvSpPr>
        <p:spPr>
          <a:xfrm>
            <a:off x="6142543" y="2550314"/>
            <a:ext cx="5400635" cy="12703"/>
          </a:xfrm>
          <a:prstGeom prst="roundRect">
            <a:avLst>
              <a:gd name="adj" fmla="val 407966"/>
            </a:avLst>
          </a:prstGeom>
          <a:solidFill>
            <a:srgbClr val="000000">
              <a:alpha val="8000"/>
            </a:srgbClr>
          </a:solidFill>
          <a:ln/>
        </p:spPr>
        <p:txBody>
          <a:bodyPr/>
          <a:lstStyle/>
          <a:p>
            <a:endParaRPr lang="ru-RU"/>
          </a:p>
        </p:txBody>
      </p:sp>
      <p:sp>
        <p:nvSpPr>
          <p:cNvPr id="37" name="Shape 35"/>
          <p:cNvSpPr/>
          <p:nvPr/>
        </p:nvSpPr>
        <p:spPr>
          <a:xfrm>
            <a:off x="6984709" y="2180292"/>
            <a:ext cx="12703" cy="370072"/>
          </a:xfrm>
          <a:prstGeom prst="roundRect">
            <a:avLst>
              <a:gd name="adj" fmla="val 407966"/>
            </a:avLst>
          </a:prstGeom>
          <a:solidFill>
            <a:srgbClr val="9C776D"/>
          </a:solidFill>
          <a:ln/>
        </p:spPr>
        <p:txBody>
          <a:bodyPr/>
          <a:lstStyle/>
          <a:p>
            <a:endParaRPr lang="ru-RU"/>
          </a:p>
        </p:txBody>
      </p:sp>
      <p:sp>
        <p:nvSpPr>
          <p:cNvPr id="38" name="Shape 36"/>
          <p:cNvSpPr/>
          <p:nvPr/>
        </p:nvSpPr>
        <p:spPr>
          <a:xfrm>
            <a:off x="6852320" y="2411524"/>
            <a:ext cx="277579" cy="277579"/>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39" name="Text 37"/>
          <p:cNvSpPr/>
          <p:nvPr/>
        </p:nvSpPr>
        <p:spPr>
          <a:xfrm>
            <a:off x="6265901" y="1864058"/>
            <a:ext cx="1450617" cy="192727"/>
          </a:xfrm>
          <a:prstGeom prst="rect">
            <a:avLst/>
          </a:prstGeom>
          <a:noFill/>
          <a:ln/>
        </p:spPr>
        <p:txBody>
          <a:bodyPr wrap="non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Договор</a:t>
            </a:r>
            <a:endParaRPr lang="en-US" sz="1400" dirty="0">
              <a:solidFill>
                <a:srgbClr val="443728"/>
              </a:solidFill>
              <a:latin typeface="+mn-lt"/>
            </a:endParaRPr>
          </a:p>
        </p:txBody>
      </p:sp>
      <p:sp>
        <p:nvSpPr>
          <p:cNvPr id="40" name="Shape 38"/>
          <p:cNvSpPr/>
          <p:nvPr/>
        </p:nvSpPr>
        <p:spPr>
          <a:xfrm>
            <a:off x="7910535" y="2550265"/>
            <a:ext cx="12703" cy="370072"/>
          </a:xfrm>
          <a:prstGeom prst="roundRect">
            <a:avLst>
              <a:gd name="adj" fmla="val 407966"/>
            </a:avLst>
          </a:prstGeom>
          <a:solidFill>
            <a:srgbClr val="AF7662"/>
          </a:solidFill>
          <a:ln/>
        </p:spPr>
        <p:txBody>
          <a:bodyPr/>
          <a:lstStyle/>
          <a:p>
            <a:endParaRPr lang="ru-RU"/>
          </a:p>
        </p:txBody>
      </p:sp>
      <p:sp>
        <p:nvSpPr>
          <p:cNvPr id="41" name="Shape 39"/>
          <p:cNvSpPr/>
          <p:nvPr/>
        </p:nvSpPr>
        <p:spPr>
          <a:xfrm>
            <a:off x="7778146" y="2411524"/>
            <a:ext cx="277579" cy="277579"/>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43" name="Shape 41"/>
          <p:cNvSpPr/>
          <p:nvPr/>
        </p:nvSpPr>
        <p:spPr>
          <a:xfrm>
            <a:off x="8836361" y="2180292"/>
            <a:ext cx="12703" cy="370072"/>
          </a:xfrm>
          <a:prstGeom prst="roundRect">
            <a:avLst>
              <a:gd name="adj" fmla="val 407966"/>
            </a:avLst>
          </a:prstGeom>
          <a:solidFill>
            <a:srgbClr val="99A39B"/>
          </a:solidFill>
          <a:ln/>
        </p:spPr>
        <p:txBody>
          <a:bodyPr/>
          <a:lstStyle/>
          <a:p>
            <a:endParaRPr lang="ru-RU"/>
          </a:p>
        </p:txBody>
      </p:sp>
      <p:sp>
        <p:nvSpPr>
          <p:cNvPr id="44" name="Shape 42"/>
          <p:cNvSpPr/>
          <p:nvPr/>
        </p:nvSpPr>
        <p:spPr>
          <a:xfrm>
            <a:off x="8703972" y="2411524"/>
            <a:ext cx="277579" cy="277579"/>
          </a:xfrm>
          <a:prstGeom prst="roundRect">
            <a:avLst>
              <a:gd name="adj" fmla="val 18670"/>
            </a:avLst>
          </a:prstGeom>
          <a:solidFill>
            <a:srgbClr val="FCC451"/>
          </a:solidFill>
          <a:ln w="7620">
            <a:solidFill>
              <a:srgbClr val="99A39B"/>
            </a:solidFill>
            <a:prstDash val="solid"/>
          </a:ln>
        </p:spPr>
        <p:txBody>
          <a:bodyPr/>
          <a:lstStyle/>
          <a:p>
            <a:endParaRPr lang="ru-RU"/>
          </a:p>
        </p:txBody>
      </p:sp>
      <p:sp>
        <p:nvSpPr>
          <p:cNvPr id="45" name="Text 43"/>
          <p:cNvSpPr/>
          <p:nvPr/>
        </p:nvSpPr>
        <p:spPr>
          <a:xfrm>
            <a:off x="8117453" y="1478603"/>
            <a:ext cx="1450716" cy="578182"/>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Контроль лимитов (1-й уровень)</a:t>
            </a:r>
            <a:endParaRPr lang="en-US" sz="1400" dirty="0">
              <a:solidFill>
                <a:srgbClr val="443728"/>
              </a:solidFill>
              <a:latin typeface="+mn-lt"/>
            </a:endParaRPr>
          </a:p>
        </p:txBody>
      </p:sp>
      <p:sp>
        <p:nvSpPr>
          <p:cNvPr id="46" name="Shape 44"/>
          <p:cNvSpPr/>
          <p:nvPr/>
        </p:nvSpPr>
        <p:spPr>
          <a:xfrm>
            <a:off x="9762187" y="2550265"/>
            <a:ext cx="12703" cy="370072"/>
          </a:xfrm>
          <a:prstGeom prst="roundRect">
            <a:avLst>
              <a:gd name="adj" fmla="val 407966"/>
            </a:avLst>
          </a:prstGeom>
          <a:solidFill>
            <a:srgbClr val="E2AA37"/>
          </a:solidFill>
          <a:ln/>
        </p:spPr>
        <p:txBody>
          <a:bodyPr/>
          <a:lstStyle/>
          <a:p>
            <a:endParaRPr lang="ru-RU"/>
          </a:p>
        </p:txBody>
      </p:sp>
      <p:sp>
        <p:nvSpPr>
          <p:cNvPr id="47" name="Shape 45"/>
          <p:cNvSpPr/>
          <p:nvPr/>
        </p:nvSpPr>
        <p:spPr>
          <a:xfrm>
            <a:off x="9629799" y="2411524"/>
            <a:ext cx="277579" cy="277579"/>
          </a:xfrm>
          <a:prstGeom prst="roundRect">
            <a:avLst>
              <a:gd name="adj" fmla="val 18670"/>
            </a:avLst>
          </a:prstGeom>
          <a:solidFill>
            <a:srgbClr val="C9907C"/>
          </a:solidFill>
          <a:ln w="7620">
            <a:solidFill>
              <a:srgbClr val="FCC451"/>
            </a:solidFill>
            <a:prstDash val="solid"/>
          </a:ln>
        </p:spPr>
        <p:txBody>
          <a:bodyPr/>
          <a:lstStyle/>
          <a:p>
            <a:endParaRPr lang="ru-RU"/>
          </a:p>
        </p:txBody>
      </p:sp>
      <p:sp>
        <p:nvSpPr>
          <p:cNvPr id="49" name="Shape 47"/>
          <p:cNvSpPr/>
          <p:nvPr/>
        </p:nvSpPr>
        <p:spPr>
          <a:xfrm>
            <a:off x="10688013" y="2180292"/>
            <a:ext cx="12703" cy="370072"/>
          </a:xfrm>
          <a:prstGeom prst="roundRect">
            <a:avLst>
              <a:gd name="adj" fmla="val 407966"/>
            </a:avLst>
          </a:prstGeom>
          <a:solidFill>
            <a:srgbClr val="9C776D"/>
          </a:solidFill>
          <a:ln/>
        </p:spPr>
        <p:txBody>
          <a:bodyPr/>
          <a:lstStyle/>
          <a:p>
            <a:endParaRPr lang="ru-RU"/>
          </a:p>
        </p:txBody>
      </p:sp>
      <p:sp>
        <p:nvSpPr>
          <p:cNvPr id="50" name="Shape 48"/>
          <p:cNvSpPr/>
          <p:nvPr/>
        </p:nvSpPr>
        <p:spPr>
          <a:xfrm>
            <a:off x="10555625" y="2411524"/>
            <a:ext cx="277579" cy="277579"/>
          </a:xfrm>
          <a:prstGeom prst="roundRect">
            <a:avLst>
              <a:gd name="adj" fmla="val 18670"/>
            </a:avLst>
          </a:prstGeom>
          <a:solidFill>
            <a:srgbClr val="B3BDB5"/>
          </a:solidFill>
          <a:ln w="7620">
            <a:solidFill>
              <a:srgbClr val="9C776D"/>
            </a:solidFill>
            <a:prstDash val="solid"/>
          </a:ln>
        </p:spPr>
        <p:txBody>
          <a:bodyPr/>
          <a:lstStyle/>
          <a:p>
            <a:endParaRPr lang="ru-RU"/>
          </a:p>
        </p:txBody>
      </p:sp>
      <p:sp>
        <p:nvSpPr>
          <p:cNvPr id="51" name="Text 49"/>
          <p:cNvSpPr/>
          <p:nvPr/>
        </p:nvSpPr>
        <p:spPr>
          <a:xfrm>
            <a:off x="9969105" y="1864058"/>
            <a:ext cx="1450716" cy="192727"/>
          </a:xfrm>
          <a:prstGeom prst="rect">
            <a:avLst/>
          </a:prstGeom>
          <a:noFill/>
          <a:ln/>
        </p:spPr>
        <p:txBody>
          <a:bodyPr wrap="non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Исполнение</a:t>
            </a:r>
            <a:endParaRPr lang="en-US" sz="1400" dirty="0">
              <a:solidFill>
                <a:srgbClr val="443728"/>
              </a:solidFill>
              <a:latin typeface="+mn-lt"/>
            </a:endParaRPr>
          </a:p>
        </p:txBody>
      </p:sp>
      <p:sp>
        <p:nvSpPr>
          <p:cNvPr id="52" name="Text 50"/>
          <p:cNvSpPr/>
          <p:nvPr/>
        </p:nvSpPr>
        <p:spPr>
          <a:xfrm>
            <a:off x="6174657" y="3652005"/>
            <a:ext cx="2573735" cy="192727"/>
          </a:xfrm>
          <a:prstGeom prst="rect">
            <a:avLst/>
          </a:prstGeom>
          <a:noFill/>
          <a:ln/>
        </p:spPr>
        <p:txBody>
          <a:bodyPr wrap="none" lIns="0" tIns="0" rIns="0" bIns="0" rtlCol="0" anchor="t"/>
          <a:lstStyle/>
          <a:p>
            <a:pPr>
              <a:lnSpc>
                <a:spcPts val="1500"/>
              </a:lnSpc>
            </a:pPr>
            <a:r>
              <a:rPr lang="en-US" b="1" dirty="0">
                <a:solidFill>
                  <a:srgbClr val="443728"/>
                </a:solidFill>
                <a:latin typeface="+mn-lt"/>
                <a:ea typeface="Crimson Pro Bold" pitchFamily="34" charset="-122"/>
                <a:cs typeface="Crimson Pro Bold" pitchFamily="34" charset="-120"/>
              </a:rPr>
              <a:t>Планирование сделки целиком</a:t>
            </a:r>
            <a:endParaRPr lang="en-US" dirty="0">
              <a:solidFill>
                <a:srgbClr val="443728"/>
              </a:solidFill>
              <a:latin typeface="+mn-lt"/>
            </a:endParaRPr>
          </a:p>
        </p:txBody>
      </p:sp>
      <p:sp>
        <p:nvSpPr>
          <p:cNvPr id="53" name="Text 51"/>
          <p:cNvSpPr/>
          <p:nvPr/>
        </p:nvSpPr>
        <p:spPr>
          <a:xfrm>
            <a:off x="6214551" y="4191195"/>
            <a:ext cx="5400635" cy="203644"/>
          </a:xfrm>
          <a:prstGeom prst="rect">
            <a:avLst/>
          </a:prstGeom>
          <a:noFill/>
          <a:ln/>
        </p:spPr>
        <p:txBody>
          <a:bodyPr wrap="none" lIns="0" tIns="0" rIns="0" bIns="0" rtlCol="0" anchor="t"/>
          <a:lstStyle/>
          <a:p>
            <a:pPr>
              <a:lnSpc>
                <a:spcPts val="1542"/>
              </a:lnSpc>
            </a:pPr>
            <a:r>
              <a:rPr lang="en-US" sz="1600" dirty="0">
                <a:solidFill>
                  <a:srgbClr val="443728"/>
                </a:solidFill>
                <a:latin typeface="+mn-lt"/>
                <a:ea typeface="Open Sans" pitchFamily="34" charset="-122"/>
                <a:cs typeface="Open Sans" pitchFamily="34" charset="-120"/>
              </a:rPr>
              <a:t>Контроль всего графика расчетов</a:t>
            </a:r>
            <a:endParaRPr lang="en-US" sz="1600" dirty="0">
              <a:solidFill>
                <a:srgbClr val="443728"/>
              </a:solidFill>
              <a:latin typeface="+mn-lt"/>
            </a:endParaRPr>
          </a:p>
        </p:txBody>
      </p:sp>
      <p:sp>
        <p:nvSpPr>
          <p:cNvPr id="54" name="Text 52"/>
          <p:cNvSpPr/>
          <p:nvPr/>
        </p:nvSpPr>
        <p:spPr>
          <a:xfrm>
            <a:off x="6529600" y="4505792"/>
            <a:ext cx="5400635"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Единая проверка лимитов и условий</a:t>
            </a:r>
            <a:endParaRPr lang="en-US" sz="1400" dirty="0">
              <a:solidFill>
                <a:srgbClr val="443728"/>
              </a:solidFill>
              <a:latin typeface="+mn-lt"/>
            </a:endParaRPr>
          </a:p>
        </p:txBody>
      </p:sp>
      <p:sp>
        <p:nvSpPr>
          <p:cNvPr id="55" name="Text 53"/>
          <p:cNvSpPr/>
          <p:nvPr/>
        </p:nvSpPr>
        <p:spPr>
          <a:xfrm>
            <a:off x="6529600" y="4746255"/>
            <a:ext cx="5400635"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Мониторинг исполнения всех платежей</a:t>
            </a:r>
            <a:endParaRPr lang="en-US" sz="1400" dirty="0">
              <a:solidFill>
                <a:srgbClr val="443728"/>
              </a:solidFill>
              <a:latin typeface="+mn-lt"/>
            </a:endParaRPr>
          </a:p>
        </p:txBody>
      </p:sp>
      <p:sp>
        <p:nvSpPr>
          <p:cNvPr id="56" name="Text 54"/>
          <p:cNvSpPr/>
          <p:nvPr/>
        </p:nvSpPr>
        <p:spPr>
          <a:xfrm>
            <a:off x="6214551" y="5054499"/>
            <a:ext cx="5400635" cy="203644"/>
          </a:xfrm>
          <a:prstGeom prst="rect">
            <a:avLst/>
          </a:prstGeom>
          <a:noFill/>
          <a:ln/>
        </p:spPr>
        <p:txBody>
          <a:bodyPr wrap="none" lIns="0" tIns="0" rIns="0" bIns="0" rtlCol="0" anchor="t"/>
          <a:lstStyle/>
          <a:p>
            <a:pPr>
              <a:lnSpc>
                <a:spcPts val="1542"/>
              </a:lnSpc>
            </a:pPr>
            <a:r>
              <a:rPr lang="en-US" sz="1600" dirty="0">
                <a:solidFill>
                  <a:srgbClr val="443728"/>
                </a:solidFill>
                <a:latin typeface="+mn-lt"/>
                <a:ea typeface="Open Sans" pitchFamily="34" charset="-122"/>
                <a:cs typeface="Open Sans" pitchFamily="34" charset="-120"/>
              </a:rPr>
              <a:t>Согласование </a:t>
            </a:r>
            <a:r>
              <a:rPr lang="ru-RU" sz="1600" dirty="0">
                <a:solidFill>
                  <a:srgbClr val="443728"/>
                </a:solidFill>
                <a:latin typeface="+mn-lt"/>
                <a:ea typeface="Open Sans" pitchFamily="34" charset="-122"/>
                <a:cs typeface="Open Sans" pitchFamily="34" charset="-120"/>
              </a:rPr>
              <a:t>договора</a:t>
            </a:r>
            <a:r>
              <a:rPr lang="en-US" sz="1600" dirty="0">
                <a:solidFill>
                  <a:srgbClr val="443728"/>
                </a:solidFill>
                <a:latin typeface="+mn-lt"/>
                <a:ea typeface="Open Sans" pitchFamily="34" charset="-122"/>
                <a:cs typeface="Open Sans" pitchFamily="34" charset="-120"/>
              </a:rPr>
              <a:t> в целом</a:t>
            </a:r>
            <a:endParaRPr lang="en-US" sz="1600" dirty="0">
              <a:solidFill>
                <a:srgbClr val="443728"/>
              </a:solidFill>
              <a:latin typeface="+mn-lt"/>
            </a:endParaRPr>
          </a:p>
        </p:txBody>
      </p:sp>
      <p:sp>
        <p:nvSpPr>
          <p:cNvPr id="57" name="Text 55"/>
          <p:cNvSpPr/>
          <p:nvPr/>
        </p:nvSpPr>
        <p:spPr>
          <a:xfrm>
            <a:off x="6529600" y="5369096"/>
            <a:ext cx="5400635"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Однократное утверждение графика платежей</a:t>
            </a:r>
            <a:endParaRPr lang="en-US" sz="1400" dirty="0">
              <a:solidFill>
                <a:srgbClr val="443728"/>
              </a:solidFill>
              <a:latin typeface="+mn-lt"/>
            </a:endParaRPr>
          </a:p>
        </p:txBody>
      </p:sp>
      <p:sp>
        <p:nvSpPr>
          <p:cNvPr id="58" name="Text 56"/>
          <p:cNvSpPr/>
          <p:nvPr/>
        </p:nvSpPr>
        <p:spPr>
          <a:xfrm>
            <a:off x="6529600" y="5609558"/>
            <a:ext cx="5400635"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Минимум ручных операций</a:t>
            </a:r>
            <a:endParaRPr lang="en-US" sz="1400" dirty="0">
              <a:solidFill>
                <a:srgbClr val="443728"/>
              </a:solidFill>
              <a:latin typeface="+mn-lt"/>
            </a:endParaRPr>
          </a:p>
        </p:txBody>
      </p:sp>
      <p:sp>
        <p:nvSpPr>
          <p:cNvPr id="59" name="Text 57"/>
          <p:cNvSpPr/>
          <p:nvPr/>
        </p:nvSpPr>
        <p:spPr>
          <a:xfrm>
            <a:off x="6214551" y="5917803"/>
            <a:ext cx="5400635" cy="203644"/>
          </a:xfrm>
          <a:prstGeom prst="rect">
            <a:avLst/>
          </a:prstGeom>
          <a:noFill/>
          <a:ln/>
        </p:spPr>
        <p:txBody>
          <a:bodyPr wrap="none" lIns="0" tIns="0" rIns="0" bIns="0" rtlCol="0" anchor="t"/>
          <a:lstStyle/>
          <a:p>
            <a:pPr>
              <a:lnSpc>
                <a:spcPts val="1542"/>
              </a:lnSpc>
            </a:pPr>
            <a:r>
              <a:rPr lang="en-US" sz="1600" dirty="0" err="1">
                <a:solidFill>
                  <a:srgbClr val="443728"/>
                </a:solidFill>
                <a:latin typeface="+mn-lt"/>
                <a:ea typeface="Open Sans" pitchFamily="34" charset="-122"/>
                <a:cs typeface="Open Sans" pitchFamily="34" charset="-120"/>
              </a:rPr>
              <a:t>Автоматическое</a:t>
            </a:r>
            <a:r>
              <a:rPr lang="en-US" sz="1600" dirty="0">
                <a:solidFill>
                  <a:srgbClr val="443728"/>
                </a:solidFill>
                <a:latin typeface="+mn-lt"/>
                <a:ea typeface="Open Sans" pitchFamily="34" charset="-122"/>
                <a:cs typeface="Open Sans" pitchFamily="34" charset="-120"/>
              </a:rPr>
              <a:t> создание платежных позиций</a:t>
            </a:r>
            <a:endParaRPr lang="en-US" sz="1600" dirty="0">
              <a:solidFill>
                <a:srgbClr val="443728"/>
              </a:solidFill>
              <a:latin typeface="+mn-lt"/>
            </a:endParaRPr>
          </a:p>
        </p:txBody>
      </p:sp>
      <p:sp>
        <p:nvSpPr>
          <p:cNvPr id="60" name="Text 58"/>
          <p:cNvSpPr/>
          <p:nvPr/>
        </p:nvSpPr>
        <p:spPr>
          <a:xfrm>
            <a:off x="6529600" y="6232400"/>
            <a:ext cx="5400635" cy="197292"/>
          </a:xfrm>
          <a:prstGeom prst="rect">
            <a:avLst/>
          </a:prstGeom>
          <a:noFill/>
          <a:ln/>
        </p:spPr>
        <p:txBody>
          <a:bodyPr wrap="square" lIns="0" tIns="0" rIns="0" bIns="0" rtlCol="0" anchor="t"/>
          <a:lstStyle/>
          <a:p>
            <a:pPr marL="285807" indent="-285807">
              <a:lnSpc>
                <a:spcPts val="1542"/>
              </a:lnSpc>
              <a:buSzPct val="100000"/>
              <a:buChar char="•"/>
            </a:pPr>
            <a:r>
              <a:rPr lang="ru-RU" sz="1400" dirty="0">
                <a:solidFill>
                  <a:srgbClr val="443728"/>
                </a:solidFill>
                <a:latin typeface="+mn-lt"/>
                <a:ea typeface="Open Sans" pitchFamily="34" charset="-122"/>
                <a:cs typeface="Open Sans" pitchFamily="34" charset="-120"/>
              </a:rPr>
              <a:t>Автоматическое формирование платежных позиций по графику</a:t>
            </a:r>
            <a:endParaRPr lang="en-US" sz="1400" dirty="0">
              <a:solidFill>
                <a:srgbClr val="443728"/>
              </a:solidFill>
              <a:latin typeface="+mn-lt"/>
            </a:endParaRPr>
          </a:p>
        </p:txBody>
      </p:sp>
      <p:sp>
        <p:nvSpPr>
          <p:cNvPr id="61" name="Text 59"/>
          <p:cNvSpPr/>
          <p:nvPr/>
        </p:nvSpPr>
        <p:spPr>
          <a:xfrm>
            <a:off x="6529600" y="6616878"/>
            <a:ext cx="5400635" cy="197292"/>
          </a:xfrm>
          <a:prstGeom prst="rect">
            <a:avLst/>
          </a:prstGeom>
          <a:noFill/>
          <a:ln/>
        </p:spPr>
        <p:txBody>
          <a:bodyPr wrap="none" lIns="0" tIns="0" rIns="0" bIns="0" rtlCol="0" anchor="t"/>
          <a:lstStyle/>
          <a:p>
            <a:pPr marL="285807" indent="-285807">
              <a:lnSpc>
                <a:spcPts val="1542"/>
              </a:lnSpc>
              <a:buSzPct val="100000"/>
              <a:buChar char="•"/>
            </a:pPr>
            <a:r>
              <a:rPr lang="en-US" sz="1400" dirty="0">
                <a:solidFill>
                  <a:srgbClr val="443728"/>
                </a:solidFill>
                <a:latin typeface="+mn-lt"/>
                <a:ea typeface="Open Sans" pitchFamily="34" charset="-122"/>
                <a:cs typeface="Open Sans" pitchFamily="34" charset="-120"/>
              </a:rPr>
              <a:t>Снижение нагрузки на сотрудников</a:t>
            </a:r>
            <a:endParaRPr lang="en-US" sz="1400" dirty="0">
              <a:solidFill>
                <a:srgbClr val="443728"/>
              </a:solidFill>
              <a:latin typeface="+mn-lt"/>
            </a:endParaRPr>
          </a:p>
        </p:txBody>
      </p:sp>
      <p:sp>
        <p:nvSpPr>
          <p:cNvPr id="62" name="Text 7">
            <a:extLst>
              <a:ext uri="{FF2B5EF4-FFF2-40B4-BE49-F238E27FC236}">
                <a16:creationId xmlns:a16="http://schemas.microsoft.com/office/drawing/2014/main" id="{8A2164E9-A025-492F-AC85-2E7D33A8A433}"/>
              </a:ext>
            </a:extLst>
          </p:cNvPr>
          <p:cNvSpPr/>
          <p:nvPr/>
        </p:nvSpPr>
        <p:spPr>
          <a:xfrm>
            <a:off x="7457298" y="2989904"/>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График расчетов</a:t>
            </a:r>
            <a:endParaRPr lang="en-US" sz="1400" dirty="0">
              <a:solidFill>
                <a:srgbClr val="443728"/>
              </a:solidFill>
              <a:latin typeface="+mn-lt"/>
            </a:endParaRPr>
          </a:p>
        </p:txBody>
      </p:sp>
      <p:sp>
        <p:nvSpPr>
          <p:cNvPr id="63" name="Text 19">
            <a:extLst>
              <a:ext uri="{FF2B5EF4-FFF2-40B4-BE49-F238E27FC236}">
                <a16:creationId xmlns:a16="http://schemas.microsoft.com/office/drawing/2014/main" id="{FBFBF530-EFE1-4583-A1AE-419CC869BBEC}"/>
              </a:ext>
            </a:extLst>
          </p:cNvPr>
          <p:cNvSpPr/>
          <p:nvPr/>
        </p:nvSpPr>
        <p:spPr>
          <a:xfrm>
            <a:off x="9308950" y="2977583"/>
            <a:ext cx="931880" cy="385455"/>
          </a:xfrm>
          <a:prstGeom prst="rect">
            <a:avLst/>
          </a:prstGeom>
          <a:noFill/>
          <a:ln/>
        </p:spPr>
        <p:txBody>
          <a:bodyPr wrap="square" lIns="0" tIns="0" rIns="0" bIns="0" rtlCol="0" anchor="t"/>
          <a:lstStyle/>
          <a:p>
            <a:pPr algn="ctr">
              <a:lnSpc>
                <a:spcPts val="1500"/>
              </a:lnSpc>
            </a:pPr>
            <a:r>
              <a:rPr lang="en-US" sz="1400" dirty="0">
                <a:solidFill>
                  <a:srgbClr val="443728"/>
                </a:solidFill>
                <a:latin typeface="+mn-lt"/>
                <a:ea typeface="Crimson Pro Bold" pitchFamily="34" charset="-122"/>
                <a:cs typeface="Crimson Pro Bold" pitchFamily="34" charset="-120"/>
              </a:rPr>
              <a:t>Платежная позиция</a:t>
            </a:r>
            <a:endParaRPr lang="en-US" sz="1400" dirty="0">
              <a:solidFill>
                <a:srgbClr val="443728"/>
              </a:solidFill>
              <a:latin typeface="+mn-l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310274" name="Заголовок 1"/>
          <p:cNvSpPr>
            <a:spLocks noGrp="1"/>
          </p:cNvSpPr>
          <p:nvPr>
            <p:ph type="title" idx="4294967295"/>
          </p:nvPr>
        </p:nvSpPr>
        <p:spPr>
          <a:xfrm>
            <a:off x="3627585" y="169862"/>
            <a:ext cx="6141890" cy="811213"/>
          </a:xfrm>
        </p:spPr>
        <p:txBody>
          <a:bodyPr/>
          <a:lstStyle/>
          <a:p>
            <a:pPr algn="l" eaLnBrk="1" hangingPunct="1"/>
            <a:r>
              <a:rPr lang="ru-RU" altLang="ru-RU" sz="2400" dirty="0">
                <a:solidFill>
                  <a:srgbClr val="443728"/>
                </a:solidFill>
                <a:ea typeface="Crimson Pro Bold" pitchFamily="34" charset="-122"/>
                <a:cs typeface="+mn-cs"/>
              </a:rPr>
              <a:t>Автоматизация  финансового менеджмента и управленческой отчетности на 1С:УХ</a:t>
            </a:r>
          </a:p>
        </p:txBody>
      </p:sp>
      <p:sp>
        <p:nvSpPr>
          <p:cNvPr id="310275" name="Текст 2"/>
          <p:cNvSpPr>
            <a:spLocks noGrp="1"/>
          </p:cNvSpPr>
          <p:nvPr>
            <p:ph type="body" idx="4294967295"/>
          </p:nvPr>
        </p:nvSpPr>
        <p:spPr>
          <a:xfrm>
            <a:off x="4945459" y="1228725"/>
            <a:ext cx="6552804" cy="5461000"/>
          </a:xfrm>
        </p:spPr>
        <p:txBody>
          <a:bodyPr/>
          <a:lstStyle/>
          <a:p>
            <a:pPr marL="0" indent="0" eaLnBrk="1" hangingPunct="1">
              <a:buNone/>
            </a:pPr>
            <a:r>
              <a:rPr lang="ru-RU" altLang="ru-RU" sz="1600" dirty="0" err="1"/>
              <a:t>Аkron</a:t>
            </a:r>
            <a:r>
              <a:rPr lang="ru-RU" altLang="ru-RU" sz="1600" dirty="0"/>
              <a:t> Holding и «1С-Рарус» успешно завершили комплексный проект внедрения казначейства в части управления платежами, автоматизации консолидации РСБУ и унификации учета на базе «1С:«Управление холдингом»</a:t>
            </a:r>
          </a:p>
          <a:p>
            <a:pPr eaLnBrk="1" hangingPunct="1"/>
            <a:r>
              <a:rPr lang="ru-RU" altLang="ru-RU" sz="1400" dirty="0">
                <a:solidFill>
                  <a:srgbClr val="443728"/>
                </a:solidFill>
              </a:rPr>
              <a:t>Внедрена </a:t>
            </a:r>
            <a:r>
              <a:rPr lang="ru-RU" altLang="ru-RU" sz="1400" b="1" dirty="0">
                <a:solidFill>
                  <a:srgbClr val="443728"/>
                </a:solidFill>
              </a:rPr>
              <a:t>единая учетная политика</a:t>
            </a:r>
            <a:r>
              <a:rPr lang="ru-RU" altLang="ru-RU" sz="1400" dirty="0">
                <a:solidFill>
                  <a:srgbClr val="443728"/>
                </a:solidFill>
              </a:rPr>
              <a:t>, основанная на корпоративных стандартах холдинга</a:t>
            </a:r>
          </a:p>
          <a:p>
            <a:pPr eaLnBrk="1" hangingPunct="1"/>
            <a:r>
              <a:rPr lang="ru-RU" altLang="ru-RU" sz="1400" dirty="0">
                <a:solidFill>
                  <a:srgbClr val="443728"/>
                </a:solidFill>
              </a:rPr>
              <a:t>Система «1С:Управление холдингом» охватила более </a:t>
            </a:r>
            <a:r>
              <a:rPr lang="ru-RU" altLang="ru-RU" sz="1400" b="1" dirty="0">
                <a:solidFill>
                  <a:srgbClr val="443728"/>
                </a:solidFill>
              </a:rPr>
              <a:t>600 рабочих мест</a:t>
            </a:r>
            <a:r>
              <a:rPr lang="ru-RU" altLang="ru-RU" sz="1400" dirty="0">
                <a:solidFill>
                  <a:srgbClr val="443728"/>
                </a:solidFill>
              </a:rPr>
              <a:t> и позволила холдингу отказаться от ведения учета в 36 разрозненных базах</a:t>
            </a:r>
          </a:p>
          <a:p>
            <a:pPr eaLnBrk="1" hangingPunct="1"/>
            <a:r>
              <a:rPr lang="ru-RU" altLang="ru-RU" sz="1400" dirty="0">
                <a:solidFill>
                  <a:srgbClr val="443728"/>
                </a:solidFill>
              </a:rPr>
              <a:t>Автоматизировано </a:t>
            </a:r>
            <a:r>
              <a:rPr lang="ru-RU" altLang="ru-RU" sz="1400" b="1" dirty="0">
                <a:solidFill>
                  <a:srgbClr val="443728"/>
                </a:solidFill>
              </a:rPr>
              <a:t>централизованное казначейство</a:t>
            </a:r>
          </a:p>
          <a:p>
            <a:pPr eaLnBrk="1" hangingPunct="1"/>
            <a:r>
              <a:rPr lang="ru-RU" altLang="ru-RU" sz="1400" dirty="0">
                <a:solidFill>
                  <a:srgbClr val="443728"/>
                </a:solidFill>
              </a:rPr>
              <a:t>Значительно </a:t>
            </a:r>
            <a:r>
              <a:rPr lang="ru-RU" altLang="ru-RU" sz="1400" b="1" dirty="0">
                <a:solidFill>
                  <a:srgbClr val="443728"/>
                </a:solidFill>
              </a:rPr>
              <a:t>усилена безопасность платежей</a:t>
            </a:r>
            <a:endParaRPr lang="ru-RU" altLang="ru-RU" sz="1400" dirty="0">
              <a:solidFill>
                <a:srgbClr val="443728"/>
              </a:solidFill>
            </a:endParaRPr>
          </a:p>
          <a:p>
            <a:pPr eaLnBrk="1" hangingPunct="1"/>
            <a:r>
              <a:rPr lang="ru-RU" altLang="ru-RU" sz="1400" dirty="0">
                <a:solidFill>
                  <a:srgbClr val="443728"/>
                </a:solidFill>
              </a:rPr>
              <a:t>Система «1С:Управление холдингом» успешно работает в </a:t>
            </a:r>
            <a:r>
              <a:rPr lang="ru-RU" altLang="ru-RU" sz="1400" b="1" dirty="0">
                <a:solidFill>
                  <a:srgbClr val="443728"/>
                </a:solidFill>
              </a:rPr>
              <a:t>36 производственных организациях</a:t>
            </a:r>
            <a:r>
              <a:rPr lang="ru-RU" altLang="ru-RU" sz="1400" dirty="0">
                <a:solidFill>
                  <a:srgbClr val="443728"/>
                </a:solidFill>
              </a:rPr>
              <a:t> в разных регионах РФ, Казахстане и Киргизии, помогает формировать сводную отчетность холдинга по выбранному периметру за квартал, полугодие, 9 месяцев и год. </a:t>
            </a:r>
          </a:p>
          <a:p>
            <a:pPr eaLnBrk="1" hangingPunct="1"/>
            <a:r>
              <a:rPr lang="ru-RU" altLang="ru-RU" sz="1400" dirty="0">
                <a:solidFill>
                  <a:srgbClr val="443728"/>
                </a:solidFill>
              </a:rPr>
              <a:t>Спроектировано 19 промежуточных и финальных отчетных форм, описаны алгоритмы формирования отчетности, предложены процессы по сбору и обработке данных, контролю результатов.</a:t>
            </a:r>
          </a:p>
          <a:p>
            <a:pPr eaLnBrk="1" hangingPunct="1"/>
            <a:r>
              <a:rPr lang="ru-RU" altLang="ru-RU" sz="1400" dirty="0">
                <a:solidFill>
                  <a:srgbClr val="443728"/>
                </a:solidFill>
              </a:rPr>
              <a:t>Сегодня холдингу </a:t>
            </a:r>
            <a:r>
              <a:rPr lang="ru-RU" altLang="ru-RU" sz="1400" b="1" dirty="0">
                <a:solidFill>
                  <a:srgbClr val="443728"/>
                </a:solidFill>
              </a:rPr>
              <a:t>легче привлекать заемные средства</a:t>
            </a:r>
            <a:r>
              <a:rPr lang="ru-RU" altLang="ru-RU" sz="1400" dirty="0">
                <a:solidFill>
                  <a:srgbClr val="443728"/>
                </a:solidFill>
              </a:rPr>
              <a:t>, что повышает конкурентоспособность, ускоряет развитие, увеличивает объемы бизнеса и способствует выгодному позиционированию на внутреннем и зарубежном рынках</a:t>
            </a:r>
          </a:p>
        </p:txBody>
      </p:sp>
      <p:pic>
        <p:nvPicPr>
          <p:cNvPr id="310276" name="Picture 2" descr="AkronHo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90" y="1181942"/>
            <a:ext cx="2065008" cy="136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7" name="TextBox 3"/>
          <p:cNvSpPr txBox="1">
            <a:spLocks noChangeArrowheads="1"/>
          </p:cNvSpPr>
          <p:nvPr/>
        </p:nvSpPr>
        <p:spPr bwMode="auto">
          <a:xfrm>
            <a:off x="696329" y="2564112"/>
            <a:ext cx="2867689" cy="367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itchFamily="34" charset="0"/>
              <a:buChar char="•"/>
              <a:defRPr kumimoji="1" sz="3200">
                <a:solidFill>
                  <a:schemeClr val="tx1"/>
                </a:solidFill>
                <a:latin typeface="Calibri" pitchFamily="34" charset="0"/>
                <a:cs typeface="Arial" pitchFamily="34" charset="0"/>
              </a:defRPr>
            </a:lvl1pPr>
            <a:lvl2pPr marL="742950" indent="-285750" defTabSz="457200">
              <a:spcBef>
                <a:spcPct val="20000"/>
              </a:spcBef>
              <a:buFont typeface="Arial" pitchFamily="34" charset="0"/>
              <a:buChar char="–"/>
              <a:defRPr kumimoji="1" sz="2800">
                <a:solidFill>
                  <a:schemeClr val="tx1"/>
                </a:solidFill>
                <a:latin typeface="Calibri" pitchFamily="34" charset="0"/>
                <a:cs typeface="Arial" pitchFamily="34" charset="0"/>
              </a:defRPr>
            </a:lvl2pPr>
            <a:lvl3pPr marL="1143000" indent="-228600" defTabSz="457200">
              <a:spcBef>
                <a:spcPct val="20000"/>
              </a:spcBef>
              <a:buFont typeface="Arial" pitchFamily="34" charset="0"/>
              <a:buChar char="•"/>
              <a:defRPr kumimoji="1" sz="2400">
                <a:solidFill>
                  <a:schemeClr val="tx1"/>
                </a:solidFill>
                <a:latin typeface="Calibri" pitchFamily="34" charset="0"/>
                <a:cs typeface="Arial" pitchFamily="34" charset="0"/>
              </a:defRPr>
            </a:lvl3pPr>
            <a:lvl4pPr marL="1600200" indent="-228600" defTabSz="457200">
              <a:spcBef>
                <a:spcPct val="20000"/>
              </a:spcBef>
              <a:buFont typeface="Arial" pitchFamily="34" charset="0"/>
              <a:buChar char="–"/>
              <a:defRPr kumimoji="1" sz="2000">
                <a:solidFill>
                  <a:schemeClr val="tx1"/>
                </a:solidFill>
                <a:latin typeface="Calibri" pitchFamily="34" charset="0"/>
                <a:cs typeface="Arial" pitchFamily="34" charset="0"/>
              </a:defRPr>
            </a:lvl4pPr>
            <a:lvl5pPr marL="2057400" indent="-228600" defTabSz="457200">
              <a:spcBef>
                <a:spcPct val="20000"/>
              </a:spcBef>
              <a:buFont typeface="Arial" pitchFamily="34" charset="0"/>
              <a:buChar char="»"/>
              <a:defRPr kumimoji="1" sz="2000">
                <a:solidFill>
                  <a:schemeClr val="tx1"/>
                </a:solidFill>
                <a:latin typeface="Calibri"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9pPr>
          </a:lstStyle>
          <a:p>
            <a:pPr>
              <a:buFont typeface="Arial" pitchFamily="34" charset="0"/>
              <a:buNone/>
            </a:pPr>
            <a:r>
              <a:rPr lang="ru-RU" altLang="ru-RU" sz="1400" b="1" dirty="0" err="1">
                <a:solidFill>
                  <a:srgbClr val="000000"/>
                </a:solidFill>
                <a:latin typeface="+mn-lt"/>
              </a:rPr>
              <a:t>Akron</a:t>
            </a:r>
            <a:r>
              <a:rPr lang="ru-RU" altLang="ru-RU" sz="1400" b="1" dirty="0">
                <a:solidFill>
                  <a:srgbClr val="000000"/>
                </a:solidFill>
                <a:latin typeface="+mn-lt"/>
              </a:rPr>
              <a:t> Holding</a:t>
            </a:r>
            <a:r>
              <a:rPr lang="ru-RU" altLang="ru-RU" sz="1400" dirty="0">
                <a:solidFill>
                  <a:srgbClr val="000000"/>
                </a:solidFill>
                <a:latin typeface="+mn-lt"/>
              </a:rPr>
              <a:t> – один из крупнейших независимых </a:t>
            </a:r>
            <a:r>
              <a:rPr lang="ru-RU" altLang="ru-RU" sz="1400" dirty="0" err="1">
                <a:solidFill>
                  <a:srgbClr val="000000"/>
                </a:solidFill>
                <a:latin typeface="+mn-lt"/>
              </a:rPr>
              <a:t>ломозаготовительных</a:t>
            </a:r>
            <a:r>
              <a:rPr lang="ru-RU" altLang="ru-RU" sz="1400" dirty="0">
                <a:solidFill>
                  <a:srgbClr val="000000"/>
                </a:solidFill>
                <a:latin typeface="+mn-lt"/>
              </a:rPr>
              <a:t> холдингов России:</a:t>
            </a:r>
          </a:p>
          <a:p>
            <a:pPr>
              <a:buFont typeface="Arial" pitchFamily="34" charset="0"/>
              <a:buNone/>
            </a:pPr>
            <a:r>
              <a:rPr lang="ru-RU" altLang="ru-RU" sz="1400" b="1" dirty="0">
                <a:solidFill>
                  <a:srgbClr val="000000"/>
                </a:solidFill>
                <a:latin typeface="+mn-lt"/>
              </a:rPr>
              <a:t>По данным</a:t>
            </a:r>
            <a:r>
              <a:rPr lang="en-US" altLang="ru-RU" sz="1400" b="1" dirty="0">
                <a:solidFill>
                  <a:srgbClr val="000000"/>
                </a:solidFill>
                <a:latin typeface="+mn-lt"/>
              </a:rPr>
              <a:t> </a:t>
            </a:r>
            <a:r>
              <a:rPr lang="ru-RU" altLang="ru-RU" sz="1400" b="1" dirty="0">
                <a:solidFill>
                  <a:srgbClr val="000000"/>
                </a:solidFill>
                <a:latin typeface="+mn-lt"/>
              </a:rPr>
              <a:t>ЦБ РФ </a:t>
            </a:r>
            <a:r>
              <a:rPr lang="ru-RU" altLang="ru-RU" sz="1400" b="1" dirty="0" err="1">
                <a:solidFill>
                  <a:srgbClr val="000000"/>
                </a:solidFill>
                <a:latin typeface="+mn-lt"/>
              </a:rPr>
              <a:t>Аkron</a:t>
            </a:r>
            <a:r>
              <a:rPr lang="ru-RU" altLang="ru-RU" sz="1400" b="1" dirty="0">
                <a:solidFill>
                  <a:srgbClr val="000000"/>
                </a:solidFill>
                <a:latin typeface="+mn-lt"/>
              </a:rPr>
              <a:t> Holding занимает 3-е место в России по объему работы с наличными денежными средствами</a:t>
            </a:r>
          </a:p>
          <a:p>
            <a:pPr marL="171450" indent="-171450"/>
            <a:r>
              <a:rPr lang="ru-RU" altLang="ru-RU" sz="1400" b="1" dirty="0" err="1">
                <a:solidFill>
                  <a:srgbClr val="000000"/>
                </a:solidFill>
                <a:latin typeface="+mn-lt"/>
              </a:rPr>
              <a:t>Akron</a:t>
            </a:r>
            <a:r>
              <a:rPr lang="ru-RU" altLang="ru-RU" sz="1400" b="1" dirty="0">
                <a:solidFill>
                  <a:srgbClr val="000000"/>
                </a:solidFill>
                <a:latin typeface="+mn-lt"/>
              </a:rPr>
              <a:t> Metal Alliance</a:t>
            </a:r>
            <a:r>
              <a:rPr lang="ru-RU" altLang="ru-RU" sz="1400" dirty="0">
                <a:solidFill>
                  <a:srgbClr val="000000"/>
                </a:solidFill>
                <a:latin typeface="+mn-lt"/>
              </a:rPr>
              <a:t> занимается заготовкой, переработкой и реализацией лома цветных металлов</a:t>
            </a:r>
          </a:p>
          <a:p>
            <a:pPr marL="171450" indent="-171450"/>
            <a:r>
              <a:rPr lang="ru-RU" altLang="ru-RU" sz="1400" b="1" dirty="0" err="1">
                <a:solidFill>
                  <a:srgbClr val="000000"/>
                </a:solidFill>
                <a:latin typeface="+mn-lt"/>
              </a:rPr>
              <a:t>Akron</a:t>
            </a:r>
            <a:r>
              <a:rPr lang="ru-RU" altLang="ru-RU" sz="1400" b="1" dirty="0">
                <a:solidFill>
                  <a:srgbClr val="000000"/>
                </a:solidFill>
                <a:latin typeface="+mn-lt"/>
              </a:rPr>
              <a:t> Metal Group</a:t>
            </a:r>
            <a:r>
              <a:rPr lang="ru-RU" altLang="ru-RU" sz="1400" dirty="0">
                <a:solidFill>
                  <a:srgbClr val="000000"/>
                </a:solidFill>
                <a:latin typeface="+mn-lt"/>
              </a:rPr>
              <a:t> реализует лом черных металлов, занимается утилизацией автомобилей, ж/д вагонов и продажей металлопроката</a:t>
            </a:r>
          </a:p>
        </p:txBody>
      </p:sp>
      <p:pic>
        <p:nvPicPr>
          <p:cNvPr id="3102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742" y="1865854"/>
            <a:ext cx="866976" cy="451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3614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311298" name="Содержимое 2"/>
          <p:cNvSpPr>
            <a:spLocks noGrp="1"/>
          </p:cNvSpPr>
          <p:nvPr>
            <p:ph idx="4294967295"/>
          </p:nvPr>
        </p:nvSpPr>
        <p:spPr>
          <a:xfrm>
            <a:off x="696913" y="1225388"/>
            <a:ext cx="5089475" cy="2427635"/>
          </a:xfrm>
        </p:spPr>
        <p:txBody>
          <a:bodyPr/>
          <a:lstStyle/>
          <a:p>
            <a:pPr marL="0" indent="0" eaLnBrk="1" hangingPunct="1">
              <a:spcBef>
                <a:spcPct val="0"/>
              </a:spcBef>
              <a:buNone/>
            </a:pPr>
            <a:r>
              <a:rPr lang="ru-RU" altLang="ru-RU" sz="2000" dirty="0">
                <a:solidFill>
                  <a:srgbClr val="000000"/>
                </a:solidFill>
              </a:rPr>
              <a:t>Сеть аптек «Классика» </a:t>
            </a:r>
          </a:p>
          <a:p>
            <a:pPr eaLnBrk="1" hangingPunct="1">
              <a:spcBef>
                <a:spcPct val="0"/>
              </a:spcBef>
            </a:pPr>
            <a:r>
              <a:rPr lang="ru-RU" altLang="ru-RU" sz="1800" dirty="0">
                <a:solidFill>
                  <a:srgbClr val="000000"/>
                </a:solidFill>
              </a:rPr>
              <a:t>Одна из крупнейших аптек России</a:t>
            </a:r>
          </a:p>
          <a:p>
            <a:pPr eaLnBrk="1" hangingPunct="1">
              <a:spcBef>
                <a:spcPct val="0"/>
              </a:spcBef>
            </a:pPr>
            <a:r>
              <a:rPr lang="ru-RU" altLang="ru-RU" sz="1800" dirty="0">
                <a:solidFill>
                  <a:srgbClr val="000000"/>
                </a:solidFill>
              </a:rPr>
              <a:t>Региональный отраслевой лидер</a:t>
            </a:r>
          </a:p>
          <a:p>
            <a:pPr eaLnBrk="1" hangingPunct="1">
              <a:spcBef>
                <a:spcPct val="0"/>
              </a:spcBef>
            </a:pPr>
            <a:r>
              <a:rPr lang="ru-RU" altLang="ru-RU" sz="1800" dirty="0">
                <a:solidFill>
                  <a:srgbClr val="000000"/>
                </a:solidFill>
              </a:rPr>
              <a:t>Лауреат «Итоги года Урала и Сибири» </a:t>
            </a:r>
          </a:p>
          <a:p>
            <a:pPr eaLnBrk="1" hangingPunct="1">
              <a:spcBef>
                <a:spcPct val="0"/>
              </a:spcBef>
            </a:pPr>
            <a:r>
              <a:rPr lang="ru-RU" altLang="ru-RU" sz="1800" dirty="0">
                <a:solidFill>
                  <a:srgbClr val="000000"/>
                </a:solidFill>
              </a:rPr>
              <a:t>Четвертая строчка в рейтинге наиболее влиятельных аптечных сетей в стране</a:t>
            </a:r>
          </a:p>
          <a:p>
            <a:pPr eaLnBrk="1" hangingPunct="1">
              <a:spcBef>
                <a:spcPct val="0"/>
              </a:spcBef>
            </a:pPr>
            <a:r>
              <a:rPr lang="ru-RU" altLang="ru-RU" sz="1800" dirty="0">
                <a:solidFill>
                  <a:srgbClr val="000000"/>
                </a:solidFill>
              </a:rPr>
              <a:t>Численность </a:t>
            </a:r>
            <a:r>
              <a:rPr lang="mr-IN" altLang="ru-RU" sz="1800" dirty="0">
                <a:solidFill>
                  <a:srgbClr val="000000"/>
                </a:solidFill>
              </a:rPr>
              <a:t>–</a:t>
            </a:r>
            <a:r>
              <a:rPr lang="ru-RU" altLang="ru-RU" sz="1800" dirty="0">
                <a:solidFill>
                  <a:srgbClr val="000000"/>
                </a:solidFill>
              </a:rPr>
              <a:t> 3000 человек</a:t>
            </a:r>
          </a:p>
          <a:p>
            <a:pPr eaLnBrk="1" hangingPunct="1">
              <a:spcBef>
                <a:spcPct val="0"/>
              </a:spcBef>
            </a:pPr>
            <a:r>
              <a:rPr lang="ru-RU" altLang="ru-RU" sz="1800" dirty="0">
                <a:solidFill>
                  <a:srgbClr val="000000"/>
                </a:solidFill>
              </a:rPr>
              <a:t>Франчайзинговая схема бизнеса</a:t>
            </a:r>
          </a:p>
          <a:p>
            <a:pPr eaLnBrk="1" hangingPunct="1">
              <a:spcBef>
                <a:spcPct val="0"/>
              </a:spcBef>
            </a:pPr>
            <a:r>
              <a:rPr lang="ru-RU" altLang="ru-RU" sz="1800" dirty="0">
                <a:solidFill>
                  <a:srgbClr val="000000"/>
                </a:solidFill>
              </a:rPr>
              <a:t>Все схемы налогообложения</a:t>
            </a:r>
          </a:p>
        </p:txBody>
      </p:sp>
      <p:sp>
        <p:nvSpPr>
          <p:cNvPr id="311299" name="Заголовок 5"/>
          <p:cNvSpPr>
            <a:spLocks noGrp="1"/>
          </p:cNvSpPr>
          <p:nvPr>
            <p:ph type="title" idx="4294967295"/>
          </p:nvPr>
        </p:nvSpPr>
        <p:spPr>
          <a:xfrm>
            <a:off x="3217268" y="199382"/>
            <a:ext cx="6552207" cy="771455"/>
          </a:xfrm>
        </p:spPr>
        <p:txBody>
          <a:bodyPr/>
          <a:lstStyle/>
          <a:p>
            <a:pPr algn="l" eaLnBrk="1" hangingPunct="1"/>
            <a:r>
              <a:rPr lang="ru-RU" altLang="ru-RU" sz="2400" dirty="0">
                <a:solidFill>
                  <a:srgbClr val="443728"/>
                </a:solidFill>
                <a:ea typeface="Crimson Pro Bold" pitchFamily="34" charset="-122"/>
                <a:cs typeface="+mn-cs"/>
              </a:rPr>
              <a:t>Автоматизация фармацевтического ритейла на базе «1С:Управление холдингом»</a:t>
            </a:r>
          </a:p>
        </p:txBody>
      </p:sp>
      <p:pic>
        <p:nvPicPr>
          <p:cNvPr id="4" name="Изображение 3" descr="Снимок экрана 2017-05-23 в 12.36.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12" y="3922371"/>
            <a:ext cx="4669765" cy="1441915"/>
          </a:xfrm>
          <a:prstGeom prst="rect">
            <a:avLst/>
          </a:prstGeom>
          <a:effectLst>
            <a:softEdge rad="63500"/>
          </a:effectLst>
        </p:spPr>
      </p:pic>
      <p:sp>
        <p:nvSpPr>
          <p:cNvPr id="311301" name="TextBox 7"/>
          <p:cNvSpPr txBox="1">
            <a:spLocks noChangeArrowheads="1"/>
          </p:cNvSpPr>
          <p:nvPr/>
        </p:nvSpPr>
        <p:spPr bwMode="auto">
          <a:xfrm>
            <a:off x="1873864" y="3345639"/>
            <a:ext cx="184774" cy="3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itchFamily="34" charset="0"/>
              <a:buChar char="•"/>
              <a:defRPr kumimoji="1" sz="3200">
                <a:solidFill>
                  <a:schemeClr val="tx1"/>
                </a:solidFill>
                <a:latin typeface="Calibri" pitchFamily="34" charset="0"/>
                <a:cs typeface="Arial" pitchFamily="34" charset="0"/>
              </a:defRPr>
            </a:lvl1pPr>
            <a:lvl2pPr marL="742950" indent="-285750" defTabSz="457200">
              <a:spcBef>
                <a:spcPct val="20000"/>
              </a:spcBef>
              <a:buFont typeface="Arial" pitchFamily="34" charset="0"/>
              <a:buChar char="–"/>
              <a:defRPr kumimoji="1" sz="2800">
                <a:solidFill>
                  <a:schemeClr val="tx1"/>
                </a:solidFill>
                <a:latin typeface="Calibri" pitchFamily="34" charset="0"/>
                <a:cs typeface="Arial" pitchFamily="34" charset="0"/>
              </a:defRPr>
            </a:lvl2pPr>
            <a:lvl3pPr marL="1143000" indent="-228600" defTabSz="457200">
              <a:spcBef>
                <a:spcPct val="20000"/>
              </a:spcBef>
              <a:buFont typeface="Arial" pitchFamily="34" charset="0"/>
              <a:buChar char="•"/>
              <a:defRPr kumimoji="1" sz="2400">
                <a:solidFill>
                  <a:schemeClr val="tx1"/>
                </a:solidFill>
                <a:latin typeface="Calibri" pitchFamily="34" charset="0"/>
                <a:cs typeface="Arial" pitchFamily="34" charset="0"/>
              </a:defRPr>
            </a:lvl3pPr>
            <a:lvl4pPr marL="1600200" indent="-228600" defTabSz="457200">
              <a:spcBef>
                <a:spcPct val="20000"/>
              </a:spcBef>
              <a:buFont typeface="Arial" pitchFamily="34" charset="0"/>
              <a:buChar char="–"/>
              <a:defRPr kumimoji="1" sz="2000">
                <a:solidFill>
                  <a:schemeClr val="tx1"/>
                </a:solidFill>
                <a:latin typeface="Calibri" pitchFamily="34" charset="0"/>
                <a:cs typeface="Arial" pitchFamily="34" charset="0"/>
              </a:defRPr>
            </a:lvl4pPr>
            <a:lvl5pPr marL="2057400" indent="-228600" defTabSz="457200">
              <a:spcBef>
                <a:spcPct val="20000"/>
              </a:spcBef>
              <a:buFont typeface="Arial" pitchFamily="34" charset="0"/>
              <a:buChar char="»"/>
              <a:defRPr kumimoji="1" sz="2000">
                <a:solidFill>
                  <a:schemeClr val="tx1"/>
                </a:solidFill>
                <a:latin typeface="Calibri"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cs typeface="Arial" pitchFamily="34" charset="0"/>
              </a:defRPr>
            </a:lvl9pPr>
          </a:lstStyle>
          <a:p>
            <a:pPr>
              <a:spcBef>
                <a:spcPct val="0"/>
              </a:spcBef>
              <a:buFontTx/>
              <a:buNone/>
            </a:pPr>
            <a:endParaRPr kumimoji="0" lang="ru-RU" altLang="ru-RU" sz="1800">
              <a:solidFill>
                <a:srgbClr val="000000"/>
              </a:solidFill>
            </a:endParaRPr>
          </a:p>
        </p:txBody>
      </p:sp>
      <p:sp>
        <p:nvSpPr>
          <p:cNvPr id="9" name="TextBox 8"/>
          <p:cNvSpPr txBox="1"/>
          <p:nvPr/>
        </p:nvSpPr>
        <p:spPr>
          <a:xfrm>
            <a:off x="6194447" y="4020886"/>
            <a:ext cx="5303816" cy="2308324"/>
          </a:xfrm>
          <a:prstGeom prst="rect">
            <a:avLst/>
          </a:prstGeom>
          <a:noFill/>
        </p:spPr>
        <p:txBody>
          <a:bodyPr wrap="square">
            <a:spAutoFit/>
          </a:bodyPr>
          <a:lstStyle/>
          <a:p>
            <a:pPr defTabSz="457291" fontAlgn="auto">
              <a:spcBef>
                <a:spcPts val="0"/>
              </a:spcBef>
              <a:spcAft>
                <a:spcPts val="0"/>
              </a:spcAft>
              <a:defRPr/>
            </a:pPr>
            <a:r>
              <a:rPr lang="ru-RU" dirty="0">
                <a:solidFill>
                  <a:prstClr val="black"/>
                </a:solidFill>
                <a:latin typeface="Calibri"/>
              </a:rPr>
              <a:t>Результаты проекта</a:t>
            </a:r>
          </a:p>
          <a:p>
            <a:pPr marL="342969" indent="-342969" defTabSz="457291" fontAlgn="auto">
              <a:spcBef>
                <a:spcPts val="0"/>
              </a:spcBef>
              <a:spcAft>
                <a:spcPts val="0"/>
              </a:spcAft>
              <a:buFont typeface="Arial" panose="020B0604020202020204" pitchFamily="34" charset="0"/>
              <a:buChar char="•"/>
              <a:defRPr/>
            </a:pPr>
            <a:r>
              <a:rPr lang="ru-RU" b="1" dirty="0">
                <a:solidFill>
                  <a:prstClr val="black"/>
                </a:solidFill>
                <a:latin typeface="Calibri"/>
              </a:rPr>
              <a:t>Казначейство</a:t>
            </a:r>
          </a:p>
          <a:p>
            <a:pPr marL="342969" indent="-342969" defTabSz="457291" fontAlgn="auto">
              <a:spcBef>
                <a:spcPts val="0"/>
              </a:spcBef>
              <a:spcAft>
                <a:spcPts val="0"/>
              </a:spcAft>
              <a:buFont typeface="Arial" panose="020B0604020202020204" pitchFamily="34" charset="0"/>
              <a:buChar char="•"/>
              <a:defRPr/>
            </a:pPr>
            <a:r>
              <a:rPr lang="ru-RU" b="1" dirty="0">
                <a:solidFill>
                  <a:prstClr val="black"/>
                </a:solidFill>
                <a:latin typeface="Calibri"/>
              </a:rPr>
              <a:t>Бюджетирование (БДР, БДДС, БН, БФОТ)</a:t>
            </a:r>
          </a:p>
          <a:p>
            <a:pPr marL="342969" indent="-342969" defTabSz="457291" fontAlgn="auto">
              <a:spcBef>
                <a:spcPts val="0"/>
              </a:spcBef>
              <a:spcAft>
                <a:spcPts val="0"/>
              </a:spcAft>
              <a:buFont typeface="Arial" panose="020B0604020202020204" pitchFamily="34" charset="0"/>
              <a:buChar char="•"/>
              <a:defRPr/>
            </a:pPr>
            <a:r>
              <a:rPr lang="ru-RU" dirty="0">
                <a:solidFill>
                  <a:prstClr val="black"/>
                </a:solidFill>
                <a:latin typeface="Calibri"/>
              </a:rPr>
              <a:t>Рентабельность с точностью до аптеки</a:t>
            </a:r>
          </a:p>
          <a:p>
            <a:pPr marL="342969" indent="-342969" defTabSz="457291" fontAlgn="auto">
              <a:spcBef>
                <a:spcPts val="0"/>
              </a:spcBef>
              <a:spcAft>
                <a:spcPts val="0"/>
              </a:spcAft>
              <a:buFont typeface="Arial" panose="020B0604020202020204" pitchFamily="34" charset="0"/>
              <a:buChar char="•"/>
              <a:defRPr/>
            </a:pPr>
            <a:r>
              <a:rPr lang="ru-RU" b="1" dirty="0">
                <a:solidFill>
                  <a:prstClr val="black"/>
                </a:solidFill>
                <a:latin typeface="Calibri"/>
              </a:rPr>
              <a:t>Бухгалтерский и налоговый учет</a:t>
            </a:r>
          </a:p>
          <a:p>
            <a:pPr marL="342969" indent="-342969" defTabSz="457291" fontAlgn="auto">
              <a:spcBef>
                <a:spcPts val="0"/>
              </a:spcBef>
              <a:spcAft>
                <a:spcPts val="0"/>
              </a:spcAft>
              <a:buFont typeface="Arial" panose="020B0604020202020204" pitchFamily="34" charset="0"/>
              <a:buChar char="•"/>
              <a:defRPr/>
            </a:pPr>
            <a:r>
              <a:rPr lang="ru-RU" dirty="0">
                <a:solidFill>
                  <a:prstClr val="black"/>
                </a:solidFill>
                <a:latin typeface="Calibri"/>
              </a:rPr>
              <a:t>Интеграция с системой «фронт-офис»</a:t>
            </a:r>
          </a:p>
          <a:p>
            <a:pPr marL="342969" indent="-342969" defTabSz="457291" fontAlgn="auto">
              <a:spcBef>
                <a:spcPts val="0"/>
              </a:spcBef>
              <a:spcAft>
                <a:spcPts val="0"/>
              </a:spcAft>
              <a:buFont typeface="Arial" panose="020B0604020202020204" pitchFamily="34" charset="0"/>
              <a:buChar char="•"/>
              <a:defRPr/>
            </a:pPr>
            <a:r>
              <a:rPr lang="ru-RU" dirty="0">
                <a:solidFill>
                  <a:prstClr val="black"/>
                </a:solidFill>
                <a:latin typeface="Calibri"/>
              </a:rPr>
              <a:t>Интеграция с 1С:ЗУП</a:t>
            </a:r>
          </a:p>
          <a:p>
            <a:pPr marL="342969" indent="-342969" defTabSz="457291" fontAlgn="auto">
              <a:spcBef>
                <a:spcPts val="0"/>
              </a:spcBef>
              <a:spcAft>
                <a:spcPts val="0"/>
              </a:spcAft>
              <a:buFont typeface="Arial" panose="020B0604020202020204" pitchFamily="34" charset="0"/>
              <a:buChar char="•"/>
              <a:defRPr/>
            </a:pPr>
            <a:r>
              <a:rPr lang="ru-RU" dirty="0">
                <a:solidFill>
                  <a:prstClr val="black"/>
                </a:solidFill>
                <a:latin typeface="Calibri"/>
              </a:rPr>
              <a:t>Аналитические срезы для принятия решений</a:t>
            </a:r>
            <a:endParaRPr lang="ru-RU" sz="1600" dirty="0">
              <a:solidFill>
                <a:prstClr val="black"/>
              </a:solidFill>
              <a:latin typeface="Calibri"/>
            </a:endParaRPr>
          </a:p>
        </p:txBody>
      </p:sp>
      <p:graphicFrame>
        <p:nvGraphicFramePr>
          <p:cNvPr id="7" name="Схема 6"/>
          <p:cNvGraphicFramePr/>
          <p:nvPr>
            <p:extLst>
              <p:ext uri="{D42A27DB-BD31-4B8C-83A1-F6EECF244321}">
                <p14:modId xmlns:p14="http://schemas.microsoft.com/office/powerpoint/2010/main" val="1865820352"/>
              </p:ext>
            </p:extLst>
          </p:nvPr>
        </p:nvGraphicFramePr>
        <p:xfrm>
          <a:off x="6247763" y="1206702"/>
          <a:ext cx="4303123" cy="273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1304" name="Picture 2" descr="http://apteka-klassika.ru/local/templates/klassika/images/inf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912" y="5450681"/>
            <a:ext cx="4669919" cy="105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3221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99768" y="44634"/>
            <a:ext cx="8570936" cy="707886"/>
          </a:xfrm>
          <a:ln>
            <a:miter lim="800000"/>
            <a:headEnd/>
            <a:tailEnd/>
          </a:ln>
        </p:spPr>
        <p:txBody>
          <a:bodyPr wrap="square">
            <a:spAutoFit/>
          </a:bodyPr>
          <a:lstStyle/>
          <a:p>
            <a:pPr>
              <a:tabLst>
                <a:tab pos="625600" algn="l"/>
              </a:tabLst>
              <a:defRPr/>
            </a:pPr>
            <a:r>
              <a:rPr lang="ru-RU" sz="2000" dirty="0">
                <a:solidFill>
                  <a:srgbClr val="FFFFFF"/>
                </a:solidFill>
                <a:ea typeface="+mn-ea"/>
                <a:cs typeface="+mn-cs"/>
              </a:rPr>
              <a:t>Набор казначейских функций, реализованных на предприятиях контура проекта до начала проекта </a:t>
            </a:r>
          </a:p>
        </p:txBody>
      </p:sp>
      <p:graphicFrame>
        <p:nvGraphicFramePr>
          <p:cNvPr id="5" name="Схема 4"/>
          <p:cNvGraphicFramePr/>
          <p:nvPr/>
        </p:nvGraphicFramePr>
        <p:xfrm>
          <a:off x="1920156" y="332733"/>
          <a:ext cx="8570936" cy="504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3109" name="TextBox 6"/>
          <p:cNvSpPr txBox="1">
            <a:spLocks noChangeArrowheads="1"/>
          </p:cNvSpPr>
          <p:nvPr/>
        </p:nvSpPr>
        <p:spPr bwMode="auto">
          <a:xfrm>
            <a:off x="2067579" y="5449582"/>
            <a:ext cx="5038304" cy="10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ru-RU" altLang="ru-RU" sz="1600">
                <a:solidFill>
                  <a:srgbClr val="000000"/>
                </a:solidFill>
              </a:rPr>
              <a:t>Управление оборотными средствами</a:t>
            </a:r>
          </a:p>
          <a:p>
            <a:r>
              <a:rPr lang="ru-RU" altLang="ru-RU" sz="1600">
                <a:solidFill>
                  <a:srgbClr val="000000"/>
                </a:solidFill>
              </a:rPr>
              <a:t>РКО рублёвых и валютных операций</a:t>
            </a:r>
          </a:p>
          <a:p>
            <a:r>
              <a:rPr lang="ru-RU" altLang="ru-RU" sz="1600">
                <a:solidFill>
                  <a:srgbClr val="000000"/>
                </a:solidFill>
              </a:rPr>
              <a:t>Управление ликвидностью</a:t>
            </a:r>
          </a:p>
          <a:p>
            <a:r>
              <a:rPr lang="ru-RU" altLang="ru-RU" sz="1600">
                <a:solidFill>
                  <a:srgbClr val="000000"/>
                </a:solidFill>
              </a:rPr>
              <a:t>Оценка и хеджирование финансовых рисков</a:t>
            </a:r>
          </a:p>
        </p:txBody>
      </p:sp>
      <p:sp>
        <p:nvSpPr>
          <p:cNvPr id="8" name="Овал 7"/>
          <p:cNvSpPr/>
          <p:nvPr/>
        </p:nvSpPr>
        <p:spPr>
          <a:xfrm>
            <a:off x="1881799" y="5517867"/>
            <a:ext cx="182604" cy="1444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9" name="Прямоугольник 8"/>
          <p:cNvSpPr/>
          <p:nvPr/>
        </p:nvSpPr>
        <p:spPr>
          <a:xfrm>
            <a:off x="1848454" y="5787779"/>
            <a:ext cx="215950" cy="163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0" name="Равнобедренный треугольник 9"/>
          <p:cNvSpPr/>
          <p:nvPr/>
        </p:nvSpPr>
        <p:spPr>
          <a:xfrm>
            <a:off x="1848474" y="6022809"/>
            <a:ext cx="155611" cy="14449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1" name="Ромб 10"/>
          <p:cNvSpPr/>
          <p:nvPr/>
        </p:nvSpPr>
        <p:spPr>
          <a:xfrm>
            <a:off x="1808774" y="6238735"/>
            <a:ext cx="255646" cy="21595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2" name="Прямоугольник 11"/>
          <p:cNvSpPr/>
          <p:nvPr/>
        </p:nvSpPr>
        <p:spPr>
          <a:xfrm>
            <a:off x="6818479" y="5517867"/>
            <a:ext cx="287405" cy="144496"/>
          </a:xfrm>
          <a:prstGeom prst="rect">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3" name="Прямоугольник 12"/>
          <p:cNvSpPr/>
          <p:nvPr/>
        </p:nvSpPr>
        <p:spPr>
          <a:xfrm>
            <a:off x="6818479" y="6094282"/>
            <a:ext cx="287405" cy="144496"/>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03116" name="TextBox 13"/>
          <p:cNvSpPr txBox="1">
            <a:spLocks noChangeArrowheads="1"/>
          </p:cNvSpPr>
          <p:nvPr/>
        </p:nvSpPr>
        <p:spPr bwMode="auto">
          <a:xfrm>
            <a:off x="7177337" y="5447978"/>
            <a:ext cx="3024888" cy="92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50000"/>
              </a:lnSpc>
            </a:pPr>
            <a:r>
              <a:rPr lang="ru-RU" altLang="ru-RU" sz="1200">
                <a:solidFill>
                  <a:srgbClr val="000000"/>
                </a:solidFill>
              </a:rPr>
              <a:t>Наличие всех элементов функции</a:t>
            </a:r>
          </a:p>
          <a:p>
            <a:pPr>
              <a:lnSpc>
                <a:spcPct val="150000"/>
              </a:lnSpc>
            </a:pPr>
            <a:r>
              <a:rPr lang="ru-RU" altLang="ru-RU" sz="1200">
                <a:solidFill>
                  <a:srgbClr val="000000"/>
                </a:solidFill>
              </a:rPr>
              <a:t>Наличие минимум 1 элемента функции</a:t>
            </a:r>
          </a:p>
          <a:p>
            <a:pPr>
              <a:lnSpc>
                <a:spcPct val="150000"/>
              </a:lnSpc>
            </a:pPr>
            <a:r>
              <a:rPr lang="ru-RU" altLang="ru-RU" sz="1200">
                <a:solidFill>
                  <a:srgbClr val="000000"/>
                </a:solidFill>
              </a:rPr>
              <a:t>Отсутствие функции</a:t>
            </a:r>
          </a:p>
        </p:txBody>
      </p:sp>
      <p:sp>
        <p:nvSpPr>
          <p:cNvPr id="15" name="Овал 14"/>
          <p:cNvSpPr/>
          <p:nvPr/>
        </p:nvSpPr>
        <p:spPr>
          <a:xfrm>
            <a:off x="3072710" y="2080133"/>
            <a:ext cx="122265"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6" name="Прямоугольник 25"/>
          <p:cNvSpPr/>
          <p:nvPr/>
        </p:nvSpPr>
        <p:spPr>
          <a:xfrm>
            <a:off x="3217196" y="2061052"/>
            <a:ext cx="122266"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6" name="Равнобедренный треугольник 35"/>
          <p:cNvSpPr/>
          <p:nvPr/>
        </p:nvSpPr>
        <p:spPr>
          <a:xfrm>
            <a:off x="3360132" y="2045177"/>
            <a:ext cx="144496"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0" name="Ромб 39"/>
          <p:cNvSpPr/>
          <p:nvPr/>
        </p:nvSpPr>
        <p:spPr>
          <a:xfrm>
            <a:off x="3483957" y="2042022"/>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1" name="Овал 40"/>
          <p:cNvSpPr/>
          <p:nvPr/>
        </p:nvSpPr>
        <p:spPr>
          <a:xfrm>
            <a:off x="3225138" y="3171014"/>
            <a:ext cx="122265"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2" name="Прямоугольник 41"/>
          <p:cNvSpPr/>
          <p:nvPr/>
        </p:nvSpPr>
        <p:spPr>
          <a:xfrm>
            <a:off x="3369631" y="3153505"/>
            <a:ext cx="122266"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3" name="Равнобедренный треугольник 42"/>
          <p:cNvSpPr/>
          <p:nvPr/>
        </p:nvSpPr>
        <p:spPr>
          <a:xfrm>
            <a:off x="3512560" y="3137630"/>
            <a:ext cx="144496"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4" name="Ромб 43"/>
          <p:cNvSpPr/>
          <p:nvPr/>
        </p:nvSpPr>
        <p:spPr>
          <a:xfrm>
            <a:off x="3636393" y="3132864"/>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5" name="Овал 44"/>
          <p:cNvSpPr/>
          <p:nvPr/>
        </p:nvSpPr>
        <p:spPr>
          <a:xfrm>
            <a:off x="3504636" y="4250770"/>
            <a:ext cx="122265" cy="109562"/>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6" name="Прямоугольник 45"/>
          <p:cNvSpPr/>
          <p:nvPr/>
        </p:nvSpPr>
        <p:spPr>
          <a:xfrm>
            <a:off x="3649095" y="4233255"/>
            <a:ext cx="122266"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7" name="Равнобедренный треугольник 46"/>
          <p:cNvSpPr/>
          <p:nvPr/>
        </p:nvSpPr>
        <p:spPr>
          <a:xfrm>
            <a:off x="3793618" y="4217379"/>
            <a:ext cx="142908"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8" name="Ромб 47"/>
          <p:cNvSpPr/>
          <p:nvPr/>
        </p:nvSpPr>
        <p:spPr>
          <a:xfrm>
            <a:off x="3915857" y="4214225"/>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49" name="Овал 48"/>
          <p:cNvSpPr/>
          <p:nvPr/>
        </p:nvSpPr>
        <p:spPr>
          <a:xfrm>
            <a:off x="4009585" y="4971640"/>
            <a:ext cx="122265"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50" name="Прямоугольник 49"/>
          <p:cNvSpPr/>
          <p:nvPr/>
        </p:nvSpPr>
        <p:spPr>
          <a:xfrm>
            <a:off x="4152460" y="4954150"/>
            <a:ext cx="123854"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51" name="Равнобедренный треугольник 50"/>
          <p:cNvSpPr/>
          <p:nvPr/>
        </p:nvSpPr>
        <p:spPr>
          <a:xfrm>
            <a:off x="4296949" y="4938270"/>
            <a:ext cx="144496"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52" name="Ромб 51"/>
          <p:cNvSpPr/>
          <p:nvPr/>
        </p:nvSpPr>
        <p:spPr>
          <a:xfrm>
            <a:off x="4419212" y="4933505"/>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53" name="Овал 52"/>
          <p:cNvSpPr/>
          <p:nvPr/>
        </p:nvSpPr>
        <p:spPr>
          <a:xfrm>
            <a:off x="5592668" y="5195529"/>
            <a:ext cx="123854"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a:solidFill>
                <a:srgbClr val="FFFFFF"/>
              </a:solidFill>
            </a:endParaRPr>
          </a:p>
        </p:txBody>
      </p:sp>
      <p:sp>
        <p:nvSpPr>
          <p:cNvPr id="54" name="Прямоугольник 53"/>
          <p:cNvSpPr/>
          <p:nvPr/>
        </p:nvSpPr>
        <p:spPr>
          <a:xfrm>
            <a:off x="5737224" y="5178064"/>
            <a:ext cx="123854" cy="12861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a:solidFill>
                <a:srgbClr val="FFFFFF"/>
              </a:solidFill>
            </a:endParaRPr>
          </a:p>
        </p:txBody>
      </p:sp>
      <p:sp>
        <p:nvSpPr>
          <p:cNvPr id="55" name="Равнобедренный треугольник 54"/>
          <p:cNvSpPr/>
          <p:nvPr/>
        </p:nvSpPr>
        <p:spPr>
          <a:xfrm>
            <a:off x="5881720" y="5162158"/>
            <a:ext cx="144496" cy="139732"/>
          </a:xfrm>
          <a:prstGeom prst="triangle">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a:solidFill>
                <a:srgbClr val="FFFFFF"/>
              </a:solidFill>
            </a:endParaRPr>
          </a:p>
        </p:txBody>
      </p:sp>
      <p:sp>
        <p:nvSpPr>
          <p:cNvPr id="56" name="Ромб 55"/>
          <p:cNvSpPr/>
          <p:nvPr/>
        </p:nvSpPr>
        <p:spPr>
          <a:xfrm>
            <a:off x="6003903" y="5158982"/>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a:solidFill>
                <a:srgbClr val="FFFFFF"/>
              </a:solidFill>
            </a:endParaRPr>
          </a:p>
        </p:txBody>
      </p:sp>
      <p:sp>
        <p:nvSpPr>
          <p:cNvPr id="61" name="Овал 60"/>
          <p:cNvSpPr/>
          <p:nvPr/>
        </p:nvSpPr>
        <p:spPr>
          <a:xfrm>
            <a:off x="7250379" y="5116151"/>
            <a:ext cx="122266"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2" name="Прямоугольник 61"/>
          <p:cNvSpPr/>
          <p:nvPr/>
        </p:nvSpPr>
        <p:spPr>
          <a:xfrm>
            <a:off x="7393296" y="5097055"/>
            <a:ext cx="123854"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3" name="Равнобедренный треугольник 62"/>
          <p:cNvSpPr/>
          <p:nvPr/>
        </p:nvSpPr>
        <p:spPr>
          <a:xfrm>
            <a:off x="7537784" y="5082765"/>
            <a:ext cx="144495" cy="138144"/>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4" name="Ромб 63"/>
          <p:cNvSpPr/>
          <p:nvPr/>
        </p:nvSpPr>
        <p:spPr>
          <a:xfrm>
            <a:off x="7661637" y="5078025"/>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5" name="Овал 64"/>
          <p:cNvSpPr/>
          <p:nvPr/>
        </p:nvSpPr>
        <p:spPr>
          <a:xfrm>
            <a:off x="9122484" y="4827160"/>
            <a:ext cx="122265"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6" name="Прямоугольник 65"/>
          <p:cNvSpPr/>
          <p:nvPr/>
        </p:nvSpPr>
        <p:spPr>
          <a:xfrm>
            <a:off x="9266971" y="4809679"/>
            <a:ext cx="122266" cy="12861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7" name="Равнобедренный треугольник 66"/>
          <p:cNvSpPr/>
          <p:nvPr/>
        </p:nvSpPr>
        <p:spPr>
          <a:xfrm>
            <a:off x="9411481" y="4793773"/>
            <a:ext cx="142908"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8" name="Ромб 67"/>
          <p:cNvSpPr/>
          <p:nvPr/>
        </p:nvSpPr>
        <p:spPr>
          <a:xfrm>
            <a:off x="9533732" y="4790597"/>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69" name="Овал 68"/>
          <p:cNvSpPr/>
          <p:nvPr/>
        </p:nvSpPr>
        <p:spPr>
          <a:xfrm>
            <a:off x="9266971" y="3963344"/>
            <a:ext cx="122266"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0" name="Прямоугольник 69"/>
          <p:cNvSpPr/>
          <p:nvPr/>
        </p:nvSpPr>
        <p:spPr>
          <a:xfrm>
            <a:off x="9411489" y="3945877"/>
            <a:ext cx="122265" cy="127029"/>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1" name="Равнобедренный треугольник 70"/>
          <p:cNvSpPr/>
          <p:nvPr/>
        </p:nvSpPr>
        <p:spPr>
          <a:xfrm>
            <a:off x="9554375" y="3929973"/>
            <a:ext cx="144495"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2" name="Ромб 71"/>
          <p:cNvSpPr/>
          <p:nvPr/>
        </p:nvSpPr>
        <p:spPr>
          <a:xfrm>
            <a:off x="9678229" y="3925233"/>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3" name="Овал 72"/>
          <p:cNvSpPr/>
          <p:nvPr/>
        </p:nvSpPr>
        <p:spPr>
          <a:xfrm>
            <a:off x="9266971" y="3099544"/>
            <a:ext cx="122266"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4" name="Прямоугольник 73"/>
          <p:cNvSpPr/>
          <p:nvPr/>
        </p:nvSpPr>
        <p:spPr>
          <a:xfrm>
            <a:off x="9411489" y="3080464"/>
            <a:ext cx="122265" cy="12861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5" name="Равнобедренный треугольник 74"/>
          <p:cNvSpPr/>
          <p:nvPr/>
        </p:nvSpPr>
        <p:spPr>
          <a:xfrm>
            <a:off x="9554375" y="3064585"/>
            <a:ext cx="144495"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6" name="Ромб 75"/>
          <p:cNvSpPr/>
          <p:nvPr/>
        </p:nvSpPr>
        <p:spPr>
          <a:xfrm>
            <a:off x="9678229" y="3061433"/>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7" name="Овал 76"/>
          <p:cNvSpPr/>
          <p:nvPr/>
        </p:nvSpPr>
        <p:spPr>
          <a:xfrm>
            <a:off x="9411489" y="2027749"/>
            <a:ext cx="122265" cy="10797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8" name="Прямоугольник 77"/>
          <p:cNvSpPr/>
          <p:nvPr/>
        </p:nvSpPr>
        <p:spPr>
          <a:xfrm>
            <a:off x="9554376" y="2008678"/>
            <a:ext cx="123854" cy="12861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79" name="Равнобедренный треугольник 78"/>
          <p:cNvSpPr/>
          <p:nvPr/>
        </p:nvSpPr>
        <p:spPr>
          <a:xfrm>
            <a:off x="9698885" y="1992777"/>
            <a:ext cx="144496" cy="139732"/>
          </a:xfrm>
          <a:prstGeom prst="triangle">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0" name="Ромб 79"/>
          <p:cNvSpPr/>
          <p:nvPr/>
        </p:nvSpPr>
        <p:spPr>
          <a:xfrm>
            <a:off x="9821137" y="1989624"/>
            <a:ext cx="165138" cy="152435"/>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2" name="Овал 81"/>
          <p:cNvSpPr/>
          <p:nvPr/>
        </p:nvSpPr>
        <p:spPr>
          <a:xfrm>
            <a:off x="6242093" y="1811780"/>
            <a:ext cx="122265" cy="107976"/>
          </a:xfrm>
          <a:prstGeom prst="ellipse">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3" name="Прямоугольник 82"/>
          <p:cNvSpPr/>
          <p:nvPr/>
        </p:nvSpPr>
        <p:spPr>
          <a:xfrm>
            <a:off x="6385014" y="1792729"/>
            <a:ext cx="123854" cy="128617"/>
          </a:xfrm>
          <a:prstGeom prst="rect">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4" name="Равнобедренный треугольник 83"/>
          <p:cNvSpPr/>
          <p:nvPr/>
        </p:nvSpPr>
        <p:spPr>
          <a:xfrm>
            <a:off x="6529490" y="1776827"/>
            <a:ext cx="144496" cy="13973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5" name="Ромб 84"/>
          <p:cNvSpPr/>
          <p:nvPr/>
        </p:nvSpPr>
        <p:spPr>
          <a:xfrm>
            <a:off x="6653341" y="1773674"/>
            <a:ext cx="165138" cy="152435"/>
          </a:xfrm>
          <a:prstGeom prst="diamon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6" name="Прямоугольник 85"/>
          <p:cNvSpPr/>
          <p:nvPr/>
        </p:nvSpPr>
        <p:spPr>
          <a:xfrm>
            <a:off x="6818479" y="5806859"/>
            <a:ext cx="287405" cy="144496"/>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pic>
        <p:nvPicPr>
          <p:cNvPr id="303162"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88983" y="6238774"/>
            <a:ext cx="1902265" cy="50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0152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Скругленный прямоугольник 15"/>
          <p:cNvSpPr/>
          <p:nvPr/>
        </p:nvSpPr>
        <p:spPr>
          <a:xfrm>
            <a:off x="1848453" y="2133650"/>
            <a:ext cx="8498267" cy="3529830"/>
          </a:xfrm>
          <a:prstGeom prst="roundRect">
            <a:avLst/>
          </a:prstGeom>
          <a:solidFill>
            <a:schemeClr val="accent3">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 name="Заголовок 2"/>
          <p:cNvSpPr>
            <a:spLocks noGrp="1"/>
          </p:cNvSpPr>
          <p:nvPr>
            <p:ph type="title"/>
          </p:nvPr>
        </p:nvSpPr>
        <p:spPr>
          <a:xfrm>
            <a:off x="1199768" y="44634"/>
            <a:ext cx="8569707" cy="707886"/>
          </a:xfrm>
          <a:ln>
            <a:miter lim="800000"/>
            <a:headEnd/>
            <a:tailEnd/>
          </a:ln>
        </p:spPr>
        <p:txBody>
          <a:bodyPr wrap="square">
            <a:spAutoFit/>
          </a:bodyPr>
          <a:lstStyle/>
          <a:p>
            <a:pPr>
              <a:tabLst>
                <a:tab pos="625600" algn="l"/>
              </a:tabLst>
              <a:defRPr/>
            </a:pPr>
            <a:r>
              <a:rPr lang="ru-RU" sz="2000" dirty="0">
                <a:solidFill>
                  <a:srgbClr val="FFFFFF"/>
                </a:solidFill>
              </a:rPr>
              <a:t>Набор казначейских функций, реализованных на</a:t>
            </a:r>
            <a:r>
              <a:rPr lang="en-US" sz="2000" dirty="0">
                <a:solidFill>
                  <a:srgbClr val="FFFFFF"/>
                </a:solidFill>
              </a:rPr>
              <a:t> </a:t>
            </a:r>
            <a:r>
              <a:rPr lang="ru-RU" sz="2000" dirty="0">
                <a:solidFill>
                  <a:srgbClr val="FFFFFF"/>
                </a:solidFill>
              </a:rPr>
              <a:t>предприятиях контура проекта, на момент</a:t>
            </a:r>
            <a:r>
              <a:rPr lang="en-US" sz="2000" dirty="0">
                <a:solidFill>
                  <a:srgbClr val="FFFFFF"/>
                </a:solidFill>
              </a:rPr>
              <a:t> </a:t>
            </a:r>
            <a:r>
              <a:rPr lang="ru-RU" sz="2000" dirty="0">
                <a:solidFill>
                  <a:srgbClr val="FFFFFF"/>
                </a:solidFill>
              </a:rPr>
              <a:t>окончания проекта</a:t>
            </a:r>
            <a:endParaRPr lang="ru-RU" sz="2000" dirty="0">
              <a:solidFill>
                <a:srgbClr val="FFFFFF"/>
              </a:solidFill>
              <a:ea typeface="+mn-ea"/>
              <a:cs typeface="+mn-cs"/>
            </a:endParaRPr>
          </a:p>
        </p:txBody>
      </p:sp>
      <p:sp>
        <p:nvSpPr>
          <p:cNvPr id="2" name="Текст 1">
            <a:extLst>
              <a:ext uri="{FF2B5EF4-FFF2-40B4-BE49-F238E27FC236}">
                <a16:creationId xmlns:a16="http://schemas.microsoft.com/office/drawing/2014/main" id="{141B62B2-9015-4E9E-A71C-C043600D8E80}"/>
              </a:ext>
            </a:extLst>
          </p:cNvPr>
          <p:cNvSpPr>
            <a:spLocks noGrp="1"/>
          </p:cNvSpPr>
          <p:nvPr>
            <p:ph type="body" sz="quarter" idx="12"/>
          </p:nvPr>
        </p:nvSpPr>
        <p:spPr>
          <a:xfrm>
            <a:off x="902917" y="2258081"/>
            <a:ext cx="10504659" cy="243328"/>
          </a:xfrm>
        </p:spPr>
        <p:txBody>
          <a:bodyPr/>
          <a:lstStyle/>
          <a:p>
            <a:endParaRPr lang="ru-RU"/>
          </a:p>
        </p:txBody>
      </p:sp>
      <p:graphicFrame>
        <p:nvGraphicFramePr>
          <p:cNvPr id="5" name="Схема 4"/>
          <p:cNvGraphicFramePr/>
          <p:nvPr>
            <p:extLst>
              <p:ext uri="{D42A27DB-BD31-4B8C-83A1-F6EECF244321}">
                <p14:modId xmlns:p14="http://schemas.microsoft.com/office/powerpoint/2010/main" val="1036148682"/>
              </p:ext>
            </p:extLst>
          </p:nvPr>
        </p:nvGraphicFramePr>
        <p:xfrm>
          <a:off x="1881798" y="617953"/>
          <a:ext cx="8570936" cy="504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 name="Овал 81"/>
          <p:cNvSpPr/>
          <p:nvPr/>
        </p:nvSpPr>
        <p:spPr>
          <a:xfrm>
            <a:off x="7034428" y="2278124"/>
            <a:ext cx="338216" cy="281052"/>
          </a:xfrm>
          <a:prstGeom prst="ellipse">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3" name="Прямоугольник 82"/>
          <p:cNvSpPr/>
          <p:nvPr/>
        </p:nvSpPr>
        <p:spPr>
          <a:xfrm>
            <a:off x="7415516" y="2227333"/>
            <a:ext cx="338216" cy="333452"/>
          </a:xfrm>
          <a:prstGeom prst="rect">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4" name="Равнобедренный треугольник 83"/>
          <p:cNvSpPr/>
          <p:nvPr/>
        </p:nvSpPr>
        <p:spPr>
          <a:xfrm>
            <a:off x="7788683" y="2193985"/>
            <a:ext cx="396967" cy="363623"/>
          </a:xfrm>
          <a:prstGeom prst="triangle">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85" name="Ромб 84"/>
          <p:cNvSpPr/>
          <p:nvPr/>
        </p:nvSpPr>
        <p:spPr>
          <a:xfrm>
            <a:off x="8163402" y="2168583"/>
            <a:ext cx="455717" cy="396967"/>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05162" name="TextBox 16"/>
          <p:cNvSpPr txBox="1">
            <a:spLocks noChangeArrowheads="1"/>
          </p:cNvSpPr>
          <p:nvPr/>
        </p:nvSpPr>
        <p:spPr bwMode="auto">
          <a:xfrm>
            <a:off x="2425178" y="1825802"/>
            <a:ext cx="2323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ru-RU" altLang="ru-RU" sz="1600" b="1" dirty="0">
                <a:solidFill>
                  <a:srgbClr val="606060"/>
                </a:solidFill>
              </a:rPr>
              <a:t>Контур казначейства</a:t>
            </a:r>
          </a:p>
        </p:txBody>
      </p:sp>
      <p:pic>
        <p:nvPicPr>
          <p:cNvPr id="305163" name="Рисунок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2964" y="5980675"/>
            <a:ext cx="1945980" cy="51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https://eawards.1c.ru/img/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3414" y="6022889"/>
            <a:ext cx="999635" cy="58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06782D59-A3BC-4800-B0C0-93F1D520A000}"/>
              </a:ext>
            </a:extLst>
          </p:cNvPr>
          <p:cNvPicPr>
            <a:picLocks noChangeAspect="1"/>
          </p:cNvPicPr>
          <p:nvPr/>
        </p:nvPicPr>
        <p:blipFill>
          <a:blip r:embed="rId10"/>
          <a:stretch>
            <a:fillRect/>
          </a:stretch>
        </p:blipFill>
        <p:spPr>
          <a:xfrm>
            <a:off x="1848453" y="5690428"/>
            <a:ext cx="2119313" cy="1038225"/>
          </a:xfrm>
          <a:prstGeom prst="rect">
            <a:avLst/>
          </a:prstGeom>
        </p:spPr>
      </p:pic>
    </p:spTree>
    <p:extLst>
      <p:ext uri="{BB962C8B-B14F-4D97-AF65-F5344CB8AC3E}">
        <p14:creationId xmlns:p14="http://schemas.microsoft.com/office/powerpoint/2010/main" val="21198092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hidden="1"/>
          <p:cNvGraphicFramePr>
            <a:graphicFrameLocks noChangeAspect="1"/>
          </p:cNvGraphicFramePr>
          <p:nvPr>
            <p:custDataLst>
              <p:tags r:id="rId1"/>
            </p:custDataLst>
          </p:nvPr>
        </p:nvGraphicFramePr>
        <p:xfrm>
          <a:off x="1764" y="1589"/>
          <a:ext cx="1588" cy="1588"/>
        </p:xfrm>
        <a:graphic>
          <a:graphicData uri="http://schemas.openxmlformats.org/presentationml/2006/ole">
            <mc:AlternateContent xmlns:mc="http://schemas.openxmlformats.org/markup-compatibility/2006">
              <mc:Choice xmlns:v="urn:schemas-microsoft-com:vml" Requires="v">
                <p:oleObj name="Слайд think-cell" r:id="rId5" imgW="347" imgH="346" progId="TCLayout.ActiveDocument.1">
                  <p:embed/>
                </p:oleObj>
              </mc:Choice>
              <mc:Fallback>
                <p:oleObj name="Слайд think-cell" r:id="rId5" imgW="347" imgH="346" progId="TCLayout.ActiveDocument.1">
                  <p:embed/>
                  <p:pic>
                    <p:nvPicPr>
                      <p:cNvPr id="2" name="Объект 1" hidden="1"/>
                      <p:cNvPicPr/>
                      <p:nvPr/>
                    </p:nvPicPr>
                    <p:blipFill>
                      <a:blip r:embed="rId6"/>
                      <a:stretch>
                        <a:fillRect/>
                      </a:stretch>
                    </p:blipFill>
                    <p:spPr>
                      <a:xfrm>
                        <a:off x="1764" y="1589"/>
                        <a:ext cx="1588" cy="1588"/>
                      </a:xfrm>
                      <a:prstGeom prst="rect">
                        <a:avLst/>
                      </a:prstGeom>
                    </p:spPr>
                  </p:pic>
                </p:oleObj>
              </mc:Fallback>
            </mc:AlternateContent>
          </a:graphicData>
        </a:graphic>
      </p:graphicFrame>
      <p:sp>
        <p:nvSpPr>
          <p:cNvPr id="7" name="Прямоугольник 6" hidden="1"/>
          <p:cNvSpPr/>
          <p:nvPr>
            <p:custDataLst>
              <p:tags r:id="rId2"/>
            </p:custDataLst>
          </p:nvPr>
        </p:nvSpPr>
        <p:spPr>
          <a:xfrm>
            <a:off x="176" y="0"/>
            <a:ext cx="158787" cy="15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ru-RU" sz="2462" b="1" dirty="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3" name="Заголовок 2"/>
          <p:cNvSpPr>
            <a:spLocks noGrp="1"/>
          </p:cNvSpPr>
          <p:nvPr>
            <p:ph type="title"/>
          </p:nvPr>
        </p:nvSpPr>
        <p:spPr>
          <a:xfrm>
            <a:off x="3372229" y="117426"/>
            <a:ext cx="8242678" cy="527596"/>
          </a:xfrm>
        </p:spPr>
        <p:txBody>
          <a:bodyPr/>
          <a:lstStyle/>
          <a:p>
            <a:r>
              <a:rPr lang="ru-RU" sz="2400" dirty="0">
                <a:solidFill>
                  <a:schemeClr val="bg1"/>
                </a:solidFill>
                <a:latin typeface="Titillium Web"/>
              </a:rPr>
              <a:t>ПРОЕКТ СОЗДАНИЯ ЕДИНОГО РАСЧЕТНОГО ЦЕНТРА</a:t>
            </a:r>
            <a:br>
              <a:rPr lang="ru-RU" sz="2400" dirty="0">
                <a:solidFill>
                  <a:schemeClr val="bg1"/>
                </a:solidFill>
                <a:latin typeface="Titillium Web"/>
              </a:rPr>
            </a:br>
            <a:r>
              <a:rPr lang="ru-RU" sz="2400" dirty="0">
                <a:solidFill>
                  <a:schemeClr val="bg1"/>
                </a:solidFill>
                <a:latin typeface="Titillium Web"/>
              </a:rPr>
              <a:t>НА БАЗЕ 1С:УПРАВЛЕНИЕ ХОЛДИНГОМ </a:t>
            </a:r>
            <a:br>
              <a:rPr lang="ru-RU" sz="2400" dirty="0">
                <a:solidFill>
                  <a:schemeClr val="bg1"/>
                </a:solidFill>
                <a:latin typeface="Titillium Web"/>
              </a:rPr>
            </a:br>
            <a:br>
              <a:rPr lang="en-US" sz="2400" dirty="0">
                <a:solidFill>
                  <a:schemeClr val="bg1"/>
                </a:solidFill>
                <a:latin typeface="Titillium Web"/>
              </a:rPr>
            </a:br>
            <a:endParaRPr lang="ru-RU" sz="2000" dirty="0">
              <a:solidFill>
                <a:schemeClr val="bg1"/>
              </a:solidFill>
            </a:endParaRPr>
          </a:p>
        </p:txBody>
      </p:sp>
      <p:sp>
        <p:nvSpPr>
          <p:cNvPr id="50" name="ZoneTexte 4"/>
          <p:cNvSpPr txBox="1"/>
          <p:nvPr/>
        </p:nvSpPr>
        <p:spPr>
          <a:xfrm>
            <a:off x="2713211" y="1580054"/>
            <a:ext cx="7288789" cy="1846659"/>
          </a:xfrm>
          <a:prstGeom prst="rect">
            <a:avLst/>
          </a:prstGeom>
          <a:noFill/>
        </p:spPr>
        <p:txBody>
          <a:bodyPr wrap="square" lIns="84426" rIns="0" rtlCol="0">
            <a:spAutoFit/>
          </a:bodyPr>
          <a:lstStyle/>
          <a:p>
            <a:pPr defTabSz="914583" eaLnBrk="1" fontAlgn="auto" hangingPunct="1">
              <a:spcBef>
                <a:spcPts val="0"/>
              </a:spcBef>
              <a:spcAft>
                <a:spcPts val="0"/>
              </a:spcAft>
              <a:defRPr/>
            </a:pPr>
            <a:r>
              <a:rPr lang="ru-RU" sz="2000" dirty="0">
                <a:solidFill>
                  <a:srgbClr val="000000"/>
                </a:solidFill>
                <a:latin typeface="Calibri"/>
              </a:rPr>
              <a:t>Результаты проекта: Для Холдинга в целом</a:t>
            </a:r>
          </a:p>
          <a:p>
            <a:pPr marL="342900" lvl="0" indent="-342900" eaLnBrk="1" fontAlgn="auto" hangingPunct="1">
              <a:spcBef>
                <a:spcPts val="0"/>
              </a:spcBef>
              <a:spcAft>
                <a:spcPts val="0"/>
              </a:spcAft>
              <a:buFont typeface="Arial" panose="020B0604020202020204" pitchFamily="34" charset="0"/>
              <a:buChar char="•"/>
              <a:defRPr/>
            </a:pPr>
            <a:r>
              <a:rPr lang="ru-RU" b="1" dirty="0">
                <a:solidFill>
                  <a:srgbClr val="000000"/>
                </a:solidFill>
                <a:latin typeface="Calibri"/>
              </a:rPr>
              <a:t>Сокращение затрат </a:t>
            </a:r>
            <a:br>
              <a:rPr lang="ru-RU" dirty="0">
                <a:solidFill>
                  <a:srgbClr val="FFFFFF">
                    <a:lumMod val="50000"/>
                  </a:srgbClr>
                </a:solidFill>
                <a:latin typeface="Calibri"/>
              </a:rPr>
            </a:br>
            <a:r>
              <a:rPr lang="ru-RU" dirty="0">
                <a:solidFill>
                  <a:srgbClr val="FFFFFF">
                    <a:lumMod val="50000"/>
                  </a:srgbClr>
                </a:solidFill>
                <a:latin typeface="Calibri"/>
              </a:rPr>
              <a:t>Снижение стоимости казначейских функций</a:t>
            </a:r>
          </a:p>
          <a:p>
            <a:pPr marL="342900" lvl="0" indent="-342900" eaLnBrk="1" fontAlgn="auto" hangingPunct="1">
              <a:spcBef>
                <a:spcPts val="0"/>
              </a:spcBef>
              <a:spcAft>
                <a:spcPts val="0"/>
              </a:spcAft>
              <a:buFont typeface="Arial" panose="020B0604020202020204" pitchFamily="34" charset="0"/>
              <a:buChar char="•"/>
              <a:defRPr/>
            </a:pPr>
            <a:r>
              <a:rPr lang="ru-RU" b="1" dirty="0">
                <a:solidFill>
                  <a:srgbClr val="000000"/>
                </a:solidFill>
                <a:latin typeface="Calibri"/>
              </a:rPr>
              <a:t>Выстраивание сквозных процессов</a:t>
            </a:r>
            <a:br>
              <a:rPr lang="ru-RU" dirty="0">
                <a:solidFill>
                  <a:srgbClr val="FFFFFF">
                    <a:lumMod val="50000"/>
                  </a:srgbClr>
                </a:solidFill>
                <a:latin typeface="Calibri"/>
              </a:rPr>
            </a:br>
            <a:r>
              <a:rPr lang="ru-RU" dirty="0">
                <a:solidFill>
                  <a:srgbClr val="FFFFFF">
                    <a:lumMod val="50000"/>
                  </a:srgbClr>
                </a:solidFill>
                <a:latin typeface="Calibri"/>
              </a:rPr>
              <a:t>Повышение качества и прозрачности информации</a:t>
            </a:r>
          </a:p>
          <a:p>
            <a:pPr marL="342900" lvl="0" indent="-342900">
              <a:buFont typeface="Arial" panose="020B0604020202020204" pitchFamily="34" charset="0"/>
              <a:buChar char="•"/>
            </a:pPr>
            <a:r>
              <a:rPr lang="ru-RU" b="1" dirty="0">
                <a:solidFill>
                  <a:srgbClr val="000000"/>
                </a:solidFill>
                <a:latin typeface="Calibri"/>
              </a:rPr>
              <a:t>Создание единой ИТ платформы </a:t>
            </a:r>
            <a:r>
              <a:rPr lang="ru-RU" dirty="0">
                <a:solidFill>
                  <a:srgbClr val="FFFFFF">
                    <a:lumMod val="50000"/>
                  </a:srgbClr>
                </a:solidFill>
                <a:latin typeface="Calibri"/>
              </a:rPr>
              <a:t>казначейских функций</a:t>
            </a:r>
          </a:p>
        </p:txBody>
      </p:sp>
      <p:sp>
        <p:nvSpPr>
          <p:cNvPr id="8" name="TextBox 7">
            <a:extLst>
              <a:ext uri="{FF2B5EF4-FFF2-40B4-BE49-F238E27FC236}">
                <a16:creationId xmlns:a16="http://schemas.microsoft.com/office/drawing/2014/main" id="{CE77D287-CEFF-42D8-BED0-4A788D7A9AB5}"/>
              </a:ext>
            </a:extLst>
          </p:cNvPr>
          <p:cNvSpPr txBox="1"/>
          <p:nvPr/>
        </p:nvSpPr>
        <p:spPr>
          <a:xfrm>
            <a:off x="681007" y="981075"/>
            <a:ext cx="10817256" cy="504503"/>
          </a:xfrm>
          <a:prstGeom prst="rect">
            <a:avLst/>
          </a:prstGeom>
          <a:noFill/>
          <a:ln/>
        </p:spPr>
        <p:txBody>
          <a:bodyPr wrap="square" lIns="0" tIns="0" rIns="0" bIns="0" rtlCol="0" anchor="t"/>
          <a:lstStyle>
            <a:defPPr>
              <a:defRPr lang="ru-RU"/>
            </a:defPPr>
            <a:lvl1pPr>
              <a:lnSpc>
                <a:spcPts val="1700"/>
              </a:lnSpc>
              <a:defRPr sz="1400" b="1">
                <a:solidFill>
                  <a:srgbClr val="443728"/>
                </a:solidFill>
                <a:latin typeface="+mn-lt"/>
                <a:ea typeface="Open Sans" pitchFamily="34" charset="-122"/>
                <a:cs typeface="Open Sans" pitchFamily="34" charset="-120"/>
              </a:defRPr>
            </a:lvl1pPr>
          </a:lstStyle>
          <a:p>
            <a:r>
              <a:rPr lang="ru-RU" sz="1600" dirty="0"/>
              <a:t>АО "</a:t>
            </a:r>
            <a:r>
              <a:rPr lang="ru-RU" sz="1600" dirty="0" err="1"/>
              <a:t>Росгеология</a:t>
            </a:r>
            <a:r>
              <a:rPr lang="ru-RU" sz="1600" dirty="0"/>
              <a:t>" </a:t>
            </a:r>
            <a:r>
              <a:rPr lang="ru-RU" sz="1600" b="0" dirty="0"/>
              <a:t>— многопрофильный геологический холдинг. Обладает уникальными компетенциями в области морской геологии и работы на шельфе</a:t>
            </a:r>
            <a:br>
              <a:rPr lang="ru-RU" sz="1600" dirty="0"/>
            </a:br>
            <a:endParaRPr lang="ru-RU" sz="1600" dirty="0"/>
          </a:p>
        </p:txBody>
      </p:sp>
      <p:sp>
        <p:nvSpPr>
          <p:cNvPr id="11" name="ZoneTexte 4">
            <a:extLst>
              <a:ext uri="{FF2B5EF4-FFF2-40B4-BE49-F238E27FC236}">
                <a16:creationId xmlns:a16="http://schemas.microsoft.com/office/drawing/2014/main" id="{948A665E-05A7-4D50-9A46-C3F7538720C1}"/>
              </a:ext>
            </a:extLst>
          </p:cNvPr>
          <p:cNvSpPr txBox="1"/>
          <p:nvPr/>
        </p:nvSpPr>
        <p:spPr>
          <a:xfrm>
            <a:off x="4081363" y="3383580"/>
            <a:ext cx="5600051" cy="1508105"/>
          </a:xfrm>
          <a:prstGeom prst="rect">
            <a:avLst/>
          </a:prstGeom>
          <a:noFill/>
        </p:spPr>
        <p:txBody>
          <a:bodyPr wrap="square" lIns="84406" rIns="0" rtlCol="0">
            <a:spAutoFit/>
          </a:bodyPr>
          <a:lstStyle/>
          <a:p>
            <a:pPr lvl="0" eaLnBrk="1" fontAlgn="auto" hangingPunct="1">
              <a:spcBef>
                <a:spcPts val="0"/>
              </a:spcBef>
              <a:spcAft>
                <a:spcPts val="0"/>
              </a:spcAft>
              <a:defRPr/>
            </a:pPr>
            <a:r>
              <a:rPr lang="ru-RU" sz="2000" dirty="0">
                <a:solidFill>
                  <a:srgbClr val="000000"/>
                </a:solidFill>
                <a:latin typeface="Calibri"/>
              </a:rPr>
              <a:t>Результаты проекта: Для Управляющей компании</a:t>
            </a:r>
          </a:p>
          <a:p>
            <a:pPr marL="342900" lvl="0" indent="-342900" eaLnBrk="1" fontAlgn="auto" hangingPunct="1">
              <a:spcBef>
                <a:spcPts val="0"/>
              </a:spcBef>
              <a:spcAft>
                <a:spcPts val="0"/>
              </a:spcAft>
              <a:buFont typeface="Arial" panose="020B0604020202020204" pitchFamily="34" charset="0"/>
              <a:buChar char="•"/>
              <a:defRPr/>
            </a:pPr>
            <a:r>
              <a:rPr lang="ru-RU" b="1" dirty="0">
                <a:solidFill>
                  <a:srgbClr val="000000"/>
                </a:solidFill>
                <a:latin typeface="Calibri"/>
              </a:rPr>
              <a:t>Тотальный </a:t>
            </a:r>
            <a:r>
              <a:rPr kumimoji="0" lang="ru-RU" b="1" i="0" u="none" strike="noStrike" kern="1200" cap="none" spc="0" normalizeH="0" baseline="0" noProof="0" dirty="0">
                <a:ln>
                  <a:noFill/>
                </a:ln>
                <a:solidFill>
                  <a:srgbClr val="000000"/>
                </a:solidFill>
                <a:effectLst/>
                <a:uLnTx/>
                <a:uFillTx/>
                <a:latin typeface="Calibri"/>
              </a:rPr>
              <a:t>онлайн контроль платежей ДЗО</a:t>
            </a:r>
          </a:p>
          <a:p>
            <a:pPr marL="342900" lvl="0" indent="-342900">
              <a:buFont typeface="Arial" panose="020B0604020202020204" pitchFamily="34" charset="0"/>
              <a:buChar char="•"/>
            </a:pPr>
            <a:r>
              <a:rPr lang="ru-RU" b="1" dirty="0">
                <a:solidFill>
                  <a:srgbClr val="000000"/>
                </a:solidFill>
                <a:latin typeface="Calibri"/>
              </a:rPr>
              <a:t>Оперативная информацию по ДДС Холдинга</a:t>
            </a:r>
          </a:p>
          <a:p>
            <a:pPr marL="342900" lvl="0" indent="-342900">
              <a:buFont typeface="Arial" panose="020B0604020202020204" pitchFamily="34" charset="0"/>
              <a:buChar char="•"/>
            </a:pPr>
            <a:r>
              <a:rPr lang="ru-RU" b="1" dirty="0">
                <a:solidFill>
                  <a:srgbClr val="000000"/>
                </a:solidFill>
                <a:latin typeface="Calibri"/>
              </a:rPr>
              <a:t>Платежная дисциплина</a:t>
            </a:r>
          </a:p>
          <a:p>
            <a:pPr marL="342900" lvl="0" indent="-342900">
              <a:buFont typeface="Arial" panose="020B0604020202020204" pitchFamily="34" charset="0"/>
              <a:buChar char="•"/>
            </a:pPr>
            <a:r>
              <a:rPr kumimoji="0" lang="ru-RU" b="1" i="0" u="none" strike="noStrike" kern="1200" cap="none" spc="0" normalizeH="0" baseline="0" noProof="0" dirty="0">
                <a:ln>
                  <a:noFill/>
                </a:ln>
                <a:solidFill>
                  <a:srgbClr val="000000"/>
                </a:solidFill>
                <a:effectLst/>
                <a:uLnTx/>
                <a:uFillTx/>
                <a:latin typeface="Calibri"/>
              </a:rPr>
              <a:t>Организация внутригрупповых расчетов</a:t>
            </a:r>
            <a:endParaRPr kumimoji="0" lang="ru-RU" b="1" i="0" u="none" strike="noStrike" kern="1200" cap="none" spc="0" normalizeH="0" baseline="0" noProof="0" dirty="0">
              <a:ln>
                <a:noFill/>
              </a:ln>
              <a:solidFill>
                <a:srgbClr val="FFFFFF">
                  <a:lumMod val="50000"/>
                </a:srgbClr>
              </a:solidFill>
              <a:effectLst/>
              <a:uLnTx/>
              <a:uFillTx/>
              <a:latin typeface="Calibri"/>
            </a:endParaRPr>
          </a:p>
        </p:txBody>
      </p:sp>
      <p:sp>
        <p:nvSpPr>
          <p:cNvPr id="16" name="TextBox 15">
            <a:extLst>
              <a:ext uri="{FF2B5EF4-FFF2-40B4-BE49-F238E27FC236}">
                <a16:creationId xmlns:a16="http://schemas.microsoft.com/office/drawing/2014/main" id="{8F0CE5A9-EBF0-41E9-9751-003003685D22}"/>
              </a:ext>
            </a:extLst>
          </p:cNvPr>
          <p:cNvSpPr txBox="1"/>
          <p:nvPr/>
        </p:nvSpPr>
        <p:spPr>
          <a:xfrm>
            <a:off x="5754120" y="4848552"/>
            <a:ext cx="5888083" cy="1846659"/>
          </a:xfrm>
          <a:prstGeom prst="rect">
            <a:avLst/>
          </a:prstGeom>
          <a:noFill/>
        </p:spPr>
        <p:txBody>
          <a:bodyPr wrap="square">
            <a:spAutoFit/>
          </a:bodyPr>
          <a:lstStyle/>
          <a:p>
            <a:pPr lvl="0">
              <a:defRPr/>
            </a:pPr>
            <a:r>
              <a:rPr lang="ru-RU" sz="2000" dirty="0">
                <a:solidFill>
                  <a:srgbClr val="000000"/>
                </a:solidFill>
                <a:latin typeface="Calibri"/>
              </a:rPr>
              <a:t>Результаты проекта: Для ДЗО</a:t>
            </a:r>
          </a:p>
          <a:p>
            <a:pPr marL="285750" lvl="0" indent="-285750">
              <a:buFont typeface="Arial" panose="020B0604020202020204" pitchFamily="34" charset="0"/>
              <a:buChar char="•"/>
              <a:defRPr/>
            </a:pPr>
            <a:r>
              <a:rPr lang="ru-RU" b="1" dirty="0">
                <a:solidFill>
                  <a:srgbClr val="000000"/>
                </a:solidFill>
                <a:latin typeface="Calibri"/>
              </a:rPr>
              <a:t>Учет и контроль исполнения договоров</a:t>
            </a:r>
            <a:br>
              <a:rPr lang="ru-RU" b="1" dirty="0">
                <a:solidFill>
                  <a:srgbClr val="000000"/>
                </a:solidFill>
                <a:latin typeface="Calibri"/>
              </a:rPr>
            </a:br>
            <a:r>
              <a:rPr lang="ru-RU" dirty="0">
                <a:solidFill>
                  <a:srgbClr val="FFFFFF">
                    <a:lumMod val="50000"/>
                  </a:srgbClr>
                </a:solidFill>
                <a:latin typeface="Calibri"/>
              </a:rPr>
              <a:t>Вся информация по договорам в единой системе</a:t>
            </a:r>
            <a:endParaRPr lang="ru-RU" b="1" dirty="0">
              <a:solidFill>
                <a:srgbClr val="000000"/>
              </a:solidFill>
              <a:latin typeface="Calibri"/>
            </a:endParaRPr>
          </a:p>
          <a:p>
            <a:pPr marL="285750" lvl="0" indent="-285750">
              <a:buFont typeface="Arial" panose="020B0604020202020204" pitchFamily="34" charset="0"/>
              <a:buChar char="•"/>
            </a:pPr>
            <a:r>
              <a:rPr lang="ru-RU" b="1" dirty="0">
                <a:solidFill>
                  <a:srgbClr val="000000"/>
                </a:solidFill>
                <a:latin typeface="Calibri"/>
              </a:rPr>
              <a:t>Информированность исполнителей</a:t>
            </a:r>
            <a:br>
              <a:rPr lang="ru-RU" b="1" dirty="0">
                <a:solidFill>
                  <a:srgbClr val="000000"/>
                </a:solidFill>
                <a:latin typeface="Calibri"/>
              </a:rPr>
            </a:br>
            <a:r>
              <a:rPr lang="ru-RU" dirty="0">
                <a:solidFill>
                  <a:srgbClr val="FFFFFF">
                    <a:lumMod val="50000"/>
                  </a:srgbClr>
                </a:solidFill>
                <a:latin typeface="Calibri"/>
              </a:rPr>
              <a:t>Статус исполнения платежей в режиме онлайн</a:t>
            </a:r>
            <a:endParaRPr lang="ru-RU" b="1" dirty="0">
              <a:solidFill>
                <a:srgbClr val="000000"/>
              </a:solidFill>
              <a:latin typeface="Calibri"/>
            </a:endParaRPr>
          </a:p>
          <a:p>
            <a:pPr marL="285750" lvl="0" indent="-285750">
              <a:buFont typeface="Arial" panose="020B0604020202020204" pitchFamily="34" charset="0"/>
              <a:buChar char="•"/>
            </a:pPr>
            <a:r>
              <a:rPr lang="ru-RU" b="1" dirty="0">
                <a:solidFill>
                  <a:srgbClr val="000000"/>
                </a:solidFill>
                <a:latin typeface="Calibri"/>
              </a:rPr>
              <a:t>Качественное и своевременное исполнение платежей</a:t>
            </a:r>
          </a:p>
        </p:txBody>
      </p:sp>
      <p:pic>
        <p:nvPicPr>
          <p:cNvPr id="18" name="Picture 4" descr="https://sun9-34.userapi.com/impg/2pv5eaCsObxK13KM6LRJT8TPPWEm-X1VewYSnw/zxZdegN1N8g.jpg?size=2160x2160&amp;quality=96&amp;sign=a1584623fe30ed354dd763150a374af3&amp;type=album">
            <a:extLst>
              <a:ext uri="{FF2B5EF4-FFF2-40B4-BE49-F238E27FC236}">
                <a16:creationId xmlns:a16="http://schemas.microsoft.com/office/drawing/2014/main" id="{059255C4-50BA-42FB-954C-4EA0744B83D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483" y="1438571"/>
            <a:ext cx="1988142" cy="198814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11DB5B8-DEC9-4201-AD4F-A7C16F6FC3A8}"/>
              </a:ext>
            </a:extLst>
          </p:cNvPr>
          <p:cNvSpPr txBox="1"/>
          <p:nvPr/>
        </p:nvSpPr>
        <p:spPr>
          <a:xfrm>
            <a:off x="9481963" y="1508171"/>
            <a:ext cx="2818822" cy="1211173"/>
          </a:xfrm>
          <a:prstGeom prst="rect">
            <a:avLst/>
          </a:prstGeom>
          <a:noFill/>
        </p:spPr>
        <p:txBody>
          <a:bodyPr wrap="square" rtlCol="0">
            <a:spAutoFit/>
          </a:bodyPr>
          <a:lstStyle/>
          <a:p>
            <a:pPr algn="ctr" defTabSz="217729"/>
            <a:r>
              <a:rPr lang="ru-RU" sz="4800" b="1" dirty="0">
                <a:solidFill>
                  <a:schemeClr val="bg2">
                    <a:lumMod val="75000"/>
                  </a:schemeClr>
                </a:solidFill>
              </a:rPr>
              <a:t>1500+</a:t>
            </a:r>
            <a:br>
              <a:rPr lang="ru-RU" sz="3600" b="1" dirty="0">
                <a:solidFill>
                  <a:schemeClr val="bg2">
                    <a:lumMod val="75000"/>
                  </a:schemeClr>
                </a:solidFill>
              </a:rPr>
            </a:br>
            <a:r>
              <a:rPr lang="ru-RU" sz="2400" b="1" dirty="0">
                <a:solidFill>
                  <a:schemeClr val="bg2">
                    <a:lumMod val="75000"/>
                  </a:schemeClr>
                </a:solidFill>
              </a:rPr>
              <a:t>пользователей</a:t>
            </a:r>
          </a:p>
        </p:txBody>
      </p:sp>
      <p:grpSp>
        <p:nvGrpSpPr>
          <p:cNvPr id="20" name="Группа 19">
            <a:extLst>
              <a:ext uri="{FF2B5EF4-FFF2-40B4-BE49-F238E27FC236}">
                <a16:creationId xmlns:a16="http://schemas.microsoft.com/office/drawing/2014/main" id="{47322472-0ADB-4307-A6B3-B646B0C8763C}"/>
              </a:ext>
            </a:extLst>
          </p:cNvPr>
          <p:cNvGrpSpPr/>
          <p:nvPr/>
        </p:nvGrpSpPr>
        <p:grpSpPr>
          <a:xfrm>
            <a:off x="8535391" y="1609178"/>
            <a:ext cx="1050861" cy="1047726"/>
            <a:chOff x="245240" y="6781139"/>
            <a:chExt cx="830893" cy="827350"/>
          </a:xfrm>
        </p:grpSpPr>
        <p:grpSp>
          <p:nvGrpSpPr>
            <p:cNvPr id="21" name="Группа 20">
              <a:extLst>
                <a:ext uri="{FF2B5EF4-FFF2-40B4-BE49-F238E27FC236}">
                  <a16:creationId xmlns:a16="http://schemas.microsoft.com/office/drawing/2014/main" id="{1C9E9243-38A9-44D5-B133-B284253245D5}"/>
                </a:ext>
              </a:extLst>
            </p:cNvPr>
            <p:cNvGrpSpPr/>
            <p:nvPr/>
          </p:nvGrpSpPr>
          <p:grpSpPr>
            <a:xfrm>
              <a:off x="245240" y="6781139"/>
              <a:ext cx="830893" cy="827350"/>
              <a:chOff x="245240" y="6781139"/>
              <a:chExt cx="830893" cy="827350"/>
            </a:xfrm>
          </p:grpSpPr>
          <p:pic>
            <p:nvPicPr>
              <p:cNvPr id="23" name="Рисунок 22">
                <a:extLst>
                  <a:ext uri="{FF2B5EF4-FFF2-40B4-BE49-F238E27FC236}">
                    <a16:creationId xmlns:a16="http://schemas.microsoft.com/office/drawing/2014/main" id="{FA732587-35A2-4D31-B5A5-766C15CC22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5240" y="6781139"/>
                <a:ext cx="830893" cy="827350"/>
              </a:xfrm>
              <a:prstGeom prst="rect">
                <a:avLst/>
              </a:prstGeom>
            </p:spPr>
          </p:pic>
          <p:sp>
            <p:nvSpPr>
              <p:cNvPr id="24" name="Овал 23">
                <a:extLst>
                  <a:ext uri="{FF2B5EF4-FFF2-40B4-BE49-F238E27FC236}">
                    <a16:creationId xmlns:a16="http://schemas.microsoft.com/office/drawing/2014/main" id="{DD3D9A02-8D67-4FBA-B2EB-23F0D404DCE2}"/>
                  </a:ext>
                </a:extLst>
              </p:cNvPr>
              <p:cNvSpPr/>
              <p:nvPr/>
            </p:nvSpPr>
            <p:spPr>
              <a:xfrm>
                <a:off x="351029" y="6887361"/>
                <a:ext cx="576185" cy="5844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86">
                  <a:solidFill>
                    <a:schemeClr val="bg2">
                      <a:lumMod val="75000"/>
                    </a:schemeClr>
                  </a:solidFill>
                </a:endParaRPr>
              </a:p>
            </p:txBody>
          </p:sp>
        </p:grpSp>
        <p:sp>
          <p:nvSpPr>
            <p:cNvPr id="22" name="Freeform 317">
              <a:extLst>
                <a:ext uri="{FF2B5EF4-FFF2-40B4-BE49-F238E27FC236}">
                  <a16:creationId xmlns:a16="http://schemas.microsoft.com/office/drawing/2014/main" id="{87CF016F-827E-4F1B-BDF7-F3B40FA79082}"/>
                </a:ext>
              </a:extLst>
            </p:cNvPr>
            <p:cNvSpPr>
              <a:spLocks noEditPoints="1"/>
            </p:cNvSpPr>
            <p:nvPr/>
          </p:nvSpPr>
          <p:spPr bwMode="auto">
            <a:xfrm>
              <a:off x="346669" y="7025612"/>
              <a:ext cx="628033" cy="343026"/>
            </a:xfrm>
            <a:custGeom>
              <a:avLst/>
              <a:gdLst>
                <a:gd name="T0" fmla="*/ 289 w 854"/>
                <a:gd name="T1" fmla="*/ 240 h 440"/>
                <a:gd name="T2" fmla="*/ 202 w 854"/>
                <a:gd name="T3" fmla="*/ 202 h 440"/>
                <a:gd name="T4" fmla="*/ 173 w 854"/>
                <a:gd name="T5" fmla="*/ 343 h 440"/>
                <a:gd name="T6" fmla="*/ 212 w 854"/>
                <a:gd name="T7" fmla="*/ 287 h 440"/>
                <a:gd name="T8" fmla="*/ 97 w 854"/>
                <a:gd name="T9" fmla="*/ 202 h 440"/>
                <a:gd name="T10" fmla="*/ 9 w 854"/>
                <a:gd name="T11" fmla="*/ 243 h 440"/>
                <a:gd name="T12" fmla="*/ 127 w 854"/>
                <a:gd name="T13" fmla="*/ 343 h 440"/>
                <a:gd name="T14" fmla="*/ 97 w 854"/>
                <a:gd name="T15" fmla="*/ 202 h 440"/>
                <a:gd name="T16" fmla="*/ 130 w 854"/>
                <a:gd name="T17" fmla="*/ 237 h 440"/>
                <a:gd name="T18" fmla="*/ 135 w 854"/>
                <a:gd name="T19" fmla="*/ 343 h 440"/>
                <a:gd name="T20" fmla="*/ 164 w 854"/>
                <a:gd name="T21" fmla="*/ 343 h 440"/>
                <a:gd name="T22" fmla="*/ 169 w 854"/>
                <a:gd name="T23" fmla="*/ 237 h 440"/>
                <a:gd name="T24" fmla="*/ 116 w 854"/>
                <a:gd name="T25" fmla="*/ 180 h 440"/>
                <a:gd name="T26" fmla="*/ 150 w 854"/>
                <a:gd name="T27" fmla="*/ 219 h 440"/>
                <a:gd name="T28" fmla="*/ 183 w 854"/>
                <a:gd name="T29" fmla="*/ 180 h 440"/>
                <a:gd name="T30" fmla="*/ 207 w 854"/>
                <a:gd name="T31" fmla="*/ 101 h 440"/>
                <a:gd name="T32" fmla="*/ 92 w 854"/>
                <a:gd name="T33" fmla="*/ 101 h 440"/>
                <a:gd name="T34" fmla="*/ 116 w 854"/>
                <a:gd name="T35" fmla="*/ 180 h 440"/>
                <a:gd name="T36" fmla="*/ 830 w 854"/>
                <a:gd name="T37" fmla="*/ 228 h 440"/>
                <a:gd name="T38" fmla="*/ 766 w 854"/>
                <a:gd name="T39" fmla="*/ 234 h 440"/>
                <a:gd name="T40" fmla="*/ 724 w 854"/>
                <a:gd name="T41" fmla="*/ 320 h 440"/>
                <a:gd name="T42" fmla="*/ 854 w 854"/>
                <a:gd name="T43" fmla="*/ 329 h 440"/>
                <a:gd name="T44" fmla="*/ 749 w 854"/>
                <a:gd name="T45" fmla="*/ 186 h 440"/>
                <a:gd name="T46" fmla="*/ 796 w 854"/>
                <a:gd name="T47" fmla="*/ 164 h 440"/>
                <a:gd name="T48" fmla="*/ 721 w 854"/>
                <a:gd name="T49" fmla="*/ 36 h 440"/>
                <a:gd name="T50" fmla="*/ 662 w 854"/>
                <a:gd name="T51" fmla="*/ 95 h 440"/>
                <a:gd name="T52" fmla="*/ 689 w 854"/>
                <a:gd name="T53" fmla="*/ 182 h 440"/>
                <a:gd name="T54" fmla="*/ 681 w 854"/>
                <a:gd name="T55" fmla="*/ 201 h 440"/>
                <a:gd name="T56" fmla="*/ 757 w 854"/>
                <a:gd name="T57" fmla="*/ 201 h 440"/>
                <a:gd name="T58" fmla="*/ 672 w 854"/>
                <a:gd name="T59" fmla="*/ 234 h 440"/>
                <a:gd name="T60" fmla="*/ 608 w 854"/>
                <a:gd name="T61" fmla="*/ 228 h 440"/>
                <a:gd name="T62" fmla="*/ 593 w 854"/>
                <a:gd name="T63" fmla="*/ 248 h 440"/>
                <a:gd name="T64" fmla="*/ 648 w 854"/>
                <a:gd name="T65" fmla="*/ 287 h 440"/>
                <a:gd name="T66" fmla="*/ 719 w 854"/>
                <a:gd name="T67" fmla="*/ 345 h 440"/>
                <a:gd name="T68" fmla="*/ 658 w 854"/>
                <a:gd name="T69" fmla="*/ 245 h 440"/>
                <a:gd name="T70" fmla="*/ 430 w 854"/>
                <a:gd name="T71" fmla="*/ 263 h 440"/>
                <a:gd name="T72" fmla="*/ 419 w 854"/>
                <a:gd name="T73" fmla="*/ 310 h 440"/>
                <a:gd name="T74" fmla="*/ 427 w 854"/>
                <a:gd name="T75" fmla="*/ 440 h 440"/>
                <a:gd name="T76" fmla="*/ 441 w 854"/>
                <a:gd name="T77" fmla="*/ 310 h 440"/>
                <a:gd name="T78" fmla="*/ 430 w 854"/>
                <a:gd name="T79" fmla="*/ 263 h 440"/>
                <a:gd name="T80" fmla="*/ 379 w 854"/>
                <a:gd name="T81" fmla="*/ 213 h 440"/>
                <a:gd name="T82" fmla="*/ 481 w 854"/>
                <a:gd name="T83" fmla="*/ 213 h 440"/>
                <a:gd name="T84" fmla="*/ 478 w 854"/>
                <a:gd name="T85" fmla="*/ 186 h 440"/>
                <a:gd name="T86" fmla="*/ 430 w 854"/>
                <a:gd name="T87" fmla="*/ 0 h 440"/>
                <a:gd name="T88" fmla="*/ 382 w 854"/>
                <a:gd name="T89" fmla="*/ 186 h 440"/>
                <a:gd name="T90" fmla="*/ 354 w 854"/>
                <a:gd name="T91" fmla="*/ 233 h 440"/>
                <a:gd name="T92" fmla="*/ 249 w 854"/>
                <a:gd name="T93" fmla="*/ 269 h 440"/>
                <a:gd name="T94" fmla="*/ 219 w 854"/>
                <a:gd name="T95" fmla="*/ 340 h 440"/>
                <a:gd name="T96" fmla="*/ 397 w 854"/>
                <a:gd name="T97" fmla="*/ 439 h 440"/>
                <a:gd name="T98" fmla="*/ 354 w 854"/>
                <a:gd name="T99" fmla="*/ 233 h 440"/>
                <a:gd name="T100" fmla="*/ 612 w 854"/>
                <a:gd name="T101" fmla="*/ 269 h 440"/>
                <a:gd name="T102" fmla="*/ 506 w 854"/>
                <a:gd name="T103" fmla="*/ 233 h 440"/>
                <a:gd name="T104" fmla="*/ 464 w 854"/>
                <a:gd name="T105" fmla="*/ 439 h 440"/>
                <a:gd name="T106" fmla="*/ 641 w 854"/>
                <a:gd name="T107" fmla="*/ 3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4" h="440">
                  <a:moveTo>
                    <a:pt x="243" y="256"/>
                  </a:moveTo>
                  <a:cubicBezTo>
                    <a:pt x="250" y="254"/>
                    <a:pt x="269" y="247"/>
                    <a:pt x="289" y="240"/>
                  </a:cubicBezTo>
                  <a:cubicBezTo>
                    <a:pt x="286" y="235"/>
                    <a:pt x="282" y="230"/>
                    <a:pt x="274" y="227"/>
                  </a:cubicBezTo>
                  <a:cubicBezTo>
                    <a:pt x="264" y="223"/>
                    <a:pt x="208" y="204"/>
                    <a:pt x="202" y="202"/>
                  </a:cubicBezTo>
                  <a:cubicBezTo>
                    <a:pt x="198" y="201"/>
                    <a:pt x="195" y="199"/>
                    <a:pt x="193" y="198"/>
                  </a:cubicBezTo>
                  <a:cubicBezTo>
                    <a:pt x="173" y="343"/>
                    <a:pt x="173" y="343"/>
                    <a:pt x="173" y="343"/>
                  </a:cubicBezTo>
                  <a:cubicBezTo>
                    <a:pt x="184" y="343"/>
                    <a:pt x="195" y="342"/>
                    <a:pt x="204" y="341"/>
                  </a:cubicBezTo>
                  <a:cubicBezTo>
                    <a:pt x="209" y="293"/>
                    <a:pt x="211" y="290"/>
                    <a:pt x="212" y="287"/>
                  </a:cubicBezTo>
                  <a:cubicBezTo>
                    <a:pt x="218" y="272"/>
                    <a:pt x="228" y="262"/>
                    <a:pt x="243" y="256"/>
                  </a:cubicBezTo>
                  <a:close/>
                  <a:moveTo>
                    <a:pt x="97" y="202"/>
                  </a:moveTo>
                  <a:cubicBezTo>
                    <a:pt x="91" y="204"/>
                    <a:pt x="35" y="223"/>
                    <a:pt x="25" y="227"/>
                  </a:cubicBezTo>
                  <a:cubicBezTo>
                    <a:pt x="15" y="231"/>
                    <a:pt x="11" y="237"/>
                    <a:pt x="9" y="243"/>
                  </a:cubicBezTo>
                  <a:cubicBezTo>
                    <a:pt x="7" y="248"/>
                    <a:pt x="0" y="325"/>
                    <a:pt x="0" y="325"/>
                  </a:cubicBezTo>
                  <a:cubicBezTo>
                    <a:pt x="0" y="325"/>
                    <a:pt x="40" y="341"/>
                    <a:pt x="127" y="343"/>
                  </a:cubicBezTo>
                  <a:cubicBezTo>
                    <a:pt x="106" y="198"/>
                    <a:pt x="106" y="198"/>
                    <a:pt x="106" y="198"/>
                  </a:cubicBezTo>
                  <a:cubicBezTo>
                    <a:pt x="104" y="199"/>
                    <a:pt x="101" y="201"/>
                    <a:pt x="97" y="202"/>
                  </a:cubicBezTo>
                  <a:close/>
                  <a:moveTo>
                    <a:pt x="150" y="222"/>
                  </a:moveTo>
                  <a:cubicBezTo>
                    <a:pt x="130" y="237"/>
                    <a:pt x="130" y="237"/>
                    <a:pt x="130" y="237"/>
                  </a:cubicBezTo>
                  <a:cubicBezTo>
                    <a:pt x="142" y="255"/>
                    <a:pt x="142" y="255"/>
                    <a:pt x="142" y="255"/>
                  </a:cubicBezTo>
                  <a:cubicBezTo>
                    <a:pt x="135" y="343"/>
                    <a:pt x="135" y="343"/>
                    <a:pt x="135" y="343"/>
                  </a:cubicBezTo>
                  <a:cubicBezTo>
                    <a:pt x="139" y="343"/>
                    <a:pt x="143" y="344"/>
                    <a:pt x="147" y="344"/>
                  </a:cubicBezTo>
                  <a:cubicBezTo>
                    <a:pt x="153" y="344"/>
                    <a:pt x="159" y="343"/>
                    <a:pt x="164" y="343"/>
                  </a:cubicBezTo>
                  <a:cubicBezTo>
                    <a:pt x="157" y="255"/>
                    <a:pt x="157" y="255"/>
                    <a:pt x="157" y="255"/>
                  </a:cubicBezTo>
                  <a:cubicBezTo>
                    <a:pt x="169" y="237"/>
                    <a:pt x="169" y="237"/>
                    <a:pt x="169" y="237"/>
                  </a:cubicBezTo>
                  <a:lnTo>
                    <a:pt x="150" y="222"/>
                  </a:lnTo>
                  <a:close/>
                  <a:moveTo>
                    <a:pt x="116" y="180"/>
                  </a:moveTo>
                  <a:cubicBezTo>
                    <a:pt x="116" y="183"/>
                    <a:pt x="116" y="186"/>
                    <a:pt x="115" y="189"/>
                  </a:cubicBezTo>
                  <a:cubicBezTo>
                    <a:pt x="117" y="191"/>
                    <a:pt x="131" y="206"/>
                    <a:pt x="150" y="219"/>
                  </a:cubicBezTo>
                  <a:cubicBezTo>
                    <a:pt x="168" y="206"/>
                    <a:pt x="182" y="192"/>
                    <a:pt x="185" y="189"/>
                  </a:cubicBezTo>
                  <a:cubicBezTo>
                    <a:pt x="183" y="186"/>
                    <a:pt x="183" y="183"/>
                    <a:pt x="183" y="180"/>
                  </a:cubicBezTo>
                  <a:cubicBezTo>
                    <a:pt x="183" y="170"/>
                    <a:pt x="183" y="170"/>
                    <a:pt x="183" y="170"/>
                  </a:cubicBezTo>
                  <a:cubicBezTo>
                    <a:pt x="197" y="151"/>
                    <a:pt x="207" y="122"/>
                    <a:pt x="207" y="101"/>
                  </a:cubicBezTo>
                  <a:cubicBezTo>
                    <a:pt x="207" y="66"/>
                    <a:pt x="181" y="43"/>
                    <a:pt x="150" y="43"/>
                  </a:cubicBezTo>
                  <a:cubicBezTo>
                    <a:pt x="118" y="43"/>
                    <a:pt x="92" y="66"/>
                    <a:pt x="92" y="101"/>
                  </a:cubicBezTo>
                  <a:cubicBezTo>
                    <a:pt x="92" y="122"/>
                    <a:pt x="102" y="151"/>
                    <a:pt x="116" y="170"/>
                  </a:cubicBezTo>
                  <a:lnTo>
                    <a:pt x="116" y="180"/>
                  </a:lnTo>
                  <a:close/>
                  <a:moveTo>
                    <a:pt x="844" y="242"/>
                  </a:moveTo>
                  <a:cubicBezTo>
                    <a:pt x="842" y="237"/>
                    <a:pt x="839" y="232"/>
                    <a:pt x="830" y="228"/>
                  </a:cubicBezTo>
                  <a:cubicBezTo>
                    <a:pt x="823" y="226"/>
                    <a:pt x="797" y="217"/>
                    <a:pt x="780" y="211"/>
                  </a:cubicBezTo>
                  <a:cubicBezTo>
                    <a:pt x="766" y="234"/>
                    <a:pt x="766" y="234"/>
                    <a:pt x="766" y="234"/>
                  </a:cubicBezTo>
                  <a:cubicBezTo>
                    <a:pt x="780" y="245"/>
                    <a:pt x="780" y="245"/>
                    <a:pt x="780" y="245"/>
                  </a:cubicBezTo>
                  <a:cubicBezTo>
                    <a:pt x="724" y="320"/>
                    <a:pt x="724" y="320"/>
                    <a:pt x="724" y="320"/>
                  </a:cubicBezTo>
                  <a:cubicBezTo>
                    <a:pt x="724" y="345"/>
                    <a:pt x="724" y="345"/>
                    <a:pt x="724" y="345"/>
                  </a:cubicBezTo>
                  <a:cubicBezTo>
                    <a:pt x="767" y="345"/>
                    <a:pt x="816" y="339"/>
                    <a:pt x="854" y="329"/>
                  </a:cubicBezTo>
                  <a:cubicBezTo>
                    <a:pt x="853" y="288"/>
                    <a:pt x="845" y="243"/>
                    <a:pt x="844" y="242"/>
                  </a:cubicBezTo>
                  <a:close/>
                  <a:moveTo>
                    <a:pt x="749" y="186"/>
                  </a:moveTo>
                  <a:cubicBezTo>
                    <a:pt x="749" y="183"/>
                    <a:pt x="749" y="183"/>
                    <a:pt x="749" y="183"/>
                  </a:cubicBezTo>
                  <a:cubicBezTo>
                    <a:pt x="764" y="181"/>
                    <a:pt x="783" y="176"/>
                    <a:pt x="796" y="164"/>
                  </a:cubicBezTo>
                  <a:cubicBezTo>
                    <a:pt x="796" y="164"/>
                    <a:pt x="780" y="143"/>
                    <a:pt x="780" y="95"/>
                  </a:cubicBezTo>
                  <a:cubicBezTo>
                    <a:pt x="780" y="61"/>
                    <a:pt x="760" y="37"/>
                    <a:pt x="721" y="36"/>
                  </a:cubicBezTo>
                  <a:cubicBezTo>
                    <a:pt x="721" y="36"/>
                    <a:pt x="721" y="36"/>
                    <a:pt x="721" y="36"/>
                  </a:cubicBezTo>
                  <a:cubicBezTo>
                    <a:pt x="682" y="37"/>
                    <a:pt x="662" y="61"/>
                    <a:pt x="662" y="95"/>
                  </a:cubicBezTo>
                  <a:cubicBezTo>
                    <a:pt x="662" y="143"/>
                    <a:pt x="645" y="164"/>
                    <a:pt x="645" y="164"/>
                  </a:cubicBezTo>
                  <a:cubicBezTo>
                    <a:pt x="658" y="175"/>
                    <a:pt x="675" y="180"/>
                    <a:pt x="689" y="182"/>
                  </a:cubicBezTo>
                  <a:cubicBezTo>
                    <a:pt x="689" y="186"/>
                    <a:pt x="689" y="186"/>
                    <a:pt x="689" y="186"/>
                  </a:cubicBezTo>
                  <a:cubicBezTo>
                    <a:pt x="689" y="192"/>
                    <a:pt x="687" y="197"/>
                    <a:pt x="681" y="201"/>
                  </a:cubicBezTo>
                  <a:cubicBezTo>
                    <a:pt x="722" y="314"/>
                    <a:pt x="722" y="314"/>
                    <a:pt x="722" y="314"/>
                  </a:cubicBezTo>
                  <a:cubicBezTo>
                    <a:pt x="757" y="201"/>
                    <a:pt x="757" y="201"/>
                    <a:pt x="757" y="201"/>
                  </a:cubicBezTo>
                  <a:cubicBezTo>
                    <a:pt x="751" y="197"/>
                    <a:pt x="749" y="192"/>
                    <a:pt x="749" y="186"/>
                  </a:cubicBezTo>
                  <a:close/>
                  <a:moveTo>
                    <a:pt x="672" y="234"/>
                  </a:moveTo>
                  <a:cubicBezTo>
                    <a:pt x="658" y="211"/>
                    <a:pt x="658" y="211"/>
                    <a:pt x="658" y="211"/>
                  </a:cubicBezTo>
                  <a:cubicBezTo>
                    <a:pt x="641" y="217"/>
                    <a:pt x="615" y="226"/>
                    <a:pt x="608" y="228"/>
                  </a:cubicBezTo>
                  <a:cubicBezTo>
                    <a:pt x="599" y="232"/>
                    <a:pt x="596" y="237"/>
                    <a:pt x="594" y="242"/>
                  </a:cubicBezTo>
                  <a:cubicBezTo>
                    <a:pt x="594" y="242"/>
                    <a:pt x="593" y="244"/>
                    <a:pt x="593" y="248"/>
                  </a:cubicBezTo>
                  <a:cubicBezTo>
                    <a:pt x="604" y="252"/>
                    <a:pt x="613" y="255"/>
                    <a:pt x="617" y="256"/>
                  </a:cubicBezTo>
                  <a:cubicBezTo>
                    <a:pt x="632" y="262"/>
                    <a:pt x="642" y="272"/>
                    <a:pt x="648" y="287"/>
                  </a:cubicBezTo>
                  <a:cubicBezTo>
                    <a:pt x="649" y="290"/>
                    <a:pt x="651" y="293"/>
                    <a:pt x="656" y="341"/>
                  </a:cubicBezTo>
                  <a:cubicBezTo>
                    <a:pt x="677" y="344"/>
                    <a:pt x="699" y="345"/>
                    <a:pt x="719" y="345"/>
                  </a:cubicBezTo>
                  <a:cubicBezTo>
                    <a:pt x="719" y="320"/>
                    <a:pt x="719" y="320"/>
                    <a:pt x="719" y="320"/>
                  </a:cubicBezTo>
                  <a:cubicBezTo>
                    <a:pt x="658" y="245"/>
                    <a:pt x="658" y="245"/>
                    <a:pt x="658" y="245"/>
                  </a:cubicBezTo>
                  <a:lnTo>
                    <a:pt x="672" y="234"/>
                  </a:lnTo>
                  <a:close/>
                  <a:moveTo>
                    <a:pt x="430" y="263"/>
                  </a:moveTo>
                  <a:cubicBezTo>
                    <a:pt x="401" y="284"/>
                    <a:pt x="401" y="284"/>
                    <a:pt x="401" y="284"/>
                  </a:cubicBezTo>
                  <a:cubicBezTo>
                    <a:pt x="419" y="310"/>
                    <a:pt x="419" y="310"/>
                    <a:pt x="419" y="310"/>
                  </a:cubicBezTo>
                  <a:cubicBezTo>
                    <a:pt x="409" y="439"/>
                    <a:pt x="409" y="439"/>
                    <a:pt x="409" y="439"/>
                  </a:cubicBezTo>
                  <a:cubicBezTo>
                    <a:pt x="415" y="440"/>
                    <a:pt x="421" y="440"/>
                    <a:pt x="427" y="440"/>
                  </a:cubicBezTo>
                  <a:cubicBezTo>
                    <a:pt x="435" y="440"/>
                    <a:pt x="443" y="440"/>
                    <a:pt x="451" y="439"/>
                  </a:cubicBezTo>
                  <a:cubicBezTo>
                    <a:pt x="441" y="310"/>
                    <a:pt x="441" y="310"/>
                    <a:pt x="441" y="310"/>
                  </a:cubicBezTo>
                  <a:cubicBezTo>
                    <a:pt x="459" y="284"/>
                    <a:pt x="459" y="284"/>
                    <a:pt x="459" y="284"/>
                  </a:cubicBezTo>
                  <a:lnTo>
                    <a:pt x="430" y="263"/>
                  </a:lnTo>
                  <a:close/>
                  <a:moveTo>
                    <a:pt x="382" y="200"/>
                  </a:moveTo>
                  <a:cubicBezTo>
                    <a:pt x="382" y="205"/>
                    <a:pt x="381" y="209"/>
                    <a:pt x="379" y="213"/>
                  </a:cubicBezTo>
                  <a:cubicBezTo>
                    <a:pt x="383" y="217"/>
                    <a:pt x="403" y="239"/>
                    <a:pt x="430" y="257"/>
                  </a:cubicBezTo>
                  <a:cubicBezTo>
                    <a:pt x="457" y="239"/>
                    <a:pt x="477" y="218"/>
                    <a:pt x="481" y="213"/>
                  </a:cubicBezTo>
                  <a:cubicBezTo>
                    <a:pt x="479" y="209"/>
                    <a:pt x="478" y="205"/>
                    <a:pt x="478" y="200"/>
                  </a:cubicBezTo>
                  <a:cubicBezTo>
                    <a:pt x="478" y="186"/>
                    <a:pt x="478" y="186"/>
                    <a:pt x="478" y="186"/>
                  </a:cubicBezTo>
                  <a:cubicBezTo>
                    <a:pt x="500" y="158"/>
                    <a:pt x="514" y="115"/>
                    <a:pt x="514" y="84"/>
                  </a:cubicBezTo>
                  <a:cubicBezTo>
                    <a:pt x="514" y="34"/>
                    <a:pt x="476" y="0"/>
                    <a:pt x="430" y="0"/>
                  </a:cubicBezTo>
                  <a:cubicBezTo>
                    <a:pt x="384" y="0"/>
                    <a:pt x="346" y="34"/>
                    <a:pt x="346" y="84"/>
                  </a:cubicBezTo>
                  <a:cubicBezTo>
                    <a:pt x="346" y="115"/>
                    <a:pt x="360" y="158"/>
                    <a:pt x="382" y="186"/>
                  </a:cubicBezTo>
                  <a:lnTo>
                    <a:pt x="382" y="200"/>
                  </a:lnTo>
                  <a:close/>
                  <a:moveTo>
                    <a:pt x="354" y="233"/>
                  </a:moveTo>
                  <a:cubicBezTo>
                    <a:pt x="349" y="235"/>
                    <a:pt x="319" y="245"/>
                    <a:pt x="292" y="254"/>
                  </a:cubicBezTo>
                  <a:cubicBezTo>
                    <a:pt x="272" y="261"/>
                    <a:pt x="255" y="267"/>
                    <a:pt x="249" y="269"/>
                  </a:cubicBezTo>
                  <a:cubicBezTo>
                    <a:pt x="234" y="275"/>
                    <a:pt x="228" y="284"/>
                    <a:pt x="225" y="292"/>
                  </a:cubicBezTo>
                  <a:cubicBezTo>
                    <a:pt x="223" y="296"/>
                    <a:pt x="221" y="317"/>
                    <a:pt x="219" y="340"/>
                  </a:cubicBezTo>
                  <a:cubicBezTo>
                    <a:pt x="215" y="374"/>
                    <a:pt x="212" y="413"/>
                    <a:pt x="212" y="413"/>
                  </a:cubicBezTo>
                  <a:cubicBezTo>
                    <a:pt x="212" y="413"/>
                    <a:pt x="269" y="436"/>
                    <a:pt x="397" y="439"/>
                  </a:cubicBezTo>
                  <a:cubicBezTo>
                    <a:pt x="367" y="226"/>
                    <a:pt x="367" y="226"/>
                    <a:pt x="367" y="226"/>
                  </a:cubicBezTo>
                  <a:cubicBezTo>
                    <a:pt x="363" y="229"/>
                    <a:pt x="359" y="231"/>
                    <a:pt x="354" y="233"/>
                  </a:cubicBezTo>
                  <a:close/>
                  <a:moveTo>
                    <a:pt x="635" y="292"/>
                  </a:moveTo>
                  <a:cubicBezTo>
                    <a:pt x="632" y="284"/>
                    <a:pt x="626" y="275"/>
                    <a:pt x="612" y="269"/>
                  </a:cubicBezTo>
                  <a:cubicBezTo>
                    <a:pt x="608" y="268"/>
                    <a:pt x="600" y="265"/>
                    <a:pt x="590" y="262"/>
                  </a:cubicBezTo>
                  <a:cubicBezTo>
                    <a:pt x="561" y="251"/>
                    <a:pt x="513" y="235"/>
                    <a:pt x="506" y="233"/>
                  </a:cubicBezTo>
                  <a:cubicBezTo>
                    <a:pt x="501" y="231"/>
                    <a:pt x="497" y="229"/>
                    <a:pt x="493" y="226"/>
                  </a:cubicBezTo>
                  <a:cubicBezTo>
                    <a:pt x="464" y="439"/>
                    <a:pt x="464" y="439"/>
                    <a:pt x="464" y="439"/>
                  </a:cubicBezTo>
                  <a:cubicBezTo>
                    <a:pt x="588" y="435"/>
                    <a:pt x="648" y="413"/>
                    <a:pt x="648" y="413"/>
                  </a:cubicBezTo>
                  <a:cubicBezTo>
                    <a:pt x="648" y="413"/>
                    <a:pt x="645" y="374"/>
                    <a:pt x="641" y="340"/>
                  </a:cubicBezTo>
                  <a:cubicBezTo>
                    <a:pt x="639" y="316"/>
                    <a:pt x="637" y="296"/>
                    <a:pt x="635" y="292"/>
                  </a:cubicBezTo>
                  <a:close/>
                </a:path>
              </a:pathLst>
            </a:custGeom>
            <a:solidFill>
              <a:srgbClr val="E4AA00"/>
            </a:solidFill>
            <a:ln>
              <a:noFill/>
            </a:ln>
          </p:spPr>
          <p:txBody>
            <a:bodyPr vert="horz" wrap="square" lIns="52006" tIns="26004" rIns="52006" bIns="26004" numCol="1" anchor="t" anchorCtr="0" compatLnSpc="1">
              <a:prstTxWarp prst="textNoShape">
                <a:avLst/>
              </a:prstTxWarp>
            </a:bodyPr>
            <a:lstStyle/>
            <a:p>
              <a:endParaRPr lang="ru-RU" sz="1000" dirty="0">
                <a:solidFill>
                  <a:schemeClr val="bg2">
                    <a:lumMod val="75000"/>
                  </a:schemeClr>
                </a:solidFill>
              </a:endParaRPr>
            </a:p>
          </p:txBody>
        </p:sp>
      </p:grpSp>
      <p:pic>
        <p:nvPicPr>
          <p:cNvPr id="17" name="Рисунок 16">
            <a:extLst>
              <a:ext uri="{FF2B5EF4-FFF2-40B4-BE49-F238E27FC236}">
                <a16:creationId xmlns:a16="http://schemas.microsoft.com/office/drawing/2014/main" id="{E738DE9A-9043-481F-B589-62F2C1FFC152}"/>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0286" r="17792"/>
          <a:stretch/>
        </p:blipFill>
        <p:spPr>
          <a:xfrm>
            <a:off x="1429887" y="3528111"/>
            <a:ext cx="2061934" cy="1751423"/>
          </a:xfrm>
          <a:prstGeom prst="rect">
            <a:avLst/>
          </a:prstGeom>
        </p:spPr>
      </p:pic>
      <p:pic>
        <p:nvPicPr>
          <p:cNvPr id="25" name="Picture 2" descr="https://st2.depositphotos.com/3746989/7523/i/950/depositphotos_75237463-stock-photo-people-in-the-shape-of.jpg">
            <a:extLst>
              <a:ext uri="{FF2B5EF4-FFF2-40B4-BE49-F238E27FC236}">
                <a16:creationId xmlns:a16="http://schemas.microsoft.com/office/drawing/2014/main" id="{4FD8F538-C4BA-404A-91F2-37151198DDBE}"/>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20226292">
            <a:off x="3179629" y="5192053"/>
            <a:ext cx="1875085" cy="1762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5089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hidden="1"/>
          <p:cNvGraphicFramePr>
            <a:graphicFrameLocks noChangeAspect="1"/>
          </p:cNvGraphicFramePr>
          <p:nvPr>
            <p:custDataLst>
              <p:tags r:id="rId1"/>
            </p:custDataLst>
          </p:nvPr>
        </p:nvGraphicFramePr>
        <p:xfrm>
          <a:off x="1764" y="1589"/>
          <a:ext cx="1588" cy="1588"/>
        </p:xfrm>
        <a:graphic>
          <a:graphicData uri="http://schemas.openxmlformats.org/presentationml/2006/ole">
            <mc:AlternateContent xmlns:mc="http://schemas.openxmlformats.org/markup-compatibility/2006">
              <mc:Choice xmlns:v="urn:schemas-microsoft-com:vml" Requires="v">
                <p:oleObj name="Слайд think-cell" r:id="rId5" imgW="347" imgH="346" progId="TCLayout.ActiveDocument.1">
                  <p:embed/>
                </p:oleObj>
              </mc:Choice>
              <mc:Fallback>
                <p:oleObj name="Слайд think-cell" r:id="rId5" imgW="347" imgH="346" progId="TCLayout.ActiveDocument.1">
                  <p:embed/>
                  <p:pic>
                    <p:nvPicPr>
                      <p:cNvPr id="2" name="Объект 1" hidden="1"/>
                      <p:cNvPicPr/>
                      <p:nvPr/>
                    </p:nvPicPr>
                    <p:blipFill>
                      <a:blip r:embed="rId6"/>
                      <a:stretch>
                        <a:fillRect/>
                      </a:stretch>
                    </p:blipFill>
                    <p:spPr>
                      <a:xfrm>
                        <a:off x="1764" y="1589"/>
                        <a:ext cx="1588" cy="1588"/>
                      </a:xfrm>
                      <a:prstGeom prst="rect">
                        <a:avLst/>
                      </a:prstGeom>
                    </p:spPr>
                  </p:pic>
                </p:oleObj>
              </mc:Fallback>
            </mc:AlternateContent>
          </a:graphicData>
        </a:graphic>
      </p:graphicFrame>
      <p:sp>
        <p:nvSpPr>
          <p:cNvPr id="7" name="Прямоугольник 6" hidden="1"/>
          <p:cNvSpPr/>
          <p:nvPr>
            <p:custDataLst>
              <p:tags r:id="rId2"/>
            </p:custDataLst>
          </p:nvPr>
        </p:nvSpPr>
        <p:spPr>
          <a:xfrm>
            <a:off x="176" y="0"/>
            <a:ext cx="158787" cy="15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ru-RU" sz="2462" b="1" dirty="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3" name="Заголовок 2"/>
          <p:cNvSpPr>
            <a:spLocks noGrp="1"/>
          </p:cNvSpPr>
          <p:nvPr>
            <p:ph type="title"/>
          </p:nvPr>
        </p:nvSpPr>
        <p:spPr>
          <a:xfrm>
            <a:off x="3467319" y="159408"/>
            <a:ext cx="8242440" cy="527596"/>
          </a:xfrm>
        </p:spPr>
        <p:txBody>
          <a:bodyPr/>
          <a:lstStyle/>
          <a:p>
            <a:r>
              <a:rPr lang="ru-RU" sz="3601" dirty="0"/>
              <a:t>Результаты проекта в примерах</a:t>
            </a:r>
          </a:p>
        </p:txBody>
      </p:sp>
      <p:sp>
        <p:nvSpPr>
          <p:cNvPr id="6" name="Скругленный прямоугольник 5"/>
          <p:cNvSpPr/>
          <p:nvPr/>
        </p:nvSpPr>
        <p:spPr>
          <a:xfrm>
            <a:off x="412789" y="942611"/>
            <a:ext cx="11638661" cy="10413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1" b="1" dirty="0">
                <a:solidFill>
                  <a:schemeClr val="tx1"/>
                </a:solidFill>
              </a:rPr>
              <a:t>                                 </a:t>
            </a:r>
            <a:r>
              <a:rPr lang="ru-RU" sz="3201" b="1" dirty="0">
                <a:solidFill>
                  <a:schemeClr val="tx1"/>
                </a:solidFill>
              </a:rPr>
              <a:t>Единый Расчетный Центр</a:t>
            </a:r>
          </a:p>
          <a:p>
            <a:r>
              <a:rPr lang="ru-RU" sz="3201" dirty="0">
                <a:solidFill>
                  <a:schemeClr val="bg1"/>
                </a:solidFill>
              </a:rPr>
              <a:t>                             </a:t>
            </a:r>
            <a:r>
              <a:rPr lang="ru-RU" sz="3201" b="1" dirty="0">
                <a:solidFill>
                  <a:schemeClr val="tx1"/>
                </a:solidFill>
              </a:rPr>
              <a:t>2 филиала (Москва / Красноярск)</a:t>
            </a:r>
          </a:p>
        </p:txBody>
      </p:sp>
      <p:sp>
        <p:nvSpPr>
          <p:cNvPr id="4" name="TextBox 3"/>
          <p:cNvSpPr txBox="1"/>
          <p:nvPr/>
        </p:nvSpPr>
        <p:spPr>
          <a:xfrm>
            <a:off x="8762993" y="3512751"/>
            <a:ext cx="3076568" cy="831189"/>
          </a:xfrm>
          <a:prstGeom prst="rect">
            <a:avLst/>
          </a:prstGeom>
          <a:noFill/>
        </p:spPr>
        <p:txBody>
          <a:bodyPr wrap="square" rtlCol="0">
            <a:spAutoFit/>
          </a:bodyPr>
          <a:lstStyle/>
          <a:p>
            <a:r>
              <a:rPr lang="ru-RU" sz="4801" b="1" dirty="0"/>
              <a:t>25</a:t>
            </a:r>
            <a:r>
              <a:rPr lang="ru-RU" sz="4001" b="1" dirty="0"/>
              <a:t> </a:t>
            </a:r>
            <a:r>
              <a:rPr lang="ru-RU" sz="3201" b="1" dirty="0"/>
              <a:t>человек</a:t>
            </a:r>
          </a:p>
        </p:txBody>
      </p:sp>
      <p:sp>
        <p:nvSpPr>
          <p:cNvPr id="14" name="Freeform 317"/>
          <p:cNvSpPr>
            <a:spLocks noEditPoints="1"/>
          </p:cNvSpPr>
          <p:nvPr/>
        </p:nvSpPr>
        <p:spPr bwMode="auto">
          <a:xfrm>
            <a:off x="9147418" y="2515218"/>
            <a:ext cx="1567181" cy="946542"/>
          </a:xfrm>
          <a:custGeom>
            <a:avLst/>
            <a:gdLst>
              <a:gd name="T0" fmla="*/ 289 w 854"/>
              <a:gd name="T1" fmla="*/ 240 h 440"/>
              <a:gd name="T2" fmla="*/ 202 w 854"/>
              <a:gd name="T3" fmla="*/ 202 h 440"/>
              <a:gd name="T4" fmla="*/ 173 w 854"/>
              <a:gd name="T5" fmla="*/ 343 h 440"/>
              <a:gd name="T6" fmla="*/ 212 w 854"/>
              <a:gd name="T7" fmla="*/ 287 h 440"/>
              <a:gd name="T8" fmla="*/ 97 w 854"/>
              <a:gd name="T9" fmla="*/ 202 h 440"/>
              <a:gd name="T10" fmla="*/ 9 w 854"/>
              <a:gd name="T11" fmla="*/ 243 h 440"/>
              <a:gd name="T12" fmla="*/ 127 w 854"/>
              <a:gd name="T13" fmla="*/ 343 h 440"/>
              <a:gd name="T14" fmla="*/ 97 w 854"/>
              <a:gd name="T15" fmla="*/ 202 h 440"/>
              <a:gd name="T16" fmla="*/ 130 w 854"/>
              <a:gd name="T17" fmla="*/ 237 h 440"/>
              <a:gd name="T18" fmla="*/ 135 w 854"/>
              <a:gd name="T19" fmla="*/ 343 h 440"/>
              <a:gd name="T20" fmla="*/ 164 w 854"/>
              <a:gd name="T21" fmla="*/ 343 h 440"/>
              <a:gd name="T22" fmla="*/ 169 w 854"/>
              <a:gd name="T23" fmla="*/ 237 h 440"/>
              <a:gd name="T24" fmla="*/ 116 w 854"/>
              <a:gd name="T25" fmla="*/ 180 h 440"/>
              <a:gd name="T26" fmla="*/ 150 w 854"/>
              <a:gd name="T27" fmla="*/ 219 h 440"/>
              <a:gd name="T28" fmla="*/ 183 w 854"/>
              <a:gd name="T29" fmla="*/ 180 h 440"/>
              <a:gd name="T30" fmla="*/ 207 w 854"/>
              <a:gd name="T31" fmla="*/ 101 h 440"/>
              <a:gd name="T32" fmla="*/ 92 w 854"/>
              <a:gd name="T33" fmla="*/ 101 h 440"/>
              <a:gd name="T34" fmla="*/ 116 w 854"/>
              <a:gd name="T35" fmla="*/ 180 h 440"/>
              <a:gd name="T36" fmla="*/ 830 w 854"/>
              <a:gd name="T37" fmla="*/ 228 h 440"/>
              <a:gd name="T38" fmla="*/ 766 w 854"/>
              <a:gd name="T39" fmla="*/ 234 h 440"/>
              <a:gd name="T40" fmla="*/ 724 w 854"/>
              <a:gd name="T41" fmla="*/ 320 h 440"/>
              <a:gd name="T42" fmla="*/ 854 w 854"/>
              <a:gd name="T43" fmla="*/ 329 h 440"/>
              <a:gd name="T44" fmla="*/ 749 w 854"/>
              <a:gd name="T45" fmla="*/ 186 h 440"/>
              <a:gd name="T46" fmla="*/ 796 w 854"/>
              <a:gd name="T47" fmla="*/ 164 h 440"/>
              <a:gd name="T48" fmla="*/ 721 w 854"/>
              <a:gd name="T49" fmla="*/ 36 h 440"/>
              <a:gd name="T50" fmla="*/ 662 w 854"/>
              <a:gd name="T51" fmla="*/ 95 h 440"/>
              <a:gd name="T52" fmla="*/ 689 w 854"/>
              <a:gd name="T53" fmla="*/ 182 h 440"/>
              <a:gd name="T54" fmla="*/ 681 w 854"/>
              <a:gd name="T55" fmla="*/ 201 h 440"/>
              <a:gd name="T56" fmla="*/ 757 w 854"/>
              <a:gd name="T57" fmla="*/ 201 h 440"/>
              <a:gd name="T58" fmla="*/ 672 w 854"/>
              <a:gd name="T59" fmla="*/ 234 h 440"/>
              <a:gd name="T60" fmla="*/ 608 w 854"/>
              <a:gd name="T61" fmla="*/ 228 h 440"/>
              <a:gd name="T62" fmla="*/ 593 w 854"/>
              <a:gd name="T63" fmla="*/ 248 h 440"/>
              <a:gd name="T64" fmla="*/ 648 w 854"/>
              <a:gd name="T65" fmla="*/ 287 h 440"/>
              <a:gd name="T66" fmla="*/ 719 w 854"/>
              <a:gd name="T67" fmla="*/ 345 h 440"/>
              <a:gd name="T68" fmla="*/ 658 w 854"/>
              <a:gd name="T69" fmla="*/ 245 h 440"/>
              <a:gd name="T70" fmla="*/ 430 w 854"/>
              <a:gd name="T71" fmla="*/ 263 h 440"/>
              <a:gd name="T72" fmla="*/ 419 w 854"/>
              <a:gd name="T73" fmla="*/ 310 h 440"/>
              <a:gd name="T74" fmla="*/ 427 w 854"/>
              <a:gd name="T75" fmla="*/ 440 h 440"/>
              <a:gd name="T76" fmla="*/ 441 w 854"/>
              <a:gd name="T77" fmla="*/ 310 h 440"/>
              <a:gd name="T78" fmla="*/ 430 w 854"/>
              <a:gd name="T79" fmla="*/ 263 h 440"/>
              <a:gd name="T80" fmla="*/ 379 w 854"/>
              <a:gd name="T81" fmla="*/ 213 h 440"/>
              <a:gd name="T82" fmla="*/ 481 w 854"/>
              <a:gd name="T83" fmla="*/ 213 h 440"/>
              <a:gd name="T84" fmla="*/ 478 w 854"/>
              <a:gd name="T85" fmla="*/ 186 h 440"/>
              <a:gd name="T86" fmla="*/ 430 w 854"/>
              <a:gd name="T87" fmla="*/ 0 h 440"/>
              <a:gd name="T88" fmla="*/ 382 w 854"/>
              <a:gd name="T89" fmla="*/ 186 h 440"/>
              <a:gd name="T90" fmla="*/ 354 w 854"/>
              <a:gd name="T91" fmla="*/ 233 h 440"/>
              <a:gd name="T92" fmla="*/ 249 w 854"/>
              <a:gd name="T93" fmla="*/ 269 h 440"/>
              <a:gd name="T94" fmla="*/ 219 w 854"/>
              <a:gd name="T95" fmla="*/ 340 h 440"/>
              <a:gd name="T96" fmla="*/ 397 w 854"/>
              <a:gd name="T97" fmla="*/ 439 h 440"/>
              <a:gd name="T98" fmla="*/ 354 w 854"/>
              <a:gd name="T99" fmla="*/ 233 h 440"/>
              <a:gd name="T100" fmla="*/ 612 w 854"/>
              <a:gd name="T101" fmla="*/ 269 h 440"/>
              <a:gd name="T102" fmla="*/ 506 w 854"/>
              <a:gd name="T103" fmla="*/ 233 h 440"/>
              <a:gd name="T104" fmla="*/ 464 w 854"/>
              <a:gd name="T105" fmla="*/ 439 h 440"/>
              <a:gd name="T106" fmla="*/ 641 w 854"/>
              <a:gd name="T107" fmla="*/ 3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4" h="440">
                <a:moveTo>
                  <a:pt x="243" y="256"/>
                </a:moveTo>
                <a:cubicBezTo>
                  <a:pt x="250" y="254"/>
                  <a:pt x="269" y="247"/>
                  <a:pt x="289" y="240"/>
                </a:cubicBezTo>
                <a:cubicBezTo>
                  <a:pt x="286" y="235"/>
                  <a:pt x="282" y="230"/>
                  <a:pt x="274" y="227"/>
                </a:cubicBezTo>
                <a:cubicBezTo>
                  <a:pt x="264" y="223"/>
                  <a:pt x="208" y="204"/>
                  <a:pt x="202" y="202"/>
                </a:cubicBezTo>
                <a:cubicBezTo>
                  <a:pt x="198" y="201"/>
                  <a:pt x="195" y="199"/>
                  <a:pt x="193" y="198"/>
                </a:cubicBezTo>
                <a:cubicBezTo>
                  <a:pt x="173" y="343"/>
                  <a:pt x="173" y="343"/>
                  <a:pt x="173" y="343"/>
                </a:cubicBezTo>
                <a:cubicBezTo>
                  <a:pt x="184" y="343"/>
                  <a:pt x="195" y="342"/>
                  <a:pt x="204" y="341"/>
                </a:cubicBezTo>
                <a:cubicBezTo>
                  <a:pt x="209" y="293"/>
                  <a:pt x="211" y="290"/>
                  <a:pt x="212" y="287"/>
                </a:cubicBezTo>
                <a:cubicBezTo>
                  <a:pt x="218" y="272"/>
                  <a:pt x="228" y="262"/>
                  <a:pt x="243" y="256"/>
                </a:cubicBezTo>
                <a:close/>
                <a:moveTo>
                  <a:pt x="97" y="202"/>
                </a:moveTo>
                <a:cubicBezTo>
                  <a:pt x="91" y="204"/>
                  <a:pt x="35" y="223"/>
                  <a:pt x="25" y="227"/>
                </a:cubicBezTo>
                <a:cubicBezTo>
                  <a:pt x="15" y="231"/>
                  <a:pt x="11" y="237"/>
                  <a:pt x="9" y="243"/>
                </a:cubicBezTo>
                <a:cubicBezTo>
                  <a:pt x="7" y="248"/>
                  <a:pt x="0" y="325"/>
                  <a:pt x="0" y="325"/>
                </a:cubicBezTo>
                <a:cubicBezTo>
                  <a:pt x="0" y="325"/>
                  <a:pt x="40" y="341"/>
                  <a:pt x="127" y="343"/>
                </a:cubicBezTo>
                <a:cubicBezTo>
                  <a:pt x="106" y="198"/>
                  <a:pt x="106" y="198"/>
                  <a:pt x="106" y="198"/>
                </a:cubicBezTo>
                <a:cubicBezTo>
                  <a:pt x="104" y="199"/>
                  <a:pt x="101" y="201"/>
                  <a:pt x="97" y="202"/>
                </a:cubicBezTo>
                <a:close/>
                <a:moveTo>
                  <a:pt x="150" y="222"/>
                </a:moveTo>
                <a:cubicBezTo>
                  <a:pt x="130" y="237"/>
                  <a:pt x="130" y="237"/>
                  <a:pt x="130" y="237"/>
                </a:cubicBezTo>
                <a:cubicBezTo>
                  <a:pt x="142" y="255"/>
                  <a:pt x="142" y="255"/>
                  <a:pt x="142" y="255"/>
                </a:cubicBezTo>
                <a:cubicBezTo>
                  <a:pt x="135" y="343"/>
                  <a:pt x="135" y="343"/>
                  <a:pt x="135" y="343"/>
                </a:cubicBezTo>
                <a:cubicBezTo>
                  <a:pt x="139" y="343"/>
                  <a:pt x="143" y="344"/>
                  <a:pt x="147" y="344"/>
                </a:cubicBezTo>
                <a:cubicBezTo>
                  <a:pt x="153" y="344"/>
                  <a:pt x="159" y="343"/>
                  <a:pt x="164" y="343"/>
                </a:cubicBezTo>
                <a:cubicBezTo>
                  <a:pt x="157" y="255"/>
                  <a:pt x="157" y="255"/>
                  <a:pt x="157" y="255"/>
                </a:cubicBezTo>
                <a:cubicBezTo>
                  <a:pt x="169" y="237"/>
                  <a:pt x="169" y="237"/>
                  <a:pt x="169" y="237"/>
                </a:cubicBezTo>
                <a:lnTo>
                  <a:pt x="150" y="222"/>
                </a:lnTo>
                <a:close/>
                <a:moveTo>
                  <a:pt x="116" y="180"/>
                </a:moveTo>
                <a:cubicBezTo>
                  <a:pt x="116" y="183"/>
                  <a:pt x="116" y="186"/>
                  <a:pt x="115" y="189"/>
                </a:cubicBezTo>
                <a:cubicBezTo>
                  <a:pt x="117" y="191"/>
                  <a:pt x="131" y="206"/>
                  <a:pt x="150" y="219"/>
                </a:cubicBezTo>
                <a:cubicBezTo>
                  <a:pt x="168" y="206"/>
                  <a:pt x="182" y="192"/>
                  <a:pt x="185" y="189"/>
                </a:cubicBezTo>
                <a:cubicBezTo>
                  <a:pt x="183" y="186"/>
                  <a:pt x="183" y="183"/>
                  <a:pt x="183" y="180"/>
                </a:cubicBezTo>
                <a:cubicBezTo>
                  <a:pt x="183" y="170"/>
                  <a:pt x="183" y="170"/>
                  <a:pt x="183" y="170"/>
                </a:cubicBezTo>
                <a:cubicBezTo>
                  <a:pt x="197" y="151"/>
                  <a:pt x="207" y="122"/>
                  <a:pt x="207" y="101"/>
                </a:cubicBezTo>
                <a:cubicBezTo>
                  <a:pt x="207" y="66"/>
                  <a:pt x="181" y="43"/>
                  <a:pt x="150" y="43"/>
                </a:cubicBezTo>
                <a:cubicBezTo>
                  <a:pt x="118" y="43"/>
                  <a:pt x="92" y="66"/>
                  <a:pt x="92" y="101"/>
                </a:cubicBezTo>
                <a:cubicBezTo>
                  <a:pt x="92" y="122"/>
                  <a:pt x="102" y="151"/>
                  <a:pt x="116" y="170"/>
                </a:cubicBezTo>
                <a:lnTo>
                  <a:pt x="116" y="180"/>
                </a:lnTo>
                <a:close/>
                <a:moveTo>
                  <a:pt x="844" y="242"/>
                </a:moveTo>
                <a:cubicBezTo>
                  <a:pt x="842" y="237"/>
                  <a:pt x="839" y="232"/>
                  <a:pt x="830" y="228"/>
                </a:cubicBezTo>
                <a:cubicBezTo>
                  <a:pt x="823" y="226"/>
                  <a:pt x="797" y="217"/>
                  <a:pt x="780" y="211"/>
                </a:cubicBezTo>
                <a:cubicBezTo>
                  <a:pt x="766" y="234"/>
                  <a:pt x="766" y="234"/>
                  <a:pt x="766" y="234"/>
                </a:cubicBezTo>
                <a:cubicBezTo>
                  <a:pt x="780" y="245"/>
                  <a:pt x="780" y="245"/>
                  <a:pt x="780" y="245"/>
                </a:cubicBezTo>
                <a:cubicBezTo>
                  <a:pt x="724" y="320"/>
                  <a:pt x="724" y="320"/>
                  <a:pt x="724" y="320"/>
                </a:cubicBezTo>
                <a:cubicBezTo>
                  <a:pt x="724" y="345"/>
                  <a:pt x="724" y="345"/>
                  <a:pt x="724" y="345"/>
                </a:cubicBezTo>
                <a:cubicBezTo>
                  <a:pt x="767" y="345"/>
                  <a:pt x="816" y="339"/>
                  <a:pt x="854" y="329"/>
                </a:cubicBezTo>
                <a:cubicBezTo>
                  <a:pt x="853" y="288"/>
                  <a:pt x="845" y="243"/>
                  <a:pt x="844" y="242"/>
                </a:cubicBezTo>
                <a:close/>
                <a:moveTo>
                  <a:pt x="749" y="186"/>
                </a:moveTo>
                <a:cubicBezTo>
                  <a:pt x="749" y="183"/>
                  <a:pt x="749" y="183"/>
                  <a:pt x="749" y="183"/>
                </a:cubicBezTo>
                <a:cubicBezTo>
                  <a:pt x="764" y="181"/>
                  <a:pt x="783" y="176"/>
                  <a:pt x="796" y="164"/>
                </a:cubicBezTo>
                <a:cubicBezTo>
                  <a:pt x="796" y="164"/>
                  <a:pt x="780" y="143"/>
                  <a:pt x="780" y="95"/>
                </a:cubicBezTo>
                <a:cubicBezTo>
                  <a:pt x="780" y="61"/>
                  <a:pt x="760" y="37"/>
                  <a:pt x="721" y="36"/>
                </a:cubicBezTo>
                <a:cubicBezTo>
                  <a:pt x="721" y="36"/>
                  <a:pt x="721" y="36"/>
                  <a:pt x="721" y="36"/>
                </a:cubicBezTo>
                <a:cubicBezTo>
                  <a:pt x="682" y="37"/>
                  <a:pt x="662" y="61"/>
                  <a:pt x="662" y="95"/>
                </a:cubicBezTo>
                <a:cubicBezTo>
                  <a:pt x="662" y="143"/>
                  <a:pt x="645" y="164"/>
                  <a:pt x="645" y="164"/>
                </a:cubicBezTo>
                <a:cubicBezTo>
                  <a:pt x="658" y="175"/>
                  <a:pt x="675" y="180"/>
                  <a:pt x="689" y="182"/>
                </a:cubicBezTo>
                <a:cubicBezTo>
                  <a:pt x="689" y="186"/>
                  <a:pt x="689" y="186"/>
                  <a:pt x="689" y="186"/>
                </a:cubicBezTo>
                <a:cubicBezTo>
                  <a:pt x="689" y="192"/>
                  <a:pt x="687" y="197"/>
                  <a:pt x="681" y="201"/>
                </a:cubicBezTo>
                <a:cubicBezTo>
                  <a:pt x="722" y="314"/>
                  <a:pt x="722" y="314"/>
                  <a:pt x="722" y="314"/>
                </a:cubicBezTo>
                <a:cubicBezTo>
                  <a:pt x="757" y="201"/>
                  <a:pt x="757" y="201"/>
                  <a:pt x="757" y="201"/>
                </a:cubicBezTo>
                <a:cubicBezTo>
                  <a:pt x="751" y="197"/>
                  <a:pt x="749" y="192"/>
                  <a:pt x="749" y="186"/>
                </a:cubicBezTo>
                <a:close/>
                <a:moveTo>
                  <a:pt x="672" y="234"/>
                </a:moveTo>
                <a:cubicBezTo>
                  <a:pt x="658" y="211"/>
                  <a:pt x="658" y="211"/>
                  <a:pt x="658" y="211"/>
                </a:cubicBezTo>
                <a:cubicBezTo>
                  <a:pt x="641" y="217"/>
                  <a:pt x="615" y="226"/>
                  <a:pt x="608" y="228"/>
                </a:cubicBezTo>
                <a:cubicBezTo>
                  <a:pt x="599" y="232"/>
                  <a:pt x="596" y="237"/>
                  <a:pt x="594" y="242"/>
                </a:cubicBezTo>
                <a:cubicBezTo>
                  <a:pt x="594" y="242"/>
                  <a:pt x="593" y="244"/>
                  <a:pt x="593" y="248"/>
                </a:cubicBezTo>
                <a:cubicBezTo>
                  <a:pt x="604" y="252"/>
                  <a:pt x="613" y="255"/>
                  <a:pt x="617" y="256"/>
                </a:cubicBezTo>
                <a:cubicBezTo>
                  <a:pt x="632" y="262"/>
                  <a:pt x="642" y="272"/>
                  <a:pt x="648" y="287"/>
                </a:cubicBezTo>
                <a:cubicBezTo>
                  <a:pt x="649" y="290"/>
                  <a:pt x="651" y="293"/>
                  <a:pt x="656" y="341"/>
                </a:cubicBezTo>
                <a:cubicBezTo>
                  <a:pt x="677" y="344"/>
                  <a:pt x="699" y="345"/>
                  <a:pt x="719" y="345"/>
                </a:cubicBezTo>
                <a:cubicBezTo>
                  <a:pt x="719" y="320"/>
                  <a:pt x="719" y="320"/>
                  <a:pt x="719" y="320"/>
                </a:cubicBezTo>
                <a:cubicBezTo>
                  <a:pt x="658" y="245"/>
                  <a:pt x="658" y="245"/>
                  <a:pt x="658" y="245"/>
                </a:cubicBezTo>
                <a:lnTo>
                  <a:pt x="672" y="234"/>
                </a:lnTo>
                <a:close/>
                <a:moveTo>
                  <a:pt x="430" y="263"/>
                </a:moveTo>
                <a:cubicBezTo>
                  <a:pt x="401" y="284"/>
                  <a:pt x="401" y="284"/>
                  <a:pt x="401" y="284"/>
                </a:cubicBezTo>
                <a:cubicBezTo>
                  <a:pt x="419" y="310"/>
                  <a:pt x="419" y="310"/>
                  <a:pt x="419" y="310"/>
                </a:cubicBezTo>
                <a:cubicBezTo>
                  <a:pt x="409" y="439"/>
                  <a:pt x="409" y="439"/>
                  <a:pt x="409" y="439"/>
                </a:cubicBezTo>
                <a:cubicBezTo>
                  <a:pt x="415" y="440"/>
                  <a:pt x="421" y="440"/>
                  <a:pt x="427" y="440"/>
                </a:cubicBezTo>
                <a:cubicBezTo>
                  <a:pt x="435" y="440"/>
                  <a:pt x="443" y="440"/>
                  <a:pt x="451" y="439"/>
                </a:cubicBezTo>
                <a:cubicBezTo>
                  <a:pt x="441" y="310"/>
                  <a:pt x="441" y="310"/>
                  <a:pt x="441" y="310"/>
                </a:cubicBezTo>
                <a:cubicBezTo>
                  <a:pt x="459" y="284"/>
                  <a:pt x="459" y="284"/>
                  <a:pt x="459" y="284"/>
                </a:cubicBezTo>
                <a:lnTo>
                  <a:pt x="430" y="263"/>
                </a:lnTo>
                <a:close/>
                <a:moveTo>
                  <a:pt x="382" y="200"/>
                </a:moveTo>
                <a:cubicBezTo>
                  <a:pt x="382" y="205"/>
                  <a:pt x="381" y="209"/>
                  <a:pt x="379" y="213"/>
                </a:cubicBezTo>
                <a:cubicBezTo>
                  <a:pt x="383" y="217"/>
                  <a:pt x="403" y="239"/>
                  <a:pt x="430" y="257"/>
                </a:cubicBezTo>
                <a:cubicBezTo>
                  <a:pt x="457" y="239"/>
                  <a:pt x="477" y="218"/>
                  <a:pt x="481" y="213"/>
                </a:cubicBezTo>
                <a:cubicBezTo>
                  <a:pt x="479" y="209"/>
                  <a:pt x="478" y="205"/>
                  <a:pt x="478" y="200"/>
                </a:cubicBezTo>
                <a:cubicBezTo>
                  <a:pt x="478" y="186"/>
                  <a:pt x="478" y="186"/>
                  <a:pt x="478" y="186"/>
                </a:cubicBezTo>
                <a:cubicBezTo>
                  <a:pt x="500" y="158"/>
                  <a:pt x="514" y="115"/>
                  <a:pt x="514" y="84"/>
                </a:cubicBezTo>
                <a:cubicBezTo>
                  <a:pt x="514" y="34"/>
                  <a:pt x="476" y="0"/>
                  <a:pt x="430" y="0"/>
                </a:cubicBezTo>
                <a:cubicBezTo>
                  <a:pt x="384" y="0"/>
                  <a:pt x="346" y="34"/>
                  <a:pt x="346" y="84"/>
                </a:cubicBezTo>
                <a:cubicBezTo>
                  <a:pt x="346" y="115"/>
                  <a:pt x="360" y="158"/>
                  <a:pt x="382" y="186"/>
                </a:cubicBezTo>
                <a:lnTo>
                  <a:pt x="382" y="200"/>
                </a:lnTo>
                <a:close/>
                <a:moveTo>
                  <a:pt x="354" y="233"/>
                </a:moveTo>
                <a:cubicBezTo>
                  <a:pt x="349" y="235"/>
                  <a:pt x="319" y="245"/>
                  <a:pt x="292" y="254"/>
                </a:cubicBezTo>
                <a:cubicBezTo>
                  <a:pt x="272" y="261"/>
                  <a:pt x="255" y="267"/>
                  <a:pt x="249" y="269"/>
                </a:cubicBezTo>
                <a:cubicBezTo>
                  <a:pt x="234" y="275"/>
                  <a:pt x="228" y="284"/>
                  <a:pt x="225" y="292"/>
                </a:cubicBezTo>
                <a:cubicBezTo>
                  <a:pt x="223" y="296"/>
                  <a:pt x="221" y="317"/>
                  <a:pt x="219" y="340"/>
                </a:cubicBezTo>
                <a:cubicBezTo>
                  <a:pt x="215" y="374"/>
                  <a:pt x="212" y="413"/>
                  <a:pt x="212" y="413"/>
                </a:cubicBezTo>
                <a:cubicBezTo>
                  <a:pt x="212" y="413"/>
                  <a:pt x="269" y="436"/>
                  <a:pt x="397" y="439"/>
                </a:cubicBezTo>
                <a:cubicBezTo>
                  <a:pt x="367" y="226"/>
                  <a:pt x="367" y="226"/>
                  <a:pt x="367" y="226"/>
                </a:cubicBezTo>
                <a:cubicBezTo>
                  <a:pt x="363" y="229"/>
                  <a:pt x="359" y="231"/>
                  <a:pt x="354" y="233"/>
                </a:cubicBezTo>
                <a:close/>
                <a:moveTo>
                  <a:pt x="635" y="292"/>
                </a:moveTo>
                <a:cubicBezTo>
                  <a:pt x="632" y="284"/>
                  <a:pt x="626" y="275"/>
                  <a:pt x="612" y="269"/>
                </a:cubicBezTo>
                <a:cubicBezTo>
                  <a:pt x="608" y="268"/>
                  <a:pt x="600" y="265"/>
                  <a:pt x="590" y="262"/>
                </a:cubicBezTo>
                <a:cubicBezTo>
                  <a:pt x="561" y="251"/>
                  <a:pt x="513" y="235"/>
                  <a:pt x="506" y="233"/>
                </a:cubicBezTo>
                <a:cubicBezTo>
                  <a:pt x="501" y="231"/>
                  <a:pt x="497" y="229"/>
                  <a:pt x="493" y="226"/>
                </a:cubicBezTo>
                <a:cubicBezTo>
                  <a:pt x="464" y="439"/>
                  <a:pt x="464" y="439"/>
                  <a:pt x="464" y="439"/>
                </a:cubicBezTo>
                <a:cubicBezTo>
                  <a:pt x="588" y="435"/>
                  <a:pt x="648" y="413"/>
                  <a:pt x="648" y="413"/>
                </a:cubicBezTo>
                <a:cubicBezTo>
                  <a:pt x="648" y="413"/>
                  <a:pt x="645" y="374"/>
                  <a:pt x="641" y="340"/>
                </a:cubicBezTo>
                <a:cubicBezTo>
                  <a:pt x="639" y="316"/>
                  <a:pt x="637" y="296"/>
                  <a:pt x="635" y="292"/>
                </a:cubicBezTo>
                <a:close/>
              </a:path>
            </a:pathLst>
          </a:custGeom>
          <a:solidFill>
            <a:srgbClr val="FFC000"/>
          </a:solidFill>
          <a:ln>
            <a:noFill/>
          </a:ln>
        </p:spPr>
        <p:txBody>
          <a:bodyPr vert="horz" wrap="square" lIns="72826" tIns="36413" rIns="72826" bIns="36413" numCol="1" anchor="t" anchorCtr="0" compatLnSpc="1">
            <a:prstTxWarp prst="textNoShape">
              <a:avLst/>
            </a:prstTxWarp>
          </a:bodyPr>
          <a:lstStyle/>
          <a:p>
            <a:endParaRPr lang="ru-RU" sz="1400" dirty="0">
              <a:solidFill>
                <a:prstClr val="black"/>
              </a:solidFill>
            </a:endParaRPr>
          </a:p>
        </p:txBody>
      </p:sp>
      <p:sp>
        <p:nvSpPr>
          <p:cNvPr id="47" name="TextBox 46"/>
          <p:cNvSpPr txBox="1"/>
          <p:nvPr/>
        </p:nvSpPr>
        <p:spPr>
          <a:xfrm>
            <a:off x="8125975" y="5279987"/>
            <a:ext cx="3583784" cy="1200607"/>
          </a:xfrm>
          <a:prstGeom prst="rect">
            <a:avLst/>
          </a:prstGeom>
          <a:noFill/>
        </p:spPr>
        <p:txBody>
          <a:bodyPr wrap="square" rtlCol="0">
            <a:spAutoFit/>
          </a:bodyPr>
          <a:lstStyle/>
          <a:p>
            <a:pPr algn="ctr"/>
            <a:r>
              <a:rPr lang="ru-RU" sz="4401" b="1" dirty="0"/>
              <a:t>13 000</a:t>
            </a:r>
          </a:p>
          <a:p>
            <a:pPr algn="ctr"/>
            <a:r>
              <a:rPr lang="ru-RU" sz="2400" b="1" dirty="0"/>
              <a:t> </a:t>
            </a:r>
            <a:r>
              <a:rPr lang="ru-RU" sz="2801" b="1" dirty="0"/>
              <a:t>платежей в месяц</a:t>
            </a:r>
          </a:p>
        </p:txBody>
      </p:sp>
      <p:grpSp>
        <p:nvGrpSpPr>
          <p:cNvPr id="48" name="Group 380"/>
          <p:cNvGrpSpPr/>
          <p:nvPr/>
        </p:nvGrpSpPr>
        <p:grpSpPr>
          <a:xfrm>
            <a:off x="9534455" y="4471435"/>
            <a:ext cx="1053044" cy="814994"/>
            <a:chOff x="7132638" y="4124325"/>
            <a:chExt cx="865187" cy="915987"/>
          </a:xfrm>
          <a:solidFill>
            <a:srgbClr val="FFC000"/>
          </a:solidFill>
        </p:grpSpPr>
        <p:sp>
          <p:nvSpPr>
            <p:cNvPr id="49" name="Freeform 381"/>
            <p:cNvSpPr>
              <a:spLocks/>
            </p:cNvSpPr>
            <p:nvPr/>
          </p:nvSpPr>
          <p:spPr bwMode="auto">
            <a:xfrm>
              <a:off x="7132638" y="4124325"/>
              <a:ext cx="865187" cy="525462"/>
            </a:xfrm>
            <a:custGeom>
              <a:avLst/>
              <a:gdLst>
                <a:gd name="T0" fmla="*/ 778 w 780"/>
                <a:gd name="T1" fmla="*/ 228 h 473"/>
                <a:gd name="T2" fmla="*/ 768 w 780"/>
                <a:gd name="T3" fmla="*/ 216 h 473"/>
                <a:gd name="T4" fmla="*/ 401 w 780"/>
                <a:gd name="T5" fmla="*/ 4 h 473"/>
                <a:gd name="T6" fmla="*/ 390 w 780"/>
                <a:gd name="T7" fmla="*/ 0 h 473"/>
                <a:gd name="T8" fmla="*/ 379 w 780"/>
                <a:gd name="T9" fmla="*/ 4 h 473"/>
                <a:gd name="T10" fmla="*/ 12 w 780"/>
                <a:gd name="T11" fmla="*/ 216 h 473"/>
                <a:gd name="T12" fmla="*/ 2 w 780"/>
                <a:gd name="T13" fmla="*/ 228 h 473"/>
                <a:gd name="T14" fmla="*/ 2 w 780"/>
                <a:gd name="T15" fmla="*/ 243 h 473"/>
                <a:gd name="T16" fmla="*/ 12 w 780"/>
                <a:gd name="T17" fmla="*/ 255 h 473"/>
                <a:gd name="T18" fmla="*/ 379 w 780"/>
                <a:gd name="T19" fmla="*/ 468 h 473"/>
                <a:gd name="T20" fmla="*/ 384 w 780"/>
                <a:gd name="T21" fmla="*/ 470 h 473"/>
                <a:gd name="T22" fmla="*/ 390 w 780"/>
                <a:gd name="T23" fmla="*/ 473 h 473"/>
                <a:gd name="T24" fmla="*/ 396 w 780"/>
                <a:gd name="T25" fmla="*/ 470 h 473"/>
                <a:gd name="T26" fmla="*/ 401 w 780"/>
                <a:gd name="T27" fmla="*/ 468 h 473"/>
                <a:gd name="T28" fmla="*/ 768 w 780"/>
                <a:gd name="T29" fmla="*/ 255 h 473"/>
                <a:gd name="T30" fmla="*/ 778 w 780"/>
                <a:gd name="T31" fmla="*/ 243 h 473"/>
                <a:gd name="T32" fmla="*/ 778 w 780"/>
                <a:gd name="T33" fmla="*/ 228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0" h="473">
                  <a:moveTo>
                    <a:pt x="778" y="228"/>
                  </a:moveTo>
                  <a:cubicBezTo>
                    <a:pt x="776" y="223"/>
                    <a:pt x="773" y="219"/>
                    <a:pt x="768" y="216"/>
                  </a:cubicBezTo>
                  <a:cubicBezTo>
                    <a:pt x="401" y="4"/>
                    <a:pt x="401" y="4"/>
                    <a:pt x="401" y="4"/>
                  </a:cubicBezTo>
                  <a:cubicBezTo>
                    <a:pt x="398" y="1"/>
                    <a:pt x="394" y="0"/>
                    <a:pt x="390" y="0"/>
                  </a:cubicBezTo>
                  <a:cubicBezTo>
                    <a:pt x="386" y="0"/>
                    <a:pt x="382" y="1"/>
                    <a:pt x="379" y="4"/>
                  </a:cubicBezTo>
                  <a:cubicBezTo>
                    <a:pt x="12" y="216"/>
                    <a:pt x="12" y="216"/>
                    <a:pt x="12" y="216"/>
                  </a:cubicBezTo>
                  <a:cubicBezTo>
                    <a:pt x="7" y="219"/>
                    <a:pt x="4" y="223"/>
                    <a:pt x="2" y="228"/>
                  </a:cubicBezTo>
                  <a:cubicBezTo>
                    <a:pt x="0" y="233"/>
                    <a:pt x="0" y="238"/>
                    <a:pt x="2" y="243"/>
                  </a:cubicBezTo>
                  <a:cubicBezTo>
                    <a:pt x="4" y="248"/>
                    <a:pt x="7" y="252"/>
                    <a:pt x="12" y="255"/>
                  </a:cubicBezTo>
                  <a:cubicBezTo>
                    <a:pt x="379" y="468"/>
                    <a:pt x="379" y="468"/>
                    <a:pt x="379" y="468"/>
                  </a:cubicBezTo>
                  <a:cubicBezTo>
                    <a:pt x="380" y="468"/>
                    <a:pt x="382" y="469"/>
                    <a:pt x="384" y="470"/>
                  </a:cubicBezTo>
                  <a:cubicBezTo>
                    <a:pt x="390" y="473"/>
                    <a:pt x="390" y="473"/>
                    <a:pt x="390" y="473"/>
                  </a:cubicBezTo>
                  <a:cubicBezTo>
                    <a:pt x="396" y="470"/>
                    <a:pt x="396" y="470"/>
                    <a:pt x="396" y="470"/>
                  </a:cubicBezTo>
                  <a:cubicBezTo>
                    <a:pt x="398" y="469"/>
                    <a:pt x="400" y="468"/>
                    <a:pt x="401" y="468"/>
                  </a:cubicBezTo>
                  <a:cubicBezTo>
                    <a:pt x="768" y="255"/>
                    <a:pt x="768" y="255"/>
                    <a:pt x="768" y="255"/>
                  </a:cubicBezTo>
                  <a:cubicBezTo>
                    <a:pt x="773" y="252"/>
                    <a:pt x="776" y="248"/>
                    <a:pt x="778" y="243"/>
                  </a:cubicBezTo>
                  <a:cubicBezTo>
                    <a:pt x="780" y="238"/>
                    <a:pt x="780" y="233"/>
                    <a:pt x="778"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en-US" sz="2000">
                <a:solidFill>
                  <a:srgbClr val="000000"/>
                </a:solidFill>
              </a:endParaRPr>
            </a:p>
          </p:txBody>
        </p:sp>
        <p:sp>
          <p:nvSpPr>
            <p:cNvPr id="50" name="Freeform 382"/>
            <p:cNvSpPr>
              <a:spLocks/>
            </p:cNvSpPr>
            <p:nvPr/>
          </p:nvSpPr>
          <p:spPr bwMode="auto">
            <a:xfrm>
              <a:off x="7132638" y="4513263"/>
              <a:ext cx="865187" cy="328612"/>
            </a:xfrm>
            <a:custGeom>
              <a:avLst/>
              <a:gdLst>
                <a:gd name="T0" fmla="*/ 12 w 780"/>
                <a:gd name="T1" fmla="*/ 82 h 296"/>
                <a:gd name="T2" fmla="*/ 379 w 780"/>
                <a:gd name="T3" fmla="*/ 294 h 296"/>
                <a:gd name="T4" fmla="*/ 390 w 780"/>
                <a:gd name="T5" fmla="*/ 296 h 296"/>
                <a:gd name="T6" fmla="*/ 401 w 780"/>
                <a:gd name="T7" fmla="*/ 294 h 296"/>
                <a:gd name="T8" fmla="*/ 768 w 780"/>
                <a:gd name="T9" fmla="*/ 82 h 296"/>
                <a:gd name="T10" fmla="*/ 778 w 780"/>
                <a:gd name="T11" fmla="*/ 70 h 296"/>
                <a:gd name="T12" fmla="*/ 778 w 780"/>
                <a:gd name="T13" fmla="*/ 54 h 296"/>
                <a:gd name="T14" fmla="*/ 768 w 780"/>
                <a:gd name="T15" fmla="*/ 42 h 296"/>
                <a:gd name="T16" fmla="*/ 695 w 780"/>
                <a:gd name="T17" fmla="*/ 0 h 296"/>
                <a:gd name="T18" fmla="*/ 413 w 780"/>
                <a:gd name="T19" fmla="*/ 163 h 296"/>
                <a:gd name="T20" fmla="*/ 390 w 780"/>
                <a:gd name="T21" fmla="*/ 168 h 296"/>
                <a:gd name="T22" fmla="*/ 368 w 780"/>
                <a:gd name="T23" fmla="*/ 163 h 296"/>
                <a:gd name="T24" fmla="*/ 367 w 780"/>
                <a:gd name="T25" fmla="*/ 163 h 296"/>
                <a:gd name="T26" fmla="*/ 86 w 780"/>
                <a:gd name="T27" fmla="*/ 0 h 296"/>
                <a:gd name="T28" fmla="*/ 12 w 780"/>
                <a:gd name="T29" fmla="*/ 42 h 296"/>
                <a:gd name="T30" fmla="*/ 2 w 780"/>
                <a:gd name="T31" fmla="*/ 54 h 296"/>
                <a:gd name="T32" fmla="*/ 2 w 780"/>
                <a:gd name="T33" fmla="*/ 70 h 296"/>
                <a:gd name="T34" fmla="*/ 12 w 780"/>
                <a:gd name="T35" fmla="*/ 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6">
                  <a:moveTo>
                    <a:pt x="12" y="82"/>
                  </a:moveTo>
                  <a:cubicBezTo>
                    <a:pt x="379" y="294"/>
                    <a:pt x="379" y="294"/>
                    <a:pt x="379" y="294"/>
                  </a:cubicBezTo>
                  <a:cubicBezTo>
                    <a:pt x="382" y="295"/>
                    <a:pt x="386" y="296"/>
                    <a:pt x="390" y="296"/>
                  </a:cubicBezTo>
                  <a:cubicBezTo>
                    <a:pt x="394" y="296"/>
                    <a:pt x="398" y="295"/>
                    <a:pt x="401" y="294"/>
                  </a:cubicBezTo>
                  <a:cubicBezTo>
                    <a:pt x="768" y="82"/>
                    <a:pt x="768" y="82"/>
                    <a:pt x="768" y="82"/>
                  </a:cubicBezTo>
                  <a:cubicBezTo>
                    <a:pt x="773" y="78"/>
                    <a:pt x="776" y="74"/>
                    <a:pt x="778" y="70"/>
                  </a:cubicBezTo>
                  <a:cubicBezTo>
                    <a:pt x="780" y="64"/>
                    <a:pt x="780" y="59"/>
                    <a:pt x="778" y="54"/>
                  </a:cubicBezTo>
                  <a:cubicBezTo>
                    <a:pt x="776" y="49"/>
                    <a:pt x="773" y="45"/>
                    <a:pt x="768" y="42"/>
                  </a:cubicBezTo>
                  <a:cubicBezTo>
                    <a:pt x="695" y="0"/>
                    <a:pt x="695" y="0"/>
                    <a:pt x="695" y="0"/>
                  </a:cubicBezTo>
                  <a:cubicBezTo>
                    <a:pt x="413" y="163"/>
                    <a:pt x="413" y="163"/>
                    <a:pt x="413" y="163"/>
                  </a:cubicBezTo>
                  <a:cubicBezTo>
                    <a:pt x="406" y="167"/>
                    <a:pt x="398" y="168"/>
                    <a:pt x="390" y="168"/>
                  </a:cubicBezTo>
                  <a:cubicBezTo>
                    <a:pt x="382" y="168"/>
                    <a:pt x="374" y="167"/>
                    <a:pt x="368" y="163"/>
                  </a:cubicBezTo>
                  <a:cubicBezTo>
                    <a:pt x="367" y="163"/>
                    <a:pt x="367" y="163"/>
                    <a:pt x="367" y="163"/>
                  </a:cubicBezTo>
                  <a:cubicBezTo>
                    <a:pt x="86" y="0"/>
                    <a:pt x="86" y="0"/>
                    <a:pt x="86" y="0"/>
                  </a:cubicBezTo>
                  <a:cubicBezTo>
                    <a:pt x="12" y="42"/>
                    <a:pt x="12" y="42"/>
                    <a:pt x="12" y="42"/>
                  </a:cubicBezTo>
                  <a:cubicBezTo>
                    <a:pt x="7" y="45"/>
                    <a:pt x="4" y="49"/>
                    <a:pt x="2" y="54"/>
                  </a:cubicBezTo>
                  <a:cubicBezTo>
                    <a:pt x="0" y="59"/>
                    <a:pt x="0" y="64"/>
                    <a:pt x="2" y="70"/>
                  </a:cubicBezTo>
                  <a:cubicBezTo>
                    <a:pt x="4" y="74"/>
                    <a:pt x="7" y="78"/>
                    <a:pt x="12"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en-US" sz="2000">
                <a:solidFill>
                  <a:srgbClr val="000000"/>
                </a:solidFill>
              </a:endParaRPr>
            </a:p>
          </p:txBody>
        </p:sp>
        <p:sp>
          <p:nvSpPr>
            <p:cNvPr id="51" name="Freeform 383"/>
            <p:cNvSpPr>
              <a:spLocks/>
            </p:cNvSpPr>
            <p:nvPr/>
          </p:nvSpPr>
          <p:spPr bwMode="auto">
            <a:xfrm>
              <a:off x="7132638" y="4711700"/>
              <a:ext cx="865187" cy="328612"/>
            </a:xfrm>
            <a:custGeom>
              <a:avLst/>
              <a:gdLst>
                <a:gd name="T0" fmla="*/ 768 w 780"/>
                <a:gd name="T1" fmla="*/ 42 h 297"/>
                <a:gd name="T2" fmla="*/ 695 w 780"/>
                <a:gd name="T3" fmla="*/ 0 h 297"/>
                <a:gd name="T4" fmla="*/ 413 w 780"/>
                <a:gd name="T5" fmla="*/ 163 h 297"/>
                <a:gd name="T6" fmla="*/ 390 w 780"/>
                <a:gd name="T7" fmla="*/ 169 h 297"/>
                <a:gd name="T8" fmla="*/ 368 w 780"/>
                <a:gd name="T9" fmla="*/ 163 h 297"/>
                <a:gd name="T10" fmla="*/ 367 w 780"/>
                <a:gd name="T11" fmla="*/ 163 h 297"/>
                <a:gd name="T12" fmla="*/ 86 w 780"/>
                <a:gd name="T13" fmla="*/ 0 h 297"/>
                <a:gd name="T14" fmla="*/ 12 w 780"/>
                <a:gd name="T15" fmla="*/ 42 h 297"/>
                <a:gd name="T16" fmla="*/ 2 w 780"/>
                <a:gd name="T17" fmla="*/ 54 h 297"/>
                <a:gd name="T18" fmla="*/ 2 w 780"/>
                <a:gd name="T19" fmla="*/ 70 h 297"/>
                <a:gd name="T20" fmla="*/ 12 w 780"/>
                <a:gd name="T21" fmla="*/ 82 h 297"/>
                <a:gd name="T22" fmla="*/ 379 w 780"/>
                <a:gd name="T23" fmla="*/ 294 h 297"/>
                <a:gd name="T24" fmla="*/ 390 w 780"/>
                <a:gd name="T25" fmla="*/ 297 h 297"/>
                <a:gd name="T26" fmla="*/ 401 w 780"/>
                <a:gd name="T27" fmla="*/ 294 h 297"/>
                <a:gd name="T28" fmla="*/ 768 w 780"/>
                <a:gd name="T29" fmla="*/ 82 h 297"/>
                <a:gd name="T30" fmla="*/ 778 w 780"/>
                <a:gd name="T31" fmla="*/ 70 h 297"/>
                <a:gd name="T32" fmla="*/ 778 w 780"/>
                <a:gd name="T33" fmla="*/ 54 h 297"/>
                <a:gd name="T34" fmla="*/ 768 w 780"/>
                <a:gd name="T35"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7">
                  <a:moveTo>
                    <a:pt x="768" y="42"/>
                  </a:moveTo>
                  <a:cubicBezTo>
                    <a:pt x="695" y="0"/>
                    <a:pt x="695" y="0"/>
                    <a:pt x="695" y="0"/>
                  </a:cubicBezTo>
                  <a:cubicBezTo>
                    <a:pt x="413" y="163"/>
                    <a:pt x="413" y="163"/>
                    <a:pt x="413" y="163"/>
                  </a:cubicBezTo>
                  <a:cubicBezTo>
                    <a:pt x="406" y="167"/>
                    <a:pt x="398" y="169"/>
                    <a:pt x="390" y="169"/>
                  </a:cubicBezTo>
                  <a:cubicBezTo>
                    <a:pt x="382" y="169"/>
                    <a:pt x="374" y="167"/>
                    <a:pt x="368" y="163"/>
                  </a:cubicBezTo>
                  <a:cubicBezTo>
                    <a:pt x="367" y="163"/>
                    <a:pt x="367" y="163"/>
                    <a:pt x="367" y="163"/>
                  </a:cubicBezTo>
                  <a:cubicBezTo>
                    <a:pt x="86" y="0"/>
                    <a:pt x="86" y="0"/>
                    <a:pt x="86" y="0"/>
                  </a:cubicBezTo>
                  <a:cubicBezTo>
                    <a:pt x="12" y="42"/>
                    <a:pt x="12" y="42"/>
                    <a:pt x="12" y="42"/>
                  </a:cubicBezTo>
                  <a:cubicBezTo>
                    <a:pt x="7" y="45"/>
                    <a:pt x="4" y="49"/>
                    <a:pt x="2" y="54"/>
                  </a:cubicBezTo>
                  <a:cubicBezTo>
                    <a:pt x="0" y="59"/>
                    <a:pt x="0" y="65"/>
                    <a:pt x="2" y="70"/>
                  </a:cubicBezTo>
                  <a:cubicBezTo>
                    <a:pt x="4" y="75"/>
                    <a:pt x="7" y="79"/>
                    <a:pt x="12" y="82"/>
                  </a:cubicBezTo>
                  <a:cubicBezTo>
                    <a:pt x="379" y="294"/>
                    <a:pt x="379" y="294"/>
                    <a:pt x="379" y="294"/>
                  </a:cubicBezTo>
                  <a:cubicBezTo>
                    <a:pt x="382" y="296"/>
                    <a:pt x="386" y="297"/>
                    <a:pt x="390" y="297"/>
                  </a:cubicBezTo>
                  <a:cubicBezTo>
                    <a:pt x="394" y="297"/>
                    <a:pt x="398" y="296"/>
                    <a:pt x="401" y="294"/>
                  </a:cubicBezTo>
                  <a:cubicBezTo>
                    <a:pt x="768" y="82"/>
                    <a:pt x="768" y="82"/>
                    <a:pt x="768" y="82"/>
                  </a:cubicBezTo>
                  <a:cubicBezTo>
                    <a:pt x="773" y="79"/>
                    <a:pt x="776" y="75"/>
                    <a:pt x="778" y="70"/>
                  </a:cubicBezTo>
                  <a:cubicBezTo>
                    <a:pt x="780" y="65"/>
                    <a:pt x="780" y="59"/>
                    <a:pt x="778" y="54"/>
                  </a:cubicBezTo>
                  <a:cubicBezTo>
                    <a:pt x="776" y="49"/>
                    <a:pt x="773" y="45"/>
                    <a:pt x="76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61" tIns="45731" rIns="91461" bIns="45731" numCol="1" anchor="t" anchorCtr="0" compatLnSpc="1">
              <a:prstTxWarp prst="textNoShape">
                <a:avLst/>
              </a:prstTxWarp>
            </a:bodyPr>
            <a:lstStyle/>
            <a:p>
              <a:endParaRPr lang="en-US" sz="2000">
                <a:solidFill>
                  <a:srgbClr val="000000"/>
                </a:solidFill>
              </a:endParaRPr>
            </a:p>
          </p:txBody>
        </p:sp>
      </p:grpSp>
      <p:sp>
        <p:nvSpPr>
          <p:cNvPr id="52" name="Rectangle 20">
            <a:extLst>
              <a:ext uri="{FF2B5EF4-FFF2-40B4-BE49-F238E27FC236}">
                <a16:creationId xmlns:a16="http://schemas.microsoft.com/office/drawing/2014/main" id="{35243DD3-35C7-4641-81AE-B18CF3869EEF}"/>
              </a:ext>
            </a:extLst>
          </p:cNvPr>
          <p:cNvSpPr/>
          <p:nvPr/>
        </p:nvSpPr>
        <p:spPr>
          <a:xfrm>
            <a:off x="412788" y="2194571"/>
            <a:ext cx="7671984" cy="4357398"/>
          </a:xfrm>
          <a:prstGeom prst="rect">
            <a:avLst/>
          </a:prstGeom>
          <a:solidFill>
            <a:srgbClr val="FFFFFF"/>
          </a:solidFill>
          <a:ln w="25400" cap="flat" cmpd="sng" algn="ctr">
            <a:solidFill>
              <a:schemeClr val="bg1">
                <a:lumMod val="95000"/>
              </a:schemeClr>
            </a:solidFill>
            <a:prstDash val="solid"/>
            <a:miter lim="800000"/>
          </a:ln>
          <a:effectLst>
            <a:outerShdw blurRad="393700" dist="50800" dir="5400000" algn="ctr" rotWithShape="0">
              <a:srgbClr val="000000">
                <a:alpha val="25000"/>
              </a:srgbClr>
            </a:outerShdw>
          </a:effectLst>
        </p:spPr>
        <p:txBody>
          <a:bodyPr rtlCol="0" anchor="ctr"/>
          <a:lstStyle/>
          <a:p>
            <a:pPr algn="ctr" defTabSz="914583" eaLnBrk="1" fontAlgn="auto" hangingPunct="1">
              <a:spcBef>
                <a:spcPts val="0"/>
              </a:spcBef>
              <a:spcAft>
                <a:spcPts val="0"/>
              </a:spcAft>
              <a:defRPr/>
            </a:pPr>
            <a:endParaRPr lang="en-US" kern="0" dirty="0">
              <a:solidFill>
                <a:srgbClr val="FFFFFF"/>
              </a:solidFill>
              <a:latin typeface="Open Sans"/>
            </a:endParaRPr>
          </a:p>
        </p:txBody>
      </p:sp>
      <p:sp>
        <p:nvSpPr>
          <p:cNvPr id="53" name="ZoneTexte 4"/>
          <p:cNvSpPr txBox="1"/>
          <p:nvPr/>
        </p:nvSpPr>
        <p:spPr>
          <a:xfrm>
            <a:off x="583493" y="2159965"/>
            <a:ext cx="7223565" cy="4162423"/>
          </a:xfrm>
          <a:prstGeom prst="rect">
            <a:avLst/>
          </a:prstGeom>
          <a:noFill/>
        </p:spPr>
        <p:txBody>
          <a:bodyPr wrap="square" lIns="84426" rIns="0" rtlCol="0">
            <a:spAutoFit/>
          </a:bodyPr>
          <a:lstStyle/>
          <a:p>
            <a:pPr marL="533507" indent="-533507">
              <a:lnSpc>
                <a:spcPct val="150000"/>
              </a:lnSpc>
              <a:buFont typeface="Wingdings" panose="05000000000000000000" pitchFamily="2" charset="2"/>
              <a:buChar char="q"/>
            </a:pPr>
            <a:r>
              <a:rPr lang="ru-RU" sz="3601" b="1" dirty="0">
                <a:solidFill>
                  <a:srgbClr val="000000"/>
                </a:solidFill>
                <a:latin typeface="Calibri"/>
              </a:rPr>
              <a:t>Финансовый контроллинг</a:t>
            </a:r>
          </a:p>
          <a:p>
            <a:pPr marL="533507" indent="-533507">
              <a:lnSpc>
                <a:spcPct val="150000"/>
              </a:lnSpc>
              <a:buFont typeface="Wingdings" panose="05000000000000000000" pitchFamily="2" charset="2"/>
              <a:buChar char="q"/>
            </a:pPr>
            <a:r>
              <a:rPr lang="ru-RU" sz="3601" b="1" dirty="0">
                <a:solidFill>
                  <a:srgbClr val="000000"/>
                </a:solidFill>
                <a:latin typeface="Calibri"/>
              </a:rPr>
              <a:t>Исполнение платежей </a:t>
            </a:r>
          </a:p>
          <a:p>
            <a:pPr marL="533507" indent="-533507">
              <a:lnSpc>
                <a:spcPct val="150000"/>
              </a:lnSpc>
              <a:buFont typeface="Wingdings" panose="05000000000000000000" pitchFamily="2" charset="2"/>
              <a:buChar char="q"/>
            </a:pPr>
            <a:r>
              <a:rPr lang="ru-RU" sz="3601" b="1" dirty="0">
                <a:solidFill>
                  <a:srgbClr val="000000"/>
                </a:solidFill>
                <a:latin typeface="Calibri"/>
              </a:rPr>
              <a:t>Валютный контроль </a:t>
            </a:r>
          </a:p>
          <a:p>
            <a:pPr marL="533507" indent="-533507">
              <a:lnSpc>
                <a:spcPct val="150000"/>
              </a:lnSpc>
              <a:buFont typeface="Wingdings" panose="05000000000000000000" pitchFamily="2" charset="2"/>
              <a:buChar char="q"/>
            </a:pPr>
            <a:r>
              <a:rPr lang="ru-RU" sz="3601" b="1" dirty="0">
                <a:solidFill>
                  <a:srgbClr val="000000"/>
                </a:solidFill>
                <a:latin typeface="Calibri"/>
              </a:rPr>
              <a:t>Зарплатные проекты</a:t>
            </a:r>
          </a:p>
          <a:p>
            <a:pPr marL="533507" indent="-533507">
              <a:lnSpc>
                <a:spcPct val="150000"/>
              </a:lnSpc>
              <a:buFont typeface="Wingdings" panose="05000000000000000000" pitchFamily="2" charset="2"/>
              <a:buChar char="q"/>
            </a:pPr>
            <a:r>
              <a:rPr lang="ru-RU" sz="3601" b="1" dirty="0">
                <a:solidFill>
                  <a:srgbClr val="000000"/>
                </a:solidFill>
                <a:latin typeface="Calibri"/>
              </a:rPr>
              <a:t>Администрирование счетов ДЗО</a:t>
            </a:r>
          </a:p>
        </p:txBody>
      </p:sp>
    </p:spTree>
    <p:extLst>
      <p:ext uri="{BB962C8B-B14F-4D97-AF65-F5344CB8AC3E}">
        <p14:creationId xmlns:p14="http://schemas.microsoft.com/office/powerpoint/2010/main" val="27086462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рямоугольник 16">
            <a:extLst>
              <a:ext uri="{FF2B5EF4-FFF2-40B4-BE49-F238E27FC236}">
                <a16:creationId xmlns:a16="http://schemas.microsoft.com/office/drawing/2014/main" id="{E0233A01-7767-4C8F-9FA7-A45748E7E8A2}"/>
              </a:ext>
            </a:extLst>
          </p:cNvPr>
          <p:cNvSpPr/>
          <p:nvPr/>
        </p:nvSpPr>
        <p:spPr>
          <a:xfrm flipH="1" flipV="1">
            <a:off x="6465452" y="6237"/>
            <a:ext cx="1252323" cy="6857045"/>
          </a:xfrm>
          <a:prstGeom prst="rect">
            <a:avLst/>
          </a:prstGeom>
          <a:gradFill>
            <a:gsLst>
              <a:gs pos="27000">
                <a:schemeClr val="bg1"/>
              </a:gs>
              <a:gs pos="100000">
                <a:schemeClr val="accent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ru-RU">
              <a:solidFill>
                <a:srgbClr val="FFFFFF"/>
              </a:solidFill>
              <a:latin typeface="Calibri" panose="020F0502020204030204"/>
            </a:endParaRPr>
          </a:p>
        </p:txBody>
      </p:sp>
      <p:sp>
        <p:nvSpPr>
          <p:cNvPr id="37" name="Google Shape;257;p23">
            <a:extLst>
              <a:ext uri="{FF2B5EF4-FFF2-40B4-BE49-F238E27FC236}">
                <a16:creationId xmlns:a16="http://schemas.microsoft.com/office/drawing/2014/main" id="{A49E28EB-837B-4525-BBE0-9B4F1C5D573F}"/>
              </a:ext>
            </a:extLst>
          </p:cNvPr>
          <p:cNvSpPr txBox="1"/>
          <p:nvPr/>
        </p:nvSpPr>
        <p:spPr>
          <a:xfrm>
            <a:off x="392473" y="233460"/>
            <a:ext cx="9363561" cy="516013"/>
          </a:xfrm>
          <a:prstGeom prst="rect">
            <a:avLst/>
          </a:prstGeom>
          <a:noFill/>
          <a:ln>
            <a:noFill/>
          </a:ln>
        </p:spPr>
        <p:txBody>
          <a:bodyPr spcFirstLastPara="1" wrap="square" lIns="86416" tIns="43192" rIns="86416" bIns="43192" anchor="t" anchorCtr="0">
            <a:noAutofit/>
          </a:bodyPr>
          <a:lstStyle/>
          <a:p>
            <a:pPr defTabSz="914583" eaLnBrk="1" fontAlgn="auto" hangingPunct="1">
              <a:lnSpc>
                <a:spcPct val="90000"/>
              </a:lnSpc>
              <a:spcBef>
                <a:spcPts val="0"/>
              </a:spcBef>
              <a:spcAft>
                <a:spcPts val="0"/>
              </a:spcAft>
              <a:buClr>
                <a:srgbClr val="FFFFFF"/>
              </a:buClr>
              <a:buSzPts val="2300"/>
            </a:pPr>
            <a:endParaRPr sz="4001" b="1" dirty="0">
              <a:solidFill>
                <a:srgbClr val="174996"/>
              </a:solidFill>
              <a:cs typeface="Arial" panose="020B0604020202020204" pitchFamily="34" charset="0"/>
            </a:endParaRPr>
          </a:p>
        </p:txBody>
      </p:sp>
      <p:sp>
        <p:nvSpPr>
          <p:cNvPr id="2" name="Title 1">
            <a:extLst>
              <a:ext uri="{FF2B5EF4-FFF2-40B4-BE49-F238E27FC236}">
                <a16:creationId xmlns:a16="http://schemas.microsoft.com/office/drawing/2014/main" id="{6A155F9F-38D3-4252-9283-91FB495C03AA}"/>
              </a:ext>
            </a:extLst>
          </p:cNvPr>
          <p:cNvSpPr>
            <a:spLocks noGrp="1"/>
          </p:cNvSpPr>
          <p:nvPr>
            <p:ph type="title"/>
          </p:nvPr>
        </p:nvSpPr>
        <p:spPr/>
        <p:txBody>
          <a:bodyPr/>
          <a:lstStyle/>
          <a:p>
            <a:r>
              <a:rPr lang="ru-RU" dirty="0">
                <a:sym typeface="Roboto"/>
              </a:rPr>
              <a:t>Результаты: Казначейство</a:t>
            </a:r>
            <a:br>
              <a:rPr lang="ru-RU" dirty="0"/>
            </a:br>
            <a:endParaRPr lang="en-US" dirty="0"/>
          </a:p>
        </p:txBody>
      </p:sp>
      <p:sp>
        <p:nvSpPr>
          <p:cNvPr id="15" name="Объект 2">
            <a:extLst>
              <a:ext uri="{FF2B5EF4-FFF2-40B4-BE49-F238E27FC236}">
                <a16:creationId xmlns:a16="http://schemas.microsoft.com/office/drawing/2014/main" id="{C129FFD2-4595-48EE-B77A-4FF73C50A0BF}"/>
              </a:ext>
            </a:extLst>
          </p:cNvPr>
          <p:cNvSpPr>
            <a:spLocks noGrp="1"/>
          </p:cNvSpPr>
          <p:nvPr>
            <p:ph idx="4294967295"/>
          </p:nvPr>
        </p:nvSpPr>
        <p:spPr>
          <a:xfrm>
            <a:off x="2028604" y="1284686"/>
            <a:ext cx="3852801" cy="1007615"/>
          </a:xfrm>
        </p:spPr>
        <p:txBody>
          <a:bodyPr/>
          <a:lstStyle/>
          <a:p>
            <a:pPr marL="0" indent="0">
              <a:lnSpc>
                <a:spcPct val="100000"/>
              </a:lnSpc>
              <a:buNone/>
            </a:pPr>
            <a:r>
              <a:rPr lang="ru-RU" sz="1524" dirty="0"/>
              <a:t>«Российские коммунальные системы» — крупнейший федеральный оператор водоснабжения и водоотведения в России. Компания основана в 2003 году.</a:t>
            </a:r>
          </a:p>
        </p:txBody>
      </p:sp>
      <p:grpSp>
        <p:nvGrpSpPr>
          <p:cNvPr id="42" name="Group 9">
            <a:extLst>
              <a:ext uri="{FF2B5EF4-FFF2-40B4-BE49-F238E27FC236}">
                <a16:creationId xmlns:a16="http://schemas.microsoft.com/office/drawing/2014/main" id="{005868EE-7EBB-4601-AD64-683AB682D2AB}"/>
              </a:ext>
            </a:extLst>
          </p:cNvPr>
          <p:cNvGrpSpPr/>
          <p:nvPr/>
        </p:nvGrpSpPr>
        <p:grpSpPr>
          <a:xfrm>
            <a:off x="2028604" y="2547354"/>
            <a:ext cx="4173521" cy="2097822"/>
            <a:chOff x="1624365" y="2740050"/>
            <a:chExt cx="4559077" cy="2083662"/>
          </a:xfrm>
        </p:grpSpPr>
        <p:sp>
          <p:nvSpPr>
            <p:cNvPr id="43" name="Прямоугольник 16">
              <a:extLst>
                <a:ext uri="{FF2B5EF4-FFF2-40B4-BE49-F238E27FC236}">
                  <a16:creationId xmlns:a16="http://schemas.microsoft.com/office/drawing/2014/main" id="{17DB0635-D428-4747-ADFA-26A6FDFA5CF4}"/>
                </a:ext>
              </a:extLst>
            </p:cNvPr>
            <p:cNvSpPr/>
            <p:nvPr/>
          </p:nvSpPr>
          <p:spPr>
            <a:xfrm flipH="1" flipV="1">
              <a:off x="4053265" y="3822898"/>
              <a:ext cx="2130177" cy="1000814"/>
            </a:xfrm>
            <a:prstGeom prst="rect">
              <a:avLst/>
            </a:prstGeom>
            <a:gradFill>
              <a:gsLst>
                <a:gs pos="5600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4574" eaLnBrk="1" fontAlgn="auto" hangingPunct="1">
                <a:spcBef>
                  <a:spcPts val="0"/>
                </a:spcBef>
                <a:spcAft>
                  <a:spcPts val="0"/>
                </a:spcAft>
              </a:pPr>
              <a:endParaRPr lang="ru-RU" sz="1905" dirty="0">
                <a:solidFill>
                  <a:srgbClr val="FFFFFF"/>
                </a:solidFill>
                <a:latin typeface="Calibri" panose="020F0502020204030204"/>
                <a:sym typeface="Helvetica"/>
              </a:endParaRPr>
            </a:p>
          </p:txBody>
        </p:sp>
        <p:cxnSp>
          <p:nvCxnSpPr>
            <p:cNvPr id="44" name="Прямая соединительная линия 17">
              <a:extLst>
                <a:ext uri="{FF2B5EF4-FFF2-40B4-BE49-F238E27FC236}">
                  <a16:creationId xmlns:a16="http://schemas.microsoft.com/office/drawing/2014/main" id="{10A2FCAC-C8D5-4E7F-A333-4F510AF8A736}"/>
                </a:ext>
              </a:extLst>
            </p:cNvPr>
            <p:cNvCxnSpPr>
              <a:cxnSpLocks/>
            </p:cNvCxnSpPr>
            <p:nvPr/>
          </p:nvCxnSpPr>
          <p:spPr>
            <a:xfrm flipH="1">
              <a:off x="4053270" y="3824560"/>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18">
              <a:extLst>
                <a:ext uri="{FF2B5EF4-FFF2-40B4-BE49-F238E27FC236}">
                  <a16:creationId xmlns:a16="http://schemas.microsoft.com/office/drawing/2014/main" id="{939339C1-4D76-41A3-B314-3CAFA5749A27}"/>
                </a:ext>
              </a:extLst>
            </p:cNvPr>
            <p:cNvCxnSpPr>
              <a:cxnSpLocks/>
            </p:cNvCxnSpPr>
            <p:nvPr/>
          </p:nvCxnSpPr>
          <p:spPr>
            <a:xfrm flipH="1">
              <a:off x="4053270" y="4823711"/>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6" name="Прямоугольник 19">
              <a:extLst>
                <a:ext uri="{FF2B5EF4-FFF2-40B4-BE49-F238E27FC236}">
                  <a16:creationId xmlns:a16="http://schemas.microsoft.com/office/drawing/2014/main" id="{DDFB543F-B82D-4D2D-AA19-5AE61E61C854}"/>
                </a:ext>
              </a:extLst>
            </p:cNvPr>
            <p:cNvSpPr/>
            <p:nvPr/>
          </p:nvSpPr>
          <p:spPr>
            <a:xfrm flipH="1" flipV="1">
              <a:off x="4053265" y="2740050"/>
              <a:ext cx="2130177" cy="1000814"/>
            </a:xfrm>
            <a:prstGeom prst="rect">
              <a:avLst/>
            </a:prstGeom>
            <a:gradFill>
              <a:gsLst>
                <a:gs pos="5600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4574" eaLnBrk="1" fontAlgn="auto" hangingPunct="1">
                <a:spcBef>
                  <a:spcPts val="0"/>
                </a:spcBef>
                <a:spcAft>
                  <a:spcPts val="0"/>
                </a:spcAft>
              </a:pPr>
              <a:endParaRPr lang="ru-RU" sz="1905" dirty="0">
                <a:solidFill>
                  <a:srgbClr val="FFFFFF"/>
                </a:solidFill>
                <a:latin typeface="Calibri" panose="020F0502020204030204"/>
                <a:sym typeface="Helvetica"/>
              </a:endParaRPr>
            </a:p>
          </p:txBody>
        </p:sp>
        <p:cxnSp>
          <p:nvCxnSpPr>
            <p:cNvPr id="50" name="Прямая соединительная линия 20">
              <a:extLst>
                <a:ext uri="{FF2B5EF4-FFF2-40B4-BE49-F238E27FC236}">
                  <a16:creationId xmlns:a16="http://schemas.microsoft.com/office/drawing/2014/main" id="{0CDE5D57-8089-41AF-806A-4AD769AE3295}"/>
                </a:ext>
              </a:extLst>
            </p:cNvPr>
            <p:cNvCxnSpPr>
              <a:cxnSpLocks/>
            </p:cNvCxnSpPr>
            <p:nvPr/>
          </p:nvCxnSpPr>
          <p:spPr>
            <a:xfrm flipH="1">
              <a:off x="4053270" y="2741712"/>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21">
              <a:extLst>
                <a:ext uri="{FF2B5EF4-FFF2-40B4-BE49-F238E27FC236}">
                  <a16:creationId xmlns:a16="http://schemas.microsoft.com/office/drawing/2014/main" id="{898CCABA-692C-4689-B364-D8A020A6D067}"/>
                </a:ext>
              </a:extLst>
            </p:cNvPr>
            <p:cNvCxnSpPr>
              <a:cxnSpLocks/>
            </p:cNvCxnSpPr>
            <p:nvPr/>
          </p:nvCxnSpPr>
          <p:spPr>
            <a:xfrm flipH="1">
              <a:off x="4053270" y="3740863"/>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2" name="Прямоугольник 22">
              <a:extLst>
                <a:ext uri="{FF2B5EF4-FFF2-40B4-BE49-F238E27FC236}">
                  <a16:creationId xmlns:a16="http://schemas.microsoft.com/office/drawing/2014/main" id="{B34BD17B-92DC-4292-9D81-19CD6F267345}"/>
                </a:ext>
              </a:extLst>
            </p:cNvPr>
            <p:cNvSpPr/>
            <p:nvPr/>
          </p:nvSpPr>
          <p:spPr>
            <a:xfrm flipH="1" flipV="1">
              <a:off x="1624365" y="3822898"/>
              <a:ext cx="2130177" cy="1000814"/>
            </a:xfrm>
            <a:prstGeom prst="rect">
              <a:avLst/>
            </a:prstGeom>
            <a:gradFill>
              <a:gsLst>
                <a:gs pos="5600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4574" eaLnBrk="1" fontAlgn="auto" hangingPunct="1">
                <a:spcBef>
                  <a:spcPts val="0"/>
                </a:spcBef>
                <a:spcAft>
                  <a:spcPts val="0"/>
                </a:spcAft>
              </a:pPr>
              <a:endParaRPr lang="ru-RU" sz="1905" dirty="0">
                <a:solidFill>
                  <a:srgbClr val="FFFFFF"/>
                </a:solidFill>
                <a:latin typeface="Calibri" panose="020F0502020204030204"/>
                <a:sym typeface="Helvetica"/>
              </a:endParaRPr>
            </a:p>
          </p:txBody>
        </p:sp>
        <p:cxnSp>
          <p:nvCxnSpPr>
            <p:cNvPr id="53" name="Прямая соединительная линия 23">
              <a:extLst>
                <a:ext uri="{FF2B5EF4-FFF2-40B4-BE49-F238E27FC236}">
                  <a16:creationId xmlns:a16="http://schemas.microsoft.com/office/drawing/2014/main" id="{56344854-ADE1-4873-9815-AD220796FCE9}"/>
                </a:ext>
              </a:extLst>
            </p:cNvPr>
            <p:cNvCxnSpPr>
              <a:cxnSpLocks/>
            </p:cNvCxnSpPr>
            <p:nvPr/>
          </p:nvCxnSpPr>
          <p:spPr>
            <a:xfrm flipH="1">
              <a:off x="1624370" y="3824560"/>
              <a:ext cx="2105296" cy="0"/>
            </a:xfrm>
            <a:prstGeom prst="line">
              <a:avLst/>
            </a:prstGeom>
            <a:gradFill>
              <a:gsLst>
                <a:gs pos="5600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54" name="Прямая соединительная линия 24">
              <a:extLst>
                <a:ext uri="{FF2B5EF4-FFF2-40B4-BE49-F238E27FC236}">
                  <a16:creationId xmlns:a16="http://schemas.microsoft.com/office/drawing/2014/main" id="{52ECC772-6025-4A98-B8CE-0001ECF9DF89}"/>
                </a:ext>
              </a:extLst>
            </p:cNvPr>
            <p:cNvCxnSpPr>
              <a:cxnSpLocks/>
            </p:cNvCxnSpPr>
            <p:nvPr/>
          </p:nvCxnSpPr>
          <p:spPr>
            <a:xfrm flipH="1">
              <a:off x="1624370" y="4823711"/>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5" name="Прямоугольник 25">
              <a:extLst>
                <a:ext uri="{FF2B5EF4-FFF2-40B4-BE49-F238E27FC236}">
                  <a16:creationId xmlns:a16="http://schemas.microsoft.com/office/drawing/2014/main" id="{90A4D203-A6A6-47D3-8AC6-28638011FC8B}"/>
                </a:ext>
              </a:extLst>
            </p:cNvPr>
            <p:cNvSpPr/>
            <p:nvPr/>
          </p:nvSpPr>
          <p:spPr>
            <a:xfrm flipH="1" flipV="1">
              <a:off x="1624365" y="2740050"/>
              <a:ext cx="2130177" cy="1000814"/>
            </a:xfrm>
            <a:prstGeom prst="rect">
              <a:avLst/>
            </a:prstGeom>
            <a:gradFill>
              <a:gsLst>
                <a:gs pos="56000">
                  <a:schemeClr val="bg1"/>
                </a:gs>
                <a:gs pos="100000">
                  <a:schemeClr val="accent1">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4574" eaLnBrk="1" fontAlgn="auto" hangingPunct="1">
                <a:spcBef>
                  <a:spcPts val="0"/>
                </a:spcBef>
                <a:spcAft>
                  <a:spcPts val="0"/>
                </a:spcAft>
                <a:defRPr/>
              </a:pPr>
              <a:endParaRPr lang="ru-RU" sz="1905" dirty="0">
                <a:solidFill>
                  <a:srgbClr val="FFFFFF"/>
                </a:solidFill>
                <a:latin typeface="Calibri" panose="020F0502020204030204"/>
                <a:sym typeface="Helvetica"/>
              </a:endParaRPr>
            </a:p>
          </p:txBody>
        </p:sp>
        <p:cxnSp>
          <p:nvCxnSpPr>
            <p:cNvPr id="56" name="Прямая соединительная линия 26">
              <a:extLst>
                <a:ext uri="{FF2B5EF4-FFF2-40B4-BE49-F238E27FC236}">
                  <a16:creationId xmlns:a16="http://schemas.microsoft.com/office/drawing/2014/main" id="{8174643E-A9FE-4DB5-9EE7-F1341760BD60}"/>
                </a:ext>
              </a:extLst>
            </p:cNvPr>
            <p:cNvCxnSpPr>
              <a:cxnSpLocks/>
            </p:cNvCxnSpPr>
            <p:nvPr/>
          </p:nvCxnSpPr>
          <p:spPr>
            <a:xfrm flipH="1">
              <a:off x="1624370" y="2741712"/>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27">
              <a:extLst>
                <a:ext uri="{FF2B5EF4-FFF2-40B4-BE49-F238E27FC236}">
                  <a16:creationId xmlns:a16="http://schemas.microsoft.com/office/drawing/2014/main" id="{BEC7E90A-E53D-4F73-BDE7-08ABD2395A64}"/>
                </a:ext>
              </a:extLst>
            </p:cNvPr>
            <p:cNvCxnSpPr>
              <a:cxnSpLocks/>
            </p:cNvCxnSpPr>
            <p:nvPr/>
          </p:nvCxnSpPr>
          <p:spPr>
            <a:xfrm flipH="1">
              <a:off x="1624370" y="3740863"/>
              <a:ext cx="210529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8" name="Объект 2">
              <a:extLst>
                <a:ext uri="{FF2B5EF4-FFF2-40B4-BE49-F238E27FC236}">
                  <a16:creationId xmlns:a16="http://schemas.microsoft.com/office/drawing/2014/main" id="{C217F8A7-D597-45D0-9B43-46ECE9CDBBD5}"/>
                </a:ext>
              </a:extLst>
            </p:cNvPr>
            <p:cNvSpPr txBox="1">
              <a:spLocks/>
            </p:cNvSpPr>
            <p:nvPr/>
          </p:nvSpPr>
          <p:spPr>
            <a:xfrm>
              <a:off x="1965982" y="2958613"/>
              <a:ext cx="1764676" cy="36387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en-US" sz="2286" b="1" dirty="0">
                  <a:solidFill>
                    <a:srgbClr val="1B4792"/>
                  </a:solidFill>
                  <a:sym typeface="Helvetica"/>
                </a:rPr>
                <a:t> </a:t>
              </a:r>
              <a:r>
                <a:rPr lang="ru-RU" sz="2286" b="1" dirty="0">
                  <a:solidFill>
                    <a:srgbClr val="1B4792"/>
                  </a:solidFill>
                  <a:sym typeface="Helvetica"/>
                </a:rPr>
                <a:t>9 500</a:t>
              </a:r>
            </a:p>
          </p:txBody>
        </p:sp>
        <p:sp>
          <p:nvSpPr>
            <p:cNvPr id="59" name="Объект 2">
              <a:extLst>
                <a:ext uri="{FF2B5EF4-FFF2-40B4-BE49-F238E27FC236}">
                  <a16:creationId xmlns:a16="http://schemas.microsoft.com/office/drawing/2014/main" id="{94F88093-DC8A-4729-BEBA-95836DAC160F}"/>
                </a:ext>
              </a:extLst>
            </p:cNvPr>
            <p:cNvSpPr txBox="1">
              <a:spLocks/>
            </p:cNvSpPr>
            <p:nvPr/>
          </p:nvSpPr>
          <p:spPr>
            <a:xfrm>
              <a:off x="2053097" y="3337369"/>
              <a:ext cx="1314635" cy="20709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ru-RU" sz="1333" dirty="0">
                  <a:solidFill>
                    <a:srgbClr val="323F4F"/>
                  </a:solidFill>
                  <a:sym typeface="Helvetica"/>
                </a:rPr>
                <a:t>сотрудников</a:t>
              </a:r>
            </a:p>
          </p:txBody>
        </p:sp>
        <p:sp>
          <p:nvSpPr>
            <p:cNvPr id="60" name="Объект 2">
              <a:extLst>
                <a:ext uri="{FF2B5EF4-FFF2-40B4-BE49-F238E27FC236}">
                  <a16:creationId xmlns:a16="http://schemas.microsoft.com/office/drawing/2014/main" id="{23D1D43D-259D-4E2E-B025-120151018B9E}"/>
                </a:ext>
              </a:extLst>
            </p:cNvPr>
            <p:cNvSpPr txBox="1">
              <a:spLocks/>
            </p:cNvSpPr>
            <p:nvPr/>
          </p:nvSpPr>
          <p:spPr>
            <a:xfrm>
              <a:off x="4294921" y="2963886"/>
              <a:ext cx="1764676" cy="36387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en-US" sz="2286" b="1" dirty="0">
                  <a:solidFill>
                    <a:srgbClr val="1B4792"/>
                  </a:solidFill>
                  <a:sym typeface="Helvetica"/>
                </a:rPr>
                <a:t>&gt;</a:t>
              </a:r>
              <a:r>
                <a:rPr lang="ru-RU" sz="2286" b="1" dirty="0">
                  <a:solidFill>
                    <a:srgbClr val="1B4792"/>
                  </a:solidFill>
                  <a:sym typeface="Helvetica"/>
                </a:rPr>
                <a:t>5 млн</a:t>
              </a:r>
            </a:p>
          </p:txBody>
        </p:sp>
        <p:sp>
          <p:nvSpPr>
            <p:cNvPr id="61" name="Объект 2">
              <a:extLst>
                <a:ext uri="{FF2B5EF4-FFF2-40B4-BE49-F238E27FC236}">
                  <a16:creationId xmlns:a16="http://schemas.microsoft.com/office/drawing/2014/main" id="{2301152E-782A-440F-8CD5-4F0E76CE1852}"/>
                </a:ext>
              </a:extLst>
            </p:cNvPr>
            <p:cNvSpPr txBox="1">
              <a:spLocks/>
            </p:cNvSpPr>
            <p:nvPr/>
          </p:nvSpPr>
          <p:spPr>
            <a:xfrm>
              <a:off x="4551505" y="3337369"/>
              <a:ext cx="1314635" cy="20709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ru-RU" sz="1333" dirty="0">
                  <a:solidFill>
                    <a:srgbClr val="323F4F"/>
                  </a:solidFill>
                  <a:sym typeface="Helvetica"/>
                </a:rPr>
                <a:t>потребителей</a:t>
              </a:r>
            </a:p>
          </p:txBody>
        </p:sp>
        <p:sp>
          <p:nvSpPr>
            <p:cNvPr id="62" name="Объект 2">
              <a:extLst>
                <a:ext uri="{FF2B5EF4-FFF2-40B4-BE49-F238E27FC236}">
                  <a16:creationId xmlns:a16="http://schemas.microsoft.com/office/drawing/2014/main" id="{5BD43EB1-0B7F-49BA-A3FB-57C709F3864F}"/>
                </a:ext>
              </a:extLst>
            </p:cNvPr>
            <p:cNvSpPr txBox="1">
              <a:spLocks/>
            </p:cNvSpPr>
            <p:nvPr/>
          </p:nvSpPr>
          <p:spPr>
            <a:xfrm>
              <a:off x="1788442" y="3867228"/>
              <a:ext cx="1407990" cy="352080"/>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en-US" sz="2286" b="1" dirty="0">
                  <a:solidFill>
                    <a:srgbClr val="1B4792"/>
                  </a:solidFill>
                  <a:sym typeface="Helvetica"/>
                </a:rPr>
                <a:t>&gt;</a:t>
              </a:r>
              <a:r>
                <a:rPr lang="ru-RU" sz="2286" b="1" dirty="0">
                  <a:solidFill>
                    <a:srgbClr val="1B4792"/>
                  </a:solidFill>
                  <a:sym typeface="Helvetica"/>
                </a:rPr>
                <a:t>2 млн</a:t>
              </a:r>
            </a:p>
          </p:txBody>
        </p:sp>
        <p:sp>
          <p:nvSpPr>
            <p:cNvPr id="63" name="Объект 2">
              <a:extLst>
                <a:ext uri="{FF2B5EF4-FFF2-40B4-BE49-F238E27FC236}">
                  <a16:creationId xmlns:a16="http://schemas.microsoft.com/office/drawing/2014/main" id="{0F9CE811-2983-4068-A369-9E9438FC461B}"/>
                </a:ext>
              </a:extLst>
            </p:cNvPr>
            <p:cNvSpPr txBox="1">
              <a:spLocks/>
            </p:cNvSpPr>
            <p:nvPr/>
          </p:nvSpPr>
          <p:spPr>
            <a:xfrm>
              <a:off x="2038467" y="4253052"/>
              <a:ext cx="1691199" cy="209196"/>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ru-RU" sz="1333" dirty="0">
                  <a:solidFill>
                    <a:srgbClr val="323F4F"/>
                  </a:solidFill>
                  <a:sym typeface="Helvetica"/>
                </a:rPr>
                <a:t>обслуживаемых лицевых счетов</a:t>
              </a:r>
            </a:p>
          </p:txBody>
        </p:sp>
        <p:sp>
          <p:nvSpPr>
            <p:cNvPr id="64" name="Объект 2">
              <a:extLst>
                <a:ext uri="{FF2B5EF4-FFF2-40B4-BE49-F238E27FC236}">
                  <a16:creationId xmlns:a16="http://schemas.microsoft.com/office/drawing/2014/main" id="{3F94449B-04AD-4C8D-A09C-C17CA33CE5EC}"/>
                </a:ext>
              </a:extLst>
            </p:cNvPr>
            <p:cNvSpPr txBox="1">
              <a:spLocks/>
            </p:cNvSpPr>
            <p:nvPr/>
          </p:nvSpPr>
          <p:spPr>
            <a:xfrm>
              <a:off x="4294921" y="3874544"/>
              <a:ext cx="1764676" cy="36387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en-US" sz="2286" b="1" dirty="0">
                  <a:solidFill>
                    <a:srgbClr val="1B4792"/>
                  </a:solidFill>
                  <a:sym typeface="Helvetica"/>
                </a:rPr>
                <a:t>&gt;</a:t>
              </a:r>
              <a:r>
                <a:rPr lang="ru-RU" sz="2286" b="1" dirty="0">
                  <a:solidFill>
                    <a:srgbClr val="1B4792"/>
                  </a:solidFill>
                  <a:sym typeface="Helvetica"/>
                </a:rPr>
                <a:t>46 000</a:t>
              </a:r>
            </a:p>
          </p:txBody>
        </p:sp>
        <p:sp>
          <p:nvSpPr>
            <p:cNvPr id="65" name="Объект 2">
              <a:extLst>
                <a:ext uri="{FF2B5EF4-FFF2-40B4-BE49-F238E27FC236}">
                  <a16:creationId xmlns:a16="http://schemas.microsoft.com/office/drawing/2014/main" id="{10F429F0-7A18-4A1F-B973-798818EEBF1E}"/>
                </a:ext>
              </a:extLst>
            </p:cNvPr>
            <p:cNvSpPr txBox="1">
              <a:spLocks/>
            </p:cNvSpPr>
            <p:nvPr/>
          </p:nvSpPr>
          <p:spPr>
            <a:xfrm>
              <a:off x="4532306" y="4245738"/>
              <a:ext cx="1581091" cy="207099"/>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96861" fontAlgn="auto">
                <a:spcBef>
                  <a:spcPts val="762"/>
                </a:spcBef>
                <a:spcAft>
                  <a:spcPts val="0"/>
                </a:spcAft>
                <a:buNone/>
                <a:defRPr/>
              </a:pPr>
              <a:r>
                <a:rPr lang="ru-RU" sz="1333" dirty="0">
                  <a:solidFill>
                    <a:srgbClr val="323F4F"/>
                  </a:solidFill>
                  <a:sym typeface="Helvetica"/>
                </a:rPr>
                <a:t>обслуживаемых </a:t>
              </a:r>
              <a:br>
                <a:rPr lang="ru-RU" sz="1333" dirty="0">
                  <a:solidFill>
                    <a:srgbClr val="323F4F"/>
                  </a:solidFill>
                  <a:sym typeface="Helvetica"/>
                </a:rPr>
              </a:br>
              <a:r>
                <a:rPr lang="ru-RU" sz="1333" dirty="0">
                  <a:solidFill>
                    <a:srgbClr val="323F4F"/>
                  </a:solidFill>
                  <a:sym typeface="Helvetica"/>
                </a:rPr>
                <a:t>организаций</a:t>
              </a:r>
            </a:p>
          </p:txBody>
        </p:sp>
      </p:grpSp>
      <p:sp>
        <p:nvSpPr>
          <p:cNvPr id="78" name="Прямоугольник 15">
            <a:extLst>
              <a:ext uri="{FF2B5EF4-FFF2-40B4-BE49-F238E27FC236}">
                <a16:creationId xmlns:a16="http://schemas.microsoft.com/office/drawing/2014/main" id="{30E3CA7F-88FD-4B59-ABD1-FC29F74556CC}"/>
              </a:ext>
            </a:extLst>
          </p:cNvPr>
          <p:cNvSpPr/>
          <p:nvPr/>
        </p:nvSpPr>
        <p:spPr>
          <a:xfrm>
            <a:off x="6597129" y="1258481"/>
            <a:ext cx="2633779" cy="2098757"/>
          </a:xfrm>
          <a:prstGeom prst="rect">
            <a:avLst/>
          </a:prstGeom>
          <a:solidFill>
            <a:schemeClr val="accent3">
              <a:lumMod val="60000"/>
              <a:lumOff val="4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ru-RU" sz="1400">
              <a:solidFill>
                <a:srgbClr val="99BBD7">
                  <a:lumMod val="40000"/>
                  <a:lumOff val="60000"/>
                </a:srgbClr>
              </a:solidFill>
              <a:latin typeface="Calibri" panose="020F0502020204030204"/>
            </a:endParaRPr>
          </a:p>
        </p:txBody>
      </p:sp>
      <p:sp>
        <p:nvSpPr>
          <p:cNvPr id="79" name="Прямоугольник 15">
            <a:extLst>
              <a:ext uri="{FF2B5EF4-FFF2-40B4-BE49-F238E27FC236}">
                <a16:creationId xmlns:a16="http://schemas.microsoft.com/office/drawing/2014/main" id="{9FFD2FC8-67C4-4BB4-8C9B-30EC0793E6C2}"/>
              </a:ext>
            </a:extLst>
          </p:cNvPr>
          <p:cNvSpPr/>
          <p:nvPr/>
        </p:nvSpPr>
        <p:spPr>
          <a:xfrm>
            <a:off x="9415454" y="1258481"/>
            <a:ext cx="2633779" cy="2098757"/>
          </a:xfrm>
          <a:prstGeom prst="rect">
            <a:avLst/>
          </a:prstGeom>
          <a:solidFill>
            <a:schemeClr val="accent3">
              <a:lumMod val="60000"/>
              <a:lumOff val="4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ru-RU" sz="1400">
              <a:solidFill>
                <a:srgbClr val="99BBD7">
                  <a:lumMod val="40000"/>
                  <a:lumOff val="60000"/>
                </a:srgbClr>
              </a:solidFill>
              <a:latin typeface="Calibri" panose="020F0502020204030204"/>
            </a:endParaRPr>
          </a:p>
        </p:txBody>
      </p:sp>
      <p:sp>
        <p:nvSpPr>
          <p:cNvPr id="80" name="Прямоугольник 15">
            <a:extLst>
              <a:ext uri="{FF2B5EF4-FFF2-40B4-BE49-F238E27FC236}">
                <a16:creationId xmlns:a16="http://schemas.microsoft.com/office/drawing/2014/main" id="{BD0E0D5A-6E57-4EE9-B4EE-11908754C368}"/>
              </a:ext>
            </a:extLst>
          </p:cNvPr>
          <p:cNvSpPr/>
          <p:nvPr/>
        </p:nvSpPr>
        <p:spPr>
          <a:xfrm>
            <a:off x="6600112" y="3459904"/>
            <a:ext cx="2633779" cy="2098757"/>
          </a:xfrm>
          <a:prstGeom prst="rect">
            <a:avLst/>
          </a:prstGeom>
          <a:solidFill>
            <a:schemeClr val="accent3">
              <a:lumMod val="60000"/>
              <a:lumOff val="4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ru-RU" sz="1400">
              <a:solidFill>
                <a:srgbClr val="99BBD7">
                  <a:lumMod val="40000"/>
                  <a:lumOff val="60000"/>
                </a:srgbClr>
              </a:solidFill>
              <a:latin typeface="Calibri" panose="020F0502020204030204"/>
            </a:endParaRPr>
          </a:p>
        </p:txBody>
      </p:sp>
      <p:sp>
        <p:nvSpPr>
          <p:cNvPr id="81" name="Прямоугольник 15">
            <a:extLst>
              <a:ext uri="{FF2B5EF4-FFF2-40B4-BE49-F238E27FC236}">
                <a16:creationId xmlns:a16="http://schemas.microsoft.com/office/drawing/2014/main" id="{16507D78-A7DB-4AAC-9397-47290E785AC2}"/>
              </a:ext>
            </a:extLst>
          </p:cNvPr>
          <p:cNvSpPr/>
          <p:nvPr/>
        </p:nvSpPr>
        <p:spPr>
          <a:xfrm>
            <a:off x="9418437" y="3459904"/>
            <a:ext cx="2633779" cy="2098757"/>
          </a:xfrm>
          <a:prstGeom prst="rect">
            <a:avLst/>
          </a:prstGeom>
          <a:solidFill>
            <a:schemeClr val="accent3">
              <a:lumMod val="60000"/>
              <a:lumOff val="4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ru-RU" sz="1400">
              <a:solidFill>
                <a:srgbClr val="99BBD7">
                  <a:lumMod val="40000"/>
                  <a:lumOff val="60000"/>
                </a:srgbClr>
              </a:solidFill>
              <a:latin typeface="Calibri" panose="020F0502020204030204"/>
            </a:endParaRPr>
          </a:p>
        </p:txBody>
      </p:sp>
      <p:sp>
        <p:nvSpPr>
          <p:cNvPr id="82" name="Заголовок 1">
            <a:extLst>
              <a:ext uri="{FF2B5EF4-FFF2-40B4-BE49-F238E27FC236}">
                <a16:creationId xmlns:a16="http://schemas.microsoft.com/office/drawing/2014/main" id="{A5CCF992-01EE-42B7-89A4-044544F77551}"/>
              </a:ext>
            </a:extLst>
          </p:cNvPr>
          <p:cNvSpPr txBox="1">
            <a:spLocks/>
          </p:cNvSpPr>
          <p:nvPr/>
        </p:nvSpPr>
        <p:spPr>
          <a:xfrm>
            <a:off x="6608163" y="4232662"/>
            <a:ext cx="2496315" cy="6522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583" fontAlgn="auto">
              <a:lnSpc>
                <a:spcPct val="100000"/>
              </a:lnSpc>
              <a:spcAft>
                <a:spcPts val="0"/>
              </a:spcAft>
            </a:pPr>
            <a:r>
              <a:rPr lang="ru-RU" sz="1400" dirty="0">
                <a:solidFill>
                  <a:srgbClr val="0E1D3A"/>
                </a:solidFill>
                <a:latin typeface="Tahoma" panose="020B0604030504040204" pitchFamily="34" charset="0"/>
                <a:ea typeface="Tahoma" panose="020B0604030504040204" pitchFamily="34" charset="0"/>
                <a:cs typeface="Tahoma" panose="020B0604030504040204" pitchFamily="34" charset="0"/>
              </a:rPr>
              <a:t>перенесен функционал из иностранной системы, автоматизированы контроли лимитов БДДС в заявках на оплату</a:t>
            </a:r>
          </a:p>
        </p:txBody>
      </p:sp>
      <p:sp>
        <p:nvSpPr>
          <p:cNvPr id="83" name="Заголовок 1">
            <a:extLst>
              <a:ext uri="{FF2B5EF4-FFF2-40B4-BE49-F238E27FC236}">
                <a16:creationId xmlns:a16="http://schemas.microsoft.com/office/drawing/2014/main" id="{89C3734E-B71C-4514-BA44-8492307B92F1}"/>
              </a:ext>
            </a:extLst>
          </p:cNvPr>
          <p:cNvSpPr txBox="1">
            <a:spLocks/>
          </p:cNvSpPr>
          <p:nvPr/>
        </p:nvSpPr>
        <p:spPr>
          <a:xfrm>
            <a:off x="6793052" y="1865186"/>
            <a:ext cx="2286384" cy="6522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583" fontAlgn="auto">
              <a:lnSpc>
                <a:spcPct val="100000"/>
              </a:lnSpc>
              <a:spcAft>
                <a:spcPts val="0"/>
              </a:spcAft>
            </a:pPr>
            <a:r>
              <a:rPr lang="ru-RU" sz="1400" dirty="0">
                <a:solidFill>
                  <a:srgbClr val="0E1D3A"/>
                </a:solidFill>
                <a:latin typeface="Tahoma" panose="020B0604030504040204" pitchFamily="34" charset="0"/>
                <a:ea typeface="Tahoma" panose="020B0604030504040204" pitchFamily="34" charset="0"/>
                <a:cs typeface="Tahoma" panose="020B0604030504040204" pitchFamily="34" charset="0"/>
              </a:rPr>
              <a:t>автоматическое обновление графиков договоров, формирование заявок на </a:t>
            </a:r>
          </a:p>
          <a:p>
            <a:pPr defTabSz="914583" fontAlgn="auto">
              <a:lnSpc>
                <a:spcPct val="100000"/>
              </a:lnSpc>
              <a:spcAft>
                <a:spcPts val="0"/>
              </a:spcAft>
            </a:pPr>
            <a:r>
              <a:rPr lang="ru-RU" sz="1400" dirty="0">
                <a:solidFill>
                  <a:srgbClr val="0E1D3A"/>
                </a:solidFill>
                <a:latin typeface="Tahoma" panose="020B0604030504040204" pitchFamily="34" charset="0"/>
                <a:ea typeface="Tahoma" panose="020B0604030504040204" pitchFamily="34" charset="0"/>
                <a:cs typeface="Tahoma" panose="020B0604030504040204" pitchFamily="34" charset="0"/>
              </a:rPr>
              <a:t>оплату, платежных поручений</a:t>
            </a:r>
          </a:p>
        </p:txBody>
      </p:sp>
      <p:sp>
        <p:nvSpPr>
          <p:cNvPr id="84" name="TextBox 83">
            <a:extLst>
              <a:ext uri="{FF2B5EF4-FFF2-40B4-BE49-F238E27FC236}">
                <a16:creationId xmlns:a16="http://schemas.microsoft.com/office/drawing/2014/main" id="{9B71E243-8B77-4DD3-954F-5EA49463B19A}"/>
              </a:ext>
            </a:extLst>
          </p:cNvPr>
          <p:cNvSpPr txBox="1"/>
          <p:nvPr/>
        </p:nvSpPr>
        <p:spPr>
          <a:xfrm>
            <a:off x="6734469" y="1445181"/>
            <a:ext cx="2542765" cy="276999"/>
          </a:xfrm>
          <a:prstGeom prst="rect">
            <a:avLst/>
          </a:prstGeom>
          <a:noFill/>
        </p:spPr>
        <p:txBody>
          <a:bodyPr wrap="square" lIns="0" tIns="0" rIns="0" bIns="0">
            <a:spAutoFit/>
          </a:bodyPr>
          <a:lstStyle/>
          <a:p>
            <a:pPr defTabSz="914583" eaLnBrk="1" fontAlgn="t" hangingPunct="1">
              <a:spcBef>
                <a:spcPts val="0"/>
              </a:spcBef>
              <a:spcAft>
                <a:spcPts val="0"/>
              </a:spcAft>
            </a:pPr>
            <a:r>
              <a:rPr lang="ru-RU" b="1" dirty="0">
                <a:solidFill>
                  <a:srgbClr val="E31F26"/>
                </a:solidFill>
                <a:latin typeface="Tahoma" panose="020B0604030504040204" pitchFamily="34" charset="0"/>
                <a:ea typeface="Tahoma" panose="020B0604030504040204" pitchFamily="34" charset="0"/>
                <a:cs typeface="Tahoma" panose="020B0604030504040204" pitchFamily="34" charset="0"/>
              </a:rPr>
              <a:t>Заявки на оплату </a:t>
            </a:r>
          </a:p>
        </p:txBody>
      </p:sp>
      <p:sp>
        <p:nvSpPr>
          <p:cNvPr id="85" name="TextBox 84">
            <a:extLst>
              <a:ext uri="{FF2B5EF4-FFF2-40B4-BE49-F238E27FC236}">
                <a16:creationId xmlns:a16="http://schemas.microsoft.com/office/drawing/2014/main" id="{BEB04FF3-6350-40A2-81C1-7972C5F966C9}"/>
              </a:ext>
            </a:extLst>
          </p:cNvPr>
          <p:cNvSpPr txBox="1"/>
          <p:nvPr/>
        </p:nvSpPr>
        <p:spPr>
          <a:xfrm>
            <a:off x="6880548" y="3637702"/>
            <a:ext cx="2208102" cy="553998"/>
          </a:xfrm>
          <a:prstGeom prst="rect">
            <a:avLst/>
          </a:prstGeom>
          <a:noFill/>
        </p:spPr>
        <p:txBody>
          <a:bodyPr wrap="square" lIns="0" tIns="0" rIns="0" bIns="0">
            <a:spAutoFit/>
          </a:bodyPr>
          <a:lstStyle/>
          <a:p>
            <a:pPr defTabSz="914583" eaLnBrk="1" fontAlgn="t" hangingPunct="1">
              <a:spcBef>
                <a:spcPts val="0"/>
              </a:spcBef>
              <a:spcAft>
                <a:spcPts val="0"/>
              </a:spcAft>
            </a:pPr>
            <a:r>
              <a:rPr lang="ru-RU" b="1" dirty="0">
                <a:solidFill>
                  <a:srgbClr val="E31F26"/>
                </a:solidFill>
                <a:latin typeface="Tahoma" panose="020B0604030504040204" pitchFamily="34" charset="0"/>
                <a:ea typeface="Tahoma" panose="020B0604030504040204" pitchFamily="34" charset="0"/>
                <a:cs typeface="Tahoma" panose="020B0604030504040204" pitchFamily="34" charset="0"/>
              </a:rPr>
              <a:t>Платежный календарь</a:t>
            </a:r>
          </a:p>
        </p:txBody>
      </p:sp>
      <p:sp>
        <p:nvSpPr>
          <p:cNvPr id="86" name="Заголовок 1">
            <a:extLst>
              <a:ext uri="{FF2B5EF4-FFF2-40B4-BE49-F238E27FC236}">
                <a16:creationId xmlns:a16="http://schemas.microsoft.com/office/drawing/2014/main" id="{D9132805-62C4-4DDC-BEAE-C4C0EC6AB22E}"/>
              </a:ext>
            </a:extLst>
          </p:cNvPr>
          <p:cNvSpPr txBox="1">
            <a:spLocks/>
          </p:cNvSpPr>
          <p:nvPr/>
        </p:nvSpPr>
        <p:spPr>
          <a:xfrm>
            <a:off x="9462163" y="4173794"/>
            <a:ext cx="2515879" cy="6136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583" fontAlgn="auto">
              <a:lnSpc>
                <a:spcPct val="100000"/>
              </a:lnSpc>
              <a:spcAft>
                <a:spcPts val="0"/>
              </a:spcAft>
            </a:pPr>
            <a:r>
              <a:rPr lang="ru-RU" sz="1400" dirty="0">
                <a:solidFill>
                  <a:srgbClr val="0E1D3A"/>
                </a:solidFill>
                <a:latin typeface="Tahoma" panose="020B0604030504040204" pitchFamily="34" charset="0"/>
                <a:ea typeface="Tahoma" panose="020B0604030504040204" pitchFamily="34" charset="0"/>
                <a:cs typeface="Tahoma" panose="020B0604030504040204" pitchFamily="34" charset="0"/>
              </a:rPr>
              <a:t>отчеты по управлению ликвидностью, кредитным портфелем, управлению и контролю кредитными рисками, банковская отчетность</a:t>
            </a:r>
          </a:p>
        </p:txBody>
      </p:sp>
      <p:sp>
        <p:nvSpPr>
          <p:cNvPr id="87" name="Заголовок 1">
            <a:extLst>
              <a:ext uri="{FF2B5EF4-FFF2-40B4-BE49-F238E27FC236}">
                <a16:creationId xmlns:a16="http://schemas.microsoft.com/office/drawing/2014/main" id="{1AE790D8-FDFE-48B2-A2D0-1B6461608100}"/>
              </a:ext>
            </a:extLst>
          </p:cNvPr>
          <p:cNvSpPr txBox="1">
            <a:spLocks/>
          </p:cNvSpPr>
          <p:nvPr/>
        </p:nvSpPr>
        <p:spPr>
          <a:xfrm>
            <a:off x="9459181" y="2156700"/>
            <a:ext cx="2583360" cy="6136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583" fontAlgn="auto">
              <a:lnSpc>
                <a:spcPct val="100000"/>
              </a:lnSpc>
              <a:spcAft>
                <a:spcPts val="0"/>
              </a:spcAft>
            </a:pPr>
            <a:r>
              <a:rPr lang="ru-RU" sz="1400" dirty="0">
                <a:solidFill>
                  <a:srgbClr val="0E1D3A"/>
                </a:solidFill>
                <a:latin typeface="Tahoma" panose="020B0604030504040204" pitchFamily="34" charset="0"/>
                <a:ea typeface="Tahoma" panose="020B0604030504040204" pitchFamily="34" charset="0"/>
                <a:cs typeface="Tahoma" panose="020B0604030504040204" pitchFamily="34" charset="0"/>
              </a:rPr>
              <a:t>автоматизация разбора БВ по сформированным шаблонам, выгрузка БВ в учетные системы из 1С:УХ</a:t>
            </a:r>
          </a:p>
        </p:txBody>
      </p:sp>
      <p:sp>
        <p:nvSpPr>
          <p:cNvPr id="88" name="TextBox 87">
            <a:extLst>
              <a:ext uri="{FF2B5EF4-FFF2-40B4-BE49-F238E27FC236}">
                <a16:creationId xmlns:a16="http://schemas.microsoft.com/office/drawing/2014/main" id="{B8D77652-3C7E-4C7E-9C9B-1745161FB452}"/>
              </a:ext>
            </a:extLst>
          </p:cNvPr>
          <p:cNvSpPr txBox="1"/>
          <p:nvPr/>
        </p:nvSpPr>
        <p:spPr>
          <a:xfrm>
            <a:off x="9647653" y="1359333"/>
            <a:ext cx="2341302" cy="830997"/>
          </a:xfrm>
          <a:prstGeom prst="rect">
            <a:avLst/>
          </a:prstGeom>
          <a:noFill/>
        </p:spPr>
        <p:txBody>
          <a:bodyPr wrap="square" lIns="0" tIns="0" rIns="0" bIns="0">
            <a:spAutoFit/>
          </a:bodyPr>
          <a:lstStyle>
            <a:defPPr>
              <a:defRPr lang="ru-RU"/>
            </a:defPPr>
            <a:lvl1pPr fontAlgn="t">
              <a:defRPr sz="3200" b="1">
                <a:solidFill>
                  <a:srgbClr val="1B4792"/>
                </a:solidFill>
                <a:latin typeface="Tahoma" panose="020B0604030504040204" pitchFamily="34" charset="0"/>
                <a:ea typeface="Tahoma" panose="020B0604030504040204" pitchFamily="34" charset="0"/>
                <a:cs typeface="Tahoma" panose="020B0604030504040204" pitchFamily="34" charset="0"/>
              </a:defRPr>
            </a:lvl1pPr>
          </a:lstStyle>
          <a:p>
            <a:pPr defTabSz="914583" eaLnBrk="1" hangingPunct="1">
              <a:spcBef>
                <a:spcPts val="0"/>
              </a:spcBef>
              <a:spcAft>
                <a:spcPts val="0"/>
              </a:spcAft>
            </a:pPr>
            <a:r>
              <a:rPr lang="ru-RU" sz="1800" dirty="0">
                <a:solidFill>
                  <a:srgbClr val="E31F26"/>
                </a:solidFill>
              </a:rPr>
              <a:t>Разнесение банковской выписки</a:t>
            </a:r>
          </a:p>
        </p:txBody>
      </p:sp>
      <p:sp>
        <p:nvSpPr>
          <p:cNvPr id="89" name="TextBox 88">
            <a:extLst>
              <a:ext uri="{FF2B5EF4-FFF2-40B4-BE49-F238E27FC236}">
                <a16:creationId xmlns:a16="http://schemas.microsoft.com/office/drawing/2014/main" id="{975EB42E-B7F9-46F4-B8DA-5AD485DE7012}"/>
              </a:ext>
            </a:extLst>
          </p:cNvPr>
          <p:cNvSpPr txBox="1"/>
          <p:nvPr/>
        </p:nvSpPr>
        <p:spPr>
          <a:xfrm>
            <a:off x="9619111" y="3590843"/>
            <a:ext cx="2372827" cy="553998"/>
          </a:xfrm>
          <a:prstGeom prst="rect">
            <a:avLst/>
          </a:prstGeom>
          <a:noFill/>
        </p:spPr>
        <p:txBody>
          <a:bodyPr wrap="square" lIns="0" tIns="0" rIns="0" bIns="0">
            <a:spAutoFit/>
          </a:bodyPr>
          <a:lstStyle>
            <a:defPPr>
              <a:defRPr lang="ru-RU"/>
            </a:defPPr>
            <a:lvl1pPr fontAlgn="t">
              <a:defRPr sz="3200" b="1">
                <a:solidFill>
                  <a:srgbClr val="1B4792"/>
                </a:solidFill>
                <a:latin typeface="Tahoma" panose="020B0604030504040204" pitchFamily="34" charset="0"/>
                <a:ea typeface="Tahoma" panose="020B0604030504040204" pitchFamily="34" charset="0"/>
                <a:cs typeface="Tahoma" panose="020B0604030504040204" pitchFamily="34" charset="0"/>
              </a:defRPr>
            </a:lvl1pPr>
          </a:lstStyle>
          <a:p>
            <a:pPr defTabSz="914583" eaLnBrk="1" hangingPunct="1">
              <a:spcBef>
                <a:spcPts val="0"/>
              </a:spcBef>
              <a:spcAft>
                <a:spcPts val="0"/>
              </a:spcAft>
            </a:pPr>
            <a:r>
              <a:rPr lang="ru-RU" sz="1800" dirty="0">
                <a:solidFill>
                  <a:srgbClr val="E31F26"/>
                </a:solidFill>
              </a:rPr>
              <a:t>Казначейская отчетность </a:t>
            </a:r>
          </a:p>
        </p:txBody>
      </p:sp>
      <p:pic>
        <p:nvPicPr>
          <p:cNvPr id="100" name="Рисунок 99">
            <a:extLst>
              <a:ext uri="{FF2B5EF4-FFF2-40B4-BE49-F238E27FC236}">
                <a16:creationId xmlns:a16="http://schemas.microsoft.com/office/drawing/2014/main" id="{D046B6D9-894D-48D1-BAB5-C676AA65B5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0248" y="6118966"/>
            <a:ext cx="2420818" cy="329363"/>
          </a:xfrm>
          <a:prstGeom prst="rect">
            <a:avLst/>
          </a:prstGeom>
        </p:spPr>
      </p:pic>
      <p:pic>
        <p:nvPicPr>
          <p:cNvPr id="101" name="Graphic 42">
            <a:extLst>
              <a:ext uri="{FF2B5EF4-FFF2-40B4-BE49-F238E27FC236}">
                <a16:creationId xmlns:a16="http://schemas.microsoft.com/office/drawing/2014/main" id="{36A397BA-C37B-4619-A814-7A098FDF7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7168" y="5316697"/>
            <a:ext cx="873557" cy="390802"/>
          </a:xfrm>
          <a:prstGeom prst="rect">
            <a:avLst/>
          </a:prstGeom>
        </p:spPr>
      </p:pic>
      <p:sp>
        <p:nvSpPr>
          <p:cNvPr id="102" name="TextBox 101">
            <a:extLst>
              <a:ext uri="{FF2B5EF4-FFF2-40B4-BE49-F238E27FC236}">
                <a16:creationId xmlns:a16="http://schemas.microsoft.com/office/drawing/2014/main" id="{138B26E5-AD63-4E84-94F3-1DE1951D9FD0}"/>
              </a:ext>
            </a:extLst>
          </p:cNvPr>
          <p:cNvSpPr txBox="1"/>
          <p:nvPr/>
        </p:nvSpPr>
        <p:spPr>
          <a:xfrm>
            <a:off x="1937371" y="5327950"/>
            <a:ext cx="3157206" cy="1200329"/>
          </a:xfrm>
          <a:prstGeom prst="rect">
            <a:avLst/>
          </a:prstGeom>
          <a:noFill/>
        </p:spPr>
        <p:txBody>
          <a:bodyPr wrap="square">
            <a:spAutoFit/>
          </a:bodyPr>
          <a:lstStyle/>
          <a:p>
            <a:pPr>
              <a:lnSpc>
                <a:spcPct val="100000"/>
              </a:lnSpc>
            </a:pPr>
            <a:r>
              <a:rPr lang="ru-RU" sz="1800" b="1" dirty="0">
                <a:solidFill>
                  <a:srgbClr val="0E1D3A"/>
                </a:solidFill>
                <a:latin typeface="Tahoma" panose="020B0604030504040204" pitchFamily="34" charset="0"/>
                <a:ea typeface="Tahoma" panose="020B0604030504040204" pitchFamily="34" charset="0"/>
                <a:cs typeface="Tahoma" panose="020B0604030504040204" pitchFamily="34" charset="0"/>
              </a:rPr>
              <a:t>Генеральный подрядчик</a:t>
            </a:r>
          </a:p>
          <a:p>
            <a:endParaRPr lang="ru-RU" sz="1800" b="1" dirty="0">
              <a:solidFill>
                <a:srgbClr val="0E1D3A"/>
              </a:solidFill>
              <a:latin typeface="Tahoma" panose="020B0604030504040204" pitchFamily="34" charset="0"/>
              <a:ea typeface="Tahoma" panose="020B0604030504040204" pitchFamily="34" charset="0"/>
              <a:cs typeface="Tahoma" panose="020B0604030504040204" pitchFamily="34" charset="0"/>
            </a:endParaRPr>
          </a:p>
          <a:p>
            <a:endParaRPr lang="ru-RU" b="1" dirty="0">
              <a:solidFill>
                <a:srgbClr val="0E1D3A"/>
              </a:solidFill>
              <a:latin typeface="Tahoma" panose="020B0604030504040204" pitchFamily="34" charset="0"/>
              <a:ea typeface="Tahoma" panose="020B0604030504040204" pitchFamily="34" charset="0"/>
              <a:cs typeface="Tahoma" panose="020B0604030504040204" pitchFamily="34" charset="0"/>
            </a:endParaRPr>
          </a:p>
          <a:p>
            <a:r>
              <a:rPr lang="ru-RU" sz="1800" b="1" dirty="0">
                <a:solidFill>
                  <a:srgbClr val="0E1D3A"/>
                </a:solidFill>
                <a:latin typeface="Tahoma" panose="020B0604030504040204" pitchFamily="34" charset="0"/>
                <a:ea typeface="Tahoma" panose="020B0604030504040204" pitchFamily="34" charset="0"/>
                <a:cs typeface="Tahoma" panose="020B0604030504040204" pitchFamily="34" charset="0"/>
              </a:rPr>
              <a:t>ИТ интегратор </a:t>
            </a:r>
            <a:endParaRPr lang="ru-RU" dirty="0"/>
          </a:p>
        </p:txBody>
      </p:sp>
      <p:sp>
        <p:nvSpPr>
          <p:cNvPr id="103" name="Rectangle 75">
            <a:extLst>
              <a:ext uri="{FF2B5EF4-FFF2-40B4-BE49-F238E27FC236}">
                <a16:creationId xmlns:a16="http://schemas.microsoft.com/office/drawing/2014/main" id="{F6AF653C-B83C-4319-A392-17E423EC997D}"/>
              </a:ext>
            </a:extLst>
          </p:cNvPr>
          <p:cNvSpPr/>
          <p:nvPr/>
        </p:nvSpPr>
        <p:spPr>
          <a:xfrm>
            <a:off x="6919586" y="5628783"/>
            <a:ext cx="872355" cy="646331"/>
          </a:xfrm>
          <a:prstGeom prst="rect">
            <a:avLst/>
          </a:prstGeom>
        </p:spPr>
        <p:txBody>
          <a:bodyPr wrap="none">
            <a:spAutoFit/>
          </a:bodyPr>
          <a:lstStyle/>
          <a:p>
            <a:r>
              <a:rPr lang="ru-RU" sz="3600" b="1"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5</a:t>
            </a:r>
            <a:r>
              <a:rPr lang="ru-RU" sz="20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a:t>
            </a:r>
            <a:r>
              <a:rPr lang="ru-RU"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 </a:t>
            </a:r>
            <a:endParaRPr lang="en-US"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4" name="Rectangle 76">
            <a:extLst>
              <a:ext uri="{FF2B5EF4-FFF2-40B4-BE49-F238E27FC236}">
                <a16:creationId xmlns:a16="http://schemas.microsoft.com/office/drawing/2014/main" id="{2BA2961A-ADC1-4A4F-B2B5-C6EC5BCD9276}"/>
              </a:ext>
            </a:extLst>
          </p:cNvPr>
          <p:cNvSpPr/>
          <p:nvPr/>
        </p:nvSpPr>
        <p:spPr>
          <a:xfrm>
            <a:off x="6895509" y="6237089"/>
            <a:ext cx="1826810" cy="577081"/>
          </a:xfrm>
          <a:prstGeom prst="rect">
            <a:avLst/>
          </a:prstGeom>
        </p:spPr>
        <p:txBody>
          <a:bodyPr wrap="square">
            <a:spAutoFit/>
          </a:bodyPr>
          <a:lstStyle/>
          <a:p>
            <a:r>
              <a:rPr lang="ru-RU"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сокращение трудозатрат </a:t>
            </a:r>
            <a:br>
              <a:rPr lang="ru-RU"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ru-RU"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в подразделениях </a:t>
            </a:r>
            <a:endParaRPr lang="en-US"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5" name="Rectangle 151">
            <a:extLst>
              <a:ext uri="{FF2B5EF4-FFF2-40B4-BE49-F238E27FC236}">
                <a16:creationId xmlns:a16="http://schemas.microsoft.com/office/drawing/2014/main" id="{F0F131E5-1F66-4DED-8B3F-496DAA24F2D2}"/>
              </a:ext>
            </a:extLst>
          </p:cNvPr>
          <p:cNvSpPr/>
          <p:nvPr/>
        </p:nvSpPr>
        <p:spPr>
          <a:xfrm>
            <a:off x="8488981" y="5673009"/>
            <a:ext cx="1459054" cy="646331"/>
          </a:xfrm>
          <a:prstGeom prst="rect">
            <a:avLst/>
          </a:prstGeom>
        </p:spPr>
        <p:txBody>
          <a:bodyPr wrap="none">
            <a:spAutoFit/>
          </a:bodyPr>
          <a:lstStyle/>
          <a:p>
            <a:r>
              <a:rPr lang="ru-RU" sz="3600" b="1"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100</a:t>
            </a:r>
            <a:r>
              <a:rPr lang="ru-RU" sz="20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a:t>
            </a:r>
            <a:r>
              <a:rPr lang="ru-RU"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 </a:t>
            </a:r>
            <a:endParaRPr lang="en-US"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6" name="Rectangle 152">
            <a:extLst>
              <a:ext uri="{FF2B5EF4-FFF2-40B4-BE49-F238E27FC236}">
                <a16:creationId xmlns:a16="http://schemas.microsoft.com/office/drawing/2014/main" id="{7ECABE7F-87A1-4A0F-B434-92E0ED16D86A}"/>
              </a:ext>
            </a:extLst>
          </p:cNvPr>
          <p:cNvSpPr/>
          <p:nvPr/>
        </p:nvSpPr>
        <p:spPr>
          <a:xfrm>
            <a:off x="8610102" y="6206023"/>
            <a:ext cx="1774428" cy="577081"/>
          </a:xfrm>
          <a:prstGeom prst="rect">
            <a:avLst/>
          </a:prstGeom>
        </p:spPr>
        <p:txBody>
          <a:bodyPr wrap="square">
            <a:spAutoFit/>
          </a:bodyPr>
          <a:lstStyle/>
          <a:p>
            <a:r>
              <a:rPr lang="ru-RU"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снижение зависимости от зарубежного ПО</a:t>
            </a:r>
            <a:endParaRPr lang="en-US"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7" name="Rectangle 153">
            <a:extLst>
              <a:ext uri="{FF2B5EF4-FFF2-40B4-BE49-F238E27FC236}">
                <a16:creationId xmlns:a16="http://schemas.microsoft.com/office/drawing/2014/main" id="{E97E7A83-137E-41FB-ABFC-CE370441B572}"/>
              </a:ext>
            </a:extLst>
          </p:cNvPr>
          <p:cNvSpPr/>
          <p:nvPr/>
        </p:nvSpPr>
        <p:spPr>
          <a:xfrm>
            <a:off x="10556126" y="5643525"/>
            <a:ext cx="1165704" cy="646331"/>
          </a:xfrm>
          <a:prstGeom prst="rect">
            <a:avLst/>
          </a:prstGeom>
        </p:spPr>
        <p:txBody>
          <a:bodyPr wrap="none">
            <a:spAutoFit/>
          </a:bodyPr>
          <a:lstStyle/>
          <a:p>
            <a:r>
              <a:rPr lang="ru-RU" sz="3600" b="1"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30</a:t>
            </a:r>
            <a:r>
              <a:rPr lang="ru-RU" sz="20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a:t>
            </a:r>
            <a:r>
              <a:rPr lang="ru-RU"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rPr>
              <a:t> </a:t>
            </a:r>
            <a:endParaRPr lang="en-US" sz="3600" dirty="0">
              <a:solidFill>
                <a:schemeClr val="accent1">
                  <a:lumMod val="9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8" name="Rectangle 154">
            <a:extLst>
              <a:ext uri="{FF2B5EF4-FFF2-40B4-BE49-F238E27FC236}">
                <a16:creationId xmlns:a16="http://schemas.microsoft.com/office/drawing/2014/main" id="{5E1A0F59-39D2-4614-8FF9-0942BA59F2F2}"/>
              </a:ext>
            </a:extLst>
          </p:cNvPr>
          <p:cNvSpPr/>
          <p:nvPr/>
        </p:nvSpPr>
        <p:spPr>
          <a:xfrm>
            <a:off x="10395291" y="6213283"/>
            <a:ext cx="1979551" cy="577081"/>
          </a:xfrm>
          <a:prstGeom prst="rect">
            <a:avLst/>
          </a:prstGeom>
        </p:spPr>
        <p:txBody>
          <a:bodyPr wrap="square">
            <a:spAutoFit/>
          </a:bodyPr>
          <a:lstStyle/>
          <a:p>
            <a:r>
              <a:rPr lang="ru-RU" sz="105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ускорение сбора управленческой отчетности</a:t>
            </a:r>
          </a:p>
        </p:txBody>
      </p:sp>
    </p:spTree>
    <p:extLst>
      <p:ext uri="{BB962C8B-B14F-4D97-AF65-F5344CB8AC3E}">
        <p14:creationId xmlns:p14="http://schemas.microsoft.com/office/powerpoint/2010/main" val="28396737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FC3C3C2-79B8-426E-BD93-D2B6A38C2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a:stretch/>
        </p:blipFill>
        <p:spPr bwMode="auto">
          <a:xfrm>
            <a:off x="6097587" y="2026967"/>
            <a:ext cx="5462197" cy="361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62EFDC00-4CA8-4AB1-A446-CFBC8FB02D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712" b="87208"/>
          <a:stretch/>
        </p:blipFill>
        <p:spPr bwMode="auto">
          <a:xfrm>
            <a:off x="0" y="-1"/>
            <a:ext cx="135428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0">
            <a:extLst>
              <a:ext uri="{FF2B5EF4-FFF2-40B4-BE49-F238E27FC236}">
                <a16:creationId xmlns:a16="http://schemas.microsoft.com/office/drawing/2014/main" id="{0E6EFCEE-71F4-45F0-B370-A305999139F1}"/>
              </a:ext>
            </a:extLst>
          </p:cNvPr>
          <p:cNvSpPr/>
          <p:nvPr/>
        </p:nvSpPr>
        <p:spPr>
          <a:xfrm>
            <a:off x="1705099" y="156528"/>
            <a:ext cx="8064376" cy="7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Централизованное казначейство в АО «ГК «МЕДСИ»</a:t>
            </a:r>
          </a:p>
        </p:txBody>
      </p:sp>
      <p:sp>
        <p:nvSpPr>
          <p:cNvPr id="7" name="Text 1">
            <a:extLst>
              <a:ext uri="{FF2B5EF4-FFF2-40B4-BE49-F238E27FC236}">
                <a16:creationId xmlns:a16="http://schemas.microsoft.com/office/drawing/2014/main" id="{26A994F6-7E89-4C3E-87BB-1C906D2196A4}"/>
              </a:ext>
            </a:extLst>
          </p:cNvPr>
          <p:cNvSpPr/>
          <p:nvPr/>
        </p:nvSpPr>
        <p:spPr>
          <a:xfrm>
            <a:off x="710302" y="1197546"/>
            <a:ext cx="10787961" cy="669308"/>
          </a:xfrm>
          <a:prstGeom prst="rect">
            <a:avLst/>
          </a:prstGeom>
          <a:noFill/>
          <a:ln/>
        </p:spPr>
        <p:txBody>
          <a:bodyPr wrap="square" lIns="0" tIns="0" rIns="0" bIns="0" rtlCol="0" anchor="t"/>
          <a:lstStyle/>
          <a:p>
            <a:pPr>
              <a:lnSpc>
                <a:spcPts val="1700"/>
              </a:lnSpc>
            </a:pPr>
            <a:r>
              <a:rPr lang="ru-RU" sz="1400" b="1" dirty="0">
                <a:solidFill>
                  <a:srgbClr val="443728"/>
                </a:solidFill>
                <a:latin typeface="+mn-lt"/>
                <a:ea typeface="Open Sans" pitchFamily="34" charset="-122"/>
                <a:cs typeface="Open Sans" pitchFamily="34" charset="-120"/>
              </a:rPr>
              <a:t>ЗАО Группа компаний «Медси» </a:t>
            </a:r>
            <a:r>
              <a:rPr lang="ru-RU" sz="1400" dirty="0">
                <a:solidFill>
                  <a:srgbClr val="443728"/>
                </a:solidFill>
                <a:latin typeface="+mn-lt"/>
                <a:ea typeface="Open Sans" pitchFamily="34" charset="-122"/>
                <a:cs typeface="Open Sans" pitchFamily="34" charset="-120"/>
              </a:rPr>
              <a:t>—</a:t>
            </a:r>
            <a:r>
              <a:rPr lang="ru-RU" sz="1400" b="1"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крупнейшая в стране частная сеть лечебно-профилактических учреждений, предоставляющая полный комплекс услуг по профилактике, диагностике и лечению заболеваний, а также реабилитации.</a:t>
            </a:r>
          </a:p>
        </p:txBody>
      </p:sp>
      <p:sp>
        <p:nvSpPr>
          <p:cNvPr id="9" name="TextBox 8">
            <a:extLst>
              <a:ext uri="{FF2B5EF4-FFF2-40B4-BE49-F238E27FC236}">
                <a16:creationId xmlns:a16="http://schemas.microsoft.com/office/drawing/2014/main" id="{460FF1EA-B46F-46A0-98F4-E2736EF7FBCD}"/>
              </a:ext>
            </a:extLst>
          </p:cNvPr>
          <p:cNvSpPr txBox="1"/>
          <p:nvPr/>
        </p:nvSpPr>
        <p:spPr>
          <a:xfrm>
            <a:off x="439042" y="5255433"/>
            <a:ext cx="5411592" cy="296530"/>
          </a:xfrm>
          <a:prstGeom prst="rect">
            <a:avLst/>
          </a:prstGeom>
          <a:noFill/>
          <a:ln/>
        </p:spPr>
        <p:txBody>
          <a:bodyPr wrap="square" lIns="0" tIns="0" rIns="0" bIns="0" rtlCol="0" anchor="t"/>
          <a:lstStyle>
            <a:defPPr>
              <a:defRPr lang="ru-RU"/>
            </a:defPPr>
            <a:lvl1pPr>
              <a:lnSpc>
                <a:spcPts val="1700"/>
              </a:lnSpc>
              <a:defRPr sz="1400" b="1">
                <a:solidFill>
                  <a:srgbClr val="443728"/>
                </a:solidFill>
                <a:latin typeface="+mn-lt"/>
                <a:ea typeface="Open Sans" pitchFamily="34" charset="-122"/>
                <a:cs typeface="Open Sans" pitchFamily="34" charset="-120"/>
              </a:defRPr>
            </a:lvl1pPr>
          </a:lstStyle>
          <a:p>
            <a:r>
              <a:rPr lang="ru-RU" sz="2000" dirty="0"/>
              <a:t>РЕЗУЛЬТАТЫ ПРОЕКТА </a:t>
            </a:r>
          </a:p>
        </p:txBody>
      </p:sp>
      <p:sp>
        <p:nvSpPr>
          <p:cNvPr id="10" name="Text 13">
            <a:extLst>
              <a:ext uri="{FF2B5EF4-FFF2-40B4-BE49-F238E27FC236}">
                <a16:creationId xmlns:a16="http://schemas.microsoft.com/office/drawing/2014/main" id="{EE544D4F-7BA0-46C7-884A-70F0B90D2EF4}"/>
              </a:ext>
            </a:extLst>
          </p:cNvPr>
          <p:cNvSpPr/>
          <p:nvPr/>
        </p:nvSpPr>
        <p:spPr>
          <a:xfrm>
            <a:off x="124824" y="5845184"/>
            <a:ext cx="2458912" cy="360248"/>
          </a:xfrm>
          <a:prstGeom prst="rect">
            <a:avLst/>
          </a:prstGeom>
          <a:noFill/>
          <a:ln/>
        </p:spPr>
        <p:txBody>
          <a:bodyPr wrap="none" lIns="0" tIns="0" rIns="0" bIns="0" rtlCol="0" anchor="t"/>
          <a:lstStyle/>
          <a:p>
            <a:pPr algn="ctr">
              <a:lnSpc>
                <a:spcPts val="2834"/>
              </a:lnSpc>
            </a:pPr>
            <a:r>
              <a:rPr lang="en-US" sz="2834" b="1" dirty="0">
                <a:solidFill>
                  <a:srgbClr val="443728"/>
                </a:solidFill>
                <a:latin typeface="Crimson Pro Bold" pitchFamily="34" charset="0"/>
                <a:ea typeface="Crimson Pro Bold" pitchFamily="34" charset="-122"/>
                <a:cs typeface="Crimson Pro Bold" pitchFamily="34" charset="-120"/>
              </a:rPr>
              <a:t>70%</a:t>
            </a:r>
            <a:endParaRPr lang="en-US" sz="2834" dirty="0"/>
          </a:p>
        </p:txBody>
      </p:sp>
      <p:sp>
        <p:nvSpPr>
          <p:cNvPr id="12" name="Text 15">
            <a:extLst>
              <a:ext uri="{FF2B5EF4-FFF2-40B4-BE49-F238E27FC236}">
                <a16:creationId xmlns:a16="http://schemas.microsoft.com/office/drawing/2014/main" id="{EC1EE98B-D62B-4652-BD03-07C240DE5AA5}"/>
              </a:ext>
            </a:extLst>
          </p:cNvPr>
          <p:cNvSpPr/>
          <p:nvPr/>
        </p:nvSpPr>
        <p:spPr>
          <a:xfrm>
            <a:off x="93771" y="6250643"/>
            <a:ext cx="2458912" cy="275495"/>
          </a:xfrm>
          <a:prstGeom prst="rect">
            <a:avLst/>
          </a:prstGeom>
          <a:noFill/>
          <a:ln/>
        </p:spPr>
        <p:txBody>
          <a:bodyPr wrap="square" lIns="0" tIns="0" rIns="0" bIns="0" rtlCol="0" anchor="t"/>
          <a:lstStyle/>
          <a:p>
            <a:pPr algn="ctr">
              <a:lnSpc>
                <a:spcPts val="1500"/>
              </a:lnSpc>
            </a:pPr>
            <a:r>
              <a:rPr lang="ru-RU" sz="1200" dirty="0">
                <a:solidFill>
                  <a:srgbClr val="443728"/>
                </a:solidFill>
                <a:latin typeface="Open Sans" pitchFamily="34" charset="0"/>
                <a:ea typeface="Open Sans" pitchFamily="34" charset="-122"/>
                <a:cs typeface="Open Sans" pitchFamily="34" charset="-120"/>
              </a:rPr>
              <a:t>Сокращение трудозатрат в подразделениях</a:t>
            </a:r>
            <a:endParaRPr lang="en-US" sz="1200" dirty="0"/>
          </a:p>
        </p:txBody>
      </p:sp>
      <p:sp>
        <p:nvSpPr>
          <p:cNvPr id="13" name="Text 16">
            <a:extLst>
              <a:ext uri="{FF2B5EF4-FFF2-40B4-BE49-F238E27FC236}">
                <a16:creationId xmlns:a16="http://schemas.microsoft.com/office/drawing/2014/main" id="{43EBFAF0-A39D-4B7C-AA66-358779E8B0DF}"/>
              </a:ext>
            </a:extLst>
          </p:cNvPr>
          <p:cNvSpPr/>
          <p:nvPr/>
        </p:nvSpPr>
        <p:spPr>
          <a:xfrm>
            <a:off x="2662534" y="5845184"/>
            <a:ext cx="2458912" cy="360248"/>
          </a:xfrm>
          <a:prstGeom prst="rect">
            <a:avLst/>
          </a:prstGeom>
          <a:noFill/>
          <a:ln/>
        </p:spPr>
        <p:txBody>
          <a:bodyPr wrap="none" lIns="0" tIns="0" rIns="0" bIns="0" rtlCol="0" anchor="t"/>
          <a:lstStyle/>
          <a:p>
            <a:pPr algn="ctr">
              <a:lnSpc>
                <a:spcPts val="2834"/>
              </a:lnSpc>
            </a:pPr>
            <a:r>
              <a:rPr lang="en-US" sz="2834" b="1" dirty="0">
                <a:solidFill>
                  <a:srgbClr val="443728"/>
                </a:solidFill>
                <a:latin typeface="Crimson Pro Bold" pitchFamily="34" charset="0"/>
                <a:ea typeface="Crimson Pro Bold" pitchFamily="34" charset="-122"/>
                <a:cs typeface="Crimson Pro Bold" pitchFamily="34" charset="-120"/>
              </a:rPr>
              <a:t>2</a:t>
            </a:r>
            <a:r>
              <a:rPr lang="ru-RU" sz="2834" b="1" dirty="0">
                <a:solidFill>
                  <a:srgbClr val="443728"/>
                </a:solidFill>
                <a:latin typeface="Crimson Pro Bold" pitchFamily="34" charset="0"/>
                <a:ea typeface="Crimson Pro Bold" pitchFamily="34" charset="-122"/>
                <a:cs typeface="Crimson Pro Bold" pitchFamily="34" charset="-120"/>
              </a:rPr>
              <a:t>5</a:t>
            </a:r>
            <a:r>
              <a:rPr lang="en-US" sz="2834" b="1" dirty="0">
                <a:solidFill>
                  <a:srgbClr val="443728"/>
                </a:solidFill>
                <a:latin typeface="Crimson Pro Bold" pitchFamily="34" charset="0"/>
                <a:ea typeface="Crimson Pro Bold" pitchFamily="34" charset="-122"/>
                <a:cs typeface="Crimson Pro Bold" pitchFamily="34" charset="-120"/>
              </a:rPr>
              <a:t>%</a:t>
            </a:r>
            <a:endParaRPr lang="en-US" sz="2834" dirty="0"/>
          </a:p>
        </p:txBody>
      </p:sp>
      <p:sp>
        <p:nvSpPr>
          <p:cNvPr id="15" name="Text 18">
            <a:extLst>
              <a:ext uri="{FF2B5EF4-FFF2-40B4-BE49-F238E27FC236}">
                <a16:creationId xmlns:a16="http://schemas.microsoft.com/office/drawing/2014/main" id="{B52CDE11-A6A6-4738-8560-57E43BCB29D0}"/>
              </a:ext>
            </a:extLst>
          </p:cNvPr>
          <p:cNvSpPr/>
          <p:nvPr/>
        </p:nvSpPr>
        <p:spPr>
          <a:xfrm>
            <a:off x="2631481" y="6250643"/>
            <a:ext cx="2458912" cy="275495"/>
          </a:xfrm>
          <a:prstGeom prst="rect">
            <a:avLst/>
          </a:prstGeom>
          <a:noFill/>
          <a:ln/>
        </p:spPr>
        <p:txBody>
          <a:bodyPr wrap="square" lIns="0" tIns="0" rIns="0" bIns="0" rtlCol="0" anchor="t"/>
          <a:lstStyle/>
          <a:p>
            <a:pPr algn="ctr">
              <a:lnSpc>
                <a:spcPts val="1500"/>
              </a:lnSpc>
            </a:pPr>
            <a:r>
              <a:rPr lang="ru-RU" sz="1200" dirty="0">
                <a:solidFill>
                  <a:srgbClr val="443728"/>
                </a:solidFill>
                <a:latin typeface="Open Sans" pitchFamily="34" charset="0"/>
                <a:ea typeface="Open Sans" pitchFamily="34" charset="-122"/>
                <a:cs typeface="Open Sans" pitchFamily="34" charset="-120"/>
              </a:rPr>
              <a:t>Снижение производственных издержек</a:t>
            </a:r>
            <a:endParaRPr lang="en-US" sz="1200" dirty="0"/>
          </a:p>
        </p:txBody>
      </p:sp>
      <p:sp>
        <p:nvSpPr>
          <p:cNvPr id="16" name="Text 19">
            <a:extLst>
              <a:ext uri="{FF2B5EF4-FFF2-40B4-BE49-F238E27FC236}">
                <a16:creationId xmlns:a16="http://schemas.microsoft.com/office/drawing/2014/main" id="{85EEC948-3DD9-4A62-8840-8E6A422C87EC}"/>
              </a:ext>
            </a:extLst>
          </p:cNvPr>
          <p:cNvSpPr/>
          <p:nvPr/>
        </p:nvSpPr>
        <p:spPr>
          <a:xfrm>
            <a:off x="5200244" y="5845184"/>
            <a:ext cx="2458912" cy="360248"/>
          </a:xfrm>
          <a:prstGeom prst="rect">
            <a:avLst/>
          </a:prstGeom>
          <a:noFill/>
          <a:ln/>
        </p:spPr>
        <p:txBody>
          <a:bodyPr wrap="none" lIns="0" tIns="0" rIns="0" bIns="0" rtlCol="0" anchor="t"/>
          <a:lstStyle/>
          <a:p>
            <a:pPr algn="ctr">
              <a:lnSpc>
                <a:spcPts val="2834"/>
              </a:lnSpc>
            </a:pPr>
            <a:r>
              <a:rPr lang="en-US" sz="2834" b="1" dirty="0">
                <a:solidFill>
                  <a:srgbClr val="443728"/>
                </a:solidFill>
                <a:latin typeface="Crimson Pro Bold" pitchFamily="34" charset="0"/>
                <a:ea typeface="Crimson Pro Bold" pitchFamily="34" charset="-122"/>
                <a:cs typeface="Crimson Pro Bold" pitchFamily="34" charset="-120"/>
              </a:rPr>
              <a:t>2</a:t>
            </a:r>
            <a:r>
              <a:rPr lang="ru-RU" sz="2834" b="1" dirty="0">
                <a:solidFill>
                  <a:srgbClr val="443728"/>
                </a:solidFill>
                <a:latin typeface="Crimson Pro Bold" pitchFamily="34" charset="0"/>
                <a:ea typeface="Crimson Pro Bold" pitchFamily="34" charset="-122"/>
                <a:cs typeface="Crimson Pro Bold" pitchFamily="34" charset="-120"/>
              </a:rPr>
              <a:t>5</a:t>
            </a:r>
            <a:r>
              <a:rPr lang="en-US" sz="2834" b="1" dirty="0">
                <a:solidFill>
                  <a:srgbClr val="443728"/>
                </a:solidFill>
                <a:latin typeface="Crimson Pro Bold" pitchFamily="34" charset="0"/>
                <a:ea typeface="Crimson Pro Bold" pitchFamily="34" charset="-122"/>
                <a:cs typeface="Crimson Pro Bold" pitchFamily="34" charset="-120"/>
              </a:rPr>
              <a:t>%</a:t>
            </a:r>
            <a:endParaRPr lang="en-US" sz="2834" dirty="0"/>
          </a:p>
        </p:txBody>
      </p:sp>
      <p:sp>
        <p:nvSpPr>
          <p:cNvPr id="18" name="Text 21">
            <a:extLst>
              <a:ext uri="{FF2B5EF4-FFF2-40B4-BE49-F238E27FC236}">
                <a16:creationId xmlns:a16="http://schemas.microsoft.com/office/drawing/2014/main" id="{02FA5F75-E537-413A-AE48-8D33804D2DFD}"/>
              </a:ext>
            </a:extLst>
          </p:cNvPr>
          <p:cNvSpPr/>
          <p:nvPr/>
        </p:nvSpPr>
        <p:spPr>
          <a:xfrm>
            <a:off x="5169191" y="6250643"/>
            <a:ext cx="2458912" cy="275495"/>
          </a:xfrm>
          <a:prstGeom prst="rect">
            <a:avLst/>
          </a:prstGeom>
          <a:noFill/>
          <a:ln/>
        </p:spPr>
        <p:txBody>
          <a:bodyPr wrap="square" lIns="0" tIns="0" rIns="0" bIns="0" rtlCol="0" anchor="t"/>
          <a:lstStyle/>
          <a:p>
            <a:pPr algn="ctr">
              <a:lnSpc>
                <a:spcPts val="1500"/>
              </a:lnSpc>
            </a:pPr>
            <a:r>
              <a:rPr lang="ru-RU" sz="1200" dirty="0">
                <a:solidFill>
                  <a:srgbClr val="443728"/>
                </a:solidFill>
                <a:latin typeface="Open Sans" pitchFamily="34" charset="0"/>
                <a:ea typeface="Open Sans" pitchFamily="34" charset="-122"/>
                <a:cs typeface="Open Sans" pitchFamily="34" charset="-120"/>
              </a:rPr>
              <a:t>Снижение производственных издержек</a:t>
            </a:r>
            <a:endParaRPr lang="en-US" sz="1200" dirty="0"/>
          </a:p>
        </p:txBody>
      </p:sp>
      <p:pic>
        <p:nvPicPr>
          <p:cNvPr id="19" name="Picture 2">
            <a:extLst>
              <a:ext uri="{FF2B5EF4-FFF2-40B4-BE49-F238E27FC236}">
                <a16:creationId xmlns:a16="http://schemas.microsoft.com/office/drawing/2014/main" id="{0E3933AA-0731-431E-AE7A-D679DDAD1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3" t="16288" b="17437"/>
          <a:stretch/>
        </p:blipFill>
        <p:spPr bwMode="auto">
          <a:xfrm>
            <a:off x="688236" y="2078586"/>
            <a:ext cx="5299572" cy="247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 19">
            <a:extLst>
              <a:ext uri="{FF2B5EF4-FFF2-40B4-BE49-F238E27FC236}">
                <a16:creationId xmlns:a16="http://schemas.microsoft.com/office/drawing/2014/main" id="{97A21102-B033-484C-8913-C7802CACE12F}"/>
              </a:ext>
            </a:extLst>
          </p:cNvPr>
          <p:cNvSpPr/>
          <p:nvPr/>
        </p:nvSpPr>
        <p:spPr>
          <a:xfrm>
            <a:off x="7737954" y="5845184"/>
            <a:ext cx="2458912" cy="360248"/>
          </a:xfrm>
          <a:prstGeom prst="rect">
            <a:avLst/>
          </a:prstGeom>
          <a:noFill/>
          <a:ln/>
        </p:spPr>
        <p:txBody>
          <a:bodyPr wrap="none" lIns="0" tIns="0" rIns="0" bIns="0" rtlCol="0" anchor="t"/>
          <a:lstStyle/>
          <a:p>
            <a:pPr algn="ctr">
              <a:lnSpc>
                <a:spcPts val="2834"/>
              </a:lnSpc>
            </a:pPr>
            <a:r>
              <a:rPr lang="ru-RU" sz="2834" b="1" dirty="0">
                <a:solidFill>
                  <a:srgbClr val="443728"/>
                </a:solidFill>
                <a:latin typeface="Crimson Pro Bold" pitchFamily="34" charset="0"/>
                <a:ea typeface="Crimson Pro Bold" pitchFamily="34" charset="-122"/>
                <a:cs typeface="Crimson Pro Bold" pitchFamily="34" charset="-120"/>
              </a:rPr>
              <a:t>300</a:t>
            </a:r>
            <a:endParaRPr lang="en-US" sz="2834" dirty="0"/>
          </a:p>
        </p:txBody>
      </p:sp>
      <p:sp>
        <p:nvSpPr>
          <p:cNvPr id="27" name="Text 21">
            <a:extLst>
              <a:ext uri="{FF2B5EF4-FFF2-40B4-BE49-F238E27FC236}">
                <a16:creationId xmlns:a16="http://schemas.microsoft.com/office/drawing/2014/main" id="{B3D89148-D13D-4D58-8E82-326ABADCC01E}"/>
              </a:ext>
            </a:extLst>
          </p:cNvPr>
          <p:cNvSpPr/>
          <p:nvPr/>
        </p:nvSpPr>
        <p:spPr>
          <a:xfrm>
            <a:off x="7706901" y="6250643"/>
            <a:ext cx="2458912" cy="275495"/>
          </a:xfrm>
          <a:prstGeom prst="rect">
            <a:avLst/>
          </a:prstGeom>
          <a:noFill/>
          <a:ln/>
        </p:spPr>
        <p:txBody>
          <a:bodyPr wrap="square" lIns="0" tIns="0" rIns="0" bIns="0" rtlCol="0" anchor="t"/>
          <a:lstStyle/>
          <a:p>
            <a:pPr algn="ctr">
              <a:lnSpc>
                <a:spcPts val="1500"/>
              </a:lnSpc>
            </a:pPr>
            <a:r>
              <a:rPr lang="ru-RU" sz="1200" dirty="0">
                <a:solidFill>
                  <a:srgbClr val="443728"/>
                </a:solidFill>
                <a:latin typeface="Open Sans" pitchFamily="34" charset="0"/>
                <a:ea typeface="Open Sans" pitchFamily="34" charset="-122"/>
                <a:cs typeface="Open Sans" pitchFamily="34" charset="-120"/>
              </a:rPr>
              <a:t>Автоматизированных рабочих мест</a:t>
            </a:r>
            <a:endParaRPr lang="en-US" sz="1200" dirty="0"/>
          </a:p>
        </p:txBody>
      </p:sp>
      <p:pic>
        <p:nvPicPr>
          <p:cNvPr id="28" name="Рисунок 27">
            <a:extLst>
              <a:ext uri="{FF2B5EF4-FFF2-40B4-BE49-F238E27FC236}">
                <a16:creationId xmlns:a16="http://schemas.microsoft.com/office/drawing/2014/main" id="{BF9B6B03-319D-469E-84A7-29E90DAE06C5}"/>
              </a:ext>
            </a:extLst>
          </p:cNvPr>
          <p:cNvPicPr>
            <a:picLocks noChangeAspect="1"/>
          </p:cNvPicPr>
          <p:nvPr/>
        </p:nvPicPr>
        <p:blipFill>
          <a:blip r:embed="rId4"/>
          <a:stretch>
            <a:fillRect/>
          </a:stretch>
        </p:blipFill>
        <p:spPr>
          <a:xfrm>
            <a:off x="10404587" y="5967606"/>
            <a:ext cx="1790588" cy="558532"/>
          </a:xfrm>
          <a:prstGeom prst="rect">
            <a:avLst/>
          </a:prstGeom>
        </p:spPr>
      </p:pic>
      <p:pic>
        <p:nvPicPr>
          <p:cNvPr id="30" name="Picture 32" descr="Global CIO. Проект года.">
            <a:extLst>
              <a:ext uri="{FF2B5EF4-FFF2-40B4-BE49-F238E27FC236}">
                <a16:creationId xmlns:a16="http://schemas.microsoft.com/office/drawing/2014/main" id="{4C710CB9-68A0-45AA-B7C5-71E1C01C2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664" y="4676129"/>
            <a:ext cx="1219482" cy="8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6">
            <a:extLst>
              <a:ext uri="{FF2B5EF4-FFF2-40B4-BE49-F238E27FC236}">
                <a16:creationId xmlns:a16="http://schemas.microsoft.com/office/drawing/2014/main" id="{2348DC03-003E-4AD1-A277-4A7E29082C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099" y="4763489"/>
            <a:ext cx="10525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990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2" name="Text 0">
            <a:extLst>
              <a:ext uri="{FF2B5EF4-FFF2-40B4-BE49-F238E27FC236}">
                <a16:creationId xmlns:a16="http://schemas.microsoft.com/office/drawing/2014/main" id="{57450CB5-9B41-49B5-8B25-8C92E3AB5015}"/>
              </a:ext>
            </a:extLst>
          </p:cNvPr>
          <p:cNvSpPr/>
          <p:nvPr/>
        </p:nvSpPr>
        <p:spPr>
          <a:xfrm>
            <a:off x="710302" y="188913"/>
            <a:ext cx="9347726" cy="79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000" dirty="0">
                <a:solidFill>
                  <a:srgbClr val="443728"/>
                </a:solidFill>
                <a:latin typeface="+mj-lt"/>
                <a:ea typeface="Crimson Pro Bold" pitchFamily="34" charset="-122"/>
              </a:rPr>
              <a:t>Проект внедрения «1С:Управление холдингом» в «АККУЮ НУКЛЕАР» (Турция)</a:t>
            </a:r>
          </a:p>
        </p:txBody>
      </p:sp>
      <p:sp>
        <p:nvSpPr>
          <p:cNvPr id="29" name="Text 3">
            <a:extLst>
              <a:ext uri="{FF2B5EF4-FFF2-40B4-BE49-F238E27FC236}">
                <a16:creationId xmlns:a16="http://schemas.microsoft.com/office/drawing/2014/main" id="{CECBA888-8ED1-4BBD-A9E9-634C39A5536C}"/>
              </a:ext>
            </a:extLst>
          </p:cNvPr>
          <p:cNvSpPr/>
          <p:nvPr/>
        </p:nvSpPr>
        <p:spPr>
          <a:xfrm>
            <a:off x="720966" y="2153595"/>
            <a:ext cx="2407604" cy="236295"/>
          </a:xfrm>
          <a:prstGeom prst="rect">
            <a:avLst/>
          </a:prstGeom>
          <a:noFill/>
          <a:ln/>
        </p:spPr>
        <p:txBody>
          <a:bodyPr wrap="none" lIns="0" tIns="0" rIns="0" bIns="0" rtlCol="0" anchor="t"/>
          <a:lstStyle/>
          <a:p>
            <a:pPr>
              <a:lnSpc>
                <a:spcPts val="1834"/>
              </a:lnSpc>
            </a:pPr>
            <a:r>
              <a:rPr lang="en-US" sz="1459" dirty="0">
                <a:solidFill>
                  <a:srgbClr val="443728"/>
                </a:solidFill>
                <a:latin typeface="+mn-lt"/>
                <a:ea typeface="Crimson Pro Bold" pitchFamily="34" charset="-122"/>
                <a:cs typeface="Crimson Pro Bold" pitchFamily="34" charset="-120"/>
              </a:rPr>
              <a:t>КЛЮЧЕВЫЕ РЕЗУЛЬТАТЫ</a:t>
            </a:r>
            <a:endParaRPr lang="en-US" sz="1459" dirty="0">
              <a:latin typeface="+mn-lt"/>
            </a:endParaRPr>
          </a:p>
        </p:txBody>
      </p:sp>
      <p:graphicFrame>
        <p:nvGraphicFramePr>
          <p:cNvPr id="7" name="Таблица 7">
            <a:extLst>
              <a:ext uri="{FF2B5EF4-FFF2-40B4-BE49-F238E27FC236}">
                <a16:creationId xmlns:a16="http://schemas.microsoft.com/office/drawing/2014/main" id="{06CD1B35-9AB0-45D8-82FF-5CFFEC3E1544}"/>
              </a:ext>
            </a:extLst>
          </p:cNvPr>
          <p:cNvGraphicFramePr>
            <a:graphicFrameLocks noGrp="1"/>
          </p:cNvGraphicFramePr>
          <p:nvPr>
            <p:extLst>
              <p:ext uri="{D42A27DB-BD31-4B8C-83A1-F6EECF244321}">
                <p14:modId xmlns:p14="http://schemas.microsoft.com/office/powerpoint/2010/main" val="1537856454"/>
              </p:ext>
            </p:extLst>
          </p:nvPr>
        </p:nvGraphicFramePr>
        <p:xfrm>
          <a:off x="720966" y="2548538"/>
          <a:ext cx="10777296" cy="853440"/>
        </p:xfrm>
        <a:graphic>
          <a:graphicData uri="http://schemas.openxmlformats.org/drawingml/2006/table">
            <a:tbl>
              <a:tblPr firstRow="1" bandRow="1">
                <a:tableStyleId>{5940675A-B579-460E-94D1-54222C63F5DA}</a:tableStyleId>
              </a:tblPr>
              <a:tblGrid>
                <a:gridCol w="2694324">
                  <a:extLst>
                    <a:ext uri="{9D8B030D-6E8A-4147-A177-3AD203B41FA5}">
                      <a16:colId xmlns:a16="http://schemas.microsoft.com/office/drawing/2014/main" val="4112439218"/>
                    </a:ext>
                  </a:extLst>
                </a:gridCol>
                <a:gridCol w="2106233">
                  <a:extLst>
                    <a:ext uri="{9D8B030D-6E8A-4147-A177-3AD203B41FA5}">
                      <a16:colId xmlns:a16="http://schemas.microsoft.com/office/drawing/2014/main" val="2801143826"/>
                    </a:ext>
                  </a:extLst>
                </a:gridCol>
                <a:gridCol w="3282415">
                  <a:extLst>
                    <a:ext uri="{9D8B030D-6E8A-4147-A177-3AD203B41FA5}">
                      <a16:colId xmlns:a16="http://schemas.microsoft.com/office/drawing/2014/main" val="4230027000"/>
                    </a:ext>
                  </a:extLst>
                </a:gridCol>
                <a:gridCol w="2694324">
                  <a:extLst>
                    <a:ext uri="{9D8B030D-6E8A-4147-A177-3AD203B41FA5}">
                      <a16:colId xmlns:a16="http://schemas.microsoft.com/office/drawing/2014/main" val="3859430799"/>
                    </a:ext>
                  </a:extLst>
                </a:gridCol>
              </a:tblGrid>
              <a:tr h="205120">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2000" b="1" dirty="0">
                          <a:solidFill>
                            <a:srgbClr val="443728"/>
                          </a:solidFill>
                          <a:latin typeface="+mn-lt"/>
                          <a:ea typeface="Crimson Pro Bold" pitchFamily="34" charset="-122"/>
                          <a:cs typeface="Crimson Pro Bold" pitchFamily="34" charset="-120"/>
                        </a:rPr>
                        <a:t>2000+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2000" b="1" dirty="0">
                          <a:solidFill>
                            <a:srgbClr val="443728"/>
                          </a:solidFill>
                          <a:latin typeface="+mn-lt"/>
                          <a:ea typeface="Crimson Pro Bold" pitchFamily="34" charset="-122"/>
                        </a:rPr>
                        <a:t>З языка</a:t>
                      </a:r>
                      <a:endParaRPr lang="en-US" sz="2000" b="1"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2000" b="1" dirty="0">
                          <a:solidFill>
                            <a:srgbClr val="443728"/>
                          </a:solidFill>
                          <a:latin typeface="+mn-lt"/>
                          <a:ea typeface="Crimson Pro Bold" pitchFamily="34" charset="-122"/>
                          <a:cs typeface="Crimson Pro Bold" pitchFamily="34" charset="-120"/>
                        </a:rPr>
                        <a:t>В условия </a:t>
                      </a:r>
                      <a:r>
                        <a:rPr lang="en-US" sz="2000" b="1" dirty="0">
                          <a:solidFill>
                            <a:srgbClr val="443728"/>
                          </a:solidFill>
                          <a:latin typeface="+mn-lt"/>
                          <a:ea typeface="Crimson Pro Bold" pitchFamily="34" charset="-122"/>
                          <a:cs typeface="Crimson Pro Bold" pitchFamily="34" charset="-120"/>
                        </a:rPr>
                        <a:t>COVID-19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2000" b="1" dirty="0">
                          <a:solidFill>
                            <a:srgbClr val="443728"/>
                          </a:solidFill>
                          <a:latin typeface="+mn-lt"/>
                          <a:ea typeface="Crimson Pro Bold" pitchFamily="34" charset="-122"/>
                          <a:cs typeface="Crimson Pro Bold" pitchFamily="34" charset="-120"/>
                        </a:rPr>
                        <a:t>1С-Рарус</a:t>
                      </a:r>
                      <a:endParaRPr lang="en-US" sz="2000" b="1"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9962438"/>
                  </a:ext>
                </a:extLst>
              </a:tr>
              <a:tr h="370840">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1200" dirty="0">
                          <a:latin typeface="+mn-lt"/>
                        </a:rPr>
                        <a:t>АРМ</a:t>
                      </a:r>
                      <a:endParaRPr lang="en-US" sz="12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1200" dirty="0">
                          <a:solidFill>
                            <a:srgbClr val="443728"/>
                          </a:solidFill>
                          <a:latin typeface="+mn-lt"/>
                          <a:ea typeface="Crimson Pro Bold" pitchFamily="34" charset="-122"/>
                          <a:cs typeface="Crimson Pro Bold" pitchFamily="34" charset="-120"/>
                        </a:rPr>
                        <a:t>русский, английский, турецкий)</a:t>
                      </a:r>
                      <a:endParaRPr lang="en-US" sz="12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ru-RU" sz="1200" dirty="0">
                          <a:solidFill>
                            <a:srgbClr val="443728"/>
                          </a:solidFill>
                          <a:latin typeface="+mn-lt"/>
                          <a:ea typeface="Crimson Pro Bold" pitchFamily="34" charset="-122"/>
                          <a:cs typeface="Crimson Pro Bold" pitchFamily="34" charset="-120"/>
                        </a:rPr>
                        <a:t>Успешно реализован</a:t>
                      </a:r>
                      <a:endParaRPr lang="en-US" sz="12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200" dirty="0">
                          <a:solidFill>
                            <a:srgbClr val="443728"/>
                          </a:solidFill>
                          <a:latin typeface="+mn-lt"/>
                          <a:ea typeface="Crimson Pro Bold" pitchFamily="34" charset="-122"/>
                          <a:cs typeface="Crimson Pro Bold" pitchFamily="34" charset="-120"/>
                        </a:rPr>
                        <a:t>партнер</a:t>
                      </a:r>
                      <a:endParaRPr lang="ru-RU" sz="12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6441534"/>
                  </a:ext>
                </a:extLst>
              </a:tr>
            </a:tbl>
          </a:graphicData>
        </a:graphic>
      </p:graphicFrame>
      <p:sp>
        <p:nvSpPr>
          <p:cNvPr id="92" name="Прямоугольник: скругленные углы 91">
            <a:extLst>
              <a:ext uri="{FF2B5EF4-FFF2-40B4-BE49-F238E27FC236}">
                <a16:creationId xmlns:a16="http://schemas.microsoft.com/office/drawing/2014/main" id="{1B375E04-686D-4422-B7ED-B5AE6F22655C}"/>
              </a:ext>
            </a:extLst>
          </p:cNvPr>
          <p:cNvSpPr/>
          <p:nvPr/>
        </p:nvSpPr>
        <p:spPr>
          <a:xfrm>
            <a:off x="517050" y="3560626"/>
            <a:ext cx="11094996" cy="3181536"/>
          </a:xfrm>
          <a:prstGeom prst="roundRect">
            <a:avLst>
              <a:gd name="adj" fmla="val 7429"/>
            </a:avLst>
          </a:prstGeom>
          <a:noFill/>
          <a:ln w="12700">
            <a:solidFill>
              <a:srgbClr val="A5A5A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ru-RU" sz="1400" dirty="0">
              <a:noFill/>
            </a:endParaRPr>
          </a:p>
        </p:txBody>
      </p:sp>
      <p:sp>
        <p:nvSpPr>
          <p:cNvPr id="17" name="Shape 1">
            <a:extLst>
              <a:ext uri="{FF2B5EF4-FFF2-40B4-BE49-F238E27FC236}">
                <a16:creationId xmlns:a16="http://schemas.microsoft.com/office/drawing/2014/main" id="{23EB2FB1-75CD-433B-9C92-A3C1BDAC6E4C}"/>
              </a:ext>
            </a:extLst>
          </p:cNvPr>
          <p:cNvSpPr/>
          <p:nvPr/>
        </p:nvSpPr>
        <p:spPr>
          <a:xfrm>
            <a:off x="716537" y="1340009"/>
            <a:ext cx="3483300" cy="491048"/>
          </a:xfrm>
          <a:prstGeom prst="roundRect">
            <a:avLst>
              <a:gd name="adj" fmla="val 8086"/>
            </a:avLst>
          </a:prstGeom>
          <a:solidFill>
            <a:srgbClr val="835E54"/>
          </a:solidFill>
          <a:ln w="7620">
            <a:solidFill>
              <a:srgbClr val="9C776D"/>
            </a:solidFill>
            <a:prstDash val="solid"/>
          </a:ln>
        </p:spPr>
        <p:txBody>
          <a:bodyPr/>
          <a:lstStyle/>
          <a:p>
            <a:endParaRPr lang="ru-RU"/>
          </a:p>
        </p:txBody>
      </p:sp>
      <p:sp>
        <p:nvSpPr>
          <p:cNvPr id="18" name="Text 2">
            <a:extLst>
              <a:ext uri="{FF2B5EF4-FFF2-40B4-BE49-F238E27FC236}">
                <a16:creationId xmlns:a16="http://schemas.microsoft.com/office/drawing/2014/main" id="{29B216EB-1824-45A9-B90C-CC4B737F824E}"/>
              </a:ext>
            </a:extLst>
          </p:cNvPr>
          <p:cNvSpPr/>
          <p:nvPr/>
        </p:nvSpPr>
        <p:spPr>
          <a:xfrm>
            <a:off x="817367" y="1440837"/>
            <a:ext cx="3270232" cy="155127"/>
          </a:xfrm>
          <a:prstGeom prst="rect">
            <a:avLst/>
          </a:prstGeom>
          <a:noFill/>
          <a:ln/>
        </p:spPr>
        <p:txBody>
          <a:bodyPr wrap="none" lIns="0" tIns="0" rIns="0" bIns="0" rtlCol="0" anchor="t"/>
          <a:lstStyle/>
          <a:p>
            <a:pPr algn="ctr">
              <a:lnSpc>
                <a:spcPts val="1125"/>
              </a:lnSpc>
            </a:pPr>
            <a:r>
              <a:rPr lang="en-US" sz="1600" b="1" dirty="0">
                <a:solidFill>
                  <a:srgbClr val="FFFFFF"/>
                </a:solidFill>
                <a:latin typeface="+mn-lt"/>
                <a:ea typeface="Crimson Pro Bold" pitchFamily="34" charset="-122"/>
                <a:cs typeface="Crimson Pro Bold" pitchFamily="34" charset="-120"/>
              </a:rPr>
              <a:t>Первая АЭС в Турции</a:t>
            </a:r>
            <a:endParaRPr lang="en-US" sz="1600" dirty="0">
              <a:latin typeface="+mn-lt"/>
            </a:endParaRPr>
          </a:p>
        </p:txBody>
      </p:sp>
      <p:sp>
        <p:nvSpPr>
          <p:cNvPr id="19" name="Text 3">
            <a:extLst>
              <a:ext uri="{FF2B5EF4-FFF2-40B4-BE49-F238E27FC236}">
                <a16:creationId xmlns:a16="http://schemas.microsoft.com/office/drawing/2014/main" id="{C61C3DC0-DD25-4A0A-8451-35031C92336E}"/>
              </a:ext>
            </a:extLst>
          </p:cNvPr>
          <p:cNvSpPr/>
          <p:nvPr/>
        </p:nvSpPr>
        <p:spPr>
          <a:xfrm>
            <a:off x="817367" y="1687413"/>
            <a:ext cx="3270231" cy="125191"/>
          </a:xfrm>
          <a:prstGeom prst="rect">
            <a:avLst/>
          </a:prstGeom>
          <a:noFill/>
          <a:ln/>
        </p:spPr>
        <p:txBody>
          <a:bodyPr wrap="none" lIns="0" tIns="0" rIns="0" bIns="0" rtlCol="0" anchor="t"/>
          <a:lstStyle/>
          <a:p>
            <a:pPr algn="ctr">
              <a:lnSpc>
                <a:spcPts val="875"/>
              </a:lnSpc>
            </a:pPr>
            <a:r>
              <a:rPr lang="en-US" sz="1600" dirty="0">
                <a:solidFill>
                  <a:srgbClr val="FFFFFF"/>
                </a:solidFill>
                <a:latin typeface="+mn-lt"/>
                <a:ea typeface="Open Sans" pitchFamily="34" charset="-122"/>
                <a:cs typeface="Open Sans" pitchFamily="34" charset="-120"/>
              </a:rPr>
              <a:t>(город Мерсин)</a:t>
            </a:r>
            <a:endParaRPr lang="en-US" sz="1600" dirty="0">
              <a:latin typeface="+mn-lt"/>
            </a:endParaRPr>
          </a:p>
        </p:txBody>
      </p:sp>
      <p:sp>
        <p:nvSpPr>
          <p:cNvPr id="20" name="Shape 4">
            <a:extLst>
              <a:ext uri="{FF2B5EF4-FFF2-40B4-BE49-F238E27FC236}">
                <a16:creationId xmlns:a16="http://schemas.microsoft.com/office/drawing/2014/main" id="{6BB4A267-EB93-4E63-B736-F3025370D55B}"/>
              </a:ext>
            </a:extLst>
          </p:cNvPr>
          <p:cNvSpPr/>
          <p:nvPr/>
        </p:nvSpPr>
        <p:spPr>
          <a:xfrm>
            <a:off x="4375298" y="1351767"/>
            <a:ext cx="3483300" cy="491048"/>
          </a:xfrm>
          <a:prstGeom prst="roundRect">
            <a:avLst>
              <a:gd name="adj" fmla="val 8086"/>
            </a:avLst>
          </a:prstGeom>
          <a:solidFill>
            <a:srgbClr val="C9907C"/>
          </a:solidFill>
          <a:ln w="7620">
            <a:solidFill>
              <a:srgbClr val="AF7662"/>
            </a:solidFill>
            <a:prstDash val="solid"/>
          </a:ln>
        </p:spPr>
        <p:txBody>
          <a:bodyPr/>
          <a:lstStyle/>
          <a:p>
            <a:endParaRPr lang="ru-RU"/>
          </a:p>
        </p:txBody>
      </p:sp>
      <p:sp>
        <p:nvSpPr>
          <p:cNvPr id="21" name="Text 5">
            <a:extLst>
              <a:ext uri="{FF2B5EF4-FFF2-40B4-BE49-F238E27FC236}">
                <a16:creationId xmlns:a16="http://schemas.microsoft.com/office/drawing/2014/main" id="{B1219CF1-4786-49F0-A1D1-94F3819A4051}"/>
              </a:ext>
            </a:extLst>
          </p:cNvPr>
          <p:cNvSpPr/>
          <p:nvPr/>
        </p:nvSpPr>
        <p:spPr>
          <a:xfrm>
            <a:off x="4476126" y="1452595"/>
            <a:ext cx="3242917" cy="150649"/>
          </a:xfrm>
          <a:prstGeom prst="rect">
            <a:avLst/>
          </a:prstGeom>
          <a:noFill/>
          <a:ln/>
        </p:spPr>
        <p:txBody>
          <a:bodyPr wrap="none" lIns="0" tIns="0" rIns="0" bIns="0" rtlCol="0" anchor="t"/>
          <a:lstStyle/>
          <a:p>
            <a:pPr algn="ctr">
              <a:lnSpc>
                <a:spcPts val="1125"/>
              </a:lnSpc>
            </a:pPr>
            <a:r>
              <a:rPr lang="en-US" sz="1600" b="1" dirty="0">
                <a:solidFill>
                  <a:srgbClr val="000000"/>
                </a:solidFill>
                <a:latin typeface="+mn-lt"/>
                <a:ea typeface="Crimson Pro Bold" pitchFamily="34" charset="-122"/>
                <a:cs typeface="Crimson Pro Bold" pitchFamily="34" charset="-120"/>
              </a:rPr>
              <a:t>4 энергоблока</a:t>
            </a:r>
            <a:endParaRPr lang="en-US" sz="1600" dirty="0">
              <a:latin typeface="+mn-lt"/>
            </a:endParaRPr>
          </a:p>
        </p:txBody>
      </p:sp>
      <p:sp>
        <p:nvSpPr>
          <p:cNvPr id="23" name="Text 6">
            <a:extLst>
              <a:ext uri="{FF2B5EF4-FFF2-40B4-BE49-F238E27FC236}">
                <a16:creationId xmlns:a16="http://schemas.microsoft.com/office/drawing/2014/main" id="{92BD5782-5413-4143-AFF6-584DF8719A2C}"/>
              </a:ext>
            </a:extLst>
          </p:cNvPr>
          <p:cNvSpPr/>
          <p:nvPr/>
        </p:nvSpPr>
        <p:spPr>
          <a:xfrm>
            <a:off x="4476128" y="1699171"/>
            <a:ext cx="3242917" cy="113433"/>
          </a:xfrm>
          <a:prstGeom prst="rect">
            <a:avLst/>
          </a:prstGeom>
          <a:noFill/>
          <a:ln/>
        </p:spPr>
        <p:txBody>
          <a:bodyPr wrap="none" lIns="0" tIns="0" rIns="0" bIns="0" rtlCol="0" anchor="t"/>
          <a:lstStyle/>
          <a:p>
            <a:pPr algn="ctr">
              <a:lnSpc>
                <a:spcPts val="875"/>
              </a:lnSpc>
            </a:pPr>
            <a:r>
              <a:rPr lang="en-US" sz="1600" dirty="0">
                <a:solidFill>
                  <a:srgbClr val="000000"/>
                </a:solidFill>
                <a:latin typeface="+mn-lt"/>
                <a:ea typeface="Open Sans" pitchFamily="34" charset="-122"/>
                <a:cs typeface="Open Sans" pitchFamily="34" charset="-120"/>
              </a:rPr>
              <a:t>общая мощность 4,8 ГВт</a:t>
            </a:r>
            <a:endParaRPr lang="en-US" sz="1600" dirty="0">
              <a:latin typeface="+mn-lt"/>
            </a:endParaRPr>
          </a:p>
        </p:txBody>
      </p:sp>
      <p:sp>
        <p:nvSpPr>
          <p:cNvPr id="24" name="Shape 7">
            <a:extLst>
              <a:ext uri="{FF2B5EF4-FFF2-40B4-BE49-F238E27FC236}">
                <a16:creationId xmlns:a16="http://schemas.microsoft.com/office/drawing/2014/main" id="{B7F18D60-0BA9-4DAB-90A3-C239E4031BF8}"/>
              </a:ext>
            </a:extLst>
          </p:cNvPr>
          <p:cNvSpPr/>
          <p:nvPr/>
        </p:nvSpPr>
        <p:spPr>
          <a:xfrm>
            <a:off x="8034060" y="1354744"/>
            <a:ext cx="3483301" cy="491048"/>
          </a:xfrm>
          <a:prstGeom prst="roundRect">
            <a:avLst>
              <a:gd name="adj" fmla="val 8086"/>
            </a:avLst>
          </a:prstGeom>
          <a:solidFill>
            <a:srgbClr val="B3BDB5"/>
          </a:solidFill>
          <a:ln w="7620">
            <a:solidFill>
              <a:srgbClr val="99A39B"/>
            </a:solidFill>
            <a:prstDash val="solid"/>
          </a:ln>
        </p:spPr>
        <p:txBody>
          <a:bodyPr/>
          <a:lstStyle/>
          <a:p>
            <a:endParaRPr lang="ru-RU"/>
          </a:p>
        </p:txBody>
      </p:sp>
      <p:sp>
        <p:nvSpPr>
          <p:cNvPr id="25" name="Text 8">
            <a:extLst>
              <a:ext uri="{FF2B5EF4-FFF2-40B4-BE49-F238E27FC236}">
                <a16:creationId xmlns:a16="http://schemas.microsoft.com/office/drawing/2014/main" id="{90D2D951-8214-4B5B-A5DB-65282FED02EC}"/>
              </a:ext>
            </a:extLst>
          </p:cNvPr>
          <p:cNvSpPr/>
          <p:nvPr/>
        </p:nvSpPr>
        <p:spPr>
          <a:xfrm>
            <a:off x="8134890" y="1455573"/>
            <a:ext cx="3255390" cy="140391"/>
          </a:xfrm>
          <a:prstGeom prst="rect">
            <a:avLst/>
          </a:prstGeom>
          <a:noFill/>
          <a:ln/>
        </p:spPr>
        <p:txBody>
          <a:bodyPr wrap="none" lIns="0" tIns="0" rIns="0" bIns="0" rtlCol="0" anchor="t"/>
          <a:lstStyle/>
          <a:p>
            <a:pPr algn="ctr">
              <a:lnSpc>
                <a:spcPts val="1125"/>
              </a:lnSpc>
            </a:pPr>
            <a:r>
              <a:rPr lang="en-US" sz="1600" b="1" dirty="0">
                <a:solidFill>
                  <a:srgbClr val="000000"/>
                </a:solidFill>
                <a:latin typeface="+mn-lt"/>
                <a:ea typeface="Crimson Pro Bold" pitchFamily="34" charset="-122"/>
                <a:cs typeface="Crimson Pro Bold" pitchFamily="34" charset="-120"/>
              </a:rPr>
              <a:t>10% потребности Турции</a:t>
            </a:r>
            <a:endParaRPr lang="en-US" sz="1600" dirty="0">
              <a:latin typeface="+mn-lt"/>
            </a:endParaRPr>
          </a:p>
        </p:txBody>
      </p:sp>
      <p:sp>
        <p:nvSpPr>
          <p:cNvPr id="26" name="Text 9">
            <a:extLst>
              <a:ext uri="{FF2B5EF4-FFF2-40B4-BE49-F238E27FC236}">
                <a16:creationId xmlns:a16="http://schemas.microsoft.com/office/drawing/2014/main" id="{E3500F6B-77C5-4825-B358-86E18F85BB4E}"/>
              </a:ext>
            </a:extLst>
          </p:cNvPr>
          <p:cNvSpPr/>
          <p:nvPr/>
        </p:nvSpPr>
        <p:spPr>
          <a:xfrm>
            <a:off x="8134891" y="1702148"/>
            <a:ext cx="3155492" cy="113433"/>
          </a:xfrm>
          <a:prstGeom prst="rect">
            <a:avLst/>
          </a:prstGeom>
          <a:noFill/>
          <a:ln/>
        </p:spPr>
        <p:txBody>
          <a:bodyPr wrap="none" lIns="0" tIns="0" rIns="0" bIns="0" rtlCol="0" anchor="t"/>
          <a:lstStyle/>
          <a:p>
            <a:pPr algn="ctr">
              <a:lnSpc>
                <a:spcPts val="875"/>
              </a:lnSpc>
            </a:pPr>
            <a:r>
              <a:rPr lang="en-US" sz="1600" dirty="0">
                <a:solidFill>
                  <a:srgbClr val="000000"/>
                </a:solidFill>
                <a:latin typeface="+mn-lt"/>
                <a:ea typeface="Open Sans" pitchFamily="34" charset="-122"/>
                <a:cs typeface="Open Sans" pitchFamily="34" charset="-120"/>
              </a:rPr>
              <a:t>в электроэнергии</a:t>
            </a:r>
            <a:endParaRPr lang="en-US" sz="1600" dirty="0">
              <a:latin typeface="+mn-lt"/>
            </a:endParaRPr>
          </a:p>
        </p:txBody>
      </p:sp>
      <p:sp>
        <p:nvSpPr>
          <p:cNvPr id="30" name="Shape 22">
            <a:extLst>
              <a:ext uri="{FF2B5EF4-FFF2-40B4-BE49-F238E27FC236}">
                <a16:creationId xmlns:a16="http://schemas.microsoft.com/office/drawing/2014/main" id="{A8C17CAA-54F7-4677-97AE-E219F970A4C7}"/>
              </a:ext>
            </a:extLst>
          </p:cNvPr>
          <p:cNvSpPr/>
          <p:nvPr/>
        </p:nvSpPr>
        <p:spPr>
          <a:xfrm>
            <a:off x="691089" y="4104926"/>
            <a:ext cx="3914690" cy="1125068"/>
          </a:xfrm>
          <a:prstGeom prst="roundRect">
            <a:avLst>
              <a:gd name="adj" fmla="val 6368"/>
            </a:avLst>
          </a:prstGeom>
          <a:solidFill>
            <a:srgbClr val="FFFCFA"/>
          </a:solidFill>
          <a:ln w="15240">
            <a:solidFill>
              <a:srgbClr val="835E54"/>
            </a:solidFill>
            <a:prstDash val="solid"/>
          </a:ln>
        </p:spPr>
        <p:txBody>
          <a:bodyPr/>
          <a:lstStyle/>
          <a:p>
            <a:endParaRPr lang="ru-RU"/>
          </a:p>
        </p:txBody>
      </p:sp>
      <p:sp>
        <p:nvSpPr>
          <p:cNvPr id="32" name="Text 24">
            <a:extLst>
              <a:ext uri="{FF2B5EF4-FFF2-40B4-BE49-F238E27FC236}">
                <a16:creationId xmlns:a16="http://schemas.microsoft.com/office/drawing/2014/main" id="{2198DC77-E313-497D-BC66-AB446CA92B9A}"/>
              </a:ext>
            </a:extLst>
          </p:cNvPr>
          <p:cNvSpPr/>
          <p:nvPr/>
        </p:nvSpPr>
        <p:spPr>
          <a:xfrm>
            <a:off x="836380" y="4212106"/>
            <a:ext cx="1181572" cy="147672"/>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Контроль НСИ</a:t>
            </a:r>
            <a:endParaRPr lang="en-US" sz="1200" dirty="0">
              <a:latin typeface="+mn-lt"/>
            </a:endParaRPr>
          </a:p>
        </p:txBody>
      </p:sp>
      <p:sp>
        <p:nvSpPr>
          <p:cNvPr id="33" name="Text 25">
            <a:extLst>
              <a:ext uri="{FF2B5EF4-FFF2-40B4-BE49-F238E27FC236}">
                <a16:creationId xmlns:a16="http://schemas.microsoft.com/office/drawing/2014/main" id="{8A318466-9847-42E1-AF83-3272BED2E684}"/>
              </a:ext>
            </a:extLst>
          </p:cNvPr>
          <p:cNvSpPr/>
          <p:nvPr/>
        </p:nvSpPr>
        <p:spPr>
          <a:xfrm>
            <a:off x="836380" y="4388062"/>
            <a:ext cx="3453434" cy="66643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Оптимизирован контроль за ведением нормативно-справочной информацией (контрагенты, договоры, банковские счета) по российским и турецким требованиям</a:t>
            </a:r>
            <a:endParaRPr lang="en-US" sz="1200" dirty="0">
              <a:latin typeface="+mn-lt"/>
            </a:endParaRPr>
          </a:p>
        </p:txBody>
      </p:sp>
      <p:sp>
        <p:nvSpPr>
          <p:cNvPr id="34" name="Shape 26">
            <a:extLst>
              <a:ext uri="{FF2B5EF4-FFF2-40B4-BE49-F238E27FC236}">
                <a16:creationId xmlns:a16="http://schemas.microsoft.com/office/drawing/2014/main" id="{31E66159-D6DC-450F-860C-A6F4EB1EC90F}"/>
              </a:ext>
            </a:extLst>
          </p:cNvPr>
          <p:cNvSpPr/>
          <p:nvPr/>
        </p:nvSpPr>
        <p:spPr>
          <a:xfrm>
            <a:off x="4677281" y="4122356"/>
            <a:ext cx="2142728" cy="1125068"/>
          </a:xfrm>
          <a:prstGeom prst="roundRect">
            <a:avLst>
              <a:gd name="adj" fmla="val 6368"/>
            </a:avLst>
          </a:prstGeom>
          <a:solidFill>
            <a:srgbClr val="FFFCFA"/>
          </a:solidFill>
          <a:ln w="15240">
            <a:solidFill>
              <a:srgbClr val="C9907C"/>
            </a:solidFill>
            <a:prstDash val="solid"/>
          </a:ln>
        </p:spPr>
        <p:txBody>
          <a:bodyPr/>
          <a:lstStyle/>
          <a:p>
            <a:endParaRPr lang="ru-RU"/>
          </a:p>
        </p:txBody>
      </p:sp>
      <p:sp>
        <p:nvSpPr>
          <p:cNvPr id="36" name="Text 28">
            <a:extLst>
              <a:ext uri="{FF2B5EF4-FFF2-40B4-BE49-F238E27FC236}">
                <a16:creationId xmlns:a16="http://schemas.microsoft.com/office/drawing/2014/main" id="{9CA5C425-641B-4A1D-A0CE-830BC7FD4C2B}"/>
              </a:ext>
            </a:extLst>
          </p:cNvPr>
          <p:cNvSpPr/>
          <p:nvPr/>
        </p:nvSpPr>
        <p:spPr>
          <a:xfrm>
            <a:off x="4822572" y="4229535"/>
            <a:ext cx="1394544" cy="219213"/>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Процесс казначейства</a:t>
            </a:r>
            <a:endParaRPr lang="en-US" sz="1200" dirty="0">
              <a:latin typeface="+mn-lt"/>
            </a:endParaRPr>
          </a:p>
        </p:txBody>
      </p:sp>
      <p:sp>
        <p:nvSpPr>
          <p:cNvPr id="37" name="Text 29">
            <a:extLst>
              <a:ext uri="{FF2B5EF4-FFF2-40B4-BE49-F238E27FC236}">
                <a16:creationId xmlns:a16="http://schemas.microsoft.com/office/drawing/2014/main" id="{3F537918-6DBA-4E5C-A57A-892277D9C7A8}"/>
              </a:ext>
            </a:extLst>
          </p:cNvPr>
          <p:cNvSpPr/>
          <p:nvPr/>
        </p:nvSpPr>
        <p:spPr>
          <a:xfrm>
            <a:off x="4822572" y="4405492"/>
            <a:ext cx="1890257" cy="33677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Автоматизирован процесс казначейства и работы с турецкими банками</a:t>
            </a:r>
            <a:endParaRPr lang="en-US" sz="1200" dirty="0">
              <a:latin typeface="+mn-lt"/>
            </a:endParaRPr>
          </a:p>
        </p:txBody>
      </p:sp>
      <p:sp>
        <p:nvSpPr>
          <p:cNvPr id="38" name="Shape 30">
            <a:extLst>
              <a:ext uri="{FF2B5EF4-FFF2-40B4-BE49-F238E27FC236}">
                <a16:creationId xmlns:a16="http://schemas.microsoft.com/office/drawing/2014/main" id="{ADC693D2-E6CE-42DE-BF0C-6A9705E3DE5A}"/>
              </a:ext>
            </a:extLst>
          </p:cNvPr>
          <p:cNvSpPr/>
          <p:nvPr/>
        </p:nvSpPr>
        <p:spPr>
          <a:xfrm>
            <a:off x="6887228" y="4124656"/>
            <a:ext cx="2142827" cy="1122768"/>
          </a:xfrm>
          <a:prstGeom prst="roundRect">
            <a:avLst>
              <a:gd name="adj" fmla="val 6368"/>
            </a:avLst>
          </a:prstGeom>
          <a:solidFill>
            <a:srgbClr val="FFFCFA"/>
          </a:solidFill>
          <a:ln w="15240">
            <a:solidFill>
              <a:srgbClr val="B3BDB5"/>
            </a:solidFill>
            <a:prstDash val="solid"/>
          </a:ln>
        </p:spPr>
        <p:txBody>
          <a:bodyPr/>
          <a:lstStyle/>
          <a:p>
            <a:endParaRPr lang="ru-RU"/>
          </a:p>
        </p:txBody>
      </p:sp>
      <p:sp>
        <p:nvSpPr>
          <p:cNvPr id="40" name="Text 32">
            <a:extLst>
              <a:ext uri="{FF2B5EF4-FFF2-40B4-BE49-F238E27FC236}">
                <a16:creationId xmlns:a16="http://schemas.microsoft.com/office/drawing/2014/main" id="{0CCDA3D3-266D-458E-8E1C-FEE885A4B13A}"/>
              </a:ext>
            </a:extLst>
          </p:cNvPr>
          <p:cNvSpPr/>
          <p:nvPr/>
        </p:nvSpPr>
        <p:spPr>
          <a:xfrm>
            <a:off x="7032519" y="4231836"/>
            <a:ext cx="1532292" cy="147672"/>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Командировки и авансы</a:t>
            </a:r>
            <a:endParaRPr lang="en-US" sz="1200" dirty="0">
              <a:latin typeface="+mn-lt"/>
            </a:endParaRPr>
          </a:p>
        </p:txBody>
      </p:sp>
      <p:sp>
        <p:nvSpPr>
          <p:cNvPr id="41" name="Text 33">
            <a:extLst>
              <a:ext uri="{FF2B5EF4-FFF2-40B4-BE49-F238E27FC236}">
                <a16:creationId xmlns:a16="http://schemas.microsoft.com/office/drawing/2014/main" id="{21F676C0-F82A-4466-B906-CC88EE8EF1FE}"/>
              </a:ext>
            </a:extLst>
          </p:cNvPr>
          <p:cNvSpPr/>
          <p:nvPr/>
        </p:nvSpPr>
        <p:spPr>
          <a:xfrm>
            <a:off x="7032519" y="4407792"/>
            <a:ext cx="1890357" cy="33677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Оптимизирован учет заявок на командировку, авансовых отчетов</a:t>
            </a:r>
            <a:endParaRPr lang="en-US" sz="1200" dirty="0">
              <a:latin typeface="+mn-lt"/>
            </a:endParaRPr>
          </a:p>
        </p:txBody>
      </p:sp>
      <p:sp>
        <p:nvSpPr>
          <p:cNvPr id="42" name="Shape 34">
            <a:extLst>
              <a:ext uri="{FF2B5EF4-FFF2-40B4-BE49-F238E27FC236}">
                <a16:creationId xmlns:a16="http://schemas.microsoft.com/office/drawing/2014/main" id="{21A413FF-E168-4A73-BA9D-AB53F8612C70}"/>
              </a:ext>
            </a:extLst>
          </p:cNvPr>
          <p:cNvSpPr/>
          <p:nvPr/>
        </p:nvSpPr>
        <p:spPr>
          <a:xfrm>
            <a:off x="667547" y="5335000"/>
            <a:ext cx="3197333" cy="1252957"/>
          </a:xfrm>
          <a:prstGeom prst="roundRect">
            <a:avLst>
              <a:gd name="adj" fmla="val 7224"/>
            </a:avLst>
          </a:prstGeom>
          <a:solidFill>
            <a:srgbClr val="FFFCFA"/>
          </a:solidFill>
          <a:ln w="15240">
            <a:solidFill>
              <a:srgbClr val="FCC451"/>
            </a:solidFill>
            <a:prstDash val="solid"/>
          </a:ln>
        </p:spPr>
        <p:txBody>
          <a:bodyPr/>
          <a:lstStyle/>
          <a:p>
            <a:endParaRPr lang="ru-RU" dirty="0"/>
          </a:p>
        </p:txBody>
      </p:sp>
      <p:sp>
        <p:nvSpPr>
          <p:cNvPr id="44" name="Text 36">
            <a:extLst>
              <a:ext uri="{FF2B5EF4-FFF2-40B4-BE49-F238E27FC236}">
                <a16:creationId xmlns:a16="http://schemas.microsoft.com/office/drawing/2014/main" id="{3551C03F-CC5B-45E4-81D7-148848705B77}"/>
              </a:ext>
            </a:extLst>
          </p:cNvPr>
          <p:cNvSpPr/>
          <p:nvPr/>
        </p:nvSpPr>
        <p:spPr>
          <a:xfrm>
            <a:off x="813057" y="5448675"/>
            <a:ext cx="2407778" cy="105067"/>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Согласование документов</a:t>
            </a:r>
            <a:endParaRPr lang="en-US" sz="1200" dirty="0">
              <a:latin typeface="+mn-lt"/>
            </a:endParaRPr>
          </a:p>
        </p:txBody>
      </p:sp>
      <p:sp>
        <p:nvSpPr>
          <p:cNvPr id="45" name="Text 37">
            <a:extLst>
              <a:ext uri="{FF2B5EF4-FFF2-40B4-BE49-F238E27FC236}">
                <a16:creationId xmlns:a16="http://schemas.microsoft.com/office/drawing/2014/main" id="{9B6D76DA-00C6-421E-9AA9-316EC0B27749}"/>
              </a:ext>
            </a:extLst>
          </p:cNvPr>
          <p:cNvSpPr/>
          <p:nvPr/>
        </p:nvSpPr>
        <p:spPr>
          <a:xfrm>
            <a:off x="813056" y="5624631"/>
            <a:ext cx="2775582" cy="751357"/>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Унифицированы маршруты согласования документов. Настроена ролевая адресация. Поэтапное заполнение документов</a:t>
            </a:r>
            <a:endParaRPr lang="en-US" sz="1200" dirty="0">
              <a:latin typeface="+mn-lt"/>
            </a:endParaRPr>
          </a:p>
        </p:txBody>
      </p:sp>
      <p:sp>
        <p:nvSpPr>
          <p:cNvPr id="46" name="Shape 38">
            <a:extLst>
              <a:ext uri="{FF2B5EF4-FFF2-40B4-BE49-F238E27FC236}">
                <a16:creationId xmlns:a16="http://schemas.microsoft.com/office/drawing/2014/main" id="{A18367F3-FEAB-42EC-B88F-9760C47BF0EE}"/>
              </a:ext>
            </a:extLst>
          </p:cNvPr>
          <p:cNvSpPr/>
          <p:nvPr/>
        </p:nvSpPr>
        <p:spPr>
          <a:xfrm>
            <a:off x="6510629" y="5368314"/>
            <a:ext cx="2395729" cy="1233353"/>
          </a:xfrm>
          <a:prstGeom prst="roundRect">
            <a:avLst>
              <a:gd name="adj" fmla="val 7224"/>
            </a:avLst>
          </a:prstGeom>
          <a:solidFill>
            <a:srgbClr val="FFFCFA"/>
          </a:solidFill>
          <a:ln w="15240">
            <a:solidFill>
              <a:srgbClr val="835E54"/>
            </a:solidFill>
            <a:prstDash val="solid"/>
          </a:ln>
        </p:spPr>
        <p:txBody>
          <a:bodyPr/>
          <a:lstStyle/>
          <a:p>
            <a:endParaRPr lang="ru-RU"/>
          </a:p>
        </p:txBody>
      </p:sp>
      <p:sp>
        <p:nvSpPr>
          <p:cNvPr id="48" name="Text 40">
            <a:extLst>
              <a:ext uri="{FF2B5EF4-FFF2-40B4-BE49-F238E27FC236}">
                <a16:creationId xmlns:a16="http://schemas.microsoft.com/office/drawing/2014/main" id="{E25DE147-D6DB-4CC6-BE5A-6F479D8A2F5C}"/>
              </a:ext>
            </a:extLst>
          </p:cNvPr>
          <p:cNvSpPr/>
          <p:nvPr/>
        </p:nvSpPr>
        <p:spPr>
          <a:xfrm>
            <a:off x="6655919" y="5475494"/>
            <a:ext cx="1321085" cy="147672"/>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Договоры CAPEX</a:t>
            </a:r>
            <a:endParaRPr lang="en-US" sz="1200" dirty="0">
              <a:latin typeface="+mn-lt"/>
            </a:endParaRPr>
          </a:p>
        </p:txBody>
      </p:sp>
      <p:sp>
        <p:nvSpPr>
          <p:cNvPr id="49" name="Text 41">
            <a:extLst>
              <a:ext uri="{FF2B5EF4-FFF2-40B4-BE49-F238E27FC236}">
                <a16:creationId xmlns:a16="http://schemas.microsoft.com/office/drawing/2014/main" id="{AE5C5B26-ACFD-4580-853A-24A74397855D}"/>
              </a:ext>
            </a:extLst>
          </p:cNvPr>
          <p:cNvSpPr/>
          <p:nvPr/>
        </p:nvSpPr>
        <p:spPr>
          <a:xfrm>
            <a:off x="6655921" y="5651449"/>
            <a:ext cx="2113448" cy="505161"/>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Автоматизирован учет договоров Capex, план-графиков по начислениям и оплатам</a:t>
            </a:r>
            <a:endParaRPr lang="en-US" sz="1200" dirty="0">
              <a:latin typeface="+mn-lt"/>
            </a:endParaRPr>
          </a:p>
        </p:txBody>
      </p:sp>
      <p:sp>
        <p:nvSpPr>
          <p:cNvPr id="50" name="Shape 42">
            <a:extLst>
              <a:ext uri="{FF2B5EF4-FFF2-40B4-BE49-F238E27FC236}">
                <a16:creationId xmlns:a16="http://schemas.microsoft.com/office/drawing/2014/main" id="{40C69510-1E75-45B1-9D8A-582E2007E609}"/>
              </a:ext>
            </a:extLst>
          </p:cNvPr>
          <p:cNvSpPr/>
          <p:nvPr/>
        </p:nvSpPr>
        <p:spPr>
          <a:xfrm>
            <a:off x="9030055" y="5354144"/>
            <a:ext cx="2395840" cy="1252957"/>
          </a:xfrm>
          <a:prstGeom prst="roundRect">
            <a:avLst>
              <a:gd name="adj" fmla="val 7224"/>
            </a:avLst>
          </a:prstGeom>
          <a:solidFill>
            <a:srgbClr val="FFFCFA"/>
          </a:solidFill>
          <a:ln w="15240">
            <a:solidFill>
              <a:srgbClr val="C9907C"/>
            </a:solidFill>
            <a:prstDash val="solid"/>
          </a:ln>
        </p:spPr>
        <p:txBody>
          <a:bodyPr/>
          <a:lstStyle/>
          <a:p>
            <a:endParaRPr lang="ru-RU"/>
          </a:p>
        </p:txBody>
      </p:sp>
      <p:sp>
        <p:nvSpPr>
          <p:cNvPr id="52" name="Text 44">
            <a:extLst>
              <a:ext uri="{FF2B5EF4-FFF2-40B4-BE49-F238E27FC236}">
                <a16:creationId xmlns:a16="http://schemas.microsoft.com/office/drawing/2014/main" id="{0119DD80-8EB3-480E-A55C-969A08E62804}"/>
              </a:ext>
            </a:extLst>
          </p:cNvPr>
          <p:cNvSpPr/>
          <p:nvPr/>
        </p:nvSpPr>
        <p:spPr>
          <a:xfrm>
            <a:off x="9175345" y="5461324"/>
            <a:ext cx="1356703" cy="147672"/>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Интеграция систем</a:t>
            </a:r>
            <a:endParaRPr lang="en-US" sz="1200" dirty="0">
              <a:latin typeface="+mn-lt"/>
            </a:endParaRPr>
          </a:p>
        </p:txBody>
      </p:sp>
      <p:sp>
        <p:nvSpPr>
          <p:cNvPr id="53" name="Text 45">
            <a:extLst>
              <a:ext uri="{FF2B5EF4-FFF2-40B4-BE49-F238E27FC236}">
                <a16:creationId xmlns:a16="http://schemas.microsoft.com/office/drawing/2014/main" id="{F5A3CC5A-6866-4BE0-944C-870FC4A4B928}"/>
              </a:ext>
            </a:extLst>
          </p:cNvPr>
          <p:cNvSpPr/>
          <p:nvPr/>
        </p:nvSpPr>
        <p:spPr>
          <a:xfrm>
            <a:off x="9175346" y="5637279"/>
            <a:ext cx="2113560" cy="505161"/>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Цифровое решение интегрировано со смежными информационными системами</a:t>
            </a:r>
            <a:endParaRPr lang="en-US" sz="1200" dirty="0">
              <a:latin typeface="+mn-lt"/>
            </a:endParaRPr>
          </a:p>
        </p:txBody>
      </p:sp>
      <p:sp>
        <p:nvSpPr>
          <p:cNvPr id="54" name="Shape 46">
            <a:extLst>
              <a:ext uri="{FF2B5EF4-FFF2-40B4-BE49-F238E27FC236}">
                <a16:creationId xmlns:a16="http://schemas.microsoft.com/office/drawing/2014/main" id="{53E54B7E-D45A-4E26-8193-0F2AA8DDB96F}"/>
              </a:ext>
            </a:extLst>
          </p:cNvPr>
          <p:cNvSpPr/>
          <p:nvPr/>
        </p:nvSpPr>
        <p:spPr>
          <a:xfrm>
            <a:off x="3989890" y="5335000"/>
            <a:ext cx="2395729" cy="1252957"/>
          </a:xfrm>
          <a:prstGeom prst="roundRect">
            <a:avLst>
              <a:gd name="adj" fmla="val 8346"/>
            </a:avLst>
          </a:prstGeom>
          <a:solidFill>
            <a:srgbClr val="FFFCFA"/>
          </a:solidFill>
          <a:ln w="15240">
            <a:solidFill>
              <a:srgbClr val="B3BDB5"/>
            </a:solidFill>
            <a:prstDash val="solid"/>
          </a:ln>
        </p:spPr>
        <p:txBody>
          <a:bodyPr/>
          <a:lstStyle/>
          <a:p>
            <a:endParaRPr lang="ru-RU"/>
          </a:p>
        </p:txBody>
      </p:sp>
      <p:sp>
        <p:nvSpPr>
          <p:cNvPr id="57" name="Text 48">
            <a:extLst>
              <a:ext uri="{FF2B5EF4-FFF2-40B4-BE49-F238E27FC236}">
                <a16:creationId xmlns:a16="http://schemas.microsoft.com/office/drawing/2014/main" id="{7C607769-A5D3-4D71-9129-3F4B52EA67B7}"/>
              </a:ext>
            </a:extLst>
          </p:cNvPr>
          <p:cNvSpPr/>
          <p:nvPr/>
        </p:nvSpPr>
        <p:spPr>
          <a:xfrm>
            <a:off x="4135181" y="5442180"/>
            <a:ext cx="1321085" cy="170599"/>
          </a:xfrm>
          <a:prstGeom prst="rect">
            <a:avLst/>
          </a:prstGeom>
          <a:noFill/>
          <a:ln/>
        </p:spPr>
        <p:txBody>
          <a:bodyPr wrap="none" lIns="0" tIns="0" rIns="0" bIns="0" rtlCol="0" anchor="t"/>
          <a:lstStyle/>
          <a:p>
            <a:pPr>
              <a:lnSpc>
                <a:spcPts val="1500"/>
              </a:lnSpc>
            </a:pPr>
            <a:r>
              <a:rPr lang="en-US" sz="1200" b="1" dirty="0">
                <a:solidFill>
                  <a:srgbClr val="443728"/>
                </a:solidFill>
                <a:latin typeface="+mn-lt"/>
                <a:ea typeface="Crimson Pro Bold" pitchFamily="34" charset="-122"/>
                <a:cs typeface="Crimson Pro Bold" pitchFamily="34" charset="-120"/>
              </a:rPr>
              <a:t>Унификация ИТ</a:t>
            </a:r>
            <a:endParaRPr lang="en-US" sz="1200" dirty="0">
              <a:latin typeface="+mn-lt"/>
            </a:endParaRPr>
          </a:p>
        </p:txBody>
      </p:sp>
      <p:sp>
        <p:nvSpPr>
          <p:cNvPr id="58" name="Text 49">
            <a:extLst>
              <a:ext uri="{FF2B5EF4-FFF2-40B4-BE49-F238E27FC236}">
                <a16:creationId xmlns:a16="http://schemas.microsoft.com/office/drawing/2014/main" id="{263284E8-A589-4697-8F1E-0E7238CF2B74}"/>
              </a:ext>
            </a:extLst>
          </p:cNvPr>
          <p:cNvSpPr/>
          <p:nvPr/>
        </p:nvSpPr>
        <p:spPr>
          <a:xfrm>
            <a:off x="4135182" y="5618137"/>
            <a:ext cx="2113448" cy="583590"/>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Унифицирована поддержка ИТ-решений с учетом использования единой версии платформы 1С</a:t>
            </a:r>
            <a:endParaRPr lang="en-US" sz="1200" dirty="0">
              <a:latin typeface="+mn-lt"/>
            </a:endParaRPr>
          </a:p>
        </p:txBody>
      </p:sp>
      <p:pic>
        <p:nvPicPr>
          <p:cNvPr id="59" name="Picture 2">
            <a:extLst>
              <a:ext uri="{FF2B5EF4-FFF2-40B4-BE49-F238E27FC236}">
                <a16:creationId xmlns:a16="http://schemas.microsoft.com/office/drawing/2014/main" id="{40F0C59F-E1DB-46B5-BCBD-ADC78194A1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77" t="15865" r="14703"/>
          <a:stretch/>
        </p:blipFill>
        <p:spPr bwMode="auto">
          <a:xfrm>
            <a:off x="9175345" y="3639310"/>
            <a:ext cx="2246023" cy="1586396"/>
          </a:xfrm>
          <a:prstGeom prst="rect">
            <a:avLst/>
          </a:prstGeom>
          <a:solidFill>
            <a:srgbClr val="FFFFFF"/>
          </a:solidFill>
        </p:spPr>
      </p:pic>
    </p:spTree>
    <p:extLst>
      <p:ext uri="{BB962C8B-B14F-4D97-AF65-F5344CB8AC3E}">
        <p14:creationId xmlns:p14="http://schemas.microsoft.com/office/powerpoint/2010/main" val="3718978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76" name="Рисунок 75">
            <a:extLst>
              <a:ext uri="{FF2B5EF4-FFF2-40B4-BE49-F238E27FC236}">
                <a16:creationId xmlns:a16="http://schemas.microsoft.com/office/drawing/2014/main" id="{3CBDC8EF-DEBE-4B7E-9C4E-9AF07D4F77AE}"/>
              </a:ext>
            </a:extLst>
          </p:cNvPr>
          <p:cNvPicPr>
            <a:picLocks noChangeAspect="1"/>
          </p:cNvPicPr>
          <p:nvPr/>
        </p:nvPicPr>
        <p:blipFill>
          <a:blip r:embed="rId3"/>
          <a:stretch>
            <a:fillRect/>
          </a:stretch>
        </p:blipFill>
        <p:spPr>
          <a:xfrm>
            <a:off x="3398" y="1364"/>
            <a:ext cx="1866900" cy="1447800"/>
          </a:xfrm>
          <a:prstGeom prst="rect">
            <a:avLst/>
          </a:prstGeom>
        </p:spPr>
      </p:pic>
      <p:sp>
        <p:nvSpPr>
          <p:cNvPr id="4" name="Text 1"/>
          <p:cNvSpPr/>
          <p:nvPr/>
        </p:nvSpPr>
        <p:spPr>
          <a:xfrm>
            <a:off x="2142953" y="188914"/>
            <a:ext cx="7626522" cy="78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Спасибо за </a:t>
            </a:r>
            <a:r>
              <a:rPr lang="en-US" sz="2800" dirty="0" err="1">
                <a:solidFill>
                  <a:srgbClr val="443728"/>
                </a:solidFill>
                <a:latin typeface="+mj-lt"/>
                <a:ea typeface="Crimson Pro Bold" pitchFamily="34" charset="-122"/>
              </a:rPr>
              <a:t>внимание</a:t>
            </a:r>
            <a:r>
              <a:rPr lang="en-US" sz="2800" dirty="0">
                <a:solidFill>
                  <a:srgbClr val="443728"/>
                </a:solidFill>
                <a:latin typeface="+mj-lt"/>
                <a:ea typeface="Crimson Pro Bold" pitchFamily="34" charset="-122"/>
              </a:rPr>
              <a:t>!</a:t>
            </a:r>
          </a:p>
        </p:txBody>
      </p:sp>
      <p:sp>
        <p:nvSpPr>
          <p:cNvPr id="5" name="Shape 2"/>
          <p:cNvSpPr/>
          <p:nvPr/>
        </p:nvSpPr>
        <p:spPr>
          <a:xfrm>
            <a:off x="661821" y="1713352"/>
            <a:ext cx="3544120" cy="1438906"/>
          </a:xfrm>
          <a:prstGeom prst="roundRect">
            <a:avLst>
              <a:gd name="adj" fmla="val 4104"/>
            </a:avLst>
          </a:prstGeom>
          <a:solidFill>
            <a:srgbClr val="FFFCFA"/>
          </a:solidFill>
          <a:ln w="22860">
            <a:solidFill>
              <a:srgbClr val="835E54"/>
            </a:solidFill>
            <a:prstDash val="solid"/>
          </a:ln>
        </p:spPr>
        <p:txBody>
          <a:bodyPr/>
          <a:lstStyle/>
          <a:p>
            <a:endParaRPr lang="ru-RU"/>
          </a:p>
        </p:txBody>
      </p:sp>
      <p:sp>
        <p:nvSpPr>
          <p:cNvPr id="6" name="Shape 3"/>
          <p:cNvSpPr/>
          <p:nvPr/>
        </p:nvSpPr>
        <p:spPr>
          <a:xfrm>
            <a:off x="680875" y="1732406"/>
            <a:ext cx="3506011" cy="421778"/>
          </a:xfrm>
          <a:prstGeom prst="roundRect">
            <a:avLst>
              <a:gd name="adj" fmla="val 8581"/>
            </a:avLst>
          </a:prstGeom>
          <a:solidFill>
            <a:srgbClr val="835E54"/>
          </a:solidFill>
          <a:ln/>
        </p:spPr>
        <p:txBody>
          <a:bodyPr/>
          <a:lstStyle/>
          <a:p>
            <a:endParaRPr lang="ru-RU"/>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8386" y="1834625"/>
            <a:ext cx="210889" cy="210889"/>
          </a:xfrm>
          <a:prstGeom prst="rect">
            <a:avLst/>
          </a:prstGeom>
        </p:spPr>
      </p:pic>
      <p:sp>
        <p:nvSpPr>
          <p:cNvPr id="8" name="Text 4"/>
          <p:cNvSpPr/>
          <p:nvPr/>
        </p:nvSpPr>
        <p:spPr>
          <a:xfrm>
            <a:off x="821401" y="2273671"/>
            <a:ext cx="1757670" cy="219622"/>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Поддержка 1С</a:t>
            </a:r>
            <a:endParaRPr lang="en-US" sz="1400" dirty="0">
              <a:latin typeface="+mn-lt"/>
            </a:endParaRPr>
          </a:p>
        </p:txBody>
      </p:sp>
      <p:sp>
        <p:nvSpPr>
          <p:cNvPr id="9" name="Text 5"/>
          <p:cNvSpPr/>
          <p:nvPr/>
        </p:nvSpPr>
        <p:spPr>
          <a:xfrm>
            <a:off x="821401" y="2564945"/>
            <a:ext cx="3224959" cy="208110"/>
          </a:xfrm>
          <a:prstGeom prst="rect">
            <a:avLst/>
          </a:prstGeom>
          <a:noFill/>
          <a:ln/>
        </p:spPr>
        <p:txBody>
          <a:bodyPr wrap="non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6">
                  <a:extLst>
                    <a:ext uri="{A12FA001-AC4F-418D-AE19-62706E023703}">
                      <ahyp:hlinkClr xmlns:ahyp="http://schemas.microsoft.com/office/drawing/2018/hyperlinkcolor" val="tx"/>
                    </a:ext>
                  </a:extLst>
                </a:hlinkClick>
              </a:rPr>
              <a:t>v8@1c.ru</a:t>
            </a:r>
            <a:endParaRPr lang="en-US" sz="1200" dirty="0">
              <a:latin typeface="+mn-lt"/>
            </a:endParaRPr>
          </a:p>
        </p:txBody>
      </p:sp>
      <p:sp>
        <p:nvSpPr>
          <p:cNvPr id="10" name="Shape 6"/>
          <p:cNvSpPr/>
          <p:nvPr/>
        </p:nvSpPr>
        <p:spPr>
          <a:xfrm>
            <a:off x="4325428" y="1713352"/>
            <a:ext cx="3544219" cy="1438906"/>
          </a:xfrm>
          <a:prstGeom prst="roundRect">
            <a:avLst>
              <a:gd name="adj" fmla="val 4104"/>
            </a:avLst>
          </a:prstGeom>
          <a:solidFill>
            <a:srgbClr val="FFFCFA"/>
          </a:solidFill>
          <a:ln w="22860">
            <a:solidFill>
              <a:srgbClr val="C9907C"/>
            </a:solidFill>
            <a:prstDash val="solid"/>
          </a:ln>
        </p:spPr>
        <p:txBody>
          <a:bodyPr/>
          <a:lstStyle/>
          <a:p>
            <a:endParaRPr lang="ru-RU"/>
          </a:p>
        </p:txBody>
      </p:sp>
      <p:sp>
        <p:nvSpPr>
          <p:cNvPr id="11" name="Shape 7"/>
          <p:cNvSpPr/>
          <p:nvPr/>
        </p:nvSpPr>
        <p:spPr>
          <a:xfrm>
            <a:off x="4344482" y="1732406"/>
            <a:ext cx="3506111" cy="421778"/>
          </a:xfrm>
          <a:prstGeom prst="roundRect">
            <a:avLst>
              <a:gd name="adj" fmla="val 8581"/>
            </a:avLst>
          </a:prstGeom>
          <a:solidFill>
            <a:srgbClr val="C9907C"/>
          </a:solidFill>
          <a:ln/>
        </p:spPr>
        <p:txBody>
          <a:bodyPr/>
          <a:lstStyle/>
          <a:p>
            <a:endParaRPr lang="ru-RU"/>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2093" y="1834625"/>
            <a:ext cx="210889" cy="210889"/>
          </a:xfrm>
          <a:prstGeom prst="rect">
            <a:avLst/>
          </a:prstGeom>
        </p:spPr>
      </p:pic>
      <p:sp>
        <p:nvSpPr>
          <p:cNvPr id="15" name="Shape 10"/>
          <p:cNvSpPr/>
          <p:nvPr/>
        </p:nvSpPr>
        <p:spPr>
          <a:xfrm>
            <a:off x="7989135" y="1713352"/>
            <a:ext cx="3544219" cy="1438906"/>
          </a:xfrm>
          <a:prstGeom prst="roundRect">
            <a:avLst>
              <a:gd name="adj" fmla="val 4104"/>
            </a:avLst>
          </a:prstGeom>
          <a:solidFill>
            <a:srgbClr val="FFFCFA"/>
          </a:solidFill>
          <a:ln w="22860">
            <a:solidFill>
              <a:srgbClr val="B3BDB5"/>
            </a:solidFill>
            <a:prstDash val="solid"/>
          </a:ln>
        </p:spPr>
        <p:txBody>
          <a:bodyPr/>
          <a:lstStyle/>
          <a:p>
            <a:endParaRPr lang="ru-RU"/>
          </a:p>
        </p:txBody>
      </p:sp>
      <p:sp>
        <p:nvSpPr>
          <p:cNvPr id="16" name="Shape 11"/>
          <p:cNvSpPr/>
          <p:nvPr/>
        </p:nvSpPr>
        <p:spPr>
          <a:xfrm>
            <a:off x="8008189" y="1732406"/>
            <a:ext cx="3506111" cy="421778"/>
          </a:xfrm>
          <a:prstGeom prst="roundRect">
            <a:avLst>
              <a:gd name="adj" fmla="val 8581"/>
            </a:avLst>
          </a:prstGeom>
          <a:solidFill>
            <a:srgbClr val="B3BDB5"/>
          </a:solidFill>
          <a:ln/>
        </p:spPr>
        <p:txBody>
          <a:bodyPr/>
          <a:lstStyle/>
          <a:p>
            <a:endParaRPr lang="ru-RU"/>
          </a:p>
        </p:txBody>
      </p:sp>
      <p:sp>
        <p:nvSpPr>
          <p:cNvPr id="20" name="Shape 14"/>
          <p:cNvSpPr/>
          <p:nvPr/>
        </p:nvSpPr>
        <p:spPr>
          <a:xfrm>
            <a:off x="661821" y="3271744"/>
            <a:ext cx="3544120" cy="1438906"/>
          </a:xfrm>
          <a:prstGeom prst="roundRect">
            <a:avLst>
              <a:gd name="adj" fmla="val 4104"/>
            </a:avLst>
          </a:prstGeom>
          <a:solidFill>
            <a:srgbClr val="FFFCFA"/>
          </a:solidFill>
          <a:ln w="22860">
            <a:solidFill>
              <a:srgbClr val="FCC451"/>
            </a:solidFill>
            <a:prstDash val="solid"/>
          </a:ln>
        </p:spPr>
        <p:txBody>
          <a:bodyPr/>
          <a:lstStyle/>
          <a:p>
            <a:endParaRPr lang="ru-RU"/>
          </a:p>
        </p:txBody>
      </p:sp>
      <p:sp>
        <p:nvSpPr>
          <p:cNvPr id="21" name="Shape 15"/>
          <p:cNvSpPr/>
          <p:nvPr/>
        </p:nvSpPr>
        <p:spPr>
          <a:xfrm>
            <a:off x="680875" y="3290798"/>
            <a:ext cx="3506011" cy="421778"/>
          </a:xfrm>
          <a:prstGeom prst="roundRect">
            <a:avLst>
              <a:gd name="adj" fmla="val 8581"/>
            </a:avLst>
          </a:prstGeom>
          <a:solidFill>
            <a:srgbClr val="FCC451"/>
          </a:solidFill>
          <a:ln/>
        </p:spPr>
        <p:txBody>
          <a:bodyPr/>
          <a:lstStyle/>
          <a:p>
            <a:endParaRPr lang="ru-RU"/>
          </a:p>
        </p:txBody>
      </p:sp>
      <p:pic>
        <p:nvPicPr>
          <p:cNvPr id="22"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8386" y="3393018"/>
            <a:ext cx="210889" cy="210889"/>
          </a:xfrm>
          <a:prstGeom prst="rect">
            <a:avLst/>
          </a:prstGeom>
        </p:spPr>
      </p:pic>
      <p:sp>
        <p:nvSpPr>
          <p:cNvPr id="23" name="Text 16"/>
          <p:cNvSpPr/>
          <p:nvPr/>
        </p:nvSpPr>
        <p:spPr>
          <a:xfrm>
            <a:off x="821402" y="3832063"/>
            <a:ext cx="2467873" cy="439244"/>
          </a:xfrm>
          <a:prstGeom prst="rect">
            <a:avLst/>
          </a:prstGeom>
          <a:noFill/>
          <a:ln/>
        </p:spPr>
        <p:txBody>
          <a:bodyPr wrap="squar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Канал линейки продуктов «1С:Управление холдингом»</a:t>
            </a:r>
            <a:endParaRPr lang="en-US" sz="1400" dirty="0">
              <a:latin typeface="+mn-lt"/>
            </a:endParaRPr>
          </a:p>
        </p:txBody>
      </p:sp>
      <p:sp>
        <p:nvSpPr>
          <p:cNvPr id="25" name="Shape 18"/>
          <p:cNvSpPr/>
          <p:nvPr/>
        </p:nvSpPr>
        <p:spPr>
          <a:xfrm>
            <a:off x="4325428" y="3271744"/>
            <a:ext cx="3544219" cy="1438906"/>
          </a:xfrm>
          <a:prstGeom prst="roundRect">
            <a:avLst>
              <a:gd name="adj" fmla="val 4104"/>
            </a:avLst>
          </a:prstGeom>
          <a:solidFill>
            <a:srgbClr val="FFFCFA"/>
          </a:solidFill>
          <a:ln w="22860">
            <a:solidFill>
              <a:srgbClr val="835E54"/>
            </a:solidFill>
            <a:prstDash val="solid"/>
          </a:ln>
        </p:spPr>
        <p:txBody>
          <a:bodyPr/>
          <a:lstStyle/>
          <a:p>
            <a:endParaRPr lang="ru-RU"/>
          </a:p>
        </p:txBody>
      </p:sp>
      <p:sp>
        <p:nvSpPr>
          <p:cNvPr id="26" name="Shape 19"/>
          <p:cNvSpPr/>
          <p:nvPr/>
        </p:nvSpPr>
        <p:spPr>
          <a:xfrm>
            <a:off x="4344482" y="3290798"/>
            <a:ext cx="3506111" cy="421778"/>
          </a:xfrm>
          <a:prstGeom prst="roundRect">
            <a:avLst>
              <a:gd name="adj" fmla="val 8581"/>
            </a:avLst>
          </a:prstGeom>
          <a:solidFill>
            <a:srgbClr val="835E54"/>
          </a:solidFill>
          <a:ln/>
        </p:spPr>
        <p:txBody>
          <a:bodyPr/>
          <a:lstStyle/>
          <a:p>
            <a:endParaRPr lang="ru-RU"/>
          </a:p>
        </p:txBody>
      </p:sp>
      <p:pic>
        <p:nvPicPr>
          <p:cNvPr id="27" name="Image 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2093" y="3393018"/>
            <a:ext cx="210889" cy="210889"/>
          </a:xfrm>
          <a:prstGeom prst="rect">
            <a:avLst/>
          </a:prstGeom>
        </p:spPr>
      </p:pic>
      <p:sp>
        <p:nvSpPr>
          <p:cNvPr id="28" name="Text 20"/>
          <p:cNvSpPr/>
          <p:nvPr/>
        </p:nvSpPr>
        <p:spPr>
          <a:xfrm>
            <a:off x="4476629" y="3855087"/>
            <a:ext cx="2444595" cy="416220"/>
          </a:xfrm>
          <a:prstGeom prst="rect">
            <a:avLst/>
          </a:prstGeom>
          <a:noFill/>
          <a:ln/>
        </p:spPr>
        <p:txBody>
          <a:bodyPr wrap="squar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Канал</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линейки</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продуктов</a:t>
            </a:r>
            <a:r>
              <a:rPr lang="en-US" sz="1400" b="1" dirty="0">
                <a:solidFill>
                  <a:srgbClr val="443728"/>
                </a:solidFill>
                <a:latin typeface="+mn-lt"/>
                <a:ea typeface="Crimson Pro Bold" pitchFamily="34" charset="-122"/>
                <a:cs typeface="Crimson Pro Bold" pitchFamily="34" charset="-120"/>
              </a:rPr>
              <a:t> «1С:Управление </a:t>
            </a:r>
            <a:r>
              <a:rPr lang="en-US" sz="1400" b="1" dirty="0" err="1">
                <a:solidFill>
                  <a:srgbClr val="443728"/>
                </a:solidFill>
                <a:latin typeface="+mn-lt"/>
                <a:ea typeface="Crimson Pro Bold" pitchFamily="34" charset="-122"/>
                <a:cs typeface="Crimson Pro Bold" pitchFamily="34" charset="-120"/>
              </a:rPr>
              <a:t>холдингом</a:t>
            </a:r>
            <a:r>
              <a:rPr lang="en-US" sz="1400" b="1" dirty="0">
                <a:solidFill>
                  <a:srgbClr val="443728"/>
                </a:solidFill>
                <a:latin typeface="+mn-lt"/>
                <a:ea typeface="Crimson Pro Bold" pitchFamily="34" charset="-122"/>
                <a:cs typeface="Crimson Pro Bold" pitchFamily="34" charset="-120"/>
              </a:rPr>
              <a:t>»</a:t>
            </a:r>
            <a:endParaRPr lang="en-US" sz="1400" dirty="0">
              <a:latin typeface="+mn-lt"/>
            </a:endParaRPr>
          </a:p>
          <a:p>
            <a:pPr>
              <a:lnSpc>
                <a:spcPts val="1709"/>
              </a:lnSpc>
            </a:pPr>
            <a:endParaRPr lang="en-US" sz="1400" dirty="0">
              <a:latin typeface="+mn-lt"/>
            </a:endParaRPr>
          </a:p>
        </p:txBody>
      </p:sp>
      <p:sp>
        <p:nvSpPr>
          <p:cNvPr id="29" name="Text 21"/>
          <p:cNvSpPr/>
          <p:nvPr/>
        </p:nvSpPr>
        <p:spPr>
          <a:xfrm>
            <a:off x="6114682" y="4415857"/>
            <a:ext cx="1280226" cy="205370"/>
          </a:xfrm>
          <a:prstGeom prst="rect">
            <a:avLst/>
          </a:prstGeom>
          <a:noFill/>
          <a:ln/>
        </p:spPr>
        <p:txBody>
          <a:bodyPr wrap="square" lIns="0" tIns="0" rIns="0" bIns="0" rtlCol="0" anchor="t"/>
          <a:lstStyle/>
          <a:p>
            <a:pPr>
              <a:lnSpc>
                <a:spcPts val="1625"/>
              </a:lnSpc>
            </a:pPr>
            <a:r>
              <a:rPr lang="ru-RU" sz="1400" b="1" u="sng" dirty="0">
                <a:solidFill>
                  <a:srgbClr val="C9907C"/>
                </a:solidFill>
                <a:latin typeface="+mn-lt"/>
                <a:ea typeface="Open Sans" pitchFamily="34" charset="-122"/>
                <a:cs typeface="Open Sans" pitchFamily="34" charset="-120"/>
                <a:hlinkClick r:id="rId13">
                  <a:extLst>
                    <a:ext uri="{A12FA001-AC4F-418D-AE19-62706E023703}">
                      <ahyp:hlinkClr xmlns:ahyp="http://schemas.microsoft.com/office/drawing/2018/hyperlinkcolor" val="tx"/>
                    </a:ext>
                  </a:extLst>
                </a:hlinkClick>
              </a:rPr>
              <a:t>ДЗЕН</a:t>
            </a:r>
            <a:endParaRPr lang="en-US" sz="1400" b="1" dirty="0">
              <a:solidFill>
                <a:srgbClr val="C9907C"/>
              </a:solidFill>
              <a:latin typeface="+mn-lt"/>
            </a:endParaRPr>
          </a:p>
        </p:txBody>
      </p:sp>
      <p:sp>
        <p:nvSpPr>
          <p:cNvPr id="30" name="Shape 22"/>
          <p:cNvSpPr/>
          <p:nvPr/>
        </p:nvSpPr>
        <p:spPr>
          <a:xfrm>
            <a:off x="7989135" y="3271744"/>
            <a:ext cx="3544219" cy="1438906"/>
          </a:xfrm>
          <a:prstGeom prst="roundRect">
            <a:avLst>
              <a:gd name="adj" fmla="val 4104"/>
            </a:avLst>
          </a:prstGeom>
          <a:solidFill>
            <a:srgbClr val="FFFCFA"/>
          </a:solidFill>
          <a:ln w="22860">
            <a:solidFill>
              <a:srgbClr val="C9907C"/>
            </a:solidFill>
            <a:prstDash val="solid"/>
          </a:ln>
        </p:spPr>
        <p:txBody>
          <a:bodyPr/>
          <a:lstStyle/>
          <a:p>
            <a:endParaRPr lang="ru-RU"/>
          </a:p>
        </p:txBody>
      </p:sp>
      <p:sp>
        <p:nvSpPr>
          <p:cNvPr id="31" name="Shape 23"/>
          <p:cNvSpPr/>
          <p:nvPr/>
        </p:nvSpPr>
        <p:spPr>
          <a:xfrm>
            <a:off x="8008189" y="3290798"/>
            <a:ext cx="3506111" cy="421778"/>
          </a:xfrm>
          <a:prstGeom prst="roundRect">
            <a:avLst>
              <a:gd name="adj" fmla="val 8581"/>
            </a:avLst>
          </a:prstGeom>
          <a:solidFill>
            <a:srgbClr val="C9907C"/>
          </a:solidFill>
          <a:ln/>
        </p:spPr>
        <p:txBody>
          <a:bodyPr/>
          <a:lstStyle/>
          <a:p>
            <a:endParaRPr lang="ru-RU"/>
          </a:p>
        </p:txBody>
      </p:sp>
      <p:pic>
        <p:nvPicPr>
          <p:cNvPr id="32" name="Image 6"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90379" y="1818855"/>
            <a:ext cx="210889" cy="210889"/>
          </a:xfrm>
          <a:prstGeom prst="rect">
            <a:avLst/>
          </a:prstGeom>
        </p:spPr>
      </p:pic>
      <p:sp>
        <p:nvSpPr>
          <p:cNvPr id="35" name="Shape 26"/>
          <p:cNvSpPr/>
          <p:nvPr/>
        </p:nvSpPr>
        <p:spPr>
          <a:xfrm>
            <a:off x="661821" y="4830138"/>
            <a:ext cx="3544120" cy="1623992"/>
          </a:xfrm>
          <a:prstGeom prst="roundRect">
            <a:avLst>
              <a:gd name="adj" fmla="val 3637"/>
            </a:avLst>
          </a:prstGeom>
          <a:solidFill>
            <a:srgbClr val="FFFCFA"/>
          </a:solidFill>
          <a:ln w="22860">
            <a:solidFill>
              <a:srgbClr val="B3BDB5"/>
            </a:solidFill>
            <a:prstDash val="solid"/>
          </a:ln>
        </p:spPr>
        <p:txBody>
          <a:bodyPr/>
          <a:lstStyle/>
          <a:p>
            <a:endParaRPr lang="ru-RU"/>
          </a:p>
        </p:txBody>
      </p:sp>
      <p:sp>
        <p:nvSpPr>
          <p:cNvPr id="36" name="Shape 27"/>
          <p:cNvSpPr/>
          <p:nvPr/>
        </p:nvSpPr>
        <p:spPr>
          <a:xfrm>
            <a:off x="680875" y="4849192"/>
            <a:ext cx="3506011" cy="421778"/>
          </a:xfrm>
          <a:prstGeom prst="roundRect">
            <a:avLst>
              <a:gd name="adj" fmla="val 8581"/>
            </a:avLst>
          </a:prstGeom>
          <a:solidFill>
            <a:srgbClr val="B3BDB5"/>
          </a:solidFill>
          <a:ln/>
        </p:spPr>
        <p:txBody>
          <a:bodyPr/>
          <a:lstStyle/>
          <a:p>
            <a:endParaRPr lang="ru-RU"/>
          </a:p>
        </p:txBody>
      </p:sp>
      <p:pic>
        <p:nvPicPr>
          <p:cNvPr id="37" name="Image 7"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28386" y="4951410"/>
            <a:ext cx="210889" cy="210889"/>
          </a:xfrm>
          <a:prstGeom prst="rect">
            <a:avLst/>
          </a:prstGeom>
        </p:spPr>
      </p:pic>
      <p:sp>
        <p:nvSpPr>
          <p:cNvPr id="38" name="Text 28"/>
          <p:cNvSpPr/>
          <p:nvPr/>
        </p:nvSpPr>
        <p:spPr>
          <a:xfrm>
            <a:off x="821401" y="5390456"/>
            <a:ext cx="1757670" cy="219622"/>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Презентации</a:t>
            </a:r>
            <a:endParaRPr lang="en-US" sz="1600" dirty="0">
              <a:latin typeface="+mn-lt"/>
            </a:endParaRPr>
          </a:p>
        </p:txBody>
      </p:sp>
      <p:sp>
        <p:nvSpPr>
          <p:cNvPr id="39" name="Text 29"/>
          <p:cNvSpPr/>
          <p:nvPr/>
        </p:nvSpPr>
        <p:spPr>
          <a:xfrm>
            <a:off x="821402" y="5681730"/>
            <a:ext cx="2194096" cy="416220"/>
          </a:xfrm>
          <a:prstGeom prst="rect">
            <a:avLst/>
          </a:prstGeom>
          <a:noFill/>
          <a:ln/>
        </p:spPr>
        <p:txBody>
          <a:bodyPr wrap="squar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18"/>
              </a:rPr>
              <a:t>https://v8.1c.ru/cpm/poleznye-materialy/presentations/</a:t>
            </a:r>
            <a:endParaRPr lang="en-US" sz="1200" dirty="0">
              <a:latin typeface="+mn-lt"/>
            </a:endParaRPr>
          </a:p>
        </p:txBody>
      </p:sp>
      <p:sp>
        <p:nvSpPr>
          <p:cNvPr id="40" name="Shape 30"/>
          <p:cNvSpPr/>
          <p:nvPr/>
        </p:nvSpPr>
        <p:spPr>
          <a:xfrm>
            <a:off x="4325428" y="4830138"/>
            <a:ext cx="3544219" cy="1623992"/>
          </a:xfrm>
          <a:prstGeom prst="roundRect">
            <a:avLst>
              <a:gd name="adj" fmla="val 3637"/>
            </a:avLst>
          </a:prstGeom>
          <a:solidFill>
            <a:srgbClr val="FFFCFA"/>
          </a:solidFill>
          <a:ln w="22860">
            <a:solidFill>
              <a:srgbClr val="FCC451"/>
            </a:solidFill>
            <a:prstDash val="solid"/>
          </a:ln>
        </p:spPr>
        <p:txBody>
          <a:bodyPr/>
          <a:lstStyle/>
          <a:p>
            <a:endParaRPr lang="ru-RU"/>
          </a:p>
        </p:txBody>
      </p:sp>
      <p:sp>
        <p:nvSpPr>
          <p:cNvPr id="41" name="Shape 31"/>
          <p:cNvSpPr/>
          <p:nvPr/>
        </p:nvSpPr>
        <p:spPr>
          <a:xfrm>
            <a:off x="4344482" y="4849192"/>
            <a:ext cx="3506111" cy="421778"/>
          </a:xfrm>
          <a:prstGeom prst="roundRect">
            <a:avLst>
              <a:gd name="adj" fmla="val 8581"/>
            </a:avLst>
          </a:prstGeom>
          <a:solidFill>
            <a:srgbClr val="FCC451"/>
          </a:solidFill>
          <a:ln/>
        </p:spPr>
        <p:txBody>
          <a:bodyPr/>
          <a:lstStyle/>
          <a:p>
            <a:endParaRPr lang="ru-RU"/>
          </a:p>
        </p:txBody>
      </p:sp>
      <p:pic>
        <p:nvPicPr>
          <p:cNvPr id="42" name="Image 8"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92093" y="4951410"/>
            <a:ext cx="210889" cy="210889"/>
          </a:xfrm>
          <a:prstGeom prst="rect">
            <a:avLst/>
          </a:prstGeom>
        </p:spPr>
      </p:pic>
      <p:sp>
        <p:nvSpPr>
          <p:cNvPr id="43" name="Text 32"/>
          <p:cNvSpPr/>
          <p:nvPr/>
        </p:nvSpPr>
        <p:spPr>
          <a:xfrm>
            <a:off x="4485008" y="5390456"/>
            <a:ext cx="1757670" cy="219622"/>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Видео-материалы</a:t>
            </a:r>
            <a:endParaRPr lang="en-US" sz="1600" dirty="0">
              <a:latin typeface="+mn-lt"/>
            </a:endParaRPr>
          </a:p>
        </p:txBody>
      </p:sp>
      <p:sp>
        <p:nvSpPr>
          <p:cNvPr id="44" name="Text 33"/>
          <p:cNvSpPr/>
          <p:nvPr/>
        </p:nvSpPr>
        <p:spPr>
          <a:xfrm>
            <a:off x="4485008" y="5681730"/>
            <a:ext cx="2281072" cy="416220"/>
          </a:xfrm>
          <a:prstGeom prst="rect">
            <a:avLst/>
          </a:prstGeom>
          <a:noFill/>
          <a:ln/>
        </p:spPr>
        <p:txBody>
          <a:bodyPr wrap="squar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21"/>
              </a:rPr>
              <a:t>https://v8.1c.ru/cpm/poleznye-materialy/video/</a:t>
            </a:r>
            <a:endParaRPr lang="en-US" sz="1200" dirty="0">
              <a:latin typeface="+mn-lt"/>
            </a:endParaRPr>
          </a:p>
        </p:txBody>
      </p:sp>
      <p:sp>
        <p:nvSpPr>
          <p:cNvPr id="45" name="Shape 34"/>
          <p:cNvSpPr/>
          <p:nvPr/>
        </p:nvSpPr>
        <p:spPr>
          <a:xfrm>
            <a:off x="7989135" y="4830138"/>
            <a:ext cx="3544219" cy="1623992"/>
          </a:xfrm>
          <a:prstGeom prst="roundRect">
            <a:avLst>
              <a:gd name="adj" fmla="val 3637"/>
            </a:avLst>
          </a:prstGeom>
          <a:solidFill>
            <a:srgbClr val="FFFCFA"/>
          </a:solidFill>
          <a:ln w="22860">
            <a:solidFill>
              <a:srgbClr val="835E54"/>
            </a:solidFill>
            <a:prstDash val="solid"/>
          </a:ln>
        </p:spPr>
        <p:txBody>
          <a:bodyPr/>
          <a:lstStyle/>
          <a:p>
            <a:endParaRPr lang="ru-RU"/>
          </a:p>
        </p:txBody>
      </p:sp>
      <p:sp>
        <p:nvSpPr>
          <p:cNvPr id="47" name="Text 36"/>
          <p:cNvSpPr/>
          <p:nvPr/>
        </p:nvSpPr>
        <p:spPr>
          <a:xfrm>
            <a:off x="9655800" y="4925112"/>
            <a:ext cx="210889" cy="263586"/>
          </a:xfrm>
          <a:prstGeom prst="rect">
            <a:avLst/>
          </a:prstGeom>
          <a:noFill/>
          <a:ln/>
        </p:spPr>
        <p:txBody>
          <a:bodyPr wrap="none" lIns="0" tIns="0" rIns="0" bIns="0" rtlCol="0" anchor="t"/>
          <a:lstStyle/>
          <a:p>
            <a:pPr>
              <a:lnSpc>
                <a:spcPts val="1625"/>
              </a:lnSpc>
            </a:pPr>
            <a:r>
              <a:rPr lang="en-US" sz="2000" b="1" dirty="0">
                <a:solidFill>
                  <a:srgbClr val="FFFFFF"/>
                </a:solidFill>
                <a:latin typeface="+mn-lt"/>
                <a:ea typeface="Crimson Pro Bold" pitchFamily="34" charset="-122"/>
                <a:cs typeface="Crimson Pro Bold" pitchFamily="34" charset="-120"/>
              </a:rPr>
              <a:t>9</a:t>
            </a:r>
            <a:endParaRPr lang="en-US" sz="2000" dirty="0">
              <a:latin typeface="+mn-lt"/>
            </a:endParaRPr>
          </a:p>
        </p:txBody>
      </p:sp>
      <p:sp>
        <p:nvSpPr>
          <p:cNvPr id="58" name="Shape 37">
            <a:extLst>
              <a:ext uri="{FF2B5EF4-FFF2-40B4-BE49-F238E27FC236}">
                <a16:creationId xmlns:a16="http://schemas.microsoft.com/office/drawing/2014/main" id="{98BAAD6F-D052-4A92-9ACA-DB0AA9E4F278}"/>
              </a:ext>
            </a:extLst>
          </p:cNvPr>
          <p:cNvSpPr/>
          <p:nvPr/>
        </p:nvSpPr>
        <p:spPr>
          <a:xfrm>
            <a:off x="8015874" y="4852611"/>
            <a:ext cx="3507202" cy="420983"/>
          </a:xfrm>
          <a:prstGeom prst="roundRect">
            <a:avLst>
              <a:gd name="adj" fmla="val 8572"/>
            </a:avLst>
          </a:prstGeom>
          <a:solidFill>
            <a:srgbClr val="835E54"/>
          </a:solidFill>
          <a:ln/>
        </p:spPr>
        <p:txBody>
          <a:bodyPr/>
          <a:lstStyle/>
          <a:p>
            <a:endParaRPr lang="ru-RU"/>
          </a:p>
        </p:txBody>
      </p:sp>
      <p:pic>
        <p:nvPicPr>
          <p:cNvPr id="59" name="Image 9" descr="preencoded.png">
            <a:extLst>
              <a:ext uri="{FF2B5EF4-FFF2-40B4-BE49-F238E27FC236}">
                <a16:creationId xmlns:a16="http://schemas.microsoft.com/office/drawing/2014/main" id="{105B1673-0941-416D-AE44-A5B1DE2E764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637682" y="4898713"/>
            <a:ext cx="263586" cy="263586"/>
          </a:xfrm>
          <a:prstGeom prst="rect">
            <a:avLst/>
          </a:prstGeom>
        </p:spPr>
      </p:pic>
      <p:pic>
        <p:nvPicPr>
          <p:cNvPr id="61" name="Рисунок 60">
            <a:extLst>
              <a:ext uri="{FF2B5EF4-FFF2-40B4-BE49-F238E27FC236}">
                <a16:creationId xmlns:a16="http://schemas.microsoft.com/office/drawing/2014/main" id="{05748873-8A43-4E9D-83B8-4126BBFB9324}"/>
              </a:ext>
            </a:extLst>
          </p:cNvPr>
          <p:cNvPicPr>
            <a:picLocks noChangeAspect="1"/>
          </p:cNvPicPr>
          <p:nvPr/>
        </p:nvPicPr>
        <p:blipFill>
          <a:blip r:embed="rId24"/>
          <a:stretch>
            <a:fillRect/>
          </a:stretch>
        </p:blipFill>
        <p:spPr>
          <a:xfrm>
            <a:off x="10549274" y="5390456"/>
            <a:ext cx="904290" cy="913565"/>
          </a:xfrm>
          <a:prstGeom prst="rect">
            <a:avLst/>
          </a:prstGeom>
        </p:spPr>
      </p:pic>
      <p:pic>
        <p:nvPicPr>
          <p:cNvPr id="65" name="Рисунок 64">
            <a:extLst>
              <a:ext uri="{FF2B5EF4-FFF2-40B4-BE49-F238E27FC236}">
                <a16:creationId xmlns:a16="http://schemas.microsoft.com/office/drawing/2014/main" id="{32519401-287F-49CD-977F-D8307A21E84C}"/>
              </a:ext>
            </a:extLst>
          </p:cNvPr>
          <p:cNvPicPr>
            <a:picLocks noChangeAspect="1"/>
          </p:cNvPicPr>
          <p:nvPr/>
        </p:nvPicPr>
        <p:blipFill>
          <a:blip r:embed="rId25"/>
          <a:stretch>
            <a:fillRect/>
          </a:stretch>
        </p:blipFill>
        <p:spPr>
          <a:xfrm>
            <a:off x="10619695" y="3770902"/>
            <a:ext cx="845140" cy="850325"/>
          </a:xfrm>
          <a:prstGeom prst="rect">
            <a:avLst/>
          </a:prstGeom>
        </p:spPr>
      </p:pic>
      <p:pic>
        <p:nvPicPr>
          <p:cNvPr id="73" name="Рисунок 72">
            <a:extLst>
              <a:ext uri="{FF2B5EF4-FFF2-40B4-BE49-F238E27FC236}">
                <a16:creationId xmlns:a16="http://schemas.microsoft.com/office/drawing/2014/main" id="{0A1A43EC-C3FF-46AE-9890-F8DAF7D58A8A}"/>
              </a:ext>
            </a:extLst>
          </p:cNvPr>
          <p:cNvPicPr>
            <a:picLocks noChangeAspect="1"/>
          </p:cNvPicPr>
          <p:nvPr/>
        </p:nvPicPr>
        <p:blipFill>
          <a:blip r:embed="rId26"/>
          <a:stretch>
            <a:fillRect/>
          </a:stretch>
        </p:blipFill>
        <p:spPr>
          <a:xfrm>
            <a:off x="3216365" y="3799649"/>
            <a:ext cx="828648" cy="836429"/>
          </a:xfrm>
          <a:prstGeom prst="rect">
            <a:avLst/>
          </a:prstGeom>
        </p:spPr>
      </p:pic>
      <p:pic>
        <p:nvPicPr>
          <p:cNvPr id="75" name="Рисунок 74">
            <a:extLst>
              <a:ext uri="{FF2B5EF4-FFF2-40B4-BE49-F238E27FC236}">
                <a16:creationId xmlns:a16="http://schemas.microsoft.com/office/drawing/2014/main" id="{DEC01298-B091-4F1A-9808-751111752AEC}"/>
              </a:ext>
            </a:extLst>
          </p:cNvPr>
          <p:cNvPicPr>
            <a:picLocks noChangeAspect="1"/>
          </p:cNvPicPr>
          <p:nvPr/>
        </p:nvPicPr>
        <p:blipFill>
          <a:blip r:embed="rId27"/>
          <a:stretch>
            <a:fillRect/>
          </a:stretch>
        </p:blipFill>
        <p:spPr>
          <a:xfrm>
            <a:off x="6929830" y="3805215"/>
            <a:ext cx="809947" cy="836318"/>
          </a:xfrm>
          <a:prstGeom prst="rect">
            <a:avLst/>
          </a:prstGeom>
        </p:spPr>
      </p:pic>
      <p:sp>
        <p:nvSpPr>
          <p:cNvPr id="80" name="Text 8">
            <a:extLst>
              <a:ext uri="{FF2B5EF4-FFF2-40B4-BE49-F238E27FC236}">
                <a16:creationId xmlns:a16="http://schemas.microsoft.com/office/drawing/2014/main" id="{0AB1C02E-25C0-40F3-8DF9-54052E0D0712}"/>
              </a:ext>
            </a:extLst>
          </p:cNvPr>
          <p:cNvSpPr/>
          <p:nvPr/>
        </p:nvSpPr>
        <p:spPr>
          <a:xfrm>
            <a:off x="8148714" y="2265564"/>
            <a:ext cx="2476674" cy="291230"/>
          </a:xfrm>
          <a:prstGeom prst="rect">
            <a:avLst/>
          </a:prstGeom>
          <a:noFill/>
          <a:ln/>
        </p:spPr>
        <p:txBody>
          <a:bodyPr wrap="squar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Сайт</a:t>
            </a:r>
            <a:r>
              <a:rPr lang="en-US" sz="1400" b="1" dirty="0">
                <a:solidFill>
                  <a:srgbClr val="443728"/>
                </a:solidFill>
                <a:latin typeface="+mn-lt"/>
                <a:ea typeface="Crimson Pro Bold" pitchFamily="34" charset="-122"/>
                <a:cs typeface="Crimson Pro Bold" pitchFamily="34" charset="-120"/>
              </a:rPr>
              <a:t> </a:t>
            </a:r>
            <a:r>
              <a:rPr lang="ru-RU" sz="1400" b="1" i="0" u="none" strike="noStrike" dirty="0">
                <a:solidFill>
                  <a:srgbClr val="212529"/>
                </a:solidFill>
                <a:effectLst/>
                <a:latin typeface="Open Sans" panose="020B0606030504020204" pitchFamily="34" charset="0"/>
              </a:rPr>
              <a:t>1С:</a:t>
            </a:r>
            <a:r>
              <a:rPr lang="en-US" sz="1400" b="1" i="0" u="none" strike="noStrike" dirty="0">
                <a:solidFill>
                  <a:srgbClr val="212529"/>
                </a:solidFill>
                <a:effectLst/>
                <a:latin typeface="Open Sans" panose="020B0606030504020204" pitchFamily="34" charset="0"/>
              </a:rPr>
              <a:t>ERP. </a:t>
            </a:r>
            <a:r>
              <a:rPr lang="ru-RU" sz="1400" b="1" i="0" u="none" strike="noStrike" dirty="0">
                <a:solidFill>
                  <a:srgbClr val="212529"/>
                </a:solidFill>
                <a:effectLst/>
                <a:latin typeface="Open Sans" panose="020B0606030504020204" pitchFamily="34" charset="0"/>
              </a:rPr>
              <a:t>Управление холдингом</a:t>
            </a:r>
          </a:p>
          <a:p>
            <a:pPr>
              <a:lnSpc>
                <a:spcPts val="1709"/>
              </a:lnSpc>
            </a:pPr>
            <a:endParaRPr lang="en-US" sz="1400" dirty="0">
              <a:latin typeface="+mn-lt"/>
            </a:endParaRPr>
          </a:p>
        </p:txBody>
      </p:sp>
      <p:sp>
        <p:nvSpPr>
          <p:cNvPr id="81" name="Text 9">
            <a:extLst>
              <a:ext uri="{FF2B5EF4-FFF2-40B4-BE49-F238E27FC236}">
                <a16:creationId xmlns:a16="http://schemas.microsoft.com/office/drawing/2014/main" id="{3DDC07E9-0389-4D6A-8CE0-482D8FD61960}"/>
              </a:ext>
            </a:extLst>
          </p:cNvPr>
          <p:cNvSpPr/>
          <p:nvPr/>
        </p:nvSpPr>
        <p:spPr>
          <a:xfrm>
            <a:off x="8156531" y="2828812"/>
            <a:ext cx="2004888" cy="369673"/>
          </a:xfrm>
          <a:prstGeom prst="rect">
            <a:avLst/>
          </a:prstGeom>
          <a:noFill/>
          <a:ln/>
        </p:spPr>
        <p:txBody>
          <a:bodyPr wrap="squar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28">
                  <a:extLst>
                    <a:ext uri="{A12FA001-AC4F-418D-AE19-62706E023703}">
                      <ahyp:hlinkClr xmlns:ahyp="http://schemas.microsoft.com/office/drawing/2018/hyperlinkcolor" val="tx"/>
                    </a:ext>
                  </a:extLst>
                </a:hlinkClick>
              </a:rPr>
              <a:t>https://v8.1c.ru/cpm-erp/</a:t>
            </a:r>
            <a:endParaRPr lang="en-US" sz="1200" dirty="0">
              <a:latin typeface="+mn-lt"/>
            </a:endParaRPr>
          </a:p>
        </p:txBody>
      </p:sp>
      <p:pic>
        <p:nvPicPr>
          <p:cNvPr id="82" name="Рисунок 81">
            <a:extLst>
              <a:ext uri="{FF2B5EF4-FFF2-40B4-BE49-F238E27FC236}">
                <a16:creationId xmlns:a16="http://schemas.microsoft.com/office/drawing/2014/main" id="{6E21E71F-9181-4EF6-9A60-5DF466E5C1E7}"/>
              </a:ext>
            </a:extLst>
          </p:cNvPr>
          <p:cNvPicPr>
            <a:picLocks noChangeAspect="1"/>
          </p:cNvPicPr>
          <p:nvPr/>
        </p:nvPicPr>
        <p:blipFill>
          <a:blip r:embed="rId29"/>
          <a:stretch>
            <a:fillRect/>
          </a:stretch>
        </p:blipFill>
        <p:spPr>
          <a:xfrm>
            <a:off x="10549274" y="2154184"/>
            <a:ext cx="904290" cy="899321"/>
          </a:xfrm>
          <a:prstGeom prst="rect">
            <a:avLst/>
          </a:prstGeom>
        </p:spPr>
      </p:pic>
      <p:sp>
        <p:nvSpPr>
          <p:cNvPr id="86" name="Text 24">
            <a:extLst>
              <a:ext uri="{FF2B5EF4-FFF2-40B4-BE49-F238E27FC236}">
                <a16:creationId xmlns:a16="http://schemas.microsoft.com/office/drawing/2014/main" id="{D24CFFFA-3B47-4620-A8F4-BC72FD9EA5E0}"/>
              </a:ext>
            </a:extLst>
          </p:cNvPr>
          <p:cNvSpPr/>
          <p:nvPr/>
        </p:nvSpPr>
        <p:spPr>
          <a:xfrm>
            <a:off x="4496730" y="2273670"/>
            <a:ext cx="2468485" cy="415779"/>
          </a:xfrm>
          <a:prstGeom prst="rect">
            <a:avLst/>
          </a:prstGeom>
          <a:noFill/>
          <a:ln/>
        </p:spPr>
        <p:txBody>
          <a:bodyPr wrap="squar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Сайт 1С:Управление холдингом</a:t>
            </a:r>
            <a:endParaRPr lang="en-US" sz="1400" dirty="0">
              <a:latin typeface="+mn-lt"/>
            </a:endParaRPr>
          </a:p>
        </p:txBody>
      </p:sp>
      <p:sp>
        <p:nvSpPr>
          <p:cNvPr id="87" name="Text 25">
            <a:extLst>
              <a:ext uri="{FF2B5EF4-FFF2-40B4-BE49-F238E27FC236}">
                <a16:creationId xmlns:a16="http://schemas.microsoft.com/office/drawing/2014/main" id="{2CCA7D18-16F2-4FD2-8212-2DBA63A0B3B4}"/>
              </a:ext>
            </a:extLst>
          </p:cNvPr>
          <p:cNvSpPr/>
          <p:nvPr/>
        </p:nvSpPr>
        <p:spPr>
          <a:xfrm>
            <a:off x="4485008" y="2809903"/>
            <a:ext cx="3225058" cy="208110"/>
          </a:xfrm>
          <a:prstGeom prst="rect">
            <a:avLst/>
          </a:prstGeom>
          <a:noFill/>
          <a:ln/>
        </p:spPr>
        <p:txBody>
          <a:bodyPr wrap="non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30"/>
              </a:rPr>
              <a:t>https://v8.1c.ru/cpm/</a:t>
            </a:r>
            <a:endParaRPr lang="en-US" sz="1200" dirty="0">
              <a:latin typeface="+mn-lt"/>
            </a:endParaRPr>
          </a:p>
        </p:txBody>
      </p:sp>
      <p:pic>
        <p:nvPicPr>
          <p:cNvPr id="88" name="Рисунок 87">
            <a:extLst>
              <a:ext uri="{FF2B5EF4-FFF2-40B4-BE49-F238E27FC236}">
                <a16:creationId xmlns:a16="http://schemas.microsoft.com/office/drawing/2014/main" id="{78E62245-E081-4251-9488-2FF0967FC51D}"/>
              </a:ext>
            </a:extLst>
          </p:cNvPr>
          <p:cNvPicPr>
            <a:picLocks noChangeAspect="1"/>
          </p:cNvPicPr>
          <p:nvPr/>
        </p:nvPicPr>
        <p:blipFill>
          <a:blip r:embed="rId31"/>
          <a:stretch>
            <a:fillRect/>
          </a:stretch>
        </p:blipFill>
        <p:spPr>
          <a:xfrm>
            <a:off x="6921224" y="2183248"/>
            <a:ext cx="847893" cy="873279"/>
          </a:xfrm>
          <a:prstGeom prst="rect">
            <a:avLst/>
          </a:prstGeom>
        </p:spPr>
      </p:pic>
      <p:sp>
        <p:nvSpPr>
          <p:cNvPr id="89" name="Text 12">
            <a:extLst>
              <a:ext uri="{FF2B5EF4-FFF2-40B4-BE49-F238E27FC236}">
                <a16:creationId xmlns:a16="http://schemas.microsoft.com/office/drawing/2014/main" id="{224CA2C6-828E-47F1-A5FC-6171F3239F75}"/>
              </a:ext>
            </a:extLst>
          </p:cNvPr>
          <p:cNvSpPr/>
          <p:nvPr/>
        </p:nvSpPr>
        <p:spPr>
          <a:xfrm>
            <a:off x="8148714" y="3829438"/>
            <a:ext cx="2468485" cy="439244"/>
          </a:xfrm>
          <a:prstGeom prst="rect">
            <a:avLst/>
          </a:prstGeom>
          <a:noFill/>
          <a:ln/>
        </p:spPr>
        <p:txBody>
          <a:bodyPr wrap="squar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Неофициальный канал по 1С: Управление холдингом</a:t>
            </a:r>
            <a:endParaRPr lang="en-US" sz="1400" dirty="0">
              <a:latin typeface="+mn-lt"/>
            </a:endParaRPr>
          </a:p>
        </p:txBody>
      </p:sp>
      <p:sp>
        <p:nvSpPr>
          <p:cNvPr id="90" name="Text 13">
            <a:extLst>
              <a:ext uri="{FF2B5EF4-FFF2-40B4-BE49-F238E27FC236}">
                <a16:creationId xmlns:a16="http://schemas.microsoft.com/office/drawing/2014/main" id="{F897860B-AA9C-4183-8C6D-ABA81192636E}"/>
              </a:ext>
            </a:extLst>
          </p:cNvPr>
          <p:cNvSpPr/>
          <p:nvPr/>
        </p:nvSpPr>
        <p:spPr>
          <a:xfrm>
            <a:off x="8156946" y="4355707"/>
            <a:ext cx="3225058" cy="208110"/>
          </a:xfrm>
          <a:prstGeom prst="rect">
            <a:avLst/>
          </a:prstGeom>
          <a:noFill/>
          <a:ln/>
        </p:spPr>
        <p:txBody>
          <a:bodyPr wrap="none" lIns="0" tIns="0" rIns="0" bIns="0" rtlCol="0" anchor="t"/>
          <a:lstStyle/>
          <a:p>
            <a:pPr>
              <a:lnSpc>
                <a:spcPts val="1625"/>
              </a:lnSpc>
            </a:pPr>
            <a:r>
              <a:rPr lang="en-US" sz="1200" u="sng" dirty="0">
                <a:solidFill>
                  <a:srgbClr val="835E54"/>
                </a:solidFill>
                <a:latin typeface="+mn-lt"/>
                <a:ea typeface="Open Sans" pitchFamily="34" charset="-122"/>
                <a:cs typeface="Open Sans" pitchFamily="34" charset="-120"/>
                <a:hlinkClick r:id="rId32">
                  <a:extLst>
                    <a:ext uri="{A12FA001-AC4F-418D-AE19-62706E023703}">
                      <ahyp:hlinkClr xmlns:ahyp="http://schemas.microsoft.com/office/drawing/2018/hyperlinkcolor" val="tx"/>
                    </a:ext>
                  </a:extLst>
                </a:hlinkClick>
              </a:rPr>
              <a:t>https://t.me/CPMRussia</a:t>
            </a:r>
            <a:endParaRPr lang="en-US" sz="1200" dirty="0">
              <a:latin typeface="+mn-lt"/>
            </a:endParaRPr>
          </a:p>
        </p:txBody>
      </p:sp>
      <p:pic>
        <p:nvPicPr>
          <p:cNvPr id="91" name="Image 3" descr="preencoded.png">
            <a:extLst>
              <a:ext uri="{FF2B5EF4-FFF2-40B4-BE49-F238E27FC236}">
                <a16:creationId xmlns:a16="http://schemas.microsoft.com/office/drawing/2014/main" id="{86241F85-2DA4-4BED-9935-0CBE457362F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664030" y="3394313"/>
            <a:ext cx="210889" cy="210889"/>
          </a:xfrm>
          <a:prstGeom prst="rect">
            <a:avLst/>
          </a:prstGeom>
        </p:spPr>
      </p:pic>
      <p:pic>
        <p:nvPicPr>
          <p:cNvPr id="93" name="Рисунок 92">
            <a:extLst>
              <a:ext uri="{FF2B5EF4-FFF2-40B4-BE49-F238E27FC236}">
                <a16:creationId xmlns:a16="http://schemas.microsoft.com/office/drawing/2014/main" id="{3061CF6B-48FF-4587-8E48-B749D031EE1B}"/>
              </a:ext>
            </a:extLst>
          </p:cNvPr>
          <p:cNvPicPr>
            <a:picLocks noChangeAspect="1"/>
          </p:cNvPicPr>
          <p:nvPr/>
        </p:nvPicPr>
        <p:blipFill>
          <a:blip r:embed="rId35"/>
          <a:stretch>
            <a:fillRect/>
          </a:stretch>
        </p:blipFill>
        <p:spPr>
          <a:xfrm>
            <a:off x="3213032" y="5390456"/>
            <a:ext cx="874850" cy="878938"/>
          </a:xfrm>
          <a:prstGeom prst="rect">
            <a:avLst/>
          </a:prstGeom>
        </p:spPr>
      </p:pic>
      <p:pic>
        <p:nvPicPr>
          <p:cNvPr id="95" name="Рисунок 94">
            <a:extLst>
              <a:ext uri="{FF2B5EF4-FFF2-40B4-BE49-F238E27FC236}">
                <a16:creationId xmlns:a16="http://schemas.microsoft.com/office/drawing/2014/main" id="{388A5465-14FA-4710-8475-71EB17DF7AEC}"/>
              </a:ext>
            </a:extLst>
          </p:cNvPr>
          <p:cNvPicPr>
            <a:picLocks noChangeAspect="1"/>
          </p:cNvPicPr>
          <p:nvPr/>
        </p:nvPicPr>
        <p:blipFill>
          <a:blip r:embed="rId36"/>
          <a:stretch>
            <a:fillRect/>
          </a:stretch>
        </p:blipFill>
        <p:spPr>
          <a:xfrm>
            <a:off x="6885567" y="5373708"/>
            <a:ext cx="887451" cy="908283"/>
          </a:xfrm>
          <a:prstGeom prst="rect">
            <a:avLst/>
          </a:prstGeom>
        </p:spPr>
      </p:pic>
      <p:sp>
        <p:nvSpPr>
          <p:cNvPr id="96" name="Text 17">
            <a:extLst>
              <a:ext uri="{FF2B5EF4-FFF2-40B4-BE49-F238E27FC236}">
                <a16:creationId xmlns:a16="http://schemas.microsoft.com/office/drawing/2014/main" id="{3E2F2E55-A555-4366-9C7F-8226CF5C66A4}"/>
              </a:ext>
            </a:extLst>
          </p:cNvPr>
          <p:cNvSpPr/>
          <p:nvPr/>
        </p:nvSpPr>
        <p:spPr>
          <a:xfrm>
            <a:off x="2183224" y="4394686"/>
            <a:ext cx="1506593" cy="193528"/>
          </a:xfrm>
          <a:prstGeom prst="rect">
            <a:avLst/>
          </a:prstGeom>
          <a:noFill/>
          <a:ln/>
        </p:spPr>
        <p:txBody>
          <a:bodyPr wrap="none" lIns="0" tIns="0" rIns="0" bIns="0" rtlCol="0" anchor="t"/>
          <a:lstStyle/>
          <a:p>
            <a:pPr>
              <a:lnSpc>
                <a:spcPts val="1625"/>
              </a:lnSpc>
            </a:pPr>
            <a:r>
              <a:rPr lang="en-US" sz="1400" b="1" u="sng" dirty="0">
                <a:solidFill>
                  <a:srgbClr val="835E54"/>
                </a:solidFill>
                <a:ea typeface="Open Sans" pitchFamily="34" charset="-122"/>
                <a:cs typeface="Open Sans" pitchFamily="34" charset="-120"/>
                <a:hlinkClick r:id="rId37"/>
              </a:rPr>
              <a:t>YOUTUBE</a:t>
            </a:r>
            <a:endParaRPr lang="en-US" sz="1400" b="1" dirty="0"/>
          </a:p>
        </p:txBody>
      </p:sp>
      <p:sp>
        <p:nvSpPr>
          <p:cNvPr id="99" name="Text 37">
            <a:extLst>
              <a:ext uri="{FF2B5EF4-FFF2-40B4-BE49-F238E27FC236}">
                <a16:creationId xmlns:a16="http://schemas.microsoft.com/office/drawing/2014/main" id="{CF49BEA9-6A53-4854-A3B6-CC0921EF4A0D}"/>
              </a:ext>
            </a:extLst>
          </p:cNvPr>
          <p:cNvSpPr/>
          <p:nvPr/>
        </p:nvSpPr>
        <p:spPr>
          <a:xfrm>
            <a:off x="8146593" y="5374010"/>
            <a:ext cx="2320165" cy="707310"/>
          </a:xfrm>
          <a:prstGeom prst="rect">
            <a:avLst/>
          </a:prstGeom>
          <a:noFill/>
          <a:ln/>
        </p:spPr>
        <p:txBody>
          <a:bodyPr wrap="square" lIns="0" tIns="0" rIns="0" bIns="0" rtlCol="0" anchor="t"/>
          <a:lstStyle/>
          <a:p>
            <a:pPr>
              <a:lnSpc>
                <a:spcPts val="1625"/>
              </a:lnSpc>
            </a:pPr>
            <a:r>
              <a:rPr lang="ru-RU" sz="1200" b="1" dirty="0">
                <a:solidFill>
                  <a:srgbClr val="443728"/>
                </a:solidFill>
                <a:ea typeface="Open Sans" pitchFamily="34" charset="-122"/>
                <a:cs typeface="Open Sans" pitchFamily="34" charset="-120"/>
              </a:rPr>
              <a:t>Истории успешных внедрений «1С:Управление холдингом 8»</a:t>
            </a:r>
            <a:endParaRPr lang="en-US" sz="1200" b="1" dirty="0"/>
          </a:p>
        </p:txBody>
      </p:sp>
      <p:sp>
        <p:nvSpPr>
          <p:cNvPr id="100" name="Text 33">
            <a:extLst>
              <a:ext uri="{FF2B5EF4-FFF2-40B4-BE49-F238E27FC236}">
                <a16:creationId xmlns:a16="http://schemas.microsoft.com/office/drawing/2014/main" id="{4CC78E84-7E70-4B8A-8E80-EBA7C9B3DFA3}"/>
              </a:ext>
            </a:extLst>
          </p:cNvPr>
          <p:cNvSpPr/>
          <p:nvPr/>
        </p:nvSpPr>
        <p:spPr>
          <a:xfrm>
            <a:off x="8166436" y="5966010"/>
            <a:ext cx="2280478" cy="416112"/>
          </a:xfrm>
          <a:prstGeom prst="rect">
            <a:avLst/>
          </a:prstGeom>
          <a:noFill/>
          <a:ln/>
        </p:spPr>
        <p:txBody>
          <a:bodyPr wrap="square" lIns="0" tIns="0" rIns="0" bIns="0" rtlCol="0" anchor="t"/>
          <a:lstStyle/>
          <a:p>
            <a:pPr>
              <a:lnSpc>
                <a:spcPts val="1625"/>
              </a:lnSpc>
            </a:pPr>
            <a:r>
              <a:rPr lang="en-US" sz="1200" dirty="0">
                <a:hlinkClick r:id="rId38"/>
              </a:rPr>
              <a:t>https://v8.1c.ru/cpm/istorii-uspekha/</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58843" y="188914"/>
            <a:ext cx="9110631" cy="81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График</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расчетов</a:t>
            </a:r>
            <a:r>
              <a:rPr lang="ru-RU" sz="2800" dirty="0">
                <a:solidFill>
                  <a:srgbClr val="443728"/>
                </a:solidFill>
                <a:latin typeface="+mj-lt"/>
                <a:ea typeface="Crimson Pro Bold" pitchFamily="34" charset="-122"/>
              </a:rPr>
              <a:t> коммерческого договора</a:t>
            </a:r>
            <a:endParaRPr lang="en-US" sz="2800" dirty="0">
              <a:solidFill>
                <a:srgbClr val="443728"/>
              </a:solidFill>
              <a:latin typeface="+mj-lt"/>
              <a:ea typeface="Crimson Pro Bold" pitchFamily="34" charset="-122"/>
            </a:endParaRPr>
          </a:p>
        </p:txBody>
      </p:sp>
      <p:sp>
        <p:nvSpPr>
          <p:cNvPr id="4" name="Shape 2"/>
          <p:cNvSpPr/>
          <p:nvPr/>
        </p:nvSpPr>
        <p:spPr>
          <a:xfrm>
            <a:off x="639789" y="1563653"/>
            <a:ext cx="5393887" cy="38109"/>
          </a:xfrm>
          <a:prstGeom prst="rect">
            <a:avLst/>
          </a:prstGeom>
          <a:solidFill>
            <a:srgbClr val="835E54"/>
          </a:solidFill>
          <a:ln/>
        </p:spPr>
        <p:txBody>
          <a:bodyPr/>
          <a:lstStyle/>
          <a:p>
            <a:endParaRPr lang="ru-RU"/>
          </a:p>
        </p:txBody>
      </p:sp>
      <p:sp>
        <p:nvSpPr>
          <p:cNvPr id="5" name="Text 3"/>
          <p:cNvSpPr/>
          <p:nvPr/>
        </p:nvSpPr>
        <p:spPr>
          <a:xfrm>
            <a:off x="658844" y="1749930"/>
            <a:ext cx="1852545" cy="231531"/>
          </a:xfrm>
          <a:prstGeom prst="rect">
            <a:avLst/>
          </a:prstGeom>
          <a:noFill/>
          <a:ln/>
        </p:spPr>
        <p:txBody>
          <a:bodyPr wrap="none" lIns="0" tIns="0" rIns="0" bIns="0" rtlCol="0" anchor="t"/>
          <a:lstStyle/>
          <a:p>
            <a:pPr>
              <a:lnSpc>
                <a:spcPts val="1792"/>
              </a:lnSpc>
            </a:pPr>
            <a:r>
              <a:rPr lang="en-US" sz="1600" b="1" dirty="0" err="1">
                <a:solidFill>
                  <a:srgbClr val="443728"/>
                </a:solidFill>
                <a:latin typeface="+mn-lt"/>
                <a:ea typeface="Crimson Pro Bold" pitchFamily="34" charset="-122"/>
                <a:cs typeface="Crimson Pro Bold" pitchFamily="34" charset="-120"/>
              </a:rPr>
              <a:t>Работа</a:t>
            </a:r>
            <a:r>
              <a:rPr lang="en-US" sz="1600" b="1" dirty="0">
                <a:solidFill>
                  <a:srgbClr val="443728"/>
                </a:solidFill>
                <a:latin typeface="+mn-lt"/>
                <a:ea typeface="Crimson Pro Bold" pitchFamily="34" charset="-122"/>
                <a:cs typeface="Crimson Pro Bold" pitchFamily="34" charset="-120"/>
              </a:rPr>
              <a:t> с </a:t>
            </a:r>
            <a:r>
              <a:rPr lang="en-US" sz="1600" b="1" dirty="0" err="1">
                <a:solidFill>
                  <a:srgbClr val="443728"/>
                </a:solidFill>
                <a:latin typeface="+mn-lt"/>
                <a:ea typeface="Crimson Pro Bold" pitchFamily="34" charset="-122"/>
                <a:cs typeface="Crimson Pro Bold" pitchFamily="34" charset="-120"/>
              </a:rPr>
              <a:t>данными</a:t>
            </a:r>
            <a:r>
              <a:rPr lang="ru-RU" sz="1600" b="1" dirty="0">
                <a:solidFill>
                  <a:srgbClr val="443728"/>
                </a:solidFill>
                <a:latin typeface="+mn-lt"/>
                <a:ea typeface="Crimson Pro Bold" pitchFamily="34" charset="-122"/>
                <a:cs typeface="Crimson Pro Bold" pitchFamily="34" charset="-120"/>
              </a:rPr>
              <a:t> с помощью команд</a:t>
            </a:r>
            <a:r>
              <a:rPr lang="en-US" sz="1600" b="1" dirty="0">
                <a:solidFill>
                  <a:srgbClr val="443728"/>
                </a:solidFill>
                <a:latin typeface="+mn-lt"/>
                <a:ea typeface="Crimson Pro Bold" pitchFamily="34" charset="-122"/>
                <a:cs typeface="Crimson Pro Bold" pitchFamily="34" charset="-120"/>
              </a:rPr>
              <a:t>:</a:t>
            </a:r>
            <a:endParaRPr lang="en-US" sz="1600" dirty="0">
              <a:solidFill>
                <a:srgbClr val="443728"/>
              </a:solidFill>
              <a:latin typeface="+mn-lt"/>
            </a:endParaRPr>
          </a:p>
        </p:txBody>
      </p:sp>
      <p:sp>
        <p:nvSpPr>
          <p:cNvPr id="6" name="Text 4"/>
          <p:cNvSpPr/>
          <p:nvPr/>
        </p:nvSpPr>
        <p:spPr>
          <a:xfrm>
            <a:off x="658843" y="2061052"/>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Пересчитать график</a:t>
            </a:r>
            <a:endParaRPr lang="en-US" sz="1400" dirty="0">
              <a:solidFill>
                <a:srgbClr val="443728"/>
              </a:solidFill>
              <a:latin typeface="+mn-lt"/>
            </a:endParaRPr>
          </a:p>
        </p:txBody>
      </p:sp>
      <p:sp>
        <p:nvSpPr>
          <p:cNvPr id="7" name="Text 5"/>
          <p:cNvSpPr/>
          <p:nvPr/>
        </p:nvSpPr>
        <p:spPr>
          <a:xfrm>
            <a:off x="658843" y="2332181"/>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Отображать и обновлять факт</a:t>
            </a:r>
            <a:endParaRPr lang="en-US" sz="1400" dirty="0">
              <a:solidFill>
                <a:srgbClr val="443728"/>
              </a:solidFill>
              <a:latin typeface="+mn-lt"/>
            </a:endParaRPr>
          </a:p>
        </p:txBody>
      </p:sp>
      <p:sp>
        <p:nvSpPr>
          <p:cNvPr id="8" name="Text 6"/>
          <p:cNvSpPr/>
          <p:nvPr/>
        </p:nvSpPr>
        <p:spPr>
          <a:xfrm>
            <a:off x="658843" y="2603309"/>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Перенести факт на план</a:t>
            </a:r>
            <a:endParaRPr lang="en-US" sz="1400" dirty="0">
              <a:solidFill>
                <a:srgbClr val="443728"/>
              </a:solidFill>
              <a:latin typeface="+mn-lt"/>
            </a:endParaRPr>
          </a:p>
        </p:txBody>
      </p:sp>
      <p:sp>
        <p:nvSpPr>
          <p:cNvPr id="9" name="Text 7"/>
          <p:cNvSpPr/>
          <p:nvPr/>
        </p:nvSpPr>
        <p:spPr>
          <a:xfrm>
            <a:off x="658843" y="2874437"/>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Загрузить график</a:t>
            </a:r>
            <a:endParaRPr lang="en-US" sz="1400" dirty="0">
              <a:solidFill>
                <a:srgbClr val="443728"/>
              </a:solidFill>
              <a:latin typeface="+mn-lt"/>
            </a:endParaRPr>
          </a:p>
        </p:txBody>
      </p:sp>
      <p:sp>
        <p:nvSpPr>
          <p:cNvPr id="10" name="Text 8"/>
          <p:cNvSpPr/>
          <p:nvPr/>
        </p:nvSpPr>
        <p:spPr>
          <a:xfrm>
            <a:off x="658843" y="3145566"/>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Создать заявки по всем или выделенным строкам</a:t>
            </a:r>
            <a:endParaRPr lang="en-US" sz="1400" dirty="0">
              <a:solidFill>
                <a:srgbClr val="443728"/>
              </a:solidFill>
              <a:latin typeface="+mn-lt"/>
            </a:endParaRPr>
          </a:p>
        </p:txBody>
      </p:sp>
      <p:sp>
        <p:nvSpPr>
          <p:cNvPr id="11" name="Text 9"/>
          <p:cNvSpPr/>
          <p:nvPr/>
        </p:nvSpPr>
        <p:spPr>
          <a:xfrm>
            <a:off x="658843" y="3416694"/>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err="1">
                <a:solidFill>
                  <a:srgbClr val="443728"/>
                </a:solidFill>
                <a:latin typeface="+mn-lt"/>
                <a:ea typeface="Open Sans" pitchFamily="34" charset="-122"/>
                <a:cs typeface="Open Sans" pitchFamily="34" charset="-120"/>
              </a:rPr>
              <a:t>Ручные</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корректировки</a:t>
            </a:r>
            <a:endParaRPr lang="en-US" sz="1400" dirty="0">
              <a:solidFill>
                <a:srgbClr val="443728"/>
              </a:solidFill>
              <a:latin typeface="+mn-lt"/>
            </a:endParaRPr>
          </a:p>
        </p:txBody>
      </p:sp>
      <p:sp>
        <p:nvSpPr>
          <p:cNvPr id="12" name="Shape 10"/>
          <p:cNvSpPr/>
          <p:nvPr/>
        </p:nvSpPr>
        <p:spPr>
          <a:xfrm>
            <a:off x="6161498" y="1563653"/>
            <a:ext cx="5393887" cy="38109"/>
          </a:xfrm>
          <a:prstGeom prst="rect">
            <a:avLst/>
          </a:prstGeom>
          <a:solidFill>
            <a:srgbClr val="C9907C"/>
          </a:solidFill>
          <a:ln/>
        </p:spPr>
        <p:txBody>
          <a:bodyPr/>
          <a:lstStyle/>
          <a:p>
            <a:endParaRPr lang="ru-RU"/>
          </a:p>
        </p:txBody>
      </p:sp>
      <p:sp>
        <p:nvSpPr>
          <p:cNvPr id="13" name="Text 11"/>
          <p:cNvSpPr/>
          <p:nvPr/>
        </p:nvSpPr>
        <p:spPr>
          <a:xfrm>
            <a:off x="6180553" y="1749930"/>
            <a:ext cx="2041402" cy="231531"/>
          </a:xfrm>
          <a:prstGeom prst="rect">
            <a:avLst/>
          </a:prstGeom>
          <a:noFill/>
          <a:ln/>
        </p:spPr>
        <p:txBody>
          <a:bodyPr wrap="none" lIns="0" tIns="0" rIns="0" bIns="0" rtlCol="0" anchor="t"/>
          <a:lstStyle/>
          <a:p>
            <a:pPr>
              <a:lnSpc>
                <a:spcPts val="1792"/>
              </a:lnSpc>
            </a:pPr>
            <a:r>
              <a:rPr lang="ru-RU" sz="1600" b="1" dirty="0">
                <a:solidFill>
                  <a:srgbClr val="443728"/>
                </a:solidFill>
                <a:latin typeface="+mn-lt"/>
                <a:ea typeface="Crimson Pro Bold" pitchFamily="34" charset="-122"/>
                <a:cs typeface="Crimson Pro Bold" pitchFamily="34" charset="-120"/>
              </a:rPr>
              <a:t>Дополнительные инструменты</a:t>
            </a:r>
            <a:r>
              <a:rPr lang="en-US" sz="1600" b="1" dirty="0">
                <a:solidFill>
                  <a:srgbClr val="443728"/>
                </a:solidFill>
                <a:latin typeface="+mn-lt"/>
                <a:ea typeface="Crimson Pro Bold" pitchFamily="34" charset="-122"/>
                <a:cs typeface="Crimson Pro Bold" pitchFamily="34" charset="-120"/>
              </a:rPr>
              <a:t>:</a:t>
            </a:r>
            <a:endParaRPr lang="en-US" sz="1600" dirty="0">
              <a:solidFill>
                <a:srgbClr val="443728"/>
              </a:solidFill>
              <a:latin typeface="+mn-lt"/>
            </a:endParaRPr>
          </a:p>
        </p:txBody>
      </p:sp>
      <p:sp>
        <p:nvSpPr>
          <p:cNvPr id="14" name="Text 12"/>
          <p:cNvSpPr/>
          <p:nvPr/>
        </p:nvSpPr>
        <p:spPr>
          <a:xfrm>
            <a:off x="6180553" y="2061053"/>
            <a:ext cx="5355778" cy="449366"/>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Детализация выделенной строки по аналитикам учета и планирования</a:t>
            </a:r>
            <a:endParaRPr lang="en-US" sz="1400" dirty="0">
              <a:solidFill>
                <a:srgbClr val="443728"/>
              </a:solidFill>
              <a:latin typeface="+mn-lt"/>
            </a:endParaRPr>
          </a:p>
        </p:txBody>
      </p:sp>
      <p:sp>
        <p:nvSpPr>
          <p:cNvPr id="15" name="Text 13"/>
          <p:cNvSpPr/>
          <p:nvPr/>
        </p:nvSpPr>
        <p:spPr>
          <a:xfrm>
            <a:off x="6180553" y="2556863"/>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Сравнение текущей версии с другой версией</a:t>
            </a:r>
            <a:endParaRPr lang="en-US" sz="1400" dirty="0">
              <a:solidFill>
                <a:srgbClr val="443728"/>
              </a:solidFill>
              <a:latin typeface="+mn-lt"/>
            </a:endParaRPr>
          </a:p>
        </p:txBody>
      </p:sp>
      <p:sp>
        <p:nvSpPr>
          <p:cNvPr id="16" name="Text 14"/>
          <p:cNvSpPr/>
          <p:nvPr/>
        </p:nvSpPr>
        <p:spPr>
          <a:xfrm>
            <a:off x="6180553" y="2827992"/>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План-фактный анализ</a:t>
            </a:r>
            <a:endParaRPr lang="en-US" sz="1400" dirty="0">
              <a:solidFill>
                <a:srgbClr val="443728"/>
              </a:solidFill>
              <a:latin typeface="+mn-lt"/>
            </a:endParaRPr>
          </a:p>
        </p:txBody>
      </p:sp>
      <p:sp>
        <p:nvSpPr>
          <p:cNvPr id="17" name="Text 15"/>
          <p:cNvSpPr/>
          <p:nvPr/>
        </p:nvSpPr>
        <p:spPr>
          <a:xfrm>
            <a:off x="6180553" y="3099121"/>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Анализ графика расчетов</a:t>
            </a:r>
            <a:endParaRPr lang="en-US" sz="1400" dirty="0">
              <a:solidFill>
                <a:srgbClr val="443728"/>
              </a:solidFill>
              <a:latin typeface="+mn-lt"/>
            </a:endParaRPr>
          </a:p>
        </p:txBody>
      </p:sp>
      <p:sp>
        <p:nvSpPr>
          <p:cNvPr id="18" name="Text 16"/>
          <p:cNvSpPr/>
          <p:nvPr/>
        </p:nvSpPr>
        <p:spPr>
          <a:xfrm>
            <a:off x="6180553" y="3370249"/>
            <a:ext cx="5355778"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Актуализации графика при изменении первичных документов</a:t>
            </a:r>
            <a:endParaRPr lang="en-US" sz="1400" dirty="0">
              <a:solidFill>
                <a:srgbClr val="443728"/>
              </a:solidFill>
              <a:latin typeface="+mn-lt"/>
            </a:endParaRPr>
          </a:p>
        </p:txBody>
      </p:sp>
      <p:pic>
        <p:nvPicPr>
          <p:cNvPr id="19" name="Image 0" descr="preencoded.png"/>
          <p:cNvPicPr>
            <a:picLocks noChangeAspect="1"/>
          </p:cNvPicPr>
          <p:nvPr/>
        </p:nvPicPr>
        <p:blipFill>
          <a:blip r:embed="rId3"/>
          <a:stretch>
            <a:fillRect/>
          </a:stretch>
        </p:blipFill>
        <p:spPr>
          <a:xfrm>
            <a:off x="658844" y="3940094"/>
            <a:ext cx="5420846" cy="2309057"/>
          </a:xfrm>
          <a:prstGeom prst="rect">
            <a:avLst/>
          </a:prstGeom>
        </p:spPr>
      </p:pic>
      <p:sp>
        <p:nvSpPr>
          <p:cNvPr id="20" name="Shape 17"/>
          <p:cNvSpPr/>
          <p:nvPr/>
        </p:nvSpPr>
        <p:spPr>
          <a:xfrm>
            <a:off x="6265604" y="3940095"/>
            <a:ext cx="5296133" cy="38109"/>
          </a:xfrm>
          <a:prstGeom prst="rect">
            <a:avLst/>
          </a:prstGeom>
          <a:solidFill>
            <a:srgbClr val="835E54"/>
          </a:solidFill>
          <a:ln/>
        </p:spPr>
        <p:txBody>
          <a:bodyPr/>
          <a:lstStyle/>
          <a:p>
            <a:endParaRPr lang="ru-RU"/>
          </a:p>
        </p:txBody>
      </p:sp>
      <p:sp>
        <p:nvSpPr>
          <p:cNvPr id="21" name="Text 18"/>
          <p:cNvSpPr/>
          <p:nvPr/>
        </p:nvSpPr>
        <p:spPr>
          <a:xfrm>
            <a:off x="6284658" y="4126372"/>
            <a:ext cx="1852545" cy="231531"/>
          </a:xfrm>
          <a:prstGeom prst="rect">
            <a:avLst/>
          </a:prstGeom>
          <a:noFill/>
          <a:ln/>
        </p:spPr>
        <p:txBody>
          <a:bodyPr wrap="none" lIns="0" tIns="0" rIns="0" bIns="0" rtlCol="0" anchor="t"/>
          <a:lstStyle/>
          <a:p>
            <a:pPr>
              <a:lnSpc>
                <a:spcPts val="1792"/>
              </a:lnSpc>
            </a:pPr>
            <a:r>
              <a:rPr lang="ru-RU" sz="1600" b="1" dirty="0">
                <a:solidFill>
                  <a:srgbClr val="443728"/>
                </a:solidFill>
                <a:latin typeface="+mn-lt"/>
                <a:ea typeface="Crimson Pro Bold" pitchFamily="34" charset="-122"/>
                <a:cs typeface="Crimson Pro Bold" pitchFamily="34" charset="-120"/>
              </a:rPr>
              <a:t>Варианты пересчета графика</a:t>
            </a:r>
            <a:r>
              <a:rPr lang="en-US" sz="1600" b="1" dirty="0">
                <a:solidFill>
                  <a:srgbClr val="443728"/>
                </a:solidFill>
                <a:latin typeface="+mn-lt"/>
                <a:ea typeface="Crimson Pro Bold" pitchFamily="34" charset="-122"/>
                <a:cs typeface="Crimson Pro Bold" pitchFamily="34" charset="-120"/>
              </a:rPr>
              <a:t>:</a:t>
            </a:r>
            <a:endParaRPr lang="en-US" sz="1600" dirty="0">
              <a:solidFill>
                <a:srgbClr val="443728"/>
              </a:solidFill>
              <a:latin typeface="+mn-lt"/>
            </a:endParaRPr>
          </a:p>
        </p:txBody>
      </p:sp>
      <p:sp>
        <p:nvSpPr>
          <p:cNvPr id="22" name="Text 19"/>
          <p:cNvSpPr/>
          <p:nvPr/>
        </p:nvSpPr>
        <p:spPr>
          <a:xfrm>
            <a:off x="6284658" y="4490588"/>
            <a:ext cx="5258024"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По графику поставок</a:t>
            </a:r>
            <a:endParaRPr lang="en-US" sz="1400" dirty="0">
              <a:solidFill>
                <a:srgbClr val="443728"/>
              </a:solidFill>
              <a:latin typeface="+mn-lt"/>
            </a:endParaRPr>
          </a:p>
        </p:txBody>
      </p:sp>
      <p:sp>
        <p:nvSpPr>
          <p:cNvPr id="23" name="Text 20"/>
          <p:cNvSpPr/>
          <p:nvPr/>
        </p:nvSpPr>
        <p:spPr>
          <a:xfrm>
            <a:off x="6284658" y="4761717"/>
            <a:ext cx="5258024"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От даты аванса/</a:t>
            </a:r>
            <a:r>
              <a:rPr lang="en-US" sz="1400" dirty="0" err="1">
                <a:solidFill>
                  <a:srgbClr val="443728"/>
                </a:solidFill>
                <a:latin typeface="+mn-lt"/>
                <a:ea typeface="Open Sans" pitchFamily="34" charset="-122"/>
                <a:cs typeface="Open Sans" pitchFamily="34" charset="-120"/>
              </a:rPr>
              <a:t>начисления</a:t>
            </a:r>
            <a:endParaRPr lang="en-US" sz="1400" dirty="0">
              <a:solidFill>
                <a:srgbClr val="443728"/>
              </a:solidFill>
              <a:latin typeface="+mn-lt"/>
            </a:endParaRPr>
          </a:p>
        </p:txBody>
      </p:sp>
      <p:sp>
        <p:nvSpPr>
          <p:cNvPr id="24" name="Text 21"/>
          <p:cNvSpPr/>
          <p:nvPr/>
        </p:nvSpPr>
        <p:spPr>
          <a:xfrm>
            <a:off x="6284658" y="5032846"/>
            <a:ext cx="5258024" cy="224684"/>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От даты начала </a:t>
            </a:r>
            <a:r>
              <a:rPr lang="en-US" sz="1400" dirty="0" err="1">
                <a:solidFill>
                  <a:srgbClr val="443728"/>
                </a:solidFill>
                <a:latin typeface="+mn-lt"/>
                <a:ea typeface="Open Sans" pitchFamily="34" charset="-122"/>
                <a:cs typeface="Open Sans" pitchFamily="34" charset="-120"/>
              </a:rPr>
              <a:t>действия</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договора</a:t>
            </a:r>
            <a:endParaRPr lang="en-US" sz="1400" dirty="0">
              <a:solidFill>
                <a:srgbClr val="443728"/>
              </a:solidFill>
              <a:latin typeface="+mn-lt"/>
            </a:endParaRPr>
          </a:p>
        </p:txBody>
      </p:sp>
      <p:sp>
        <p:nvSpPr>
          <p:cNvPr id="25" name="Text 22"/>
          <p:cNvSpPr/>
          <p:nvPr/>
        </p:nvSpPr>
        <p:spPr>
          <a:xfrm>
            <a:off x="6284658" y="5303974"/>
            <a:ext cx="5258024" cy="449366"/>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По сумме поставок: разово, периодически, распределять суммы на год</a:t>
            </a:r>
            <a:endParaRPr lang="en-US" sz="1400" dirty="0">
              <a:solidFill>
                <a:srgbClr val="443728"/>
              </a:solidFill>
              <a:latin typeface="+mn-lt"/>
            </a:endParaRPr>
          </a:p>
        </p:txBody>
      </p:sp>
      <p:sp>
        <p:nvSpPr>
          <p:cNvPr id="26" name="Text 23"/>
          <p:cNvSpPr/>
          <p:nvPr/>
        </p:nvSpPr>
        <p:spPr>
          <a:xfrm>
            <a:off x="6284658" y="5799786"/>
            <a:ext cx="5258024" cy="449366"/>
          </a:xfrm>
          <a:prstGeom prst="rect">
            <a:avLst/>
          </a:prstGeom>
          <a:noFill/>
          <a:ln/>
        </p:spPr>
        <p:txBody>
          <a:bodyPr wrap="square" lIns="0" tIns="0" rIns="0" bIns="0" rtlCol="0" anchor="t"/>
          <a:lstStyle/>
          <a:p>
            <a:pPr marL="285807" indent="-285807">
              <a:lnSpc>
                <a:spcPts val="1750"/>
              </a:lnSpc>
              <a:buSzPct val="100000"/>
              <a:buChar char="•"/>
            </a:pPr>
            <a:r>
              <a:rPr lang="en-US" sz="1400" dirty="0">
                <a:solidFill>
                  <a:srgbClr val="443728"/>
                </a:solidFill>
                <a:latin typeface="+mn-lt"/>
                <a:ea typeface="Open Sans" pitchFamily="34" charset="-122"/>
                <a:cs typeface="Open Sans" pitchFamily="34" charset="-120"/>
              </a:rPr>
              <a:t>По сумме оплат: фиксированная сумма, распределять сумму на период</a:t>
            </a:r>
            <a:endParaRPr lang="en-US" sz="1400" dirty="0">
              <a:solidFill>
                <a:srgbClr val="443728"/>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50" name="Рисунок 49">
            <a:extLst>
              <a:ext uri="{FF2B5EF4-FFF2-40B4-BE49-F238E27FC236}">
                <a16:creationId xmlns:a16="http://schemas.microsoft.com/office/drawing/2014/main" id="{376EB9D8-2B87-43A5-854A-9432A08608EF}"/>
              </a:ext>
            </a:extLst>
          </p:cNvPr>
          <p:cNvPicPr>
            <a:picLocks noChangeAspect="1"/>
          </p:cNvPicPr>
          <p:nvPr/>
        </p:nvPicPr>
        <p:blipFill rotWithShape="1">
          <a:blip r:embed="rId3"/>
          <a:srcRect t="18109" b="16814"/>
          <a:stretch/>
        </p:blipFill>
        <p:spPr>
          <a:xfrm>
            <a:off x="432567" y="1914113"/>
            <a:ext cx="5328592" cy="389623"/>
          </a:xfrm>
          <a:prstGeom prst="rect">
            <a:avLst/>
          </a:prstGeom>
        </p:spPr>
      </p:pic>
      <p:sp>
        <p:nvSpPr>
          <p:cNvPr id="3" name="Text 1"/>
          <p:cNvSpPr/>
          <p:nvPr/>
        </p:nvSpPr>
        <p:spPr>
          <a:xfrm>
            <a:off x="731312" y="189434"/>
            <a:ext cx="8170646" cy="79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Управление видимостью договоров</a:t>
            </a:r>
          </a:p>
        </p:txBody>
      </p:sp>
      <p:sp>
        <p:nvSpPr>
          <p:cNvPr id="9" name="Shape 5"/>
          <p:cNvSpPr/>
          <p:nvPr/>
        </p:nvSpPr>
        <p:spPr>
          <a:xfrm>
            <a:off x="5665539" y="2014399"/>
            <a:ext cx="226066" cy="248979"/>
          </a:xfrm>
          <a:prstGeom prst="roundRect">
            <a:avLst>
              <a:gd name="adj" fmla="val 21008"/>
            </a:avLst>
          </a:prstGeom>
          <a:solidFill>
            <a:srgbClr val="835E54"/>
          </a:solidFill>
          <a:ln w="7620">
            <a:solidFill>
              <a:srgbClr val="9C776D"/>
            </a:solidFill>
            <a:prstDash val="solid"/>
          </a:ln>
        </p:spPr>
        <p:txBody>
          <a:bodyPr wrap="square"/>
          <a:lstStyle/>
          <a:p>
            <a:endParaRPr lang="ru-RU" sz="1400">
              <a:solidFill>
                <a:srgbClr val="443728"/>
              </a:solidFill>
              <a:latin typeface="+mn-lt"/>
            </a:endParaRPr>
          </a:p>
        </p:txBody>
      </p:sp>
      <p:pic>
        <p:nvPicPr>
          <p:cNvPr id="10" name="Image 2" descr="preencoded.png"/>
          <p:cNvPicPr>
            <a:picLocks noChangeAspect="1"/>
          </p:cNvPicPr>
          <p:nvPr/>
        </p:nvPicPr>
        <p:blipFill>
          <a:blip r:embed="rId4"/>
          <a:stretch>
            <a:fillRect/>
          </a:stretch>
        </p:blipFill>
        <p:spPr>
          <a:xfrm>
            <a:off x="5703082" y="2033603"/>
            <a:ext cx="155576" cy="194541"/>
          </a:xfrm>
          <a:prstGeom prst="rect">
            <a:avLst/>
          </a:prstGeom>
        </p:spPr>
      </p:pic>
      <p:sp>
        <p:nvSpPr>
          <p:cNvPr id="11" name="Text 6"/>
          <p:cNvSpPr/>
          <p:nvPr/>
        </p:nvSpPr>
        <p:spPr>
          <a:xfrm>
            <a:off x="6097587" y="1917626"/>
            <a:ext cx="5472113" cy="571094"/>
          </a:xfrm>
          <a:prstGeom prst="rect">
            <a:avLst/>
          </a:prstGeom>
          <a:noFill/>
          <a:ln/>
        </p:spPr>
        <p:txBody>
          <a:bodyPr wrap="square" lIns="0" tIns="0" rIns="0" bIns="0" rtlCol="0" anchor="t"/>
          <a:lstStyle/>
          <a:p>
            <a:r>
              <a:rPr lang="ru-RU" sz="1400" dirty="0">
                <a:solidFill>
                  <a:srgbClr val="443728"/>
                </a:solidFill>
                <a:latin typeface="+mn-lt"/>
                <a:ea typeface="Open Sans" pitchFamily="34" charset="-122"/>
                <a:cs typeface="Open Sans" pitchFamily="34" charset="-120"/>
              </a:rPr>
              <a:t>Позволяет указать</a:t>
            </a:r>
            <a:r>
              <a:rPr lang="en-US" sz="1400" dirty="0">
                <a:solidFill>
                  <a:srgbClr val="443728"/>
                </a:solidFill>
                <a:latin typeface="+mn-lt"/>
                <a:ea typeface="Open Sans" pitchFamily="34" charset="-122"/>
                <a:cs typeface="Open Sans" pitchFamily="34" charset="-120"/>
              </a:rPr>
              <a:t>, какие договоры (например, "</a:t>
            </a:r>
            <a:r>
              <a:rPr lang="en-US" sz="1400" dirty="0" err="1">
                <a:solidFill>
                  <a:srgbClr val="443728"/>
                </a:solidFill>
                <a:latin typeface="+mn-lt"/>
                <a:ea typeface="Open Sans" pitchFamily="34" charset="-122"/>
                <a:cs typeface="Open Sans" pitchFamily="34" charset="-120"/>
              </a:rPr>
              <a:t>Расторгнут</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или "Исполнен"</a:t>
            </a:r>
            <a:r>
              <a:rPr lang="en-US" sz="1400" dirty="0">
                <a:solidFill>
                  <a:srgbClr val="443728"/>
                </a:solidFill>
                <a:latin typeface="+mn-lt"/>
                <a:ea typeface="Open Sans" pitchFamily="34" charset="-122"/>
                <a:cs typeface="Open Sans" pitchFamily="34" charset="-120"/>
              </a:rPr>
              <a:t>) не </a:t>
            </a:r>
            <a:r>
              <a:rPr lang="en-US" sz="1400" dirty="0" err="1">
                <a:solidFill>
                  <a:srgbClr val="443728"/>
                </a:solidFill>
                <a:latin typeface="+mn-lt"/>
                <a:ea typeface="Open Sans" pitchFamily="34" charset="-122"/>
                <a:cs typeface="Open Sans" pitchFamily="34" charset="-120"/>
              </a:rPr>
              <a:t>будут</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отображаться</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умолчанию</a:t>
            </a:r>
            <a:r>
              <a:rPr lang="ru-RU" sz="1400" dirty="0">
                <a:solidFill>
                  <a:srgbClr val="443728"/>
                </a:solidFill>
                <a:latin typeface="+mn-lt"/>
                <a:ea typeface="Open Sans" pitchFamily="34" charset="-122"/>
                <a:cs typeface="Open Sans" pitchFamily="34" charset="-120"/>
              </a:rPr>
              <a:t> в списках</a:t>
            </a:r>
            <a:endParaRPr lang="en-US" sz="1400" dirty="0">
              <a:solidFill>
                <a:srgbClr val="443728"/>
              </a:solidFill>
              <a:latin typeface="+mn-lt"/>
            </a:endParaRPr>
          </a:p>
        </p:txBody>
      </p:sp>
      <p:sp>
        <p:nvSpPr>
          <p:cNvPr id="47" name="Text 25"/>
          <p:cNvSpPr/>
          <p:nvPr/>
        </p:nvSpPr>
        <p:spPr>
          <a:xfrm>
            <a:off x="6211120" y="7249707"/>
            <a:ext cx="5088222" cy="140527"/>
          </a:xfrm>
          <a:prstGeom prst="rect">
            <a:avLst/>
          </a:prstGeom>
          <a:noFill/>
          <a:ln/>
        </p:spPr>
        <p:txBody>
          <a:bodyPr wrap="none" lIns="0" tIns="0" rIns="0" bIns="0" rtlCol="0" anchor="t"/>
          <a:lstStyle/>
          <a:p>
            <a:pPr>
              <a:lnSpc>
                <a:spcPts val="1084"/>
              </a:lnSpc>
            </a:pPr>
            <a:endParaRPr lang="en-US" sz="1000" dirty="0">
              <a:solidFill>
                <a:srgbClr val="443728"/>
              </a:solidFill>
              <a:latin typeface="+mn-lt"/>
            </a:endParaRPr>
          </a:p>
        </p:txBody>
      </p:sp>
      <p:sp>
        <p:nvSpPr>
          <p:cNvPr id="35" name="Text 12">
            <a:extLst>
              <a:ext uri="{FF2B5EF4-FFF2-40B4-BE49-F238E27FC236}">
                <a16:creationId xmlns:a16="http://schemas.microsoft.com/office/drawing/2014/main" id="{70B3AD04-9B92-4C14-A88F-AE7383AA5415}"/>
              </a:ext>
            </a:extLst>
          </p:cNvPr>
          <p:cNvSpPr/>
          <p:nvPr/>
        </p:nvSpPr>
        <p:spPr>
          <a:xfrm>
            <a:off x="765042" y="1203655"/>
            <a:ext cx="10804657" cy="571094"/>
          </a:xfrm>
          <a:prstGeom prst="rect">
            <a:avLst/>
          </a:prstGeom>
          <a:noFill/>
          <a:ln/>
        </p:spPr>
        <p:txBody>
          <a:bodyPr wrap="square" lIns="0" tIns="0" rIns="0" bIns="0" rtlCol="0" anchor="t"/>
          <a:lstStyle/>
          <a:p>
            <a:pPr>
              <a:lnSpc>
                <a:spcPts val="1667"/>
              </a:lnSpc>
            </a:pPr>
            <a:r>
              <a:rPr lang="ru-RU" sz="1600" dirty="0">
                <a:solidFill>
                  <a:srgbClr val="443728"/>
                </a:solidFill>
                <a:latin typeface="+mn-lt"/>
                <a:ea typeface="Open Sans" pitchFamily="34" charset="-122"/>
                <a:cs typeface="Open Sans" pitchFamily="34" charset="-120"/>
              </a:rPr>
              <a:t>Поставляемая версия системы не имеет предустановленных ограничений на видимость данных</a:t>
            </a:r>
          </a:p>
          <a:p>
            <a:pPr>
              <a:lnSpc>
                <a:spcPts val="1667"/>
              </a:lnSpc>
            </a:pPr>
            <a:endParaRPr lang="en-US" sz="1600" dirty="0">
              <a:solidFill>
                <a:srgbClr val="443728"/>
              </a:solidFill>
              <a:latin typeface="+mn-lt"/>
            </a:endParaRPr>
          </a:p>
        </p:txBody>
      </p:sp>
      <p:pic>
        <p:nvPicPr>
          <p:cNvPr id="5" name="Рисунок 4">
            <a:extLst>
              <a:ext uri="{FF2B5EF4-FFF2-40B4-BE49-F238E27FC236}">
                <a16:creationId xmlns:a16="http://schemas.microsoft.com/office/drawing/2014/main" id="{F80A1C52-53DB-4054-8154-B5922B4C3FAD}"/>
              </a:ext>
            </a:extLst>
          </p:cNvPr>
          <p:cNvPicPr>
            <a:picLocks noChangeAspect="1"/>
          </p:cNvPicPr>
          <p:nvPr/>
        </p:nvPicPr>
        <p:blipFill>
          <a:blip r:embed="rId5"/>
          <a:stretch>
            <a:fillRect/>
          </a:stretch>
        </p:blipFill>
        <p:spPr>
          <a:xfrm>
            <a:off x="705715" y="3069480"/>
            <a:ext cx="4012450" cy="3679401"/>
          </a:xfrm>
          <a:prstGeom prst="rect">
            <a:avLst/>
          </a:prstGeom>
          <a:noFill/>
          <a:ln w="9525">
            <a:solidFill>
              <a:srgbClr val="475467"/>
            </a:solidFill>
            <a:miter lim="800000"/>
            <a:headEnd/>
            <a:tailEnd/>
          </a:ln>
        </p:spPr>
      </p:pic>
      <p:sp>
        <p:nvSpPr>
          <p:cNvPr id="22" name="Text 2">
            <a:extLst>
              <a:ext uri="{FF2B5EF4-FFF2-40B4-BE49-F238E27FC236}">
                <a16:creationId xmlns:a16="http://schemas.microsoft.com/office/drawing/2014/main" id="{A95BA709-C49E-4AFE-ADAF-4B8274C0074F}"/>
              </a:ext>
            </a:extLst>
          </p:cNvPr>
          <p:cNvSpPr/>
          <p:nvPr/>
        </p:nvSpPr>
        <p:spPr>
          <a:xfrm>
            <a:off x="765042" y="2667084"/>
            <a:ext cx="5274400" cy="423564"/>
          </a:xfrm>
          <a:prstGeom prst="rect">
            <a:avLst/>
          </a:prstGeom>
          <a:noFill/>
          <a:ln/>
        </p:spPr>
        <p:txBody>
          <a:bodyPr wrap="squar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1С: </a:t>
            </a:r>
            <a:r>
              <a:rPr lang="en-US" b="1" dirty="0" err="1">
                <a:solidFill>
                  <a:srgbClr val="443728"/>
                </a:solidFill>
                <a:latin typeface="+mn-lt"/>
                <a:ea typeface="Crimson Pro Bold" pitchFamily="34" charset="-122"/>
                <a:cs typeface="Crimson Pro Bold" pitchFamily="34" charset="-120"/>
              </a:rPr>
              <a:t>Управление</a:t>
            </a:r>
            <a:r>
              <a:rPr lang="en-US" b="1" dirty="0">
                <a:solidFill>
                  <a:srgbClr val="443728"/>
                </a:solidFill>
                <a:latin typeface="+mn-lt"/>
                <a:ea typeface="Crimson Pro Bold" pitchFamily="34" charset="-122"/>
                <a:cs typeface="Crimson Pro Bold" pitchFamily="34" charset="-120"/>
              </a:rPr>
              <a:t> </a:t>
            </a:r>
            <a:r>
              <a:rPr lang="en-US" b="1" dirty="0" err="1">
                <a:solidFill>
                  <a:srgbClr val="443728"/>
                </a:solidFill>
                <a:latin typeface="+mn-lt"/>
                <a:ea typeface="Crimson Pro Bold" pitchFamily="34" charset="-122"/>
                <a:cs typeface="Crimson Pro Bold" pitchFamily="34" charset="-120"/>
              </a:rPr>
              <a:t>холдингом</a:t>
            </a:r>
            <a:endParaRPr lang="en-US" dirty="0">
              <a:solidFill>
                <a:srgbClr val="443728"/>
              </a:solidFill>
              <a:latin typeface="+mn-lt"/>
            </a:endParaRPr>
          </a:p>
        </p:txBody>
      </p:sp>
      <p:sp>
        <p:nvSpPr>
          <p:cNvPr id="23" name="Text 7">
            <a:extLst>
              <a:ext uri="{FF2B5EF4-FFF2-40B4-BE49-F238E27FC236}">
                <a16:creationId xmlns:a16="http://schemas.microsoft.com/office/drawing/2014/main" id="{CCA6ADC8-B2B9-4503-8987-6621A8DE85C3}"/>
              </a:ext>
            </a:extLst>
          </p:cNvPr>
          <p:cNvSpPr/>
          <p:nvPr/>
        </p:nvSpPr>
        <p:spPr>
          <a:xfrm>
            <a:off x="6118031" y="2673115"/>
            <a:ext cx="5274400" cy="422672"/>
          </a:xfrm>
          <a:prstGeom prst="rect">
            <a:avLst/>
          </a:prstGeom>
          <a:noFill/>
          <a:ln/>
        </p:spPr>
        <p:txBody>
          <a:bodyPr wrap="squar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1С: ERP. </a:t>
            </a:r>
            <a:r>
              <a:rPr lang="en-US" b="1" dirty="0" err="1">
                <a:solidFill>
                  <a:srgbClr val="443728"/>
                </a:solidFill>
                <a:latin typeface="+mn-lt"/>
                <a:ea typeface="Crimson Pro Bold" pitchFamily="34" charset="-122"/>
                <a:cs typeface="Crimson Pro Bold" pitchFamily="34" charset="-120"/>
              </a:rPr>
              <a:t>Управление</a:t>
            </a:r>
            <a:r>
              <a:rPr lang="en-US" b="1" dirty="0">
                <a:solidFill>
                  <a:srgbClr val="443728"/>
                </a:solidFill>
                <a:latin typeface="+mn-lt"/>
                <a:ea typeface="Crimson Pro Bold" pitchFamily="34" charset="-122"/>
                <a:cs typeface="Crimson Pro Bold" pitchFamily="34" charset="-120"/>
              </a:rPr>
              <a:t> </a:t>
            </a:r>
            <a:r>
              <a:rPr lang="en-US" b="1" dirty="0" err="1">
                <a:solidFill>
                  <a:srgbClr val="443728"/>
                </a:solidFill>
                <a:latin typeface="+mn-lt"/>
                <a:ea typeface="Crimson Pro Bold" pitchFamily="34" charset="-122"/>
                <a:cs typeface="Crimson Pro Bold" pitchFamily="34" charset="-120"/>
              </a:rPr>
              <a:t>холдингом</a:t>
            </a:r>
            <a:endParaRPr lang="en-US" dirty="0">
              <a:solidFill>
                <a:srgbClr val="443728"/>
              </a:solidFill>
              <a:latin typeface="+mn-lt"/>
            </a:endParaRPr>
          </a:p>
        </p:txBody>
      </p:sp>
      <p:pic>
        <p:nvPicPr>
          <p:cNvPr id="4" name="Рисунок 3">
            <a:extLst>
              <a:ext uri="{FF2B5EF4-FFF2-40B4-BE49-F238E27FC236}">
                <a16:creationId xmlns:a16="http://schemas.microsoft.com/office/drawing/2014/main" id="{32DCCEAD-BE32-4C55-885A-C719658EFA08}"/>
              </a:ext>
            </a:extLst>
          </p:cNvPr>
          <p:cNvPicPr>
            <a:picLocks noChangeAspect="1"/>
          </p:cNvPicPr>
          <p:nvPr/>
        </p:nvPicPr>
        <p:blipFill rotWithShape="1">
          <a:blip r:embed="rId6"/>
          <a:srcRect r="12374"/>
          <a:stretch/>
        </p:blipFill>
        <p:spPr>
          <a:xfrm>
            <a:off x="6118031" y="3069754"/>
            <a:ext cx="4012450" cy="3679401"/>
          </a:xfrm>
          <a:prstGeom prst="rect">
            <a:avLst/>
          </a:prstGeom>
          <a:noFill/>
          <a:ln w="9525">
            <a:solidFill>
              <a:srgbClr val="475467"/>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sp>
        <p:nvSpPr>
          <p:cNvPr id="3" name="Text 0"/>
          <p:cNvSpPr/>
          <p:nvPr/>
        </p:nvSpPr>
        <p:spPr>
          <a:xfrm>
            <a:off x="696913" y="189434"/>
            <a:ext cx="5400674" cy="79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Внутригрупповые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договоры</a:t>
            </a:r>
            <a:endParaRPr lang="en-US" sz="2800" dirty="0">
              <a:solidFill>
                <a:srgbClr val="443728"/>
              </a:solidFill>
              <a:latin typeface="+mj-lt"/>
              <a:ea typeface="Crimson Pro Bold" pitchFamily="34" charset="-122"/>
            </a:endParaRPr>
          </a:p>
        </p:txBody>
      </p:sp>
      <p:pic>
        <p:nvPicPr>
          <p:cNvPr id="5" name="Image 1" descr="preencoded.png"/>
          <p:cNvPicPr>
            <a:picLocks noChangeAspect="1"/>
          </p:cNvPicPr>
          <p:nvPr/>
        </p:nvPicPr>
        <p:blipFill>
          <a:blip r:embed="rId4"/>
          <a:stretch>
            <a:fillRect/>
          </a:stretch>
        </p:blipFill>
        <p:spPr>
          <a:xfrm>
            <a:off x="735216" y="1773610"/>
            <a:ext cx="661645" cy="915902"/>
          </a:xfrm>
          <a:prstGeom prst="rect">
            <a:avLst/>
          </a:prstGeom>
        </p:spPr>
      </p:pic>
      <p:sp>
        <p:nvSpPr>
          <p:cNvPr id="6" name="Text 2"/>
          <p:cNvSpPr/>
          <p:nvPr/>
        </p:nvSpPr>
        <p:spPr>
          <a:xfrm>
            <a:off x="1502651" y="1905899"/>
            <a:ext cx="2399169"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Автоматическая настройка</a:t>
            </a:r>
            <a:endParaRPr lang="en-US" sz="1600" dirty="0">
              <a:latin typeface="+mn-lt"/>
            </a:endParaRPr>
          </a:p>
        </p:txBody>
      </p:sp>
      <p:sp>
        <p:nvSpPr>
          <p:cNvPr id="7" name="Text 3"/>
          <p:cNvSpPr/>
          <p:nvPr/>
        </p:nvSpPr>
        <p:spPr>
          <a:xfrm>
            <a:off x="1502652" y="2176134"/>
            <a:ext cx="5531038"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Если контрагент сопоставлен с организацией, он становится внутренним. Система автоматически создает и обновляет внутренних контрагентов и их </a:t>
            </a:r>
            <a:r>
              <a:rPr lang="en-US" sz="1200" dirty="0" err="1">
                <a:solidFill>
                  <a:srgbClr val="443728"/>
                </a:solidFill>
                <a:latin typeface="+mn-lt"/>
                <a:ea typeface="Open Sans" pitchFamily="34" charset="-122"/>
                <a:cs typeface="Open Sans" pitchFamily="34" charset="-120"/>
              </a:rPr>
              <a:t>расчетные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счета</a:t>
            </a:r>
            <a:endParaRPr lang="en-US" sz="1200" dirty="0">
              <a:latin typeface="+mn-lt"/>
            </a:endParaRPr>
          </a:p>
        </p:txBody>
      </p:sp>
      <p:pic>
        <p:nvPicPr>
          <p:cNvPr id="8" name="Image 2" descr="preencoded.png"/>
          <p:cNvPicPr>
            <a:picLocks noChangeAspect="1"/>
          </p:cNvPicPr>
          <p:nvPr/>
        </p:nvPicPr>
        <p:blipFill>
          <a:blip r:embed="rId5"/>
          <a:stretch>
            <a:fillRect/>
          </a:stretch>
        </p:blipFill>
        <p:spPr>
          <a:xfrm>
            <a:off x="735216" y="2770320"/>
            <a:ext cx="661645" cy="915902"/>
          </a:xfrm>
          <a:prstGeom prst="rect">
            <a:avLst/>
          </a:prstGeom>
        </p:spPr>
      </p:pic>
      <p:sp>
        <p:nvSpPr>
          <p:cNvPr id="9" name="Text 4"/>
          <p:cNvSpPr/>
          <p:nvPr/>
        </p:nvSpPr>
        <p:spPr>
          <a:xfrm>
            <a:off x="1502652" y="2902610"/>
            <a:ext cx="2417230"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Зеркалирование договоров</a:t>
            </a:r>
            <a:endParaRPr lang="en-US" sz="1600" dirty="0">
              <a:latin typeface="+mn-lt"/>
            </a:endParaRPr>
          </a:p>
        </p:txBody>
      </p:sp>
      <p:sp>
        <p:nvSpPr>
          <p:cNvPr id="10" name="Text 5"/>
          <p:cNvSpPr/>
          <p:nvPr/>
        </p:nvSpPr>
        <p:spPr>
          <a:xfrm>
            <a:off x="1502652" y="3172845"/>
            <a:ext cx="5531038"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Для внутренних контрагентов система автоматически формирует встречные договоры, обеспечивая симметричность и </a:t>
            </a:r>
            <a:r>
              <a:rPr lang="en-US" sz="1200" dirty="0" err="1">
                <a:solidFill>
                  <a:srgbClr val="443728"/>
                </a:solidFill>
                <a:latin typeface="+mn-lt"/>
                <a:ea typeface="Open Sans" pitchFamily="34" charset="-122"/>
                <a:cs typeface="Open Sans" pitchFamily="34" charset="-120"/>
              </a:rPr>
              <a:t>полноту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учета</a:t>
            </a:r>
            <a:endParaRPr lang="en-US" sz="1200" dirty="0">
              <a:latin typeface="+mn-lt"/>
            </a:endParaRPr>
          </a:p>
        </p:txBody>
      </p:sp>
      <p:pic>
        <p:nvPicPr>
          <p:cNvPr id="11" name="Image 3" descr="preencoded.png"/>
          <p:cNvPicPr>
            <a:picLocks noChangeAspect="1"/>
          </p:cNvPicPr>
          <p:nvPr/>
        </p:nvPicPr>
        <p:blipFill>
          <a:blip r:embed="rId6"/>
          <a:stretch>
            <a:fillRect/>
          </a:stretch>
        </p:blipFill>
        <p:spPr>
          <a:xfrm>
            <a:off x="735216" y="3830238"/>
            <a:ext cx="661645" cy="915902"/>
          </a:xfrm>
          <a:prstGeom prst="rect">
            <a:avLst/>
          </a:prstGeom>
        </p:spPr>
      </p:pic>
      <p:sp>
        <p:nvSpPr>
          <p:cNvPr id="12" name="Text 6"/>
          <p:cNvSpPr/>
          <p:nvPr/>
        </p:nvSpPr>
        <p:spPr>
          <a:xfrm>
            <a:off x="1502652" y="3962528"/>
            <a:ext cx="2834145"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Автоформирование документов</a:t>
            </a:r>
            <a:endParaRPr lang="en-US" sz="1600" dirty="0">
              <a:latin typeface="+mn-lt"/>
            </a:endParaRPr>
          </a:p>
        </p:txBody>
      </p:sp>
      <p:sp>
        <p:nvSpPr>
          <p:cNvPr id="13" name="Text 7"/>
          <p:cNvSpPr/>
          <p:nvPr/>
        </p:nvSpPr>
        <p:spPr>
          <a:xfrm>
            <a:off x="1502652" y="4232763"/>
            <a:ext cx="5531038"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Автоматическая генерация входящих документов поступления при регистрации операций реализации </a:t>
            </a:r>
            <a:r>
              <a:rPr lang="en-US" sz="1200" dirty="0" err="1">
                <a:solidFill>
                  <a:srgbClr val="443728"/>
                </a:solidFill>
                <a:latin typeface="+mn-lt"/>
                <a:ea typeface="Open Sans" pitchFamily="34" charset="-122"/>
                <a:cs typeface="Open Sans" pitchFamily="34" charset="-120"/>
              </a:rPr>
              <a:t>внутри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группы</a:t>
            </a:r>
            <a:endParaRPr lang="en-US" sz="1200" dirty="0">
              <a:latin typeface="+mn-lt"/>
            </a:endParaRPr>
          </a:p>
        </p:txBody>
      </p:sp>
      <p:pic>
        <p:nvPicPr>
          <p:cNvPr id="14" name="Image 4" descr="preencoded.png"/>
          <p:cNvPicPr>
            <a:picLocks noChangeAspect="1"/>
          </p:cNvPicPr>
          <p:nvPr/>
        </p:nvPicPr>
        <p:blipFill>
          <a:blip r:embed="rId7"/>
          <a:stretch>
            <a:fillRect/>
          </a:stretch>
        </p:blipFill>
        <p:spPr>
          <a:xfrm>
            <a:off x="735216" y="4890156"/>
            <a:ext cx="661645" cy="915902"/>
          </a:xfrm>
          <a:prstGeom prst="rect">
            <a:avLst/>
          </a:prstGeom>
        </p:spPr>
      </p:pic>
      <p:sp>
        <p:nvSpPr>
          <p:cNvPr id="15" name="Text 8"/>
          <p:cNvSpPr/>
          <p:nvPr/>
        </p:nvSpPr>
        <p:spPr>
          <a:xfrm>
            <a:off x="1502652" y="5022445"/>
            <a:ext cx="2048250"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Контроль расхождений</a:t>
            </a:r>
            <a:endParaRPr lang="en-US" sz="1600" dirty="0">
              <a:latin typeface="+mn-lt"/>
            </a:endParaRPr>
          </a:p>
        </p:txBody>
      </p:sp>
      <p:sp>
        <p:nvSpPr>
          <p:cNvPr id="16" name="Text 9"/>
          <p:cNvSpPr/>
          <p:nvPr/>
        </p:nvSpPr>
        <p:spPr>
          <a:xfrm>
            <a:off x="1502652" y="5292681"/>
            <a:ext cx="5531038"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Система отправляет уведомления о </a:t>
            </a:r>
            <a:r>
              <a:rPr lang="en-US" sz="1200" dirty="0" err="1">
                <a:solidFill>
                  <a:srgbClr val="443728"/>
                </a:solidFill>
                <a:latin typeface="+mn-lt"/>
                <a:ea typeface="Open Sans" pitchFamily="34" charset="-122"/>
                <a:cs typeface="Open Sans" pitchFamily="34" charset="-120"/>
              </a:rPr>
              <a:t>расхождениях</a:t>
            </a:r>
            <a:r>
              <a:rPr lang="en-US" sz="1200" dirty="0">
                <a:solidFill>
                  <a:srgbClr val="443728"/>
                </a:solidFill>
                <a:latin typeface="+mn-lt"/>
                <a:ea typeface="Open Sans" pitchFamily="34" charset="-122"/>
                <a:cs typeface="Open Sans" pitchFamily="34" charset="-120"/>
              </a:rPr>
              <a:t> во взаиморасчетах по бухгалтерскому учету для </a:t>
            </a:r>
            <a:r>
              <a:rPr lang="en-US" sz="1200" dirty="0" err="1">
                <a:solidFill>
                  <a:srgbClr val="443728"/>
                </a:solidFill>
                <a:latin typeface="+mn-lt"/>
                <a:ea typeface="Open Sans" pitchFamily="34" charset="-122"/>
                <a:cs typeface="Open Sans" pitchFamily="34" charset="-120"/>
              </a:rPr>
              <a:t>оперативного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исправления</a:t>
            </a:r>
            <a:endParaRPr lang="en-US" sz="1200" dirty="0">
              <a:latin typeface="+mn-lt"/>
            </a:endParaRPr>
          </a:p>
        </p:txBody>
      </p:sp>
      <p:sp>
        <p:nvSpPr>
          <p:cNvPr id="17" name="Text 10"/>
          <p:cNvSpPr/>
          <p:nvPr/>
        </p:nvSpPr>
        <p:spPr>
          <a:xfrm>
            <a:off x="735215" y="6145050"/>
            <a:ext cx="6298475"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Такой подход обеспечивает прозрачность, сокращает ручной труд и повышает точность учета операций между </a:t>
            </a:r>
            <a:r>
              <a:rPr lang="en-US" sz="1200" dirty="0" err="1">
                <a:solidFill>
                  <a:srgbClr val="443728"/>
                </a:solidFill>
                <a:latin typeface="+mn-lt"/>
                <a:ea typeface="Open Sans" pitchFamily="34" charset="-122"/>
                <a:cs typeface="Open Sans" pitchFamily="34" charset="-120"/>
              </a:rPr>
              <a:t>связанными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организациями</a:t>
            </a:r>
            <a:endParaRPr lang="en-US" sz="1200" dirty="0">
              <a:latin typeface="+mn-lt"/>
            </a:endParaRPr>
          </a:p>
        </p:txBody>
      </p:sp>
      <p:pic>
        <p:nvPicPr>
          <p:cNvPr id="21" name="Рисунок 20">
            <a:extLst>
              <a:ext uri="{FF2B5EF4-FFF2-40B4-BE49-F238E27FC236}">
                <a16:creationId xmlns:a16="http://schemas.microsoft.com/office/drawing/2014/main" id="{D6F45472-6251-4008-AFA2-B8D0D795EE84}"/>
              </a:ext>
            </a:extLst>
          </p:cNvPr>
          <p:cNvPicPr>
            <a:picLocks noChangeAspect="1"/>
          </p:cNvPicPr>
          <p:nvPr/>
        </p:nvPicPr>
        <p:blipFill>
          <a:blip r:embed="rId8"/>
          <a:stretch>
            <a:fillRect/>
          </a:stretch>
        </p:blipFill>
        <p:spPr>
          <a:xfrm>
            <a:off x="7621940" y="4607780"/>
            <a:ext cx="5565594" cy="17743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16386" name="Заголовок 1"/>
          <p:cNvSpPr>
            <a:spLocks noGrp="1" noChangeArrowheads="1"/>
          </p:cNvSpPr>
          <p:nvPr>
            <p:ph type="title"/>
          </p:nvPr>
        </p:nvSpPr>
        <p:spPr>
          <a:xfrm>
            <a:off x="702489" y="219816"/>
            <a:ext cx="9066986" cy="7612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Валютный контроль</a:t>
            </a:r>
          </a:p>
        </p:txBody>
      </p:sp>
      <p:grpSp>
        <p:nvGrpSpPr>
          <p:cNvPr id="3" name="Группа 2">
            <a:extLst>
              <a:ext uri="{FF2B5EF4-FFF2-40B4-BE49-F238E27FC236}">
                <a16:creationId xmlns:a16="http://schemas.microsoft.com/office/drawing/2014/main" id="{3135A3C4-D4BF-4684-BDB1-14973F6C0977}"/>
              </a:ext>
            </a:extLst>
          </p:cNvPr>
          <p:cNvGrpSpPr/>
          <p:nvPr/>
        </p:nvGrpSpPr>
        <p:grpSpPr>
          <a:xfrm>
            <a:off x="3289275" y="2593620"/>
            <a:ext cx="2127537" cy="787781"/>
            <a:chOff x="2951037" y="3733784"/>
            <a:chExt cx="2127537" cy="787781"/>
          </a:xfrm>
          <a:gradFill flip="none" rotWithShape="1">
            <a:gsLst>
              <a:gs pos="0">
                <a:srgbClr val="C9907C">
                  <a:tint val="66000"/>
                  <a:satMod val="160000"/>
                </a:srgbClr>
              </a:gs>
              <a:gs pos="50000">
                <a:srgbClr val="C9907C">
                  <a:tint val="44500"/>
                  <a:satMod val="160000"/>
                </a:srgbClr>
              </a:gs>
              <a:gs pos="100000">
                <a:srgbClr val="C9907C">
                  <a:tint val="23500"/>
                  <a:satMod val="160000"/>
                </a:srgbClr>
              </a:gs>
            </a:gsLst>
            <a:lin ang="5400000" scaled="1"/>
            <a:tileRect/>
          </a:gradFill>
        </p:grpSpPr>
        <p:sp>
          <p:nvSpPr>
            <p:cNvPr id="39" name="Прямоугольник 38">
              <a:extLst>
                <a:ext uri="{FF2B5EF4-FFF2-40B4-BE49-F238E27FC236}">
                  <a16:creationId xmlns:a16="http://schemas.microsoft.com/office/drawing/2014/main" id="{BF562B6A-2752-445C-8300-E4BC1E6A5551}"/>
                </a:ext>
              </a:extLst>
            </p:cNvPr>
            <p:cNvSpPr/>
            <p:nvPr/>
          </p:nvSpPr>
          <p:spPr bwMode="auto">
            <a:xfrm>
              <a:off x="2951037" y="3733784"/>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40" name="Прямоугольник 39">
              <a:extLst>
                <a:ext uri="{FF2B5EF4-FFF2-40B4-BE49-F238E27FC236}">
                  <a16:creationId xmlns:a16="http://schemas.microsoft.com/office/drawing/2014/main" id="{832B574C-5616-484C-9419-72F0D8584DCF}"/>
                </a:ext>
              </a:extLst>
            </p:cNvPr>
            <p:cNvSpPr/>
            <p:nvPr/>
          </p:nvSpPr>
          <p:spPr bwMode="auto">
            <a:xfrm>
              <a:off x="3084152" y="3873493"/>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Поступление (акты, накладные)</a:t>
              </a:r>
            </a:p>
          </p:txBody>
        </p:sp>
      </p:grpSp>
      <p:grpSp>
        <p:nvGrpSpPr>
          <p:cNvPr id="41" name="Группа 40">
            <a:extLst>
              <a:ext uri="{FF2B5EF4-FFF2-40B4-BE49-F238E27FC236}">
                <a16:creationId xmlns:a16="http://schemas.microsoft.com/office/drawing/2014/main" id="{E065BD3B-EE44-446C-8CA8-EB55EAF436F0}"/>
              </a:ext>
            </a:extLst>
          </p:cNvPr>
          <p:cNvGrpSpPr/>
          <p:nvPr/>
        </p:nvGrpSpPr>
        <p:grpSpPr>
          <a:xfrm>
            <a:off x="3296566" y="1514698"/>
            <a:ext cx="2127537" cy="787781"/>
            <a:chOff x="2951037" y="3733784"/>
            <a:chExt cx="2127537" cy="787781"/>
          </a:xfrm>
          <a:gradFill flip="none" rotWithShape="1">
            <a:gsLst>
              <a:gs pos="0">
                <a:srgbClr val="C9907C">
                  <a:tint val="66000"/>
                  <a:satMod val="160000"/>
                </a:srgbClr>
              </a:gs>
              <a:gs pos="50000">
                <a:srgbClr val="C9907C">
                  <a:tint val="44500"/>
                  <a:satMod val="160000"/>
                </a:srgbClr>
              </a:gs>
              <a:gs pos="100000">
                <a:srgbClr val="C9907C">
                  <a:tint val="23500"/>
                  <a:satMod val="160000"/>
                </a:srgbClr>
              </a:gs>
            </a:gsLst>
            <a:lin ang="5400000" scaled="1"/>
            <a:tileRect/>
          </a:gradFill>
        </p:grpSpPr>
        <p:sp>
          <p:nvSpPr>
            <p:cNvPr id="42" name="Прямоугольник 41">
              <a:extLst>
                <a:ext uri="{FF2B5EF4-FFF2-40B4-BE49-F238E27FC236}">
                  <a16:creationId xmlns:a16="http://schemas.microsoft.com/office/drawing/2014/main" id="{224A8833-4BC2-4B38-AB5E-9573B9B998D1}"/>
                </a:ext>
              </a:extLst>
            </p:cNvPr>
            <p:cNvSpPr/>
            <p:nvPr/>
          </p:nvSpPr>
          <p:spPr bwMode="auto">
            <a:xfrm>
              <a:off x="2951037" y="3733784"/>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43" name="Прямоугольник 42">
              <a:extLst>
                <a:ext uri="{FF2B5EF4-FFF2-40B4-BE49-F238E27FC236}">
                  <a16:creationId xmlns:a16="http://schemas.microsoft.com/office/drawing/2014/main" id="{9ED9DF0B-504F-41F1-9B2A-EF9D6880C993}"/>
                </a:ext>
              </a:extLst>
            </p:cNvPr>
            <p:cNvSpPr/>
            <p:nvPr/>
          </p:nvSpPr>
          <p:spPr bwMode="auto">
            <a:xfrm>
              <a:off x="3084152" y="3873493"/>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Договор с контрагентом</a:t>
              </a:r>
            </a:p>
          </p:txBody>
        </p:sp>
      </p:grpSp>
      <p:grpSp>
        <p:nvGrpSpPr>
          <p:cNvPr id="44" name="Группа 43">
            <a:extLst>
              <a:ext uri="{FF2B5EF4-FFF2-40B4-BE49-F238E27FC236}">
                <a16:creationId xmlns:a16="http://schemas.microsoft.com/office/drawing/2014/main" id="{A1FFD3C0-3D88-4FF0-B94E-67261580B467}"/>
              </a:ext>
            </a:extLst>
          </p:cNvPr>
          <p:cNvGrpSpPr/>
          <p:nvPr/>
        </p:nvGrpSpPr>
        <p:grpSpPr>
          <a:xfrm>
            <a:off x="768995" y="2589396"/>
            <a:ext cx="2127537" cy="787781"/>
            <a:chOff x="2951037" y="3733784"/>
            <a:chExt cx="2127537" cy="787781"/>
          </a:xfrm>
          <a:gradFill flip="none" rotWithShape="1">
            <a:gsLst>
              <a:gs pos="0">
                <a:srgbClr val="C9907C">
                  <a:tint val="66000"/>
                  <a:satMod val="160000"/>
                </a:srgbClr>
              </a:gs>
              <a:gs pos="50000">
                <a:srgbClr val="C9907C">
                  <a:tint val="44500"/>
                  <a:satMod val="160000"/>
                </a:srgbClr>
              </a:gs>
              <a:gs pos="100000">
                <a:srgbClr val="C9907C">
                  <a:tint val="23500"/>
                  <a:satMod val="160000"/>
                </a:srgbClr>
              </a:gs>
            </a:gsLst>
            <a:lin ang="5400000" scaled="1"/>
            <a:tileRect/>
          </a:gradFill>
        </p:grpSpPr>
        <p:sp>
          <p:nvSpPr>
            <p:cNvPr id="45" name="Прямоугольник 44">
              <a:extLst>
                <a:ext uri="{FF2B5EF4-FFF2-40B4-BE49-F238E27FC236}">
                  <a16:creationId xmlns:a16="http://schemas.microsoft.com/office/drawing/2014/main" id="{2862323E-D868-45DC-8159-A37D8ED32086}"/>
                </a:ext>
              </a:extLst>
            </p:cNvPr>
            <p:cNvSpPr/>
            <p:nvPr/>
          </p:nvSpPr>
          <p:spPr bwMode="auto">
            <a:xfrm>
              <a:off x="2951037" y="3733784"/>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46" name="Прямоугольник 45">
              <a:extLst>
                <a:ext uri="{FF2B5EF4-FFF2-40B4-BE49-F238E27FC236}">
                  <a16:creationId xmlns:a16="http://schemas.microsoft.com/office/drawing/2014/main" id="{CD04F144-A44A-42FC-B2B4-22E02B0755F0}"/>
                </a:ext>
              </a:extLst>
            </p:cNvPr>
            <p:cNvSpPr/>
            <p:nvPr/>
          </p:nvSpPr>
          <p:spPr bwMode="auto">
            <a:xfrm>
              <a:off x="3084152" y="3873493"/>
              <a:ext cx="1994422" cy="648072"/>
            </a:xfrm>
            <a:prstGeom prst="rect">
              <a:avLst/>
            </a:prstGeom>
            <a:grpFill/>
            <a:ln w="25400">
              <a:solidFill>
                <a:schemeClr val="bg1"/>
              </a:solidFill>
            </a:ln>
            <a:effectLst/>
          </p:spPr>
          <p:txBody>
            <a:bodyPr vert="horz" wrap="square" lIns="90000" tIns="46800" rIns="90000" bIns="46800" numCol="1" rtlCol="0" anchor="ctr"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Отражение факта</a:t>
              </a:r>
            </a:p>
          </p:txBody>
        </p:sp>
      </p:grpSp>
      <p:grpSp>
        <p:nvGrpSpPr>
          <p:cNvPr id="47" name="Группа 46">
            <a:extLst>
              <a:ext uri="{FF2B5EF4-FFF2-40B4-BE49-F238E27FC236}">
                <a16:creationId xmlns:a16="http://schemas.microsoft.com/office/drawing/2014/main" id="{2A773C26-D907-4DAF-B70B-CE1081A4E4C2}"/>
              </a:ext>
            </a:extLst>
          </p:cNvPr>
          <p:cNvGrpSpPr/>
          <p:nvPr/>
        </p:nvGrpSpPr>
        <p:grpSpPr>
          <a:xfrm>
            <a:off x="3355832" y="3938157"/>
            <a:ext cx="2127537" cy="787781"/>
            <a:chOff x="2951037" y="3733784"/>
            <a:chExt cx="2127537" cy="787781"/>
          </a:xfrm>
        </p:grpSpPr>
        <p:sp>
          <p:nvSpPr>
            <p:cNvPr id="48" name="Прямоугольник 47">
              <a:extLst>
                <a:ext uri="{FF2B5EF4-FFF2-40B4-BE49-F238E27FC236}">
                  <a16:creationId xmlns:a16="http://schemas.microsoft.com/office/drawing/2014/main" id="{7CA0C071-C2F3-4F5D-87C5-16AC6E740AC9}"/>
                </a:ext>
              </a:extLst>
            </p:cNvPr>
            <p:cNvSpPr/>
            <p:nvPr/>
          </p:nvSpPr>
          <p:spPr bwMode="auto">
            <a:xfrm>
              <a:off x="2951037" y="3733784"/>
              <a:ext cx="1994422" cy="648072"/>
            </a:xfrm>
            <a:prstGeom prst="rect">
              <a:avLst/>
            </a:prstGeom>
            <a:solidFill>
              <a:srgbClr val="BBE0E3">
                <a:alpha val="75000"/>
              </a:srgbClr>
            </a:solid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49" name="Прямоугольник 48">
              <a:extLst>
                <a:ext uri="{FF2B5EF4-FFF2-40B4-BE49-F238E27FC236}">
                  <a16:creationId xmlns:a16="http://schemas.microsoft.com/office/drawing/2014/main" id="{BC9970BF-60DA-4926-802F-4A314F63814D}"/>
                </a:ext>
              </a:extLst>
            </p:cNvPr>
            <p:cNvSpPr/>
            <p:nvPr/>
          </p:nvSpPr>
          <p:spPr bwMode="auto">
            <a:xfrm>
              <a:off x="3084152" y="3873493"/>
              <a:ext cx="1994422" cy="648072"/>
            </a:xfrm>
            <a:prstGeom prst="rect">
              <a:avLst/>
            </a:prstGeom>
            <a:gradFill flip="none" rotWithShape="1">
              <a:gsLst>
                <a:gs pos="0">
                  <a:srgbClr val="FCC451">
                    <a:tint val="66000"/>
                    <a:satMod val="160000"/>
                  </a:srgbClr>
                </a:gs>
                <a:gs pos="50000">
                  <a:srgbClr val="FCC451">
                    <a:tint val="44500"/>
                    <a:satMod val="160000"/>
                  </a:srgbClr>
                </a:gs>
                <a:gs pos="100000">
                  <a:srgbClr val="FCC451">
                    <a:tint val="23500"/>
                    <a:satMod val="160000"/>
                  </a:srgbClr>
                </a:gs>
              </a:gsLst>
              <a:lin ang="5400000" scaled="1"/>
              <a:tileRect/>
            </a:gradFill>
            <a:ln w="25400">
              <a:solidFill>
                <a:schemeClr val="bg1"/>
              </a:solidFill>
            </a:ln>
            <a:effectLst/>
          </p:spPr>
          <p:txBody>
            <a:bodyPr vert="horz" wrap="square" lIns="90000" tIns="46800" rIns="90000" bIns="46800" numCol="1" rtlCol="0" anchor="ctr" anchorCtr="1"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СПД</a:t>
              </a:r>
            </a:p>
          </p:txBody>
        </p:sp>
      </p:grpSp>
      <p:grpSp>
        <p:nvGrpSpPr>
          <p:cNvPr id="53" name="Группа 52">
            <a:extLst>
              <a:ext uri="{FF2B5EF4-FFF2-40B4-BE49-F238E27FC236}">
                <a16:creationId xmlns:a16="http://schemas.microsoft.com/office/drawing/2014/main" id="{E64DFDFF-36DE-491B-9E97-754AC5F7F156}"/>
              </a:ext>
            </a:extLst>
          </p:cNvPr>
          <p:cNvGrpSpPr/>
          <p:nvPr/>
        </p:nvGrpSpPr>
        <p:grpSpPr>
          <a:xfrm>
            <a:off x="3355832" y="4848285"/>
            <a:ext cx="2127537" cy="787781"/>
            <a:chOff x="2951037" y="3733784"/>
            <a:chExt cx="2127537" cy="787781"/>
          </a:xfrm>
        </p:grpSpPr>
        <p:sp>
          <p:nvSpPr>
            <p:cNvPr id="54" name="Прямоугольник 53">
              <a:extLst>
                <a:ext uri="{FF2B5EF4-FFF2-40B4-BE49-F238E27FC236}">
                  <a16:creationId xmlns:a16="http://schemas.microsoft.com/office/drawing/2014/main" id="{B570D763-2F63-4C3D-8F8D-F04B3BEDDF51}"/>
                </a:ext>
              </a:extLst>
            </p:cNvPr>
            <p:cNvSpPr/>
            <p:nvPr/>
          </p:nvSpPr>
          <p:spPr bwMode="auto">
            <a:xfrm>
              <a:off x="2951037" y="3733784"/>
              <a:ext cx="1994422" cy="648072"/>
            </a:xfrm>
            <a:prstGeom prst="rect">
              <a:avLst/>
            </a:prstGeom>
            <a:solidFill>
              <a:srgbClr val="BBE0E3">
                <a:alpha val="75000"/>
              </a:srgbClr>
            </a:solid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55" name="Прямоугольник 54">
              <a:extLst>
                <a:ext uri="{FF2B5EF4-FFF2-40B4-BE49-F238E27FC236}">
                  <a16:creationId xmlns:a16="http://schemas.microsoft.com/office/drawing/2014/main" id="{E811EDE9-05AC-4BED-8020-70CCC7239EE6}"/>
                </a:ext>
              </a:extLst>
            </p:cNvPr>
            <p:cNvSpPr/>
            <p:nvPr/>
          </p:nvSpPr>
          <p:spPr bwMode="auto">
            <a:xfrm>
              <a:off x="3084152" y="3873493"/>
              <a:ext cx="1994422" cy="648072"/>
            </a:xfrm>
            <a:prstGeom prst="rect">
              <a:avLst/>
            </a:prstGeom>
            <a:gradFill flip="none" rotWithShape="1">
              <a:gsLst>
                <a:gs pos="0">
                  <a:srgbClr val="FCC451">
                    <a:tint val="66000"/>
                    <a:satMod val="160000"/>
                  </a:srgbClr>
                </a:gs>
                <a:gs pos="50000">
                  <a:srgbClr val="FCC451">
                    <a:tint val="44500"/>
                    <a:satMod val="160000"/>
                  </a:srgbClr>
                </a:gs>
                <a:gs pos="100000">
                  <a:srgbClr val="FCC451">
                    <a:tint val="23500"/>
                    <a:satMod val="160000"/>
                  </a:srgbClr>
                </a:gs>
              </a:gsLst>
              <a:lin ang="5400000" scaled="1"/>
              <a:tileRect/>
            </a:gradFill>
            <a:ln w="25400">
              <a:solidFill>
                <a:schemeClr val="bg1"/>
              </a:solidFill>
            </a:ln>
            <a:effectLst/>
          </p:spPr>
          <p:txBody>
            <a:bodyPr vert="horz" wrap="square" lIns="90000" tIns="46800" rIns="90000" bIns="46800" numCol="1" rtlCol="0" anchor="ctr" anchorCtr="1"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СВО</a:t>
              </a:r>
            </a:p>
          </p:txBody>
        </p:sp>
      </p:grpSp>
      <p:sp>
        <p:nvSpPr>
          <p:cNvPr id="57" name="TextBox 56">
            <a:extLst>
              <a:ext uri="{FF2B5EF4-FFF2-40B4-BE49-F238E27FC236}">
                <a16:creationId xmlns:a16="http://schemas.microsoft.com/office/drawing/2014/main" id="{278B9D67-DC80-457A-86C1-AB108F81E7BE}"/>
              </a:ext>
            </a:extLst>
          </p:cNvPr>
          <p:cNvSpPr txBox="1"/>
          <p:nvPr/>
        </p:nvSpPr>
        <p:spPr>
          <a:xfrm>
            <a:off x="156927" y="4093399"/>
            <a:ext cx="3218558" cy="2046714"/>
          </a:xfrm>
          <a:prstGeom prst="rect">
            <a:avLst/>
          </a:prstGeom>
          <a:noFill/>
        </p:spPr>
        <p:txBody>
          <a:bodyPr wrap="square">
            <a:spAutoFit/>
          </a:bodyPr>
          <a:lstStyle/>
          <a:p>
            <a:pPr lvl="1">
              <a:spcBef>
                <a:spcPct val="0"/>
              </a:spcBef>
              <a:spcAft>
                <a:spcPts val="600"/>
              </a:spcAft>
            </a:pPr>
            <a:r>
              <a:rPr lang="ru-RU" altLang="ru-RU" sz="1600" b="1" dirty="0">
                <a:latin typeface="+mn-lt"/>
              </a:rPr>
              <a:t>Документы</a:t>
            </a:r>
          </a:p>
          <a:p>
            <a:pPr lvl="1">
              <a:spcBef>
                <a:spcPct val="0"/>
              </a:spcBef>
              <a:spcAft>
                <a:spcPts val="600"/>
              </a:spcAft>
            </a:pPr>
            <a:r>
              <a:rPr lang="ru-RU" altLang="ru-RU" sz="1600" dirty="0">
                <a:latin typeface="+mn-lt"/>
              </a:rPr>
              <a:t>Паспорт сделки</a:t>
            </a:r>
          </a:p>
          <a:p>
            <a:pPr lvl="1">
              <a:spcBef>
                <a:spcPct val="0"/>
              </a:spcBef>
              <a:spcAft>
                <a:spcPts val="600"/>
              </a:spcAft>
            </a:pPr>
            <a:r>
              <a:rPr lang="ru-RU" altLang="ru-RU" sz="1600" dirty="0">
                <a:latin typeface="+mn-lt"/>
              </a:rPr>
              <a:t>Справка о подтверждающих документах</a:t>
            </a:r>
          </a:p>
          <a:p>
            <a:pPr lvl="1">
              <a:spcAft>
                <a:spcPts val="600"/>
              </a:spcAft>
            </a:pPr>
            <a:r>
              <a:rPr lang="ru-RU" altLang="ru-RU" sz="1600" dirty="0">
                <a:latin typeface="+mn-lt"/>
              </a:rPr>
              <a:t>Сведения о валютных операциях </a:t>
            </a:r>
          </a:p>
        </p:txBody>
      </p:sp>
      <p:grpSp>
        <p:nvGrpSpPr>
          <p:cNvPr id="58" name="Группа 57">
            <a:extLst>
              <a:ext uri="{FF2B5EF4-FFF2-40B4-BE49-F238E27FC236}">
                <a16:creationId xmlns:a16="http://schemas.microsoft.com/office/drawing/2014/main" id="{BFB5C32A-42A5-4276-97C8-BAA1627338DF}"/>
              </a:ext>
            </a:extLst>
          </p:cNvPr>
          <p:cNvGrpSpPr/>
          <p:nvPr/>
        </p:nvGrpSpPr>
        <p:grpSpPr>
          <a:xfrm>
            <a:off x="6169595" y="2589396"/>
            <a:ext cx="2127537" cy="787781"/>
            <a:chOff x="2951037" y="3733784"/>
            <a:chExt cx="2127537" cy="787781"/>
          </a:xfrm>
        </p:grpSpPr>
        <p:sp>
          <p:nvSpPr>
            <p:cNvPr id="59" name="Прямоугольник 58">
              <a:extLst>
                <a:ext uri="{FF2B5EF4-FFF2-40B4-BE49-F238E27FC236}">
                  <a16:creationId xmlns:a16="http://schemas.microsoft.com/office/drawing/2014/main" id="{544B4704-E393-4F9B-9B33-3B5318087039}"/>
                </a:ext>
              </a:extLst>
            </p:cNvPr>
            <p:cNvSpPr/>
            <p:nvPr/>
          </p:nvSpPr>
          <p:spPr bwMode="auto">
            <a:xfrm>
              <a:off x="2951037" y="3733784"/>
              <a:ext cx="1994422" cy="648072"/>
            </a:xfrm>
            <a:prstGeom prst="rect">
              <a:avLst/>
            </a:prstGeom>
            <a:solidFill>
              <a:srgbClr val="BBE0E3">
                <a:alpha val="75000"/>
              </a:srgbClr>
            </a:solid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60" name="Прямоугольник 59">
              <a:extLst>
                <a:ext uri="{FF2B5EF4-FFF2-40B4-BE49-F238E27FC236}">
                  <a16:creationId xmlns:a16="http://schemas.microsoft.com/office/drawing/2014/main" id="{7B23FAAF-15B5-485C-92DA-9CD680E34FEB}"/>
                </a:ext>
              </a:extLst>
            </p:cNvPr>
            <p:cNvSpPr/>
            <p:nvPr/>
          </p:nvSpPr>
          <p:spPr bwMode="auto">
            <a:xfrm>
              <a:off x="3084152" y="3873493"/>
              <a:ext cx="1994422" cy="648072"/>
            </a:xfrm>
            <a:prstGeom prst="rect">
              <a:avLst/>
            </a:prstGeom>
            <a:gradFill flip="none" rotWithShape="1">
              <a:gsLst>
                <a:gs pos="0">
                  <a:srgbClr val="FCC451">
                    <a:tint val="66000"/>
                    <a:satMod val="160000"/>
                  </a:srgbClr>
                </a:gs>
                <a:gs pos="50000">
                  <a:srgbClr val="FCC451">
                    <a:tint val="44500"/>
                    <a:satMod val="160000"/>
                  </a:srgbClr>
                </a:gs>
                <a:gs pos="100000">
                  <a:srgbClr val="FCC451">
                    <a:tint val="23500"/>
                    <a:satMod val="160000"/>
                  </a:srgbClr>
                </a:gs>
              </a:gsLst>
              <a:lin ang="5400000" scaled="1"/>
              <a:tileRect/>
            </a:gradFill>
            <a:ln w="25400">
              <a:solidFill>
                <a:schemeClr val="bg1"/>
              </a:solidFill>
            </a:ln>
            <a:effectLst/>
          </p:spPr>
          <p:txBody>
            <a:bodyPr vert="horz" wrap="square" lIns="90000" tIns="46800" rIns="90000" bIns="46800" numCol="1" rtlCol="0" anchor="ctr" anchorCtr="1"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Паспорт сделки</a:t>
              </a:r>
            </a:p>
          </p:txBody>
        </p:sp>
      </p:grpSp>
      <p:grpSp>
        <p:nvGrpSpPr>
          <p:cNvPr id="61" name="Группа 60">
            <a:extLst>
              <a:ext uri="{FF2B5EF4-FFF2-40B4-BE49-F238E27FC236}">
                <a16:creationId xmlns:a16="http://schemas.microsoft.com/office/drawing/2014/main" id="{35BE2F61-59C6-4077-AF1A-765E8A50824D}"/>
              </a:ext>
            </a:extLst>
          </p:cNvPr>
          <p:cNvGrpSpPr/>
          <p:nvPr/>
        </p:nvGrpSpPr>
        <p:grpSpPr>
          <a:xfrm>
            <a:off x="6302710" y="3629654"/>
            <a:ext cx="2127537" cy="787781"/>
            <a:chOff x="2951037" y="3733784"/>
            <a:chExt cx="2127537" cy="787781"/>
          </a:xfrm>
        </p:grpSpPr>
        <p:sp>
          <p:nvSpPr>
            <p:cNvPr id="62" name="Прямоугольник 61">
              <a:extLst>
                <a:ext uri="{FF2B5EF4-FFF2-40B4-BE49-F238E27FC236}">
                  <a16:creationId xmlns:a16="http://schemas.microsoft.com/office/drawing/2014/main" id="{BBA6C343-6992-4CA1-898D-9BBBCAD536BC}"/>
                </a:ext>
              </a:extLst>
            </p:cNvPr>
            <p:cNvSpPr/>
            <p:nvPr/>
          </p:nvSpPr>
          <p:spPr bwMode="auto">
            <a:xfrm>
              <a:off x="2951037" y="3733784"/>
              <a:ext cx="1994422" cy="648072"/>
            </a:xfrm>
            <a:prstGeom prst="rect">
              <a:avLst/>
            </a:prstGeom>
            <a:solidFill>
              <a:srgbClr val="475467">
                <a:alpha val="75000"/>
              </a:srgbClr>
            </a:solid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63" name="Прямоугольник 62">
              <a:extLst>
                <a:ext uri="{FF2B5EF4-FFF2-40B4-BE49-F238E27FC236}">
                  <a16:creationId xmlns:a16="http://schemas.microsoft.com/office/drawing/2014/main" id="{C2A964F3-6505-459E-A4A3-638AFC8168B2}"/>
                </a:ext>
              </a:extLst>
            </p:cNvPr>
            <p:cNvSpPr/>
            <p:nvPr/>
          </p:nvSpPr>
          <p:spPr bwMode="auto">
            <a:xfrm>
              <a:off x="3084152" y="3873493"/>
              <a:ext cx="1994422" cy="648072"/>
            </a:xfrm>
            <a:prstGeom prst="rect">
              <a:avLst/>
            </a:prstGeom>
            <a:gradFill flip="none" rotWithShape="1">
              <a:gsLst>
                <a:gs pos="0">
                  <a:srgbClr val="C9907C">
                    <a:tint val="66000"/>
                    <a:satMod val="160000"/>
                  </a:srgbClr>
                </a:gs>
                <a:gs pos="50000">
                  <a:srgbClr val="C9907C">
                    <a:tint val="44500"/>
                    <a:satMod val="160000"/>
                  </a:srgbClr>
                </a:gs>
                <a:gs pos="100000">
                  <a:srgbClr val="C9907C">
                    <a:tint val="23500"/>
                    <a:satMod val="160000"/>
                  </a:srgbClr>
                </a:gs>
              </a:gsLst>
              <a:lin ang="5400000" scaled="1"/>
              <a:tileRect/>
            </a:gradFill>
            <a:ln w="25400">
              <a:solidFill>
                <a:schemeClr val="bg1"/>
              </a:solidFill>
            </a:ln>
            <a:effectLst/>
          </p:spPr>
          <p:txBody>
            <a:bodyPr vert="horz" wrap="square" lIns="90000" tIns="46800" rIns="90000" bIns="46800" numCol="1" rtlCol="0" anchor="ctr" anchorCtr="1"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БАНК</a:t>
              </a:r>
            </a:p>
          </p:txBody>
        </p:sp>
      </p:grpSp>
      <p:grpSp>
        <p:nvGrpSpPr>
          <p:cNvPr id="64" name="Группа 63">
            <a:extLst>
              <a:ext uri="{FF2B5EF4-FFF2-40B4-BE49-F238E27FC236}">
                <a16:creationId xmlns:a16="http://schemas.microsoft.com/office/drawing/2014/main" id="{60E2FF5E-7B08-4187-8F50-7C0C3126B5CD}"/>
              </a:ext>
            </a:extLst>
          </p:cNvPr>
          <p:cNvGrpSpPr/>
          <p:nvPr/>
        </p:nvGrpSpPr>
        <p:grpSpPr>
          <a:xfrm>
            <a:off x="3422390" y="5851991"/>
            <a:ext cx="2127537" cy="787781"/>
            <a:chOff x="2951037" y="3733784"/>
            <a:chExt cx="2127537" cy="787781"/>
          </a:xfrm>
          <a:gradFill flip="none" rotWithShape="1">
            <a:gsLst>
              <a:gs pos="0">
                <a:srgbClr val="C9907C">
                  <a:tint val="66000"/>
                  <a:satMod val="160000"/>
                </a:srgbClr>
              </a:gs>
              <a:gs pos="50000">
                <a:srgbClr val="C9907C">
                  <a:tint val="44500"/>
                  <a:satMod val="160000"/>
                </a:srgbClr>
              </a:gs>
              <a:gs pos="100000">
                <a:srgbClr val="C9907C">
                  <a:tint val="23500"/>
                  <a:satMod val="160000"/>
                </a:srgbClr>
              </a:gs>
            </a:gsLst>
            <a:lin ang="5400000" scaled="1"/>
            <a:tileRect/>
          </a:gradFill>
        </p:grpSpPr>
        <p:sp>
          <p:nvSpPr>
            <p:cNvPr id="65" name="Прямоугольник 64">
              <a:extLst>
                <a:ext uri="{FF2B5EF4-FFF2-40B4-BE49-F238E27FC236}">
                  <a16:creationId xmlns:a16="http://schemas.microsoft.com/office/drawing/2014/main" id="{A0FBB31C-082A-4A15-8DFB-FC17D8BEA873}"/>
                </a:ext>
              </a:extLst>
            </p:cNvPr>
            <p:cNvSpPr/>
            <p:nvPr/>
          </p:nvSpPr>
          <p:spPr bwMode="auto">
            <a:xfrm>
              <a:off x="2951037" y="3733784"/>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endParaRPr kumimoji="0" lang="ru-RU" sz="1600" b="0" i="0" u="none" strike="noStrike" cap="none" normalizeH="0" baseline="0" dirty="0">
                <a:ln>
                  <a:noFill/>
                </a:ln>
                <a:solidFill>
                  <a:srgbClr val="443728"/>
                </a:solidFill>
                <a:effectLst/>
                <a:latin typeface="+mn-lt"/>
              </a:endParaRPr>
            </a:p>
          </p:txBody>
        </p:sp>
        <p:sp>
          <p:nvSpPr>
            <p:cNvPr id="66" name="Прямоугольник 65">
              <a:extLst>
                <a:ext uri="{FF2B5EF4-FFF2-40B4-BE49-F238E27FC236}">
                  <a16:creationId xmlns:a16="http://schemas.microsoft.com/office/drawing/2014/main" id="{3B2573FB-9554-43A9-BFFF-77B5B71AAC9A}"/>
                </a:ext>
              </a:extLst>
            </p:cNvPr>
            <p:cNvSpPr/>
            <p:nvPr/>
          </p:nvSpPr>
          <p:spPr bwMode="auto">
            <a:xfrm>
              <a:off x="3084152" y="3873493"/>
              <a:ext cx="1994422" cy="648072"/>
            </a:xfrm>
            <a:prstGeom prst="rect">
              <a:avLst/>
            </a:prstGeom>
            <a:grpFill/>
            <a:ln w="25400">
              <a:solidFill>
                <a:schemeClr val="bg1"/>
              </a:solidFill>
            </a:ln>
            <a:effectLst/>
          </p:spPr>
          <p:txBody>
            <a:bodyPr vert="horz" wrap="square" lIns="90000" tIns="46800" rIns="90000" bIns="46800" numCol="1" rtlCol="0" anchor="t" anchorCtr="0" compatLnSpc="1">
              <a:prstTxWarp prst="textNoShape">
                <a:avLst/>
              </a:prstTxWarp>
              <a:noAutofit/>
            </a:bodyPr>
            <a:lstStyle/>
            <a:p>
              <a:pPr marR="0" algn="l" defTabSz="914400" rtl="0" eaLnBrk="1" fontAlgn="base" latinLnBrk="0" hangingPunct="1">
                <a:lnSpc>
                  <a:spcPct val="85000"/>
                </a:lnSpc>
                <a:spcBef>
                  <a:spcPct val="50000"/>
                </a:spcBef>
                <a:spcAft>
                  <a:spcPct val="0"/>
                </a:spcAft>
                <a:buClrTx/>
                <a:buSzPct val="120000"/>
                <a:tabLst/>
              </a:pPr>
              <a:r>
                <a:rPr kumimoji="0" lang="ru-RU" sz="1600" b="0" i="0" u="none" strike="noStrike" cap="none" normalizeH="0" baseline="0" dirty="0">
                  <a:ln>
                    <a:noFill/>
                  </a:ln>
                  <a:solidFill>
                    <a:srgbClr val="443728"/>
                  </a:solidFill>
                  <a:effectLst/>
                  <a:latin typeface="+mn-lt"/>
                </a:rPr>
                <a:t>Списание с расчетного счета</a:t>
              </a:r>
            </a:p>
          </p:txBody>
        </p:sp>
      </p:grpSp>
      <p:cxnSp>
        <p:nvCxnSpPr>
          <p:cNvPr id="7" name="Соединитель: уступ 6">
            <a:extLst>
              <a:ext uri="{FF2B5EF4-FFF2-40B4-BE49-F238E27FC236}">
                <a16:creationId xmlns:a16="http://schemas.microsoft.com/office/drawing/2014/main" id="{8CC42CDA-E95B-4BA8-8AC2-26E3A9955A9A}"/>
              </a:ext>
            </a:extLst>
          </p:cNvPr>
          <p:cNvCxnSpPr>
            <a:stCxn id="66" idx="3"/>
            <a:endCxn id="63" idx="2"/>
          </p:cNvCxnSpPr>
          <p:nvPr/>
        </p:nvCxnSpPr>
        <p:spPr bwMode="auto">
          <a:xfrm flipV="1">
            <a:off x="5549927" y="4417435"/>
            <a:ext cx="1883109" cy="1898301"/>
          </a:xfrm>
          <a:prstGeom prst="bentConnector2">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Соединитель: уступ 66">
            <a:extLst>
              <a:ext uri="{FF2B5EF4-FFF2-40B4-BE49-F238E27FC236}">
                <a16:creationId xmlns:a16="http://schemas.microsoft.com/office/drawing/2014/main" id="{74756138-3A99-407D-8237-76E5C7B6F2C1}"/>
              </a:ext>
            </a:extLst>
          </p:cNvPr>
          <p:cNvCxnSpPr>
            <a:stCxn id="55" idx="3"/>
            <a:endCxn id="63" idx="2"/>
          </p:cNvCxnSpPr>
          <p:nvPr/>
        </p:nvCxnSpPr>
        <p:spPr bwMode="auto">
          <a:xfrm flipV="1">
            <a:off x="5483369" y="4417435"/>
            <a:ext cx="1949667" cy="894595"/>
          </a:xfrm>
          <a:prstGeom prst="bentConnector2">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0" name="Соединитель: уступ 69">
            <a:extLst>
              <a:ext uri="{FF2B5EF4-FFF2-40B4-BE49-F238E27FC236}">
                <a16:creationId xmlns:a16="http://schemas.microsoft.com/office/drawing/2014/main" id="{EDAD6010-0FA4-45A0-8CD2-2FCFFC73B9B7}"/>
              </a:ext>
            </a:extLst>
          </p:cNvPr>
          <p:cNvCxnSpPr>
            <a:stCxn id="49" idx="3"/>
            <a:endCxn id="62" idx="1"/>
          </p:cNvCxnSpPr>
          <p:nvPr/>
        </p:nvCxnSpPr>
        <p:spPr bwMode="auto">
          <a:xfrm flipV="1">
            <a:off x="5483369" y="3953690"/>
            <a:ext cx="819341" cy="448212"/>
          </a:xfrm>
          <a:prstGeom prst="bentConnector3">
            <a:avLst>
              <a:gd name="adj1" fmla="val 50000"/>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Соединитель: уступ 76">
            <a:extLst>
              <a:ext uri="{FF2B5EF4-FFF2-40B4-BE49-F238E27FC236}">
                <a16:creationId xmlns:a16="http://schemas.microsoft.com/office/drawing/2014/main" id="{2F12CB5E-D1A4-495D-9FFD-66D4D86092BB}"/>
              </a:ext>
            </a:extLst>
          </p:cNvPr>
          <p:cNvCxnSpPr>
            <a:stCxn id="43" idx="3"/>
            <a:endCxn id="59" idx="1"/>
          </p:cNvCxnSpPr>
          <p:nvPr/>
        </p:nvCxnSpPr>
        <p:spPr bwMode="auto">
          <a:xfrm>
            <a:off x="5424103" y="1978443"/>
            <a:ext cx="745492" cy="934989"/>
          </a:xfrm>
          <a:prstGeom prst="bentConnector3">
            <a:avLst>
              <a:gd name="adj1" fmla="val 50000"/>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4" name="Соединитель: уступ 83">
            <a:extLst>
              <a:ext uri="{FF2B5EF4-FFF2-40B4-BE49-F238E27FC236}">
                <a16:creationId xmlns:a16="http://schemas.microsoft.com/office/drawing/2014/main" id="{CB0C2969-1AAC-4459-9681-DEC79C47431B}"/>
              </a:ext>
            </a:extLst>
          </p:cNvPr>
          <p:cNvCxnSpPr>
            <a:stCxn id="39" idx="1"/>
            <a:endCxn id="46" idx="3"/>
          </p:cNvCxnSpPr>
          <p:nvPr/>
        </p:nvCxnSpPr>
        <p:spPr bwMode="auto">
          <a:xfrm rot="10800000" flipV="1">
            <a:off x="2896533" y="2917655"/>
            <a:ext cx="392743" cy="135485"/>
          </a:xfrm>
          <a:prstGeom prst="bentConnector3">
            <a:avLst>
              <a:gd name="adj1" fmla="val 50000"/>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9" name="Соединитель: уступ 88">
            <a:extLst>
              <a:ext uri="{FF2B5EF4-FFF2-40B4-BE49-F238E27FC236}">
                <a16:creationId xmlns:a16="http://schemas.microsoft.com/office/drawing/2014/main" id="{30791EF1-65E3-4E6C-9CF7-D32FBC824A74}"/>
              </a:ext>
            </a:extLst>
          </p:cNvPr>
          <p:cNvCxnSpPr>
            <a:stCxn id="40" idx="2"/>
            <a:endCxn id="49" idx="0"/>
          </p:cNvCxnSpPr>
          <p:nvPr/>
        </p:nvCxnSpPr>
        <p:spPr bwMode="auto">
          <a:xfrm rot="16200000" flipH="1">
            <a:off x="4104647" y="3696354"/>
            <a:ext cx="696465" cy="66557"/>
          </a:xfrm>
          <a:prstGeom prst="bentConnector3">
            <a:avLst>
              <a:gd name="adj1" fmla="val 50000"/>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4" name="Соединитель: уступ 93">
            <a:extLst>
              <a:ext uri="{FF2B5EF4-FFF2-40B4-BE49-F238E27FC236}">
                <a16:creationId xmlns:a16="http://schemas.microsoft.com/office/drawing/2014/main" id="{B1F6F0BA-17AC-4C1F-8A63-64710D7072CD}"/>
              </a:ext>
            </a:extLst>
          </p:cNvPr>
          <p:cNvCxnSpPr>
            <a:stCxn id="43" idx="2"/>
            <a:endCxn id="39" idx="0"/>
          </p:cNvCxnSpPr>
          <p:nvPr/>
        </p:nvCxnSpPr>
        <p:spPr bwMode="auto">
          <a:xfrm rot="5400000">
            <a:off x="4211119" y="2377846"/>
            <a:ext cx="291141" cy="140406"/>
          </a:xfrm>
          <a:prstGeom prst="bentConnector3">
            <a:avLst>
              <a:gd name="adj1" fmla="val 50000"/>
            </a:avLst>
          </a:prstGeom>
          <a:solidFill>
            <a:srgbClr val="00FF00">
              <a:alpha val="75000"/>
            </a:srgbClr>
          </a:solidFill>
          <a:ln w="19050" cap="flat" cmpd="sng" algn="ctr">
            <a:solidFill>
              <a:srgbClr val="475467"/>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9" name="TextBox 98">
            <a:extLst>
              <a:ext uri="{FF2B5EF4-FFF2-40B4-BE49-F238E27FC236}">
                <a16:creationId xmlns:a16="http://schemas.microsoft.com/office/drawing/2014/main" id="{2F699900-A406-44FF-92EB-0466E1967029}"/>
              </a:ext>
            </a:extLst>
          </p:cNvPr>
          <p:cNvSpPr txBox="1"/>
          <p:nvPr/>
        </p:nvSpPr>
        <p:spPr>
          <a:xfrm>
            <a:off x="8333088" y="4551638"/>
            <a:ext cx="3309357" cy="2016449"/>
          </a:xfrm>
          <a:prstGeom prst="rect">
            <a:avLst/>
          </a:prstGeom>
          <a:noFill/>
        </p:spPr>
        <p:txBody>
          <a:bodyPr wrap="square">
            <a:spAutoFit/>
          </a:bodyPr>
          <a:lstStyle/>
          <a:p>
            <a:pPr>
              <a:lnSpc>
                <a:spcPct val="150000"/>
              </a:lnSpc>
              <a:spcBef>
                <a:spcPct val="0"/>
              </a:spcBef>
            </a:pPr>
            <a:r>
              <a:rPr lang="ru-RU" altLang="ru-RU" sz="1600" b="1" dirty="0">
                <a:solidFill>
                  <a:srgbClr val="443728"/>
                </a:solidFill>
                <a:latin typeface="+mn-lt"/>
              </a:rPr>
              <a:t>Оповещения и напоминания</a:t>
            </a:r>
          </a:p>
          <a:p>
            <a:pPr marL="285750" indent="-285750">
              <a:buFont typeface="Arial" panose="020B0604020202020204" pitchFamily="34" charset="0"/>
              <a:buChar char="•"/>
            </a:pPr>
            <a:r>
              <a:rPr lang="ru-RU" altLang="ru-RU" sz="1600" dirty="0">
                <a:solidFill>
                  <a:srgbClr val="443728"/>
                </a:solidFill>
                <a:latin typeface="+mn-lt"/>
              </a:rPr>
              <a:t>Подходит ожидаемый срок репатриации валюты</a:t>
            </a:r>
          </a:p>
          <a:p>
            <a:pPr marL="285750" indent="-285750">
              <a:buFont typeface="Arial" panose="020B0604020202020204" pitchFamily="34" charset="0"/>
              <a:buChar char="•"/>
            </a:pPr>
            <a:r>
              <a:rPr lang="ru-RU" altLang="ru-RU" sz="1600" dirty="0">
                <a:solidFill>
                  <a:srgbClr val="443728"/>
                </a:solidFill>
                <a:latin typeface="+mn-lt"/>
              </a:rPr>
              <a:t>Подходит срок формирования СПД по первичному документу</a:t>
            </a:r>
          </a:p>
          <a:p>
            <a:pPr>
              <a:lnSpc>
                <a:spcPct val="150000"/>
              </a:lnSpc>
              <a:spcBef>
                <a:spcPct val="0"/>
              </a:spcBef>
            </a:pPr>
            <a:r>
              <a:rPr lang="ru-RU" altLang="ru-RU" sz="1600" b="1" dirty="0">
                <a:solidFill>
                  <a:srgbClr val="443728"/>
                </a:solidFill>
                <a:latin typeface="+mn-lt"/>
              </a:rPr>
              <a:t>Отчеты по контролю сроков</a:t>
            </a:r>
          </a:p>
        </p:txBody>
      </p:sp>
      <p:sp>
        <p:nvSpPr>
          <p:cNvPr id="104" name="TextBox 103">
            <a:extLst>
              <a:ext uri="{FF2B5EF4-FFF2-40B4-BE49-F238E27FC236}">
                <a16:creationId xmlns:a16="http://schemas.microsoft.com/office/drawing/2014/main" id="{EDA11C49-7181-4B87-BD79-D50E27904EC1}"/>
              </a:ext>
            </a:extLst>
          </p:cNvPr>
          <p:cNvSpPr txBox="1"/>
          <p:nvPr/>
        </p:nvSpPr>
        <p:spPr>
          <a:xfrm>
            <a:off x="6197526" y="1703260"/>
            <a:ext cx="2996406" cy="584775"/>
          </a:xfrm>
          <a:prstGeom prst="rect">
            <a:avLst/>
          </a:prstGeom>
          <a:noFill/>
        </p:spPr>
        <p:txBody>
          <a:bodyPr wrap="square">
            <a:spAutoFit/>
          </a:bodyPr>
          <a:lstStyle/>
          <a:p>
            <a:r>
              <a:rPr lang="ru-RU" sz="1600" dirty="0">
                <a:solidFill>
                  <a:srgbClr val="443728"/>
                </a:solidFill>
                <a:latin typeface="+mn-lt"/>
              </a:rPr>
              <a:t>Импорт </a:t>
            </a:r>
            <a:r>
              <a:rPr lang="en-US" sz="1600" dirty="0">
                <a:solidFill>
                  <a:srgbClr val="443728"/>
                </a:solidFill>
                <a:latin typeface="+mn-lt"/>
              </a:rPr>
              <a:t>&gt; </a:t>
            </a:r>
            <a:r>
              <a:rPr lang="ru-RU" sz="1600" dirty="0">
                <a:solidFill>
                  <a:srgbClr val="443728"/>
                </a:solidFill>
                <a:latin typeface="+mn-lt"/>
              </a:rPr>
              <a:t>3 млн. руб.</a:t>
            </a:r>
          </a:p>
          <a:p>
            <a:r>
              <a:rPr lang="ru-RU" sz="1600" dirty="0">
                <a:solidFill>
                  <a:srgbClr val="443728"/>
                </a:solidFill>
                <a:latin typeface="+mn-lt"/>
              </a:rPr>
              <a:t>Экспорт </a:t>
            </a:r>
            <a:r>
              <a:rPr lang="en-US" sz="1600" dirty="0">
                <a:solidFill>
                  <a:srgbClr val="443728"/>
                </a:solidFill>
                <a:latin typeface="+mn-lt"/>
              </a:rPr>
              <a:t>&gt;</a:t>
            </a:r>
            <a:r>
              <a:rPr lang="ru-RU" sz="1600" dirty="0">
                <a:solidFill>
                  <a:srgbClr val="443728"/>
                </a:solidFill>
                <a:latin typeface="+mn-lt"/>
              </a:rPr>
              <a:t> 10 млн. </a:t>
            </a:r>
            <a:r>
              <a:rPr lang="ru-RU" sz="1600" dirty="0" err="1">
                <a:solidFill>
                  <a:srgbClr val="443728"/>
                </a:solidFill>
                <a:latin typeface="+mn-lt"/>
              </a:rPr>
              <a:t>руб</a:t>
            </a:r>
            <a:endParaRPr lang="ru-RU" sz="1600" dirty="0">
              <a:solidFill>
                <a:srgbClr val="443728"/>
              </a:solidFill>
              <a:latin typeface="+mn-lt"/>
            </a:endParaRPr>
          </a:p>
        </p:txBody>
      </p:sp>
    </p:spTree>
    <p:extLst>
      <p:ext uri="{BB962C8B-B14F-4D97-AF65-F5344CB8AC3E}">
        <p14:creationId xmlns:p14="http://schemas.microsoft.com/office/powerpoint/2010/main" val="3107172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9B47AE3C-8BCB-46BB-8B3A-2B4C69559BB5}"/>
              </a:ext>
            </a:extLst>
          </p:cNvPr>
          <p:cNvGrpSpPr/>
          <p:nvPr/>
        </p:nvGrpSpPr>
        <p:grpSpPr>
          <a:xfrm>
            <a:off x="841003" y="1846263"/>
            <a:ext cx="10728697" cy="4767565"/>
            <a:chOff x="625475" y="1413571"/>
            <a:chExt cx="10944225" cy="4768212"/>
          </a:xfrm>
        </p:grpSpPr>
        <p:graphicFrame>
          <p:nvGraphicFramePr>
            <p:cNvPr id="2" name="Схема 1">
              <a:extLst>
                <a:ext uri="{FF2B5EF4-FFF2-40B4-BE49-F238E27FC236}">
                  <a16:creationId xmlns:a16="http://schemas.microsoft.com/office/drawing/2014/main" id="{428C6B4F-12BF-4187-A40F-078536390D02}"/>
                </a:ext>
              </a:extLst>
            </p:cNvPr>
            <p:cNvGraphicFramePr/>
            <p:nvPr>
              <p:extLst>
                <p:ext uri="{D42A27DB-BD31-4B8C-83A1-F6EECF244321}">
                  <p14:modId xmlns:p14="http://schemas.microsoft.com/office/powerpoint/2010/main" val="1548761235"/>
                </p:ext>
              </p:extLst>
            </p:nvPr>
          </p:nvGraphicFramePr>
          <p:xfrm>
            <a:off x="625475" y="1413571"/>
            <a:ext cx="10944225"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C77B8BD-9411-4FF3-980B-34AFBCB9E027}"/>
                </a:ext>
              </a:extLst>
            </p:cNvPr>
            <p:cNvSpPr txBox="1"/>
            <p:nvPr/>
          </p:nvSpPr>
          <p:spPr>
            <a:xfrm>
              <a:off x="801970" y="1725878"/>
              <a:ext cx="3577048" cy="1569873"/>
            </a:xfrm>
            <a:prstGeom prst="rect">
              <a:avLst/>
            </a:prstGeom>
            <a:noFill/>
          </p:spPr>
          <p:txBody>
            <a:bodyPr wrap="square" rtlCol="0">
              <a:spAutoFit/>
            </a:bodyPr>
            <a:lstStyle/>
            <a:p>
              <a:r>
                <a:rPr lang="ru-RU" sz="1600" dirty="0">
                  <a:solidFill>
                    <a:srgbClr val="443728"/>
                  </a:solidFill>
                  <a:latin typeface="+mn-lt"/>
                </a:rPr>
                <a:t>Типовые условия взаиморасчетов Классификация контрагентов Регламентация условий взаиморасчетов от уровней риска и доходности</a:t>
              </a:r>
            </a:p>
          </p:txBody>
        </p:sp>
        <p:sp>
          <p:nvSpPr>
            <p:cNvPr id="33" name="TextBox 32">
              <a:extLst>
                <a:ext uri="{FF2B5EF4-FFF2-40B4-BE49-F238E27FC236}">
                  <a16:creationId xmlns:a16="http://schemas.microsoft.com/office/drawing/2014/main" id="{9C263811-7F78-43DB-8980-89DCD7C0F36F}"/>
                </a:ext>
              </a:extLst>
            </p:cNvPr>
            <p:cNvSpPr txBox="1"/>
            <p:nvPr/>
          </p:nvSpPr>
          <p:spPr>
            <a:xfrm>
              <a:off x="731123" y="4365655"/>
              <a:ext cx="3346717" cy="1816128"/>
            </a:xfrm>
            <a:prstGeom prst="rect">
              <a:avLst/>
            </a:prstGeom>
            <a:solidFill>
              <a:schemeClr val="bg1"/>
            </a:solidFill>
          </p:spPr>
          <p:txBody>
            <a:bodyPr wrap="square" rtlCol="0">
              <a:spAutoFit/>
            </a:bodyPr>
            <a:lstStyle/>
            <a:p>
              <a:r>
                <a:rPr lang="ru-RU" sz="1600" dirty="0">
                  <a:solidFill>
                    <a:srgbClr val="443728"/>
                  </a:solidFill>
                  <a:latin typeface="+mn-lt"/>
                </a:rPr>
                <a:t>Письма-напоминания и стоп-листы, ПИР </a:t>
              </a:r>
            </a:p>
            <a:p>
              <a:pPr marL="285750" indent="-285750">
                <a:buFont typeface="Arial" panose="020B0604020202020204" pitchFamily="34" charset="0"/>
                <a:buChar char="•"/>
              </a:pPr>
              <a:r>
                <a:rPr lang="ru-RU" sz="1600" dirty="0">
                  <a:solidFill>
                    <a:srgbClr val="443728"/>
                  </a:solidFill>
                  <a:latin typeface="+mn-lt"/>
                </a:rPr>
                <a:t>Уточненный прогноз ДДС</a:t>
              </a:r>
            </a:p>
            <a:p>
              <a:pPr marL="285750" indent="-285750">
                <a:buFont typeface="Arial" panose="020B0604020202020204" pitchFamily="34" charset="0"/>
                <a:buChar char="•"/>
              </a:pPr>
              <a:r>
                <a:rPr lang="ru-RU" sz="1600" dirty="0">
                  <a:solidFill>
                    <a:srgbClr val="443728"/>
                  </a:solidFill>
                  <a:latin typeface="+mn-lt"/>
                </a:rPr>
                <a:t>Автоматическое создание претензии</a:t>
              </a:r>
            </a:p>
            <a:p>
              <a:pPr marL="285750" indent="-285750">
                <a:buFont typeface="Arial" panose="020B0604020202020204" pitchFamily="34" charset="0"/>
                <a:buChar char="•"/>
              </a:pPr>
              <a:r>
                <a:rPr lang="ru-RU" sz="1600" dirty="0">
                  <a:solidFill>
                    <a:srgbClr val="443728"/>
                  </a:solidFill>
                  <a:latin typeface="+mn-lt"/>
                </a:rPr>
                <a:t>Напоминания о следующих этапах </a:t>
              </a:r>
              <a:endParaRPr lang="ru-RU" sz="1400" dirty="0">
                <a:solidFill>
                  <a:srgbClr val="443728"/>
                </a:solidFill>
                <a:latin typeface="+mn-lt"/>
              </a:endParaRPr>
            </a:p>
          </p:txBody>
        </p:sp>
        <p:sp>
          <p:nvSpPr>
            <p:cNvPr id="35" name="TextBox 34">
              <a:extLst>
                <a:ext uri="{FF2B5EF4-FFF2-40B4-BE49-F238E27FC236}">
                  <a16:creationId xmlns:a16="http://schemas.microsoft.com/office/drawing/2014/main" id="{9F45A790-075C-4EB9-9791-6A2F78CE767F}"/>
                </a:ext>
              </a:extLst>
            </p:cNvPr>
            <p:cNvSpPr txBox="1"/>
            <p:nvPr/>
          </p:nvSpPr>
          <p:spPr>
            <a:xfrm>
              <a:off x="8206771" y="4842480"/>
              <a:ext cx="3168352" cy="1323619"/>
            </a:xfrm>
            <a:prstGeom prst="rect">
              <a:avLst/>
            </a:prstGeom>
            <a:solidFill>
              <a:schemeClr val="bg1"/>
            </a:solidFill>
          </p:spPr>
          <p:txBody>
            <a:bodyPr wrap="square" rtlCol="0">
              <a:spAutoFit/>
            </a:bodyPr>
            <a:lstStyle/>
            <a:p>
              <a:r>
                <a:rPr lang="ru-RU" sz="1600" dirty="0">
                  <a:solidFill>
                    <a:srgbClr val="443728"/>
                  </a:solidFill>
                  <a:latin typeface="+mn-lt"/>
                </a:rPr>
                <a:t>Управление отклонениями</a:t>
              </a:r>
            </a:p>
            <a:p>
              <a:r>
                <a:rPr lang="ru-RU" sz="1600" dirty="0">
                  <a:solidFill>
                    <a:srgbClr val="443728"/>
                  </a:solidFill>
                  <a:latin typeface="+mn-lt"/>
                </a:rPr>
                <a:t>Оповещения о ближайших платежах Контроль в заявках и договорах</a:t>
              </a:r>
            </a:p>
            <a:p>
              <a:r>
                <a:rPr lang="ru-RU" sz="1600" dirty="0">
                  <a:solidFill>
                    <a:srgbClr val="443728"/>
                  </a:solidFill>
                  <a:latin typeface="+mn-lt"/>
                </a:rPr>
                <a:t>Факторинг </a:t>
              </a:r>
            </a:p>
          </p:txBody>
        </p:sp>
        <p:sp>
          <p:nvSpPr>
            <p:cNvPr id="36" name="Шестиугольник 4">
              <a:extLst>
                <a:ext uri="{FF2B5EF4-FFF2-40B4-BE49-F238E27FC236}">
                  <a16:creationId xmlns:a16="http://schemas.microsoft.com/office/drawing/2014/main" id="{133211FF-9379-4C78-9464-D46DA602541C}"/>
                </a:ext>
              </a:extLst>
            </p:cNvPr>
            <p:cNvSpPr txBox="1"/>
            <p:nvPr/>
          </p:nvSpPr>
          <p:spPr>
            <a:xfrm>
              <a:off x="4492376" y="2214368"/>
              <a:ext cx="1391816"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FFFCFA"/>
                  </a:solidFill>
                </a:rPr>
                <a:t>Коммерческая политика</a:t>
              </a:r>
            </a:p>
          </p:txBody>
        </p:sp>
        <p:sp>
          <p:nvSpPr>
            <p:cNvPr id="37" name="Шестиугольник 4">
              <a:extLst>
                <a:ext uri="{FF2B5EF4-FFF2-40B4-BE49-F238E27FC236}">
                  <a16:creationId xmlns:a16="http://schemas.microsoft.com/office/drawing/2014/main" id="{9F95CB33-05D2-49DB-9CFB-85E053EA3BD0}"/>
                </a:ext>
              </a:extLst>
            </p:cNvPr>
            <p:cNvSpPr txBox="1"/>
            <p:nvPr/>
          </p:nvSpPr>
          <p:spPr>
            <a:xfrm>
              <a:off x="4556814" y="3933850"/>
              <a:ext cx="1327377"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443728"/>
                  </a:solidFill>
                </a:rPr>
                <a:t>Реакция на отклонения</a:t>
              </a:r>
            </a:p>
          </p:txBody>
        </p:sp>
        <p:sp>
          <p:nvSpPr>
            <p:cNvPr id="38" name="Шестиугольник 4">
              <a:extLst>
                <a:ext uri="{FF2B5EF4-FFF2-40B4-BE49-F238E27FC236}">
                  <a16:creationId xmlns:a16="http://schemas.microsoft.com/office/drawing/2014/main" id="{D849B596-A490-4164-9DAD-1DEA5847C793}"/>
                </a:ext>
              </a:extLst>
            </p:cNvPr>
            <p:cNvSpPr txBox="1"/>
            <p:nvPr/>
          </p:nvSpPr>
          <p:spPr>
            <a:xfrm>
              <a:off x="6215378" y="3933850"/>
              <a:ext cx="1610153"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443728"/>
                  </a:solidFill>
                </a:rPr>
                <a:t>Предупреждение отклонений</a:t>
              </a:r>
            </a:p>
          </p:txBody>
        </p:sp>
        <p:sp>
          <p:nvSpPr>
            <p:cNvPr id="40" name="Шестиугольник 4">
              <a:extLst>
                <a:ext uri="{FF2B5EF4-FFF2-40B4-BE49-F238E27FC236}">
                  <a16:creationId xmlns:a16="http://schemas.microsoft.com/office/drawing/2014/main" id="{ED8CEC58-AD22-4345-815C-3A87E34B1A4E}"/>
                </a:ext>
              </a:extLst>
            </p:cNvPr>
            <p:cNvSpPr txBox="1"/>
            <p:nvPr/>
          </p:nvSpPr>
          <p:spPr>
            <a:xfrm>
              <a:off x="6359641" y="2214368"/>
              <a:ext cx="1327377"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443728"/>
                  </a:solidFill>
                </a:rPr>
                <a:t>Контрактация</a:t>
              </a:r>
            </a:p>
          </p:txBody>
        </p:sp>
        <p:sp>
          <p:nvSpPr>
            <p:cNvPr id="34" name="TextBox 33">
              <a:extLst>
                <a:ext uri="{FF2B5EF4-FFF2-40B4-BE49-F238E27FC236}">
                  <a16:creationId xmlns:a16="http://schemas.microsoft.com/office/drawing/2014/main" id="{7EC3EF23-975F-4C01-9D8C-D036DC71E0FB}"/>
                </a:ext>
              </a:extLst>
            </p:cNvPr>
            <p:cNvSpPr txBox="1"/>
            <p:nvPr/>
          </p:nvSpPr>
          <p:spPr>
            <a:xfrm>
              <a:off x="8206771" y="1628979"/>
              <a:ext cx="3210422" cy="2308637"/>
            </a:xfrm>
            <a:prstGeom prst="rect">
              <a:avLst/>
            </a:prstGeom>
            <a:solidFill>
              <a:schemeClr val="bg1"/>
            </a:solidFill>
          </p:spPr>
          <p:txBody>
            <a:bodyPr wrap="square" rtlCol="0">
              <a:spAutoFit/>
            </a:bodyPr>
            <a:lstStyle/>
            <a:p>
              <a:r>
                <a:rPr lang="ru-RU" sz="1600" dirty="0">
                  <a:solidFill>
                    <a:srgbClr val="443728"/>
                  </a:solidFill>
                  <a:latin typeface="+mn-lt"/>
                </a:rPr>
                <a:t>Тендерные процедуры</a:t>
              </a:r>
            </a:p>
            <a:p>
              <a:r>
                <a:rPr lang="ru-RU" sz="1600" dirty="0">
                  <a:solidFill>
                    <a:srgbClr val="443728"/>
                  </a:solidFill>
                  <a:latin typeface="+mn-lt"/>
                </a:rPr>
                <a:t>1СПАРК: Риски, 1С:Контрагент</a:t>
              </a:r>
            </a:p>
            <a:p>
              <a:r>
                <a:rPr lang="ru-RU" sz="1600" dirty="0">
                  <a:solidFill>
                    <a:srgbClr val="443728"/>
                  </a:solidFill>
                  <a:latin typeface="+mn-lt"/>
                </a:rPr>
                <a:t>Проверка на соответствие коммерческой политике</a:t>
              </a:r>
            </a:p>
            <a:p>
              <a:r>
                <a:rPr lang="ru-RU" sz="1600" dirty="0">
                  <a:solidFill>
                    <a:srgbClr val="443728"/>
                  </a:solidFill>
                  <a:latin typeface="+mn-lt"/>
                </a:rPr>
                <a:t>Обеспечение (аккредитивы и гарантии), залоги и поручительства, страхование</a:t>
              </a:r>
            </a:p>
          </p:txBody>
        </p:sp>
      </p:grpSp>
      <p:pic>
        <p:nvPicPr>
          <p:cNvPr id="14" name="Image 1" descr="preencoded.png">
            <a:extLst>
              <a:ext uri="{FF2B5EF4-FFF2-40B4-BE49-F238E27FC236}">
                <a16:creationId xmlns:a16="http://schemas.microsoft.com/office/drawing/2014/main" id="{85AF6A95-1655-4990-AF49-CD6B5F688B4B}"/>
              </a:ext>
            </a:extLst>
          </p:cNvPr>
          <p:cNvPicPr>
            <a:picLocks noChangeAspect="1"/>
          </p:cNvPicPr>
          <p:nvPr/>
        </p:nvPicPr>
        <p:blipFill rotWithShape="1">
          <a:blip r:embed="rId8"/>
          <a:srcRect t="-1" b="38507"/>
          <a:stretch/>
        </p:blipFill>
        <p:spPr>
          <a:xfrm>
            <a:off x="-1" y="-10284"/>
            <a:ext cx="12195175" cy="1856547"/>
          </a:xfrm>
          <a:prstGeom prst="rect">
            <a:avLst/>
          </a:prstGeom>
        </p:spPr>
      </p:pic>
      <p:sp>
        <p:nvSpPr>
          <p:cNvPr id="15" name="Заголовок 1">
            <a:extLst>
              <a:ext uri="{FF2B5EF4-FFF2-40B4-BE49-F238E27FC236}">
                <a16:creationId xmlns:a16="http://schemas.microsoft.com/office/drawing/2014/main" id="{65090A02-CDED-4652-9841-1488289F29EA}"/>
              </a:ext>
            </a:extLst>
          </p:cNvPr>
          <p:cNvSpPr txBox="1">
            <a:spLocks noChangeArrowheads="1"/>
          </p:cNvSpPr>
          <p:nvPr/>
        </p:nvSpPr>
        <p:spPr>
          <a:xfrm>
            <a:off x="681419" y="152400"/>
            <a:ext cx="9088055" cy="784176"/>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обязательствами и коммерческими рисками</a:t>
            </a:r>
          </a:p>
        </p:txBody>
      </p:sp>
    </p:spTree>
    <p:extLst>
      <p:ext uri="{BB962C8B-B14F-4D97-AF65-F5344CB8AC3E}">
        <p14:creationId xmlns:p14="http://schemas.microsoft.com/office/powerpoint/2010/main" val="256103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208291"/>
            <a:ext cx="9072562" cy="77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Определение </a:t>
            </a:r>
            <a:r>
              <a:rPr lang="en-US" sz="2800" dirty="0" err="1">
                <a:solidFill>
                  <a:srgbClr val="443728"/>
                </a:solidFill>
                <a:latin typeface="+mj-lt"/>
                <a:ea typeface="Crimson Pro Bold" pitchFamily="34" charset="-122"/>
              </a:rPr>
              <a:t>коммерческой</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политики</a:t>
            </a:r>
            <a:endParaRPr lang="en-US" sz="2800" dirty="0">
              <a:solidFill>
                <a:srgbClr val="443728"/>
              </a:solidFill>
              <a:latin typeface="+mj-lt"/>
              <a:ea typeface="Crimson Pro Bold" pitchFamily="34" charset="-122"/>
            </a:endParaRPr>
          </a:p>
        </p:txBody>
      </p:sp>
      <p:sp>
        <p:nvSpPr>
          <p:cNvPr id="3" name="Text 1"/>
          <p:cNvSpPr/>
          <p:nvPr/>
        </p:nvSpPr>
        <p:spPr>
          <a:xfrm>
            <a:off x="639988" y="975744"/>
            <a:ext cx="10915199" cy="165535"/>
          </a:xfrm>
          <a:prstGeom prst="rect">
            <a:avLst/>
          </a:prstGeom>
          <a:noFill/>
          <a:ln/>
        </p:spPr>
        <p:txBody>
          <a:bodyPr wrap="none" lIns="0" tIns="0" rIns="0" bIns="0" rtlCol="0" anchor="t"/>
          <a:lstStyle/>
          <a:p>
            <a:pPr>
              <a:lnSpc>
                <a:spcPts val="1292"/>
              </a:lnSpc>
            </a:pPr>
            <a:endParaRPr lang="en-US" sz="917" dirty="0">
              <a:latin typeface="+mn-lt"/>
            </a:endParaRPr>
          </a:p>
        </p:txBody>
      </p:sp>
      <p:pic>
        <p:nvPicPr>
          <p:cNvPr id="34" name="Image 6" descr="preencoded.png">
            <a:extLst>
              <a:ext uri="{FF2B5EF4-FFF2-40B4-BE49-F238E27FC236}">
                <a16:creationId xmlns:a16="http://schemas.microsoft.com/office/drawing/2014/main" id="{9EAF2F41-2299-4510-A2F8-B76AA184A5FD}"/>
              </a:ext>
            </a:extLst>
          </p:cNvPr>
          <p:cNvPicPr>
            <a:picLocks noChangeAspect="1"/>
          </p:cNvPicPr>
          <p:nvPr/>
        </p:nvPicPr>
        <p:blipFill>
          <a:blip r:embed="rId3"/>
          <a:stretch>
            <a:fillRect/>
          </a:stretch>
        </p:blipFill>
        <p:spPr>
          <a:xfrm>
            <a:off x="1874773" y="2553776"/>
            <a:ext cx="1675647" cy="1675647"/>
          </a:xfrm>
          <a:prstGeom prst="rect">
            <a:avLst/>
          </a:prstGeom>
        </p:spPr>
      </p:pic>
      <p:sp>
        <p:nvSpPr>
          <p:cNvPr id="41" name="Text 10">
            <a:extLst>
              <a:ext uri="{FF2B5EF4-FFF2-40B4-BE49-F238E27FC236}">
                <a16:creationId xmlns:a16="http://schemas.microsoft.com/office/drawing/2014/main" id="{9AA6C70C-313F-4415-965B-BBDD32F8121D}"/>
              </a:ext>
            </a:extLst>
          </p:cNvPr>
          <p:cNvSpPr/>
          <p:nvPr/>
        </p:nvSpPr>
        <p:spPr>
          <a:xfrm>
            <a:off x="1752979" y="2878818"/>
            <a:ext cx="372455" cy="101524"/>
          </a:xfrm>
          <a:prstGeom prst="rect">
            <a:avLst/>
          </a:prstGeom>
          <a:noFill/>
          <a:ln/>
        </p:spPr>
        <p:txBody>
          <a:bodyPr wrap="none" lIns="0" tIns="0" rIns="0" bIns="0" rtlCol="0" anchor="t"/>
          <a:lstStyle/>
          <a:p>
            <a:pPr>
              <a:lnSpc>
                <a:spcPts val="792"/>
              </a:lnSpc>
            </a:pPr>
            <a:r>
              <a:rPr lang="ru-RU" sz="1400" dirty="0">
                <a:solidFill>
                  <a:srgbClr val="443728"/>
                </a:solidFill>
                <a:latin typeface="+mn-lt"/>
                <a:ea typeface="Open Sans" pitchFamily="34" charset="-122"/>
                <a:cs typeface="Open Sans" pitchFamily="34" charset="-120"/>
              </a:rPr>
              <a:t>33%</a:t>
            </a:r>
            <a:endParaRPr lang="en-US" sz="1400" dirty="0">
              <a:latin typeface="+mn-lt"/>
            </a:endParaRPr>
          </a:p>
        </p:txBody>
      </p:sp>
      <p:sp>
        <p:nvSpPr>
          <p:cNvPr id="42" name="Text 10">
            <a:extLst>
              <a:ext uri="{FF2B5EF4-FFF2-40B4-BE49-F238E27FC236}">
                <a16:creationId xmlns:a16="http://schemas.microsoft.com/office/drawing/2014/main" id="{186A310A-2DC5-43D0-BD83-7B343F1D2AF7}"/>
              </a:ext>
            </a:extLst>
          </p:cNvPr>
          <p:cNvSpPr/>
          <p:nvPr/>
        </p:nvSpPr>
        <p:spPr>
          <a:xfrm>
            <a:off x="2526368" y="4233589"/>
            <a:ext cx="372455" cy="101524"/>
          </a:xfrm>
          <a:prstGeom prst="rect">
            <a:avLst/>
          </a:prstGeom>
          <a:noFill/>
          <a:ln/>
        </p:spPr>
        <p:txBody>
          <a:bodyPr wrap="none" lIns="0" tIns="0" rIns="0" bIns="0" rtlCol="0" anchor="t"/>
          <a:lstStyle/>
          <a:p>
            <a:pPr>
              <a:lnSpc>
                <a:spcPts val="792"/>
              </a:lnSpc>
            </a:pPr>
            <a:r>
              <a:rPr lang="ru-RU" sz="1400" dirty="0">
                <a:solidFill>
                  <a:srgbClr val="443728"/>
                </a:solidFill>
                <a:latin typeface="+mn-lt"/>
                <a:ea typeface="Open Sans" pitchFamily="34" charset="-122"/>
                <a:cs typeface="Open Sans" pitchFamily="34" charset="-120"/>
              </a:rPr>
              <a:t>34%</a:t>
            </a:r>
            <a:endParaRPr lang="en-US" sz="1400" dirty="0">
              <a:latin typeface="+mn-lt"/>
            </a:endParaRPr>
          </a:p>
        </p:txBody>
      </p:sp>
      <p:sp>
        <p:nvSpPr>
          <p:cNvPr id="43" name="Text 10">
            <a:extLst>
              <a:ext uri="{FF2B5EF4-FFF2-40B4-BE49-F238E27FC236}">
                <a16:creationId xmlns:a16="http://schemas.microsoft.com/office/drawing/2014/main" id="{4B8DB4E5-9596-41A2-BD50-AD23BC2066B3}"/>
              </a:ext>
            </a:extLst>
          </p:cNvPr>
          <p:cNvSpPr/>
          <p:nvPr/>
        </p:nvSpPr>
        <p:spPr>
          <a:xfrm>
            <a:off x="3347354" y="2912896"/>
            <a:ext cx="372455" cy="101524"/>
          </a:xfrm>
          <a:prstGeom prst="rect">
            <a:avLst/>
          </a:prstGeom>
          <a:noFill/>
          <a:ln/>
        </p:spPr>
        <p:txBody>
          <a:bodyPr wrap="none" lIns="0" tIns="0" rIns="0" bIns="0" rtlCol="0" anchor="t"/>
          <a:lstStyle/>
          <a:p>
            <a:pPr>
              <a:lnSpc>
                <a:spcPts val="792"/>
              </a:lnSpc>
            </a:pPr>
            <a:r>
              <a:rPr lang="ru-RU" sz="1400" dirty="0">
                <a:solidFill>
                  <a:srgbClr val="443728"/>
                </a:solidFill>
                <a:latin typeface="+mn-lt"/>
                <a:ea typeface="Open Sans" pitchFamily="34" charset="-122"/>
                <a:cs typeface="Open Sans" pitchFamily="34" charset="-120"/>
              </a:rPr>
              <a:t>33%</a:t>
            </a:r>
            <a:endParaRPr lang="en-US" sz="1400" dirty="0">
              <a:latin typeface="+mn-lt"/>
            </a:endParaRPr>
          </a:p>
        </p:txBody>
      </p:sp>
      <p:sp>
        <p:nvSpPr>
          <p:cNvPr id="44" name="Shape 1">
            <a:extLst>
              <a:ext uri="{FF2B5EF4-FFF2-40B4-BE49-F238E27FC236}">
                <a16:creationId xmlns:a16="http://schemas.microsoft.com/office/drawing/2014/main" id="{2EFDD4B9-672A-434F-B559-D8C71BF5D0E2}"/>
              </a:ext>
            </a:extLst>
          </p:cNvPr>
          <p:cNvSpPr/>
          <p:nvPr/>
        </p:nvSpPr>
        <p:spPr>
          <a:xfrm>
            <a:off x="735625" y="1366197"/>
            <a:ext cx="278870" cy="278870"/>
          </a:xfrm>
          <a:prstGeom prst="roundRect">
            <a:avLst>
              <a:gd name="adj" fmla="val 18669"/>
            </a:avLst>
          </a:prstGeom>
          <a:solidFill>
            <a:srgbClr val="835E54"/>
          </a:solidFill>
          <a:ln w="7620">
            <a:solidFill>
              <a:srgbClr val="9C776D"/>
            </a:solidFill>
            <a:prstDash val="solid"/>
          </a:ln>
        </p:spPr>
        <p:txBody>
          <a:bodyPr/>
          <a:lstStyle/>
          <a:p>
            <a:endParaRPr lang="ru-RU"/>
          </a:p>
        </p:txBody>
      </p:sp>
      <p:pic>
        <p:nvPicPr>
          <p:cNvPr id="45" name="Image 0" descr="preencoded.png">
            <a:extLst>
              <a:ext uri="{FF2B5EF4-FFF2-40B4-BE49-F238E27FC236}">
                <a16:creationId xmlns:a16="http://schemas.microsoft.com/office/drawing/2014/main" id="{85E62B4F-CB0B-44AF-B24C-5AFA8554A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120" y="1412642"/>
            <a:ext cx="185880" cy="185880"/>
          </a:xfrm>
          <a:prstGeom prst="rect">
            <a:avLst/>
          </a:prstGeom>
        </p:spPr>
      </p:pic>
      <p:sp>
        <p:nvSpPr>
          <p:cNvPr id="46" name="Text 2">
            <a:extLst>
              <a:ext uri="{FF2B5EF4-FFF2-40B4-BE49-F238E27FC236}">
                <a16:creationId xmlns:a16="http://schemas.microsoft.com/office/drawing/2014/main" id="{CD66F619-71A2-4BCC-8A21-C393953FEC6D}"/>
              </a:ext>
            </a:extLst>
          </p:cNvPr>
          <p:cNvSpPr/>
          <p:nvPr/>
        </p:nvSpPr>
        <p:spPr>
          <a:xfrm>
            <a:off x="1107286" y="1408772"/>
            <a:ext cx="2635364" cy="193621"/>
          </a:xfrm>
          <a:prstGeom prst="rect">
            <a:avLst/>
          </a:prstGeom>
          <a:noFill/>
          <a:ln/>
        </p:spPr>
        <p:txBody>
          <a:bodyPr wrap="none" lIns="0" tIns="0" rIns="0" bIns="0" rtlCol="0" anchor="t"/>
          <a:lstStyle/>
          <a:p>
            <a:pPr>
              <a:lnSpc>
                <a:spcPts val="1500"/>
              </a:lnSpc>
            </a:pPr>
            <a:r>
              <a:rPr lang="en-US" sz="1400" dirty="0">
                <a:solidFill>
                  <a:srgbClr val="443728"/>
                </a:solidFill>
                <a:latin typeface="+mn-lt"/>
                <a:ea typeface="Crimson Pro Bold" pitchFamily="34" charset="-122"/>
                <a:cs typeface="Crimson Pro Bold" pitchFamily="34" charset="-120"/>
              </a:rPr>
              <a:t>Покупатель может не заплатить</a:t>
            </a:r>
            <a:endParaRPr lang="en-US" sz="1400" dirty="0">
              <a:latin typeface="+mn-lt"/>
            </a:endParaRPr>
          </a:p>
        </p:txBody>
      </p:sp>
      <p:sp>
        <p:nvSpPr>
          <p:cNvPr id="47" name="Shape 3">
            <a:extLst>
              <a:ext uri="{FF2B5EF4-FFF2-40B4-BE49-F238E27FC236}">
                <a16:creationId xmlns:a16="http://schemas.microsoft.com/office/drawing/2014/main" id="{2E1DE3BE-F6E7-4A8C-A514-9A4EC170D95B}"/>
              </a:ext>
            </a:extLst>
          </p:cNvPr>
          <p:cNvSpPr/>
          <p:nvPr/>
        </p:nvSpPr>
        <p:spPr>
          <a:xfrm>
            <a:off x="4081363" y="1366197"/>
            <a:ext cx="278870" cy="278870"/>
          </a:xfrm>
          <a:prstGeom prst="roundRect">
            <a:avLst>
              <a:gd name="adj" fmla="val 18669"/>
            </a:avLst>
          </a:prstGeom>
          <a:solidFill>
            <a:srgbClr val="C9907C"/>
          </a:solidFill>
          <a:ln w="7620">
            <a:solidFill>
              <a:srgbClr val="AF7662"/>
            </a:solidFill>
            <a:prstDash val="solid"/>
          </a:ln>
        </p:spPr>
        <p:txBody>
          <a:bodyPr/>
          <a:lstStyle/>
          <a:p>
            <a:endParaRPr lang="ru-RU"/>
          </a:p>
        </p:txBody>
      </p:sp>
      <p:pic>
        <p:nvPicPr>
          <p:cNvPr id="48" name="Image 1" descr="preencoded.png">
            <a:extLst>
              <a:ext uri="{FF2B5EF4-FFF2-40B4-BE49-F238E27FC236}">
                <a16:creationId xmlns:a16="http://schemas.microsoft.com/office/drawing/2014/main" id="{8DA7773C-D3A2-404B-AC47-78510380E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7858" y="1412642"/>
            <a:ext cx="185880" cy="185880"/>
          </a:xfrm>
          <a:prstGeom prst="rect">
            <a:avLst/>
          </a:prstGeom>
        </p:spPr>
      </p:pic>
      <p:sp>
        <p:nvSpPr>
          <p:cNvPr id="49" name="Text 4">
            <a:extLst>
              <a:ext uri="{FF2B5EF4-FFF2-40B4-BE49-F238E27FC236}">
                <a16:creationId xmlns:a16="http://schemas.microsoft.com/office/drawing/2014/main" id="{AFAF8123-33AE-47BF-A173-4DF216A6EA63}"/>
              </a:ext>
            </a:extLst>
          </p:cNvPr>
          <p:cNvSpPr/>
          <p:nvPr/>
        </p:nvSpPr>
        <p:spPr>
          <a:xfrm>
            <a:off x="4453024" y="1408772"/>
            <a:ext cx="3515636" cy="580862"/>
          </a:xfrm>
          <a:prstGeom prst="rect">
            <a:avLst/>
          </a:prstGeom>
          <a:noFill/>
          <a:ln/>
        </p:spPr>
        <p:txBody>
          <a:bodyPr wrap="square" lIns="0" tIns="0" rIns="0" bIns="0" rtlCol="0" anchor="t"/>
          <a:lstStyle/>
          <a:p>
            <a:pPr>
              <a:lnSpc>
                <a:spcPts val="1500"/>
              </a:lnSpc>
            </a:pPr>
            <a:r>
              <a:rPr lang="en-US" sz="1400" dirty="0">
                <a:solidFill>
                  <a:srgbClr val="443728"/>
                </a:solidFill>
                <a:latin typeface="+mn-lt"/>
                <a:ea typeface="Crimson Pro Bold" pitchFamily="34" charset="-122"/>
                <a:cs typeface="Crimson Pro Bold" pitchFamily="34" charset="-120"/>
              </a:rPr>
              <a:t>Поставщик может не отправить товар или поставить товар ненадлежащего качества</a:t>
            </a:r>
            <a:endParaRPr lang="en-US" sz="1400" dirty="0">
              <a:latin typeface="+mn-lt"/>
            </a:endParaRPr>
          </a:p>
        </p:txBody>
      </p:sp>
      <p:sp>
        <p:nvSpPr>
          <p:cNvPr id="50" name="Shape 5">
            <a:extLst>
              <a:ext uri="{FF2B5EF4-FFF2-40B4-BE49-F238E27FC236}">
                <a16:creationId xmlns:a16="http://schemas.microsoft.com/office/drawing/2014/main" id="{8F82EE9D-BDF6-4D2A-B21E-AE627F107ED8}"/>
              </a:ext>
            </a:extLst>
          </p:cNvPr>
          <p:cNvSpPr/>
          <p:nvPr/>
        </p:nvSpPr>
        <p:spPr>
          <a:xfrm>
            <a:off x="8061451" y="1366197"/>
            <a:ext cx="278870" cy="278870"/>
          </a:xfrm>
          <a:prstGeom prst="roundRect">
            <a:avLst>
              <a:gd name="adj" fmla="val 18669"/>
            </a:avLst>
          </a:prstGeom>
          <a:solidFill>
            <a:srgbClr val="B3BDB5"/>
          </a:solidFill>
          <a:ln w="7620">
            <a:solidFill>
              <a:srgbClr val="99A39B"/>
            </a:solidFill>
            <a:prstDash val="solid"/>
          </a:ln>
        </p:spPr>
        <p:txBody>
          <a:bodyPr/>
          <a:lstStyle/>
          <a:p>
            <a:endParaRPr lang="ru-RU"/>
          </a:p>
        </p:txBody>
      </p:sp>
      <p:pic>
        <p:nvPicPr>
          <p:cNvPr id="51" name="Image 2" descr="preencoded.png">
            <a:extLst>
              <a:ext uri="{FF2B5EF4-FFF2-40B4-BE49-F238E27FC236}">
                <a16:creationId xmlns:a16="http://schemas.microsoft.com/office/drawing/2014/main" id="{C739C372-8E62-4FB6-9A79-2454B932A0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7946" y="1412642"/>
            <a:ext cx="185880" cy="185880"/>
          </a:xfrm>
          <a:prstGeom prst="rect">
            <a:avLst/>
          </a:prstGeom>
        </p:spPr>
      </p:pic>
      <p:sp>
        <p:nvSpPr>
          <p:cNvPr id="52" name="Text 6">
            <a:extLst>
              <a:ext uri="{FF2B5EF4-FFF2-40B4-BE49-F238E27FC236}">
                <a16:creationId xmlns:a16="http://schemas.microsoft.com/office/drawing/2014/main" id="{29AEF539-E4D5-4565-AFD3-E0621380F411}"/>
              </a:ext>
            </a:extLst>
          </p:cNvPr>
          <p:cNvSpPr/>
          <p:nvPr/>
        </p:nvSpPr>
        <p:spPr>
          <a:xfrm>
            <a:off x="8433112" y="1408772"/>
            <a:ext cx="2757729" cy="193621"/>
          </a:xfrm>
          <a:prstGeom prst="rect">
            <a:avLst/>
          </a:prstGeom>
          <a:noFill/>
          <a:ln/>
        </p:spPr>
        <p:txBody>
          <a:bodyPr wrap="none" lIns="0" tIns="0" rIns="0" bIns="0" rtlCol="0" anchor="t"/>
          <a:lstStyle/>
          <a:p>
            <a:pPr>
              <a:lnSpc>
                <a:spcPts val="1500"/>
              </a:lnSpc>
            </a:pPr>
            <a:r>
              <a:rPr lang="en-US" sz="1400" dirty="0">
                <a:solidFill>
                  <a:srgbClr val="443728"/>
                </a:solidFill>
                <a:latin typeface="+mn-lt"/>
                <a:ea typeface="Crimson Pro Bold" pitchFamily="34" charset="-122"/>
                <a:cs typeface="Crimson Pro Bold" pitchFamily="34" charset="-120"/>
              </a:rPr>
              <a:t>У банка могут отозвать лицензию</a:t>
            </a:r>
            <a:endParaRPr lang="en-US" sz="1400" dirty="0">
              <a:latin typeface="+mn-lt"/>
            </a:endParaRPr>
          </a:p>
        </p:txBody>
      </p:sp>
      <p:sp>
        <p:nvSpPr>
          <p:cNvPr id="54" name="Shape 7">
            <a:extLst>
              <a:ext uri="{FF2B5EF4-FFF2-40B4-BE49-F238E27FC236}">
                <a16:creationId xmlns:a16="http://schemas.microsoft.com/office/drawing/2014/main" id="{6B83E69E-8400-4B6E-A01C-58A67B8CE649}"/>
              </a:ext>
            </a:extLst>
          </p:cNvPr>
          <p:cNvSpPr/>
          <p:nvPr/>
        </p:nvSpPr>
        <p:spPr>
          <a:xfrm>
            <a:off x="696987" y="3018723"/>
            <a:ext cx="123953" cy="123953"/>
          </a:xfrm>
          <a:prstGeom prst="roundRect">
            <a:avLst>
              <a:gd name="adj" fmla="val 12298"/>
            </a:avLst>
          </a:prstGeom>
          <a:solidFill>
            <a:srgbClr val="835E54"/>
          </a:solidFill>
          <a:ln/>
        </p:spPr>
        <p:txBody>
          <a:bodyPr/>
          <a:lstStyle/>
          <a:p>
            <a:endParaRPr lang="ru-RU"/>
          </a:p>
        </p:txBody>
      </p:sp>
      <p:sp>
        <p:nvSpPr>
          <p:cNvPr id="55" name="Text 8">
            <a:extLst>
              <a:ext uri="{FF2B5EF4-FFF2-40B4-BE49-F238E27FC236}">
                <a16:creationId xmlns:a16="http://schemas.microsoft.com/office/drawing/2014/main" id="{ED4C1543-3D4F-4089-ADB5-9571CF16004C}"/>
              </a:ext>
            </a:extLst>
          </p:cNvPr>
          <p:cNvSpPr/>
          <p:nvPr/>
        </p:nvSpPr>
        <p:spPr>
          <a:xfrm>
            <a:off x="871751" y="3018723"/>
            <a:ext cx="276587" cy="123953"/>
          </a:xfrm>
          <a:prstGeom prst="rect">
            <a:avLst/>
          </a:prstGeom>
          <a:noFill/>
          <a:ln/>
        </p:spPr>
        <p:txBody>
          <a:bodyPr wrap="none" lIns="0" tIns="0" rIns="0" bIns="0" rtlCol="0" anchor="t"/>
          <a:lstStyle/>
          <a:p>
            <a:pPr>
              <a:lnSpc>
                <a:spcPts val="959"/>
              </a:lnSpc>
            </a:pPr>
            <a:r>
              <a:rPr lang="en-US" sz="1400" dirty="0">
                <a:solidFill>
                  <a:srgbClr val="443728"/>
                </a:solidFill>
                <a:latin typeface="+mn-lt"/>
                <a:ea typeface="Open Sans" pitchFamily="34" charset="-122"/>
                <a:cs typeface="Open Sans" pitchFamily="34" charset="-120"/>
              </a:rPr>
              <a:t>Риск</a:t>
            </a:r>
            <a:endParaRPr lang="en-US" sz="1400" dirty="0">
              <a:latin typeface="+mn-lt"/>
            </a:endParaRPr>
          </a:p>
        </p:txBody>
      </p:sp>
      <p:sp>
        <p:nvSpPr>
          <p:cNvPr id="56" name="Shape 9">
            <a:extLst>
              <a:ext uri="{FF2B5EF4-FFF2-40B4-BE49-F238E27FC236}">
                <a16:creationId xmlns:a16="http://schemas.microsoft.com/office/drawing/2014/main" id="{BB1E7E01-5834-491B-9F31-D794CE4A2D7E}"/>
              </a:ext>
            </a:extLst>
          </p:cNvPr>
          <p:cNvSpPr/>
          <p:nvPr/>
        </p:nvSpPr>
        <p:spPr>
          <a:xfrm>
            <a:off x="696987" y="3269705"/>
            <a:ext cx="123953" cy="123953"/>
          </a:xfrm>
          <a:prstGeom prst="roundRect">
            <a:avLst>
              <a:gd name="adj" fmla="val 12298"/>
            </a:avLst>
          </a:prstGeom>
          <a:solidFill>
            <a:srgbClr val="C9907C"/>
          </a:solidFill>
          <a:ln/>
        </p:spPr>
        <p:txBody>
          <a:bodyPr/>
          <a:lstStyle/>
          <a:p>
            <a:endParaRPr lang="ru-RU"/>
          </a:p>
        </p:txBody>
      </p:sp>
      <p:sp>
        <p:nvSpPr>
          <p:cNvPr id="57" name="Text 10">
            <a:extLst>
              <a:ext uri="{FF2B5EF4-FFF2-40B4-BE49-F238E27FC236}">
                <a16:creationId xmlns:a16="http://schemas.microsoft.com/office/drawing/2014/main" id="{B4118423-F58F-4A6B-85F4-7C8C0A0A78E4}"/>
              </a:ext>
            </a:extLst>
          </p:cNvPr>
          <p:cNvSpPr/>
          <p:nvPr/>
        </p:nvSpPr>
        <p:spPr>
          <a:xfrm>
            <a:off x="871752" y="3269705"/>
            <a:ext cx="713349" cy="123953"/>
          </a:xfrm>
          <a:prstGeom prst="rect">
            <a:avLst/>
          </a:prstGeom>
          <a:noFill/>
          <a:ln/>
        </p:spPr>
        <p:txBody>
          <a:bodyPr wrap="none" lIns="0" tIns="0" rIns="0" bIns="0" rtlCol="0" anchor="t"/>
          <a:lstStyle/>
          <a:p>
            <a:pPr>
              <a:lnSpc>
                <a:spcPts val="959"/>
              </a:lnSpc>
            </a:pPr>
            <a:r>
              <a:rPr lang="en-US" sz="1400" dirty="0">
                <a:solidFill>
                  <a:srgbClr val="443728"/>
                </a:solidFill>
                <a:latin typeface="+mn-lt"/>
                <a:ea typeface="Open Sans" pitchFamily="34" charset="-122"/>
                <a:cs typeface="Open Sans" pitchFamily="34" charset="-120"/>
              </a:rPr>
              <a:t>Доходность</a:t>
            </a:r>
            <a:endParaRPr lang="en-US" sz="1400" dirty="0">
              <a:latin typeface="+mn-lt"/>
            </a:endParaRPr>
          </a:p>
        </p:txBody>
      </p:sp>
      <p:sp>
        <p:nvSpPr>
          <p:cNvPr id="58" name="Shape 11">
            <a:extLst>
              <a:ext uri="{FF2B5EF4-FFF2-40B4-BE49-F238E27FC236}">
                <a16:creationId xmlns:a16="http://schemas.microsoft.com/office/drawing/2014/main" id="{DC8BC81D-25B0-409F-B171-D1CCD4EAEEC2}"/>
              </a:ext>
            </a:extLst>
          </p:cNvPr>
          <p:cNvSpPr/>
          <p:nvPr/>
        </p:nvSpPr>
        <p:spPr>
          <a:xfrm>
            <a:off x="696987" y="3520687"/>
            <a:ext cx="123953" cy="123953"/>
          </a:xfrm>
          <a:prstGeom prst="roundRect">
            <a:avLst>
              <a:gd name="adj" fmla="val 12298"/>
            </a:avLst>
          </a:prstGeom>
          <a:solidFill>
            <a:srgbClr val="B3BDB5"/>
          </a:solidFill>
          <a:ln/>
        </p:spPr>
        <p:txBody>
          <a:bodyPr/>
          <a:lstStyle/>
          <a:p>
            <a:endParaRPr lang="ru-RU"/>
          </a:p>
        </p:txBody>
      </p:sp>
      <p:sp>
        <p:nvSpPr>
          <p:cNvPr id="59" name="Text 12">
            <a:extLst>
              <a:ext uri="{FF2B5EF4-FFF2-40B4-BE49-F238E27FC236}">
                <a16:creationId xmlns:a16="http://schemas.microsoft.com/office/drawing/2014/main" id="{24EAAF3B-D209-42E9-8547-A83ABDDCCF61}"/>
              </a:ext>
            </a:extLst>
          </p:cNvPr>
          <p:cNvSpPr/>
          <p:nvPr/>
        </p:nvSpPr>
        <p:spPr>
          <a:xfrm>
            <a:off x="871751" y="3520687"/>
            <a:ext cx="454725" cy="123953"/>
          </a:xfrm>
          <a:prstGeom prst="rect">
            <a:avLst/>
          </a:prstGeom>
          <a:noFill/>
          <a:ln/>
        </p:spPr>
        <p:txBody>
          <a:bodyPr wrap="none" lIns="0" tIns="0" rIns="0" bIns="0" rtlCol="0" anchor="t"/>
          <a:lstStyle/>
          <a:p>
            <a:pPr>
              <a:lnSpc>
                <a:spcPts val="959"/>
              </a:lnSpc>
            </a:pPr>
            <a:r>
              <a:rPr lang="en-US" sz="1400" dirty="0">
                <a:solidFill>
                  <a:srgbClr val="443728"/>
                </a:solidFill>
                <a:latin typeface="+mn-lt"/>
                <a:ea typeface="Open Sans" pitchFamily="34" charset="-122"/>
                <a:cs typeface="Open Sans" pitchFamily="34" charset="-120"/>
              </a:rPr>
              <a:t>Прочее</a:t>
            </a:r>
            <a:endParaRPr lang="en-US" sz="1400" dirty="0">
              <a:latin typeface="+mn-lt"/>
            </a:endParaRPr>
          </a:p>
        </p:txBody>
      </p:sp>
      <p:pic>
        <p:nvPicPr>
          <p:cNvPr id="60" name="Рисунок 59">
            <a:extLst>
              <a:ext uri="{FF2B5EF4-FFF2-40B4-BE49-F238E27FC236}">
                <a16:creationId xmlns:a16="http://schemas.microsoft.com/office/drawing/2014/main" id="{DB772683-55C9-47D9-B35C-23E451B8CEB6}"/>
              </a:ext>
            </a:extLst>
          </p:cNvPr>
          <p:cNvPicPr>
            <a:picLocks noChangeAspect="1"/>
          </p:cNvPicPr>
          <p:nvPr/>
        </p:nvPicPr>
        <p:blipFill rotWithShape="1">
          <a:blip r:embed="rId10"/>
          <a:srcRect r="14537"/>
          <a:stretch/>
        </p:blipFill>
        <p:spPr>
          <a:xfrm>
            <a:off x="4602782" y="2308319"/>
            <a:ext cx="6933322" cy="2417619"/>
          </a:xfrm>
          <a:prstGeom prst="rect">
            <a:avLst/>
          </a:prstGeom>
          <a:noFill/>
          <a:ln w="9525">
            <a:solidFill>
              <a:srgbClr val="475467"/>
            </a:solidFill>
            <a:miter lim="800000"/>
            <a:headEnd/>
            <a:tailEnd/>
          </a:ln>
        </p:spPr>
      </p:pic>
      <p:sp>
        <p:nvSpPr>
          <p:cNvPr id="62" name="Text 14">
            <a:extLst>
              <a:ext uri="{FF2B5EF4-FFF2-40B4-BE49-F238E27FC236}">
                <a16:creationId xmlns:a16="http://schemas.microsoft.com/office/drawing/2014/main" id="{774CFA89-73CC-460F-A4AC-AEBE0A1C3FFC}"/>
              </a:ext>
            </a:extLst>
          </p:cNvPr>
          <p:cNvSpPr/>
          <p:nvPr/>
        </p:nvSpPr>
        <p:spPr>
          <a:xfrm>
            <a:off x="745713" y="5493391"/>
            <a:ext cx="1549461" cy="193621"/>
          </a:xfrm>
          <a:prstGeom prst="rect">
            <a:avLst/>
          </a:prstGeom>
          <a:noFill/>
          <a:ln/>
        </p:spPr>
        <p:txBody>
          <a:bodyPr wrap="none" lIns="0" tIns="0" rIns="0" bIns="0" rtlCol="0" anchor="t"/>
          <a:lstStyle/>
          <a:p>
            <a:pPr>
              <a:lnSpc>
                <a:spcPts val="1500"/>
              </a:lnSpc>
            </a:pPr>
            <a:r>
              <a:rPr lang="en-US" b="1" dirty="0">
                <a:solidFill>
                  <a:srgbClr val="443728"/>
                </a:solidFill>
                <a:latin typeface="+mn-lt"/>
                <a:ea typeface="Crimson Pro Bold" pitchFamily="34" charset="-122"/>
                <a:cs typeface="Crimson Pro Bold" pitchFamily="34" charset="-120"/>
              </a:rPr>
              <a:t>Кого оцениваем?</a:t>
            </a:r>
            <a:endParaRPr lang="en-US" dirty="0">
              <a:latin typeface="+mn-lt"/>
            </a:endParaRPr>
          </a:p>
        </p:txBody>
      </p:sp>
      <p:sp>
        <p:nvSpPr>
          <p:cNvPr id="63" name="Text 15">
            <a:extLst>
              <a:ext uri="{FF2B5EF4-FFF2-40B4-BE49-F238E27FC236}">
                <a16:creationId xmlns:a16="http://schemas.microsoft.com/office/drawing/2014/main" id="{7E1E2AAD-D041-4D85-AAE8-0CCAE91A5A4E}"/>
              </a:ext>
            </a:extLst>
          </p:cNvPr>
          <p:cNvSpPr/>
          <p:nvPr/>
        </p:nvSpPr>
        <p:spPr>
          <a:xfrm>
            <a:off x="745713" y="5779802"/>
            <a:ext cx="3423442" cy="520427"/>
          </a:xfrm>
          <a:prstGeom prst="rect">
            <a:avLst/>
          </a:prstGeom>
          <a:noFill/>
          <a:ln/>
        </p:spPr>
        <p:txBody>
          <a:bodyPr wrap="square" lIns="0" tIns="0" rIns="0" bIns="0" rtlCol="0" anchor="t"/>
          <a:lstStyle/>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Покупатели</a:t>
            </a:r>
            <a:endParaRPr lang="en-US" sz="1400" dirty="0">
              <a:latin typeface="+mn-lt"/>
            </a:endParaRPr>
          </a:p>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Поставщики</a:t>
            </a:r>
            <a:endParaRPr lang="en-US" sz="1400" dirty="0">
              <a:latin typeface="+mn-lt"/>
            </a:endParaRPr>
          </a:p>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Банки</a:t>
            </a:r>
            <a:endParaRPr lang="en-US" sz="1400" dirty="0">
              <a:latin typeface="+mn-lt"/>
            </a:endParaRPr>
          </a:p>
        </p:txBody>
      </p:sp>
      <p:sp>
        <p:nvSpPr>
          <p:cNvPr id="64" name="Text 16">
            <a:extLst>
              <a:ext uri="{FF2B5EF4-FFF2-40B4-BE49-F238E27FC236}">
                <a16:creationId xmlns:a16="http://schemas.microsoft.com/office/drawing/2014/main" id="{3B9CC84B-2B65-4615-8F55-7032AC88CD6E}"/>
              </a:ext>
            </a:extLst>
          </p:cNvPr>
          <p:cNvSpPr/>
          <p:nvPr/>
        </p:nvSpPr>
        <p:spPr>
          <a:xfrm>
            <a:off x="3558502" y="5493391"/>
            <a:ext cx="1549461" cy="193621"/>
          </a:xfrm>
          <a:prstGeom prst="rect">
            <a:avLst/>
          </a:prstGeom>
          <a:noFill/>
          <a:ln/>
        </p:spPr>
        <p:txBody>
          <a:bodyPr wrap="none" lIns="0" tIns="0" rIns="0" bIns="0" rtlCol="0" anchor="t"/>
          <a:lstStyle/>
          <a:p>
            <a:pPr>
              <a:lnSpc>
                <a:spcPts val="1500"/>
              </a:lnSpc>
            </a:pPr>
            <a:r>
              <a:rPr lang="en-US" b="1" dirty="0">
                <a:solidFill>
                  <a:srgbClr val="443728"/>
                </a:solidFill>
                <a:latin typeface="+mn-lt"/>
                <a:ea typeface="Crimson Pro Bold" pitchFamily="34" charset="-122"/>
                <a:cs typeface="Crimson Pro Bold" pitchFamily="34" charset="-120"/>
              </a:rPr>
              <a:t>Что оцениваем?</a:t>
            </a:r>
            <a:endParaRPr lang="en-US" dirty="0">
              <a:latin typeface="+mn-lt"/>
            </a:endParaRPr>
          </a:p>
        </p:txBody>
      </p:sp>
      <p:sp>
        <p:nvSpPr>
          <p:cNvPr id="65" name="Text 17">
            <a:extLst>
              <a:ext uri="{FF2B5EF4-FFF2-40B4-BE49-F238E27FC236}">
                <a16:creationId xmlns:a16="http://schemas.microsoft.com/office/drawing/2014/main" id="{8DE86803-165E-43DE-B5EC-C5368918E3AF}"/>
              </a:ext>
            </a:extLst>
          </p:cNvPr>
          <p:cNvSpPr/>
          <p:nvPr/>
        </p:nvSpPr>
        <p:spPr>
          <a:xfrm>
            <a:off x="3558502" y="5779802"/>
            <a:ext cx="3422251" cy="346952"/>
          </a:xfrm>
          <a:prstGeom prst="rect">
            <a:avLst/>
          </a:prstGeom>
          <a:noFill/>
          <a:ln/>
        </p:spPr>
        <p:txBody>
          <a:bodyPr wrap="square" lIns="0" tIns="0" rIns="0" bIns="0" rtlCol="0" anchor="t"/>
          <a:lstStyle/>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Риск</a:t>
            </a:r>
            <a:endParaRPr lang="en-US" sz="1400" dirty="0">
              <a:latin typeface="+mn-lt"/>
            </a:endParaRPr>
          </a:p>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Доходность</a:t>
            </a:r>
            <a:endParaRPr lang="en-US" sz="1400" dirty="0">
              <a:latin typeface="+mn-lt"/>
            </a:endParaRPr>
          </a:p>
        </p:txBody>
      </p:sp>
      <p:sp>
        <p:nvSpPr>
          <p:cNvPr id="66" name="Text 18">
            <a:extLst>
              <a:ext uri="{FF2B5EF4-FFF2-40B4-BE49-F238E27FC236}">
                <a16:creationId xmlns:a16="http://schemas.microsoft.com/office/drawing/2014/main" id="{D86EF69A-D6A4-4A1A-B777-83C123D2BAC3}"/>
              </a:ext>
            </a:extLst>
          </p:cNvPr>
          <p:cNvSpPr/>
          <p:nvPr/>
        </p:nvSpPr>
        <p:spPr>
          <a:xfrm>
            <a:off x="6222798" y="5493391"/>
            <a:ext cx="1549461" cy="193621"/>
          </a:xfrm>
          <a:prstGeom prst="rect">
            <a:avLst/>
          </a:prstGeom>
          <a:noFill/>
          <a:ln/>
        </p:spPr>
        <p:txBody>
          <a:bodyPr wrap="none" lIns="0" tIns="0" rIns="0" bIns="0" rtlCol="0" anchor="t"/>
          <a:lstStyle/>
          <a:p>
            <a:pPr>
              <a:lnSpc>
                <a:spcPts val="1500"/>
              </a:lnSpc>
            </a:pPr>
            <a:r>
              <a:rPr lang="en-US" b="1" dirty="0">
                <a:solidFill>
                  <a:srgbClr val="443728"/>
                </a:solidFill>
                <a:latin typeface="+mn-lt"/>
                <a:ea typeface="Crimson Pro Bold" pitchFamily="34" charset="-122"/>
                <a:cs typeface="Crimson Pro Bold" pitchFamily="34" charset="-120"/>
              </a:rPr>
              <a:t>Политика</a:t>
            </a:r>
            <a:endParaRPr lang="en-US" dirty="0">
              <a:latin typeface="+mn-lt"/>
            </a:endParaRPr>
          </a:p>
        </p:txBody>
      </p:sp>
      <p:sp>
        <p:nvSpPr>
          <p:cNvPr id="67" name="Text 19">
            <a:extLst>
              <a:ext uri="{FF2B5EF4-FFF2-40B4-BE49-F238E27FC236}">
                <a16:creationId xmlns:a16="http://schemas.microsoft.com/office/drawing/2014/main" id="{A4A44D41-F366-45D4-92A9-76A3F58AAE1E}"/>
              </a:ext>
            </a:extLst>
          </p:cNvPr>
          <p:cNvSpPr/>
          <p:nvPr/>
        </p:nvSpPr>
        <p:spPr>
          <a:xfrm>
            <a:off x="6145064" y="5834141"/>
            <a:ext cx="3422251" cy="346952"/>
          </a:xfrm>
          <a:prstGeom prst="rect">
            <a:avLst/>
          </a:prstGeom>
          <a:noFill/>
          <a:ln/>
        </p:spPr>
        <p:txBody>
          <a:bodyPr wrap="square" lIns="0" tIns="0" rIns="0" bIns="0" rtlCol="0" anchor="t"/>
          <a:lstStyle/>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Лимит задолженности</a:t>
            </a:r>
            <a:endParaRPr lang="en-US" sz="1400" dirty="0">
              <a:latin typeface="+mn-lt"/>
            </a:endParaRPr>
          </a:p>
          <a:p>
            <a:pPr marL="285807" indent="-285807">
              <a:lnSpc>
                <a:spcPts val="1334"/>
              </a:lnSpc>
              <a:buSzPct val="100000"/>
              <a:buChar char="•"/>
            </a:pPr>
            <a:r>
              <a:rPr lang="en-US" sz="1400" dirty="0">
                <a:solidFill>
                  <a:srgbClr val="443728"/>
                </a:solidFill>
                <a:latin typeface="+mn-lt"/>
                <a:ea typeface="Open Sans" pitchFamily="34" charset="-122"/>
                <a:cs typeface="Open Sans" pitchFamily="34" charset="-120"/>
              </a:rPr>
              <a:t>Условия сделок</a:t>
            </a:r>
            <a:endParaRPr lang="en-US" sz="1400" dirty="0">
              <a:latin typeface="+mn-lt"/>
            </a:endParaRPr>
          </a:p>
        </p:txBody>
      </p:sp>
      <p:sp>
        <p:nvSpPr>
          <p:cNvPr id="68" name="Text 18">
            <a:extLst>
              <a:ext uri="{FF2B5EF4-FFF2-40B4-BE49-F238E27FC236}">
                <a16:creationId xmlns:a16="http://schemas.microsoft.com/office/drawing/2014/main" id="{3A604F37-3C28-4ADB-B26D-6F23D7AD044E}"/>
              </a:ext>
            </a:extLst>
          </p:cNvPr>
          <p:cNvSpPr/>
          <p:nvPr/>
        </p:nvSpPr>
        <p:spPr>
          <a:xfrm>
            <a:off x="8671070" y="5493391"/>
            <a:ext cx="1549461" cy="193621"/>
          </a:xfrm>
          <a:prstGeom prst="rect">
            <a:avLst/>
          </a:prstGeom>
          <a:noFill/>
          <a:ln/>
        </p:spPr>
        <p:txBody>
          <a:bodyPr wrap="none" lIns="0" tIns="0" rIns="0" bIns="0" rtlCol="0" anchor="t"/>
          <a:lstStyle/>
          <a:p>
            <a:pPr>
              <a:lnSpc>
                <a:spcPts val="1500"/>
              </a:lnSpc>
            </a:pPr>
            <a:r>
              <a:rPr lang="en-US" b="1" dirty="0" err="1">
                <a:solidFill>
                  <a:srgbClr val="443728"/>
                </a:solidFill>
                <a:latin typeface="+mn-lt"/>
                <a:ea typeface="Crimson Pro Bold" pitchFamily="34" charset="-122"/>
                <a:cs typeface="Crimson Pro Bold" pitchFamily="34" charset="-120"/>
              </a:rPr>
              <a:t>Контроль</a:t>
            </a:r>
            <a:endParaRPr lang="en-US" dirty="0">
              <a:latin typeface="+mn-lt"/>
            </a:endParaRPr>
          </a:p>
        </p:txBody>
      </p:sp>
      <p:sp>
        <p:nvSpPr>
          <p:cNvPr id="69" name="Text 19">
            <a:extLst>
              <a:ext uri="{FF2B5EF4-FFF2-40B4-BE49-F238E27FC236}">
                <a16:creationId xmlns:a16="http://schemas.microsoft.com/office/drawing/2014/main" id="{AAEB20E2-FECC-47B6-9D8C-7E4253BDAA9D}"/>
              </a:ext>
            </a:extLst>
          </p:cNvPr>
          <p:cNvSpPr/>
          <p:nvPr/>
        </p:nvSpPr>
        <p:spPr>
          <a:xfrm>
            <a:off x="8671070" y="5815399"/>
            <a:ext cx="3422251" cy="346952"/>
          </a:xfrm>
          <a:prstGeom prst="rect">
            <a:avLst/>
          </a:prstGeom>
          <a:noFill/>
          <a:ln/>
        </p:spPr>
        <p:txBody>
          <a:bodyPr wrap="square" lIns="0" tIns="0" rIns="0" bIns="0" rtlCol="0" anchor="t"/>
          <a:lstStyle/>
          <a:p>
            <a:pPr marL="285807" indent="-285807">
              <a:lnSpc>
                <a:spcPts val="1334"/>
              </a:lnSpc>
              <a:buSzPct val="100000"/>
              <a:buChar char="•"/>
            </a:pPr>
            <a:r>
              <a:rPr lang="ru-RU" sz="1400" dirty="0">
                <a:solidFill>
                  <a:srgbClr val="443728"/>
                </a:solidFill>
                <a:latin typeface="+mn-lt"/>
                <a:ea typeface="Open Sans" pitchFamily="34" charset="-122"/>
                <a:cs typeface="Open Sans" pitchFamily="34" charset="-120"/>
              </a:rPr>
              <a:t>В договорах</a:t>
            </a:r>
          </a:p>
          <a:p>
            <a:pPr marL="285807" indent="-285807">
              <a:lnSpc>
                <a:spcPts val="1334"/>
              </a:lnSpc>
              <a:buSzPct val="100000"/>
              <a:buChar char="•"/>
            </a:pPr>
            <a:r>
              <a:rPr lang="ru-RU" sz="1400" dirty="0">
                <a:solidFill>
                  <a:srgbClr val="443728"/>
                </a:solidFill>
                <a:latin typeface="+mn-lt"/>
                <a:ea typeface="Open Sans" pitchFamily="34" charset="-122"/>
                <a:cs typeface="Open Sans" pitchFamily="34" charset="-120"/>
              </a:rPr>
              <a:t>В заявках</a:t>
            </a:r>
          </a:p>
          <a:p>
            <a:pPr marL="285807" indent="-285807">
              <a:lnSpc>
                <a:spcPts val="1334"/>
              </a:lnSpc>
              <a:buSzPct val="100000"/>
              <a:buChar char="•"/>
            </a:pPr>
            <a:r>
              <a:rPr lang="ru-RU" sz="1400" dirty="0">
                <a:solidFill>
                  <a:srgbClr val="443728"/>
                </a:solidFill>
                <a:latin typeface="+mn-lt"/>
                <a:ea typeface="Open Sans" pitchFamily="34" charset="-122"/>
                <a:cs typeface="Open Sans" pitchFamily="34" charset="-120"/>
              </a:rPr>
              <a:t>В платежном календаре</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sp>
        <p:nvSpPr>
          <p:cNvPr id="4" name="Text 0"/>
          <p:cNvSpPr/>
          <p:nvPr/>
        </p:nvSpPr>
        <p:spPr>
          <a:xfrm>
            <a:off x="709691" y="218805"/>
            <a:ext cx="6810950" cy="76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Выбор и </a:t>
            </a:r>
            <a:r>
              <a:rPr lang="en-US" sz="2800" dirty="0" err="1">
                <a:solidFill>
                  <a:srgbClr val="443728"/>
                </a:solidFill>
                <a:latin typeface="+mj-lt"/>
                <a:ea typeface="Crimson Pro Bold" pitchFamily="34" charset="-122"/>
              </a:rPr>
              <a:t>проверка</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поставщиков</a:t>
            </a:r>
            <a:endParaRPr lang="en-US" sz="2800" dirty="0">
              <a:solidFill>
                <a:srgbClr val="443728"/>
              </a:solidFill>
              <a:latin typeface="+mj-lt"/>
              <a:ea typeface="Crimson Pro Bold" pitchFamily="34" charset="-122"/>
            </a:endParaRPr>
          </a:p>
        </p:txBody>
      </p:sp>
      <p:sp>
        <p:nvSpPr>
          <p:cNvPr id="21" name="Text 12"/>
          <p:cNvSpPr/>
          <p:nvPr/>
        </p:nvSpPr>
        <p:spPr>
          <a:xfrm>
            <a:off x="709690" y="2662419"/>
            <a:ext cx="2534435" cy="253761"/>
          </a:xfrm>
          <a:prstGeom prst="rect">
            <a:avLst/>
          </a:prstGeom>
          <a:noFill/>
          <a:ln/>
        </p:spPr>
        <p:txBody>
          <a:bodyPr wrap="none" lIns="0" tIns="0" rIns="0" bIns="0" rtlCol="0" anchor="t"/>
          <a:lstStyle/>
          <a:p>
            <a:pPr>
              <a:lnSpc>
                <a:spcPts val="1959"/>
              </a:lnSpc>
            </a:pPr>
            <a:r>
              <a:rPr lang="en-US" sz="1600" b="1" dirty="0">
                <a:solidFill>
                  <a:srgbClr val="443728"/>
                </a:solidFill>
                <a:latin typeface="+mn-lt"/>
                <a:ea typeface="Crimson Pro Bold" pitchFamily="34" charset="-122"/>
                <a:cs typeface="Crimson Pro Bold" pitchFamily="34" charset="-120"/>
              </a:rPr>
              <a:t>Проверка контрагентов</a:t>
            </a:r>
            <a:endParaRPr lang="en-US" sz="1600" dirty="0">
              <a:latin typeface="+mn-lt"/>
            </a:endParaRPr>
          </a:p>
        </p:txBody>
      </p:sp>
      <p:sp>
        <p:nvSpPr>
          <p:cNvPr id="22" name="Shape 13"/>
          <p:cNvSpPr/>
          <p:nvPr/>
        </p:nvSpPr>
        <p:spPr>
          <a:xfrm>
            <a:off x="709690" y="2987064"/>
            <a:ext cx="3155093" cy="700510"/>
          </a:xfrm>
          <a:prstGeom prst="roundRect">
            <a:avLst>
              <a:gd name="adj" fmla="val 10983"/>
            </a:avLst>
          </a:prstGeom>
          <a:solidFill>
            <a:srgbClr val="FFFCFA"/>
          </a:solidFill>
          <a:ln w="15240">
            <a:solidFill>
              <a:srgbClr val="835E54"/>
            </a:solidFill>
            <a:prstDash val="solid"/>
          </a:ln>
        </p:spPr>
        <p:txBody>
          <a:bodyPr wrap="square"/>
          <a:lstStyle/>
          <a:p>
            <a:endParaRPr lang="ru-RU"/>
          </a:p>
        </p:txBody>
      </p:sp>
      <p:sp>
        <p:nvSpPr>
          <p:cNvPr id="23" name="Shape 14"/>
          <p:cNvSpPr/>
          <p:nvPr/>
        </p:nvSpPr>
        <p:spPr>
          <a:xfrm>
            <a:off x="696987" y="2987064"/>
            <a:ext cx="50812" cy="700510"/>
          </a:xfrm>
          <a:prstGeom prst="roundRect">
            <a:avLst>
              <a:gd name="adj" fmla="val 83911"/>
            </a:avLst>
          </a:prstGeom>
          <a:solidFill>
            <a:srgbClr val="835E54"/>
          </a:solidFill>
          <a:ln/>
        </p:spPr>
        <p:txBody>
          <a:bodyPr wrap="square"/>
          <a:lstStyle/>
          <a:p>
            <a:endParaRPr lang="ru-RU"/>
          </a:p>
        </p:txBody>
      </p:sp>
      <p:sp>
        <p:nvSpPr>
          <p:cNvPr id="24" name="Text 15"/>
          <p:cNvSpPr/>
          <p:nvPr/>
        </p:nvSpPr>
        <p:spPr>
          <a:xfrm>
            <a:off x="861928" y="3008131"/>
            <a:ext cx="1728462" cy="149758"/>
          </a:xfrm>
          <a:prstGeom prst="rect">
            <a:avLst/>
          </a:prstGeom>
          <a:noFill/>
          <a:ln/>
        </p:spPr>
        <p:txBody>
          <a:bodyPr wrap="square" lIns="0" tIns="0" rIns="0" bIns="0" rtlCol="0" anchor="t"/>
          <a:lstStyle/>
          <a:p>
            <a:pPr>
              <a:lnSpc>
                <a:spcPts val="1700"/>
              </a:lnSpc>
            </a:pPr>
            <a:r>
              <a:rPr lang="en-US" sz="1400" b="1" dirty="0">
                <a:solidFill>
                  <a:srgbClr val="443728"/>
                </a:solidFill>
                <a:latin typeface="+mn-lt"/>
                <a:ea typeface="Crimson Pro Bold" pitchFamily="34" charset="-122"/>
                <a:cs typeface="Crimson Pro Bold" pitchFamily="34" charset="-120"/>
              </a:rPr>
              <a:t>1С: Контрагент</a:t>
            </a:r>
            <a:endParaRPr lang="en-US" sz="1400" dirty="0">
              <a:latin typeface="+mn-lt"/>
            </a:endParaRPr>
          </a:p>
        </p:txBody>
      </p:sp>
      <p:sp>
        <p:nvSpPr>
          <p:cNvPr id="25" name="Text 16"/>
          <p:cNvSpPr/>
          <p:nvPr/>
        </p:nvSpPr>
        <p:spPr>
          <a:xfrm>
            <a:off x="861927" y="3204035"/>
            <a:ext cx="2888728" cy="130999"/>
          </a:xfrm>
          <a:prstGeom prst="rect">
            <a:avLst/>
          </a:prstGeom>
          <a:noFill/>
          <a:ln/>
        </p:spPr>
        <p:txBody>
          <a:bodyPr wrap="square" lIns="0" tIns="0" rIns="0" bIns="0" rtlCol="0" anchor="t"/>
          <a:lstStyle/>
          <a:p>
            <a:pPr>
              <a:lnSpc>
                <a:spcPts val="1700"/>
              </a:lnSpc>
            </a:pPr>
            <a:r>
              <a:rPr lang="en-US" sz="1200" dirty="0">
                <a:solidFill>
                  <a:srgbClr val="443728"/>
                </a:solidFill>
                <a:latin typeface="+mn-lt"/>
                <a:ea typeface="Open Sans" pitchFamily="34" charset="-122"/>
                <a:cs typeface="Open Sans" pitchFamily="34" charset="-120"/>
              </a:rPr>
              <a:t>Оперативная проверка данных о </a:t>
            </a:r>
            <a:r>
              <a:rPr lang="en-US" sz="1200" dirty="0" err="1">
                <a:solidFill>
                  <a:srgbClr val="443728"/>
                </a:solidFill>
                <a:latin typeface="+mn-lt"/>
                <a:ea typeface="Open Sans" pitchFamily="34" charset="-122"/>
                <a:cs typeface="Open Sans" pitchFamily="34" charset="-120"/>
              </a:rPr>
              <a:t>контрагенте</a:t>
            </a:r>
            <a:endParaRPr lang="en-US" sz="1200" dirty="0">
              <a:latin typeface="+mn-lt"/>
            </a:endParaRPr>
          </a:p>
        </p:txBody>
      </p:sp>
      <p:sp>
        <p:nvSpPr>
          <p:cNvPr id="26" name="Shape 17"/>
          <p:cNvSpPr/>
          <p:nvPr/>
        </p:nvSpPr>
        <p:spPr>
          <a:xfrm>
            <a:off x="3927008" y="2987064"/>
            <a:ext cx="3155192" cy="700510"/>
          </a:xfrm>
          <a:prstGeom prst="roundRect">
            <a:avLst>
              <a:gd name="adj" fmla="val 10983"/>
            </a:avLst>
          </a:prstGeom>
          <a:solidFill>
            <a:srgbClr val="FFFCFA"/>
          </a:solidFill>
          <a:ln w="15240">
            <a:solidFill>
              <a:srgbClr val="C9907C"/>
            </a:solidFill>
            <a:prstDash val="solid"/>
          </a:ln>
        </p:spPr>
        <p:txBody>
          <a:bodyPr wrap="square"/>
          <a:lstStyle/>
          <a:p>
            <a:endParaRPr lang="ru-RU"/>
          </a:p>
        </p:txBody>
      </p:sp>
      <p:sp>
        <p:nvSpPr>
          <p:cNvPr id="27" name="Shape 18"/>
          <p:cNvSpPr/>
          <p:nvPr/>
        </p:nvSpPr>
        <p:spPr>
          <a:xfrm>
            <a:off x="3914305" y="2987064"/>
            <a:ext cx="50812" cy="700510"/>
          </a:xfrm>
          <a:prstGeom prst="roundRect">
            <a:avLst>
              <a:gd name="adj" fmla="val 83911"/>
            </a:avLst>
          </a:prstGeom>
          <a:solidFill>
            <a:srgbClr val="C9907C"/>
          </a:solidFill>
          <a:ln/>
        </p:spPr>
        <p:txBody>
          <a:bodyPr wrap="square"/>
          <a:lstStyle/>
          <a:p>
            <a:endParaRPr lang="ru-RU"/>
          </a:p>
        </p:txBody>
      </p:sp>
      <p:sp>
        <p:nvSpPr>
          <p:cNvPr id="28" name="Text 19"/>
          <p:cNvSpPr/>
          <p:nvPr/>
        </p:nvSpPr>
        <p:spPr>
          <a:xfrm>
            <a:off x="4079244" y="3008131"/>
            <a:ext cx="2901277" cy="96808"/>
          </a:xfrm>
          <a:prstGeom prst="rect">
            <a:avLst/>
          </a:prstGeom>
          <a:noFill/>
          <a:ln/>
        </p:spPr>
        <p:txBody>
          <a:bodyPr wrap="square" lIns="0" tIns="0" rIns="0" bIns="0" rtlCol="0" anchor="t"/>
          <a:lstStyle/>
          <a:p>
            <a:pPr>
              <a:lnSpc>
                <a:spcPts val="1700"/>
              </a:lnSpc>
            </a:pPr>
            <a:r>
              <a:rPr lang="en-US" sz="1400" b="1" dirty="0">
                <a:solidFill>
                  <a:srgbClr val="443728"/>
                </a:solidFill>
                <a:latin typeface="+mn-lt"/>
                <a:ea typeface="Crimson Pro Bold" pitchFamily="34" charset="-122"/>
                <a:cs typeface="Crimson Pro Bold" pitchFamily="34" charset="-120"/>
              </a:rPr>
              <a:t>1С-СПАРК: Риски</a:t>
            </a:r>
            <a:endParaRPr lang="en-US" sz="1400" dirty="0">
              <a:latin typeface="+mn-lt"/>
            </a:endParaRPr>
          </a:p>
        </p:txBody>
      </p:sp>
      <p:sp>
        <p:nvSpPr>
          <p:cNvPr id="29" name="Text 20"/>
          <p:cNvSpPr/>
          <p:nvPr/>
        </p:nvSpPr>
        <p:spPr>
          <a:xfrm>
            <a:off x="4079244" y="3204035"/>
            <a:ext cx="2888827" cy="130999"/>
          </a:xfrm>
          <a:prstGeom prst="rect">
            <a:avLst/>
          </a:prstGeom>
          <a:noFill/>
          <a:ln/>
        </p:spPr>
        <p:txBody>
          <a:bodyPr wrap="square" lIns="0" tIns="0" rIns="0" bIns="0" rtlCol="0" anchor="t"/>
          <a:lstStyle/>
          <a:p>
            <a:pPr>
              <a:lnSpc>
                <a:spcPts val="1700"/>
              </a:lnSpc>
            </a:pPr>
            <a:r>
              <a:rPr lang="en-US" sz="1200" dirty="0">
                <a:solidFill>
                  <a:srgbClr val="443728"/>
                </a:solidFill>
                <a:latin typeface="+mn-lt"/>
                <a:ea typeface="Open Sans" pitchFamily="34" charset="-122"/>
                <a:cs typeface="Open Sans" pitchFamily="34" charset="-120"/>
              </a:rPr>
              <a:t>Комплексная оценка рисков и </a:t>
            </a:r>
            <a:r>
              <a:rPr lang="en-US" sz="1200" dirty="0" err="1">
                <a:solidFill>
                  <a:srgbClr val="443728"/>
                </a:solidFill>
                <a:latin typeface="+mn-lt"/>
                <a:ea typeface="Open Sans" pitchFamily="34" charset="-122"/>
                <a:cs typeface="Open Sans" pitchFamily="34" charset="-120"/>
              </a:rPr>
              <a:t>финансового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состояния</a:t>
            </a:r>
            <a:endParaRPr lang="en-US" sz="1200" dirty="0">
              <a:latin typeface="+mn-lt"/>
            </a:endParaRPr>
          </a:p>
        </p:txBody>
      </p:sp>
      <p:sp>
        <p:nvSpPr>
          <p:cNvPr id="30" name="Text 21"/>
          <p:cNvSpPr/>
          <p:nvPr/>
        </p:nvSpPr>
        <p:spPr>
          <a:xfrm>
            <a:off x="709690" y="3914593"/>
            <a:ext cx="3484277" cy="253761"/>
          </a:xfrm>
          <a:prstGeom prst="rect">
            <a:avLst/>
          </a:prstGeom>
          <a:noFill/>
          <a:ln/>
        </p:spPr>
        <p:txBody>
          <a:bodyPr wrap="none" lIns="0" tIns="0" rIns="0" bIns="0" rtlCol="0" anchor="t"/>
          <a:lstStyle/>
          <a:p>
            <a:pPr>
              <a:lnSpc>
                <a:spcPts val="1959"/>
              </a:lnSpc>
            </a:pPr>
            <a:r>
              <a:rPr lang="en-US" sz="1600" b="1" dirty="0">
                <a:solidFill>
                  <a:srgbClr val="443728"/>
                </a:solidFill>
                <a:latin typeface="+mn-lt"/>
                <a:ea typeface="Crimson Pro Bold" pitchFamily="34" charset="-122"/>
                <a:cs typeface="Crimson Pro Bold" pitchFamily="34" charset="-120"/>
              </a:rPr>
              <a:t>Индексы оценки 1С-СПАРК Риски</a:t>
            </a:r>
            <a:endParaRPr lang="en-US" sz="1600" dirty="0">
              <a:latin typeface="+mn-lt"/>
            </a:endParaRPr>
          </a:p>
        </p:txBody>
      </p:sp>
      <p:pic>
        <p:nvPicPr>
          <p:cNvPr id="32" name="Image 7"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565" y="4390571"/>
            <a:ext cx="304474" cy="304474"/>
          </a:xfrm>
          <a:prstGeom prst="rect">
            <a:avLst/>
          </a:prstGeom>
        </p:spPr>
      </p:pic>
      <p:sp>
        <p:nvSpPr>
          <p:cNvPr id="33" name="Text 23"/>
          <p:cNvSpPr/>
          <p:nvPr/>
        </p:nvSpPr>
        <p:spPr>
          <a:xfrm>
            <a:off x="1098845" y="4390571"/>
            <a:ext cx="2414353" cy="158588"/>
          </a:xfrm>
          <a:prstGeom prst="rect">
            <a:avLst/>
          </a:prstGeom>
          <a:noFill/>
          <a:ln/>
        </p:spPr>
        <p:txBody>
          <a:bodyPr wrap="none" lIns="0" tIns="0" rIns="0" bIns="0" rtlCol="0" anchor="t"/>
          <a:lstStyle/>
          <a:p>
            <a:pPr>
              <a:lnSpc>
                <a:spcPts val="1209"/>
              </a:lnSpc>
            </a:pPr>
            <a:r>
              <a:rPr lang="en-US" sz="1400" b="1" dirty="0">
                <a:solidFill>
                  <a:srgbClr val="443728"/>
                </a:solidFill>
                <a:latin typeface="+mn-lt"/>
                <a:ea typeface="Crimson Pro Bold" pitchFamily="34" charset="-122"/>
                <a:cs typeface="Crimson Pro Bold" pitchFamily="34" charset="-120"/>
              </a:rPr>
              <a:t>Индекс должной осмотрительности</a:t>
            </a:r>
            <a:endParaRPr lang="en-US" sz="1400" dirty="0">
              <a:latin typeface="+mn-lt"/>
            </a:endParaRPr>
          </a:p>
        </p:txBody>
      </p:sp>
      <p:sp>
        <p:nvSpPr>
          <p:cNvPr id="34" name="Text 24"/>
          <p:cNvSpPr/>
          <p:nvPr/>
        </p:nvSpPr>
        <p:spPr>
          <a:xfrm>
            <a:off x="1098845" y="4586475"/>
            <a:ext cx="5990230" cy="130999"/>
          </a:xfrm>
          <a:prstGeom prst="rect">
            <a:avLst/>
          </a:prstGeom>
          <a:noFill/>
          <a:ln/>
        </p:spPr>
        <p:txBody>
          <a:bodyPr wrap="square" lIns="0" tIns="0" rIns="0" bIns="0" rtlCol="0" anchor="t"/>
          <a:lstStyle/>
          <a:p>
            <a:pPr>
              <a:lnSpc>
                <a:spcPts val="1000"/>
              </a:lnSpc>
            </a:pPr>
            <a:r>
              <a:rPr lang="en-US" sz="1200" dirty="0">
                <a:solidFill>
                  <a:srgbClr val="443728"/>
                </a:solidFill>
                <a:latin typeface="+mn-lt"/>
                <a:ea typeface="Open Sans" pitchFamily="34" charset="-122"/>
                <a:cs typeface="Open Sans" pitchFamily="34" charset="-120"/>
              </a:rPr>
              <a:t>Оценка вероятности того, что компания является «</a:t>
            </a:r>
            <a:r>
              <a:rPr lang="en-US" sz="1200" dirty="0" err="1">
                <a:solidFill>
                  <a:srgbClr val="443728"/>
                </a:solidFill>
                <a:latin typeface="+mn-lt"/>
                <a:ea typeface="Open Sans" pitchFamily="34" charset="-122"/>
                <a:cs typeface="Open Sans" pitchFamily="34" charset="-120"/>
              </a:rPr>
              <a:t>фирмой-однодневкой</a:t>
            </a:r>
            <a:r>
              <a:rPr lang="en-US" sz="1200" dirty="0">
                <a:solidFill>
                  <a:srgbClr val="443728"/>
                </a:solidFill>
                <a:latin typeface="+mn-lt"/>
                <a:ea typeface="Open Sans" pitchFamily="34" charset="-122"/>
                <a:cs typeface="Open Sans" pitchFamily="34" charset="-120"/>
              </a:rPr>
              <a:t>»</a:t>
            </a:r>
            <a:endParaRPr lang="en-US" sz="1200" dirty="0">
              <a:latin typeface="+mn-lt"/>
            </a:endParaRPr>
          </a:p>
        </p:txBody>
      </p:sp>
      <p:pic>
        <p:nvPicPr>
          <p:cNvPr id="35" name="Image 8"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690" y="4787537"/>
            <a:ext cx="304474" cy="304474"/>
          </a:xfrm>
          <a:prstGeom prst="rect">
            <a:avLst/>
          </a:prstGeom>
        </p:spPr>
      </p:pic>
      <p:sp>
        <p:nvSpPr>
          <p:cNvPr id="36" name="Text 25"/>
          <p:cNvSpPr/>
          <p:nvPr/>
        </p:nvSpPr>
        <p:spPr>
          <a:xfrm>
            <a:off x="1098844" y="4842022"/>
            <a:ext cx="1812451" cy="158588"/>
          </a:xfrm>
          <a:prstGeom prst="rect">
            <a:avLst/>
          </a:prstGeom>
          <a:noFill/>
          <a:ln/>
        </p:spPr>
        <p:txBody>
          <a:bodyPr wrap="none" lIns="0" tIns="0" rIns="0" bIns="0" rtlCol="0" anchor="t"/>
          <a:lstStyle/>
          <a:p>
            <a:pPr>
              <a:lnSpc>
                <a:spcPts val="1209"/>
              </a:lnSpc>
            </a:pPr>
            <a:r>
              <a:rPr lang="en-US" sz="1400" b="1" dirty="0">
                <a:solidFill>
                  <a:srgbClr val="443728"/>
                </a:solidFill>
                <a:latin typeface="+mn-lt"/>
                <a:ea typeface="Crimson Pro Bold" pitchFamily="34" charset="-122"/>
                <a:cs typeface="Crimson Pro Bold" pitchFamily="34" charset="-120"/>
              </a:rPr>
              <a:t>Индекс финансового риска</a:t>
            </a:r>
            <a:endParaRPr lang="en-US" sz="1400" dirty="0">
              <a:latin typeface="+mn-lt"/>
            </a:endParaRPr>
          </a:p>
        </p:txBody>
      </p:sp>
      <p:sp>
        <p:nvSpPr>
          <p:cNvPr id="37" name="Text 26"/>
          <p:cNvSpPr/>
          <p:nvPr/>
        </p:nvSpPr>
        <p:spPr>
          <a:xfrm>
            <a:off x="1098845" y="5037926"/>
            <a:ext cx="5990230" cy="130999"/>
          </a:xfrm>
          <a:prstGeom prst="rect">
            <a:avLst/>
          </a:prstGeom>
          <a:noFill/>
          <a:ln/>
        </p:spPr>
        <p:txBody>
          <a:bodyPr wrap="square" lIns="0" tIns="0" rIns="0" bIns="0" rtlCol="0" anchor="t"/>
          <a:lstStyle/>
          <a:p>
            <a:pPr>
              <a:lnSpc>
                <a:spcPts val="1000"/>
              </a:lnSpc>
            </a:pPr>
            <a:r>
              <a:rPr lang="en-US" sz="1200" dirty="0">
                <a:solidFill>
                  <a:srgbClr val="443728"/>
                </a:solidFill>
                <a:latin typeface="+mn-lt"/>
                <a:ea typeface="Open Sans" pitchFamily="34" charset="-122"/>
                <a:cs typeface="Open Sans" pitchFamily="34" charset="-120"/>
              </a:rPr>
              <a:t>Оценка вероятности </a:t>
            </a:r>
            <a:r>
              <a:rPr lang="en-US" sz="1200" dirty="0" err="1">
                <a:solidFill>
                  <a:srgbClr val="443728"/>
                </a:solidFill>
                <a:latin typeface="+mn-lt"/>
                <a:ea typeface="Open Sans" pitchFamily="34" charset="-122"/>
                <a:cs typeface="Open Sans" pitchFamily="34" charset="-120"/>
              </a:rPr>
              <a:t>неплатежеспособности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компании</a:t>
            </a:r>
            <a:endParaRPr lang="en-US" sz="1200" dirty="0">
              <a:latin typeface="+mn-lt"/>
            </a:endParaRPr>
          </a:p>
        </p:txBody>
      </p:sp>
      <p:pic>
        <p:nvPicPr>
          <p:cNvPr id="38" name="Image 9"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6565" y="5293473"/>
            <a:ext cx="304474" cy="304474"/>
          </a:xfrm>
          <a:prstGeom prst="rect">
            <a:avLst/>
          </a:prstGeom>
        </p:spPr>
      </p:pic>
      <p:sp>
        <p:nvSpPr>
          <p:cNvPr id="39" name="Text 27"/>
          <p:cNvSpPr/>
          <p:nvPr/>
        </p:nvSpPr>
        <p:spPr>
          <a:xfrm>
            <a:off x="1098845" y="5293473"/>
            <a:ext cx="2157912" cy="158588"/>
          </a:xfrm>
          <a:prstGeom prst="rect">
            <a:avLst/>
          </a:prstGeom>
          <a:noFill/>
          <a:ln/>
        </p:spPr>
        <p:txBody>
          <a:bodyPr wrap="none" lIns="0" tIns="0" rIns="0" bIns="0" rtlCol="0" anchor="t"/>
          <a:lstStyle/>
          <a:p>
            <a:pPr>
              <a:lnSpc>
                <a:spcPts val="1209"/>
              </a:lnSpc>
            </a:pPr>
            <a:r>
              <a:rPr lang="en-US" sz="1400" b="1" dirty="0">
                <a:solidFill>
                  <a:srgbClr val="443728"/>
                </a:solidFill>
                <a:latin typeface="+mn-lt"/>
                <a:ea typeface="Crimson Pro Bold" pitchFamily="34" charset="-122"/>
                <a:cs typeface="Crimson Pro Bold" pitchFamily="34" charset="-120"/>
              </a:rPr>
              <a:t>Индекс платежной дисциплины</a:t>
            </a:r>
            <a:endParaRPr lang="en-US" sz="1400" dirty="0">
              <a:latin typeface="+mn-lt"/>
            </a:endParaRPr>
          </a:p>
        </p:txBody>
      </p:sp>
      <p:sp>
        <p:nvSpPr>
          <p:cNvPr id="40" name="Text 28"/>
          <p:cNvSpPr/>
          <p:nvPr/>
        </p:nvSpPr>
        <p:spPr>
          <a:xfrm>
            <a:off x="1098845" y="5489376"/>
            <a:ext cx="5990230" cy="130999"/>
          </a:xfrm>
          <a:prstGeom prst="rect">
            <a:avLst/>
          </a:prstGeom>
          <a:noFill/>
          <a:ln/>
        </p:spPr>
        <p:txBody>
          <a:bodyPr wrap="square" lIns="0" tIns="0" rIns="0" bIns="0" rtlCol="0" anchor="t"/>
          <a:lstStyle/>
          <a:p>
            <a:pPr>
              <a:lnSpc>
                <a:spcPts val="1000"/>
              </a:lnSpc>
            </a:pPr>
            <a:r>
              <a:rPr lang="en-US" sz="1200" dirty="0">
                <a:solidFill>
                  <a:srgbClr val="443728"/>
                </a:solidFill>
                <a:latin typeface="+mn-lt"/>
                <a:ea typeface="Open Sans" pitchFamily="34" charset="-122"/>
                <a:cs typeface="Open Sans" pitchFamily="34" charset="-120"/>
              </a:rPr>
              <a:t>Показатель своевременности оплаты </a:t>
            </a:r>
            <a:r>
              <a:rPr lang="en-US" sz="1200" dirty="0" err="1">
                <a:solidFill>
                  <a:srgbClr val="443728"/>
                </a:solidFill>
                <a:latin typeface="+mn-lt"/>
                <a:ea typeface="Open Sans" pitchFamily="34" charset="-122"/>
                <a:cs typeface="Open Sans" pitchFamily="34" charset="-120"/>
              </a:rPr>
              <a:t>счетов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компанией</a:t>
            </a:r>
            <a:endParaRPr lang="en-US" sz="1200" dirty="0">
              <a:latin typeface="+mn-lt"/>
            </a:endParaRPr>
          </a:p>
        </p:txBody>
      </p:sp>
      <p:sp>
        <p:nvSpPr>
          <p:cNvPr id="41" name="Text 29"/>
          <p:cNvSpPr/>
          <p:nvPr/>
        </p:nvSpPr>
        <p:spPr>
          <a:xfrm>
            <a:off x="709690" y="5823180"/>
            <a:ext cx="2427353" cy="253761"/>
          </a:xfrm>
          <a:prstGeom prst="rect">
            <a:avLst/>
          </a:prstGeom>
          <a:noFill/>
          <a:ln/>
        </p:spPr>
        <p:txBody>
          <a:bodyPr wrap="none" lIns="0" tIns="0" rIns="0" bIns="0" rtlCol="0" anchor="t"/>
          <a:lstStyle/>
          <a:p>
            <a:pPr>
              <a:lnSpc>
                <a:spcPts val="1959"/>
              </a:lnSpc>
            </a:pPr>
            <a:r>
              <a:rPr lang="en-US" sz="1400" b="1" dirty="0">
                <a:solidFill>
                  <a:srgbClr val="443728"/>
                </a:solidFill>
                <a:latin typeface="+mn-lt"/>
                <a:ea typeface="Crimson Pro Bold" pitchFamily="34" charset="-122"/>
                <a:cs typeface="Crimson Pro Bold" pitchFamily="34" charset="-120"/>
              </a:rPr>
              <a:t>Практический пример</a:t>
            </a:r>
            <a:endParaRPr lang="en-US" sz="1400" dirty="0">
              <a:latin typeface="+mn-lt"/>
            </a:endParaRPr>
          </a:p>
        </p:txBody>
      </p:sp>
      <p:sp>
        <p:nvSpPr>
          <p:cNvPr id="42" name="Text 30"/>
          <p:cNvSpPr/>
          <p:nvPr/>
        </p:nvSpPr>
        <p:spPr>
          <a:xfrm>
            <a:off x="709690" y="6170327"/>
            <a:ext cx="6372509" cy="261998"/>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При работе с новым поставщиком: идентифицируем риск неплатежеспособности → оцениваем через индексы 1С-СПАРК → планируем </a:t>
            </a:r>
            <a:r>
              <a:rPr lang="en-US" sz="1200" dirty="0" err="1">
                <a:solidFill>
                  <a:srgbClr val="443728"/>
                </a:solidFill>
                <a:latin typeface="+mn-lt"/>
                <a:ea typeface="Open Sans" pitchFamily="34" charset="-122"/>
                <a:cs typeface="Open Sans" pitchFamily="34" charset="-120"/>
              </a:rPr>
              <a:t>лимит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задолженнос</a:t>
            </a:r>
            <a:r>
              <a:rPr lang="ru-RU" sz="1200" dirty="0" err="1">
                <a:solidFill>
                  <a:srgbClr val="443728"/>
                </a:solidFill>
                <a:latin typeface="+mn-lt"/>
                <a:ea typeface="Open Sans" pitchFamily="34" charset="-122"/>
                <a:cs typeface="Open Sans" pitchFamily="34" charset="-120"/>
              </a:rPr>
              <a:t>ти</a:t>
            </a:r>
            <a:r>
              <a:rPr lang="ru-RU" sz="1200" dirty="0">
                <a:solidFill>
                  <a:srgbClr val="443728"/>
                </a:solidFill>
                <a:latin typeface="+mn-lt"/>
                <a:ea typeface="Open Sans" pitchFamily="34" charset="-122"/>
                <a:cs typeface="Open Sans" pitchFamily="34" charset="-120"/>
              </a:rPr>
              <a:t> через установку условий оплаты</a:t>
            </a:r>
            <a:endParaRPr lang="en-US" sz="1200" dirty="0">
              <a:latin typeface="+mn-lt"/>
            </a:endParaRPr>
          </a:p>
        </p:txBody>
      </p:sp>
      <p:pic>
        <p:nvPicPr>
          <p:cNvPr id="43" name="Image 2" descr="preencoded.png">
            <a:extLst>
              <a:ext uri="{FF2B5EF4-FFF2-40B4-BE49-F238E27FC236}">
                <a16:creationId xmlns:a16="http://schemas.microsoft.com/office/drawing/2014/main" id="{8584D62F-3675-4D04-B723-65F2105583EC}"/>
              </a:ext>
            </a:extLst>
          </p:cNvPr>
          <p:cNvPicPr>
            <a:picLocks noChangeAspect="1"/>
          </p:cNvPicPr>
          <p:nvPr/>
        </p:nvPicPr>
        <p:blipFill>
          <a:blip r:embed="rId10"/>
          <a:stretch>
            <a:fillRect/>
          </a:stretch>
        </p:blipFill>
        <p:spPr>
          <a:xfrm>
            <a:off x="2481149" y="955279"/>
            <a:ext cx="2702958" cy="1604182"/>
          </a:xfrm>
          <a:prstGeom prst="rect">
            <a:avLst/>
          </a:prstGeom>
        </p:spPr>
      </p:pic>
      <p:sp>
        <p:nvSpPr>
          <p:cNvPr id="44" name="Text 2">
            <a:extLst>
              <a:ext uri="{FF2B5EF4-FFF2-40B4-BE49-F238E27FC236}">
                <a16:creationId xmlns:a16="http://schemas.microsoft.com/office/drawing/2014/main" id="{4D68ED40-5876-47E1-A58F-DD3C5F3D2B3E}"/>
              </a:ext>
            </a:extLst>
          </p:cNvPr>
          <p:cNvSpPr/>
          <p:nvPr/>
        </p:nvSpPr>
        <p:spPr>
          <a:xfrm>
            <a:off x="4302307" y="2088553"/>
            <a:ext cx="1039947" cy="162036"/>
          </a:xfrm>
          <a:prstGeom prst="rect">
            <a:avLst/>
          </a:prstGeom>
          <a:noFill/>
          <a:ln/>
        </p:spPr>
        <p:txBody>
          <a:bodyPr wrap="square" lIns="0" tIns="0" rIns="0" bIns="0" rtlCol="0" anchor="t"/>
          <a:lstStyle/>
          <a:p>
            <a:pPr algn="ctr">
              <a:lnSpc>
                <a:spcPts val="1375"/>
              </a:lnSpc>
            </a:pPr>
            <a:r>
              <a:rPr lang="en-US" sz="1200" b="1" dirty="0" err="1">
                <a:solidFill>
                  <a:srgbClr val="443728"/>
                </a:solidFill>
                <a:latin typeface="+mn-lt"/>
                <a:ea typeface="Crimson Pro Bold" pitchFamily="34" charset="-122"/>
              </a:rPr>
              <a:t>Проверка</a:t>
            </a:r>
            <a:r>
              <a:rPr lang="ru-RU" sz="1200" b="1" dirty="0">
                <a:solidFill>
                  <a:srgbClr val="443728"/>
                </a:solidFill>
                <a:latin typeface="+mn-lt"/>
                <a:ea typeface="Crimson Pro Bold" pitchFamily="34" charset="-122"/>
              </a:rPr>
              <a:t> контрагента</a:t>
            </a:r>
            <a:endParaRPr lang="en-US" sz="1200" b="1" dirty="0">
              <a:solidFill>
                <a:srgbClr val="443728"/>
              </a:solidFill>
              <a:latin typeface="+mn-lt"/>
              <a:ea typeface="Crimson Pro Bold" pitchFamily="34" charset="-122"/>
            </a:endParaRPr>
          </a:p>
        </p:txBody>
      </p:sp>
      <p:sp>
        <p:nvSpPr>
          <p:cNvPr id="45" name="Text 3">
            <a:extLst>
              <a:ext uri="{FF2B5EF4-FFF2-40B4-BE49-F238E27FC236}">
                <a16:creationId xmlns:a16="http://schemas.microsoft.com/office/drawing/2014/main" id="{900B9F2C-FABD-4FEC-AF15-741BDBB3F362}"/>
              </a:ext>
            </a:extLst>
          </p:cNvPr>
          <p:cNvSpPr/>
          <p:nvPr/>
        </p:nvSpPr>
        <p:spPr>
          <a:xfrm>
            <a:off x="3485348" y="2081176"/>
            <a:ext cx="777309" cy="102690"/>
          </a:xfrm>
          <a:prstGeom prst="rect">
            <a:avLst/>
          </a:prstGeom>
          <a:noFill/>
          <a:ln/>
        </p:spPr>
        <p:txBody>
          <a:bodyPr wrap="square" lIns="0" tIns="0" rIns="0" bIns="0" rtlCol="0" anchor="t"/>
          <a:lstStyle/>
          <a:p>
            <a:pPr algn="ctr">
              <a:lnSpc>
                <a:spcPts val="1375"/>
              </a:lnSpc>
            </a:pPr>
            <a:r>
              <a:rPr lang="en-US" sz="1200" b="1" dirty="0" err="1">
                <a:solidFill>
                  <a:srgbClr val="443728"/>
                </a:solidFill>
                <a:latin typeface="+mn-lt"/>
                <a:ea typeface="Crimson Pro Bold" pitchFamily="34" charset="-122"/>
              </a:rPr>
              <a:t>Критерии</a:t>
            </a:r>
            <a:r>
              <a:rPr lang="ru-RU" sz="1200" b="1" dirty="0">
                <a:solidFill>
                  <a:srgbClr val="443728"/>
                </a:solidFill>
                <a:latin typeface="+mn-lt"/>
                <a:ea typeface="Crimson Pro Bold" pitchFamily="34" charset="-122"/>
              </a:rPr>
              <a:t> выбора</a:t>
            </a:r>
            <a:endParaRPr lang="en-US" sz="1200" b="1" dirty="0">
              <a:solidFill>
                <a:srgbClr val="443728"/>
              </a:solidFill>
              <a:latin typeface="+mn-lt"/>
              <a:ea typeface="Crimson Pro Bold" pitchFamily="34" charset="-122"/>
            </a:endParaRPr>
          </a:p>
        </p:txBody>
      </p:sp>
      <p:sp>
        <p:nvSpPr>
          <p:cNvPr id="46" name="Text 4">
            <a:extLst>
              <a:ext uri="{FF2B5EF4-FFF2-40B4-BE49-F238E27FC236}">
                <a16:creationId xmlns:a16="http://schemas.microsoft.com/office/drawing/2014/main" id="{89CA108B-DB10-4900-9022-68A648E75386}"/>
              </a:ext>
            </a:extLst>
          </p:cNvPr>
          <p:cNvSpPr/>
          <p:nvPr/>
        </p:nvSpPr>
        <p:spPr>
          <a:xfrm>
            <a:off x="2481149" y="2088553"/>
            <a:ext cx="906588" cy="162036"/>
          </a:xfrm>
          <a:prstGeom prst="rect">
            <a:avLst/>
          </a:prstGeom>
          <a:noFill/>
          <a:ln/>
        </p:spPr>
        <p:txBody>
          <a:bodyPr wrap="square" lIns="0" tIns="0" rIns="0" bIns="0" rtlCol="0" anchor="t"/>
          <a:lstStyle/>
          <a:p>
            <a:pPr algn="ctr">
              <a:lnSpc>
                <a:spcPts val="1375"/>
              </a:lnSpc>
            </a:pPr>
            <a:r>
              <a:rPr lang="en-US" sz="1200" b="1" dirty="0" err="1">
                <a:solidFill>
                  <a:srgbClr val="443728"/>
                </a:solidFill>
                <a:latin typeface="+mn-lt"/>
                <a:ea typeface="Crimson Pro Bold" pitchFamily="34" charset="-122"/>
                <a:cs typeface="Crimson Pro Bold" pitchFamily="34" charset="-120"/>
              </a:rPr>
              <a:t>Положение</a:t>
            </a:r>
            <a:r>
              <a:rPr lang="ru-RU" sz="1200" b="1" dirty="0">
                <a:solidFill>
                  <a:srgbClr val="443728"/>
                </a:solidFill>
                <a:latin typeface="+mn-lt"/>
                <a:ea typeface="Crimson Pro Bold" pitchFamily="34" charset="-122"/>
                <a:cs typeface="Crimson Pro Bold" pitchFamily="34" charset="-120"/>
              </a:rPr>
              <a:t> о закупках</a:t>
            </a:r>
            <a:endParaRPr lang="en-US" sz="1200" dirty="0">
              <a:latin typeface="+mn-lt"/>
            </a:endParaRPr>
          </a:p>
        </p:txBody>
      </p:sp>
      <p:pic>
        <p:nvPicPr>
          <p:cNvPr id="57" name="Рисунок 56">
            <a:extLst>
              <a:ext uri="{FF2B5EF4-FFF2-40B4-BE49-F238E27FC236}">
                <a16:creationId xmlns:a16="http://schemas.microsoft.com/office/drawing/2014/main" id="{D7C5ABCA-99F7-404A-8332-37AC4CAD3FC4}"/>
              </a:ext>
            </a:extLst>
          </p:cNvPr>
          <p:cNvPicPr>
            <a:picLocks noChangeAspect="1"/>
          </p:cNvPicPr>
          <p:nvPr/>
        </p:nvPicPr>
        <p:blipFill>
          <a:blip r:embed="rId11"/>
          <a:stretch>
            <a:fillRect/>
          </a:stretch>
        </p:blipFill>
        <p:spPr>
          <a:xfrm>
            <a:off x="7723238" y="541779"/>
            <a:ext cx="4370461" cy="1777460"/>
          </a:xfrm>
          <a:prstGeom prst="rect">
            <a:avLst/>
          </a:prstGeom>
        </p:spPr>
      </p:pic>
      <p:pic>
        <p:nvPicPr>
          <p:cNvPr id="59" name="Рисунок 58">
            <a:extLst>
              <a:ext uri="{FF2B5EF4-FFF2-40B4-BE49-F238E27FC236}">
                <a16:creationId xmlns:a16="http://schemas.microsoft.com/office/drawing/2014/main" id="{7532006E-0BF0-4A24-83BE-47C362187CCE}"/>
              </a:ext>
            </a:extLst>
          </p:cNvPr>
          <p:cNvPicPr>
            <a:picLocks noChangeAspect="1"/>
          </p:cNvPicPr>
          <p:nvPr/>
        </p:nvPicPr>
        <p:blipFill>
          <a:blip r:embed="rId12"/>
          <a:stretch>
            <a:fillRect/>
          </a:stretch>
        </p:blipFill>
        <p:spPr>
          <a:xfrm>
            <a:off x="8406768" y="2319239"/>
            <a:ext cx="3119055" cy="443210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5" name="Овал 44">
            <a:extLst>
              <a:ext uri="{FF2B5EF4-FFF2-40B4-BE49-F238E27FC236}">
                <a16:creationId xmlns:a16="http://schemas.microsoft.com/office/drawing/2014/main" id="{F5003BA5-EF7E-4841-8735-C13F044A423E}"/>
              </a:ext>
            </a:extLst>
          </p:cNvPr>
          <p:cNvSpPr/>
          <p:nvPr/>
        </p:nvSpPr>
        <p:spPr bwMode="auto">
          <a:xfrm>
            <a:off x="10044172" y="4860733"/>
            <a:ext cx="914400" cy="519172"/>
          </a:xfrm>
          <a:prstGeom prst="ellipse">
            <a:avLst/>
          </a:prstGeom>
          <a:solidFill>
            <a:schemeClr val="bg1">
              <a:lumMod val="95000"/>
              <a:alpha val="81000"/>
            </a:schemeClr>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443728"/>
              </a:solidFill>
              <a:effectLst/>
              <a:latin typeface="+mn-lt"/>
            </a:endParaRPr>
          </a:p>
        </p:txBody>
      </p:sp>
      <p:sp>
        <p:nvSpPr>
          <p:cNvPr id="43" name="Овал 42">
            <a:extLst>
              <a:ext uri="{FF2B5EF4-FFF2-40B4-BE49-F238E27FC236}">
                <a16:creationId xmlns:a16="http://schemas.microsoft.com/office/drawing/2014/main" id="{C20060E6-FDBA-4C35-BFAD-5A374F2F749E}"/>
              </a:ext>
            </a:extLst>
          </p:cNvPr>
          <p:cNvSpPr/>
          <p:nvPr/>
        </p:nvSpPr>
        <p:spPr bwMode="auto">
          <a:xfrm>
            <a:off x="10039932" y="1588170"/>
            <a:ext cx="914400" cy="519172"/>
          </a:xfrm>
          <a:prstGeom prst="ellipse">
            <a:avLst/>
          </a:prstGeom>
          <a:solidFill>
            <a:schemeClr val="bg1">
              <a:lumMod val="95000"/>
              <a:alpha val="81000"/>
            </a:schemeClr>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443728"/>
              </a:solidFill>
              <a:effectLst/>
              <a:latin typeface="+mn-lt"/>
            </a:endParaRPr>
          </a:p>
        </p:txBody>
      </p:sp>
      <p:sp>
        <p:nvSpPr>
          <p:cNvPr id="42" name="Овал 41">
            <a:extLst>
              <a:ext uri="{FF2B5EF4-FFF2-40B4-BE49-F238E27FC236}">
                <a16:creationId xmlns:a16="http://schemas.microsoft.com/office/drawing/2014/main" id="{DD0BD482-87FB-44EE-8F5B-B589F148DCAF}"/>
              </a:ext>
            </a:extLst>
          </p:cNvPr>
          <p:cNvSpPr/>
          <p:nvPr/>
        </p:nvSpPr>
        <p:spPr bwMode="auto">
          <a:xfrm>
            <a:off x="1220749" y="4857813"/>
            <a:ext cx="914400" cy="519172"/>
          </a:xfrm>
          <a:prstGeom prst="ellipse">
            <a:avLst/>
          </a:prstGeom>
          <a:solidFill>
            <a:schemeClr val="bg1">
              <a:lumMod val="95000"/>
              <a:alpha val="81000"/>
            </a:schemeClr>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443728"/>
              </a:solidFill>
              <a:effectLst/>
              <a:latin typeface="+mn-lt"/>
            </a:endParaRPr>
          </a:p>
        </p:txBody>
      </p:sp>
      <p:sp>
        <p:nvSpPr>
          <p:cNvPr id="16386" name="Заголовок 1"/>
          <p:cNvSpPr>
            <a:spLocks noGrp="1" noChangeArrowheads="1"/>
          </p:cNvSpPr>
          <p:nvPr>
            <p:ph type="title"/>
          </p:nvPr>
        </p:nvSpPr>
        <p:spPr>
          <a:xfrm>
            <a:off x="693072" y="185892"/>
            <a:ext cx="9076403" cy="80292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Обеспечительные меры: аккредитивы и гарантии</a:t>
            </a:r>
          </a:p>
        </p:txBody>
      </p:sp>
      <p:sp>
        <p:nvSpPr>
          <p:cNvPr id="4" name="Овал 3">
            <a:extLst>
              <a:ext uri="{FF2B5EF4-FFF2-40B4-BE49-F238E27FC236}">
                <a16:creationId xmlns:a16="http://schemas.microsoft.com/office/drawing/2014/main" id="{23E32559-D4B3-41FC-A88E-B45DEBE674C2}"/>
              </a:ext>
            </a:extLst>
          </p:cNvPr>
          <p:cNvSpPr/>
          <p:nvPr/>
        </p:nvSpPr>
        <p:spPr bwMode="auto">
          <a:xfrm>
            <a:off x="1220749" y="1609460"/>
            <a:ext cx="914400" cy="519172"/>
          </a:xfrm>
          <a:prstGeom prst="ellipse">
            <a:avLst/>
          </a:prstGeom>
          <a:solidFill>
            <a:schemeClr val="bg1">
              <a:lumMod val="95000"/>
              <a:alpha val="81000"/>
            </a:schemeClr>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443728"/>
              </a:solidFill>
              <a:effectLst/>
              <a:latin typeface="+mn-lt"/>
            </a:endParaRPr>
          </a:p>
        </p:txBody>
      </p:sp>
      <p:pic>
        <p:nvPicPr>
          <p:cNvPr id="3" name="Рисунок 2" descr="Пользователь со сплошной заливкой">
            <a:extLst>
              <a:ext uri="{FF2B5EF4-FFF2-40B4-BE49-F238E27FC236}">
                <a16:creationId xmlns:a16="http://schemas.microsoft.com/office/drawing/2014/main" id="{ACED15CF-0BDC-419B-9921-6972FCA474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256" y="1537623"/>
            <a:ext cx="857386" cy="857386"/>
          </a:xfrm>
          <a:prstGeom prst="rect">
            <a:avLst/>
          </a:prstGeom>
        </p:spPr>
      </p:pic>
      <p:pic>
        <p:nvPicPr>
          <p:cNvPr id="34" name="Рисунок 33" descr="Пользователь со сплошной заливкой">
            <a:extLst>
              <a:ext uri="{FF2B5EF4-FFF2-40B4-BE49-F238E27FC236}">
                <a16:creationId xmlns:a16="http://schemas.microsoft.com/office/drawing/2014/main" id="{B91C568B-D628-4BA1-BE4F-CC5B72B301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73149" y="1535536"/>
            <a:ext cx="847965" cy="847965"/>
          </a:xfrm>
          <a:prstGeom prst="rect">
            <a:avLst/>
          </a:prstGeom>
        </p:spPr>
      </p:pic>
      <p:sp>
        <p:nvSpPr>
          <p:cNvPr id="38" name="Банк">
            <a:extLst>
              <a:ext uri="{FF2B5EF4-FFF2-40B4-BE49-F238E27FC236}">
                <a16:creationId xmlns:a16="http://schemas.microsoft.com/office/drawing/2014/main" id="{4251C952-398C-41F6-AD93-30B869865A0F}"/>
              </a:ext>
            </a:extLst>
          </p:cNvPr>
          <p:cNvSpPr>
            <a:spLocks noChangeAspect="1" noEditPoints="1"/>
          </p:cNvSpPr>
          <p:nvPr/>
        </p:nvSpPr>
        <p:spPr bwMode="auto">
          <a:xfrm>
            <a:off x="1374041" y="4921751"/>
            <a:ext cx="664829" cy="654461"/>
          </a:xfrm>
          <a:custGeom>
            <a:avLst/>
            <a:gdLst>
              <a:gd name="T0" fmla="*/ 2147483647 w 4826"/>
              <a:gd name="T1" fmla="*/ 2147483647 h 4763"/>
              <a:gd name="T2" fmla="*/ 2147483647 w 4826"/>
              <a:gd name="T3" fmla="*/ 2147483647 h 4763"/>
              <a:gd name="T4" fmla="*/ 2147483647 w 4826"/>
              <a:gd name="T5" fmla="*/ 2147483647 h 4763"/>
              <a:gd name="T6" fmla="*/ 2147483647 w 4826"/>
              <a:gd name="T7" fmla="*/ 2147483647 h 4763"/>
              <a:gd name="T8" fmla="*/ 2147483647 w 4826"/>
              <a:gd name="T9" fmla="*/ 2147483647 h 4763"/>
              <a:gd name="T10" fmla="*/ 2147483647 w 4826"/>
              <a:gd name="T11" fmla="*/ 2147483647 h 4763"/>
              <a:gd name="T12" fmla="*/ 2147483647 w 4826"/>
              <a:gd name="T13" fmla="*/ 2147483647 h 4763"/>
              <a:gd name="T14" fmla="*/ 2147483647 w 4826"/>
              <a:gd name="T15" fmla="*/ 2147483647 h 4763"/>
              <a:gd name="T16" fmla="*/ 2147483647 w 4826"/>
              <a:gd name="T17" fmla="*/ 2147483647 h 4763"/>
              <a:gd name="T18" fmla="*/ 2147483647 w 4826"/>
              <a:gd name="T19" fmla="*/ 2147483647 h 4763"/>
              <a:gd name="T20" fmla="*/ 2147483647 w 4826"/>
              <a:gd name="T21" fmla="*/ 2147483647 h 4763"/>
              <a:gd name="T22" fmla="*/ 2147483647 w 4826"/>
              <a:gd name="T23" fmla="*/ 2147483647 h 4763"/>
              <a:gd name="T24" fmla="*/ 2147483647 w 4826"/>
              <a:gd name="T25" fmla="*/ 2147483647 h 4763"/>
              <a:gd name="T26" fmla="*/ 2147483647 w 4826"/>
              <a:gd name="T27" fmla="*/ 2147483647 h 4763"/>
              <a:gd name="T28" fmla="*/ 2147483647 w 4826"/>
              <a:gd name="T29" fmla="*/ 2147483647 h 4763"/>
              <a:gd name="T30" fmla="*/ 2147483647 w 4826"/>
              <a:gd name="T31" fmla="*/ 2147483647 h 4763"/>
              <a:gd name="T32" fmla="*/ 2147483647 w 4826"/>
              <a:gd name="T33" fmla="*/ 2147483647 h 4763"/>
              <a:gd name="T34" fmla="*/ 2147483647 w 4826"/>
              <a:gd name="T35" fmla="*/ 2147483647 h 4763"/>
              <a:gd name="T36" fmla="*/ 2147483647 w 4826"/>
              <a:gd name="T37" fmla="*/ 2147483647 h 4763"/>
              <a:gd name="T38" fmla="*/ 2147483647 w 4826"/>
              <a:gd name="T39" fmla="*/ 2147483647 h 4763"/>
              <a:gd name="T40" fmla="*/ 2147483647 w 4826"/>
              <a:gd name="T41" fmla="*/ 2147483647 h 4763"/>
              <a:gd name="T42" fmla="*/ 2147483647 w 4826"/>
              <a:gd name="T43" fmla="*/ 2147483647 h 4763"/>
              <a:gd name="T44" fmla="*/ 2147483647 w 4826"/>
              <a:gd name="T45" fmla="*/ 2147483647 h 4763"/>
              <a:gd name="T46" fmla="*/ 2147483647 w 4826"/>
              <a:gd name="T47" fmla="*/ 2147483647 h 4763"/>
              <a:gd name="T48" fmla="*/ 2147483647 w 4826"/>
              <a:gd name="T49" fmla="*/ 2147483647 h 4763"/>
              <a:gd name="T50" fmla="*/ 2147483647 w 4826"/>
              <a:gd name="T51" fmla="*/ 2147483647 h 4763"/>
              <a:gd name="T52" fmla="*/ 2147483647 w 4826"/>
              <a:gd name="T53" fmla="*/ 2147483647 h 4763"/>
              <a:gd name="T54" fmla="*/ 2147483647 w 4826"/>
              <a:gd name="T55" fmla="*/ 2147483647 h 4763"/>
              <a:gd name="T56" fmla="*/ 2147483647 w 4826"/>
              <a:gd name="T57" fmla="*/ 2147483647 h 4763"/>
              <a:gd name="T58" fmla="*/ 2147483647 w 4826"/>
              <a:gd name="T59" fmla="*/ 2147483647 h 4763"/>
              <a:gd name="T60" fmla="*/ 2147483647 w 4826"/>
              <a:gd name="T61" fmla="*/ 2147483647 h 4763"/>
              <a:gd name="T62" fmla="*/ 2147483647 w 4826"/>
              <a:gd name="T63" fmla="*/ 2147483647 h 4763"/>
              <a:gd name="T64" fmla="*/ 2147483647 w 4826"/>
              <a:gd name="T65" fmla="*/ 2147483647 h 4763"/>
              <a:gd name="T66" fmla="*/ 2147483647 w 4826"/>
              <a:gd name="T67" fmla="*/ 2147483647 h 4763"/>
              <a:gd name="T68" fmla="*/ 2147483647 w 4826"/>
              <a:gd name="T69" fmla="*/ 2147483647 h 4763"/>
              <a:gd name="T70" fmla="*/ 2147483647 w 4826"/>
              <a:gd name="T71" fmla="*/ 2147483647 h 4763"/>
              <a:gd name="T72" fmla="*/ 2147483647 w 4826"/>
              <a:gd name="T73" fmla="*/ 2147483647 h 4763"/>
              <a:gd name="T74" fmla="*/ 2147483647 w 4826"/>
              <a:gd name="T75" fmla="*/ 2147483647 h 4763"/>
              <a:gd name="T76" fmla="*/ 2147483647 w 4826"/>
              <a:gd name="T77" fmla="*/ 2147483647 h 4763"/>
              <a:gd name="T78" fmla="*/ 2147483647 w 4826"/>
              <a:gd name="T79" fmla="*/ 2147483647 h 4763"/>
              <a:gd name="T80" fmla="*/ 2147483647 w 4826"/>
              <a:gd name="T81" fmla="*/ 2147483647 h 4763"/>
              <a:gd name="T82" fmla="*/ 2147483647 w 4826"/>
              <a:gd name="T83" fmla="*/ 2147483647 h 4763"/>
              <a:gd name="T84" fmla="*/ 2147483647 w 4826"/>
              <a:gd name="T85" fmla="*/ 2147483647 h 4763"/>
              <a:gd name="T86" fmla="*/ 2147483647 w 4826"/>
              <a:gd name="T87" fmla="*/ 2147483647 h 4763"/>
              <a:gd name="T88" fmla="*/ 2147483647 w 4826"/>
              <a:gd name="T89" fmla="*/ 2147483647 h 4763"/>
              <a:gd name="T90" fmla="*/ 2147483647 w 4826"/>
              <a:gd name="T91" fmla="*/ 2147483647 h 4763"/>
              <a:gd name="T92" fmla="*/ 2147483647 w 4826"/>
              <a:gd name="T93" fmla="*/ 2147483647 h 4763"/>
              <a:gd name="T94" fmla="*/ 2147483647 w 4826"/>
              <a:gd name="T95" fmla="*/ 2147483647 h 4763"/>
              <a:gd name="T96" fmla="*/ 2147483647 w 4826"/>
              <a:gd name="T97" fmla="*/ 2147483647 h 4763"/>
              <a:gd name="T98" fmla="*/ 2147483647 w 4826"/>
              <a:gd name="T99" fmla="*/ 2147483647 h 4763"/>
              <a:gd name="T100" fmla="*/ 2147483647 w 4826"/>
              <a:gd name="T101" fmla="*/ 2147483647 h 4763"/>
              <a:gd name="T102" fmla="*/ 2147483647 w 4826"/>
              <a:gd name="T103" fmla="*/ 2147483647 h 4763"/>
              <a:gd name="T104" fmla="*/ 2147483647 w 4826"/>
              <a:gd name="T105" fmla="*/ 2147483647 h 4763"/>
              <a:gd name="T106" fmla="*/ 2147483647 w 4826"/>
              <a:gd name="T107" fmla="*/ 2147483647 h 4763"/>
              <a:gd name="T108" fmla="*/ 2147483647 w 4826"/>
              <a:gd name="T109" fmla="*/ 2147483647 h 4763"/>
              <a:gd name="T110" fmla="*/ 2147483647 w 4826"/>
              <a:gd name="T111" fmla="*/ 2147483647 h 4763"/>
              <a:gd name="T112" fmla="*/ 2147483647 w 4826"/>
              <a:gd name="T113" fmla="*/ 2147483647 h 4763"/>
              <a:gd name="T114" fmla="*/ 2147483647 w 4826"/>
              <a:gd name="T115" fmla="*/ 2147483647 h 4763"/>
              <a:gd name="T116" fmla="*/ 2147483647 w 4826"/>
              <a:gd name="T117" fmla="*/ 2147483647 h 4763"/>
              <a:gd name="T118" fmla="*/ 2147483647 w 4826"/>
              <a:gd name="T119" fmla="*/ 2147483647 h 4763"/>
              <a:gd name="T120" fmla="*/ 2147483647 w 4826"/>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26"/>
              <a:gd name="T184" fmla="*/ 0 h 4763"/>
              <a:gd name="T185" fmla="*/ 4826 w 4826"/>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26" h="4763">
                <a:moveTo>
                  <a:pt x="3865" y="1076"/>
                </a:moveTo>
                <a:lnTo>
                  <a:pt x="4826" y="1489"/>
                </a:lnTo>
                <a:lnTo>
                  <a:pt x="4710" y="1916"/>
                </a:lnTo>
                <a:lnTo>
                  <a:pt x="116" y="1916"/>
                </a:lnTo>
                <a:lnTo>
                  <a:pt x="0" y="1489"/>
                </a:lnTo>
                <a:lnTo>
                  <a:pt x="2409" y="448"/>
                </a:lnTo>
                <a:lnTo>
                  <a:pt x="2862" y="644"/>
                </a:lnTo>
                <a:lnTo>
                  <a:pt x="2873" y="620"/>
                </a:lnTo>
                <a:lnTo>
                  <a:pt x="2885" y="595"/>
                </a:lnTo>
                <a:lnTo>
                  <a:pt x="2899" y="573"/>
                </a:lnTo>
                <a:lnTo>
                  <a:pt x="2913" y="549"/>
                </a:lnTo>
                <a:lnTo>
                  <a:pt x="2929" y="528"/>
                </a:lnTo>
                <a:lnTo>
                  <a:pt x="2946" y="505"/>
                </a:lnTo>
                <a:lnTo>
                  <a:pt x="2965" y="486"/>
                </a:lnTo>
                <a:lnTo>
                  <a:pt x="2985" y="466"/>
                </a:lnTo>
                <a:lnTo>
                  <a:pt x="3005" y="446"/>
                </a:lnTo>
                <a:lnTo>
                  <a:pt x="3027" y="428"/>
                </a:lnTo>
                <a:lnTo>
                  <a:pt x="3048" y="412"/>
                </a:lnTo>
                <a:lnTo>
                  <a:pt x="3072" y="397"/>
                </a:lnTo>
                <a:lnTo>
                  <a:pt x="3095" y="383"/>
                </a:lnTo>
                <a:lnTo>
                  <a:pt x="3118" y="370"/>
                </a:lnTo>
                <a:lnTo>
                  <a:pt x="3143" y="359"/>
                </a:lnTo>
                <a:lnTo>
                  <a:pt x="3167" y="349"/>
                </a:lnTo>
                <a:lnTo>
                  <a:pt x="3192" y="340"/>
                </a:lnTo>
                <a:lnTo>
                  <a:pt x="3218" y="332"/>
                </a:lnTo>
                <a:lnTo>
                  <a:pt x="3243" y="325"/>
                </a:lnTo>
                <a:lnTo>
                  <a:pt x="3269" y="320"/>
                </a:lnTo>
                <a:lnTo>
                  <a:pt x="3295" y="316"/>
                </a:lnTo>
                <a:lnTo>
                  <a:pt x="3321" y="314"/>
                </a:lnTo>
                <a:lnTo>
                  <a:pt x="3347" y="312"/>
                </a:lnTo>
                <a:lnTo>
                  <a:pt x="3373" y="312"/>
                </a:lnTo>
                <a:lnTo>
                  <a:pt x="3399" y="314"/>
                </a:lnTo>
                <a:lnTo>
                  <a:pt x="3426" y="316"/>
                </a:lnTo>
                <a:lnTo>
                  <a:pt x="3452" y="319"/>
                </a:lnTo>
                <a:lnTo>
                  <a:pt x="3477" y="324"/>
                </a:lnTo>
                <a:lnTo>
                  <a:pt x="3503" y="330"/>
                </a:lnTo>
                <a:lnTo>
                  <a:pt x="3528" y="337"/>
                </a:lnTo>
                <a:lnTo>
                  <a:pt x="3553" y="346"/>
                </a:lnTo>
                <a:lnTo>
                  <a:pt x="3577" y="356"/>
                </a:lnTo>
                <a:lnTo>
                  <a:pt x="3601" y="367"/>
                </a:lnTo>
                <a:lnTo>
                  <a:pt x="3625" y="378"/>
                </a:lnTo>
                <a:lnTo>
                  <a:pt x="3648" y="392"/>
                </a:lnTo>
                <a:lnTo>
                  <a:pt x="3671" y="407"/>
                </a:lnTo>
                <a:lnTo>
                  <a:pt x="3693" y="423"/>
                </a:lnTo>
                <a:lnTo>
                  <a:pt x="3714" y="441"/>
                </a:lnTo>
                <a:lnTo>
                  <a:pt x="3736" y="459"/>
                </a:lnTo>
                <a:lnTo>
                  <a:pt x="3755" y="478"/>
                </a:lnTo>
                <a:lnTo>
                  <a:pt x="3770" y="494"/>
                </a:lnTo>
                <a:lnTo>
                  <a:pt x="3784" y="510"/>
                </a:lnTo>
                <a:lnTo>
                  <a:pt x="3797" y="527"/>
                </a:lnTo>
                <a:lnTo>
                  <a:pt x="3809" y="543"/>
                </a:lnTo>
                <a:lnTo>
                  <a:pt x="3820" y="560"/>
                </a:lnTo>
                <a:lnTo>
                  <a:pt x="3831" y="578"/>
                </a:lnTo>
                <a:lnTo>
                  <a:pt x="3841" y="595"/>
                </a:lnTo>
                <a:lnTo>
                  <a:pt x="3850" y="612"/>
                </a:lnTo>
                <a:lnTo>
                  <a:pt x="3859" y="631"/>
                </a:lnTo>
                <a:lnTo>
                  <a:pt x="3868" y="650"/>
                </a:lnTo>
                <a:lnTo>
                  <a:pt x="3881" y="687"/>
                </a:lnTo>
                <a:lnTo>
                  <a:pt x="3892" y="726"/>
                </a:lnTo>
                <a:lnTo>
                  <a:pt x="3900" y="764"/>
                </a:lnTo>
                <a:lnTo>
                  <a:pt x="3906" y="803"/>
                </a:lnTo>
                <a:lnTo>
                  <a:pt x="3909" y="843"/>
                </a:lnTo>
                <a:lnTo>
                  <a:pt x="3909" y="883"/>
                </a:lnTo>
                <a:lnTo>
                  <a:pt x="3905" y="922"/>
                </a:lnTo>
                <a:lnTo>
                  <a:pt x="3900" y="961"/>
                </a:lnTo>
                <a:lnTo>
                  <a:pt x="3891" y="1000"/>
                </a:lnTo>
                <a:lnTo>
                  <a:pt x="3879" y="1038"/>
                </a:lnTo>
                <a:lnTo>
                  <a:pt x="3865" y="1076"/>
                </a:lnTo>
                <a:close/>
                <a:moveTo>
                  <a:pt x="238" y="1605"/>
                </a:moveTo>
                <a:lnTo>
                  <a:pt x="268" y="1717"/>
                </a:lnTo>
                <a:lnTo>
                  <a:pt x="4558" y="1717"/>
                </a:lnTo>
                <a:lnTo>
                  <a:pt x="4588" y="1605"/>
                </a:lnTo>
                <a:lnTo>
                  <a:pt x="3653" y="1196"/>
                </a:lnTo>
                <a:lnTo>
                  <a:pt x="3673" y="1178"/>
                </a:lnTo>
                <a:lnTo>
                  <a:pt x="3690" y="1161"/>
                </a:lnTo>
                <a:lnTo>
                  <a:pt x="3704" y="1144"/>
                </a:lnTo>
                <a:lnTo>
                  <a:pt x="3718" y="1127"/>
                </a:lnTo>
                <a:lnTo>
                  <a:pt x="3732" y="1109"/>
                </a:lnTo>
                <a:lnTo>
                  <a:pt x="3743" y="1091"/>
                </a:lnTo>
                <a:lnTo>
                  <a:pt x="3754" y="1072"/>
                </a:lnTo>
                <a:lnTo>
                  <a:pt x="3764" y="1052"/>
                </a:lnTo>
                <a:lnTo>
                  <a:pt x="3773" y="1032"/>
                </a:lnTo>
                <a:lnTo>
                  <a:pt x="3782" y="1012"/>
                </a:lnTo>
                <a:lnTo>
                  <a:pt x="3788" y="992"/>
                </a:lnTo>
                <a:lnTo>
                  <a:pt x="3794" y="971"/>
                </a:lnTo>
                <a:lnTo>
                  <a:pt x="3799" y="950"/>
                </a:lnTo>
                <a:lnTo>
                  <a:pt x="3803" y="929"/>
                </a:lnTo>
                <a:lnTo>
                  <a:pt x="3807" y="908"/>
                </a:lnTo>
                <a:lnTo>
                  <a:pt x="3808" y="886"/>
                </a:lnTo>
                <a:lnTo>
                  <a:pt x="3809" y="865"/>
                </a:lnTo>
                <a:lnTo>
                  <a:pt x="3809" y="844"/>
                </a:lnTo>
                <a:lnTo>
                  <a:pt x="3808" y="823"/>
                </a:lnTo>
                <a:lnTo>
                  <a:pt x="3805" y="802"/>
                </a:lnTo>
                <a:lnTo>
                  <a:pt x="3803" y="779"/>
                </a:lnTo>
                <a:lnTo>
                  <a:pt x="3798" y="759"/>
                </a:lnTo>
                <a:lnTo>
                  <a:pt x="3793" y="738"/>
                </a:lnTo>
                <a:lnTo>
                  <a:pt x="3787" y="717"/>
                </a:lnTo>
                <a:lnTo>
                  <a:pt x="3779" y="697"/>
                </a:lnTo>
                <a:lnTo>
                  <a:pt x="3770" y="677"/>
                </a:lnTo>
                <a:lnTo>
                  <a:pt x="3762" y="657"/>
                </a:lnTo>
                <a:lnTo>
                  <a:pt x="3752" y="637"/>
                </a:lnTo>
                <a:lnTo>
                  <a:pt x="3739" y="619"/>
                </a:lnTo>
                <a:lnTo>
                  <a:pt x="3727" y="600"/>
                </a:lnTo>
                <a:lnTo>
                  <a:pt x="3714" y="583"/>
                </a:lnTo>
                <a:lnTo>
                  <a:pt x="3699" y="565"/>
                </a:lnTo>
                <a:lnTo>
                  <a:pt x="3685" y="548"/>
                </a:lnTo>
                <a:lnTo>
                  <a:pt x="3667" y="532"/>
                </a:lnTo>
                <a:lnTo>
                  <a:pt x="3651" y="517"/>
                </a:lnTo>
                <a:lnTo>
                  <a:pt x="3634" y="503"/>
                </a:lnTo>
                <a:lnTo>
                  <a:pt x="3615" y="489"/>
                </a:lnTo>
                <a:lnTo>
                  <a:pt x="3596" y="477"/>
                </a:lnTo>
                <a:lnTo>
                  <a:pt x="3577" y="467"/>
                </a:lnTo>
                <a:lnTo>
                  <a:pt x="3558" y="457"/>
                </a:lnTo>
                <a:lnTo>
                  <a:pt x="3539" y="447"/>
                </a:lnTo>
                <a:lnTo>
                  <a:pt x="3518" y="439"/>
                </a:lnTo>
                <a:lnTo>
                  <a:pt x="3498" y="432"/>
                </a:lnTo>
                <a:lnTo>
                  <a:pt x="3477" y="426"/>
                </a:lnTo>
                <a:lnTo>
                  <a:pt x="3457" y="422"/>
                </a:lnTo>
                <a:lnTo>
                  <a:pt x="3436" y="417"/>
                </a:lnTo>
                <a:lnTo>
                  <a:pt x="3414" y="415"/>
                </a:lnTo>
                <a:lnTo>
                  <a:pt x="3392" y="412"/>
                </a:lnTo>
                <a:lnTo>
                  <a:pt x="3371" y="412"/>
                </a:lnTo>
                <a:lnTo>
                  <a:pt x="3350" y="412"/>
                </a:lnTo>
                <a:lnTo>
                  <a:pt x="3329" y="413"/>
                </a:lnTo>
                <a:lnTo>
                  <a:pt x="3307" y="416"/>
                </a:lnTo>
                <a:lnTo>
                  <a:pt x="3286" y="418"/>
                </a:lnTo>
                <a:lnTo>
                  <a:pt x="3265" y="423"/>
                </a:lnTo>
                <a:lnTo>
                  <a:pt x="3244" y="428"/>
                </a:lnTo>
                <a:lnTo>
                  <a:pt x="3224" y="434"/>
                </a:lnTo>
                <a:lnTo>
                  <a:pt x="3203" y="442"/>
                </a:lnTo>
                <a:lnTo>
                  <a:pt x="3183" y="449"/>
                </a:lnTo>
                <a:lnTo>
                  <a:pt x="3163" y="459"/>
                </a:lnTo>
                <a:lnTo>
                  <a:pt x="3144" y="469"/>
                </a:lnTo>
                <a:lnTo>
                  <a:pt x="3124" y="481"/>
                </a:lnTo>
                <a:lnTo>
                  <a:pt x="3107" y="493"/>
                </a:lnTo>
                <a:lnTo>
                  <a:pt x="3088" y="507"/>
                </a:lnTo>
                <a:lnTo>
                  <a:pt x="3071" y="522"/>
                </a:lnTo>
                <a:lnTo>
                  <a:pt x="3053" y="537"/>
                </a:lnTo>
                <a:lnTo>
                  <a:pt x="3036" y="555"/>
                </a:lnTo>
                <a:lnTo>
                  <a:pt x="3020" y="574"/>
                </a:lnTo>
                <a:lnTo>
                  <a:pt x="3005" y="594"/>
                </a:lnTo>
                <a:lnTo>
                  <a:pt x="2990" y="614"/>
                </a:lnTo>
                <a:lnTo>
                  <a:pt x="2978" y="635"/>
                </a:lnTo>
                <a:lnTo>
                  <a:pt x="2966" y="656"/>
                </a:lnTo>
                <a:lnTo>
                  <a:pt x="2955" y="677"/>
                </a:lnTo>
                <a:lnTo>
                  <a:pt x="2946" y="700"/>
                </a:lnTo>
                <a:lnTo>
                  <a:pt x="2939" y="722"/>
                </a:lnTo>
                <a:lnTo>
                  <a:pt x="2933" y="746"/>
                </a:lnTo>
                <a:lnTo>
                  <a:pt x="2926" y="768"/>
                </a:lnTo>
                <a:lnTo>
                  <a:pt x="2923" y="792"/>
                </a:lnTo>
                <a:lnTo>
                  <a:pt x="2920" y="815"/>
                </a:lnTo>
                <a:lnTo>
                  <a:pt x="2918" y="839"/>
                </a:lnTo>
                <a:lnTo>
                  <a:pt x="2918" y="863"/>
                </a:lnTo>
                <a:lnTo>
                  <a:pt x="2919" y="886"/>
                </a:lnTo>
                <a:lnTo>
                  <a:pt x="2409" y="665"/>
                </a:lnTo>
                <a:lnTo>
                  <a:pt x="238" y="1605"/>
                </a:lnTo>
                <a:close/>
                <a:moveTo>
                  <a:pt x="3194" y="1376"/>
                </a:moveTo>
                <a:lnTo>
                  <a:pt x="3194" y="1376"/>
                </a:lnTo>
                <a:lnTo>
                  <a:pt x="3170" y="1368"/>
                </a:lnTo>
                <a:lnTo>
                  <a:pt x="3148" y="1358"/>
                </a:lnTo>
                <a:lnTo>
                  <a:pt x="3126" y="1348"/>
                </a:lnTo>
                <a:lnTo>
                  <a:pt x="3103" y="1337"/>
                </a:lnTo>
                <a:lnTo>
                  <a:pt x="2447" y="1054"/>
                </a:lnTo>
                <a:lnTo>
                  <a:pt x="2526" y="871"/>
                </a:lnTo>
                <a:lnTo>
                  <a:pt x="3864" y="1447"/>
                </a:lnTo>
                <a:lnTo>
                  <a:pt x="3785" y="1630"/>
                </a:lnTo>
                <a:lnTo>
                  <a:pt x="3194" y="1376"/>
                </a:lnTo>
                <a:close/>
                <a:moveTo>
                  <a:pt x="3139" y="619"/>
                </a:moveTo>
                <a:lnTo>
                  <a:pt x="3139" y="619"/>
                </a:lnTo>
                <a:lnTo>
                  <a:pt x="3152" y="608"/>
                </a:lnTo>
                <a:lnTo>
                  <a:pt x="3164" y="598"/>
                </a:lnTo>
                <a:lnTo>
                  <a:pt x="3178" y="588"/>
                </a:lnTo>
                <a:lnTo>
                  <a:pt x="3192" y="578"/>
                </a:lnTo>
                <a:lnTo>
                  <a:pt x="3205" y="570"/>
                </a:lnTo>
                <a:lnTo>
                  <a:pt x="3219" y="561"/>
                </a:lnTo>
                <a:lnTo>
                  <a:pt x="3234" y="555"/>
                </a:lnTo>
                <a:lnTo>
                  <a:pt x="3249" y="549"/>
                </a:lnTo>
                <a:lnTo>
                  <a:pt x="3264" y="544"/>
                </a:lnTo>
                <a:lnTo>
                  <a:pt x="3279" y="539"/>
                </a:lnTo>
                <a:lnTo>
                  <a:pt x="3295" y="535"/>
                </a:lnTo>
                <a:lnTo>
                  <a:pt x="3310" y="532"/>
                </a:lnTo>
                <a:lnTo>
                  <a:pt x="3326" y="529"/>
                </a:lnTo>
                <a:lnTo>
                  <a:pt x="3341" y="528"/>
                </a:lnTo>
                <a:lnTo>
                  <a:pt x="3357" y="528"/>
                </a:lnTo>
                <a:lnTo>
                  <a:pt x="3372" y="527"/>
                </a:lnTo>
                <a:lnTo>
                  <a:pt x="3388" y="528"/>
                </a:lnTo>
                <a:lnTo>
                  <a:pt x="3404" y="529"/>
                </a:lnTo>
                <a:lnTo>
                  <a:pt x="3419" y="532"/>
                </a:lnTo>
                <a:lnTo>
                  <a:pt x="3436" y="534"/>
                </a:lnTo>
                <a:lnTo>
                  <a:pt x="3451" y="538"/>
                </a:lnTo>
                <a:lnTo>
                  <a:pt x="3465" y="543"/>
                </a:lnTo>
                <a:lnTo>
                  <a:pt x="3480" y="548"/>
                </a:lnTo>
                <a:lnTo>
                  <a:pt x="3495" y="553"/>
                </a:lnTo>
                <a:lnTo>
                  <a:pt x="3510" y="560"/>
                </a:lnTo>
                <a:lnTo>
                  <a:pt x="3524" y="568"/>
                </a:lnTo>
                <a:lnTo>
                  <a:pt x="3539" y="575"/>
                </a:lnTo>
                <a:lnTo>
                  <a:pt x="3553" y="584"/>
                </a:lnTo>
                <a:lnTo>
                  <a:pt x="3565" y="594"/>
                </a:lnTo>
                <a:lnTo>
                  <a:pt x="3579" y="604"/>
                </a:lnTo>
                <a:lnTo>
                  <a:pt x="3591" y="615"/>
                </a:lnTo>
                <a:lnTo>
                  <a:pt x="3602" y="627"/>
                </a:lnTo>
                <a:lnTo>
                  <a:pt x="3207" y="1010"/>
                </a:lnTo>
                <a:lnTo>
                  <a:pt x="3051" y="945"/>
                </a:lnTo>
                <a:lnTo>
                  <a:pt x="3046" y="924"/>
                </a:lnTo>
                <a:lnTo>
                  <a:pt x="3042" y="903"/>
                </a:lnTo>
                <a:lnTo>
                  <a:pt x="3040" y="880"/>
                </a:lnTo>
                <a:lnTo>
                  <a:pt x="3039" y="859"/>
                </a:lnTo>
                <a:lnTo>
                  <a:pt x="3040" y="837"/>
                </a:lnTo>
                <a:lnTo>
                  <a:pt x="3041" y="815"/>
                </a:lnTo>
                <a:lnTo>
                  <a:pt x="3045" y="794"/>
                </a:lnTo>
                <a:lnTo>
                  <a:pt x="3050" y="772"/>
                </a:lnTo>
                <a:lnTo>
                  <a:pt x="3056" y="752"/>
                </a:lnTo>
                <a:lnTo>
                  <a:pt x="3063" y="731"/>
                </a:lnTo>
                <a:lnTo>
                  <a:pt x="3072" y="711"/>
                </a:lnTo>
                <a:lnTo>
                  <a:pt x="3083" y="691"/>
                </a:lnTo>
                <a:lnTo>
                  <a:pt x="3095" y="672"/>
                </a:lnTo>
                <a:lnTo>
                  <a:pt x="3108" y="654"/>
                </a:lnTo>
                <a:lnTo>
                  <a:pt x="3123" y="636"/>
                </a:lnTo>
                <a:lnTo>
                  <a:pt x="3139" y="619"/>
                </a:lnTo>
                <a:close/>
                <a:moveTo>
                  <a:pt x="3693" y="828"/>
                </a:moveTo>
                <a:lnTo>
                  <a:pt x="3414" y="1098"/>
                </a:lnTo>
                <a:lnTo>
                  <a:pt x="3310" y="1053"/>
                </a:lnTo>
                <a:lnTo>
                  <a:pt x="3662" y="712"/>
                </a:lnTo>
                <a:lnTo>
                  <a:pt x="3675" y="741"/>
                </a:lnTo>
                <a:lnTo>
                  <a:pt x="3683" y="769"/>
                </a:lnTo>
                <a:lnTo>
                  <a:pt x="3690" y="798"/>
                </a:lnTo>
                <a:lnTo>
                  <a:pt x="3693" y="828"/>
                </a:lnTo>
                <a:close/>
                <a:moveTo>
                  <a:pt x="2628" y="2374"/>
                </a:moveTo>
                <a:lnTo>
                  <a:pt x="2134" y="2868"/>
                </a:lnTo>
                <a:lnTo>
                  <a:pt x="2134" y="4108"/>
                </a:lnTo>
                <a:lnTo>
                  <a:pt x="2628" y="4108"/>
                </a:lnTo>
                <a:lnTo>
                  <a:pt x="2628" y="2374"/>
                </a:lnTo>
                <a:close/>
                <a:moveTo>
                  <a:pt x="2034" y="2374"/>
                </a:moveTo>
                <a:lnTo>
                  <a:pt x="1964" y="2374"/>
                </a:lnTo>
                <a:lnTo>
                  <a:pt x="1949" y="2373"/>
                </a:lnTo>
                <a:lnTo>
                  <a:pt x="1934" y="2368"/>
                </a:lnTo>
                <a:lnTo>
                  <a:pt x="1922" y="2362"/>
                </a:lnTo>
                <a:lnTo>
                  <a:pt x="1909" y="2354"/>
                </a:lnTo>
                <a:lnTo>
                  <a:pt x="1901" y="2344"/>
                </a:lnTo>
                <a:lnTo>
                  <a:pt x="1893" y="2333"/>
                </a:lnTo>
                <a:lnTo>
                  <a:pt x="1891" y="2327"/>
                </a:lnTo>
                <a:lnTo>
                  <a:pt x="1888" y="2319"/>
                </a:lnTo>
                <a:lnTo>
                  <a:pt x="1887" y="2313"/>
                </a:lnTo>
                <a:lnTo>
                  <a:pt x="1887" y="2306"/>
                </a:lnTo>
                <a:lnTo>
                  <a:pt x="1887" y="2012"/>
                </a:lnTo>
                <a:lnTo>
                  <a:pt x="2034" y="2012"/>
                </a:lnTo>
                <a:lnTo>
                  <a:pt x="2727" y="2012"/>
                </a:lnTo>
                <a:lnTo>
                  <a:pt x="2873" y="2012"/>
                </a:lnTo>
                <a:lnTo>
                  <a:pt x="2873" y="2306"/>
                </a:lnTo>
                <a:lnTo>
                  <a:pt x="2873" y="2313"/>
                </a:lnTo>
                <a:lnTo>
                  <a:pt x="2872" y="2319"/>
                </a:lnTo>
                <a:lnTo>
                  <a:pt x="2870" y="2327"/>
                </a:lnTo>
                <a:lnTo>
                  <a:pt x="2867" y="2333"/>
                </a:lnTo>
                <a:lnTo>
                  <a:pt x="2860" y="2344"/>
                </a:lnTo>
                <a:lnTo>
                  <a:pt x="2851" y="2354"/>
                </a:lnTo>
                <a:lnTo>
                  <a:pt x="2839" y="2362"/>
                </a:lnTo>
                <a:lnTo>
                  <a:pt x="2826" y="2368"/>
                </a:lnTo>
                <a:lnTo>
                  <a:pt x="2812" y="2373"/>
                </a:lnTo>
                <a:lnTo>
                  <a:pt x="2796" y="2374"/>
                </a:lnTo>
                <a:lnTo>
                  <a:pt x="2727" y="2374"/>
                </a:lnTo>
                <a:lnTo>
                  <a:pt x="2727" y="4108"/>
                </a:lnTo>
                <a:lnTo>
                  <a:pt x="3347" y="4108"/>
                </a:lnTo>
                <a:lnTo>
                  <a:pt x="3347" y="2374"/>
                </a:lnTo>
                <a:lnTo>
                  <a:pt x="3279" y="2374"/>
                </a:lnTo>
                <a:lnTo>
                  <a:pt x="3263" y="2373"/>
                </a:lnTo>
                <a:lnTo>
                  <a:pt x="3249" y="2368"/>
                </a:lnTo>
                <a:lnTo>
                  <a:pt x="3235" y="2362"/>
                </a:lnTo>
                <a:lnTo>
                  <a:pt x="3224" y="2354"/>
                </a:lnTo>
                <a:lnTo>
                  <a:pt x="3214" y="2344"/>
                </a:lnTo>
                <a:lnTo>
                  <a:pt x="3208" y="2333"/>
                </a:lnTo>
                <a:lnTo>
                  <a:pt x="3204" y="2327"/>
                </a:lnTo>
                <a:lnTo>
                  <a:pt x="3203" y="2319"/>
                </a:lnTo>
                <a:lnTo>
                  <a:pt x="3202" y="2313"/>
                </a:lnTo>
                <a:lnTo>
                  <a:pt x="3202" y="2306"/>
                </a:lnTo>
                <a:lnTo>
                  <a:pt x="3202" y="2012"/>
                </a:lnTo>
                <a:lnTo>
                  <a:pt x="3347" y="2012"/>
                </a:lnTo>
                <a:lnTo>
                  <a:pt x="4097" y="2012"/>
                </a:lnTo>
                <a:lnTo>
                  <a:pt x="4342" y="2012"/>
                </a:lnTo>
                <a:lnTo>
                  <a:pt x="4342" y="2292"/>
                </a:lnTo>
                <a:lnTo>
                  <a:pt x="4342" y="2311"/>
                </a:lnTo>
                <a:lnTo>
                  <a:pt x="4338" y="2329"/>
                </a:lnTo>
                <a:lnTo>
                  <a:pt x="4333" y="2345"/>
                </a:lnTo>
                <a:lnTo>
                  <a:pt x="4327" y="2362"/>
                </a:lnTo>
                <a:lnTo>
                  <a:pt x="4318" y="2377"/>
                </a:lnTo>
                <a:lnTo>
                  <a:pt x="4308" y="2390"/>
                </a:lnTo>
                <a:lnTo>
                  <a:pt x="4297" y="2403"/>
                </a:lnTo>
                <a:lnTo>
                  <a:pt x="4286" y="2414"/>
                </a:lnTo>
                <a:lnTo>
                  <a:pt x="4272" y="2425"/>
                </a:lnTo>
                <a:lnTo>
                  <a:pt x="4258" y="2434"/>
                </a:lnTo>
                <a:lnTo>
                  <a:pt x="4243" y="2441"/>
                </a:lnTo>
                <a:lnTo>
                  <a:pt x="4229" y="2447"/>
                </a:lnTo>
                <a:lnTo>
                  <a:pt x="4212" y="2452"/>
                </a:lnTo>
                <a:lnTo>
                  <a:pt x="4197" y="2456"/>
                </a:lnTo>
                <a:lnTo>
                  <a:pt x="4181" y="2457"/>
                </a:lnTo>
                <a:lnTo>
                  <a:pt x="4165" y="2459"/>
                </a:lnTo>
                <a:lnTo>
                  <a:pt x="4146" y="2459"/>
                </a:lnTo>
                <a:lnTo>
                  <a:pt x="4146" y="4108"/>
                </a:lnTo>
                <a:lnTo>
                  <a:pt x="4512" y="4108"/>
                </a:lnTo>
                <a:lnTo>
                  <a:pt x="4512" y="4464"/>
                </a:lnTo>
                <a:lnTo>
                  <a:pt x="4413" y="4464"/>
                </a:lnTo>
                <a:lnTo>
                  <a:pt x="4413" y="4208"/>
                </a:lnTo>
                <a:lnTo>
                  <a:pt x="4097" y="4208"/>
                </a:lnTo>
                <a:lnTo>
                  <a:pt x="3347" y="4208"/>
                </a:lnTo>
                <a:lnTo>
                  <a:pt x="2727" y="4208"/>
                </a:lnTo>
                <a:lnTo>
                  <a:pt x="2034" y="4208"/>
                </a:lnTo>
                <a:lnTo>
                  <a:pt x="1413" y="4208"/>
                </a:lnTo>
                <a:lnTo>
                  <a:pt x="667" y="4208"/>
                </a:lnTo>
                <a:lnTo>
                  <a:pt x="413" y="4208"/>
                </a:lnTo>
                <a:lnTo>
                  <a:pt x="413" y="4464"/>
                </a:lnTo>
                <a:lnTo>
                  <a:pt x="314" y="4464"/>
                </a:lnTo>
                <a:lnTo>
                  <a:pt x="314" y="4108"/>
                </a:lnTo>
                <a:lnTo>
                  <a:pt x="617" y="4108"/>
                </a:lnTo>
                <a:lnTo>
                  <a:pt x="617" y="2459"/>
                </a:lnTo>
                <a:lnTo>
                  <a:pt x="599" y="2459"/>
                </a:lnTo>
                <a:lnTo>
                  <a:pt x="583" y="2457"/>
                </a:lnTo>
                <a:lnTo>
                  <a:pt x="566" y="2456"/>
                </a:lnTo>
                <a:lnTo>
                  <a:pt x="551" y="2452"/>
                </a:lnTo>
                <a:lnTo>
                  <a:pt x="535" y="2447"/>
                </a:lnTo>
                <a:lnTo>
                  <a:pt x="520" y="2441"/>
                </a:lnTo>
                <a:lnTo>
                  <a:pt x="505" y="2434"/>
                </a:lnTo>
                <a:lnTo>
                  <a:pt x="492" y="2425"/>
                </a:lnTo>
                <a:lnTo>
                  <a:pt x="478" y="2414"/>
                </a:lnTo>
                <a:lnTo>
                  <a:pt x="466" y="2403"/>
                </a:lnTo>
                <a:lnTo>
                  <a:pt x="456" y="2390"/>
                </a:lnTo>
                <a:lnTo>
                  <a:pt x="446" y="2377"/>
                </a:lnTo>
                <a:lnTo>
                  <a:pt x="437" y="2362"/>
                </a:lnTo>
                <a:lnTo>
                  <a:pt x="431" y="2345"/>
                </a:lnTo>
                <a:lnTo>
                  <a:pt x="426" y="2329"/>
                </a:lnTo>
                <a:lnTo>
                  <a:pt x="422" y="2311"/>
                </a:lnTo>
                <a:lnTo>
                  <a:pt x="421" y="2292"/>
                </a:lnTo>
                <a:lnTo>
                  <a:pt x="421" y="2012"/>
                </a:lnTo>
                <a:lnTo>
                  <a:pt x="667" y="2012"/>
                </a:lnTo>
                <a:lnTo>
                  <a:pt x="1413" y="2012"/>
                </a:lnTo>
                <a:lnTo>
                  <a:pt x="1560" y="2012"/>
                </a:lnTo>
                <a:lnTo>
                  <a:pt x="1560" y="2306"/>
                </a:lnTo>
                <a:lnTo>
                  <a:pt x="1560" y="2313"/>
                </a:lnTo>
                <a:lnTo>
                  <a:pt x="1558" y="2319"/>
                </a:lnTo>
                <a:lnTo>
                  <a:pt x="1556" y="2327"/>
                </a:lnTo>
                <a:lnTo>
                  <a:pt x="1553" y="2333"/>
                </a:lnTo>
                <a:lnTo>
                  <a:pt x="1546" y="2344"/>
                </a:lnTo>
                <a:lnTo>
                  <a:pt x="1537" y="2354"/>
                </a:lnTo>
                <a:lnTo>
                  <a:pt x="1525" y="2362"/>
                </a:lnTo>
                <a:lnTo>
                  <a:pt x="1512" y="2368"/>
                </a:lnTo>
                <a:lnTo>
                  <a:pt x="1497" y="2373"/>
                </a:lnTo>
                <a:lnTo>
                  <a:pt x="1481" y="2374"/>
                </a:lnTo>
                <a:lnTo>
                  <a:pt x="1413" y="2374"/>
                </a:lnTo>
                <a:lnTo>
                  <a:pt x="1413" y="4108"/>
                </a:lnTo>
                <a:lnTo>
                  <a:pt x="2034" y="4108"/>
                </a:lnTo>
                <a:lnTo>
                  <a:pt x="2034" y="2374"/>
                </a:lnTo>
                <a:close/>
                <a:moveTo>
                  <a:pt x="1313" y="2386"/>
                </a:moveTo>
                <a:lnTo>
                  <a:pt x="817" y="2883"/>
                </a:lnTo>
                <a:lnTo>
                  <a:pt x="817" y="4108"/>
                </a:lnTo>
                <a:lnTo>
                  <a:pt x="1313" y="4108"/>
                </a:lnTo>
                <a:lnTo>
                  <a:pt x="1313" y="2386"/>
                </a:lnTo>
                <a:close/>
                <a:moveTo>
                  <a:pt x="3947" y="4108"/>
                </a:moveTo>
                <a:lnTo>
                  <a:pt x="3947" y="2394"/>
                </a:lnTo>
                <a:lnTo>
                  <a:pt x="3447" y="2894"/>
                </a:lnTo>
                <a:lnTo>
                  <a:pt x="3447" y="4108"/>
                </a:lnTo>
                <a:lnTo>
                  <a:pt x="3947" y="4108"/>
                </a:lnTo>
                <a:close/>
                <a:moveTo>
                  <a:pt x="97" y="4564"/>
                </a:moveTo>
                <a:lnTo>
                  <a:pt x="4729" y="4564"/>
                </a:lnTo>
                <a:lnTo>
                  <a:pt x="4729" y="4763"/>
                </a:lnTo>
                <a:lnTo>
                  <a:pt x="97" y="4763"/>
                </a:lnTo>
                <a:lnTo>
                  <a:pt x="97" y="4564"/>
                </a:lnTo>
                <a:close/>
                <a:moveTo>
                  <a:pt x="4336" y="144"/>
                </a:moveTo>
                <a:lnTo>
                  <a:pt x="4336" y="144"/>
                </a:lnTo>
                <a:lnTo>
                  <a:pt x="4353" y="163"/>
                </a:lnTo>
                <a:lnTo>
                  <a:pt x="4368" y="182"/>
                </a:lnTo>
                <a:lnTo>
                  <a:pt x="4383" y="200"/>
                </a:lnTo>
                <a:lnTo>
                  <a:pt x="4395" y="220"/>
                </a:lnTo>
                <a:lnTo>
                  <a:pt x="4408" y="240"/>
                </a:lnTo>
                <a:lnTo>
                  <a:pt x="4419" y="261"/>
                </a:lnTo>
                <a:lnTo>
                  <a:pt x="4429" y="283"/>
                </a:lnTo>
                <a:lnTo>
                  <a:pt x="4438" y="304"/>
                </a:lnTo>
                <a:lnTo>
                  <a:pt x="4445" y="326"/>
                </a:lnTo>
                <a:lnTo>
                  <a:pt x="4453" y="347"/>
                </a:lnTo>
                <a:lnTo>
                  <a:pt x="4458" y="370"/>
                </a:lnTo>
                <a:lnTo>
                  <a:pt x="4463" y="392"/>
                </a:lnTo>
                <a:lnTo>
                  <a:pt x="4465" y="415"/>
                </a:lnTo>
                <a:lnTo>
                  <a:pt x="4468" y="438"/>
                </a:lnTo>
                <a:lnTo>
                  <a:pt x="4469" y="461"/>
                </a:lnTo>
                <a:lnTo>
                  <a:pt x="4469" y="483"/>
                </a:lnTo>
                <a:lnTo>
                  <a:pt x="4469" y="507"/>
                </a:lnTo>
                <a:lnTo>
                  <a:pt x="4466" y="529"/>
                </a:lnTo>
                <a:lnTo>
                  <a:pt x="4464" y="551"/>
                </a:lnTo>
                <a:lnTo>
                  <a:pt x="4459" y="574"/>
                </a:lnTo>
                <a:lnTo>
                  <a:pt x="4454" y="596"/>
                </a:lnTo>
                <a:lnTo>
                  <a:pt x="4448" y="619"/>
                </a:lnTo>
                <a:lnTo>
                  <a:pt x="4440" y="640"/>
                </a:lnTo>
                <a:lnTo>
                  <a:pt x="4431" y="661"/>
                </a:lnTo>
                <a:lnTo>
                  <a:pt x="4421" y="682"/>
                </a:lnTo>
                <a:lnTo>
                  <a:pt x="4411" y="703"/>
                </a:lnTo>
                <a:lnTo>
                  <a:pt x="4399" y="723"/>
                </a:lnTo>
                <a:lnTo>
                  <a:pt x="4387" y="743"/>
                </a:lnTo>
                <a:lnTo>
                  <a:pt x="4373" y="763"/>
                </a:lnTo>
                <a:lnTo>
                  <a:pt x="4358" y="782"/>
                </a:lnTo>
                <a:lnTo>
                  <a:pt x="4342" y="799"/>
                </a:lnTo>
                <a:lnTo>
                  <a:pt x="4324" y="817"/>
                </a:lnTo>
                <a:lnTo>
                  <a:pt x="4307" y="833"/>
                </a:lnTo>
                <a:lnTo>
                  <a:pt x="4290" y="848"/>
                </a:lnTo>
                <a:lnTo>
                  <a:pt x="4271" y="861"/>
                </a:lnTo>
                <a:lnTo>
                  <a:pt x="4252" y="874"/>
                </a:lnTo>
                <a:lnTo>
                  <a:pt x="4233" y="886"/>
                </a:lnTo>
                <a:lnTo>
                  <a:pt x="4214" y="898"/>
                </a:lnTo>
                <a:lnTo>
                  <a:pt x="4194" y="906"/>
                </a:lnTo>
                <a:lnTo>
                  <a:pt x="4172" y="915"/>
                </a:lnTo>
                <a:lnTo>
                  <a:pt x="4153" y="924"/>
                </a:lnTo>
                <a:lnTo>
                  <a:pt x="4131" y="930"/>
                </a:lnTo>
                <a:lnTo>
                  <a:pt x="4110" y="936"/>
                </a:lnTo>
                <a:lnTo>
                  <a:pt x="4089" y="941"/>
                </a:lnTo>
                <a:lnTo>
                  <a:pt x="4067" y="945"/>
                </a:lnTo>
                <a:lnTo>
                  <a:pt x="4046" y="947"/>
                </a:lnTo>
                <a:lnTo>
                  <a:pt x="4023" y="950"/>
                </a:lnTo>
                <a:lnTo>
                  <a:pt x="4002" y="950"/>
                </a:lnTo>
                <a:lnTo>
                  <a:pt x="4006" y="925"/>
                </a:lnTo>
                <a:lnTo>
                  <a:pt x="4007" y="900"/>
                </a:lnTo>
                <a:lnTo>
                  <a:pt x="4008" y="875"/>
                </a:lnTo>
                <a:lnTo>
                  <a:pt x="4008" y="850"/>
                </a:lnTo>
                <a:lnTo>
                  <a:pt x="4042" y="848"/>
                </a:lnTo>
                <a:lnTo>
                  <a:pt x="4059" y="845"/>
                </a:lnTo>
                <a:lnTo>
                  <a:pt x="4075" y="842"/>
                </a:lnTo>
                <a:lnTo>
                  <a:pt x="4092" y="838"/>
                </a:lnTo>
                <a:lnTo>
                  <a:pt x="4108" y="833"/>
                </a:lnTo>
                <a:lnTo>
                  <a:pt x="4124" y="828"/>
                </a:lnTo>
                <a:lnTo>
                  <a:pt x="4139" y="822"/>
                </a:lnTo>
                <a:lnTo>
                  <a:pt x="4155" y="814"/>
                </a:lnTo>
                <a:lnTo>
                  <a:pt x="4170" y="807"/>
                </a:lnTo>
                <a:lnTo>
                  <a:pt x="4185" y="799"/>
                </a:lnTo>
                <a:lnTo>
                  <a:pt x="4200" y="789"/>
                </a:lnTo>
                <a:lnTo>
                  <a:pt x="4215" y="779"/>
                </a:lnTo>
                <a:lnTo>
                  <a:pt x="4229" y="769"/>
                </a:lnTo>
                <a:lnTo>
                  <a:pt x="4242" y="757"/>
                </a:lnTo>
                <a:lnTo>
                  <a:pt x="4255" y="746"/>
                </a:lnTo>
                <a:lnTo>
                  <a:pt x="4268" y="732"/>
                </a:lnTo>
                <a:lnTo>
                  <a:pt x="4281" y="717"/>
                </a:lnTo>
                <a:lnTo>
                  <a:pt x="4293" y="702"/>
                </a:lnTo>
                <a:lnTo>
                  <a:pt x="4304" y="687"/>
                </a:lnTo>
                <a:lnTo>
                  <a:pt x="4314" y="671"/>
                </a:lnTo>
                <a:lnTo>
                  <a:pt x="4323" y="656"/>
                </a:lnTo>
                <a:lnTo>
                  <a:pt x="4332" y="639"/>
                </a:lnTo>
                <a:lnTo>
                  <a:pt x="4339" y="622"/>
                </a:lnTo>
                <a:lnTo>
                  <a:pt x="4347" y="605"/>
                </a:lnTo>
                <a:lnTo>
                  <a:pt x="4352" y="589"/>
                </a:lnTo>
                <a:lnTo>
                  <a:pt x="4358" y="571"/>
                </a:lnTo>
                <a:lnTo>
                  <a:pt x="4362" y="553"/>
                </a:lnTo>
                <a:lnTo>
                  <a:pt x="4365" y="535"/>
                </a:lnTo>
                <a:lnTo>
                  <a:pt x="4368" y="518"/>
                </a:lnTo>
                <a:lnTo>
                  <a:pt x="4369" y="499"/>
                </a:lnTo>
                <a:lnTo>
                  <a:pt x="4369" y="482"/>
                </a:lnTo>
                <a:lnTo>
                  <a:pt x="4369" y="463"/>
                </a:lnTo>
                <a:lnTo>
                  <a:pt x="4369" y="446"/>
                </a:lnTo>
                <a:lnTo>
                  <a:pt x="4367" y="428"/>
                </a:lnTo>
                <a:lnTo>
                  <a:pt x="4364" y="410"/>
                </a:lnTo>
                <a:lnTo>
                  <a:pt x="4360" y="392"/>
                </a:lnTo>
                <a:lnTo>
                  <a:pt x="4355" y="375"/>
                </a:lnTo>
                <a:lnTo>
                  <a:pt x="4350" y="357"/>
                </a:lnTo>
                <a:lnTo>
                  <a:pt x="4344" y="340"/>
                </a:lnTo>
                <a:lnTo>
                  <a:pt x="4338" y="322"/>
                </a:lnTo>
                <a:lnTo>
                  <a:pt x="4329" y="306"/>
                </a:lnTo>
                <a:lnTo>
                  <a:pt x="4321" y="290"/>
                </a:lnTo>
                <a:lnTo>
                  <a:pt x="4312" y="274"/>
                </a:lnTo>
                <a:lnTo>
                  <a:pt x="4301" y="258"/>
                </a:lnTo>
                <a:lnTo>
                  <a:pt x="4290" y="243"/>
                </a:lnTo>
                <a:lnTo>
                  <a:pt x="4277" y="228"/>
                </a:lnTo>
                <a:lnTo>
                  <a:pt x="4265" y="214"/>
                </a:lnTo>
                <a:lnTo>
                  <a:pt x="4251" y="200"/>
                </a:lnTo>
                <a:lnTo>
                  <a:pt x="4236" y="188"/>
                </a:lnTo>
                <a:lnTo>
                  <a:pt x="4221" y="176"/>
                </a:lnTo>
                <a:lnTo>
                  <a:pt x="4206" y="164"/>
                </a:lnTo>
                <a:lnTo>
                  <a:pt x="4191" y="154"/>
                </a:lnTo>
                <a:lnTo>
                  <a:pt x="4175" y="146"/>
                </a:lnTo>
                <a:lnTo>
                  <a:pt x="4159" y="137"/>
                </a:lnTo>
                <a:lnTo>
                  <a:pt x="4141" y="129"/>
                </a:lnTo>
                <a:lnTo>
                  <a:pt x="4124" y="123"/>
                </a:lnTo>
                <a:lnTo>
                  <a:pt x="4108" y="117"/>
                </a:lnTo>
                <a:lnTo>
                  <a:pt x="4090" y="112"/>
                </a:lnTo>
                <a:lnTo>
                  <a:pt x="4072" y="107"/>
                </a:lnTo>
                <a:lnTo>
                  <a:pt x="4054" y="105"/>
                </a:lnTo>
                <a:lnTo>
                  <a:pt x="4037" y="102"/>
                </a:lnTo>
                <a:lnTo>
                  <a:pt x="4018" y="100"/>
                </a:lnTo>
                <a:lnTo>
                  <a:pt x="4001" y="100"/>
                </a:lnTo>
                <a:lnTo>
                  <a:pt x="3982" y="100"/>
                </a:lnTo>
                <a:lnTo>
                  <a:pt x="3965" y="101"/>
                </a:lnTo>
                <a:lnTo>
                  <a:pt x="3947" y="102"/>
                </a:lnTo>
                <a:lnTo>
                  <a:pt x="3929" y="105"/>
                </a:lnTo>
                <a:lnTo>
                  <a:pt x="3911" y="108"/>
                </a:lnTo>
                <a:lnTo>
                  <a:pt x="3894" y="113"/>
                </a:lnTo>
                <a:lnTo>
                  <a:pt x="3876" y="118"/>
                </a:lnTo>
                <a:lnTo>
                  <a:pt x="3859" y="124"/>
                </a:lnTo>
                <a:lnTo>
                  <a:pt x="3841" y="132"/>
                </a:lnTo>
                <a:lnTo>
                  <a:pt x="3825" y="139"/>
                </a:lnTo>
                <a:lnTo>
                  <a:pt x="3809" y="148"/>
                </a:lnTo>
                <a:lnTo>
                  <a:pt x="3793" y="158"/>
                </a:lnTo>
                <a:lnTo>
                  <a:pt x="3778" y="168"/>
                </a:lnTo>
                <a:lnTo>
                  <a:pt x="3762" y="179"/>
                </a:lnTo>
                <a:lnTo>
                  <a:pt x="3747" y="192"/>
                </a:lnTo>
                <a:lnTo>
                  <a:pt x="3733" y="205"/>
                </a:lnTo>
                <a:lnTo>
                  <a:pt x="3714" y="224"/>
                </a:lnTo>
                <a:lnTo>
                  <a:pt x="3698" y="244"/>
                </a:lnTo>
                <a:lnTo>
                  <a:pt x="3682" y="265"/>
                </a:lnTo>
                <a:lnTo>
                  <a:pt x="3668" y="286"/>
                </a:lnTo>
                <a:lnTo>
                  <a:pt x="3646" y="275"/>
                </a:lnTo>
                <a:lnTo>
                  <a:pt x="3624" y="265"/>
                </a:lnTo>
                <a:lnTo>
                  <a:pt x="3601" y="255"/>
                </a:lnTo>
                <a:lnTo>
                  <a:pt x="3577" y="246"/>
                </a:lnTo>
                <a:lnTo>
                  <a:pt x="3595" y="217"/>
                </a:lnTo>
                <a:lnTo>
                  <a:pt x="3616" y="187"/>
                </a:lnTo>
                <a:lnTo>
                  <a:pt x="3638" y="159"/>
                </a:lnTo>
                <a:lnTo>
                  <a:pt x="3663" y="133"/>
                </a:lnTo>
                <a:lnTo>
                  <a:pt x="3682" y="117"/>
                </a:lnTo>
                <a:lnTo>
                  <a:pt x="3701" y="101"/>
                </a:lnTo>
                <a:lnTo>
                  <a:pt x="3719" y="87"/>
                </a:lnTo>
                <a:lnTo>
                  <a:pt x="3739" y="73"/>
                </a:lnTo>
                <a:lnTo>
                  <a:pt x="3759" y="61"/>
                </a:lnTo>
                <a:lnTo>
                  <a:pt x="3780" y="50"/>
                </a:lnTo>
                <a:lnTo>
                  <a:pt x="3802" y="40"/>
                </a:lnTo>
                <a:lnTo>
                  <a:pt x="3823" y="31"/>
                </a:lnTo>
                <a:lnTo>
                  <a:pt x="3845" y="24"/>
                </a:lnTo>
                <a:lnTo>
                  <a:pt x="3866" y="17"/>
                </a:lnTo>
                <a:lnTo>
                  <a:pt x="3889" y="11"/>
                </a:lnTo>
                <a:lnTo>
                  <a:pt x="3911" y="7"/>
                </a:lnTo>
                <a:lnTo>
                  <a:pt x="3933" y="4"/>
                </a:lnTo>
                <a:lnTo>
                  <a:pt x="3957" y="1"/>
                </a:lnTo>
                <a:lnTo>
                  <a:pt x="3980" y="0"/>
                </a:lnTo>
                <a:lnTo>
                  <a:pt x="4002" y="0"/>
                </a:lnTo>
                <a:lnTo>
                  <a:pt x="4026" y="1"/>
                </a:lnTo>
                <a:lnTo>
                  <a:pt x="4048" y="2"/>
                </a:lnTo>
                <a:lnTo>
                  <a:pt x="4070" y="6"/>
                </a:lnTo>
                <a:lnTo>
                  <a:pt x="4093" y="10"/>
                </a:lnTo>
                <a:lnTo>
                  <a:pt x="4115" y="15"/>
                </a:lnTo>
                <a:lnTo>
                  <a:pt x="4138" y="22"/>
                </a:lnTo>
                <a:lnTo>
                  <a:pt x="4159" y="29"/>
                </a:lnTo>
                <a:lnTo>
                  <a:pt x="4180" y="37"/>
                </a:lnTo>
                <a:lnTo>
                  <a:pt x="4201" y="47"/>
                </a:lnTo>
                <a:lnTo>
                  <a:pt x="4222" y="59"/>
                </a:lnTo>
                <a:lnTo>
                  <a:pt x="4242" y="70"/>
                </a:lnTo>
                <a:lnTo>
                  <a:pt x="4262" y="82"/>
                </a:lnTo>
                <a:lnTo>
                  <a:pt x="4282" y="97"/>
                </a:lnTo>
                <a:lnTo>
                  <a:pt x="4301" y="112"/>
                </a:lnTo>
                <a:lnTo>
                  <a:pt x="4318" y="128"/>
                </a:lnTo>
                <a:lnTo>
                  <a:pt x="4336" y="144"/>
                </a:lnTo>
                <a:close/>
                <a:moveTo>
                  <a:pt x="3803" y="269"/>
                </a:moveTo>
                <a:lnTo>
                  <a:pt x="3803" y="269"/>
                </a:lnTo>
                <a:lnTo>
                  <a:pt x="3825" y="250"/>
                </a:lnTo>
                <a:lnTo>
                  <a:pt x="3848" y="234"/>
                </a:lnTo>
                <a:lnTo>
                  <a:pt x="3873" y="220"/>
                </a:lnTo>
                <a:lnTo>
                  <a:pt x="3897" y="209"/>
                </a:lnTo>
                <a:lnTo>
                  <a:pt x="3924" y="200"/>
                </a:lnTo>
                <a:lnTo>
                  <a:pt x="3950" y="194"/>
                </a:lnTo>
                <a:lnTo>
                  <a:pt x="3977" y="192"/>
                </a:lnTo>
                <a:lnTo>
                  <a:pt x="4003" y="190"/>
                </a:lnTo>
                <a:lnTo>
                  <a:pt x="4031" y="192"/>
                </a:lnTo>
                <a:lnTo>
                  <a:pt x="4058" y="197"/>
                </a:lnTo>
                <a:lnTo>
                  <a:pt x="4084" y="203"/>
                </a:lnTo>
                <a:lnTo>
                  <a:pt x="4109" y="213"/>
                </a:lnTo>
                <a:lnTo>
                  <a:pt x="4134" y="225"/>
                </a:lnTo>
                <a:lnTo>
                  <a:pt x="4158" y="239"/>
                </a:lnTo>
                <a:lnTo>
                  <a:pt x="4180" y="256"/>
                </a:lnTo>
                <a:lnTo>
                  <a:pt x="4201" y="276"/>
                </a:lnTo>
                <a:lnTo>
                  <a:pt x="3927" y="542"/>
                </a:lnTo>
                <a:lnTo>
                  <a:pt x="3906" y="505"/>
                </a:lnTo>
                <a:lnTo>
                  <a:pt x="3882" y="472"/>
                </a:lnTo>
                <a:lnTo>
                  <a:pt x="3856" y="438"/>
                </a:lnTo>
                <a:lnTo>
                  <a:pt x="3828" y="407"/>
                </a:lnTo>
                <a:lnTo>
                  <a:pt x="3809" y="388"/>
                </a:lnTo>
                <a:lnTo>
                  <a:pt x="3790" y="371"/>
                </a:lnTo>
                <a:lnTo>
                  <a:pt x="3770" y="355"/>
                </a:lnTo>
                <a:lnTo>
                  <a:pt x="3751" y="339"/>
                </a:lnTo>
                <a:lnTo>
                  <a:pt x="3762" y="320"/>
                </a:lnTo>
                <a:lnTo>
                  <a:pt x="3774" y="303"/>
                </a:lnTo>
                <a:lnTo>
                  <a:pt x="3788" y="285"/>
                </a:lnTo>
                <a:lnTo>
                  <a:pt x="3803" y="269"/>
                </a:lnTo>
                <a:close/>
                <a:moveTo>
                  <a:pt x="4280" y="448"/>
                </a:moveTo>
                <a:lnTo>
                  <a:pt x="3996" y="723"/>
                </a:lnTo>
                <a:lnTo>
                  <a:pt x="3990" y="698"/>
                </a:lnTo>
                <a:lnTo>
                  <a:pt x="3983" y="673"/>
                </a:lnTo>
                <a:lnTo>
                  <a:pt x="3976" y="650"/>
                </a:lnTo>
                <a:lnTo>
                  <a:pt x="3967" y="626"/>
                </a:lnTo>
                <a:lnTo>
                  <a:pt x="4252" y="350"/>
                </a:lnTo>
                <a:lnTo>
                  <a:pt x="4263" y="373"/>
                </a:lnTo>
                <a:lnTo>
                  <a:pt x="4271" y="398"/>
                </a:lnTo>
                <a:lnTo>
                  <a:pt x="4276" y="423"/>
                </a:lnTo>
                <a:lnTo>
                  <a:pt x="4280" y="448"/>
                </a:lnTo>
                <a:close/>
              </a:path>
            </a:pathLst>
          </a:custGeom>
          <a:solidFill>
            <a:srgbClr val="475467"/>
          </a:solidFill>
          <a:ln w="25400" cap="flat" cmpd="sng" algn="ctr">
            <a:noFill/>
            <a:prstDash val="solid"/>
          </a:ln>
          <a:effectLst/>
        </p:spPr>
        <p:txBody>
          <a:bodyPr lIns="76226" tIns="76226" rIns="76226" bIns="76226" anchor="ctr"/>
          <a:lstStyle/>
          <a:p>
            <a:pPr algn="ctr" eaLnBrk="1" fontAlgn="auto" hangingPunct="1">
              <a:spcBef>
                <a:spcPts val="0"/>
              </a:spcBef>
              <a:spcAft>
                <a:spcPts val="0"/>
              </a:spcAft>
              <a:buClr>
                <a:srgbClr val="C00000"/>
              </a:buClr>
            </a:pPr>
            <a:endParaRPr lang="ru-RU" sz="1400" kern="0" dirty="0">
              <a:solidFill>
                <a:srgbClr val="443728"/>
              </a:solidFill>
              <a:latin typeface="+mn-lt"/>
            </a:endParaRPr>
          </a:p>
        </p:txBody>
      </p:sp>
      <p:sp>
        <p:nvSpPr>
          <p:cNvPr id="5" name="TextBox 4">
            <a:extLst>
              <a:ext uri="{FF2B5EF4-FFF2-40B4-BE49-F238E27FC236}">
                <a16:creationId xmlns:a16="http://schemas.microsoft.com/office/drawing/2014/main" id="{E7C5BA3F-42E1-4FFE-B373-B7E807E159D9}"/>
              </a:ext>
            </a:extLst>
          </p:cNvPr>
          <p:cNvSpPr txBox="1"/>
          <p:nvPr/>
        </p:nvSpPr>
        <p:spPr>
          <a:xfrm>
            <a:off x="806355" y="2559394"/>
            <a:ext cx="1800200" cy="584775"/>
          </a:xfrm>
          <a:prstGeom prst="rect">
            <a:avLst/>
          </a:prstGeom>
          <a:noFill/>
        </p:spPr>
        <p:txBody>
          <a:bodyPr wrap="square" rtlCol="0">
            <a:spAutoFit/>
          </a:bodyPr>
          <a:lstStyle/>
          <a:p>
            <a:pPr algn="ctr"/>
            <a:r>
              <a:rPr lang="ru-RU" sz="1600" b="1" dirty="0">
                <a:solidFill>
                  <a:srgbClr val="443728"/>
                </a:solidFill>
                <a:latin typeface="+mn-lt"/>
              </a:rPr>
              <a:t>Покупатель (плательщик)</a:t>
            </a:r>
          </a:p>
        </p:txBody>
      </p:sp>
      <p:sp>
        <p:nvSpPr>
          <p:cNvPr id="41" name="TextBox 40">
            <a:extLst>
              <a:ext uri="{FF2B5EF4-FFF2-40B4-BE49-F238E27FC236}">
                <a16:creationId xmlns:a16="http://schemas.microsoft.com/office/drawing/2014/main" id="{14313DF7-E9AE-417E-9DD5-3E20B878E056}"/>
              </a:ext>
            </a:extLst>
          </p:cNvPr>
          <p:cNvSpPr txBox="1"/>
          <p:nvPr/>
        </p:nvSpPr>
        <p:spPr>
          <a:xfrm>
            <a:off x="9237955" y="2499285"/>
            <a:ext cx="2504292" cy="584775"/>
          </a:xfrm>
          <a:prstGeom prst="rect">
            <a:avLst/>
          </a:prstGeom>
          <a:noFill/>
        </p:spPr>
        <p:txBody>
          <a:bodyPr wrap="square" rtlCol="0">
            <a:spAutoFit/>
          </a:bodyPr>
          <a:lstStyle/>
          <a:p>
            <a:pPr algn="ctr"/>
            <a:r>
              <a:rPr lang="ru-RU" sz="1600" b="1" dirty="0">
                <a:solidFill>
                  <a:srgbClr val="443728"/>
                </a:solidFill>
                <a:latin typeface="+mn-lt"/>
              </a:rPr>
              <a:t>Продавец</a:t>
            </a:r>
          </a:p>
          <a:p>
            <a:r>
              <a:rPr lang="ru-RU" sz="1600" b="1" dirty="0">
                <a:solidFill>
                  <a:srgbClr val="443728"/>
                </a:solidFill>
                <a:latin typeface="+mn-lt"/>
              </a:rPr>
              <a:t>(получатель средств) </a:t>
            </a:r>
          </a:p>
        </p:txBody>
      </p:sp>
      <p:sp>
        <p:nvSpPr>
          <p:cNvPr id="44" name="TextBox 43">
            <a:extLst>
              <a:ext uri="{FF2B5EF4-FFF2-40B4-BE49-F238E27FC236}">
                <a16:creationId xmlns:a16="http://schemas.microsoft.com/office/drawing/2014/main" id="{518F57D4-D15C-4F4D-A3D6-ECF7C0892E2D}"/>
              </a:ext>
            </a:extLst>
          </p:cNvPr>
          <p:cNvSpPr txBox="1"/>
          <p:nvPr/>
        </p:nvSpPr>
        <p:spPr>
          <a:xfrm>
            <a:off x="674768" y="5596274"/>
            <a:ext cx="2006362" cy="584775"/>
          </a:xfrm>
          <a:prstGeom prst="rect">
            <a:avLst/>
          </a:prstGeom>
          <a:noFill/>
        </p:spPr>
        <p:txBody>
          <a:bodyPr wrap="square" rtlCol="0">
            <a:spAutoFit/>
          </a:bodyPr>
          <a:lstStyle/>
          <a:p>
            <a:pPr algn="ctr"/>
            <a:r>
              <a:rPr lang="ru-RU" sz="1600" b="1" dirty="0">
                <a:solidFill>
                  <a:srgbClr val="443728"/>
                </a:solidFill>
                <a:latin typeface="+mn-lt"/>
              </a:rPr>
              <a:t>Банк покупателя (банк эмитент) </a:t>
            </a:r>
          </a:p>
        </p:txBody>
      </p:sp>
      <p:sp>
        <p:nvSpPr>
          <p:cNvPr id="67" name="Банк">
            <a:extLst>
              <a:ext uri="{FF2B5EF4-FFF2-40B4-BE49-F238E27FC236}">
                <a16:creationId xmlns:a16="http://schemas.microsoft.com/office/drawing/2014/main" id="{8639BA6B-661E-4EA6-82CC-090B087FE1E0}"/>
              </a:ext>
            </a:extLst>
          </p:cNvPr>
          <p:cNvSpPr>
            <a:spLocks noChangeAspect="1" noEditPoints="1"/>
          </p:cNvSpPr>
          <p:nvPr/>
        </p:nvSpPr>
        <p:spPr bwMode="auto">
          <a:xfrm>
            <a:off x="10157686" y="4854960"/>
            <a:ext cx="664830" cy="707575"/>
          </a:xfrm>
          <a:custGeom>
            <a:avLst/>
            <a:gdLst>
              <a:gd name="T0" fmla="*/ 2147483647 w 4826"/>
              <a:gd name="T1" fmla="*/ 2147483647 h 4763"/>
              <a:gd name="T2" fmla="*/ 2147483647 w 4826"/>
              <a:gd name="T3" fmla="*/ 2147483647 h 4763"/>
              <a:gd name="T4" fmla="*/ 2147483647 w 4826"/>
              <a:gd name="T5" fmla="*/ 2147483647 h 4763"/>
              <a:gd name="T6" fmla="*/ 2147483647 w 4826"/>
              <a:gd name="T7" fmla="*/ 2147483647 h 4763"/>
              <a:gd name="T8" fmla="*/ 2147483647 w 4826"/>
              <a:gd name="T9" fmla="*/ 2147483647 h 4763"/>
              <a:gd name="T10" fmla="*/ 2147483647 w 4826"/>
              <a:gd name="T11" fmla="*/ 2147483647 h 4763"/>
              <a:gd name="T12" fmla="*/ 2147483647 w 4826"/>
              <a:gd name="T13" fmla="*/ 2147483647 h 4763"/>
              <a:gd name="T14" fmla="*/ 2147483647 w 4826"/>
              <a:gd name="T15" fmla="*/ 2147483647 h 4763"/>
              <a:gd name="T16" fmla="*/ 2147483647 w 4826"/>
              <a:gd name="T17" fmla="*/ 2147483647 h 4763"/>
              <a:gd name="T18" fmla="*/ 2147483647 w 4826"/>
              <a:gd name="T19" fmla="*/ 2147483647 h 4763"/>
              <a:gd name="T20" fmla="*/ 2147483647 w 4826"/>
              <a:gd name="T21" fmla="*/ 2147483647 h 4763"/>
              <a:gd name="T22" fmla="*/ 2147483647 w 4826"/>
              <a:gd name="T23" fmla="*/ 2147483647 h 4763"/>
              <a:gd name="T24" fmla="*/ 2147483647 w 4826"/>
              <a:gd name="T25" fmla="*/ 2147483647 h 4763"/>
              <a:gd name="T26" fmla="*/ 2147483647 w 4826"/>
              <a:gd name="T27" fmla="*/ 2147483647 h 4763"/>
              <a:gd name="T28" fmla="*/ 2147483647 w 4826"/>
              <a:gd name="T29" fmla="*/ 2147483647 h 4763"/>
              <a:gd name="T30" fmla="*/ 2147483647 w 4826"/>
              <a:gd name="T31" fmla="*/ 2147483647 h 4763"/>
              <a:gd name="T32" fmla="*/ 2147483647 w 4826"/>
              <a:gd name="T33" fmla="*/ 2147483647 h 4763"/>
              <a:gd name="T34" fmla="*/ 2147483647 w 4826"/>
              <a:gd name="T35" fmla="*/ 2147483647 h 4763"/>
              <a:gd name="T36" fmla="*/ 2147483647 w 4826"/>
              <a:gd name="T37" fmla="*/ 2147483647 h 4763"/>
              <a:gd name="T38" fmla="*/ 2147483647 w 4826"/>
              <a:gd name="T39" fmla="*/ 2147483647 h 4763"/>
              <a:gd name="T40" fmla="*/ 2147483647 w 4826"/>
              <a:gd name="T41" fmla="*/ 2147483647 h 4763"/>
              <a:gd name="T42" fmla="*/ 2147483647 w 4826"/>
              <a:gd name="T43" fmla="*/ 2147483647 h 4763"/>
              <a:gd name="T44" fmla="*/ 2147483647 w 4826"/>
              <a:gd name="T45" fmla="*/ 2147483647 h 4763"/>
              <a:gd name="T46" fmla="*/ 2147483647 w 4826"/>
              <a:gd name="T47" fmla="*/ 2147483647 h 4763"/>
              <a:gd name="T48" fmla="*/ 2147483647 w 4826"/>
              <a:gd name="T49" fmla="*/ 2147483647 h 4763"/>
              <a:gd name="T50" fmla="*/ 2147483647 w 4826"/>
              <a:gd name="T51" fmla="*/ 2147483647 h 4763"/>
              <a:gd name="T52" fmla="*/ 2147483647 w 4826"/>
              <a:gd name="T53" fmla="*/ 2147483647 h 4763"/>
              <a:gd name="T54" fmla="*/ 2147483647 w 4826"/>
              <a:gd name="T55" fmla="*/ 2147483647 h 4763"/>
              <a:gd name="T56" fmla="*/ 2147483647 w 4826"/>
              <a:gd name="T57" fmla="*/ 2147483647 h 4763"/>
              <a:gd name="T58" fmla="*/ 2147483647 w 4826"/>
              <a:gd name="T59" fmla="*/ 2147483647 h 4763"/>
              <a:gd name="T60" fmla="*/ 2147483647 w 4826"/>
              <a:gd name="T61" fmla="*/ 2147483647 h 4763"/>
              <a:gd name="T62" fmla="*/ 2147483647 w 4826"/>
              <a:gd name="T63" fmla="*/ 2147483647 h 4763"/>
              <a:gd name="T64" fmla="*/ 2147483647 w 4826"/>
              <a:gd name="T65" fmla="*/ 2147483647 h 4763"/>
              <a:gd name="T66" fmla="*/ 2147483647 w 4826"/>
              <a:gd name="T67" fmla="*/ 2147483647 h 4763"/>
              <a:gd name="T68" fmla="*/ 2147483647 w 4826"/>
              <a:gd name="T69" fmla="*/ 2147483647 h 4763"/>
              <a:gd name="T70" fmla="*/ 2147483647 w 4826"/>
              <a:gd name="T71" fmla="*/ 2147483647 h 4763"/>
              <a:gd name="T72" fmla="*/ 2147483647 w 4826"/>
              <a:gd name="T73" fmla="*/ 2147483647 h 4763"/>
              <a:gd name="T74" fmla="*/ 2147483647 w 4826"/>
              <a:gd name="T75" fmla="*/ 2147483647 h 4763"/>
              <a:gd name="T76" fmla="*/ 2147483647 w 4826"/>
              <a:gd name="T77" fmla="*/ 2147483647 h 4763"/>
              <a:gd name="T78" fmla="*/ 2147483647 w 4826"/>
              <a:gd name="T79" fmla="*/ 2147483647 h 4763"/>
              <a:gd name="T80" fmla="*/ 2147483647 w 4826"/>
              <a:gd name="T81" fmla="*/ 2147483647 h 4763"/>
              <a:gd name="T82" fmla="*/ 2147483647 w 4826"/>
              <a:gd name="T83" fmla="*/ 2147483647 h 4763"/>
              <a:gd name="T84" fmla="*/ 2147483647 w 4826"/>
              <a:gd name="T85" fmla="*/ 2147483647 h 4763"/>
              <a:gd name="T86" fmla="*/ 2147483647 w 4826"/>
              <a:gd name="T87" fmla="*/ 2147483647 h 4763"/>
              <a:gd name="T88" fmla="*/ 2147483647 w 4826"/>
              <a:gd name="T89" fmla="*/ 2147483647 h 4763"/>
              <a:gd name="T90" fmla="*/ 2147483647 w 4826"/>
              <a:gd name="T91" fmla="*/ 2147483647 h 4763"/>
              <a:gd name="T92" fmla="*/ 2147483647 w 4826"/>
              <a:gd name="T93" fmla="*/ 2147483647 h 4763"/>
              <a:gd name="T94" fmla="*/ 2147483647 w 4826"/>
              <a:gd name="T95" fmla="*/ 2147483647 h 4763"/>
              <a:gd name="T96" fmla="*/ 2147483647 w 4826"/>
              <a:gd name="T97" fmla="*/ 2147483647 h 4763"/>
              <a:gd name="T98" fmla="*/ 2147483647 w 4826"/>
              <a:gd name="T99" fmla="*/ 2147483647 h 4763"/>
              <a:gd name="T100" fmla="*/ 2147483647 w 4826"/>
              <a:gd name="T101" fmla="*/ 2147483647 h 4763"/>
              <a:gd name="T102" fmla="*/ 2147483647 w 4826"/>
              <a:gd name="T103" fmla="*/ 2147483647 h 4763"/>
              <a:gd name="T104" fmla="*/ 2147483647 w 4826"/>
              <a:gd name="T105" fmla="*/ 2147483647 h 4763"/>
              <a:gd name="T106" fmla="*/ 2147483647 w 4826"/>
              <a:gd name="T107" fmla="*/ 2147483647 h 4763"/>
              <a:gd name="T108" fmla="*/ 2147483647 w 4826"/>
              <a:gd name="T109" fmla="*/ 2147483647 h 4763"/>
              <a:gd name="T110" fmla="*/ 2147483647 w 4826"/>
              <a:gd name="T111" fmla="*/ 2147483647 h 4763"/>
              <a:gd name="T112" fmla="*/ 2147483647 w 4826"/>
              <a:gd name="T113" fmla="*/ 2147483647 h 4763"/>
              <a:gd name="T114" fmla="*/ 2147483647 w 4826"/>
              <a:gd name="T115" fmla="*/ 2147483647 h 4763"/>
              <a:gd name="T116" fmla="*/ 2147483647 w 4826"/>
              <a:gd name="T117" fmla="*/ 2147483647 h 4763"/>
              <a:gd name="T118" fmla="*/ 2147483647 w 4826"/>
              <a:gd name="T119" fmla="*/ 2147483647 h 4763"/>
              <a:gd name="T120" fmla="*/ 2147483647 w 4826"/>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26"/>
              <a:gd name="T184" fmla="*/ 0 h 4763"/>
              <a:gd name="T185" fmla="*/ 4826 w 4826"/>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26" h="4763">
                <a:moveTo>
                  <a:pt x="3865" y="1076"/>
                </a:moveTo>
                <a:lnTo>
                  <a:pt x="4826" y="1489"/>
                </a:lnTo>
                <a:lnTo>
                  <a:pt x="4710" y="1916"/>
                </a:lnTo>
                <a:lnTo>
                  <a:pt x="116" y="1916"/>
                </a:lnTo>
                <a:lnTo>
                  <a:pt x="0" y="1489"/>
                </a:lnTo>
                <a:lnTo>
                  <a:pt x="2409" y="448"/>
                </a:lnTo>
                <a:lnTo>
                  <a:pt x="2862" y="644"/>
                </a:lnTo>
                <a:lnTo>
                  <a:pt x="2873" y="620"/>
                </a:lnTo>
                <a:lnTo>
                  <a:pt x="2885" y="595"/>
                </a:lnTo>
                <a:lnTo>
                  <a:pt x="2899" y="573"/>
                </a:lnTo>
                <a:lnTo>
                  <a:pt x="2913" y="549"/>
                </a:lnTo>
                <a:lnTo>
                  <a:pt x="2929" y="528"/>
                </a:lnTo>
                <a:lnTo>
                  <a:pt x="2946" y="505"/>
                </a:lnTo>
                <a:lnTo>
                  <a:pt x="2965" y="486"/>
                </a:lnTo>
                <a:lnTo>
                  <a:pt x="2985" y="466"/>
                </a:lnTo>
                <a:lnTo>
                  <a:pt x="3005" y="446"/>
                </a:lnTo>
                <a:lnTo>
                  <a:pt x="3027" y="428"/>
                </a:lnTo>
                <a:lnTo>
                  <a:pt x="3048" y="412"/>
                </a:lnTo>
                <a:lnTo>
                  <a:pt x="3072" y="397"/>
                </a:lnTo>
                <a:lnTo>
                  <a:pt x="3095" y="383"/>
                </a:lnTo>
                <a:lnTo>
                  <a:pt x="3118" y="370"/>
                </a:lnTo>
                <a:lnTo>
                  <a:pt x="3143" y="359"/>
                </a:lnTo>
                <a:lnTo>
                  <a:pt x="3167" y="349"/>
                </a:lnTo>
                <a:lnTo>
                  <a:pt x="3192" y="340"/>
                </a:lnTo>
                <a:lnTo>
                  <a:pt x="3218" y="332"/>
                </a:lnTo>
                <a:lnTo>
                  <a:pt x="3243" y="325"/>
                </a:lnTo>
                <a:lnTo>
                  <a:pt x="3269" y="320"/>
                </a:lnTo>
                <a:lnTo>
                  <a:pt x="3295" y="316"/>
                </a:lnTo>
                <a:lnTo>
                  <a:pt x="3321" y="314"/>
                </a:lnTo>
                <a:lnTo>
                  <a:pt x="3347" y="312"/>
                </a:lnTo>
                <a:lnTo>
                  <a:pt x="3373" y="312"/>
                </a:lnTo>
                <a:lnTo>
                  <a:pt x="3399" y="314"/>
                </a:lnTo>
                <a:lnTo>
                  <a:pt x="3426" y="316"/>
                </a:lnTo>
                <a:lnTo>
                  <a:pt x="3452" y="319"/>
                </a:lnTo>
                <a:lnTo>
                  <a:pt x="3477" y="324"/>
                </a:lnTo>
                <a:lnTo>
                  <a:pt x="3503" y="330"/>
                </a:lnTo>
                <a:lnTo>
                  <a:pt x="3528" y="337"/>
                </a:lnTo>
                <a:lnTo>
                  <a:pt x="3553" y="346"/>
                </a:lnTo>
                <a:lnTo>
                  <a:pt x="3577" y="356"/>
                </a:lnTo>
                <a:lnTo>
                  <a:pt x="3601" y="367"/>
                </a:lnTo>
                <a:lnTo>
                  <a:pt x="3625" y="378"/>
                </a:lnTo>
                <a:lnTo>
                  <a:pt x="3648" y="392"/>
                </a:lnTo>
                <a:lnTo>
                  <a:pt x="3671" y="407"/>
                </a:lnTo>
                <a:lnTo>
                  <a:pt x="3693" y="423"/>
                </a:lnTo>
                <a:lnTo>
                  <a:pt x="3714" y="441"/>
                </a:lnTo>
                <a:lnTo>
                  <a:pt x="3736" y="459"/>
                </a:lnTo>
                <a:lnTo>
                  <a:pt x="3755" y="478"/>
                </a:lnTo>
                <a:lnTo>
                  <a:pt x="3770" y="494"/>
                </a:lnTo>
                <a:lnTo>
                  <a:pt x="3784" y="510"/>
                </a:lnTo>
                <a:lnTo>
                  <a:pt x="3797" y="527"/>
                </a:lnTo>
                <a:lnTo>
                  <a:pt x="3809" y="543"/>
                </a:lnTo>
                <a:lnTo>
                  <a:pt x="3820" y="560"/>
                </a:lnTo>
                <a:lnTo>
                  <a:pt x="3831" y="578"/>
                </a:lnTo>
                <a:lnTo>
                  <a:pt x="3841" y="595"/>
                </a:lnTo>
                <a:lnTo>
                  <a:pt x="3850" y="612"/>
                </a:lnTo>
                <a:lnTo>
                  <a:pt x="3859" y="631"/>
                </a:lnTo>
                <a:lnTo>
                  <a:pt x="3868" y="650"/>
                </a:lnTo>
                <a:lnTo>
                  <a:pt x="3881" y="687"/>
                </a:lnTo>
                <a:lnTo>
                  <a:pt x="3892" y="726"/>
                </a:lnTo>
                <a:lnTo>
                  <a:pt x="3900" y="764"/>
                </a:lnTo>
                <a:lnTo>
                  <a:pt x="3906" y="803"/>
                </a:lnTo>
                <a:lnTo>
                  <a:pt x="3909" y="843"/>
                </a:lnTo>
                <a:lnTo>
                  <a:pt x="3909" y="883"/>
                </a:lnTo>
                <a:lnTo>
                  <a:pt x="3905" y="922"/>
                </a:lnTo>
                <a:lnTo>
                  <a:pt x="3900" y="961"/>
                </a:lnTo>
                <a:lnTo>
                  <a:pt x="3891" y="1000"/>
                </a:lnTo>
                <a:lnTo>
                  <a:pt x="3879" y="1038"/>
                </a:lnTo>
                <a:lnTo>
                  <a:pt x="3865" y="1076"/>
                </a:lnTo>
                <a:close/>
                <a:moveTo>
                  <a:pt x="238" y="1605"/>
                </a:moveTo>
                <a:lnTo>
                  <a:pt x="268" y="1717"/>
                </a:lnTo>
                <a:lnTo>
                  <a:pt x="4558" y="1717"/>
                </a:lnTo>
                <a:lnTo>
                  <a:pt x="4588" y="1605"/>
                </a:lnTo>
                <a:lnTo>
                  <a:pt x="3653" y="1196"/>
                </a:lnTo>
                <a:lnTo>
                  <a:pt x="3673" y="1178"/>
                </a:lnTo>
                <a:lnTo>
                  <a:pt x="3690" y="1161"/>
                </a:lnTo>
                <a:lnTo>
                  <a:pt x="3704" y="1144"/>
                </a:lnTo>
                <a:lnTo>
                  <a:pt x="3718" y="1127"/>
                </a:lnTo>
                <a:lnTo>
                  <a:pt x="3732" y="1109"/>
                </a:lnTo>
                <a:lnTo>
                  <a:pt x="3743" y="1091"/>
                </a:lnTo>
                <a:lnTo>
                  <a:pt x="3754" y="1072"/>
                </a:lnTo>
                <a:lnTo>
                  <a:pt x="3764" y="1052"/>
                </a:lnTo>
                <a:lnTo>
                  <a:pt x="3773" y="1032"/>
                </a:lnTo>
                <a:lnTo>
                  <a:pt x="3782" y="1012"/>
                </a:lnTo>
                <a:lnTo>
                  <a:pt x="3788" y="992"/>
                </a:lnTo>
                <a:lnTo>
                  <a:pt x="3794" y="971"/>
                </a:lnTo>
                <a:lnTo>
                  <a:pt x="3799" y="950"/>
                </a:lnTo>
                <a:lnTo>
                  <a:pt x="3803" y="929"/>
                </a:lnTo>
                <a:lnTo>
                  <a:pt x="3807" y="908"/>
                </a:lnTo>
                <a:lnTo>
                  <a:pt x="3808" y="886"/>
                </a:lnTo>
                <a:lnTo>
                  <a:pt x="3809" y="865"/>
                </a:lnTo>
                <a:lnTo>
                  <a:pt x="3809" y="844"/>
                </a:lnTo>
                <a:lnTo>
                  <a:pt x="3808" y="823"/>
                </a:lnTo>
                <a:lnTo>
                  <a:pt x="3805" y="802"/>
                </a:lnTo>
                <a:lnTo>
                  <a:pt x="3803" y="779"/>
                </a:lnTo>
                <a:lnTo>
                  <a:pt x="3798" y="759"/>
                </a:lnTo>
                <a:lnTo>
                  <a:pt x="3793" y="738"/>
                </a:lnTo>
                <a:lnTo>
                  <a:pt x="3787" y="717"/>
                </a:lnTo>
                <a:lnTo>
                  <a:pt x="3779" y="697"/>
                </a:lnTo>
                <a:lnTo>
                  <a:pt x="3770" y="677"/>
                </a:lnTo>
                <a:lnTo>
                  <a:pt x="3762" y="657"/>
                </a:lnTo>
                <a:lnTo>
                  <a:pt x="3752" y="637"/>
                </a:lnTo>
                <a:lnTo>
                  <a:pt x="3739" y="619"/>
                </a:lnTo>
                <a:lnTo>
                  <a:pt x="3727" y="600"/>
                </a:lnTo>
                <a:lnTo>
                  <a:pt x="3714" y="583"/>
                </a:lnTo>
                <a:lnTo>
                  <a:pt x="3699" y="565"/>
                </a:lnTo>
                <a:lnTo>
                  <a:pt x="3685" y="548"/>
                </a:lnTo>
                <a:lnTo>
                  <a:pt x="3667" y="532"/>
                </a:lnTo>
                <a:lnTo>
                  <a:pt x="3651" y="517"/>
                </a:lnTo>
                <a:lnTo>
                  <a:pt x="3634" y="503"/>
                </a:lnTo>
                <a:lnTo>
                  <a:pt x="3615" y="489"/>
                </a:lnTo>
                <a:lnTo>
                  <a:pt x="3596" y="477"/>
                </a:lnTo>
                <a:lnTo>
                  <a:pt x="3577" y="467"/>
                </a:lnTo>
                <a:lnTo>
                  <a:pt x="3558" y="457"/>
                </a:lnTo>
                <a:lnTo>
                  <a:pt x="3539" y="447"/>
                </a:lnTo>
                <a:lnTo>
                  <a:pt x="3518" y="439"/>
                </a:lnTo>
                <a:lnTo>
                  <a:pt x="3498" y="432"/>
                </a:lnTo>
                <a:lnTo>
                  <a:pt x="3477" y="426"/>
                </a:lnTo>
                <a:lnTo>
                  <a:pt x="3457" y="422"/>
                </a:lnTo>
                <a:lnTo>
                  <a:pt x="3436" y="417"/>
                </a:lnTo>
                <a:lnTo>
                  <a:pt x="3414" y="415"/>
                </a:lnTo>
                <a:lnTo>
                  <a:pt x="3392" y="412"/>
                </a:lnTo>
                <a:lnTo>
                  <a:pt x="3371" y="412"/>
                </a:lnTo>
                <a:lnTo>
                  <a:pt x="3350" y="412"/>
                </a:lnTo>
                <a:lnTo>
                  <a:pt x="3329" y="413"/>
                </a:lnTo>
                <a:lnTo>
                  <a:pt x="3307" y="416"/>
                </a:lnTo>
                <a:lnTo>
                  <a:pt x="3286" y="418"/>
                </a:lnTo>
                <a:lnTo>
                  <a:pt x="3265" y="423"/>
                </a:lnTo>
                <a:lnTo>
                  <a:pt x="3244" y="428"/>
                </a:lnTo>
                <a:lnTo>
                  <a:pt x="3224" y="434"/>
                </a:lnTo>
                <a:lnTo>
                  <a:pt x="3203" y="442"/>
                </a:lnTo>
                <a:lnTo>
                  <a:pt x="3183" y="449"/>
                </a:lnTo>
                <a:lnTo>
                  <a:pt x="3163" y="459"/>
                </a:lnTo>
                <a:lnTo>
                  <a:pt x="3144" y="469"/>
                </a:lnTo>
                <a:lnTo>
                  <a:pt x="3124" y="481"/>
                </a:lnTo>
                <a:lnTo>
                  <a:pt x="3107" y="493"/>
                </a:lnTo>
                <a:lnTo>
                  <a:pt x="3088" y="507"/>
                </a:lnTo>
                <a:lnTo>
                  <a:pt x="3071" y="522"/>
                </a:lnTo>
                <a:lnTo>
                  <a:pt x="3053" y="537"/>
                </a:lnTo>
                <a:lnTo>
                  <a:pt x="3036" y="555"/>
                </a:lnTo>
                <a:lnTo>
                  <a:pt x="3020" y="574"/>
                </a:lnTo>
                <a:lnTo>
                  <a:pt x="3005" y="594"/>
                </a:lnTo>
                <a:lnTo>
                  <a:pt x="2990" y="614"/>
                </a:lnTo>
                <a:lnTo>
                  <a:pt x="2978" y="635"/>
                </a:lnTo>
                <a:lnTo>
                  <a:pt x="2966" y="656"/>
                </a:lnTo>
                <a:lnTo>
                  <a:pt x="2955" y="677"/>
                </a:lnTo>
                <a:lnTo>
                  <a:pt x="2946" y="700"/>
                </a:lnTo>
                <a:lnTo>
                  <a:pt x="2939" y="722"/>
                </a:lnTo>
                <a:lnTo>
                  <a:pt x="2933" y="746"/>
                </a:lnTo>
                <a:lnTo>
                  <a:pt x="2926" y="768"/>
                </a:lnTo>
                <a:lnTo>
                  <a:pt x="2923" y="792"/>
                </a:lnTo>
                <a:lnTo>
                  <a:pt x="2920" y="815"/>
                </a:lnTo>
                <a:lnTo>
                  <a:pt x="2918" y="839"/>
                </a:lnTo>
                <a:lnTo>
                  <a:pt x="2918" y="863"/>
                </a:lnTo>
                <a:lnTo>
                  <a:pt x="2919" y="886"/>
                </a:lnTo>
                <a:lnTo>
                  <a:pt x="2409" y="665"/>
                </a:lnTo>
                <a:lnTo>
                  <a:pt x="238" y="1605"/>
                </a:lnTo>
                <a:close/>
                <a:moveTo>
                  <a:pt x="3194" y="1376"/>
                </a:moveTo>
                <a:lnTo>
                  <a:pt x="3194" y="1376"/>
                </a:lnTo>
                <a:lnTo>
                  <a:pt x="3170" y="1368"/>
                </a:lnTo>
                <a:lnTo>
                  <a:pt x="3148" y="1358"/>
                </a:lnTo>
                <a:lnTo>
                  <a:pt x="3126" y="1348"/>
                </a:lnTo>
                <a:lnTo>
                  <a:pt x="3103" y="1337"/>
                </a:lnTo>
                <a:lnTo>
                  <a:pt x="2447" y="1054"/>
                </a:lnTo>
                <a:lnTo>
                  <a:pt x="2526" y="871"/>
                </a:lnTo>
                <a:lnTo>
                  <a:pt x="3864" y="1447"/>
                </a:lnTo>
                <a:lnTo>
                  <a:pt x="3785" y="1630"/>
                </a:lnTo>
                <a:lnTo>
                  <a:pt x="3194" y="1376"/>
                </a:lnTo>
                <a:close/>
                <a:moveTo>
                  <a:pt x="3139" y="619"/>
                </a:moveTo>
                <a:lnTo>
                  <a:pt x="3139" y="619"/>
                </a:lnTo>
                <a:lnTo>
                  <a:pt x="3152" y="608"/>
                </a:lnTo>
                <a:lnTo>
                  <a:pt x="3164" y="598"/>
                </a:lnTo>
                <a:lnTo>
                  <a:pt x="3178" y="588"/>
                </a:lnTo>
                <a:lnTo>
                  <a:pt x="3192" y="578"/>
                </a:lnTo>
                <a:lnTo>
                  <a:pt x="3205" y="570"/>
                </a:lnTo>
                <a:lnTo>
                  <a:pt x="3219" y="561"/>
                </a:lnTo>
                <a:lnTo>
                  <a:pt x="3234" y="555"/>
                </a:lnTo>
                <a:lnTo>
                  <a:pt x="3249" y="549"/>
                </a:lnTo>
                <a:lnTo>
                  <a:pt x="3264" y="544"/>
                </a:lnTo>
                <a:lnTo>
                  <a:pt x="3279" y="539"/>
                </a:lnTo>
                <a:lnTo>
                  <a:pt x="3295" y="535"/>
                </a:lnTo>
                <a:lnTo>
                  <a:pt x="3310" y="532"/>
                </a:lnTo>
                <a:lnTo>
                  <a:pt x="3326" y="529"/>
                </a:lnTo>
                <a:lnTo>
                  <a:pt x="3341" y="528"/>
                </a:lnTo>
                <a:lnTo>
                  <a:pt x="3357" y="528"/>
                </a:lnTo>
                <a:lnTo>
                  <a:pt x="3372" y="527"/>
                </a:lnTo>
                <a:lnTo>
                  <a:pt x="3388" y="528"/>
                </a:lnTo>
                <a:lnTo>
                  <a:pt x="3404" y="529"/>
                </a:lnTo>
                <a:lnTo>
                  <a:pt x="3419" y="532"/>
                </a:lnTo>
                <a:lnTo>
                  <a:pt x="3436" y="534"/>
                </a:lnTo>
                <a:lnTo>
                  <a:pt x="3451" y="538"/>
                </a:lnTo>
                <a:lnTo>
                  <a:pt x="3465" y="543"/>
                </a:lnTo>
                <a:lnTo>
                  <a:pt x="3480" y="548"/>
                </a:lnTo>
                <a:lnTo>
                  <a:pt x="3495" y="553"/>
                </a:lnTo>
                <a:lnTo>
                  <a:pt x="3510" y="560"/>
                </a:lnTo>
                <a:lnTo>
                  <a:pt x="3524" y="568"/>
                </a:lnTo>
                <a:lnTo>
                  <a:pt x="3539" y="575"/>
                </a:lnTo>
                <a:lnTo>
                  <a:pt x="3553" y="584"/>
                </a:lnTo>
                <a:lnTo>
                  <a:pt x="3565" y="594"/>
                </a:lnTo>
                <a:lnTo>
                  <a:pt x="3579" y="604"/>
                </a:lnTo>
                <a:lnTo>
                  <a:pt x="3591" y="615"/>
                </a:lnTo>
                <a:lnTo>
                  <a:pt x="3602" y="627"/>
                </a:lnTo>
                <a:lnTo>
                  <a:pt x="3207" y="1010"/>
                </a:lnTo>
                <a:lnTo>
                  <a:pt x="3051" y="945"/>
                </a:lnTo>
                <a:lnTo>
                  <a:pt x="3046" y="924"/>
                </a:lnTo>
                <a:lnTo>
                  <a:pt x="3042" y="903"/>
                </a:lnTo>
                <a:lnTo>
                  <a:pt x="3040" y="880"/>
                </a:lnTo>
                <a:lnTo>
                  <a:pt x="3039" y="859"/>
                </a:lnTo>
                <a:lnTo>
                  <a:pt x="3040" y="837"/>
                </a:lnTo>
                <a:lnTo>
                  <a:pt x="3041" y="815"/>
                </a:lnTo>
                <a:lnTo>
                  <a:pt x="3045" y="794"/>
                </a:lnTo>
                <a:lnTo>
                  <a:pt x="3050" y="772"/>
                </a:lnTo>
                <a:lnTo>
                  <a:pt x="3056" y="752"/>
                </a:lnTo>
                <a:lnTo>
                  <a:pt x="3063" y="731"/>
                </a:lnTo>
                <a:lnTo>
                  <a:pt x="3072" y="711"/>
                </a:lnTo>
                <a:lnTo>
                  <a:pt x="3083" y="691"/>
                </a:lnTo>
                <a:lnTo>
                  <a:pt x="3095" y="672"/>
                </a:lnTo>
                <a:lnTo>
                  <a:pt x="3108" y="654"/>
                </a:lnTo>
                <a:lnTo>
                  <a:pt x="3123" y="636"/>
                </a:lnTo>
                <a:lnTo>
                  <a:pt x="3139" y="619"/>
                </a:lnTo>
                <a:close/>
                <a:moveTo>
                  <a:pt x="3693" y="828"/>
                </a:moveTo>
                <a:lnTo>
                  <a:pt x="3414" y="1098"/>
                </a:lnTo>
                <a:lnTo>
                  <a:pt x="3310" y="1053"/>
                </a:lnTo>
                <a:lnTo>
                  <a:pt x="3662" y="712"/>
                </a:lnTo>
                <a:lnTo>
                  <a:pt x="3675" y="741"/>
                </a:lnTo>
                <a:lnTo>
                  <a:pt x="3683" y="769"/>
                </a:lnTo>
                <a:lnTo>
                  <a:pt x="3690" y="798"/>
                </a:lnTo>
                <a:lnTo>
                  <a:pt x="3693" y="828"/>
                </a:lnTo>
                <a:close/>
                <a:moveTo>
                  <a:pt x="2628" y="2374"/>
                </a:moveTo>
                <a:lnTo>
                  <a:pt x="2134" y="2868"/>
                </a:lnTo>
                <a:lnTo>
                  <a:pt x="2134" y="4108"/>
                </a:lnTo>
                <a:lnTo>
                  <a:pt x="2628" y="4108"/>
                </a:lnTo>
                <a:lnTo>
                  <a:pt x="2628" y="2374"/>
                </a:lnTo>
                <a:close/>
                <a:moveTo>
                  <a:pt x="2034" y="2374"/>
                </a:moveTo>
                <a:lnTo>
                  <a:pt x="1964" y="2374"/>
                </a:lnTo>
                <a:lnTo>
                  <a:pt x="1949" y="2373"/>
                </a:lnTo>
                <a:lnTo>
                  <a:pt x="1934" y="2368"/>
                </a:lnTo>
                <a:lnTo>
                  <a:pt x="1922" y="2362"/>
                </a:lnTo>
                <a:lnTo>
                  <a:pt x="1909" y="2354"/>
                </a:lnTo>
                <a:lnTo>
                  <a:pt x="1901" y="2344"/>
                </a:lnTo>
                <a:lnTo>
                  <a:pt x="1893" y="2333"/>
                </a:lnTo>
                <a:lnTo>
                  <a:pt x="1891" y="2327"/>
                </a:lnTo>
                <a:lnTo>
                  <a:pt x="1888" y="2319"/>
                </a:lnTo>
                <a:lnTo>
                  <a:pt x="1887" y="2313"/>
                </a:lnTo>
                <a:lnTo>
                  <a:pt x="1887" y="2306"/>
                </a:lnTo>
                <a:lnTo>
                  <a:pt x="1887" y="2012"/>
                </a:lnTo>
                <a:lnTo>
                  <a:pt x="2034" y="2012"/>
                </a:lnTo>
                <a:lnTo>
                  <a:pt x="2727" y="2012"/>
                </a:lnTo>
                <a:lnTo>
                  <a:pt x="2873" y="2012"/>
                </a:lnTo>
                <a:lnTo>
                  <a:pt x="2873" y="2306"/>
                </a:lnTo>
                <a:lnTo>
                  <a:pt x="2873" y="2313"/>
                </a:lnTo>
                <a:lnTo>
                  <a:pt x="2872" y="2319"/>
                </a:lnTo>
                <a:lnTo>
                  <a:pt x="2870" y="2327"/>
                </a:lnTo>
                <a:lnTo>
                  <a:pt x="2867" y="2333"/>
                </a:lnTo>
                <a:lnTo>
                  <a:pt x="2860" y="2344"/>
                </a:lnTo>
                <a:lnTo>
                  <a:pt x="2851" y="2354"/>
                </a:lnTo>
                <a:lnTo>
                  <a:pt x="2839" y="2362"/>
                </a:lnTo>
                <a:lnTo>
                  <a:pt x="2826" y="2368"/>
                </a:lnTo>
                <a:lnTo>
                  <a:pt x="2812" y="2373"/>
                </a:lnTo>
                <a:lnTo>
                  <a:pt x="2796" y="2374"/>
                </a:lnTo>
                <a:lnTo>
                  <a:pt x="2727" y="2374"/>
                </a:lnTo>
                <a:lnTo>
                  <a:pt x="2727" y="4108"/>
                </a:lnTo>
                <a:lnTo>
                  <a:pt x="3347" y="4108"/>
                </a:lnTo>
                <a:lnTo>
                  <a:pt x="3347" y="2374"/>
                </a:lnTo>
                <a:lnTo>
                  <a:pt x="3279" y="2374"/>
                </a:lnTo>
                <a:lnTo>
                  <a:pt x="3263" y="2373"/>
                </a:lnTo>
                <a:lnTo>
                  <a:pt x="3249" y="2368"/>
                </a:lnTo>
                <a:lnTo>
                  <a:pt x="3235" y="2362"/>
                </a:lnTo>
                <a:lnTo>
                  <a:pt x="3224" y="2354"/>
                </a:lnTo>
                <a:lnTo>
                  <a:pt x="3214" y="2344"/>
                </a:lnTo>
                <a:lnTo>
                  <a:pt x="3208" y="2333"/>
                </a:lnTo>
                <a:lnTo>
                  <a:pt x="3204" y="2327"/>
                </a:lnTo>
                <a:lnTo>
                  <a:pt x="3203" y="2319"/>
                </a:lnTo>
                <a:lnTo>
                  <a:pt x="3202" y="2313"/>
                </a:lnTo>
                <a:lnTo>
                  <a:pt x="3202" y="2306"/>
                </a:lnTo>
                <a:lnTo>
                  <a:pt x="3202" y="2012"/>
                </a:lnTo>
                <a:lnTo>
                  <a:pt x="3347" y="2012"/>
                </a:lnTo>
                <a:lnTo>
                  <a:pt x="4097" y="2012"/>
                </a:lnTo>
                <a:lnTo>
                  <a:pt x="4342" y="2012"/>
                </a:lnTo>
                <a:lnTo>
                  <a:pt x="4342" y="2292"/>
                </a:lnTo>
                <a:lnTo>
                  <a:pt x="4342" y="2311"/>
                </a:lnTo>
                <a:lnTo>
                  <a:pt x="4338" y="2329"/>
                </a:lnTo>
                <a:lnTo>
                  <a:pt x="4333" y="2345"/>
                </a:lnTo>
                <a:lnTo>
                  <a:pt x="4327" y="2362"/>
                </a:lnTo>
                <a:lnTo>
                  <a:pt x="4318" y="2377"/>
                </a:lnTo>
                <a:lnTo>
                  <a:pt x="4308" y="2390"/>
                </a:lnTo>
                <a:lnTo>
                  <a:pt x="4297" y="2403"/>
                </a:lnTo>
                <a:lnTo>
                  <a:pt x="4286" y="2414"/>
                </a:lnTo>
                <a:lnTo>
                  <a:pt x="4272" y="2425"/>
                </a:lnTo>
                <a:lnTo>
                  <a:pt x="4258" y="2434"/>
                </a:lnTo>
                <a:lnTo>
                  <a:pt x="4243" y="2441"/>
                </a:lnTo>
                <a:lnTo>
                  <a:pt x="4229" y="2447"/>
                </a:lnTo>
                <a:lnTo>
                  <a:pt x="4212" y="2452"/>
                </a:lnTo>
                <a:lnTo>
                  <a:pt x="4197" y="2456"/>
                </a:lnTo>
                <a:lnTo>
                  <a:pt x="4181" y="2457"/>
                </a:lnTo>
                <a:lnTo>
                  <a:pt x="4165" y="2459"/>
                </a:lnTo>
                <a:lnTo>
                  <a:pt x="4146" y="2459"/>
                </a:lnTo>
                <a:lnTo>
                  <a:pt x="4146" y="4108"/>
                </a:lnTo>
                <a:lnTo>
                  <a:pt x="4512" y="4108"/>
                </a:lnTo>
                <a:lnTo>
                  <a:pt x="4512" y="4464"/>
                </a:lnTo>
                <a:lnTo>
                  <a:pt x="4413" y="4464"/>
                </a:lnTo>
                <a:lnTo>
                  <a:pt x="4413" y="4208"/>
                </a:lnTo>
                <a:lnTo>
                  <a:pt x="4097" y="4208"/>
                </a:lnTo>
                <a:lnTo>
                  <a:pt x="3347" y="4208"/>
                </a:lnTo>
                <a:lnTo>
                  <a:pt x="2727" y="4208"/>
                </a:lnTo>
                <a:lnTo>
                  <a:pt x="2034" y="4208"/>
                </a:lnTo>
                <a:lnTo>
                  <a:pt x="1413" y="4208"/>
                </a:lnTo>
                <a:lnTo>
                  <a:pt x="667" y="4208"/>
                </a:lnTo>
                <a:lnTo>
                  <a:pt x="413" y="4208"/>
                </a:lnTo>
                <a:lnTo>
                  <a:pt x="413" y="4464"/>
                </a:lnTo>
                <a:lnTo>
                  <a:pt x="314" y="4464"/>
                </a:lnTo>
                <a:lnTo>
                  <a:pt x="314" y="4108"/>
                </a:lnTo>
                <a:lnTo>
                  <a:pt x="617" y="4108"/>
                </a:lnTo>
                <a:lnTo>
                  <a:pt x="617" y="2459"/>
                </a:lnTo>
                <a:lnTo>
                  <a:pt x="599" y="2459"/>
                </a:lnTo>
                <a:lnTo>
                  <a:pt x="583" y="2457"/>
                </a:lnTo>
                <a:lnTo>
                  <a:pt x="566" y="2456"/>
                </a:lnTo>
                <a:lnTo>
                  <a:pt x="551" y="2452"/>
                </a:lnTo>
                <a:lnTo>
                  <a:pt x="535" y="2447"/>
                </a:lnTo>
                <a:lnTo>
                  <a:pt x="520" y="2441"/>
                </a:lnTo>
                <a:lnTo>
                  <a:pt x="505" y="2434"/>
                </a:lnTo>
                <a:lnTo>
                  <a:pt x="492" y="2425"/>
                </a:lnTo>
                <a:lnTo>
                  <a:pt x="478" y="2414"/>
                </a:lnTo>
                <a:lnTo>
                  <a:pt x="466" y="2403"/>
                </a:lnTo>
                <a:lnTo>
                  <a:pt x="456" y="2390"/>
                </a:lnTo>
                <a:lnTo>
                  <a:pt x="446" y="2377"/>
                </a:lnTo>
                <a:lnTo>
                  <a:pt x="437" y="2362"/>
                </a:lnTo>
                <a:lnTo>
                  <a:pt x="431" y="2345"/>
                </a:lnTo>
                <a:lnTo>
                  <a:pt x="426" y="2329"/>
                </a:lnTo>
                <a:lnTo>
                  <a:pt x="422" y="2311"/>
                </a:lnTo>
                <a:lnTo>
                  <a:pt x="421" y="2292"/>
                </a:lnTo>
                <a:lnTo>
                  <a:pt x="421" y="2012"/>
                </a:lnTo>
                <a:lnTo>
                  <a:pt x="667" y="2012"/>
                </a:lnTo>
                <a:lnTo>
                  <a:pt x="1413" y="2012"/>
                </a:lnTo>
                <a:lnTo>
                  <a:pt x="1560" y="2012"/>
                </a:lnTo>
                <a:lnTo>
                  <a:pt x="1560" y="2306"/>
                </a:lnTo>
                <a:lnTo>
                  <a:pt x="1560" y="2313"/>
                </a:lnTo>
                <a:lnTo>
                  <a:pt x="1558" y="2319"/>
                </a:lnTo>
                <a:lnTo>
                  <a:pt x="1556" y="2327"/>
                </a:lnTo>
                <a:lnTo>
                  <a:pt x="1553" y="2333"/>
                </a:lnTo>
                <a:lnTo>
                  <a:pt x="1546" y="2344"/>
                </a:lnTo>
                <a:lnTo>
                  <a:pt x="1537" y="2354"/>
                </a:lnTo>
                <a:lnTo>
                  <a:pt x="1525" y="2362"/>
                </a:lnTo>
                <a:lnTo>
                  <a:pt x="1512" y="2368"/>
                </a:lnTo>
                <a:lnTo>
                  <a:pt x="1497" y="2373"/>
                </a:lnTo>
                <a:lnTo>
                  <a:pt x="1481" y="2374"/>
                </a:lnTo>
                <a:lnTo>
                  <a:pt x="1413" y="2374"/>
                </a:lnTo>
                <a:lnTo>
                  <a:pt x="1413" y="4108"/>
                </a:lnTo>
                <a:lnTo>
                  <a:pt x="2034" y="4108"/>
                </a:lnTo>
                <a:lnTo>
                  <a:pt x="2034" y="2374"/>
                </a:lnTo>
                <a:close/>
                <a:moveTo>
                  <a:pt x="1313" y="2386"/>
                </a:moveTo>
                <a:lnTo>
                  <a:pt x="817" y="2883"/>
                </a:lnTo>
                <a:lnTo>
                  <a:pt x="817" y="4108"/>
                </a:lnTo>
                <a:lnTo>
                  <a:pt x="1313" y="4108"/>
                </a:lnTo>
                <a:lnTo>
                  <a:pt x="1313" y="2386"/>
                </a:lnTo>
                <a:close/>
                <a:moveTo>
                  <a:pt x="3947" y="4108"/>
                </a:moveTo>
                <a:lnTo>
                  <a:pt x="3947" y="2394"/>
                </a:lnTo>
                <a:lnTo>
                  <a:pt x="3447" y="2894"/>
                </a:lnTo>
                <a:lnTo>
                  <a:pt x="3447" y="4108"/>
                </a:lnTo>
                <a:lnTo>
                  <a:pt x="3947" y="4108"/>
                </a:lnTo>
                <a:close/>
                <a:moveTo>
                  <a:pt x="97" y="4564"/>
                </a:moveTo>
                <a:lnTo>
                  <a:pt x="4729" y="4564"/>
                </a:lnTo>
                <a:lnTo>
                  <a:pt x="4729" y="4763"/>
                </a:lnTo>
                <a:lnTo>
                  <a:pt x="97" y="4763"/>
                </a:lnTo>
                <a:lnTo>
                  <a:pt x="97" y="4564"/>
                </a:lnTo>
                <a:close/>
                <a:moveTo>
                  <a:pt x="4336" y="144"/>
                </a:moveTo>
                <a:lnTo>
                  <a:pt x="4336" y="144"/>
                </a:lnTo>
                <a:lnTo>
                  <a:pt x="4353" y="163"/>
                </a:lnTo>
                <a:lnTo>
                  <a:pt x="4368" y="182"/>
                </a:lnTo>
                <a:lnTo>
                  <a:pt x="4383" y="200"/>
                </a:lnTo>
                <a:lnTo>
                  <a:pt x="4395" y="220"/>
                </a:lnTo>
                <a:lnTo>
                  <a:pt x="4408" y="240"/>
                </a:lnTo>
                <a:lnTo>
                  <a:pt x="4419" y="261"/>
                </a:lnTo>
                <a:lnTo>
                  <a:pt x="4429" y="283"/>
                </a:lnTo>
                <a:lnTo>
                  <a:pt x="4438" y="304"/>
                </a:lnTo>
                <a:lnTo>
                  <a:pt x="4445" y="326"/>
                </a:lnTo>
                <a:lnTo>
                  <a:pt x="4453" y="347"/>
                </a:lnTo>
                <a:lnTo>
                  <a:pt x="4458" y="370"/>
                </a:lnTo>
                <a:lnTo>
                  <a:pt x="4463" y="392"/>
                </a:lnTo>
                <a:lnTo>
                  <a:pt x="4465" y="415"/>
                </a:lnTo>
                <a:lnTo>
                  <a:pt x="4468" y="438"/>
                </a:lnTo>
                <a:lnTo>
                  <a:pt x="4469" y="461"/>
                </a:lnTo>
                <a:lnTo>
                  <a:pt x="4469" y="483"/>
                </a:lnTo>
                <a:lnTo>
                  <a:pt x="4469" y="507"/>
                </a:lnTo>
                <a:lnTo>
                  <a:pt x="4466" y="529"/>
                </a:lnTo>
                <a:lnTo>
                  <a:pt x="4464" y="551"/>
                </a:lnTo>
                <a:lnTo>
                  <a:pt x="4459" y="574"/>
                </a:lnTo>
                <a:lnTo>
                  <a:pt x="4454" y="596"/>
                </a:lnTo>
                <a:lnTo>
                  <a:pt x="4448" y="619"/>
                </a:lnTo>
                <a:lnTo>
                  <a:pt x="4440" y="640"/>
                </a:lnTo>
                <a:lnTo>
                  <a:pt x="4431" y="661"/>
                </a:lnTo>
                <a:lnTo>
                  <a:pt x="4421" y="682"/>
                </a:lnTo>
                <a:lnTo>
                  <a:pt x="4411" y="703"/>
                </a:lnTo>
                <a:lnTo>
                  <a:pt x="4399" y="723"/>
                </a:lnTo>
                <a:lnTo>
                  <a:pt x="4387" y="743"/>
                </a:lnTo>
                <a:lnTo>
                  <a:pt x="4373" y="763"/>
                </a:lnTo>
                <a:lnTo>
                  <a:pt x="4358" y="782"/>
                </a:lnTo>
                <a:lnTo>
                  <a:pt x="4342" y="799"/>
                </a:lnTo>
                <a:lnTo>
                  <a:pt x="4324" y="817"/>
                </a:lnTo>
                <a:lnTo>
                  <a:pt x="4307" y="833"/>
                </a:lnTo>
                <a:lnTo>
                  <a:pt x="4290" y="848"/>
                </a:lnTo>
                <a:lnTo>
                  <a:pt x="4271" y="861"/>
                </a:lnTo>
                <a:lnTo>
                  <a:pt x="4252" y="874"/>
                </a:lnTo>
                <a:lnTo>
                  <a:pt x="4233" y="886"/>
                </a:lnTo>
                <a:lnTo>
                  <a:pt x="4214" y="898"/>
                </a:lnTo>
                <a:lnTo>
                  <a:pt x="4194" y="906"/>
                </a:lnTo>
                <a:lnTo>
                  <a:pt x="4172" y="915"/>
                </a:lnTo>
                <a:lnTo>
                  <a:pt x="4153" y="924"/>
                </a:lnTo>
                <a:lnTo>
                  <a:pt x="4131" y="930"/>
                </a:lnTo>
                <a:lnTo>
                  <a:pt x="4110" y="936"/>
                </a:lnTo>
                <a:lnTo>
                  <a:pt x="4089" y="941"/>
                </a:lnTo>
                <a:lnTo>
                  <a:pt x="4067" y="945"/>
                </a:lnTo>
                <a:lnTo>
                  <a:pt x="4046" y="947"/>
                </a:lnTo>
                <a:lnTo>
                  <a:pt x="4023" y="950"/>
                </a:lnTo>
                <a:lnTo>
                  <a:pt x="4002" y="950"/>
                </a:lnTo>
                <a:lnTo>
                  <a:pt x="4006" y="925"/>
                </a:lnTo>
                <a:lnTo>
                  <a:pt x="4007" y="900"/>
                </a:lnTo>
                <a:lnTo>
                  <a:pt x="4008" y="875"/>
                </a:lnTo>
                <a:lnTo>
                  <a:pt x="4008" y="850"/>
                </a:lnTo>
                <a:lnTo>
                  <a:pt x="4042" y="848"/>
                </a:lnTo>
                <a:lnTo>
                  <a:pt x="4059" y="845"/>
                </a:lnTo>
                <a:lnTo>
                  <a:pt x="4075" y="842"/>
                </a:lnTo>
                <a:lnTo>
                  <a:pt x="4092" y="838"/>
                </a:lnTo>
                <a:lnTo>
                  <a:pt x="4108" y="833"/>
                </a:lnTo>
                <a:lnTo>
                  <a:pt x="4124" y="828"/>
                </a:lnTo>
                <a:lnTo>
                  <a:pt x="4139" y="822"/>
                </a:lnTo>
                <a:lnTo>
                  <a:pt x="4155" y="814"/>
                </a:lnTo>
                <a:lnTo>
                  <a:pt x="4170" y="807"/>
                </a:lnTo>
                <a:lnTo>
                  <a:pt x="4185" y="799"/>
                </a:lnTo>
                <a:lnTo>
                  <a:pt x="4200" y="789"/>
                </a:lnTo>
                <a:lnTo>
                  <a:pt x="4215" y="779"/>
                </a:lnTo>
                <a:lnTo>
                  <a:pt x="4229" y="769"/>
                </a:lnTo>
                <a:lnTo>
                  <a:pt x="4242" y="757"/>
                </a:lnTo>
                <a:lnTo>
                  <a:pt x="4255" y="746"/>
                </a:lnTo>
                <a:lnTo>
                  <a:pt x="4268" y="732"/>
                </a:lnTo>
                <a:lnTo>
                  <a:pt x="4281" y="717"/>
                </a:lnTo>
                <a:lnTo>
                  <a:pt x="4293" y="702"/>
                </a:lnTo>
                <a:lnTo>
                  <a:pt x="4304" y="687"/>
                </a:lnTo>
                <a:lnTo>
                  <a:pt x="4314" y="671"/>
                </a:lnTo>
                <a:lnTo>
                  <a:pt x="4323" y="656"/>
                </a:lnTo>
                <a:lnTo>
                  <a:pt x="4332" y="639"/>
                </a:lnTo>
                <a:lnTo>
                  <a:pt x="4339" y="622"/>
                </a:lnTo>
                <a:lnTo>
                  <a:pt x="4347" y="605"/>
                </a:lnTo>
                <a:lnTo>
                  <a:pt x="4352" y="589"/>
                </a:lnTo>
                <a:lnTo>
                  <a:pt x="4358" y="571"/>
                </a:lnTo>
                <a:lnTo>
                  <a:pt x="4362" y="553"/>
                </a:lnTo>
                <a:lnTo>
                  <a:pt x="4365" y="535"/>
                </a:lnTo>
                <a:lnTo>
                  <a:pt x="4368" y="518"/>
                </a:lnTo>
                <a:lnTo>
                  <a:pt x="4369" y="499"/>
                </a:lnTo>
                <a:lnTo>
                  <a:pt x="4369" y="482"/>
                </a:lnTo>
                <a:lnTo>
                  <a:pt x="4369" y="463"/>
                </a:lnTo>
                <a:lnTo>
                  <a:pt x="4369" y="446"/>
                </a:lnTo>
                <a:lnTo>
                  <a:pt x="4367" y="428"/>
                </a:lnTo>
                <a:lnTo>
                  <a:pt x="4364" y="410"/>
                </a:lnTo>
                <a:lnTo>
                  <a:pt x="4360" y="392"/>
                </a:lnTo>
                <a:lnTo>
                  <a:pt x="4355" y="375"/>
                </a:lnTo>
                <a:lnTo>
                  <a:pt x="4350" y="357"/>
                </a:lnTo>
                <a:lnTo>
                  <a:pt x="4344" y="340"/>
                </a:lnTo>
                <a:lnTo>
                  <a:pt x="4338" y="322"/>
                </a:lnTo>
                <a:lnTo>
                  <a:pt x="4329" y="306"/>
                </a:lnTo>
                <a:lnTo>
                  <a:pt x="4321" y="290"/>
                </a:lnTo>
                <a:lnTo>
                  <a:pt x="4312" y="274"/>
                </a:lnTo>
                <a:lnTo>
                  <a:pt x="4301" y="258"/>
                </a:lnTo>
                <a:lnTo>
                  <a:pt x="4290" y="243"/>
                </a:lnTo>
                <a:lnTo>
                  <a:pt x="4277" y="228"/>
                </a:lnTo>
                <a:lnTo>
                  <a:pt x="4265" y="214"/>
                </a:lnTo>
                <a:lnTo>
                  <a:pt x="4251" y="200"/>
                </a:lnTo>
                <a:lnTo>
                  <a:pt x="4236" y="188"/>
                </a:lnTo>
                <a:lnTo>
                  <a:pt x="4221" y="176"/>
                </a:lnTo>
                <a:lnTo>
                  <a:pt x="4206" y="164"/>
                </a:lnTo>
                <a:lnTo>
                  <a:pt x="4191" y="154"/>
                </a:lnTo>
                <a:lnTo>
                  <a:pt x="4175" y="146"/>
                </a:lnTo>
                <a:lnTo>
                  <a:pt x="4159" y="137"/>
                </a:lnTo>
                <a:lnTo>
                  <a:pt x="4141" y="129"/>
                </a:lnTo>
                <a:lnTo>
                  <a:pt x="4124" y="123"/>
                </a:lnTo>
                <a:lnTo>
                  <a:pt x="4108" y="117"/>
                </a:lnTo>
                <a:lnTo>
                  <a:pt x="4090" y="112"/>
                </a:lnTo>
                <a:lnTo>
                  <a:pt x="4072" y="107"/>
                </a:lnTo>
                <a:lnTo>
                  <a:pt x="4054" y="105"/>
                </a:lnTo>
                <a:lnTo>
                  <a:pt x="4037" y="102"/>
                </a:lnTo>
                <a:lnTo>
                  <a:pt x="4018" y="100"/>
                </a:lnTo>
                <a:lnTo>
                  <a:pt x="4001" y="100"/>
                </a:lnTo>
                <a:lnTo>
                  <a:pt x="3982" y="100"/>
                </a:lnTo>
                <a:lnTo>
                  <a:pt x="3965" y="101"/>
                </a:lnTo>
                <a:lnTo>
                  <a:pt x="3947" y="102"/>
                </a:lnTo>
                <a:lnTo>
                  <a:pt x="3929" y="105"/>
                </a:lnTo>
                <a:lnTo>
                  <a:pt x="3911" y="108"/>
                </a:lnTo>
                <a:lnTo>
                  <a:pt x="3894" y="113"/>
                </a:lnTo>
                <a:lnTo>
                  <a:pt x="3876" y="118"/>
                </a:lnTo>
                <a:lnTo>
                  <a:pt x="3859" y="124"/>
                </a:lnTo>
                <a:lnTo>
                  <a:pt x="3841" y="132"/>
                </a:lnTo>
                <a:lnTo>
                  <a:pt x="3825" y="139"/>
                </a:lnTo>
                <a:lnTo>
                  <a:pt x="3809" y="148"/>
                </a:lnTo>
                <a:lnTo>
                  <a:pt x="3793" y="158"/>
                </a:lnTo>
                <a:lnTo>
                  <a:pt x="3778" y="168"/>
                </a:lnTo>
                <a:lnTo>
                  <a:pt x="3762" y="179"/>
                </a:lnTo>
                <a:lnTo>
                  <a:pt x="3747" y="192"/>
                </a:lnTo>
                <a:lnTo>
                  <a:pt x="3733" y="205"/>
                </a:lnTo>
                <a:lnTo>
                  <a:pt x="3714" y="224"/>
                </a:lnTo>
                <a:lnTo>
                  <a:pt x="3698" y="244"/>
                </a:lnTo>
                <a:lnTo>
                  <a:pt x="3682" y="265"/>
                </a:lnTo>
                <a:lnTo>
                  <a:pt x="3668" y="286"/>
                </a:lnTo>
                <a:lnTo>
                  <a:pt x="3646" y="275"/>
                </a:lnTo>
                <a:lnTo>
                  <a:pt x="3624" y="265"/>
                </a:lnTo>
                <a:lnTo>
                  <a:pt x="3601" y="255"/>
                </a:lnTo>
                <a:lnTo>
                  <a:pt x="3577" y="246"/>
                </a:lnTo>
                <a:lnTo>
                  <a:pt x="3595" y="217"/>
                </a:lnTo>
                <a:lnTo>
                  <a:pt x="3616" y="187"/>
                </a:lnTo>
                <a:lnTo>
                  <a:pt x="3638" y="159"/>
                </a:lnTo>
                <a:lnTo>
                  <a:pt x="3663" y="133"/>
                </a:lnTo>
                <a:lnTo>
                  <a:pt x="3682" y="117"/>
                </a:lnTo>
                <a:lnTo>
                  <a:pt x="3701" y="101"/>
                </a:lnTo>
                <a:lnTo>
                  <a:pt x="3719" y="87"/>
                </a:lnTo>
                <a:lnTo>
                  <a:pt x="3739" y="73"/>
                </a:lnTo>
                <a:lnTo>
                  <a:pt x="3759" y="61"/>
                </a:lnTo>
                <a:lnTo>
                  <a:pt x="3780" y="50"/>
                </a:lnTo>
                <a:lnTo>
                  <a:pt x="3802" y="40"/>
                </a:lnTo>
                <a:lnTo>
                  <a:pt x="3823" y="31"/>
                </a:lnTo>
                <a:lnTo>
                  <a:pt x="3845" y="24"/>
                </a:lnTo>
                <a:lnTo>
                  <a:pt x="3866" y="17"/>
                </a:lnTo>
                <a:lnTo>
                  <a:pt x="3889" y="11"/>
                </a:lnTo>
                <a:lnTo>
                  <a:pt x="3911" y="7"/>
                </a:lnTo>
                <a:lnTo>
                  <a:pt x="3933" y="4"/>
                </a:lnTo>
                <a:lnTo>
                  <a:pt x="3957" y="1"/>
                </a:lnTo>
                <a:lnTo>
                  <a:pt x="3980" y="0"/>
                </a:lnTo>
                <a:lnTo>
                  <a:pt x="4002" y="0"/>
                </a:lnTo>
                <a:lnTo>
                  <a:pt x="4026" y="1"/>
                </a:lnTo>
                <a:lnTo>
                  <a:pt x="4048" y="2"/>
                </a:lnTo>
                <a:lnTo>
                  <a:pt x="4070" y="6"/>
                </a:lnTo>
                <a:lnTo>
                  <a:pt x="4093" y="10"/>
                </a:lnTo>
                <a:lnTo>
                  <a:pt x="4115" y="15"/>
                </a:lnTo>
                <a:lnTo>
                  <a:pt x="4138" y="22"/>
                </a:lnTo>
                <a:lnTo>
                  <a:pt x="4159" y="29"/>
                </a:lnTo>
                <a:lnTo>
                  <a:pt x="4180" y="37"/>
                </a:lnTo>
                <a:lnTo>
                  <a:pt x="4201" y="47"/>
                </a:lnTo>
                <a:lnTo>
                  <a:pt x="4222" y="59"/>
                </a:lnTo>
                <a:lnTo>
                  <a:pt x="4242" y="70"/>
                </a:lnTo>
                <a:lnTo>
                  <a:pt x="4262" y="82"/>
                </a:lnTo>
                <a:lnTo>
                  <a:pt x="4282" y="97"/>
                </a:lnTo>
                <a:lnTo>
                  <a:pt x="4301" y="112"/>
                </a:lnTo>
                <a:lnTo>
                  <a:pt x="4318" y="128"/>
                </a:lnTo>
                <a:lnTo>
                  <a:pt x="4336" y="144"/>
                </a:lnTo>
                <a:close/>
                <a:moveTo>
                  <a:pt x="3803" y="269"/>
                </a:moveTo>
                <a:lnTo>
                  <a:pt x="3803" y="269"/>
                </a:lnTo>
                <a:lnTo>
                  <a:pt x="3825" y="250"/>
                </a:lnTo>
                <a:lnTo>
                  <a:pt x="3848" y="234"/>
                </a:lnTo>
                <a:lnTo>
                  <a:pt x="3873" y="220"/>
                </a:lnTo>
                <a:lnTo>
                  <a:pt x="3897" y="209"/>
                </a:lnTo>
                <a:lnTo>
                  <a:pt x="3924" y="200"/>
                </a:lnTo>
                <a:lnTo>
                  <a:pt x="3950" y="194"/>
                </a:lnTo>
                <a:lnTo>
                  <a:pt x="3977" y="192"/>
                </a:lnTo>
                <a:lnTo>
                  <a:pt x="4003" y="190"/>
                </a:lnTo>
                <a:lnTo>
                  <a:pt x="4031" y="192"/>
                </a:lnTo>
                <a:lnTo>
                  <a:pt x="4058" y="197"/>
                </a:lnTo>
                <a:lnTo>
                  <a:pt x="4084" y="203"/>
                </a:lnTo>
                <a:lnTo>
                  <a:pt x="4109" y="213"/>
                </a:lnTo>
                <a:lnTo>
                  <a:pt x="4134" y="225"/>
                </a:lnTo>
                <a:lnTo>
                  <a:pt x="4158" y="239"/>
                </a:lnTo>
                <a:lnTo>
                  <a:pt x="4180" y="256"/>
                </a:lnTo>
                <a:lnTo>
                  <a:pt x="4201" y="276"/>
                </a:lnTo>
                <a:lnTo>
                  <a:pt x="3927" y="542"/>
                </a:lnTo>
                <a:lnTo>
                  <a:pt x="3906" y="505"/>
                </a:lnTo>
                <a:lnTo>
                  <a:pt x="3882" y="472"/>
                </a:lnTo>
                <a:lnTo>
                  <a:pt x="3856" y="438"/>
                </a:lnTo>
                <a:lnTo>
                  <a:pt x="3828" y="407"/>
                </a:lnTo>
                <a:lnTo>
                  <a:pt x="3809" y="388"/>
                </a:lnTo>
                <a:lnTo>
                  <a:pt x="3790" y="371"/>
                </a:lnTo>
                <a:lnTo>
                  <a:pt x="3770" y="355"/>
                </a:lnTo>
                <a:lnTo>
                  <a:pt x="3751" y="339"/>
                </a:lnTo>
                <a:lnTo>
                  <a:pt x="3762" y="320"/>
                </a:lnTo>
                <a:lnTo>
                  <a:pt x="3774" y="303"/>
                </a:lnTo>
                <a:lnTo>
                  <a:pt x="3788" y="285"/>
                </a:lnTo>
                <a:lnTo>
                  <a:pt x="3803" y="269"/>
                </a:lnTo>
                <a:close/>
                <a:moveTo>
                  <a:pt x="4280" y="448"/>
                </a:moveTo>
                <a:lnTo>
                  <a:pt x="3996" y="723"/>
                </a:lnTo>
                <a:lnTo>
                  <a:pt x="3990" y="698"/>
                </a:lnTo>
                <a:lnTo>
                  <a:pt x="3983" y="673"/>
                </a:lnTo>
                <a:lnTo>
                  <a:pt x="3976" y="650"/>
                </a:lnTo>
                <a:lnTo>
                  <a:pt x="3967" y="626"/>
                </a:lnTo>
                <a:lnTo>
                  <a:pt x="4252" y="350"/>
                </a:lnTo>
                <a:lnTo>
                  <a:pt x="4263" y="373"/>
                </a:lnTo>
                <a:lnTo>
                  <a:pt x="4271" y="398"/>
                </a:lnTo>
                <a:lnTo>
                  <a:pt x="4276" y="423"/>
                </a:lnTo>
                <a:lnTo>
                  <a:pt x="4280" y="448"/>
                </a:lnTo>
                <a:close/>
              </a:path>
            </a:pathLst>
          </a:custGeom>
          <a:solidFill>
            <a:srgbClr val="475467"/>
          </a:solidFill>
          <a:ln w="25400" cap="flat" cmpd="sng" algn="ctr">
            <a:noFill/>
            <a:prstDash val="solid"/>
          </a:ln>
          <a:effectLst/>
        </p:spPr>
        <p:txBody>
          <a:bodyPr lIns="76226" tIns="76226" rIns="76226" bIns="76226" anchor="ctr"/>
          <a:lstStyle/>
          <a:p>
            <a:pPr algn="ctr" eaLnBrk="1" fontAlgn="auto" hangingPunct="1">
              <a:spcBef>
                <a:spcPts val="0"/>
              </a:spcBef>
              <a:spcAft>
                <a:spcPts val="0"/>
              </a:spcAft>
              <a:buClr>
                <a:srgbClr val="C00000"/>
              </a:buClr>
            </a:pPr>
            <a:endParaRPr lang="ru-RU" sz="1400" kern="0" dirty="0">
              <a:solidFill>
                <a:srgbClr val="443728"/>
              </a:solidFill>
              <a:latin typeface="+mn-lt"/>
            </a:endParaRPr>
          </a:p>
        </p:txBody>
      </p:sp>
      <p:sp>
        <p:nvSpPr>
          <p:cNvPr id="68" name="TextBox 67">
            <a:extLst>
              <a:ext uri="{FF2B5EF4-FFF2-40B4-BE49-F238E27FC236}">
                <a16:creationId xmlns:a16="http://schemas.microsoft.com/office/drawing/2014/main" id="{B04D8D9D-FA49-4A23-B657-60E354DEA518}"/>
              </a:ext>
            </a:extLst>
          </p:cNvPr>
          <p:cNvSpPr txBox="1"/>
          <p:nvPr/>
        </p:nvSpPr>
        <p:spPr>
          <a:xfrm>
            <a:off x="9309962" y="5596273"/>
            <a:ext cx="2360278" cy="584775"/>
          </a:xfrm>
          <a:prstGeom prst="rect">
            <a:avLst/>
          </a:prstGeom>
          <a:noFill/>
        </p:spPr>
        <p:txBody>
          <a:bodyPr wrap="square" rtlCol="0">
            <a:spAutoFit/>
          </a:bodyPr>
          <a:lstStyle/>
          <a:p>
            <a:pPr algn="ctr"/>
            <a:r>
              <a:rPr lang="ru-RU" sz="1600" b="1" dirty="0">
                <a:solidFill>
                  <a:srgbClr val="443728"/>
                </a:solidFill>
                <a:latin typeface="+mn-lt"/>
              </a:rPr>
              <a:t>Банк продавца (исполняющий банк) </a:t>
            </a:r>
          </a:p>
        </p:txBody>
      </p:sp>
      <p:cxnSp>
        <p:nvCxnSpPr>
          <p:cNvPr id="20" name="Прямая со стрелкой 19">
            <a:extLst>
              <a:ext uri="{FF2B5EF4-FFF2-40B4-BE49-F238E27FC236}">
                <a16:creationId xmlns:a16="http://schemas.microsoft.com/office/drawing/2014/main" id="{DE95B2EB-A202-4CE4-B749-3A731578A6FA}"/>
              </a:ext>
            </a:extLst>
          </p:cNvPr>
          <p:cNvCxnSpPr>
            <a:cxnSpLocks/>
          </p:cNvCxnSpPr>
          <p:nvPr/>
        </p:nvCxnSpPr>
        <p:spPr bwMode="auto">
          <a:xfrm>
            <a:off x="4010141" y="1966316"/>
            <a:ext cx="4175002" cy="22822"/>
          </a:xfrm>
          <a:prstGeom prst="straightConnector1">
            <a:avLst/>
          </a:prstGeom>
          <a:solidFill>
            <a:srgbClr val="00FF00">
              <a:alpha val="75000"/>
            </a:srgbClr>
          </a:solidFill>
          <a:ln w="28575" cap="flat" cmpd="sng" algn="ctr">
            <a:solidFill>
              <a:srgbClr val="835E54"/>
            </a:solidFill>
            <a:prstDash val="solid"/>
            <a:round/>
            <a:headEnd type="triangl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Прямая со стрелкой 70">
            <a:extLst>
              <a:ext uri="{FF2B5EF4-FFF2-40B4-BE49-F238E27FC236}">
                <a16:creationId xmlns:a16="http://schemas.microsoft.com/office/drawing/2014/main" id="{1A13D785-24F6-41CD-ACFE-604BC7EA180D}"/>
              </a:ext>
            </a:extLst>
          </p:cNvPr>
          <p:cNvCxnSpPr>
            <a:cxnSpLocks/>
          </p:cNvCxnSpPr>
          <p:nvPr/>
        </p:nvCxnSpPr>
        <p:spPr bwMode="auto">
          <a:xfrm>
            <a:off x="4010141" y="2527041"/>
            <a:ext cx="4175002" cy="32353"/>
          </a:xfrm>
          <a:prstGeom prst="straightConnector1">
            <a:avLst/>
          </a:prstGeom>
          <a:solidFill>
            <a:srgbClr val="00FF00">
              <a:alpha val="75000"/>
            </a:srgbClr>
          </a:solidFill>
          <a:ln w="28575" cap="flat" cmpd="sng" algn="ctr">
            <a:solidFill>
              <a:srgbClr val="835E54"/>
            </a:solidFill>
            <a:prstDash val="solid"/>
            <a:round/>
            <a:headEnd type="triangl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 name="TextBox 20">
            <a:extLst>
              <a:ext uri="{FF2B5EF4-FFF2-40B4-BE49-F238E27FC236}">
                <a16:creationId xmlns:a16="http://schemas.microsoft.com/office/drawing/2014/main" id="{903B055D-164A-48E2-AFCF-B269F2C7B058}"/>
              </a:ext>
            </a:extLst>
          </p:cNvPr>
          <p:cNvSpPr txBox="1"/>
          <p:nvPr/>
        </p:nvSpPr>
        <p:spPr>
          <a:xfrm>
            <a:off x="5181347" y="1557586"/>
            <a:ext cx="1329210" cy="338554"/>
          </a:xfrm>
          <a:prstGeom prst="rect">
            <a:avLst/>
          </a:prstGeom>
          <a:noFill/>
        </p:spPr>
        <p:txBody>
          <a:bodyPr wrap="none" rtlCol="0">
            <a:spAutoFit/>
          </a:bodyPr>
          <a:lstStyle/>
          <a:p>
            <a:r>
              <a:rPr lang="ru-RU" sz="1600" dirty="0">
                <a:solidFill>
                  <a:srgbClr val="443728"/>
                </a:solidFill>
                <a:latin typeface="+mn-lt"/>
              </a:rPr>
              <a:t>1. Контракт</a:t>
            </a:r>
          </a:p>
        </p:txBody>
      </p:sp>
      <p:sp>
        <p:nvSpPr>
          <p:cNvPr id="73" name="TextBox 72">
            <a:extLst>
              <a:ext uri="{FF2B5EF4-FFF2-40B4-BE49-F238E27FC236}">
                <a16:creationId xmlns:a16="http://schemas.microsoft.com/office/drawing/2014/main" id="{0EBC9F16-5FC2-4B06-8D56-F482665E01EA}"/>
              </a:ext>
            </a:extLst>
          </p:cNvPr>
          <p:cNvSpPr txBox="1"/>
          <p:nvPr/>
        </p:nvSpPr>
        <p:spPr>
          <a:xfrm>
            <a:off x="5341648" y="2100545"/>
            <a:ext cx="1008609" cy="338554"/>
          </a:xfrm>
          <a:prstGeom prst="rect">
            <a:avLst/>
          </a:prstGeom>
          <a:noFill/>
        </p:spPr>
        <p:txBody>
          <a:bodyPr wrap="none" rtlCol="0">
            <a:spAutoFit/>
          </a:bodyPr>
          <a:lstStyle/>
          <a:p>
            <a:r>
              <a:rPr lang="ru-RU" sz="1600" dirty="0">
                <a:solidFill>
                  <a:srgbClr val="443728"/>
                </a:solidFill>
                <a:latin typeface="+mn-lt"/>
              </a:rPr>
              <a:t>5. Товар</a:t>
            </a:r>
          </a:p>
        </p:txBody>
      </p:sp>
      <p:cxnSp>
        <p:nvCxnSpPr>
          <p:cNvPr id="74" name="Прямая со стрелкой 73">
            <a:extLst>
              <a:ext uri="{FF2B5EF4-FFF2-40B4-BE49-F238E27FC236}">
                <a16:creationId xmlns:a16="http://schemas.microsoft.com/office/drawing/2014/main" id="{497C564B-2589-481A-905C-59E717504942}"/>
              </a:ext>
            </a:extLst>
          </p:cNvPr>
          <p:cNvCxnSpPr>
            <a:cxnSpLocks/>
          </p:cNvCxnSpPr>
          <p:nvPr/>
        </p:nvCxnSpPr>
        <p:spPr bwMode="auto">
          <a:xfrm>
            <a:off x="4010141" y="5168806"/>
            <a:ext cx="4175002" cy="24963"/>
          </a:xfrm>
          <a:prstGeom prst="straightConnector1">
            <a:avLst/>
          </a:prstGeom>
          <a:solidFill>
            <a:srgbClr val="00FF00">
              <a:alpha val="75000"/>
            </a:srgbClr>
          </a:solidFill>
          <a:ln w="28575" cap="flat" cmpd="sng" algn="ctr">
            <a:solidFill>
              <a:srgbClr val="835E54"/>
            </a:solidFill>
            <a:prstDash val="solid"/>
            <a:round/>
            <a:headEnd type="non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5" name="Прямая со стрелкой 74">
            <a:extLst>
              <a:ext uri="{FF2B5EF4-FFF2-40B4-BE49-F238E27FC236}">
                <a16:creationId xmlns:a16="http://schemas.microsoft.com/office/drawing/2014/main" id="{EBB7DE69-5E39-4FE1-B044-6D099578D816}"/>
              </a:ext>
            </a:extLst>
          </p:cNvPr>
          <p:cNvCxnSpPr>
            <a:cxnSpLocks/>
          </p:cNvCxnSpPr>
          <p:nvPr/>
        </p:nvCxnSpPr>
        <p:spPr bwMode="auto">
          <a:xfrm>
            <a:off x="4010141" y="6166098"/>
            <a:ext cx="4175002" cy="8271"/>
          </a:xfrm>
          <a:prstGeom prst="straightConnector1">
            <a:avLst/>
          </a:prstGeom>
          <a:solidFill>
            <a:srgbClr val="00FF00">
              <a:alpha val="75000"/>
            </a:srgbClr>
          </a:solidFill>
          <a:ln w="28575" cap="flat" cmpd="sng" algn="ctr">
            <a:solidFill>
              <a:srgbClr val="835E54"/>
            </a:solidFill>
            <a:prstDash val="solid"/>
            <a:round/>
            <a:headEnd type="non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Прямая со стрелкой 75">
            <a:extLst>
              <a:ext uri="{FF2B5EF4-FFF2-40B4-BE49-F238E27FC236}">
                <a16:creationId xmlns:a16="http://schemas.microsoft.com/office/drawing/2014/main" id="{9212DE4C-03EC-4B6A-82DF-FD4C862E5CA6}"/>
              </a:ext>
            </a:extLst>
          </p:cNvPr>
          <p:cNvCxnSpPr>
            <a:cxnSpLocks/>
          </p:cNvCxnSpPr>
          <p:nvPr/>
        </p:nvCxnSpPr>
        <p:spPr bwMode="auto">
          <a:xfrm>
            <a:off x="4010141" y="5678528"/>
            <a:ext cx="4175002" cy="0"/>
          </a:xfrm>
          <a:prstGeom prst="straightConnector1">
            <a:avLst/>
          </a:prstGeom>
          <a:solidFill>
            <a:srgbClr val="00FF00">
              <a:alpha val="75000"/>
            </a:srgbClr>
          </a:solidFill>
          <a:ln w="28575" cap="flat" cmpd="sng" algn="ctr">
            <a:solidFill>
              <a:srgbClr val="835E54"/>
            </a:solidFill>
            <a:prstDash val="solid"/>
            <a:round/>
            <a:headEnd type="triangle" w="lg"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8" name="TextBox 77">
            <a:extLst>
              <a:ext uri="{FF2B5EF4-FFF2-40B4-BE49-F238E27FC236}">
                <a16:creationId xmlns:a16="http://schemas.microsoft.com/office/drawing/2014/main" id="{D98CEE19-A510-443C-B1FD-3F2064B8149F}"/>
              </a:ext>
            </a:extLst>
          </p:cNvPr>
          <p:cNvSpPr txBox="1"/>
          <p:nvPr/>
        </p:nvSpPr>
        <p:spPr>
          <a:xfrm>
            <a:off x="5137264" y="4742309"/>
            <a:ext cx="1417376" cy="307777"/>
          </a:xfrm>
          <a:prstGeom prst="rect">
            <a:avLst/>
          </a:prstGeom>
          <a:noFill/>
        </p:spPr>
        <p:txBody>
          <a:bodyPr wrap="none" rtlCol="0">
            <a:spAutoFit/>
          </a:bodyPr>
          <a:lstStyle/>
          <a:p>
            <a:r>
              <a:rPr lang="ru-RU" sz="1400" dirty="0">
                <a:solidFill>
                  <a:srgbClr val="443728"/>
                </a:solidFill>
                <a:latin typeface="+mn-lt"/>
              </a:rPr>
              <a:t>3. Аккредитив</a:t>
            </a:r>
          </a:p>
        </p:txBody>
      </p:sp>
      <p:sp>
        <p:nvSpPr>
          <p:cNvPr id="81" name="TextBox 80">
            <a:extLst>
              <a:ext uri="{FF2B5EF4-FFF2-40B4-BE49-F238E27FC236}">
                <a16:creationId xmlns:a16="http://schemas.microsoft.com/office/drawing/2014/main" id="{0DE28D8A-C42D-4803-8B36-F1BBF3D86277}"/>
              </a:ext>
            </a:extLst>
          </p:cNvPr>
          <p:cNvSpPr txBox="1"/>
          <p:nvPr/>
        </p:nvSpPr>
        <p:spPr>
          <a:xfrm>
            <a:off x="5100395" y="5262586"/>
            <a:ext cx="1491114" cy="307777"/>
          </a:xfrm>
          <a:prstGeom prst="rect">
            <a:avLst/>
          </a:prstGeom>
          <a:noFill/>
        </p:spPr>
        <p:txBody>
          <a:bodyPr wrap="none" rtlCol="0">
            <a:spAutoFit/>
          </a:bodyPr>
          <a:lstStyle/>
          <a:p>
            <a:r>
              <a:rPr lang="ru-RU" sz="1400" dirty="0">
                <a:solidFill>
                  <a:srgbClr val="443728"/>
                </a:solidFill>
                <a:latin typeface="+mn-lt"/>
              </a:rPr>
              <a:t>7.2 Документы</a:t>
            </a:r>
          </a:p>
        </p:txBody>
      </p:sp>
      <p:sp>
        <p:nvSpPr>
          <p:cNvPr id="82" name="TextBox 81">
            <a:extLst>
              <a:ext uri="{FF2B5EF4-FFF2-40B4-BE49-F238E27FC236}">
                <a16:creationId xmlns:a16="http://schemas.microsoft.com/office/drawing/2014/main" id="{D05C78AD-CE4E-4EB7-8518-73DBF3567884}"/>
              </a:ext>
            </a:extLst>
          </p:cNvPr>
          <p:cNvSpPr txBox="1"/>
          <p:nvPr/>
        </p:nvSpPr>
        <p:spPr>
          <a:xfrm>
            <a:off x="5319205" y="5750155"/>
            <a:ext cx="1053494" cy="307777"/>
          </a:xfrm>
          <a:prstGeom prst="rect">
            <a:avLst/>
          </a:prstGeom>
          <a:noFill/>
        </p:spPr>
        <p:txBody>
          <a:bodyPr wrap="none" rtlCol="0">
            <a:spAutoFit/>
          </a:bodyPr>
          <a:lstStyle/>
          <a:p>
            <a:r>
              <a:rPr lang="ru-RU" sz="1400" dirty="0">
                <a:solidFill>
                  <a:srgbClr val="443728"/>
                </a:solidFill>
                <a:latin typeface="+mn-lt"/>
              </a:rPr>
              <a:t>8. Платеж</a:t>
            </a:r>
          </a:p>
        </p:txBody>
      </p:sp>
      <p:cxnSp>
        <p:nvCxnSpPr>
          <p:cNvPr id="102" name="Прямая со стрелкой 101">
            <a:extLst>
              <a:ext uri="{FF2B5EF4-FFF2-40B4-BE49-F238E27FC236}">
                <a16:creationId xmlns:a16="http://schemas.microsoft.com/office/drawing/2014/main" id="{EF82C067-9661-4C81-93FC-96D2E5F35D25}"/>
              </a:ext>
            </a:extLst>
          </p:cNvPr>
          <p:cNvCxnSpPr/>
          <p:nvPr/>
        </p:nvCxnSpPr>
        <p:spPr bwMode="auto">
          <a:xfrm flipV="1">
            <a:off x="10000558" y="3313649"/>
            <a:ext cx="0" cy="1512168"/>
          </a:xfrm>
          <a:prstGeom prst="straightConnector1">
            <a:avLst/>
          </a:prstGeom>
          <a:solidFill>
            <a:srgbClr val="00FF00">
              <a:alpha val="75000"/>
            </a:srgbClr>
          </a:solidFill>
          <a:ln w="28575" cap="flat" cmpd="sng" algn="ctr">
            <a:solidFill>
              <a:srgbClr val="835E54"/>
            </a:solidFill>
            <a:prstDash val="solid"/>
            <a:round/>
            <a:headEnd type="non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8" name="TextBox 107">
            <a:extLst>
              <a:ext uri="{FF2B5EF4-FFF2-40B4-BE49-F238E27FC236}">
                <a16:creationId xmlns:a16="http://schemas.microsoft.com/office/drawing/2014/main" id="{1001A87F-4F63-411E-BDA3-809277E91A24}"/>
              </a:ext>
            </a:extLst>
          </p:cNvPr>
          <p:cNvSpPr txBox="1"/>
          <p:nvPr/>
        </p:nvSpPr>
        <p:spPr>
          <a:xfrm rot="16200000">
            <a:off x="9051741" y="3964651"/>
            <a:ext cx="1417376" cy="307777"/>
          </a:xfrm>
          <a:prstGeom prst="rect">
            <a:avLst/>
          </a:prstGeom>
          <a:noFill/>
        </p:spPr>
        <p:txBody>
          <a:bodyPr wrap="none" rtlCol="0">
            <a:spAutoFit/>
          </a:bodyPr>
          <a:lstStyle/>
          <a:p>
            <a:r>
              <a:rPr lang="ru-RU" sz="1400" dirty="0">
                <a:solidFill>
                  <a:srgbClr val="443728"/>
                </a:solidFill>
                <a:latin typeface="+mn-lt"/>
              </a:rPr>
              <a:t>3. Аккредитив</a:t>
            </a:r>
          </a:p>
        </p:txBody>
      </p:sp>
      <p:cxnSp>
        <p:nvCxnSpPr>
          <p:cNvPr id="109" name="Прямая со стрелкой 108">
            <a:extLst>
              <a:ext uri="{FF2B5EF4-FFF2-40B4-BE49-F238E27FC236}">
                <a16:creationId xmlns:a16="http://schemas.microsoft.com/office/drawing/2014/main" id="{DD7D46D0-68A4-4D60-967E-CDACAB1303D4}"/>
              </a:ext>
            </a:extLst>
          </p:cNvPr>
          <p:cNvCxnSpPr/>
          <p:nvPr/>
        </p:nvCxnSpPr>
        <p:spPr bwMode="auto">
          <a:xfrm flipV="1">
            <a:off x="10562083" y="3311906"/>
            <a:ext cx="0" cy="1303179"/>
          </a:xfrm>
          <a:prstGeom prst="straightConnector1">
            <a:avLst/>
          </a:prstGeom>
          <a:solidFill>
            <a:srgbClr val="00FF00">
              <a:alpha val="75000"/>
            </a:srgbClr>
          </a:solidFill>
          <a:ln w="28575" cap="flat" cmpd="sng" algn="ctr">
            <a:solidFill>
              <a:srgbClr val="835E54"/>
            </a:solidFill>
            <a:prstDash val="solid"/>
            <a:round/>
            <a:headEnd type="triangle" w="lg"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0" name="TextBox 109">
            <a:extLst>
              <a:ext uri="{FF2B5EF4-FFF2-40B4-BE49-F238E27FC236}">
                <a16:creationId xmlns:a16="http://schemas.microsoft.com/office/drawing/2014/main" id="{AE8F132B-BECF-4113-8C79-81FA4B911AC4}"/>
              </a:ext>
            </a:extLst>
          </p:cNvPr>
          <p:cNvSpPr txBox="1"/>
          <p:nvPr/>
        </p:nvSpPr>
        <p:spPr>
          <a:xfrm rot="16200000">
            <a:off x="9672604" y="3850311"/>
            <a:ext cx="1391728" cy="307777"/>
          </a:xfrm>
          <a:prstGeom prst="rect">
            <a:avLst/>
          </a:prstGeom>
          <a:noFill/>
        </p:spPr>
        <p:txBody>
          <a:bodyPr wrap="none" rtlCol="0">
            <a:spAutoFit/>
          </a:bodyPr>
          <a:lstStyle/>
          <a:p>
            <a:r>
              <a:rPr lang="ru-RU" sz="1400" dirty="0">
                <a:solidFill>
                  <a:srgbClr val="443728"/>
                </a:solidFill>
                <a:latin typeface="+mn-lt"/>
              </a:rPr>
              <a:t>6. Документы</a:t>
            </a:r>
          </a:p>
        </p:txBody>
      </p:sp>
      <p:cxnSp>
        <p:nvCxnSpPr>
          <p:cNvPr id="111" name="Прямая со стрелкой 110">
            <a:extLst>
              <a:ext uri="{FF2B5EF4-FFF2-40B4-BE49-F238E27FC236}">
                <a16:creationId xmlns:a16="http://schemas.microsoft.com/office/drawing/2014/main" id="{0167F4C9-FA6B-4CC2-B329-F955DEA8CBB5}"/>
              </a:ext>
            </a:extLst>
          </p:cNvPr>
          <p:cNvCxnSpPr/>
          <p:nvPr/>
        </p:nvCxnSpPr>
        <p:spPr bwMode="auto">
          <a:xfrm flipV="1">
            <a:off x="11125424" y="3285778"/>
            <a:ext cx="0" cy="1512168"/>
          </a:xfrm>
          <a:prstGeom prst="straightConnector1">
            <a:avLst/>
          </a:prstGeom>
          <a:solidFill>
            <a:srgbClr val="00FF00">
              <a:alpha val="75000"/>
            </a:srgbClr>
          </a:solidFill>
          <a:ln w="28575" cap="flat" cmpd="sng" algn="ctr">
            <a:solidFill>
              <a:srgbClr val="835E54"/>
            </a:solidFill>
            <a:prstDash val="solid"/>
            <a:round/>
            <a:headEnd type="non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2" name="TextBox 111">
            <a:extLst>
              <a:ext uri="{FF2B5EF4-FFF2-40B4-BE49-F238E27FC236}">
                <a16:creationId xmlns:a16="http://schemas.microsoft.com/office/drawing/2014/main" id="{980BE5DD-BB50-4499-977D-C70F771B644A}"/>
              </a:ext>
            </a:extLst>
          </p:cNvPr>
          <p:cNvSpPr txBox="1"/>
          <p:nvPr/>
        </p:nvSpPr>
        <p:spPr>
          <a:xfrm rot="16200000">
            <a:off x="10427585" y="3901908"/>
            <a:ext cx="1053494" cy="307777"/>
          </a:xfrm>
          <a:prstGeom prst="rect">
            <a:avLst/>
          </a:prstGeom>
          <a:noFill/>
        </p:spPr>
        <p:txBody>
          <a:bodyPr wrap="none" rtlCol="0">
            <a:spAutoFit/>
          </a:bodyPr>
          <a:lstStyle/>
          <a:p>
            <a:r>
              <a:rPr lang="ru-RU" sz="1400" dirty="0">
                <a:solidFill>
                  <a:srgbClr val="443728"/>
                </a:solidFill>
                <a:latin typeface="+mn-lt"/>
              </a:rPr>
              <a:t>8. Платеж</a:t>
            </a:r>
          </a:p>
        </p:txBody>
      </p:sp>
      <p:cxnSp>
        <p:nvCxnSpPr>
          <p:cNvPr id="113" name="Прямая со стрелкой 112">
            <a:extLst>
              <a:ext uri="{FF2B5EF4-FFF2-40B4-BE49-F238E27FC236}">
                <a16:creationId xmlns:a16="http://schemas.microsoft.com/office/drawing/2014/main" id="{FE72306B-5475-4F96-895E-9065E5C8A0E2}"/>
              </a:ext>
            </a:extLst>
          </p:cNvPr>
          <p:cNvCxnSpPr>
            <a:cxnSpLocks/>
          </p:cNvCxnSpPr>
          <p:nvPr/>
        </p:nvCxnSpPr>
        <p:spPr bwMode="auto">
          <a:xfrm flipV="1">
            <a:off x="1431353" y="3207412"/>
            <a:ext cx="0" cy="1512168"/>
          </a:xfrm>
          <a:prstGeom prst="straightConnector1">
            <a:avLst/>
          </a:prstGeom>
          <a:solidFill>
            <a:srgbClr val="00FF00">
              <a:alpha val="75000"/>
            </a:srgbClr>
          </a:solidFill>
          <a:ln w="28575" cap="flat" cmpd="sng" algn="ctr">
            <a:solidFill>
              <a:srgbClr val="835E54"/>
            </a:solidFill>
            <a:prstDash val="solid"/>
            <a:round/>
            <a:headEnd type="none" w="lg" len="med"/>
            <a:tailEnd type="triangl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4" name="TextBox 113">
            <a:extLst>
              <a:ext uri="{FF2B5EF4-FFF2-40B4-BE49-F238E27FC236}">
                <a16:creationId xmlns:a16="http://schemas.microsoft.com/office/drawing/2014/main" id="{675ACC37-3469-4463-896E-B992883D9927}"/>
              </a:ext>
            </a:extLst>
          </p:cNvPr>
          <p:cNvSpPr txBox="1"/>
          <p:nvPr/>
        </p:nvSpPr>
        <p:spPr>
          <a:xfrm rot="16200000">
            <a:off x="509679" y="3874358"/>
            <a:ext cx="1391728" cy="307777"/>
          </a:xfrm>
          <a:prstGeom prst="rect">
            <a:avLst/>
          </a:prstGeom>
          <a:noFill/>
        </p:spPr>
        <p:txBody>
          <a:bodyPr wrap="none" rtlCol="0">
            <a:spAutoFit/>
          </a:bodyPr>
          <a:lstStyle/>
          <a:p>
            <a:r>
              <a:rPr lang="ru-RU" sz="1400" dirty="0">
                <a:solidFill>
                  <a:srgbClr val="443728"/>
                </a:solidFill>
                <a:latin typeface="+mn-lt"/>
              </a:rPr>
              <a:t>9. Документы</a:t>
            </a:r>
          </a:p>
        </p:txBody>
      </p:sp>
      <p:cxnSp>
        <p:nvCxnSpPr>
          <p:cNvPr id="115" name="Прямая со стрелкой 114">
            <a:extLst>
              <a:ext uri="{FF2B5EF4-FFF2-40B4-BE49-F238E27FC236}">
                <a16:creationId xmlns:a16="http://schemas.microsoft.com/office/drawing/2014/main" id="{5595B1EB-432E-48AD-8ED3-7712BC09E6D9}"/>
              </a:ext>
            </a:extLst>
          </p:cNvPr>
          <p:cNvCxnSpPr>
            <a:cxnSpLocks/>
          </p:cNvCxnSpPr>
          <p:nvPr/>
        </p:nvCxnSpPr>
        <p:spPr bwMode="auto">
          <a:xfrm flipV="1">
            <a:off x="2257276" y="3220004"/>
            <a:ext cx="0" cy="1559777"/>
          </a:xfrm>
          <a:prstGeom prst="straightConnector1">
            <a:avLst/>
          </a:prstGeom>
          <a:solidFill>
            <a:srgbClr val="00FF00">
              <a:alpha val="75000"/>
            </a:srgbClr>
          </a:solidFill>
          <a:ln w="28575" cap="flat" cmpd="sng" algn="ctr">
            <a:solidFill>
              <a:srgbClr val="835E54"/>
            </a:solidFill>
            <a:prstDash val="solid"/>
            <a:round/>
            <a:headEnd type="triangle" w="lg"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6" name="TextBox 115">
            <a:extLst>
              <a:ext uri="{FF2B5EF4-FFF2-40B4-BE49-F238E27FC236}">
                <a16:creationId xmlns:a16="http://schemas.microsoft.com/office/drawing/2014/main" id="{1B409D23-1130-4E8B-AACD-66ABA58698B4}"/>
              </a:ext>
            </a:extLst>
          </p:cNvPr>
          <p:cNvSpPr txBox="1"/>
          <p:nvPr/>
        </p:nvSpPr>
        <p:spPr>
          <a:xfrm rot="16200000">
            <a:off x="1073988" y="3658813"/>
            <a:ext cx="1676678" cy="523220"/>
          </a:xfrm>
          <a:prstGeom prst="rect">
            <a:avLst/>
          </a:prstGeom>
          <a:noFill/>
        </p:spPr>
        <p:txBody>
          <a:bodyPr wrap="square" rtlCol="0">
            <a:spAutoFit/>
          </a:bodyPr>
          <a:lstStyle/>
          <a:p>
            <a:r>
              <a:rPr lang="ru-RU" sz="1400" dirty="0">
                <a:solidFill>
                  <a:srgbClr val="443728"/>
                </a:solidFill>
                <a:latin typeface="+mn-lt"/>
              </a:rPr>
              <a:t>2. Заявление на открытие</a:t>
            </a:r>
          </a:p>
        </p:txBody>
      </p:sp>
      <p:sp>
        <p:nvSpPr>
          <p:cNvPr id="117" name="TextBox 116">
            <a:extLst>
              <a:ext uri="{FF2B5EF4-FFF2-40B4-BE49-F238E27FC236}">
                <a16:creationId xmlns:a16="http://schemas.microsoft.com/office/drawing/2014/main" id="{5621DC83-70C7-4AA9-9D12-F9DD55E35C95}"/>
              </a:ext>
            </a:extLst>
          </p:cNvPr>
          <p:cNvSpPr txBox="1"/>
          <p:nvPr/>
        </p:nvSpPr>
        <p:spPr>
          <a:xfrm>
            <a:off x="987696" y="6218447"/>
            <a:ext cx="1380506" cy="307777"/>
          </a:xfrm>
          <a:prstGeom prst="rect">
            <a:avLst/>
          </a:prstGeom>
          <a:noFill/>
        </p:spPr>
        <p:txBody>
          <a:bodyPr wrap="none" rtlCol="0">
            <a:spAutoFit/>
          </a:bodyPr>
          <a:lstStyle/>
          <a:p>
            <a:r>
              <a:rPr lang="ru-RU" sz="1400" dirty="0">
                <a:solidFill>
                  <a:srgbClr val="443728"/>
                </a:solidFill>
                <a:latin typeface="+mn-lt"/>
              </a:rPr>
              <a:t>7.1 Проверка</a:t>
            </a:r>
          </a:p>
        </p:txBody>
      </p:sp>
      <p:sp>
        <p:nvSpPr>
          <p:cNvPr id="118" name="TextBox 117">
            <a:extLst>
              <a:ext uri="{FF2B5EF4-FFF2-40B4-BE49-F238E27FC236}">
                <a16:creationId xmlns:a16="http://schemas.microsoft.com/office/drawing/2014/main" id="{91A283D9-84A0-4AA0-B9BD-EAE3FE969174}"/>
              </a:ext>
            </a:extLst>
          </p:cNvPr>
          <p:cNvSpPr txBox="1"/>
          <p:nvPr/>
        </p:nvSpPr>
        <p:spPr>
          <a:xfrm>
            <a:off x="9806878" y="6218447"/>
            <a:ext cx="1380506" cy="307777"/>
          </a:xfrm>
          <a:prstGeom prst="rect">
            <a:avLst/>
          </a:prstGeom>
          <a:noFill/>
        </p:spPr>
        <p:txBody>
          <a:bodyPr wrap="none" rtlCol="0">
            <a:spAutoFit/>
          </a:bodyPr>
          <a:lstStyle/>
          <a:p>
            <a:r>
              <a:rPr lang="ru-RU" sz="1400" dirty="0">
                <a:solidFill>
                  <a:srgbClr val="443728"/>
                </a:solidFill>
                <a:latin typeface="+mn-lt"/>
              </a:rPr>
              <a:t>7.1 Проверка</a:t>
            </a:r>
          </a:p>
        </p:txBody>
      </p:sp>
      <p:sp>
        <p:nvSpPr>
          <p:cNvPr id="119" name="TextBox 118">
            <a:extLst>
              <a:ext uri="{FF2B5EF4-FFF2-40B4-BE49-F238E27FC236}">
                <a16:creationId xmlns:a16="http://schemas.microsoft.com/office/drawing/2014/main" id="{42130EF8-7512-4C5B-B74E-4C3F0315DF12}"/>
              </a:ext>
            </a:extLst>
          </p:cNvPr>
          <p:cNvSpPr txBox="1"/>
          <p:nvPr/>
        </p:nvSpPr>
        <p:spPr>
          <a:xfrm>
            <a:off x="4010140" y="3288745"/>
            <a:ext cx="4175003" cy="984885"/>
          </a:xfrm>
          <a:prstGeom prst="rect">
            <a:avLst/>
          </a:prstGeom>
          <a:solidFill>
            <a:srgbClr val="C9907C"/>
          </a:solidFill>
        </p:spPr>
        <p:txBody>
          <a:bodyPr wrap="square">
            <a:spAutoFit/>
          </a:bodyPr>
          <a:lstStyle/>
          <a:p>
            <a:pPr marL="285750" indent="-285750">
              <a:spcAft>
                <a:spcPts val="600"/>
              </a:spcAft>
              <a:buClr>
                <a:schemeClr val="bg1"/>
              </a:buClr>
              <a:buFont typeface="Arial" panose="020B0604020202020204" pitchFamily="34" charset="0"/>
              <a:buChar char="•"/>
            </a:pPr>
            <a:r>
              <a:rPr lang="ru-RU" sz="1600" b="1" dirty="0">
                <a:solidFill>
                  <a:srgbClr val="443728"/>
                </a:solidFill>
                <a:latin typeface="+mn-lt"/>
              </a:rPr>
              <a:t>Учет аккредитивов и гарантий</a:t>
            </a:r>
          </a:p>
          <a:p>
            <a:pPr marL="285750" indent="-285750">
              <a:spcAft>
                <a:spcPts val="600"/>
              </a:spcAft>
              <a:buClr>
                <a:schemeClr val="bg1"/>
              </a:buClr>
              <a:buFont typeface="Arial" panose="020B0604020202020204" pitchFamily="34" charset="0"/>
              <a:buChar char="•"/>
            </a:pPr>
            <a:r>
              <a:rPr lang="ru-RU" sz="1600" b="1" dirty="0">
                <a:solidFill>
                  <a:srgbClr val="443728"/>
                </a:solidFill>
                <a:latin typeface="+mn-lt"/>
              </a:rPr>
              <a:t>Калькулятор графиков</a:t>
            </a:r>
          </a:p>
          <a:p>
            <a:pPr marL="285750" indent="-285750">
              <a:spcAft>
                <a:spcPts val="600"/>
              </a:spcAft>
              <a:buClr>
                <a:schemeClr val="bg1"/>
              </a:buClr>
              <a:buFont typeface="Arial" panose="020B0604020202020204" pitchFamily="34" charset="0"/>
              <a:buChar char="•"/>
            </a:pPr>
            <a:r>
              <a:rPr lang="ru-RU" sz="1600" b="1" dirty="0">
                <a:solidFill>
                  <a:srgbClr val="443728"/>
                </a:solidFill>
                <a:latin typeface="+mn-lt"/>
              </a:rPr>
              <a:t>Учет комиссий за открытие</a:t>
            </a:r>
            <a:endParaRPr lang="en-US" sz="1600" b="1" dirty="0">
              <a:solidFill>
                <a:srgbClr val="443728"/>
              </a:solidFill>
              <a:latin typeface="+mn-lt"/>
            </a:endParaRPr>
          </a:p>
        </p:txBody>
      </p:sp>
    </p:spTree>
    <p:extLst>
      <p:ext uri="{BB962C8B-B14F-4D97-AF65-F5344CB8AC3E}">
        <p14:creationId xmlns:p14="http://schemas.microsoft.com/office/powerpoint/2010/main" val="420029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5" name="Text 2"/>
          <p:cNvSpPr/>
          <p:nvPr/>
        </p:nvSpPr>
        <p:spPr>
          <a:xfrm>
            <a:off x="696913" y="205467"/>
            <a:ext cx="9072562" cy="857448"/>
          </a:xfrm>
          <a:prstGeom prst="rect">
            <a:avLst/>
          </a:prstGeom>
          <a:noFill/>
          <a:ln/>
        </p:spPr>
        <p:txBody>
          <a:bodyPr wrap="square" lIns="0" tIns="0" rIns="0" bIns="0" rtlCol="0" anchor="ctr"/>
          <a:lstStyle/>
          <a:p>
            <a:pPr>
              <a:lnSpc>
                <a:spcPts val="3334"/>
              </a:lnSpc>
            </a:pPr>
            <a:r>
              <a:rPr lang="ru-RU" sz="2800" dirty="0">
                <a:solidFill>
                  <a:srgbClr val="443728"/>
                </a:solidFill>
                <a:latin typeface="+mj-lt"/>
                <a:ea typeface="Crimson Pro Bold" pitchFamily="34" charset="-122"/>
                <a:cs typeface="Crimson Pro Bold" pitchFamily="34" charset="-120"/>
              </a:rPr>
              <a:t>Параллельное развитие функциональности казначейства</a:t>
            </a:r>
            <a:endParaRPr lang="en-US" sz="2800" dirty="0">
              <a:latin typeface="+mj-lt"/>
            </a:endParaRPr>
          </a:p>
        </p:txBody>
      </p:sp>
      <p:sp>
        <p:nvSpPr>
          <p:cNvPr id="7" name="Shape 4"/>
          <p:cNvSpPr/>
          <p:nvPr/>
        </p:nvSpPr>
        <p:spPr>
          <a:xfrm>
            <a:off x="669453" y="1413115"/>
            <a:ext cx="5393490" cy="3672863"/>
          </a:xfrm>
          <a:prstGeom prst="roundRect">
            <a:avLst>
              <a:gd name="adj" fmla="val 1891"/>
            </a:avLst>
          </a:prstGeom>
          <a:solidFill>
            <a:srgbClr val="FFFCFA"/>
          </a:solidFill>
          <a:ln w="22860">
            <a:solidFill>
              <a:srgbClr val="835E54"/>
            </a:solidFill>
            <a:prstDash val="solid"/>
          </a:ln>
        </p:spPr>
        <p:txBody>
          <a:bodyPr/>
          <a:lstStyle/>
          <a:p>
            <a:endParaRPr lang="ru-RU"/>
          </a:p>
        </p:txBody>
      </p:sp>
      <p:sp>
        <p:nvSpPr>
          <p:cNvPr id="8" name="Shape 5"/>
          <p:cNvSpPr/>
          <p:nvPr/>
        </p:nvSpPr>
        <p:spPr>
          <a:xfrm>
            <a:off x="688507" y="1432170"/>
            <a:ext cx="5355381" cy="456309"/>
          </a:xfrm>
          <a:prstGeom prst="roundRect">
            <a:avLst>
              <a:gd name="adj" fmla="val 8445"/>
            </a:avLst>
          </a:prstGeom>
          <a:solidFill>
            <a:srgbClr val="835E54"/>
          </a:solidFill>
          <a:ln/>
        </p:spPr>
        <p:txBody>
          <a:bodyPr/>
          <a:lstStyle/>
          <a:p>
            <a:endParaRPr lang="ru-RU"/>
          </a:p>
        </p:txBody>
      </p:sp>
      <p:pic>
        <p:nvPicPr>
          <p:cNvPr id="9"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3334" y="1531908"/>
            <a:ext cx="205728" cy="228100"/>
          </a:xfrm>
          <a:prstGeom prst="rect">
            <a:avLst/>
          </a:prstGeom>
        </p:spPr>
      </p:pic>
      <p:sp>
        <p:nvSpPr>
          <p:cNvPr id="10" name="Text 6"/>
          <p:cNvSpPr/>
          <p:nvPr/>
        </p:nvSpPr>
        <p:spPr>
          <a:xfrm>
            <a:off x="825659" y="2039993"/>
            <a:ext cx="2348357" cy="237673"/>
          </a:xfrm>
          <a:prstGeom prst="rect">
            <a:avLst/>
          </a:prstGeom>
          <a:noFill/>
          <a:ln/>
        </p:spPr>
        <p:txBody>
          <a:bodyPr wrap="none" lIns="0" tIns="0" rIns="0" bIns="0" rtlCol="0" anchor="t"/>
          <a:lstStyle/>
          <a:p>
            <a:pPr>
              <a:lnSpc>
                <a:spcPts val="1667"/>
              </a:lnSpc>
            </a:pPr>
            <a:r>
              <a:rPr lang="en-US" sz="1600" b="1" dirty="0">
                <a:solidFill>
                  <a:srgbClr val="443728"/>
                </a:solidFill>
                <a:latin typeface="+mn-lt"/>
                <a:ea typeface="Crimson Pro Bold" pitchFamily="34" charset="-122"/>
                <a:cs typeface="Crimson Pro Bold" pitchFamily="34" charset="-120"/>
              </a:rPr>
              <a:t>1С:Управление холдингом</a:t>
            </a:r>
            <a:endParaRPr lang="en-US" sz="1600" dirty="0">
              <a:latin typeface="+mn-lt"/>
            </a:endParaRPr>
          </a:p>
        </p:txBody>
      </p:sp>
      <p:sp>
        <p:nvSpPr>
          <p:cNvPr id="11" name="Text 7"/>
          <p:cNvSpPr/>
          <p:nvPr/>
        </p:nvSpPr>
        <p:spPr>
          <a:xfrm>
            <a:off x="825659" y="2388678"/>
            <a:ext cx="5151621" cy="1848534"/>
          </a:xfrm>
          <a:prstGeom prst="rect">
            <a:avLst/>
          </a:prstGeom>
          <a:noFill/>
          <a:ln/>
        </p:spPr>
        <p:txBody>
          <a:bodyPr wrap="square" lIns="0" tIns="0" rIns="0" bIns="0" rtlCol="0" anchor="t"/>
          <a:lstStyle/>
          <a:p>
            <a:pPr>
              <a:lnSpc>
                <a:spcPts val="1542"/>
              </a:lnSpc>
              <a:spcBef>
                <a:spcPts val="600"/>
              </a:spcBef>
            </a:pPr>
            <a:r>
              <a:rPr lang="en-US" sz="1200" b="1" dirty="0" err="1">
                <a:solidFill>
                  <a:srgbClr val="443728"/>
                </a:solidFill>
                <a:latin typeface="+mn-lt"/>
                <a:ea typeface="Open Sans" pitchFamily="34" charset="-122"/>
                <a:cs typeface="Open Sans" pitchFamily="34" charset="-120"/>
              </a:rPr>
              <a:t>Целевая</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аудитория</a:t>
            </a:r>
            <a:r>
              <a:rPr lang="en-US" sz="1200" b="1" dirty="0">
                <a:solidFill>
                  <a:srgbClr val="443728"/>
                </a:solidFill>
                <a:latin typeface="+mn-lt"/>
                <a:ea typeface="Open Sans" pitchFamily="34" charset="-122"/>
                <a:cs typeface="Open Sans" pitchFamily="34" charset="-120"/>
              </a:rPr>
              <a:t>:</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Крупные холдинги, управляющие компании, центры общего централизованного обслуживания (ОЦО)</a:t>
            </a:r>
          </a:p>
          <a:p>
            <a:pPr marL="171450" indent="-171450">
              <a:lnSpc>
                <a:spcPts val="1542"/>
              </a:lnSpc>
              <a:spcBef>
                <a:spcPts val="600"/>
              </a:spcBef>
              <a:buFont typeface="Arial" panose="020B0604020202020204" pitchFamily="34" charset="0"/>
              <a:buChar char="•"/>
            </a:pPr>
            <a:r>
              <a:rPr lang="ru-RU" sz="1200" dirty="0">
                <a:latin typeface="+mn-lt"/>
              </a:rPr>
              <a:t>Большое количество организаций и счетов в группе компаний</a:t>
            </a:r>
          </a:p>
          <a:p>
            <a:pPr marL="171450" indent="-171450">
              <a:lnSpc>
                <a:spcPts val="1542"/>
              </a:lnSpc>
              <a:spcBef>
                <a:spcPts val="600"/>
              </a:spcBef>
              <a:buFont typeface="Arial" panose="020B0604020202020204" pitchFamily="34" charset="0"/>
              <a:buChar char="•"/>
            </a:pPr>
            <a:r>
              <a:rPr lang="ru-RU" sz="1200" dirty="0">
                <a:latin typeface="+mn-lt"/>
              </a:rPr>
              <a:t>Широкий спектр финансовых инструментов (ценные бумаги, деривативы, документарные операции)</a:t>
            </a:r>
          </a:p>
          <a:p>
            <a:pPr marL="171450" indent="-171450">
              <a:lnSpc>
                <a:spcPts val="1542"/>
              </a:lnSpc>
              <a:spcBef>
                <a:spcPts val="600"/>
              </a:spcBef>
              <a:buFont typeface="Arial" panose="020B0604020202020204" pitchFamily="34" charset="0"/>
              <a:buChar char="•"/>
            </a:pPr>
            <a:r>
              <a:rPr lang="ru-RU" sz="1200" dirty="0">
                <a:latin typeface="+mn-lt"/>
              </a:rPr>
              <a:t>Централизованное и децентрализованное казначейство</a:t>
            </a:r>
          </a:p>
          <a:p>
            <a:pPr marL="171450" indent="-171450">
              <a:lnSpc>
                <a:spcPts val="1542"/>
              </a:lnSpc>
              <a:spcBef>
                <a:spcPts val="600"/>
              </a:spcBef>
              <a:buFont typeface="Arial" panose="020B0604020202020204" pitchFamily="34" charset="0"/>
              <a:buChar char="•"/>
            </a:pPr>
            <a:r>
              <a:rPr lang="ru-RU" sz="1200" dirty="0">
                <a:latin typeface="+mn-lt"/>
              </a:rPr>
              <a:t>Функциональность «фабрики платежей» для массовых операций</a:t>
            </a:r>
          </a:p>
          <a:p>
            <a:pPr marL="171450" indent="-171450">
              <a:lnSpc>
                <a:spcPts val="1542"/>
              </a:lnSpc>
              <a:spcBef>
                <a:spcPts val="600"/>
              </a:spcBef>
              <a:buFont typeface="Arial" panose="020B0604020202020204" pitchFamily="34" charset="0"/>
              <a:buChar char="•"/>
            </a:pPr>
            <a:endParaRPr lang="en-US" sz="1200" dirty="0">
              <a:latin typeface="+mn-lt"/>
            </a:endParaRPr>
          </a:p>
        </p:txBody>
      </p:sp>
      <p:sp>
        <p:nvSpPr>
          <p:cNvPr id="17" name="Shape 13"/>
          <p:cNvSpPr/>
          <p:nvPr/>
        </p:nvSpPr>
        <p:spPr>
          <a:xfrm>
            <a:off x="6179552" y="1413115"/>
            <a:ext cx="5393589" cy="3672863"/>
          </a:xfrm>
          <a:prstGeom prst="roundRect">
            <a:avLst>
              <a:gd name="adj" fmla="val 1891"/>
            </a:avLst>
          </a:prstGeom>
          <a:solidFill>
            <a:srgbClr val="FFFCFA"/>
          </a:solidFill>
          <a:ln w="22860">
            <a:solidFill>
              <a:srgbClr val="C9907C"/>
            </a:solidFill>
            <a:prstDash val="solid"/>
          </a:ln>
        </p:spPr>
        <p:txBody>
          <a:bodyPr/>
          <a:lstStyle/>
          <a:p>
            <a:endParaRPr lang="ru-RU"/>
          </a:p>
        </p:txBody>
      </p:sp>
      <p:sp>
        <p:nvSpPr>
          <p:cNvPr id="18" name="Shape 14"/>
          <p:cNvSpPr/>
          <p:nvPr/>
        </p:nvSpPr>
        <p:spPr>
          <a:xfrm>
            <a:off x="6198606" y="1432170"/>
            <a:ext cx="5355480" cy="456309"/>
          </a:xfrm>
          <a:prstGeom prst="roundRect">
            <a:avLst>
              <a:gd name="adj" fmla="val 8445"/>
            </a:avLst>
          </a:prstGeom>
          <a:solidFill>
            <a:srgbClr val="C9907C"/>
          </a:solidFill>
          <a:ln/>
        </p:spPr>
        <p:txBody>
          <a:bodyPr/>
          <a:lstStyle/>
          <a:p>
            <a:endParaRPr lang="ru-RU"/>
          </a:p>
        </p:txBody>
      </p:sp>
      <p:pic>
        <p:nvPicPr>
          <p:cNvPr id="1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3432" y="1531908"/>
            <a:ext cx="205728" cy="228100"/>
          </a:xfrm>
          <a:prstGeom prst="rect">
            <a:avLst/>
          </a:prstGeom>
        </p:spPr>
      </p:pic>
      <p:sp>
        <p:nvSpPr>
          <p:cNvPr id="20" name="Text 15"/>
          <p:cNvSpPr/>
          <p:nvPr/>
        </p:nvSpPr>
        <p:spPr>
          <a:xfrm>
            <a:off x="6335757" y="2039993"/>
            <a:ext cx="2685778" cy="237673"/>
          </a:xfrm>
          <a:prstGeom prst="rect">
            <a:avLst/>
          </a:prstGeom>
          <a:noFill/>
          <a:ln/>
        </p:spPr>
        <p:txBody>
          <a:bodyPr wrap="none" lIns="0" tIns="0" rIns="0" bIns="0" rtlCol="0" anchor="t"/>
          <a:lstStyle/>
          <a:p>
            <a:pPr>
              <a:lnSpc>
                <a:spcPts val="1667"/>
              </a:lnSpc>
            </a:pPr>
            <a:r>
              <a:rPr lang="en-US" sz="1600" b="1" dirty="0">
                <a:solidFill>
                  <a:srgbClr val="443728"/>
                </a:solidFill>
                <a:latin typeface="+mn-lt"/>
                <a:ea typeface="Crimson Pro Bold" pitchFamily="34" charset="-122"/>
                <a:cs typeface="Crimson Pro Bold" pitchFamily="34" charset="-120"/>
              </a:rPr>
              <a:t>1С:ERP.</a:t>
            </a:r>
            <a:r>
              <a:rPr lang="ru-RU"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Управление</a:t>
            </a:r>
            <a:r>
              <a:rPr lang="en-US" sz="1600" b="1" dirty="0">
                <a:solidFill>
                  <a:srgbClr val="443728"/>
                </a:solidFill>
                <a:latin typeface="+mn-lt"/>
                <a:ea typeface="Crimson Pro Bold" pitchFamily="34" charset="-122"/>
                <a:cs typeface="Crimson Pro Bold" pitchFamily="34" charset="-120"/>
              </a:rPr>
              <a:t> холдингом</a:t>
            </a:r>
            <a:endParaRPr lang="en-US" sz="1600" dirty="0">
              <a:latin typeface="+mn-lt"/>
            </a:endParaRPr>
          </a:p>
        </p:txBody>
      </p:sp>
      <p:sp>
        <p:nvSpPr>
          <p:cNvPr id="21" name="Text 16"/>
          <p:cNvSpPr/>
          <p:nvPr/>
        </p:nvSpPr>
        <p:spPr>
          <a:xfrm>
            <a:off x="6335758" y="2388677"/>
            <a:ext cx="5076522" cy="1761198"/>
          </a:xfrm>
          <a:prstGeom prst="rect">
            <a:avLst/>
          </a:prstGeom>
          <a:noFill/>
          <a:ln/>
        </p:spPr>
        <p:txBody>
          <a:bodyPr wrap="square" lIns="0" tIns="0" rIns="0" bIns="0" rtlCol="0" anchor="t"/>
          <a:lstStyle/>
          <a:p>
            <a:pPr>
              <a:lnSpc>
                <a:spcPts val="1542"/>
              </a:lnSpc>
              <a:spcBef>
                <a:spcPts val="600"/>
              </a:spcBef>
            </a:pPr>
            <a:r>
              <a:rPr lang="en-US" sz="1200" b="1" dirty="0" err="1">
                <a:solidFill>
                  <a:srgbClr val="443728"/>
                </a:solidFill>
                <a:latin typeface="+mn-lt"/>
                <a:ea typeface="Open Sans" pitchFamily="34" charset="-122"/>
                <a:cs typeface="Open Sans" pitchFamily="34" charset="-120"/>
              </a:rPr>
              <a:t>Целевая</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аудитория</a:t>
            </a:r>
            <a:r>
              <a:rPr lang="en-US" sz="1200" b="1" dirty="0">
                <a:solidFill>
                  <a:srgbClr val="443728"/>
                </a:solidFill>
                <a:latin typeface="+mn-lt"/>
                <a:ea typeface="Open Sans" pitchFamily="34" charset="-122"/>
                <a:cs typeface="Open Sans" pitchFamily="34" charset="-120"/>
              </a:rPr>
              <a:t>:</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Крупные холдинги, заинтересованные в получении единого решения, сочетающего операционный учет на предприятиях (ERP) и автоматизацию корпоративных функций холдинга</a:t>
            </a:r>
          </a:p>
          <a:p>
            <a:pPr marL="171450" indent="-171450">
              <a:lnSpc>
                <a:spcPts val="1542"/>
              </a:lnSpc>
              <a:spcBef>
                <a:spcPts val="600"/>
              </a:spcBef>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Объединяет возможности 1С: ERP. Управление предприятием и 1С: Управление холдингом</a:t>
            </a:r>
          </a:p>
          <a:p>
            <a:pPr marL="171450" indent="-171450">
              <a:lnSpc>
                <a:spcPts val="1542"/>
              </a:lnSpc>
              <a:spcBef>
                <a:spcPts val="600"/>
              </a:spcBef>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Бесшовная интеграция с ERP-процессами, производством, логистикой и т.д.</a:t>
            </a:r>
          </a:p>
          <a:p>
            <a:pPr marL="171450" indent="-171450">
              <a:lnSpc>
                <a:spcPts val="1542"/>
              </a:lnSpc>
              <a:spcBef>
                <a:spcPts val="600"/>
              </a:spcBef>
              <a:buFont typeface="Arial" panose="020B0604020202020204" pitchFamily="34" charset="0"/>
              <a:buChar char="•"/>
            </a:pPr>
            <a:endParaRPr lang="ru-RU" sz="1200" dirty="0">
              <a:solidFill>
                <a:srgbClr val="443728"/>
              </a:solidFill>
              <a:latin typeface="+mn-lt"/>
              <a:ea typeface="Open Sans" pitchFamily="34" charset="-122"/>
              <a:cs typeface="Open Sans" pitchFamily="34" charset="-120"/>
            </a:endParaRPr>
          </a:p>
        </p:txBody>
      </p:sp>
      <p:sp>
        <p:nvSpPr>
          <p:cNvPr id="27" name="Shape 22"/>
          <p:cNvSpPr/>
          <p:nvPr/>
        </p:nvSpPr>
        <p:spPr>
          <a:xfrm>
            <a:off x="664798" y="5518026"/>
            <a:ext cx="10884634" cy="874237"/>
          </a:xfrm>
          <a:prstGeom prst="roundRect">
            <a:avLst>
              <a:gd name="adj" fmla="val 7891"/>
            </a:avLst>
          </a:prstGeom>
          <a:solidFill>
            <a:srgbClr val="E1D4D0"/>
          </a:solidFill>
          <a:ln/>
        </p:spPr>
        <p:txBody>
          <a:bodyPr/>
          <a:lstStyle/>
          <a:p>
            <a:endParaRPr lang="ru-RU"/>
          </a:p>
        </p:txBody>
      </p:sp>
      <p:pic>
        <p:nvPicPr>
          <p:cNvPr id="28" name="Image 3" descr="preencoded.png"/>
          <p:cNvPicPr>
            <a:picLocks noChangeAspect="1"/>
          </p:cNvPicPr>
          <p:nvPr/>
        </p:nvPicPr>
        <p:blipFill>
          <a:blip r:embed="rId7"/>
          <a:stretch>
            <a:fillRect/>
          </a:stretch>
        </p:blipFill>
        <p:spPr>
          <a:xfrm>
            <a:off x="782896" y="5721769"/>
            <a:ext cx="171390" cy="137152"/>
          </a:xfrm>
          <a:prstGeom prst="rect">
            <a:avLst/>
          </a:prstGeom>
        </p:spPr>
      </p:pic>
      <p:sp>
        <p:nvSpPr>
          <p:cNvPr id="29" name="Text 23"/>
          <p:cNvSpPr/>
          <p:nvPr/>
        </p:nvSpPr>
        <p:spPr>
          <a:xfrm>
            <a:off x="1091438" y="5668873"/>
            <a:ext cx="10320841" cy="405899"/>
          </a:xfrm>
          <a:prstGeom prst="rect">
            <a:avLst/>
          </a:prstGeom>
          <a:noFill/>
          <a:ln/>
        </p:spPr>
        <p:txBody>
          <a:bodyPr wrap="square" lIns="0" tIns="0" rIns="0" bIns="0" rtlCol="0" anchor="t"/>
          <a:lstStyle/>
          <a:p>
            <a:pPr>
              <a:lnSpc>
                <a:spcPts val="1584"/>
              </a:lnSpc>
            </a:pPr>
            <a:r>
              <a:rPr lang="en-US" sz="1200" b="1" dirty="0">
                <a:solidFill>
                  <a:srgbClr val="000000"/>
                </a:solidFill>
                <a:latin typeface="+mn-lt"/>
                <a:ea typeface="Open Sans" pitchFamily="34" charset="-122"/>
                <a:cs typeface="Open Sans" pitchFamily="34" charset="-120"/>
              </a:rPr>
              <a:t>Рекомендация:</a:t>
            </a:r>
            <a:r>
              <a:rPr lang="en-US" sz="1200" dirty="0">
                <a:solidFill>
                  <a:srgbClr val="000000"/>
                </a:solidFill>
                <a:latin typeface="+mn-lt"/>
                <a:ea typeface="Open Sans" pitchFamily="34" charset="-122"/>
                <a:cs typeface="Open Sans" pitchFamily="34" charset="-120"/>
              </a:rPr>
              <a:t> При выборе решения важно учитывать не только текущие потребности, но и планы роста компании на ближайшие 5-7 лет. Выбор оптимальной конфигурации зависит от размера бизнеса, степени централизации процессов и сложности используемых финансовых инструментов</a:t>
            </a:r>
            <a:endParaRPr lang="en-US" sz="1200" dirty="0">
              <a:latin typeface="+mn-lt"/>
            </a:endParaRPr>
          </a:p>
        </p:txBody>
      </p:sp>
      <p:sp>
        <p:nvSpPr>
          <p:cNvPr id="22" name="TextBox 21">
            <a:extLst>
              <a:ext uri="{FF2B5EF4-FFF2-40B4-BE49-F238E27FC236}">
                <a16:creationId xmlns:a16="http://schemas.microsoft.com/office/drawing/2014/main" id="{981965ED-62D1-43F0-AD60-95EE9B414241}"/>
              </a:ext>
            </a:extLst>
          </p:cNvPr>
          <p:cNvSpPr txBox="1"/>
          <p:nvPr/>
        </p:nvSpPr>
        <p:spPr>
          <a:xfrm>
            <a:off x="720616" y="4317750"/>
            <a:ext cx="5256664" cy="480196"/>
          </a:xfrm>
          <a:prstGeom prst="rect">
            <a:avLst/>
          </a:prstGeom>
          <a:noFill/>
        </p:spPr>
        <p:txBody>
          <a:bodyPr wrap="square">
            <a:spAutoFit/>
          </a:bodyPr>
          <a:lstStyle/>
          <a:p>
            <a:pPr>
              <a:lnSpc>
                <a:spcPts val="1542"/>
              </a:lnSpc>
              <a:spcBef>
                <a:spcPts val="600"/>
              </a:spcBef>
            </a:pPr>
            <a:r>
              <a:rPr lang="ru-RU" sz="1200" b="1" dirty="0">
                <a:latin typeface="+mn-lt"/>
              </a:rPr>
              <a:t>Архитектура</a:t>
            </a:r>
            <a:r>
              <a:rPr lang="ru-RU" sz="1200" dirty="0">
                <a:latin typeface="+mn-lt"/>
              </a:rPr>
              <a:t>: Учетное ядро 1С:Бухгалтерия (1С:БП </a:t>
            </a:r>
            <a:r>
              <a:rPr lang="ru-RU" sz="1200" dirty="0" err="1">
                <a:latin typeface="+mn-lt"/>
              </a:rPr>
              <a:t>Корп</a:t>
            </a:r>
            <a:r>
              <a:rPr lang="ru-RU" sz="1200" dirty="0">
                <a:latin typeface="+mn-lt"/>
              </a:rPr>
              <a:t>) + профильная  бизнес-логика </a:t>
            </a:r>
          </a:p>
        </p:txBody>
      </p:sp>
      <p:sp>
        <p:nvSpPr>
          <p:cNvPr id="23" name="TextBox 22">
            <a:extLst>
              <a:ext uri="{FF2B5EF4-FFF2-40B4-BE49-F238E27FC236}">
                <a16:creationId xmlns:a16="http://schemas.microsoft.com/office/drawing/2014/main" id="{77F71D2D-7D48-42AF-9B1A-2A4096997CFC}"/>
              </a:ext>
            </a:extLst>
          </p:cNvPr>
          <p:cNvSpPr txBox="1"/>
          <p:nvPr/>
        </p:nvSpPr>
        <p:spPr>
          <a:xfrm>
            <a:off x="6226461" y="4317750"/>
            <a:ext cx="5256664" cy="277127"/>
          </a:xfrm>
          <a:prstGeom prst="rect">
            <a:avLst/>
          </a:prstGeom>
          <a:noFill/>
        </p:spPr>
        <p:txBody>
          <a:bodyPr wrap="square">
            <a:spAutoFit/>
          </a:bodyPr>
          <a:lstStyle/>
          <a:p>
            <a:pPr>
              <a:lnSpc>
                <a:spcPts val="1542"/>
              </a:lnSpc>
              <a:spcBef>
                <a:spcPts val="600"/>
              </a:spcBef>
            </a:pPr>
            <a:r>
              <a:rPr lang="ru-RU" sz="1200" b="1" dirty="0">
                <a:solidFill>
                  <a:srgbClr val="443728"/>
                </a:solidFill>
                <a:latin typeface="+mn-lt"/>
                <a:ea typeface="Open Sans" pitchFamily="34" charset="-122"/>
                <a:cs typeface="Open Sans" pitchFamily="34" charset="-120"/>
              </a:rPr>
              <a:t>Архитектура</a:t>
            </a:r>
            <a:r>
              <a:rPr lang="ru-RU" sz="1200" dirty="0">
                <a:solidFill>
                  <a:srgbClr val="443728"/>
                </a:solidFill>
                <a:latin typeface="+mn-lt"/>
                <a:ea typeface="Open Sans" pitchFamily="34" charset="-122"/>
                <a:cs typeface="Open Sans" pitchFamily="34" charset="-120"/>
              </a:rPr>
              <a:t>: Ядро 1С:ERP УП + профильная</a:t>
            </a:r>
            <a:r>
              <a:rPr lang="ru-RU" sz="1200" dirty="0">
                <a:latin typeface="+mn-lt"/>
              </a:rPr>
              <a:t> бизнес-логика</a:t>
            </a:r>
            <a:endParaRPr lang="ru-RU" sz="1200" dirty="0">
              <a:solidFill>
                <a:srgbClr val="443728"/>
              </a:solidFill>
              <a:latin typeface="+mn-lt"/>
              <a:ea typeface="Open Sans" pitchFamily="34" charset="-122"/>
              <a:cs typeface="Open Sans"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16386" name="Заголовок 1"/>
          <p:cNvSpPr>
            <a:spLocks noGrp="1" noChangeArrowheads="1"/>
          </p:cNvSpPr>
          <p:nvPr>
            <p:ph type="title"/>
          </p:nvPr>
        </p:nvSpPr>
        <p:spPr>
          <a:xfrm>
            <a:off x="696913" y="188913"/>
            <a:ext cx="9083747" cy="7921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Обеспечительные меры: залоги и поручительства входящие / исходящие</a:t>
            </a:r>
          </a:p>
        </p:txBody>
      </p:sp>
      <p:sp>
        <p:nvSpPr>
          <p:cNvPr id="51" name="Text Box 6">
            <a:extLst>
              <a:ext uri="{FF2B5EF4-FFF2-40B4-BE49-F238E27FC236}">
                <a16:creationId xmlns:a16="http://schemas.microsoft.com/office/drawing/2014/main" id="{ECA4A0C0-E8FE-4CFD-B082-64BB21C4352D}"/>
              </a:ext>
            </a:extLst>
          </p:cNvPr>
          <p:cNvSpPr txBox="1">
            <a:spLocks noChangeArrowheads="1"/>
          </p:cNvSpPr>
          <p:nvPr/>
        </p:nvSpPr>
        <p:spPr bwMode="auto">
          <a:xfrm>
            <a:off x="6639554" y="477741"/>
            <a:ext cx="3467100" cy="34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marL="342900" indent="-342900">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nSpc>
                <a:spcPct val="90000"/>
              </a:lnSpc>
              <a:spcBef>
                <a:spcPct val="50000"/>
              </a:spcBef>
              <a:spcAft>
                <a:spcPct val="0"/>
              </a:spcAft>
              <a:buClrTx/>
              <a:buSzTx/>
              <a:buFontTx/>
              <a:buNone/>
            </a:pPr>
            <a:endParaRPr lang="en-US" altLang="ru-RU" sz="1800">
              <a:solidFill>
                <a:schemeClr val="bg2"/>
              </a:solidFill>
              <a:cs typeface="Arial" charset="0"/>
            </a:endParaRPr>
          </a:p>
        </p:txBody>
      </p:sp>
      <p:pic>
        <p:nvPicPr>
          <p:cNvPr id="3" name="Рисунок 2">
            <a:extLst>
              <a:ext uri="{FF2B5EF4-FFF2-40B4-BE49-F238E27FC236}">
                <a16:creationId xmlns:a16="http://schemas.microsoft.com/office/drawing/2014/main" id="{075947B9-D90A-4B56-A7B0-D99B9FE708CC}"/>
              </a:ext>
            </a:extLst>
          </p:cNvPr>
          <p:cNvPicPr>
            <a:picLocks noChangeAspect="1"/>
          </p:cNvPicPr>
          <p:nvPr/>
        </p:nvPicPr>
        <p:blipFill rotWithShape="1">
          <a:blip r:embed="rId3">
            <a:extLst>
              <a:ext uri="{28A0092B-C50C-407E-A947-70E740481C1C}">
                <a14:useLocalDpi xmlns:a14="http://schemas.microsoft.com/office/drawing/2010/main" val="0"/>
              </a:ext>
            </a:extLst>
          </a:blip>
          <a:srcRect t="25049"/>
          <a:stretch/>
        </p:blipFill>
        <p:spPr>
          <a:xfrm>
            <a:off x="696913" y="2029366"/>
            <a:ext cx="7416824" cy="3974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F2158415-48A6-4EEA-9CBD-6F2A87E46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4060" y="4030326"/>
            <a:ext cx="3987250" cy="3240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a:extLst>
              <a:ext uri="{FF2B5EF4-FFF2-40B4-BE49-F238E27FC236}">
                <a16:creationId xmlns:a16="http://schemas.microsoft.com/office/drawing/2014/main" id="{72262AB2-B1A3-4D75-97CF-D82218989F95}"/>
              </a:ext>
            </a:extLst>
          </p:cNvPr>
          <p:cNvSpPr/>
          <p:nvPr/>
        </p:nvSpPr>
        <p:spPr bwMode="auto">
          <a:xfrm>
            <a:off x="841003" y="4787315"/>
            <a:ext cx="4176464" cy="792088"/>
          </a:xfrm>
          <a:prstGeom prst="rect">
            <a:avLst/>
          </a:prstGeom>
          <a:noFill/>
          <a:ln w="41275">
            <a:solidFill>
              <a:srgbClr val="FCC451"/>
            </a:solid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5"/>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pic>
        <p:nvPicPr>
          <p:cNvPr id="12" name="Рисунок 11">
            <a:extLst>
              <a:ext uri="{FF2B5EF4-FFF2-40B4-BE49-F238E27FC236}">
                <a16:creationId xmlns:a16="http://schemas.microsoft.com/office/drawing/2014/main" id="{D0F7B73F-8FD2-4F77-BC04-BAEFC86FF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141" y="1125376"/>
            <a:ext cx="9158121" cy="2587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897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1" name="Image 0" descr="preencoded.png">
            <a:extLst>
              <a:ext uri="{FF2B5EF4-FFF2-40B4-BE49-F238E27FC236}">
                <a16:creationId xmlns:a16="http://schemas.microsoft.com/office/drawing/2014/main" id="{B16A3745-81E8-4920-ABCD-4AE577C5FAA6}"/>
              </a:ext>
            </a:extLst>
          </p:cNvPr>
          <p:cNvPicPr>
            <a:picLocks noChangeAspect="1"/>
          </p:cNvPicPr>
          <p:nvPr/>
        </p:nvPicPr>
        <p:blipFill>
          <a:blip r:embed="rId3"/>
          <a:stretch>
            <a:fillRect/>
          </a:stretch>
        </p:blipFill>
        <p:spPr>
          <a:xfrm>
            <a:off x="6696920" y="0"/>
            <a:ext cx="5498078" cy="6859588"/>
          </a:xfrm>
          <a:prstGeom prst="rect">
            <a:avLst/>
          </a:prstGeom>
        </p:spPr>
      </p:pic>
      <p:sp>
        <p:nvSpPr>
          <p:cNvPr id="3" name="Text 0"/>
          <p:cNvSpPr/>
          <p:nvPr/>
        </p:nvSpPr>
        <p:spPr>
          <a:xfrm>
            <a:off x="696913" y="188913"/>
            <a:ext cx="6298475" cy="79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АРМ </a:t>
            </a:r>
            <a:r>
              <a:rPr lang="en-US" sz="2800" dirty="0" err="1">
                <a:solidFill>
                  <a:srgbClr val="443728"/>
                </a:solidFill>
                <a:latin typeface="+mj-lt"/>
                <a:ea typeface="Crimson Pro Bold" pitchFamily="34" charset="-122"/>
              </a:rPr>
              <a:t>Управление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отклонениями</a:t>
            </a:r>
            <a:endParaRPr lang="en-US" sz="2800" dirty="0">
              <a:solidFill>
                <a:srgbClr val="443728"/>
              </a:solidFill>
              <a:latin typeface="+mj-lt"/>
              <a:ea typeface="Crimson Pro Bold" pitchFamily="34" charset="-122"/>
            </a:endParaRPr>
          </a:p>
        </p:txBody>
      </p:sp>
      <p:sp>
        <p:nvSpPr>
          <p:cNvPr id="4" name="Text 1"/>
          <p:cNvSpPr/>
          <p:nvPr/>
        </p:nvSpPr>
        <p:spPr>
          <a:xfrm>
            <a:off x="661820" y="1519611"/>
            <a:ext cx="6298475" cy="529355"/>
          </a:xfrm>
          <a:prstGeom prst="rect">
            <a:avLst/>
          </a:prstGeom>
          <a:noFill/>
          <a:ln/>
        </p:spPr>
        <p:txBody>
          <a:bodyPr wrap="squar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Единый интерфейс для контроля всех видов обязательств и оперативного выявления </a:t>
            </a:r>
            <a:r>
              <a:rPr lang="en-US" sz="1400" dirty="0" err="1">
                <a:solidFill>
                  <a:srgbClr val="443728"/>
                </a:solidFill>
                <a:latin typeface="+mn-lt"/>
                <a:ea typeface="Open Sans" pitchFamily="34" charset="-122"/>
                <a:cs typeface="Open Sans" pitchFamily="34" charset="-120"/>
              </a:rPr>
              <a:t>проблемных</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участков</a:t>
            </a:r>
            <a:endParaRPr lang="en-US" sz="1400" dirty="0">
              <a:latin typeface="+mn-lt"/>
            </a:endParaRPr>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1301" y="2493690"/>
            <a:ext cx="413540" cy="413540"/>
          </a:xfrm>
          <a:prstGeom prst="rect">
            <a:avLst/>
          </a:prstGeom>
        </p:spPr>
      </p:pic>
      <p:sp>
        <p:nvSpPr>
          <p:cNvPr id="6" name="Text 2"/>
          <p:cNvSpPr/>
          <p:nvPr/>
        </p:nvSpPr>
        <p:spPr>
          <a:xfrm>
            <a:off x="1282081" y="2493690"/>
            <a:ext cx="4779679"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Все виды обязательств в одном интерфейсе</a:t>
            </a:r>
            <a:endParaRPr lang="en-US" dirty="0">
              <a:latin typeface="+mn-lt"/>
            </a:endParaRPr>
          </a:p>
        </p:txBody>
      </p:sp>
      <p:sp>
        <p:nvSpPr>
          <p:cNvPr id="7" name="Text 3"/>
          <p:cNvSpPr/>
          <p:nvPr/>
        </p:nvSpPr>
        <p:spPr>
          <a:xfrm>
            <a:off x="1282081" y="2851457"/>
            <a:ext cx="5678214" cy="264678"/>
          </a:xfrm>
          <a:prstGeom prst="rect">
            <a:avLst/>
          </a:prstGeom>
          <a:noFill/>
          <a:ln/>
        </p:spPr>
        <p:txBody>
          <a:bodyPr wrap="non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Договоры с покупателями и поставщиками</a:t>
            </a:r>
            <a:endParaRPr lang="en-US" sz="1400" dirty="0">
              <a:latin typeface="+mn-lt"/>
            </a:endParaRPr>
          </a:p>
        </p:txBody>
      </p:sp>
      <p:sp>
        <p:nvSpPr>
          <p:cNvPr id="8" name="Text 4"/>
          <p:cNvSpPr/>
          <p:nvPr/>
        </p:nvSpPr>
        <p:spPr>
          <a:xfrm>
            <a:off x="1282081" y="3215376"/>
            <a:ext cx="5678214" cy="264678"/>
          </a:xfrm>
          <a:prstGeom prst="rect">
            <a:avLst/>
          </a:prstGeom>
          <a:noFill/>
          <a:ln/>
        </p:spPr>
        <p:txBody>
          <a:bodyPr wrap="non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Договоры привлечения и размещения средств</a:t>
            </a:r>
            <a:endParaRPr lang="en-US" sz="1400" dirty="0">
              <a:latin typeface="+mn-lt"/>
            </a:endParaRPr>
          </a:p>
        </p:txBody>
      </p:sp>
      <p:sp>
        <p:nvSpPr>
          <p:cNvPr id="9" name="Text 5"/>
          <p:cNvSpPr/>
          <p:nvPr/>
        </p:nvSpPr>
        <p:spPr>
          <a:xfrm>
            <a:off x="1282081" y="3579295"/>
            <a:ext cx="5678214" cy="264678"/>
          </a:xfrm>
          <a:prstGeom prst="rect">
            <a:avLst/>
          </a:prstGeom>
          <a:noFill/>
          <a:ln/>
        </p:spPr>
        <p:txBody>
          <a:bodyPr wrap="none" lIns="0" tIns="0" rIns="0" bIns="0" rtlCol="0" anchor="t"/>
          <a:lstStyle/>
          <a:p>
            <a:pPr>
              <a:lnSpc>
                <a:spcPts val="2084"/>
              </a:lnSpc>
            </a:pPr>
            <a:r>
              <a:rPr lang="en-US" sz="1400" dirty="0" err="1">
                <a:solidFill>
                  <a:srgbClr val="443728"/>
                </a:solidFill>
                <a:latin typeface="+mn-lt"/>
                <a:ea typeface="Open Sans" pitchFamily="34" charset="-122"/>
                <a:cs typeface="Open Sans" pitchFamily="34" charset="-120"/>
              </a:rPr>
              <a:t>Ценные</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бумаги</a:t>
            </a:r>
            <a:r>
              <a:rPr lang="ru-RU" sz="1400" dirty="0">
                <a:solidFill>
                  <a:srgbClr val="443728"/>
                </a:solidFill>
                <a:latin typeface="+mn-lt"/>
                <a:ea typeface="Open Sans" pitchFamily="34" charset="-122"/>
                <a:cs typeface="Open Sans" pitchFamily="34" charset="-120"/>
              </a:rPr>
              <a:t>, договоры обеспечения</a:t>
            </a:r>
            <a:endParaRPr lang="en-US" sz="1400" dirty="0">
              <a:latin typeface="+mn-lt"/>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401" y="4889554"/>
            <a:ext cx="413540" cy="413540"/>
          </a:xfrm>
          <a:prstGeom prst="rect">
            <a:avLst/>
          </a:prstGeom>
        </p:spPr>
      </p:pic>
      <p:sp>
        <p:nvSpPr>
          <p:cNvPr id="12" name="Text 7"/>
          <p:cNvSpPr/>
          <p:nvPr/>
        </p:nvSpPr>
        <p:spPr>
          <a:xfrm>
            <a:off x="1265730" y="4889554"/>
            <a:ext cx="3393967"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Фокус на проблемных участках</a:t>
            </a:r>
            <a:endParaRPr lang="en-US" dirty="0">
              <a:latin typeface="+mn-lt"/>
            </a:endParaRPr>
          </a:p>
        </p:txBody>
      </p:sp>
      <p:sp>
        <p:nvSpPr>
          <p:cNvPr id="13" name="Text 8"/>
          <p:cNvSpPr/>
          <p:nvPr/>
        </p:nvSpPr>
        <p:spPr>
          <a:xfrm>
            <a:off x="1265730" y="5247321"/>
            <a:ext cx="5678214" cy="264678"/>
          </a:xfrm>
          <a:prstGeom prst="rect">
            <a:avLst/>
          </a:prstGeom>
          <a:noFill/>
          <a:ln/>
        </p:spPr>
        <p:txBody>
          <a:bodyPr wrap="non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Ошибки установки управленческих аналитик</a:t>
            </a:r>
            <a:endParaRPr lang="en-US" sz="1400" dirty="0">
              <a:latin typeface="+mn-lt"/>
            </a:endParaRPr>
          </a:p>
        </p:txBody>
      </p:sp>
      <p:sp>
        <p:nvSpPr>
          <p:cNvPr id="14" name="Text 9"/>
          <p:cNvSpPr/>
          <p:nvPr/>
        </p:nvSpPr>
        <p:spPr>
          <a:xfrm>
            <a:off x="1265730" y="5611240"/>
            <a:ext cx="5678214" cy="264678"/>
          </a:xfrm>
          <a:prstGeom prst="rect">
            <a:avLst/>
          </a:prstGeom>
          <a:noFill/>
          <a:ln/>
        </p:spPr>
        <p:txBody>
          <a:bodyPr wrap="non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Расхождение графиков и заявок</a:t>
            </a:r>
            <a:endParaRPr lang="en-US" sz="1400" dirty="0">
              <a:latin typeface="+mn-lt"/>
            </a:endParaRPr>
          </a:p>
        </p:txBody>
      </p:sp>
      <p:sp>
        <p:nvSpPr>
          <p:cNvPr id="15" name="Text 10"/>
          <p:cNvSpPr/>
          <p:nvPr/>
        </p:nvSpPr>
        <p:spPr>
          <a:xfrm>
            <a:off x="1265730" y="5975159"/>
            <a:ext cx="5678214" cy="264678"/>
          </a:xfrm>
          <a:prstGeom prst="rect">
            <a:avLst/>
          </a:prstGeom>
          <a:noFill/>
          <a:ln/>
        </p:spPr>
        <p:txBody>
          <a:bodyPr wrap="non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Просроченная задолженность</a:t>
            </a:r>
            <a:endParaRPr lang="en-US" sz="1400" dirty="0">
              <a:latin typeface="+mn-lt"/>
            </a:endParaRPr>
          </a:p>
        </p:txBody>
      </p:sp>
      <p:pic>
        <p:nvPicPr>
          <p:cNvPr id="18" name="Рисунок 17">
            <a:extLst>
              <a:ext uri="{FF2B5EF4-FFF2-40B4-BE49-F238E27FC236}">
                <a16:creationId xmlns:a16="http://schemas.microsoft.com/office/drawing/2014/main" id="{51F873E4-5B2B-466C-BA02-555954BEF561}"/>
              </a:ext>
            </a:extLst>
          </p:cNvPr>
          <p:cNvPicPr>
            <a:picLocks noChangeAspect="1"/>
          </p:cNvPicPr>
          <p:nvPr/>
        </p:nvPicPr>
        <p:blipFill>
          <a:blip r:embed="rId8"/>
          <a:stretch>
            <a:fillRect/>
          </a:stretch>
        </p:blipFill>
        <p:spPr>
          <a:xfrm>
            <a:off x="6696920" y="1567736"/>
            <a:ext cx="5466810" cy="3724115"/>
          </a:xfrm>
          <a:prstGeom prst="rect">
            <a:avLst/>
          </a:prstGeom>
        </p:spPr>
      </p:pic>
      <p:pic>
        <p:nvPicPr>
          <p:cNvPr id="19" name="Image 2" descr="preencoded.png">
            <a:extLst>
              <a:ext uri="{FF2B5EF4-FFF2-40B4-BE49-F238E27FC236}">
                <a16:creationId xmlns:a16="http://schemas.microsoft.com/office/drawing/2014/main" id="{036A44E2-703D-46FA-B815-3E9E4741BC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487" y="3952358"/>
            <a:ext cx="471368" cy="471368"/>
          </a:xfrm>
          <a:prstGeom prst="rect">
            <a:avLst/>
          </a:prstGeom>
        </p:spPr>
      </p:pic>
      <p:sp>
        <p:nvSpPr>
          <p:cNvPr id="20" name="Text 7">
            <a:extLst>
              <a:ext uri="{FF2B5EF4-FFF2-40B4-BE49-F238E27FC236}">
                <a16:creationId xmlns:a16="http://schemas.microsoft.com/office/drawing/2014/main" id="{E1CEFA80-6A1E-4DFC-B69E-A71965B8B0B8}"/>
              </a:ext>
            </a:extLst>
          </p:cNvPr>
          <p:cNvSpPr/>
          <p:nvPr/>
        </p:nvSpPr>
        <p:spPr>
          <a:xfrm>
            <a:off x="1270325" y="4074157"/>
            <a:ext cx="4719876" cy="294680"/>
          </a:xfrm>
          <a:prstGeom prst="rect">
            <a:avLst/>
          </a:prstGeom>
          <a:noFill/>
          <a:ln/>
        </p:spPr>
        <p:txBody>
          <a:bodyPr wrap="none" lIns="0" tIns="0" rIns="0" bIns="0" rtlCol="0" anchor="t"/>
          <a:lstStyle/>
          <a:p>
            <a:pPr marL="0" indent="0" algn="l">
              <a:lnSpc>
                <a:spcPts val="2300"/>
              </a:lnSpc>
              <a:buNone/>
            </a:pPr>
            <a:r>
              <a:rPr lang="en-US" b="1" dirty="0">
                <a:solidFill>
                  <a:srgbClr val="443728"/>
                </a:solidFill>
                <a:latin typeface="+mn-lt"/>
                <a:ea typeface="Crimson Pro Bold" pitchFamily="34" charset="-122"/>
                <a:cs typeface="Crimson Pro Bold" pitchFamily="34" charset="-120"/>
              </a:rPr>
              <a:t>Управление начислениями и оплатой</a:t>
            </a:r>
            <a:endParaRPr lang="en-US"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4"/>
            <a:ext cx="912547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П</a:t>
            </a:r>
            <a:r>
              <a:rPr lang="en-US" sz="2800" dirty="0" err="1">
                <a:solidFill>
                  <a:srgbClr val="443728"/>
                </a:solidFill>
                <a:latin typeface="+mj-lt"/>
                <a:ea typeface="Crimson Pro Bold" pitchFamily="34" charset="-122"/>
              </a:rPr>
              <a:t>омощник</a:t>
            </a:r>
            <a:r>
              <a:rPr lang="en-US" sz="2800" dirty="0">
                <a:solidFill>
                  <a:srgbClr val="443728"/>
                </a:solidFill>
                <a:latin typeface="+mj-lt"/>
                <a:ea typeface="Crimson Pro Bold" pitchFamily="34" charset="-122"/>
              </a:rPr>
              <a:t> по зачету </a:t>
            </a:r>
            <a:r>
              <a:rPr lang="en-US" sz="2800" dirty="0" err="1">
                <a:solidFill>
                  <a:srgbClr val="443728"/>
                </a:solidFill>
                <a:latin typeface="+mj-lt"/>
                <a:ea typeface="Crimson Pro Bold" pitchFamily="34" charset="-122"/>
              </a:rPr>
              <a:t>встречных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обязательств</a:t>
            </a:r>
            <a:endParaRPr lang="en-US" sz="2800" dirty="0">
              <a:solidFill>
                <a:srgbClr val="443728"/>
              </a:solidFill>
              <a:latin typeface="+mj-lt"/>
              <a:ea typeface="Crimson Pro Bold" pitchFamily="34" charset="-122"/>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821" y="1341748"/>
            <a:ext cx="378111" cy="378111"/>
          </a:xfrm>
          <a:prstGeom prst="rect">
            <a:avLst/>
          </a:prstGeom>
        </p:spPr>
      </p:pic>
      <p:sp>
        <p:nvSpPr>
          <p:cNvPr id="4" name="Text 1"/>
          <p:cNvSpPr/>
          <p:nvPr/>
        </p:nvSpPr>
        <p:spPr>
          <a:xfrm>
            <a:off x="661821" y="1908914"/>
            <a:ext cx="1890654" cy="236295"/>
          </a:xfrm>
          <a:prstGeom prst="rect">
            <a:avLst/>
          </a:prstGeom>
          <a:noFill/>
          <a:ln/>
        </p:spPr>
        <p:txBody>
          <a:bodyPr wrap="none" lIns="0" tIns="0" rIns="0" bIns="0" rtlCol="0" anchor="t"/>
          <a:lstStyle/>
          <a:p>
            <a:pPr>
              <a:lnSpc>
                <a:spcPts val="1834"/>
              </a:lnSpc>
            </a:pPr>
            <a:r>
              <a:rPr lang="en-US" sz="1600" b="1" dirty="0">
                <a:solidFill>
                  <a:srgbClr val="443728"/>
                </a:solidFill>
                <a:latin typeface="+mn-lt"/>
                <a:ea typeface="Crimson Pro Bold" pitchFamily="34" charset="-122"/>
                <a:cs typeface="Crimson Pro Bold" pitchFamily="34" charset="-120"/>
              </a:rPr>
              <a:t>Назначение</a:t>
            </a:r>
            <a:endParaRPr lang="en-US" sz="1600" dirty="0">
              <a:latin typeface="+mn-lt"/>
            </a:endParaRPr>
          </a:p>
        </p:txBody>
      </p:sp>
      <p:sp>
        <p:nvSpPr>
          <p:cNvPr id="5" name="Text 2"/>
          <p:cNvSpPr/>
          <p:nvPr/>
        </p:nvSpPr>
        <p:spPr>
          <a:xfrm>
            <a:off x="661821" y="2235916"/>
            <a:ext cx="4571670" cy="967806"/>
          </a:xfrm>
          <a:prstGeom prst="rect">
            <a:avLst/>
          </a:prstGeom>
          <a:noFill/>
          <a:ln/>
        </p:spPr>
        <p:txBody>
          <a:bodyPr wrap="square" lIns="0" tIns="0" rIns="0" bIns="0" rtlCol="0" anchor="t"/>
          <a:lstStyle/>
          <a:p>
            <a:pPr>
              <a:lnSpc>
                <a:spcPts val="1875"/>
              </a:lnSpc>
            </a:pPr>
            <a:r>
              <a:rPr lang="en-US" sz="1400" dirty="0">
                <a:solidFill>
                  <a:srgbClr val="443728"/>
                </a:solidFill>
                <a:latin typeface="+mn-lt"/>
                <a:ea typeface="Open Sans" pitchFamily="34" charset="-122"/>
                <a:cs typeface="Open Sans" pitchFamily="34" charset="-120"/>
              </a:rPr>
              <a:t>Автоматизирует поиск контрагентов с взаимной задолженностью для быстрого формирования документа «Взаимозачет </a:t>
            </a:r>
            <a:r>
              <a:rPr lang="en-US" sz="1400" dirty="0" err="1">
                <a:solidFill>
                  <a:srgbClr val="443728"/>
                </a:solidFill>
                <a:latin typeface="+mn-lt"/>
                <a:ea typeface="Open Sans" pitchFamily="34" charset="-122"/>
                <a:cs typeface="Open Sans" pitchFamily="34" charset="-120"/>
              </a:rPr>
              <a:t>задолженности</a:t>
            </a:r>
            <a:r>
              <a:rPr lang="en-US" sz="1400" dirty="0">
                <a:solidFill>
                  <a:srgbClr val="443728"/>
                </a:solidFill>
                <a:latin typeface="+mn-lt"/>
                <a:ea typeface="Open Sans" pitchFamily="34" charset="-122"/>
                <a:cs typeface="Open Sans" pitchFamily="34" charset="-120"/>
              </a:rPr>
              <a:t>»</a:t>
            </a:r>
            <a:endParaRPr lang="en-US" sz="1400" dirty="0">
              <a:latin typeface="+mn-lt"/>
            </a:endParaRPr>
          </a:p>
        </p:txBody>
      </p:sp>
      <p:pic>
        <p:nvPicPr>
          <p:cNvPr id="12"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2034" y="1341748"/>
            <a:ext cx="378111" cy="378111"/>
          </a:xfrm>
          <a:prstGeom prst="rect">
            <a:avLst/>
          </a:prstGeom>
        </p:spPr>
      </p:pic>
      <p:sp>
        <p:nvSpPr>
          <p:cNvPr id="13" name="Text 8"/>
          <p:cNvSpPr/>
          <p:nvPr/>
        </p:nvSpPr>
        <p:spPr>
          <a:xfrm>
            <a:off x="5712034" y="1908914"/>
            <a:ext cx="2497815" cy="236295"/>
          </a:xfrm>
          <a:prstGeom prst="rect">
            <a:avLst/>
          </a:prstGeom>
          <a:noFill/>
          <a:ln/>
        </p:spPr>
        <p:txBody>
          <a:bodyPr wrap="none" lIns="0" tIns="0" rIns="0" bIns="0" rtlCol="0" anchor="t"/>
          <a:lstStyle/>
          <a:p>
            <a:pPr>
              <a:lnSpc>
                <a:spcPts val="1834"/>
              </a:lnSpc>
            </a:pPr>
            <a:r>
              <a:rPr lang="en-US" sz="1600" b="1" dirty="0">
                <a:solidFill>
                  <a:srgbClr val="443728"/>
                </a:solidFill>
                <a:latin typeface="+mn-lt"/>
                <a:ea typeface="Crimson Pro Bold" pitchFamily="34" charset="-122"/>
                <a:cs typeface="Crimson Pro Bold" pitchFamily="34" charset="-120"/>
              </a:rPr>
              <a:t>Особенность сортировки</a:t>
            </a:r>
            <a:endParaRPr lang="en-US" sz="1600" dirty="0">
              <a:latin typeface="+mn-lt"/>
            </a:endParaRPr>
          </a:p>
        </p:txBody>
      </p:sp>
      <p:sp>
        <p:nvSpPr>
          <p:cNvPr id="14" name="Text 9"/>
          <p:cNvSpPr/>
          <p:nvPr/>
        </p:nvSpPr>
        <p:spPr>
          <a:xfrm>
            <a:off x="5712033" y="2235916"/>
            <a:ext cx="5354105" cy="483903"/>
          </a:xfrm>
          <a:prstGeom prst="rect">
            <a:avLst/>
          </a:prstGeom>
          <a:noFill/>
          <a:ln/>
        </p:spPr>
        <p:txBody>
          <a:bodyPr wrap="square" lIns="0" tIns="0" rIns="0" bIns="0" rtlCol="0" anchor="t"/>
          <a:lstStyle/>
          <a:p>
            <a:pPr>
              <a:lnSpc>
                <a:spcPts val="1875"/>
              </a:lnSpc>
            </a:pPr>
            <a:r>
              <a:rPr lang="en-US" sz="1400" dirty="0">
                <a:solidFill>
                  <a:srgbClr val="443728"/>
                </a:solidFill>
                <a:latin typeface="+mn-lt"/>
                <a:ea typeface="Open Sans" pitchFamily="34" charset="-122"/>
                <a:cs typeface="Open Sans" pitchFamily="34" charset="-120"/>
              </a:rPr>
              <a:t>Сортировка определяет порядок автоподбора сумм к </a:t>
            </a:r>
            <a:r>
              <a:rPr lang="en-US" sz="1400" dirty="0" err="1">
                <a:solidFill>
                  <a:srgbClr val="443728"/>
                </a:solidFill>
                <a:latin typeface="+mn-lt"/>
                <a:ea typeface="Open Sans" pitchFamily="34" charset="-122"/>
                <a:cs typeface="Open Sans" pitchFamily="34" charset="-120"/>
              </a:rPr>
              <a:t>зачету</a:t>
            </a:r>
            <a:r>
              <a:rPr lang="ru-RU" sz="1400" dirty="0">
                <a:solidFill>
                  <a:srgbClr val="443728"/>
                </a:solidFill>
                <a:latin typeface="+mn-lt"/>
                <a:ea typeface="Open Sans" pitchFamily="34" charset="-122"/>
                <a:cs typeface="Open Sans" pitchFamily="34" charset="-120"/>
              </a:rPr>
              <a:t>: по сумме или по дате планового погашения</a:t>
            </a:r>
            <a:endParaRPr lang="en-US" sz="1400" dirty="0">
              <a:latin typeface="+mn-lt"/>
            </a:endParaRPr>
          </a:p>
        </p:txBody>
      </p:sp>
      <p:sp>
        <p:nvSpPr>
          <p:cNvPr id="15" name="Text 10"/>
          <p:cNvSpPr/>
          <p:nvPr/>
        </p:nvSpPr>
        <p:spPr>
          <a:xfrm>
            <a:off x="661821" y="3517267"/>
            <a:ext cx="1890654" cy="236295"/>
          </a:xfrm>
          <a:prstGeom prst="rect">
            <a:avLst/>
          </a:prstGeom>
          <a:noFill/>
          <a:ln/>
        </p:spPr>
        <p:txBody>
          <a:bodyPr wrap="none" lIns="0" tIns="0" rIns="0" bIns="0" rtlCol="0" anchor="t"/>
          <a:lstStyle/>
          <a:p>
            <a:pPr>
              <a:lnSpc>
                <a:spcPts val="1834"/>
              </a:lnSpc>
            </a:pPr>
            <a:r>
              <a:rPr lang="en-US" sz="1600" b="1" dirty="0">
                <a:solidFill>
                  <a:srgbClr val="443728"/>
                </a:solidFill>
                <a:latin typeface="+mn-lt"/>
                <a:ea typeface="Crimson Pro Bold" pitchFamily="34" charset="-122"/>
                <a:cs typeface="Crimson Pro Bold" pitchFamily="34" charset="-120"/>
              </a:rPr>
              <a:t>Как это работает?</a:t>
            </a:r>
            <a:endParaRPr lang="en-US" sz="1600" dirty="0">
              <a:latin typeface="+mn-lt"/>
            </a:endParaRPr>
          </a:p>
        </p:txBody>
      </p:sp>
      <p:sp>
        <p:nvSpPr>
          <p:cNvPr id="16" name="Text 11"/>
          <p:cNvSpPr/>
          <p:nvPr/>
        </p:nvSpPr>
        <p:spPr>
          <a:xfrm>
            <a:off x="661822" y="3980428"/>
            <a:ext cx="4859701" cy="321344"/>
          </a:xfrm>
          <a:prstGeom prst="rect">
            <a:avLst/>
          </a:prstGeom>
          <a:noFill/>
          <a:ln/>
        </p:spPr>
        <p:txBody>
          <a:bodyPr wrap="square" lIns="0" tIns="0" rIns="0" bIns="0" rtlCol="0" anchor="t"/>
          <a:lstStyle/>
          <a:p>
            <a:pPr lvl="1">
              <a:buSzPct val="100000"/>
            </a:pPr>
            <a:r>
              <a:rPr lang="en-US" sz="1400" dirty="0">
                <a:solidFill>
                  <a:srgbClr val="443728"/>
                </a:solidFill>
                <a:latin typeface="+mn-lt"/>
                <a:ea typeface="Open Sans" pitchFamily="34" charset="-122"/>
                <a:cs typeface="Open Sans" pitchFamily="34" charset="-120"/>
              </a:rPr>
              <a:t>Кнопка "</a:t>
            </a:r>
            <a:r>
              <a:rPr lang="en-US" sz="1400" b="1" dirty="0">
                <a:solidFill>
                  <a:srgbClr val="443728"/>
                </a:solidFill>
                <a:latin typeface="+mn-lt"/>
                <a:ea typeface="Open Sans" pitchFamily="34" charset="-122"/>
                <a:cs typeface="Open Sans" pitchFamily="34" charset="-120"/>
              </a:rPr>
              <a:t>Сформировать</a:t>
            </a:r>
            <a:r>
              <a:rPr lang="en-US" sz="1400" dirty="0">
                <a:solidFill>
                  <a:srgbClr val="443728"/>
                </a:solidFill>
                <a:latin typeface="+mn-lt"/>
                <a:ea typeface="Open Sans" pitchFamily="34" charset="-122"/>
                <a:cs typeface="Open Sans" pitchFamily="34" charset="-120"/>
              </a:rPr>
              <a:t>": Запрос и вывод взаимных обязательств в </a:t>
            </a:r>
            <a:r>
              <a:rPr lang="en-US" sz="1400" dirty="0" err="1">
                <a:solidFill>
                  <a:srgbClr val="443728"/>
                </a:solidFill>
                <a:latin typeface="+mn-lt"/>
                <a:ea typeface="Open Sans" pitchFamily="34" charset="-122"/>
                <a:cs typeface="Open Sans" pitchFamily="34" charset="-120"/>
              </a:rPr>
              <a:t>таблицу</a:t>
            </a:r>
            <a:endParaRPr lang="en-US" sz="1400" dirty="0">
              <a:latin typeface="+mn-lt"/>
            </a:endParaRPr>
          </a:p>
        </p:txBody>
      </p:sp>
      <p:sp>
        <p:nvSpPr>
          <p:cNvPr id="17" name="Text 12"/>
          <p:cNvSpPr/>
          <p:nvPr/>
        </p:nvSpPr>
        <p:spPr>
          <a:xfrm>
            <a:off x="661822" y="4541795"/>
            <a:ext cx="4859701" cy="321344"/>
          </a:xfrm>
          <a:prstGeom prst="rect">
            <a:avLst/>
          </a:prstGeom>
          <a:noFill/>
          <a:ln/>
        </p:spPr>
        <p:txBody>
          <a:bodyPr wrap="square" lIns="0" tIns="0" rIns="0" bIns="0" rtlCol="0" anchor="t"/>
          <a:lstStyle/>
          <a:p>
            <a:pPr lvl="1">
              <a:buSzPct val="100000"/>
            </a:pPr>
            <a:r>
              <a:rPr lang="en-US" sz="1400" dirty="0" err="1">
                <a:solidFill>
                  <a:srgbClr val="443728"/>
                </a:solidFill>
                <a:latin typeface="+mn-lt"/>
                <a:ea typeface="Open Sans" pitchFamily="34" charset="-122"/>
                <a:cs typeface="Open Sans" pitchFamily="34" charset="-120"/>
              </a:rPr>
              <a:t>Кнопка</a:t>
            </a:r>
            <a:r>
              <a:rPr lang="en-US" sz="1400"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Автоподбор</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Интеллектуально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предлагает</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оптимальные</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пары</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для</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зачета</a:t>
            </a:r>
            <a:endParaRPr lang="en-US" sz="1400" dirty="0">
              <a:latin typeface="+mn-lt"/>
            </a:endParaRPr>
          </a:p>
          <a:p>
            <a:pPr>
              <a:buSzPct val="100000"/>
            </a:pPr>
            <a:endParaRPr lang="en-US" sz="1400" dirty="0">
              <a:latin typeface="+mn-lt"/>
            </a:endParaRPr>
          </a:p>
        </p:txBody>
      </p:sp>
      <p:sp>
        <p:nvSpPr>
          <p:cNvPr id="18" name="Text 13"/>
          <p:cNvSpPr/>
          <p:nvPr/>
        </p:nvSpPr>
        <p:spPr>
          <a:xfrm>
            <a:off x="661822" y="5124674"/>
            <a:ext cx="4859701" cy="321344"/>
          </a:xfrm>
          <a:prstGeom prst="rect">
            <a:avLst/>
          </a:prstGeom>
          <a:noFill/>
          <a:ln/>
        </p:spPr>
        <p:txBody>
          <a:bodyPr wrap="square" lIns="0" tIns="0" rIns="0" bIns="0" rtlCol="0" anchor="t"/>
          <a:lstStyle/>
          <a:p>
            <a:pPr lvl="1">
              <a:buSzPct val="100000"/>
            </a:pPr>
            <a:r>
              <a:rPr lang="en-US" sz="1400" dirty="0" err="1">
                <a:solidFill>
                  <a:srgbClr val="443728"/>
                </a:solidFill>
                <a:latin typeface="+mn-lt"/>
                <a:ea typeface="Open Sans" pitchFamily="34" charset="-122"/>
                <a:cs typeface="Open Sans" pitchFamily="34" charset="-120"/>
              </a:rPr>
              <a:t>Кнопка</a:t>
            </a:r>
            <a:r>
              <a:rPr lang="en-US" sz="1400"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Выполнить</a:t>
            </a:r>
            <a:r>
              <a:rPr lang="en-US" sz="1400" b="1"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зачет</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Создает</a:t>
            </a:r>
            <a:r>
              <a:rPr lang="en-US" sz="1400" dirty="0">
                <a:solidFill>
                  <a:srgbClr val="443728"/>
                </a:solidFill>
                <a:latin typeface="+mn-lt"/>
                <a:ea typeface="Open Sans" pitchFamily="34" charset="-122"/>
                <a:cs typeface="Open Sans" pitchFamily="34" charset="-120"/>
              </a:rPr>
              <a:t> и </a:t>
            </a:r>
            <a:r>
              <a:rPr lang="en-US" sz="1400" dirty="0" err="1">
                <a:solidFill>
                  <a:srgbClr val="443728"/>
                </a:solidFill>
                <a:latin typeface="+mn-lt"/>
                <a:ea typeface="Open Sans" pitchFamily="34" charset="-122"/>
                <a:cs typeface="Open Sans" pitchFamily="34" charset="-120"/>
              </a:rPr>
              <a:t>проводит</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документы</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на</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основе</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выбранных</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строк</a:t>
            </a:r>
            <a:endParaRPr lang="en-US" sz="1400" dirty="0">
              <a:latin typeface="+mn-lt"/>
            </a:endParaRPr>
          </a:p>
        </p:txBody>
      </p:sp>
      <p:pic>
        <p:nvPicPr>
          <p:cNvPr id="27" name="Рисунок 26">
            <a:extLst>
              <a:ext uri="{FF2B5EF4-FFF2-40B4-BE49-F238E27FC236}">
                <a16:creationId xmlns:a16="http://schemas.microsoft.com/office/drawing/2014/main" id="{E594AFDE-253A-4DEF-8614-A93DBD4D872C}"/>
              </a:ext>
            </a:extLst>
          </p:cNvPr>
          <p:cNvPicPr>
            <a:picLocks noChangeAspect="1"/>
          </p:cNvPicPr>
          <p:nvPr/>
        </p:nvPicPr>
        <p:blipFill rotWithShape="1">
          <a:blip r:embed="rId7"/>
          <a:srcRect b="5117"/>
          <a:stretch/>
        </p:blipFill>
        <p:spPr>
          <a:xfrm>
            <a:off x="5712034" y="2853731"/>
            <a:ext cx="6377393" cy="4005858"/>
          </a:xfrm>
          <a:prstGeom prst="rect">
            <a:avLst/>
          </a:prstGeom>
          <a:ln>
            <a:solidFill>
              <a:schemeClr val="tx1"/>
            </a:solidFill>
          </a:ln>
        </p:spPr>
      </p:pic>
      <p:sp>
        <p:nvSpPr>
          <p:cNvPr id="28" name="Shape 13">
            <a:extLst>
              <a:ext uri="{FF2B5EF4-FFF2-40B4-BE49-F238E27FC236}">
                <a16:creationId xmlns:a16="http://schemas.microsoft.com/office/drawing/2014/main" id="{CE9D228C-4E12-4442-B0DA-614497A98406}"/>
              </a:ext>
            </a:extLst>
          </p:cNvPr>
          <p:cNvSpPr>
            <a:spLocks noChangeArrowheads="1"/>
          </p:cNvSpPr>
          <p:nvPr/>
        </p:nvSpPr>
        <p:spPr bwMode="auto">
          <a:xfrm>
            <a:off x="685074" y="4067751"/>
            <a:ext cx="212725" cy="153988"/>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29" name="Shape 18">
            <a:extLst>
              <a:ext uri="{FF2B5EF4-FFF2-40B4-BE49-F238E27FC236}">
                <a16:creationId xmlns:a16="http://schemas.microsoft.com/office/drawing/2014/main" id="{73BECA71-C1A8-4C7C-878F-2F772BFF8275}"/>
              </a:ext>
            </a:extLst>
          </p:cNvPr>
          <p:cNvSpPr>
            <a:spLocks noChangeArrowheads="1"/>
          </p:cNvSpPr>
          <p:nvPr/>
        </p:nvSpPr>
        <p:spPr bwMode="auto">
          <a:xfrm>
            <a:off x="685074" y="4651935"/>
            <a:ext cx="212725" cy="152400"/>
          </a:xfrm>
          <a:prstGeom prst="roundRect">
            <a:avLst>
              <a:gd name="adj" fmla="val 18671"/>
            </a:avLst>
          </a:prstGeom>
          <a:solidFill>
            <a:srgbClr val="B3BDB5"/>
          </a:solidFill>
          <a:ln w="7620">
            <a:solidFill>
              <a:srgbClr val="99A39B"/>
            </a:solidFill>
            <a:round/>
            <a:headEnd/>
            <a:tailEnd/>
          </a:ln>
        </p:spPr>
        <p:txBody>
          <a:bodyPr/>
          <a:lstStyle/>
          <a:p>
            <a:endParaRPr lang="ru-RU"/>
          </a:p>
        </p:txBody>
      </p:sp>
      <p:sp>
        <p:nvSpPr>
          <p:cNvPr id="30" name="Shape 22">
            <a:extLst>
              <a:ext uri="{FF2B5EF4-FFF2-40B4-BE49-F238E27FC236}">
                <a16:creationId xmlns:a16="http://schemas.microsoft.com/office/drawing/2014/main" id="{39638A62-B74A-4A14-B90E-AF18A9E44C87}"/>
              </a:ext>
            </a:extLst>
          </p:cNvPr>
          <p:cNvSpPr>
            <a:spLocks noChangeArrowheads="1"/>
          </p:cNvSpPr>
          <p:nvPr/>
        </p:nvSpPr>
        <p:spPr bwMode="auto">
          <a:xfrm>
            <a:off x="685074" y="5220022"/>
            <a:ext cx="212725" cy="153988"/>
          </a:xfrm>
          <a:prstGeom prst="roundRect">
            <a:avLst>
              <a:gd name="adj" fmla="val 18671"/>
            </a:avLst>
          </a:prstGeom>
          <a:solidFill>
            <a:srgbClr val="FCC451"/>
          </a:solidFill>
          <a:ln w="7620">
            <a:solidFill>
              <a:srgbClr val="E2AA37"/>
            </a:solidFill>
            <a:round/>
            <a:headEnd/>
            <a:tailEnd/>
          </a:ln>
        </p:spPr>
        <p:txBody>
          <a:bodyPr/>
          <a:lstStyle/>
          <a:p>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3" name="Text 0"/>
          <p:cNvSpPr/>
          <p:nvPr/>
        </p:nvSpPr>
        <p:spPr>
          <a:xfrm>
            <a:off x="711359" y="188913"/>
            <a:ext cx="905811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Оповещения для повышения оперативности принятия решений</a:t>
            </a:r>
            <a:endParaRPr lang="en-US" sz="2800" dirty="0">
              <a:solidFill>
                <a:srgbClr val="443728"/>
              </a:solidFill>
              <a:latin typeface="+mj-lt"/>
              <a:ea typeface="Crimson Pro Bold" pitchFamily="34" charset="-122"/>
            </a:endParaRPr>
          </a:p>
        </p:txBody>
      </p:sp>
      <p:sp>
        <p:nvSpPr>
          <p:cNvPr id="18" name="Shape 2">
            <a:extLst>
              <a:ext uri="{FF2B5EF4-FFF2-40B4-BE49-F238E27FC236}">
                <a16:creationId xmlns:a16="http://schemas.microsoft.com/office/drawing/2014/main" id="{3B8EEC68-C467-4064-81A9-B0CB52108432}"/>
              </a:ext>
            </a:extLst>
          </p:cNvPr>
          <p:cNvSpPr/>
          <p:nvPr/>
        </p:nvSpPr>
        <p:spPr>
          <a:xfrm>
            <a:off x="708306" y="2205658"/>
            <a:ext cx="3524570" cy="1610395"/>
          </a:xfrm>
          <a:prstGeom prst="roundRect">
            <a:avLst>
              <a:gd name="adj" fmla="val 5679"/>
            </a:avLst>
          </a:prstGeom>
          <a:solidFill>
            <a:srgbClr val="FFFCFA"/>
          </a:solidFill>
          <a:ln w="22860">
            <a:solidFill>
              <a:srgbClr val="835E54"/>
            </a:solidFill>
            <a:prstDash val="solid"/>
          </a:ln>
        </p:spPr>
        <p:txBody>
          <a:bodyPr/>
          <a:lstStyle/>
          <a:p>
            <a:endParaRPr lang="ru-RU"/>
          </a:p>
        </p:txBody>
      </p:sp>
      <p:sp>
        <p:nvSpPr>
          <p:cNvPr id="19" name="Shape 3">
            <a:extLst>
              <a:ext uri="{FF2B5EF4-FFF2-40B4-BE49-F238E27FC236}">
                <a16:creationId xmlns:a16="http://schemas.microsoft.com/office/drawing/2014/main" id="{DBB5158B-C78D-4443-A5C0-19F0077A0ACB}"/>
              </a:ext>
            </a:extLst>
          </p:cNvPr>
          <p:cNvSpPr/>
          <p:nvPr/>
        </p:nvSpPr>
        <p:spPr>
          <a:xfrm>
            <a:off x="689251" y="2205658"/>
            <a:ext cx="76218" cy="1610395"/>
          </a:xfrm>
          <a:prstGeom prst="roundRect">
            <a:avLst>
              <a:gd name="adj" fmla="val 82047"/>
            </a:avLst>
          </a:prstGeom>
          <a:solidFill>
            <a:srgbClr val="835E54"/>
          </a:solidFill>
          <a:ln/>
        </p:spPr>
        <p:txBody>
          <a:bodyPr/>
          <a:lstStyle/>
          <a:p>
            <a:endParaRPr lang="ru-RU"/>
          </a:p>
        </p:txBody>
      </p:sp>
      <p:sp>
        <p:nvSpPr>
          <p:cNvPr id="20" name="Text 4">
            <a:extLst>
              <a:ext uri="{FF2B5EF4-FFF2-40B4-BE49-F238E27FC236}">
                <a16:creationId xmlns:a16="http://schemas.microsoft.com/office/drawing/2014/main" id="{35BE2FD8-6858-4628-BE30-99CDC9305617}"/>
              </a:ext>
            </a:extLst>
          </p:cNvPr>
          <p:cNvSpPr/>
          <p:nvPr/>
        </p:nvSpPr>
        <p:spPr>
          <a:xfrm>
            <a:off x="933385" y="2373576"/>
            <a:ext cx="2888430" cy="232523"/>
          </a:xfrm>
          <a:prstGeom prst="rect">
            <a:avLst/>
          </a:prstGeom>
          <a:noFill/>
          <a:ln/>
        </p:spPr>
        <p:txBody>
          <a:bodyPr wrap="non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Оповещение о сроках оплаты</a:t>
            </a:r>
            <a:endParaRPr lang="en-US" sz="1600" dirty="0">
              <a:latin typeface="+mn-lt"/>
            </a:endParaRPr>
          </a:p>
        </p:txBody>
      </p:sp>
      <p:sp>
        <p:nvSpPr>
          <p:cNvPr id="21" name="Text 5">
            <a:extLst>
              <a:ext uri="{FF2B5EF4-FFF2-40B4-BE49-F238E27FC236}">
                <a16:creationId xmlns:a16="http://schemas.microsoft.com/office/drawing/2014/main" id="{1628A43A-A743-4DD4-BD63-39778B320AAB}"/>
              </a:ext>
            </a:extLst>
          </p:cNvPr>
          <p:cNvSpPr/>
          <p:nvPr/>
        </p:nvSpPr>
        <p:spPr>
          <a:xfrm>
            <a:off x="933385" y="2695417"/>
            <a:ext cx="3226759" cy="952720"/>
          </a:xfrm>
          <a:prstGeom prst="rect">
            <a:avLst/>
          </a:prstGeom>
          <a:noFill/>
          <a:ln/>
        </p:spPr>
        <p:txBody>
          <a:bodyPr wrap="square" lIns="0" tIns="0" rIns="0" bIns="0" rtlCol="0" anchor="t"/>
          <a:lstStyle/>
          <a:p>
            <a:pPr>
              <a:lnSpc>
                <a:spcPts val="1875"/>
              </a:lnSpc>
            </a:pPr>
            <a:r>
              <a:rPr lang="en-US" sz="1600" dirty="0" err="1">
                <a:latin typeface="+mn-lt"/>
                <a:ea typeface="Open Sans" pitchFamily="34" charset="-122"/>
                <a:cs typeface="Open Sans" pitchFamily="34" charset="-120"/>
              </a:rPr>
              <a:t>Напоминает</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пользователю</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об</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ожидаемом</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поступлении</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средств</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по</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претензии</a:t>
            </a:r>
            <a:endParaRPr lang="en-US" sz="1600" dirty="0">
              <a:latin typeface="+mn-lt"/>
            </a:endParaRPr>
          </a:p>
        </p:txBody>
      </p:sp>
      <p:sp>
        <p:nvSpPr>
          <p:cNvPr id="22" name="Shape 6">
            <a:extLst>
              <a:ext uri="{FF2B5EF4-FFF2-40B4-BE49-F238E27FC236}">
                <a16:creationId xmlns:a16="http://schemas.microsoft.com/office/drawing/2014/main" id="{860F5DAF-3F65-4127-AABA-87E81DD34F97}"/>
              </a:ext>
            </a:extLst>
          </p:cNvPr>
          <p:cNvSpPr/>
          <p:nvPr/>
        </p:nvSpPr>
        <p:spPr>
          <a:xfrm>
            <a:off x="4381738" y="2205658"/>
            <a:ext cx="3524570" cy="1610395"/>
          </a:xfrm>
          <a:prstGeom prst="roundRect">
            <a:avLst>
              <a:gd name="adj" fmla="val 5679"/>
            </a:avLst>
          </a:prstGeom>
          <a:solidFill>
            <a:srgbClr val="FFFCFA"/>
          </a:solidFill>
          <a:ln w="22860">
            <a:solidFill>
              <a:srgbClr val="C9907C"/>
            </a:solidFill>
            <a:prstDash val="solid"/>
          </a:ln>
        </p:spPr>
        <p:txBody>
          <a:bodyPr/>
          <a:lstStyle/>
          <a:p>
            <a:endParaRPr lang="ru-RU"/>
          </a:p>
        </p:txBody>
      </p:sp>
      <p:sp>
        <p:nvSpPr>
          <p:cNvPr id="23" name="Shape 7">
            <a:extLst>
              <a:ext uri="{FF2B5EF4-FFF2-40B4-BE49-F238E27FC236}">
                <a16:creationId xmlns:a16="http://schemas.microsoft.com/office/drawing/2014/main" id="{67CBB168-1B6E-4AC7-9B6F-564D8213CED2}"/>
              </a:ext>
            </a:extLst>
          </p:cNvPr>
          <p:cNvSpPr/>
          <p:nvPr/>
        </p:nvSpPr>
        <p:spPr>
          <a:xfrm>
            <a:off x="4362683" y="2205658"/>
            <a:ext cx="76218" cy="1610395"/>
          </a:xfrm>
          <a:prstGeom prst="roundRect">
            <a:avLst>
              <a:gd name="adj" fmla="val 82047"/>
            </a:avLst>
          </a:prstGeom>
          <a:solidFill>
            <a:srgbClr val="C9907C"/>
          </a:solidFill>
          <a:ln/>
        </p:spPr>
        <p:txBody>
          <a:bodyPr/>
          <a:lstStyle/>
          <a:p>
            <a:endParaRPr lang="ru-RU"/>
          </a:p>
        </p:txBody>
      </p:sp>
      <p:sp>
        <p:nvSpPr>
          <p:cNvPr id="24" name="Text 8">
            <a:extLst>
              <a:ext uri="{FF2B5EF4-FFF2-40B4-BE49-F238E27FC236}">
                <a16:creationId xmlns:a16="http://schemas.microsoft.com/office/drawing/2014/main" id="{BBF2766D-0776-4964-9993-B72936E211AA}"/>
              </a:ext>
            </a:extLst>
          </p:cNvPr>
          <p:cNvSpPr/>
          <p:nvPr/>
        </p:nvSpPr>
        <p:spPr>
          <a:xfrm>
            <a:off x="4606818" y="2373576"/>
            <a:ext cx="2670793" cy="232523"/>
          </a:xfrm>
          <a:prstGeom prst="rect">
            <a:avLst/>
          </a:prstGeom>
          <a:noFill/>
          <a:ln/>
        </p:spPr>
        <p:txBody>
          <a:bodyPr wrap="non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Уведомления о претензиях</a:t>
            </a:r>
            <a:endParaRPr lang="en-US" sz="1600" dirty="0">
              <a:latin typeface="+mn-lt"/>
            </a:endParaRPr>
          </a:p>
        </p:txBody>
      </p:sp>
      <p:sp>
        <p:nvSpPr>
          <p:cNvPr id="25" name="Text 9">
            <a:extLst>
              <a:ext uri="{FF2B5EF4-FFF2-40B4-BE49-F238E27FC236}">
                <a16:creationId xmlns:a16="http://schemas.microsoft.com/office/drawing/2014/main" id="{6C8D4C30-885A-41A9-AB31-262BC69C2222}"/>
              </a:ext>
            </a:extLst>
          </p:cNvPr>
          <p:cNvSpPr/>
          <p:nvPr/>
        </p:nvSpPr>
        <p:spPr>
          <a:xfrm>
            <a:off x="4606817" y="2695417"/>
            <a:ext cx="3226759" cy="952720"/>
          </a:xfrm>
          <a:prstGeom prst="rect">
            <a:avLst/>
          </a:prstGeom>
          <a:noFill/>
          <a:ln/>
        </p:spPr>
        <p:txBody>
          <a:bodyPr wrap="square" lIns="0" tIns="0" rIns="0" bIns="0" rtlCol="0" anchor="t"/>
          <a:lstStyle/>
          <a:p>
            <a:pPr>
              <a:lnSpc>
                <a:spcPts val="1875"/>
              </a:lnSpc>
            </a:pPr>
            <a:r>
              <a:rPr lang="en-US" sz="1600" dirty="0" err="1">
                <a:latin typeface="+mn-lt"/>
                <a:ea typeface="Open Sans" pitchFamily="34" charset="-122"/>
                <a:cs typeface="Open Sans" pitchFamily="34" charset="-120"/>
              </a:rPr>
              <a:t>Уведомляет</a:t>
            </a:r>
            <a:r>
              <a:rPr lang="en-US" sz="1600" dirty="0">
                <a:latin typeface="+mn-lt"/>
                <a:ea typeface="Open Sans" pitchFamily="34" charset="-122"/>
                <a:cs typeface="Open Sans" pitchFamily="34" charset="-120"/>
              </a:rPr>
              <a:t> о </a:t>
            </a:r>
            <a:r>
              <a:rPr lang="en-US" sz="1600" dirty="0" err="1">
                <a:latin typeface="+mn-lt"/>
                <a:ea typeface="Open Sans" pitchFamily="34" charset="-122"/>
                <a:cs typeface="Open Sans" pitchFamily="34" charset="-120"/>
              </a:rPr>
              <a:t>приближении</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даты</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следующего</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этапа</a:t>
            </a:r>
            <a:r>
              <a:rPr lang="en-US" sz="1600" dirty="0">
                <a:latin typeface="+mn-lt"/>
                <a:ea typeface="Open Sans" pitchFamily="34" charset="-122"/>
                <a:cs typeface="Open Sans" pitchFamily="34" charset="-120"/>
              </a:rPr>
              <a:t> </a:t>
            </a:r>
            <a:r>
              <a:rPr lang="en-US" sz="1600" dirty="0" err="1">
                <a:latin typeface="+mn-lt"/>
                <a:ea typeface="Open Sans" pitchFamily="34" charset="-122"/>
                <a:cs typeface="Open Sans" pitchFamily="34" charset="-120"/>
              </a:rPr>
              <a:t>претензии</a:t>
            </a:r>
            <a:endParaRPr lang="en-US" sz="1600" dirty="0">
              <a:latin typeface="+mn-lt"/>
            </a:endParaRPr>
          </a:p>
        </p:txBody>
      </p:sp>
      <p:sp>
        <p:nvSpPr>
          <p:cNvPr id="26" name="Shape 10">
            <a:extLst>
              <a:ext uri="{FF2B5EF4-FFF2-40B4-BE49-F238E27FC236}">
                <a16:creationId xmlns:a16="http://schemas.microsoft.com/office/drawing/2014/main" id="{D5472CD4-FCB3-48B5-AF80-1130C4508E46}"/>
              </a:ext>
            </a:extLst>
          </p:cNvPr>
          <p:cNvSpPr/>
          <p:nvPr/>
        </p:nvSpPr>
        <p:spPr>
          <a:xfrm>
            <a:off x="8055170" y="2205658"/>
            <a:ext cx="3524570" cy="1610395"/>
          </a:xfrm>
          <a:prstGeom prst="roundRect">
            <a:avLst>
              <a:gd name="adj" fmla="val 5679"/>
            </a:avLst>
          </a:prstGeom>
          <a:solidFill>
            <a:srgbClr val="FFFCFA"/>
          </a:solidFill>
          <a:ln w="22860">
            <a:solidFill>
              <a:srgbClr val="B3BDB5"/>
            </a:solidFill>
            <a:prstDash val="solid"/>
          </a:ln>
        </p:spPr>
        <p:txBody>
          <a:bodyPr/>
          <a:lstStyle/>
          <a:p>
            <a:endParaRPr lang="ru-RU"/>
          </a:p>
        </p:txBody>
      </p:sp>
      <p:sp>
        <p:nvSpPr>
          <p:cNvPr id="27" name="Shape 11">
            <a:extLst>
              <a:ext uri="{FF2B5EF4-FFF2-40B4-BE49-F238E27FC236}">
                <a16:creationId xmlns:a16="http://schemas.microsoft.com/office/drawing/2014/main" id="{A9FC14F7-3925-4C95-B3F0-5D9B195097C3}"/>
              </a:ext>
            </a:extLst>
          </p:cNvPr>
          <p:cNvSpPr/>
          <p:nvPr/>
        </p:nvSpPr>
        <p:spPr>
          <a:xfrm>
            <a:off x="8036116" y="2205658"/>
            <a:ext cx="76218" cy="1610395"/>
          </a:xfrm>
          <a:prstGeom prst="roundRect">
            <a:avLst>
              <a:gd name="adj" fmla="val 82047"/>
            </a:avLst>
          </a:prstGeom>
          <a:solidFill>
            <a:srgbClr val="B3BDB5"/>
          </a:solidFill>
          <a:ln/>
        </p:spPr>
        <p:txBody>
          <a:bodyPr/>
          <a:lstStyle/>
          <a:p>
            <a:endParaRPr lang="ru-RU"/>
          </a:p>
        </p:txBody>
      </p:sp>
      <p:sp>
        <p:nvSpPr>
          <p:cNvPr id="28" name="Text 12">
            <a:extLst>
              <a:ext uri="{FF2B5EF4-FFF2-40B4-BE49-F238E27FC236}">
                <a16:creationId xmlns:a16="http://schemas.microsoft.com/office/drawing/2014/main" id="{7FBC615A-D6DC-4139-B872-48AB9B59B240}"/>
              </a:ext>
            </a:extLst>
          </p:cNvPr>
          <p:cNvSpPr/>
          <p:nvPr/>
        </p:nvSpPr>
        <p:spPr>
          <a:xfrm>
            <a:off x="8280250" y="2277666"/>
            <a:ext cx="3131572" cy="465047"/>
          </a:xfrm>
          <a:prstGeom prst="rect">
            <a:avLst/>
          </a:prstGeom>
          <a:noFill/>
          <a:ln/>
        </p:spPr>
        <p:txBody>
          <a:bodyPr wrap="squar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Нарушения со стороны контрагентов</a:t>
            </a:r>
            <a:endParaRPr lang="en-US" sz="1600" dirty="0">
              <a:latin typeface="+mn-lt"/>
            </a:endParaRPr>
          </a:p>
        </p:txBody>
      </p:sp>
      <p:sp>
        <p:nvSpPr>
          <p:cNvPr id="29" name="Text 13">
            <a:extLst>
              <a:ext uri="{FF2B5EF4-FFF2-40B4-BE49-F238E27FC236}">
                <a16:creationId xmlns:a16="http://schemas.microsoft.com/office/drawing/2014/main" id="{B5C91BAC-F8BE-46C2-BA36-051992B092BF}"/>
              </a:ext>
            </a:extLst>
          </p:cNvPr>
          <p:cNvSpPr/>
          <p:nvPr/>
        </p:nvSpPr>
        <p:spPr>
          <a:xfrm>
            <a:off x="8280250" y="2832030"/>
            <a:ext cx="3299490" cy="714540"/>
          </a:xfrm>
          <a:prstGeom prst="rect">
            <a:avLst/>
          </a:prstGeom>
          <a:noFill/>
          <a:ln/>
        </p:spPr>
        <p:txBody>
          <a:bodyPr wrap="square" lIns="0" tIns="0" rIns="0" bIns="0" rtlCol="0" anchor="t"/>
          <a:lstStyle/>
          <a:p>
            <a:pPr>
              <a:lnSpc>
                <a:spcPts val="1875"/>
              </a:lnSpc>
            </a:pPr>
            <a:r>
              <a:rPr lang="ru-RU" sz="1600" dirty="0">
                <a:solidFill>
                  <a:srgbClr val="443728"/>
                </a:solidFill>
                <a:latin typeface="+mn-lt"/>
                <a:ea typeface="Open Sans" pitchFamily="34" charset="-122"/>
                <a:cs typeface="Open Sans" pitchFamily="34" charset="-120"/>
              </a:rPr>
              <a:t>Н</a:t>
            </a:r>
            <a:r>
              <a:rPr lang="en-US" sz="1600" dirty="0" err="1">
                <a:solidFill>
                  <a:srgbClr val="443728"/>
                </a:solidFill>
                <a:latin typeface="+mn-lt"/>
                <a:ea typeface="Open Sans" pitchFamily="34" charset="-122"/>
                <a:cs typeface="Open Sans" pitchFamily="34" charset="-120"/>
              </a:rPr>
              <a:t>еисполнении</a:t>
            </a:r>
            <a:r>
              <a:rPr lang="en-US" sz="1600" dirty="0">
                <a:solidFill>
                  <a:srgbClr val="443728"/>
                </a:solidFill>
                <a:latin typeface="+mn-lt"/>
                <a:ea typeface="Open Sans" pitchFamily="34" charset="-122"/>
                <a:cs typeface="Open Sans" pitchFamily="34" charset="-120"/>
              </a:rPr>
              <a:t> контрагентами договорных обязательств, требующих </a:t>
            </a:r>
            <a:r>
              <a:rPr lang="en-US" sz="1600" dirty="0" err="1">
                <a:solidFill>
                  <a:srgbClr val="443728"/>
                </a:solidFill>
                <a:latin typeface="+mn-lt"/>
                <a:ea typeface="Open Sans" pitchFamily="34" charset="-122"/>
                <a:cs typeface="Open Sans" pitchFamily="34" charset="-120"/>
              </a:rPr>
              <a:t>немедленной</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реакции</a:t>
            </a:r>
            <a:endParaRPr lang="en-US" sz="1600" dirty="0">
              <a:latin typeface="+mn-lt"/>
            </a:endParaRPr>
          </a:p>
        </p:txBody>
      </p:sp>
      <p:sp>
        <p:nvSpPr>
          <p:cNvPr id="30" name="Shape 14">
            <a:extLst>
              <a:ext uri="{FF2B5EF4-FFF2-40B4-BE49-F238E27FC236}">
                <a16:creationId xmlns:a16="http://schemas.microsoft.com/office/drawing/2014/main" id="{550570F2-E4D2-4FAB-BFAE-AD13A213F9BD}"/>
              </a:ext>
            </a:extLst>
          </p:cNvPr>
          <p:cNvSpPr/>
          <p:nvPr/>
        </p:nvSpPr>
        <p:spPr>
          <a:xfrm>
            <a:off x="708306" y="4057303"/>
            <a:ext cx="3524570" cy="1604739"/>
          </a:xfrm>
          <a:prstGeom prst="roundRect">
            <a:avLst>
              <a:gd name="adj" fmla="val 5699"/>
            </a:avLst>
          </a:prstGeom>
          <a:solidFill>
            <a:srgbClr val="FFFCFA"/>
          </a:solidFill>
          <a:ln w="22860">
            <a:solidFill>
              <a:srgbClr val="FCC451"/>
            </a:solidFill>
            <a:prstDash val="solid"/>
          </a:ln>
        </p:spPr>
        <p:txBody>
          <a:bodyPr/>
          <a:lstStyle/>
          <a:p>
            <a:endParaRPr lang="ru-RU"/>
          </a:p>
        </p:txBody>
      </p:sp>
      <p:sp>
        <p:nvSpPr>
          <p:cNvPr id="31" name="Shape 15">
            <a:extLst>
              <a:ext uri="{FF2B5EF4-FFF2-40B4-BE49-F238E27FC236}">
                <a16:creationId xmlns:a16="http://schemas.microsoft.com/office/drawing/2014/main" id="{EC4C268A-F525-4C97-884D-B07218D02185}"/>
              </a:ext>
            </a:extLst>
          </p:cNvPr>
          <p:cNvSpPr/>
          <p:nvPr/>
        </p:nvSpPr>
        <p:spPr>
          <a:xfrm>
            <a:off x="689251" y="4057303"/>
            <a:ext cx="76218" cy="1604739"/>
          </a:xfrm>
          <a:prstGeom prst="roundRect">
            <a:avLst>
              <a:gd name="adj" fmla="val 82047"/>
            </a:avLst>
          </a:prstGeom>
          <a:solidFill>
            <a:srgbClr val="FCC451"/>
          </a:solidFill>
          <a:ln/>
        </p:spPr>
        <p:txBody>
          <a:bodyPr/>
          <a:lstStyle/>
          <a:p>
            <a:endParaRPr lang="ru-RU"/>
          </a:p>
        </p:txBody>
      </p:sp>
      <p:sp>
        <p:nvSpPr>
          <p:cNvPr id="32" name="Text 16">
            <a:extLst>
              <a:ext uri="{FF2B5EF4-FFF2-40B4-BE49-F238E27FC236}">
                <a16:creationId xmlns:a16="http://schemas.microsoft.com/office/drawing/2014/main" id="{0015BB80-1D13-46B5-8741-E7794AB49CD1}"/>
              </a:ext>
            </a:extLst>
          </p:cNvPr>
          <p:cNvSpPr/>
          <p:nvPr/>
        </p:nvSpPr>
        <p:spPr>
          <a:xfrm>
            <a:off x="933386" y="4225220"/>
            <a:ext cx="3131572" cy="465047"/>
          </a:xfrm>
          <a:prstGeom prst="rect">
            <a:avLst/>
          </a:prstGeom>
          <a:noFill/>
          <a:ln/>
        </p:spPr>
        <p:txBody>
          <a:bodyPr wrap="squar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Нарушения со стороны организации</a:t>
            </a:r>
            <a:endParaRPr lang="en-US" sz="1600" dirty="0">
              <a:latin typeface="+mn-lt"/>
            </a:endParaRPr>
          </a:p>
        </p:txBody>
      </p:sp>
      <p:sp>
        <p:nvSpPr>
          <p:cNvPr id="33" name="Text 17">
            <a:extLst>
              <a:ext uri="{FF2B5EF4-FFF2-40B4-BE49-F238E27FC236}">
                <a16:creationId xmlns:a16="http://schemas.microsoft.com/office/drawing/2014/main" id="{69AA4F07-151B-416B-89BD-87AFEF6C554C}"/>
              </a:ext>
            </a:extLst>
          </p:cNvPr>
          <p:cNvSpPr/>
          <p:nvPr/>
        </p:nvSpPr>
        <p:spPr>
          <a:xfrm>
            <a:off x="933385" y="4779584"/>
            <a:ext cx="3226759" cy="714540"/>
          </a:xfrm>
          <a:prstGeom prst="rect">
            <a:avLst/>
          </a:prstGeom>
          <a:noFill/>
          <a:ln/>
        </p:spPr>
        <p:txBody>
          <a:bodyPr wrap="square" lIns="0" tIns="0" rIns="0" bIns="0" rtlCol="0" anchor="t"/>
          <a:lstStyle/>
          <a:p>
            <a:pPr>
              <a:lnSpc>
                <a:spcPts val="1875"/>
              </a:lnSpc>
            </a:pPr>
            <a:r>
              <a:rPr lang="ru-RU" sz="1600" dirty="0">
                <a:solidFill>
                  <a:srgbClr val="443728"/>
                </a:solidFill>
                <a:latin typeface="+mn-lt"/>
                <a:ea typeface="Open Sans" pitchFamily="34" charset="-122"/>
                <a:cs typeface="Open Sans" pitchFamily="34" charset="-120"/>
              </a:rPr>
              <a:t>Неисполнение </a:t>
            </a:r>
            <a:r>
              <a:rPr lang="en-US" sz="1600" dirty="0" err="1">
                <a:solidFill>
                  <a:srgbClr val="443728"/>
                </a:solidFill>
                <a:latin typeface="+mn-lt"/>
                <a:ea typeface="Open Sans" pitchFamily="34" charset="-122"/>
                <a:cs typeface="Open Sans" pitchFamily="34" charset="-120"/>
              </a:rPr>
              <a:t>условий</a:t>
            </a:r>
            <a:r>
              <a:rPr lang="en-US" sz="1600" dirty="0">
                <a:solidFill>
                  <a:srgbClr val="443728"/>
                </a:solidFill>
                <a:latin typeface="+mn-lt"/>
                <a:ea typeface="Open Sans" pitchFamily="34" charset="-122"/>
                <a:cs typeface="Open Sans" pitchFamily="34" charset="-120"/>
              </a:rPr>
              <a:t> договора с </a:t>
            </a:r>
            <a:r>
              <a:rPr lang="en-US" sz="1600" dirty="0" err="1">
                <a:solidFill>
                  <a:srgbClr val="443728"/>
                </a:solidFill>
                <a:latin typeface="+mn-lt"/>
                <a:ea typeface="Open Sans" pitchFamily="34" charset="-122"/>
                <a:cs typeface="Open Sans" pitchFamily="34" charset="-120"/>
              </a:rPr>
              <a:t>нашей</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стороны</a:t>
            </a:r>
            <a:endParaRPr lang="en-US" sz="1600" dirty="0">
              <a:latin typeface="+mn-lt"/>
            </a:endParaRPr>
          </a:p>
        </p:txBody>
      </p:sp>
      <p:sp>
        <p:nvSpPr>
          <p:cNvPr id="34" name="Shape 18">
            <a:extLst>
              <a:ext uri="{FF2B5EF4-FFF2-40B4-BE49-F238E27FC236}">
                <a16:creationId xmlns:a16="http://schemas.microsoft.com/office/drawing/2014/main" id="{5EA07F99-D744-4DB5-8527-B1952E2DF837}"/>
              </a:ext>
            </a:extLst>
          </p:cNvPr>
          <p:cNvSpPr/>
          <p:nvPr/>
        </p:nvSpPr>
        <p:spPr>
          <a:xfrm>
            <a:off x="4381738" y="4057303"/>
            <a:ext cx="3524570" cy="1604739"/>
          </a:xfrm>
          <a:prstGeom prst="roundRect">
            <a:avLst>
              <a:gd name="adj" fmla="val 5699"/>
            </a:avLst>
          </a:prstGeom>
          <a:solidFill>
            <a:srgbClr val="FFFCFA"/>
          </a:solidFill>
          <a:ln w="22860">
            <a:solidFill>
              <a:srgbClr val="835E54"/>
            </a:solidFill>
            <a:prstDash val="solid"/>
          </a:ln>
        </p:spPr>
        <p:txBody>
          <a:bodyPr/>
          <a:lstStyle/>
          <a:p>
            <a:endParaRPr lang="ru-RU"/>
          </a:p>
        </p:txBody>
      </p:sp>
      <p:sp>
        <p:nvSpPr>
          <p:cNvPr id="35" name="Shape 19">
            <a:extLst>
              <a:ext uri="{FF2B5EF4-FFF2-40B4-BE49-F238E27FC236}">
                <a16:creationId xmlns:a16="http://schemas.microsoft.com/office/drawing/2014/main" id="{7CFD9830-73BD-495F-B0A6-B44B087EA40C}"/>
              </a:ext>
            </a:extLst>
          </p:cNvPr>
          <p:cNvSpPr/>
          <p:nvPr/>
        </p:nvSpPr>
        <p:spPr>
          <a:xfrm>
            <a:off x="4362683" y="4057303"/>
            <a:ext cx="76218" cy="1604739"/>
          </a:xfrm>
          <a:prstGeom prst="roundRect">
            <a:avLst>
              <a:gd name="adj" fmla="val 82047"/>
            </a:avLst>
          </a:prstGeom>
          <a:solidFill>
            <a:srgbClr val="835E54"/>
          </a:solidFill>
          <a:ln/>
        </p:spPr>
        <p:txBody>
          <a:bodyPr/>
          <a:lstStyle/>
          <a:p>
            <a:endParaRPr lang="ru-RU"/>
          </a:p>
        </p:txBody>
      </p:sp>
      <p:sp>
        <p:nvSpPr>
          <p:cNvPr id="36" name="Text 20">
            <a:extLst>
              <a:ext uri="{FF2B5EF4-FFF2-40B4-BE49-F238E27FC236}">
                <a16:creationId xmlns:a16="http://schemas.microsoft.com/office/drawing/2014/main" id="{DA119410-FB98-4AEB-9E50-5DCD6D70DF8B}"/>
              </a:ext>
            </a:extLst>
          </p:cNvPr>
          <p:cNvSpPr/>
          <p:nvPr/>
        </p:nvSpPr>
        <p:spPr>
          <a:xfrm>
            <a:off x="4606818" y="4225220"/>
            <a:ext cx="3131572" cy="465047"/>
          </a:xfrm>
          <a:prstGeom prst="rect">
            <a:avLst/>
          </a:prstGeom>
          <a:noFill/>
          <a:ln/>
        </p:spPr>
        <p:txBody>
          <a:bodyPr wrap="squar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Сводная информация по договорам</a:t>
            </a:r>
            <a:endParaRPr lang="en-US" sz="1600" dirty="0">
              <a:latin typeface="+mn-lt"/>
            </a:endParaRPr>
          </a:p>
        </p:txBody>
      </p:sp>
      <p:sp>
        <p:nvSpPr>
          <p:cNvPr id="37" name="Text 21">
            <a:extLst>
              <a:ext uri="{FF2B5EF4-FFF2-40B4-BE49-F238E27FC236}">
                <a16:creationId xmlns:a16="http://schemas.microsoft.com/office/drawing/2014/main" id="{AA417F09-54E4-45BB-A11C-628EEB97F971}"/>
              </a:ext>
            </a:extLst>
          </p:cNvPr>
          <p:cNvSpPr/>
          <p:nvPr/>
        </p:nvSpPr>
        <p:spPr>
          <a:xfrm>
            <a:off x="4606817" y="4779584"/>
            <a:ext cx="3226759" cy="714540"/>
          </a:xfrm>
          <a:prstGeom prst="rect">
            <a:avLst/>
          </a:prstGeom>
          <a:noFill/>
          <a:ln/>
        </p:spPr>
        <p:txBody>
          <a:bodyPr wrap="square" lIns="0" tIns="0" rIns="0" bIns="0" rtlCol="0" anchor="t"/>
          <a:lstStyle/>
          <a:p>
            <a:pPr>
              <a:lnSpc>
                <a:spcPts val="1875"/>
              </a:lnSpc>
            </a:pPr>
            <a:r>
              <a:rPr lang="ru-RU" sz="1600" dirty="0">
                <a:solidFill>
                  <a:srgbClr val="443728"/>
                </a:solidFill>
                <a:latin typeface="+mn-lt"/>
                <a:ea typeface="Open Sans" pitchFamily="34" charset="-122"/>
                <a:cs typeface="Open Sans" pitchFamily="34" charset="-120"/>
              </a:rPr>
              <a:t>К</a:t>
            </a:r>
            <a:r>
              <a:rPr lang="en-US" sz="1600" dirty="0" err="1">
                <a:solidFill>
                  <a:srgbClr val="443728"/>
                </a:solidFill>
                <a:latin typeface="+mn-lt"/>
                <a:ea typeface="Open Sans" pitchFamily="34" charset="-122"/>
                <a:cs typeface="Open Sans" pitchFamily="34" charset="-120"/>
              </a:rPr>
              <a:t>онсолидированные</a:t>
            </a:r>
            <a:r>
              <a:rPr lang="en-US" sz="1600" dirty="0">
                <a:solidFill>
                  <a:srgbClr val="443728"/>
                </a:solidFill>
                <a:latin typeface="+mn-lt"/>
                <a:ea typeface="Open Sans" pitchFamily="34" charset="-122"/>
                <a:cs typeface="Open Sans" pitchFamily="34" charset="-120"/>
              </a:rPr>
              <a:t> данные по </a:t>
            </a:r>
            <a:r>
              <a:rPr lang="en-US" sz="1600" dirty="0" err="1">
                <a:solidFill>
                  <a:srgbClr val="443728"/>
                </a:solidFill>
                <a:latin typeface="+mn-lt"/>
                <a:ea typeface="Open Sans" pitchFamily="34" charset="-122"/>
                <a:cs typeface="Open Sans" pitchFamily="34" charset="-120"/>
              </a:rPr>
              <a:t>всем</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договорам</a:t>
            </a:r>
            <a:r>
              <a:rPr lang="ru-RU" sz="1600" dirty="0">
                <a:solidFill>
                  <a:srgbClr val="443728"/>
                </a:solidFill>
                <a:latin typeface="+mn-lt"/>
                <a:ea typeface="Open Sans" pitchFamily="34" charset="-122"/>
                <a:cs typeface="Open Sans" pitchFamily="34" charset="-120"/>
              </a:rPr>
              <a:t> одного ответственного</a:t>
            </a:r>
            <a:endParaRPr lang="en-US" sz="1600" dirty="0">
              <a:latin typeface="+mn-lt"/>
            </a:endParaRPr>
          </a:p>
        </p:txBody>
      </p:sp>
      <p:pic>
        <p:nvPicPr>
          <p:cNvPr id="38" name="Image 1" descr="preencoded.png">
            <a:extLst>
              <a:ext uri="{FF2B5EF4-FFF2-40B4-BE49-F238E27FC236}">
                <a16:creationId xmlns:a16="http://schemas.microsoft.com/office/drawing/2014/main" id="{B194BDE2-2082-4825-8929-F56758C3AD78}"/>
              </a:ext>
            </a:extLst>
          </p:cNvPr>
          <p:cNvPicPr>
            <a:picLocks noChangeAspect="1"/>
          </p:cNvPicPr>
          <p:nvPr/>
        </p:nvPicPr>
        <p:blipFill>
          <a:blip r:embed="rId3"/>
          <a:stretch>
            <a:fillRect/>
          </a:stretch>
        </p:blipFill>
        <p:spPr>
          <a:xfrm>
            <a:off x="10346059" y="5590034"/>
            <a:ext cx="705723" cy="705723"/>
          </a:xfrm>
          <a:prstGeom prst="rect">
            <a:avLst/>
          </a:prstGeom>
        </p:spPr>
      </p:pic>
    </p:spTree>
    <p:extLst>
      <p:ext uri="{BB962C8B-B14F-4D97-AF65-F5344CB8AC3E}">
        <p14:creationId xmlns:p14="http://schemas.microsoft.com/office/powerpoint/2010/main" val="329042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9154" name="Заголовок 1">
            <a:extLst>
              <a:ext uri="{FF2B5EF4-FFF2-40B4-BE49-F238E27FC236}">
                <a16:creationId xmlns:a16="http://schemas.microsoft.com/office/drawing/2014/main" id="{36C9B11E-FF80-4E73-B7DB-0EB098A106C7}"/>
              </a:ext>
            </a:extLst>
          </p:cNvPr>
          <p:cNvSpPr>
            <a:spLocks noGrp="1" noChangeArrowheads="1"/>
          </p:cNvSpPr>
          <p:nvPr>
            <p:ph type="title"/>
          </p:nvPr>
        </p:nvSpPr>
        <p:spPr>
          <a:xfrm>
            <a:off x="622605" y="188912"/>
            <a:ext cx="9146870" cy="80258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Пример оповещения о нарушениях исполнения обязательств по графикам расчетов</a:t>
            </a:r>
          </a:p>
        </p:txBody>
      </p:sp>
      <p:sp>
        <p:nvSpPr>
          <p:cNvPr id="8" name="Прямоугольник 7">
            <a:extLst>
              <a:ext uri="{FF2B5EF4-FFF2-40B4-BE49-F238E27FC236}">
                <a16:creationId xmlns:a16="http://schemas.microsoft.com/office/drawing/2014/main" id="{8501176B-CA8B-4099-9D56-20339F8374E8}"/>
              </a:ext>
            </a:extLst>
          </p:cNvPr>
          <p:cNvSpPr/>
          <p:nvPr/>
        </p:nvSpPr>
        <p:spPr>
          <a:xfrm>
            <a:off x="601526" y="1524404"/>
            <a:ext cx="10992124" cy="2061718"/>
          </a:xfrm>
          <a:prstGeom prst="rect">
            <a:avLst/>
          </a:prstGeom>
        </p:spPr>
        <p:txBody>
          <a:bodyPr>
            <a:spAutoFit/>
          </a:bodyPr>
          <a:lstStyle/>
          <a:p>
            <a:pPr lvl="1">
              <a:spcBef>
                <a:spcPts val="635"/>
              </a:spcBef>
              <a:defRPr/>
            </a:pPr>
            <a:r>
              <a:rPr lang="ru-RU" sz="1482" dirty="0">
                <a:solidFill>
                  <a:srgbClr val="404040"/>
                </a:solidFill>
                <a:latin typeface="+mn-lt"/>
              </a:rPr>
              <a:t>Система позволяет группировать оповещения о нарушениях и отправлять инициатору сводную информацию по всем договорам одного ответственного</a:t>
            </a:r>
          </a:p>
          <a:p>
            <a:pPr lvl="1">
              <a:spcBef>
                <a:spcPts val="635"/>
              </a:spcBef>
              <a:defRPr/>
            </a:pPr>
            <a:r>
              <a:rPr lang="ru-RU" sz="1482" dirty="0">
                <a:solidFill>
                  <a:srgbClr val="404040"/>
                </a:solidFill>
                <a:latin typeface="+mn-lt"/>
              </a:rPr>
              <a:t>В Помощнике настройки оповещений настроить шаблоны оповещения с использованием параметра </a:t>
            </a:r>
            <a:r>
              <a:rPr lang="ru-RU" sz="1482" dirty="0" err="1">
                <a:solidFill>
                  <a:srgbClr val="404040"/>
                </a:solidFill>
                <a:latin typeface="+mn-lt"/>
              </a:rPr>
              <a:t>Параметр.ТаблицаНарушений</a:t>
            </a:r>
            <a:r>
              <a:rPr lang="ru-RU" sz="1482" dirty="0">
                <a:solidFill>
                  <a:srgbClr val="404040"/>
                </a:solidFill>
                <a:latin typeface="+mn-lt"/>
              </a:rPr>
              <a:t> для следующих событий :</a:t>
            </a:r>
          </a:p>
          <a:p>
            <a:pPr marL="941101" lvl="2">
              <a:spcBef>
                <a:spcPts val="635"/>
              </a:spcBef>
              <a:defRPr/>
            </a:pPr>
            <a:r>
              <a:rPr lang="ru-RU" sz="1482" dirty="0">
                <a:solidFill>
                  <a:srgbClr val="404040"/>
                </a:solidFill>
                <a:latin typeface="+mn-lt"/>
              </a:rPr>
              <a:t>Нарушение исполнения обязательств контрагентом по договору</a:t>
            </a:r>
          </a:p>
          <a:p>
            <a:pPr marL="941101" lvl="2">
              <a:spcBef>
                <a:spcPts val="635"/>
              </a:spcBef>
              <a:defRPr/>
            </a:pPr>
            <a:r>
              <a:rPr lang="ru-RU" sz="1482" dirty="0">
                <a:solidFill>
                  <a:srgbClr val="404040"/>
                </a:solidFill>
                <a:latin typeface="+mn-lt"/>
              </a:rPr>
              <a:t>Нарушение исполнения обязательств организацией по договору</a:t>
            </a:r>
          </a:p>
          <a:p>
            <a:pPr marL="846826" lvl="1" indent="-362925">
              <a:spcBef>
                <a:spcPts val="635"/>
              </a:spcBef>
              <a:buFont typeface="Wingdings" panose="05000000000000000000" pitchFamily="2" charset="2"/>
              <a:buChar char="q"/>
              <a:defRPr/>
            </a:pPr>
            <a:endParaRPr lang="ru-RU" sz="1905" dirty="0">
              <a:solidFill>
                <a:srgbClr val="475467"/>
              </a:solidFill>
              <a:latin typeface="+mn-lt"/>
            </a:endParaRPr>
          </a:p>
        </p:txBody>
      </p:sp>
      <p:pic>
        <p:nvPicPr>
          <p:cNvPr id="49156" name="Рисунок 3">
            <a:extLst>
              <a:ext uri="{FF2B5EF4-FFF2-40B4-BE49-F238E27FC236}">
                <a16:creationId xmlns:a16="http://schemas.microsoft.com/office/drawing/2014/main" id="{AC0674F8-9C53-4E79-97DF-93314610EC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811" y="3429795"/>
            <a:ext cx="6141273" cy="3224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7" name="Рисунок 1">
            <a:extLst>
              <a:ext uri="{FF2B5EF4-FFF2-40B4-BE49-F238E27FC236}">
                <a16:creationId xmlns:a16="http://schemas.microsoft.com/office/drawing/2014/main" id="{80C29C41-4439-4C56-8DB3-5590C64BA93B}"/>
              </a:ext>
            </a:extLst>
          </p:cNvPr>
          <p:cNvPicPr>
            <a:picLocks noChangeAspect="1"/>
          </p:cNvPicPr>
          <p:nvPr/>
        </p:nvPicPr>
        <p:blipFill>
          <a:blip r:embed="rId4">
            <a:extLst>
              <a:ext uri="{28A0092B-C50C-407E-A947-70E740481C1C}">
                <a14:useLocalDpi xmlns:a14="http://schemas.microsoft.com/office/drawing/2010/main" val="0"/>
              </a:ext>
            </a:extLst>
          </a:blip>
          <a:srcRect l="694" t="185" r="11610" b="-185"/>
          <a:stretch>
            <a:fillRect/>
          </a:stretch>
        </p:blipFill>
        <p:spPr bwMode="auto">
          <a:xfrm>
            <a:off x="7847692" y="3141762"/>
            <a:ext cx="4194582" cy="3512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hape 13">
            <a:extLst>
              <a:ext uri="{FF2B5EF4-FFF2-40B4-BE49-F238E27FC236}">
                <a16:creationId xmlns:a16="http://schemas.microsoft.com/office/drawing/2014/main" id="{DA539417-A173-4448-AC06-BBCAD2B49D2C}"/>
              </a:ext>
            </a:extLst>
          </p:cNvPr>
          <p:cNvSpPr>
            <a:spLocks noChangeArrowheads="1"/>
          </p:cNvSpPr>
          <p:nvPr/>
        </p:nvSpPr>
        <p:spPr bwMode="auto">
          <a:xfrm>
            <a:off x="696913" y="1629594"/>
            <a:ext cx="211138" cy="153987"/>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7" name="Shape 18">
            <a:extLst>
              <a:ext uri="{FF2B5EF4-FFF2-40B4-BE49-F238E27FC236}">
                <a16:creationId xmlns:a16="http://schemas.microsoft.com/office/drawing/2014/main" id="{D3C9E226-A942-4A47-AE92-62240BC0CFF4}"/>
              </a:ext>
            </a:extLst>
          </p:cNvPr>
          <p:cNvSpPr>
            <a:spLocks noChangeArrowheads="1"/>
          </p:cNvSpPr>
          <p:nvPr/>
        </p:nvSpPr>
        <p:spPr bwMode="auto">
          <a:xfrm>
            <a:off x="696913" y="2133650"/>
            <a:ext cx="211138" cy="153988"/>
          </a:xfrm>
          <a:prstGeom prst="roundRect">
            <a:avLst>
              <a:gd name="adj" fmla="val 18671"/>
            </a:avLst>
          </a:prstGeom>
          <a:solidFill>
            <a:srgbClr val="B3BDB5"/>
          </a:solidFill>
          <a:ln w="7620">
            <a:solidFill>
              <a:srgbClr val="99A39B"/>
            </a:solidFill>
            <a:round/>
            <a:headEnd/>
            <a:tailEnd/>
          </a:ln>
        </p:spPr>
        <p:txBody>
          <a:bodyPr/>
          <a:lstStyle/>
          <a:p>
            <a:endParaRPr lang="ru-RU"/>
          </a:p>
        </p:txBody>
      </p:sp>
      <p:sp>
        <p:nvSpPr>
          <p:cNvPr id="11" name="Shape 5">
            <a:extLst>
              <a:ext uri="{FF2B5EF4-FFF2-40B4-BE49-F238E27FC236}">
                <a16:creationId xmlns:a16="http://schemas.microsoft.com/office/drawing/2014/main" id="{0F485E83-04CC-4E5D-817C-6DEEECC05BFF}"/>
              </a:ext>
            </a:extLst>
          </p:cNvPr>
          <p:cNvSpPr/>
          <p:nvPr/>
        </p:nvSpPr>
        <p:spPr>
          <a:xfrm>
            <a:off x="1162943" y="2638059"/>
            <a:ext cx="214312" cy="165100"/>
          </a:xfrm>
          <a:prstGeom prst="roundRect">
            <a:avLst>
              <a:gd name="adj" fmla="val 21008"/>
            </a:avLst>
          </a:prstGeom>
          <a:solidFill>
            <a:srgbClr val="835E54"/>
          </a:solidFill>
          <a:ln w="7620">
            <a:solidFill>
              <a:srgbClr val="9C776D"/>
            </a:solidFill>
            <a:prstDash val="solid"/>
          </a:ln>
        </p:spPr>
        <p:txBody>
          <a:bodyPr/>
          <a:lstStyle/>
          <a:p>
            <a:pPr>
              <a:defRPr/>
            </a:pPr>
            <a:endParaRPr lang="ru-RU" sz="1200">
              <a:latin typeface="+mn-lt"/>
            </a:endParaRPr>
          </a:p>
        </p:txBody>
      </p:sp>
      <p:pic>
        <p:nvPicPr>
          <p:cNvPr id="12" name="Image 2" descr="preencoded.png">
            <a:extLst>
              <a:ext uri="{FF2B5EF4-FFF2-40B4-BE49-F238E27FC236}">
                <a16:creationId xmlns:a16="http://schemas.microsoft.com/office/drawing/2014/main" id="{79E15CA3-7AA4-41F4-80BE-066DABD68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1043" y="2625359"/>
            <a:ext cx="1476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7">
            <a:extLst>
              <a:ext uri="{FF2B5EF4-FFF2-40B4-BE49-F238E27FC236}">
                <a16:creationId xmlns:a16="http://schemas.microsoft.com/office/drawing/2014/main" id="{16E88D4F-1F40-4AD5-A5D5-AE4E0886E88D}"/>
              </a:ext>
            </a:extLst>
          </p:cNvPr>
          <p:cNvSpPr/>
          <p:nvPr/>
        </p:nvSpPr>
        <p:spPr>
          <a:xfrm>
            <a:off x="1162943" y="2935680"/>
            <a:ext cx="214312" cy="165100"/>
          </a:xfrm>
          <a:prstGeom prst="roundRect">
            <a:avLst>
              <a:gd name="adj" fmla="val 21008"/>
            </a:avLst>
          </a:prstGeom>
          <a:solidFill>
            <a:srgbClr val="C9907C"/>
          </a:solidFill>
          <a:ln w="7620">
            <a:solidFill>
              <a:srgbClr val="AF7662"/>
            </a:solidFill>
            <a:prstDash val="solid"/>
          </a:ln>
        </p:spPr>
        <p:txBody>
          <a:bodyPr/>
          <a:lstStyle/>
          <a:p>
            <a:pPr>
              <a:defRPr/>
            </a:pPr>
            <a:endParaRPr lang="ru-RU" sz="1200">
              <a:latin typeface="+mn-lt"/>
            </a:endParaRPr>
          </a:p>
        </p:txBody>
      </p:sp>
      <p:pic>
        <p:nvPicPr>
          <p:cNvPr id="14" name="Image 5" descr="preencoded.png">
            <a:extLst>
              <a:ext uri="{FF2B5EF4-FFF2-40B4-BE49-F238E27FC236}">
                <a16:creationId xmlns:a16="http://schemas.microsoft.com/office/drawing/2014/main" id="{01BBC2C4-9D9B-4CC9-A5E3-AEB305090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043" y="2926155"/>
            <a:ext cx="1476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35144" y="239944"/>
            <a:ext cx="9034331" cy="69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Претензионно-исковая работа</a:t>
            </a:r>
          </a:p>
        </p:txBody>
      </p:sp>
      <p:sp>
        <p:nvSpPr>
          <p:cNvPr id="3" name="Shape 1"/>
          <p:cNvSpPr/>
          <p:nvPr/>
        </p:nvSpPr>
        <p:spPr>
          <a:xfrm>
            <a:off x="715286" y="1366077"/>
            <a:ext cx="160672" cy="160672"/>
          </a:xfrm>
          <a:prstGeom prst="roundRect">
            <a:avLst>
              <a:gd name="adj" fmla="val 18670"/>
            </a:avLst>
          </a:prstGeom>
          <a:solidFill>
            <a:srgbClr val="835E54"/>
          </a:solidFill>
          <a:ln w="7620">
            <a:solidFill>
              <a:srgbClr val="9C776D"/>
            </a:solidFill>
            <a:prstDash val="solid"/>
          </a:ln>
        </p:spPr>
        <p:txBody>
          <a:bodyPr wrap="square"/>
          <a:lstStyle/>
          <a:p>
            <a:endParaRPr lang="ru-RU" dirty="0">
              <a:solidFill>
                <a:srgbClr val="443728"/>
              </a:solidFill>
              <a:latin typeface="+mn-lt"/>
            </a:endParaRPr>
          </a:p>
        </p:txBody>
      </p:sp>
      <p:sp>
        <p:nvSpPr>
          <p:cNvPr id="4" name="Text 2"/>
          <p:cNvSpPr/>
          <p:nvPr/>
        </p:nvSpPr>
        <p:spPr>
          <a:xfrm>
            <a:off x="947313" y="1390589"/>
            <a:ext cx="4731179" cy="795571"/>
          </a:xfrm>
          <a:prstGeom prst="rect">
            <a:avLst/>
          </a:prstGeom>
          <a:noFill/>
          <a:ln/>
        </p:spPr>
        <p:txBody>
          <a:bodyPr wrap="square" lIns="0" tIns="0" rIns="0" bIns="0" rtlCol="0" anchor="t"/>
          <a:lstStyle/>
          <a:p>
            <a:pPr>
              <a:spcAft>
                <a:spcPts val="600"/>
              </a:spcAft>
            </a:pPr>
            <a:r>
              <a:rPr lang="en-US" sz="1600" b="1" dirty="0" err="1">
                <a:solidFill>
                  <a:srgbClr val="443728"/>
                </a:solidFill>
                <a:latin typeface="+mn-lt"/>
                <a:ea typeface="Crimson Pro Bold" pitchFamily="34" charset="-122"/>
                <a:cs typeface="Crimson Pro Bold" pitchFamily="34" charset="-120"/>
              </a:rPr>
              <a:t>Мониторинг</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графика</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договора</a:t>
            </a:r>
            <a:endParaRPr lang="ru-RU" sz="1600" b="1" dirty="0">
              <a:solidFill>
                <a:srgbClr val="443728"/>
              </a:solidFill>
              <a:latin typeface="+mn-lt"/>
              <a:ea typeface="Crimson Pro Bold" pitchFamily="34" charset="-122"/>
            </a:endParaRPr>
          </a:p>
          <a:p>
            <a:r>
              <a:rPr lang="ru-RU" sz="1400" dirty="0">
                <a:solidFill>
                  <a:srgbClr val="443728"/>
                </a:solidFill>
                <a:latin typeface="+mn-lt"/>
                <a:ea typeface="Open Sans" pitchFamily="34" charset="-122"/>
                <a:cs typeface="Open Sans" pitchFamily="34" charset="-120"/>
              </a:rPr>
              <a:t>Ключевое значение в оценке нарушения условий поставки/оплаты играет график договора</a:t>
            </a:r>
            <a:endParaRPr lang="en-US" sz="1400" dirty="0">
              <a:solidFill>
                <a:srgbClr val="443728"/>
              </a:solidFill>
              <a:latin typeface="+mn-lt"/>
            </a:endParaRPr>
          </a:p>
        </p:txBody>
      </p:sp>
      <p:sp>
        <p:nvSpPr>
          <p:cNvPr id="6" name="Shape 4"/>
          <p:cNvSpPr/>
          <p:nvPr/>
        </p:nvSpPr>
        <p:spPr>
          <a:xfrm>
            <a:off x="701541" y="2387444"/>
            <a:ext cx="160672" cy="160672"/>
          </a:xfrm>
          <a:prstGeom prst="roundRect">
            <a:avLst>
              <a:gd name="adj" fmla="val 18670"/>
            </a:avLst>
          </a:prstGeom>
          <a:solidFill>
            <a:srgbClr val="C9907C"/>
          </a:solidFill>
          <a:ln w="7620">
            <a:solidFill>
              <a:srgbClr val="AF7662"/>
            </a:solidFill>
            <a:prstDash val="solid"/>
          </a:ln>
        </p:spPr>
        <p:txBody>
          <a:bodyPr wrap="square"/>
          <a:lstStyle/>
          <a:p>
            <a:endParaRPr lang="ru-RU" dirty="0">
              <a:solidFill>
                <a:srgbClr val="443728"/>
              </a:solidFill>
              <a:latin typeface="+mn-lt"/>
            </a:endParaRPr>
          </a:p>
        </p:txBody>
      </p:sp>
      <p:sp>
        <p:nvSpPr>
          <p:cNvPr id="7" name="Text 5"/>
          <p:cNvSpPr/>
          <p:nvPr/>
        </p:nvSpPr>
        <p:spPr>
          <a:xfrm>
            <a:off x="933566" y="2411958"/>
            <a:ext cx="4578336" cy="795571"/>
          </a:xfrm>
          <a:prstGeom prst="rect">
            <a:avLst/>
          </a:prstGeom>
          <a:noFill/>
          <a:ln/>
        </p:spPr>
        <p:txBody>
          <a:bodyPr wrap="square" lIns="0" tIns="0" rIns="0" bIns="0" rtlCol="0" anchor="t"/>
          <a:lstStyle/>
          <a:p>
            <a:pPr>
              <a:spcAft>
                <a:spcPts val="600"/>
              </a:spcAft>
            </a:pPr>
            <a:r>
              <a:rPr lang="ru-RU" sz="1600" b="1" dirty="0">
                <a:solidFill>
                  <a:srgbClr val="443728"/>
                </a:solidFill>
                <a:latin typeface="+mn-lt"/>
                <a:ea typeface="Crimson Pro Bold" pitchFamily="34" charset="-122"/>
                <a:cs typeface="Crimson Pro Bold" pitchFamily="34" charset="-120"/>
              </a:rPr>
              <a:t>Проверка оплаты по договорам</a:t>
            </a:r>
          </a:p>
          <a:p>
            <a:pPr>
              <a:spcAft>
                <a:spcPts val="600"/>
              </a:spcAft>
            </a:pPr>
            <a:r>
              <a:rPr lang="ru-RU" sz="1400" dirty="0">
                <a:solidFill>
                  <a:srgbClr val="443728"/>
                </a:solidFill>
                <a:latin typeface="+mn-lt"/>
              </a:rPr>
              <a:t>Проверка платежей с графиком для быстрого выявления просрочек и отклонений</a:t>
            </a:r>
            <a:endParaRPr lang="en-US" sz="1400" dirty="0">
              <a:solidFill>
                <a:srgbClr val="443728"/>
              </a:solidFill>
              <a:latin typeface="+mn-lt"/>
            </a:endParaRPr>
          </a:p>
        </p:txBody>
      </p:sp>
      <p:sp>
        <p:nvSpPr>
          <p:cNvPr id="8" name="Text 6"/>
          <p:cNvSpPr/>
          <p:nvPr/>
        </p:nvSpPr>
        <p:spPr>
          <a:xfrm>
            <a:off x="728592" y="4687363"/>
            <a:ext cx="5214091" cy="190679"/>
          </a:xfrm>
          <a:prstGeom prst="rect">
            <a:avLst/>
          </a:prstGeom>
          <a:noFill/>
          <a:ln/>
        </p:spPr>
        <p:txBody>
          <a:bodyPr wrap="square" lIns="0" tIns="0" rIns="0" bIns="0" rtlCol="0" anchor="t"/>
          <a:lstStyle/>
          <a:p>
            <a:pPr>
              <a:lnSpc>
                <a:spcPts val="875"/>
              </a:lnSpc>
            </a:pPr>
            <a:endParaRPr lang="en-US" sz="1400" dirty="0">
              <a:solidFill>
                <a:srgbClr val="443728"/>
              </a:solidFill>
              <a:latin typeface="Futura PT Demi"/>
            </a:endParaRPr>
          </a:p>
        </p:txBody>
      </p:sp>
      <p:sp>
        <p:nvSpPr>
          <p:cNvPr id="9" name="Shape 7"/>
          <p:cNvSpPr/>
          <p:nvPr/>
        </p:nvSpPr>
        <p:spPr>
          <a:xfrm>
            <a:off x="701539" y="3427630"/>
            <a:ext cx="160672" cy="160672"/>
          </a:xfrm>
          <a:prstGeom prst="roundRect">
            <a:avLst>
              <a:gd name="adj" fmla="val 18670"/>
            </a:avLst>
          </a:prstGeom>
          <a:solidFill>
            <a:srgbClr val="B3BDB5"/>
          </a:solidFill>
          <a:ln w="7620">
            <a:solidFill>
              <a:srgbClr val="99A39B"/>
            </a:solidFill>
            <a:prstDash val="solid"/>
          </a:ln>
        </p:spPr>
        <p:txBody>
          <a:bodyPr wrap="square"/>
          <a:lstStyle/>
          <a:p>
            <a:endParaRPr lang="ru-RU" dirty="0">
              <a:solidFill>
                <a:srgbClr val="443728"/>
              </a:solidFill>
              <a:latin typeface="+mn-lt"/>
            </a:endParaRPr>
          </a:p>
        </p:txBody>
      </p:sp>
      <p:sp>
        <p:nvSpPr>
          <p:cNvPr id="10" name="Text 8"/>
          <p:cNvSpPr/>
          <p:nvPr/>
        </p:nvSpPr>
        <p:spPr>
          <a:xfrm>
            <a:off x="933566" y="3452142"/>
            <a:ext cx="4830372" cy="909273"/>
          </a:xfrm>
          <a:prstGeom prst="rect">
            <a:avLst/>
          </a:prstGeom>
          <a:noFill/>
          <a:ln/>
        </p:spPr>
        <p:txBody>
          <a:bodyPr wrap="square" lIns="0" tIns="0" rIns="0" bIns="0" rtlCol="0" anchor="t"/>
          <a:lstStyle/>
          <a:p>
            <a:pPr>
              <a:spcAft>
                <a:spcPts val="600"/>
              </a:spcAft>
            </a:pPr>
            <a:r>
              <a:rPr lang="en-US" sz="1600" b="1" dirty="0" err="1">
                <a:solidFill>
                  <a:srgbClr val="443728"/>
                </a:solidFill>
                <a:latin typeface="+mn-lt"/>
                <a:ea typeface="Crimson Pro Bold" pitchFamily="34" charset="-122"/>
                <a:cs typeface="Crimson Pro Bold" pitchFamily="34" charset="-120"/>
              </a:rPr>
              <a:t>Фиксация</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нарушений</a:t>
            </a:r>
            <a:endParaRPr lang="ru-RU" sz="1600" dirty="0">
              <a:solidFill>
                <a:srgbClr val="443728"/>
              </a:solidFill>
              <a:latin typeface="+mn-lt"/>
            </a:endParaRPr>
          </a:p>
          <a:p>
            <a:r>
              <a:rPr lang="ru-RU" sz="1400" dirty="0">
                <a:solidFill>
                  <a:srgbClr val="443728"/>
                </a:solidFill>
                <a:latin typeface="+mn-lt"/>
              </a:rPr>
              <a:t>Как только происходит отклонение от исполнения графика, система фиксирует нарушение</a:t>
            </a:r>
          </a:p>
        </p:txBody>
      </p:sp>
      <p:sp>
        <p:nvSpPr>
          <p:cNvPr id="12" name="Shape 10"/>
          <p:cNvSpPr/>
          <p:nvPr/>
        </p:nvSpPr>
        <p:spPr>
          <a:xfrm>
            <a:off x="707614" y="4586010"/>
            <a:ext cx="160672" cy="160672"/>
          </a:xfrm>
          <a:prstGeom prst="roundRect">
            <a:avLst>
              <a:gd name="adj" fmla="val 18670"/>
            </a:avLst>
          </a:prstGeom>
          <a:solidFill>
            <a:srgbClr val="FCC451"/>
          </a:solidFill>
          <a:ln w="7620">
            <a:solidFill>
              <a:srgbClr val="E2AA37"/>
            </a:solidFill>
            <a:prstDash val="solid"/>
          </a:ln>
        </p:spPr>
        <p:txBody>
          <a:bodyPr wrap="square"/>
          <a:lstStyle/>
          <a:p>
            <a:endParaRPr lang="ru-RU" dirty="0">
              <a:solidFill>
                <a:srgbClr val="443728"/>
              </a:solidFill>
              <a:latin typeface="+mn-lt"/>
            </a:endParaRPr>
          </a:p>
        </p:txBody>
      </p:sp>
      <p:sp>
        <p:nvSpPr>
          <p:cNvPr id="13" name="Text 11"/>
          <p:cNvSpPr/>
          <p:nvPr/>
        </p:nvSpPr>
        <p:spPr>
          <a:xfrm>
            <a:off x="953865" y="4629211"/>
            <a:ext cx="4565383" cy="885444"/>
          </a:xfrm>
          <a:prstGeom prst="rect">
            <a:avLst/>
          </a:prstGeom>
          <a:noFill/>
          <a:ln/>
        </p:spPr>
        <p:txBody>
          <a:bodyPr wrap="square" lIns="0" tIns="0" rIns="0" bIns="0" rtlCol="0" anchor="t"/>
          <a:lstStyle/>
          <a:p>
            <a:pPr>
              <a:spcBef>
                <a:spcPts val="0"/>
              </a:spcBef>
              <a:spcAft>
                <a:spcPts val="600"/>
              </a:spcAft>
            </a:pPr>
            <a:r>
              <a:rPr lang="ru-RU" sz="1600" b="1" dirty="0">
                <a:solidFill>
                  <a:srgbClr val="443728"/>
                </a:solidFill>
                <a:latin typeface="+mn-lt"/>
                <a:ea typeface="Crimson Pro Bold" pitchFamily="34" charset="-122"/>
                <a:cs typeface="Crimson Pro Bold" pitchFamily="34" charset="-120"/>
              </a:rPr>
              <a:t>Автоматическое оповещение</a:t>
            </a:r>
          </a:p>
          <a:p>
            <a:r>
              <a:rPr lang="ru-RU" sz="1400" dirty="0">
                <a:solidFill>
                  <a:srgbClr val="443728"/>
                </a:solidFill>
                <a:latin typeface="+mn-lt"/>
              </a:rPr>
              <a:t>Ответственный пользователь получает оповещение о выявленных нарушениях </a:t>
            </a:r>
            <a:endParaRPr lang="en-US" sz="1400" dirty="0">
              <a:solidFill>
                <a:srgbClr val="443728"/>
              </a:solidFill>
              <a:latin typeface="+mn-lt"/>
            </a:endParaRPr>
          </a:p>
        </p:txBody>
      </p:sp>
      <p:pic>
        <p:nvPicPr>
          <p:cNvPr id="16" name="Image 0" descr="preencoded.png"/>
          <p:cNvPicPr>
            <a:picLocks noChangeAspect="1"/>
          </p:cNvPicPr>
          <p:nvPr/>
        </p:nvPicPr>
        <p:blipFill>
          <a:blip r:embed="rId4"/>
          <a:stretch>
            <a:fillRect/>
          </a:stretch>
        </p:blipFill>
        <p:spPr>
          <a:xfrm>
            <a:off x="6062122" y="1306996"/>
            <a:ext cx="301460" cy="301460"/>
          </a:xfrm>
          <a:prstGeom prst="rect">
            <a:avLst/>
          </a:prstGeom>
        </p:spPr>
      </p:pic>
      <p:sp>
        <p:nvSpPr>
          <p:cNvPr id="18" name="Text 15"/>
          <p:cNvSpPr/>
          <p:nvPr/>
        </p:nvSpPr>
        <p:spPr>
          <a:xfrm>
            <a:off x="6097587" y="4630392"/>
            <a:ext cx="5570834" cy="114326"/>
          </a:xfrm>
          <a:prstGeom prst="rect">
            <a:avLst/>
          </a:prstGeom>
          <a:noFill/>
          <a:ln/>
        </p:spPr>
        <p:txBody>
          <a:bodyPr wrap="square" lIns="0" tIns="0" rIns="0" bIns="0" rtlCol="0" anchor="t"/>
          <a:lstStyle/>
          <a:p>
            <a:pPr>
              <a:lnSpc>
                <a:spcPts val="875"/>
              </a:lnSpc>
            </a:pPr>
            <a:endParaRPr lang="en-US" sz="1400" dirty="0">
              <a:solidFill>
                <a:srgbClr val="443728"/>
              </a:solidFill>
              <a:latin typeface="Futura PT Demi"/>
            </a:endParaRPr>
          </a:p>
        </p:txBody>
      </p:sp>
      <p:pic>
        <p:nvPicPr>
          <p:cNvPr id="22" name="Image 2" descr="preencoded.png"/>
          <p:cNvPicPr>
            <a:picLocks noChangeAspect="1"/>
          </p:cNvPicPr>
          <p:nvPr/>
        </p:nvPicPr>
        <p:blipFill>
          <a:blip r:embed="rId5"/>
          <a:stretch>
            <a:fillRect/>
          </a:stretch>
        </p:blipFill>
        <p:spPr>
          <a:xfrm>
            <a:off x="6525762" y="1329449"/>
            <a:ext cx="301460" cy="301460"/>
          </a:xfrm>
          <a:prstGeom prst="rect">
            <a:avLst/>
          </a:prstGeom>
        </p:spPr>
      </p:pic>
      <p:pic>
        <p:nvPicPr>
          <p:cNvPr id="25" name="Image 2" descr="preencoded.png">
            <a:extLst>
              <a:ext uri="{FF2B5EF4-FFF2-40B4-BE49-F238E27FC236}">
                <a16:creationId xmlns:a16="http://schemas.microsoft.com/office/drawing/2014/main" id="{6DBC22A4-58AB-42DB-BAEF-87ECFB28A523}"/>
              </a:ext>
            </a:extLst>
          </p:cNvPr>
          <p:cNvPicPr>
            <a:picLocks noChangeAspect="1"/>
          </p:cNvPicPr>
          <p:nvPr/>
        </p:nvPicPr>
        <p:blipFill>
          <a:blip r:embed="rId6"/>
          <a:stretch>
            <a:fillRect/>
          </a:stretch>
        </p:blipFill>
        <p:spPr>
          <a:xfrm>
            <a:off x="6984010" y="1314617"/>
            <a:ext cx="326414" cy="326414"/>
          </a:xfrm>
          <a:prstGeom prst="rect">
            <a:avLst/>
          </a:prstGeom>
        </p:spPr>
      </p:pic>
      <p:pic>
        <p:nvPicPr>
          <p:cNvPr id="26" name="Рисунок 25">
            <a:extLst>
              <a:ext uri="{FF2B5EF4-FFF2-40B4-BE49-F238E27FC236}">
                <a16:creationId xmlns:a16="http://schemas.microsoft.com/office/drawing/2014/main" id="{E56E28D6-D458-4DC4-BBEF-39EE0D78080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37685" b="45442"/>
          <a:stretch/>
        </p:blipFill>
        <p:spPr>
          <a:xfrm>
            <a:off x="5976675" y="2227155"/>
            <a:ext cx="6158398" cy="2293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Рисунок 27">
            <a:extLst>
              <a:ext uri="{FF2B5EF4-FFF2-40B4-BE49-F238E27FC236}">
                <a16:creationId xmlns:a16="http://schemas.microsoft.com/office/drawing/2014/main" id="{55FFDA63-8AB1-4F1E-8513-88F8C07ECF12}"/>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5408219" y="4498250"/>
            <a:ext cx="6712998" cy="236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 10">
            <a:extLst>
              <a:ext uri="{FF2B5EF4-FFF2-40B4-BE49-F238E27FC236}">
                <a16:creationId xmlns:a16="http://schemas.microsoft.com/office/drawing/2014/main" id="{FFDCFDC6-8D93-4706-AC13-1049A1D41F4D}"/>
              </a:ext>
            </a:extLst>
          </p:cNvPr>
          <p:cNvSpPr/>
          <p:nvPr/>
        </p:nvSpPr>
        <p:spPr>
          <a:xfrm>
            <a:off x="5976675" y="1876366"/>
            <a:ext cx="1771888" cy="133707"/>
          </a:xfrm>
          <a:prstGeom prst="rect">
            <a:avLst/>
          </a:prstGeom>
          <a:noFill/>
          <a:ln/>
        </p:spPr>
        <p:txBody>
          <a:bodyPr wrap="none" lIns="0" tIns="0" rIns="0" bIns="0" rtlCol="0" anchor="t"/>
          <a:lstStyle/>
          <a:p>
            <a:pPr marL="0" indent="0" algn="l">
              <a:lnSpc>
                <a:spcPts val="1050"/>
              </a:lnSpc>
              <a:buNone/>
            </a:pPr>
            <a:r>
              <a:rPr lang="en-US" sz="1600" b="1" dirty="0">
                <a:solidFill>
                  <a:srgbClr val="443728"/>
                </a:solidFill>
                <a:latin typeface="Futura PT Demi"/>
                <a:ea typeface="Crimson Pro Bold" pitchFamily="34" charset="-122"/>
                <a:cs typeface="Crimson Pro Bold" pitchFamily="34" charset="-120"/>
              </a:rPr>
              <a:t>Проверка оплаты по договорам</a:t>
            </a:r>
            <a:endParaRPr lang="en-US" sz="1600" dirty="0">
              <a:solidFill>
                <a:srgbClr val="443728"/>
              </a:solidFill>
              <a:latin typeface="Futura PT Demi"/>
            </a:endParaRPr>
          </a:p>
        </p:txBody>
      </p:sp>
      <p:sp>
        <p:nvSpPr>
          <p:cNvPr id="19" name="Shape 10">
            <a:extLst>
              <a:ext uri="{FF2B5EF4-FFF2-40B4-BE49-F238E27FC236}">
                <a16:creationId xmlns:a16="http://schemas.microsoft.com/office/drawing/2014/main" id="{76DF83EF-F19C-4FD9-B483-74E3C846EF9E}"/>
              </a:ext>
            </a:extLst>
          </p:cNvPr>
          <p:cNvSpPr/>
          <p:nvPr/>
        </p:nvSpPr>
        <p:spPr>
          <a:xfrm>
            <a:off x="701539" y="5759783"/>
            <a:ext cx="160672" cy="160672"/>
          </a:xfrm>
          <a:prstGeom prst="roundRect">
            <a:avLst>
              <a:gd name="adj" fmla="val 18670"/>
            </a:avLst>
          </a:prstGeom>
          <a:solidFill>
            <a:srgbClr val="835E54"/>
          </a:solidFill>
          <a:ln w="7620">
            <a:solidFill>
              <a:srgbClr val="9C776D"/>
            </a:solidFill>
            <a:prstDash val="solid"/>
          </a:ln>
        </p:spPr>
        <p:txBody>
          <a:bodyPr wrap="square"/>
          <a:lstStyle/>
          <a:p>
            <a:endParaRPr lang="ru-RU" dirty="0">
              <a:solidFill>
                <a:srgbClr val="443728"/>
              </a:solidFill>
              <a:latin typeface="+mn-lt"/>
            </a:endParaRPr>
          </a:p>
        </p:txBody>
      </p:sp>
      <p:sp>
        <p:nvSpPr>
          <p:cNvPr id="20" name="Text 11">
            <a:extLst>
              <a:ext uri="{FF2B5EF4-FFF2-40B4-BE49-F238E27FC236}">
                <a16:creationId xmlns:a16="http://schemas.microsoft.com/office/drawing/2014/main" id="{8E9016B6-EDF3-4F80-A852-F2E35B8A8D8E}"/>
              </a:ext>
            </a:extLst>
          </p:cNvPr>
          <p:cNvSpPr/>
          <p:nvPr/>
        </p:nvSpPr>
        <p:spPr>
          <a:xfrm>
            <a:off x="953865" y="5758625"/>
            <a:ext cx="4565383" cy="885444"/>
          </a:xfrm>
          <a:prstGeom prst="rect">
            <a:avLst/>
          </a:prstGeom>
          <a:noFill/>
          <a:ln/>
        </p:spPr>
        <p:txBody>
          <a:bodyPr wrap="square" lIns="0" tIns="0" rIns="0" bIns="0" rtlCol="0" anchor="t"/>
          <a:lstStyle/>
          <a:p>
            <a:pPr>
              <a:spcBef>
                <a:spcPts val="0"/>
              </a:spcBef>
              <a:spcAft>
                <a:spcPts val="600"/>
              </a:spcAft>
            </a:pPr>
            <a:r>
              <a:rPr lang="ru-RU" sz="1600" b="1" dirty="0">
                <a:solidFill>
                  <a:srgbClr val="443728"/>
                </a:solidFill>
                <a:latin typeface="+mn-lt"/>
                <a:ea typeface="Crimson Pro Bold" pitchFamily="34" charset="-122"/>
                <a:cs typeface="Crimson Pro Bold" pitchFamily="34" charset="-120"/>
              </a:rPr>
              <a:t>Формирование п</a:t>
            </a:r>
            <a:r>
              <a:rPr lang="en-US" sz="1600" b="1" dirty="0" err="1">
                <a:solidFill>
                  <a:srgbClr val="443728"/>
                </a:solidFill>
                <a:latin typeface="+mn-lt"/>
                <a:ea typeface="Crimson Pro Bold" pitchFamily="34" charset="-122"/>
                <a:cs typeface="Crimson Pro Bold" pitchFamily="34" charset="-120"/>
              </a:rPr>
              <a:t>ретензи</a:t>
            </a:r>
            <a:r>
              <a:rPr lang="ru-RU" sz="1600" b="1" dirty="0">
                <a:solidFill>
                  <a:srgbClr val="443728"/>
                </a:solidFill>
                <a:latin typeface="+mn-lt"/>
                <a:ea typeface="Crimson Pro Bold" pitchFamily="34" charset="-122"/>
                <a:cs typeface="Crimson Pro Bold" pitchFamily="34" charset="-120"/>
              </a:rPr>
              <a:t>и</a:t>
            </a:r>
          </a:p>
          <a:p>
            <a:r>
              <a:rPr lang="ru-RU" sz="1400" dirty="0">
                <a:solidFill>
                  <a:srgbClr val="443728"/>
                </a:solidFill>
                <a:latin typeface="+mn-lt"/>
              </a:rPr>
              <a:t>Автоматически создаются претензионные документы</a:t>
            </a:r>
            <a:endParaRPr lang="en-US" sz="1400" dirty="0">
              <a:solidFill>
                <a:srgbClr val="443728"/>
              </a:solidFill>
              <a:latin typeface="+mn-lt"/>
            </a:endParaRPr>
          </a:p>
        </p:txBody>
      </p:sp>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14437" y="188914"/>
            <a:ext cx="90550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Цессии и факторинг: инструменты управления дебиторской задолженностью</a:t>
            </a:r>
            <a:endParaRPr lang="en-US" sz="2800" dirty="0">
              <a:solidFill>
                <a:srgbClr val="443728"/>
              </a:solidFill>
              <a:latin typeface="+mj-lt"/>
              <a:ea typeface="Crimson Pro Bold" pitchFamily="34" charset="-122"/>
            </a:endParaRPr>
          </a:p>
        </p:txBody>
      </p:sp>
      <p:sp>
        <p:nvSpPr>
          <p:cNvPr id="23" name="Text 1">
            <a:extLst>
              <a:ext uri="{FF2B5EF4-FFF2-40B4-BE49-F238E27FC236}">
                <a16:creationId xmlns:a16="http://schemas.microsoft.com/office/drawing/2014/main" id="{13AC7126-C5F2-42C8-8645-B29C874213B4}"/>
              </a:ext>
            </a:extLst>
          </p:cNvPr>
          <p:cNvSpPr/>
          <p:nvPr/>
        </p:nvSpPr>
        <p:spPr>
          <a:xfrm>
            <a:off x="714438" y="1846263"/>
            <a:ext cx="4364849" cy="295343"/>
          </a:xfrm>
          <a:prstGeom prst="rect">
            <a:avLst/>
          </a:prstGeom>
          <a:noFill/>
          <a:ln/>
        </p:spPr>
        <p:txBody>
          <a:bodyPr wrap="none" lIns="0" tIns="0" rIns="0" bIns="0" rtlCol="0" anchor="t"/>
          <a:lstStyle/>
          <a:p>
            <a:pPr>
              <a:lnSpc>
                <a:spcPts val="2292"/>
              </a:lnSpc>
            </a:pPr>
            <a:r>
              <a:rPr lang="en-US" sz="2000" b="1" dirty="0">
                <a:solidFill>
                  <a:srgbClr val="443728"/>
                </a:solidFill>
                <a:latin typeface="+mn-lt"/>
                <a:ea typeface="Crimson Pro Bold" pitchFamily="34" charset="-122"/>
                <a:cs typeface="Crimson Pro Bold" pitchFamily="34" charset="-120"/>
              </a:rPr>
              <a:t>Цессия (уступка права требования)</a:t>
            </a:r>
            <a:endParaRPr lang="en-US" sz="2000" dirty="0">
              <a:solidFill>
                <a:srgbClr val="443728"/>
              </a:solidFill>
              <a:latin typeface="+mn-lt"/>
            </a:endParaRPr>
          </a:p>
        </p:txBody>
      </p:sp>
      <p:sp>
        <p:nvSpPr>
          <p:cNvPr id="24" name="Text 2">
            <a:extLst>
              <a:ext uri="{FF2B5EF4-FFF2-40B4-BE49-F238E27FC236}">
                <a16:creationId xmlns:a16="http://schemas.microsoft.com/office/drawing/2014/main" id="{A58B8C18-ECEF-44CE-BD12-FD4FF23F5E13}"/>
              </a:ext>
            </a:extLst>
          </p:cNvPr>
          <p:cNvSpPr/>
          <p:nvPr/>
        </p:nvSpPr>
        <p:spPr>
          <a:xfrm>
            <a:off x="714438" y="2330662"/>
            <a:ext cx="5205129" cy="604978"/>
          </a:xfrm>
          <a:prstGeom prst="rect">
            <a:avLst/>
          </a:prstGeom>
          <a:noFill/>
          <a:ln/>
        </p:spPr>
        <p:txBody>
          <a:bodyPr wrap="square" lIns="0" tIns="0" rIns="0" bIns="0" rtlCol="0" anchor="t"/>
          <a:lstStyle/>
          <a:p>
            <a:pPr>
              <a:lnSpc>
                <a:spcPts val="2375"/>
              </a:lnSpc>
            </a:pPr>
            <a:r>
              <a:rPr lang="en-US" sz="1600" dirty="0">
                <a:solidFill>
                  <a:srgbClr val="443728"/>
                </a:solidFill>
                <a:latin typeface="+mn-lt"/>
                <a:ea typeface="Open Sans" pitchFamily="34" charset="-122"/>
                <a:cs typeface="Open Sans" pitchFamily="34" charset="-120"/>
              </a:rPr>
              <a:t>Передача дебиторской задолженности с возможностью дисконтирования:</a:t>
            </a:r>
            <a:endParaRPr lang="en-US" sz="1600" dirty="0">
              <a:solidFill>
                <a:srgbClr val="443728"/>
              </a:solidFill>
              <a:latin typeface="+mn-lt"/>
            </a:endParaRPr>
          </a:p>
        </p:txBody>
      </p:sp>
      <p:sp>
        <p:nvSpPr>
          <p:cNvPr id="25" name="Text 3">
            <a:extLst>
              <a:ext uri="{FF2B5EF4-FFF2-40B4-BE49-F238E27FC236}">
                <a16:creationId xmlns:a16="http://schemas.microsoft.com/office/drawing/2014/main" id="{7CD3FBC7-BEDC-41D5-8667-C83849C788CB}"/>
              </a:ext>
            </a:extLst>
          </p:cNvPr>
          <p:cNvSpPr/>
          <p:nvPr/>
        </p:nvSpPr>
        <p:spPr>
          <a:xfrm>
            <a:off x="714438" y="3105740"/>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Задолженность по договору купли-продажи</a:t>
            </a:r>
            <a:endParaRPr lang="en-US" sz="1600" dirty="0">
              <a:solidFill>
                <a:srgbClr val="443728"/>
              </a:solidFill>
              <a:latin typeface="+mn-lt"/>
            </a:endParaRPr>
          </a:p>
        </p:txBody>
      </p:sp>
      <p:sp>
        <p:nvSpPr>
          <p:cNvPr id="26" name="Text 4">
            <a:extLst>
              <a:ext uri="{FF2B5EF4-FFF2-40B4-BE49-F238E27FC236}">
                <a16:creationId xmlns:a16="http://schemas.microsoft.com/office/drawing/2014/main" id="{3F401F73-BB3A-485C-85D5-1F5C3D257A7D}"/>
              </a:ext>
            </a:extLst>
          </p:cNvPr>
          <p:cNvSpPr/>
          <p:nvPr/>
        </p:nvSpPr>
        <p:spPr>
          <a:xfrm>
            <a:off x="714438" y="3474324"/>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Задолженность по договору займа</a:t>
            </a:r>
            <a:endParaRPr lang="en-US" sz="1600" dirty="0">
              <a:solidFill>
                <a:srgbClr val="443728"/>
              </a:solidFill>
              <a:latin typeface="+mn-lt"/>
            </a:endParaRPr>
          </a:p>
        </p:txBody>
      </p:sp>
      <p:sp>
        <p:nvSpPr>
          <p:cNvPr id="27" name="Text 5">
            <a:extLst>
              <a:ext uri="{FF2B5EF4-FFF2-40B4-BE49-F238E27FC236}">
                <a16:creationId xmlns:a16="http://schemas.microsoft.com/office/drawing/2014/main" id="{54F07C75-24F9-4250-9583-84A83984D99F}"/>
              </a:ext>
            </a:extLst>
          </p:cNvPr>
          <p:cNvSpPr/>
          <p:nvPr/>
        </p:nvSpPr>
        <p:spPr>
          <a:xfrm>
            <a:off x="714438" y="3946913"/>
            <a:ext cx="5205129" cy="604978"/>
          </a:xfrm>
          <a:prstGeom prst="rect">
            <a:avLst/>
          </a:prstGeom>
          <a:noFill/>
          <a:ln/>
        </p:spPr>
        <p:txBody>
          <a:bodyPr wrap="square" lIns="0" tIns="0" rIns="0" bIns="0" rtlCol="0" anchor="t"/>
          <a:lstStyle/>
          <a:p>
            <a:pPr>
              <a:lnSpc>
                <a:spcPts val="2375"/>
              </a:lnSpc>
            </a:pPr>
            <a:r>
              <a:rPr lang="en-US" sz="1600" dirty="0">
                <a:solidFill>
                  <a:srgbClr val="443728"/>
                </a:solidFill>
                <a:latin typeface="+mn-lt"/>
                <a:ea typeface="Open Sans" pitchFamily="34" charset="-122"/>
                <a:cs typeface="Open Sans" pitchFamily="34" charset="-120"/>
              </a:rPr>
              <a:t>Автоматизированный учет операций в едином интерфейсе:</a:t>
            </a:r>
            <a:endParaRPr lang="en-US" sz="1600" dirty="0">
              <a:solidFill>
                <a:srgbClr val="443728"/>
              </a:solidFill>
              <a:latin typeface="+mn-lt"/>
            </a:endParaRPr>
          </a:p>
        </p:txBody>
      </p:sp>
      <p:sp>
        <p:nvSpPr>
          <p:cNvPr id="28" name="Text 6">
            <a:extLst>
              <a:ext uri="{FF2B5EF4-FFF2-40B4-BE49-F238E27FC236}">
                <a16:creationId xmlns:a16="http://schemas.microsoft.com/office/drawing/2014/main" id="{012474ED-A75F-49A3-8429-7205349BD357}"/>
              </a:ext>
            </a:extLst>
          </p:cNvPr>
          <p:cNvSpPr/>
          <p:nvPr/>
        </p:nvSpPr>
        <p:spPr>
          <a:xfrm>
            <a:off x="714438" y="4721991"/>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Создание внутригрупповых документов</a:t>
            </a:r>
            <a:endParaRPr lang="en-US" sz="1600" dirty="0">
              <a:solidFill>
                <a:srgbClr val="443728"/>
              </a:solidFill>
              <a:latin typeface="+mn-lt"/>
            </a:endParaRPr>
          </a:p>
        </p:txBody>
      </p:sp>
      <p:sp>
        <p:nvSpPr>
          <p:cNvPr id="29" name="Text 7">
            <a:extLst>
              <a:ext uri="{FF2B5EF4-FFF2-40B4-BE49-F238E27FC236}">
                <a16:creationId xmlns:a16="http://schemas.microsoft.com/office/drawing/2014/main" id="{8BD60FC3-AFC7-47F4-AB8A-2BBC835E3715}"/>
              </a:ext>
            </a:extLst>
          </p:cNvPr>
          <p:cNvSpPr/>
          <p:nvPr/>
        </p:nvSpPr>
        <p:spPr>
          <a:xfrm>
            <a:off x="714438" y="5090574"/>
            <a:ext cx="5205129" cy="302489"/>
          </a:xfrm>
          <a:prstGeom prst="rect">
            <a:avLst/>
          </a:prstGeom>
          <a:noFill/>
          <a:ln/>
        </p:spPr>
        <p:txBody>
          <a:bodyPr wrap="square" lIns="0" tIns="0" rIns="0" bIns="0" rtlCol="0" anchor="t"/>
          <a:lstStyle/>
          <a:p>
            <a:pPr marL="285807" indent="-285807">
              <a:lnSpc>
                <a:spcPts val="2375"/>
              </a:lnSpc>
              <a:buSzPct val="100000"/>
              <a:buChar char="•"/>
            </a:pPr>
            <a:r>
              <a:rPr lang="en-US" sz="1600" dirty="0" err="1">
                <a:solidFill>
                  <a:srgbClr val="443728"/>
                </a:solidFill>
                <a:latin typeface="+mn-lt"/>
                <a:ea typeface="Open Sans" pitchFamily="34" charset="-122"/>
                <a:cs typeface="Open Sans" pitchFamily="34" charset="-120"/>
              </a:rPr>
              <a:t>Отражение</a:t>
            </a:r>
            <a:r>
              <a:rPr lang="en-US" sz="1600" dirty="0">
                <a:solidFill>
                  <a:srgbClr val="443728"/>
                </a:solidFill>
                <a:latin typeface="+mn-lt"/>
                <a:ea typeface="Open Sans" pitchFamily="34" charset="-122"/>
                <a:cs typeface="Open Sans" pitchFamily="34" charset="-120"/>
              </a:rPr>
              <a:t> в </a:t>
            </a:r>
            <a:r>
              <a:rPr lang="en-US" sz="1600" dirty="0" err="1">
                <a:solidFill>
                  <a:srgbClr val="443728"/>
                </a:solidFill>
                <a:latin typeface="+mn-lt"/>
                <a:ea typeface="Open Sans" pitchFamily="34" charset="-122"/>
                <a:cs typeface="Open Sans" pitchFamily="34" charset="-120"/>
              </a:rPr>
              <a:t>бухгалтерском</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учете</a:t>
            </a:r>
            <a:r>
              <a:rPr lang="ru-RU" sz="1600" dirty="0">
                <a:solidFill>
                  <a:srgbClr val="443728"/>
                </a:solidFill>
                <a:latin typeface="+mn-lt"/>
                <a:ea typeface="Open Sans" pitchFamily="34" charset="-122"/>
                <a:cs typeface="Open Sans" pitchFamily="34" charset="-120"/>
              </a:rPr>
              <a:t>  в зависимости от вида обязательства</a:t>
            </a:r>
            <a:endParaRPr lang="en-US" sz="1600" dirty="0">
              <a:solidFill>
                <a:srgbClr val="443728"/>
              </a:solidFill>
              <a:latin typeface="+mn-lt"/>
            </a:endParaRPr>
          </a:p>
        </p:txBody>
      </p:sp>
      <p:sp>
        <p:nvSpPr>
          <p:cNvPr id="30" name="Text 8">
            <a:extLst>
              <a:ext uri="{FF2B5EF4-FFF2-40B4-BE49-F238E27FC236}">
                <a16:creationId xmlns:a16="http://schemas.microsoft.com/office/drawing/2014/main" id="{4EB7E838-E2EB-406D-BE19-0CE43F51309A}"/>
              </a:ext>
            </a:extLst>
          </p:cNvPr>
          <p:cNvSpPr/>
          <p:nvPr/>
        </p:nvSpPr>
        <p:spPr>
          <a:xfrm>
            <a:off x="6387193" y="1846263"/>
            <a:ext cx="2363243" cy="295343"/>
          </a:xfrm>
          <a:prstGeom prst="rect">
            <a:avLst/>
          </a:prstGeom>
          <a:noFill/>
          <a:ln/>
        </p:spPr>
        <p:txBody>
          <a:bodyPr wrap="none" lIns="0" tIns="0" rIns="0" bIns="0" rtlCol="0" anchor="t"/>
          <a:lstStyle/>
          <a:p>
            <a:pPr>
              <a:lnSpc>
                <a:spcPts val="2292"/>
              </a:lnSpc>
            </a:pPr>
            <a:r>
              <a:rPr lang="en-US" sz="2000" b="1" dirty="0">
                <a:solidFill>
                  <a:srgbClr val="443728"/>
                </a:solidFill>
                <a:latin typeface="+mn-lt"/>
                <a:ea typeface="Crimson Pro Bold" pitchFamily="34" charset="-122"/>
                <a:cs typeface="Crimson Pro Bold" pitchFamily="34" charset="-120"/>
              </a:rPr>
              <a:t>Факторинг</a:t>
            </a:r>
            <a:endParaRPr lang="en-US" sz="2000" dirty="0">
              <a:solidFill>
                <a:srgbClr val="443728"/>
              </a:solidFill>
              <a:latin typeface="+mn-lt"/>
            </a:endParaRPr>
          </a:p>
        </p:txBody>
      </p:sp>
      <p:sp>
        <p:nvSpPr>
          <p:cNvPr id="31" name="Text 9">
            <a:extLst>
              <a:ext uri="{FF2B5EF4-FFF2-40B4-BE49-F238E27FC236}">
                <a16:creationId xmlns:a16="http://schemas.microsoft.com/office/drawing/2014/main" id="{F4223CB1-D435-4265-9CA0-879D729CFC86}"/>
              </a:ext>
            </a:extLst>
          </p:cNvPr>
          <p:cNvSpPr/>
          <p:nvPr/>
        </p:nvSpPr>
        <p:spPr>
          <a:xfrm>
            <a:off x="6387193" y="2330662"/>
            <a:ext cx="5205129" cy="604978"/>
          </a:xfrm>
          <a:prstGeom prst="rect">
            <a:avLst/>
          </a:prstGeom>
          <a:noFill/>
          <a:ln/>
        </p:spPr>
        <p:txBody>
          <a:bodyPr wrap="square" lIns="0" tIns="0" rIns="0" bIns="0" rtlCol="0" anchor="t"/>
          <a:lstStyle/>
          <a:p>
            <a:pPr>
              <a:lnSpc>
                <a:spcPts val="2375"/>
              </a:lnSpc>
            </a:pPr>
            <a:r>
              <a:rPr lang="en-US" sz="1600" dirty="0">
                <a:solidFill>
                  <a:srgbClr val="443728"/>
                </a:solidFill>
                <a:latin typeface="+mn-lt"/>
                <a:ea typeface="Open Sans" pitchFamily="34" charset="-122"/>
                <a:cs typeface="Open Sans" pitchFamily="34" charset="-120"/>
              </a:rPr>
              <a:t>Отражение передачи задолженности фактору в бухгалтерском учете</a:t>
            </a:r>
            <a:endParaRPr lang="en-US" sz="1600" dirty="0">
              <a:solidFill>
                <a:srgbClr val="443728"/>
              </a:solidFill>
              <a:latin typeface="+mn-lt"/>
            </a:endParaRPr>
          </a:p>
        </p:txBody>
      </p:sp>
      <p:sp>
        <p:nvSpPr>
          <p:cNvPr id="32" name="Text 10">
            <a:extLst>
              <a:ext uri="{FF2B5EF4-FFF2-40B4-BE49-F238E27FC236}">
                <a16:creationId xmlns:a16="http://schemas.microsoft.com/office/drawing/2014/main" id="{29B81E45-1902-4AF3-8988-3B631CF02C87}"/>
              </a:ext>
            </a:extLst>
          </p:cNvPr>
          <p:cNvSpPr/>
          <p:nvPr/>
        </p:nvSpPr>
        <p:spPr>
          <a:xfrm>
            <a:off x="6387193" y="3105740"/>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Ведение реестра уступленных требований</a:t>
            </a:r>
            <a:endParaRPr lang="en-US" sz="1600" dirty="0">
              <a:solidFill>
                <a:srgbClr val="443728"/>
              </a:solidFill>
              <a:latin typeface="+mn-lt"/>
            </a:endParaRPr>
          </a:p>
        </p:txBody>
      </p:sp>
      <p:sp>
        <p:nvSpPr>
          <p:cNvPr id="33" name="Text 11">
            <a:extLst>
              <a:ext uri="{FF2B5EF4-FFF2-40B4-BE49-F238E27FC236}">
                <a16:creationId xmlns:a16="http://schemas.microsoft.com/office/drawing/2014/main" id="{5BBF32F5-D998-419B-AFB0-5DE06E421B5D}"/>
              </a:ext>
            </a:extLst>
          </p:cNvPr>
          <p:cNvSpPr/>
          <p:nvPr/>
        </p:nvSpPr>
        <p:spPr>
          <a:xfrm>
            <a:off x="6387193" y="3474324"/>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Расчеты по условиям договора факторинга</a:t>
            </a:r>
            <a:endParaRPr lang="en-US" sz="1600" dirty="0">
              <a:solidFill>
                <a:srgbClr val="443728"/>
              </a:solidFill>
              <a:latin typeface="+mn-lt"/>
            </a:endParaRPr>
          </a:p>
        </p:txBody>
      </p:sp>
      <p:sp>
        <p:nvSpPr>
          <p:cNvPr id="34" name="Text 12">
            <a:extLst>
              <a:ext uri="{FF2B5EF4-FFF2-40B4-BE49-F238E27FC236}">
                <a16:creationId xmlns:a16="http://schemas.microsoft.com/office/drawing/2014/main" id="{EAEC4675-D5B2-4015-860D-42F0D0862C9B}"/>
              </a:ext>
            </a:extLst>
          </p:cNvPr>
          <p:cNvSpPr/>
          <p:nvPr/>
        </p:nvSpPr>
        <p:spPr>
          <a:xfrm>
            <a:off x="6387193" y="3842908"/>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Open Sans" pitchFamily="34" charset="-122"/>
                <a:cs typeface="Open Sans" pitchFamily="34" charset="-120"/>
              </a:rPr>
              <a:t>Мониторинг и отчетность</a:t>
            </a:r>
            <a:endParaRPr lang="en-US" sz="1600" dirty="0">
              <a:solidFill>
                <a:srgbClr val="443728"/>
              </a:solidFill>
              <a:latin typeface="+mn-lt"/>
            </a:endParaRPr>
          </a:p>
        </p:txBody>
      </p:sp>
      <p:pic>
        <p:nvPicPr>
          <p:cNvPr id="35" name="Image 0" descr="preencoded.png">
            <a:extLst>
              <a:ext uri="{FF2B5EF4-FFF2-40B4-BE49-F238E27FC236}">
                <a16:creationId xmlns:a16="http://schemas.microsoft.com/office/drawing/2014/main" id="{9BBA2477-9FAE-43F3-9818-C3EC0CC53B93}"/>
              </a:ext>
            </a:extLst>
          </p:cNvPr>
          <p:cNvPicPr>
            <a:picLocks noChangeAspect="1"/>
          </p:cNvPicPr>
          <p:nvPr/>
        </p:nvPicPr>
        <p:blipFill rotWithShape="1">
          <a:blip r:embed="rId3"/>
          <a:srcRect t="21496" b="15508"/>
          <a:stretch/>
        </p:blipFill>
        <p:spPr>
          <a:xfrm>
            <a:off x="6089772" y="4551891"/>
            <a:ext cx="6105403" cy="23076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216452"/>
            <a:ext cx="9107654" cy="80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Три типа документов цессии для разных участников сделки</a:t>
            </a:r>
            <a:endParaRPr lang="en-US" sz="2800" dirty="0">
              <a:solidFill>
                <a:srgbClr val="443728"/>
              </a:solidFill>
              <a:latin typeface="+mj-lt"/>
              <a:ea typeface="Crimson Pro Bold" pitchFamily="34" charset="-122"/>
            </a:endParaRPr>
          </a:p>
        </p:txBody>
      </p:sp>
      <p:pic>
        <p:nvPicPr>
          <p:cNvPr id="4" name="Image 0" descr="preencoded.png"/>
          <p:cNvPicPr>
            <a:picLocks noChangeAspect="1"/>
          </p:cNvPicPr>
          <p:nvPr/>
        </p:nvPicPr>
        <p:blipFill>
          <a:blip r:embed="rId3"/>
          <a:stretch>
            <a:fillRect/>
          </a:stretch>
        </p:blipFill>
        <p:spPr>
          <a:xfrm>
            <a:off x="1122048" y="1551768"/>
            <a:ext cx="2233336" cy="1240720"/>
          </a:xfrm>
          <a:prstGeom prst="rect">
            <a:avLst/>
          </a:prstGeom>
        </p:spPr>
      </p:pic>
      <p:sp>
        <p:nvSpPr>
          <p:cNvPr id="5" name="Text 2"/>
          <p:cNvSpPr/>
          <p:nvPr/>
        </p:nvSpPr>
        <p:spPr>
          <a:xfrm>
            <a:off x="6866935" y="1295084"/>
            <a:ext cx="2902540" cy="193819"/>
          </a:xfrm>
          <a:prstGeom prst="rect">
            <a:avLst/>
          </a:prstGeom>
          <a:noFill/>
          <a:ln/>
        </p:spPr>
        <p:txBody>
          <a:bodyPr wrap="none" lIns="0" tIns="0" rIns="0" bIns="0" rtlCol="0" anchor="t"/>
          <a:lstStyle/>
          <a:p>
            <a:pPr>
              <a:lnSpc>
                <a:spcPts val="1700"/>
              </a:lnSpc>
            </a:pPr>
            <a:r>
              <a:rPr lang="ru-RU" sz="1600" b="1" dirty="0">
                <a:solidFill>
                  <a:srgbClr val="443728"/>
                </a:solidFill>
                <a:latin typeface="+mn-lt"/>
                <a:ea typeface="Crimson Pro Bold" pitchFamily="34" charset="-122"/>
                <a:cs typeface="Crimson Pro Bold" pitchFamily="34" charset="-120"/>
              </a:rPr>
              <a:t>Цессия исходящая</a:t>
            </a:r>
            <a:endParaRPr lang="en-US" sz="1600" dirty="0">
              <a:latin typeface="+mn-lt"/>
            </a:endParaRPr>
          </a:p>
        </p:txBody>
      </p:sp>
      <p:sp>
        <p:nvSpPr>
          <p:cNvPr id="6" name="Text 3"/>
          <p:cNvSpPr/>
          <p:nvPr/>
        </p:nvSpPr>
        <p:spPr>
          <a:xfrm>
            <a:off x="6866936" y="1581892"/>
            <a:ext cx="4707864" cy="521116"/>
          </a:xfrm>
          <a:prstGeom prst="rect">
            <a:avLst/>
          </a:prstGeom>
          <a:noFill/>
          <a:ln/>
        </p:spPr>
        <p:txBody>
          <a:bodyPr wrap="square" lIns="0" tIns="0" rIns="0" bIns="0" rtlCol="0" anchor="t"/>
          <a:lstStyle/>
          <a:p>
            <a:pPr>
              <a:lnSpc>
                <a:spcPts val="1700"/>
              </a:lnSpc>
              <a:buSzPct val="100000"/>
            </a:pPr>
            <a:r>
              <a:rPr lang="ru-RU" sz="1200" dirty="0">
                <a:solidFill>
                  <a:srgbClr val="443728"/>
                </a:solidFill>
                <a:latin typeface="+mn-lt"/>
                <a:ea typeface="Open Sans" pitchFamily="34" charset="-122"/>
                <a:cs typeface="Open Sans" pitchFamily="34" charset="-120"/>
              </a:rPr>
              <a:t>Сторона цедента (передающая сторона)</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Продажа задолженности</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Начисляется задолженность цессионария по договору цессии</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Списывается задолженность по договору с должником</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Автоматический расчет премии/дисконта и НДС</a:t>
            </a:r>
            <a:endParaRPr lang="en-US" sz="1200" dirty="0">
              <a:latin typeface="+mn-lt"/>
            </a:endParaRPr>
          </a:p>
        </p:txBody>
      </p:sp>
      <p:pic>
        <p:nvPicPr>
          <p:cNvPr id="7" name="Image 1" descr="preencoded.png"/>
          <p:cNvPicPr>
            <a:picLocks noChangeAspect="1"/>
          </p:cNvPicPr>
          <p:nvPr/>
        </p:nvPicPr>
        <p:blipFill>
          <a:blip r:embed="rId3"/>
          <a:stretch>
            <a:fillRect/>
          </a:stretch>
        </p:blipFill>
        <p:spPr>
          <a:xfrm>
            <a:off x="1122048" y="3041284"/>
            <a:ext cx="2233336" cy="1240720"/>
          </a:xfrm>
          <a:prstGeom prst="rect">
            <a:avLst/>
          </a:prstGeom>
        </p:spPr>
      </p:pic>
      <p:sp>
        <p:nvSpPr>
          <p:cNvPr id="8" name="Text 4"/>
          <p:cNvSpPr/>
          <p:nvPr/>
        </p:nvSpPr>
        <p:spPr>
          <a:xfrm>
            <a:off x="6861835" y="3151485"/>
            <a:ext cx="3509944" cy="193819"/>
          </a:xfrm>
          <a:prstGeom prst="rect">
            <a:avLst/>
          </a:prstGeom>
          <a:noFill/>
          <a:ln/>
        </p:spPr>
        <p:txBody>
          <a:bodyPr wrap="none" lIns="0" tIns="0" rIns="0" bIns="0" rtlCol="0" anchor="t"/>
          <a:lstStyle/>
          <a:p>
            <a:pPr>
              <a:lnSpc>
                <a:spcPts val="1700"/>
              </a:lnSpc>
            </a:pPr>
            <a:r>
              <a:rPr lang="ru-RU" sz="1600" b="1" dirty="0">
                <a:solidFill>
                  <a:srgbClr val="443728"/>
                </a:solidFill>
                <a:latin typeface="+mn-lt"/>
                <a:ea typeface="Crimson Pro Bold" pitchFamily="34" charset="-122"/>
              </a:rPr>
              <a:t>Цессия входящая</a:t>
            </a:r>
            <a:endParaRPr lang="en-US" sz="1600" b="1" dirty="0">
              <a:solidFill>
                <a:srgbClr val="443728"/>
              </a:solidFill>
              <a:latin typeface="+mn-lt"/>
              <a:ea typeface="Crimson Pro Bold" pitchFamily="34" charset="-122"/>
            </a:endParaRPr>
          </a:p>
        </p:txBody>
      </p:sp>
      <p:sp>
        <p:nvSpPr>
          <p:cNvPr id="9" name="Text 5"/>
          <p:cNvSpPr/>
          <p:nvPr/>
        </p:nvSpPr>
        <p:spPr>
          <a:xfrm>
            <a:off x="6861835" y="3438293"/>
            <a:ext cx="4707864" cy="521116"/>
          </a:xfrm>
          <a:prstGeom prst="rect">
            <a:avLst/>
          </a:prstGeom>
          <a:noFill/>
          <a:ln/>
        </p:spPr>
        <p:txBody>
          <a:bodyPr wrap="square" lIns="0" tIns="0" rIns="0" bIns="0" rtlCol="0" anchor="t"/>
          <a:lstStyle/>
          <a:p>
            <a:pPr>
              <a:lnSpc>
                <a:spcPts val="1700"/>
              </a:lnSpc>
              <a:buSzPct val="100000"/>
            </a:pPr>
            <a:r>
              <a:rPr lang="ru-RU" sz="1200" dirty="0">
                <a:solidFill>
                  <a:srgbClr val="443728"/>
                </a:solidFill>
                <a:latin typeface="+mn-lt"/>
                <a:ea typeface="Open Sans" pitchFamily="34" charset="-122"/>
                <a:cs typeface="Open Sans" pitchFamily="34" charset="-120"/>
              </a:rPr>
              <a:t>Сторона цессионария (приобретающая сторона)</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Приобретение права требования</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Начисляется кредиторская задолженность перед цедентом</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Начисляется дебиторская задолженность должника</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Возможность создать новый договор с должником</a:t>
            </a:r>
            <a:endParaRPr lang="en-US" sz="1200" dirty="0">
              <a:latin typeface="+mn-lt"/>
            </a:endParaRPr>
          </a:p>
        </p:txBody>
      </p:sp>
      <p:pic>
        <p:nvPicPr>
          <p:cNvPr id="10" name="Image 2" descr="preencoded.png"/>
          <p:cNvPicPr>
            <a:picLocks noChangeAspect="1"/>
          </p:cNvPicPr>
          <p:nvPr/>
        </p:nvPicPr>
        <p:blipFill>
          <a:blip r:embed="rId3"/>
          <a:stretch>
            <a:fillRect/>
          </a:stretch>
        </p:blipFill>
        <p:spPr>
          <a:xfrm>
            <a:off x="1122048" y="4530800"/>
            <a:ext cx="2233336" cy="1240720"/>
          </a:xfrm>
          <a:prstGeom prst="rect">
            <a:avLst/>
          </a:prstGeom>
        </p:spPr>
      </p:pic>
      <p:sp>
        <p:nvSpPr>
          <p:cNvPr id="11" name="Text 6"/>
          <p:cNvSpPr/>
          <p:nvPr/>
        </p:nvSpPr>
        <p:spPr>
          <a:xfrm>
            <a:off x="6861835" y="5038042"/>
            <a:ext cx="1381645" cy="193819"/>
          </a:xfrm>
          <a:prstGeom prst="rect">
            <a:avLst/>
          </a:prstGeom>
          <a:noFill/>
          <a:ln/>
        </p:spPr>
        <p:txBody>
          <a:bodyPr wrap="none" lIns="0" tIns="0" rIns="0" bIns="0" rtlCol="0" anchor="t"/>
          <a:lstStyle/>
          <a:p>
            <a:pPr>
              <a:lnSpc>
                <a:spcPts val="1700"/>
              </a:lnSpc>
            </a:pPr>
            <a:r>
              <a:rPr lang="ru-RU" sz="1600" b="1" dirty="0">
                <a:solidFill>
                  <a:srgbClr val="443728"/>
                </a:solidFill>
                <a:latin typeface="+mn-lt"/>
                <a:ea typeface="Crimson Pro Bold" pitchFamily="34" charset="-122"/>
                <a:cs typeface="Crimson Pro Bold" pitchFamily="34" charset="-120"/>
              </a:rPr>
              <a:t>Цессия должника</a:t>
            </a:r>
            <a:endParaRPr lang="en-US" sz="1600" dirty="0">
              <a:latin typeface="+mn-lt"/>
            </a:endParaRPr>
          </a:p>
        </p:txBody>
      </p:sp>
      <p:sp>
        <p:nvSpPr>
          <p:cNvPr id="12" name="Text 7"/>
          <p:cNvSpPr/>
          <p:nvPr/>
        </p:nvSpPr>
        <p:spPr>
          <a:xfrm>
            <a:off x="6861836" y="5324850"/>
            <a:ext cx="4707864" cy="521116"/>
          </a:xfrm>
          <a:prstGeom prst="rect">
            <a:avLst/>
          </a:prstGeom>
          <a:noFill/>
          <a:ln/>
        </p:spPr>
        <p:txBody>
          <a:bodyPr wrap="square" lIns="0" tIns="0" rIns="0" bIns="0" rtlCol="0" anchor="t"/>
          <a:lstStyle/>
          <a:p>
            <a:pPr>
              <a:lnSpc>
                <a:spcPts val="1700"/>
              </a:lnSpc>
              <a:buSzPct val="100000"/>
            </a:pPr>
            <a:r>
              <a:rPr lang="ru-RU" sz="1200" dirty="0">
                <a:solidFill>
                  <a:srgbClr val="443728"/>
                </a:solidFill>
                <a:latin typeface="+mn-lt"/>
                <a:ea typeface="Open Sans" pitchFamily="34" charset="-122"/>
                <a:cs typeface="Open Sans" pitchFamily="34" charset="-120"/>
              </a:rPr>
              <a:t>Сторона должника</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Смена кредитора по обязательству</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Списывается задолженность перед цедентом</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Начисляется задолженность перед цессионарием</a:t>
            </a:r>
          </a:p>
          <a:p>
            <a:pPr marL="285807" indent="-285807">
              <a:lnSpc>
                <a:spcPts val="1700"/>
              </a:lnSpc>
              <a:buSzPct val="100000"/>
              <a:buChar char="•"/>
            </a:pPr>
            <a:r>
              <a:rPr lang="ru-RU" sz="1200" dirty="0">
                <a:solidFill>
                  <a:srgbClr val="443728"/>
                </a:solidFill>
                <a:latin typeface="+mn-lt"/>
                <a:ea typeface="Open Sans" pitchFamily="34" charset="-122"/>
                <a:cs typeface="Open Sans" pitchFamily="34" charset="-120"/>
              </a:rPr>
              <a:t>Возможность создать новый договор с цессионарием</a:t>
            </a:r>
            <a:endParaRPr lang="en-US" sz="1200" dirty="0">
              <a:latin typeface="+mn-lt"/>
            </a:endParaRPr>
          </a:p>
        </p:txBody>
      </p:sp>
      <p:pic>
        <p:nvPicPr>
          <p:cNvPr id="14" name="Рисунок 13">
            <a:extLst>
              <a:ext uri="{FF2B5EF4-FFF2-40B4-BE49-F238E27FC236}">
                <a16:creationId xmlns:a16="http://schemas.microsoft.com/office/drawing/2014/main" id="{FA77C2D6-D40F-4020-8F13-EFA8D5EF07E6}"/>
              </a:ext>
            </a:extLst>
          </p:cNvPr>
          <p:cNvPicPr>
            <a:picLocks noChangeAspect="1"/>
          </p:cNvPicPr>
          <p:nvPr/>
        </p:nvPicPr>
        <p:blipFill>
          <a:blip r:embed="rId4"/>
          <a:stretch>
            <a:fillRect/>
          </a:stretch>
        </p:blipFill>
        <p:spPr>
          <a:xfrm>
            <a:off x="637491" y="1269554"/>
            <a:ext cx="6002699" cy="1703920"/>
          </a:xfrm>
          <a:prstGeom prst="rect">
            <a:avLst/>
          </a:prstGeom>
          <a:ln>
            <a:solidFill>
              <a:schemeClr val="tx1"/>
            </a:solidFill>
          </a:ln>
        </p:spPr>
      </p:pic>
      <p:pic>
        <p:nvPicPr>
          <p:cNvPr id="16" name="Рисунок 15">
            <a:extLst>
              <a:ext uri="{FF2B5EF4-FFF2-40B4-BE49-F238E27FC236}">
                <a16:creationId xmlns:a16="http://schemas.microsoft.com/office/drawing/2014/main" id="{B87DCD72-5E69-4A7B-9BD8-1BFE62B73417}"/>
              </a:ext>
            </a:extLst>
          </p:cNvPr>
          <p:cNvPicPr>
            <a:picLocks noChangeAspect="1"/>
          </p:cNvPicPr>
          <p:nvPr/>
        </p:nvPicPr>
        <p:blipFill>
          <a:blip r:embed="rId5"/>
          <a:stretch>
            <a:fillRect/>
          </a:stretch>
        </p:blipFill>
        <p:spPr>
          <a:xfrm>
            <a:off x="624979" y="3065082"/>
            <a:ext cx="6015211" cy="1737727"/>
          </a:xfrm>
          <a:prstGeom prst="rect">
            <a:avLst/>
          </a:prstGeom>
          <a:ln>
            <a:solidFill>
              <a:schemeClr val="tx1"/>
            </a:solidFill>
          </a:ln>
        </p:spPr>
      </p:pic>
      <p:pic>
        <p:nvPicPr>
          <p:cNvPr id="18" name="Рисунок 17">
            <a:extLst>
              <a:ext uri="{FF2B5EF4-FFF2-40B4-BE49-F238E27FC236}">
                <a16:creationId xmlns:a16="http://schemas.microsoft.com/office/drawing/2014/main" id="{FBBC2CE7-6528-46E9-B9BA-F9CC158A967C}"/>
              </a:ext>
            </a:extLst>
          </p:cNvPr>
          <p:cNvPicPr>
            <a:picLocks noChangeAspect="1"/>
          </p:cNvPicPr>
          <p:nvPr/>
        </p:nvPicPr>
        <p:blipFill>
          <a:blip r:embed="rId6"/>
          <a:stretch>
            <a:fillRect/>
          </a:stretch>
        </p:blipFill>
        <p:spPr>
          <a:xfrm>
            <a:off x="624979" y="4894418"/>
            <a:ext cx="6015211" cy="1737727"/>
          </a:xfrm>
          <a:prstGeom prst="rect">
            <a:avLst/>
          </a:prstGeom>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13E594-03C4-49D2-9F4C-9DEDD8FD5491}"/>
              </a:ext>
            </a:extLst>
          </p:cNvPr>
          <p:cNvSpPr>
            <a:spLocks noGrp="1"/>
          </p:cNvSpPr>
          <p:nvPr>
            <p:ph type="title"/>
          </p:nvPr>
        </p:nvSpPr>
        <p:spPr/>
        <p:txBody>
          <a:bodyPr/>
          <a:lstStyle/>
          <a:p>
            <a:endParaRPr lang="ru-RU"/>
          </a:p>
        </p:txBody>
      </p:sp>
      <p:pic>
        <p:nvPicPr>
          <p:cNvPr id="34" name="Image 1" descr="preencoded.png">
            <a:extLst>
              <a:ext uri="{FF2B5EF4-FFF2-40B4-BE49-F238E27FC236}">
                <a16:creationId xmlns:a16="http://schemas.microsoft.com/office/drawing/2014/main" id="{3D25E69E-28B5-465C-93CF-A8AFFF354C0F}"/>
              </a:ext>
            </a:extLst>
          </p:cNvPr>
          <p:cNvPicPr>
            <a:picLocks noChangeAspect="1"/>
          </p:cNvPicPr>
          <p:nvPr/>
        </p:nvPicPr>
        <p:blipFill rotWithShape="1">
          <a:blip r:embed="rId3"/>
          <a:srcRect t="-1" b="38507"/>
          <a:stretch/>
        </p:blipFill>
        <p:spPr>
          <a:xfrm>
            <a:off x="11523" y="-18602"/>
            <a:ext cx="12161366" cy="1864865"/>
          </a:xfrm>
          <a:prstGeom prst="rect">
            <a:avLst/>
          </a:prstGeom>
        </p:spPr>
      </p:pic>
      <p:sp>
        <p:nvSpPr>
          <p:cNvPr id="35" name="Заголовок 1">
            <a:extLst>
              <a:ext uri="{FF2B5EF4-FFF2-40B4-BE49-F238E27FC236}">
                <a16:creationId xmlns:a16="http://schemas.microsoft.com/office/drawing/2014/main" id="{27848F06-2F1D-4C7E-B62F-375FD64E8698}"/>
              </a:ext>
            </a:extLst>
          </p:cNvPr>
          <p:cNvSpPr txBox="1">
            <a:spLocks noChangeArrowheads="1"/>
          </p:cNvSpPr>
          <p:nvPr/>
        </p:nvSpPr>
        <p:spPr>
          <a:xfrm>
            <a:off x="624979" y="226174"/>
            <a:ext cx="9144496" cy="754901"/>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финансовыми инструментами</a:t>
            </a:r>
          </a:p>
        </p:txBody>
      </p:sp>
      <p:sp>
        <p:nvSpPr>
          <p:cNvPr id="57" name="Shape 1">
            <a:extLst>
              <a:ext uri="{FF2B5EF4-FFF2-40B4-BE49-F238E27FC236}">
                <a16:creationId xmlns:a16="http://schemas.microsoft.com/office/drawing/2014/main" id="{7B380DFC-61A2-4131-AA3B-F2FFA82339C6}"/>
              </a:ext>
            </a:extLst>
          </p:cNvPr>
          <p:cNvSpPr/>
          <p:nvPr/>
        </p:nvSpPr>
        <p:spPr>
          <a:xfrm>
            <a:off x="765230" y="2417829"/>
            <a:ext cx="372156" cy="372156"/>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65" name="Text 2">
            <a:extLst>
              <a:ext uri="{FF2B5EF4-FFF2-40B4-BE49-F238E27FC236}">
                <a16:creationId xmlns:a16="http://schemas.microsoft.com/office/drawing/2014/main" id="{C50E8487-B1FE-4C97-8E77-2CF0DC18CD26}"/>
              </a:ext>
            </a:extLst>
          </p:cNvPr>
          <p:cNvSpPr/>
          <p:nvPr/>
        </p:nvSpPr>
        <p:spPr>
          <a:xfrm>
            <a:off x="1302722" y="2474694"/>
            <a:ext cx="2286728" cy="258525"/>
          </a:xfrm>
          <a:prstGeom prst="rect">
            <a:avLst/>
          </a:prstGeom>
          <a:noFill/>
          <a:ln/>
        </p:spPr>
        <p:txBody>
          <a:bodyPr wrap="none" lIns="0" tIns="0" rIns="0" bIns="0" rtlCol="0" anchor="t"/>
          <a:lstStyle/>
          <a:p>
            <a:pPr>
              <a:lnSpc>
                <a:spcPts val="2000"/>
              </a:lnSpc>
            </a:pPr>
            <a:r>
              <a:rPr lang="en-US" b="1" dirty="0" err="1">
                <a:solidFill>
                  <a:srgbClr val="443728"/>
                </a:solidFill>
                <a:latin typeface="+mn-lt"/>
                <a:ea typeface="Crimson Pro Bold" pitchFamily="34" charset="-122"/>
                <a:cs typeface="Crimson Pro Bold" pitchFamily="34" charset="-120"/>
              </a:rPr>
              <a:t>Размещение</a:t>
            </a:r>
            <a:r>
              <a:rPr lang="en-US" b="1" dirty="0">
                <a:solidFill>
                  <a:srgbClr val="443728"/>
                </a:solidFill>
                <a:latin typeface="+mn-lt"/>
                <a:ea typeface="Crimson Pro Bold" pitchFamily="34" charset="-122"/>
                <a:cs typeface="Crimson Pro Bold" pitchFamily="34" charset="-120"/>
              </a:rPr>
              <a:t> </a:t>
            </a:r>
            <a:r>
              <a:rPr lang="ru-RU" b="1" dirty="0">
                <a:solidFill>
                  <a:srgbClr val="443728"/>
                </a:solidFill>
                <a:latin typeface="+mn-lt"/>
                <a:ea typeface="Crimson Pro Bold" pitchFamily="34" charset="-122"/>
                <a:cs typeface="Crimson Pro Bold" pitchFamily="34" charset="-120"/>
              </a:rPr>
              <a:t>свободных </a:t>
            </a:r>
            <a:r>
              <a:rPr lang="en-US" b="1" dirty="0" err="1">
                <a:solidFill>
                  <a:srgbClr val="443728"/>
                </a:solidFill>
                <a:latin typeface="+mn-lt"/>
                <a:ea typeface="Crimson Pro Bold" pitchFamily="34" charset="-122"/>
                <a:cs typeface="Crimson Pro Bold" pitchFamily="34" charset="-120"/>
              </a:rPr>
              <a:t>средств</a:t>
            </a:r>
            <a:endParaRPr lang="en-US" dirty="0">
              <a:solidFill>
                <a:srgbClr val="443728"/>
              </a:solidFill>
              <a:latin typeface="+mn-lt"/>
            </a:endParaRPr>
          </a:p>
        </p:txBody>
      </p:sp>
      <p:sp>
        <p:nvSpPr>
          <p:cNvPr id="76" name="Text 3">
            <a:extLst>
              <a:ext uri="{FF2B5EF4-FFF2-40B4-BE49-F238E27FC236}">
                <a16:creationId xmlns:a16="http://schemas.microsoft.com/office/drawing/2014/main" id="{0B4CBA7C-9AFA-49F6-8CE9-99EA173A6860}"/>
              </a:ext>
            </a:extLst>
          </p:cNvPr>
          <p:cNvSpPr/>
          <p:nvPr/>
        </p:nvSpPr>
        <p:spPr>
          <a:xfrm>
            <a:off x="1302723" y="2832461"/>
            <a:ext cx="4794864"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Депозиты и МНО</a:t>
            </a:r>
            <a:endParaRPr lang="en-US" sz="1600" dirty="0">
              <a:solidFill>
                <a:srgbClr val="443728"/>
              </a:solidFill>
              <a:latin typeface="+mn-lt"/>
            </a:endParaRPr>
          </a:p>
        </p:txBody>
      </p:sp>
      <p:sp>
        <p:nvSpPr>
          <p:cNvPr id="77" name="Text 4">
            <a:extLst>
              <a:ext uri="{FF2B5EF4-FFF2-40B4-BE49-F238E27FC236}">
                <a16:creationId xmlns:a16="http://schemas.microsoft.com/office/drawing/2014/main" id="{7CA9F4BC-6D1F-43E3-80D5-3FCA41211E47}"/>
              </a:ext>
            </a:extLst>
          </p:cNvPr>
          <p:cNvSpPr/>
          <p:nvPr/>
        </p:nvSpPr>
        <p:spPr>
          <a:xfrm>
            <a:off x="1302723" y="3154997"/>
            <a:ext cx="4794864"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График погашения и досрочное погашение</a:t>
            </a:r>
            <a:endParaRPr lang="en-US" sz="1600" dirty="0">
              <a:solidFill>
                <a:srgbClr val="443728"/>
              </a:solidFill>
              <a:latin typeface="+mn-lt"/>
            </a:endParaRPr>
          </a:p>
        </p:txBody>
      </p:sp>
      <p:sp>
        <p:nvSpPr>
          <p:cNvPr id="78" name="Text 5">
            <a:extLst>
              <a:ext uri="{FF2B5EF4-FFF2-40B4-BE49-F238E27FC236}">
                <a16:creationId xmlns:a16="http://schemas.microsoft.com/office/drawing/2014/main" id="{CBAC3404-F192-488E-99FC-53C8085E4173}"/>
              </a:ext>
            </a:extLst>
          </p:cNvPr>
          <p:cNvSpPr/>
          <p:nvPr/>
        </p:nvSpPr>
        <p:spPr>
          <a:xfrm>
            <a:off x="1302723" y="3477532"/>
            <a:ext cx="4794864"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Контроль лимитов </a:t>
            </a:r>
            <a:endParaRPr lang="en-US" sz="1600" dirty="0">
              <a:solidFill>
                <a:srgbClr val="443728"/>
              </a:solidFill>
              <a:latin typeface="+mn-lt"/>
            </a:endParaRPr>
          </a:p>
        </p:txBody>
      </p:sp>
      <p:sp>
        <p:nvSpPr>
          <p:cNvPr id="80" name="Text 6">
            <a:extLst>
              <a:ext uri="{FF2B5EF4-FFF2-40B4-BE49-F238E27FC236}">
                <a16:creationId xmlns:a16="http://schemas.microsoft.com/office/drawing/2014/main" id="{DB91C1DC-69B5-4603-95E2-A1802AA39FD5}"/>
              </a:ext>
            </a:extLst>
          </p:cNvPr>
          <p:cNvSpPr/>
          <p:nvPr/>
        </p:nvSpPr>
        <p:spPr>
          <a:xfrm>
            <a:off x="1302723" y="3800068"/>
            <a:ext cx="4794864" cy="529355"/>
          </a:xfrm>
          <a:prstGeom prst="rect">
            <a:avLst/>
          </a:prstGeom>
          <a:noFill/>
          <a:ln/>
        </p:spPr>
        <p:txBody>
          <a:bodyPr wrap="squar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Ценные бумаги: облигации, векселя (размещение на рынке)</a:t>
            </a:r>
            <a:endParaRPr lang="en-US" sz="1600" dirty="0">
              <a:solidFill>
                <a:srgbClr val="443728"/>
              </a:solidFill>
              <a:latin typeface="+mn-lt"/>
            </a:endParaRPr>
          </a:p>
        </p:txBody>
      </p:sp>
      <p:sp>
        <p:nvSpPr>
          <p:cNvPr id="81" name="Shape 7">
            <a:extLst>
              <a:ext uri="{FF2B5EF4-FFF2-40B4-BE49-F238E27FC236}">
                <a16:creationId xmlns:a16="http://schemas.microsoft.com/office/drawing/2014/main" id="{A419C418-E3A0-49FE-BFEC-F59ACCC47D12}"/>
              </a:ext>
            </a:extLst>
          </p:cNvPr>
          <p:cNvSpPr/>
          <p:nvPr/>
        </p:nvSpPr>
        <p:spPr>
          <a:xfrm>
            <a:off x="6304307" y="2417829"/>
            <a:ext cx="372156" cy="37215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86" name="Text 8">
            <a:extLst>
              <a:ext uri="{FF2B5EF4-FFF2-40B4-BE49-F238E27FC236}">
                <a16:creationId xmlns:a16="http://schemas.microsoft.com/office/drawing/2014/main" id="{2A5E8AF7-828C-4DF9-A9CF-1E3196716D09}"/>
              </a:ext>
            </a:extLst>
          </p:cNvPr>
          <p:cNvSpPr/>
          <p:nvPr/>
        </p:nvSpPr>
        <p:spPr>
          <a:xfrm>
            <a:off x="6841800" y="2474694"/>
            <a:ext cx="3417488"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Привлечение финансирования</a:t>
            </a:r>
            <a:endParaRPr lang="en-US" dirty="0">
              <a:solidFill>
                <a:srgbClr val="443728"/>
              </a:solidFill>
              <a:latin typeface="+mn-lt"/>
            </a:endParaRPr>
          </a:p>
        </p:txBody>
      </p:sp>
      <p:sp>
        <p:nvSpPr>
          <p:cNvPr id="87" name="Text 9">
            <a:extLst>
              <a:ext uri="{FF2B5EF4-FFF2-40B4-BE49-F238E27FC236}">
                <a16:creationId xmlns:a16="http://schemas.microsoft.com/office/drawing/2014/main" id="{46C57296-BEDC-4A34-8AFA-DF730F52E7EB}"/>
              </a:ext>
            </a:extLst>
          </p:cNvPr>
          <p:cNvSpPr/>
          <p:nvPr/>
        </p:nvSpPr>
        <p:spPr>
          <a:xfrm>
            <a:off x="6841800" y="2832461"/>
            <a:ext cx="4794963"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Кредитные линии, транши, овердрафты, займы</a:t>
            </a:r>
            <a:endParaRPr lang="en-US" sz="1600" dirty="0">
              <a:solidFill>
                <a:srgbClr val="443728"/>
              </a:solidFill>
              <a:latin typeface="+mn-lt"/>
            </a:endParaRPr>
          </a:p>
        </p:txBody>
      </p:sp>
      <p:sp>
        <p:nvSpPr>
          <p:cNvPr id="89" name="Text 11">
            <a:extLst>
              <a:ext uri="{FF2B5EF4-FFF2-40B4-BE49-F238E27FC236}">
                <a16:creationId xmlns:a16="http://schemas.microsoft.com/office/drawing/2014/main" id="{A08E914D-8E62-4823-84BA-FCEC5EA25522}"/>
              </a:ext>
            </a:extLst>
          </p:cNvPr>
          <p:cNvSpPr/>
          <p:nvPr/>
        </p:nvSpPr>
        <p:spPr>
          <a:xfrm>
            <a:off x="6841800" y="3454301"/>
            <a:ext cx="4794963"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Ценные бумаги: выпуск облигаций, векселей</a:t>
            </a:r>
            <a:endParaRPr lang="en-US" sz="1600" dirty="0">
              <a:solidFill>
                <a:srgbClr val="443728"/>
              </a:solidFill>
              <a:latin typeface="+mn-lt"/>
            </a:endParaRPr>
          </a:p>
        </p:txBody>
      </p:sp>
      <p:sp>
        <p:nvSpPr>
          <p:cNvPr id="90" name="Text 12">
            <a:extLst>
              <a:ext uri="{FF2B5EF4-FFF2-40B4-BE49-F238E27FC236}">
                <a16:creationId xmlns:a16="http://schemas.microsoft.com/office/drawing/2014/main" id="{FA6A8DD5-0985-4855-A1F3-CE6C0705B558}"/>
              </a:ext>
            </a:extLst>
          </p:cNvPr>
          <p:cNvSpPr/>
          <p:nvPr/>
        </p:nvSpPr>
        <p:spPr>
          <a:xfrm>
            <a:off x="6841800" y="3776837"/>
            <a:ext cx="4794963" cy="529355"/>
          </a:xfrm>
          <a:prstGeom prst="rect">
            <a:avLst/>
          </a:prstGeom>
          <a:noFill/>
          <a:ln/>
        </p:spPr>
        <p:txBody>
          <a:bodyPr wrap="squar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Мониторинг выполнения </a:t>
            </a:r>
            <a:r>
              <a:rPr lang="en-US" sz="1600" dirty="0" err="1">
                <a:solidFill>
                  <a:srgbClr val="443728"/>
                </a:solidFill>
                <a:latin typeface="+mn-lt"/>
                <a:ea typeface="Open Sans" pitchFamily="34" charset="-122"/>
                <a:cs typeface="Open Sans" pitchFamily="34" charset="-120"/>
              </a:rPr>
              <a:t>условий</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привлечения</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ковенант</a:t>
            </a:r>
            <a:r>
              <a:rPr lang="en-US" sz="1600" dirty="0">
                <a:solidFill>
                  <a:srgbClr val="443728"/>
                </a:solidFill>
                <a:latin typeface="+mn-lt"/>
                <a:ea typeface="Open Sans" pitchFamily="34" charset="-122"/>
                <a:cs typeface="Open Sans" pitchFamily="34" charset="-120"/>
              </a:rPr>
              <a:t>)</a:t>
            </a:r>
            <a:endParaRPr lang="ru-RU" sz="1600" dirty="0">
              <a:solidFill>
                <a:srgbClr val="443728"/>
              </a:solidFill>
              <a:latin typeface="+mn-lt"/>
              <a:ea typeface="Open Sans" pitchFamily="34" charset="-122"/>
              <a:cs typeface="Open Sans" pitchFamily="34" charset="-120"/>
            </a:endParaRPr>
          </a:p>
          <a:p>
            <a:pPr marL="285807" indent="-285807">
              <a:lnSpc>
                <a:spcPts val="2084"/>
              </a:lnSpc>
              <a:buSzPct val="100000"/>
              <a:buChar char="•"/>
            </a:pPr>
            <a:r>
              <a:rPr lang="ru-RU" sz="1600" dirty="0">
                <a:solidFill>
                  <a:srgbClr val="443728"/>
                </a:solidFill>
                <a:latin typeface="+mn-lt"/>
                <a:ea typeface="Open Sans" pitchFamily="34" charset="-122"/>
                <a:cs typeface="Open Sans" pitchFamily="34" charset="-120"/>
              </a:rPr>
              <a:t>Анализ кредитного портфеля</a:t>
            </a:r>
            <a:endParaRPr lang="en-US" sz="1600" dirty="0">
              <a:solidFill>
                <a:srgbClr val="443728"/>
              </a:solidFill>
              <a:latin typeface="+mn-lt"/>
            </a:endParaRPr>
          </a:p>
        </p:txBody>
      </p:sp>
      <p:sp>
        <p:nvSpPr>
          <p:cNvPr id="91" name="Shape 13">
            <a:extLst>
              <a:ext uri="{FF2B5EF4-FFF2-40B4-BE49-F238E27FC236}">
                <a16:creationId xmlns:a16="http://schemas.microsoft.com/office/drawing/2014/main" id="{79AB299C-1B57-4FF8-8135-007322B5F55E}"/>
              </a:ext>
            </a:extLst>
          </p:cNvPr>
          <p:cNvSpPr/>
          <p:nvPr/>
        </p:nvSpPr>
        <p:spPr>
          <a:xfrm>
            <a:off x="765230" y="4924873"/>
            <a:ext cx="372156" cy="372156"/>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92" name="Text 14">
            <a:extLst>
              <a:ext uri="{FF2B5EF4-FFF2-40B4-BE49-F238E27FC236}">
                <a16:creationId xmlns:a16="http://schemas.microsoft.com/office/drawing/2014/main" id="{FC130CF3-88B6-4E51-8372-BBC6C84F5F99}"/>
              </a:ext>
            </a:extLst>
          </p:cNvPr>
          <p:cNvSpPr/>
          <p:nvPr/>
        </p:nvSpPr>
        <p:spPr>
          <a:xfrm>
            <a:off x="1302723" y="4981739"/>
            <a:ext cx="2618889"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Управление платежами</a:t>
            </a:r>
            <a:endParaRPr lang="en-US" dirty="0">
              <a:solidFill>
                <a:srgbClr val="443728"/>
              </a:solidFill>
              <a:latin typeface="+mn-lt"/>
            </a:endParaRPr>
          </a:p>
        </p:txBody>
      </p:sp>
      <p:sp>
        <p:nvSpPr>
          <p:cNvPr id="93" name="Text 15">
            <a:extLst>
              <a:ext uri="{FF2B5EF4-FFF2-40B4-BE49-F238E27FC236}">
                <a16:creationId xmlns:a16="http://schemas.microsoft.com/office/drawing/2014/main" id="{D86205F4-1DA1-46EE-A81E-1A967A618ECC}"/>
              </a:ext>
            </a:extLst>
          </p:cNvPr>
          <p:cNvSpPr/>
          <p:nvPr/>
        </p:nvSpPr>
        <p:spPr>
          <a:xfrm>
            <a:off x="1302723" y="5339505"/>
            <a:ext cx="4794864"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Типы ставок: фиксированные, </a:t>
            </a:r>
            <a:r>
              <a:rPr lang="en-US" sz="1600" dirty="0" err="1">
                <a:solidFill>
                  <a:srgbClr val="443728"/>
                </a:solidFill>
                <a:latin typeface="+mn-lt"/>
                <a:ea typeface="Open Sans" pitchFamily="34" charset="-122"/>
                <a:cs typeface="Open Sans" pitchFamily="34" charset="-120"/>
              </a:rPr>
              <a:t>плавающие</a:t>
            </a:r>
            <a:endParaRPr lang="en-US" sz="1600" dirty="0">
              <a:solidFill>
                <a:srgbClr val="443728"/>
              </a:solidFill>
              <a:latin typeface="+mn-lt"/>
            </a:endParaRPr>
          </a:p>
        </p:txBody>
      </p:sp>
      <p:sp>
        <p:nvSpPr>
          <p:cNvPr id="94" name="Text 16">
            <a:extLst>
              <a:ext uri="{FF2B5EF4-FFF2-40B4-BE49-F238E27FC236}">
                <a16:creationId xmlns:a16="http://schemas.microsoft.com/office/drawing/2014/main" id="{F160769C-8DC0-42E4-A28B-52273ECFA335}"/>
              </a:ext>
            </a:extLst>
          </p:cNvPr>
          <p:cNvSpPr/>
          <p:nvPr/>
        </p:nvSpPr>
        <p:spPr>
          <a:xfrm>
            <a:off x="1302723" y="5662042"/>
            <a:ext cx="4794864" cy="529355"/>
          </a:xfrm>
          <a:prstGeom prst="rect">
            <a:avLst/>
          </a:prstGeom>
          <a:noFill/>
          <a:ln/>
        </p:spPr>
        <p:txBody>
          <a:bodyPr wrap="squar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Графики погашения: аннуитетные, дифференцированные, в </a:t>
            </a:r>
            <a:r>
              <a:rPr lang="en-US" sz="1600" dirty="0" err="1">
                <a:solidFill>
                  <a:srgbClr val="443728"/>
                </a:solidFill>
                <a:latin typeface="+mn-lt"/>
                <a:ea typeface="Open Sans" pitchFamily="34" charset="-122"/>
                <a:cs typeface="Open Sans" pitchFamily="34" charset="-120"/>
              </a:rPr>
              <a:t>конце</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срока</a:t>
            </a:r>
            <a:endParaRPr lang="en-US" sz="1600" dirty="0">
              <a:solidFill>
                <a:srgbClr val="443728"/>
              </a:solidFill>
              <a:latin typeface="+mn-lt"/>
            </a:endParaRPr>
          </a:p>
        </p:txBody>
      </p:sp>
      <p:sp>
        <p:nvSpPr>
          <p:cNvPr id="95" name="Shape 17">
            <a:extLst>
              <a:ext uri="{FF2B5EF4-FFF2-40B4-BE49-F238E27FC236}">
                <a16:creationId xmlns:a16="http://schemas.microsoft.com/office/drawing/2014/main" id="{D3D9ED32-4FA1-4C1C-BB76-8903F21552F4}"/>
              </a:ext>
            </a:extLst>
          </p:cNvPr>
          <p:cNvSpPr/>
          <p:nvPr/>
        </p:nvSpPr>
        <p:spPr>
          <a:xfrm>
            <a:off x="6304307" y="4924873"/>
            <a:ext cx="372156" cy="372156"/>
          </a:xfrm>
          <a:prstGeom prst="roundRect">
            <a:avLst>
              <a:gd name="adj" fmla="val 18670"/>
            </a:avLst>
          </a:prstGeom>
          <a:solidFill>
            <a:srgbClr val="FCC451"/>
          </a:solidFill>
          <a:ln w="7620">
            <a:solidFill>
              <a:srgbClr val="E2AA37"/>
            </a:solidFill>
            <a:prstDash val="solid"/>
          </a:ln>
        </p:spPr>
        <p:txBody>
          <a:bodyPr/>
          <a:lstStyle/>
          <a:p>
            <a:endParaRPr lang="ru-RU"/>
          </a:p>
        </p:txBody>
      </p:sp>
      <p:sp>
        <p:nvSpPr>
          <p:cNvPr id="96" name="Text 18">
            <a:extLst>
              <a:ext uri="{FF2B5EF4-FFF2-40B4-BE49-F238E27FC236}">
                <a16:creationId xmlns:a16="http://schemas.microsoft.com/office/drawing/2014/main" id="{95D3C0EF-785E-476C-820C-5F688D6AE650}"/>
              </a:ext>
            </a:extLst>
          </p:cNvPr>
          <p:cNvSpPr/>
          <p:nvPr/>
        </p:nvSpPr>
        <p:spPr>
          <a:xfrm>
            <a:off x="6841801" y="4981739"/>
            <a:ext cx="2067899" cy="258525"/>
          </a:xfrm>
          <a:prstGeom prst="rect">
            <a:avLst/>
          </a:prstGeom>
          <a:noFill/>
          <a:ln/>
        </p:spPr>
        <p:txBody>
          <a:bodyPr wrap="none" lIns="0" tIns="0" rIns="0" bIns="0" rtlCol="0" anchor="t"/>
          <a:lstStyle/>
          <a:p>
            <a:pPr>
              <a:lnSpc>
                <a:spcPts val="2000"/>
              </a:lnSpc>
            </a:pPr>
            <a:r>
              <a:rPr lang="ru-RU" b="1" dirty="0">
                <a:solidFill>
                  <a:srgbClr val="443728"/>
                </a:solidFill>
                <a:latin typeface="+mn-lt"/>
                <a:ea typeface="Crimson Pro Bold" pitchFamily="34" charset="-122"/>
                <a:cs typeface="Crimson Pro Bold" pitchFamily="34" charset="-120"/>
              </a:rPr>
              <a:t>Минимизация</a:t>
            </a:r>
            <a:r>
              <a:rPr lang="en-US" b="1" dirty="0">
                <a:solidFill>
                  <a:srgbClr val="443728"/>
                </a:solidFill>
                <a:latin typeface="+mn-lt"/>
                <a:ea typeface="Crimson Pro Bold" pitchFamily="34" charset="-122"/>
                <a:cs typeface="Crimson Pro Bold" pitchFamily="34" charset="-120"/>
              </a:rPr>
              <a:t> рисков</a:t>
            </a:r>
            <a:endParaRPr lang="en-US" dirty="0">
              <a:solidFill>
                <a:srgbClr val="443728"/>
              </a:solidFill>
              <a:latin typeface="+mn-lt"/>
            </a:endParaRPr>
          </a:p>
        </p:txBody>
      </p:sp>
      <p:sp>
        <p:nvSpPr>
          <p:cNvPr id="97" name="Text 19">
            <a:extLst>
              <a:ext uri="{FF2B5EF4-FFF2-40B4-BE49-F238E27FC236}">
                <a16:creationId xmlns:a16="http://schemas.microsoft.com/office/drawing/2014/main" id="{A5D2661F-B014-4606-9180-2E709C51F246}"/>
              </a:ext>
            </a:extLst>
          </p:cNvPr>
          <p:cNvSpPr/>
          <p:nvPr/>
        </p:nvSpPr>
        <p:spPr>
          <a:xfrm>
            <a:off x="6841800" y="5339505"/>
            <a:ext cx="4794963"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Хеджирование (валютные, процентные)</a:t>
            </a:r>
            <a:endParaRPr lang="en-US" sz="1600" dirty="0">
              <a:solidFill>
                <a:srgbClr val="443728"/>
              </a:solidFill>
              <a:latin typeface="+mn-lt"/>
            </a:endParaRPr>
          </a:p>
        </p:txBody>
      </p:sp>
      <p:sp>
        <p:nvSpPr>
          <p:cNvPr id="98" name="Text 20">
            <a:extLst>
              <a:ext uri="{FF2B5EF4-FFF2-40B4-BE49-F238E27FC236}">
                <a16:creationId xmlns:a16="http://schemas.microsoft.com/office/drawing/2014/main" id="{DA0974C4-3031-4AAC-A8B1-FC5CF1D686AB}"/>
              </a:ext>
            </a:extLst>
          </p:cNvPr>
          <p:cNvSpPr/>
          <p:nvPr/>
        </p:nvSpPr>
        <p:spPr>
          <a:xfrm>
            <a:off x="6841800" y="5662041"/>
            <a:ext cx="4794963"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Инструменты: свопы, форварды</a:t>
            </a:r>
            <a:endParaRPr lang="en-US" sz="1600" dirty="0">
              <a:solidFill>
                <a:srgbClr val="443728"/>
              </a:solidFill>
              <a:latin typeface="+mn-lt"/>
            </a:endParaRPr>
          </a:p>
        </p:txBody>
      </p:sp>
      <p:sp>
        <p:nvSpPr>
          <p:cNvPr id="99" name="Text 21">
            <a:extLst>
              <a:ext uri="{FF2B5EF4-FFF2-40B4-BE49-F238E27FC236}">
                <a16:creationId xmlns:a16="http://schemas.microsoft.com/office/drawing/2014/main" id="{1AF87DBD-5012-47A4-B2CA-70BAEA340A8E}"/>
              </a:ext>
            </a:extLst>
          </p:cNvPr>
          <p:cNvSpPr/>
          <p:nvPr/>
        </p:nvSpPr>
        <p:spPr>
          <a:xfrm>
            <a:off x="6841800" y="5984577"/>
            <a:ext cx="4794963" cy="264678"/>
          </a:xfrm>
          <a:prstGeom prst="rect">
            <a:avLst/>
          </a:prstGeom>
          <a:noFill/>
          <a:ln/>
        </p:spPr>
        <p:txBody>
          <a:bodyPr wrap="none" lIns="0" tIns="0" rIns="0" bIns="0" rtlCol="0" anchor="t"/>
          <a:lstStyle/>
          <a:p>
            <a:pPr marL="285807" indent="-285807">
              <a:lnSpc>
                <a:spcPts val="2084"/>
              </a:lnSpc>
              <a:buSzPct val="100000"/>
              <a:buChar char="•"/>
            </a:pPr>
            <a:r>
              <a:rPr lang="en-US" sz="1600" dirty="0">
                <a:solidFill>
                  <a:srgbClr val="443728"/>
                </a:solidFill>
                <a:latin typeface="+mn-lt"/>
                <a:ea typeface="Open Sans" pitchFamily="34" charset="-122"/>
                <a:cs typeface="Open Sans" pitchFamily="34" charset="-120"/>
              </a:rPr>
              <a:t>Стресс-тестирование и сценарный анализ</a:t>
            </a:r>
            <a:endParaRPr lang="en-US" sz="1600" dirty="0">
              <a:solidFill>
                <a:srgbClr val="443728"/>
              </a:solidFill>
              <a:latin typeface="+mn-lt"/>
            </a:endParaRPr>
          </a:p>
        </p:txBody>
      </p:sp>
      <p:sp>
        <p:nvSpPr>
          <p:cNvPr id="28" name="Text 16">
            <a:extLst>
              <a:ext uri="{FF2B5EF4-FFF2-40B4-BE49-F238E27FC236}">
                <a16:creationId xmlns:a16="http://schemas.microsoft.com/office/drawing/2014/main" id="{BE145A1C-3748-4469-AAB3-15F7B0735C38}"/>
              </a:ext>
            </a:extLst>
          </p:cNvPr>
          <p:cNvSpPr/>
          <p:nvPr/>
        </p:nvSpPr>
        <p:spPr>
          <a:xfrm>
            <a:off x="1292505" y="6191397"/>
            <a:ext cx="4794864" cy="529355"/>
          </a:xfrm>
          <a:prstGeom prst="rect">
            <a:avLst/>
          </a:prstGeom>
          <a:noFill/>
          <a:ln/>
        </p:spPr>
        <p:txBody>
          <a:bodyPr wrap="square" lIns="0" tIns="0" rIns="0" bIns="0" rtlCol="0" anchor="t"/>
          <a:lstStyle/>
          <a:p>
            <a:pPr marL="285807" indent="-285807">
              <a:lnSpc>
                <a:spcPts val="2084"/>
              </a:lnSpc>
              <a:buSzPct val="100000"/>
              <a:buChar char="•"/>
            </a:pPr>
            <a:r>
              <a:rPr lang="ru-RU" sz="1600" dirty="0">
                <a:solidFill>
                  <a:srgbClr val="443728"/>
                </a:solidFill>
                <a:latin typeface="+mn-lt"/>
                <a:ea typeface="Open Sans" pitchFamily="34" charset="-122"/>
                <a:cs typeface="Open Sans" pitchFamily="34" charset="-120"/>
              </a:rPr>
              <a:t>Автоматический пересчет платежей при изменении условий</a:t>
            </a:r>
            <a:endParaRPr lang="en-US" sz="1600" dirty="0">
              <a:solidFill>
                <a:srgbClr val="443728"/>
              </a:solidFill>
              <a:latin typeface="+mn-lt"/>
            </a:endParaRPr>
          </a:p>
        </p:txBody>
      </p:sp>
      <p:sp>
        <p:nvSpPr>
          <p:cNvPr id="29" name="Text 9">
            <a:extLst>
              <a:ext uri="{FF2B5EF4-FFF2-40B4-BE49-F238E27FC236}">
                <a16:creationId xmlns:a16="http://schemas.microsoft.com/office/drawing/2014/main" id="{56C00D3C-46A2-462E-A72D-C9A5AC1DCBC9}"/>
              </a:ext>
            </a:extLst>
          </p:cNvPr>
          <p:cNvSpPr/>
          <p:nvPr/>
        </p:nvSpPr>
        <p:spPr>
          <a:xfrm>
            <a:off x="6841800" y="3150243"/>
            <a:ext cx="4794963" cy="264678"/>
          </a:xfrm>
          <a:prstGeom prst="rect">
            <a:avLst/>
          </a:prstGeom>
          <a:noFill/>
          <a:ln/>
        </p:spPr>
        <p:txBody>
          <a:bodyPr wrap="none" lIns="0" tIns="0" rIns="0" bIns="0" rtlCol="0" anchor="t"/>
          <a:lstStyle/>
          <a:p>
            <a:pPr marL="285807" indent="-285807">
              <a:lnSpc>
                <a:spcPts val="2084"/>
              </a:lnSpc>
              <a:buSzPct val="100000"/>
              <a:buFontTx/>
              <a:buChar char="•"/>
            </a:pPr>
            <a:r>
              <a:rPr lang="ru-RU" sz="1600" dirty="0">
                <a:solidFill>
                  <a:srgbClr val="443728"/>
                </a:solidFill>
                <a:latin typeface="+mn-lt"/>
                <a:ea typeface="Open Sans" pitchFamily="34" charset="-122"/>
                <a:cs typeface="Open Sans" pitchFamily="34" charset="-120"/>
              </a:rPr>
              <a:t>Автоматизация</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заявок</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на</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привлечение</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средств</a:t>
            </a:r>
            <a:endParaRPr lang="en-US" sz="1600" dirty="0">
              <a:solidFill>
                <a:srgbClr val="443728"/>
              </a:solidFill>
              <a:latin typeface="+mn-lt"/>
            </a:endParaRPr>
          </a:p>
        </p:txBody>
      </p:sp>
    </p:spTree>
    <p:extLst>
      <p:ext uri="{BB962C8B-B14F-4D97-AF65-F5344CB8AC3E}">
        <p14:creationId xmlns:p14="http://schemas.microsoft.com/office/powerpoint/2010/main" val="3401851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1215030A-2FD8-41BD-B607-CA7A7B8ABF6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4956"/>
          <a:stretch/>
        </p:blipFill>
        <p:spPr>
          <a:xfrm>
            <a:off x="746212" y="3645819"/>
            <a:ext cx="7705895" cy="2895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0"/>
          <p:cNvSpPr/>
          <p:nvPr/>
        </p:nvSpPr>
        <p:spPr>
          <a:xfrm>
            <a:off x="729962" y="188913"/>
            <a:ext cx="9039513" cy="79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Графики</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расчетов </a:t>
            </a:r>
            <a:r>
              <a:rPr lang="en-US" sz="2800" dirty="0" err="1">
                <a:solidFill>
                  <a:srgbClr val="443728"/>
                </a:solidFill>
                <a:latin typeface="+mj-lt"/>
                <a:ea typeface="Crimson Pro Bold" pitchFamily="34" charset="-122"/>
              </a:rPr>
              <a:t>финансовых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договоров</a:t>
            </a:r>
            <a:endParaRPr lang="en-US" sz="2800" dirty="0">
              <a:solidFill>
                <a:srgbClr val="443728"/>
              </a:solidFill>
              <a:latin typeface="+mj-lt"/>
              <a:ea typeface="Crimson Pro Bold" pitchFamily="34" charset="-122"/>
            </a:endParaRPr>
          </a:p>
        </p:txBody>
      </p:sp>
      <p:sp>
        <p:nvSpPr>
          <p:cNvPr id="3" name="Text 1"/>
          <p:cNvSpPr/>
          <p:nvPr/>
        </p:nvSpPr>
        <p:spPr>
          <a:xfrm>
            <a:off x="746213" y="1200386"/>
            <a:ext cx="5207357" cy="842489"/>
          </a:xfrm>
          <a:prstGeom prst="rect">
            <a:avLst/>
          </a:prstGeom>
          <a:noFill/>
          <a:ln/>
        </p:spPr>
        <p:txBody>
          <a:bodyPr wrap="none" lIns="0" tIns="0" rIns="0" bIns="0" rtlCol="0" anchor="t"/>
          <a:lstStyle/>
          <a:p>
            <a:pPr>
              <a:lnSpc>
                <a:spcPts val="1375"/>
              </a:lnSpc>
              <a:spcAft>
                <a:spcPts val="1200"/>
              </a:spcAft>
            </a:pPr>
            <a:r>
              <a:rPr lang="en-US" b="1" dirty="0" err="1">
                <a:solidFill>
                  <a:srgbClr val="443728"/>
                </a:solidFill>
                <a:latin typeface="+mn-lt"/>
                <a:ea typeface="Libre Baskerville" pitchFamily="34" charset="-122"/>
                <a:cs typeface="Libre Baskerville" pitchFamily="34" charset="-120"/>
              </a:rPr>
              <a:t>Гибкость</a:t>
            </a:r>
            <a:r>
              <a:rPr lang="en-US" b="1" dirty="0">
                <a:solidFill>
                  <a:srgbClr val="443728"/>
                </a:solidFill>
                <a:latin typeface="+mn-lt"/>
                <a:ea typeface="Libre Baskerville" pitchFamily="34" charset="-122"/>
                <a:cs typeface="Libre Baskerville" pitchFamily="34" charset="-120"/>
              </a:rPr>
              <a:t> </a:t>
            </a:r>
            <a:r>
              <a:rPr lang="en-US" b="1" dirty="0" err="1">
                <a:solidFill>
                  <a:srgbClr val="443728"/>
                </a:solidFill>
                <a:latin typeface="+mn-lt"/>
                <a:ea typeface="Libre Baskerville" pitchFamily="34" charset="-122"/>
                <a:cs typeface="Libre Baskerville" pitchFamily="34" charset="-120"/>
              </a:rPr>
              <a:t>формирования</a:t>
            </a:r>
            <a:endParaRPr lang="ru-RU" b="1" dirty="0">
              <a:solidFill>
                <a:srgbClr val="443728"/>
              </a:solidFill>
              <a:latin typeface="+mn-lt"/>
              <a:ea typeface="Libre Baskerville" pitchFamily="34" charset="-122"/>
              <a:cs typeface="Libre Baskerville"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Функции</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калькулятора</a:t>
            </a:r>
            <a:r>
              <a:rPr lang="en-US" sz="1400" dirty="0">
                <a:solidFill>
                  <a:srgbClr val="443728"/>
                </a:solidFill>
                <a:latin typeface="+mn-lt"/>
                <a:ea typeface="DM Sans" pitchFamily="34" charset="-122"/>
                <a:cs typeface="DM Sans" pitchFamily="34" charset="-120"/>
              </a:rPr>
              <a:t> и </a:t>
            </a:r>
            <a:r>
              <a:rPr lang="en-US" sz="1400" dirty="0" err="1">
                <a:solidFill>
                  <a:srgbClr val="443728"/>
                </a:solidFill>
                <a:latin typeface="+mn-lt"/>
                <a:ea typeface="DM Sans" pitchFamily="34" charset="-122"/>
                <a:cs typeface="DM Sans" pitchFamily="34" charset="-120"/>
              </a:rPr>
              <a:t>балансировка</a:t>
            </a:r>
            <a:endParaRPr lang="ru-RU" sz="1400" dirty="0">
              <a:solidFill>
                <a:srgbClr val="443728"/>
              </a:solidFill>
              <a:latin typeface="+mn-lt"/>
              <a:ea typeface="DM Sans" pitchFamily="34" charset="-122"/>
              <a:cs typeface="DM Sans"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Ручные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корректировки</a:t>
            </a:r>
            <a:endParaRPr lang="ru-RU"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Импорт</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графиков</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из</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файлов</a:t>
            </a:r>
            <a:endParaRPr lang="en-US" sz="1400" dirty="0">
              <a:solidFill>
                <a:srgbClr val="443728"/>
              </a:solidFill>
              <a:latin typeface="+mn-lt"/>
            </a:endParaRPr>
          </a:p>
          <a:p>
            <a:pPr>
              <a:lnSpc>
                <a:spcPts val="1375"/>
              </a:lnSpc>
              <a:spcAft>
                <a:spcPts val="600"/>
              </a:spcAft>
            </a:pPr>
            <a:endParaRPr lang="ru-RU" sz="1400" dirty="0">
              <a:solidFill>
                <a:srgbClr val="443728"/>
              </a:solidFill>
              <a:latin typeface="+mn-lt"/>
              <a:ea typeface="DM Sans" pitchFamily="34" charset="-122"/>
              <a:cs typeface="DM Sans" pitchFamily="34" charset="-120"/>
            </a:endParaRPr>
          </a:p>
          <a:p>
            <a:pPr>
              <a:lnSpc>
                <a:spcPts val="1375"/>
              </a:lnSpc>
              <a:spcAft>
                <a:spcPts val="600"/>
              </a:spcAft>
            </a:pPr>
            <a:endParaRPr lang="en-US" sz="1400" dirty="0">
              <a:solidFill>
                <a:srgbClr val="443728"/>
              </a:solidFill>
              <a:latin typeface="+mn-lt"/>
            </a:endParaRPr>
          </a:p>
          <a:p>
            <a:pPr>
              <a:lnSpc>
                <a:spcPts val="1375"/>
              </a:lnSpc>
              <a:spcAft>
                <a:spcPts val="600"/>
              </a:spcAft>
            </a:pPr>
            <a:endParaRPr lang="ru-RU" sz="1400" dirty="0">
              <a:solidFill>
                <a:srgbClr val="443728"/>
              </a:solidFill>
              <a:latin typeface="+mn-lt"/>
              <a:ea typeface="Libre Baskerville" pitchFamily="34" charset="-122"/>
              <a:cs typeface="Libre Baskerville" pitchFamily="34" charset="-120"/>
            </a:endParaRPr>
          </a:p>
          <a:p>
            <a:pPr>
              <a:lnSpc>
                <a:spcPts val="1375"/>
              </a:lnSpc>
              <a:spcAft>
                <a:spcPts val="600"/>
              </a:spcAft>
            </a:pPr>
            <a:endParaRPr lang="en-US" b="1" dirty="0">
              <a:solidFill>
                <a:srgbClr val="443728"/>
              </a:solidFill>
              <a:latin typeface="+mn-lt"/>
            </a:endParaRPr>
          </a:p>
        </p:txBody>
      </p:sp>
      <p:sp>
        <p:nvSpPr>
          <p:cNvPr id="7" name="Text 5"/>
          <p:cNvSpPr/>
          <p:nvPr/>
        </p:nvSpPr>
        <p:spPr>
          <a:xfrm>
            <a:off x="746214" y="2420596"/>
            <a:ext cx="5341189" cy="1080412"/>
          </a:xfrm>
          <a:prstGeom prst="rect">
            <a:avLst/>
          </a:prstGeom>
          <a:noFill/>
          <a:ln/>
        </p:spPr>
        <p:txBody>
          <a:bodyPr wrap="none" lIns="0" tIns="0" rIns="0" bIns="0" rtlCol="0" anchor="t"/>
          <a:lstStyle/>
          <a:p>
            <a:pPr>
              <a:lnSpc>
                <a:spcPts val="1375"/>
              </a:lnSpc>
              <a:spcAft>
                <a:spcPts val="1200"/>
              </a:spcAft>
            </a:pPr>
            <a:r>
              <a:rPr lang="en-US" b="1" dirty="0" err="1">
                <a:solidFill>
                  <a:srgbClr val="443728"/>
                </a:solidFill>
                <a:latin typeface="+mn-lt"/>
                <a:ea typeface="Libre Baskerville" pitchFamily="34" charset="-122"/>
                <a:cs typeface="Libre Baskerville" pitchFamily="34" charset="-120"/>
              </a:rPr>
              <a:t>Типы</a:t>
            </a:r>
            <a:r>
              <a:rPr lang="en-US" b="1" dirty="0">
                <a:solidFill>
                  <a:srgbClr val="443728"/>
                </a:solidFill>
                <a:latin typeface="+mn-lt"/>
                <a:ea typeface="Libre Baskerville" pitchFamily="34" charset="-122"/>
                <a:cs typeface="Libre Baskerville" pitchFamily="34" charset="-120"/>
              </a:rPr>
              <a:t> </a:t>
            </a:r>
            <a:r>
              <a:rPr lang="en-US" b="1" dirty="0" err="1">
                <a:solidFill>
                  <a:srgbClr val="443728"/>
                </a:solidFill>
                <a:latin typeface="+mn-lt"/>
                <a:ea typeface="Libre Baskerville" pitchFamily="34" charset="-122"/>
                <a:cs typeface="Libre Baskerville" pitchFamily="34" charset="-120"/>
              </a:rPr>
              <a:t>платежей</a:t>
            </a:r>
            <a:endParaRPr lang="ru-RU" b="1" dirty="0">
              <a:solidFill>
                <a:srgbClr val="443728"/>
              </a:solidFill>
              <a:latin typeface="+mn-lt"/>
              <a:ea typeface="Libre Baskerville" pitchFamily="34" charset="-122"/>
              <a:cs typeface="Libre Baskerville"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Дифференцированные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платежи</a:t>
            </a:r>
            <a:endParaRPr lang="ru-RU" sz="1400" dirty="0">
              <a:solidFill>
                <a:srgbClr val="443728"/>
              </a:solidFill>
              <a:latin typeface="+mn-lt"/>
              <a:ea typeface="DM Sans" pitchFamily="34" charset="-122"/>
              <a:cs typeface="DM Sans"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Аннуитетные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платежи</a:t>
            </a:r>
            <a:endParaRPr lang="ru-RU" sz="1400" dirty="0">
              <a:solidFill>
                <a:srgbClr val="443728"/>
              </a:solidFill>
              <a:latin typeface="+mn-lt"/>
              <a:ea typeface="DM Sans" pitchFamily="34" charset="-122"/>
              <a:cs typeface="DM Sans"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Платежи</a:t>
            </a:r>
            <a:r>
              <a:rPr lang="en-US" sz="1400" dirty="0">
                <a:solidFill>
                  <a:srgbClr val="443728"/>
                </a:solidFill>
                <a:latin typeface="+mn-lt"/>
                <a:ea typeface="DM Sans" pitchFamily="34" charset="-122"/>
                <a:cs typeface="DM Sans" pitchFamily="34" charset="-120"/>
              </a:rPr>
              <a:t> в </a:t>
            </a:r>
            <a:r>
              <a:rPr lang="en-US" sz="1400" dirty="0" err="1">
                <a:solidFill>
                  <a:srgbClr val="443728"/>
                </a:solidFill>
                <a:latin typeface="+mn-lt"/>
                <a:ea typeface="DM Sans" pitchFamily="34" charset="-122"/>
                <a:cs typeface="DM Sans" pitchFamily="34" charset="-120"/>
              </a:rPr>
              <a:t>конце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срока</a:t>
            </a:r>
            <a:endParaRPr lang="en-US" sz="1400" dirty="0">
              <a:solidFill>
                <a:srgbClr val="443728"/>
              </a:solidFill>
              <a:latin typeface="+mn-lt"/>
            </a:endParaRPr>
          </a:p>
          <a:p>
            <a:pPr>
              <a:lnSpc>
                <a:spcPts val="1375"/>
              </a:lnSpc>
              <a:spcAft>
                <a:spcPts val="600"/>
              </a:spcAft>
            </a:pPr>
            <a:endParaRPr lang="en-US" sz="1400" dirty="0">
              <a:solidFill>
                <a:srgbClr val="443728"/>
              </a:solidFill>
              <a:latin typeface="+mn-lt"/>
            </a:endParaRPr>
          </a:p>
          <a:p>
            <a:pPr>
              <a:lnSpc>
                <a:spcPts val="1375"/>
              </a:lnSpc>
              <a:spcAft>
                <a:spcPts val="600"/>
              </a:spcAft>
            </a:pPr>
            <a:endParaRPr lang="en-US" sz="1400" dirty="0">
              <a:solidFill>
                <a:srgbClr val="443728"/>
              </a:solidFill>
              <a:latin typeface="+mn-lt"/>
            </a:endParaRPr>
          </a:p>
          <a:p>
            <a:pPr>
              <a:lnSpc>
                <a:spcPts val="1375"/>
              </a:lnSpc>
              <a:spcAft>
                <a:spcPts val="600"/>
              </a:spcAft>
            </a:pPr>
            <a:endParaRPr lang="en-US" sz="1400" dirty="0">
              <a:solidFill>
                <a:srgbClr val="443728"/>
              </a:solidFill>
              <a:latin typeface="+mn-lt"/>
            </a:endParaRPr>
          </a:p>
        </p:txBody>
      </p:sp>
      <p:sp>
        <p:nvSpPr>
          <p:cNvPr id="13" name="Text 9"/>
          <p:cNvSpPr/>
          <p:nvPr/>
        </p:nvSpPr>
        <p:spPr>
          <a:xfrm>
            <a:off x="6373021" y="1200386"/>
            <a:ext cx="5207357" cy="788751"/>
          </a:xfrm>
          <a:prstGeom prst="rect">
            <a:avLst/>
          </a:prstGeom>
          <a:noFill/>
          <a:ln/>
        </p:spPr>
        <p:txBody>
          <a:bodyPr wrap="none" lIns="0" tIns="0" rIns="0" bIns="0" rtlCol="0" anchor="t"/>
          <a:lstStyle/>
          <a:p>
            <a:pPr>
              <a:lnSpc>
                <a:spcPts val="1375"/>
              </a:lnSpc>
              <a:spcAft>
                <a:spcPts val="1200"/>
              </a:spcAft>
            </a:pPr>
            <a:r>
              <a:rPr lang="en-US" b="1" dirty="0" err="1">
                <a:solidFill>
                  <a:srgbClr val="443728"/>
                </a:solidFill>
                <a:latin typeface="+mn-lt"/>
                <a:ea typeface="Libre Baskerville" pitchFamily="34" charset="-122"/>
                <a:cs typeface="Libre Baskerville" pitchFamily="34" charset="-120"/>
              </a:rPr>
              <a:t>Автоматизация</a:t>
            </a:r>
            <a:r>
              <a:rPr lang="en-US" b="1" dirty="0">
                <a:solidFill>
                  <a:srgbClr val="443728"/>
                </a:solidFill>
                <a:latin typeface="+mn-lt"/>
                <a:ea typeface="Libre Baskerville" pitchFamily="34" charset="-122"/>
                <a:cs typeface="Libre Baskerville" pitchFamily="34" charset="-120"/>
              </a:rPr>
              <a:t> </a:t>
            </a:r>
            <a:r>
              <a:rPr lang="en-US" b="1" dirty="0" err="1">
                <a:solidFill>
                  <a:srgbClr val="443728"/>
                </a:solidFill>
                <a:latin typeface="+mn-lt"/>
                <a:ea typeface="Libre Baskerville" pitchFamily="34" charset="-122"/>
                <a:cs typeface="Libre Baskerville" pitchFamily="34" charset="-120"/>
              </a:rPr>
              <a:t>расчетов</a:t>
            </a:r>
            <a:endParaRPr lang="ru-RU" b="1" dirty="0">
              <a:solidFill>
                <a:srgbClr val="443728"/>
              </a:solidFill>
              <a:latin typeface="+mn-lt"/>
              <a:ea typeface="Libre Baskerville" pitchFamily="34" charset="-122"/>
              <a:cs typeface="Libre Baskerville" pitchFamily="34" charset="-120"/>
            </a:endParaRPr>
          </a:p>
          <a:p>
            <a:pPr marL="285750" indent="-285750">
              <a:lnSpc>
                <a:spcPts val="1375"/>
              </a:lnSpc>
              <a:spcAft>
                <a:spcPts val="600"/>
              </a:spcAft>
              <a:buFont typeface="Arial" panose="020B0604020202020204" pitchFamily="34" charset="0"/>
              <a:buChar char="•"/>
            </a:pPr>
            <a:r>
              <a:rPr lang="ru-RU" sz="1400" dirty="0">
                <a:solidFill>
                  <a:srgbClr val="443728"/>
                </a:solidFill>
                <a:latin typeface="+mn-lt"/>
              </a:rPr>
              <a:t>Расшифровка значений</a:t>
            </a: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Анализ</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изменений</a:t>
            </a:r>
            <a:endParaRPr lang="en-US"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Пересчет</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при</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изменении</a:t>
            </a:r>
            <a:r>
              <a:rPr lang="en-US" sz="1400" dirty="0">
                <a:solidFill>
                  <a:srgbClr val="443728"/>
                </a:solidFill>
                <a:latin typeface="+mn-lt"/>
                <a:ea typeface="DM Sans" pitchFamily="34" charset="-122"/>
                <a:cs typeface="DM Sans" pitchFamily="34" charset="-120"/>
              </a:rPr>
              <a:t> </a:t>
            </a:r>
            <a:r>
              <a:rPr lang="ru-RU" sz="1400" dirty="0">
                <a:solidFill>
                  <a:srgbClr val="443728"/>
                </a:solidFill>
                <a:latin typeface="+mn-lt"/>
                <a:ea typeface="DM Sans" pitchFamily="34" charset="-122"/>
                <a:cs typeface="DM Sans" pitchFamily="34" charset="-120"/>
              </a:rPr>
              <a:t>плавающей </a:t>
            </a:r>
            <a:r>
              <a:rPr lang="en-US" sz="1400" dirty="0" err="1">
                <a:solidFill>
                  <a:srgbClr val="443728"/>
                </a:solidFill>
                <a:latin typeface="+mn-lt"/>
                <a:ea typeface="DM Sans" pitchFamily="34" charset="-122"/>
                <a:cs typeface="DM Sans" pitchFamily="34" charset="-120"/>
              </a:rPr>
              <a:t>ставки</a:t>
            </a:r>
            <a:endParaRPr lang="en-US" sz="1400" dirty="0">
              <a:solidFill>
                <a:srgbClr val="443728"/>
              </a:solidFill>
              <a:latin typeface="+mn-lt"/>
            </a:endParaRPr>
          </a:p>
          <a:p>
            <a:pPr>
              <a:lnSpc>
                <a:spcPts val="1375"/>
              </a:lnSpc>
              <a:spcAft>
                <a:spcPts val="600"/>
              </a:spcAft>
            </a:pPr>
            <a:endParaRPr lang="ru-RU" sz="1400" dirty="0">
              <a:solidFill>
                <a:srgbClr val="443728"/>
              </a:solidFill>
              <a:latin typeface="+mn-lt"/>
            </a:endParaRPr>
          </a:p>
          <a:p>
            <a:pPr>
              <a:lnSpc>
                <a:spcPts val="1375"/>
              </a:lnSpc>
              <a:spcAft>
                <a:spcPts val="600"/>
              </a:spcAft>
            </a:pPr>
            <a:endParaRPr lang="en-US" b="1" dirty="0">
              <a:solidFill>
                <a:srgbClr val="443728"/>
              </a:solidFill>
              <a:latin typeface="+mn-lt"/>
            </a:endParaRPr>
          </a:p>
        </p:txBody>
      </p:sp>
      <p:sp>
        <p:nvSpPr>
          <p:cNvPr id="17" name="Text 13"/>
          <p:cNvSpPr/>
          <p:nvPr/>
        </p:nvSpPr>
        <p:spPr>
          <a:xfrm>
            <a:off x="6362344" y="2420596"/>
            <a:ext cx="5207356" cy="1712950"/>
          </a:xfrm>
          <a:prstGeom prst="rect">
            <a:avLst/>
          </a:prstGeom>
          <a:solidFill>
            <a:srgbClr val="FFFCFA"/>
          </a:solidFill>
          <a:ln/>
        </p:spPr>
        <p:txBody>
          <a:bodyPr wrap="none" lIns="0" tIns="0" rIns="0" bIns="0" rtlCol="0" anchor="t"/>
          <a:lstStyle/>
          <a:p>
            <a:pPr>
              <a:lnSpc>
                <a:spcPts val="1375"/>
              </a:lnSpc>
              <a:spcAft>
                <a:spcPts val="1200"/>
              </a:spcAft>
            </a:pPr>
            <a:r>
              <a:rPr lang="en-US" b="1" dirty="0" err="1">
                <a:solidFill>
                  <a:srgbClr val="443728"/>
                </a:solidFill>
                <a:latin typeface="+mn-lt"/>
                <a:ea typeface="Libre Baskerville" pitchFamily="34" charset="-122"/>
                <a:cs typeface="Libre Baskerville" pitchFamily="34" charset="-120"/>
              </a:rPr>
              <a:t>Контроль</a:t>
            </a:r>
            <a:r>
              <a:rPr lang="en-US" b="1" dirty="0">
                <a:solidFill>
                  <a:srgbClr val="443728"/>
                </a:solidFill>
                <a:latin typeface="+mn-lt"/>
                <a:ea typeface="Libre Baskerville" pitchFamily="34" charset="-122"/>
                <a:cs typeface="Libre Baskerville" pitchFamily="34" charset="-120"/>
              </a:rPr>
              <a:t> </a:t>
            </a:r>
            <a:r>
              <a:rPr lang="en-US" b="1" dirty="0" err="1">
                <a:solidFill>
                  <a:srgbClr val="443728"/>
                </a:solidFill>
                <a:latin typeface="+mn-lt"/>
                <a:ea typeface="Libre Baskerville" pitchFamily="34" charset="-122"/>
                <a:cs typeface="Libre Baskerville" pitchFamily="34" charset="-120"/>
              </a:rPr>
              <a:t>платежей</a:t>
            </a:r>
            <a:endParaRPr lang="ru-RU" b="1" dirty="0">
              <a:solidFill>
                <a:srgbClr val="443728"/>
              </a:solidFill>
              <a:latin typeface="+mn-lt"/>
              <a:ea typeface="Libre Baskerville" pitchFamily="34" charset="-122"/>
              <a:cs typeface="Libre Baskerville" pitchFamily="34" charset="-120"/>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Отражение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факта</a:t>
            </a:r>
            <a:r>
              <a:rPr lang="en-US" sz="1400" dirty="0">
                <a:solidFill>
                  <a:srgbClr val="443728"/>
                </a:solidFill>
                <a:latin typeface="+mn-lt"/>
                <a:ea typeface="DM Sans" pitchFamily="34" charset="-122"/>
                <a:cs typeface="DM Sans" pitchFamily="34" charset="-120"/>
              </a:rPr>
              <a:t> в </a:t>
            </a:r>
            <a:r>
              <a:rPr lang="en-US" sz="1400" dirty="0" err="1">
                <a:solidFill>
                  <a:srgbClr val="443728"/>
                </a:solidFill>
                <a:latin typeface="+mn-lt"/>
                <a:ea typeface="DM Sans" pitchFamily="34" charset="-122"/>
                <a:cs typeface="DM Sans" pitchFamily="34" charset="-120"/>
              </a:rPr>
              <a:t>графике</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расчетов</a:t>
            </a:r>
            <a:endParaRPr lang="en-US"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Привязка</a:t>
            </a:r>
            <a:r>
              <a:rPr lang="en-US" sz="1400" dirty="0">
                <a:solidFill>
                  <a:srgbClr val="443728"/>
                </a:solidFill>
                <a:latin typeface="+mn-lt"/>
                <a:ea typeface="DM Sans" pitchFamily="34" charset="-122"/>
                <a:cs typeface="DM Sans" pitchFamily="34" charset="-120"/>
              </a:rPr>
              <a:t> к </a:t>
            </a:r>
            <a:r>
              <a:rPr lang="en-US" sz="1400" dirty="0" err="1">
                <a:solidFill>
                  <a:srgbClr val="443728"/>
                </a:solidFill>
                <a:latin typeface="+mn-lt"/>
                <a:ea typeface="DM Sans" pitchFamily="34" charset="-122"/>
                <a:cs typeface="DM Sans" pitchFamily="34" charset="-120"/>
              </a:rPr>
              <a:t>платежным</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позициям</a:t>
            </a:r>
            <a:endParaRPr lang="en-US"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Актуализация</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по</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первичным</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документам</a:t>
            </a:r>
            <a:endParaRPr lang="en-US"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Визуализация</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плановых</a:t>
            </a:r>
            <a:r>
              <a:rPr lang="en-US" sz="1400" dirty="0">
                <a:solidFill>
                  <a:srgbClr val="443728"/>
                </a:solidFill>
                <a:latin typeface="+mn-lt"/>
                <a:ea typeface="DM Sans" pitchFamily="34" charset="-122"/>
                <a:cs typeface="DM Sans" pitchFamily="34" charset="-120"/>
              </a:rPr>
              <a:t> и </a:t>
            </a:r>
            <a:r>
              <a:rPr lang="en-US" sz="1400" dirty="0" err="1">
                <a:solidFill>
                  <a:srgbClr val="443728"/>
                </a:solidFill>
                <a:latin typeface="+mn-lt"/>
                <a:ea typeface="DM Sans" pitchFamily="34" charset="-122"/>
                <a:cs typeface="DM Sans" pitchFamily="34" charset="-120"/>
              </a:rPr>
              <a:t>фактических</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платежей</a:t>
            </a:r>
            <a:endParaRPr lang="en-US" sz="1400" dirty="0">
              <a:solidFill>
                <a:srgbClr val="443728"/>
              </a:solidFill>
              <a:latin typeface="+mn-lt"/>
            </a:endParaRPr>
          </a:p>
          <a:p>
            <a:pPr marL="285750" indent="-285750">
              <a:lnSpc>
                <a:spcPts val="1375"/>
              </a:lnSpc>
              <a:spcAft>
                <a:spcPts val="600"/>
              </a:spcAft>
              <a:buFont typeface="Arial" panose="020B0604020202020204" pitchFamily="34" charset="0"/>
              <a:buChar char="•"/>
            </a:pPr>
            <a:r>
              <a:rPr lang="en-US" sz="1400" dirty="0" err="1">
                <a:solidFill>
                  <a:srgbClr val="443728"/>
                </a:solidFill>
                <a:latin typeface="+mn-lt"/>
                <a:ea typeface="DM Sans" pitchFamily="34" charset="-122"/>
                <a:cs typeface="DM Sans" pitchFamily="34" charset="-120"/>
              </a:rPr>
              <a:t>Отчеты</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по</a:t>
            </a:r>
            <a:r>
              <a:rPr lang="en-US" sz="1400" dirty="0">
                <a:solidFill>
                  <a:srgbClr val="443728"/>
                </a:solidFill>
                <a:latin typeface="+mn-lt"/>
                <a:ea typeface="DM Sans" pitchFamily="34" charset="-122"/>
                <a:cs typeface="DM Sans" pitchFamily="34" charset="-120"/>
              </a:rPr>
              <a:t> </a:t>
            </a:r>
            <a:r>
              <a:rPr lang="en-US" sz="1400" dirty="0" err="1">
                <a:solidFill>
                  <a:srgbClr val="443728"/>
                </a:solidFill>
                <a:latin typeface="+mn-lt"/>
                <a:ea typeface="DM Sans" pitchFamily="34" charset="-122"/>
                <a:cs typeface="DM Sans" pitchFamily="34" charset="-120"/>
              </a:rPr>
              <a:t>отклонениям</a:t>
            </a:r>
            <a:endParaRPr lang="en-US" sz="1400" dirty="0">
              <a:solidFill>
                <a:srgbClr val="443728"/>
              </a:solidFill>
              <a:latin typeface="+mn-lt"/>
            </a:endParaRPr>
          </a:p>
          <a:p>
            <a:pPr>
              <a:lnSpc>
                <a:spcPts val="1375"/>
              </a:lnSpc>
              <a:spcAft>
                <a:spcPts val="600"/>
              </a:spcAft>
            </a:pPr>
            <a:endParaRPr lang="en-US" sz="1400" dirty="0">
              <a:solidFill>
                <a:srgbClr val="443728"/>
              </a:solidFill>
              <a:latin typeface="+mn-lt"/>
            </a:endParaRPr>
          </a:p>
        </p:txBody>
      </p:sp>
      <p:pic>
        <p:nvPicPr>
          <p:cNvPr id="24" name="Рисунок 23">
            <a:extLst>
              <a:ext uri="{FF2B5EF4-FFF2-40B4-BE49-F238E27FC236}">
                <a16:creationId xmlns:a16="http://schemas.microsoft.com/office/drawing/2014/main" id="{46DEAB36-9026-46AF-9270-057CF09DA84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42740"/>
          <a:stretch/>
        </p:blipFill>
        <p:spPr>
          <a:xfrm>
            <a:off x="4657427" y="4996169"/>
            <a:ext cx="6826441" cy="1712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188913"/>
            <a:ext cx="9072562" cy="771548"/>
          </a:xfrm>
          <a:prstGeom prst="rect">
            <a:avLst/>
          </a:prstGeom>
          <a:noFill/>
          <a:ln/>
        </p:spPr>
        <p:txBody>
          <a:bodyPr wrap="square" lIns="0" tIns="0" rIns="0" bIns="0" rtlCol="0" anchor="ctr"/>
          <a:lstStyle/>
          <a:p>
            <a:pPr>
              <a:lnSpc>
                <a:spcPts val="3334"/>
              </a:lnSpc>
            </a:pPr>
            <a:r>
              <a:rPr lang="en-US" sz="2800" dirty="0">
                <a:solidFill>
                  <a:srgbClr val="443728"/>
                </a:solidFill>
                <a:latin typeface="+mj-lt"/>
                <a:ea typeface="Crimson Pro Bold" pitchFamily="34" charset="-122"/>
              </a:rPr>
              <a:t>Критерии </a:t>
            </a:r>
            <a:r>
              <a:rPr lang="en-US" sz="2800" dirty="0" err="1">
                <a:solidFill>
                  <a:srgbClr val="443728"/>
                </a:solidFill>
                <a:latin typeface="+mj-lt"/>
                <a:ea typeface="Crimson Pro Bold" pitchFamily="34" charset="-122"/>
              </a:rPr>
              <a:t>выбора</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продукта</a:t>
            </a:r>
            <a:endParaRPr lang="en-US" sz="2800" dirty="0">
              <a:solidFill>
                <a:srgbClr val="443728"/>
              </a:solidFill>
              <a:latin typeface="+mj-lt"/>
              <a:ea typeface="Crimson Pro Bold" pitchFamily="34" charset="-122"/>
            </a:endParaRPr>
          </a:p>
        </p:txBody>
      </p:sp>
      <p:sp>
        <p:nvSpPr>
          <p:cNvPr id="4" name="Shape 2"/>
          <p:cNvSpPr/>
          <p:nvPr/>
        </p:nvSpPr>
        <p:spPr>
          <a:xfrm>
            <a:off x="661821" y="1341562"/>
            <a:ext cx="10871533" cy="816958"/>
          </a:xfrm>
          <a:prstGeom prst="roundRect">
            <a:avLst>
              <a:gd name="adj" fmla="val 5528"/>
            </a:avLst>
          </a:prstGeom>
          <a:solidFill>
            <a:srgbClr val="FFFCFA"/>
          </a:solidFill>
          <a:ln w="15240">
            <a:solidFill>
              <a:srgbClr val="835E54"/>
            </a:solidFill>
            <a:prstDash val="solid"/>
          </a:ln>
        </p:spPr>
        <p:txBody>
          <a:bodyPr/>
          <a:lstStyle/>
          <a:p>
            <a:endParaRPr lang="ru-RU"/>
          </a:p>
        </p:txBody>
      </p:sp>
      <p:sp>
        <p:nvSpPr>
          <p:cNvPr id="5" name="Shape 3"/>
          <p:cNvSpPr/>
          <p:nvPr/>
        </p:nvSpPr>
        <p:spPr>
          <a:xfrm>
            <a:off x="674524" y="1354264"/>
            <a:ext cx="430114" cy="791552"/>
          </a:xfrm>
          <a:prstGeom prst="roundRect">
            <a:avLst>
              <a:gd name="adj" fmla="val 6956"/>
            </a:avLst>
          </a:prstGeom>
          <a:solidFill>
            <a:srgbClr val="835E54"/>
          </a:solidFill>
          <a:ln/>
        </p:spPr>
        <p:txBody>
          <a:bodyPr/>
          <a:lstStyle/>
          <a:p>
            <a:endParaRPr lang="ru-RU"/>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721" y="1669358"/>
            <a:ext cx="161268" cy="161268"/>
          </a:xfrm>
          <a:prstGeom prst="rect">
            <a:avLst/>
          </a:prstGeom>
        </p:spPr>
      </p:pic>
      <p:sp>
        <p:nvSpPr>
          <p:cNvPr id="7" name="Text 4"/>
          <p:cNvSpPr/>
          <p:nvPr/>
        </p:nvSpPr>
        <p:spPr>
          <a:xfrm>
            <a:off x="1212116" y="1461744"/>
            <a:ext cx="3580542" cy="16791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Входит в реестр российского ПО согласно ст. 12.1 ФЗ</a:t>
            </a:r>
            <a:endParaRPr lang="en-US" sz="1400" dirty="0">
              <a:latin typeface="+mn-lt"/>
            </a:endParaRPr>
          </a:p>
        </p:txBody>
      </p:sp>
      <p:sp>
        <p:nvSpPr>
          <p:cNvPr id="8" name="Text 5"/>
          <p:cNvSpPr/>
          <p:nvPr/>
        </p:nvSpPr>
        <p:spPr>
          <a:xfrm>
            <a:off x="1212115" y="1694169"/>
            <a:ext cx="10201056" cy="344170"/>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Соответствие законодательным требованиям является критически важным для государственных компаний и предприятий с государственным участием, обеспечивая легитимность </a:t>
            </a:r>
            <a:r>
              <a:rPr lang="en-US" sz="1050" dirty="0" err="1">
                <a:solidFill>
                  <a:srgbClr val="443728"/>
                </a:solidFill>
                <a:latin typeface="+mn-lt"/>
                <a:ea typeface="Open Sans" pitchFamily="34" charset="-122"/>
                <a:cs typeface="Open Sans" pitchFamily="34" charset="-120"/>
              </a:rPr>
              <a:t>использования</a:t>
            </a:r>
            <a:r>
              <a:rPr lang="en-US" sz="1050" dirty="0">
                <a:solidFill>
                  <a:srgbClr val="443728"/>
                </a:solidFill>
                <a:latin typeface="+mn-lt"/>
                <a:ea typeface="Open Sans" pitchFamily="34" charset="-122"/>
                <a:cs typeface="Open Sans" pitchFamily="34" charset="-120"/>
              </a:rPr>
              <a:t> ПО</a:t>
            </a:r>
            <a:endParaRPr lang="en-US" sz="1050" dirty="0">
              <a:latin typeface="+mn-lt"/>
            </a:endParaRPr>
          </a:p>
        </p:txBody>
      </p:sp>
      <p:sp>
        <p:nvSpPr>
          <p:cNvPr id="9" name="Shape 6"/>
          <p:cNvSpPr/>
          <p:nvPr/>
        </p:nvSpPr>
        <p:spPr>
          <a:xfrm>
            <a:off x="661821" y="2265999"/>
            <a:ext cx="10871533" cy="645170"/>
          </a:xfrm>
          <a:prstGeom prst="roundRect">
            <a:avLst>
              <a:gd name="adj" fmla="val 7000"/>
            </a:avLst>
          </a:prstGeom>
          <a:solidFill>
            <a:srgbClr val="FFFCFA"/>
          </a:solidFill>
          <a:ln w="15240">
            <a:solidFill>
              <a:srgbClr val="C9907C"/>
            </a:solidFill>
            <a:prstDash val="solid"/>
          </a:ln>
        </p:spPr>
        <p:txBody>
          <a:bodyPr/>
          <a:lstStyle/>
          <a:p>
            <a:endParaRPr lang="ru-RU"/>
          </a:p>
        </p:txBody>
      </p:sp>
      <p:sp>
        <p:nvSpPr>
          <p:cNvPr id="10" name="Shape 7"/>
          <p:cNvSpPr/>
          <p:nvPr/>
        </p:nvSpPr>
        <p:spPr>
          <a:xfrm>
            <a:off x="674524" y="2278702"/>
            <a:ext cx="430114" cy="619764"/>
          </a:xfrm>
          <a:prstGeom prst="roundRect">
            <a:avLst>
              <a:gd name="adj" fmla="val 6956"/>
            </a:avLst>
          </a:prstGeom>
          <a:solidFill>
            <a:srgbClr val="C9907C"/>
          </a:solidFill>
          <a:ln/>
        </p:spPr>
        <p:txBody>
          <a:bodyPr/>
          <a:lstStyle/>
          <a:p>
            <a:endParaRPr lang="ru-RU"/>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721" y="2507950"/>
            <a:ext cx="161268" cy="161268"/>
          </a:xfrm>
          <a:prstGeom prst="rect">
            <a:avLst/>
          </a:prstGeom>
        </p:spPr>
      </p:pic>
      <p:sp>
        <p:nvSpPr>
          <p:cNvPr id="12" name="Text 8"/>
          <p:cNvSpPr/>
          <p:nvPr/>
        </p:nvSpPr>
        <p:spPr>
          <a:xfrm>
            <a:off x="1212115" y="2386180"/>
            <a:ext cx="4181848" cy="16791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Имеет функциональность в части казначейских процессов</a:t>
            </a:r>
            <a:endParaRPr lang="en-US" sz="1400" dirty="0">
              <a:latin typeface="+mn-lt"/>
            </a:endParaRPr>
          </a:p>
        </p:txBody>
      </p:sp>
      <p:sp>
        <p:nvSpPr>
          <p:cNvPr id="13" name="Text 9"/>
          <p:cNvSpPr/>
          <p:nvPr/>
        </p:nvSpPr>
        <p:spPr>
          <a:xfrm>
            <a:off x="1212115" y="2618604"/>
            <a:ext cx="10201056" cy="172085"/>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Продукт должен обеспечивать полный цикл управления денежными потоками, включая планирование, контроль и учет </a:t>
            </a:r>
            <a:r>
              <a:rPr lang="en-US" sz="1050" dirty="0" err="1">
                <a:solidFill>
                  <a:srgbClr val="443728"/>
                </a:solidFill>
                <a:latin typeface="+mn-lt"/>
                <a:ea typeface="Open Sans" pitchFamily="34" charset="-122"/>
                <a:cs typeface="Open Sans" pitchFamily="34" charset="-120"/>
              </a:rPr>
              <a:t>казначейских</a:t>
            </a:r>
            <a:r>
              <a:rPr lang="en-US" sz="1050" dirty="0">
                <a:solidFill>
                  <a:srgbClr val="443728"/>
                </a:solidFill>
                <a:latin typeface="+mn-lt"/>
                <a:ea typeface="Open Sans" pitchFamily="34" charset="-122"/>
                <a:cs typeface="Open Sans" pitchFamily="34" charset="-120"/>
              </a:rPr>
              <a:t> </a:t>
            </a:r>
            <a:r>
              <a:rPr lang="en-US" sz="1050" dirty="0" err="1">
                <a:solidFill>
                  <a:srgbClr val="443728"/>
                </a:solidFill>
                <a:latin typeface="+mn-lt"/>
                <a:ea typeface="Open Sans" pitchFamily="34" charset="-122"/>
                <a:cs typeface="Open Sans" pitchFamily="34" charset="-120"/>
              </a:rPr>
              <a:t>операций</a:t>
            </a:r>
            <a:endParaRPr lang="en-US" sz="1050" dirty="0">
              <a:latin typeface="+mn-lt"/>
            </a:endParaRPr>
          </a:p>
        </p:txBody>
      </p:sp>
      <p:sp>
        <p:nvSpPr>
          <p:cNvPr id="14" name="Shape 10"/>
          <p:cNvSpPr/>
          <p:nvPr/>
        </p:nvSpPr>
        <p:spPr>
          <a:xfrm>
            <a:off x="661821" y="3018648"/>
            <a:ext cx="10871533" cy="805848"/>
          </a:xfrm>
          <a:prstGeom prst="roundRect">
            <a:avLst>
              <a:gd name="adj" fmla="val 7000"/>
            </a:avLst>
          </a:prstGeom>
          <a:solidFill>
            <a:srgbClr val="FFFCFA"/>
          </a:solidFill>
          <a:ln w="15240">
            <a:solidFill>
              <a:srgbClr val="B3BDB5"/>
            </a:solidFill>
            <a:prstDash val="solid"/>
          </a:ln>
        </p:spPr>
        <p:txBody>
          <a:bodyPr/>
          <a:lstStyle/>
          <a:p>
            <a:endParaRPr lang="ru-RU"/>
          </a:p>
        </p:txBody>
      </p:sp>
      <p:sp>
        <p:nvSpPr>
          <p:cNvPr id="15" name="Shape 11"/>
          <p:cNvSpPr/>
          <p:nvPr/>
        </p:nvSpPr>
        <p:spPr>
          <a:xfrm>
            <a:off x="674524" y="3031351"/>
            <a:ext cx="430114" cy="793630"/>
          </a:xfrm>
          <a:prstGeom prst="roundRect">
            <a:avLst>
              <a:gd name="adj" fmla="val 6956"/>
            </a:avLst>
          </a:prstGeom>
          <a:solidFill>
            <a:srgbClr val="B3BDB5"/>
          </a:solidFill>
          <a:ln/>
        </p:spPr>
        <p:txBody>
          <a:bodyPr/>
          <a:lstStyle/>
          <a:p>
            <a:endParaRPr lang="ru-RU"/>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720" y="3321176"/>
            <a:ext cx="161268" cy="161268"/>
          </a:xfrm>
          <a:prstGeom prst="rect">
            <a:avLst/>
          </a:prstGeom>
        </p:spPr>
      </p:pic>
      <p:sp>
        <p:nvSpPr>
          <p:cNvPr id="17" name="Text 12"/>
          <p:cNvSpPr/>
          <p:nvPr/>
        </p:nvSpPr>
        <p:spPr>
          <a:xfrm>
            <a:off x="1212116" y="3138829"/>
            <a:ext cx="4503490" cy="16791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Включает наиболее полный набор казначейских инструментов</a:t>
            </a:r>
            <a:endParaRPr lang="en-US" sz="1400" dirty="0">
              <a:latin typeface="+mn-lt"/>
            </a:endParaRPr>
          </a:p>
        </p:txBody>
      </p:sp>
      <p:sp>
        <p:nvSpPr>
          <p:cNvPr id="18" name="Text 13"/>
          <p:cNvSpPr/>
          <p:nvPr/>
        </p:nvSpPr>
        <p:spPr>
          <a:xfrm>
            <a:off x="1212115" y="3371254"/>
            <a:ext cx="10201056" cy="172085"/>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Поддержка широкого спектра финансовых инструментов, таких как кредиты, займы, депозиты, ценные бумаги, деривативы и </a:t>
            </a:r>
            <a:r>
              <a:rPr lang="en-US" sz="1050" dirty="0" err="1">
                <a:solidFill>
                  <a:srgbClr val="443728"/>
                </a:solidFill>
                <a:latin typeface="+mn-lt"/>
                <a:ea typeface="Open Sans" pitchFamily="34" charset="-122"/>
                <a:cs typeface="Open Sans" pitchFamily="34" charset="-120"/>
              </a:rPr>
              <a:t>документарные</a:t>
            </a:r>
            <a:r>
              <a:rPr lang="en-US" sz="1050" dirty="0">
                <a:solidFill>
                  <a:srgbClr val="443728"/>
                </a:solidFill>
                <a:latin typeface="+mn-lt"/>
                <a:ea typeface="Open Sans" pitchFamily="34" charset="-122"/>
                <a:cs typeface="Open Sans" pitchFamily="34" charset="-120"/>
              </a:rPr>
              <a:t> </a:t>
            </a:r>
            <a:r>
              <a:rPr lang="en-US" sz="1050" dirty="0" err="1">
                <a:solidFill>
                  <a:srgbClr val="443728"/>
                </a:solidFill>
                <a:latin typeface="+mn-lt"/>
                <a:ea typeface="Open Sans" pitchFamily="34" charset="-122"/>
                <a:cs typeface="Open Sans" pitchFamily="34" charset="-120"/>
              </a:rPr>
              <a:t>операции</a:t>
            </a:r>
            <a:endParaRPr lang="en-US" sz="1050" dirty="0">
              <a:latin typeface="+mn-lt"/>
            </a:endParaRPr>
          </a:p>
        </p:txBody>
      </p:sp>
      <p:sp>
        <p:nvSpPr>
          <p:cNvPr id="19" name="Shape 14"/>
          <p:cNvSpPr/>
          <p:nvPr/>
        </p:nvSpPr>
        <p:spPr>
          <a:xfrm>
            <a:off x="661820" y="3939081"/>
            <a:ext cx="10871533" cy="828142"/>
          </a:xfrm>
          <a:prstGeom prst="roundRect">
            <a:avLst>
              <a:gd name="adj" fmla="val 7000"/>
            </a:avLst>
          </a:prstGeom>
          <a:solidFill>
            <a:srgbClr val="FFFCFA"/>
          </a:solidFill>
          <a:ln w="15240">
            <a:solidFill>
              <a:srgbClr val="FCC451"/>
            </a:solidFill>
            <a:prstDash val="solid"/>
          </a:ln>
        </p:spPr>
        <p:txBody>
          <a:bodyPr/>
          <a:lstStyle/>
          <a:p>
            <a:endParaRPr lang="ru-RU"/>
          </a:p>
        </p:txBody>
      </p:sp>
      <p:sp>
        <p:nvSpPr>
          <p:cNvPr id="20" name="Shape 15"/>
          <p:cNvSpPr/>
          <p:nvPr/>
        </p:nvSpPr>
        <p:spPr>
          <a:xfrm>
            <a:off x="674523" y="3951783"/>
            <a:ext cx="430114" cy="795531"/>
          </a:xfrm>
          <a:prstGeom prst="roundRect">
            <a:avLst>
              <a:gd name="adj" fmla="val 6956"/>
            </a:avLst>
          </a:prstGeom>
          <a:solidFill>
            <a:srgbClr val="FCC451"/>
          </a:solidFill>
          <a:ln/>
        </p:spPr>
        <p:txBody>
          <a:bodyPr/>
          <a:lstStyle/>
          <a:p>
            <a:endParaRPr lang="ru-RU"/>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720" y="4211053"/>
            <a:ext cx="161268" cy="161268"/>
          </a:xfrm>
          <a:prstGeom prst="rect">
            <a:avLst/>
          </a:prstGeom>
        </p:spPr>
      </p:pic>
      <p:sp>
        <p:nvSpPr>
          <p:cNvPr id="22" name="Text 16"/>
          <p:cNvSpPr/>
          <p:nvPr/>
        </p:nvSpPr>
        <p:spPr>
          <a:xfrm>
            <a:off x="1212115" y="4059262"/>
            <a:ext cx="7109677" cy="160654"/>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Предлагает интеграцию с другими ИТ-системами, которые необходимы для казначейской функции</a:t>
            </a:r>
            <a:endParaRPr lang="en-US" sz="1400" dirty="0">
              <a:latin typeface="+mn-lt"/>
            </a:endParaRPr>
          </a:p>
        </p:txBody>
      </p:sp>
      <p:sp>
        <p:nvSpPr>
          <p:cNvPr id="23" name="Text 17"/>
          <p:cNvSpPr/>
          <p:nvPr/>
        </p:nvSpPr>
        <p:spPr>
          <a:xfrm>
            <a:off x="1212114" y="4291687"/>
            <a:ext cx="10201056" cy="164642"/>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Наличие готовых коннекторов или API для взаимодействия с банковскими системами, ERP-системами, системами электронного документооборота и другими </a:t>
            </a:r>
            <a:r>
              <a:rPr lang="en-US" sz="1050" dirty="0" err="1">
                <a:solidFill>
                  <a:srgbClr val="443728"/>
                </a:solidFill>
                <a:latin typeface="+mn-lt"/>
                <a:ea typeface="Open Sans" pitchFamily="34" charset="-122"/>
                <a:cs typeface="Open Sans" pitchFamily="34" charset="-120"/>
              </a:rPr>
              <a:t>корпоративными</a:t>
            </a:r>
            <a:r>
              <a:rPr lang="en-US" sz="1050" dirty="0">
                <a:solidFill>
                  <a:srgbClr val="443728"/>
                </a:solidFill>
                <a:latin typeface="+mn-lt"/>
                <a:ea typeface="Open Sans" pitchFamily="34" charset="-122"/>
                <a:cs typeface="Open Sans" pitchFamily="34" charset="-120"/>
              </a:rPr>
              <a:t> </a:t>
            </a:r>
            <a:r>
              <a:rPr lang="en-US" sz="1050" dirty="0" err="1">
                <a:solidFill>
                  <a:srgbClr val="443728"/>
                </a:solidFill>
                <a:latin typeface="+mn-lt"/>
                <a:ea typeface="Open Sans" pitchFamily="34" charset="-122"/>
                <a:cs typeface="Open Sans" pitchFamily="34" charset="-120"/>
              </a:rPr>
              <a:t>приложениями</a:t>
            </a:r>
            <a:endParaRPr lang="en-US" sz="1050" dirty="0">
              <a:latin typeface="+mn-lt"/>
            </a:endParaRPr>
          </a:p>
        </p:txBody>
      </p:sp>
      <p:sp>
        <p:nvSpPr>
          <p:cNvPr id="24" name="Shape 18"/>
          <p:cNvSpPr/>
          <p:nvPr/>
        </p:nvSpPr>
        <p:spPr>
          <a:xfrm>
            <a:off x="661821" y="4874316"/>
            <a:ext cx="10871533" cy="805848"/>
          </a:xfrm>
          <a:prstGeom prst="roundRect">
            <a:avLst>
              <a:gd name="adj" fmla="val 7000"/>
            </a:avLst>
          </a:prstGeom>
          <a:solidFill>
            <a:srgbClr val="FFFCFA"/>
          </a:solidFill>
          <a:ln w="15240">
            <a:solidFill>
              <a:srgbClr val="835E54"/>
            </a:solidFill>
            <a:prstDash val="solid"/>
          </a:ln>
        </p:spPr>
        <p:txBody>
          <a:bodyPr/>
          <a:lstStyle/>
          <a:p>
            <a:endParaRPr lang="ru-RU"/>
          </a:p>
        </p:txBody>
      </p:sp>
      <p:sp>
        <p:nvSpPr>
          <p:cNvPr id="25" name="Shape 19"/>
          <p:cNvSpPr/>
          <p:nvPr/>
        </p:nvSpPr>
        <p:spPr>
          <a:xfrm>
            <a:off x="674524" y="4887018"/>
            <a:ext cx="430114" cy="774115"/>
          </a:xfrm>
          <a:prstGeom prst="roundRect">
            <a:avLst>
              <a:gd name="adj" fmla="val 6956"/>
            </a:avLst>
          </a:prstGeom>
          <a:solidFill>
            <a:srgbClr val="835E54"/>
          </a:solidFill>
          <a:ln/>
        </p:spPr>
        <p:txBody>
          <a:bodyPr/>
          <a:lstStyle/>
          <a:p>
            <a:endParaRPr lang="ru-RU"/>
          </a:p>
        </p:txBody>
      </p:sp>
      <p:pic>
        <p:nvPicPr>
          <p:cNvPr id="2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21" y="5146287"/>
            <a:ext cx="161268" cy="161268"/>
          </a:xfrm>
          <a:prstGeom prst="rect">
            <a:avLst/>
          </a:prstGeom>
        </p:spPr>
      </p:pic>
      <p:sp>
        <p:nvSpPr>
          <p:cNvPr id="27" name="Text 20"/>
          <p:cNvSpPr/>
          <p:nvPr/>
        </p:nvSpPr>
        <p:spPr>
          <a:xfrm>
            <a:off x="1212116" y="4994497"/>
            <a:ext cx="3374516" cy="16791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Обеспечивает безопасность и контроль данных</a:t>
            </a:r>
            <a:endParaRPr lang="en-US" sz="1400" dirty="0">
              <a:latin typeface="+mn-lt"/>
            </a:endParaRPr>
          </a:p>
        </p:txBody>
      </p:sp>
      <p:sp>
        <p:nvSpPr>
          <p:cNvPr id="28" name="Text 21"/>
          <p:cNvSpPr/>
          <p:nvPr/>
        </p:nvSpPr>
        <p:spPr>
          <a:xfrm>
            <a:off x="1212115" y="5226921"/>
            <a:ext cx="10201056" cy="172085"/>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Надежные механизмы защиты информации, включая шифрование, контроль доступа пользователей, аудит операций и соответствие стандартам </a:t>
            </a:r>
            <a:r>
              <a:rPr lang="en-US" sz="1050" dirty="0" err="1">
                <a:solidFill>
                  <a:srgbClr val="443728"/>
                </a:solidFill>
                <a:latin typeface="+mn-lt"/>
                <a:ea typeface="Open Sans" pitchFamily="34" charset="-122"/>
                <a:cs typeface="Open Sans" pitchFamily="34" charset="-120"/>
              </a:rPr>
              <a:t>информационной</a:t>
            </a:r>
            <a:r>
              <a:rPr lang="en-US" sz="1050" dirty="0">
                <a:solidFill>
                  <a:srgbClr val="443728"/>
                </a:solidFill>
                <a:latin typeface="+mn-lt"/>
                <a:ea typeface="Open Sans" pitchFamily="34" charset="-122"/>
                <a:cs typeface="Open Sans" pitchFamily="34" charset="-120"/>
              </a:rPr>
              <a:t> </a:t>
            </a:r>
            <a:r>
              <a:rPr lang="en-US" sz="1050" dirty="0" err="1">
                <a:solidFill>
                  <a:srgbClr val="443728"/>
                </a:solidFill>
                <a:latin typeface="+mn-lt"/>
                <a:ea typeface="Open Sans" pitchFamily="34" charset="-122"/>
                <a:cs typeface="Open Sans" pitchFamily="34" charset="-120"/>
              </a:rPr>
              <a:t>безопасности</a:t>
            </a:r>
            <a:endParaRPr lang="en-US" sz="1050" dirty="0">
              <a:latin typeface="+mn-lt"/>
            </a:endParaRPr>
          </a:p>
        </p:txBody>
      </p:sp>
      <p:sp>
        <p:nvSpPr>
          <p:cNvPr id="29" name="Shape 22"/>
          <p:cNvSpPr/>
          <p:nvPr/>
        </p:nvSpPr>
        <p:spPr>
          <a:xfrm>
            <a:off x="661821" y="5795135"/>
            <a:ext cx="10871533" cy="816958"/>
          </a:xfrm>
          <a:prstGeom prst="roundRect">
            <a:avLst>
              <a:gd name="adj" fmla="val 5528"/>
            </a:avLst>
          </a:prstGeom>
          <a:solidFill>
            <a:srgbClr val="FFFCFA"/>
          </a:solidFill>
          <a:ln w="15240">
            <a:solidFill>
              <a:srgbClr val="C9907C"/>
            </a:solidFill>
            <a:prstDash val="solid"/>
          </a:ln>
        </p:spPr>
        <p:txBody>
          <a:bodyPr/>
          <a:lstStyle/>
          <a:p>
            <a:endParaRPr lang="ru-RU"/>
          </a:p>
        </p:txBody>
      </p:sp>
      <p:sp>
        <p:nvSpPr>
          <p:cNvPr id="30" name="Shape 23"/>
          <p:cNvSpPr/>
          <p:nvPr/>
        </p:nvSpPr>
        <p:spPr>
          <a:xfrm>
            <a:off x="674524" y="5807837"/>
            <a:ext cx="430114" cy="791552"/>
          </a:xfrm>
          <a:prstGeom prst="roundRect">
            <a:avLst>
              <a:gd name="adj" fmla="val 6956"/>
            </a:avLst>
          </a:prstGeom>
          <a:solidFill>
            <a:srgbClr val="C9907C"/>
          </a:solidFill>
          <a:ln/>
        </p:spPr>
        <p:txBody>
          <a:bodyPr/>
          <a:lstStyle/>
          <a:p>
            <a:endParaRPr lang="ru-RU"/>
          </a:p>
        </p:txBody>
      </p:sp>
      <p:pic>
        <p:nvPicPr>
          <p:cNvPr id="31"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5721" y="6122930"/>
            <a:ext cx="161268" cy="161268"/>
          </a:xfrm>
          <a:prstGeom prst="rect">
            <a:avLst/>
          </a:prstGeom>
        </p:spPr>
      </p:pic>
      <p:sp>
        <p:nvSpPr>
          <p:cNvPr id="32" name="Text 24"/>
          <p:cNvSpPr/>
          <p:nvPr/>
        </p:nvSpPr>
        <p:spPr>
          <a:xfrm>
            <a:off x="1212116" y="5915316"/>
            <a:ext cx="7224797" cy="16791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Высокая производительность платформы – не менее 2 000 одновременно работающих пользователей</a:t>
            </a:r>
            <a:endParaRPr lang="en-US" sz="1400" dirty="0">
              <a:latin typeface="+mn-lt"/>
            </a:endParaRPr>
          </a:p>
        </p:txBody>
      </p:sp>
      <p:sp>
        <p:nvSpPr>
          <p:cNvPr id="33" name="Text 25"/>
          <p:cNvSpPr/>
          <p:nvPr/>
        </p:nvSpPr>
        <p:spPr>
          <a:xfrm>
            <a:off x="1212115" y="6147741"/>
            <a:ext cx="10201056" cy="344170"/>
          </a:xfrm>
          <a:prstGeom prst="rect">
            <a:avLst/>
          </a:prstGeom>
          <a:noFill/>
          <a:ln/>
        </p:spPr>
        <p:txBody>
          <a:bodyPr wrap="square" lIns="0" tIns="0" rIns="0" bIns="0" rtlCol="0" anchor="t"/>
          <a:lstStyle/>
          <a:p>
            <a:pPr>
              <a:lnSpc>
                <a:spcPts val="1334"/>
              </a:lnSpc>
            </a:pPr>
            <a:r>
              <a:rPr lang="en-US" sz="1050" dirty="0">
                <a:solidFill>
                  <a:srgbClr val="443728"/>
                </a:solidFill>
                <a:latin typeface="+mn-lt"/>
                <a:ea typeface="Open Sans" pitchFamily="34" charset="-122"/>
                <a:cs typeface="Open Sans" pitchFamily="34" charset="-120"/>
              </a:rPr>
              <a:t>Система должна выдерживать высокие нагрузки и обеспечивать стабильную работу при значительном количестве одновременно работающих пользователей, что критично для </a:t>
            </a:r>
            <a:r>
              <a:rPr lang="en-US" sz="1050" dirty="0" err="1">
                <a:solidFill>
                  <a:srgbClr val="443728"/>
                </a:solidFill>
                <a:latin typeface="+mn-lt"/>
                <a:ea typeface="Open Sans" pitchFamily="34" charset="-122"/>
                <a:cs typeface="Open Sans" pitchFamily="34" charset="-120"/>
              </a:rPr>
              <a:t>крупных</a:t>
            </a:r>
            <a:r>
              <a:rPr lang="en-US" sz="1050" dirty="0">
                <a:solidFill>
                  <a:srgbClr val="443728"/>
                </a:solidFill>
                <a:latin typeface="+mn-lt"/>
                <a:ea typeface="Open Sans" pitchFamily="34" charset="-122"/>
                <a:cs typeface="Open Sans" pitchFamily="34" charset="-120"/>
              </a:rPr>
              <a:t> </a:t>
            </a:r>
            <a:r>
              <a:rPr lang="en-US" sz="1050" dirty="0" err="1">
                <a:solidFill>
                  <a:srgbClr val="443728"/>
                </a:solidFill>
                <a:latin typeface="+mn-lt"/>
                <a:ea typeface="Open Sans" pitchFamily="34" charset="-122"/>
                <a:cs typeface="Open Sans" pitchFamily="34" charset="-120"/>
              </a:rPr>
              <a:t>компаний</a:t>
            </a:r>
            <a:endParaRPr lang="en-US" sz="1050" dirty="0">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3" name="Image 0" descr="preencoded.png">
            <a:extLst>
              <a:ext uri="{FF2B5EF4-FFF2-40B4-BE49-F238E27FC236}">
                <a16:creationId xmlns:a16="http://schemas.microsoft.com/office/drawing/2014/main" id="{1965499D-4E79-432B-A9BA-36F7BC8CBE02}"/>
              </a:ext>
            </a:extLst>
          </p:cNvPr>
          <p:cNvPicPr>
            <a:picLocks noChangeAspect="1"/>
          </p:cNvPicPr>
          <p:nvPr/>
        </p:nvPicPr>
        <p:blipFill>
          <a:blip r:embed="rId3"/>
          <a:stretch>
            <a:fillRect/>
          </a:stretch>
        </p:blipFill>
        <p:spPr>
          <a:xfrm>
            <a:off x="7609755" y="2972"/>
            <a:ext cx="4585420" cy="6878183"/>
          </a:xfrm>
          <a:prstGeom prst="rect">
            <a:avLst/>
          </a:prstGeom>
        </p:spPr>
      </p:pic>
      <p:sp>
        <p:nvSpPr>
          <p:cNvPr id="4" name="Text 1"/>
          <p:cNvSpPr/>
          <p:nvPr/>
        </p:nvSpPr>
        <p:spPr>
          <a:xfrm>
            <a:off x="654945" y="242824"/>
            <a:ext cx="6882802" cy="7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400" dirty="0">
                <a:solidFill>
                  <a:srgbClr val="443728"/>
                </a:solidFill>
                <a:latin typeface="+mj-lt"/>
                <a:ea typeface="Crimson Pro Bold" pitchFamily="34" charset="-122"/>
              </a:rPr>
              <a:t>На что обратить внимание при настройке версии соглашения кредита, займа</a:t>
            </a:r>
            <a:endParaRPr lang="en-US" sz="2400" dirty="0">
              <a:solidFill>
                <a:srgbClr val="443728"/>
              </a:solidFill>
              <a:latin typeface="+mj-lt"/>
              <a:ea typeface="Crimson Pro Bold" pitchFamily="34" charset="-122"/>
            </a:endParaRPr>
          </a:p>
        </p:txBody>
      </p:sp>
      <p:sp>
        <p:nvSpPr>
          <p:cNvPr id="5" name="Shape 2"/>
          <p:cNvSpPr/>
          <p:nvPr/>
        </p:nvSpPr>
        <p:spPr>
          <a:xfrm>
            <a:off x="371138" y="1637039"/>
            <a:ext cx="4790345" cy="1717009"/>
          </a:xfrm>
          <a:prstGeom prst="roundRect">
            <a:avLst>
              <a:gd name="adj" fmla="val 4549"/>
            </a:avLst>
          </a:prstGeom>
          <a:solidFill>
            <a:srgbClr val="FFFCFA"/>
          </a:solidFill>
          <a:ln w="22860">
            <a:solidFill>
              <a:srgbClr val="835E54"/>
            </a:solidFill>
            <a:prstDash val="solid"/>
          </a:ln>
        </p:spPr>
        <p:txBody>
          <a:bodyPr/>
          <a:lstStyle/>
          <a:p>
            <a:endParaRPr lang="ru-RU"/>
          </a:p>
        </p:txBody>
      </p:sp>
      <p:sp>
        <p:nvSpPr>
          <p:cNvPr id="6" name="Shape 3"/>
          <p:cNvSpPr/>
          <p:nvPr/>
        </p:nvSpPr>
        <p:spPr>
          <a:xfrm>
            <a:off x="390194" y="1656094"/>
            <a:ext cx="400342" cy="1666322"/>
          </a:xfrm>
          <a:prstGeom prst="roundRect">
            <a:avLst>
              <a:gd name="adj" fmla="val 6412"/>
            </a:avLst>
          </a:prstGeom>
          <a:solidFill>
            <a:srgbClr val="835E54"/>
          </a:solidFill>
          <a:ln/>
        </p:spPr>
        <p:txBody>
          <a:bodyPr/>
          <a:lstStyle/>
          <a:p>
            <a:endParaRPr lang="ru-RU"/>
          </a:p>
        </p:txBody>
      </p:sp>
      <p:sp>
        <p:nvSpPr>
          <p:cNvPr id="7" name="Text 4"/>
          <p:cNvSpPr/>
          <p:nvPr/>
        </p:nvSpPr>
        <p:spPr>
          <a:xfrm>
            <a:off x="545708" y="2366494"/>
            <a:ext cx="151205" cy="348602"/>
          </a:xfrm>
          <a:prstGeom prst="rect">
            <a:avLst/>
          </a:prstGeom>
          <a:noFill/>
          <a:ln/>
        </p:spPr>
        <p:txBody>
          <a:bodyPr wrap="none" lIns="0" tIns="0" rIns="0" bIns="0" rtlCol="0" anchor="t"/>
          <a:lstStyle/>
          <a:p>
            <a:pPr>
              <a:lnSpc>
                <a:spcPts val="1625"/>
              </a:lnSpc>
            </a:pPr>
            <a:r>
              <a:rPr lang="en-US" sz="1625" b="1" dirty="0">
                <a:solidFill>
                  <a:srgbClr val="FFFFFF"/>
                </a:solidFill>
                <a:latin typeface="+mn-lt"/>
                <a:ea typeface="Crimson Pro Bold" pitchFamily="34" charset="-122"/>
                <a:cs typeface="Crimson Pro Bold" pitchFamily="34" charset="-120"/>
              </a:rPr>
              <a:t>1</a:t>
            </a:r>
            <a:endParaRPr lang="en-US" sz="1625" dirty="0">
              <a:latin typeface="+mn-lt"/>
            </a:endParaRPr>
          </a:p>
        </p:txBody>
      </p:sp>
      <p:sp>
        <p:nvSpPr>
          <p:cNvPr id="8" name="Text 5"/>
          <p:cNvSpPr/>
          <p:nvPr/>
        </p:nvSpPr>
        <p:spPr>
          <a:xfrm>
            <a:off x="1089154" y="1795827"/>
            <a:ext cx="2902520" cy="290524"/>
          </a:xfrm>
          <a:prstGeom prst="rect">
            <a:avLst/>
          </a:prstGeom>
          <a:noFill/>
          <a:ln/>
        </p:spPr>
        <p:txBody>
          <a:bodyPr wrap="none" lIns="0" tIns="0" rIns="0" bIns="0" rtlCol="0" anchor="t"/>
          <a:lstStyle/>
          <a:p>
            <a:pPr>
              <a:lnSpc>
                <a:spcPts val="1709"/>
              </a:lnSpc>
            </a:pPr>
            <a:r>
              <a:rPr lang="en-US" sz="1400" b="1" dirty="0">
                <a:solidFill>
                  <a:srgbClr val="443728"/>
                </a:solidFill>
                <a:latin typeface="+mn-lt"/>
                <a:ea typeface="Crimson Pro Bold" pitchFamily="34" charset="-122"/>
                <a:cs typeface="Crimson Pro Bold" pitchFamily="34" charset="-120"/>
              </a:rPr>
              <a:t>Граница </a:t>
            </a:r>
            <a:r>
              <a:rPr lang="en-US" sz="1400" b="1" dirty="0" err="1">
                <a:solidFill>
                  <a:srgbClr val="443728"/>
                </a:solidFill>
                <a:latin typeface="+mn-lt"/>
                <a:ea typeface="Crimson Pro Bold" pitchFamily="34" charset="-122"/>
                <a:cs typeface="Crimson Pro Bold" pitchFamily="34" charset="-120"/>
              </a:rPr>
              <a:t>периода</a:t>
            </a:r>
            <a:r>
              <a:rPr lang="en-US" sz="1400" b="1" dirty="0">
                <a:solidFill>
                  <a:srgbClr val="443728"/>
                </a:solidFill>
                <a:latin typeface="+mn-lt"/>
                <a:ea typeface="Crimson Pro Bold" pitchFamily="34" charset="-122"/>
                <a:cs typeface="Crimson Pro Bold" pitchFamily="34" charset="-120"/>
              </a:rPr>
              <a:t> </a:t>
            </a:r>
            <a:r>
              <a:rPr lang="ru-RU" sz="1400" b="1" dirty="0">
                <a:solidFill>
                  <a:srgbClr val="443728"/>
                </a:solidFill>
                <a:latin typeface="+mn-lt"/>
                <a:ea typeface="Crimson Pro Bold" pitchFamily="34" charset="-122"/>
                <a:cs typeface="Crimson Pro Bold" pitchFamily="34" charset="-120"/>
              </a:rPr>
              <a:t>-</a:t>
            </a:r>
            <a:r>
              <a:rPr lang="en-US" sz="1400" b="1" dirty="0">
                <a:solidFill>
                  <a:srgbClr val="443728"/>
                </a:solidFill>
                <a:latin typeface="+mn-lt"/>
                <a:ea typeface="Crimson Pro Bold" pitchFamily="34" charset="-122"/>
                <a:cs typeface="Crimson Pro Bold" pitchFamily="34" charset="-120"/>
              </a:rPr>
              <a:t> последний день месяца</a:t>
            </a:r>
            <a:endParaRPr lang="en-US" sz="1400" dirty="0">
              <a:latin typeface="+mn-lt"/>
            </a:endParaRPr>
          </a:p>
        </p:txBody>
      </p:sp>
      <p:sp>
        <p:nvSpPr>
          <p:cNvPr id="9" name="Text 6"/>
          <p:cNvSpPr/>
          <p:nvPr/>
        </p:nvSpPr>
        <p:spPr>
          <a:xfrm>
            <a:off x="1089153" y="2098116"/>
            <a:ext cx="4000322" cy="892560"/>
          </a:xfrm>
          <a:prstGeom prst="rect">
            <a:avLst/>
          </a:prstGeom>
          <a:noFill/>
          <a:ln/>
        </p:spPr>
        <p:txBody>
          <a:bodyPr wrap="square" lIns="0" tIns="0" rIns="0" bIns="0" rtlCol="0" anchor="t"/>
          <a:lstStyle/>
          <a:p>
            <a:pPr>
              <a:lnSpc>
                <a:spcPts val="1750"/>
              </a:lnSpc>
            </a:pPr>
            <a:r>
              <a:rPr lang="ru-RU" sz="1200" dirty="0">
                <a:solidFill>
                  <a:srgbClr val="443728"/>
                </a:solidFill>
                <a:latin typeface="+mn-lt"/>
                <a:ea typeface="Open Sans" pitchFamily="34" charset="-122"/>
                <a:cs typeface="Open Sans" pitchFamily="34" charset="-120"/>
              </a:rPr>
              <a:t>Унифицировали</a:t>
            </a:r>
            <a:r>
              <a:rPr lang="en-US" sz="1200" dirty="0">
                <a:solidFill>
                  <a:srgbClr val="443728"/>
                </a:solidFill>
                <a:latin typeface="+mn-lt"/>
                <a:ea typeface="Open Sans" pitchFamily="34" charset="-122"/>
                <a:cs typeface="Open Sans" pitchFamily="34" charset="-120"/>
              </a:rPr>
              <a:t> действие параметра на все типы периодов: квартал, полугодие и год. </a:t>
            </a:r>
            <a:r>
              <a:rPr lang="ru-RU" sz="1200" dirty="0">
                <a:solidFill>
                  <a:srgbClr val="443728"/>
                </a:solidFill>
                <a:latin typeface="+mn-lt"/>
                <a:ea typeface="Open Sans" pitchFamily="34" charset="-122"/>
                <a:cs typeface="Open Sans" pitchFamily="34" charset="-120"/>
              </a:rPr>
              <a:t>П</a:t>
            </a:r>
            <a:r>
              <a:rPr lang="en-US" sz="1200" dirty="0" err="1">
                <a:solidFill>
                  <a:srgbClr val="443728"/>
                </a:solidFill>
                <a:latin typeface="+mn-lt"/>
                <a:ea typeface="Open Sans" pitchFamily="34" charset="-122"/>
                <a:cs typeface="Open Sans" pitchFamily="34" charset="-120"/>
              </a:rPr>
              <a:t>ри</a:t>
            </a:r>
            <a:r>
              <a:rPr lang="en-US" sz="1200" dirty="0">
                <a:solidFill>
                  <a:srgbClr val="443728"/>
                </a:solidFill>
                <a:latin typeface="+mn-lt"/>
                <a:ea typeface="Open Sans" pitchFamily="34" charset="-122"/>
                <a:cs typeface="Open Sans" pitchFamily="34" charset="-120"/>
              </a:rPr>
              <a:t> установленном флаге период всегда завершается в последний день </a:t>
            </a:r>
            <a:r>
              <a:rPr lang="en-US" sz="1200" dirty="0" err="1">
                <a:solidFill>
                  <a:srgbClr val="443728"/>
                </a:solidFill>
                <a:latin typeface="+mn-lt"/>
                <a:ea typeface="Open Sans" pitchFamily="34" charset="-122"/>
                <a:cs typeface="Open Sans" pitchFamily="34" charset="-120"/>
              </a:rPr>
              <a:t>календарного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квартала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полугодия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года</a:t>
            </a:r>
            <a:endParaRPr lang="en-US" sz="1200" dirty="0">
              <a:latin typeface="+mn-lt"/>
            </a:endParaRPr>
          </a:p>
        </p:txBody>
      </p:sp>
      <p:sp>
        <p:nvSpPr>
          <p:cNvPr id="10" name="Shape 7"/>
          <p:cNvSpPr/>
          <p:nvPr/>
        </p:nvSpPr>
        <p:spPr>
          <a:xfrm>
            <a:off x="371139" y="3651854"/>
            <a:ext cx="5942472" cy="1290936"/>
          </a:xfrm>
          <a:prstGeom prst="roundRect">
            <a:avLst>
              <a:gd name="adj" fmla="val 4549"/>
            </a:avLst>
          </a:prstGeom>
          <a:solidFill>
            <a:srgbClr val="FFFCFA"/>
          </a:solidFill>
          <a:ln w="22860">
            <a:solidFill>
              <a:srgbClr val="C9907C"/>
            </a:solidFill>
            <a:prstDash val="solid"/>
          </a:ln>
        </p:spPr>
        <p:txBody>
          <a:bodyPr/>
          <a:lstStyle/>
          <a:p>
            <a:endParaRPr lang="ru-RU"/>
          </a:p>
        </p:txBody>
      </p:sp>
      <p:sp>
        <p:nvSpPr>
          <p:cNvPr id="11" name="Shape 8"/>
          <p:cNvSpPr/>
          <p:nvPr/>
        </p:nvSpPr>
        <p:spPr>
          <a:xfrm>
            <a:off x="390193" y="3670909"/>
            <a:ext cx="400342" cy="1252827"/>
          </a:xfrm>
          <a:prstGeom prst="roundRect">
            <a:avLst>
              <a:gd name="adj" fmla="val 6412"/>
            </a:avLst>
          </a:prstGeom>
          <a:solidFill>
            <a:srgbClr val="C9907C"/>
          </a:solidFill>
          <a:ln/>
        </p:spPr>
        <p:txBody>
          <a:bodyPr/>
          <a:lstStyle/>
          <a:p>
            <a:endParaRPr lang="ru-RU"/>
          </a:p>
        </p:txBody>
      </p:sp>
      <p:sp>
        <p:nvSpPr>
          <p:cNvPr id="12" name="Text 9"/>
          <p:cNvSpPr/>
          <p:nvPr/>
        </p:nvSpPr>
        <p:spPr>
          <a:xfrm>
            <a:off x="561782" y="4166224"/>
            <a:ext cx="184794" cy="262097"/>
          </a:xfrm>
          <a:prstGeom prst="rect">
            <a:avLst/>
          </a:prstGeom>
          <a:noFill/>
          <a:ln/>
        </p:spPr>
        <p:txBody>
          <a:bodyPr wrap="none" lIns="0" tIns="0" rIns="0" bIns="0" rtlCol="0" anchor="t"/>
          <a:lstStyle/>
          <a:p>
            <a:pPr>
              <a:lnSpc>
                <a:spcPts val="1625"/>
              </a:lnSpc>
            </a:pPr>
            <a:r>
              <a:rPr lang="en-US" sz="1625" b="1" dirty="0">
                <a:solidFill>
                  <a:srgbClr val="000000"/>
                </a:solidFill>
                <a:latin typeface="+mn-lt"/>
                <a:ea typeface="Crimson Pro Bold" pitchFamily="34" charset="-122"/>
                <a:cs typeface="Crimson Pro Bold" pitchFamily="34" charset="-120"/>
              </a:rPr>
              <a:t>2</a:t>
            </a:r>
            <a:endParaRPr lang="en-US" sz="1625" dirty="0">
              <a:latin typeface="+mn-lt"/>
            </a:endParaRPr>
          </a:p>
        </p:txBody>
      </p:sp>
      <p:sp>
        <p:nvSpPr>
          <p:cNvPr id="13" name="Text 10"/>
          <p:cNvSpPr/>
          <p:nvPr/>
        </p:nvSpPr>
        <p:spPr>
          <a:xfrm>
            <a:off x="1089152" y="3810641"/>
            <a:ext cx="1540179" cy="218431"/>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Валюта платежа</a:t>
            </a:r>
            <a:endParaRPr lang="en-US" sz="1600" dirty="0">
              <a:latin typeface="+mn-lt"/>
            </a:endParaRPr>
          </a:p>
        </p:txBody>
      </p:sp>
      <p:sp>
        <p:nvSpPr>
          <p:cNvPr id="14" name="Text 11"/>
          <p:cNvSpPr/>
          <p:nvPr/>
        </p:nvSpPr>
        <p:spPr>
          <a:xfrm>
            <a:off x="1089152" y="4112931"/>
            <a:ext cx="5182819" cy="671073"/>
          </a:xfrm>
          <a:prstGeom prst="rect">
            <a:avLst/>
          </a:prstGeom>
          <a:noFill/>
          <a:ln/>
        </p:spPr>
        <p:txBody>
          <a:bodyPr wrap="square" lIns="0" tIns="0" rIns="0" bIns="0" rtlCol="0" anchor="t"/>
          <a:lstStyle/>
          <a:p>
            <a:pPr>
              <a:lnSpc>
                <a:spcPts val="1750"/>
              </a:lnSpc>
            </a:pPr>
            <a:r>
              <a:rPr lang="ru-RU" sz="1200" dirty="0">
                <a:solidFill>
                  <a:srgbClr val="443728"/>
                </a:solidFill>
                <a:latin typeface="+mn-lt"/>
                <a:ea typeface="Open Sans" pitchFamily="34" charset="-122"/>
                <a:cs typeface="Open Sans" pitchFamily="34" charset="-120"/>
              </a:rPr>
              <a:t>Д</a:t>
            </a:r>
            <a:r>
              <a:rPr lang="en-US" sz="1200" dirty="0" err="1">
                <a:solidFill>
                  <a:srgbClr val="443728"/>
                </a:solidFill>
                <a:latin typeface="+mn-lt"/>
                <a:ea typeface="Open Sans" pitchFamily="34" charset="-122"/>
                <a:cs typeface="Open Sans" pitchFamily="34" charset="-120"/>
              </a:rPr>
              <a:t>ля</a:t>
            </a:r>
            <a:r>
              <a:rPr lang="en-US" sz="1200" dirty="0">
                <a:solidFill>
                  <a:srgbClr val="443728"/>
                </a:solidFill>
                <a:latin typeface="+mn-lt"/>
                <a:ea typeface="Open Sans" pitchFamily="34" charset="-122"/>
                <a:cs typeface="Open Sans" pitchFamily="34" charset="-120"/>
              </a:rPr>
              <a:t> платежей по кредитам и займам можно устанавливать валюту, отличающуюся от валюты договора. Изменения затронули заявки на оплату, платежный календарь и платежные документы</a:t>
            </a:r>
            <a:endParaRPr lang="en-US" sz="1200" dirty="0">
              <a:latin typeface="+mn-lt"/>
            </a:endParaRPr>
          </a:p>
        </p:txBody>
      </p:sp>
      <p:sp>
        <p:nvSpPr>
          <p:cNvPr id="15" name="Shape 12"/>
          <p:cNvSpPr/>
          <p:nvPr/>
        </p:nvSpPr>
        <p:spPr>
          <a:xfrm>
            <a:off x="390193" y="5247093"/>
            <a:ext cx="6643498" cy="1290936"/>
          </a:xfrm>
          <a:prstGeom prst="roundRect">
            <a:avLst>
              <a:gd name="adj" fmla="val 5502"/>
            </a:avLst>
          </a:prstGeom>
          <a:solidFill>
            <a:srgbClr val="FFFCFA"/>
          </a:solidFill>
          <a:ln w="22860">
            <a:solidFill>
              <a:srgbClr val="B3BDB5"/>
            </a:solidFill>
            <a:prstDash val="solid"/>
          </a:ln>
        </p:spPr>
        <p:txBody>
          <a:bodyPr/>
          <a:lstStyle/>
          <a:p>
            <a:endParaRPr lang="ru-RU"/>
          </a:p>
        </p:txBody>
      </p:sp>
      <p:sp>
        <p:nvSpPr>
          <p:cNvPr id="16" name="Shape 13"/>
          <p:cNvSpPr/>
          <p:nvPr/>
        </p:nvSpPr>
        <p:spPr>
          <a:xfrm>
            <a:off x="409248" y="5266146"/>
            <a:ext cx="381287" cy="1244839"/>
          </a:xfrm>
          <a:prstGeom prst="roundRect">
            <a:avLst>
              <a:gd name="adj" fmla="val 6412"/>
            </a:avLst>
          </a:prstGeom>
          <a:solidFill>
            <a:srgbClr val="B3BDB5"/>
          </a:solidFill>
          <a:ln/>
        </p:spPr>
        <p:txBody>
          <a:bodyPr/>
          <a:lstStyle/>
          <a:p>
            <a:endParaRPr lang="ru-RU"/>
          </a:p>
        </p:txBody>
      </p:sp>
      <p:sp>
        <p:nvSpPr>
          <p:cNvPr id="17" name="Text 14"/>
          <p:cNvSpPr/>
          <p:nvPr/>
        </p:nvSpPr>
        <p:spPr>
          <a:xfrm>
            <a:off x="580837" y="5649617"/>
            <a:ext cx="209698" cy="262097"/>
          </a:xfrm>
          <a:prstGeom prst="rect">
            <a:avLst/>
          </a:prstGeom>
          <a:noFill/>
          <a:ln/>
        </p:spPr>
        <p:txBody>
          <a:bodyPr wrap="none" lIns="0" tIns="0" rIns="0" bIns="0" rtlCol="0" anchor="t"/>
          <a:lstStyle/>
          <a:p>
            <a:pPr>
              <a:lnSpc>
                <a:spcPts val="1625"/>
              </a:lnSpc>
            </a:pPr>
            <a:r>
              <a:rPr lang="en-US" sz="1625" b="1" dirty="0">
                <a:solidFill>
                  <a:srgbClr val="000000"/>
                </a:solidFill>
                <a:latin typeface="+mn-lt"/>
                <a:ea typeface="Crimson Pro Bold" pitchFamily="34" charset="-122"/>
                <a:cs typeface="Crimson Pro Bold" pitchFamily="34" charset="-120"/>
              </a:rPr>
              <a:t>3</a:t>
            </a:r>
            <a:endParaRPr lang="en-US" sz="1625" dirty="0">
              <a:latin typeface="+mn-lt"/>
            </a:endParaRPr>
          </a:p>
        </p:txBody>
      </p:sp>
      <p:sp>
        <p:nvSpPr>
          <p:cNvPr id="18" name="Text 15"/>
          <p:cNvSpPr/>
          <p:nvPr/>
        </p:nvSpPr>
        <p:spPr>
          <a:xfrm>
            <a:off x="1108208" y="5405880"/>
            <a:ext cx="3091082" cy="218431"/>
          </a:xfrm>
          <a:prstGeom prst="rect">
            <a:avLst/>
          </a:prstGeom>
          <a:noFill/>
          <a:ln/>
        </p:spPr>
        <p:txBody>
          <a:bodyPr wrap="none" lIns="0" tIns="0" rIns="0" bIns="0" rtlCol="0" anchor="t"/>
          <a:lstStyle/>
          <a:p>
            <a:pPr>
              <a:lnSpc>
                <a:spcPts val="1709"/>
              </a:lnSpc>
            </a:pPr>
            <a:r>
              <a:rPr lang="ru-RU" sz="1600" b="1" dirty="0">
                <a:solidFill>
                  <a:srgbClr val="443728"/>
                </a:solidFill>
                <a:latin typeface="+mn-lt"/>
                <a:ea typeface="Crimson Pro Bold" pitchFamily="34" charset="-122"/>
                <a:cs typeface="Crimson Pro Bold" pitchFamily="34" charset="-120"/>
              </a:rPr>
              <a:t>Формула расчета плавающей процентной ставки </a:t>
            </a:r>
            <a:endParaRPr lang="en-US" sz="1600" dirty="0">
              <a:latin typeface="+mn-lt"/>
            </a:endParaRPr>
          </a:p>
        </p:txBody>
      </p:sp>
      <p:sp>
        <p:nvSpPr>
          <p:cNvPr id="19" name="Text 16"/>
          <p:cNvSpPr/>
          <p:nvPr/>
        </p:nvSpPr>
        <p:spPr>
          <a:xfrm>
            <a:off x="1108207" y="5708168"/>
            <a:ext cx="5781468" cy="745961"/>
          </a:xfrm>
          <a:prstGeom prst="rect">
            <a:avLst/>
          </a:prstGeom>
          <a:noFill/>
          <a:ln/>
        </p:spPr>
        <p:txBody>
          <a:bodyPr wrap="square" lIns="0" tIns="0" rIns="0" bIns="0" rtlCol="0" anchor="t"/>
          <a:lstStyle/>
          <a:p>
            <a:pPr>
              <a:lnSpc>
                <a:spcPts val="1750"/>
              </a:lnSpc>
            </a:pPr>
            <a:r>
              <a:rPr lang="ru-RU" sz="1200" dirty="0">
                <a:solidFill>
                  <a:srgbClr val="443728"/>
                </a:solidFill>
                <a:latin typeface="+mn-lt"/>
                <a:ea typeface="Open Sans" pitchFamily="34" charset="-122"/>
                <a:cs typeface="Open Sans" pitchFamily="34" charset="-120"/>
              </a:rPr>
              <a:t>Ф</a:t>
            </a:r>
            <a:r>
              <a:rPr lang="en-US" sz="1200" dirty="0" err="1">
                <a:solidFill>
                  <a:srgbClr val="443728"/>
                </a:solidFill>
                <a:latin typeface="+mn-lt"/>
                <a:ea typeface="Open Sans" pitchFamily="34" charset="-122"/>
                <a:cs typeface="Open Sans" pitchFamily="34" charset="-120"/>
              </a:rPr>
              <a:t>ормула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расчета</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Индикатор</a:t>
            </a:r>
            <a:r>
              <a:rPr lang="ru-RU" sz="1200" dirty="0">
                <a:solidFill>
                  <a:srgbClr val="443728"/>
                </a:solidFill>
                <a:latin typeface="+mn-lt"/>
                <a:ea typeface="Open Sans" pitchFamily="34" charset="-122"/>
                <a:cs typeface="Open Sans" pitchFamily="34" charset="-120"/>
              </a:rPr>
              <a:t> (ставка)</a:t>
            </a:r>
            <a:r>
              <a:rPr lang="en-US" sz="1200" dirty="0">
                <a:solidFill>
                  <a:srgbClr val="443728"/>
                </a:solidFill>
                <a:latin typeface="+mn-lt"/>
                <a:ea typeface="Open Sans" pitchFamily="34" charset="-122"/>
                <a:cs typeface="Open Sans" pitchFamily="34" charset="-120"/>
              </a:rPr>
              <a:t> × </a:t>
            </a:r>
            <a:r>
              <a:rPr lang="en-US" sz="1200" dirty="0" err="1">
                <a:solidFill>
                  <a:srgbClr val="443728"/>
                </a:solidFill>
                <a:latin typeface="+mn-lt"/>
                <a:ea typeface="Open Sans" pitchFamily="34" charset="-122"/>
                <a:cs typeface="Open Sans" pitchFamily="34" charset="-120"/>
              </a:rPr>
              <a:t>Коэффициент</a:t>
            </a:r>
            <a:r>
              <a:rPr lang="en-US" sz="1200" dirty="0">
                <a:solidFill>
                  <a:srgbClr val="443728"/>
                </a:solidFill>
                <a:latin typeface="+mn-lt"/>
                <a:ea typeface="Open Sans" pitchFamily="34" charset="-122"/>
                <a:cs typeface="Open Sans" pitchFamily="34" charset="-120"/>
              </a:rPr>
              <a:t> ± </a:t>
            </a:r>
            <a:r>
              <a:rPr lang="ru-RU" sz="1200" dirty="0">
                <a:solidFill>
                  <a:srgbClr val="443728"/>
                </a:solidFill>
                <a:latin typeface="+mn-lt"/>
                <a:ea typeface="Open Sans" pitchFamily="34" charset="-122"/>
                <a:cs typeface="Open Sans" pitchFamily="34" charset="-120"/>
              </a:rPr>
              <a:t>Смещение</a:t>
            </a:r>
          </a:p>
          <a:p>
            <a:pPr>
              <a:lnSpc>
                <a:spcPts val="1750"/>
              </a:lnSpc>
            </a:pPr>
            <a:r>
              <a:rPr lang="ru-RU" sz="1200" dirty="0">
                <a:solidFill>
                  <a:srgbClr val="443728"/>
                </a:solidFill>
                <a:latin typeface="+mn-lt"/>
                <a:ea typeface="Open Sans" pitchFamily="34" charset="-122"/>
                <a:cs typeface="Open Sans" pitchFamily="34" charset="-120"/>
              </a:rPr>
              <a:t>Предусмотрена автоматическая актуализация графиков кредита с плавающей ставкой</a:t>
            </a:r>
            <a:endParaRPr lang="en-US" sz="1200" dirty="0">
              <a:latin typeface="+mn-lt"/>
            </a:endParaRPr>
          </a:p>
        </p:txBody>
      </p:sp>
      <p:pic>
        <p:nvPicPr>
          <p:cNvPr id="22" name="Рисунок 21">
            <a:extLst>
              <a:ext uri="{FF2B5EF4-FFF2-40B4-BE49-F238E27FC236}">
                <a16:creationId xmlns:a16="http://schemas.microsoft.com/office/drawing/2014/main" id="{C1E58EBC-CA31-4A4A-A13F-9519EBC57B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03632" y="1448914"/>
            <a:ext cx="5032376" cy="25118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1AF699B3-228B-43B8-9FD9-244214C3874D}"/>
              </a:ext>
            </a:extLst>
          </p:cNvPr>
          <p:cNvPicPr>
            <a:picLocks noChangeAspect="1"/>
          </p:cNvPicPr>
          <p:nvPr/>
        </p:nvPicPr>
        <p:blipFill>
          <a:blip r:embed="rId3"/>
          <a:stretch>
            <a:fillRect/>
          </a:stretch>
        </p:blipFill>
        <p:spPr>
          <a:xfrm>
            <a:off x="7609755" y="2972"/>
            <a:ext cx="4585420" cy="6878183"/>
          </a:xfrm>
          <a:prstGeom prst="rect">
            <a:avLst/>
          </a:prstGeom>
        </p:spPr>
      </p:pic>
      <p:sp>
        <p:nvSpPr>
          <p:cNvPr id="51202" name="Заголовок 1">
            <a:extLst>
              <a:ext uri="{FF2B5EF4-FFF2-40B4-BE49-F238E27FC236}">
                <a16:creationId xmlns:a16="http://schemas.microsoft.com/office/drawing/2014/main" id="{DC9A157D-6B00-4FCA-84BA-DEC2EA1331F6}"/>
              </a:ext>
            </a:extLst>
          </p:cNvPr>
          <p:cNvSpPr>
            <a:spLocks noGrp="1" noChangeArrowheads="1"/>
          </p:cNvSpPr>
          <p:nvPr>
            <p:ph type="title"/>
          </p:nvPr>
        </p:nvSpPr>
        <p:spPr>
          <a:xfrm>
            <a:off x="696913" y="188912"/>
            <a:ext cx="6912842" cy="792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400" dirty="0">
                <a:solidFill>
                  <a:srgbClr val="443728"/>
                </a:solidFill>
                <a:ea typeface="Crimson Pro Bold" pitchFamily="34" charset="-122"/>
                <a:cs typeface="+mn-cs"/>
              </a:rPr>
              <a:t>На что обратить внимание при настройке версии соглашения кредита, займа</a:t>
            </a:r>
            <a:endParaRPr lang="en-US" sz="2400" dirty="0">
              <a:solidFill>
                <a:srgbClr val="443728"/>
              </a:solidFill>
              <a:ea typeface="Crimson Pro Bold" pitchFamily="34" charset="-122"/>
              <a:cs typeface="+mn-cs"/>
            </a:endParaRPr>
          </a:p>
        </p:txBody>
      </p:sp>
      <p:pic>
        <p:nvPicPr>
          <p:cNvPr id="51204" name="Рисунок 3">
            <a:extLst>
              <a:ext uri="{FF2B5EF4-FFF2-40B4-BE49-F238E27FC236}">
                <a16:creationId xmlns:a16="http://schemas.microsoft.com/office/drawing/2014/main" id="{33DAFE51-C917-44C0-919F-102C6738A2D3}"/>
              </a:ext>
            </a:extLst>
          </p:cNvPr>
          <p:cNvPicPr>
            <a:picLocks noChangeAspect="1"/>
          </p:cNvPicPr>
          <p:nvPr/>
        </p:nvPicPr>
        <p:blipFill>
          <a:blip r:embed="rId4">
            <a:extLst>
              <a:ext uri="{28A0092B-C50C-407E-A947-70E740481C1C}">
                <a14:useLocalDpi xmlns:a14="http://schemas.microsoft.com/office/drawing/2010/main" val="0"/>
              </a:ext>
            </a:extLst>
          </a:blip>
          <a:srcRect l="1962" t="-674" r="24655" b="674"/>
          <a:stretch>
            <a:fillRect/>
          </a:stretch>
        </p:blipFill>
        <p:spPr bwMode="auto">
          <a:xfrm>
            <a:off x="6266363" y="1420489"/>
            <a:ext cx="5475899" cy="43619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hape 2">
            <a:extLst>
              <a:ext uri="{FF2B5EF4-FFF2-40B4-BE49-F238E27FC236}">
                <a16:creationId xmlns:a16="http://schemas.microsoft.com/office/drawing/2014/main" id="{3E4514CD-B767-4FCA-AE28-6D7408A1DA6D}"/>
              </a:ext>
            </a:extLst>
          </p:cNvPr>
          <p:cNvSpPr>
            <a:spLocks noChangeArrowheads="1"/>
          </p:cNvSpPr>
          <p:nvPr/>
        </p:nvSpPr>
        <p:spPr bwMode="auto">
          <a:xfrm>
            <a:off x="355997" y="2143385"/>
            <a:ext cx="5591865" cy="1558256"/>
          </a:xfrm>
          <a:prstGeom prst="roundRect">
            <a:avLst>
              <a:gd name="adj" fmla="val 6514"/>
            </a:avLst>
          </a:prstGeom>
          <a:solidFill>
            <a:srgbClr val="FFFCFA"/>
          </a:solidFill>
          <a:ln w="22860">
            <a:solidFill>
              <a:srgbClr val="835E54"/>
            </a:solidFill>
            <a:round/>
            <a:headEnd/>
            <a:tailEnd/>
          </a:ln>
        </p:spPr>
        <p:txBody>
          <a:bodyPr/>
          <a:lstStyle/>
          <a:p>
            <a:endParaRPr lang="ru-RU"/>
          </a:p>
        </p:txBody>
      </p:sp>
      <p:sp>
        <p:nvSpPr>
          <p:cNvPr id="6" name="Shape 3">
            <a:extLst>
              <a:ext uri="{FF2B5EF4-FFF2-40B4-BE49-F238E27FC236}">
                <a16:creationId xmlns:a16="http://schemas.microsoft.com/office/drawing/2014/main" id="{2EB2BDF1-A214-4B47-A3E2-7A14B9ABBAD0}"/>
              </a:ext>
            </a:extLst>
          </p:cNvPr>
          <p:cNvSpPr>
            <a:spLocks noChangeArrowheads="1"/>
          </p:cNvSpPr>
          <p:nvPr/>
        </p:nvSpPr>
        <p:spPr bwMode="auto">
          <a:xfrm>
            <a:off x="375047" y="2143386"/>
            <a:ext cx="497169" cy="1542885"/>
          </a:xfrm>
          <a:prstGeom prst="roundRect">
            <a:avLst>
              <a:gd name="adj" fmla="val 6181"/>
            </a:avLst>
          </a:prstGeom>
          <a:solidFill>
            <a:srgbClr val="835E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Text 4">
            <a:extLst>
              <a:ext uri="{FF2B5EF4-FFF2-40B4-BE49-F238E27FC236}">
                <a16:creationId xmlns:a16="http://schemas.microsoft.com/office/drawing/2014/main" id="{73E2C791-4E29-482C-874D-7F959F276652}"/>
              </a:ext>
            </a:extLst>
          </p:cNvPr>
          <p:cNvSpPr/>
          <p:nvPr/>
        </p:nvSpPr>
        <p:spPr>
          <a:xfrm>
            <a:off x="571953" y="2831638"/>
            <a:ext cx="213560" cy="247650"/>
          </a:xfrm>
          <a:prstGeom prst="rect">
            <a:avLst/>
          </a:prstGeom>
          <a:noFill/>
          <a:ln/>
        </p:spPr>
        <p:txBody>
          <a:bodyPr wrap="none" lIns="0" tIns="0" rIns="0" bIns="0"/>
          <a:lstStyle/>
          <a:p>
            <a:pPr>
              <a:lnSpc>
                <a:spcPts val="1542"/>
              </a:lnSpc>
              <a:defRPr/>
            </a:pPr>
            <a:r>
              <a:rPr lang="ru-RU" sz="1600" b="1" dirty="0">
                <a:solidFill>
                  <a:schemeClr val="bg1"/>
                </a:solidFill>
                <a:latin typeface="+mn-lt"/>
              </a:rPr>
              <a:t>4</a:t>
            </a:r>
            <a:endParaRPr lang="en-US" sz="1600" b="1" dirty="0">
              <a:solidFill>
                <a:schemeClr val="bg1"/>
              </a:solidFill>
              <a:latin typeface="+mn-lt"/>
            </a:endParaRPr>
          </a:p>
        </p:txBody>
      </p:sp>
      <p:sp>
        <p:nvSpPr>
          <p:cNvPr id="8" name="Text 6">
            <a:extLst>
              <a:ext uri="{FF2B5EF4-FFF2-40B4-BE49-F238E27FC236}">
                <a16:creationId xmlns:a16="http://schemas.microsoft.com/office/drawing/2014/main" id="{872382B0-8FDE-4F05-888E-83CBA4DCC2AF}"/>
              </a:ext>
            </a:extLst>
          </p:cNvPr>
          <p:cNvSpPr/>
          <p:nvPr/>
        </p:nvSpPr>
        <p:spPr>
          <a:xfrm>
            <a:off x="1071461" y="2287357"/>
            <a:ext cx="4840132" cy="500062"/>
          </a:xfrm>
          <a:prstGeom prst="rect">
            <a:avLst/>
          </a:prstGeom>
          <a:noFill/>
          <a:ln/>
        </p:spPr>
        <p:txBody>
          <a:bodyPr lIns="0" tIns="0" rIns="0" bIns="0"/>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ts val="1663"/>
              </a:lnSpc>
            </a:pPr>
            <a:r>
              <a:rPr lang="ru-RU" altLang="ru-RU" sz="1600" dirty="0">
                <a:solidFill>
                  <a:srgbClr val="443728"/>
                </a:solidFill>
                <a:latin typeface="Futura PT Demi" pitchFamily="34" charset="0"/>
                <a:cs typeface="Open Sans" panose="020B0606030504020204" pitchFamily="34" charset="0"/>
              </a:rPr>
              <a:t>Дифференцированный платеж</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Основной долг выплачивается равными частями</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Процент начисляется на остаток долга</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Размер платежа уменьшается с течением времени</a:t>
            </a:r>
          </a:p>
        </p:txBody>
      </p:sp>
      <p:sp>
        <p:nvSpPr>
          <p:cNvPr id="9" name="Shape 7">
            <a:extLst>
              <a:ext uri="{FF2B5EF4-FFF2-40B4-BE49-F238E27FC236}">
                <a16:creationId xmlns:a16="http://schemas.microsoft.com/office/drawing/2014/main" id="{B2E5E938-78E1-4A5E-A248-DC77E980E463}"/>
              </a:ext>
            </a:extLst>
          </p:cNvPr>
          <p:cNvSpPr>
            <a:spLocks noChangeArrowheads="1"/>
          </p:cNvSpPr>
          <p:nvPr/>
        </p:nvSpPr>
        <p:spPr bwMode="auto">
          <a:xfrm>
            <a:off x="336947" y="3933850"/>
            <a:ext cx="5591865" cy="1728192"/>
          </a:xfrm>
          <a:prstGeom prst="roundRect">
            <a:avLst>
              <a:gd name="adj" fmla="val 6514"/>
            </a:avLst>
          </a:prstGeom>
          <a:solidFill>
            <a:srgbClr val="FFFCFA"/>
          </a:solidFill>
          <a:ln w="22860">
            <a:solidFill>
              <a:srgbClr val="C9907C"/>
            </a:solidFill>
            <a:round/>
            <a:headEnd/>
            <a:tailEnd/>
          </a:ln>
        </p:spPr>
        <p:txBody>
          <a:bodyPr/>
          <a:lstStyle/>
          <a:p>
            <a:endParaRPr lang="ru-RU"/>
          </a:p>
        </p:txBody>
      </p:sp>
      <p:sp>
        <p:nvSpPr>
          <p:cNvPr id="10" name="Shape 8">
            <a:extLst>
              <a:ext uri="{FF2B5EF4-FFF2-40B4-BE49-F238E27FC236}">
                <a16:creationId xmlns:a16="http://schemas.microsoft.com/office/drawing/2014/main" id="{B818EA1C-B02F-4431-9B56-E37DDC302C66}"/>
              </a:ext>
            </a:extLst>
          </p:cNvPr>
          <p:cNvSpPr>
            <a:spLocks noChangeArrowheads="1"/>
          </p:cNvSpPr>
          <p:nvPr/>
        </p:nvSpPr>
        <p:spPr bwMode="auto">
          <a:xfrm>
            <a:off x="355997" y="3952899"/>
            <a:ext cx="497169" cy="1702621"/>
          </a:xfrm>
          <a:prstGeom prst="roundRect">
            <a:avLst>
              <a:gd name="adj" fmla="val 6181"/>
            </a:avLst>
          </a:prstGeom>
          <a:solidFill>
            <a:srgbClr val="C99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 name="Text 9">
            <a:extLst>
              <a:ext uri="{FF2B5EF4-FFF2-40B4-BE49-F238E27FC236}">
                <a16:creationId xmlns:a16="http://schemas.microsoft.com/office/drawing/2014/main" id="{9E73AB99-FD64-4026-A908-07695D7BD758}"/>
              </a:ext>
            </a:extLst>
          </p:cNvPr>
          <p:cNvSpPr/>
          <p:nvPr/>
        </p:nvSpPr>
        <p:spPr>
          <a:xfrm>
            <a:off x="547291" y="4643981"/>
            <a:ext cx="213561" cy="249238"/>
          </a:xfrm>
          <a:prstGeom prst="rect">
            <a:avLst/>
          </a:prstGeom>
          <a:noFill/>
          <a:ln/>
        </p:spPr>
        <p:txBody>
          <a:bodyPr wrap="none" lIns="0" tIns="0" rIns="0" bIns="0"/>
          <a:lstStyle/>
          <a:p>
            <a:pPr>
              <a:lnSpc>
                <a:spcPts val="1542"/>
              </a:lnSpc>
              <a:defRPr/>
            </a:pPr>
            <a:r>
              <a:rPr lang="ru-RU" sz="1600" b="1" dirty="0">
                <a:solidFill>
                  <a:srgbClr val="443728"/>
                </a:solidFill>
                <a:latin typeface="+mn-lt"/>
                <a:ea typeface="Crimson Pro Bold" pitchFamily="34" charset="-122"/>
                <a:cs typeface="Crimson Pro Bold" pitchFamily="34" charset="-120"/>
              </a:rPr>
              <a:t>5</a:t>
            </a:r>
            <a:endParaRPr lang="en-US" sz="1600" b="1" dirty="0">
              <a:solidFill>
                <a:srgbClr val="443728"/>
              </a:solidFill>
              <a:latin typeface="+mn-lt"/>
            </a:endParaRPr>
          </a:p>
        </p:txBody>
      </p:sp>
      <p:sp>
        <p:nvSpPr>
          <p:cNvPr id="12" name="Text 11">
            <a:extLst>
              <a:ext uri="{FF2B5EF4-FFF2-40B4-BE49-F238E27FC236}">
                <a16:creationId xmlns:a16="http://schemas.microsoft.com/office/drawing/2014/main" id="{5F7C715F-3DC4-4077-A5F9-13AED220A1F9}"/>
              </a:ext>
            </a:extLst>
          </p:cNvPr>
          <p:cNvSpPr/>
          <p:nvPr/>
        </p:nvSpPr>
        <p:spPr>
          <a:xfrm>
            <a:off x="981472" y="4019575"/>
            <a:ext cx="4840133" cy="1498050"/>
          </a:xfrm>
          <a:prstGeom prst="rect">
            <a:avLst/>
          </a:prstGeom>
          <a:noFill/>
          <a:ln/>
        </p:spPr>
        <p:txBody>
          <a:bodyPr lIns="0" tIns="0" rIns="0" bIns="0"/>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nSpc>
                <a:spcPts val="1663"/>
              </a:lnSpc>
            </a:pPr>
            <a:r>
              <a:rPr lang="ru-RU" altLang="ru-RU" sz="1600" dirty="0">
                <a:solidFill>
                  <a:srgbClr val="443728"/>
                </a:solidFill>
                <a:latin typeface="Futura PT Demi" pitchFamily="34" charset="0"/>
                <a:cs typeface="Open Sans" panose="020B0606030504020204" pitchFamily="34" charset="0"/>
              </a:rPr>
              <a:t>Аннуитетный платеж</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Ежемесячный платеж остается постоянным на весь срок</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В начале срока большая часть платежа идет на погашение процентов</a:t>
            </a:r>
          </a:p>
          <a:p>
            <a:pPr marL="285750" indent="-285750">
              <a:lnSpc>
                <a:spcPts val="1663"/>
              </a:lnSpc>
              <a:buFont typeface="Arial" panose="020B0604020202020204" pitchFamily="34" charset="0"/>
              <a:buChar char="•"/>
            </a:pPr>
            <a:r>
              <a:rPr lang="ru-RU" altLang="ru-RU" sz="1600" b="0" dirty="0">
                <a:solidFill>
                  <a:srgbClr val="443728"/>
                </a:solidFill>
                <a:latin typeface="Futura PT Demi" pitchFamily="34" charset="0"/>
                <a:cs typeface="Open Sans" panose="020B0606030504020204" pitchFamily="34" charset="0"/>
              </a:rPr>
              <a:t>К концу срока основная часть платежа направляется на погашение долга</a:t>
            </a:r>
          </a:p>
        </p:txBody>
      </p:sp>
    </p:spTree>
    <p:extLst>
      <p:ext uri="{BB962C8B-B14F-4D97-AF65-F5344CB8AC3E}">
        <p14:creationId xmlns:p14="http://schemas.microsoft.com/office/powerpoint/2010/main" val="1851024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3" name="Text 1"/>
          <p:cNvSpPr/>
          <p:nvPr/>
        </p:nvSpPr>
        <p:spPr>
          <a:xfrm>
            <a:off x="650408" y="1753636"/>
            <a:ext cx="10894359" cy="267555"/>
          </a:xfrm>
          <a:prstGeom prst="rect">
            <a:avLst/>
          </a:prstGeom>
          <a:noFill/>
          <a:ln/>
        </p:spPr>
        <p:txBody>
          <a:bodyPr wrap="none" lIns="0" tIns="0" rIns="0" bIns="0" rtlCol="0" anchor="t"/>
          <a:lstStyle/>
          <a:p>
            <a:pPr>
              <a:lnSpc>
                <a:spcPts val="2084"/>
              </a:lnSpc>
            </a:pPr>
            <a:endParaRPr lang="en-US" sz="1292" dirty="0">
              <a:latin typeface="+mn-lt"/>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70" y="1485578"/>
            <a:ext cx="336932" cy="336932"/>
          </a:xfrm>
          <a:prstGeom prst="rect">
            <a:avLst/>
          </a:prstGeom>
        </p:spPr>
      </p:pic>
      <p:sp>
        <p:nvSpPr>
          <p:cNvPr id="6" name="Shape 3"/>
          <p:cNvSpPr/>
          <p:nvPr/>
        </p:nvSpPr>
        <p:spPr>
          <a:xfrm>
            <a:off x="733970" y="1899521"/>
            <a:ext cx="5363618" cy="19054"/>
          </a:xfrm>
          <a:prstGeom prst="rect">
            <a:avLst/>
          </a:prstGeom>
          <a:solidFill>
            <a:srgbClr val="835E54"/>
          </a:solidFill>
          <a:ln/>
        </p:spPr>
        <p:txBody>
          <a:bodyPr/>
          <a:lstStyle/>
          <a:p>
            <a:endParaRPr lang="ru-RU"/>
          </a:p>
        </p:txBody>
      </p:sp>
      <p:sp>
        <p:nvSpPr>
          <p:cNvPr id="7" name="Text 4"/>
          <p:cNvSpPr/>
          <p:nvPr/>
        </p:nvSpPr>
        <p:spPr>
          <a:xfrm>
            <a:off x="733970" y="2021191"/>
            <a:ext cx="5363618" cy="522408"/>
          </a:xfrm>
          <a:prstGeom prst="rect">
            <a:avLst/>
          </a:prstGeom>
          <a:noFill/>
          <a:ln/>
        </p:spPr>
        <p:txBody>
          <a:bodyPr wrap="square" lIns="0" tIns="0" rIns="0" bIns="0" rtlCol="0" anchor="t"/>
          <a:lstStyle/>
          <a:p>
            <a:pPr>
              <a:lnSpc>
                <a:spcPts val="2042"/>
              </a:lnSpc>
            </a:pPr>
            <a:r>
              <a:rPr lang="en-US" sz="1625" b="1" dirty="0">
                <a:solidFill>
                  <a:srgbClr val="443728"/>
                </a:solidFill>
                <a:latin typeface="+mn-lt"/>
                <a:ea typeface="Crimson Pro Bold" pitchFamily="34" charset="-122"/>
                <a:cs typeface="Crimson Pro Bold" pitchFamily="34" charset="-120"/>
              </a:rPr>
              <a:t>Способ 1: Использование регламентного задания</a:t>
            </a:r>
            <a:endParaRPr lang="en-US" sz="1625" dirty="0">
              <a:latin typeface="+mn-lt"/>
            </a:endParaRPr>
          </a:p>
        </p:txBody>
      </p:sp>
      <p:sp>
        <p:nvSpPr>
          <p:cNvPr id="8" name="Text 5"/>
          <p:cNvSpPr/>
          <p:nvPr/>
        </p:nvSpPr>
        <p:spPr>
          <a:xfrm>
            <a:off x="733970" y="2643834"/>
            <a:ext cx="5363618" cy="1337779"/>
          </a:xfrm>
          <a:prstGeom prst="rect">
            <a:avLst/>
          </a:prstGeom>
          <a:noFill/>
          <a:ln/>
        </p:spPr>
        <p:txBody>
          <a:bodyPr wrap="squar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Настройте расписание регламентного задания </a:t>
            </a:r>
            <a:r>
              <a:rPr lang="en-US" sz="1400" b="1" dirty="0">
                <a:solidFill>
                  <a:srgbClr val="443728"/>
                </a:solidFill>
                <a:latin typeface="+mn-lt"/>
                <a:ea typeface="Open Sans" pitchFamily="34" charset="-122"/>
                <a:cs typeface="Open Sans" pitchFamily="34" charset="-120"/>
              </a:rPr>
              <a:t>"Актуализировать графики кредитов с плавающей ставкой"</a:t>
            </a:r>
            <a:r>
              <a:rPr lang="en-US" sz="1400" dirty="0">
                <a:solidFill>
                  <a:srgbClr val="443728"/>
                </a:solidFill>
                <a:latin typeface="+mn-lt"/>
                <a:ea typeface="Open Sans" pitchFamily="34" charset="-122"/>
                <a:cs typeface="Open Sans" pitchFamily="34" charset="-120"/>
              </a:rPr>
              <a:t> для полностью автоматического обновления по </a:t>
            </a:r>
            <a:r>
              <a:rPr lang="en-US" sz="1400" dirty="0" err="1">
                <a:solidFill>
                  <a:srgbClr val="443728"/>
                </a:solidFill>
                <a:latin typeface="+mn-lt"/>
                <a:ea typeface="Open Sans" pitchFamily="34" charset="-122"/>
                <a:cs typeface="Open Sans" pitchFamily="34" charset="-120"/>
              </a:rPr>
              <a:t>заданному</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расписанию</a:t>
            </a:r>
            <a:r>
              <a:rPr lang="en-US" sz="1400" dirty="0">
                <a:solidFill>
                  <a:srgbClr val="443728"/>
                </a:solidFill>
                <a:latin typeface="+mn-lt"/>
                <a:ea typeface="Open Sans" pitchFamily="34" charset="-122"/>
                <a:cs typeface="Open Sans" pitchFamily="34" charset="-120"/>
              </a:rPr>
              <a:t>, обеспечивая непрерывную актуализацию данных без </a:t>
            </a:r>
            <a:r>
              <a:rPr lang="en-US" sz="1400" dirty="0" err="1">
                <a:solidFill>
                  <a:srgbClr val="443728"/>
                </a:solidFill>
                <a:latin typeface="+mn-lt"/>
                <a:ea typeface="Open Sans" pitchFamily="34" charset="-122"/>
                <a:cs typeface="Open Sans" pitchFamily="34" charset="-120"/>
              </a:rPr>
              <a:t>вашего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участия</a:t>
            </a:r>
            <a:endParaRPr lang="en-US" sz="1400" dirty="0">
              <a:latin typeface="+mn-lt"/>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4711" y="1485578"/>
            <a:ext cx="336932" cy="336932"/>
          </a:xfrm>
          <a:prstGeom prst="rect">
            <a:avLst/>
          </a:prstGeom>
        </p:spPr>
      </p:pic>
      <p:sp>
        <p:nvSpPr>
          <p:cNvPr id="10" name="Shape 6"/>
          <p:cNvSpPr/>
          <p:nvPr/>
        </p:nvSpPr>
        <p:spPr>
          <a:xfrm>
            <a:off x="6264711" y="1899521"/>
            <a:ext cx="5363618" cy="19054"/>
          </a:xfrm>
          <a:prstGeom prst="rect">
            <a:avLst/>
          </a:prstGeom>
          <a:solidFill>
            <a:srgbClr val="C9907C"/>
          </a:solidFill>
          <a:ln/>
        </p:spPr>
        <p:txBody>
          <a:bodyPr/>
          <a:lstStyle/>
          <a:p>
            <a:endParaRPr lang="ru-RU"/>
          </a:p>
        </p:txBody>
      </p:sp>
      <p:sp>
        <p:nvSpPr>
          <p:cNvPr id="11" name="Text 7"/>
          <p:cNvSpPr/>
          <p:nvPr/>
        </p:nvSpPr>
        <p:spPr>
          <a:xfrm>
            <a:off x="6264711" y="2021191"/>
            <a:ext cx="5187563" cy="261205"/>
          </a:xfrm>
          <a:prstGeom prst="rect">
            <a:avLst/>
          </a:prstGeom>
          <a:noFill/>
          <a:ln/>
        </p:spPr>
        <p:txBody>
          <a:bodyPr wrap="none" lIns="0" tIns="0" rIns="0" bIns="0" rtlCol="0" anchor="t"/>
          <a:lstStyle/>
          <a:p>
            <a:pPr>
              <a:lnSpc>
                <a:spcPts val="2042"/>
              </a:lnSpc>
            </a:pPr>
            <a:r>
              <a:rPr lang="en-US" sz="1625" b="1" dirty="0">
                <a:solidFill>
                  <a:srgbClr val="443728"/>
                </a:solidFill>
                <a:latin typeface="+mn-lt"/>
                <a:ea typeface="Crimson Pro Bold" pitchFamily="34" charset="-122"/>
                <a:cs typeface="Crimson Pro Bold" pitchFamily="34" charset="-120"/>
              </a:rPr>
              <a:t>Способ 2: Ручное обновление через справочник</a:t>
            </a:r>
            <a:endParaRPr lang="en-US" sz="1625" dirty="0">
              <a:latin typeface="+mn-lt"/>
            </a:endParaRPr>
          </a:p>
        </p:txBody>
      </p:sp>
      <p:sp>
        <p:nvSpPr>
          <p:cNvPr id="12" name="Text 8"/>
          <p:cNvSpPr/>
          <p:nvPr/>
        </p:nvSpPr>
        <p:spPr>
          <a:xfrm>
            <a:off x="6264711" y="2382630"/>
            <a:ext cx="5363618" cy="1872890"/>
          </a:xfrm>
          <a:prstGeom prst="rect">
            <a:avLst/>
          </a:prstGeom>
          <a:noFill/>
          <a:ln/>
        </p:spPr>
        <p:txBody>
          <a:bodyPr wrap="squar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В справочнике </a:t>
            </a:r>
            <a:r>
              <a:rPr lang="en-US" sz="1400" b="1" dirty="0">
                <a:solidFill>
                  <a:srgbClr val="443728"/>
                </a:solidFill>
                <a:latin typeface="+mn-lt"/>
                <a:ea typeface="Open Sans" pitchFamily="34" charset="-122"/>
                <a:cs typeface="Open Sans" pitchFamily="34" charset="-120"/>
              </a:rPr>
              <a:t>"Котировки финансовых инструментов"</a:t>
            </a:r>
            <a:r>
              <a:rPr lang="en-US" sz="1400" dirty="0">
                <a:solidFill>
                  <a:srgbClr val="443728"/>
                </a:solidFill>
                <a:latin typeface="+mn-lt"/>
                <a:ea typeface="Open Sans" pitchFamily="34" charset="-122"/>
                <a:cs typeface="Open Sans" pitchFamily="34" charset="-120"/>
              </a:rPr>
              <a:t>, после ввода нового значения плавающей ставки (например, Ключевой ставки ЦБ РФ), воспользуйтесь </a:t>
            </a:r>
            <a:r>
              <a:rPr lang="en-US" sz="1400" dirty="0" err="1">
                <a:solidFill>
                  <a:srgbClr val="443728"/>
                </a:solidFill>
                <a:latin typeface="+mn-lt"/>
                <a:ea typeface="Open Sans" pitchFamily="34" charset="-122"/>
                <a:cs typeface="Open Sans" pitchFamily="34" charset="-120"/>
              </a:rPr>
              <a:t>кнопкой</a:t>
            </a:r>
            <a:r>
              <a:rPr lang="en-US" sz="1400" dirty="0">
                <a:solidFill>
                  <a:srgbClr val="443728"/>
                </a:solidFill>
                <a:latin typeface="+mn-lt"/>
                <a:ea typeface="Open Sans" pitchFamily="34" charset="-122"/>
                <a:cs typeface="Open Sans" pitchFamily="34" charset="-120"/>
              </a:rPr>
              <a:t> </a:t>
            </a:r>
            <a:r>
              <a:rPr lang="en-US" sz="1400" b="1" dirty="0">
                <a:solidFill>
                  <a:srgbClr val="443728"/>
                </a:solidFill>
                <a:latin typeface="+mn-lt"/>
                <a:ea typeface="Open Sans" pitchFamily="34" charset="-122"/>
                <a:cs typeface="Open Sans" pitchFamily="34" charset="-120"/>
              </a:rPr>
              <a:t>"</a:t>
            </a:r>
            <a:r>
              <a:rPr lang="ru-RU" sz="1400" b="1" dirty="0">
                <a:solidFill>
                  <a:srgbClr val="443728"/>
                </a:solidFill>
                <a:latin typeface="+mn-lt"/>
                <a:ea typeface="Open Sans" pitchFamily="34" charset="-122"/>
                <a:cs typeface="Open Sans" pitchFamily="34" charset="-120"/>
              </a:rPr>
              <a:t>Обновить версии договоров</a:t>
            </a:r>
            <a:r>
              <a:rPr lang="en-US" sz="1400" b="1" dirty="0">
                <a:solidFill>
                  <a:srgbClr val="443728"/>
                </a:solidFill>
                <a:latin typeface="+mn-lt"/>
                <a:ea typeface="Open Sans" pitchFamily="34" charset="-122"/>
                <a:cs typeface="Open Sans" pitchFamily="34" charset="-120"/>
              </a:rPr>
              <a:t>"</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Это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мгновенно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обновит</a:t>
            </a:r>
            <a:r>
              <a:rPr lang="en-US" sz="1400" dirty="0">
                <a:solidFill>
                  <a:srgbClr val="443728"/>
                </a:solidFill>
                <a:latin typeface="+mn-lt"/>
                <a:ea typeface="Open Sans" pitchFamily="34" charset="-122"/>
                <a:cs typeface="Open Sans" pitchFamily="34" charset="-120"/>
              </a:rPr>
              <a:t> версии всех связанных договоров (кредитов, займов и депозитов) с плавающей ставкой, </a:t>
            </a:r>
            <a:r>
              <a:rPr lang="en-US" sz="1400" dirty="0" err="1">
                <a:solidFill>
                  <a:srgbClr val="443728"/>
                </a:solidFill>
                <a:latin typeface="+mn-lt"/>
                <a:ea typeface="Open Sans" pitchFamily="34" charset="-122"/>
                <a:cs typeface="Open Sans" pitchFamily="34" charset="-120"/>
              </a:rPr>
              <a:t>предоставляя</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полный</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контроль</a:t>
            </a:r>
            <a:endParaRPr lang="en-US" sz="1400" dirty="0">
              <a:latin typeface="+mn-lt"/>
            </a:endParaRPr>
          </a:p>
        </p:txBody>
      </p:sp>
      <p:pic>
        <p:nvPicPr>
          <p:cNvPr id="13" name="Рисунок 12">
            <a:extLst>
              <a:ext uri="{FF2B5EF4-FFF2-40B4-BE49-F238E27FC236}">
                <a16:creationId xmlns:a16="http://schemas.microsoft.com/office/drawing/2014/main" id="{149A0A7E-3EB0-4AAE-A570-D2991AA8B28C}"/>
              </a:ext>
            </a:extLst>
          </p:cNvPr>
          <p:cNvPicPr>
            <a:picLocks noChangeAspect="1"/>
          </p:cNvPicPr>
          <p:nvPr/>
        </p:nvPicPr>
        <p:blipFill>
          <a:blip r:embed="rId7"/>
          <a:stretch>
            <a:fillRect/>
          </a:stretch>
        </p:blipFill>
        <p:spPr>
          <a:xfrm>
            <a:off x="6264711" y="4690083"/>
            <a:ext cx="5280056" cy="1413520"/>
          </a:xfrm>
          <a:prstGeom prst="rect">
            <a:avLst/>
          </a:prstGeom>
          <a:noFill/>
          <a:ln w="9525">
            <a:solidFill>
              <a:srgbClr val="475467"/>
            </a:solidFill>
            <a:miter lim="800000"/>
            <a:headEnd/>
            <a:tailEnd/>
          </a:ln>
        </p:spPr>
      </p:pic>
      <p:pic>
        <p:nvPicPr>
          <p:cNvPr id="14" name="Рисунок 2">
            <a:extLst>
              <a:ext uri="{FF2B5EF4-FFF2-40B4-BE49-F238E27FC236}">
                <a16:creationId xmlns:a16="http://schemas.microsoft.com/office/drawing/2014/main" id="{B0C271B0-F058-4FB6-AD0A-15303643A648}"/>
              </a:ext>
            </a:extLst>
          </p:cNvPr>
          <p:cNvPicPr>
            <a:picLocks noChangeAspect="1"/>
          </p:cNvPicPr>
          <p:nvPr/>
        </p:nvPicPr>
        <p:blipFill rotWithShape="1">
          <a:blip r:embed="rId8">
            <a:extLst>
              <a:ext uri="{28A0092B-C50C-407E-A947-70E740481C1C}">
                <a14:useLocalDpi xmlns:a14="http://schemas.microsoft.com/office/drawing/2010/main" val="0"/>
              </a:ext>
            </a:extLst>
          </a:blip>
          <a:srcRect t="39588" r="30949" b="29141"/>
          <a:stretch/>
        </p:blipFill>
        <p:spPr bwMode="auto">
          <a:xfrm>
            <a:off x="677284" y="4523145"/>
            <a:ext cx="5363618" cy="1580458"/>
          </a:xfrm>
          <a:prstGeom prst="rect">
            <a:avLst/>
          </a:prstGeom>
          <a:noFill/>
          <a:ln w="9525">
            <a:solidFill>
              <a:srgbClr val="475467"/>
            </a:solidFill>
            <a:miter lim="800000"/>
            <a:headEnd/>
            <a:tailEnd/>
          </a:ln>
          <a:extLst>
            <a:ext uri="{909E8E84-426E-40DD-AFC4-6F175D3DCCD1}">
              <a14:hiddenFill xmlns:a14="http://schemas.microsoft.com/office/drawing/2010/main">
                <a:solidFill>
                  <a:srgbClr val="FFFFFF"/>
                </a:solidFill>
              </a14:hiddenFill>
            </a:ext>
          </a:extLst>
        </p:spPr>
      </p:pic>
      <p:sp>
        <p:nvSpPr>
          <p:cNvPr id="15" name="Заголовок 1">
            <a:extLst>
              <a:ext uri="{FF2B5EF4-FFF2-40B4-BE49-F238E27FC236}">
                <a16:creationId xmlns:a16="http://schemas.microsoft.com/office/drawing/2014/main" id="{FFF53E93-23D3-4FEF-B428-A3D4FF4E61BD}"/>
              </a:ext>
            </a:extLst>
          </p:cNvPr>
          <p:cNvSpPr txBox="1">
            <a:spLocks noChangeArrowheads="1"/>
          </p:cNvSpPr>
          <p:nvPr/>
        </p:nvSpPr>
        <p:spPr>
          <a:xfrm>
            <a:off x="712094" y="229177"/>
            <a:ext cx="9057381" cy="75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ru-RU"/>
            </a:defPPr>
            <a:lvl1pPr>
              <a:lnSpc>
                <a:spcPts val="3334"/>
              </a:lnSpc>
              <a:defRPr sz="2800">
                <a:solidFill>
                  <a:srgbClr val="443728"/>
                </a:solidFill>
                <a:latin typeface="+mj-lt"/>
                <a:ea typeface="Crimson Pro Bold" pitchFamily="34" charset="-122"/>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400" dirty="0"/>
              <a:t>Пересчет графика кредита при изменении плавающей ставки: два способа актуализации</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3" name="Text 0"/>
          <p:cNvSpPr/>
          <p:nvPr/>
        </p:nvSpPr>
        <p:spPr>
          <a:xfrm>
            <a:off x="696914" y="184059"/>
            <a:ext cx="9072562" cy="7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latin typeface="+mj-lt"/>
                <a:ea typeface="Crimson Pro Bold" pitchFamily="34" charset="-122"/>
              </a:rPr>
              <a:t>Версия договора депозита, МНО: использование плавающих процентных ставок</a:t>
            </a:r>
            <a:endParaRPr lang="en-US" sz="2800" dirty="0">
              <a:solidFill>
                <a:srgbClr val="443728"/>
              </a:solidFill>
              <a:latin typeface="+mj-lt"/>
              <a:ea typeface="Crimson Pro Bold" pitchFamily="34" charset="-122"/>
            </a:endParaRPr>
          </a:p>
        </p:txBody>
      </p:sp>
      <p:sp>
        <p:nvSpPr>
          <p:cNvPr id="4" name="Text 1"/>
          <p:cNvSpPr/>
          <p:nvPr/>
        </p:nvSpPr>
        <p:spPr>
          <a:xfrm>
            <a:off x="661821" y="1479237"/>
            <a:ext cx="10871533" cy="502957"/>
          </a:xfrm>
          <a:prstGeom prst="rect">
            <a:avLst/>
          </a:prstGeom>
          <a:noFill/>
          <a:ln/>
        </p:spPr>
        <p:txBody>
          <a:bodyPr wrap="square" lIns="0" tIns="0" rIns="0" bIns="0" rtlCol="0" anchor="t"/>
          <a:lstStyle/>
          <a:p>
            <a:pPr>
              <a:lnSpc>
                <a:spcPts val="1959"/>
              </a:lnSpc>
            </a:pPr>
            <a:r>
              <a:rPr lang="en-US" sz="1400" dirty="0">
                <a:solidFill>
                  <a:srgbClr val="443728"/>
                </a:solidFill>
                <a:latin typeface="+mn-lt"/>
                <a:ea typeface="Open Sans" pitchFamily="34" charset="-122"/>
                <a:cs typeface="Open Sans" pitchFamily="34" charset="-120"/>
              </a:rPr>
              <a:t>Это упрощает работу с долгосрочными депозитами в условиях изменчивой экономической ситуации и позволяет автоматически корректировать процентные ставки в зависимости от </a:t>
            </a:r>
            <a:r>
              <a:rPr lang="en-US" sz="1400" dirty="0" err="1">
                <a:solidFill>
                  <a:srgbClr val="443728"/>
                </a:solidFill>
                <a:latin typeface="+mn-lt"/>
                <a:ea typeface="Open Sans" pitchFamily="34" charset="-122"/>
                <a:cs typeface="Open Sans" pitchFamily="34" charset="-120"/>
              </a:rPr>
              <a:t>рыночной</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конъюнктуры</a:t>
            </a:r>
            <a:endParaRPr lang="en-US" sz="1400" dirty="0">
              <a:latin typeface="+mn-lt"/>
            </a:endParaRPr>
          </a:p>
        </p:txBody>
      </p:sp>
      <p:pic>
        <p:nvPicPr>
          <p:cNvPr id="5" name="Image 1" descr="preencoded.png"/>
          <p:cNvPicPr>
            <a:picLocks noChangeAspect="1"/>
          </p:cNvPicPr>
          <p:nvPr/>
        </p:nvPicPr>
        <p:blipFill>
          <a:blip r:embed="rId3"/>
          <a:stretch>
            <a:fillRect/>
          </a:stretch>
        </p:blipFill>
        <p:spPr>
          <a:xfrm>
            <a:off x="661821" y="2158943"/>
            <a:ext cx="3623811" cy="628597"/>
          </a:xfrm>
          <a:prstGeom prst="rect">
            <a:avLst/>
          </a:prstGeom>
        </p:spPr>
      </p:pic>
      <p:sp>
        <p:nvSpPr>
          <p:cNvPr id="6" name="Text 2"/>
          <p:cNvSpPr/>
          <p:nvPr/>
        </p:nvSpPr>
        <p:spPr>
          <a:xfrm>
            <a:off x="818921" y="2944639"/>
            <a:ext cx="2667320" cy="245624"/>
          </a:xfrm>
          <a:prstGeom prst="rect">
            <a:avLst/>
          </a:prstGeom>
          <a:noFill/>
          <a:ln/>
        </p:spPr>
        <p:txBody>
          <a:bodyPr wrap="none" lIns="0" tIns="0" rIns="0" bIns="0" rtlCol="0" anchor="t"/>
          <a:lstStyle/>
          <a:p>
            <a:pPr>
              <a:lnSpc>
                <a:spcPts val="1917"/>
              </a:lnSpc>
            </a:pPr>
            <a:r>
              <a:rPr lang="en-US" sz="1542" b="1" dirty="0">
                <a:solidFill>
                  <a:srgbClr val="443728"/>
                </a:solidFill>
                <a:latin typeface="+mn-lt"/>
                <a:ea typeface="Crimson Pro Bold" pitchFamily="34" charset="-122"/>
                <a:cs typeface="Crimson Pro Bold" pitchFamily="34" charset="-120"/>
              </a:rPr>
              <a:t>Новая функциональность</a:t>
            </a:r>
            <a:endParaRPr lang="en-US" sz="1542" dirty="0">
              <a:latin typeface="+mn-lt"/>
            </a:endParaRPr>
          </a:p>
        </p:txBody>
      </p:sp>
      <p:sp>
        <p:nvSpPr>
          <p:cNvPr id="7" name="Text 3"/>
          <p:cNvSpPr/>
          <p:nvPr/>
        </p:nvSpPr>
        <p:spPr>
          <a:xfrm>
            <a:off x="818921" y="3284543"/>
            <a:ext cx="3309612" cy="502957"/>
          </a:xfrm>
          <a:prstGeom prst="rect">
            <a:avLst/>
          </a:prstGeom>
          <a:noFill/>
          <a:ln/>
        </p:spPr>
        <p:txBody>
          <a:bodyPr wrap="square" lIns="0" tIns="0" rIns="0" bIns="0" rtlCol="0" anchor="t"/>
          <a:lstStyle/>
          <a:p>
            <a:pPr>
              <a:lnSpc>
                <a:spcPts val="1959"/>
              </a:lnSpc>
            </a:pPr>
            <a:r>
              <a:rPr lang="en-US" sz="1400" dirty="0">
                <a:solidFill>
                  <a:srgbClr val="443728"/>
                </a:solidFill>
                <a:latin typeface="+mn-lt"/>
                <a:ea typeface="Open Sans" pitchFamily="34" charset="-122"/>
                <a:cs typeface="Open Sans" pitchFamily="34" charset="-120"/>
              </a:rPr>
              <a:t>Плавающие процентные ставки для депозитов и МНО</a:t>
            </a:r>
            <a:endParaRPr lang="en-US" sz="1400" dirty="0">
              <a:latin typeface="+mn-lt"/>
            </a:endParaRPr>
          </a:p>
        </p:txBody>
      </p:sp>
      <p:pic>
        <p:nvPicPr>
          <p:cNvPr id="8" name="Image 2" descr="preencoded.png"/>
          <p:cNvPicPr>
            <a:picLocks noChangeAspect="1"/>
          </p:cNvPicPr>
          <p:nvPr/>
        </p:nvPicPr>
        <p:blipFill>
          <a:blip r:embed="rId4"/>
          <a:stretch>
            <a:fillRect/>
          </a:stretch>
        </p:blipFill>
        <p:spPr>
          <a:xfrm>
            <a:off x="4285632" y="2158943"/>
            <a:ext cx="3623811" cy="628597"/>
          </a:xfrm>
          <a:prstGeom prst="rect">
            <a:avLst/>
          </a:prstGeom>
        </p:spPr>
      </p:pic>
      <p:sp>
        <p:nvSpPr>
          <p:cNvPr id="9" name="Text 4"/>
          <p:cNvSpPr/>
          <p:nvPr/>
        </p:nvSpPr>
        <p:spPr>
          <a:xfrm>
            <a:off x="4442731" y="2944639"/>
            <a:ext cx="1964490" cy="245624"/>
          </a:xfrm>
          <a:prstGeom prst="rect">
            <a:avLst/>
          </a:prstGeom>
          <a:noFill/>
          <a:ln/>
        </p:spPr>
        <p:txBody>
          <a:bodyPr wrap="none" lIns="0" tIns="0" rIns="0" bIns="0" rtlCol="0" anchor="t"/>
          <a:lstStyle/>
          <a:p>
            <a:pPr>
              <a:lnSpc>
                <a:spcPts val="1917"/>
              </a:lnSpc>
            </a:pPr>
            <a:r>
              <a:rPr lang="en-US" sz="1542" b="1" dirty="0">
                <a:solidFill>
                  <a:srgbClr val="443728"/>
                </a:solidFill>
                <a:latin typeface="+mn-lt"/>
                <a:ea typeface="Crimson Pro Bold" pitchFamily="34" charset="-122"/>
                <a:cs typeface="Crimson Pro Bold" pitchFamily="34" charset="-120"/>
              </a:rPr>
              <a:t>Механизм работы</a:t>
            </a:r>
            <a:endParaRPr lang="en-US" sz="1542" dirty="0">
              <a:latin typeface="+mn-lt"/>
            </a:endParaRPr>
          </a:p>
        </p:txBody>
      </p:sp>
      <p:sp>
        <p:nvSpPr>
          <p:cNvPr id="10" name="Text 5"/>
          <p:cNvSpPr/>
          <p:nvPr/>
        </p:nvSpPr>
        <p:spPr>
          <a:xfrm>
            <a:off x="4442732" y="3284543"/>
            <a:ext cx="3309612" cy="502957"/>
          </a:xfrm>
          <a:prstGeom prst="rect">
            <a:avLst/>
          </a:prstGeom>
          <a:noFill/>
          <a:ln/>
        </p:spPr>
        <p:txBody>
          <a:bodyPr wrap="square" lIns="0" tIns="0" rIns="0" bIns="0" rtlCol="0" anchor="t"/>
          <a:lstStyle/>
          <a:p>
            <a:pPr>
              <a:lnSpc>
                <a:spcPts val="1959"/>
              </a:lnSpc>
            </a:pPr>
            <a:r>
              <a:rPr lang="en-US" sz="1400" dirty="0">
                <a:solidFill>
                  <a:srgbClr val="443728"/>
                </a:solidFill>
                <a:latin typeface="+mn-lt"/>
                <a:ea typeface="Open Sans" pitchFamily="34" charset="-122"/>
                <a:cs typeface="Open Sans" pitchFamily="34" charset="-120"/>
              </a:rPr>
              <a:t>Привязка к рыночным индексам (ключевая ставка ЦБ, RUONIA, MOSPRIME)</a:t>
            </a:r>
            <a:endParaRPr lang="en-US" sz="1400" dirty="0">
              <a:latin typeface="+mn-lt"/>
            </a:endParaRPr>
          </a:p>
        </p:txBody>
      </p:sp>
      <p:pic>
        <p:nvPicPr>
          <p:cNvPr id="11" name="Image 3" descr="preencoded.png"/>
          <p:cNvPicPr>
            <a:picLocks noChangeAspect="1"/>
          </p:cNvPicPr>
          <p:nvPr/>
        </p:nvPicPr>
        <p:blipFill>
          <a:blip r:embed="rId5"/>
          <a:stretch>
            <a:fillRect/>
          </a:stretch>
        </p:blipFill>
        <p:spPr>
          <a:xfrm>
            <a:off x="7909443" y="2158943"/>
            <a:ext cx="3623811" cy="628597"/>
          </a:xfrm>
          <a:prstGeom prst="rect">
            <a:avLst/>
          </a:prstGeom>
        </p:spPr>
      </p:pic>
      <p:sp>
        <p:nvSpPr>
          <p:cNvPr id="12" name="Text 6"/>
          <p:cNvSpPr/>
          <p:nvPr/>
        </p:nvSpPr>
        <p:spPr>
          <a:xfrm>
            <a:off x="8066542" y="2944639"/>
            <a:ext cx="1964490" cy="245624"/>
          </a:xfrm>
          <a:prstGeom prst="rect">
            <a:avLst/>
          </a:prstGeom>
          <a:noFill/>
          <a:ln/>
        </p:spPr>
        <p:txBody>
          <a:bodyPr wrap="none" lIns="0" tIns="0" rIns="0" bIns="0" rtlCol="0" anchor="t"/>
          <a:lstStyle/>
          <a:p>
            <a:pPr>
              <a:lnSpc>
                <a:spcPts val="1917"/>
              </a:lnSpc>
            </a:pPr>
            <a:r>
              <a:rPr lang="en-US" sz="1542" b="1" dirty="0">
                <a:solidFill>
                  <a:srgbClr val="443728"/>
                </a:solidFill>
                <a:latin typeface="+mn-lt"/>
                <a:ea typeface="Crimson Pro Bold" pitchFamily="34" charset="-122"/>
                <a:cs typeface="Crimson Pro Bold" pitchFamily="34" charset="-120"/>
              </a:rPr>
              <a:t>Преимущество</a:t>
            </a:r>
            <a:endParaRPr lang="en-US" sz="1542" dirty="0">
              <a:latin typeface="+mn-lt"/>
            </a:endParaRPr>
          </a:p>
        </p:txBody>
      </p:sp>
      <p:sp>
        <p:nvSpPr>
          <p:cNvPr id="13" name="Text 7"/>
          <p:cNvSpPr/>
          <p:nvPr/>
        </p:nvSpPr>
        <p:spPr>
          <a:xfrm>
            <a:off x="8066543" y="3284543"/>
            <a:ext cx="3309612" cy="502957"/>
          </a:xfrm>
          <a:prstGeom prst="rect">
            <a:avLst/>
          </a:prstGeom>
          <a:noFill/>
          <a:ln/>
        </p:spPr>
        <p:txBody>
          <a:bodyPr wrap="square" lIns="0" tIns="0" rIns="0" bIns="0" rtlCol="0" anchor="t"/>
          <a:lstStyle/>
          <a:p>
            <a:pPr>
              <a:lnSpc>
                <a:spcPts val="1959"/>
              </a:lnSpc>
            </a:pPr>
            <a:r>
              <a:rPr lang="en-US" sz="1400" dirty="0">
                <a:solidFill>
                  <a:srgbClr val="443728"/>
                </a:solidFill>
                <a:latin typeface="+mn-lt"/>
                <a:ea typeface="Open Sans" pitchFamily="34" charset="-122"/>
                <a:cs typeface="Open Sans" pitchFamily="34" charset="-120"/>
              </a:rPr>
              <a:t>Автоматическая адаптация ставок к изменениям рынка</a:t>
            </a:r>
            <a:endParaRPr lang="en-US" sz="1400" dirty="0">
              <a:latin typeface="+mn-lt"/>
            </a:endParaRPr>
          </a:p>
        </p:txBody>
      </p:sp>
      <p:pic>
        <p:nvPicPr>
          <p:cNvPr id="15" name="Рисунок 14">
            <a:extLst>
              <a:ext uri="{FF2B5EF4-FFF2-40B4-BE49-F238E27FC236}">
                <a16:creationId xmlns:a16="http://schemas.microsoft.com/office/drawing/2014/main" id="{3FB44B31-C31C-4174-9293-F2B43DF99C7B}"/>
              </a:ext>
            </a:extLst>
          </p:cNvPr>
          <p:cNvPicPr>
            <a:picLocks noChangeAspect="1"/>
          </p:cNvPicPr>
          <p:nvPr/>
        </p:nvPicPr>
        <p:blipFill rotWithShape="1">
          <a:blip r:embed="rId6"/>
          <a:srcRect l="-1307" t="-5857" r="1307" b="1857"/>
          <a:stretch/>
        </p:blipFill>
        <p:spPr>
          <a:xfrm>
            <a:off x="3342255" y="4221882"/>
            <a:ext cx="5510664" cy="2520280"/>
          </a:xfrm>
          <a:prstGeom prst="rect">
            <a:avLst/>
          </a:prstGeom>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7766634" y="574015"/>
            <a:ext cx="4283670" cy="5711559"/>
          </a:xfrm>
          <a:prstGeom prst="rect">
            <a:avLst/>
          </a:prstGeom>
        </p:spPr>
      </p:pic>
      <p:pic>
        <p:nvPicPr>
          <p:cNvPr id="2" name="Image 0" descr="preencoded.png"/>
          <p:cNvPicPr>
            <a:picLocks noChangeAspect="1"/>
          </p:cNvPicPr>
          <p:nvPr/>
        </p:nvPicPr>
        <p:blipFill>
          <a:blip r:embed="rId4"/>
          <a:stretch>
            <a:fillRect/>
          </a:stretch>
        </p:blipFill>
        <p:spPr>
          <a:xfrm>
            <a:off x="7222589" y="0"/>
            <a:ext cx="4972410" cy="6859588"/>
          </a:xfrm>
          <a:prstGeom prst="rect">
            <a:avLst/>
          </a:prstGeom>
        </p:spPr>
      </p:pic>
      <p:pic>
        <p:nvPicPr>
          <p:cNvPr id="29" name="Рисунок 9">
            <a:extLst>
              <a:ext uri="{FF2B5EF4-FFF2-40B4-BE49-F238E27FC236}">
                <a16:creationId xmlns:a16="http://schemas.microsoft.com/office/drawing/2014/main" id="{E90E3770-47B6-43D6-9923-21E0C1DA56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12" y="665082"/>
            <a:ext cx="4968403" cy="2276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 0"/>
          <p:cNvSpPr/>
          <p:nvPr/>
        </p:nvSpPr>
        <p:spPr>
          <a:xfrm>
            <a:off x="700124" y="343978"/>
            <a:ext cx="6406433" cy="48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Автоматизация депозитов в</a:t>
            </a:r>
            <a:r>
              <a:rPr lang="en-US" sz="2800" dirty="0">
                <a:solidFill>
                  <a:srgbClr val="443728"/>
                </a:solidFill>
                <a:latin typeface="+mj-lt"/>
                <a:ea typeface="Crimson Pro Bold" pitchFamily="34" charset="-122"/>
              </a:rPr>
              <a:t>1С:</a:t>
            </a:r>
            <a:r>
              <a:rPr lang="ru-RU" sz="2800" dirty="0">
                <a:solidFill>
                  <a:srgbClr val="443728"/>
                </a:solidFill>
                <a:latin typeface="+mj-lt"/>
                <a:ea typeface="Crimson Pro Bold" pitchFamily="34" charset="-122"/>
              </a:rPr>
              <a:t>УХ </a:t>
            </a:r>
            <a:endParaRPr lang="en-US" sz="2800" dirty="0">
              <a:solidFill>
                <a:srgbClr val="443728"/>
              </a:solidFill>
              <a:latin typeface="+mj-lt"/>
              <a:ea typeface="Crimson Pro Bold" pitchFamily="34" charset="-122"/>
            </a:endParaRPr>
          </a:p>
        </p:txBody>
      </p:sp>
      <p:sp>
        <p:nvSpPr>
          <p:cNvPr id="5" name="Shape 1"/>
          <p:cNvSpPr/>
          <p:nvPr/>
        </p:nvSpPr>
        <p:spPr>
          <a:xfrm>
            <a:off x="700124" y="1446506"/>
            <a:ext cx="6298475" cy="801377"/>
          </a:xfrm>
          <a:prstGeom prst="roundRect">
            <a:avLst>
              <a:gd name="adj" fmla="val 6069"/>
            </a:avLst>
          </a:prstGeom>
          <a:solidFill>
            <a:srgbClr val="FFFCFA"/>
          </a:solidFill>
          <a:ln w="15240">
            <a:solidFill>
              <a:srgbClr val="835E54"/>
            </a:solidFill>
            <a:prstDash val="solid"/>
          </a:ln>
        </p:spPr>
        <p:txBody>
          <a:bodyPr/>
          <a:lstStyle/>
          <a:p>
            <a:endParaRPr lang="ru-RU"/>
          </a:p>
        </p:txBody>
      </p:sp>
      <p:sp>
        <p:nvSpPr>
          <p:cNvPr id="6" name="Shape 2"/>
          <p:cNvSpPr/>
          <p:nvPr/>
        </p:nvSpPr>
        <p:spPr>
          <a:xfrm>
            <a:off x="712827" y="1459209"/>
            <a:ext cx="463161" cy="775971"/>
          </a:xfrm>
          <a:prstGeom prst="roundRect">
            <a:avLst>
              <a:gd name="adj" fmla="val 7210"/>
            </a:avLst>
          </a:prstGeom>
          <a:solidFill>
            <a:srgbClr val="835E54"/>
          </a:solidFill>
          <a:ln/>
        </p:spPr>
        <p:txBody>
          <a:bodyPr/>
          <a:lstStyle/>
          <a:p>
            <a:endParaRPr lang="ru-RU"/>
          </a:p>
        </p:txBody>
      </p:sp>
      <p:sp>
        <p:nvSpPr>
          <p:cNvPr id="8" name="Text 4"/>
          <p:cNvSpPr/>
          <p:nvPr/>
        </p:nvSpPr>
        <p:spPr>
          <a:xfrm>
            <a:off x="1256969" y="1574925"/>
            <a:ext cx="1621808" cy="180918"/>
          </a:xfrm>
          <a:prstGeom prst="rect">
            <a:avLst/>
          </a:prstGeom>
          <a:noFill/>
          <a:ln/>
        </p:spPr>
        <p:txBody>
          <a:bodyPr wrap="none" lIns="0" tIns="0" rIns="0" bIns="0" rtlCol="0" anchor="t"/>
          <a:lstStyle/>
          <a:p>
            <a:pPr>
              <a:lnSpc>
                <a:spcPts val="1417"/>
              </a:lnSpc>
            </a:pPr>
            <a:r>
              <a:rPr lang="en-US" sz="1400" b="1" dirty="0">
                <a:solidFill>
                  <a:srgbClr val="443728"/>
                </a:solidFill>
                <a:latin typeface="+mn-lt"/>
                <a:ea typeface="Crimson Pro Bold" pitchFamily="34" charset="-122"/>
                <a:cs typeface="Crimson Pro Bold" pitchFamily="34" charset="-120"/>
              </a:rPr>
              <a:t>Область применения</a:t>
            </a:r>
            <a:endParaRPr lang="en-US" sz="1400" dirty="0">
              <a:latin typeface="+mn-lt"/>
            </a:endParaRPr>
          </a:p>
        </p:txBody>
      </p:sp>
      <p:sp>
        <p:nvSpPr>
          <p:cNvPr id="9" name="Text 5"/>
          <p:cNvSpPr/>
          <p:nvPr/>
        </p:nvSpPr>
        <p:spPr>
          <a:xfrm>
            <a:off x="1256968" y="1804471"/>
            <a:ext cx="5613211" cy="314993"/>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Размещение на депозитах, расчет процентов и комиссий, контроль графиков платежей и отражение в учете согласно ФСБУ (ПБУ)</a:t>
            </a:r>
          </a:p>
        </p:txBody>
      </p:sp>
      <p:sp>
        <p:nvSpPr>
          <p:cNvPr id="10" name="Shape 6"/>
          <p:cNvSpPr/>
          <p:nvPr/>
        </p:nvSpPr>
        <p:spPr>
          <a:xfrm>
            <a:off x="700124" y="2367936"/>
            <a:ext cx="6298475" cy="1093464"/>
          </a:xfrm>
          <a:prstGeom prst="roundRect">
            <a:avLst>
              <a:gd name="adj" fmla="val 3982"/>
            </a:avLst>
          </a:prstGeom>
          <a:solidFill>
            <a:srgbClr val="FFFCFA"/>
          </a:solidFill>
          <a:ln w="15240">
            <a:solidFill>
              <a:srgbClr val="C9907C"/>
            </a:solidFill>
            <a:prstDash val="solid"/>
          </a:ln>
        </p:spPr>
        <p:txBody>
          <a:bodyPr/>
          <a:lstStyle/>
          <a:p>
            <a:endParaRPr lang="ru-RU"/>
          </a:p>
        </p:txBody>
      </p:sp>
      <p:sp>
        <p:nvSpPr>
          <p:cNvPr id="11" name="Shape 7"/>
          <p:cNvSpPr/>
          <p:nvPr/>
        </p:nvSpPr>
        <p:spPr>
          <a:xfrm>
            <a:off x="712827" y="2380639"/>
            <a:ext cx="463161" cy="1070722"/>
          </a:xfrm>
          <a:prstGeom prst="roundRect">
            <a:avLst>
              <a:gd name="adj" fmla="val 7210"/>
            </a:avLst>
          </a:prstGeom>
          <a:solidFill>
            <a:srgbClr val="C9907C"/>
          </a:solidFill>
          <a:ln/>
        </p:spPr>
        <p:txBody>
          <a:bodyPr/>
          <a:lstStyle/>
          <a:p>
            <a:endParaRPr lang="ru-RU"/>
          </a:p>
        </p:txBody>
      </p:sp>
      <p:sp>
        <p:nvSpPr>
          <p:cNvPr id="13" name="Text 9"/>
          <p:cNvSpPr/>
          <p:nvPr/>
        </p:nvSpPr>
        <p:spPr>
          <a:xfrm>
            <a:off x="1256968" y="2496355"/>
            <a:ext cx="1447540" cy="180918"/>
          </a:xfrm>
          <a:prstGeom prst="rect">
            <a:avLst/>
          </a:prstGeom>
          <a:noFill/>
          <a:ln/>
        </p:spPr>
        <p:txBody>
          <a:bodyPr wrap="none" lIns="0" tIns="0" rIns="0" bIns="0" rtlCol="0" anchor="t"/>
          <a:lstStyle/>
          <a:p>
            <a:pPr>
              <a:lnSpc>
                <a:spcPts val="1417"/>
              </a:lnSpc>
            </a:pPr>
            <a:r>
              <a:rPr lang="en-US" sz="1400" b="1" dirty="0" err="1">
                <a:solidFill>
                  <a:srgbClr val="443728"/>
                </a:solidFill>
                <a:latin typeface="+mn-lt"/>
                <a:ea typeface="Crimson Pro Bold" pitchFamily="34" charset="-122"/>
                <a:cs typeface="Crimson Pro Bold" pitchFamily="34" charset="-120"/>
              </a:rPr>
              <a:t>Настройк</a:t>
            </a:r>
            <a:r>
              <a:rPr lang="ru-RU" sz="1400" b="1" dirty="0">
                <a:solidFill>
                  <a:srgbClr val="443728"/>
                </a:solidFill>
                <a:latin typeface="+mn-lt"/>
                <a:ea typeface="Crimson Pro Bold" pitchFamily="34" charset="-122"/>
                <a:cs typeface="Crimson Pro Bold" pitchFamily="34" charset="-120"/>
              </a:rPr>
              <a:t>а договора </a:t>
            </a:r>
            <a:r>
              <a:rPr lang="ru-RU" sz="1400" dirty="0">
                <a:solidFill>
                  <a:srgbClr val="443728"/>
                </a:solidFill>
                <a:latin typeface="+mn-lt"/>
                <a:ea typeface="Crimson Pro Bold" pitchFamily="34" charset="-122"/>
                <a:cs typeface="Crimson Pro Bold" pitchFamily="34" charset="-120"/>
              </a:rPr>
              <a:t>(определяет параметры учета)</a:t>
            </a:r>
            <a:endParaRPr lang="en-US" sz="1400" dirty="0">
              <a:latin typeface="+mn-lt"/>
            </a:endParaRPr>
          </a:p>
        </p:txBody>
      </p:sp>
      <p:sp>
        <p:nvSpPr>
          <p:cNvPr id="15" name="Text 11"/>
          <p:cNvSpPr/>
          <p:nvPr/>
        </p:nvSpPr>
        <p:spPr>
          <a:xfrm>
            <a:off x="1258951" y="2758254"/>
            <a:ext cx="5613211" cy="472479"/>
          </a:xfrm>
          <a:prstGeom prst="rect">
            <a:avLst/>
          </a:prstGeom>
          <a:noFill/>
          <a:ln/>
        </p:spPr>
        <p:txBody>
          <a:bodyPr wrap="square" lIns="0" tIns="0" rIns="0" bIns="0" rtlCol="0" anchor="t"/>
          <a:lstStyle/>
          <a:p>
            <a:pPr marL="285807" indent="-285807">
              <a:lnSpc>
                <a:spcPts val="1600"/>
              </a:lnSpc>
              <a:buSzPct val="100000"/>
              <a:buChar char="•"/>
            </a:pPr>
            <a:r>
              <a:rPr lang="en-US" sz="1200" b="1" dirty="0">
                <a:solidFill>
                  <a:srgbClr val="443728"/>
                </a:solidFill>
                <a:latin typeface="+mn-lt"/>
                <a:ea typeface="Open Sans" pitchFamily="34" charset="-122"/>
                <a:cs typeface="Open Sans" pitchFamily="34" charset="-120"/>
              </a:rPr>
              <a:t>Финансовые </a:t>
            </a:r>
            <a:r>
              <a:rPr lang="en-US" sz="1200" b="1" dirty="0" err="1">
                <a:solidFill>
                  <a:srgbClr val="443728"/>
                </a:solidFill>
                <a:latin typeface="+mn-lt"/>
                <a:ea typeface="Open Sans" pitchFamily="34" charset="-122"/>
                <a:cs typeface="Open Sans" pitchFamily="34" charset="-120"/>
              </a:rPr>
              <a:t>вложения</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если учет ведется по </a:t>
            </a:r>
            <a:r>
              <a:rPr lang="en-US" sz="1200" dirty="0">
                <a:solidFill>
                  <a:srgbClr val="443728"/>
                </a:solidFill>
                <a:latin typeface="+mn-lt"/>
                <a:ea typeface="Open Sans" pitchFamily="34" charset="-122"/>
                <a:cs typeface="Open Sans" pitchFamily="34" charset="-120"/>
              </a:rPr>
              <a:t>ПБУ 19/02)</a:t>
            </a:r>
            <a:endParaRPr lang="en-US" sz="1200" dirty="0">
              <a:latin typeface="+mn-lt"/>
            </a:endParaRPr>
          </a:p>
          <a:p>
            <a:pPr marL="285807" indent="-285807">
              <a:lnSpc>
                <a:spcPts val="1600"/>
              </a:lnSpc>
              <a:buSzPct val="100000"/>
              <a:buChar char="•"/>
            </a:pPr>
            <a:r>
              <a:rPr lang="en-US" sz="1200" b="1" dirty="0" err="1">
                <a:solidFill>
                  <a:srgbClr val="443728"/>
                </a:solidFill>
                <a:latin typeface="+mn-lt"/>
                <a:ea typeface="Open Sans" pitchFamily="34" charset="-122"/>
                <a:cs typeface="Open Sans" pitchFamily="34" charset="-120"/>
              </a:rPr>
              <a:t>Депозитные</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счета</a:t>
            </a:r>
            <a:r>
              <a:rPr lang="ru-RU" sz="1200" dirty="0">
                <a:solidFill>
                  <a:srgbClr val="443728"/>
                </a:solidFill>
                <a:latin typeface="+mn-lt"/>
                <a:ea typeface="Open Sans" pitchFamily="34" charset="-122"/>
                <a:cs typeface="Open Sans" pitchFamily="34" charset="-120"/>
              </a:rPr>
              <a:t> (если учет ведется на отдельных счетах)</a:t>
            </a:r>
            <a:endParaRPr lang="en-US" sz="1200" dirty="0">
              <a:latin typeface="+mn-lt"/>
            </a:endParaRPr>
          </a:p>
          <a:p>
            <a:pPr marL="285807" indent="-285807">
              <a:lnSpc>
                <a:spcPts val="1600"/>
              </a:lnSpc>
              <a:buSzPct val="100000"/>
              <a:buChar char="•"/>
            </a:pPr>
            <a:r>
              <a:rPr lang="en-US" sz="1200" b="1" dirty="0">
                <a:solidFill>
                  <a:srgbClr val="443728"/>
                </a:solidFill>
                <a:latin typeface="+mn-lt"/>
                <a:ea typeface="Open Sans" pitchFamily="34" charset="-122"/>
                <a:cs typeface="Open Sans" pitchFamily="34" charset="-120"/>
              </a:rPr>
              <a:t>Банковский </a:t>
            </a:r>
            <a:r>
              <a:rPr lang="en-US" sz="1200" b="1" dirty="0" err="1">
                <a:solidFill>
                  <a:srgbClr val="443728"/>
                </a:solidFill>
                <a:latin typeface="+mn-lt"/>
                <a:ea typeface="Open Sans" pitchFamily="34" charset="-122"/>
                <a:cs typeface="Open Sans" pitchFamily="34" charset="-120"/>
              </a:rPr>
              <a:t>счет</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депозита</a:t>
            </a:r>
            <a:r>
              <a:rPr lang="ru-RU" sz="1200" b="1"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(если учет обезличен, то не заполнять)</a:t>
            </a:r>
            <a:endParaRPr lang="en-US" sz="1200" dirty="0">
              <a:latin typeface="+mn-lt"/>
            </a:endParaRPr>
          </a:p>
        </p:txBody>
      </p:sp>
      <p:sp>
        <p:nvSpPr>
          <p:cNvPr id="16" name="Shape 12"/>
          <p:cNvSpPr/>
          <p:nvPr/>
        </p:nvSpPr>
        <p:spPr>
          <a:xfrm>
            <a:off x="700124" y="3583304"/>
            <a:ext cx="6298475" cy="1242192"/>
          </a:xfrm>
          <a:prstGeom prst="roundRect">
            <a:avLst>
              <a:gd name="adj" fmla="val 4927"/>
            </a:avLst>
          </a:prstGeom>
          <a:solidFill>
            <a:srgbClr val="FFFCFA"/>
          </a:solidFill>
          <a:ln w="15240">
            <a:solidFill>
              <a:srgbClr val="B3BDB5"/>
            </a:solidFill>
            <a:prstDash val="solid"/>
          </a:ln>
        </p:spPr>
        <p:txBody>
          <a:bodyPr/>
          <a:lstStyle/>
          <a:p>
            <a:endParaRPr lang="ru-RU"/>
          </a:p>
        </p:txBody>
      </p:sp>
      <p:sp>
        <p:nvSpPr>
          <p:cNvPr id="17" name="Shape 13"/>
          <p:cNvSpPr/>
          <p:nvPr/>
        </p:nvSpPr>
        <p:spPr>
          <a:xfrm>
            <a:off x="712827" y="3596007"/>
            <a:ext cx="463161" cy="1210222"/>
          </a:xfrm>
          <a:prstGeom prst="roundRect">
            <a:avLst>
              <a:gd name="adj" fmla="val 7210"/>
            </a:avLst>
          </a:prstGeom>
          <a:solidFill>
            <a:srgbClr val="B3BDB5"/>
          </a:solidFill>
          <a:ln/>
        </p:spPr>
        <p:txBody>
          <a:bodyPr/>
          <a:lstStyle/>
          <a:p>
            <a:endParaRPr lang="ru-RU"/>
          </a:p>
        </p:txBody>
      </p:sp>
      <p:sp>
        <p:nvSpPr>
          <p:cNvPr id="19" name="Text 15"/>
          <p:cNvSpPr/>
          <p:nvPr/>
        </p:nvSpPr>
        <p:spPr>
          <a:xfrm>
            <a:off x="1256968" y="3711723"/>
            <a:ext cx="1447540" cy="180918"/>
          </a:xfrm>
          <a:prstGeom prst="rect">
            <a:avLst/>
          </a:prstGeom>
          <a:noFill/>
          <a:ln/>
        </p:spPr>
        <p:txBody>
          <a:bodyPr wrap="none" lIns="0" tIns="0" rIns="0" bIns="0" rtlCol="0" anchor="t"/>
          <a:lstStyle/>
          <a:p>
            <a:pPr>
              <a:lnSpc>
                <a:spcPts val="1417"/>
              </a:lnSpc>
            </a:pPr>
            <a:r>
              <a:rPr lang="ru-RU" sz="1400" b="1" dirty="0">
                <a:solidFill>
                  <a:srgbClr val="443728"/>
                </a:solidFill>
                <a:latin typeface="+mn-lt"/>
                <a:ea typeface="Crimson Pro Bold" pitchFamily="34" charset="-122"/>
                <a:cs typeface="Crimson Pro Bold" pitchFamily="34" charset="-120"/>
              </a:rPr>
              <a:t>Виды операций</a:t>
            </a:r>
            <a:endParaRPr lang="en-US" sz="1400" dirty="0">
              <a:latin typeface="+mn-lt"/>
            </a:endParaRPr>
          </a:p>
        </p:txBody>
      </p:sp>
      <p:sp>
        <p:nvSpPr>
          <p:cNvPr id="20" name="Text 16"/>
          <p:cNvSpPr/>
          <p:nvPr/>
        </p:nvSpPr>
        <p:spPr>
          <a:xfrm>
            <a:off x="1256968" y="3941269"/>
            <a:ext cx="5613211" cy="814742"/>
          </a:xfrm>
          <a:prstGeom prst="rect">
            <a:avLst/>
          </a:prstGeom>
          <a:noFill/>
          <a:ln/>
        </p:spPr>
        <p:txBody>
          <a:bodyPr wrap="square" lIns="0" tIns="0" rIns="0" bIns="0" rtlCol="0" anchor="t"/>
          <a:lstStyle/>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«Депозит» — используется, если выбран учет по депозитным счетам. Позволяет отслеживать движение именно по счету 55.03</a:t>
            </a:r>
          </a:p>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«Размещение средств на депозите» / «Возврат депозита» — используются для финансовых вложений (счет 58.03)</a:t>
            </a:r>
          </a:p>
        </p:txBody>
      </p:sp>
      <p:sp>
        <p:nvSpPr>
          <p:cNvPr id="21" name="Shape 17"/>
          <p:cNvSpPr/>
          <p:nvPr/>
        </p:nvSpPr>
        <p:spPr>
          <a:xfrm>
            <a:off x="712827" y="4948758"/>
            <a:ext cx="6298475" cy="1432992"/>
          </a:xfrm>
          <a:prstGeom prst="roundRect">
            <a:avLst>
              <a:gd name="adj" fmla="val 5862"/>
            </a:avLst>
          </a:prstGeom>
          <a:solidFill>
            <a:srgbClr val="FFFCFA"/>
          </a:solidFill>
          <a:ln w="15240">
            <a:solidFill>
              <a:srgbClr val="FCC451"/>
            </a:solidFill>
            <a:prstDash val="solid"/>
          </a:ln>
        </p:spPr>
        <p:txBody>
          <a:bodyPr/>
          <a:lstStyle/>
          <a:p>
            <a:endParaRPr lang="ru-RU"/>
          </a:p>
        </p:txBody>
      </p:sp>
      <p:sp>
        <p:nvSpPr>
          <p:cNvPr id="22" name="Shape 18"/>
          <p:cNvSpPr/>
          <p:nvPr/>
        </p:nvSpPr>
        <p:spPr>
          <a:xfrm>
            <a:off x="725530" y="4961460"/>
            <a:ext cx="463161" cy="1401689"/>
          </a:xfrm>
          <a:prstGeom prst="roundRect">
            <a:avLst>
              <a:gd name="adj" fmla="val 7210"/>
            </a:avLst>
          </a:prstGeom>
          <a:solidFill>
            <a:srgbClr val="FCC451"/>
          </a:solidFill>
          <a:ln/>
        </p:spPr>
        <p:txBody>
          <a:bodyPr/>
          <a:lstStyle/>
          <a:p>
            <a:endParaRPr lang="ru-RU"/>
          </a:p>
        </p:txBody>
      </p:sp>
      <p:sp>
        <p:nvSpPr>
          <p:cNvPr id="23" name="Text 19"/>
          <p:cNvSpPr/>
          <p:nvPr/>
        </p:nvSpPr>
        <p:spPr>
          <a:xfrm>
            <a:off x="867048" y="5421748"/>
            <a:ext cx="173673" cy="217042"/>
          </a:xfrm>
          <a:prstGeom prst="rect">
            <a:avLst/>
          </a:prstGeom>
          <a:noFill/>
          <a:ln/>
        </p:spPr>
        <p:txBody>
          <a:bodyPr wrap="none" lIns="0" tIns="0" rIns="0" bIns="0" rtlCol="0" anchor="t"/>
          <a:lstStyle/>
          <a:p>
            <a:pPr>
              <a:lnSpc>
                <a:spcPts val="1334"/>
              </a:lnSpc>
            </a:pPr>
            <a:endParaRPr lang="en-US" sz="1334" dirty="0">
              <a:latin typeface="+mn-lt"/>
            </a:endParaRPr>
          </a:p>
        </p:txBody>
      </p:sp>
      <p:sp>
        <p:nvSpPr>
          <p:cNvPr id="24" name="Text 20"/>
          <p:cNvSpPr/>
          <p:nvPr/>
        </p:nvSpPr>
        <p:spPr>
          <a:xfrm>
            <a:off x="1269671" y="5077177"/>
            <a:ext cx="1447540" cy="180918"/>
          </a:xfrm>
          <a:prstGeom prst="rect">
            <a:avLst/>
          </a:prstGeom>
          <a:noFill/>
          <a:ln/>
        </p:spPr>
        <p:txBody>
          <a:bodyPr wrap="none" lIns="0" tIns="0" rIns="0" bIns="0" rtlCol="0" anchor="t"/>
          <a:lstStyle/>
          <a:p>
            <a:pPr>
              <a:lnSpc>
                <a:spcPts val="1417"/>
              </a:lnSpc>
            </a:pPr>
            <a:r>
              <a:rPr lang="en-US" sz="1400" b="1" dirty="0">
                <a:solidFill>
                  <a:srgbClr val="443728"/>
                </a:solidFill>
                <a:latin typeface="+mn-lt"/>
                <a:ea typeface="Crimson Pro Bold" pitchFamily="34" charset="-122"/>
                <a:cs typeface="Crimson Pro Bold" pitchFamily="34" charset="-120"/>
              </a:rPr>
              <a:t>Особенности</a:t>
            </a:r>
            <a:endParaRPr lang="en-US" sz="1400" dirty="0">
              <a:latin typeface="+mn-lt"/>
            </a:endParaRPr>
          </a:p>
        </p:txBody>
      </p:sp>
      <p:sp>
        <p:nvSpPr>
          <p:cNvPr id="25" name="Text 21"/>
          <p:cNvSpPr/>
          <p:nvPr/>
        </p:nvSpPr>
        <p:spPr>
          <a:xfrm>
            <a:off x="1269671" y="5306722"/>
            <a:ext cx="5613211" cy="859859"/>
          </a:xfrm>
          <a:prstGeom prst="rect">
            <a:avLst/>
          </a:prstGeom>
          <a:noFill/>
          <a:ln/>
        </p:spPr>
        <p:txBody>
          <a:bodyPr wrap="square" lIns="0" tIns="0" rIns="0" bIns="0" rtlCol="0" anchor="t"/>
          <a:lstStyle/>
          <a:p>
            <a:pPr marL="285807" indent="-285807">
              <a:lnSpc>
                <a:spcPts val="1600"/>
              </a:lnSpc>
              <a:buSzPct val="100000"/>
              <a:buFont typeface="Arial" panose="020B0604020202020204" pitchFamily="34" charset="0"/>
              <a:buChar char="•"/>
            </a:pPr>
            <a:r>
              <a:rPr lang="en-US" sz="1200" dirty="0" err="1">
                <a:solidFill>
                  <a:srgbClr val="443728"/>
                </a:solidFill>
                <a:latin typeface="+mn-lt"/>
                <a:ea typeface="Open Sans" pitchFamily="34" charset="-122"/>
                <a:cs typeface="Open Sans" pitchFamily="34" charset="-120"/>
              </a:rPr>
              <a:t>Заявки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оплату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могут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быть</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привязаны</a:t>
            </a:r>
            <a:r>
              <a:rPr lang="en-US" sz="1200" dirty="0">
                <a:solidFill>
                  <a:srgbClr val="443728"/>
                </a:solidFill>
                <a:latin typeface="+mn-lt"/>
                <a:ea typeface="Open Sans" pitchFamily="34" charset="-122"/>
                <a:cs typeface="Open Sans" pitchFamily="34" charset="-120"/>
              </a:rPr>
              <a:t> к </a:t>
            </a:r>
            <a:r>
              <a:rPr lang="en-US" sz="1200" dirty="0" err="1">
                <a:solidFill>
                  <a:srgbClr val="443728"/>
                </a:solidFill>
                <a:latin typeface="+mn-lt"/>
                <a:ea typeface="Open Sans" pitchFamily="34" charset="-122"/>
                <a:cs typeface="Open Sans" pitchFamily="34" charset="-120"/>
              </a:rPr>
              <a:t>депозитным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счетам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быть </a:t>
            </a:r>
            <a:r>
              <a:rPr lang="en-US" sz="1200" dirty="0" err="1">
                <a:solidFill>
                  <a:srgbClr val="443728"/>
                </a:solidFill>
                <a:latin typeface="+mn-lt"/>
                <a:ea typeface="Open Sans" pitchFamily="34" charset="-122"/>
                <a:cs typeface="Open Sans" pitchFamily="34" charset="-120"/>
              </a:rPr>
              <a:t>обезличены</a:t>
            </a:r>
            <a:r>
              <a:rPr lang="ru-RU" sz="1200" dirty="0">
                <a:solidFill>
                  <a:srgbClr val="443728"/>
                </a:solidFill>
                <a:latin typeface="+mn-lt"/>
                <a:ea typeface="Open Sans" pitchFamily="34" charset="-122"/>
                <a:cs typeface="Open Sans" pitchFamily="34" charset="-120"/>
              </a:rPr>
              <a:t> (например, если депозит открыт в том же банке и не требует открытия отдельного счета)</a:t>
            </a:r>
          </a:p>
          <a:p>
            <a:pPr marL="285807" indent="-285807">
              <a:lnSpc>
                <a:spcPts val="1600"/>
              </a:lnSpc>
              <a:buSzPct val="100000"/>
              <a:buFont typeface="Arial" panose="020B0604020202020204" pitchFamily="34" charset="0"/>
              <a:buChar char="•"/>
            </a:pPr>
            <a:r>
              <a:rPr lang="en-US" sz="1200" dirty="0" err="1">
                <a:solidFill>
                  <a:srgbClr val="443728"/>
                </a:solidFill>
                <a:latin typeface="+mn-lt"/>
                <a:ea typeface="Open Sans" pitchFamily="34" charset="-122"/>
                <a:cs typeface="Open Sans" pitchFamily="34" charset="-120"/>
              </a:rPr>
              <a:t>Платежный</a:t>
            </a:r>
            <a:r>
              <a:rPr lang="en-US" sz="1200" dirty="0">
                <a:solidFill>
                  <a:srgbClr val="443728"/>
                </a:solidFill>
                <a:latin typeface="+mn-lt"/>
                <a:ea typeface="Open Sans" pitchFamily="34" charset="-122"/>
                <a:cs typeface="Open Sans" pitchFamily="34" charset="-120"/>
              </a:rPr>
              <a:t> календарь </a:t>
            </a:r>
            <a:r>
              <a:rPr lang="en-US" sz="1200" dirty="0" err="1">
                <a:solidFill>
                  <a:srgbClr val="443728"/>
                </a:solidFill>
                <a:latin typeface="+mn-lt"/>
                <a:ea typeface="Open Sans" pitchFamily="34" charset="-122"/>
                <a:cs typeface="Open Sans" pitchFamily="34" charset="-120"/>
              </a:rPr>
              <a:t>позволяет</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выборочно </a:t>
            </a:r>
            <a:r>
              <a:rPr lang="en-US" sz="1200" dirty="0" err="1">
                <a:solidFill>
                  <a:srgbClr val="443728"/>
                </a:solidFill>
                <a:latin typeface="+mn-lt"/>
                <a:ea typeface="Open Sans" pitchFamily="34" charset="-122"/>
                <a:cs typeface="Open Sans" pitchFamily="34" charset="-120"/>
              </a:rPr>
              <a:t>оформлять</a:t>
            </a:r>
            <a:r>
              <a:rPr lang="ru-RU" sz="1200" dirty="0">
                <a:solidFill>
                  <a:srgbClr val="443728"/>
                </a:solidFill>
                <a:latin typeface="+mn-lt"/>
                <a:ea typeface="Open Sans" pitchFamily="34" charset="-122"/>
                <a:cs typeface="Open Sans" pitchFamily="34" charset="-120"/>
              </a:rPr>
              <a:t> операции по размещению депозитов</a:t>
            </a:r>
            <a:endParaRPr lang="en-US" sz="1200" dirty="0">
              <a:latin typeface="+mn-lt"/>
            </a:endParaRPr>
          </a:p>
        </p:txBody>
      </p:sp>
      <p:pic>
        <p:nvPicPr>
          <p:cNvPr id="27" name="Рисунок 26">
            <a:extLst>
              <a:ext uri="{FF2B5EF4-FFF2-40B4-BE49-F238E27FC236}">
                <a16:creationId xmlns:a16="http://schemas.microsoft.com/office/drawing/2014/main" id="{A0F2F70C-D2F0-499C-9767-37B90F5472D6}"/>
              </a:ext>
            </a:extLst>
          </p:cNvPr>
          <p:cNvPicPr>
            <a:picLocks noChangeAspect="1"/>
          </p:cNvPicPr>
          <p:nvPr/>
        </p:nvPicPr>
        <p:blipFill>
          <a:blip r:embed="rId6"/>
          <a:stretch>
            <a:fillRect/>
          </a:stretch>
        </p:blipFill>
        <p:spPr>
          <a:xfrm>
            <a:off x="7540247" y="3461400"/>
            <a:ext cx="3940923" cy="3196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Рисунок 27">
            <a:extLst>
              <a:ext uri="{FF2B5EF4-FFF2-40B4-BE49-F238E27FC236}">
                <a16:creationId xmlns:a16="http://schemas.microsoft.com/office/drawing/2014/main" id="{0CE19633-8814-451E-ABA5-9D5D2C986670}"/>
              </a:ext>
            </a:extLst>
          </p:cNvPr>
          <p:cNvPicPr>
            <a:picLocks noChangeAspect="1"/>
          </p:cNvPicPr>
          <p:nvPr/>
        </p:nvPicPr>
        <p:blipFill rotWithShape="1">
          <a:blip r:embed="rId7"/>
          <a:srcRect t="132" r="35573"/>
          <a:stretch/>
        </p:blipFill>
        <p:spPr>
          <a:xfrm>
            <a:off x="8923143" y="2838955"/>
            <a:ext cx="4030127" cy="2908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5" descr="preencoded.png">
            <a:extLst>
              <a:ext uri="{FF2B5EF4-FFF2-40B4-BE49-F238E27FC236}">
                <a16:creationId xmlns:a16="http://schemas.microsoft.com/office/drawing/2014/main" id="{559F73AC-ED43-4487-B9BE-3EDB5E044A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295" y="4048309"/>
            <a:ext cx="254223" cy="254223"/>
          </a:xfrm>
          <a:prstGeom prst="rect">
            <a:avLst/>
          </a:prstGeom>
        </p:spPr>
      </p:pic>
      <p:pic>
        <p:nvPicPr>
          <p:cNvPr id="31" name="Image 6" descr="preencoded.png">
            <a:extLst>
              <a:ext uri="{FF2B5EF4-FFF2-40B4-BE49-F238E27FC236}">
                <a16:creationId xmlns:a16="http://schemas.microsoft.com/office/drawing/2014/main" id="{9AC4C971-5F9A-4751-BC7C-710BC43914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896" y="5464822"/>
            <a:ext cx="244428" cy="244428"/>
          </a:xfrm>
          <a:prstGeom prst="rect">
            <a:avLst/>
          </a:prstGeom>
        </p:spPr>
      </p:pic>
      <p:pic>
        <p:nvPicPr>
          <p:cNvPr id="32" name="Image 4" descr="preencoded.png">
            <a:extLst>
              <a:ext uri="{FF2B5EF4-FFF2-40B4-BE49-F238E27FC236}">
                <a16:creationId xmlns:a16="http://schemas.microsoft.com/office/drawing/2014/main" id="{456FACCF-CBC6-4409-97E8-719CF8F820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191" y="1690392"/>
            <a:ext cx="259386" cy="259386"/>
          </a:xfrm>
          <a:prstGeom prst="rect">
            <a:avLst/>
          </a:prstGeom>
        </p:spPr>
      </p:pic>
      <p:pic>
        <p:nvPicPr>
          <p:cNvPr id="33" name="Image 2" descr="preencoded.png">
            <a:extLst>
              <a:ext uri="{FF2B5EF4-FFF2-40B4-BE49-F238E27FC236}">
                <a16:creationId xmlns:a16="http://schemas.microsoft.com/office/drawing/2014/main" id="{9EA06647-59C3-4C8A-A986-EAC8221CFB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936" y="2777613"/>
            <a:ext cx="261798" cy="261798"/>
          </a:xfrm>
          <a:prstGeom prst="rect">
            <a:avLst/>
          </a:prstGeom>
        </p:spPr>
      </p:pic>
    </p:spTree>
    <p:extLst>
      <p:ext uri="{BB962C8B-B14F-4D97-AF65-F5344CB8AC3E}">
        <p14:creationId xmlns:p14="http://schemas.microsoft.com/office/powerpoint/2010/main" val="443742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34" name="Image 0" descr="preencoded.png">
            <a:extLst>
              <a:ext uri="{FF2B5EF4-FFF2-40B4-BE49-F238E27FC236}">
                <a16:creationId xmlns:a16="http://schemas.microsoft.com/office/drawing/2014/main" id="{C6C20756-2205-43D7-A842-22ECE33E4024}"/>
              </a:ext>
            </a:extLst>
          </p:cNvPr>
          <p:cNvPicPr>
            <a:picLocks noChangeAspect="1"/>
          </p:cNvPicPr>
          <p:nvPr/>
        </p:nvPicPr>
        <p:blipFill>
          <a:blip r:embed="rId3"/>
          <a:stretch>
            <a:fillRect/>
          </a:stretch>
        </p:blipFill>
        <p:spPr>
          <a:xfrm>
            <a:off x="175" y="0"/>
            <a:ext cx="5233316" cy="6859588"/>
          </a:xfrm>
          <a:prstGeom prst="rect">
            <a:avLst/>
          </a:prstGeom>
        </p:spPr>
      </p:pic>
      <p:sp>
        <p:nvSpPr>
          <p:cNvPr id="4" name="Text 0"/>
          <p:cNvSpPr/>
          <p:nvPr/>
        </p:nvSpPr>
        <p:spPr>
          <a:xfrm>
            <a:off x="5593690" y="188913"/>
            <a:ext cx="4175785" cy="80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Автоматизация депозитов в</a:t>
            </a:r>
            <a:r>
              <a:rPr lang="en-US" sz="2800" dirty="0">
                <a:solidFill>
                  <a:srgbClr val="443728"/>
                </a:solidFill>
                <a:latin typeface="+mj-lt"/>
                <a:ea typeface="Crimson Pro Bold" pitchFamily="34" charset="-122"/>
              </a:rPr>
              <a:t>1С:ERP </a:t>
            </a:r>
            <a:r>
              <a:rPr lang="ru-RU" sz="2800" dirty="0">
                <a:solidFill>
                  <a:srgbClr val="443728"/>
                </a:solidFill>
                <a:latin typeface="+mj-lt"/>
                <a:ea typeface="Crimson Pro Bold" pitchFamily="34" charset="-122"/>
              </a:rPr>
              <a:t>УХ </a:t>
            </a:r>
            <a:endParaRPr lang="en-US" sz="2800" dirty="0">
              <a:solidFill>
                <a:srgbClr val="443728"/>
              </a:solidFill>
              <a:latin typeface="+mj-lt"/>
              <a:ea typeface="Crimson Pro Bold" pitchFamily="34" charset="-122"/>
            </a:endParaRPr>
          </a:p>
        </p:txBody>
      </p:sp>
      <p:sp>
        <p:nvSpPr>
          <p:cNvPr id="5" name="Shape 1"/>
          <p:cNvSpPr/>
          <p:nvPr/>
        </p:nvSpPr>
        <p:spPr>
          <a:xfrm>
            <a:off x="5449515" y="1421188"/>
            <a:ext cx="6298475" cy="854471"/>
          </a:xfrm>
          <a:prstGeom prst="roundRect">
            <a:avLst>
              <a:gd name="adj" fmla="val 6069"/>
            </a:avLst>
          </a:prstGeom>
          <a:solidFill>
            <a:srgbClr val="FFFCFA"/>
          </a:solidFill>
          <a:ln w="15240">
            <a:solidFill>
              <a:srgbClr val="835E54"/>
            </a:solidFill>
            <a:prstDash val="solid"/>
          </a:ln>
        </p:spPr>
        <p:txBody>
          <a:bodyPr/>
          <a:lstStyle/>
          <a:p>
            <a:endParaRPr lang="ru-RU"/>
          </a:p>
        </p:txBody>
      </p:sp>
      <p:sp>
        <p:nvSpPr>
          <p:cNvPr id="6" name="Shape 2"/>
          <p:cNvSpPr/>
          <p:nvPr/>
        </p:nvSpPr>
        <p:spPr>
          <a:xfrm>
            <a:off x="5462218" y="1433891"/>
            <a:ext cx="463161" cy="827382"/>
          </a:xfrm>
          <a:prstGeom prst="roundRect">
            <a:avLst>
              <a:gd name="adj" fmla="val 7210"/>
            </a:avLst>
          </a:prstGeom>
          <a:solidFill>
            <a:srgbClr val="835E54"/>
          </a:solidFill>
          <a:ln/>
        </p:spPr>
        <p:txBody>
          <a:bodyPr/>
          <a:lstStyle/>
          <a:p>
            <a:endParaRPr lang="ru-RU"/>
          </a:p>
        </p:txBody>
      </p:sp>
      <p:sp>
        <p:nvSpPr>
          <p:cNvPr id="8" name="Text 4"/>
          <p:cNvSpPr/>
          <p:nvPr/>
        </p:nvSpPr>
        <p:spPr>
          <a:xfrm>
            <a:off x="6006360" y="1549607"/>
            <a:ext cx="1621808" cy="180918"/>
          </a:xfrm>
          <a:prstGeom prst="rect">
            <a:avLst/>
          </a:prstGeom>
          <a:noFill/>
          <a:ln/>
        </p:spPr>
        <p:txBody>
          <a:bodyPr wrap="none" lIns="0" tIns="0" rIns="0" bIns="0" rtlCol="0" anchor="t"/>
          <a:lstStyle/>
          <a:p>
            <a:pPr>
              <a:lnSpc>
                <a:spcPts val="1417"/>
              </a:lnSpc>
            </a:pPr>
            <a:r>
              <a:rPr lang="en-US" sz="1400" b="1" dirty="0">
                <a:solidFill>
                  <a:srgbClr val="443728"/>
                </a:solidFill>
                <a:latin typeface="+mn-lt"/>
                <a:ea typeface="Crimson Pro Bold" pitchFamily="34" charset="-122"/>
                <a:cs typeface="Crimson Pro Bold" pitchFamily="34" charset="-120"/>
              </a:rPr>
              <a:t>Область применения</a:t>
            </a:r>
            <a:endParaRPr lang="en-US" sz="1400" dirty="0">
              <a:latin typeface="+mn-lt"/>
            </a:endParaRPr>
          </a:p>
        </p:txBody>
      </p:sp>
      <p:sp>
        <p:nvSpPr>
          <p:cNvPr id="9" name="Text 5"/>
          <p:cNvSpPr/>
          <p:nvPr/>
        </p:nvSpPr>
        <p:spPr>
          <a:xfrm>
            <a:off x="6006359" y="1779153"/>
            <a:ext cx="5613211" cy="341690"/>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Размещение на депозитах, расчет процентов и комиссий, контроль графиков платежей и отражение в учете согласно ФСБУ (ПБУ)</a:t>
            </a:r>
          </a:p>
        </p:txBody>
      </p:sp>
      <p:sp>
        <p:nvSpPr>
          <p:cNvPr id="10" name="Shape 6"/>
          <p:cNvSpPr/>
          <p:nvPr/>
        </p:nvSpPr>
        <p:spPr>
          <a:xfrm>
            <a:off x="5449516" y="2421524"/>
            <a:ext cx="6298475" cy="862797"/>
          </a:xfrm>
          <a:prstGeom prst="roundRect">
            <a:avLst>
              <a:gd name="adj" fmla="val 3982"/>
            </a:avLst>
          </a:prstGeom>
          <a:solidFill>
            <a:srgbClr val="FFFCFA"/>
          </a:solidFill>
          <a:ln w="15240">
            <a:solidFill>
              <a:srgbClr val="C9907C"/>
            </a:solidFill>
            <a:prstDash val="solid"/>
          </a:ln>
        </p:spPr>
        <p:txBody>
          <a:bodyPr/>
          <a:lstStyle/>
          <a:p>
            <a:endParaRPr lang="ru-RU"/>
          </a:p>
        </p:txBody>
      </p:sp>
      <p:sp>
        <p:nvSpPr>
          <p:cNvPr id="11" name="Shape 7"/>
          <p:cNvSpPr/>
          <p:nvPr/>
        </p:nvSpPr>
        <p:spPr>
          <a:xfrm>
            <a:off x="5462219" y="2434227"/>
            <a:ext cx="463161" cy="844852"/>
          </a:xfrm>
          <a:prstGeom prst="roundRect">
            <a:avLst>
              <a:gd name="adj" fmla="val 7210"/>
            </a:avLst>
          </a:prstGeom>
          <a:solidFill>
            <a:srgbClr val="C9907C"/>
          </a:solidFill>
          <a:ln/>
        </p:spPr>
        <p:txBody>
          <a:bodyPr/>
          <a:lstStyle/>
          <a:p>
            <a:endParaRPr lang="ru-RU"/>
          </a:p>
        </p:txBody>
      </p:sp>
      <p:sp>
        <p:nvSpPr>
          <p:cNvPr id="13" name="Text 9"/>
          <p:cNvSpPr/>
          <p:nvPr/>
        </p:nvSpPr>
        <p:spPr>
          <a:xfrm>
            <a:off x="6006360" y="2549943"/>
            <a:ext cx="1447540" cy="180918"/>
          </a:xfrm>
          <a:prstGeom prst="rect">
            <a:avLst/>
          </a:prstGeom>
          <a:noFill/>
          <a:ln/>
        </p:spPr>
        <p:txBody>
          <a:bodyPr wrap="none" lIns="0" tIns="0" rIns="0" bIns="0" rtlCol="0" anchor="t"/>
          <a:lstStyle/>
          <a:p>
            <a:pPr>
              <a:lnSpc>
                <a:spcPts val="1417"/>
              </a:lnSpc>
            </a:pPr>
            <a:r>
              <a:rPr lang="en-US" sz="1400" b="1" dirty="0" err="1">
                <a:solidFill>
                  <a:srgbClr val="443728"/>
                </a:solidFill>
                <a:latin typeface="+mn-lt"/>
                <a:ea typeface="Crimson Pro Bold" pitchFamily="34" charset="-122"/>
                <a:cs typeface="Crimson Pro Bold" pitchFamily="34" charset="-120"/>
              </a:rPr>
              <a:t>Настройк</a:t>
            </a:r>
            <a:r>
              <a:rPr lang="ru-RU" sz="1400" b="1" dirty="0">
                <a:solidFill>
                  <a:srgbClr val="443728"/>
                </a:solidFill>
                <a:latin typeface="+mn-lt"/>
                <a:ea typeface="Crimson Pro Bold" pitchFamily="34" charset="-122"/>
                <a:cs typeface="Crimson Pro Bold" pitchFamily="34" charset="-120"/>
              </a:rPr>
              <a:t>а договора </a:t>
            </a:r>
            <a:r>
              <a:rPr lang="ru-RU" sz="1400" dirty="0">
                <a:solidFill>
                  <a:srgbClr val="443728"/>
                </a:solidFill>
                <a:latin typeface="+mn-lt"/>
                <a:ea typeface="Crimson Pro Bold" pitchFamily="34" charset="-122"/>
                <a:cs typeface="Crimson Pro Bold" pitchFamily="34" charset="-120"/>
              </a:rPr>
              <a:t>(определяет параметры учета)</a:t>
            </a:r>
            <a:endParaRPr lang="en-US" sz="1400" dirty="0">
              <a:latin typeface="+mn-lt"/>
            </a:endParaRPr>
          </a:p>
        </p:txBody>
      </p:sp>
      <p:sp>
        <p:nvSpPr>
          <p:cNvPr id="15" name="Text 11"/>
          <p:cNvSpPr/>
          <p:nvPr/>
        </p:nvSpPr>
        <p:spPr>
          <a:xfrm>
            <a:off x="6008343" y="2811842"/>
            <a:ext cx="5613211" cy="472479"/>
          </a:xfrm>
          <a:prstGeom prst="rect">
            <a:avLst/>
          </a:prstGeom>
          <a:noFill/>
          <a:ln/>
        </p:spPr>
        <p:txBody>
          <a:bodyPr wrap="square" lIns="0" tIns="0" rIns="0" bIns="0" rtlCol="0" anchor="t"/>
          <a:lstStyle/>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Выбор счета</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учета (55.03 или 58.03) напрямую зависит от настроек </a:t>
            </a:r>
            <a:r>
              <a:rPr lang="ru-RU" sz="1200" b="1" dirty="0">
                <a:solidFill>
                  <a:srgbClr val="443728"/>
                </a:solidFill>
                <a:latin typeface="+mn-lt"/>
                <a:ea typeface="Open Sans" pitchFamily="34" charset="-122"/>
                <a:cs typeface="Open Sans" pitchFamily="34" charset="-120"/>
              </a:rPr>
              <a:t>Группы финансового учета расчетов</a:t>
            </a:r>
            <a:r>
              <a:rPr lang="ru-RU" sz="1200" dirty="0">
                <a:solidFill>
                  <a:srgbClr val="443728"/>
                </a:solidFill>
                <a:latin typeface="+mn-lt"/>
                <a:ea typeface="Open Sans" pitchFamily="34" charset="-122"/>
                <a:cs typeface="Open Sans" pitchFamily="34" charset="-120"/>
              </a:rPr>
              <a:t>.</a:t>
            </a:r>
          </a:p>
        </p:txBody>
      </p:sp>
      <p:sp>
        <p:nvSpPr>
          <p:cNvPr id="16" name="Shape 12"/>
          <p:cNvSpPr/>
          <p:nvPr/>
        </p:nvSpPr>
        <p:spPr>
          <a:xfrm>
            <a:off x="5462218" y="3413830"/>
            <a:ext cx="6298475" cy="839974"/>
          </a:xfrm>
          <a:prstGeom prst="roundRect">
            <a:avLst>
              <a:gd name="adj" fmla="val 4927"/>
            </a:avLst>
          </a:prstGeom>
          <a:solidFill>
            <a:srgbClr val="FFFCFA"/>
          </a:solidFill>
          <a:ln w="15240">
            <a:solidFill>
              <a:srgbClr val="B3BDB5"/>
            </a:solidFill>
            <a:prstDash val="solid"/>
          </a:ln>
        </p:spPr>
        <p:txBody>
          <a:bodyPr/>
          <a:lstStyle/>
          <a:p>
            <a:endParaRPr lang="ru-RU"/>
          </a:p>
        </p:txBody>
      </p:sp>
      <p:sp>
        <p:nvSpPr>
          <p:cNvPr id="17" name="Shape 13"/>
          <p:cNvSpPr/>
          <p:nvPr/>
        </p:nvSpPr>
        <p:spPr>
          <a:xfrm>
            <a:off x="5474921" y="3426533"/>
            <a:ext cx="463161" cy="818356"/>
          </a:xfrm>
          <a:prstGeom prst="roundRect">
            <a:avLst>
              <a:gd name="adj" fmla="val 7210"/>
            </a:avLst>
          </a:prstGeom>
          <a:solidFill>
            <a:srgbClr val="B3BDB5"/>
          </a:solidFill>
          <a:ln/>
        </p:spPr>
        <p:txBody>
          <a:bodyPr/>
          <a:lstStyle/>
          <a:p>
            <a:endParaRPr lang="ru-RU"/>
          </a:p>
        </p:txBody>
      </p:sp>
      <p:sp>
        <p:nvSpPr>
          <p:cNvPr id="19" name="Text 15"/>
          <p:cNvSpPr/>
          <p:nvPr/>
        </p:nvSpPr>
        <p:spPr>
          <a:xfrm>
            <a:off x="6019062" y="3542249"/>
            <a:ext cx="1447540" cy="180918"/>
          </a:xfrm>
          <a:prstGeom prst="rect">
            <a:avLst/>
          </a:prstGeom>
          <a:noFill/>
          <a:ln/>
        </p:spPr>
        <p:txBody>
          <a:bodyPr wrap="none" lIns="0" tIns="0" rIns="0" bIns="0" rtlCol="0" anchor="t"/>
          <a:lstStyle/>
          <a:p>
            <a:pPr>
              <a:lnSpc>
                <a:spcPts val="1417"/>
              </a:lnSpc>
            </a:pPr>
            <a:r>
              <a:rPr lang="ru-RU" sz="1400" b="1" dirty="0">
                <a:solidFill>
                  <a:srgbClr val="443728"/>
                </a:solidFill>
                <a:latin typeface="+mn-lt"/>
                <a:ea typeface="Crimson Pro Bold" pitchFamily="34" charset="-122"/>
                <a:cs typeface="Crimson Pro Bold" pitchFamily="34" charset="-120"/>
              </a:rPr>
              <a:t>Виды операций</a:t>
            </a:r>
            <a:endParaRPr lang="en-US" sz="1400" dirty="0">
              <a:latin typeface="+mn-lt"/>
            </a:endParaRPr>
          </a:p>
        </p:txBody>
      </p:sp>
      <p:sp>
        <p:nvSpPr>
          <p:cNvPr id="20" name="Text 16"/>
          <p:cNvSpPr/>
          <p:nvPr/>
        </p:nvSpPr>
        <p:spPr>
          <a:xfrm>
            <a:off x="6006359" y="3796930"/>
            <a:ext cx="5613211" cy="814742"/>
          </a:xfrm>
          <a:prstGeom prst="rect">
            <a:avLst/>
          </a:prstGeom>
          <a:noFill/>
          <a:ln/>
        </p:spPr>
        <p:txBody>
          <a:bodyPr wrap="square" lIns="0" tIns="0" rIns="0" bIns="0" rtlCol="0" anchor="t"/>
          <a:lstStyle/>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Используются только «Размещение средств на депозите» и «Возврат депозита»</a:t>
            </a:r>
          </a:p>
        </p:txBody>
      </p:sp>
      <p:sp>
        <p:nvSpPr>
          <p:cNvPr id="21" name="Shape 17"/>
          <p:cNvSpPr/>
          <p:nvPr/>
        </p:nvSpPr>
        <p:spPr>
          <a:xfrm>
            <a:off x="5449515" y="4385128"/>
            <a:ext cx="6298475" cy="1636954"/>
          </a:xfrm>
          <a:prstGeom prst="roundRect">
            <a:avLst>
              <a:gd name="adj" fmla="val 5862"/>
            </a:avLst>
          </a:prstGeom>
          <a:solidFill>
            <a:srgbClr val="FFFCFA"/>
          </a:solidFill>
          <a:ln w="15240">
            <a:solidFill>
              <a:srgbClr val="FCC451"/>
            </a:solidFill>
            <a:prstDash val="solid"/>
          </a:ln>
        </p:spPr>
        <p:txBody>
          <a:bodyPr/>
          <a:lstStyle/>
          <a:p>
            <a:endParaRPr lang="ru-RU"/>
          </a:p>
        </p:txBody>
      </p:sp>
      <p:sp>
        <p:nvSpPr>
          <p:cNvPr id="22" name="Shape 18"/>
          <p:cNvSpPr/>
          <p:nvPr/>
        </p:nvSpPr>
        <p:spPr>
          <a:xfrm>
            <a:off x="5462218" y="4397830"/>
            <a:ext cx="463161" cy="1601195"/>
          </a:xfrm>
          <a:prstGeom prst="roundRect">
            <a:avLst>
              <a:gd name="adj" fmla="val 7210"/>
            </a:avLst>
          </a:prstGeom>
          <a:solidFill>
            <a:srgbClr val="FCC451"/>
          </a:solidFill>
          <a:ln/>
        </p:spPr>
        <p:txBody>
          <a:bodyPr/>
          <a:lstStyle/>
          <a:p>
            <a:endParaRPr lang="ru-RU"/>
          </a:p>
        </p:txBody>
      </p:sp>
      <p:sp>
        <p:nvSpPr>
          <p:cNvPr id="23" name="Text 19"/>
          <p:cNvSpPr/>
          <p:nvPr/>
        </p:nvSpPr>
        <p:spPr>
          <a:xfrm>
            <a:off x="5603736" y="4858118"/>
            <a:ext cx="173673" cy="217042"/>
          </a:xfrm>
          <a:prstGeom prst="rect">
            <a:avLst/>
          </a:prstGeom>
          <a:noFill/>
          <a:ln/>
        </p:spPr>
        <p:txBody>
          <a:bodyPr wrap="none" lIns="0" tIns="0" rIns="0" bIns="0" rtlCol="0" anchor="t"/>
          <a:lstStyle/>
          <a:p>
            <a:pPr>
              <a:lnSpc>
                <a:spcPts val="1334"/>
              </a:lnSpc>
            </a:pPr>
            <a:endParaRPr lang="en-US" sz="1334" dirty="0">
              <a:latin typeface="+mn-lt"/>
            </a:endParaRPr>
          </a:p>
        </p:txBody>
      </p:sp>
      <p:sp>
        <p:nvSpPr>
          <p:cNvPr id="24" name="Text 20"/>
          <p:cNvSpPr/>
          <p:nvPr/>
        </p:nvSpPr>
        <p:spPr>
          <a:xfrm>
            <a:off x="6006359" y="4513547"/>
            <a:ext cx="1447540" cy="180918"/>
          </a:xfrm>
          <a:prstGeom prst="rect">
            <a:avLst/>
          </a:prstGeom>
          <a:noFill/>
          <a:ln/>
        </p:spPr>
        <p:txBody>
          <a:bodyPr wrap="none" lIns="0" tIns="0" rIns="0" bIns="0" rtlCol="0" anchor="t"/>
          <a:lstStyle/>
          <a:p>
            <a:pPr>
              <a:lnSpc>
                <a:spcPts val="1417"/>
              </a:lnSpc>
            </a:pPr>
            <a:r>
              <a:rPr lang="en-US" sz="1400" b="1" dirty="0">
                <a:solidFill>
                  <a:srgbClr val="443728"/>
                </a:solidFill>
                <a:latin typeface="+mn-lt"/>
                <a:ea typeface="Crimson Pro Bold" pitchFamily="34" charset="-122"/>
                <a:cs typeface="Crimson Pro Bold" pitchFamily="34" charset="-120"/>
              </a:rPr>
              <a:t>Особенности</a:t>
            </a:r>
            <a:endParaRPr lang="en-US" sz="1400" dirty="0">
              <a:latin typeface="+mn-lt"/>
            </a:endParaRPr>
          </a:p>
        </p:txBody>
      </p:sp>
      <p:sp>
        <p:nvSpPr>
          <p:cNvPr id="25" name="Text 21"/>
          <p:cNvSpPr/>
          <p:nvPr/>
        </p:nvSpPr>
        <p:spPr>
          <a:xfrm>
            <a:off x="6006359" y="4743092"/>
            <a:ext cx="5678923" cy="931236"/>
          </a:xfrm>
          <a:prstGeom prst="rect">
            <a:avLst/>
          </a:prstGeom>
          <a:noFill/>
          <a:ln/>
        </p:spPr>
        <p:txBody>
          <a:bodyPr wrap="square" lIns="0" tIns="0" rIns="0" bIns="0" rtlCol="0" anchor="t"/>
          <a:lstStyle/>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Аналитика на счете 55.03 ведется строго в разрезе </a:t>
            </a:r>
            <a:r>
              <a:rPr lang="ru-RU" sz="1200" b="1" dirty="0">
                <a:solidFill>
                  <a:srgbClr val="443728"/>
                </a:solidFill>
                <a:latin typeface="+mn-lt"/>
                <a:ea typeface="Open Sans" pitchFamily="34" charset="-122"/>
                <a:cs typeface="Open Sans" pitchFamily="34" charset="-120"/>
              </a:rPr>
              <a:t>Договоров депозита</a:t>
            </a:r>
            <a:endParaRPr lang="ru-RU" sz="1200" dirty="0">
              <a:solidFill>
                <a:srgbClr val="443728"/>
              </a:solidFill>
              <a:latin typeface="+mn-lt"/>
              <a:ea typeface="Open Sans" pitchFamily="34" charset="-122"/>
              <a:cs typeface="Open Sans" pitchFamily="34" charset="-120"/>
            </a:endParaRPr>
          </a:p>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Нет привязки к депозитным счетам в заявках на оплату</a:t>
            </a:r>
          </a:p>
          <a:p>
            <a:pPr marL="285807" indent="-285807">
              <a:lnSpc>
                <a:spcPts val="1600"/>
              </a:lnSpc>
              <a:buSzPct val="100000"/>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Заявка формируется на контрагента и договор, в роли счета получателя выступает счет контрагента, в котором размещаются средства</a:t>
            </a:r>
          </a:p>
        </p:txBody>
      </p:sp>
      <p:pic>
        <p:nvPicPr>
          <p:cNvPr id="30" name="Image 5" descr="preencoded.png">
            <a:extLst>
              <a:ext uri="{FF2B5EF4-FFF2-40B4-BE49-F238E27FC236}">
                <a16:creationId xmlns:a16="http://schemas.microsoft.com/office/drawing/2014/main" id="{559F73AC-ED43-4487-B9BE-3EDB5E044A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6964" y="3702768"/>
            <a:ext cx="254223" cy="254223"/>
          </a:xfrm>
          <a:prstGeom prst="rect">
            <a:avLst/>
          </a:prstGeom>
        </p:spPr>
      </p:pic>
      <p:pic>
        <p:nvPicPr>
          <p:cNvPr id="31" name="Image 6" descr="preencoded.png">
            <a:extLst>
              <a:ext uri="{FF2B5EF4-FFF2-40B4-BE49-F238E27FC236}">
                <a16:creationId xmlns:a16="http://schemas.microsoft.com/office/drawing/2014/main" id="{9AC4C971-5F9A-4751-BC7C-710BC43914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7819" y="5099062"/>
            <a:ext cx="244428" cy="244428"/>
          </a:xfrm>
          <a:prstGeom prst="rect">
            <a:avLst/>
          </a:prstGeom>
        </p:spPr>
      </p:pic>
      <p:pic>
        <p:nvPicPr>
          <p:cNvPr id="32" name="Image 4" descr="preencoded.png">
            <a:extLst>
              <a:ext uri="{FF2B5EF4-FFF2-40B4-BE49-F238E27FC236}">
                <a16:creationId xmlns:a16="http://schemas.microsoft.com/office/drawing/2014/main" id="{456FACCF-CBC6-4409-97E8-719CF8F820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3582" y="1665074"/>
            <a:ext cx="259386" cy="259386"/>
          </a:xfrm>
          <a:prstGeom prst="rect">
            <a:avLst/>
          </a:prstGeom>
        </p:spPr>
      </p:pic>
      <p:pic>
        <p:nvPicPr>
          <p:cNvPr id="33" name="Image 2" descr="preencoded.png">
            <a:extLst>
              <a:ext uri="{FF2B5EF4-FFF2-40B4-BE49-F238E27FC236}">
                <a16:creationId xmlns:a16="http://schemas.microsoft.com/office/drawing/2014/main" id="{9EA06647-59C3-4C8A-A986-EAC8221CFB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6687" y="2727208"/>
            <a:ext cx="261798" cy="261798"/>
          </a:xfrm>
          <a:prstGeom prst="rect">
            <a:avLst/>
          </a:prstGeom>
        </p:spPr>
      </p:pic>
      <p:pic>
        <p:nvPicPr>
          <p:cNvPr id="35" name="Рисунок 34">
            <a:extLst>
              <a:ext uri="{FF2B5EF4-FFF2-40B4-BE49-F238E27FC236}">
                <a16:creationId xmlns:a16="http://schemas.microsoft.com/office/drawing/2014/main" id="{C3B3C06D-30D3-45A9-8192-2DD1A2E548EE}"/>
              </a:ext>
            </a:extLst>
          </p:cNvPr>
          <p:cNvPicPr>
            <a:picLocks noChangeAspect="1"/>
          </p:cNvPicPr>
          <p:nvPr/>
        </p:nvPicPr>
        <p:blipFill>
          <a:blip r:embed="rId12"/>
          <a:stretch>
            <a:fillRect/>
          </a:stretch>
        </p:blipFill>
        <p:spPr>
          <a:xfrm>
            <a:off x="145930" y="1029950"/>
            <a:ext cx="4603519" cy="2687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05FE2C3E-6900-4B4B-A8ED-33C11DB3C4D5}"/>
              </a:ext>
            </a:extLst>
          </p:cNvPr>
          <p:cNvPicPr>
            <a:picLocks noChangeAspect="1"/>
          </p:cNvPicPr>
          <p:nvPr/>
        </p:nvPicPr>
        <p:blipFill>
          <a:blip r:embed="rId13"/>
          <a:stretch>
            <a:fillRect/>
          </a:stretch>
        </p:blipFill>
        <p:spPr>
          <a:xfrm>
            <a:off x="361955" y="3291164"/>
            <a:ext cx="4614959" cy="2806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5508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50" name="Рисунок 49">
            <a:extLst>
              <a:ext uri="{FF2B5EF4-FFF2-40B4-BE49-F238E27FC236}">
                <a16:creationId xmlns:a16="http://schemas.microsoft.com/office/drawing/2014/main" id="{0862F280-C5EB-4371-AE45-6891D2EE11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196" b="20647"/>
          <a:stretch/>
        </p:blipFill>
        <p:spPr>
          <a:xfrm>
            <a:off x="6351390" y="2745111"/>
            <a:ext cx="5149831" cy="2070333"/>
          </a:xfrm>
          <a:prstGeom prst="rect">
            <a:avLst/>
          </a:prstGeom>
          <a:noFill/>
          <a:ln w="9525">
            <a:solidFill>
              <a:srgbClr val="475467"/>
            </a:solidFill>
            <a:miter lim="800000"/>
            <a:headEnd/>
            <a:tailEnd/>
          </a:ln>
        </p:spPr>
      </p:pic>
      <p:pic>
        <p:nvPicPr>
          <p:cNvPr id="51" name="Рисунок 50">
            <a:extLst>
              <a:ext uri="{FF2B5EF4-FFF2-40B4-BE49-F238E27FC236}">
                <a16:creationId xmlns:a16="http://schemas.microsoft.com/office/drawing/2014/main" id="{A4A6BC44-FB08-4448-929A-656F7785D2B8}"/>
              </a:ext>
            </a:extLst>
          </p:cNvPr>
          <p:cNvPicPr>
            <a:picLocks noChangeAspect="1"/>
          </p:cNvPicPr>
          <p:nvPr/>
        </p:nvPicPr>
        <p:blipFill rotWithShape="1">
          <a:blip r:embed="rId4">
            <a:extLst>
              <a:ext uri="{28A0092B-C50C-407E-A947-70E740481C1C}">
                <a14:useLocalDpi xmlns:a14="http://schemas.microsoft.com/office/drawing/2010/main" val="0"/>
              </a:ext>
            </a:extLst>
          </a:blip>
          <a:srcRect t="1" r="13390" b="-576"/>
          <a:stretch/>
        </p:blipFill>
        <p:spPr>
          <a:xfrm>
            <a:off x="5576656" y="2745110"/>
            <a:ext cx="5993044" cy="2077250"/>
          </a:xfrm>
          <a:prstGeom prst="rect">
            <a:avLst/>
          </a:prstGeom>
          <a:noFill/>
          <a:ln w="9525">
            <a:solidFill>
              <a:srgbClr val="475467"/>
            </a:solidFill>
            <a:miter lim="800000"/>
            <a:headEnd/>
            <a:tailEnd/>
          </a:ln>
        </p:spPr>
      </p:pic>
      <p:sp>
        <p:nvSpPr>
          <p:cNvPr id="2" name="Text 0"/>
          <p:cNvSpPr/>
          <p:nvPr/>
        </p:nvSpPr>
        <p:spPr>
          <a:xfrm>
            <a:off x="696913" y="188913"/>
            <a:ext cx="9072561" cy="78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Использование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ковенант</a:t>
            </a:r>
            <a:r>
              <a:rPr lang="ru-RU" sz="2800" dirty="0" err="1">
                <a:solidFill>
                  <a:srgbClr val="443728"/>
                </a:solidFill>
                <a:latin typeface="+mj-lt"/>
                <a:ea typeface="Crimson Pro Bold" pitchFamily="34" charset="-122"/>
              </a:rPr>
              <a:t>ов</a:t>
            </a:r>
            <a:endParaRPr lang="en-US" sz="2800" dirty="0">
              <a:solidFill>
                <a:srgbClr val="443728"/>
              </a:solidFill>
              <a:latin typeface="+mj-lt"/>
              <a:ea typeface="Crimson Pro Bold" pitchFamily="34" charset="-122"/>
            </a:endParaRPr>
          </a:p>
        </p:txBody>
      </p:sp>
      <p:sp>
        <p:nvSpPr>
          <p:cNvPr id="3" name="Text 1"/>
          <p:cNvSpPr/>
          <p:nvPr/>
        </p:nvSpPr>
        <p:spPr>
          <a:xfrm>
            <a:off x="645148" y="927017"/>
            <a:ext cx="10904879" cy="151840"/>
          </a:xfrm>
          <a:prstGeom prst="rect">
            <a:avLst/>
          </a:prstGeom>
          <a:noFill/>
          <a:ln/>
        </p:spPr>
        <p:txBody>
          <a:bodyPr wrap="none" lIns="0" tIns="0" rIns="0" bIns="0" rtlCol="0" anchor="t"/>
          <a:lstStyle/>
          <a:p>
            <a:pPr>
              <a:lnSpc>
                <a:spcPts val="1167"/>
              </a:lnSpc>
            </a:pPr>
            <a:endParaRPr lang="en-US" sz="875" dirty="0">
              <a:latin typeface="+mn-lt"/>
            </a:endParaRPr>
          </a:p>
        </p:txBody>
      </p:sp>
      <p:sp>
        <p:nvSpPr>
          <p:cNvPr id="4" name="Text 2"/>
          <p:cNvSpPr/>
          <p:nvPr/>
        </p:nvSpPr>
        <p:spPr>
          <a:xfrm>
            <a:off x="698944" y="1059418"/>
            <a:ext cx="2777875" cy="282144"/>
          </a:xfrm>
          <a:prstGeom prst="rect">
            <a:avLst/>
          </a:prstGeom>
          <a:noFill/>
          <a:ln/>
        </p:spPr>
        <p:txBody>
          <a:bodyPr wrap="none" lIns="0" tIns="0" rIns="0" bIns="0" rtlCol="0" anchor="t"/>
          <a:lstStyle/>
          <a:p>
            <a:pPr>
              <a:lnSpc>
                <a:spcPts val="2209"/>
              </a:lnSpc>
            </a:pPr>
            <a:r>
              <a:rPr lang="en-US" b="1" dirty="0">
                <a:solidFill>
                  <a:srgbClr val="443728"/>
                </a:solidFill>
                <a:latin typeface="+mn-lt"/>
                <a:ea typeface="Crimson Pro Bold" pitchFamily="34" charset="-122"/>
                <a:cs typeface="Crimson Pro Bold" pitchFamily="34" charset="-120"/>
              </a:rPr>
              <a:t>Возможности системы:</a:t>
            </a:r>
            <a:endParaRPr lang="en-US" dirty="0">
              <a:latin typeface="+mn-lt"/>
            </a:endParaRPr>
          </a:p>
        </p:txBody>
      </p:sp>
      <p:sp>
        <p:nvSpPr>
          <p:cNvPr id="5" name="Shape 3"/>
          <p:cNvSpPr/>
          <p:nvPr/>
        </p:nvSpPr>
        <p:spPr>
          <a:xfrm>
            <a:off x="696912" y="1419553"/>
            <a:ext cx="2616647" cy="1101585"/>
          </a:xfrm>
          <a:prstGeom prst="roundRect">
            <a:avLst>
              <a:gd name="adj" fmla="val 5103"/>
            </a:avLst>
          </a:prstGeom>
          <a:solidFill>
            <a:srgbClr val="FFFCFA"/>
          </a:solidFill>
          <a:ln w="15240">
            <a:solidFill>
              <a:srgbClr val="835E54"/>
            </a:solidFill>
            <a:prstDash val="solid"/>
          </a:ln>
        </p:spPr>
        <p:txBody>
          <a:bodyPr/>
          <a:lstStyle/>
          <a:p>
            <a:endParaRPr lang="ru-RU"/>
          </a:p>
        </p:txBody>
      </p:sp>
      <p:sp>
        <p:nvSpPr>
          <p:cNvPr id="6" name="Text 4"/>
          <p:cNvSpPr/>
          <p:nvPr/>
        </p:nvSpPr>
        <p:spPr>
          <a:xfrm>
            <a:off x="770689" y="1557586"/>
            <a:ext cx="1612281" cy="176352"/>
          </a:xfrm>
          <a:prstGeom prst="rect">
            <a:avLst/>
          </a:prstGeom>
          <a:noFill/>
          <a:ln/>
        </p:spPr>
        <p:txBody>
          <a:bodyPr wrap="none" lIns="0" tIns="0" rIns="0" bIns="0" rtlCol="0" anchor="t"/>
          <a:lstStyle/>
          <a:p>
            <a:pPr>
              <a:lnSpc>
                <a:spcPts val="1600"/>
              </a:lnSpc>
            </a:pPr>
            <a:r>
              <a:rPr lang="en-US" sz="1400" b="1" dirty="0" err="1">
                <a:solidFill>
                  <a:srgbClr val="443728"/>
                </a:solidFill>
                <a:latin typeface="+mn-lt"/>
                <a:ea typeface="Crimson Pro Bold" pitchFamily="34" charset="-122"/>
                <a:cs typeface="Crimson Pro Bold" pitchFamily="34" charset="-120"/>
              </a:rPr>
              <a:t>Создание</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ковенант</a:t>
            </a:r>
            <a:r>
              <a:rPr lang="ru-RU" sz="1400" b="1" dirty="0" err="1">
                <a:solidFill>
                  <a:srgbClr val="443728"/>
                </a:solidFill>
                <a:latin typeface="+mn-lt"/>
                <a:ea typeface="Crimson Pro Bold" pitchFamily="34" charset="-122"/>
                <a:cs typeface="Crimson Pro Bold" pitchFamily="34" charset="-120"/>
              </a:rPr>
              <a:t>ов</a:t>
            </a:r>
            <a:endParaRPr lang="en-US" sz="1400" dirty="0">
              <a:latin typeface="+mn-lt"/>
            </a:endParaRPr>
          </a:p>
        </p:txBody>
      </p:sp>
      <p:sp>
        <p:nvSpPr>
          <p:cNvPr id="7" name="Text 5"/>
          <p:cNvSpPr/>
          <p:nvPr/>
        </p:nvSpPr>
        <p:spPr>
          <a:xfrm>
            <a:off x="770689" y="1780086"/>
            <a:ext cx="2571351" cy="423771"/>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финансовы</a:t>
            </a:r>
            <a:r>
              <a:rPr lang="ru-RU" sz="1200" dirty="0">
                <a:solidFill>
                  <a:srgbClr val="443728"/>
                </a:solidFill>
                <a:latin typeface="+mn-lt"/>
                <a:ea typeface="Open Sans" pitchFamily="34" charset="-122"/>
                <a:cs typeface="Open Sans" pitchFamily="34" charset="-120"/>
              </a:rPr>
              <a:t>х</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нефинансовы</a:t>
            </a:r>
            <a:r>
              <a:rPr lang="ru-RU" sz="1200" dirty="0">
                <a:solidFill>
                  <a:srgbClr val="443728"/>
                </a:solidFill>
                <a:latin typeface="+mn-lt"/>
                <a:ea typeface="Open Sans" pitchFamily="34" charset="-122"/>
                <a:cs typeface="Open Sans" pitchFamily="34" charset="-120"/>
              </a:rPr>
              <a:t>х</a:t>
            </a:r>
            <a:r>
              <a:rPr lang="en-US" sz="1200" dirty="0">
                <a:solidFill>
                  <a:srgbClr val="443728"/>
                </a:solidFill>
                <a:latin typeface="+mn-lt"/>
                <a:ea typeface="Open Sans" pitchFamily="34" charset="-122"/>
                <a:cs typeface="Open Sans" pitchFamily="34" charset="-120"/>
              </a:rPr>
              <a:t> с </a:t>
            </a:r>
            <a:r>
              <a:rPr lang="en-US" sz="1200" dirty="0" err="1">
                <a:solidFill>
                  <a:srgbClr val="443728"/>
                </a:solidFill>
                <a:latin typeface="+mn-lt"/>
                <a:ea typeface="Open Sans" pitchFamily="34" charset="-122"/>
                <a:cs typeface="Open Sans" pitchFamily="34" charset="-120"/>
              </a:rPr>
              <a:t>параметрами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контроля</a:t>
            </a:r>
            <a:endParaRPr lang="en-US" sz="1200" dirty="0">
              <a:latin typeface="+mn-lt"/>
            </a:endParaRPr>
          </a:p>
        </p:txBody>
      </p:sp>
      <p:sp>
        <p:nvSpPr>
          <p:cNvPr id="8" name="Shape 6"/>
          <p:cNvSpPr/>
          <p:nvPr/>
        </p:nvSpPr>
        <p:spPr>
          <a:xfrm>
            <a:off x="3390570" y="1419553"/>
            <a:ext cx="2668511" cy="1101585"/>
          </a:xfrm>
          <a:prstGeom prst="roundRect">
            <a:avLst>
              <a:gd name="adj" fmla="val 5103"/>
            </a:avLst>
          </a:prstGeom>
          <a:solidFill>
            <a:srgbClr val="FFFCFA"/>
          </a:solidFill>
          <a:ln w="15240">
            <a:solidFill>
              <a:srgbClr val="C9907C"/>
            </a:solidFill>
            <a:prstDash val="solid"/>
          </a:ln>
        </p:spPr>
        <p:txBody>
          <a:bodyPr/>
          <a:lstStyle/>
          <a:p>
            <a:endParaRPr lang="ru-RU"/>
          </a:p>
        </p:txBody>
      </p:sp>
      <p:sp>
        <p:nvSpPr>
          <p:cNvPr id="9" name="Text 7"/>
          <p:cNvSpPr/>
          <p:nvPr/>
        </p:nvSpPr>
        <p:spPr>
          <a:xfrm>
            <a:off x="3516111" y="1557586"/>
            <a:ext cx="1665772" cy="176352"/>
          </a:xfrm>
          <a:prstGeom prst="rect">
            <a:avLst/>
          </a:prstGeom>
          <a:noFill/>
          <a:ln/>
        </p:spPr>
        <p:txBody>
          <a:bodyPr wrap="none" lIns="0" tIns="0" rIns="0" bIns="0" rtlCol="0" anchor="t"/>
          <a:lstStyle/>
          <a:p>
            <a:pPr>
              <a:lnSpc>
                <a:spcPts val="1600"/>
              </a:lnSpc>
            </a:pPr>
            <a:r>
              <a:rPr lang="en-US" sz="1400" b="1" dirty="0">
                <a:solidFill>
                  <a:srgbClr val="443728"/>
                </a:solidFill>
                <a:latin typeface="+mn-lt"/>
                <a:ea typeface="Crimson Pro Bold" pitchFamily="34" charset="-122"/>
                <a:cs typeface="Crimson Pro Bold" pitchFamily="34" charset="-120"/>
              </a:rPr>
              <a:t>Привязка к договорам</a:t>
            </a:r>
            <a:endParaRPr lang="en-US" sz="1400" dirty="0">
              <a:latin typeface="+mn-lt"/>
            </a:endParaRPr>
          </a:p>
        </p:txBody>
      </p:sp>
      <p:sp>
        <p:nvSpPr>
          <p:cNvPr id="10" name="Text 8"/>
          <p:cNvSpPr/>
          <p:nvPr/>
        </p:nvSpPr>
        <p:spPr>
          <a:xfrm>
            <a:off x="3516111" y="1780085"/>
            <a:ext cx="2494440" cy="490267"/>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взаимосвязь между договорами, заимодателями и ковенантами</a:t>
            </a:r>
            <a:endParaRPr lang="en-US" sz="1200" dirty="0">
              <a:latin typeface="+mn-lt"/>
            </a:endParaRPr>
          </a:p>
        </p:txBody>
      </p:sp>
      <p:sp>
        <p:nvSpPr>
          <p:cNvPr id="11" name="Shape 9"/>
          <p:cNvSpPr/>
          <p:nvPr/>
        </p:nvSpPr>
        <p:spPr>
          <a:xfrm>
            <a:off x="6136093" y="1419553"/>
            <a:ext cx="2668412" cy="1101585"/>
          </a:xfrm>
          <a:prstGeom prst="roundRect">
            <a:avLst>
              <a:gd name="adj" fmla="val 5103"/>
            </a:avLst>
          </a:prstGeom>
          <a:solidFill>
            <a:srgbClr val="FFFCFA"/>
          </a:solidFill>
          <a:ln w="15240">
            <a:solidFill>
              <a:srgbClr val="B3BDB5"/>
            </a:solidFill>
            <a:prstDash val="solid"/>
          </a:ln>
        </p:spPr>
        <p:txBody>
          <a:bodyPr/>
          <a:lstStyle/>
          <a:p>
            <a:endParaRPr lang="ru-RU"/>
          </a:p>
        </p:txBody>
      </p:sp>
      <p:sp>
        <p:nvSpPr>
          <p:cNvPr id="12" name="Text 10"/>
          <p:cNvSpPr/>
          <p:nvPr/>
        </p:nvSpPr>
        <p:spPr>
          <a:xfrm>
            <a:off x="6261634" y="1557586"/>
            <a:ext cx="1676689" cy="176352"/>
          </a:xfrm>
          <a:prstGeom prst="rect">
            <a:avLst/>
          </a:prstGeom>
          <a:noFill/>
          <a:ln/>
        </p:spPr>
        <p:txBody>
          <a:bodyPr wrap="none" lIns="0" tIns="0" rIns="0" bIns="0" rtlCol="0" anchor="t"/>
          <a:lstStyle/>
          <a:p>
            <a:pPr>
              <a:lnSpc>
                <a:spcPts val="1600"/>
              </a:lnSpc>
            </a:pPr>
            <a:r>
              <a:rPr lang="en-US" sz="1400" b="1" dirty="0">
                <a:solidFill>
                  <a:srgbClr val="443728"/>
                </a:solidFill>
                <a:latin typeface="+mn-lt"/>
                <a:ea typeface="Crimson Pro Bold" pitchFamily="34" charset="-122"/>
                <a:cs typeface="Crimson Pro Bold" pitchFamily="34" charset="-120"/>
              </a:rPr>
              <a:t>Фиксация исполнения</a:t>
            </a:r>
            <a:endParaRPr lang="en-US" sz="1400" dirty="0">
              <a:latin typeface="+mn-lt"/>
            </a:endParaRPr>
          </a:p>
        </p:txBody>
      </p:sp>
      <p:sp>
        <p:nvSpPr>
          <p:cNvPr id="13" name="Text 11"/>
          <p:cNvSpPr/>
          <p:nvPr/>
        </p:nvSpPr>
        <p:spPr>
          <a:xfrm>
            <a:off x="6261634" y="1780086"/>
            <a:ext cx="2417329" cy="303679"/>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выполнени</a:t>
            </a:r>
            <a:r>
              <a:rPr lang="ru-RU" sz="1200" dirty="0">
                <a:solidFill>
                  <a:srgbClr val="443728"/>
                </a:solidFill>
                <a:latin typeface="+mn-lt"/>
                <a:ea typeface="Open Sans" pitchFamily="34" charset="-122"/>
                <a:cs typeface="Open Sans" pitchFamily="34" charset="-120"/>
              </a:rPr>
              <a:t>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обязательств</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с помощью документов об исполнении ковенантов</a:t>
            </a:r>
            <a:endParaRPr lang="en-US" sz="1200" dirty="0">
              <a:latin typeface="+mn-lt"/>
            </a:endParaRPr>
          </a:p>
        </p:txBody>
      </p:sp>
      <p:sp>
        <p:nvSpPr>
          <p:cNvPr id="14" name="Shape 12"/>
          <p:cNvSpPr/>
          <p:nvPr/>
        </p:nvSpPr>
        <p:spPr>
          <a:xfrm>
            <a:off x="8881515" y="1419553"/>
            <a:ext cx="2668511" cy="1101585"/>
          </a:xfrm>
          <a:prstGeom prst="roundRect">
            <a:avLst>
              <a:gd name="adj" fmla="val 5103"/>
            </a:avLst>
          </a:prstGeom>
          <a:solidFill>
            <a:srgbClr val="FFFCFA"/>
          </a:solidFill>
          <a:ln w="15240">
            <a:solidFill>
              <a:srgbClr val="FCC451"/>
            </a:solidFill>
            <a:prstDash val="solid"/>
          </a:ln>
        </p:spPr>
        <p:txBody>
          <a:bodyPr/>
          <a:lstStyle/>
          <a:p>
            <a:endParaRPr lang="ru-RU"/>
          </a:p>
        </p:txBody>
      </p:sp>
      <p:sp>
        <p:nvSpPr>
          <p:cNvPr id="15" name="Text 13"/>
          <p:cNvSpPr/>
          <p:nvPr/>
        </p:nvSpPr>
        <p:spPr>
          <a:xfrm>
            <a:off x="9007056" y="1557586"/>
            <a:ext cx="1491504" cy="176352"/>
          </a:xfrm>
          <a:prstGeom prst="rect">
            <a:avLst/>
          </a:prstGeom>
          <a:noFill/>
          <a:ln/>
        </p:spPr>
        <p:txBody>
          <a:bodyPr wrap="none" lIns="0" tIns="0" rIns="0" bIns="0" rtlCol="0" anchor="t"/>
          <a:lstStyle/>
          <a:p>
            <a:pPr>
              <a:lnSpc>
                <a:spcPts val="1600"/>
              </a:lnSpc>
            </a:pPr>
            <a:r>
              <a:rPr lang="ru-RU" sz="1400" b="1" dirty="0">
                <a:solidFill>
                  <a:srgbClr val="443728"/>
                </a:solidFill>
                <a:latin typeface="+mn-lt"/>
                <a:ea typeface="Crimson Pro Bold" pitchFamily="34" charset="-122"/>
                <a:cs typeface="Crimson Pro Bold" pitchFamily="34" charset="-120"/>
              </a:rPr>
              <a:t>Мониторинг ковенантов</a:t>
            </a:r>
            <a:endParaRPr lang="en-US" sz="1400" dirty="0">
              <a:latin typeface="+mn-lt"/>
            </a:endParaRPr>
          </a:p>
        </p:txBody>
      </p:sp>
      <p:sp>
        <p:nvSpPr>
          <p:cNvPr id="16" name="Text 14"/>
          <p:cNvSpPr/>
          <p:nvPr/>
        </p:nvSpPr>
        <p:spPr>
          <a:xfrm>
            <a:off x="9007056" y="1780086"/>
            <a:ext cx="2417429" cy="303679"/>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на </a:t>
            </a:r>
            <a:r>
              <a:rPr lang="en-US" sz="1200" dirty="0" err="1">
                <a:solidFill>
                  <a:srgbClr val="443728"/>
                </a:solidFill>
                <a:latin typeface="+mn-lt"/>
                <a:ea typeface="Open Sans" pitchFamily="34" charset="-122"/>
                <a:cs typeface="Open Sans" pitchFamily="34" charset="-120"/>
              </a:rPr>
              <a:t>соблюдени</a:t>
            </a:r>
            <a:r>
              <a:rPr lang="ru-RU" sz="1200" dirty="0">
                <a:solidFill>
                  <a:srgbClr val="443728"/>
                </a:solidFill>
                <a:latin typeface="+mn-lt"/>
                <a:ea typeface="Open Sans" pitchFamily="34" charset="-122"/>
                <a:cs typeface="Open Sans" pitchFamily="34" charset="-120"/>
              </a:rPr>
              <a:t>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условий</a:t>
            </a:r>
            <a:r>
              <a:rPr lang="en-US" sz="1200" dirty="0">
                <a:solidFill>
                  <a:srgbClr val="443728"/>
                </a:solidFill>
                <a:latin typeface="+mn-lt"/>
                <a:ea typeface="Open Sans" pitchFamily="34" charset="-122"/>
                <a:cs typeface="Open Sans" pitchFamily="34" charset="-120"/>
              </a:rPr>
              <a:t> по юрлицам, договорам и </a:t>
            </a:r>
            <a:r>
              <a:rPr lang="en-US" sz="1200" dirty="0" err="1">
                <a:solidFill>
                  <a:srgbClr val="443728"/>
                </a:solidFill>
                <a:latin typeface="+mn-lt"/>
                <a:ea typeface="Open Sans" pitchFamily="34" charset="-122"/>
                <a:cs typeface="Open Sans" pitchFamily="34" charset="-120"/>
              </a:rPr>
              <a:t>ответственным</a:t>
            </a:r>
            <a:endParaRPr lang="en-US" sz="1200" dirty="0">
              <a:latin typeface="+mn-lt"/>
            </a:endParaRPr>
          </a:p>
        </p:txBody>
      </p:sp>
      <p:sp>
        <p:nvSpPr>
          <p:cNvPr id="17" name="Text 15"/>
          <p:cNvSpPr/>
          <p:nvPr/>
        </p:nvSpPr>
        <p:spPr>
          <a:xfrm>
            <a:off x="693954" y="2657690"/>
            <a:ext cx="2257452" cy="282144"/>
          </a:xfrm>
          <a:prstGeom prst="rect">
            <a:avLst/>
          </a:prstGeom>
          <a:noFill/>
          <a:ln/>
        </p:spPr>
        <p:txBody>
          <a:bodyPr wrap="none" lIns="0" tIns="0" rIns="0" bIns="0" rtlCol="0" anchor="t"/>
          <a:lstStyle/>
          <a:p>
            <a:pPr>
              <a:lnSpc>
                <a:spcPts val="2209"/>
              </a:lnSpc>
            </a:pPr>
            <a:r>
              <a:rPr lang="en-US" b="1" dirty="0">
                <a:solidFill>
                  <a:srgbClr val="443728"/>
                </a:solidFill>
                <a:latin typeface="+mn-lt"/>
                <a:ea typeface="Crimson Pro Bold" pitchFamily="34" charset="-122"/>
                <a:cs typeface="Crimson Pro Bold" pitchFamily="34" charset="-120"/>
              </a:rPr>
              <a:t>Как это работает:</a:t>
            </a:r>
            <a:endParaRPr lang="en-US" dirty="0">
              <a:latin typeface="+mn-lt"/>
            </a:endParaRPr>
          </a:p>
        </p:txBody>
      </p:sp>
      <p:grpSp>
        <p:nvGrpSpPr>
          <p:cNvPr id="49" name="Группа 48">
            <a:extLst>
              <a:ext uri="{FF2B5EF4-FFF2-40B4-BE49-F238E27FC236}">
                <a16:creationId xmlns:a16="http://schemas.microsoft.com/office/drawing/2014/main" id="{D09559B9-B090-468A-B452-C49E2D6EE8FC}"/>
              </a:ext>
            </a:extLst>
          </p:cNvPr>
          <p:cNvGrpSpPr/>
          <p:nvPr/>
        </p:nvGrpSpPr>
        <p:grpSpPr>
          <a:xfrm>
            <a:off x="625475" y="3043080"/>
            <a:ext cx="4668474" cy="1751814"/>
            <a:chOff x="3543260" y="2869178"/>
            <a:chExt cx="4668474" cy="1751814"/>
          </a:xfrm>
        </p:grpSpPr>
        <p:pic>
          <p:nvPicPr>
            <p:cNvPr id="18" name="Image 0" descr="preencoded.png"/>
            <p:cNvPicPr>
              <a:picLocks noChangeAspect="1"/>
            </p:cNvPicPr>
            <p:nvPr/>
          </p:nvPicPr>
          <p:blipFill>
            <a:blip r:embed="rId5"/>
            <a:stretch>
              <a:fillRect/>
            </a:stretch>
          </p:blipFill>
          <p:spPr>
            <a:xfrm>
              <a:off x="3543260" y="2869178"/>
              <a:ext cx="4668474" cy="1751814"/>
            </a:xfrm>
            <a:prstGeom prst="rect">
              <a:avLst/>
            </a:prstGeom>
          </p:spPr>
        </p:pic>
        <p:sp>
          <p:nvSpPr>
            <p:cNvPr id="20" name="Text 16"/>
            <p:cNvSpPr/>
            <p:nvPr/>
          </p:nvSpPr>
          <p:spPr>
            <a:xfrm>
              <a:off x="7326912" y="4021531"/>
              <a:ext cx="637763" cy="245714"/>
            </a:xfrm>
            <a:prstGeom prst="rect">
              <a:avLst/>
            </a:prstGeom>
            <a:noFill/>
            <a:ln/>
          </p:spPr>
          <p:txBody>
            <a:bodyPr wrap="square" lIns="0" tIns="0" rIns="0" bIns="0" rtlCol="0" anchor="t"/>
            <a:lstStyle/>
            <a:p>
              <a:pPr algn="ctr">
                <a:lnSpc>
                  <a:spcPts val="1375"/>
                </a:lnSpc>
              </a:pPr>
              <a:r>
                <a:rPr lang="en-US" sz="1100" b="1" dirty="0">
                  <a:solidFill>
                    <a:srgbClr val="443728"/>
                  </a:solidFill>
                  <a:latin typeface="+mn-lt"/>
                  <a:ea typeface="Crimson Pro Bold" pitchFamily="34" charset="-122"/>
                  <a:cs typeface="Crimson Pro Bold" pitchFamily="34" charset="-120"/>
                </a:rPr>
                <a:t>Анализ отчёта</a:t>
              </a:r>
              <a:endParaRPr lang="en-US" sz="1100" dirty="0">
                <a:latin typeface="+mn-lt"/>
              </a:endParaRPr>
            </a:p>
          </p:txBody>
        </p:sp>
        <p:sp>
          <p:nvSpPr>
            <p:cNvPr id="22" name="Text 17"/>
            <p:cNvSpPr/>
            <p:nvPr/>
          </p:nvSpPr>
          <p:spPr>
            <a:xfrm>
              <a:off x="6261634" y="4034077"/>
              <a:ext cx="998348" cy="368571"/>
            </a:xfrm>
            <a:prstGeom prst="rect">
              <a:avLst/>
            </a:prstGeom>
            <a:noFill/>
            <a:ln/>
          </p:spPr>
          <p:txBody>
            <a:bodyPr wrap="square" lIns="0" tIns="0" rIns="0" bIns="0" rtlCol="0" anchor="t"/>
            <a:lstStyle/>
            <a:p>
              <a:pPr algn="ctr">
                <a:lnSpc>
                  <a:spcPts val="1375"/>
                </a:lnSpc>
              </a:pPr>
              <a:r>
                <a:rPr lang="en-US" sz="1100" b="1" dirty="0">
                  <a:solidFill>
                    <a:srgbClr val="443728"/>
                  </a:solidFill>
                  <a:latin typeface="+mn-lt"/>
                  <a:ea typeface="Crimson Pro Bold" pitchFamily="34" charset="-122"/>
                  <a:cs typeface="Crimson Pro Bold" pitchFamily="34" charset="-120"/>
                </a:rPr>
                <a:t>Уведомление о нарушении</a:t>
              </a:r>
              <a:endParaRPr lang="en-US" sz="1100" dirty="0">
                <a:latin typeface="+mn-lt"/>
              </a:endParaRPr>
            </a:p>
          </p:txBody>
        </p:sp>
        <p:sp>
          <p:nvSpPr>
            <p:cNvPr id="24" name="Text 18"/>
            <p:cNvSpPr/>
            <p:nvPr/>
          </p:nvSpPr>
          <p:spPr>
            <a:xfrm>
              <a:off x="5393123" y="4037861"/>
              <a:ext cx="799388" cy="245714"/>
            </a:xfrm>
            <a:prstGeom prst="rect">
              <a:avLst/>
            </a:prstGeom>
            <a:noFill/>
            <a:ln/>
          </p:spPr>
          <p:txBody>
            <a:bodyPr wrap="square" lIns="0" tIns="0" rIns="0" bIns="0" rtlCol="0" anchor="t"/>
            <a:lstStyle/>
            <a:p>
              <a:pPr algn="ctr">
                <a:lnSpc>
                  <a:spcPts val="1375"/>
                </a:lnSpc>
              </a:pPr>
              <a:r>
                <a:rPr lang="en-US" sz="1100" b="1" dirty="0">
                  <a:solidFill>
                    <a:srgbClr val="443728"/>
                  </a:solidFill>
                  <a:latin typeface="+mn-lt"/>
                  <a:ea typeface="Crimson Pro Bold" pitchFamily="34" charset="-122"/>
                  <a:cs typeface="Crimson Pro Bold" pitchFamily="34" charset="-120"/>
                </a:rPr>
                <a:t>Создание документа</a:t>
              </a:r>
              <a:endParaRPr lang="en-US" sz="1100" dirty="0">
                <a:latin typeface="+mn-lt"/>
              </a:endParaRPr>
            </a:p>
          </p:txBody>
        </p:sp>
        <p:sp>
          <p:nvSpPr>
            <p:cNvPr id="26" name="Text 19"/>
            <p:cNvSpPr/>
            <p:nvPr/>
          </p:nvSpPr>
          <p:spPr>
            <a:xfrm>
              <a:off x="4565027" y="4065745"/>
              <a:ext cx="758973" cy="217830"/>
            </a:xfrm>
            <a:prstGeom prst="rect">
              <a:avLst/>
            </a:prstGeom>
            <a:noFill/>
            <a:ln/>
          </p:spPr>
          <p:txBody>
            <a:bodyPr wrap="square" lIns="0" tIns="0" rIns="0" bIns="0" rtlCol="0" anchor="t"/>
            <a:lstStyle/>
            <a:p>
              <a:pPr algn="ctr">
                <a:lnSpc>
                  <a:spcPts val="1375"/>
                </a:lnSpc>
              </a:pPr>
              <a:r>
                <a:rPr lang="en-US" sz="1100" b="1" dirty="0">
                  <a:solidFill>
                    <a:srgbClr val="443728"/>
                  </a:solidFill>
                  <a:latin typeface="+mn-lt"/>
                  <a:ea typeface="Crimson Pro Bold" pitchFamily="34" charset="-122"/>
                  <a:cs typeface="Crimson Pro Bold" pitchFamily="34" charset="-120"/>
                </a:rPr>
                <a:t>Оповещение</a:t>
              </a:r>
              <a:endParaRPr lang="en-US" sz="1100" dirty="0">
                <a:latin typeface="+mn-lt"/>
              </a:endParaRPr>
            </a:p>
          </p:txBody>
        </p:sp>
        <p:sp>
          <p:nvSpPr>
            <p:cNvPr id="28" name="Text 20"/>
            <p:cNvSpPr/>
            <p:nvPr/>
          </p:nvSpPr>
          <p:spPr>
            <a:xfrm>
              <a:off x="3765095" y="4065337"/>
              <a:ext cx="637763" cy="122857"/>
            </a:xfrm>
            <a:prstGeom prst="rect">
              <a:avLst/>
            </a:prstGeom>
            <a:noFill/>
            <a:ln/>
          </p:spPr>
          <p:txBody>
            <a:bodyPr wrap="none" lIns="0" tIns="0" rIns="0" bIns="0" rtlCol="0" anchor="t"/>
            <a:lstStyle/>
            <a:p>
              <a:pPr algn="ctr">
                <a:lnSpc>
                  <a:spcPts val="1375"/>
                </a:lnSpc>
              </a:pPr>
              <a:r>
                <a:rPr lang="en-US" sz="1100" b="1" dirty="0">
                  <a:solidFill>
                    <a:srgbClr val="443728"/>
                  </a:solidFill>
                  <a:latin typeface="+mn-lt"/>
                  <a:ea typeface="Crimson Pro Bold" pitchFamily="34" charset="-122"/>
                  <a:cs typeface="Crimson Pro Bold" pitchFamily="34" charset="-120"/>
                </a:rPr>
                <a:t>Дедлайн</a:t>
              </a:r>
              <a:endParaRPr lang="en-US" sz="1100" dirty="0">
                <a:latin typeface="+mn-lt"/>
              </a:endParaRPr>
            </a:p>
          </p:txBody>
        </p:sp>
      </p:grpSp>
      <p:sp>
        <p:nvSpPr>
          <p:cNvPr id="29" name="Text 21"/>
          <p:cNvSpPr/>
          <p:nvPr/>
        </p:nvSpPr>
        <p:spPr>
          <a:xfrm>
            <a:off x="665316" y="5120537"/>
            <a:ext cx="112838" cy="141023"/>
          </a:xfrm>
          <a:prstGeom prst="rect">
            <a:avLst/>
          </a:prstGeom>
          <a:noFill/>
          <a:ln/>
        </p:spPr>
        <p:txBody>
          <a:bodyPr wrap="none" lIns="0" tIns="0" rIns="0" bIns="0" rtlCol="0" anchor="t"/>
          <a:lstStyle/>
          <a:p>
            <a:pPr>
              <a:lnSpc>
                <a:spcPts val="1700"/>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30" name="Shape 22"/>
          <p:cNvSpPr/>
          <p:nvPr/>
        </p:nvSpPr>
        <p:spPr>
          <a:xfrm>
            <a:off x="665316" y="5299569"/>
            <a:ext cx="3583619" cy="12703"/>
          </a:xfrm>
          <a:prstGeom prst="rect">
            <a:avLst/>
          </a:prstGeom>
          <a:solidFill>
            <a:srgbClr val="835E54"/>
          </a:solidFill>
          <a:ln/>
        </p:spPr>
        <p:txBody>
          <a:bodyPr/>
          <a:lstStyle/>
          <a:p>
            <a:endParaRPr lang="ru-RU"/>
          </a:p>
        </p:txBody>
      </p:sp>
      <p:sp>
        <p:nvSpPr>
          <p:cNvPr id="31" name="Text 23"/>
          <p:cNvSpPr/>
          <p:nvPr/>
        </p:nvSpPr>
        <p:spPr>
          <a:xfrm>
            <a:off x="665316" y="5381345"/>
            <a:ext cx="2680419" cy="176352"/>
          </a:xfrm>
          <a:prstGeom prst="rect">
            <a:avLst/>
          </a:prstGeom>
          <a:noFill/>
          <a:ln/>
        </p:spPr>
        <p:txBody>
          <a:bodyPr wrap="none" lIns="0" tIns="0" rIns="0" bIns="0" rtlCol="0" anchor="t"/>
          <a:lstStyle/>
          <a:p>
            <a:pPr>
              <a:lnSpc>
                <a:spcPts val="1700"/>
              </a:lnSpc>
            </a:pPr>
            <a:r>
              <a:rPr lang="en-US" sz="1400" b="1" dirty="0">
                <a:solidFill>
                  <a:srgbClr val="443728"/>
                </a:solidFill>
                <a:latin typeface="+mn-lt"/>
                <a:ea typeface="Crimson Pro Bold" pitchFamily="34" charset="-122"/>
                <a:cs typeface="Crimson Pro Bold" pitchFamily="34" charset="-120"/>
              </a:rPr>
              <a:t>Наступает </a:t>
            </a:r>
            <a:r>
              <a:rPr lang="en-US" sz="1400" b="1" dirty="0" err="1">
                <a:solidFill>
                  <a:srgbClr val="443728"/>
                </a:solidFill>
                <a:latin typeface="+mn-lt"/>
                <a:ea typeface="Crimson Pro Bold" pitchFamily="34" charset="-122"/>
                <a:cs typeface="Crimson Pro Bold" pitchFamily="34" charset="-120"/>
              </a:rPr>
              <a:t>срок</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провер</a:t>
            </a:r>
            <a:r>
              <a:rPr lang="ru-RU" sz="1400" b="1" dirty="0">
                <a:solidFill>
                  <a:srgbClr val="443728"/>
                </a:solidFill>
                <a:latin typeface="+mn-lt"/>
                <a:ea typeface="Crimson Pro Bold" pitchFamily="34" charset="-122"/>
                <a:cs typeface="Crimson Pro Bold" pitchFamily="34" charset="-120"/>
              </a:rPr>
              <a:t>ить</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ковенант</a:t>
            </a:r>
            <a:r>
              <a:rPr lang="ru-RU" sz="1400" b="1" dirty="0">
                <a:solidFill>
                  <a:srgbClr val="443728"/>
                </a:solidFill>
                <a:latin typeface="+mn-lt"/>
                <a:ea typeface="Crimson Pro Bold" pitchFamily="34" charset="-122"/>
                <a:cs typeface="Crimson Pro Bold" pitchFamily="34" charset="-120"/>
              </a:rPr>
              <a:t>ы</a:t>
            </a:r>
            <a:endParaRPr lang="en-US" sz="1400" dirty="0">
              <a:latin typeface="+mn-lt"/>
            </a:endParaRPr>
          </a:p>
        </p:txBody>
      </p:sp>
      <p:sp>
        <p:nvSpPr>
          <p:cNvPr id="33" name="Text 25"/>
          <p:cNvSpPr/>
          <p:nvPr/>
        </p:nvSpPr>
        <p:spPr>
          <a:xfrm>
            <a:off x="4429426" y="5120537"/>
            <a:ext cx="112838" cy="141023"/>
          </a:xfrm>
          <a:prstGeom prst="rect">
            <a:avLst/>
          </a:prstGeom>
          <a:noFill/>
          <a:ln/>
        </p:spPr>
        <p:txBody>
          <a:bodyPr wrap="none" lIns="0" tIns="0" rIns="0" bIns="0" rtlCol="0" anchor="t"/>
          <a:lstStyle/>
          <a:p>
            <a:pPr>
              <a:lnSpc>
                <a:spcPts val="1700"/>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34" name="Shape 26"/>
          <p:cNvSpPr/>
          <p:nvPr/>
        </p:nvSpPr>
        <p:spPr>
          <a:xfrm>
            <a:off x="4429426" y="5299569"/>
            <a:ext cx="3420000" cy="12703"/>
          </a:xfrm>
          <a:prstGeom prst="rect">
            <a:avLst/>
          </a:prstGeom>
          <a:solidFill>
            <a:srgbClr val="C9907C"/>
          </a:solidFill>
          <a:ln/>
        </p:spPr>
        <p:txBody>
          <a:bodyPr/>
          <a:lstStyle/>
          <a:p>
            <a:endParaRPr lang="ru-RU"/>
          </a:p>
        </p:txBody>
      </p:sp>
      <p:sp>
        <p:nvSpPr>
          <p:cNvPr id="35" name="Text 27"/>
          <p:cNvSpPr/>
          <p:nvPr/>
        </p:nvSpPr>
        <p:spPr>
          <a:xfrm>
            <a:off x="4429426" y="5381344"/>
            <a:ext cx="3612377" cy="322227"/>
          </a:xfrm>
          <a:prstGeom prst="rect">
            <a:avLst/>
          </a:prstGeom>
          <a:noFill/>
          <a:ln/>
        </p:spPr>
        <p:txBody>
          <a:bodyPr wrap="square" lIns="0" tIns="0" rIns="0" bIns="0" rtlCol="0" anchor="t"/>
          <a:lstStyle/>
          <a:p>
            <a:pPr>
              <a:lnSpc>
                <a:spcPts val="1700"/>
              </a:lnSpc>
            </a:pPr>
            <a:r>
              <a:rPr lang="en-US" sz="1400" b="1" dirty="0" err="1">
                <a:solidFill>
                  <a:srgbClr val="443728"/>
                </a:solidFill>
                <a:latin typeface="+mn-lt"/>
                <a:ea typeface="Crimson Pro Bold" pitchFamily="34" charset="-122"/>
                <a:cs typeface="Crimson Pro Bold" pitchFamily="34" charset="-120"/>
              </a:rPr>
              <a:t>Приходит</a:t>
            </a:r>
            <a:r>
              <a:rPr lang="en-US" sz="1400" b="1" dirty="0">
                <a:solidFill>
                  <a:srgbClr val="443728"/>
                </a:solidFill>
                <a:latin typeface="+mn-lt"/>
                <a:ea typeface="Crimson Pro Bold" pitchFamily="34" charset="-122"/>
                <a:cs typeface="Crimson Pro Bold" pitchFamily="34" charset="-120"/>
              </a:rPr>
              <a:t> </a:t>
            </a:r>
            <a:r>
              <a:rPr lang="ru-RU" sz="1400" b="1" dirty="0">
                <a:solidFill>
                  <a:srgbClr val="443728"/>
                </a:solidFill>
                <a:latin typeface="+mn-lt"/>
                <a:ea typeface="Crimson Pro Bold" pitchFamily="34" charset="-122"/>
                <a:cs typeface="Crimson Pro Bold" pitchFamily="34" charset="-120"/>
              </a:rPr>
              <a:t>напоминание</a:t>
            </a:r>
            <a:r>
              <a:rPr lang="en-US" sz="1400" b="1" dirty="0">
                <a:solidFill>
                  <a:srgbClr val="443728"/>
                </a:solidFill>
                <a:latin typeface="+mn-lt"/>
                <a:ea typeface="Crimson Pro Bold" pitchFamily="34" charset="-122"/>
                <a:cs typeface="Crimson Pro Bold" pitchFamily="34" charset="-120"/>
              </a:rPr>
              <a:t> ответственному</a:t>
            </a:r>
            <a:endParaRPr lang="en-US" sz="1400" dirty="0">
              <a:latin typeface="+mn-lt"/>
            </a:endParaRPr>
          </a:p>
        </p:txBody>
      </p:sp>
      <p:sp>
        <p:nvSpPr>
          <p:cNvPr id="37" name="Text 29"/>
          <p:cNvSpPr/>
          <p:nvPr/>
        </p:nvSpPr>
        <p:spPr>
          <a:xfrm>
            <a:off x="7986576" y="5120537"/>
            <a:ext cx="112838" cy="141023"/>
          </a:xfrm>
          <a:prstGeom prst="rect">
            <a:avLst/>
          </a:prstGeom>
          <a:noFill/>
          <a:ln/>
        </p:spPr>
        <p:txBody>
          <a:bodyPr wrap="none" lIns="0" tIns="0" rIns="0" bIns="0" rtlCol="0" anchor="t"/>
          <a:lstStyle/>
          <a:p>
            <a:pPr>
              <a:lnSpc>
                <a:spcPts val="1700"/>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38" name="Shape 30"/>
          <p:cNvSpPr/>
          <p:nvPr/>
        </p:nvSpPr>
        <p:spPr>
          <a:xfrm>
            <a:off x="7986576" y="5299569"/>
            <a:ext cx="3583619" cy="12703"/>
          </a:xfrm>
          <a:prstGeom prst="rect">
            <a:avLst/>
          </a:prstGeom>
          <a:solidFill>
            <a:srgbClr val="B3BDB5"/>
          </a:solidFill>
          <a:ln/>
        </p:spPr>
        <p:txBody>
          <a:bodyPr/>
          <a:lstStyle/>
          <a:p>
            <a:endParaRPr lang="ru-RU"/>
          </a:p>
        </p:txBody>
      </p:sp>
      <p:sp>
        <p:nvSpPr>
          <p:cNvPr id="39" name="Text 31"/>
          <p:cNvSpPr/>
          <p:nvPr/>
        </p:nvSpPr>
        <p:spPr>
          <a:xfrm>
            <a:off x="7986576" y="5381345"/>
            <a:ext cx="3583619" cy="352705"/>
          </a:xfrm>
          <a:prstGeom prst="rect">
            <a:avLst/>
          </a:prstGeom>
          <a:noFill/>
          <a:ln/>
        </p:spPr>
        <p:txBody>
          <a:bodyPr wrap="square" lIns="0" tIns="0" rIns="0" bIns="0" rtlCol="0" anchor="t"/>
          <a:lstStyle/>
          <a:p>
            <a:pPr>
              <a:lnSpc>
                <a:spcPts val="1700"/>
              </a:lnSpc>
            </a:pPr>
            <a:r>
              <a:rPr lang="ru-RU" sz="1400" b="1" dirty="0">
                <a:solidFill>
                  <a:srgbClr val="443728"/>
                </a:solidFill>
                <a:latin typeface="+mn-lt"/>
                <a:ea typeface="Crimson Pro Bold" pitchFamily="34" charset="-122"/>
                <a:cs typeface="Crimson Pro Bold" pitchFamily="34" charset="-120"/>
              </a:rPr>
              <a:t>Ответственный ф</a:t>
            </a:r>
            <a:r>
              <a:rPr lang="en-US" sz="1400" b="1" dirty="0" err="1">
                <a:solidFill>
                  <a:srgbClr val="443728"/>
                </a:solidFill>
                <a:latin typeface="+mn-lt"/>
                <a:ea typeface="Crimson Pro Bold" pitchFamily="34" charset="-122"/>
                <a:cs typeface="Crimson Pro Bold" pitchFamily="34" charset="-120"/>
              </a:rPr>
              <a:t>ормирует</a:t>
            </a:r>
            <a:r>
              <a:rPr lang="en-US" sz="1400" b="1" dirty="0">
                <a:solidFill>
                  <a:srgbClr val="443728"/>
                </a:solidFill>
                <a:latin typeface="+mn-lt"/>
                <a:ea typeface="Crimson Pro Bold" pitchFamily="34" charset="-122"/>
                <a:cs typeface="Crimson Pro Bold" pitchFamily="34" charset="-120"/>
              </a:rPr>
              <a:t> документ «Исполнение ковенантов»</a:t>
            </a:r>
            <a:endParaRPr lang="en-US" sz="1400" dirty="0">
              <a:latin typeface="+mn-lt"/>
            </a:endParaRPr>
          </a:p>
        </p:txBody>
      </p:sp>
      <p:sp>
        <p:nvSpPr>
          <p:cNvPr id="41" name="Text 33"/>
          <p:cNvSpPr/>
          <p:nvPr/>
        </p:nvSpPr>
        <p:spPr>
          <a:xfrm>
            <a:off x="665316" y="5890991"/>
            <a:ext cx="112838" cy="141023"/>
          </a:xfrm>
          <a:prstGeom prst="rect">
            <a:avLst/>
          </a:prstGeom>
          <a:noFill/>
          <a:ln/>
        </p:spPr>
        <p:txBody>
          <a:bodyPr wrap="none" lIns="0" tIns="0" rIns="0" bIns="0" rtlCol="0" anchor="t"/>
          <a:lstStyle/>
          <a:p>
            <a:pPr>
              <a:lnSpc>
                <a:spcPts val="1700"/>
              </a:lnSpc>
            </a:pPr>
            <a:r>
              <a:rPr lang="en-US" sz="1400" dirty="0">
                <a:solidFill>
                  <a:srgbClr val="443728"/>
                </a:solidFill>
                <a:latin typeface="+mn-lt"/>
                <a:ea typeface="Crimson Pro Light" pitchFamily="34" charset="-122"/>
                <a:cs typeface="Crimson Pro Light" pitchFamily="34" charset="-120"/>
              </a:rPr>
              <a:t>04</a:t>
            </a:r>
            <a:endParaRPr lang="en-US" sz="1400" dirty="0">
              <a:latin typeface="+mn-lt"/>
            </a:endParaRPr>
          </a:p>
        </p:txBody>
      </p:sp>
      <p:sp>
        <p:nvSpPr>
          <p:cNvPr id="42" name="Shape 34"/>
          <p:cNvSpPr/>
          <p:nvPr/>
        </p:nvSpPr>
        <p:spPr>
          <a:xfrm>
            <a:off x="665316" y="6070022"/>
            <a:ext cx="5400000" cy="12703"/>
          </a:xfrm>
          <a:prstGeom prst="rect">
            <a:avLst/>
          </a:prstGeom>
          <a:solidFill>
            <a:srgbClr val="FCC451"/>
          </a:solidFill>
          <a:ln/>
        </p:spPr>
        <p:txBody>
          <a:bodyPr/>
          <a:lstStyle/>
          <a:p>
            <a:endParaRPr lang="ru-RU"/>
          </a:p>
        </p:txBody>
      </p:sp>
      <p:sp>
        <p:nvSpPr>
          <p:cNvPr id="43" name="Text 35"/>
          <p:cNvSpPr/>
          <p:nvPr/>
        </p:nvSpPr>
        <p:spPr>
          <a:xfrm>
            <a:off x="665315" y="6151798"/>
            <a:ext cx="3488055" cy="297378"/>
          </a:xfrm>
          <a:prstGeom prst="rect">
            <a:avLst/>
          </a:prstGeom>
          <a:noFill/>
          <a:ln/>
        </p:spPr>
        <p:txBody>
          <a:bodyPr wrap="none" lIns="0" tIns="0" rIns="0" bIns="0" rtlCol="0" anchor="t"/>
          <a:lstStyle/>
          <a:p>
            <a:pPr>
              <a:lnSpc>
                <a:spcPts val="1700"/>
              </a:lnSpc>
            </a:pPr>
            <a:r>
              <a:rPr lang="en-US" sz="1400" b="1" dirty="0">
                <a:solidFill>
                  <a:srgbClr val="443728"/>
                </a:solidFill>
                <a:latin typeface="+mn-lt"/>
                <a:ea typeface="Crimson Pro Bold" pitchFamily="34" charset="-122"/>
                <a:cs typeface="Crimson Pro Bold" pitchFamily="34" charset="-120"/>
              </a:rPr>
              <a:t>Приходит оповещение о </a:t>
            </a:r>
            <a:r>
              <a:rPr lang="en-US" sz="1400" b="1" dirty="0" err="1">
                <a:solidFill>
                  <a:srgbClr val="443728"/>
                </a:solidFill>
                <a:latin typeface="+mn-lt"/>
                <a:ea typeface="Crimson Pro Bold" pitchFamily="34" charset="-122"/>
                <a:cs typeface="Crimson Pro Bold" pitchFamily="34" charset="-120"/>
              </a:rPr>
              <a:t>нарушениях</a:t>
            </a:r>
            <a:endParaRPr lang="en-US" sz="1400" dirty="0">
              <a:latin typeface="+mn-lt"/>
            </a:endParaRPr>
          </a:p>
        </p:txBody>
      </p:sp>
      <p:sp>
        <p:nvSpPr>
          <p:cNvPr id="45" name="Text 37"/>
          <p:cNvSpPr/>
          <p:nvPr/>
        </p:nvSpPr>
        <p:spPr>
          <a:xfrm>
            <a:off x="6156260" y="5890991"/>
            <a:ext cx="112838" cy="141023"/>
          </a:xfrm>
          <a:prstGeom prst="rect">
            <a:avLst/>
          </a:prstGeom>
          <a:noFill/>
          <a:ln/>
        </p:spPr>
        <p:txBody>
          <a:bodyPr wrap="none" lIns="0" tIns="0" rIns="0" bIns="0" rtlCol="0" anchor="t"/>
          <a:lstStyle/>
          <a:p>
            <a:pPr>
              <a:lnSpc>
                <a:spcPts val="1700"/>
              </a:lnSpc>
            </a:pPr>
            <a:r>
              <a:rPr lang="en-US" sz="1400" dirty="0">
                <a:solidFill>
                  <a:srgbClr val="443728"/>
                </a:solidFill>
                <a:latin typeface="+mn-lt"/>
                <a:ea typeface="Crimson Pro Light" pitchFamily="34" charset="-122"/>
                <a:cs typeface="Crimson Pro Light" pitchFamily="34" charset="-120"/>
              </a:rPr>
              <a:t>05</a:t>
            </a:r>
            <a:endParaRPr lang="en-US" sz="1400" dirty="0">
              <a:latin typeface="+mn-lt"/>
            </a:endParaRPr>
          </a:p>
        </p:txBody>
      </p:sp>
      <p:sp>
        <p:nvSpPr>
          <p:cNvPr id="46" name="Shape 38"/>
          <p:cNvSpPr/>
          <p:nvPr/>
        </p:nvSpPr>
        <p:spPr>
          <a:xfrm>
            <a:off x="6156261" y="6070022"/>
            <a:ext cx="5413934" cy="12703"/>
          </a:xfrm>
          <a:prstGeom prst="rect">
            <a:avLst/>
          </a:prstGeom>
          <a:solidFill>
            <a:srgbClr val="835E54"/>
          </a:solidFill>
          <a:ln/>
        </p:spPr>
        <p:txBody>
          <a:bodyPr/>
          <a:lstStyle/>
          <a:p>
            <a:endParaRPr lang="ru-RU"/>
          </a:p>
        </p:txBody>
      </p:sp>
      <p:sp>
        <p:nvSpPr>
          <p:cNvPr id="47" name="Text 39"/>
          <p:cNvSpPr/>
          <p:nvPr/>
        </p:nvSpPr>
        <p:spPr>
          <a:xfrm>
            <a:off x="6156261" y="6151798"/>
            <a:ext cx="3074012" cy="176352"/>
          </a:xfrm>
          <a:prstGeom prst="rect">
            <a:avLst/>
          </a:prstGeom>
          <a:noFill/>
          <a:ln/>
        </p:spPr>
        <p:txBody>
          <a:bodyPr wrap="none" lIns="0" tIns="0" rIns="0" bIns="0" rtlCol="0" anchor="t"/>
          <a:lstStyle/>
          <a:p>
            <a:pPr>
              <a:lnSpc>
                <a:spcPts val="1700"/>
              </a:lnSpc>
            </a:pPr>
            <a:r>
              <a:rPr lang="en-US" sz="1400" b="1" dirty="0">
                <a:solidFill>
                  <a:srgbClr val="443728"/>
                </a:solidFill>
                <a:latin typeface="+mn-lt"/>
                <a:ea typeface="Crimson Pro Bold" pitchFamily="34" charset="-122"/>
                <a:cs typeface="Crimson Pro Bold" pitchFamily="34" charset="-120"/>
              </a:rPr>
              <a:t>Анализ с помощью отчета по ковенантам</a:t>
            </a:r>
            <a:endParaRPr lang="en-US" sz="1400"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188914"/>
            <a:ext cx="9072562" cy="76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Схема привлечения финансирования</a:t>
            </a:r>
            <a:endParaRPr lang="en-US" sz="2800" dirty="0">
              <a:solidFill>
                <a:srgbClr val="443728"/>
              </a:solidFill>
              <a:latin typeface="+mj-lt"/>
              <a:ea typeface="Crimson Pro Bold" pitchFamily="34" charset="-122"/>
            </a:endParaRPr>
          </a:p>
        </p:txBody>
      </p:sp>
      <p:sp>
        <p:nvSpPr>
          <p:cNvPr id="10" name="Text 6"/>
          <p:cNvSpPr/>
          <p:nvPr/>
        </p:nvSpPr>
        <p:spPr>
          <a:xfrm>
            <a:off x="696913" y="4102312"/>
            <a:ext cx="4260149" cy="263586"/>
          </a:xfrm>
          <a:prstGeom prst="rect">
            <a:avLst/>
          </a:prstGeom>
          <a:noFill/>
          <a:ln/>
        </p:spPr>
        <p:txBody>
          <a:bodyPr wrap="none" lIns="0" tIns="0" rIns="0" bIns="0" rtlCol="0" anchor="t"/>
          <a:lstStyle/>
          <a:p>
            <a:pPr>
              <a:lnSpc>
                <a:spcPts val="2042"/>
              </a:lnSpc>
            </a:pPr>
            <a:r>
              <a:rPr lang="ru-RU" sz="1800" b="1" dirty="0">
                <a:solidFill>
                  <a:srgbClr val="443728"/>
                </a:solidFill>
                <a:latin typeface="+mn-lt"/>
                <a:ea typeface="Crimson Pro Bold" pitchFamily="34" charset="-122"/>
                <a:cs typeface="Crimson Pro Bold" pitchFamily="34" charset="-120"/>
              </a:rPr>
              <a:t>Выбор способов покрытия потребности в финансировании</a:t>
            </a:r>
            <a:r>
              <a:rPr lang="en-US" sz="1625" b="1" dirty="0">
                <a:solidFill>
                  <a:srgbClr val="443728"/>
                </a:solidFill>
                <a:latin typeface="+mn-lt"/>
                <a:ea typeface="Crimson Pro Bold" pitchFamily="34" charset="-122"/>
                <a:cs typeface="Crimson Pro Bold" pitchFamily="34" charset="-120"/>
              </a:rPr>
              <a:t>:</a:t>
            </a:r>
            <a:endParaRPr lang="en-US" sz="1625" dirty="0">
              <a:latin typeface="+mn-lt"/>
            </a:endParaRPr>
          </a:p>
        </p:txBody>
      </p:sp>
      <p:pic>
        <p:nvPicPr>
          <p:cNvPr id="11"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912" y="4592691"/>
            <a:ext cx="421778" cy="421778"/>
          </a:xfrm>
          <a:prstGeom prst="rect">
            <a:avLst/>
          </a:prstGeom>
        </p:spPr>
      </p:pic>
      <p:sp>
        <p:nvSpPr>
          <p:cNvPr id="12" name="Text 7"/>
          <p:cNvSpPr/>
          <p:nvPr/>
        </p:nvSpPr>
        <p:spPr>
          <a:xfrm>
            <a:off x="696913" y="5163828"/>
            <a:ext cx="1757670" cy="219622"/>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Новый кредит</a:t>
            </a:r>
            <a:endParaRPr lang="en-US" sz="1600" dirty="0">
              <a:latin typeface="+mn-lt"/>
            </a:endParaRPr>
          </a:p>
        </p:txBody>
      </p:sp>
      <p:sp>
        <p:nvSpPr>
          <p:cNvPr id="13" name="Text 8"/>
          <p:cNvSpPr/>
          <p:nvPr/>
        </p:nvSpPr>
        <p:spPr>
          <a:xfrm>
            <a:off x="696913" y="5455102"/>
            <a:ext cx="3524272" cy="832439"/>
          </a:xfrm>
          <a:prstGeom prst="rect">
            <a:avLst/>
          </a:prstGeom>
          <a:noFill/>
          <a:ln/>
        </p:spPr>
        <p:txBody>
          <a:bodyPr wrap="square" lIns="0" tIns="0" rIns="0" bIns="0" rtlCol="0" anchor="t"/>
          <a:lstStyle/>
          <a:p>
            <a:pPr>
              <a:lnSpc>
                <a:spcPts val="1625"/>
              </a:lnSpc>
            </a:pPr>
            <a:r>
              <a:rPr lang="en-US" sz="1200" dirty="0">
                <a:solidFill>
                  <a:srgbClr val="443728"/>
                </a:solidFill>
                <a:latin typeface="+mn-lt"/>
                <a:ea typeface="Open Sans" pitchFamily="34" charset="-122"/>
                <a:cs typeface="Open Sans" pitchFamily="34" charset="-120"/>
              </a:rPr>
              <a:t>Проведение закупочной процедуры и заключение нового кредитного договора с банком на основании заявок на </a:t>
            </a:r>
            <a:r>
              <a:rPr lang="en-US" sz="1200" dirty="0" err="1">
                <a:solidFill>
                  <a:srgbClr val="443728"/>
                </a:solidFill>
                <a:latin typeface="+mn-lt"/>
                <a:ea typeface="Open Sans" pitchFamily="34" charset="-122"/>
                <a:cs typeface="Open Sans" pitchFamily="34" charset="-120"/>
              </a:rPr>
              <a:t>необходимое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приобретение финансовых услуг</a:t>
            </a:r>
            <a:endParaRPr lang="en-US" sz="1200" dirty="0">
              <a:latin typeface="+mn-lt"/>
            </a:endParaRPr>
          </a:p>
        </p:txBody>
      </p:sp>
      <p:pic>
        <p:nvPicPr>
          <p:cNvPr id="14"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0543" y="4592691"/>
            <a:ext cx="421778" cy="421778"/>
          </a:xfrm>
          <a:prstGeom prst="rect">
            <a:avLst/>
          </a:prstGeom>
        </p:spPr>
      </p:pic>
      <p:sp>
        <p:nvSpPr>
          <p:cNvPr id="15" name="Text 9"/>
          <p:cNvSpPr/>
          <p:nvPr/>
        </p:nvSpPr>
        <p:spPr>
          <a:xfrm>
            <a:off x="4370543" y="5163828"/>
            <a:ext cx="1757670" cy="219622"/>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Новый транш</a:t>
            </a:r>
            <a:endParaRPr lang="en-US" sz="1600" dirty="0">
              <a:latin typeface="+mn-lt"/>
            </a:endParaRPr>
          </a:p>
        </p:txBody>
      </p:sp>
      <p:sp>
        <p:nvSpPr>
          <p:cNvPr id="16" name="Text 10"/>
          <p:cNvSpPr/>
          <p:nvPr/>
        </p:nvSpPr>
        <p:spPr>
          <a:xfrm>
            <a:off x="4370543" y="5455102"/>
            <a:ext cx="3524272" cy="624329"/>
          </a:xfrm>
          <a:prstGeom prst="rect">
            <a:avLst/>
          </a:prstGeom>
          <a:noFill/>
          <a:ln/>
        </p:spPr>
        <p:txBody>
          <a:bodyPr wrap="square" lIns="0" tIns="0" rIns="0" bIns="0" rtlCol="0" anchor="t"/>
          <a:lstStyle/>
          <a:p>
            <a:pPr>
              <a:lnSpc>
                <a:spcPts val="1625"/>
              </a:lnSpc>
            </a:pPr>
            <a:r>
              <a:rPr lang="en-US" sz="1200" dirty="0">
                <a:solidFill>
                  <a:srgbClr val="443728"/>
                </a:solidFill>
                <a:latin typeface="+mn-lt"/>
                <a:ea typeface="Open Sans" pitchFamily="34" charset="-122"/>
                <a:cs typeface="Open Sans" pitchFamily="34" charset="-120"/>
              </a:rPr>
              <a:t>Привлечение дополнительного транша в рамках уже заключенного кредитного договора без проведения новой </a:t>
            </a:r>
            <a:r>
              <a:rPr lang="en-US" sz="1200" dirty="0" err="1">
                <a:solidFill>
                  <a:srgbClr val="443728"/>
                </a:solidFill>
                <a:latin typeface="+mn-lt"/>
                <a:ea typeface="Open Sans" pitchFamily="34" charset="-122"/>
                <a:cs typeface="Open Sans" pitchFamily="34" charset="-120"/>
              </a:rPr>
              <a:t>закупочной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процедуры</a:t>
            </a:r>
            <a:r>
              <a:rPr lang="ru-RU" sz="1200" dirty="0">
                <a:solidFill>
                  <a:srgbClr val="443728"/>
                </a:solidFill>
                <a:latin typeface="+mn-lt"/>
                <a:ea typeface="Open Sans" pitchFamily="34" charset="-122"/>
                <a:cs typeface="Open Sans" pitchFamily="34" charset="-120"/>
              </a:rPr>
              <a:t> </a:t>
            </a:r>
            <a:endParaRPr lang="en-US" sz="1200" dirty="0">
              <a:latin typeface="+mn-lt"/>
            </a:endParaRPr>
          </a:p>
        </p:txBody>
      </p:sp>
      <p:pic>
        <p:nvPicPr>
          <p:cNvPr id="17" name="Image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4174" y="4592691"/>
            <a:ext cx="421778" cy="421778"/>
          </a:xfrm>
          <a:prstGeom prst="rect">
            <a:avLst/>
          </a:prstGeom>
        </p:spPr>
      </p:pic>
      <p:sp>
        <p:nvSpPr>
          <p:cNvPr id="18" name="Text 11"/>
          <p:cNvSpPr/>
          <p:nvPr/>
        </p:nvSpPr>
        <p:spPr>
          <a:xfrm>
            <a:off x="8044175" y="5163828"/>
            <a:ext cx="2137170" cy="219622"/>
          </a:xfrm>
          <a:prstGeom prst="rect">
            <a:avLst/>
          </a:prstGeom>
          <a:noFill/>
          <a:ln/>
        </p:spPr>
        <p:txBody>
          <a:bodyPr wrap="none" lIns="0" tIns="0" rIns="0" bIns="0" rtlCol="0" anchor="t"/>
          <a:lstStyle/>
          <a:p>
            <a:pPr>
              <a:lnSpc>
                <a:spcPts val="1709"/>
              </a:lnSpc>
            </a:pPr>
            <a:r>
              <a:rPr lang="en-US" sz="1600" b="1" dirty="0">
                <a:solidFill>
                  <a:srgbClr val="443728"/>
                </a:solidFill>
                <a:latin typeface="+mn-lt"/>
                <a:ea typeface="Crimson Pro Bold" pitchFamily="34" charset="-122"/>
                <a:cs typeface="Crimson Pro Bold" pitchFamily="34" charset="-120"/>
              </a:rPr>
              <a:t>Внутригрупповой заем</a:t>
            </a:r>
            <a:endParaRPr lang="en-US" sz="1600" dirty="0">
              <a:latin typeface="+mn-lt"/>
            </a:endParaRPr>
          </a:p>
        </p:txBody>
      </p:sp>
      <p:sp>
        <p:nvSpPr>
          <p:cNvPr id="19" name="Text 12"/>
          <p:cNvSpPr/>
          <p:nvPr/>
        </p:nvSpPr>
        <p:spPr>
          <a:xfrm>
            <a:off x="8044174" y="5455102"/>
            <a:ext cx="3524272" cy="624329"/>
          </a:xfrm>
          <a:prstGeom prst="rect">
            <a:avLst/>
          </a:prstGeom>
          <a:noFill/>
          <a:ln/>
        </p:spPr>
        <p:txBody>
          <a:bodyPr wrap="square" lIns="0" tIns="0" rIns="0" bIns="0" rtlCol="0" anchor="t"/>
          <a:lstStyle/>
          <a:p>
            <a:pPr>
              <a:lnSpc>
                <a:spcPts val="1625"/>
              </a:lnSpc>
            </a:pPr>
            <a:r>
              <a:rPr lang="en-US" sz="1200" dirty="0">
                <a:solidFill>
                  <a:srgbClr val="443728"/>
                </a:solidFill>
                <a:latin typeface="+mn-lt"/>
                <a:ea typeface="Open Sans" pitchFamily="34" charset="-122"/>
                <a:cs typeface="Open Sans" pitchFamily="34" charset="-120"/>
              </a:rPr>
              <a:t>Оформление нового договора займа между компаниями группы для перераспределения ликвидности внутри холдинга</a:t>
            </a:r>
            <a:endParaRPr lang="en-US" sz="1200" dirty="0">
              <a:latin typeface="+mn-lt"/>
            </a:endParaRPr>
          </a:p>
        </p:txBody>
      </p:sp>
      <p:pic>
        <p:nvPicPr>
          <p:cNvPr id="20" name="Image 0" descr="preencoded.png">
            <a:extLst>
              <a:ext uri="{FF2B5EF4-FFF2-40B4-BE49-F238E27FC236}">
                <a16:creationId xmlns:a16="http://schemas.microsoft.com/office/drawing/2014/main" id="{5AFE627A-A595-4094-ADB7-FC3B9B0127F1}"/>
              </a:ext>
            </a:extLst>
          </p:cNvPr>
          <p:cNvPicPr>
            <a:picLocks noChangeAspect="1"/>
          </p:cNvPicPr>
          <p:nvPr/>
        </p:nvPicPr>
        <p:blipFill>
          <a:blip r:embed="rId9"/>
          <a:stretch>
            <a:fillRect/>
          </a:stretch>
        </p:blipFill>
        <p:spPr>
          <a:xfrm>
            <a:off x="698762" y="1557586"/>
            <a:ext cx="3623811" cy="529355"/>
          </a:xfrm>
          <a:prstGeom prst="rect">
            <a:avLst/>
          </a:prstGeom>
        </p:spPr>
      </p:pic>
      <p:sp>
        <p:nvSpPr>
          <p:cNvPr id="21" name="Text 2">
            <a:extLst>
              <a:ext uri="{FF2B5EF4-FFF2-40B4-BE49-F238E27FC236}">
                <a16:creationId xmlns:a16="http://schemas.microsoft.com/office/drawing/2014/main" id="{C17173CF-CF94-44E9-885D-528DB9D665B0}"/>
              </a:ext>
            </a:extLst>
          </p:cNvPr>
          <p:cNvSpPr/>
          <p:nvPr/>
        </p:nvSpPr>
        <p:spPr>
          <a:xfrm>
            <a:off x="831051" y="2264740"/>
            <a:ext cx="3359233" cy="413441"/>
          </a:xfrm>
          <a:prstGeom prst="rect">
            <a:avLst/>
          </a:prstGeom>
          <a:noFill/>
          <a:ln/>
        </p:spPr>
        <p:txBody>
          <a:bodyPr wrap="squar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Сбор заявок на привлечение финансирования</a:t>
            </a:r>
            <a:endParaRPr lang="en-US" sz="1400" dirty="0">
              <a:latin typeface="+mn-lt"/>
            </a:endParaRPr>
          </a:p>
        </p:txBody>
      </p:sp>
      <p:sp>
        <p:nvSpPr>
          <p:cNvPr id="22" name="Text 3">
            <a:extLst>
              <a:ext uri="{FF2B5EF4-FFF2-40B4-BE49-F238E27FC236}">
                <a16:creationId xmlns:a16="http://schemas.microsoft.com/office/drawing/2014/main" id="{91E1512A-0028-43E4-B32C-5B25408FC834}"/>
              </a:ext>
            </a:extLst>
          </p:cNvPr>
          <p:cNvSpPr/>
          <p:nvPr/>
        </p:nvSpPr>
        <p:spPr>
          <a:xfrm>
            <a:off x="831051" y="2914435"/>
            <a:ext cx="3359233"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Прием и регистрация заявок от дочерних компаний на необходимое финансирование</a:t>
            </a:r>
            <a:endParaRPr lang="en-US" sz="1200" dirty="0">
              <a:latin typeface="+mn-lt"/>
            </a:endParaRPr>
          </a:p>
        </p:txBody>
      </p:sp>
      <p:pic>
        <p:nvPicPr>
          <p:cNvPr id="23" name="Image 1" descr="preencoded.png">
            <a:extLst>
              <a:ext uri="{FF2B5EF4-FFF2-40B4-BE49-F238E27FC236}">
                <a16:creationId xmlns:a16="http://schemas.microsoft.com/office/drawing/2014/main" id="{A6B4579A-4CFB-4A81-8BFC-14BA0F0BC65E}"/>
              </a:ext>
            </a:extLst>
          </p:cNvPr>
          <p:cNvPicPr>
            <a:picLocks noChangeAspect="1"/>
          </p:cNvPicPr>
          <p:nvPr/>
        </p:nvPicPr>
        <p:blipFill>
          <a:blip r:embed="rId10"/>
          <a:stretch>
            <a:fillRect/>
          </a:stretch>
        </p:blipFill>
        <p:spPr>
          <a:xfrm>
            <a:off x="4322573" y="1557586"/>
            <a:ext cx="3623811" cy="529355"/>
          </a:xfrm>
          <a:prstGeom prst="rect">
            <a:avLst/>
          </a:prstGeom>
        </p:spPr>
      </p:pic>
      <p:sp>
        <p:nvSpPr>
          <p:cNvPr id="24" name="Text 4">
            <a:extLst>
              <a:ext uri="{FF2B5EF4-FFF2-40B4-BE49-F238E27FC236}">
                <a16:creationId xmlns:a16="http://schemas.microsoft.com/office/drawing/2014/main" id="{C7FF5668-358D-452B-B0DC-C3004D808BD4}"/>
              </a:ext>
            </a:extLst>
          </p:cNvPr>
          <p:cNvSpPr/>
          <p:nvPr/>
        </p:nvSpPr>
        <p:spPr>
          <a:xfrm>
            <a:off x="4454862" y="2264741"/>
            <a:ext cx="2388947" cy="206720"/>
          </a:xfrm>
          <a:prstGeom prst="rect">
            <a:avLst/>
          </a:prstGeom>
          <a:noFill/>
          <a:ln/>
        </p:spPr>
        <p:txBody>
          <a:bodyPr wrap="non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Консолидация и уточнение</a:t>
            </a:r>
            <a:endParaRPr lang="en-US" sz="1400" dirty="0">
              <a:latin typeface="+mn-lt"/>
            </a:endParaRPr>
          </a:p>
        </p:txBody>
      </p:sp>
      <p:sp>
        <p:nvSpPr>
          <p:cNvPr id="25" name="Text 5">
            <a:extLst>
              <a:ext uri="{FF2B5EF4-FFF2-40B4-BE49-F238E27FC236}">
                <a16:creationId xmlns:a16="http://schemas.microsoft.com/office/drawing/2014/main" id="{647C654D-89F7-4EA0-9CA3-842C41251520}"/>
              </a:ext>
            </a:extLst>
          </p:cNvPr>
          <p:cNvSpPr/>
          <p:nvPr/>
        </p:nvSpPr>
        <p:spPr>
          <a:xfrm>
            <a:off x="4454862" y="2707714"/>
            <a:ext cx="3359233" cy="762176"/>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Анализ всех поступивших заявок от дочерних обществ и определение оптимального способа финансирования с учетом стоимости и </a:t>
            </a:r>
            <a:r>
              <a:rPr lang="en-US" sz="1200" dirty="0" err="1">
                <a:solidFill>
                  <a:srgbClr val="443728"/>
                </a:solidFill>
                <a:latin typeface="+mn-lt"/>
                <a:ea typeface="Open Sans" pitchFamily="34" charset="-122"/>
                <a:cs typeface="Open Sans" pitchFamily="34" charset="-120"/>
              </a:rPr>
              <a:t>доступности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средств</a:t>
            </a:r>
            <a:endParaRPr lang="en-US" sz="1200" dirty="0">
              <a:latin typeface="+mn-lt"/>
            </a:endParaRPr>
          </a:p>
        </p:txBody>
      </p:sp>
      <p:pic>
        <p:nvPicPr>
          <p:cNvPr id="26" name="Image 2" descr="preencoded.png">
            <a:extLst>
              <a:ext uri="{FF2B5EF4-FFF2-40B4-BE49-F238E27FC236}">
                <a16:creationId xmlns:a16="http://schemas.microsoft.com/office/drawing/2014/main" id="{7CBA6323-CCC2-4329-9ECD-0CE9F7869AC2}"/>
              </a:ext>
            </a:extLst>
          </p:cNvPr>
          <p:cNvPicPr>
            <a:picLocks noChangeAspect="1"/>
          </p:cNvPicPr>
          <p:nvPr/>
        </p:nvPicPr>
        <p:blipFill>
          <a:blip r:embed="rId11"/>
          <a:stretch>
            <a:fillRect/>
          </a:stretch>
        </p:blipFill>
        <p:spPr>
          <a:xfrm>
            <a:off x="7946384" y="1557586"/>
            <a:ext cx="3623811" cy="529355"/>
          </a:xfrm>
          <a:prstGeom prst="rect">
            <a:avLst/>
          </a:prstGeom>
        </p:spPr>
      </p:pic>
      <p:sp>
        <p:nvSpPr>
          <p:cNvPr id="27" name="Text 6">
            <a:extLst>
              <a:ext uri="{FF2B5EF4-FFF2-40B4-BE49-F238E27FC236}">
                <a16:creationId xmlns:a16="http://schemas.microsoft.com/office/drawing/2014/main" id="{03233A9D-8642-43E2-A0A3-108335C97997}"/>
              </a:ext>
            </a:extLst>
          </p:cNvPr>
          <p:cNvSpPr/>
          <p:nvPr/>
        </p:nvSpPr>
        <p:spPr>
          <a:xfrm>
            <a:off x="8078673" y="2264740"/>
            <a:ext cx="3359233" cy="413441"/>
          </a:xfrm>
          <a:prstGeom prst="rect">
            <a:avLst/>
          </a:prstGeom>
          <a:noFill/>
          <a:ln/>
        </p:spPr>
        <p:txBody>
          <a:bodyPr wrap="squar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Покрытие потребности в финансировании</a:t>
            </a:r>
            <a:endParaRPr lang="en-US" sz="1400" dirty="0">
              <a:latin typeface="+mn-lt"/>
            </a:endParaRPr>
          </a:p>
        </p:txBody>
      </p:sp>
      <p:sp>
        <p:nvSpPr>
          <p:cNvPr id="28" name="Text 7">
            <a:extLst>
              <a:ext uri="{FF2B5EF4-FFF2-40B4-BE49-F238E27FC236}">
                <a16:creationId xmlns:a16="http://schemas.microsoft.com/office/drawing/2014/main" id="{129D93C2-6DED-4380-8675-6B2E8166E485}"/>
              </a:ext>
            </a:extLst>
          </p:cNvPr>
          <p:cNvSpPr/>
          <p:nvPr/>
        </p:nvSpPr>
        <p:spPr>
          <a:xfrm>
            <a:off x="8078673" y="2914435"/>
            <a:ext cx="3359233" cy="571632"/>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Создание документа с предварительными параметрами сделки, который служит основанием для ввода договора кредита или займа в систему</a:t>
            </a:r>
            <a:endParaRPr lang="en-US" sz="1200" dirty="0">
              <a:latin typeface="+mn-lt"/>
            </a:endParaRPr>
          </a:p>
        </p:txBody>
      </p:sp>
    </p:spTree>
    <p:extLst>
      <p:ext uri="{BB962C8B-B14F-4D97-AF65-F5344CB8AC3E}">
        <p14:creationId xmlns:p14="http://schemas.microsoft.com/office/powerpoint/2010/main" val="1869419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57346" name="Заголовок 1">
            <a:extLst>
              <a:ext uri="{FF2B5EF4-FFF2-40B4-BE49-F238E27FC236}">
                <a16:creationId xmlns:a16="http://schemas.microsoft.com/office/drawing/2014/main" id="{DAF01425-78B5-4597-BA7C-8A127BB2B6D3}"/>
              </a:ext>
            </a:extLst>
          </p:cNvPr>
          <p:cNvSpPr>
            <a:spLocks noGrp="1" noChangeArrowheads="1"/>
          </p:cNvSpPr>
          <p:nvPr>
            <p:ph type="title"/>
          </p:nvPr>
        </p:nvSpPr>
        <p:spPr>
          <a:xfrm>
            <a:off x="681004" y="188596"/>
            <a:ext cx="9088471" cy="7924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ea typeface="Crimson Pro Bold" pitchFamily="34" charset="-122"/>
                <a:cs typeface="+mn-cs"/>
              </a:rPr>
              <a:t>От заявки до выбора покрытия: проверки и контроли</a:t>
            </a:r>
          </a:p>
        </p:txBody>
      </p:sp>
      <p:sp>
        <p:nvSpPr>
          <p:cNvPr id="7" name="TextBox 6">
            <a:extLst>
              <a:ext uri="{FF2B5EF4-FFF2-40B4-BE49-F238E27FC236}">
                <a16:creationId xmlns:a16="http://schemas.microsoft.com/office/drawing/2014/main" id="{72287E99-D4B5-4D4A-9A17-2CCF98508FA9}"/>
              </a:ext>
            </a:extLst>
          </p:cNvPr>
          <p:cNvSpPr txBox="1"/>
          <p:nvPr/>
        </p:nvSpPr>
        <p:spPr>
          <a:xfrm>
            <a:off x="591443" y="3936722"/>
            <a:ext cx="4820606" cy="2407326"/>
          </a:xfrm>
          <a:prstGeom prst="rect">
            <a:avLst/>
          </a:prstGeom>
          <a:noFill/>
        </p:spPr>
        <p:txBody>
          <a:bodyPr>
            <a:spAutoFit/>
          </a:bodyPr>
          <a:lstStyle/>
          <a:p>
            <a:pPr>
              <a:spcAft>
                <a:spcPts val="600"/>
              </a:spcAft>
              <a:defRPr/>
            </a:pPr>
            <a:r>
              <a:rPr lang="ru-RU" sz="1693" dirty="0">
                <a:solidFill>
                  <a:srgbClr val="404040"/>
                </a:solidFill>
                <a:latin typeface="+mn-lt"/>
              </a:rPr>
              <a:t>Контрольные проверки при выборе способа покрытия:</a:t>
            </a:r>
          </a:p>
          <a:p>
            <a:pPr marL="483900" lvl="1">
              <a:spcAft>
                <a:spcPts val="635"/>
              </a:spcAft>
              <a:defRPr/>
            </a:pPr>
            <a:r>
              <a:rPr lang="ru-RU" sz="1693" dirty="0">
                <a:solidFill>
                  <a:srgbClr val="404040"/>
                </a:solidFill>
                <a:latin typeface="+mn-lt"/>
              </a:rPr>
              <a:t>Проверка на идентичность набора статей и их аналитик</a:t>
            </a:r>
          </a:p>
          <a:p>
            <a:pPr marL="483900" lvl="1">
              <a:spcAft>
                <a:spcPts val="635"/>
              </a:spcAft>
              <a:defRPr/>
            </a:pPr>
            <a:r>
              <a:rPr lang="ru-RU" sz="1693" dirty="0">
                <a:solidFill>
                  <a:srgbClr val="404040"/>
                </a:solidFill>
                <a:latin typeface="+mn-lt"/>
              </a:rPr>
              <a:t>Сравнение % ставки при отнесении заявки на выбранный договор</a:t>
            </a:r>
          </a:p>
          <a:p>
            <a:pPr marL="483900" lvl="1">
              <a:spcAft>
                <a:spcPts val="635"/>
              </a:spcAft>
              <a:defRPr/>
            </a:pPr>
            <a:r>
              <a:rPr lang="ru-RU" sz="1693" dirty="0">
                <a:solidFill>
                  <a:srgbClr val="404040"/>
                </a:solidFill>
                <a:latin typeface="+mn-lt"/>
              </a:rPr>
              <a:t>Сравнение срока действия в отобранных заявках </a:t>
            </a:r>
          </a:p>
        </p:txBody>
      </p:sp>
      <p:sp>
        <p:nvSpPr>
          <p:cNvPr id="9" name="Shape 13">
            <a:extLst>
              <a:ext uri="{FF2B5EF4-FFF2-40B4-BE49-F238E27FC236}">
                <a16:creationId xmlns:a16="http://schemas.microsoft.com/office/drawing/2014/main" id="{A104594F-425A-43DA-9E56-897AF8BD32BA}"/>
              </a:ext>
            </a:extLst>
          </p:cNvPr>
          <p:cNvSpPr>
            <a:spLocks noChangeArrowheads="1"/>
          </p:cNvSpPr>
          <p:nvPr/>
        </p:nvSpPr>
        <p:spPr bwMode="auto">
          <a:xfrm>
            <a:off x="768995" y="4581922"/>
            <a:ext cx="212725" cy="153988"/>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10" name="Shape 18">
            <a:extLst>
              <a:ext uri="{FF2B5EF4-FFF2-40B4-BE49-F238E27FC236}">
                <a16:creationId xmlns:a16="http://schemas.microsoft.com/office/drawing/2014/main" id="{AC8C93BB-E995-4C16-9D66-59EDBF3A26DB}"/>
              </a:ext>
            </a:extLst>
          </p:cNvPr>
          <p:cNvSpPr>
            <a:spLocks noChangeArrowheads="1"/>
          </p:cNvSpPr>
          <p:nvPr/>
        </p:nvSpPr>
        <p:spPr bwMode="auto">
          <a:xfrm>
            <a:off x="767408" y="5170661"/>
            <a:ext cx="212725" cy="152400"/>
          </a:xfrm>
          <a:prstGeom prst="roundRect">
            <a:avLst>
              <a:gd name="adj" fmla="val 18671"/>
            </a:avLst>
          </a:prstGeom>
          <a:solidFill>
            <a:srgbClr val="B3BDB5"/>
          </a:solidFill>
          <a:ln w="7620">
            <a:solidFill>
              <a:srgbClr val="99A39B"/>
            </a:solidFill>
            <a:round/>
            <a:headEnd/>
            <a:tailEnd/>
          </a:ln>
        </p:spPr>
        <p:txBody>
          <a:bodyPr/>
          <a:lstStyle/>
          <a:p>
            <a:endParaRPr lang="ru-RU"/>
          </a:p>
        </p:txBody>
      </p:sp>
      <p:sp>
        <p:nvSpPr>
          <p:cNvPr id="11" name="Shape 22">
            <a:extLst>
              <a:ext uri="{FF2B5EF4-FFF2-40B4-BE49-F238E27FC236}">
                <a16:creationId xmlns:a16="http://schemas.microsoft.com/office/drawing/2014/main" id="{A2AAE192-1318-4E48-85C4-92657A25D419}"/>
              </a:ext>
            </a:extLst>
          </p:cNvPr>
          <p:cNvSpPr>
            <a:spLocks noChangeArrowheads="1"/>
          </p:cNvSpPr>
          <p:nvPr/>
        </p:nvSpPr>
        <p:spPr bwMode="auto">
          <a:xfrm>
            <a:off x="768995" y="5739817"/>
            <a:ext cx="212725" cy="153988"/>
          </a:xfrm>
          <a:prstGeom prst="roundRect">
            <a:avLst>
              <a:gd name="adj" fmla="val 18671"/>
            </a:avLst>
          </a:prstGeom>
          <a:solidFill>
            <a:srgbClr val="FCC451"/>
          </a:solidFill>
          <a:ln w="7620">
            <a:solidFill>
              <a:srgbClr val="E2AA37"/>
            </a:solidFill>
            <a:round/>
            <a:headEnd/>
            <a:tailEnd/>
          </a:ln>
        </p:spPr>
        <p:txBody>
          <a:bodyPr/>
          <a:lstStyle/>
          <a:p>
            <a:endParaRPr lang="ru-RU"/>
          </a:p>
        </p:txBody>
      </p:sp>
      <p:pic>
        <p:nvPicPr>
          <p:cNvPr id="12" name="Рисунок 11">
            <a:extLst>
              <a:ext uri="{FF2B5EF4-FFF2-40B4-BE49-F238E27FC236}">
                <a16:creationId xmlns:a16="http://schemas.microsoft.com/office/drawing/2014/main" id="{BAB62678-58A8-4400-AB57-D88017A36715}"/>
              </a:ext>
            </a:extLst>
          </p:cNvPr>
          <p:cNvPicPr>
            <a:picLocks noChangeAspect="1"/>
          </p:cNvPicPr>
          <p:nvPr/>
        </p:nvPicPr>
        <p:blipFill>
          <a:blip r:embed="rId3"/>
          <a:stretch>
            <a:fillRect/>
          </a:stretch>
        </p:blipFill>
        <p:spPr>
          <a:xfrm>
            <a:off x="696914" y="1347176"/>
            <a:ext cx="6264770" cy="2185953"/>
          </a:xfrm>
          <a:prstGeom prst="rect">
            <a:avLst/>
          </a:prstGeom>
          <a:noFill/>
          <a:ln w="9525">
            <a:solidFill>
              <a:srgbClr val="475467"/>
            </a:solidFill>
            <a:miter lim="800000"/>
            <a:headEnd/>
            <a:tailEnd/>
          </a:ln>
        </p:spPr>
      </p:pic>
      <p:sp>
        <p:nvSpPr>
          <p:cNvPr id="13" name="TextBox 12">
            <a:extLst>
              <a:ext uri="{FF2B5EF4-FFF2-40B4-BE49-F238E27FC236}">
                <a16:creationId xmlns:a16="http://schemas.microsoft.com/office/drawing/2014/main" id="{C2A29680-89A6-48C6-8339-63BF4C61D060}"/>
              </a:ext>
            </a:extLst>
          </p:cNvPr>
          <p:cNvSpPr txBox="1"/>
          <p:nvPr/>
        </p:nvSpPr>
        <p:spPr>
          <a:xfrm>
            <a:off x="7105699" y="1557338"/>
            <a:ext cx="4464001" cy="1625766"/>
          </a:xfrm>
          <a:prstGeom prst="rect">
            <a:avLst/>
          </a:prstGeom>
          <a:noFill/>
        </p:spPr>
        <p:txBody>
          <a:bodyPr wrap="square">
            <a:spAutoFit/>
          </a:bodyPr>
          <a:lstStyle/>
          <a:p>
            <a:pPr>
              <a:spcAft>
                <a:spcPts val="600"/>
              </a:spcAft>
              <a:defRPr/>
            </a:pPr>
            <a:r>
              <a:rPr lang="ru-RU" sz="1693" dirty="0">
                <a:solidFill>
                  <a:srgbClr val="404040"/>
                </a:solidFill>
                <a:latin typeface="+mn-lt"/>
              </a:rPr>
              <a:t>На входе:</a:t>
            </a:r>
          </a:p>
          <a:p>
            <a:pPr marL="483900" lvl="1">
              <a:spcAft>
                <a:spcPts val="635"/>
              </a:spcAft>
              <a:defRPr/>
            </a:pPr>
            <a:r>
              <a:rPr lang="ru-RU" sz="1693" dirty="0">
                <a:solidFill>
                  <a:srgbClr val="404040"/>
                </a:solidFill>
                <a:latin typeface="+mn-lt"/>
              </a:rPr>
              <a:t>Требуемая сумма и срок</a:t>
            </a:r>
          </a:p>
          <a:p>
            <a:pPr marL="483900" lvl="1">
              <a:spcAft>
                <a:spcPts val="635"/>
              </a:spcAft>
              <a:defRPr/>
            </a:pPr>
            <a:r>
              <a:rPr lang="ru-RU" sz="1693" dirty="0">
                <a:solidFill>
                  <a:srgbClr val="404040"/>
                </a:solidFill>
                <a:latin typeface="+mn-lt"/>
              </a:rPr>
              <a:t>Предварительная оценка процентных расходов</a:t>
            </a:r>
          </a:p>
          <a:p>
            <a:pPr marL="483900" lvl="1">
              <a:spcAft>
                <a:spcPts val="635"/>
              </a:spcAft>
              <a:defRPr/>
            </a:pPr>
            <a:r>
              <a:rPr lang="ru-RU" sz="1693" dirty="0">
                <a:solidFill>
                  <a:srgbClr val="404040"/>
                </a:solidFill>
                <a:latin typeface="+mn-lt"/>
              </a:rPr>
              <a:t>Контроль лимитов БДДС</a:t>
            </a:r>
          </a:p>
        </p:txBody>
      </p:sp>
      <p:sp>
        <p:nvSpPr>
          <p:cNvPr id="14" name="Shape 13">
            <a:extLst>
              <a:ext uri="{FF2B5EF4-FFF2-40B4-BE49-F238E27FC236}">
                <a16:creationId xmlns:a16="http://schemas.microsoft.com/office/drawing/2014/main" id="{C5B109D4-EE57-4FC0-BA0F-C69C67AC30AA}"/>
              </a:ext>
            </a:extLst>
          </p:cNvPr>
          <p:cNvSpPr>
            <a:spLocks noChangeArrowheads="1"/>
          </p:cNvSpPr>
          <p:nvPr/>
        </p:nvSpPr>
        <p:spPr bwMode="auto">
          <a:xfrm>
            <a:off x="7249715" y="2015875"/>
            <a:ext cx="212725" cy="153988"/>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15" name="Shape 18">
            <a:extLst>
              <a:ext uri="{FF2B5EF4-FFF2-40B4-BE49-F238E27FC236}">
                <a16:creationId xmlns:a16="http://schemas.microsoft.com/office/drawing/2014/main" id="{C4D00255-EC55-483E-9DDC-A3DC4EA05E98}"/>
              </a:ext>
            </a:extLst>
          </p:cNvPr>
          <p:cNvSpPr>
            <a:spLocks noChangeArrowheads="1"/>
          </p:cNvSpPr>
          <p:nvPr/>
        </p:nvSpPr>
        <p:spPr bwMode="auto">
          <a:xfrm>
            <a:off x="7243513" y="2465176"/>
            <a:ext cx="212725" cy="152400"/>
          </a:xfrm>
          <a:prstGeom prst="roundRect">
            <a:avLst>
              <a:gd name="adj" fmla="val 18671"/>
            </a:avLst>
          </a:prstGeom>
          <a:solidFill>
            <a:srgbClr val="B3BDB5"/>
          </a:solidFill>
          <a:ln w="7620">
            <a:solidFill>
              <a:srgbClr val="99A39B"/>
            </a:solidFill>
            <a:round/>
            <a:headEnd/>
            <a:tailEnd/>
          </a:ln>
        </p:spPr>
        <p:txBody>
          <a:bodyPr/>
          <a:lstStyle/>
          <a:p>
            <a:endParaRPr lang="ru-RU"/>
          </a:p>
        </p:txBody>
      </p:sp>
      <p:sp>
        <p:nvSpPr>
          <p:cNvPr id="16" name="Shape 22">
            <a:extLst>
              <a:ext uri="{FF2B5EF4-FFF2-40B4-BE49-F238E27FC236}">
                <a16:creationId xmlns:a16="http://schemas.microsoft.com/office/drawing/2014/main" id="{AC286979-8A07-40EA-9667-46ECD7C69511}"/>
              </a:ext>
            </a:extLst>
          </p:cNvPr>
          <p:cNvSpPr>
            <a:spLocks noChangeArrowheads="1"/>
          </p:cNvSpPr>
          <p:nvPr/>
        </p:nvSpPr>
        <p:spPr bwMode="auto">
          <a:xfrm>
            <a:off x="7243514" y="2912890"/>
            <a:ext cx="212725" cy="153988"/>
          </a:xfrm>
          <a:prstGeom prst="roundRect">
            <a:avLst>
              <a:gd name="adj" fmla="val 18671"/>
            </a:avLst>
          </a:prstGeom>
          <a:solidFill>
            <a:srgbClr val="FCC451"/>
          </a:solidFill>
          <a:ln w="7620">
            <a:solidFill>
              <a:srgbClr val="E2AA37"/>
            </a:solidFill>
            <a:round/>
            <a:headEnd/>
            <a:tailEnd/>
          </a:ln>
        </p:spPr>
        <p:txBody>
          <a:bodyPr/>
          <a:lstStyle/>
          <a:p>
            <a:endParaRPr lang="ru-RU"/>
          </a:p>
        </p:txBody>
      </p:sp>
      <p:pic>
        <p:nvPicPr>
          <p:cNvPr id="3" name="Рисунок 2">
            <a:extLst>
              <a:ext uri="{FF2B5EF4-FFF2-40B4-BE49-F238E27FC236}">
                <a16:creationId xmlns:a16="http://schemas.microsoft.com/office/drawing/2014/main" id="{B5EE2716-FA3C-4847-BA0A-B6D7E20DAB74}"/>
              </a:ext>
            </a:extLst>
          </p:cNvPr>
          <p:cNvPicPr>
            <a:picLocks noChangeAspect="1"/>
          </p:cNvPicPr>
          <p:nvPr/>
        </p:nvPicPr>
        <p:blipFill>
          <a:blip r:embed="rId4"/>
          <a:stretch>
            <a:fillRect/>
          </a:stretch>
        </p:blipFill>
        <p:spPr>
          <a:xfrm>
            <a:off x="5233491" y="3478417"/>
            <a:ext cx="6658047" cy="3192575"/>
          </a:xfrm>
          <a:prstGeom prst="rect">
            <a:avLst/>
          </a:prstGeom>
          <a:noFill/>
          <a:ln w="9525">
            <a:solidFill>
              <a:srgbClr val="475467"/>
            </a:solidFill>
            <a:miter lim="800000"/>
            <a:headEnd/>
            <a:tailEnd/>
          </a:ln>
        </p:spPr>
      </p:pic>
    </p:spTree>
    <p:extLst>
      <p:ext uri="{BB962C8B-B14F-4D97-AF65-F5344CB8AC3E}">
        <p14:creationId xmlns:p14="http://schemas.microsoft.com/office/powerpoint/2010/main" val="428878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3"/>
            <a:ext cx="9107654" cy="80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Покрытие потребности в </a:t>
            </a:r>
            <a:r>
              <a:rPr lang="en-US" sz="2800" dirty="0" err="1">
                <a:solidFill>
                  <a:srgbClr val="443728"/>
                </a:solidFill>
                <a:latin typeface="+mj-lt"/>
                <a:ea typeface="Crimson Pro Bold" pitchFamily="34" charset="-122"/>
              </a:rPr>
              <a:t>финансировании</a:t>
            </a:r>
            <a:endParaRPr lang="en-US" sz="2800" dirty="0">
              <a:solidFill>
                <a:srgbClr val="443728"/>
              </a:solidFill>
              <a:latin typeface="+mj-lt"/>
              <a:ea typeface="Crimson Pro Bold" pitchFamily="34" charset="-122"/>
            </a:endParaRPr>
          </a:p>
        </p:txBody>
      </p:sp>
      <p:sp>
        <p:nvSpPr>
          <p:cNvPr id="4" name="Shape 2"/>
          <p:cNvSpPr/>
          <p:nvPr/>
        </p:nvSpPr>
        <p:spPr>
          <a:xfrm>
            <a:off x="661821" y="1701602"/>
            <a:ext cx="5368778" cy="1101286"/>
          </a:xfrm>
          <a:prstGeom prst="roundRect">
            <a:avLst>
              <a:gd name="adj" fmla="val 8305"/>
            </a:avLst>
          </a:prstGeom>
          <a:solidFill>
            <a:srgbClr val="FFFCFA"/>
          </a:solidFill>
          <a:ln w="22860">
            <a:solidFill>
              <a:srgbClr val="835E54"/>
            </a:solidFill>
            <a:prstDash val="solid"/>
          </a:ln>
        </p:spPr>
        <p:txBody>
          <a:bodyPr/>
          <a:lstStyle/>
          <a:p>
            <a:endParaRPr lang="ru-RU"/>
          </a:p>
        </p:txBody>
      </p:sp>
      <p:sp>
        <p:nvSpPr>
          <p:cNvPr id="5" name="Shape 3"/>
          <p:cNvSpPr/>
          <p:nvPr/>
        </p:nvSpPr>
        <p:spPr>
          <a:xfrm>
            <a:off x="642766" y="1701602"/>
            <a:ext cx="76218" cy="1101286"/>
          </a:xfrm>
          <a:prstGeom prst="roundRect">
            <a:avLst>
              <a:gd name="adj" fmla="val 82047"/>
            </a:avLst>
          </a:prstGeom>
          <a:solidFill>
            <a:srgbClr val="835E54"/>
          </a:solidFill>
          <a:ln/>
        </p:spPr>
        <p:txBody>
          <a:bodyPr/>
          <a:lstStyle/>
          <a:p>
            <a:endParaRPr lang="ru-RU"/>
          </a:p>
        </p:txBody>
      </p:sp>
      <p:sp>
        <p:nvSpPr>
          <p:cNvPr id="6" name="Text 4"/>
          <p:cNvSpPr/>
          <p:nvPr/>
        </p:nvSpPr>
        <p:spPr>
          <a:xfrm>
            <a:off x="1530087" y="1869519"/>
            <a:ext cx="3689310" cy="232523"/>
          </a:xfrm>
          <a:prstGeom prst="rect">
            <a:avLst/>
          </a:prstGeom>
          <a:noFill/>
          <a:ln/>
        </p:spPr>
        <p:txBody>
          <a:bodyPr wrap="none" lIns="0" tIns="0" rIns="0" bIns="0" rtlCol="0" anchor="t"/>
          <a:lstStyle/>
          <a:p>
            <a:pPr algn="ctr">
              <a:lnSpc>
                <a:spcPts val="1792"/>
              </a:lnSpc>
            </a:pPr>
            <a:r>
              <a:rPr lang="en-US" sz="1600" b="1" dirty="0">
                <a:solidFill>
                  <a:srgbClr val="443728"/>
                </a:solidFill>
                <a:latin typeface="+mn-lt"/>
                <a:ea typeface="Crimson Pro Bold" pitchFamily="34" charset="-122"/>
                <a:cs typeface="Crimson Pro Bold" pitchFamily="34" charset="-120"/>
              </a:rPr>
              <a:t>Предварительные параметры сделки</a:t>
            </a:r>
            <a:endParaRPr lang="en-US" sz="1600" dirty="0">
              <a:latin typeface="+mn-lt"/>
            </a:endParaRPr>
          </a:p>
        </p:txBody>
      </p:sp>
      <p:sp>
        <p:nvSpPr>
          <p:cNvPr id="7" name="Text 5"/>
          <p:cNvSpPr/>
          <p:nvPr/>
        </p:nvSpPr>
        <p:spPr>
          <a:xfrm>
            <a:off x="886900" y="2182428"/>
            <a:ext cx="4975782" cy="452542"/>
          </a:xfrm>
          <a:prstGeom prst="rect">
            <a:avLst/>
          </a:prstGeom>
          <a:noFill/>
          <a:ln/>
        </p:spPr>
        <p:txBody>
          <a:bodyPr wrap="square" lIns="0" tIns="0" rIns="0" bIns="0" rtlCol="0" anchor="t"/>
          <a:lstStyle/>
          <a:p>
            <a:pPr algn="ctr">
              <a:lnSpc>
                <a:spcPts val="1750"/>
              </a:lnSpc>
            </a:pPr>
            <a:r>
              <a:rPr lang="en-US" sz="1200" dirty="0">
                <a:solidFill>
                  <a:srgbClr val="443728"/>
                </a:solidFill>
                <a:latin typeface="+mn-lt"/>
                <a:ea typeface="Open Sans" pitchFamily="34" charset="-122"/>
                <a:cs typeface="Open Sans" pitchFamily="34" charset="-120"/>
              </a:rPr>
              <a:t>Фиксация ключевых условий будущего договора: сумма, срок, процентная ставка и график платежей</a:t>
            </a:r>
            <a:endParaRPr lang="en-US" sz="1200" dirty="0">
              <a:latin typeface="+mn-lt"/>
            </a:endParaRPr>
          </a:p>
        </p:txBody>
      </p:sp>
      <p:sp>
        <p:nvSpPr>
          <p:cNvPr id="8" name="Shape 6"/>
          <p:cNvSpPr/>
          <p:nvPr/>
        </p:nvSpPr>
        <p:spPr>
          <a:xfrm>
            <a:off x="6164576" y="1701602"/>
            <a:ext cx="5368778" cy="1101286"/>
          </a:xfrm>
          <a:prstGeom prst="roundRect">
            <a:avLst>
              <a:gd name="adj" fmla="val 8305"/>
            </a:avLst>
          </a:prstGeom>
          <a:solidFill>
            <a:srgbClr val="FFFCFA"/>
          </a:solidFill>
          <a:ln w="22860">
            <a:solidFill>
              <a:srgbClr val="FCC451"/>
            </a:solidFill>
            <a:prstDash val="solid"/>
          </a:ln>
        </p:spPr>
        <p:txBody>
          <a:bodyPr/>
          <a:lstStyle/>
          <a:p>
            <a:endParaRPr lang="ru-RU"/>
          </a:p>
        </p:txBody>
      </p:sp>
      <p:sp>
        <p:nvSpPr>
          <p:cNvPr id="9" name="Shape 7"/>
          <p:cNvSpPr/>
          <p:nvPr/>
        </p:nvSpPr>
        <p:spPr>
          <a:xfrm>
            <a:off x="6145520" y="1701602"/>
            <a:ext cx="76218" cy="1101286"/>
          </a:xfrm>
          <a:prstGeom prst="roundRect">
            <a:avLst>
              <a:gd name="adj" fmla="val 82047"/>
            </a:avLst>
          </a:prstGeom>
          <a:solidFill>
            <a:srgbClr val="FCC451"/>
          </a:solidFill>
          <a:ln/>
        </p:spPr>
        <p:txBody>
          <a:bodyPr/>
          <a:lstStyle/>
          <a:p>
            <a:endParaRPr lang="ru-RU"/>
          </a:p>
        </p:txBody>
      </p:sp>
      <p:sp>
        <p:nvSpPr>
          <p:cNvPr id="10" name="Text 8"/>
          <p:cNvSpPr/>
          <p:nvPr/>
        </p:nvSpPr>
        <p:spPr>
          <a:xfrm>
            <a:off x="7314390" y="1869519"/>
            <a:ext cx="3126313" cy="232523"/>
          </a:xfrm>
          <a:prstGeom prst="rect">
            <a:avLst/>
          </a:prstGeom>
          <a:noFill/>
          <a:ln/>
        </p:spPr>
        <p:txBody>
          <a:bodyPr wrap="none" lIns="0" tIns="0" rIns="0" bIns="0" rtlCol="0" anchor="t"/>
          <a:lstStyle/>
          <a:p>
            <a:pPr algn="ctr">
              <a:lnSpc>
                <a:spcPts val="1792"/>
              </a:lnSpc>
            </a:pPr>
            <a:r>
              <a:rPr lang="en-US" sz="1600" b="1" dirty="0">
                <a:solidFill>
                  <a:srgbClr val="443728"/>
                </a:solidFill>
                <a:latin typeface="+mn-lt"/>
                <a:ea typeface="Crimson Pro Bold" pitchFamily="34" charset="-122"/>
                <a:cs typeface="Crimson Pro Bold" pitchFamily="34" charset="-120"/>
              </a:rPr>
              <a:t>Детальный уточненный график</a:t>
            </a:r>
            <a:endParaRPr lang="en-US" sz="1600" dirty="0">
              <a:latin typeface="+mn-lt"/>
            </a:endParaRPr>
          </a:p>
        </p:txBody>
      </p:sp>
      <p:sp>
        <p:nvSpPr>
          <p:cNvPr id="11" name="Text 9"/>
          <p:cNvSpPr/>
          <p:nvPr/>
        </p:nvSpPr>
        <p:spPr>
          <a:xfrm>
            <a:off x="6389655" y="2182428"/>
            <a:ext cx="4975782" cy="452542"/>
          </a:xfrm>
          <a:prstGeom prst="rect">
            <a:avLst/>
          </a:prstGeom>
          <a:noFill/>
          <a:ln/>
        </p:spPr>
        <p:txBody>
          <a:bodyPr wrap="square" lIns="0" tIns="0" rIns="0" bIns="0" rtlCol="0" anchor="t"/>
          <a:lstStyle/>
          <a:p>
            <a:pPr algn="ctr">
              <a:lnSpc>
                <a:spcPts val="1750"/>
              </a:lnSpc>
            </a:pPr>
            <a:r>
              <a:rPr lang="en-US" sz="1200" dirty="0">
                <a:solidFill>
                  <a:srgbClr val="443728"/>
                </a:solidFill>
                <a:latin typeface="+mn-lt"/>
                <a:ea typeface="Open Sans" pitchFamily="34" charset="-122"/>
                <a:cs typeface="Open Sans" pitchFamily="34" charset="-120"/>
              </a:rPr>
              <a:t>Формирование точного графика выплат с учетом всех согласованных условий финансирования</a:t>
            </a:r>
            <a:endParaRPr lang="en-US" sz="1200" dirty="0">
              <a:latin typeface="+mn-lt"/>
            </a:endParaRPr>
          </a:p>
        </p:txBody>
      </p:sp>
      <p:sp>
        <p:nvSpPr>
          <p:cNvPr id="12" name="Shape 10"/>
          <p:cNvSpPr/>
          <p:nvPr/>
        </p:nvSpPr>
        <p:spPr>
          <a:xfrm>
            <a:off x="661821" y="2936863"/>
            <a:ext cx="5368778" cy="1101286"/>
          </a:xfrm>
          <a:prstGeom prst="roundRect">
            <a:avLst>
              <a:gd name="adj" fmla="val 8305"/>
            </a:avLst>
          </a:prstGeom>
          <a:solidFill>
            <a:srgbClr val="FFFCFA"/>
          </a:solidFill>
          <a:ln w="22860">
            <a:solidFill>
              <a:srgbClr val="B3BDB5"/>
            </a:solidFill>
            <a:prstDash val="solid"/>
          </a:ln>
        </p:spPr>
        <p:txBody>
          <a:bodyPr/>
          <a:lstStyle/>
          <a:p>
            <a:endParaRPr lang="ru-RU"/>
          </a:p>
        </p:txBody>
      </p:sp>
      <p:sp>
        <p:nvSpPr>
          <p:cNvPr id="13" name="Shape 11"/>
          <p:cNvSpPr/>
          <p:nvPr/>
        </p:nvSpPr>
        <p:spPr>
          <a:xfrm>
            <a:off x="642766" y="2936863"/>
            <a:ext cx="76218" cy="1101286"/>
          </a:xfrm>
          <a:prstGeom prst="roundRect">
            <a:avLst>
              <a:gd name="adj" fmla="val 82047"/>
            </a:avLst>
          </a:prstGeom>
          <a:solidFill>
            <a:srgbClr val="B3BDB5"/>
          </a:solidFill>
          <a:ln/>
        </p:spPr>
        <p:txBody>
          <a:bodyPr/>
          <a:lstStyle/>
          <a:p>
            <a:endParaRPr lang="ru-RU"/>
          </a:p>
        </p:txBody>
      </p:sp>
      <p:sp>
        <p:nvSpPr>
          <p:cNvPr id="14" name="Text 12"/>
          <p:cNvSpPr/>
          <p:nvPr/>
        </p:nvSpPr>
        <p:spPr>
          <a:xfrm>
            <a:off x="2444202" y="3104781"/>
            <a:ext cx="1861080" cy="232523"/>
          </a:xfrm>
          <a:prstGeom prst="rect">
            <a:avLst/>
          </a:prstGeom>
          <a:noFill/>
          <a:ln/>
        </p:spPr>
        <p:txBody>
          <a:bodyPr wrap="none" lIns="0" tIns="0" rIns="0" bIns="0" rtlCol="0" anchor="t"/>
          <a:lstStyle/>
          <a:p>
            <a:pPr algn="ctr">
              <a:lnSpc>
                <a:spcPts val="1792"/>
              </a:lnSpc>
            </a:pPr>
            <a:r>
              <a:rPr lang="en-US" sz="1600" b="1" dirty="0">
                <a:solidFill>
                  <a:srgbClr val="443728"/>
                </a:solidFill>
                <a:latin typeface="+mn-lt"/>
                <a:ea typeface="Crimson Pro Bold" pitchFamily="34" charset="-122"/>
                <a:cs typeface="Crimson Pro Bold" pitchFamily="34" charset="-120"/>
              </a:rPr>
              <a:t>Контроль БДДС</a:t>
            </a:r>
            <a:endParaRPr lang="en-US" sz="1600" dirty="0">
              <a:latin typeface="+mn-lt"/>
            </a:endParaRPr>
          </a:p>
        </p:txBody>
      </p:sp>
      <p:sp>
        <p:nvSpPr>
          <p:cNvPr id="15" name="Text 13"/>
          <p:cNvSpPr/>
          <p:nvPr/>
        </p:nvSpPr>
        <p:spPr>
          <a:xfrm>
            <a:off x="886900" y="3417690"/>
            <a:ext cx="4975782" cy="452542"/>
          </a:xfrm>
          <a:prstGeom prst="rect">
            <a:avLst/>
          </a:prstGeom>
          <a:noFill/>
          <a:ln/>
        </p:spPr>
        <p:txBody>
          <a:bodyPr wrap="square" lIns="0" tIns="0" rIns="0" bIns="0" rtlCol="0" anchor="t"/>
          <a:lstStyle/>
          <a:p>
            <a:pPr algn="ctr">
              <a:lnSpc>
                <a:spcPts val="1750"/>
              </a:lnSpc>
            </a:pPr>
            <a:r>
              <a:rPr lang="en-US" sz="1200" dirty="0">
                <a:solidFill>
                  <a:srgbClr val="443728"/>
                </a:solidFill>
                <a:latin typeface="+mn-lt"/>
                <a:ea typeface="Open Sans" pitchFamily="34" charset="-122"/>
                <a:cs typeface="Open Sans" pitchFamily="34" charset="-120"/>
              </a:rPr>
              <a:t>Проверка соответствия планируемых денежных потоков утвержденному бюджету движения денежных средств</a:t>
            </a:r>
            <a:endParaRPr lang="en-US" sz="1200" dirty="0">
              <a:latin typeface="+mn-lt"/>
            </a:endParaRPr>
          </a:p>
        </p:txBody>
      </p:sp>
      <p:sp>
        <p:nvSpPr>
          <p:cNvPr id="16" name="Shape 14"/>
          <p:cNvSpPr/>
          <p:nvPr/>
        </p:nvSpPr>
        <p:spPr>
          <a:xfrm>
            <a:off x="6164576" y="2936863"/>
            <a:ext cx="5368778" cy="1101286"/>
          </a:xfrm>
          <a:prstGeom prst="roundRect">
            <a:avLst>
              <a:gd name="adj" fmla="val 8305"/>
            </a:avLst>
          </a:prstGeom>
          <a:solidFill>
            <a:srgbClr val="FFFCFA"/>
          </a:solidFill>
          <a:ln w="22860">
            <a:solidFill>
              <a:srgbClr val="C9907C"/>
            </a:solidFill>
            <a:prstDash val="solid"/>
          </a:ln>
        </p:spPr>
        <p:txBody>
          <a:bodyPr/>
          <a:lstStyle/>
          <a:p>
            <a:endParaRPr lang="ru-RU"/>
          </a:p>
        </p:txBody>
      </p:sp>
      <p:sp>
        <p:nvSpPr>
          <p:cNvPr id="17" name="Shape 15"/>
          <p:cNvSpPr/>
          <p:nvPr/>
        </p:nvSpPr>
        <p:spPr>
          <a:xfrm>
            <a:off x="6145520" y="2936863"/>
            <a:ext cx="76218" cy="1101286"/>
          </a:xfrm>
          <a:prstGeom prst="roundRect">
            <a:avLst>
              <a:gd name="adj" fmla="val 82047"/>
            </a:avLst>
          </a:prstGeom>
          <a:solidFill>
            <a:srgbClr val="C9907C"/>
          </a:solidFill>
          <a:ln/>
        </p:spPr>
        <p:txBody>
          <a:bodyPr/>
          <a:lstStyle/>
          <a:p>
            <a:endParaRPr lang="ru-RU"/>
          </a:p>
        </p:txBody>
      </p:sp>
      <p:sp>
        <p:nvSpPr>
          <p:cNvPr id="18" name="Text 16"/>
          <p:cNvSpPr/>
          <p:nvPr/>
        </p:nvSpPr>
        <p:spPr>
          <a:xfrm>
            <a:off x="7362224" y="3104781"/>
            <a:ext cx="3030644" cy="232523"/>
          </a:xfrm>
          <a:prstGeom prst="rect">
            <a:avLst/>
          </a:prstGeom>
          <a:noFill/>
          <a:ln/>
        </p:spPr>
        <p:txBody>
          <a:bodyPr wrap="none" lIns="0" tIns="0" rIns="0" bIns="0" rtlCol="0" anchor="t"/>
          <a:lstStyle/>
          <a:p>
            <a:pPr algn="ctr">
              <a:lnSpc>
                <a:spcPts val="1792"/>
              </a:lnSpc>
            </a:pPr>
            <a:r>
              <a:rPr lang="en-US" sz="1600" b="1" dirty="0">
                <a:solidFill>
                  <a:srgbClr val="443728"/>
                </a:solidFill>
                <a:latin typeface="+mn-lt"/>
                <a:ea typeface="Crimson Pro Bold" pitchFamily="34" charset="-122"/>
                <a:cs typeface="Crimson Pro Bold" pitchFamily="34" charset="-120"/>
              </a:rPr>
              <a:t>Основание для ввода договора</a:t>
            </a:r>
            <a:endParaRPr lang="en-US" sz="1600" dirty="0">
              <a:latin typeface="+mn-lt"/>
            </a:endParaRPr>
          </a:p>
        </p:txBody>
      </p:sp>
      <p:sp>
        <p:nvSpPr>
          <p:cNvPr id="19" name="Text 17"/>
          <p:cNvSpPr/>
          <p:nvPr/>
        </p:nvSpPr>
        <p:spPr>
          <a:xfrm>
            <a:off x="6389655" y="3417690"/>
            <a:ext cx="4975782" cy="452542"/>
          </a:xfrm>
          <a:prstGeom prst="rect">
            <a:avLst/>
          </a:prstGeom>
          <a:noFill/>
          <a:ln/>
        </p:spPr>
        <p:txBody>
          <a:bodyPr wrap="square" lIns="0" tIns="0" rIns="0" bIns="0" rtlCol="0" anchor="t"/>
          <a:lstStyle/>
          <a:p>
            <a:pPr algn="ctr">
              <a:lnSpc>
                <a:spcPts val="1750"/>
              </a:lnSpc>
            </a:pPr>
            <a:r>
              <a:rPr lang="en-US" sz="1200" dirty="0">
                <a:solidFill>
                  <a:srgbClr val="443728"/>
                </a:solidFill>
                <a:latin typeface="+mn-lt"/>
                <a:ea typeface="Open Sans" pitchFamily="34" charset="-122"/>
                <a:cs typeface="Open Sans" pitchFamily="34" charset="-120"/>
              </a:rPr>
              <a:t>Служит базой для создания договора кредита или займа в системе после согласования всех параметров</a:t>
            </a:r>
            <a:endParaRPr lang="en-US" sz="1200" dirty="0">
              <a:latin typeface="+mn-lt"/>
            </a:endParaRPr>
          </a:p>
        </p:txBody>
      </p:sp>
      <p:sp>
        <p:nvSpPr>
          <p:cNvPr id="20" name="Text 18"/>
          <p:cNvSpPr/>
          <p:nvPr/>
        </p:nvSpPr>
        <p:spPr>
          <a:xfrm>
            <a:off x="698662" y="4463143"/>
            <a:ext cx="4974789" cy="279068"/>
          </a:xfrm>
          <a:prstGeom prst="rect">
            <a:avLst/>
          </a:prstGeom>
          <a:noFill/>
          <a:ln/>
        </p:spPr>
        <p:txBody>
          <a:bodyPr wrap="none" lIns="0" tIns="0" rIns="0" bIns="0" rtlCol="0" anchor="t"/>
          <a:lstStyle/>
          <a:p>
            <a:pPr>
              <a:lnSpc>
                <a:spcPts val="2167"/>
              </a:lnSpc>
            </a:pPr>
            <a:r>
              <a:rPr lang="en-US" sz="1750" b="1" dirty="0">
                <a:solidFill>
                  <a:srgbClr val="443728"/>
                </a:solidFill>
                <a:latin typeface="+mn-lt"/>
                <a:ea typeface="Crimson Pro Bold" pitchFamily="34" charset="-122"/>
                <a:cs typeface="Crimson Pro Bold" pitchFamily="34" charset="-120"/>
              </a:rPr>
              <a:t>Способы создания покрытия потребности:</a:t>
            </a:r>
            <a:endParaRPr lang="en-US" sz="1750" dirty="0">
              <a:latin typeface="+mn-lt"/>
            </a:endParaRPr>
          </a:p>
        </p:txBody>
      </p:sp>
      <p:sp>
        <p:nvSpPr>
          <p:cNvPr id="21" name="Text 19"/>
          <p:cNvSpPr/>
          <p:nvPr/>
        </p:nvSpPr>
        <p:spPr>
          <a:xfrm>
            <a:off x="698662" y="4943176"/>
            <a:ext cx="148863" cy="186078"/>
          </a:xfrm>
          <a:prstGeom prst="rect">
            <a:avLst/>
          </a:prstGeom>
          <a:noFill/>
          <a:ln/>
        </p:spPr>
        <p:txBody>
          <a:bodyPr wrap="none" lIns="0" tIns="0" rIns="0" bIns="0" rtlCol="0" anchor="t"/>
          <a:lstStyle/>
          <a:p>
            <a:pPr>
              <a:lnSpc>
                <a:spcPts val="1750"/>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22" name="Shape 20"/>
          <p:cNvSpPr/>
          <p:nvPr/>
        </p:nvSpPr>
        <p:spPr>
          <a:xfrm>
            <a:off x="698662" y="5177187"/>
            <a:ext cx="5368778" cy="19054"/>
          </a:xfrm>
          <a:prstGeom prst="rect">
            <a:avLst/>
          </a:prstGeom>
          <a:solidFill>
            <a:srgbClr val="835E54"/>
          </a:solidFill>
          <a:ln/>
        </p:spPr>
        <p:txBody>
          <a:bodyPr/>
          <a:lstStyle/>
          <a:p>
            <a:endParaRPr lang="ru-RU"/>
          </a:p>
        </p:txBody>
      </p:sp>
      <p:sp>
        <p:nvSpPr>
          <p:cNvPr id="23" name="Text 21"/>
          <p:cNvSpPr/>
          <p:nvPr/>
        </p:nvSpPr>
        <p:spPr>
          <a:xfrm>
            <a:off x="698662" y="5289728"/>
            <a:ext cx="5368778" cy="465047"/>
          </a:xfrm>
          <a:prstGeom prst="rect">
            <a:avLst/>
          </a:prstGeom>
          <a:noFill/>
          <a:ln/>
        </p:spPr>
        <p:txBody>
          <a:bodyPr wrap="square" lIns="0" tIns="0" rIns="0" bIns="0" rtlCol="0" anchor="t"/>
          <a:lstStyle/>
          <a:p>
            <a:pPr>
              <a:lnSpc>
                <a:spcPts val="1792"/>
              </a:lnSpc>
            </a:pPr>
            <a:r>
              <a:rPr lang="en-US" sz="1459" b="1" dirty="0">
                <a:solidFill>
                  <a:srgbClr val="443728"/>
                </a:solidFill>
                <a:latin typeface="+mn-lt"/>
                <a:ea typeface="Crimson Pro Bold" pitchFamily="34" charset="-122"/>
                <a:cs typeface="Crimson Pro Bold" pitchFamily="34" charset="-120"/>
              </a:rPr>
              <a:t>На </a:t>
            </a:r>
            <a:r>
              <a:rPr lang="en-US" sz="1459" b="1" dirty="0" err="1">
                <a:solidFill>
                  <a:srgbClr val="443728"/>
                </a:solidFill>
                <a:latin typeface="+mn-lt"/>
                <a:ea typeface="Crimson Pro Bold" pitchFamily="34" charset="-122"/>
                <a:cs typeface="Crimson Pro Bold" pitchFamily="34" charset="-120"/>
              </a:rPr>
              <a:t>основании</a:t>
            </a:r>
            <a:r>
              <a:rPr lang="en-US" sz="1459" b="1" dirty="0">
                <a:solidFill>
                  <a:srgbClr val="443728"/>
                </a:solidFill>
                <a:latin typeface="+mn-lt"/>
                <a:ea typeface="Crimson Pro Bold" pitchFamily="34" charset="-122"/>
                <a:cs typeface="Crimson Pro Bold" pitchFamily="34" charset="-120"/>
              </a:rPr>
              <a:t> </a:t>
            </a:r>
            <a:r>
              <a:rPr lang="en-US" sz="1459" b="1" dirty="0" err="1">
                <a:solidFill>
                  <a:srgbClr val="443728"/>
                </a:solidFill>
                <a:latin typeface="+mn-lt"/>
                <a:ea typeface="Crimson Pro Bold" pitchFamily="34" charset="-122"/>
                <a:cs typeface="Crimson Pro Bold" pitchFamily="34" charset="-120"/>
              </a:rPr>
              <a:t>заявок</a:t>
            </a:r>
            <a:endParaRPr lang="en-US" sz="1459" dirty="0">
              <a:latin typeface="+mn-lt"/>
            </a:endParaRPr>
          </a:p>
        </p:txBody>
      </p:sp>
      <p:sp>
        <p:nvSpPr>
          <p:cNvPr id="24" name="Text 22"/>
          <p:cNvSpPr/>
          <p:nvPr/>
        </p:nvSpPr>
        <p:spPr>
          <a:xfrm>
            <a:off x="718984" y="5621991"/>
            <a:ext cx="5368778" cy="452542"/>
          </a:xfrm>
          <a:prstGeom prst="rect">
            <a:avLst/>
          </a:prstGeom>
          <a:noFill/>
          <a:ln/>
        </p:spPr>
        <p:txBody>
          <a:bodyPr wrap="square" lIns="0" tIns="0" rIns="0" bIns="0" rtlCol="0" anchor="t"/>
          <a:lstStyle/>
          <a:p>
            <a:pPr>
              <a:lnSpc>
                <a:spcPts val="1750"/>
              </a:lnSpc>
            </a:pPr>
            <a:r>
              <a:rPr lang="en-US" sz="1200" dirty="0">
                <a:solidFill>
                  <a:srgbClr val="443728"/>
                </a:solidFill>
                <a:latin typeface="+mn-lt"/>
                <a:ea typeface="Open Sans" pitchFamily="34" charset="-122"/>
                <a:cs typeface="Open Sans" pitchFamily="34" charset="-120"/>
              </a:rPr>
              <a:t>Автоматическое создание при определении выбора способа покрытия на этапе обработки заявок на привлечение финансирования</a:t>
            </a:r>
            <a:endParaRPr lang="en-US" sz="1200" dirty="0">
              <a:latin typeface="+mn-lt"/>
            </a:endParaRPr>
          </a:p>
        </p:txBody>
      </p:sp>
      <p:sp>
        <p:nvSpPr>
          <p:cNvPr id="25" name="Text 23"/>
          <p:cNvSpPr/>
          <p:nvPr/>
        </p:nvSpPr>
        <p:spPr>
          <a:xfrm>
            <a:off x="6201416" y="4943176"/>
            <a:ext cx="148863" cy="186078"/>
          </a:xfrm>
          <a:prstGeom prst="rect">
            <a:avLst/>
          </a:prstGeom>
          <a:noFill/>
          <a:ln/>
        </p:spPr>
        <p:txBody>
          <a:bodyPr wrap="none" lIns="0" tIns="0" rIns="0" bIns="0" rtlCol="0" anchor="t"/>
          <a:lstStyle/>
          <a:p>
            <a:pPr>
              <a:lnSpc>
                <a:spcPts val="1750"/>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26" name="Shape 24"/>
          <p:cNvSpPr/>
          <p:nvPr/>
        </p:nvSpPr>
        <p:spPr>
          <a:xfrm>
            <a:off x="6201417" y="5177187"/>
            <a:ext cx="5368778" cy="19054"/>
          </a:xfrm>
          <a:prstGeom prst="rect">
            <a:avLst/>
          </a:prstGeom>
          <a:solidFill>
            <a:srgbClr val="C9907C"/>
          </a:solidFill>
          <a:ln/>
        </p:spPr>
        <p:txBody>
          <a:bodyPr/>
          <a:lstStyle/>
          <a:p>
            <a:endParaRPr lang="ru-RU"/>
          </a:p>
        </p:txBody>
      </p:sp>
      <p:sp>
        <p:nvSpPr>
          <p:cNvPr id="27" name="Text 25"/>
          <p:cNvSpPr/>
          <p:nvPr/>
        </p:nvSpPr>
        <p:spPr>
          <a:xfrm>
            <a:off x="6201416" y="5289728"/>
            <a:ext cx="2858558" cy="232523"/>
          </a:xfrm>
          <a:prstGeom prst="rect">
            <a:avLst/>
          </a:prstGeom>
          <a:noFill/>
          <a:ln/>
        </p:spPr>
        <p:txBody>
          <a:bodyPr wrap="none" lIns="0" tIns="0" rIns="0" bIns="0" rtlCol="0" anchor="t"/>
          <a:lstStyle/>
          <a:p>
            <a:pPr>
              <a:lnSpc>
                <a:spcPts val="1792"/>
              </a:lnSpc>
            </a:pPr>
            <a:r>
              <a:rPr lang="en-US" sz="1459" b="1" dirty="0">
                <a:solidFill>
                  <a:srgbClr val="443728"/>
                </a:solidFill>
                <a:latin typeface="+mn-lt"/>
                <a:ea typeface="Crimson Pro Bold" pitchFamily="34" charset="-122"/>
                <a:cs typeface="Crimson Pro Bold" pitchFamily="34" charset="-120"/>
              </a:rPr>
              <a:t>Через Платежный календарь</a:t>
            </a:r>
            <a:endParaRPr lang="en-US" sz="1459" dirty="0">
              <a:latin typeface="+mn-lt"/>
            </a:endParaRPr>
          </a:p>
        </p:txBody>
      </p:sp>
      <p:sp>
        <p:nvSpPr>
          <p:cNvPr id="28" name="Text 26"/>
          <p:cNvSpPr/>
          <p:nvPr/>
        </p:nvSpPr>
        <p:spPr>
          <a:xfrm>
            <a:off x="6201417" y="5615738"/>
            <a:ext cx="5368778" cy="678814"/>
          </a:xfrm>
          <a:prstGeom prst="rect">
            <a:avLst/>
          </a:prstGeom>
          <a:noFill/>
          <a:ln/>
        </p:spPr>
        <p:txBody>
          <a:bodyPr wrap="square" lIns="0" tIns="0" rIns="0" bIns="0" rtlCol="0" anchor="t"/>
          <a:lstStyle/>
          <a:p>
            <a:pPr>
              <a:lnSpc>
                <a:spcPts val="1750"/>
              </a:lnSpc>
            </a:pPr>
            <a:r>
              <a:rPr lang="en-US" sz="1200" dirty="0">
                <a:solidFill>
                  <a:srgbClr val="443728"/>
                </a:solidFill>
                <a:latin typeface="+mn-lt"/>
                <a:ea typeface="Open Sans" pitchFamily="34" charset="-122"/>
                <a:cs typeface="Open Sans" pitchFamily="34" charset="-120"/>
              </a:rPr>
              <a:t>Создание через инструменты Платежного календаря при инициировании процесса привлечения кредита (при включенной константе «Использовать заявки на привлечение финансирования»)</a:t>
            </a:r>
            <a:endParaRPr lang="en-US" sz="120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206515"/>
            <a:ext cx="9072562" cy="831050"/>
          </a:xfrm>
          <a:prstGeom prst="rect">
            <a:avLst/>
          </a:prstGeom>
          <a:noFill/>
          <a:ln/>
        </p:spPr>
        <p:txBody>
          <a:bodyPr wrap="square" lIns="0" tIns="0" rIns="0" bIns="0" rtlCol="0" anchor="ctr"/>
          <a:lstStyle/>
          <a:p>
            <a:pPr>
              <a:lnSpc>
                <a:spcPts val="3334"/>
              </a:lnSpc>
            </a:pPr>
            <a:r>
              <a:rPr lang="en-US" sz="2800" dirty="0">
                <a:solidFill>
                  <a:srgbClr val="443728"/>
                </a:solidFill>
                <a:latin typeface="+mj-lt"/>
                <a:ea typeface="Crimson Pro Bold" pitchFamily="34" charset="-122"/>
              </a:rPr>
              <a:t>Основные функциональные блоки </a:t>
            </a:r>
            <a:r>
              <a:rPr lang="en-US" sz="2800" dirty="0" err="1">
                <a:solidFill>
                  <a:srgbClr val="443728"/>
                </a:solidFill>
                <a:latin typeface="+mj-lt"/>
                <a:ea typeface="Crimson Pro Bold" pitchFamily="34" charset="-122"/>
              </a:rPr>
              <a:t>корпоративного</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казначейства</a:t>
            </a:r>
            <a:endParaRPr lang="en-US" sz="2800" dirty="0">
              <a:solidFill>
                <a:srgbClr val="443728"/>
              </a:solidFill>
              <a:latin typeface="+mj-lt"/>
              <a:ea typeface="Crimson Pro Bold" pitchFamily="34" charset="-122"/>
            </a:endParaRPr>
          </a:p>
        </p:txBody>
      </p:sp>
      <mc:AlternateContent xmlns:mc="http://schemas.openxmlformats.org/markup-compatibility/2006" xmlns:psez="http://schemas.microsoft.com/office/powerpoint/2016/sectionzoom">
        <mc:Choice Requires="psez">
          <p:graphicFrame>
            <p:nvGraphicFramePr>
              <p:cNvPr id="9" name="Ссылка на раздел 8">
                <a:extLst>
                  <a:ext uri="{FF2B5EF4-FFF2-40B4-BE49-F238E27FC236}">
                    <a16:creationId xmlns:a16="http://schemas.microsoft.com/office/drawing/2014/main" id="{58FA9542-AACA-4C0A-985E-E7CAEA7353D2}"/>
                  </a:ext>
                </a:extLst>
              </p:cNvPr>
              <p:cNvGraphicFramePr>
                <a:graphicFrameLocks noChangeAspect="1"/>
              </p:cNvGraphicFramePr>
              <p:nvPr>
                <p:extLst>
                  <p:ext uri="{D42A27DB-BD31-4B8C-83A1-F6EECF244321}">
                    <p14:modId xmlns:p14="http://schemas.microsoft.com/office/powerpoint/2010/main" val="656419945"/>
                  </p:ext>
                </p:extLst>
              </p:nvPr>
            </p:nvGraphicFramePr>
            <p:xfrm>
              <a:off x="672529" y="1584948"/>
              <a:ext cx="3048794" cy="1714897"/>
            </p:xfrm>
            <a:graphic>
              <a:graphicData uri="http://schemas.microsoft.com/office/powerpoint/2016/sectionzoom">
                <psez:sectionZm>
                  <psez:sectionZmObj sectionId="{8D5D30AA-C4F0-4988-9BDB-1F784B3B07EF}">
                    <psez:zmPr id="{90E3CCAF-2711-4277-AF38-6585AD6349F9}" transitionDur="1000">
                      <p166:blipFill xmlns:p166="http://schemas.microsoft.com/office/powerpoint/2016/6/main">
                        <a:blip r:embed="rId3"/>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9" name="Ссылка на раздел 8">
                <a:hlinkClick r:id="rId4" action="ppaction://hlinksldjump"/>
                <a:extLst>
                  <a:ext uri="{FF2B5EF4-FFF2-40B4-BE49-F238E27FC236}">
                    <a16:creationId xmlns:a16="http://schemas.microsoft.com/office/drawing/2014/main" id="{58FA9542-AACA-4C0A-985E-E7CAEA7353D2}"/>
                  </a:ext>
                </a:extLst>
              </p:cNvPr>
              <p:cNvPicPr>
                <a:picLocks noGrp="1" noRot="1" noChangeAspect="1" noMove="1" noResize="1" noEditPoints="1" noAdjustHandles="1" noChangeArrowheads="1" noChangeShapeType="1"/>
              </p:cNvPicPr>
              <p:nvPr/>
            </p:nvPicPr>
            <p:blipFill>
              <a:blip r:embed="rId5"/>
              <a:stretch>
                <a:fillRect/>
              </a:stretch>
            </p:blipFill>
            <p:spPr>
              <a:xfrm>
                <a:off x="672529" y="1584948"/>
                <a:ext cx="3048794" cy="171489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9" name="Ссылка на раздел 18">
                <a:extLst>
                  <a:ext uri="{FF2B5EF4-FFF2-40B4-BE49-F238E27FC236}">
                    <a16:creationId xmlns:a16="http://schemas.microsoft.com/office/drawing/2014/main" id="{9F925CE6-C8DA-45E7-91E0-7F97EB523FC7}"/>
                  </a:ext>
                </a:extLst>
              </p:cNvPr>
              <p:cNvGraphicFramePr>
                <a:graphicFrameLocks noChangeAspect="1"/>
              </p:cNvGraphicFramePr>
              <p:nvPr>
                <p:extLst>
                  <p:ext uri="{D42A27DB-BD31-4B8C-83A1-F6EECF244321}">
                    <p14:modId xmlns:p14="http://schemas.microsoft.com/office/powerpoint/2010/main" val="2023583117"/>
                  </p:ext>
                </p:extLst>
              </p:nvPr>
            </p:nvGraphicFramePr>
            <p:xfrm>
              <a:off x="8520906" y="1557586"/>
              <a:ext cx="3048794" cy="1714897"/>
            </p:xfrm>
            <a:graphic>
              <a:graphicData uri="http://schemas.microsoft.com/office/powerpoint/2016/sectionzoom">
                <psez:sectionZm>
                  <psez:sectionZmObj sectionId="{6424EF91-AA5A-4FA5-B5D5-018485D7F45F}">
                    <psez:zmPr id="{170BAB67-EA83-47BA-BC40-E8BFD63E1C8B}" transitionDur="1000">
                      <p166:blipFill xmlns:p166="http://schemas.microsoft.com/office/powerpoint/2016/6/main">
                        <a:blip r:embed="rId6"/>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19" name="Ссылка на раздел 18">
                <a:hlinkClick r:id="rId7" action="ppaction://hlinksldjump"/>
                <a:extLst>
                  <a:ext uri="{FF2B5EF4-FFF2-40B4-BE49-F238E27FC236}">
                    <a16:creationId xmlns:a16="http://schemas.microsoft.com/office/drawing/2014/main" id="{9F925CE6-C8DA-45E7-91E0-7F97EB523FC7}"/>
                  </a:ext>
                </a:extLst>
              </p:cNvPr>
              <p:cNvPicPr>
                <a:picLocks noGrp="1" noRot="1" noChangeAspect="1" noMove="1" noResize="1" noEditPoints="1" noAdjustHandles="1" noChangeArrowheads="1" noChangeShapeType="1"/>
              </p:cNvPicPr>
              <p:nvPr/>
            </p:nvPicPr>
            <p:blipFill>
              <a:blip r:embed="rId8"/>
              <a:stretch>
                <a:fillRect/>
              </a:stretch>
            </p:blipFill>
            <p:spPr>
              <a:xfrm>
                <a:off x="8520906" y="1557586"/>
                <a:ext cx="3048794" cy="171489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8" name="Ссылка на раздел 27">
                <a:extLst>
                  <a:ext uri="{FF2B5EF4-FFF2-40B4-BE49-F238E27FC236}">
                    <a16:creationId xmlns:a16="http://schemas.microsoft.com/office/drawing/2014/main" id="{1EEF0618-D819-42A7-BE22-379708B7AC18}"/>
                  </a:ext>
                </a:extLst>
              </p:cNvPr>
              <p:cNvGraphicFramePr>
                <a:graphicFrameLocks noChangeAspect="1"/>
              </p:cNvGraphicFramePr>
              <p:nvPr>
                <p:extLst>
                  <p:ext uri="{D42A27DB-BD31-4B8C-83A1-F6EECF244321}">
                    <p14:modId xmlns:p14="http://schemas.microsoft.com/office/powerpoint/2010/main" val="399886380"/>
                  </p:ext>
                </p:extLst>
              </p:nvPr>
            </p:nvGraphicFramePr>
            <p:xfrm>
              <a:off x="8521401" y="5098504"/>
              <a:ext cx="3048794" cy="1714897"/>
            </p:xfrm>
            <a:graphic>
              <a:graphicData uri="http://schemas.microsoft.com/office/powerpoint/2016/sectionzoom">
                <psez:sectionZm>
                  <psez:sectionZmObj sectionId="{D9137D80-338C-4CCC-9E87-5E17683A6007}">
                    <psez:zmPr id="{9E1D9E70-60B6-4905-A3B3-B85A60854BD0}" transitionDur="1000">
                      <p166:blipFill xmlns:p166="http://schemas.microsoft.com/office/powerpoint/2016/6/main">
                        <a:blip r:embed="rId9"/>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28" name="Ссылка на раздел 27">
                <a:hlinkClick r:id="rId10" action="ppaction://hlinksldjump"/>
                <a:extLst>
                  <a:ext uri="{FF2B5EF4-FFF2-40B4-BE49-F238E27FC236}">
                    <a16:creationId xmlns:a16="http://schemas.microsoft.com/office/drawing/2014/main" id="{1EEF0618-D819-42A7-BE22-379708B7AC18}"/>
                  </a:ext>
                </a:extLst>
              </p:cNvPr>
              <p:cNvPicPr>
                <a:picLocks noGrp="1" noRot="1" noChangeAspect="1" noMove="1" noResize="1" noEditPoints="1" noAdjustHandles="1" noChangeArrowheads="1" noChangeShapeType="1"/>
              </p:cNvPicPr>
              <p:nvPr/>
            </p:nvPicPr>
            <p:blipFill>
              <a:blip r:embed="rId11"/>
              <a:stretch>
                <a:fillRect/>
              </a:stretch>
            </p:blipFill>
            <p:spPr>
              <a:xfrm>
                <a:off x="8521401" y="5098504"/>
                <a:ext cx="3048794" cy="171489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4" name="Ссылка на раздел 33">
                <a:extLst>
                  <a:ext uri="{FF2B5EF4-FFF2-40B4-BE49-F238E27FC236}">
                    <a16:creationId xmlns:a16="http://schemas.microsoft.com/office/drawing/2014/main" id="{9871F272-7FFB-47C0-8F2F-193BF84602AD}"/>
                  </a:ext>
                </a:extLst>
              </p:cNvPr>
              <p:cNvGraphicFramePr>
                <a:graphicFrameLocks noChangeAspect="1"/>
              </p:cNvGraphicFramePr>
              <p:nvPr>
                <p:extLst>
                  <p:ext uri="{D42A27DB-BD31-4B8C-83A1-F6EECF244321}">
                    <p14:modId xmlns:p14="http://schemas.microsoft.com/office/powerpoint/2010/main" val="1722347932"/>
                  </p:ext>
                </p:extLst>
              </p:nvPr>
            </p:nvGraphicFramePr>
            <p:xfrm>
              <a:off x="677899" y="5098504"/>
              <a:ext cx="3048794" cy="1714897"/>
            </p:xfrm>
            <a:graphic>
              <a:graphicData uri="http://schemas.microsoft.com/office/powerpoint/2016/sectionzoom">
                <psez:sectionZm>
                  <psez:sectionZmObj sectionId="{04EA7E8E-504E-4DD2-B455-800F93122AC1}">
                    <psez:zmPr id="{451F06B0-EB36-4487-981D-2F50AD801C24}" transitionDur="1000">
                      <p166:blipFill xmlns:p166="http://schemas.microsoft.com/office/powerpoint/2016/6/main">
                        <a:blip r:embed="rId12"/>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34" name="Ссылка на раздел 33">
                <a:hlinkClick r:id="rId13" action="ppaction://hlinksldjump"/>
                <a:extLst>
                  <a:ext uri="{FF2B5EF4-FFF2-40B4-BE49-F238E27FC236}">
                    <a16:creationId xmlns:a16="http://schemas.microsoft.com/office/drawing/2014/main" id="{9871F272-7FFB-47C0-8F2F-193BF84602AD}"/>
                  </a:ext>
                </a:extLst>
              </p:cNvPr>
              <p:cNvPicPr>
                <a:picLocks noGrp="1" noRot="1" noChangeAspect="1" noMove="1" noResize="1" noEditPoints="1" noAdjustHandles="1" noChangeArrowheads="1" noChangeShapeType="1"/>
              </p:cNvPicPr>
              <p:nvPr/>
            </p:nvPicPr>
            <p:blipFill>
              <a:blip r:embed="rId14"/>
              <a:stretch>
                <a:fillRect/>
              </a:stretch>
            </p:blipFill>
            <p:spPr>
              <a:xfrm>
                <a:off x="677899" y="5098504"/>
                <a:ext cx="3048794" cy="171489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6" name="Ссылка на раздел 35">
                <a:extLst>
                  <a:ext uri="{FF2B5EF4-FFF2-40B4-BE49-F238E27FC236}">
                    <a16:creationId xmlns:a16="http://schemas.microsoft.com/office/drawing/2014/main" id="{3590E5B4-B79D-4DE9-BD03-8A27BA8FE92D}"/>
                  </a:ext>
                </a:extLst>
              </p:cNvPr>
              <p:cNvGraphicFramePr>
                <a:graphicFrameLocks noChangeAspect="1"/>
              </p:cNvGraphicFramePr>
              <p:nvPr>
                <p:extLst>
                  <p:ext uri="{D42A27DB-BD31-4B8C-83A1-F6EECF244321}">
                    <p14:modId xmlns:p14="http://schemas.microsoft.com/office/powerpoint/2010/main" val="3473392077"/>
                  </p:ext>
                </p:extLst>
              </p:nvPr>
            </p:nvGraphicFramePr>
            <p:xfrm>
              <a:off x="8525253" y="3363369"/>
              <a:ext cx="3048794" cy="1714897"/>
            </p:xfrm>
            <a:graphic>
              <a:graphicData uri="http://schemas.microsoft.com/office/powerpoint/2016/sectionzoom">
                <psez:sectionZm>
                  <psez:sectionZmObj sectionId="{5D11DC52-FE46-467D-8A95-A2CDE201C9CA}">
                    <psez:zmPr id="{6FBAFF09-F934-40FA-9E58-ECBA877B0F90}" transitionDur="1000">
                      <p166:blipFill xmlns:p166="http://schemas.microsoft.com/office/powerpoint/2016/6/main">
                        <a:blip r:embed="rId15"/>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36" name="Ссылка на раздел 35">
                <a:hlinkClick r:id="rId16" action="ppaction://hlinksldjump"/>
                <a:extLst>
                  <a:ext uri="{FF2B5EF4-FFF2-40B4-BE49-F238E27FC236}">
                    <a16:creationId xmlns:a16="http://schemas.microsoft.com/office/drawing/2014/main" id="{3590E5B4-B79D-4DE9-BD03-8A27BA8FE92D}"/>
                  </a:ext>
                </a:extLst>
              </p:cNvPr>
              <p:cNvPicPr>
                <a:picLocks noGrp="1" noRot="1" noChangeAspect="1" noMove="1" noResize="1" noEditPoints="1" noAdjustHandles="1" noChangeArrowheads="1" noChangeShapeType="1"/>
              </p:cNvPicPr>
              <p:nvPr/>
            </p:nvPicPr>
            <p:blipFill>
              <a:blip r:embed="rId17"/>
              <a:stretch>
                <a:fillRect/>
              </a:stretch>
            </p:blipFill>
            <p:spPr>
              <a:xfrm>
                <a:off x="8525253" y="3363369"/>
                <a:ext cx="3048794" cy="171489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8" name="Ссылка на раздел 37">
                <a:extLst>
                  <a:ext uri="{FF2B5EF4-FFF2-40B4-BE49-F238E27FC236}">
                    <a16:creationId xmlns:a16="http://schemas.microsoft.com/office/drawing/2014/main" id="{38E59169-DF1A-4895-87B0-047F2ED992A7}"/>
                  </a:ext>
                </a:extLst>
              </p:cNvPr>
              <p:cNvGraphicFramePr>
                <a:graphicFrameLocks noChangeAspect="1"/>
              </p:cNvGraphicFramePr>
              <p:nvPr>
                <p:extLst>
                  <p:ext uri="{D42A27DB-BD31-4B8C-83A1-F6EECF244321}">
                    <p14:modId xmlns:p14="http://schemas.microsoft.com/office/powerpoint/2010/main" val="304462062"/>
                  </p:ext>
                </p:extLst>
              </p:nvPr>
            </p:nvGraphicFramePr>
            <p:xfrm>
              <a:off x="677899" y="3345990"/>
              <a:ext cx="3048794" cy="1714897"/>
            </p:xfrm>
            <a:graphic>
              <a:graphicData uri="http://schemas.microsoft.com/office/powerpoint/2016/sectionzoom">
                <psez:sectionZm>
                  <psez:sectionZmObj sectionId="{0205D62B-9765-4D58-B3F3-3439C8AB2240}">
                    <psez:zmPr id="{B0EFEF6F-895D-43F2-A7AF-1809FA054A94}" transitionDur="1000">
                      <p166:blipFill xmlns:p166="http://schemas.microsoft.com/office/powerpoint/2016/6/main">
                        <a:blip r:embed="rId18"/>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38" name="Ссылка на раздел 37">
                <a:hlinkClick r:id="rId19" action="ppaction://hlinksldjump"/>
                <a:extLst>
                  <a:ext uri="{FF2B5EF4-FFF2-40B4-BE49-F238E27FC236}">
                    <a16:creationId xmlns:a16="http://schemas.microsoft.com/office/drawing/2014/main" id="{38E59169-DF1A-4895-87B0-047F2ED992A7}"/>
                  </a:ext>
                </a:extLst>
              </p:cNvPr>
              <p:cNvPicPr>
                <a:picLocks noGrp="1" noRot="1" noChangeAspect="1" noMove="1" noResize="1" noEditPoints="1" noAdjustHandles="1" noChangeArrowheads="1" noChangeShapeType="1"/>
              </p:cNvPicPr>
              <p:nvPr/>
            </p:nvPicPr>
            <p:blipFill>
              <a:blip r:embed="rId20"/>
              <a:stretch>
                <a:fillRect/>
              </a:stretch>
            </p:blipFill>
            <p:spPr>
              <a:xfrm>
                <a:off x="677899" y="3345990"/>
                <a:ext cx="3048794" cy="1714897"/>
              </a:xfrm>
              <a:prstGeom prst="rect">
                <a:avLst/>
              </a:prstGeom>
              <a:ln w="3175">
                <a:solidFill>
                  <a:prstClr val="ltGray"/>
                </a:solidFill>
              </a:ln>
            </p:spPr>
          </p:pic>
        </mc:Fallback>
      </mc:AlternateContent>
      <p:pic>
        <p:nvPicPr>
          <p:cNvPr id="47" name="Image 0" descr="preencoded.png">
            <a:extLst>
              <a:ext uri="{FF2B5EF4-FFF2-40B4-BE49-F238E27FC236}">
                <a16:creationId xmlns:a16="http://schemas.microsoft.com/office/drawing/2014/main" id="{E4C5AC71-0C3A-45A4-B9D7-D108F29B883E}"/>
              </a:ext>
            </a:extLst>
          </p:cNvPr>
          <p:cNvPicPr>
            <a:picLocks noChangeAspect="1"/>
          </p:cNvPicPr>
          <p:nvPr/>
        </p:nvPicPr>
        <p:blipFill>
          <a:blip r:embed="rId21"/>
          <a:stretch>
            <a:fillRect/>
          </a:stretch>
        </p:blipFill>
        <p:spPr>
          <a:xfrm>
            <a:off x="4408782" y="1557586"/>
            <a:ext cx="3423642" cy="3423642"/>
          </a:xfrm>
          <a:prstGeom prst="rect">
            <a:avLst/>
          </a:prstGeom>
        </p:spPr>
      </p:pic>
      <p:sp>
        <p:nvSpPr>
          <p:cNvPr id="48" name="Text 3">
            <a:extLst>
              <a:ext uri="{FF2B5EF4-FFF2-40B4-BE49-F238E27FC236}">
                <a16:creationId xmlns:a16="http://schemas.microsoft.com/office/drawing/2014/main" id="{5C3416CF-DD80-4C75-B17A-F2AE290C17A0}"/>
              </a:ext>
            </a:extLst>
          </p:cNvPr>
          <p:cNvSpPr/>
          <p:nvPr/>
        </p:nvSpPr>
        <p:spPr>
          <a:xfrm>
            <a:off x="5560117" y="2356377"/>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FFFFFF"/>
                </a:solidFill>
                <a:latin typeface="Crimson Pro Bold" pitchFamily="34" charset="0"/>
                <a:ea typeface="Crimson Pro Bold" pitchFamily="34" charset="-122"/>
                <a:cs typeface="Crimson Pro Bold" pitchFamily="34" charset="-120"/>
              </a:rPr>
              <a:t>1</a:t>
            </a:r>
            <a:endParaRPr lang="en-US" sz="1850" dirty="0"/>
          </a:p>
        </p:txBody>
      </p:sp>
      <p:pic>
        <p:nvPicPr>
          <p:cNvPr id="49" name="Image 1" descr="preencoded.png">
            <a:extLst>
              <a:ext uri="{FF2B5EF4-FFF2-40B4-BE49-F238E27FC236}">
                <a16:creationId xmlns:a16="http://schemas.microsoft.com/office/drawing/2014/main" id="{0A2EAC2A-13D1-4F3F-976C-E29FE848E40C}"/>
              </a:ext>
            </a:extLst>
          </p:cNvPr>
          <p:cNvPicPr>
            <a:picLocks noChangeAspect="1"/>
          </p:cNvPicPr>
          <p:nvPr/>
        </p:nvPicPr>
        <p:blipFill>
          <a:blip r:embed="rId22"/>
          <a:stretch>
            <a:fillRect/>
          </a:stretch>
        </p:blipFill>
        <p:spPr>
          <a:xfrm>
            <a:off x="4408782" y="1557586"/>
            <a:ext cx="3423642" cy="3423642"/>
          </a:xfrm>
          <a:prstGeom prst="rect">
            <a:avLst/>
          </a:prstGeom>
        </p:spPr>
      </p:pic>
      <p:sp>
        <p:nvSpPr>
          <p:cNvPr id="50" name="Text 6">
            <a:extLst>
              <a:ext uri="{FF2B5EF4-FFF2-40B4-BE49-F238E27FC236}">
                <a16:creationId xmlns:a16="http://schemas.microsoft.com/office/drawing/2014/main" id="{6D6B7307-D77C-4486-A6F4-E75DD32AC1E9}"/>
              </a:ext>
            </a:extLst>
          </p:cNvPr>
          <p:cNvSpPr/>
          <p:nvPr/>
        </p:nvSpPr>
        <p:spPr>
          <a:xfrm>
            <a:off x="6441656" y="2356377"/>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000000"/>
                </a:solidFill>
                <a:latin typeface="Crimson Pro Bold" pitchFamily="34" charset="0"/>
                <a:ea typeface="Crimson Pro Bold" pitchFamily="34" charset="-122"/>
                <a:cs typeface="Crimson Pro Bold" pitchFamily="34" charset="-120"/>
              </a:rPr>
              <a:t>2</a:t>
            </a:r>
            <a:endParaRPr lang="en-US" sz="1850" dirty="0"/>
          </a:p>
        </p:txBody>
      </p:sp>
      <p:pic>
        <p:nvPicPr>
          <p:cNvPr id="51" name="Image 2" descr="preencoded.png">
            <a:extLst>
              <a:ext uri="{FF2B5EF4-FFF2-40B4-BE49-F238E27FC236}">
                <a16:creationId xmlns:a16="http://schemas.microsoft.com/office/drawing/2014/main" id="{659C47C2-CB0E-4644-911B-E62C97CE7157}"/>
              </a:ext>
            </a:extLst>
          </p:cNvPr>
          <p:cNvPicPr>
            <a:picLocks noChangeAspect="1"/>
          </p:cNvPicPr>
          <p:nvPr/>
        </p:nvPicPr>
        <p:blipFill>
          <a:blip r:embed="rId23"/>
          <a:stretch>
            <a:fillRect/>
          </a:stretch>
        </p:blipFill>
        <p:spPr>
          <a:xfrm>
            <a:off x="4408782" y="1557586"/>
            <a:ext cx="3423642" cy="3423642"/>
          </a:xfrm>
          <a:prstGeom prst="rect">
            <a:avLst/>
          </a:prstGeom>
        </p:spPr>
      </p:pic>
      <p:sp>
        <p:nvSpPr>
          <p:cNvPr id="52" name="Text 9">
            <a:extLst>
              <a:ext uri="{FF2B5EF4-FFF2-40B4-BE49-F238E27FC236}">
                <a16:creationId xmlns:a16="http://schemas.microsoft.com/office/drawing/2014/main" id="{ABE8E11C-166C-4257-8533-9E691B65128A}"/>
              </a:ext>
            </a:extLst>
          </p:cNvPr>
          <p:cNvSpPr/>
          <p:nvPr/>
        </p:nvSpPr>
        <p:spPr>
          <a:xfrm>
            <a:off x="6882425" y="3119805"/>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000000"/>
                </a:solidFill>
                <a:latin typeface="Crimson Pro Bold" pitchFamily="34" charset="0"/>
                <a:ea typeface="Crimson Pro Bold" pitchFamily="34" charset="-122"/>
                <a:cs typeface="Crimson Pro Bold" pitchFamily="34" charset="-120"/>
              </a:rPr>
              <a:t>3</a:t>
            </a:r>
            <a:endParaRPr lang="en-US" sz="1850" dirty="0"/>
          </a:p>
        </p:txBody>
      </p:sp>
      <p:pic>
        <p:nvPicPr>
          <p:cNvPr id="53" name="Image 3" descr="preencoded.png">
            <a:extLst>
              <a:ext uri="{FF2B5EF4-FFF2-40B4-BE49-F238E27FC236}">
                <a16:creationId xmlns:a16="http://schemas.microsoft.com/office/drawing/2014/main" id="{749CBBA8-4568-4F48-87AE-AD90D834BECB}"/>
              </a:ext>
            </a:extLst>
          </p:cNvPr>
          <p:cNvPicPr>
            <a:picLocks noChangeAspect="1"/>
          </p:cNvPicPr>
          <p:nvPr/>
        </p:nvPicPr>
        <p:blipFill>
          <a:blip r:embed="rId24"/>
          <a:stretch>
            <a:fillRect/>
          </a:stretch>
        </p:blipFill>
        <p:spPr>
          <a:xfrm>
            <a:off x="4408782" y="1557586"/>
            <a:ext cx="3423642" cy="3423642"/>
          </a:xfrm>
          <a:prstGeom prst="rect">
            <a:avLst/>
          </a:prstGeom>
        </p:spPr>
      </p:pic>
      <p:sp>
        <p:nvSpPr>
          <p:cNvPr id="54" name="Text 12">
            <a:extLst>
              <a:ext uri="{FF2B5EF4-FFF2-40B4-BE49-F238E27FC236}">
                <a16:creationId xmlns:a16="http://schemas.microsoft.com/office/drawing/2014/main" id="{C3B3BF22-CF4A-4D7D-8129-CA051EA4B525}"/>
              </a:ext>
            </a:extLst>
          </p:cNvPr>
          <p:cNvSpPr/>
          <p:nvPr/>
        </p:nvSpPr>
        <p:spPr>
          <a:xfrm>
            <a:off x="6441656" y="3883234"/>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000000"/>
                </a:solidFill>
                <a:latin typeface="Crimson Pro Bold" pitchFamily="34" charset="0"/>
                <a:ea typeface="Crimson Pro Bold" pitchFamily="34" charset="-122"/>
                <a:cs typeface="Crimson Pro Bold" pitchFamily="34" charset="-120"/>
              </a:rPr>
              <a:t>4</a:t>
            </a:r>
            <a:endParaRPr lang="en-US" sz="1850" dirty="0"/>
          </a:p>
        </p:txBody>
      </p:sp>
      <p:pic>
        <p:nvPicPr>
          <p:cNvPr id="55" name="Image 4" descr="preencoded.png">
            <a:extLst>
              <a:ext uri="{FF2B5EF4-FFF2-40B4-BE49-F238E27FC236}">
                <a16:creationId xmlns:a16="http://schemas.microsoft.com/office/drawing/2014/main" id="{49035A3B-0D46-4387-B1ED-2645C22AA639}"/>
              </a:ext>
            </a:extLst>
          </p:cNvPr>
          <p:cNvPicPr>
            <a:picLocks noChangeAspect="1"/>
          </p:cNvPicPr>
          <p:nvPr/>
        </p:nvPicPr>
        <p:blipFill>
          <a:blip r:embed="rId25"/>
          <a:stretch>
            <a:fillRect/>
          </a:stretch>
        </p:blipFill>
        <p:spPr>
          <a:xfrm>
            <a:off x="4408782" y="1557586"/>
            <a:ext cx="3423642" cy="3423642"/>
          </a:xfrm>
          <a:prstGeom prst="rect">
            <a:avLst/>
          </a:prstGeom>
        </p:spPr>
      </p:pic>
      <p:sp>
        <p:nvSpPr>
          <p:cNvPr id="56" name="Text 15">
            <a:extLst>
              <a:ext uri="{FF2B5EF4-FFF2-40B4-BE49-F238E27FC236}">
                <a16:creationId xmlns:a16="http://schemas.microsoft.com/office/drawing/2014/main" id="{2DBA24CC-5891-4ABE-A4B9-D0C2A9C97F5F}"/>
              </a:ext>
            </a:extLst>
          </p:cNvPr>
          <p:cNvSpPr/>
          <p:nvPr/>
        </p:nvSpPr>
        <p:spPr>
          <a:xfrm>
            <a:off x="5560117" y="3883234"/>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FFFFFF"/>
                </a:solidFill>
                <a:latin typeface="Crimson Pro Bold" pitchFamily="34" charset="0"/>
                <a:ea typeface="Crimson Pro Bold" pitchFamily="34" charset="-122"/>
                <a:cs typeface="Crimson Pro Bold" pitchFamily="34" charset="-120"/>
              </a:rPr>
              <a:t>5</a:t>
            </a:r>
            <a:endParaRPr lang="en-US" sz="1850" dirty="0"/>
          </a:p>
        </p:txBody>
      </p:sp>
      <p:pic>
        <p:nvPicPr>
          <p:cNvPr id="57" name="Image 5" descr="preencoded.png">
            <a:extLst>
              <a:ext uri="{FF2B5EF4-FFF2-40B4-BE49-F238E27FC236}">
                <a16:creationId xmlns:a16="http://schemas.microsoft.com/office/drawing/2014/main" id="{91BD7546-5DAE-4C90-BF1A-DF9897DCFA1E}"/>
              </a:ext>
            </a:extLst>
          </p:cNvPr>
          <p:cNvPicPr>
            <a:picLocks noChangeAspect="1"/>
          </p:cNvPicPr>
          <p:nvPr/>
        </p:nvPicPr>
        <p:blipFill>
          <a:blip r:embed="rId26"/>
          <a:stretch>
            <a:fillRect/>
          </a:stretch>
        </p:blipFill>
        <p:spPr>
          <a:xfrm>
            <a:off x="4408782" y="1557586"/>
            <a:ext cx="3423642" cy="3423642"/>
          </a:xfrm>
          <a:prstGeom prst="rect">
            <a:avLst/>
          </a:prstGeom>
        </p:spPr>
      </p:pic>
      <p:sp>
        <p:nvSpPr>
          <p:cNvPr id="58" name="Text 18">
            <a:extLst>
              <a:ext uri="{FF2B5EF4-FFF2-40B4-BE49-F238E27FC236}">
                <a16:creationId xmlns:a16="http://schemas.microsoft.com/office/drawing/2014/main" id="{E637D899-B457-44BD-96DA-4FA178AC5DAB}"/>
              </a:ext>
            </a:extLst>
          </p:cNvPr>
          <p:cNvSpPr/>
          <p:nvPr/>
        </p:nvSpPr>
        <p:spPr>
          <a:xfrm>
            <a:off x="5119347" y="3119805"/>
            <a:ext cx="239197" cy="298966"/>
          </a:xfrm>
          <a:prstGeom prst="rect">
            <a:avLst/>
          </a:prstGeom>
          <a:noFill/>
          <a:ln/>
        </p:spPr>
        <p:txBody>
          <a:bodyPr wrap="none" lIns="0" tIns="0" rIns="0" bIns="0" rtlCol="0" anchor="t"/>
          <a:lstStyle/>
          <a:p>
            <a:pPr marL="0" indent="0" algn="l">
              <a:lnSpc>
                <a:spcPts val="2600"/>
              </a:lnSpc>
              <a:buNone/>
            </a:pPr>
            <a:r>
              <a:rPr lang="en-US" sz="1850" b="1" dirty="0">
                <a:solidFill>
                  <a:srgbClr val="000000"/>
                </a:solidFill>
                <a:latin typeface="Crimson Pro Bold" pitchFamily="34" charset="0"/>
                <a:ea typeface="Crimson Pro Bold" pitchFamily="34" charset="-122"/>
                <a:cs typeface="Crimson Pro Bold" pitchFamily="34" charset="-120"/>
              </a:rPr>
              <a:t>6</a:t>
            </a:r>
            <a:endParaRPr lang="en-US" sz="1850" dirty="0"/>
          </a:p>
        </p:txBody>
      </p:sp>
      <mc:AlternateContent xmlns:mc="http://schemas.openxmlformats.org/markup-compatibility/2006" xmlns:psez="http://schemas.microsoft.com/office/powerpoint/2016/sectionzoom">
        <mc:Choice Requires="psez">
          <p:graphicFrame>
            <p:nvGraphicFramePr>
              <p:cNvPr id="13" name="Ссылка на раздел 12">
                <a:extLst>
                  <a:ext uri="{FF2B5EF4-FFF2-40B4-BE49-F238E27FC236}">
                    <a16:creationId xmlns:a16="http://schemas.microsoft.com/office/drawing/2014/main" id="{3FD6512C-6F06-43A3-8229-7D4F86891E6A}"/>
                  </a:ext>
                </a:extLst>
              </p:cNvPr>
              <p:cNvGraphicFramePr>
                <a:graphicFrameLocks noChangeAspect="1"/>
              </p:cNvGraphicFramePr>
              <p:nvPr>
                <p:extLst>
                  <p:ext uri="{D42A27DB-BD31-4B8C-83A1-F6EECF244321}">
                    <p14:modId xmlns:p14="http://schemas.microsoft.com/office/powerpoint/2010/main" val="1654537171"/>
                  </p:ext>
                </p:extLst>
              </p:nvPr>
            </p:nvGraphicFramePr>
            <p:xfrm>
              <a:off x="4657427" y="5102086"/>
              <a:ext cx="3048794" cy="1714897"/>
            </p:xfrm>
            <a:graphic>
              <a:graphicData uri="http://schemas.microsoft.com/office/powerpoint/2016/sectionzoom">
                <psez:sectionZm>
                  <psez:sectionZmObj sectionId="{06E19B2E-5BD4-4635-9FBF-270E183E1C98}">
                    <psez:zmPr id="{C86E1641-1943-47AD-BAA9-9CB6B055FB3F}" transitionDur="1000">
                      <p166:blipFill xmlns:p166="http://schemas.microsoft.com/office/powerpoint/2016/6/main">
                        <a:blip r:embed="rId27"/>
                        <a:stretch>
                          <a:fillRect/>
                        </a:stretch>
                      </p166:blipFill>
                      <p166:spPr xmlns:p166="http://schemas.microsoft.com/office/powerpoint/2016/6/main">
                        <a:xfrm>
                          <a:off x="0" y="0"/>
                          <a:ext cx="3048794" cy="1714897"/>
                        </a:xfrm>
                        <a:prstGeom prst="rect">
                          <a:avLst/>
                        </a:prstGeom>
                        <a:ln w="3175">
                          <a:solidFill>
                            <a:prstClr val="ltGray"/>
                          </a:solidFill>
                        </a:ln>
                      </p166:spPr>
                    </psez:zmPr>
                  </psez:sectionZmObj>
                </psez:sectionZm>
              </a:graphicData>
            </a:graphic>
          </p:graphicFrame>
        </mc:Choice>
        <mc:Fallback xmlns="">
          <p:pic>
            <p:nvPicPr>
              <p:cNvPr id="13" name="Ссылка на раздел 12">
                <a:hlinkClick r:id="rId28" action="ppaction://hlinksldjump"/>
                <a:extLst>
                  <a:ext uri="{FF2B5EF4-FFF2-40B4-BE49-F238E27FC236}">
                    <a16:creationId xmlns:a16="http://schemas.microsoft.com/office/drawing/2014/main" id="{3FD6512C-6F06-43A3-8229-7D4F86891E6A}"/>
                  </a:ext>
                </a:extLst>
              </p:cNvPr>
              <p:cNvPicPr>
                <a:picLocks noGrp="1" noRot="1" noChangeAspect="1" noMove="1" noResize="1" noEditPoints="1" noAdjustHandles="1" noChangeArrowheads="1" noChangeShapeType="1"/>
              </p:cNvPicPr>
              <p:nvPr/>
            </p:nvPicPr>
            <p:blipFill>
              <a:blip r:embed="rId29"/>
              <a:stretch>
                <a:fillRect/>
              </a:stretch>
            </p:blipFill>
            <p:spPr>
              <a:xfrm>
                <a:off x="4657427" y="5102086"/>
                <a:ext cx="3048794" cy="1714897"/>
              </a:xfrm>
              <a:prstGeom prst="rect">
                <a:avLst/>
              </a:prstGeom>
              <a:ln w="3175">
                <a:solidFill>
                  <a:prstClr val="ltGray"/>
                </a:solidFill>
              </a:ln>
            </p:spPr>
          </p:pic>
        </mc:Fallback>
      </mc:AlternateContent>
    </p:spTree>
    <p:extLst>
      <p:ext uri="{BB962C8B-B14F-4D97-AF65-F5344CB8AC3E}">
        <p14:creationId xmlns:p14="http://schemas.microsoft.com/office/powerpoint/2010/main" val="894888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EE8BB09-1BEA-4330-99F2-4FDD97DD1C3A}"/>
              </a:ext>
            </a:extLst>
          </p:cNvPr>
          <p:cNvPicPr>
            <a:picLocks noChangeAspect="1"/>
          </p:cNvPicPr>
          <p:nvPr/>
        </p:nvPicPr>
        <p:blipFill>
          <a:blip r:embed="rId3"/>
          <a:stretch>
            <a:fillRect/>
          </a:stretch>
        </p:blipFill>
        <p:spPr>
          <a:xfrm>
            <a:off x="696913" y="1342750"/>
            <a:ext cx="6012593" cy="2781199"/>
          </a:xfrm>
          <a:prstGeom prst="rect">
            <a:avLst/>
          </a:prstGeom>
          <a:noFill/>
          <a:ln w="9525">
            <a:solidFill>
              <a:srgbClr val="475467"/>
            </a:solidFill>
            <a:miter lim="800000"/>
            <a:headEnd/>
            <a:tailEnd/>
          </a:ln>
        </p:spPr>
      </p:pic>
      <p:sp>
        <p:nvSpPr>
          <p:cNvPr id="2" name="Text 0"/>
          <p:cNvSpPr/>
          <p:nvPr/>
        </p:nvSpPr>
        <p:spPr>
          <a:xfrm>
            <a:off x="661821" y="188913"/>
            <a:ext cx="9107654" cy="82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Инструмент</a:t>
            </a:r>
            <a:r>
              <a:rPr lang="ru-RU" sz="2800" dirty="0">
                <a:solidFill>
                  <a:srgbClr val="443728"/>
                </a:solidFill>
                <a:latin typeface="+mj-lt"/>
                <a:ea typeface="Crimson Pro Bold" pitchFamily="34" charset="-122"/>
              </a:rPr>
              <a:t>ы</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для</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a:t>
            </a:r>
            <a:r>
              <a:rPr lang="en-US" sz="2800" dirty="0" err="1">
                <a:solidFill>
                  <a:srgbClr val="443728"/>
                </a:solidFill>
                <a:latin typeface="+mj-lt"/>
                <a:ea typeface="Crimson Pro Bold" pitchFamily="34" charset="-122"/>
              </a:rPr>
              <a:t>Единого</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заемщика</a:t>
            </a:r>
            <a:r>
              <a:rPr lang="ru-RU" sz="2800" dirty="0">
                <a:solidFill>
                  <a:srgbClr val="443728"/>
                </a:solidFill>
                <a:latin typeface="+mj-lt"/>
                <a:ea typeface="Crimson Pro Bold" pitchFamily="34" charset="-122"/>
              </a:rPr>
              <a:t>»</a:t>
            </a:r>
            <a:endParaRPr lang="en-US" sz="2800" dirty="0">
              <a:solidFill>
                <a:srgbClr val="443728"/>
              </a:solidFill>
              <a:latin typeface="+mj-lt"/>
              <a:ea typeface="Crimson Pro Bold" pitchFamily="34" charset="-122"/>
            </a:endParaRPr>
          </a:p>
        </p:txBody>
      </p:sp>
      <p:grpSp>
        <p:nvGrpSpPr>
          <p:cNvPr id="5" name="Группа 4">
            <a:extLst>
              <a:ext uri="{FF2B5EF4-FFF2-40B4-BE49-F238E27FC236}">
                <a16:creationId xmlns:a16="http://schemas.microsoft.com/office/drawing/2014/main" id="{980138A7-AA01-4DDD-B856-284B2754FDC2}"/>
              </a:ext>
            </a:extLst>
          </p:cNvPr>
          <p:cNvGrpSpPr/>
          <p:nvPr/>
        </p:nvGrpSpPr>
        <p:grpSpPr>
          <a:xfrm>
            <a:off x="6889675" y="1413570"/>
            <a:ext cx="4764776" cy="2802630"/>
            <a:chOff x="7249715" y="1851300"/>
            <a:chExt cx="4764776" cy="2802630"/>
          </a:xfrm>
        </p:grpSpPr>
        <p:sp>
          <p:nvSpPr>
            <p:cNvPr id="24" name="Прямоугольник: скругленные углы 23">
              <a:extLst>
                <a:ext uri="{FF2B5EF4-FFF2-40B4-BE49-F238E27FC236}">
                  <a16:creationId xmlns:a16="http://schemas.microsoft.com/office/drawing/2014/main" id="{80C81B9F-195F-4B21-ADF1-38C5FFC5EB93}"/>
                </a:ext>
              </a:extLst>
            </p:cNvPr>
            <p:cNvSpPr/>
            <p:nvPr/>
          </p:nvSpPr>
          <p:spPr bwMode="auto">
            <a:xfrm>
              <a:off x="8550062" y="1851300"/>
              <a:ext cx="2104569" cy="307177"/>
            </a:xfrm>
            <a:prstGeom prst="roundRect">
              <a:avLst/>
            </a:prstGeom>
            <a:solidFill>
              <a:srgbClr val="835E54">
                <a:alpha val="75000"/>
              </a:srgbClr>
            </a:solidFill>
            <a:ln>
              <a:noFill/>
            </a:ln>
            <a:effectLst/>
          </p:spPr>
          <p:txBody>
            <a:bodyPr vert="horz" wrap="square" lIns="90000" tIns="46800" rIns="90000" bIns="46800" numCol="1" rtlCol="0" anchor="t" anchorCtr="0" compatLnSpc="1">
              <a:prstTxWarp prst="textNoShape">
                <a:avLst/>
              </a:prstTxWarp>
              <a:spAutoFit/>
            </a:bodyPr>
            <a:lstStyle/>
            <a:p>
              <a:pPr marR="0" algn="ctr" defTabSz="914400" rtl="0" eaLnBrk="1" fontAlgn="base" latinLnBrk="0" hangingPunct="1">
                <a:lnSpc>
                  <a:spcPct val="85000"/>
                </a:lnSpc>
                <a:spcBef>
                  <a:spcPct val="50000"/>
                </a:spcBef>
                <a:spcAft>
                  <a:spcPct val="0"/>
                </a:spcAft>
                <a:buClrTx/>
                <a:buSzPct val="120000"/>
                <a:tabLst/>
              </a:pPr>
              <a:r>
                <a:rPr kumimoji="0" lang="ru-RU" sz="1400" b="1" i="0" u="none" strike="noStrike" cap="none" normalizeH="0" baseline="0" dirty="0">
                  <a:ln>
                    <a:noFill/>
                  </a:ln>
                  <a:solidFill>
                    <a:schemeClr val="bg1"/>
                  </a:solidFill>
                  <a:effectLst/>
                  <a:latin typeface="+mn-lt"/>
                </a:rPr>
                <a:t>Банк-Кредитор</a:t>
              </a:r>
            </a:p>
          </p:txBody>
        </p:sp>
        <p:sp>
          <p:nvSpPr>
            <p:cNvPr id="26" name="Стрелка: вниз 25">
              <a:extLst>
                <a:ext uri="{FF2B5EF4-FFF2-40B4-BE49-F238E27FC236}">
                  <a16:creationId xmlns:a16="http://schemas.microsoft.com/office/drawing/2014/main" id="{B532B8AD-86EE-442C-9927-267393F6FFC0}"/>
                </a:ext>
              </a:extLst>
            </p:cNvPr>
            <p:cNvSpPr/>
            <p:nvPr/>
          </p:nvSpPr>
          <p:spPr bwMode="auto">
            <a:xfrm>
              <a:off x="9337947" y="2270866"/>
              <a:ext cx="528801" cy="175643"/>
            </a:xfrm>
            <a:prstGeom prst="downArrow">
              <a:avLst/>
            </a:prstGeom>
            <a:solidFill>
              <a:srgbClr val="835E54">
                <a:alpha val="75000"/>
              </a:srgbClr>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4"/>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pic>
          <p:nvPicPr>
            <p:cNvPr id="32" name="Image 0" descr="preencoded.png">
              <a:extLst>
                <a:ext uri="{FF2B5EF4-FFF2-40B4-BE49-F238E27FC236}">
                  <a16:creationId xmlns:a16="http://schemas.microsoft.com/office/drawing/2014/main" id="{BC53E45F-41B9-4191-8BE3-2747EAEE0739}"/>
                </a:ext>
              </a:extLst>
            </p:cNvPr>
            <p:cNvPicPr>
              <a:picLocks noChangeAspect="1"/>
            </p:cNvPicPr>
            <p:nvPr/>
          </p:nvPicPr>
          <p:blipFill>
            <a:blip r:embed="rId5"/>
            <a:stretch>
              <a:fillRect/>
            </a:stretch>
          </p:blipFill>
          <p:spPr>
            <a:xfrm>
              <a:off x="7249715" y="2455056"/>
              <a:ext cx="4764776" cy="2198874"/>
            </a:xfrm>
            <a:prstGeom prst="rect">
              <a:avLst/>
            </a:prstGeom>
          </p:spPr>
        </p:pic>
        <p:sp>
          <p:nvSpPr>
            <p:cNvPr id="33" name="Text 2">
              <a:extLst>
                <a:ext uri="{FF2B5EF4-FFF2-40B4-BE49-F238E27FC236}">
                  <a16:creationId xmlns:a16="http://schemas.microsoft.com/office/drawing/2014/main" id="{598D98A5-AD32-4D1D-8BBA-A2F9D0E942BC}"/>
                </a:ext>
              </a:extLst>
            </p:cNvPr>
            <p:cNvSpPr/>
            <p:nvPr/>
          </p:nvSpPr>
          <p:spPr>
            <a:xfrm>
              <a:off x="8963562" y="2592219"/>
              <a:ext cx="1337081" cy="125236"/>
            </a:xfrm>
            <a:prstGeom prst="rect">
              <a:avLst/>
            </a:prstGeom>
            <a:noFill/>
            <a:ln/>
          </p:spPr>
          <p:txBody>
            <a:bodyPr wrap="none" lIns="0" tIns="0" rIns="0" bIns="0" rtlCol="0" anchor="t"/>
            <a:lstStyle/>
            <a:p>
              <a:pPr algn="ctr">
                <a:lnSpc>
                  <a:spcPts val="1375"/>
                </a:lnSpc>
              </a:pPr>
              <a:r>
                <a:rPr lang="en-US" sz="1400" b="1" dirty="0">
                  <a:solidFill>
                    <a:srgbClr val="FFFFFF"/>
                  </a:solidFill>
                  <a:latin typeface="+mn-lt"/>
                  <a:ea typeface="Crimson Pro Bold" pitchFamily="34" charset="-122"/>
                  <a:cs typeface="Crimson Pro Bold" pitchFamily="34" charset="-120"/>
                </a:rPr>
                <a:t>Единый заемщик</a:t>
              </a:r>
              <a:endParaRPr lang="en-US" sz="1400" dirty="0">
                <a:latin typeface="+mn-lt"/>
              </a:endParaRPr>
            </a:p>
          </p:txBody>
        </p:sp>
        <p:sp>
          <p:nvSpPr>
            <p:cNvPr id="34" name="Text 3">
              <a:extLst>
                <a:ext uri="{FF2B5EF4-FFF2-40B4-BE49-F238E27FC236}">
                  <a16:creationId xmlns:a16="http://schemas.microsoft.com/office/drawing/2014/main" id="{8126C2C6-3F8E-44A8-9645-00D283AED68A}"/>
                </a:ext>
              </a:extLst>
            </p:cNvPr>
            <p:cNvSpPr/>
            <p:nvPr/>
          </p:nvSpPr>
          <p:spPr>
            <a:xfrm>
              <a:off x="7473376" y="3877825"/>
              <a:ext cx="897330" cy="125236"/>
            </a:xfrm>
            <a:prstGeom prst="rect">
              <a:avLst/>
            </a:prstGeom>
            <a:noFill/>
            <a:ln/>
          </p:spPr>
          <p:txBody>
            <a:bodyPr wrap="none" lIns="0" tIns="0" rIns="0" bIns="0" rtlCol="0" anchor="t"/>
            <a:lstStyle/>
            <a:p>
              <a:pPr algn="ctr">
                <a:lnSpc>
                  <a:spcPts val="1375"/>
                </a:lnSpc>
              </a:pPr>
              <a:r>
                <a:rPr lang="en-US" sz="1200" b="1" dirty="0">
                  <a:solidFill>
                    <a:srgbClr val="FFFFFF"/>
                  </a:solidFill>
                  <a:latin typeface="+mn-lt"/>
                  <a:ea typeface="Crimson Pro Bold" pitchFamily="34" charset="-122"/>
                  <a:cs typeface="Crimson Pro Bold" pitchFamily="34" charset="-120"/>
                </a:rPr>
                <a:t>ДЗО 1</a:t>
              </a:r>
              <a:endParaRPr lang="en-US" sz="1200" dirty="0">
                <a:latin typeface="+mn-lt"/>
              </a:endParaRPr>
            </a:p>
          </p:txBody>
        </p:sp>
        <p:sp>
          <p:nvSpPr>
            <p:cNvPr id="35" name="Text 4">
              <a:extLst>
                <a:ext uri="{FF2B5EF4-FFF2-40B4-BE49-F238E27FC236}">
                  <a16:creationId xmlns:a16="http://schemas.microsoft.com/office/drawing/2014/main" id="{7EF88354-F264-446C-BCEF-EC4EE0E2920D}"/>
                </a:ext>
              </a:extLst>
            </p:cNvPr>
            <p:cNvSpPr/>
            <p:nvPr/>
          </p:nvSpPr>
          <p:spPr>
            <a:xfrm>
              <a:off x="10994131" y="3961733"/>
              <a:ext cx="897330" cy="82656"/>
            </a:xfrm>
            <a:prstGeom prst="rect">
              <a:avLst/>
            </a:prstGeom>
            <a:noFill/>
            <a:ln/>
          </p:spPr>
          <p:txBody>
            <a:bodyPr wrap="none" lIns="0" tIns="0" rIns="0" bIns="0" rtlCol="0" anchor="t"/>
            <a:lstStyle/>
            <a:p>
              <a:pPr algn="ctr">
                <a:lnSpc>
                  <a:spcPts val="917"/>
                </a:lnSpc>
              </a:pPr>
              <a:r>
                <a:rPr lang="en-US" sz="1100" b="1" dirty="0">
                  <a:solidFill>
                    <a:srgbClr val="FFFFFF"/>
                  </a:solidFill>
                  <a:latin typeface="+mn-lt"/>
                  <a:ea typeface="Open Sans" pitchFamily="34" charset="-122"/>
                  <a:cs typeface="Open Sans" pitchFamily="34" charset="-120"/>
                </a:rPr>
                <a:t>ДЗО n</a:t>
              </a:r>
              <a:endParaRPr lang="en-US" sz="1100" b="1" dirty="0">
                <a:latin typeface="+mn-lt"/>
              </a:endParaRPr>
            </a:p>
          </p:txBody>
        </p:sp>
        <p:sp>
          <p:nvSpPr>
            <p:cNvPr id="36" name="Text 5">
              <a:extLst>
                <a:ext uri="{FF2B5EF4-FFF2-40B4-BE49-F238E27FC236}">
                  <a16:creationId xmlns:a16="http://schemas.microsoft.com/office/drawing/2014/main" id="{1CD85BB2-7A3A-473C-BFB6-67204D846229}"/>
                </a:ext>
              </a:extLst>
            </p:cNvPr>
            <p:cNvSpPr/>
            <p:nvPr/>
          </p:nvSpPr>
          <p:spPr>
            <a:xfrm>
              <a:off x="8587501" y="4077068"/>
              <a:ext cx="897330" cy="125236"/>
            </a:xfrm>
            <a:prstGeom prst="rect">
              <a:avLst/>
            </a:prstGeom>
            <a:noFill/>
            <a:ln/>
          </p:spPr>
          <p:txBody>
            <a:bodyPr wrap="none" lIns="0" tIns="0" rIns="0" bIns="0" rtlCol="0" anchor="t"/>
            <a:lstStyle/>
            <a:p>
              <a:pPr algn="ctr">
                <a:lnSpc>
                  <a:spcPts val="1375"/>
                </a:lnSpc>
              </a:pPr>
              <a:r>
                <a:rPr lang="en-US" sz="1200" b="1" dirty="0">
                  <a:solidFill>
                    <a:srgbClr val="FFFFFF"/>
                  </a:solidFill>
                  <a:latin typeface="+mn-lt"/>
                  <a:ea typeface="Crimson Pro Bold" pitchFamily="34" charset="-122"/>
                  <a:cs typeface="Crimson Pro Bold" pitchFamily="34" charset="-120"/>
                </a:rPr>
                <a:t>ДЗО 2</a:t>
              </a:r>
              <a:endParaRPr lang="en-US" sz="1200" dirty="0">
                <a:latin typeface="+mn-lt"/>
              </a:endParaRPr>
            </a:p>
          </p:txBody>
        </p:sp>
        <p:sp>
          <p:nvSpPr>
            <p:cNvPr id="37" name="Text 6">
              <a:extLst>
                <a:ext uri="{FF2B5EF4-FFF2-40B4-BE49-F238E27FC236}">
                  <a16:creationId xmlns:a16="http://schemas.microsoft.com/office/drawing/2014/main" id="{C6B1B043-D4F6-4994-9102-B7234FDA28F6}"/>
                </a:ext>
              </a:extLst>
            </p:cNvPr>
            <p:cNvSpPr/>
            <p:nvPr/>
          </p:nvSpPr>
          <p:spPr>
            <a:xfrm>
              <a:off x="9794740" y="4137913"/>
              <a:ext cx="897330" cy="118408"/>
            </a:xfrm>
            <a:prstGeom prst="rect">
              <a:avLst/>
            </a:prstGeom>
            <a:noFill/>
            <a:ln/>
          </p:spPr>
          <p:txBody>
            <a:bodyPr wrap="none" lIns="0" tIns="0" rIns="0" bIns="0" rtlCol="0" anchor="t"/>
            <a:lstStyle/>
            <a:p>
              <a:pPr algn="ctr">
                <a:lnSpc>
                  <a:spcPts val="917"/>
                </a:lnSpc>
              </a:pPr>
              <a:r>
                <a:rPr lang="en-US" sz="1200" b="1" dirty="0">
                  <a:solidFill>
                    <a:srgbClr val="FFFFFF"/>
                  </a:solidFill>
                  <a:latin typeface="+mn-lt"/>
                  <a:ea typeface="Open Sans" pitchFamily="34" charset="-122"/>
                  <a:cs typeface="Open Sans" pitchFamily="34" charset="-120"/>
                </a:rPr>
                <a:t>ДЗО 3</a:t>
              </a:r>
              <a:endParaRPr lang="en-US" sz="1200" b="1" dirty="0">
                <a:latin typeface="+mn-lt"/>
              </a:endParaRPr>
            </a:p>
          </p:txBody>
        </p:sp>
      </p:grpSp>
      <p:sp>
        <p:nvSpPr>
          <p:cNvPr id="43" name="Text 7">
            <a:extLst>
              <a:ext uri="{FF2B5EF4-FFF2-40B4-BE49-F238E27FC236}">
                <a16:creationId xmlns:a16="http://schemas.microsoft.com/office/drawing/2014/main" id="{8F11E356-4541-4845-9B6C-D4F515B50CC4}"/>
              </a:ext>
            </a:extLst>
          </p:cNvPr>
          <p:cNvSpPr/>
          <p:nvPr/>
        </p:nvSpPr>
        <p:spPr>
          <a:xfrm>
            <a:off x="716787" y="4437906"/>
            <a:ext cx="4789902" cy="196995"/>
          </a:xfrm>
          <a:prstGeom prst="rect">
            <a:avLst/>
          </a:prstGeom>
          <a:noFill/>
          <a:ln/>
        </p:spPr>
        <p:txBody>
          <a:bodyPr wrap="none" lIns="0" tIns="0" rIns="0" bIns="0" rtlCol="0" anchor="t"/>
          <a:lstStyle/>
          <a:p>
            <a:pPr>
              <a:lnSpc>
                <a:spcPts val="1542"/>
              </a:lnSpc>
            </a:pPr>
            <a:r>
              <a:rPr lang="en-US" sz="1600" b="1" dirty="0">
                <a:solidFill>
                  <a:srgbClr val="443728"/>
                </a:solidFill>
                <a:latin typeface="+mn-lt"/>
                <a:ea typeface="Crimson Pro Bold" pitchFamily="34" charset="-122"/>
                <a:cs typeface="Crimson Pro Bold" pitchFamily="34" charset="-120"/>
              </a:rPr>
              <a:t>Процесс привлечения и распределения финансирования:</a:t>
            </a:r>
            <a:endParaRPr lang="en-US" sz="1600" dirty="0">
              <a:latin typeface="+mn-lt"/>
            </a:endParaRPr>
          </a:p>
        </p:txBody>
      </p:sp>
      <p:sp>
        <p:nvSpPr>
          <p:cNvPr id="44" name="Text 8">
            <a:extLst>
              <a:ext uri="{FF2B5EF4-FFF2-40B4-BE49-F238E27FC236}">
                <a16:creationId xmlns:a16="http://schemas.microsoft.com/office/drawing/2014/main" id="{C5A28046-26B7-442C-86D2-ED885D1FF49A}"/>
              </a:ext>
            </a:extLst>
          </p:cNvPr>
          <p:cNvSpPr/>
          <p:nvPr/>
        </p:nvSpPr>
        <p:spPr>
          <a:xfrm>
            <a:off x="716787" y="4845407"/>
            <a:ext cx="104998" cy="131297"/>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45" name="Shape 9">
            <a:extLst>
              <a:ext uri="{FF2B5EF4-FFF2-40B4-BE49-F238E27FC236}">
                <a16:creationId xmlns:a16="http://schemas.microsoft.com/office/drawing/2014/main" id="{D8AF198C-B215-4A94-A438-DA21B2D9B335}"/>
              </a:ext>
            </a:extLst>
          </p:cNvPr>
          <p:cNvSpPr/>
          <p:nvPr/>
        </p:nvSpPr>
        <p:spPr>
          <a:xfrm>
            <a:off x="716787" y="5011141"/>
            <a:ext cx="5417407" cy="12703"/>
          </a:xfrm>
          <a:prstGeom prst="rect">
            <a:avLst/>
          </a:prstGeom>
          <a:solidFill>
            <a:srgbClr val="835E54"/>
          </a:solidFill>
          <a:ln/>
        </p:spPr>
        <p:txBody>
          <a:bodyPr/>
          <a:lstStyle/>
          <a:p>
            <a:endParaRPr lang="ru-RU"/>
          </a:p>
        </p:txBody>
      </p:sp>
      <p:sp>
        <p:nvSpPr>
          <p:cNvPr id="46" name="Text 10">
            <a:extLst>
              <a:ext uri="{FF2B5EF4-FFF2-40B4-BE49-F238E27FC236}">
                <a16:creationId xmlns:a16="http://schemas.microsoft.com/office/drawing/2014/main" id="{CF94E403-0305-4BAD-B5F8-3584868AA8D2}"/>
              </a:ext>
            </a:extLst>
          </p:cNvPr>
          <p:cNvSpPr/>
          <p:nvPr/>
        </p:nvSpPr>
        <p:spPr>
          <a:xfrm>
            <a:off x="716787" y="5089046"/>
            <a:ext cx="1313464" cy="164245"/>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Договор кредита</a:t>
            </a:r>
            <a:endParaRPr lang="en-US" sz="1400" dirty="0">
              <a:latin typeface="+mn-lt"/>
            </a:endParaRPr>
          </a:p>
        </p:txBody>
      </p:sp>
      <p:sp>
        <p:nvSpPr>
          <p:cNvPr id="47" name="Text 11">
            <a:extLst>
              <a:ext uri="{FF2B5EF4-FFF2-40B4-BE49-F238E27FC236}">
                <a16:creationId xmlns:a16="http://schemas.microsoft.com/office/drawing/2014/main" id="{29247C9A-EB5E-4051-94E1-6B094955988A}"/>
              </a:ext>
            </a:extLst>
          </p:cNvPr>
          <p:cNvSpPr/>
          <p:nvPr/>
        </p:nvSpPr>
        <p:spPr>
          <a:xfrm>
            <a:off x="716787" y="5382972"/>
            <a:ext cx="5417407" cy="137450"/>
          </a:xfrm>
          <a:prstGeom prst="rect">
            <a:avLst/>
          </a:prstGeom>
          <a:noFill/>
          <a:ln/>
        </p:spPr>
        <p:txBody>
          <a:bodyPr wrap="non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Единый заемщик заключает договор кредита с </a:t>
            </a:r>
            <a:r>
              <a:rPr lang="en-US" sz="1200" dirty="0" err="1">
                <a:solidFill>
                  <a:srgbClr val="443728"/>
                </a:solidFill>
                <a:latin typeface="+mn-lt"/>
                <a:ea typeface="Open Sans" pitchFamily="34" charset="-122"/>
                <a:cs typeface="Open Sans" pitchFamily="34" charset="-120"/>
              </a:rPr>
              <a:t>Банком-кредитором</a:t>
            </a:r>
            <a:endParaRPr lang="en-US" sz="1200" dirty="0">
              <a:latin typeface="+mn-lt"/>
            </a:endParaRPr>
          </a:p>
        </p:txBody>
      </p:sp>
      <p:sp>
        <p:nvSpPr>
          <p:cNvPr id="48" name="Text 12">
            <a:extLst>
              <a:ext uri="{FF2B5EF4-FFF2-40B4-BE49-F238E27FC236}">
                <a16:creationId xmlns:a16="http://schemas.microsoft.com/office/drawing/2014/main" id="{BD16A12B-774C-4554-BC22-9FC29D22480F}"/>
              </a:ext>
            </a:extLst>
          </p:cNvPr>
          <p:cNvSpPr/>
          <p:nvPr/>
        </p:nvSpPr>
        <p:spPr>
          <a:xfrm>
            <a:off x="6200884" y="4845407"/>
            <a:ext cx="104998" cy="131297"/>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49" name="Shape 13">
            <a:extLst>
              <a:ext uri="{FF2B5EF4-FFF2-40B4-BE49-F238E27FC236}">
                <a16:creationId xmlns:a16="http://schemas.microsoft.com/office/drawing/2014/main" id="{9C26CF39-9ED4-4153-9FD0-124F7FFF7E68}"/>
              </a:ext>
            </a:extLst>
          </p:cNvPr>
          <p:cNvSpPr/>
          <p:nvPr/>
        </p:nvSpPr>
        <p:spPr>
          <a:xfrm>
            <a:off x="6200884" y="5011141"/>
            <a:ext cx="5417407" cy="12703"/>
          </a:xfrm>
          <a:prstGeom prst="rect">
            <a:avLst/>
          </a:prstGeom>
          <a:solidFill>
            <a:srgbClr val="C9907C"/>
          </a:solidFill>
          <a:ln/>
        </p:spPr>
        <p:txBody>
          <a:bodyPr/>
          <a:lstStyle/>
          <a:p>
            <a:endParaRPr lang="ru-RU"/>
          </a:p>
        </p:txBody>
      </p:sp>
      <p:sp>
        <p:nvSpPr>
          <p:cNvPr id="50" name="Text 14">
            <a:extLst>
              <a:ext uri="{FF2B5EF4-FFF2-40B4-BE49-F238E27FC236}">
                <a16:creationId xmlns:a16="http://schemas.microsoft.com/office/drawing/2014/main" id="{3D09B1AC-20AD-449D-8004-C8EBB7B4480A}"/>
              </a:ext>
            </a:extLst>
          </p:cNvPr>
          <p:cNvSpPr/>
          <p:nvPr/>
        </p:nvSpPr>
        <p:spPr>
          <a:xfrm>
            <a:off x="6200885" y="5089046"/>
            <a:ext cx="2169821" cy="164245"/>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Распределение кредита по ДЗО</a:t>
            </a:r>
            <a:endParaRPr lang="en-US" sz="1400" dirty="0">
              <a:latin typeface="+mn-lt"/>
            </a:endParaRPr>
          </a:p>
        </p:txBody>
      </p:sp>
      <p:sp>
        <p:nvSpPr>
          <p:cNvPr id="51" name="Text 15">
            <a:extLst>
              <a:ext uri="{FF2B5EF4-FFF2-40B4-BE49-F238E27FC236}">
                <a16:creationId xmlns:a16="http://schemas.microsoft.com/office/drawing/2014/main" id="{C997CD58-31A0-496E-9D59-7F79625384B6}"/>
              </a:ext>
            </a:extLst>
          </p:cNvPr>
          <p:cNvSpPr/>
          <p:nvPr/>
        </p:nvSpPr>
        <p:spPr>
          <a:xfrm>
            <a:off x="6200884" y="5382972"/>
            <a:ext cx="5417407" cy="412350"/>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Р</a:t>
            </a:r>
            <a:r>
              <a:rPr lang="en-US" sz="1200" dirty="0" err="1">
                <a:solidFill>
                  <a:srgbClr val="443728"/>
                </a:solidFill>
                <a:latin typeface="+mn-lt"/>
                <a:ea typeface="Open Sans" pitchFamily="34" charset="-122"/>
                <a:cs typeface="Open Sans" pitchFamily="34" charset="-120"/>
              </a:rPr>
              <a:t>аспределяются</a:t>
            </a:r>
            <a:r>
              <a:rPr lang="en-US" sz="1200" dirty="0">
                <a:solidFill>
                  <a:srgbClr val="443728"/>
                </a:solidFill>
                <a:latin typeface="+mn-lt"/>
                <a:ea typeface="Open Sans" pitchFamily="34" charset="-122"/>
                <a:cs typeface="Open Sans" pitchFamily="34" charset="-120"/>
              </a:rPr>
              <a:t> суммы договора </a:t>
            </a:r>
            <a:r>
              <a:rPr lang="en-US" sz="1200" dirty="0" err="1">
                <a:solidFill>
                  <a:srgbClr val="443728"/>
                </a:solidFill>
                <a:latin typeface="+mn-lt"/>
                <a:ea typeface="Open Sans" pitchFamily="34" charset="-122"/>
                <a:cs typeface="Open Sans" pitchFamily="34" charset="-120"/>
              </a:rPr>
              <a:t>между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дочерними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a:t>
            </a:r>
            <a:r>
              <a:rPr lang="ru-RU" sz="1200" dirty="0" err="1">
                <a:solidFill>
                  <a:srgbClr val="443728"/>
                </a:solidFill>
                <a:latin typeface="+mn-lt"/>
                <a:ea typeface="Open Sans" pitchFamily="34" charset="-122"/>
                <a:cs typeface="Open Sans" pitchFamily="34" charset="-120"/>
              </a:rPr>
              <a:t>ями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этом</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автоматически </a:t>
            </a:r>
            <a:r>
              <a:rPr lang="en-US" sz="1200" dirty="0" err="1">
                <a:solidFill>
                  <a:srgbClr val="443728"/>
                </a:solidFill>
                <a:latin typeface="+mn-lt"/>
                <a:ea typeface="Open Sans" pitchFamily="34" charset="-122"/>
                <a:cs typeface="Open Sans" pitchFamily="34" charset="-120"/>
              </a:rPr>
              <a:t>создаются</a:t>
            </a:r>
            <a:r>
              <a:rPr lang="en-US" sz="1200" dirty="0">
                <a:solidFill>
                  <a:srgbClr val="443728"/>
                </a:solidFill>
                <a:latin typeface="+mn-lt"/>
                <a:ea typeface="Open Sans" pitchFamily="34" charset="-122"/>
                <a:cs typeface="Open Sans" pitchFamily="34" charset="-120"/>
              </a:rPr>
              <a:t> договоры займа между Единым заемщиком и </a:t>
            </a:r>
            <a:r>
              <a:rPr lang="en-US" sz="1200" dirty="0" err="1">
                <a:solidFill>
                  <a:srgbClr val="443728"/>
                </a:solidFill>
                <a:latin typeface="+mn-lt"/>
                <a:ea typeface="Open Sans" pitchFamily="34" charset="-122"/>
                <a:cs typeface="Open Sans" pitchFamily="34" charset="-120"/>
              </a:rPr>
              <a:t>компани</a:t>
            </a:r>
            <a:r>
              <a:rPr lang="ru-RU" sz="1200" dirty="0" err="1">
                <a:solidFill>
                  <a:srgbClr val="443728"/>
                </a:solidFill>
                <a:latin typeface="+mn-lt"/>
                <a:ea typeface="Open Sans" pitchFamily="34" charset="-122"/>
                <a:cs typeface="Open Sans" pitchFamily="34" charset="-120"/>
              </a:rPr>
              <a:t>ями</a:t>
            </a:r>
            <a:r>
              <a:rPr lang="ru-RU" sz="1200" dirty="0">
                <a:solidFill>
                  <a:srgbClr val="443728"/>
                </a:solidFill>
                <a:latin typeface="+mn-lt"/>
                <a:ea typeface="Open Sans" pitchFamily="34" charset="-122"/>
                <a:cs typeface="Open Sans" pitchFamily="34" charset="-120"/>
              </a:rPr>
              <a:t> группы</a:t>
            </a:r>
            <a:endParaRPr lang="en-US" sz="1200" dirty="0">
              <a:solidFill>
                <a:srgbClr val="443728"/>
              </a:solidFill>
              <a:latin typeface="+mn-lt"/>
              <a:ea typeface="Open Sans" pitchFamily="34" charset="-122"/>
              <a:cs typeface="Open Sans" pitchFamily="34" charset="-120"/>
            </a:endParaRPr>
          </a:p>
        </p:txBody>
      </p:sp>
      <p:sp>
        <p:nvSpPr>
          <p:cNvPr id="52" name="Text 16">
            <a:extLst>
              <a:ext uri="{FF2B5EF4-FFF2-40B4-BE49-F238E27FC236}">
                <a16:creationId xmlns:a16="http://schemas.microsoft.com/office/drawing/2014/main" id="{36032A1D-9167-49D2-961E-0AE38CE75A83}"/>
              </a:ext>
            </a:extLst>
          </p:cNvPr>
          <p:cNvSpPr/>
          <p:nvPr/>
        </p:nvSpPr>
        <p:spPr>
          <a:xfrm>
            <a:off x="716787" y="5851123"/>
            <a:ext cx="104998" cy="131297"/>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53" name="Shape 17">
            <a:extLst>
              <a:ext uri="{FF2B5EF4-FFF2-40B4-BE49-F238E27FC236}">
                <a16:creationId xmlns:a16="http://schemas.microsoft.com/office/drawing/2014/main" id="{83A8F7C6-E2DA-40BF-8E79-CC491D5E1BDF}"/>
              </a:ext>
            </a:extLst>
          </p:cNvPr>
          <p:cNvSpPr/>
          <p:nvPr/>
        </p:nvSpPr>
        <p:spPr>
          <a:xfrm>
            <a:off x="716787" y="6016857"/>
            <a:ext cx="10901505" cy="12703"/>
          </a:xfrm>
          <a:prstGeom prst="rect">
            <a:avLst/>
          </a:prstGeom>
          <a:solidFill>
            <a:srgbClr val="B3BDB5"/>
          </a:solidFill>
          <a:ln/>
        </p:spPr>
        <p:txBody>
          <a:bodyPr/>
          <a:lstStyle/>
          <a:p>
            <a:endParaRPr lang="ru-RU"/>
          </a:p>
        </p:txBody>
      </p:sp>
      <p:sp>
        <p:nvSpPr>
          <p:cNvPr id="54" name="Text 18">
            <a:extLst>
              <a:ext uri="{FF2B5EF4-FFF2-40B4-BE49-F238E27FC236}">
                <a16:creationId xmlns:a16="http://schemas.microsoft.com/office/drawing/2014/main" id="{53DC4EA9-3F5F-460D-980A-F93249802F28}"/>
              </a:ext>
            </a:extLst>
          </p:cNvPr>
          <p:cNvSpPr/>
          <p:nvPr/>
        </p:nvSpPr>
        <p:spPr>
          <a:xfrm>
            <a:off x="716787" y="6094761"/>
            <a:ext cx="2627127" cy="164245"/>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Сбор платежей и обслуживание долга</a:t>
            </a:r>
            <a:endParaRPr lang="en-US" sz="1400" dirty="0">
              <a:latin typeface="+mn-lt"/>
            </a:endParaRPr>
          </a:p>
        </p:txBody>
      </p:sp>
      <p:sp>
        <p:nvSpPr>
          <p:cNvPr id="55" name="Text 19">
            <a:extLst>
              <a:ext uri="{FF2B5EF4-FFF2-40B4-BE49-F238E27FC236}">
                <a16:creationId xmlns:a16="http://schemas.microsoft.com/office/drawing/2014/main" id="{E94BD21C-29D2-4ACD-88E2-CD6B2E1ABCEC}"/>
              </a:ext>
            </a:extLst>
          </p:cNvPr>
          <p:cNvSpPr/>
          <p:nvPr/>
        </p:nvSpPr>
        <p:spPr>
          <a:xfrm>
            <a:off x="716787" y="6388688"/>
            <a:ext cx="10901505" cy="137450"/>
          </a:xfrm>
          <a:prstGeom prst="rect">
            <a:avLst/>
          </a:prstGeom>
          <a:noFill/>
          <a:ln/>
        </p:spPr>
        <p:txBody>
          <a:bodyPr wrap="non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Консолидация платежей от </a:t>
            </a:r>
            <a:r>
              <a:rPr lang="en-US" sz="1200" dirty="0" err="1">
                <a:solidFill>
                  <a:srgbClr val="443728"/>
                </a:solidFill>
                <a:latin typeface="+mn-lt"/>
                <a:ea typeface="Open Sans" pitchFamily="34" charset="-122"/>
                <a:cs typeface="Open Sans" pitchFamily="34" charset="-120"/>
              </a:rPr>
              <a:t>дочерних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компаний</a:t>
            </a:r>
            <a:r>
              <a:rPr lang="en-US" sz="1200" dirty="0">
                <a:solidFill>
                  <a:srgbClr val="443728"/>
                </a:solidFill>
                <a:latin typeface="+mn-lt"/>
                <a:ea typeface="Open Sans" pitchFamily="34" charset="-122"/>
                <a:cs typeface="Open Sans" pitchFamily="34" charset="-120"/>
              </a:rPr>
              <a:t> и централизованное обслуживание долговых обязательств перед банком-кредитором</a:t>
            </a:r>
            <a:endParaRPr lang="en-US" sz="1200" dirty="0">
              <a:latin typeface="+mn-lt"/>
            </a:endParaRPr>
          </a:p>
        </p:txBody>
      </p:sp>
    </p:spTree>
    <p:extLst>
      <p:ext uri="{BB962C8B-B14F-4D97-AF65-F5344CB8AC3E}">
        <p14:creationId xmlns:p14="http://schemas.microsoft.com/office/powerpoint/2010/main" val="1568105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9434"/>
            <a:ext cx="9107654" cy="74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Отчет по </a:t>
            </a:r>
            <a:r>
              <a:rPr lang="en-US" sz="2800" dirty="0" err="1">
                <a:solidFill>
                  <a:srgbClr val="443728"/>
                </a:solidFill>
                <a:latin typeface="+mj-lt"/>
                <a:ea typeface="Crimson Pro Bold" pitchFamily="34" charset="-122"/>
              </a:rPr>
              <a:t>кредитному</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портфелю</a:t>
            </a:r>
            <a:endParaRPr lang="en-US" sz="2800" dirty="0">
              <a:solidFill>
                <a:srgbClr val="443728"/>
              </a:solidFill>
              <a:latin typeface="+mj-lt"/>
              <a:ea typeface="Crimson Pro Bold" pitchFamily="34" charset="-122"/>
            </a:endParaRPr>
          </a:p>
        </p:txBody>
      </p:sp>
      <p:sp>
        <p:nvSpPr>
          <p:cNvPr id="3" name="Text 1"/>
          <p:cNvSpPr/>
          <p:nvPr/>
        </p:nvSpPr>
        <p:spPr>
          <a:xfrm>
            <a:off x="661822" y="1199635"/>
            <a:ext cx="10980382" cy="423564"/>
          </a:xfrm>
          <a:prstGeom prst="rect">
            <a:avLst/>
          </a:prstGeom>
          <a:noFill/>
          <a:ln/>
        </p:spPr>
        <p:txBody>
          <a:bodyPr wrap="square" lIns="0" tIns="0" rIns="0" bIns="0" rtlCol="0" anchor="t"/>
          <a:lstStyle/>
          <a:p>
            <a:pPr>
              <a:lnSpc>
                <a:spcPts val="1700"/>
              </a:lnSpc>
            </a:pPr>
            <a:r>
              <a:rPr lang="ru-RU" sz="1400" dirty="0">
                <a:solidFill>
                  <a:srgbClr val="443728"/>
                </a:solidFill>
                <a:latin typeface="+mn-lt"/>
                <a:ea typeface="Open Sans" pitchFamily="34" charset="-122"/>
                <a:cs typeface="Open Sans" pitchFamily="34" charset="-120"/>
              </a:rPr>
              <a:t>П</a:t>
            </a:r>
            <a:r>
              <a:rPr lang="en-US" sz="1400" dirty="0" err="1">
                <a:solidFill>
                  <a:srgbClr val="443728"/>
                </a:solidFill>
                <a:latin typeface="+mn-lt"/>
                <a:ea typeface="Open Sans" pitchFamily="34" charset="-122"/>
                <a:cs typeface="Open Sans" pitchFamily="34" charset="-120"/>
              </a:rPr>
              <a:t>одробный</a:t>
            </a:r>
            <a:r>
              <a:rPr lang="en-US" sz="1400" dirty="0">
                <a:solidFill>
                  <a:srgbClr val="443728"/>
                </a:solidFill>
                <a:latin typeface="+mn-lt"/>
                <a:ea typeface="Open Sans" pitchFamily="34" charset="-122"/>
                <a:cs typeface="Open Sans" pitchFamily="34" charset="-120"/>
              </a:rPr>
              <a:t> обзор кредитного портфеля, </a:t>
            </a:r>
            <a:r>
              <a:rPr lang="en-US" sz="1400" dirty="0" err="1">
                <a:solidFill>
                  <a:srgbClr val="443728"/>
                </a:solidFill>
                <a:latin typeface="+mn-lt"/>
                <a:ea typeface="Open Sans" pitchFamily="34" charset="-122"/>
                <a:cs typeface="Open Sans" pitchFamily="34" charset="-120"/>
              </a:rPr>
              <a:t>позволя</a:t>
            </a:r>
            <a:r>
              <a:rPr lang="ru-RU" sz="1400" dirty="0" err="1">
                <a:solidFill>
                  <a:srgbClr val="443728"/>
                </a:solidFill>
                <a:latin typeface="+mn-lt"/>
                <a:ea typeface="Open Sans" pitchFamily="34" charset="-122"/>
                <a:cs typeface="Open Sans" pitchFamily="34" charset="-120"/>
              </a:rPr>
              <a:t>ет</a:t>
            </a:r>
            <a:r>
              <a:rPr lang="en-US" sz="1400" dirty="0">
                <a:solidFill>
                  <a:srgbClr val="443728"/>
                </a:solidFill>
                <a:latin typeface="+mn-lt"/>
                <a:ea typeface="Open Sans" pitchFamily="34" charset="-122"/>
                <a:cs typeface="Open Sans" pitchFamily="34" charset="-120"/>
              </a:rPr>
              <a:t> генерировать исчерпывающие справки для банков относительно выданных кредитных линий и их </a:t>
            </a:r>
            <a:r>
              <a:rPr lang="en-US" sz="1400" dirty="0" err="1">
                <a:solidFill>
                  <a:srgbClr val="443728"/>
                </a:solidFill>
                <a:latin typeface="+mn-lt"/>
                <a:ea typeface="Open Sans" pitchFamily="34" charset="-122"/>
                <a:cs typeface="Open Sans" pitchFamily="34" charset="-120"/>
              </a:rPr>
              <a:t>текущего</a:t>
            </a:r>
            <a:r>
              <a:rPr lang="en-US" sz="1400" dirty="0">
                <a:solidFill>
                  <a:srgbClr val="443728"/>
                </a:solidFill>
                <a:latin typeface="+mn-lt"/>
                <a:ea typeface="Open Sans" pitchFamily="34" charset="-122"/>
                <a:cs typeface="Open Sans" pitchFamily="34" charset="-120"/>
              </a:rPr>
              <a:t> с</a:t>
            </a:r>
            <a:r>
              <a:rPr lang="ru-RU" sz="1400" dirty="0" err="1">
                <a:solidFill>
                  <a:srgbClr val="443728"/>
                </a:solidFill>
                <a:latin typeface="+mn-lt"/>
                <a:ea typeface="Open Sans" pitchFamily="34" charset="-122"/>
                <a:cs typeface="Open Sans" pitchFamily="34" charset="-120"/>
              </a:rPr>
              <a:t>остояния</a:t>
            </a:r>
            <a:r>
              <a:rPr lang="ru-RU" sz="1400" dirty="0">
                <a:solidFill>
                  <a:srgbClr val="443728"/>
                </a:solidFill>
                <a:latin typeface="+mn-lt"/>
                <a:ea typeface="Open Sans" pitchFamily="34" charset="-122"/>
                <a:cs typeface="Open Sans" pitchFamily="34" charset="-120"/>
              </a:rPr>
              <a:t>, а также проводить внутренний анализ по выданным/полученным займам, в т.ч. внутригрупповым</a:t>
            </a:r>
            <a:endParaRPr lang="en-US" sz="1400" dirty="0">
              <a:latin typeface="+mn-lt"/>
            </a:endParaRPr>
          </a:p>
        </p:txBody>
      </p:sp>
      <p:pic>
        <p:nvPicPr>
          <p:cNvPr id="4" name="Image 0" descr="preencoded.png"/>
          <p:cNvPicPr>
            <a:picLocks noChangeAspect="1"/>
          </p:cNvPicPr>
          <p:nvPr/>
        </p:nvPicPr>
        <p:blipFill>
          <a:blip r:embed="rId3"/>
          <a:stretch>
            <a:fillRect/>
          </a:stretch>
        </p:blipFill>
        <p:spPr>
          <a:xfrm>
            <a:off x="-35967" y="1989137"/>
            <a:ext cx="12231142" cy="4870449"/>
          </a:xfrm>
          <a:prstGeom prst="rect">
            <a:avLst/>
          </a:prstGeom>
        </p:spPr>
      </p:pic>
      <p:pic>
        <p:nvPicPr>
          <p:cNvPr id="9" name="Рисунок 8">
            <a:extLst>
              <a:ext uri="{FF2B5EF4-FFF2-40B4-BE49-F238E27FC236}">
                <a16:creationId xmlns:a16="http://schemas.microsoft.com/office/drawing/2014/main" id="{16AD23D7-3823-4741-8D2B-6DCE48FFAF72}"/>
              </a:ext>
            </a:extLst>
          </p:cNvPr>
          <p:cNvPicPr>
            <a:picLocks noChangeAspect="1"/>
          </p:cNvPicPr>
          <p:nvPr/>
        </p:nvPicPr>
        <p:blipFill>
          <a:blip r:embed="rId4"/>
          <a:stretch>
            <a:fillRect/>
          </a:stretch>
        </p:blipFill>
        <p:spPr>
          <a:xfrm>
            <a:off x="1041580" y="2192509"/>
            <a:ext cx="10112015" cy="4477645"/>
          </a:xfrm>
          <a:prstGeom prst="round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85787" y="188913"/>
            <a:ext cx="9027941" cy="78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Операции с </a:t>
            </a:r>
            <a:r>
              <a:rPr lang="en-US" sz="2800" dirty="0" err="1">
                <a:solidFill>
                  <a:srgbClr val="443728"/>
                </a:solidFill>
                <a:latin typeface="+mj-lt"/>
                <a:ea typeface="Crimson Pro Bold" pitchFamily="34" charset="-122"/>
              </a:rPr>
              <a:t>векселями</a:t>
            </a:r>
            <a:endParaRPr lang="en-US" sz="2800" dirty="0">
              <a:solidFill>
                <a:srgbClr val="443728"/>
              </a:solidFill>
              <a:latin typeface="+mj-lt"/>
              <a:ea typeface="Crimson Pro Bold" pitchFamily="34" charset="-122"/>
            </a:endParaRPr>
          </a:p>
        </p:txBody>
      </p:sp>
      <p:sp>
        <p:nvSpPr>
          <p:cNvPr id="5" name="Shape 3"/>
          <p:cNvSpPr/>
          <p:nvPr/>
        </p:nvSpPr>
        <p:spPr>
          <a:xfrm>
            <a:off x="677027" y="1269554"/>
            <a:ext cx="5412743" cy="999165"/>
          </a:xfrm>
          <a:prstGeom prst="roundRect">
            <a:avLst>
              <a:gd name="adj" fmla="val 4446"/>
            </a:avLst>
          </a:prstGeom>
          <a:solidFill>
            <a:srgbClr val="FFFCFA"/>
          </a:solidFill>
          <a:ln w="15240">
            <a:solidFill>
              <a:srgbClr val="835E54"/>
            </a:solidFill>
            <a:prstDash val="solid"/>
          </a:ln>
        </p:spPr>
        <p:txBody>
          <a:bodyPr/>
          <a:lstStyle/>
          <a:p>
            <a:endParaRPr lang="ru-RU"/>
          </a:p>
        </p:txBody>
      </p:sp>
      <p:sp>
        <p:nvSpPr>
          <p:cNvPr id="6" name="Shape 4"/>
          <p:cNvSpPr/>
          <p:nvPr/>
        </p:nvSpPr>
        <p:spPr>
          <a:xfrm>
            <a:off x="689730" y="1282257"/>
            <a:ext cx="5387337" cy="317276"/>
          </a:xfrm>
          <a:prstGeom prst="roundRect">
            <a:avLst>
              <a:gd name="adj" fmla="val 9197"/>
            </a:avLst>
          </a:prstGeom>
          <a:solidFill>
            <a:srgbClr val="835E54"/>
          </a:solidFill>
          <a:ln/>
        </p:spPr>
        <p:txBody>
          <a:bodyPr/>
          <a:lstStyle/>
          <a:p>
            <a:endParaRPr lang="ru-RU"/>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4054" y="1358375"/>
            <a:ext cx="158588" cy="158588"/>
          </a:xfrm>
          <a:prstGeom prst="rect">
            <a:avLst/>
          </a:prstGeom>
        </p:spPr>
      </p:pic>
      <p:sp>
        <p:nvSpPr>
          <p:cNvPr id="8" name="Text 5"/>
          <p:cNvSpPr/>
          <p:nvPr/>
        </p:nvSpPr>
        <p:spPr>
          <a:xfrm>
            <a:off x="795423" y="1667116"/>
            <a:ext cx="1844606"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Справочник ценных бумаг</a:t>
            </a:r>
            <a:endParaRPr lang="en-US" sz="1400" dirty="0">
              <a:latin typeface="+mn-lt"/>
            </a:endParaRPr>
          </a:p>
        </p:txBody>
      </p:sp>
      <p:sp>
        <p:nvSpPr>
          <p:cNvPr id="9" name="Text 6"/>
          <p:cNvSpPr/>
          <p:nvPr/>
        </p:nvSpPr>
        <p:spPr>
          <a:xfrm>
            <a:off x="795423" y="1872844"/>
            <a:ext cx="5175952" cy="277480"/>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Регистрация векселей с полными параметрами: номинал, срок платежа, процентная ставка, </a:t>
            </a:r>
            <a:r>
              <a:rPr lang="en-US" sz="1200" dirty="0" err="1">
                <a:solidFill>
                  <a:srgbClr val="443728"/>
                </a:solidFill>
                <a:latin typeface="+mn-lt"/>
                <a:ea typeface="Open Sans" pitchFamily="34" charset="-122"/>
                <a:cs typeface="Open Sans" pitchFamily="34" charset="-120"/>
              </a:rPr>
              <a:t>стороны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сделки</a:t>
            </a:r>
            <a:endParaRPr lang="en-US" sz="1200" dirty="0">
              <a:latin typeface="+mn-lt"/>
            </a:endParaRPr>
          </a:p>
        </p:txBody>
      </p:sp>
      <p:sp>
        <p:nvSpPr>
          <p:cNvPr id="10" name="Shape 7"/>
          <p:cNvSpPr/>
          <p:nvPr/>
        </p:nvSpPr>
        <p:spPr>
          <a:xfrm>
            <a:off x="6157353" y="1269554"/>
            <a:ext cx="5412842" cy="999165"/>
          </a:xfrm>
          <a:prstGeom prst="roundRect">
            <a:avLst>
              <a:gd name="adj" fmla="val 4446"/>
            </a:avLst>
          </a:prstGeom>
          <a:solidFill>
            <a:srgbClr val="FFFCFA"/>
          </a:solidFill>
          <a:ln w="15240">
            <a:solidFill>
              <a:srgbClr val="C9907C"/>
            </a:solidFill>
            <a:prstDash val="solid"/>
          </a:ln>
        </p:spPr>
        <p:txBody>
          <a:bodyPr/>
          <a:lstStyle/>
          <a:p>
            <a:endParaRPr lang="ru-RU"/>
          </a:p>
        </p:txBody>
      </p:sp>
      <p:sp>
        <p:nvSpPr>
          <p:cNvPr id="11" name="Shape 8"/>
          <p:cNvSpPr/>
          <p:nvPr/>
        </p:nvSpPr>
        <p:spPr>
          <a:xfrm>
            <a:off x="6170056" y="1282257"/>
            <a:ext cx="5387436" cy="317276"/>
          </a:xfrm>
          <a:prstGeom prst="roundRect">
            <a:avLst>
              <a:gd name="adj" fmla="val 9197"/>
            </a:avLst>
          </a:prstGeom>
          <a:solidFill>
            <a:srgbClr val="C9907C"/>
          </a:solidFill>
          <a:ln/>
        </p:spPr>
        <p:txBody>
          <a:bodyPr/>
          <a:lstStyle/>
          <a:p>
            <a:endParaRPr lang="ru-RU"/>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4480" y="1358375"/>
            <a:ext cx="158588" cy="158588"/>
          </a:xfrm>
          <a:prstGeom prst="rect">
            <a:avLst/>
          </a:prstGeom>
        </p:spPr>
      </p:pic>
      <p:sp>
        <p:nvSpPr>
          <p:cNvPr id="13" name="Text 9"/>
          <p:cNvSpPr/>
          <p:nvPr/>
        </p:nvSpPr>
        <p:spPr>
          <a:xfrm>
            <a:off x="6275749" y="1667116"/>
            <a:ext cx="2129330"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Журнал операций с векселями</a:t>
            </a:r>
            <a:endParaRPr lang="en-US" sz="1400" dirty="0">
              <a:latin typeface="+mn-lt"/>
            </a:endParaRPr>
          </a:p>
        </p:txBody>
      </p:sp>
      <p:sp>
        <p:nvSpPr>
          <p:cNvPr id="14" name="Text 10"/>
          <p:cNvSpPr/>
          <p:nvPr/>
        </p:nvSpPr>
        <p:spPr>
          <a:xfrm>
            <a:off x="6275749" y="1872844"/>
            <a:ext cx="5176051" cy="138740"/>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Документирование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выпуск, приобретение, акцепт, погашение, </a:t>
            </a:r>
            <a:r>
              <a:rPr lang="en-US" sz="1200" dirty="0" err="1">
                <a:solidFill>
                  <a:srgbClr val="443728"/>
                </a:solidFill>
                <a:latin typeface="+mn-lt"/>
                <a:ea typeface="Open Sans" pitchFamily="34" charset="-122"/>
                <a:cs typeface="Open Sans" pitchFamily="34" charset="-120"/>
              </a:rPr>
              <a:t>продажа</a:t>
            </a:r>
            <a:endParaRPr lang="en-US" sz="1200" dirty="0">
              <a:latin typeface="+mn-lt"/>
            </a:endParaRPr>
          </a:p>
        </p:txBody>
      </p:sp>
      <p:sp>
        <p:nvSpPr>
          <p:cNvPr id="15" name="Shape 11"/>
          <p:cNvSpPr/>
          <p:nvPr/>
        </p:nvSpPr>
        <p:spPr>
          <a:xfrm>
            <a:off x="677027" y="2336302"/>
            <a:ext cx="5412743" cy="999165"/>
          </a:xfrm>
          <a:prstGeom prst="roundRect">
            <a:avLst>
              <a:gd name="adj" fmla="val 5163"/>
            </a:avLst>
          </a:prstGeom>
          <a:solidFill>
            <a:srgbClr val="FFFCFA"/>
          </a:solidFill>
          <a:ln w="15240">
            <a:solidFill>
              <a:srgbClr val="B3BDB5"/>
            </a:solidFill>
            <a:prstDash val="solid"/>
          </a:ln>
        </p:spPr>
        <p:txBody>
          <a:bodyPr/>
          <a:lstStyle/>
          <a:p>
            <a:endParaRPr lang="ru-RU"/>
          </a:p>
        </p:txBody>
      </p:sp>
      <p:sp>
        <p:nvSpPr>
          <p:cNvPr id="16" name="Shape 12"/>
          <p:cNvSpPr/>
          <p:nvPr/>
        </p:nvSpPr>
        <p:spPr>
          <a:xfrm>
            <a:off x="689730" y="2349006"/>
            <a:ext cx="5387337" cy="317276"/>
          </a:xfrm>
          <a:prstGeom prst="roundRect">
            <a:avLst>
              <a:gd name="adj" fmla="val 9197"/>
            </a:avLst>
          </a:prstGeom>
          <a:solidFill>
            <a:srgbClr val="B3BDB5"/>
          </a:solidFill>
          <a:ln/>
        </p:spPr>
        <p:txBody>
          <a:bodyPr/>
          <a:lstStyle/>
          <a:p>
            <a:endParaRPr lang="ru-RU"/>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4054" y="2425124"/>
            <a:ext cx="158588" cy="158588"/>
          </a:xfrm>
          <a:prstGeom prst="rect">
            <a:avLst/>
          </a:prstGeom>
        </p:spPr>
      </p:pic>
      <p:sp>
        <p:nvSpPr>
          <p:cNvPr id="18" name="Text 13"/>
          <p:cNvSpPr/>
          <p:nvPr/>
        </p:nvSpPr>
        <p:spPr>
          <a:xfrm>
            <a:off x="795422" y="2733865"/>
            <a:ext cx="1802825"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Управление участниками</a:t>
            </a:r>
            <a:endParaRPr lang="en-US" sz="1400" dirty="0">
              <a:latin typeface="+mn-lt"/>
            </a:endParaRPr>
          </a:p>
        </p:txBody>
      </p:sp>
      <p:sp>
        <p:nvSpPr>
          <p:cNvPr id="19" name="Text 14"/>
          <p:cNvSpPr/>
          <p:nvPr/>
        </p:nvSpPr>
        <p:spPr>
          <a:xfrm>
            <a:off x="795423" y="2939594"/>
            <a:ext cx="5175952" cy="138740"/>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Поддержка различных ролей: векселедатель, векселедержатель, плательщик, </a:t>
            </a:r>
            <a:r>
              <a:rPr lang="en-US" sz="1200" dirty="0" err="1">
                <a:solidFill>
                  <a:srgbClr val="443728"/>
                </a:solidFill>
                <a:latin typeface="+mn-lt"/>
                <a:ea typeface="Open Sans" pitchFamily="34" charset="-122"/>
                <a:cs typeface="Open Sans" pitchFamily="34" charset="-120"/>
              </a:rPr>
              <a:t>авалист</a:t>
            </a:r>
            <a:endParaRPr lang="en-US" sz="1200" dirty="0">
              <a:latin typeface="+mn-lt"/>
            </a:endParaRPr>
          </a:p>
        </p:txBody>
      </p:sp>
      <p:sp>
        <p:nvSpPr>
          <p:cNvPr id="20" name="Shape 15"/>
          <p:cNvSpPr/>
          <p:nvPr/>
        </p:nvSpPr>
        <p:spPr>
          <a:xfrm>
            <a:off x="6157353" y="2336302"/>
            <a:ext cx="5412842" cy="999165"/>
          </a:xfrm>
          <a:prstGeom prst="roundRect">
            <a:avLst>
              <a:gd name="adj" fmla="val 5163"/>
            </a:avLst>
          </a:prstGeom>
          <a:solidFill>
            <a:srgbClr val="FFFCFA"/>
          </a:solidFill>
          <a:ln w="15240">
            <a:solidFill>
              <a:srgbClr val="FCC451"/>
            </a:solidFill>
            <a:prstDash val="solid"/>
          </a:ln>
        </p:spPr>
        <p:txBody>
          <a:bodyPr/>
          <a:lstStyle/>
          <a:p>
            <a:endParaRPr lang="ru-RU"/>
          </a:p>
        </p:txBody>
      </p:sp>
      <p:sp>
        <p:nvSpPr>
          <p:cNvPr id="21" name="Shape 16"/>
          <p:cNvSpPr/>
          <p:nvPr/>
        </p:nvSpPr>
        <p:spPr>
          <a:xfrm>
            <a:off x="6170056" y="2349006"/>
            <a:ext cx="5387436" cy="317276"/>
          </a:xfrm>
          <a:prstGeom prst="roundRect">
            <a:avLst>
              <a:gd name="adj" fmla="val 9197"/>
            </a:avLst>
          </a:prstGeom>
          <a:solidFill>
            <a:srgbClr val="FCC451"/>
          </a:solidFill>
          <a:ln/>
        </p:spPr>
        <p:txBody>
          <a:bodyPr/>
          <a:lstStyle/>
          <a:p>
            <a:endParaRPr lang="ru-RU"/>
          </a:p>
        </p:txBody>
      </p:sp>
      <p:pic>
        <p:nvPicPr>
          <p:cNvPr id="2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84480" y="2425124"/>
            <a:ext cx="158588" cy="158588"/>
          </a:xfrm>
          <a:prstGeom prst="rect">
            <a:avLst/>
          </a:prstGeom>
        </p:spPr>
      </p:pic>
      <p:sp>
        <p:nvSpPr>
          <p:cNvPr id="23" name="Text 17"/>
          <p:cNvSpPr/>
          <p:nvPr/>
        </p:nvSpPr>
        <p:spPr>
          <a:xfrm>
            <a:off x="6275749" y="2733865"/>
            <a:ext cx="2458912"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Автоматический расчет процентов</a:t>
            </a:r>
            <a:endParaRPr lang="en-US" sz="1400" dirty="0">
              <a:latin typeface="+mn-lt"/>
            </a:endParaRPr>
          </a:p>
        </p:txBody>
      </p:sp>
      <p:sp>
        <p:nvSpPr>
          <p:cNvPr id="24" name="Text 18"/>
          <p:cNvSpPr/>
          <p:nvPr/>
        </p:nvSpPr>
        <p:spPr>
          <a:xfrm>
            <a:off x="6275749" y="2939594"/>
            <a:ext cx="5176051" cy="138740"/>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Точный расчет процентов для векселей со сроком </a:t>
            </a:r>
            <a:r>
              <a:rPr lang="en-US" sz="1200" dirty="0" err="1">
                <a:solidFill>
                  <a:srgbClr val="443728"/>
                </a:solidFill>
                <a:latin typeface="+mn-lt"/>
                <a:ea typeface="Open Sans" pitchFamily="34" charset="-122"/>
                <a:cs typeface="Open Sans" pitchFamily="34" charset="-120"/>
              </a:rPr>
              <a:t>по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предъявлению</a:t>
            </a:r>
            <a:endParaRPr lang="en-US" sz="1200" dirty="0">
              <a:latin typeface="+mn-lt"/>
            </a:endParaRPr>
          </a:p>
        </p:txBody>
      </p:sp>
      <p:sp>
        <p:nvSpPr>
          <p:cNvPr id="25" name="Text 19"/>
          <p:cNvSpPr/>
          <p:nvPr/>
        </p:nvSpPr>
        <p:spPr>
          <a:xfrm>
            <a:off x="677027" y="3724106"/>
            <a:ext cx="3738734" cy="264480"/>
          </a:xfrm>
          <a:prstGeom prst="rect">
            <a:avLst/>
          </a:prstGeom>
          <a:noFill/>
          <a:ln/>
        </p:spPr>
        <p:txBody>
          <a:bodyPr wrap="none" lIns="0" tIns="0" rIns="0" bIns="0" rtlCol="0" anchor="t"/>
          <a:lstStyle/>
          <a:p>
            <a:pPr>
              <a:lnSpc>
                <a:spcPts val="2042"/>
              </a:lnSpc>
            </a:pPr>
            <a:r>
              <a:rPr lang="en-US" sz="1600" b="1" dirty="0">
                <a:solidFill>
                  <a:srgbClr val="443728"/>
                </a:solidFill>
                <a:latin typeface="+mn-lt"/>
                <a:ea typeface="Crimson Pro Bold" pitchFamily="34" charset="-122"/>
                <a:cs typeface="Crimson Pro Bold" pitchFamily="34" charset="-120"/>
              </a:rPr>
              <a:t>Поддерживаемые типы векселей</a:t>
            </a:r>
            <a:endParaRPr lang="en-US" sz="1600" dirty="0">
              <a:latin typeface="+mn-lt"/>
            </a:endParaRPr>
          </a:p>
        </p:txBody>
      </p:sp>
      <p:sp>
        <p:nvSpPr>
          <p:cNvPr id="26" name="Shape 20"/>
          <p:cNvSpPr/>
          <p:nvPr/>
        </p:nvSpPr>
        <p:spPr>
          <a:xfrm>
            <a:off x="677027" y="4090010"/>
            <a:ext cx="237883" cy="237883"/>
          </a:xfrm>
          <a:prstGeom prst="roundRect">
            <a:avLst>
              <a:gd name="adj" fmla="val 18674"/>
            </a:avLst>
          </a:prstGeom>
          <a:solidFill>
            <a:srgbClr val="835E54"/>
          </a:solidFill>
          <a:ln w="7620">
            <a:solidFill>
              <a:srgbClr val="9C776D"/>
            </a:solidFill>
            <a:prstDash val="solid"/>
          </a:ln>
        </p:spPr>
        <p:txBody>
          <a:bodyPr/>
          <a:lstStyle/>
          <a:p>
            <a:endParaRPr lang="ru-RU"/>
          </a:p>
        </p:txBody>
      </p:sp>
      <p:pic>
        <p:nvPicPr>
          <p:cNvPr id="27"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6625" y="4129607"/>
            <a:ext cx="158588" cy="158588"/>
          </a:xfrm>
          <a:prstGeom prst="rect">
            <a:avLst/>
          </a:prstGeom>
        </p:spPr>
      </p:pic>
      <p:sp>
        <p:nvSpPr>
          <p:cNvPr id="28" name="Text 21"/>
          <p:cNvSpPr/>
          <p:nvPr/>
        </p:nvSpPr>
        <p:spPr>
          <a:xfrm>
            <a:off x="982494" y="4126333"/>
            <a:ext cx="1322098"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Простой вексель</a:t>
            </a:r>
            <a:endParaRPr lang="en-US" sz="1400" dirty="0">
              <a:latin typeface="+mn-lt"/>
            </a:endParaRPr>
          </a:p>
        </p:txBody>
      </p:sp>
      <p:sp>
        <p:nvSpPr>
          <p:cNvPr id="29" name="Text 22"/>
          <p:cNvSpPr/>
          <p:nvPr/>
        </p:nvSpPr>
        <p:spPr>
          <a:xfrm>
            <a:off x="982493" y="4332061"/>
            <a:ext cx="5098841" cy="138740"/>
          </a:xfrm>
          <a:prstGeom prst="rect">
            <a:avLst/>
          </a:prstGeom>
          <a:noFill/>
          <a:ln/>
        </p:spPr>
        <p:txBody>
          <a:bodyPr wrap="none" lIns="0" tIns="0" rIns="0" bIns="0" rtlCol="0" anchor="t"/>
          <a:lstStyle/>
          <a:p>
            <a:pPr>
              <a:lnSpc>
                <a:spcPts val="1084"/>
              </a:lnSpc>
            </a:pPr>
            <a:r>
              <a:rPr lang="en-US" sz="1200" dirty="0">
                <a:solidFill>
                  <a:srgbClr val="443728"/>
                </a:solidFill>
                <a:latin typeface="+mn-lt"/>
                <a:ea typeface="Open Sans" pitchFamily="34" charset="-122"/>
                <a:cs typeface="Open Sans" pitchFamily="34" charset="-120"/>
              </a:rPr>
              <a:t>Две стороны: векселедатель → векселедержатель.</a:t>
            </a:r>
            <a:endParaRPr lang="en-US" sz="1200" dirty="0">
              <a:latin typeface="+mn-lt"/>
            </a:endParaRPr>
          </a:p>
        </p:txBody>
      </p:sp>
      <p:sp>
        <p:nvSpPr>
          <p:cNvPr id="30" name="Shape 23"/>
          <p:cNvSpPr/>
          <p:nvPr/>
        </p:nvSpPr>
        <p:spPr>
          <a:xfrm>
            <a:off x="6165789" y="4090010"/>
            <a:ext cx="237883" cy="237883"/>
          </a:xfrm>
          <a:prstGeom prst="roundRect">
            <a:avLst>
              <a:gd name="adj" fmla="val 18674"/>
            </a:avLst>
          </a:prstGeom>
          <a:solidFill>
            <a:srgbClr val="C9907C"/>
          </a:solidFill>
          <a:ln w="7620">
            <a:solidFill>
              <a:srgbClr val="AF7662"/>
            </a:solidFill>
            <a:prstDash val="solid"/>
          </a:ln>
        </p:spPr>
        <p:txBody>
          <a:bodyPr/>
          <a:lstStyle/>
          <a:p>
            <a:endParaRPr lang="ru-RU"/>
          </a:p>
        </p:txBody>
      </p:sp>
      <p:pic>
        <p:nvPicPr>
          <p:cNvPr id="31"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5387" y="4129607"/>
            <a:ext cx="158588" cy="158588"/>
          </a:xfrm>
          <a:prstGeom prst="rect">
            <a:avLst/>
          </a:prstGeom>
        </p:spPr>
      </p:pic>
      <p:sp>
        <p:nvSpPr>
          <p:cNvPr id="32" name="Text 24"/>
          <p:cNvSpPr/>
          <p:nvPr/>
        </p:nvSpPr>
        <p:spPr>
          <a:xfrm>
            <a:off x="6471255" y="4126333"/>
            <a:ext cx="1435631" cy="165237"/>
          </a:xfrm>
          <a:prstGeom prst="rect">
            <a:avLst/>
          </a:prstGeom>
          <a:noFill/>
          <a:ln/>
        </p:spPr>
        <p:txBody>
          <a:bodyPr wrap="none" lIns="0" tIns="0" rIns="0" bIns="0" rtlCol="0" anchor="t"/>
          <a:lstStyle/>
          <a:p>
            <a:pPr>
              <a:lnSpc>
                <a:spcPts val="1292"/>
              </a:lnSpc>
            </a:pPr>
            <a:r>
              <a:rPr lang="en-US" sz="1400" b="1" dirty="0">
                <a:solidFill>
                  <a:srgbClr val="443728"/>
                </a:solidFill>
                <a:latin typeface="+mn-lt"/>
                <a:ea typeface="Crimson Pro Bold" pitchFamily="34" charset="-122"/>
                <a:cs typeface="Crimson Pro Bold" pitchFamily="34" charset="-120"/>
              </a:rPr>
              <a:t>Переводной вексель</a:t>
            </a:r>
            <a:endParaRPr lang="en-US" sz="1400" dirty="0">
              <a:latin typeface="+mn-lt"/>
            </a:endParaRPr>
          </a:p>
        </p:txBody>
      </p:sp>
      <p:sp>
        <p:nvSpPr>
          <p:cNvPr id="33" name="Text 25"/>
          <p:cNvSpPr/>
          <p:nvPr/>
        </p:nvSpPr>
        <p:spPr>
          <a:xfrm>
            <a:off x="6471255" y="4332061"/>
            <a:ext cx="5098940" cy="138740"/>
          </a:xfrm>
          <a:prstGeom prst="rect">
            <a:avLst/>
          </a:prstGeom>
          <a:noFill/>
          <a:ln/>
        </p:spPr>
        <p:txBody>
          <a:bodyPr wrap="none" lIns="0" tIns="0" rIns="0" bIns="0" rtlCol="0" anchor="t"/>
          <a:lstStyle/>
          <a:p>
            <a:pPr>
              <a:lnSpc>
                <a:spcPts val="1084"/>
              </a:lnSpc>
            </a:pPr>
            <a:r>
              <a:rPr lang="en-US" sz="1200" dirty="0">
                <a:solidFill>
                  <a:srgbClr val="443728"/>
                </a:solidFill>
                <a:latin typeface="+mn-lt"/>
                <a:ea typeface="Open Sans" pitchFamily="34" charset="-122"/>
                <a:cs typeface="Open Sans" pitchFamily="34" charset="-120"/>
              </a:rPr>
              <a:t>Три стороны: векселедатель → плательщик → векселедержатель.</a:t>
            </a:r>
            <a:endParaRPr lang="en-US" sz="1200" dirty="0">
              <a:latin typeface="+mn-lt"/>
            </a:endParaRPr>
          </a:p>
        </p:txBody>
      </p:sp>
      <p:sp>
        <p:nvSpPr>
          <p:cNvPr id="34" name="Text 26"/>
          <p:cNvSpPr/>
          <p:nvPr/>
        </p:nvSpPr>
        <p:spPr>
          <a:xfrm>
            <a:off x="677027" y="4788249"/>
            <a:ext cx="2271941" cy="264480"/>
          </a:xfrm>
          <a:prstGeom prst="rect">
            <a:avLst/>
          </a:prstGeom>
          <a:noFill/>
          <a:ln/>
        </p:spPr>
        <p:txBody>
          <a:bodyPr wrap="none" lIns="0" tIns="0" rIns="0" bIns="0" rtlCol="0" anchor="t"/>
          <a:lstStyle/>
          <a:p>
            <a:pPr>
              <a:lnSpc>
                <a:spcPts val="2042"/>
              </a:lnSpc>
            </a:pPr>
            <a:r>
              <a:rPr lang="en-US" sz="1600" b="1" dirty="0">
                <a:solidFill>
                  <a:srgbClr val="443728"/>
                </a:solidFill>
                <a:latin typeface="+mn-lt"/>
                <a:ea typeface="Crimson Pro Bold" pitchFamily="34" charset="-122"/>
                <a:cs typeface="Crimson Pro Bold" pitchFamily="34" charset="-120"/>
              </a:rPr>
              <a:t>Основные операции</a:t>
            </a:r>
            <a:endParaRPr lang="en-US" sz="1600" dirty="0">
              <a:latin typeface="+mn-lt"/>
            </a:endParaRPr>
          </a:p>
        </p:txBody>
      </p:sp>
      <p:sp>
        <p:nvSpPr>
          <p:cNvPr id="35" name="Shape 27"/>
          <p:cNvSpPr/>
          <p:nvPr/>
        </p:nvSpPr>
        <p:spPr>
          <a:xfrm>
            <a:off x="677027" y="5312742"/>
            <a:ext cx="3586000" cy="548013"/>
          </a:xfrm>
          <a:prstGeom prst="roundRect">
            <a:avLst>
              <a:gd name="adj" fmla="val 11126"/>
            </a:avLst>
          </a:prstGeom>
          <a:solidFill>
            <a:srgbClr val="FFFCFA"/>
          </a:solidFill>
          <a:ln/>
        </p:spPr>
        <p:txBody>
          <a:bodyPr/>
          <a:lstStyle/>
          <a:p>
            <a:endParaRPr lang="ru-RU"/>
          </a:p>
        </p:txBody>
      </p:sp>
      <p:sp>
        <p:nvSpPr>
          <p:cNvPr id="36" name="Shape 28"/>
          <p:cNvSpPr/>
          <p:nvPr/>
        </p:nvSpPr>
        <p:spPr>
          <a:xfrm>
            <a:off x="677027" y="5300039"/>
            <a:ext cx="3586000" cy="50812"/>
          </a:xfrm>
          <a:prstGeom prst="roundRect">
            <a:avLst>
              <a:gd name="adj" fmla="val 87427"/>
            </a:avLst>
          </a:prstGeom>
          <a:solidFill>
            <a:srgbClr val="835E54"/>
          </a:solidFill>
          <a:ln/>
        </p:spPr>
        <p:txBody>
          <a:bodyPr/>
          <a:lstStyle/>
          <a:p>
            <a:endParaRPr lang="ru-RU"/>
          </a:p>
        </p:txBody>
      </p:sp>
      <p:sp>
        <p:nvSpPr>
          <p:cNvPr id="37" name="Shape 29"/>
          <p:cNvSpPr/>
          <p:nvPr/>
        </p:nvSpPr>
        <p:spPr>
          <a:xfrm>
            <a:off x="2311390" y="5154154"/>
            <a:ext cx="317276" cy="317276"/>
          </a:xfrm>
          <a:prstGeom prst="roundRect">
            <a:avLst>
              <a:gd name="adj" fmla="val 240225"/>
            </a:avLst>
          </a:prstGeom>
          <a:solidFill>
            <a:srgbClr val="835E54"/>
          </a:solidFill>
          <a:ln/>
        </p:spPr>
        <p:txBody>
          <a:bodyPr/>
          <a:lstStyle/>
          <a:p>
            <a:endParaRPr lang="ru-RU"/>
          </a:p>
        </p:txBody>
      </p:sp>
      <p:pic>
        <p:nvPicPr>
          <p:cNvPr id="38" name="Image 6"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06562" y="5249326"/>
            <a:ext cx="126831" cy="126831"/>
          </a:xfrm>
          <a:prstGeom prst="rect">
            <a:avLst/>
          </a:prstGeom>
        </p:spPr>
      </p:pic>
      <p:sp>
        <p:nvSpPr>
          <p:cNvPr id="39" name="Text 30"/>
          <p:cNvSpPr/>
          <p:nvPr/>
        </p:nvSpPr>
        <p:spPr>
          <a:xfrm>
            <a:off x="1737127" y="5577123"/>
            <a:ext cx="1465800" cy="165237"/>
          </a:xfrm>
          <a:prstGeom prst="rect">
            <a:avLst/>
          </a:prstGeom>
          <a:noFill/>
          <a:ln/>
        </p:spPr>
        <p:txBody>
          <a:bodyPr wrap="none" lIns="0" tIns="0" rIns="0" bIns="0" rtlCol="0" anchor="t"/>
          <a:lstStyle/>
          <a:p>
            <a:pPr algn="ctr">
              <a:lnSpc>
                <a:spcPts val="1292"/>
              </a:lnSpc>
            </a:pPr>
            <a:r>
              <a:rPr lang="en-US" sz="1400" b="1" dirty="0">
                <a:solidFill>
                  <a:srgbClr val="443728"/>
                </a:solidFill>
                <a:latin typeface="+mn-lt"/>
                <a:ea typeface="Crimson Pro Bold" pitchFamily="34" charset="-122"/>
                <a:cs typeface="Crimson Pro Bold" pitchFamily="34" charset="-120"/>
              </a:rPr>
              <a:t>Регистрация векселя</a:t>
            </a:r>
            <a:endParaRPr lang="en-US" sz="1400" dirty="0">
              <a:latin typeface="+mn-lt"/>
            </a:endParaRPr>
          </a:p>
        </p:txBody>
      </p:sp>
      <p:sp>
        <p:nvSpPr>
          <p:cNvPr id="40" name="Shape 31"/>
          <p:cNvSpPr/>
          <p:nvPr/>
        </p:nvSpPr>
        <p:spPr>
          <a:xfrm>
            <a:off x="4330611" y="5312742"/>
            <a:ext cx="3586000" cy="548013"/>
          </a:xfrm>
          <a:prstGeom prst="roundRect">
            <a:avLst>
              <a:gd name="adj" fmla="val 11126"/>
            </a:avLst>
          </a:prstGeom>
          <a:solidFill>
            <a:srgbClr val="FFFCFA"/>
          </a:solidFill>
          <a:ln/>
        </p:spPr>
        <p:txBody>
          <a:bodyPr/>
          <a:lstStyle/>
          <a:p>
            <a:endParaRPr lang="ru-RU"/>
          </a:p>
        </p:txBody>
      </p:sp>
      <p:sp>
        <p:nvSpPr>
          <p:cNvPr id="41" name="Shape 32"/>
          <p:cNvSpPr/>
          <p:nvPr/>
        </p:nvSpPr>
        <p:spPr>
          <a:xfrm>
            <a:off x="4330611" y="5300039"/>
            <a:ext cx="3586000" cy="50812"/>
          </a:xfrm>
          <a:prstGeom prst="roundRect">
            <a:avLst>
              <a:gd name="adj" fmla="val 87427"/>
            </a:avLst>
          </a:prstGeom>
          <a:solidFill>
            <a:srgbClr val="C9907C"/>
          </a:solidFill>
          <a:ln/>
        </p:spPr>
        <p:txBody>
          <a:bodyPr/>
          <a:lstStyle/>
          <a:p>
            <a:endParaRPr lang="ru-RU"/>
          </a:p>
        </p:txBody>
      </p:sp>
      <p:sp>
        <p:nvSpPr>
          <p:cNvPr id="42" name="Shape 33"/>
          <p:cNvSpPr/>
          <p:nvPr/>
        </p:nvSpPr>
        <p:spPr>
          <a:xfrm>
            <a:off x="5964974" y="5154154"/>
            <a:ext cx="317276" cy="317276"/>
          </a:xfrm>
          <a:prstGeom prst="roundRect">
            <a:avLst>
              <a:gd name="adj" fmla="val 240225"/>
            </a:avLst>
          </a:prstGeom>
          <a:solidFill>
            <a:srgbClr val="C9907C"/>
          </a:solidFill>
          <a:ln/>
        </p:spPr>
        <p:txBody>
          <a:bodyPr/>
          <a:lstStyle/>
          <a:p>
            <a:endParaRPr lang="ru-RU"/>
          </a:p>
        </p:txBody>
      </p:sp>
      <p:pic>
        <p:nvPicPr>
          <p:cNvPr id="43" name="Image 7"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60146" y="5249326"/>
            <a:ext cx="126831" cy="126831"/>
          </a:xfrm>
          <a:prstGeom prst="rect">
            <a:avLst/>
          </a:prstGeom>
        </p:spPr>
      </p:pic>
      <p:sp>
        <p:nvSpPr>
          <p:cNvPr id="44" name="Text 34"/>
          <p:cNvSpPr/>
          <p:nvPr/>
        </p:nvSpPr>
        <p:spPr>
          <a:xfrm>
            <a:off x="5308042" y="5577123"/>
            <a:ext cx="1631037" cy="165237"/>
          </a:xfrm>
          <a:prstGeom prst="rect">
            <a:avLst/>
          </a:prstGeom>
          <a:noFill/>
          <a:ln/>
        </p:spPr>
        <p:txBody>
          <a:bodyPr wrap="none" lIns="0" tIns="0" rIns="0" bIns="0" rtlCol="0" anchor="t"/>
          <a:lstStyle/>
          <a:p>
            <a:pPr algn="ctr">
              <a:lnSpc>
                <a:spcPts val="1292"/>
              </a:lnSpc>
            </a:pPr>
            <a:r>
              <a:rPr lang="en-US" sz="1400" b="1" dirty="0">
                <a:solidFill>
                  <a:srgbClr val="443728"/>
                </a:solidFill>
                <a:latin typeface="+mn-lt"/>
                <a:ea typeface="Crimson Pro Bold" pitchFamily="34" charset="-122"/>
                <a:cs typeface="Crimson Pro Bold" pitchFamily="34" charset="-120"/>
              </a:rPr>
              <a:t>Выпуск / Приобретение</a:t>
            </a:r>
            <a:endParaRPr lang="en-US" sz="1400" dirty="0">
              <a:latin typeface="+mn-lt"/>
            </a:endParaRPr>
          </a:p>
        </p:txBody>
      </p:sp>
      <p:sp>
        <p:nvSpPr>
          <p:cNvPr id="45" name="Shape 35"/>
          <p:cNvSpPr/>
          <p:nvPr/>
        </p:nvSpPr>
        <p:spPr>
          <a:xfrm>
            <a:off x="7984195" y="5312742"/>
            <a:ext cx="3586000" cy="548013"/>
          </a:xfrm>
          <a:prstGeom prst="roundRect">
            <a:avLst>
              <a:gd name="adj" fmla="val 11126"/>
            </a:avLst>
          </a:prstGeom>
          <a:solidFill>
            <a:srgbClr val="FFFCFA"/>
          </a:solidFill>
          <a:ln/>
        </p:spPr>
        <p:txBody>
          <a:bodyPr/>
          <a:lstStyle/>
          <a:p>
            <a:endParaRPr lang="ru-RU"/>
          </a:p>
        </p:txBody>
      </p:sp>
      <p:sp>
        <p:nvSpPr>
          <p:cNvPr id="46" name="Shape 36"/>
          <p:cNvSpPr/>
          <p:nvPr/>
        </p:nvSpPr>
        <p:spPr>
          <a:xfrm>
            <a:off x="7984195" y="5300039"/>
            <a:ext cx="3586000" cy="50812"/>
          </a:xfrm>
          <a:prstGeom prst="roundRect">
            <a:avLst>
              <a:gd name="adj" fmla="val 87427"/>
            </a:avLst>
          </a:prstGeom>
          <a:solidFill>
            <a:srgbClr val="B3BDB5"/>
          </a:solidFill>
          <a:ln/>
        </p:spPr>
        <p:txBody>
          <a:bodyPr/>
          <a:lstStyle/>
          <a:p>
            <a:endParaRPr lang="ru-RU"/>
          </a:p>
        </p:txBody>
      </p:sp>
      <p:sp>
        <p:nvSpPr>
          <p:cNvPr id="47" name="Shape 37"/>
          <p:cNvSpPr/>
          <p:nvPr/>
        </p:nvSpPr>
        <p:spPr>
          <a:xfrm>
            <a:off x="9618558" y="5154154"/>
            <a:ext cx="317276" cy="317276"/>
          </a:xfrm>
          <a:prstGeom prst="roundRect">
            <a:avLst>
              <a:gd name="adj" fmla="val 240225"/>
            </a:avLst>
          </a:prstGeom>
          <a:solidFill>
            <a:srgbClr val="B3BDB5"/>
          </a:solidFill>
          <a:ln/>
        </p:spPr>
        <p:txBody>
          <a:bodyPr/>
          <a:lstStyle/>
          <a:p>
            <a:endParaRPr lang="ru-RU"/>
          </a:p>
        </p:txBody>
      </p:sp>
      <p:pic>
        <p:nvPicPr>
          <p:cNvPr id="48" name="Image 8"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13729" y="5249326"/>
            <a:ext cx="126831" cy="126831"/>
          </a:xfrm>
          <a:prstGeom prst="rect">
            <a:avLst/>
          </a:prstGeom>
        </p:spPr>
      </p:pic>
      <p:sp>
        <p:nvSpPr>
          <p:cNvPr id="49" name="Text 38"/>
          <p:cNvSpPr/>
          <p:nvPr/>
        </p:nvSpPr>
        <p:spPr>
          <a:xfrm>
            <a:off x="9093320" y="5577123"/>
            <a:ext cx="1367650" cy="165237"/>
          </a:xfrm>
          <a:prstGeom prst="rect">
            <a:avLst/>
          </a:prstGeom>
          <a:noFill/>
          <a:ln/>
        </p:spPr>
        <p:txBody>
          <a:bodyPr wrap="none" lIns="0" tIns="0" rIns="0" bIns="0" rtlCol="0" anchor="t"/>
          <a:lstStyle/>
          <a:p>
            <a:pPr algn="ctr">
              <a:lnSpc>
                <a:spcPts val="1292"/>
              </a:lnSpc>
            </a:pPr>
            <a:r>
              <a:rPr lang="en-US" sz="1400" b="1" dirty="0">
                <a:solidFill>
                  <a:srgbClr val="443728"/>
                </a:solidFill>
                <a:latin typeface="+mn-lt"/>
                <a:ea typeface="Crimson Pro Bold" pitchFamily="34" charset="-122"/>
                <a:cs typeface="Crimson Pro Bold" pitchFamily="34" charset="-120"/>
              </a:rPr>
              <a:t>Погашение векселя</a:t>
            </a:r>
            <a:endParaRPr lang="en-US" sz="1400" dirty="0">
              <a:latin typeface="+mn-lt"/>
            </a:endParaRPr>
          </a:p>
        </p:txBody>
      </p:sp>
      <p:sp>
        <p:nvSpPr>
          <p:cNvPr id="50" name="Shape 39"/>
          <p:cNvSpPr/>
          <p:nvPr/>
        </p:nvSpPr>
        <p:spPr>
          <a:xfrm>
            <a:off x="677027" y="6086927"/>
            <a:ext cx="5412743" cy="727243"/>
          </a:xfrm>
          <a:prstGeom prst="roundRect">
            <a:avLst>
              <a:gd name="adj" fmla="val 8384"/>
            </a:avLst>
          </a:prstGeom>
          <a:solidFill>
            <a:srgbClr val="FFFCFA"/>
          </a:solidFill>
          <a:ln/>
        </p:spPr>
        <p:txBody>
          <a:bodyPr/>
          <a:lstStyle/>
          <a:p>
            <a:endParaRPr lang="ru-RU"/>
          </a:p>
        </p:txBody>
      </p:sp>
      <p:sp>
        <p:nvSpPr>
          <p:cNvPr id="51" name="Shape 40"/>
          <p:cNvSpPr/>
          <p:nvPr/>
        </p:nvSpPr>
        <p:spPr>
          <a:xfrm>
            <a:off x="677027" y="6074224"/>
            <a:ext cx="5412743" cy="50812"/>
          </a:xfrm>
          <a:prstGeom prst="roundRect">
            <a:avLst>
              <a:gd name="adj" fmla="val 87427"/>
            </a:avLst>
          </a:prstGeom>
          <a:solidFill>
            <a:srgbClr val="FCC451"/>
          </a:solidFill>
          <a:ln/>
        </p:spPr>
        <p:txBody>
          <a:bodyPr/>
          <a:lstStyle/>
          <a:p>
            <a:endParaRPr lang="ru-RU"/>
          </a:p>
        </p:txBody>
      </p:sp>
      <p:sp>
        <p:nvSpPr>
          <p:cNvPr id="52" name="Shape 41"/>
          <p:cNvSpPr/>
          <p:nvPr/>
        </p:nvSpPr>
        <p:spPr>
          <a:xfrm>
            <a:off x="3224711" y="5928339"/>
            <a:ext cx="317276" cy="317276"/>
          </a:xfrm>
          <a:prstGeom prst="roundRect">
            <a:avLst>
              <a:gd name="adj" fmla="val 240225"/>
            </a:avLst>
          </a:prstGeom>
          <a:solidFill>
            <a:srgbClr val="FCC451"/>
          </a:solidFill>
          <a:ln/>
        </p:spPr>
        <p:txBody>
          <a:bodyPr/>
          <a:lstStyle/>
          <a:p>
            <a:endParaRPr lang="ru-RU"/>
          </a:p>
        </p:txBody>
      </p:sp>
      <p:pic>
        <p:nvPicPr>
          <p:cNvPr id="53" name="Image 9" descr="preencoded.png"/>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19884" y="6023511"/>
            <a:ext cx="126831" cy="126831"/>
          </a:xfrm>
          <a:prstGeom prst="rect">
            <a:avLst/>
          </a:prstGeom>
        </p:spPr>
      </p:pic>
      <p:sp>
        <p:nvSpPr>
          <p:cNvPr id="54" name="Text 42"/>
          <p:cNvSpPr/>
          <p:nvPr/>
        </p:nvSpPr>
        <p:spPr>
          <a:xfrm>
            <a:off x="2515282" y="6351307"/>
            <a:ext cx="1736134" cy="165237"/>
          </a:xfrm>
          <a:prstGeom prst="rect">
            <a:avLst/>
          </a:prstGeom>
          <a:noFill/>
          <a:ln/>
        </p:spPr>
        <p:txBody>
          <a:bodyPr wrap="none" lIns="0" tIns="0" rIns="0" bIns="0" rtlCol="0" anchor="t"/>
          <a:lstStyle/>
          <a:p>
            <a:pPr algn="ctr">
              <a:lnSpc>
                <a:spcPts val="1292"/>
              </a:lnSpc>
            </a:pPr>
            <a:r>
              <a:rPr lang="en-US" sz="1400" b="1" dirty="0">
                <a:solidFill>
                  <a:srgbClr val="443728"/>
                </a:solidFill>
                <a:latin typeface="+mn-lt"/>
                <a:ea typeface="Crimson Pro Bold" pitchFamily="34" charset="-122"/>
                <a:cs typeface="Crimson Pro Bold" pitchFamily="34" charset="-120"/>
              </a:rPr>
              <a:t>Уведомление об акцепте</a:t>
            </a:r>
            <a:endParaRPr lang="en-US" sz="1400" dirty="0">
              <a:latin typeface="+mn-lt"/>
            </a:endParaRPr>
          </a:p>
        </p:txBody>
      </p:sp>
      <p:sp>
        <p:nvSpPr>
          <p:cNvPr id="55" name="Text 43"/>
          <p:cNvSpPr/>
          <p:nvPr/>
        </p:nvSpPr>
        <p:spPr>
          <a:xfrm>
            <a:off x="795423" y="6557035"/>
            <a:ext cx="5175952" cy="138740"/>
          </a:xfrm>
          <a:prstGeom prst="rect">
            <a:avLst/>
          </a:prstGeom>
          <a:noFill/>
          <a:ln/>
        </p:spPr>
        <p:txBody>
          <a:bodyPr wrap="none" lIns="0" tIns="0" rIns="0" bIns="0" rtlCol="0" anchor="t"/>
          <a:lstStyle/>
          <a:p>
            <a:pPr algn="ctr">
              <a:lnSpc>
                <a:spcPts val="1084"/>
              </a:lnSpc>
            </a:pPr>
            <a:r>
              <a:rPr lang="en-US" sz="1200" dirty="0">
                <a:solidFill>
                  <a:srgbClr val="443728"/>
                </a:solidFill>
                <a:latin typeface="+mn-lt"/>
                <a:ea typeface="Open Sans" pitchFamily="34" charset="-122"/>
                <a:cs typeface="Open Sans" pitchFamily="34" charset="-120"/>
              </a:rPr>
              <a:t>Для переводных векселей</a:t>
            </a:r>
            <a:endParaRPr lang="en-US" sz="1200" dirty="0">
              <a:latin typeface="+mn-lt"/>
            </a:endParaRPr>
          </a:p>
        </p:txBody>
      </p:sp>
      <p:sp>
        <p:nvSpPr>
          <p:cNvPr id="56" name="Shape 44"/>
          <p:cNvSpPr/>
          <p:nvPr/>
        </p:nvSpPr>
        <p:spPr>
          <a:xfrm>
            <a:off x="6157353" y="6086927"/>
            <a:ext cx="5412842" cy="727243"/>
          </a:xfrm>
          <a:prstGeom prst="roundRect">
            <a:avLst>
              <a:gd name="adj" fmla="val 8384"/>
            </a:avLst>
          </a:prstGeom>
          <a:solidFill>
            <a:srgbClr val="FFFCFA"/>
          </a:solidFill>
          <a:ln/>
        </p:spPr>
        <p:txBody>
          <a:bodyPr/>
          <a:lstStyle/>
          <a:p>
            <a:endParaRPr lang="ru-RU"/>
          </a:p>
        </p:txBody>
      </p:sp>
      <p:sp>
        <p:nvSpPr>
          <p:cNvPr id="57" name="Shape 45"/>
          <p:cNvSpPr/>
          <p:nvPr/>
        </p:nvSpPr>
        <p:spPr>
          <a:xfrm>
            <a:off x="6157353" y="6074224"/>
            <a:ext cx="5412842" cy="50812"/>
          </a:xfrm>
          <a:prstGeom prst="roundRect">
            <a:avLst>
              <a:gd name="adj" fmla="val 87427"/>
            </a:avLst>
          </a:prstGeom>
          <a:solidFill>
            <a:srgbClr val="835E54"/>
          </a:solidFill>
          <a:ln/>
        </p:spPr>
        <p:txBody>
          <a:bodyPr/>
          <a:lstStyle/>
          <a:p>
            <a:endParaRPr lang="ru-RU"/>
          </a:p>
        </p:txBody>
      </p:sp>
      <p:sp>
        <p:nvSpPr>
          <p:cNvPr id="58" name="Shape 46"/>
          <p:cNvSpPr/>
          <p:nvPr/>
        </p:nvSpPr>
        <p:spPr>
          <a:xfrm>
            <a:off x="8705136" y="5928339"/>
            <a:ext cx="317276" cy="317276"/>
          </a:xfrm>
          <a:prstGeom prst="roundRect">
            <a:avLst>
              <a:gd name="adj" fmla="val 240225"/>
            </a:avLst>
          </a:prstGeom>
          <a:solidFill>
            <a:srgbClr val="835E54"/>
          </a:solidFill>
          <a:ln/>
        </p:spPr>
        <p:txBody>
          <a:bodyPr/>
          <a:lstStyle/>
          <a:p>
            <a:endParaRPr lang="ru-RU"/>
          </a:p>
        </p:txBody>
      </p:sp>
      <p:pic>
        <p:nvPicPr>
          <p:cNvPr id="59" name="Image 10" descr="preencoded.png"/>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00309" y="6023511"/>
            <a:ext cx="126831" cy="126831"/>
          </a:xfrm>
          <a:prstGeom prst="rect">
            <a:avLst/>
          </a:prstGeom>
        </p:spPr>
      </p:pic>
      <p:sp>
        <p:nvSpPr>
          <p:cNvPr id="60" name="Text 47"/>
          <p:cNvSpPr/>
          <p:nvPr/>
        </p:nvSpPr>
        <p:spPr>
          <a:xfrm>
            <a:off x="8009800" y="6351307"/>
            <a:ext cx="1707851" cy="165237"/>
          </a:xfrm>
          <a:prstGeom prst="rect">
            <a:avLst/>
          </a:prstGeom>
          <a:noFill/>
          <a:ln/>
        </p:spPr>
        <p:txBody>
          <a:bodyPr wrap="none" lIns="0" tIns="0" rIns="0" bIns="0" rtlCol="0" anchor="t"/>
          <a:lstStyle/>
          <a:p>
            <a:pPr algn="ctr">
              <a:lnSpc>
                <a:spcPts val="1292"/>
              </a:lnSpc>
            </a:pPr>
            <a:r>
              <a:rPr lang="en-US" sz="1400" b="1" dirty="0">
                <a:solidFill>
                  <a:srgbClr val="443728"/>
                </a:solidFill>
                <a:latin typeface="+mn-lt"/>
                <a:ea typeface="Crimson Pro Bold" pitchFamily="34" charset="-122"/>
                <a:cs typeface="Crimson Pro Bold" pitchFamily="34" charset="-120"/>
              </a:rPr>
              <a:t>Уведомление о протесте</a:t>
            </a:r>
            <a:endParaRPr lang="en-US" sz="1400" dirty="0">
              <a:latin typeface="+mn-lt"/>
            </a:endParaRPr>
          </a:p>
        </p:txBody>
      </p:sp>
      <p:sp>
        <p:nvSpPr>
          <p:cNvPr id="61" name="Text 48"/>
          <p:cNvSpPr/>
          <p:nvPr/>
        </p:nvSpPr>
        <p:spPr>
          <a:xfrm>
            <a:off x="6275749" y="6557035"/>
            <a:ext cx="5176051" cy="138740"/>
          </a:xfrm>
          <a:prstGeom prst="rect">
            <a:avLst/>
          </a:prstGeom>
          <a:noFill/>
          <a:ln/>
        </p:spPr>
        <p:txBody>
          <a:bodyPr wrap="none" lIns="0" tIns="0" rIns="0" bIns="0" rtlCol="0" anchor="t"/>
          <a:lstStyle/>
          <a:p>
            <a:pPr algn="ctr">
              <a:lnSpc>
                <a:spcPts val="1084"/>
              </a:lnSpc>
            </a:pPr>
            <a:r>
              <a:rPr lang="en-US" sz="1200" dirty="0">
                <a:solidFill>
                  <a:srgbClr val="443728"/>
                </a:solidFill>
                <a:latin typeface="+mn-lt"/>
                <a:ea typeface="Open Sans" pitchFamily="34" charset="-122"/>
                <a:cs typeface="Open Sans" pitchFamily="34" charset="-120"/>
              </a:rPr>
              <a:t>Для переводных векселей</a:t>
            </a:r>
            <a:endParaRPr lang="en-US" sz="1200"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0" y="190291"/>
            <a:ext cx="9092420" cy="83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Операции</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с облигациями и акциями</a:t>
            </a:r>
            <a:endParaRPr lang="en-US" sz="2800" dirty="0">
              <a:solidFill>
                <a:srgbClr val="443728"/>
              </a:solidFill>
              <a:latin typeface="+mj-lt"/>
              <a:ea typeface="Crimson Pro Bold" pitchFamily="34" charset="-122"/>
            </a:endParaRPr>
          </a:p>
        </p:txBody>
      </p:sp>
      <p:sp>
        <p:nvSpPr>
          <p:cNvPr id="3" name="Text 1"/>
          <p:cNvSpPr/>
          <p:nvPr/>
        </p:nvSpPr>
        <p:spPr>
          <a:xfrm>
            <a:off x="661821" y="1212735"/>
            <a:ext cx="10871533" cy="347346"/>
          </a:xfrm>
          <a:prstGeom prst="rect">
            <a:avLst/>
          </a:prstGeom>
          <a:noFill/>
          <a:ln/>
        </p:spPr>
        <p:txBody>
          <a:bodyPr wrap="square" lIns="0" tIns="0" rIns="0" bIns="0" rtlCol="0" anchor="t"/>
          <a:lstStyle/>
          <a:p>
            <a:pPr>
              <a:lnSpc>
                <a:spcPts val="1334"/>
              </a:lnSpc>
            </a:pPr>
            <a:r>
              <a:rPr lang="en-US" sz="1200" dirty="0" err="1">
                <a:solidFill>
                  <a:srgbClr val="443728"/>
                </a:solidFill>
                <a:latin typeface="+mn-lt"/>
                <a:ea typeface="Open Sans" pitchFamily="34" charset="-122"/>
                <a:cs typeface="Open Sans" pitchFamily="34" charset="-120"/>
              </a:rPr>
              <a:t>Система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обеспечивает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полный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цикл</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учет</a:t>
            </a:r>
            <a:r>
              <a:rPr lang="ru-RU" sz="1200" dirty="0">
                <a:solidFill>
                  <a:srgbClr val="443728"/>
                </a:solidFill>
                <a:latin typeface="+mn-lt"/>
                <a:ea typeface="Open Sans" pitchFamily="34" charset="-122"/>
                <a:cs typeface="Open Sans" pitchFamily="34" charset="-120"/>
              </a:rPr>
              <a:t>а: от регистрации их параметров до автоматического формирования графиков начислений и платежей</a:t>
            </a:r>
            <a:endParaRPr lang="en-US" sz="1200" dirty="0">
              <a:latin typeface="+mn-lt"/>
            </a:endParaRPr>
          </a:p>
        </p:txBody>
      </p:sp>
      <p:sp>
        <p:nvSpPr>
          <p:cNvPr id="4" name="Shape 2"/>
          <p:cNvSpPr/>
          <p:nvPr/>
        </p:nvSpPr>
        <p:spPr>
          <a:xfrm>
            <a:off x="661821" y="1850760"/>
            <a:ext cx="5389222" cy="1826842"/>
          </a:xfrm>
          <a:prstGeom prst="roundRect">
            <a:avLst>
              <a:gd name="adj" fmla="val 3338"/>
            </a:avLst>
          </a:prstGeom>
          <a:solidFill>
            <a:srgbClr val="FFFCFA"/>
          </a:solidFill>
          <a:ln/>
        </p:spPr>
        <p:txBody>
          <a:bodyPr/>
          <a:lstStyle/>
          <a:p>
            <a:endParaRPr lang="ru-RU"/>
          </a:p>
        </p:txBody>
      </p:sp>
      <p:sp>
        <p:nvSpPr>
          <p:cNvPr id="5" name="Shape 3"/>
          <p:cNvSpPr/>
          <p:nvPr/>
        </p:nvSpPr>
        <p:spPr>
          <a:xfrm>
            <a:off x="661821" y="1838056"/>
            <a:ext cx="5389222" cy="50812"/>
          </a:xfrm>
          <a:prstGeom prst="roundRect">
            <a:avLst>
              <a:gd name="adj" fmla="val 102558"/>
            </a:avLst>
          </a:prstGeom>
          <a:solidFill>
            <a:srgbClr val="835E54"/>
          </a:solidFill>
          <a:ln/>
        </p:spPr>
        <p:txBody>
          <a:bodyPr/>
          <a:lstStyle/>
          <a:p>
            <a:endParaRPr lang="ru-RU"/>
          </a:p>
        </p:txBody>
      </p:sp>
      <p:sp>
        <p:nvSpPr>
          <p:cNvPr id="6" name="Shape 4"/>
          <p:cNvSpPr/>
          <p:nvPr/>
        </p:nvSpPr>
        <p:spPr>
          <a:xfrm>
            <a:off x="3170354" y="1664681"/>
            <a:ext cx="372156" cy="372156"/>
          </a:xfrm>
          <a:prstGeom prst="roundRect">
            <a:avLst>
              <a:gd name="adj" fmla="val 204800"/>
            </a:avLst>
          </a:prstGeom>
          <a:solidFill>
            <a:srgbClr val="835E54"/>
          </a:solidFill>
          <a:ln/>
        </p:spPr>
        <p:txBody>
          <a:bodyPr/>
          <a:lstStyle/>
          <a:p>
            <a:endParaRPr lang="ru-RU"/>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2000" y="1776229"/>
            <a:ext cx="148863" cy="148863"/>
          </a:xfrm>
          <a:prstGeom prst="rect">
            <a:avLst/>
          </a:prstGeom>
        </p:spPr>
      </p:pic>
      <p:sp>
        <p:nvSpPr>
          <p:cNvPr id="8" name="Text 5"/>
          <p:cNvSpPr/>
          <p:nvPr/>
        </p:nvSpPr>
        <p:spPr>
          <a:xfrm>
            <a:off x="2112536" y="2160890"/>
            <a:ext cx="2487692" cy="193819"/>
          </a:xfrm>
          <a:prstGeom prst="rect">
            <a:avLst/>
          </a:prstGeom>
          <a:noFill/>
          <a:ln/>
        </p:spPr>
        <p:txBody>
          <a:bodyPr wrap="none" lIns="0" tIns="0" rIns="0" bIns="0" rtlCol="0" anchor="t"/>
          <a:lstStyle/>
          <a:p>
            <a:pPr algn="ctr">
              <a:lnSpc>
                <a:spcPts val="1500"/>
              </a:lnSpc>
            </a:pPr>
            <a:r>
              <a:rPr lang="en-US" sz="1600" b="1" dirty="0">
                <a:solidFill>
                  <a:srgbClr val="443728"/>
                </a:solidFill>
                <a:latin typeface="+mn-lt"/>
                <a:ea typeface="Crimson Pro Bold" pitchFamily="34" charset="-122"/>
                <a:cs typeface="Crimson Pro Bold" pitchFamily="34" charset="-120"/>
              </a:rPr>
              <a:t>Справочник «Ценные бумаги»</a:t>
            </a:r>
            <a:endParaRPr lang="en-US" sz="1600" dirty="0">
              <a:latin typeface="+mn-lt"/>
            </a:endParaRPr>
          </a:p>
        </p:txBody>
      </p:sp>
      <p:sp>
        <p:nvSpPr>
          <p:cNvPr id="10" name="Text 7"/>
          <p:cNvSpPr/>
          <p:nvPr/>
        </p:nvSpPr>
        <p:spPr>
          <a:xfrm>
            <a:off x="798576" y="2493690"/>
            <a:ext cx="5115712" cy="868525"/>
          </a:xfrm>
          <a:prstGeom prst="rect">
            <a:avLst/>
          </a:prstGeom>
          <a:noFill/>
          <a:ln/>
        </p:spPr>
        <p:txBody>
          <a:bodyPr wrap="square" lIns="0" tIns="0" rIns="0" bIns="0" rtlCol="0" anchor="t"/>
          <a:lstStyle/>
          <a:p>
            <a:pPr marL="285807" indent="-285807">
              <a:lnSpc>
                <a:spcPts val="1700"/>
              </a:lnSpc>
              <a:buSzPct val="100000"/>
              <a:buChar char="•"/>
            </a:pPr>
            <a:r>
              <a:rPr lang="en-US" sz="1200" b="1" dirty="0">
                <a:solidFill>
                  <a:srgbClr val="443728"/>
                </a:solidFill>
                <a:latin typeface="+mn-lt"/>
                <a:ea typeface="Open Sans" pitchFamily="34" charset="-122"/>
                <a:cs typeface="Open Sans" pitchFamily="34" charset="-120"/>
              </a:rPr>
              <a:t>Параметры расчета купонов</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М</a:t>
            </a:r>
            <a:r>
              <a:rPr lang="en-US" sz="1200" dirty="0" err="1">
                <a:solidFill>
                  <a:srgbClr val="443728"/>
                </a:solidFill>
                <a:latin typeface="+mn-lt"/>
                <a:ea typeface="Open Sans" pitchFamily="34" charset="-122"/>
                <a:cs typeface="Open Sans" pitchFamily="34" charset="-120"/>
              </a:rPr>
              <a:t>етодики</a:t>
            </a:r>
            <a:r>
              <a:rPr lang="en-US" sz="1200" dirty="0">
                <a:solidFill>
                  <a:srgbClr val="443728"/>
                </a:solidFill>
                <a:latin typeface="+mn-lt"/>
                <a:ea typeface="Open Sans" pitchFamily="34" charset="-122"/>
                <a:cs typeface="Open Sans" pitchFamily="34" charset="-120"/>
              </a:rPr>
              <a:t> расчета купонных выплат с учетом типа ставки, периодичности и базы начисления</a:t>
            </a:r>
            <a:endParaRPr lang="en-US" sz="1200" dirty="0">
              <a:latin typeface="+mn-lt"/>
            </a:endParaRPr>
          </a:p>
          <a:p>
            <a:pPr marL="285807" indent="-285807">
              <a:lnSpc>
                <a:spcPts val="1700"/>
              </a:lnSpc>
              <a:buSzPct val="100000"/>
              <a:buChar char="•"/>
            </a:pPr>
            <a:r>
              <a:rPr lang="en-US" sz="1200" b="1" dirty="0">
                <a:solidFill>
                  <a:srgbClr val="443728"/>
                </a:solidFill>
                <a:latin typeface="+mn-lt"/>
                <a:ea typeface="Open Sans" pitchFamily="34" charset="-122"/>
                <a:cs typeface="Open Sans" pitchFamily="34" charset="-120"/>
              </a:rPr>
              <a:t>График амортизации и выплаты купонов по номиналу</a:t>
            </a:r>
            <a:r>
              <a:rPr lang="en-US" sz="1200" dirty="0">
                <a:solidFill>
                  <a:srgbClr val="443728"/>
                </a:solidFill>
                <a:latin typeface="+mn-lt"/>
                <a:ea typeface="Open Sans" pitchFamily="34" charset="-122"/>
                <a:cs typeface="Open Sans" pitchFamily="34" charset="-120"/>
              </a:rPr>
              <a:t>: Детальный график погашения номинальной стоимости и выплаты купонного дохода на весь срок </a:t>
            </a:r>
            <a:r>
              <a:rPr lang="en-US" sz="1200" dirty="0" err="1">
                <a:solidFill>
                  <a:srgbClr val="443728"/>
                </a:solidFill>
                <a:latin typeface="+mn-lt"/>
                <a:ea typeface="Open Sans" pitchFamily="34" charset="-122"/>
                <a:cs typeface="Open Sans" pitchFamily="34" charset="-120"/>
              </a:rPr>
              <a:t>обращения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облигации</a:t>
            </a:r>
            <a:r>
              <a:rPr lang="ru-RU" sz="1200" dirty="0">
                <a:solidFill>
                  <a:srgbClr val="443728"/>
                </a:solidFill>
                <a:latin typeface="+mn-lt"/>
                <a:ea typeface="Open Sans" pitchFamily="34" charset="-122"/>
                <a:cs typeface="Open Sans" pitchFamily="34" charset="-120"/>
              </a:rPr>
              <a:t> </a:t>
            </a:r>
            <a:endParaRPr lang="en-US" sz="1200" dirty="0">
              <a:latin typeface="+mn-lt"/>
            </a:endParaRPr>
          </a:p>
        </p:txBody>
      </p:sp>
      <p:sp>
        <p:nvSpPr>
          <p:cNvPr id="11" name="Shape 8"/>
          <p:cNvSpPr/>
          <p:nvPr/>
        </p:nvSpPr>
        <p:spPr>
          <a:xfrm>
            <a:off x="6144033" y="1850760"/>
            <a:ext cx="5389321" cy="1826842"/>
          </a:xfrm>
          <a:prstGeom prst="roundRect">
            <a:avLst>
              <a:gd name="adj" fmla="val 3338"/>
            </a:avLst>
          </a:prstGeom>
          <a:solidFill>
            <a:srgbClr val="FFFCFA"/>
          </a:solidFill>
          <a:ln/>
        </p:spPr>
        <p:txBody>
          <a:bodyPr/>
          <a:lstStyle/>
          <a:p>
            <a:endParaRPr lang="ru-RU"/>
          </a:p>
        </p:txBody>
      </p:sp>
      <p:sp>
        <p:nvSpPr>
          <p:cNvPr id="12" name="Shape 9"/>
          <p:cNvSpPr/>
          <p:nvPr/>
        </p:nvSpPr>
        <p:spPr>
          <a:xfrm>
            <a:off x="6144033" y="1838056"/>
            <a:ext cx="5389321" cy="50812"/>
          </a:xfrm>
          <a:prstGeom prst="roundRect">
            <a:avLst>
              <a:gd name="adj" fmla="val 102558"/>
            </a:avLst>
          </a:prstGeom>
          <a:solidFill>
            <a:srgbClr val="C9907C"/>
          </a:solidFill>
          <a:ln/>
        </p:spPr>
        <p:txBody>
          <a:bodyPr/>
          <a:lstStyle/>
          <a:p>
            <a:endParaRPr lang="ru-RU"/>
          </a:p>
        </p:txBody>
      </p:sp>
      <p:sp>
        <p:nvSpPr>
          <p:cNvPr id="13" name="Shape 10"/>
          <p:cNvSpPr/>
          <p:nvPr/>
        </p:nvSpPr>
        <p:spPr>
          <a:xfrm>
            <a:off x="8652565" y="1664681"/>
            <a:ext cx="372156" cy="372156"/>
          </a:xfrm>
          <a:prstGeom prst="roundRect">
            <a:avLst>
              <a:gd name="adj" fmla="val 204800"/>
            </a:avLst>
          </a:prstGeom>
          <a:solidFill>
            <a:srgbClr val="C9907C"/>
          </a:solidFill>
          <a:ln/>
        </p:spPr>
        <p:txBody>
          <a:bodyPr/>
          <a:lstStyle/>
          <a:p>
            <a:endParaRPr lang="ru-RU"/>
          </a:p>
        </p:txBody>
      </p:sp>
      <p:pic>
        <p:nvPicPr>
          <p:cNvPr id="14"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4212" y="1776229"/>
            <a:ext cx="148863" cy="148863"/>
          </a:xfrm>
          <a:prstGeom prst="rect">
            <a:avLst/>
          </a:prstGeom>
        </p:spPr>
      </p:pic>
      <p:sp>
        <p:nvSpPr>
          <p:cNvPr id="15" name="Text 11"/>
          <p:cNvSpPr/>
          <p:nvPr/>
        </p:nvSpPr>
        <p:spPr>
          <a:xfrm>
            <a:off x="7330269" y="2160890"/>
            <a:ext cx="3016849" cy="193819"/>
          </a:xfrm>
          <a:prstGeom prst="rect">
            <a:avLst/>
          </a:prstGeom>
          <a:noFill/>
          <a:ln/>
        </p:spPr>
        <p:txBody>
          <a:bodyPr wrap="none" lIns="0" tIns="0" rIns="0" bIns="0" rtlCol="0" anchor="t"/>
          <a:lstStyle/>
          <a:p>
            <a:pPr algn="ctr">
              <a:lnSpc>
                <a:spcPts val="1500"/>
              </a:lnSpc>
            </a:pPr>
            <a:r>
              <a:rPr lang="en-US" sz="1600" b="1" dirty="0">
                <a:solidFill>
                  <a:srgbClr val="443728"/>
                </a:solidFill>
                <a:latin typeface="+mn-lt"/>
                <a:ea typeface="Crimson Pro Bold" pitchFamily="34" charset="-122"/>
                <a:cs typeface="Crimson Pro Bold" pitchFamily="34" charset="-120"/>
              </a:rPr>
              <a:t>Документы приобретения / выбытия</a:t>
            </a:r>
            <a:endParaRPr lang="en-US" sz="1600" dirty="0">
              <a:latin typeface="+mn-lt"/>
            </a:endParaRPr>
          </a:p>
        </p:txBody>
      </p:sp>
      <p:sp>
        <p:nvSpPr>
          <p:cNvPr id="17" name="Text 13"/>
          <p:cNvSpPr/>
          <p:nvPr/>
        </p:nvSpPr>
        <p:spPr>
          <a:xfrm>
            <a:off x="6280788" y="2493690"/>
            <a:ext cx="5115811" cy="694820"/>
          </a:xfrm>
          <a:prstGeom prst="rect">
            <a:avLst/>
          </a:prstGeom>
          <a:noFill/>
          <a:ln/>
        </p:spPr>
        <p:txBody>
          <a:bodyPr wrap="square" lIns="0" tIns="0" rIns="0" bIns="0" rtlCol="0" anchor="t"/>
          <a:lstStyle/>
          <a:p>
            <a:pPr marL="285807" indent="-285807">
              <a:lnSpc>
                <a:spcPts val="1700"/>
              </a:lnSpc>
              <a:buSzPct val="100000"/>
              <a:buChar char="•"/>
            </a:pPr>
            <a:r>
              <a:rPr lang="en-US" sz="1200" dirty="0" err="1">
                <a:solidFill>
                  <a:srgbClr val="443728"/>
                </a:solidFill>
                <a:latin typeface="+mn-lt"/>
                <a:ea typeface="Open Sans" pitchFamily="34" charset="-122"/>
                <a:cs typeface="Open Sans" pitchFamily="34" charset="-120"/>
              </a:rPr>
              <a:t>Документирование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покупки</a:t>
            </a:r>
            <a:r>
              <a:rPr lang="en-US" sz="1200" dirty="0">
                <a:solidFill>
                  <a:srgbClr val="443728"/>
                </a:solidFill>
                <a:latin typeface="+mn-lt"/>
                <a:ea typeface="Open Sans" pitchFamily="34" charset="-122"/>
                <a:cs typeface="Open Sans" pitchFamily="34" charset="-120"/>
              </a:rPr>
              <a:t> и продажи облигаций</a:t>
            </a:r>
            <a:endParaRPr lang="en-US" sz="1200" dirty="0">
              <a:latin typeface="+mn-lt"/>
            </a:endParaRPr>
          </a:p>
          <a:p>
            <a:pPr marL="285807" indent="-285807">
              <a:lnSpc>
                <a:spcPts val="1700"/>
              </a:lnSpc>
              <a:buSzPct val="100000"/>
              <a:buChar char="•"/>
            </a:pPr>
            <a:r>
              <a:rPr lang="en-US" sz="1200" b="1" dirty="0" err="1">
                <a:solidFill>
                  <a:srgbClr val="443728"/>
                </a:solidFill>
                <a:latin typeface="+mn-lt"/>
                <a:ea typeface="Open Sans" pitchFamily="34" charset="-122"/>
                <a:cs typeface="Open Sans" pitchFamily="34" charset="-120"/>
              </a:rPr>
              <a:t>Количественный</a:t>
            </a:r>
            <a:r>
              <a:rPr lang="en-US" sz="1200" b="1" dirty="0">
                <a:solidFill>
                  <a:srgbClr val="443728"/>
                </a:solidFill>
                <a:latin typeface="+mn-lt"/>
                <a:ea typeface="Open Sans" pitchFamily="34" charset="-122"/>
                <a:cs typeface="Open Sans" pitchFamily="34" charset="-120"/>
              </a:rPr>
              <a:t> </a:t>
            </a:r>
            <a:r>
              <a:rPr lang="en-US" sz="1200" b="1" dirty="0" err="1">
                <a:solidFill>
                  <a:srgbClr val="443728"/>
                </a:solidFill>
                <a:latin typeface="+mn-lt"/>
                <a:ea typeface="Open Sans" pitchFamily="34" charset="-122"/>
                <a:cs typeface="Open Sans" pitchFamily="34" charset="-120"/>
              </a:rPr>
              <a:t>учет</a:t>
            </a:r>
            <a:r>
              <a:rPr lang="en-US" sz="1200" dirty="0">
                <a:solidFill>
                  <a:srgbClr val="443728"/>
                </a:solidFill>
                <a:latin typeface="+mn-lt"/>
                <a:ea typeface="Open Sans" pitchFamily="34" charset="-122"/>
                <a:cs typeface="Open Sans" pitchFamily="34" charset="-120"/>
              </a:rPr>
              <a:t>: Отслеживание количества облигаций в портфеле с </a:t>
            </a:r>
            <a:r>
              <a:rPr lang="en-US" sz="1200" dirty="0" err="1">
                <a:solidFill>
                  <a:srgbClr val="443728"/>
                </a:solidFill>
                <a:latin typeface="+mn-lt"/>
                <a:ea typeface="Open Sans" pitchFamily="34" charset="-122"/>
                <a:cs typeface="Open Sans" pitchFamily="34" charset="-120"/>
              </a:rPr>
              <a:t>учетом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приобретения и </a:t>
            </a:r>
            <a:r>
              <a:rPr lang="en-US" sz="1200" dirty="0" err="1">
                <a:solidFill>
                  <a:srgbClr val="443728"/>
                </a:solidFill>
                <a:latin typeface="+mn-lt"/>
                <a:ea typeface="Open Sans" pitchFamily="34" charset="-122"/>
                <a:cs typeface="Open Sans" pitchFamily="34" charset="-120"/>
              </a:rPr>
              <a:t>выбытия</a:t>
            </a:r>
            <a:endParaRPr lang="ru-RU" sz="1200" dirty="0">
              <a:solidFill>
                <a:srgbClr val="443728"/>
              </a:solidFill>
              <a:latin typeface="+mn-lt"/>
              <a:ea typeface="Open Sans" pitchFamily="34" charset="-122"/>
              <a:cs typeface="Open Sans" pitchFamily="34" charset="-120"/>
            </a:endParaRPr>
          </a:p>
          <a:p>
            <a:pPr marL="285807" indent="-285807">
              <a:lnSpc>
                <a:spcPts val="1700"/>
              </a:lnSpc>
              <a:buSzPct val="100000"/>
              <a:buChar char="•"/>
            </a:pPr>
            <a:r>
              <a:rPr lang="en-US" sz="1200" dirty="0" err="1">
                <a:solidFill>
                  <a:srgbClr val="443728"/>
                </a:solidFill>
                <a:latin typeface="+mn-lt"/>
                <a:ea typeface="Open Sans" pitchFamily="34" charset="-122"/>
                <a:cs typeface="Open Sans" pitchFamily="34" charset="-120"/>
              </a:rPr>
              <a:t>Автоматическое</a:t>
            </a:r>
            <a:r>
              <a:rPr lang="en-US" sz="1200" dirty="0">
                <a:solidFill>
                  <a:srgbClr val="443728"/>
                </a:solidFill>
                <a:latin typeface="+mn-lt"/>
                <a:ea typeface="Open Sans" pitchFamily="34" charset="-122"/>
                <a:cs typeface="Open Sans" pitchFamily="34" charset="-120"/>
              </a:rPr>
              <a:t> формирование проводок по операциям</a:t>
            </a:r>
            <a:endParaRPr lang="en-US" sz="1200" dirty="0">
              <a:latin typeface="+mn-lt"/>
            </a:endParaRPr>
          </a:p>
        </p:txBody>
      </p:sp>
      <p:sp>
        <p:nvSpPr>
          <p:cNvPr id="20" name="Text 15"/>
          <p:cNvSpPr/>
          <p:nvPr/>
        </p:nvSpPr>
        <p:spPr>
          <a:xfrm>
            <a:off x="5322112" y="5303072"/>
            <a:ext cx="1550851" cy="193819"/>
          </a:xfrm>
          <a:prstGeom prst="rect">
            <a:avLst/>
          </a:prstGeom>
          <a:noFill/>
          <a:ln/>
        </p:spPr>
        <p:txBody>
          <a:bodyPr wrap="none" lIns="0" tIns="0" rIns="0" bIns="0" rtlCol="0" anchor="t"/>
          <a:lstStyle/>
          <a:p>
            <a:pPr algn="ctr">
              <a:lnSpc>
                <a:spcPts val="1500"/>
              </a:lnSpc>
            </a:pPr>
            <a:endParaRPr lang="en-US" sz="1209" dirty="0">
              <a:latin typeface="+mn-lt"/>
            </a:endParaRPr>
          </a:p>
        </p:txBody>
      </p:sp>
      <p:sp>
        <p:nvSpPr>
          <p:cNvPr id="21" name="Text 16"/>
          <p:cNvSpPr/>
          <p:nvPr/>
        </p:nvSpPr>
        <p:spPr>
          <a:xfrm>
            <a:off x="8332141" y="4258473"/>
            <a:ext cx="2630997" cy="193819"/>
          </a:xfrm>
          <a:prstGeom prst="rect">
            <a:avLst/>
          </a:prstGeom>
          <a:noFill/>
          <a:ln/>
        </p:spPr>
        <p:txBody>
          <a:bodyPr wrap="none" lIns="0" tIns="0" rIns="0" bIns="0" rtlCol="0" anchor="t"/>
          <a:lstStyle/>
          <a:p>
            <a:pPr>
              <a:lnSpc>
                <a:spcPts val="1500"/>
              </a:lnSpc>
            </a:pPr>
            <a:r>
              <a:rPr lang="ru-RU" sz="1600" b="1" dirty="0">
                <a:solidFill>
                  <a:srgbClr val="443728"/>
                </a:solidFill>
                <a:latin typeface="+mn-lt"/>
                <a:ea typeface="Crimson Pro Bold" pitchFamily="34" charset="-122"/>
                <a:cs typeface="Crimson Pro Bold" pitchFamily="34" charset="-120"/>
              </a:rPr>
              <a:t>Основные операции</a:t>
            </a:r>
            <a:endParaRPr lang="en-US" sz="1600" dirty="0">
              <a:latin typeface="+mn-lt"/>
            </a:endParaRPr>
          </a:p>
        </p:txBody>
      </p:sp>
      <p:pic>
        <p:nvPicPr>
          <p:cNvPr id="24" name="Рисунок 23">
            <a:extLst>
              <a:ext uri="{FF2B5EF4-FFF2-40B4-BE49-F238E27FC236}">
                <a16:creationId xmlns:a16="http://schemas.microsoft.com/office/drawing/2014/main" id="{7223AD71-B3BD-4C94-ACE3-0CB4B0F56FB2}"/>
              </a:ext>
            </a:extLst>
          </p:cNvPr>
          <p:cNvPicPr>
            <a:picLocks noChangeAspect="1"/>
          </p:cNvPicPr>
          <p:nvPr/>
        </p:nvPicPr>
        <p:blipFill>
          <a:blip r:embed="rId7"/>
          <a:stretch>
            <a:fillRect/>
          </a:stretch>
        </p:blipFill>
        <p:spPr>
          <a:xfrm>
            <a:off x="696913" y="4235669"/>
            <a:ext cx="7249716" cy="2427991"/>
          </a:xfrm>
          <a:prstGeom prst="rect">
            <a:avLst/>
          </a:prstGeom>
          <a:noFill/>
          <a:ln w="9525">
            <a:solidFill>
              <a:srgbClr val="475467"/>
            </a:solidFill>
            <a:miter lim="800000"/>
            <a:headEnd/>
            <a:tailEnd/>
          </a:ln>
        </p:spPr>
      </p:pic>
      <p:sp>
        <p:nvSpPr>
          <p:cNvPr id="26" name="Shape 29">
            <a:extLst>
              <a:ext uri="{FF2B5EF4-FFF2-40B4-BE49-F238E27FC236}">
                <a16:creationId xmlns:a16="http://schemas.microsoft.com/office/drawing/2014/main" id="{B55E95A4-697C-4E5C-932D-693B0CCD3111}"/>
              </a:ext>
            </a:extLst>
          </p:cNvPr>
          <p:cNvSpPr/>
          <p:nvPr/>
        </p:nvSpPr>
        <p:spPr>
          <a:xfrm>
            <a:off x="8332141" y="4700047"/>
            <a:ext cx="242691" cy="232584"/>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28" name="Text 30">
            <a:extLst>
              <a:ext uri="{FF2B5EF4-FFF2-40B4-BE49-F238E27FC236}">
                <a16:creationId xmlns:a16="http://schemas.microsoft.com/office/drawing/2014/main" id="{8BB8B961-E10E-4089-B46E-22B06D5F6A18}"/>
              </a:ext>
            </a:extLst>
          </p:cNvPr>
          <p:cNvSpPr/>
          <p:nvPr/>
        </p:nvSpPr>
        <p:spPr>
          <a:xfrm>
            <a:off x="8804894" y="4797946"/>
            <a:ext cx="1142371" cy="118693"/>
          </a:xfrm>
          <a:prstGeom prst="rect">
            <a:avLst/>
          </a:prstGeom>
          <a:noFill/>
          <a:ln/>
        </p:spPr>
        <p:txBody>
          <a:bodyPr wrap="none" lIns="0" tIns="0" rIns="0" bIns="0" rtlCol="0" anchor="t"/>
          <a:lstStyle/>
          <a:p>
            <a:pPr>
              <a:lnSpc>
                <a:spcPts val="917"/>
              </a:lnSpc>
            </a:pPr>
            <a:r>
              <a:rPr lang="en-US" sz="1400" dirty="0">
                <a:solidFill>
                  <a:srgbClr val="443728"/>
                </a:solidFill>
                <a:latin typeface="+mn-lt"/>
                <a:ea typeface="Crimson Pro Bold" pitchFamily="34" charset="-122"/>
                <a:cs typeface="Crimson Pro Bold" pitchFamily="34" charset="-120"/>
              </a:rPr>
              <a:t>Выпуск ценной бумаги</a:t>
            </a:r>
            <a:endParaRPr lang="en-US" sz="1400" dirty="0">
              <a:latin typeface="+mn-lt"/>
            </a:endParaRPr>
          </a:p>
        </p:txBody>
      </p:sp>
      <p:sp>
        <p:nvSpPr>
          <p:cNvPr id="29" name="Shape 32">
            <a:extLst>
              <a:ext uri="{FF2B5EF4-FFF2-40B4-BE49-F238E27FC236}">
                <a16:creationId xmlns:a16="http://schemas.microsoft.com/office/drawing/2014/main" id="{EE090A58-DB0F-4DEB-9846-4A0796E327F9}"/>
              </a:ext>
            </a:extLst>
          </p:cNvPr>
          <p:cNvSpPr/>
          <p:nvPr/>
        </p:nvSpPr>
        <p:spPr>
          <a:xfrm>
            <a:off x="8332141" y="5023872"/>
            <a:ext cx="242691" cy="232584"/>
          </a:xfrm>
          <a:prstGeom prst="roundRect">
            <a:avLst>
              <a:gd name="adj" fmla="val 18667"/>
            </a:avLst>
          </a:prstGeom>
          <a:solidFill>
            <a:srgbClr val="C9907C"/>
          </a:solidFill>
          <a:ln w="7620">
            <a:solidFill>
              <a:srgbClr val="AF7662"/>
            </a:solidFill>
            <a:prstDash val="solid"/>
          </a:ln>
        </p:spPr>
        <p:txBody>
          <a:bodyPr/>
          <a:lstStyle/>
          <a:p>
            <a:endParaRPr lang="ru-RU"/>
          </a:p>
        </p:txBody>
      </p:sp>
      <p:sp>
        <p:nvSpPr>
          <p:cNvPr id="31" name="Text 33">
            <a:extLst>
              <a:ext uri="{FF2B5EF4-FFF2-40B4-BE49-F238E27FC236}">
                <a16:creationId xmlns:a16="http://schemas.microsoft.com/office/drawing/2014/main" id="{63353955-330C-4AAA-BBEA-BCD532797A83}"/>
              </a:ext>
            </a:extLst>
          </p:cNvPr>
          <p:cNvSpPr/>
          <p:nvPr/>
        </p:nvSpPr>
        <p:spPr>
          <a:xfrm>
            <a:off x="8804894" y="5121770"/>
            <a:ext cx="949346" cy="118693"/>
          </a:xfrm>
          <a:prstGeom prst="rect">
            <a:avLst/>
          </a:prstGeom>
          <a:noFill/>
          <a:ln/>
        </p:spPr>
        <p:txBody>
          <a:bodyPr wrap="none" lIns="0" tIns="0" rIns="0" bIns="0" rtlCol="0" anchor="t"/>
          <a:lstStyle/>
          <a:p>
            <a:pPr>
              <a:lnSpc>
                <a:spcPts val="917"/>
              </a:lnSpc>
            </a:pPr>
            <a:r>
              <a:rPr lang="en-US" sz="1400" dirty="0">
                <a:solidFill>
                  <a:srgbClr val="443728"/>
                </a:solidFill>
                <a:latin typeface="+mn-lt"/>
                <a:ea typeface="Crimson Pro Bold" pitchFamily="34" charset="-122"/>
                <a:cs typeface="Crimson Pro Bold" pitchFamily="34" charset="-120"/>
              </a:rPr>
              <a:t>Приобретение</a:t>
            </a:r>
            <a:endParaRPr lang="en-US" sz="1400" dirty="0">
              <a:latin typeface="+mn-lt"/>
            </a:endParaRPr>
          </a:p>
        </p:txBody>
      </p:sp>
      <p:sp>
        <p:nvSpPr>
          <p:cNvPr id="32" name="Shape 35">
            <a:extLst>
              <a:ext uri="{FF2B5EF4-FFF2-40B4-BE49-F238E27FC236}">
                <a16:creationId xmlns:a16="http://schemas.microsoft.com/office/drawing/2014/main" id="{89C1FD0D-7F48-4313-B205-C81320767105}"/>
              </a:ext>
            </a:extLst>
          </p:cNvPr>
          <p:cNvSpPr/>
          <p:nvPr/>
        </p:nvSpPr>
        <p:spPr>
          <a:xfrm>
            <a:off x="8332141" y="5347698"/>
            <a:ext cx="242691" cy="232584"/>
          </a:xfrm>
          <a:prstGeom prst="roundRect">
            <a:avLst>
              <a:gd name="adj" fmla="val 18667"/>
            </a:avLst>
          </a:prstGeom>
          <a:solidFill>
            <a:srgbClr val="B3BDB5"/>
          </a:solidFill>
          <a:ln w="7620">
            <a:solidFill>
              <a:srgbClr val="99A39B"/>
            </a:solidFill>
            <a:prstDash val="solid"/>
          </a:ln>
        </p:spPr>
        <p:txBody>
          <a:bodyPr/>
          <a:lstStyle/>
          <a:p>
            <a:endParaRPr lang="ru-RU"/>
          </a:p>
        </p:txBody>
      </p:sp>
      <p:sp>
        <p:nvSpPr>
          <p:cNvPr id="34" name="Text 36">
            <a:extLst>
              <a:ext uri="{FF2B5EF4-FFF2-40B4-BE49-F238E27FC236}">
                <a16:creationId xmlns:a16="http://schemas.microsoft.com/office/drawing/2014/main" id="{E64F0697-840E-4623-8517-73A3EE3FBBA1}"/>
              </a:ext>
            </a:extLst>
          </p:cNvPr>
          <p:cNvSpPr/>
          <p:nvPr/>
        </p:nvSpPr>
        <p:spPr>
          <a:xfrm>
            <a:off x="8804894" y="5445596"/>
            <a:ext cx="949346" cy="118693"/>
          </a:xfrm>
          <a:prstGeom prst="rect">
            <a:avLst/>
          </a:prstGeom>
          <a:noFill/>
          <a:ln/>
        </p:spPr>
        <p:txBody>
          <a:bodyPr wrap="none" lIns="0" tIns="0" rIns="0" bIns="0" rtlCol="0" anchor="t"/>
          <a:lstStyle/>
          <a:p>
            <a:pPr>
              <a:lnSpc>
                <a:spcPts val="917"/>
              </a:lnSpc>
            </a:pPr>
            <a:r>
              <a:rPr lang="en-US" sz="1400" dirty="0">
                <a:solidFill>
                  <a:srgbClr val="443728"/>
                </a:solidFill>
                <a:latin typeface="+mn-lt"/>
                <a:ea typeface="Crimson Pro Bold" pitchFamily="34" charset="-122"/>
                <a:cs typeface="Crimson Pro Bold" pitchFamily="34" charset="-120"/>
              </a:rPr>
              <a:t>Продажа</a:t>
            </a:r>
            <a:endParaRPr lang="en-US" sz="1400" dirty="0">
              <a:latin typeface="+mn-lt"/>
            </a:endParaRPr>
          </a:p>
        </p:txBody>
      </p:sp>
      <p:sp>
        <p:nvSpPr>
          <p:cNvPr id="35" name="Shape 38">
            <a:extLst>
              <a:ext uri="{FF2B5EF4-FFF2-40B4-BE49-F238E27FC236}">
                <a16:creationId xmlns:a16="http://schemas.microsoft.com/office/drawing/2014/main" id="{2B7EF2E1-F8EE-4935-AD7D-B415835FA40C}"/>
              </a:ext>
            </a:extLst>
          </p:cNvPr>
          <p:cNvSpPr/>
          <p:nvPr/>
        </p:nvSpPr>
        <p:spPr>
          <a:xfrm>
            <a:off x="8332141" y="5671524"/>
            <a:ext cx="242691" cy="232584"/>
          </a:xfrm>
          <a:prstGeom prst="roundRect">
            <a:avLst>
              <a:gd name="adj" fmla="val 18667"/>
            </a:avLst>
          </a:prstGeom>
          <a:solidFill>
            <a:srgbClr val="FCC451"/>
          </a:solidFill>
          <a:ln w="7620">
            <a:solidFill>
              <a:srgbClr val="E2AA37"/>
            </a:solidFill>
            <a:prstDash val="solid"/>
          </a:ln>
        </p:spPr>
        <p:txBody>
          <a:bodyPr/>
          <a:lstStyle/>
          <a:p>
            <a:endParaRPr lang="ru-RU"/>
          </a:p>
        </p:txBody>
      </p:sp>
      <p:sp>
        <p:nvSpPr>
          <p:cNvPr id="37" name="Text 39">
            <a:extLst>
              <a:ext uri="{FF2B5EF4-FFF2-40B4-BE49-F238E27FC236}">
                <a16:creationId xmlns:a16="http://schemas.microsoft.com/office/drawing/2014/main" id="{DA78F03E-9A1F-4872-9D3C-8D9685C21897}"/>
              </a:ext>
            </a:extLst>
          </p:cNvPr>
          <p:cNvSpPr/>
          <p:nvPr/>
        </p:nvSpPr>
        <p:spPr>
          <a:xfrm>
            <a:off x="8804894" y="5769422"/>
            <a:ext cx="1295898" cy="118693"/>
          </a:xfrm>
          <a:prstGeom prst="rect">
            <a:avLst/>
          </a:prstGeom>
          <a:noFill/>
          <a:ln/>
        </p:spPr>
        <p:txBody>
          <a:bodyPr wrap="none" lIns="0" tIns="0" rIns="0" bIns="0" rtlCol="0" anchor="t"/>
          <a:lstStyle/>
          <a:p>
            <a:pPr>
              <a:lnSpc>
                <a:spcPts val="917"/>
              </a:lnSpc>
            </a:pPr>
            <a:r>
              <a:rPr lang="en-US" sz="1400" dirty="0">
                <a:solidFill>
                  <a:srgbClr val="443728"/>
                </a:solidFill>
                <a:latin typeface="+mn-lt"/>
                <a:ea typeface="Crimson Pro Bold" pitchFamily="34" charset="-122"/>
                <a:cs typeface="Crimson Pro Bold" pitchFamily="34" charset="-120"/>
              </a:rPr>
              <a:t>Выкуп собственных бумаг</a:t>
            </a:r>
            <a:endParaRPr lang="en-US" sz="1400" dirty="0">
              <a:latin typeface="+mn-lt"/>
            </a:endParaRPr>
          </a:p>
        </p:txBody>
      </p:sp>
      <p:sp>
        <p:nvSpPr>
          <p:cNvPr id="38" name="Shape 41">
            <a:extLst>
              <a:ext uri="{FF2B5EF4-FFF2-40B4-BE49-F238E27FC236}">
                <a16:creationId xmlns:a16="http://schemas.microsoft.com/office/drawing/2014/main" id="{FB254FEB-4416-40CC-9686-6327349552F0}"/>
              </a:ext>
            </a:extLst>
          </p:cNvPr>
          <p:cNvSpPr/>
          <p:nvPr/>
        </p:nvSpPr>
        <p:spPr>
          <a:xfrm>
            <a:off x="8332141" y="5995350"/>
            <a:ext cx="242691" cy="232584"/>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39" name="Text 42">
            <a:extLst>
              <a:ext uri="{FF2B5EF4-FFF2-40B4-BE49-F238E27FC236}">
                <a16:creationId xmlns:a16="http://schemas.microsoft.com/office/drawing/2014/main" id="{52436051-B66E-45F2-B6C4-F2933EFFD82C}"/>
              </a:ext>
            </a:extLst>
          </p:cNvPr>
          <p:cNvSpPr/>
          <p:nvPr/>
        </p:nvSpPr>
        <p:spPr>
          <a:xfrm>
            <a:off x="8384555" y="6009591"/>
            <a:ext cx="161794" cy="193819"/>
          </a:xfrm>
          <a:prstGeom prst="rect">
            <a:avLst/>
          </a:prstGeom>
          <a:noFill/>
          <a:ln/>
        </p:spPr>
        <p:txBody>
          <a:bodyPr wrap="none" lIns="0" tIns="0" rIns="0" bIns="0" rtlCol="0" anchor="t"/>
          <a:lstStyle/>
          <a:p>
            <a:pPr algn="ctr">
              <a:lnSpc>
                <a:spcPts val="875"/>
              </a:lnSpc>
            </a:pPr>
            <a:endParaRPr lang="en-US" sz="1200" dirty="0">
              <a:latin typeface="+mn-lt"/>
            </a:endParaRPr>
          </a:p>
        </p:txBody>
      </p:sp>
      <p:sp>
        <p:nvSpPr>
          <p:cNvPr id="40" name="Text 43">
            <a:extLst>
              <a:ext uri="{FF2B5EF4-FFF2-40B4-BE49-F238E27FC236}">
                <a16:creationId xmlns:a16="http://schemas.microsoft.com/office/drawing/2014/main" id="{7201F35C-9130-4977-9D84-9801A736F39C}"/>
              </a:ext>
            </a:extLst>
          </p:cNvPr>
          <p:cNvSpPr/>
          <p:nvPr/>
        </p:nvSpPr>
        <p:spPr>
          <a:xfrm>
            <a:off x="8804894" y="6093248"/>
            <a:ext cx="949346" cy="118693"/>
          </a:xfrm>
          <a:prstGeom prst="rect">
            <a:avLst/>
          </a:prstGeom>
          <a:noFill/>
          <a:ln/>
        </p:spPr>
        <p:txBody>
          <a:bodyPr wrap="none" lIns="0" tIns="0" rIns="0" bIns="0" rtlCol="0" anchor="t"/>
          <a:lstStyle/>
          <a:p>
            <a:pPr>
              <a:lnSpc>
                <a:spcPts val="917"/>
              </a:lnSpc>
            </a:pPr>
            <a:r>
              <a:rPr lang="en-US" sz="1400" dirty="0">
                <a:solidFill>
                  <a:srgbClr val="443728"/>
                </a:solidFill>
                <a:latin typeface="+mn-lt"/>
                <a:ea typeface="Crimson Pro Bold" pitchFamily="34" charset="-122"/>
                <a:cs typeface="Crimson Pro Bold" pitchFamily="34" charset="-120"/>
              </a:rPr>
              <a:t>Учет доходов</a:t>
            </a:r>
            <a:endParaRPr lang="en-US" sz="1400" dirty="0">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 name="Круг: прозрачная заливка 3">
            <a:extLst>
              <a:ext uri="{FF2B5EF4-FFF2-40B4-BE49-F238E27FC236}">
                <a16:creationId xmlns:a16="http://schemas.microsoft.com/office/drawing/2014/main" id="{9521A8B5-8DE0-4DCA-BBE9-3834F119184B}"/>
              </a:ext>
            </a:extLst>
          </p:cNvPr>
          <p:cNvSpPr/>
          <p:nvPr/>
        </p:nvSpPr>
        <p:spPr>
          <a:xfrm>
            <a:off x="4943488" y="3483657"/>
            <a:ext cx="569868" cy="569554"/>
          </a:xfrm>
          <a:prstGeom prst="donut">
            <a:avLst>
              <a:gd name="adj" fmla="val 7460"/>
            </a:avLst>
          </a:prstGeom>
          <a:solidFill>
            <a:srgbClr val="C9907C"/>
          </a:solidFill>
          <a:ln>
            <a:solidFill>
              <a:srgbClr val="C9907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5" name="Овал 4">
            <a:extLst>
              <a:ext uri="{FF2B5EF4-FFF2-40B4-BE49-F238E27FC236}">
                <a16:creationId xmlns:a16="http://schemas.microsoft.com/office/drawing/2014/main" id="{6AB2D2D9-8B9D-4284-823E-57229416E08A}"/>
              </a:ext>
            </a:extLst>
          </p:cNvPr>
          <p:cNvSpPr/>
          <p:nvPr/>
        </p:nvSpPr>
        <p:spPr>
          <a:xfrm>
            <a:off x="3793331" y="4970641"/>
            <a:ext cx="1772123" cy="1771521"/>
          </a:xfrm>
          <a:prstGeom prst="ellipse">
            <a:avLst/>
          </a:prstGeom>
          <a:solidFill>
            <a:srgbClr val="FCC4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sp>
        <p:nvSpPr>
          <p:cNvPr id="7" name="Овал 6">
            <a:extLst>
              <a:ext uri="{FF2B5EF4-FFF2-40B4-BE49-F238E27FC236}">
                <a16:creationId xmlns:a16="http://schemas.microsoft.com/office/drawing/2014/main" id="{381FCAF3-B684-4134-94A0-890417EE7B1F}"/>
              </a:ext>
            </a:extLst>
          </p:cNvPr>
          <p:cNvSpPr/>
          <p:nvPr/>
        </p:nvSpPr>
        <p:spPr>
          <a:xfrm>
            <a:off x="5837165" y="5318516"/>
            <a:ext cx="885661" cy="885760"/>
          </a:xfrm>
          <a:prstGeom prst="ellipse">
            <a:avLst/>
          </a:prstGeom>
          <a:solidFill>
            <a:srgbClr val="B3BDB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sp>
        <p:nvSpPr>
          <p:cNvPr id="8" name="Круг: прозрачная заливка 7">
            <a:extLst>
              <a:ext uri="{FF2B5EF4-FFF2-40B4-BE49-F238E27FC236}">
                <a16:creationId xmlns:a16="http://schemas.microsoft.com/office/drawing/2014/main" id="{48C2933D-6DAC-4A87-8CDD-B99414B369D0}"/>
              </a:ext>
            </a:extLst>
          </p:cNvPr>
          <p:cNvSpPr/>
          <p:nvPr/>
        </p:nvSpPr>
        <p:spPr>
          <a:xfrm>
            <a:off x="6107271" y="2228909"/>
            <a:ext cx="421590" cy="421768"/>
          </a:xfrm>
          <a:prstGeom prst="donut">
            <a:avLst>
              <a:gd name="adj" fmla="val 7460"/>
            </a:avLst>
          </a:prstGeom>
          <a:solidFill>
            <a:srgbClr val="C9907C"/>
          </a:solidFill>
          <a:ln>
            <a:solidFill>
              <a:srgbClr val="C9907C"/>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9" name="Круг: прозрачная заливка 8">
            <a:extLst>
              <a:ext uri="{FF2B5EF4-FFF2-40B4-BE49-F238E27FC236}">
                <a16:creationId xmlns:a16="http://schemas.microsoft.com/office/drawing/2014/main" id="{11190184-0EE6-4824-B7BA-C088FBF281F6}"/>
              </a:ext>
            </a:extLst>
          </p:cNvPr>
          <p:cNvSpPr/>
          <p:nvPr/>
        </p:nvSpPr>
        <p:spPr>
          <a:xfrm>
            <a:off x="6634660" y="2017786"/>
            <a:ext cx="210795" cy="211123"/>
          </a:xfrm>
          <a:prstGeom prst="donut">
            <a:avLst>
              <a:gd name="adj" fmla="val 7460"/>
            </a:avLst>
          </a:prstGeom>
          <a:solidFill>
            <a:srgbClr val="835E54"/>
          </a:solidFill>
          <a:ln>
            <a:solidFill>
              <a:srgbClr val="835E54"/>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10" name="Овал 9">
            <a:extLst>
              <a:ext uri="{FF2B5EF4-FFF2-40B4-BE49-F238E27FC236}">
                <a16:creationId xmlns:a16="http://schemas.microsoft.com/office/drawing/2014/main" id="{6897D974-DFE1-4A57-BB52-0437C216027B}"/>
              </a:ext>
            </a:extLst>
          </p:cNvPr>
          <p:cNvSpPr/>
          <p:nvPr/>
        </p:nvSpPr>
        <p:spPr>
          <a:xfrm>
            <a:off x="5453245" y="3910224"/>
            <a:ext cx="1151760" cy="1151585"/>
          </a:xfrm>
          <a:prstGeom prst="ellipse">
            <a:avLst/>
          </a:prstGeom>
          <a:solidFill>
            <a:srgbClr val="C9907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sp>
        <p:nvSpPr>
          <p:cNvPr id="11" name="Круг: прозрачная заливка 10">
            <a:extLst>
              <a:ext uri="{FF2B5EF4-FFF2-40B4-BE49-F238E27FC236}">
                <a16:creationId xmlns:a16="http://schemas.microsoft.com/office/drawing/2014/main" id="{8F52CC96-11D8-4248-B731-725E71FD6F8C}"/>
              </a:ext>
            </a:extLst>
          </p:cNvPr>
          <p:cNvSpPr/>
          <p:nvPr/>
        </p:nvSpPr>
        <p:spPr>
          <a:xfrm>
            <a:off x="6845456" y="6235946"/>
            <a:ext cx="316593" cy="316206"/>
          </a:xfrm>
          <a:prstGeom prst="donut">
            <a:avLst>
              <a:gd name="adj" fmla="val 7460"/>
            </a:avLst>
          </a:prstGeom>
          <a:solidFill>
            <a:srgbClr val="835E54"/>
          </a:solidFill>
          <a:ln>
            <a:solidFill>
              <a:srgbClr val="835E54"/>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12" name="Овал 11">
            <a:extLst>
              <a:ext uri="{FF2B5EF4-FFF2-40B4-BE49-F238E27FC236}">
                <a16:creationId xmlns:a16="http://schemas.microsoft.com/office/drawing/2014/main" id="{C4FF06D1-EEA7-4BFF-9637-9EDA92AD4C2A}"/>
              </a:ext>
            </a:extLst>
          </p:cNvPr>
          <p:cNvSpPr/>
          <p:nvPr/>
        </p:nvSpPr>
        <p:spPr>
          <a:xfrm>
            <a:off x="5582287" y="2750002"/>
            <a:ext cx="796694" cy="796512"/>
          </a:xfrm>
          <a:prstGeom prst="ellipse">
            <a:avLst/>
          </a:prstGeom>
          <a:solidFill>
            <a:srgbClr val="FCC4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grpSp>
        <p:nvGrpSpPr>
          <p:cNvPr id="13" name="Группа 12">
            <a:extLst>
              <a:ext uri="{FF2B5EF4-FFF2-40B4-BE49-F238E27FC236}">
                <a16:creationId xmlns:a16="http://schemas.microsoft.com/office/drawing/2014/main" id="{0FB9FADA-C797-4050-B1C3-C0688858F652}"/>
              </a:ext>
            </a:extLst>
          </p:cNvPr>
          <p:cNvGrpSpPr/>
          <p:nvPr/>
        </p:nvGrpSpPr>
        <p:grpSpPr>
          <a:xfrm>
            <a:off x="841003" y="3998934"/>
            <a:ext cx="3596061" cy="791714"/>
            <a:chOff x="791856" y="2231196"/>
            <a:chExt cx="2515941" cy="791714"/>
          </a:xfrm>
        </p:grpSpPr>
        <p:sp>
          <p:nvSpPr>
            <p:cNvPr id="26" name="Прямоугольник 25">
              <a:extLst>
                <a:ext uri="{FF2B5EF4-FFF2-40B4-BE49-F238E27FC236}">
                  <a16:creationId xmlns:a16="http://schemas.microsoft.com/office/drawing/2014/main" id="{F6E7B573-394A-4236-9A50-0AE31142B7DF}"/>
                </a:ext>
              </a:extLst>
            </p:cNvPr>
            <p:cNvSpPr/>
            <p:nvPr/>
          </p:nvSpPr>
          <p:spPr>
            <a:xfrm>
              <a:off x="791856" y="2231196"/>
              <a:ext cx="2515941" cy="7917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27" name="TextBox 26">
              <a:extLst>
                <a:ext uri="{FF2B5EF4-FFF2-40B4-BE49-F238E27FC236}">
                  <a16:creationId xmlns:a16="http://schemas.microsoft.com/office/drawing/2014/main" id="{502BA5DB-3213-4346-81FF-84A91A20EF44}"/>
                </a:ext>
              </a:extLst>
            </p:cNvPr>
            <p:cNvSpPr txBox="1"/>
            <p:nvPr/>
          </p:nvSpPr>
          <p:spPr>
            <a:xfrm>
              <a:off x="791856" y="2231196"/>
              <a:ext cx="2515941" cy="791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 numCol="1" spcCol="1270" anchor="b" anchorCtr="0">
              <a:noAutofit/>
            </a:bodyPr>
            <a:lstStyle/>
            <a:p>
              <a:pPr marL="0" lvl="0" indent="0" algn="r" defTabSz="444500">
                <a:lnSpc>
                  <a:spcPct val="90000"/>
                </a:lnSpc>
                <a:spcBef>
                  <a:spcPct val="0"/>
                </a:spcBef>
                <a:spcAft>
                  <a:spcPct val="35000"/>
                </a:spcAft>
                <a:buClr>
                  <a:srgbClr val="FC6E51"/>
                </a:buClr>
                <a:buNone/>
              </a:pPr>
              <a:r>
                <a:rPr lang="ru-RU" altLang="ru-RU" sz="1600" b="1" kern="1200" dirty="0">
                  <a:solidFill>
                    <a:schemeClr val="tx1"/>
                  </a:solidFill>
                </a:rPr>
                <a:t>Гибкая настройка</a:t>
              </a:r>
            </a:p>
            <a:p>
              <a:pPr marL="0" lvl="0" indent="0" algn="r" defTabSz="444500">
                <a:lnSpc>
                  <a:spcPct val="90000"/>
                </a:lnSpc>
                <a:spcBef>
                  <a:spcPct val="0"/>
                </a:spcBef>
                <a:spcAft>
                  <a:spcPct val="35000"/>
                </a:spcAft>
                <a:buClr>
                  <a:srgbClr val="FC6E51"/>
                </a:buClr>
                <a:buNone/>
              </a:pPr>
              <a:r>
                <a:rPr lang="ru-RU" altLang="ru-RU" sz="1400" kern="1200" dirty="0">
                  <a:solidFill>
                    <a:schemeClr val="tx1"/>
                  </a:solidFill>
                </a:rPr>
                <a:t>128 разных вариантов визуализации</a:t>
              </a:r>
            </a:p>
            <a:p>
              <a:pPr marL="0" lvl="0" indent="0" algn="r" defTabSz="444500">
                <a:lnSpc>
                  <a:spcPct val="90000"/>
                </a:lnSpc>
                <a:spcBef>
                  <a:spcPct val="0"/>
                </a:spcBef>
                <a:spcAft>
                  <a:spcPct val="35000"/>
                </a:spcAft>
                <a:buClr>
                  <a:srgbClr val="FC6E51"/>
                </a:buClr>
                <a:buNone/>
              </a:pPr>
              <a:r>
                <a:rPr lang="ru-RU" sz="1400" kern="1200" dirty="0">
                  <a:solidFill>
                    <a:schemeClr val="tx1"/>
                  </a:solidFill>
                </a:rPr>
                <a:t>Два режима функциональности (базовая и расширенная)</a:t>
              </a:r>
            </a:p>
            <a:p>
              <a:pPr marL="0" lvl="0" indent="0" algn="r" defTabSz="444500">
                <a:lnSpc>
                  <a:spcPct val="90000"/>
                </a:lnSpc>
                <a:spcBef>
                  <a:spcPct val="0"/>
                </a:spcBef>
                <a:spcAft>
                  <a:spcPct val="35000"/>
                </a:spcAft>
                <a:buClr>
                  <a:srgbClr val="FC6E51"/>
                </a:buClr>
                <a:buNone/>
              </a:pPr>
              <a:r>
                <a:rPr lang="ru-RU" sz="1400" kern="1200" dirty="0">
                  <a:solidFill>
                    <a:schemeClr val="tx1"/>
                  </a:solidFill>
                </a:rPr>
                <a:t>Персонализация интерфейса</a:t>
              </a:r>
            </a:p>
          </p:txBody>
        </p:sp>
      </p:grpSp>
      <p:grpSp>
        <p:nvGrpSpPr>
          <p:cNvPr id="14" name="Группа 13">
            <a:extLst>
              <a:ext uri="{FF2B5EF4-FFF2-40B4-BE49-F238E27FC236}">
                <a16:creationId xmlns:a16="http://schemas.microsoft.com/office/drawing/2014/main" id="{8F3E6538-EE9C-40A7-8D3A-51ED703611FC}"/>
              </a:ext>
            </a:extLst>
          </p:cNvPr>
          <p:cNvGrpSpPr/>
          <p:nvPr/>
        </p:nvGrpSpPr>
        <p:grpSpPr>
          <a:xfrm>
            <a:off x="7064953" y="5614281"/>
            <a:ext cx="3355583" cy="1109624"/>
            <a:chOff x="5357153" y="3475387"/>
            <a:chExt cx="2981144" cy="1109624"/>
          </a:xfrm>
        </p:grpSpPr>
        <p:sp>
          <p:nvSpPr>
            <p:cNvPr id="24" name="Прямоугольник 23">
              <a:extLst>
                <a:ext uri="{FF2B5EF4-FFF2-40B4-BE49-F238E27FC236}">
                  <a16:creationId xmlns:a16="http://schemas.microsoft.com/office/drawing/2014/main" id="{9CF7A76F-75C2-4B00-99FD-2F8A3DD01EFE}"/>
                </a:ext>
              </a:extLst>
            </p:cNvPr>
            <p:cNvSpPr/>
            <p:nvPr/>
          </p:nvSpPr>
          <p:spPr>
            <a:xfrm>
              <a:off x="5357153" y="3475387"/>
              <a:ext cx="2515941" cy="7825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25" name="TextBox 24">
              <a:extLst>
                <a:ext uri="{FF2B5EF4-FFF2-40B4-BE49-F238E27FC236}">
                  <a16:creationId xmlns:a16="http://schemas.microsoft.com/office/drawing/2014/main" id="{BBA07788-AF92-4CC1-B871-AAE1BF06CF24}"/>
                </a:ext>
              </a:extLst>
            </p:cNvPr>
            <p:cNvSpPr txBox="1"/>
            <p:nvPr/>
          </p:nvSpPr>
          <p:spPr>
            <a:xfrm>
              <a:off x="5822356" y="3802413"/>
              <a:ext cx="2515941" cy="7825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Clr>
                  <a:srgbClr val="FC6E51"/>
                </a:buClr>
                <a:buNone/>
              </a:pPr>
              <a:r>
                <a:rPr lang="ru-RU" altLang="ru-RU" sz="1600" b="1" kern="1200" dirty="0">
                  <a:solidFill>
                    <a:schemeClr val="tx1"/>
                  </a:solidFill>
                </a:rPr>
                <a:t>Вероятностный подход</a:t>
              </a:r>
              <a:br>
                <a:rPr lang="ru-RU" altLang="ru-RU" sz="1600" b="1" kern="1200" dirty="0">
                  <a:solidFill>
                    <a:schemeClr val="tx1"/>
                  </a:solidFill>
                </a:rPr>
              </a:br>
              <a:r>
                <a:rPr lang="ru-RU" altLang="ru-RU" sz="1400" kern="1200" dirty="0">
                  <a:solidFill>
                    <a:schemeClr val="tx1"/>
                  </a:solidFill>
                </a:rPr>
                <a:t>Разные источники – разная вероятность</a:t>
              </a:r>
              <a:endParaRPr lang="ru-RU" sz="1600" kern="1200" dirty="0">
                <a:solidFill>
                  <a:schemeClr val="tx1"/>
                </a:solidFill>
              </a:endParaRPr>
            </a:p>
          </p:txBody>
        </p:sp>
      </p:grpSp>
      <p:grpSp>
        <p:nvGrpSpPr>
          <p:cNvPr id="15" name="Группа 14">
            <a:extLst>
              <a:ext uri="{FF2B5EF4-FFF2-40B4-BE49-F238E27FC236}">
                <a16:creationId xmlns:a16="http://schemas.microsoft.com/office/drawing/2014/main" id="{4879474C-77BF-40E5-8D3D-68CC8E70BE99}"/>
              </a:ext>
            </a:extLst>
          </p:cNvPr>
          <p:cNvGrpSpPr/>
          <p:nvPr/>
        </p:nvGrpSpPr>
        <p:grpSpPr>
          <a:xfrm>
            <a:off x="6722827" y="3555399"/>
            <a:ext cx="4258219" cy="1554935"/>
            <a:chOff x="5263836" y="1693494"/>
            <a:chExt cx="2526163" cy="1554935"/>
          </a:xfrm>
        </p:grpSpPr>
        <p:sp>
          <p:nvSpPr>
            <p:cNvPr id="22" name="Прямоугольник 21">
              <a:extLst>
                <a:ext uri="{FF2B5EF4-FFF2-40B4-BE49-F238E27FC236}">
                  <a16:creationId xmlns:a16="http://schemas.microsoft.com/office/drawing/2014/main" id="{9B8AB8D5-B712-4DE1-A55C-0795D18EC99D}"/>
                </a:ext>
              </a:extLst>
            </p:cNvPr>
            <p:cNvSpPr/>
            <p:nvPr/>
          </p:nvSpPr>
          <p:spPr>
            <a:xfrm>
              <a:off x="5263836" y="2231196"/>
              <a:ext cx="2515941" cy="10172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23" name="TextBox 22">
              <a:extLst>
                <a:ext uri="{FF2B5EF4-FFF2-40B4-BE49-F238E27FC236}">
                  <a16:creationId xmlns:a16="http://schemas.microsoft.com/office/drawing/2014/main" id="{967D0CA6-0BDA-4089-B4F0-1165187AF3FF}"/>
                </a:ext>
              </a:extLst>
            </p:cNvPr>
            <p:cNvSpPr txBox="1"/>
            <p:nvPr/>
          </p:nvSpPr>
          <p:spPr>
            <a:xfrm>
              <a:off x="5274058" y="1693494"/>
              <a:ext cx="2515941" cy="10172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Clr>
                  <a:srgbClr val="FC6E51"/>
                </a:buClr>
                <a:buNone/>
              </a:pPr>
              <a:r>
                <a:rPr lang="ru-RU" altLang="ru-RU" sz="1600" b="1" kern="1200" dirty="0">
                  <a:solidFill>
                    <a:schemeClr val="tx1"/>
                  </a:solidFill>
                </a:rPr>
                <a:t>Скользящее планирование</a:t>
              </a:r>
            </a:p>
            <a:p>
              <a:pPr marL="0" lvl="0" indent="0" algn="l" defTabSz="444500">
                <a:lnSpc>
                  <a:spcPct val="90000"/>
                </a:lnSpc>
                <a:spcBef>
                  <a:spcPct val="0"/>
                </a:spcBef>
                <a:spcAft>
                  <a:spcPct val="35000"/>
                </a:spcAft>
                <a:buClr>
                  <a:srgbClr val="FC6E51"/>
                </a:buClr>
                <a:buNone/>
              </a:pPr>
              <a:r>
                <a:rPr lang="ru-RU" altLang="ru-RU" sz="1400" kern="1200" dirty="0">
                  <a:solidFill>
                    <a:schemeClr val="tx1"/>
                  </a:solidFill>
                </a:rPr>
                <a:t>Настраиваемое окно, от текущей позиции </a:t>
              </a:r>
              <a:br>
                <a:rPr lang="ru-RU" altLang="ru-RU" sz="1400" kern="1200" dirty="0">
                  <a:solidFill>
                    <a:schemeClr val="tx1"/>
                  </a:solidFill>
                </a:rPr>
              </a:br>
              <a:r>
                <a:rPr lang="ru-RU" altLang="ru-RU" sz="1400" kern="1200" dirty="0">
                  <a:solidFill>
                    <a:schemeClr val="tx1"/>
                  </a:solidFill>
                </a:rPr>
                <a:t>до долгосрочных планов</a:t>
              </a:r>
              <a:endParaRPr lang="ru-RU" sz="1400" kern="1200" dirty="0">
                <a:solidFill>
                  <a:schemeClr val="tx1"/>
                </a:solidFill>
              </a:endParaRPr>
            </a:p>
          </p:txBody>
        </p:sp>
      </p:grpSp>
      <p:grpSp>
        <p:nvGrpSpPr>
          <p:cNvPr id="16" name="Группа 15">
            <a:extLst>
              <a:ext uri="{FF2B5EF4-FFF2-40B4-BE49-F238E27FC236}">
                <a16:creationId xmlns:a16="http://schemas.microsoft.com/office/drawing/2014/main" id="{4F583E77-1645-4EDC-9DC6-AD5A3AE6021B}"/>
              </a:ext>
            </a:extLst>
          </p:cNvPr>
          <p:cNvGrpSpPr/>
          <p:nvPr/>
        </p:nvGrpSpPr>
        <p:grpSpPr>
          <a:xfrm>
            <a:off x="7064953" y="2265146"/>
            <a:ext cx="3898861" cy="1261327"/>
            <a:chOff x="5043927" y="1063947"/>
            <a:chExt cx="2515941" cy="987622"/>
          </a:xfrm>
        </p:grpSpPr>
        <p:sp>
          <p:nvSpPr>
            <p:cNvPr id="20" name="Прямоугольник 19">
              <a:extLst>
                <a:ext uri="{FF2B5EF4-FFF2-40B4-BE49-F238E27FC236}">
                  <a16:creationId xmlns:a16="http://schemas.microsoft.com/office/drawing/2014/main" id="{2EAE1E72-D700-4790-A330-72BCCD6DB291}"/>
                </a:ext>
              </a:extLst>
            </p:cNvPr>
            <p:cNvSpPr/>
            <p:nvPr/>
          </p:nvSpPr>
          <p:spPr>
            <a:xfrm>
              <a:off x="5043927" y="1063947"/>
              <a:ext cx="2515941" cy="9876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21" name="TextBox 20">
              <a:extLst>
                <a:ext uri="{FF2B5EF4-FFF2-40B4-BE49-F238E27FC236}">
                  <a16:creationId xmlns:a16="http://schemas.microsoft.com/office/drawing/2014/main" id="{280EAFD0-A94C-42DE-9FBE-1E5B2B8B147C}"/>
                </a:ext>
              </a:extLst>
            </p:cNvPr>
            <p:cNvSpPr txBox="1"/>
            <p:nvPr/>
          </p:nvSpPr>
          <p:spPr>
            <a:xfrm>
              <a:off x="5043927" y="1063947"/>
              <a:ext cx="2515941" cy="9876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Clr>
                  <a:srgbClr val="FC6E51"/>
                </a:buClr>
                <a:buNone/>
              </a:pPr>
              <a:r>
                <a:rPr lang="ru-RU" altLang="ru-RU" sz="1600" b="1" kern="1200" dirty="0">
                  <a:solidFill>
                    <a:schemeClr val="tx1"/>
                  </a:solidFill>
                </a:rPr>
                <a:t>Стресс-тестирование ликвидности</a:t>
              </a:r>
            </a:p>
            <a:p>
              <a:pPr marL="0" lvl="0" indent="0" algn="l" defTabSz="444500">
                <a:lnSpc>
                  <a:spcPct val="90000"/>
                </a:lnSpc>
                <a:spcBef>
                  <a:spcPct val="0"/>
                </a:spcBef>
                <a:spcAft>
                  <a:spcPct val="35000"/>
                </a:spcAft>
                <a:buClr>
                  <a:srgbClr val="FC6E51"/>
                </a:buClr>
                <a:buNone/>
              </a:pPr>
              <a:r>
                <a:rPr lang="ru-RU" altLang="ru-RU" sz="1400" kern="1200" dirty="0">
                  <a:solidFill>
                    <a:schemeClr val="tx1"/>
                  </a:solidFill>
                </a:rPr>
                <a:t>Моделирование «на лету», сохранение сценариев</a:t>
              </a:r>
              <a:endParaRPr lang="ru-RU" sz="1400" kern="1200" dirty="0">
                <a:solidFill>
                  <a:schemeClr val="tx1"/>
                </a:solidFill>
              </a:endParaRPr>
            </a:p>
          </p:txBody>
        </p:sp>
      </p:grpSp>
      <p:grpSp>
        <p:nvGrpSpPr>
          <p:cNvPr id="17" name="Группа 16">
            <a:extLst>
              <a:ext uri="{FF2B5EF4-FFF2-40B4-BE49-F238E27FC236}">
                <a16:creationId xmlns:a16="http://schemas.microsoft.com/office/drawing/2014/main" id="{50A66A8C-8A8A-4A18-A4AE-A5D6FD09A6E4}"/>
              </a:ext>
            </a:extLst>
          </p:cNvPr>
          <p:cNvGrpSpPr/>
          <p:nvPr/>
        </p:nvGrpSpPr>
        <p:grpSpPr>
          <a:xfrm>
            <a:off x="1273051" y="1776583"/>
            <a:ext cx="4104456" cy="1491572"/>
            <a:chOff x="-267753" y="287542"/>
            <a:chExt cx="4708955" cy="1491572"/>
          </a:xfrm>
        </p:grpSpPr>
        <p:sp>
          <p:nvSpPr>
            <p:cNvPr id="18" name="Прямоугольник 17">
              <a:extLst>
                <a:ext uri="{FF2B5EF4-FFF2-40B4-BE49-F238E27FC236}">
                  <a16:creationId xmlns:a16="http://schemas.microsoft.com/office/drawing/2014/main" id="{09EDA110-BEC9-41F5-8C5B-339BA269498A}"/>
                </a:ext>
              </a:extLst>
            </p:cNvPr>
            <p:cNvSpPr/>
            <p:nvPr/>
          </p:nvSpPr>
          <p:spPr>
            <a:xfrm>
              <a:off x="1333426" y="1053665"/>
              <a:ext cx="2515941" cy="6520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ru-RU"/>
            </a:p>
          </p:txBody>
        </p:sp>
        <p:sp>
          <p:nvSpPr>
            <p:cNvPr id="19" name="TextBox 18">
              <a:extLst>
                <a:ext uri="{FF2B5EF4-FFF2-40B4-BE49-F238E27FC236}">
                  <a16:creationId xmlns:a16="http://schemas.microsoft.com/office/drawing/2014/main" id="{49CD5C41-DF30-46E0-8C15-41F841F3A9B5}"/>
                </a:ext>
              </a:extLst>
            </p:cNvPr>
            <p:cNvSpPr txBox="1"/>
            <p:nvPr/>
          </p:nvSpPr>
          <p:spPr>
            <a:xfrm>
              <a:off x="-267753" y="287542"/>
              <a:ext cx="4708955" cy="1491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r" defTabSz="444500">
                <a:lnSpc>
                  <a:spcPct val="90000"/>
                </a:lnSpc>
                <a:spcBef>
                  <a:spcPct val="0"/>
                </a:spcBef>
                <a:spcAft>
                  <a:spcPct val="35000"/>
                </a:spcAft>
                <a:buClr>
                  <a:srgbClr val="FC6E51"/>
                </a:buClr>
                <a:buNone/>
              </a:pPr>
              <a:r>
                <a:rPr lang="ru-RU" altLang="ru-RU" sz="1600" b="1" kern="1200" dirty="0">
                  <a:solidFill>
                    <a:schemeClr val="tx1"/>
                  </a:solidFill>
                </a:rPr>
                <a:t>Платежный календарь не просто отчет</a:t>
              </a:r>
            </a:p>
            <a:p>
              <a:pPr marL="0" lvl="0" indent="0" algn="r" defTabSz="444500">
                <a:lnSpc>
                  <a:spcPct val="90000"/>
                </a:lnSpc>
                <a:spcBef>
                  <a:spcPct val="0"/>
                </a:spcBef>
                <a:spcAft>
                  <a:spcPct val="35000"/>
                </a:spcAft>
                <a:buClr>
                  <a:srgbClr val="FC6E51"/>
                </a:buClr>
                <a:buNone/>
              </a:pPr>
              <a:r>
                <a:rPr lang="ru-RU" altLang="ru-RU" sz="1400" kern="1200" dirty="0">
                  <a:solidFill>
                    <a:schemeClr val="tx1"/>
                  </a:solidFill>
                </a:rPr>
                <a:t>Прогнозирование денежных потоков, Планирование финансовых операций</a:t>
              </a:r>
              <a:endParaRPr lang="ru-RU" sz="1400" kern="1200" dirty="0">
                <a:solidFill>
                  <a:schemeClr val="tx1"/>
                </a:solidFill>
              </a:endParaRPr>
            </a:p>
          </p:txBody>
        </p:sp>
      </p:grpSp>
      <p:sp>
        <p:nvSpPr>
          <p:cNvPr id="28" name="TextBox 27">
            <a:extLst>
              <a:ext uri="{FF2B5EF4-FFF2-40B4-BE49-F238E27FC236}">
                <a16:creationId xmlns:a16="http://schemas.microsoft.com/office/drawing/2014/main" id="{0FB12EBA-4824-47BE-B8FB-5D4BE655B642}"/>
              </a:ext>
            </a:extLst>
          </p:cNvPr>
          <p:cNvSpPr txBox="1"/>
          <p:nvPr/>
        </p:nvSpPr>
        <p:spPr>
          <a:xfrm>
            <a:off x="539357" y="5397900"/>
            <a:ext cx="3224230" cy="1077218"/>
          </a:xfrm>
          <a:prstGeom prst="rect">
            <a:avLst/>
          </a:prstGeom>
          <a:noFill/>
        </p:spPr>
        <p:txBody>
          <a:bodyPr wrap="square">
            <a:spAutoFit/>
          </a:bodyPr>
          <a:lstStyle/>
          <a:p>
            <a:pPr algn="r"/>
            <a:r>
              <a:rPr lang="ru-RU" sz="1600" b="1" dirty="0">
                <a:latin typeface="+mn-lt"/>
              </a:rPr>
              <a:t>Расчет комиссий и оценка сроков по тарифным планам </a:t>
            </a:r>
          </a:p>
          <a:p>
            <a:pPr algn="r"/>
            <a:endParaRPr lang="ru-RU" sz="1400" dirty="0">
              <a:latin typeface="+mn-lt"/>
            </a:endParaRPr>
          </a:p>
        </p:txBody>
      </p:sp>
      <p:pic>
        <p:nvPicPr>
          <p:cNvPr id="31" name="Image 1" descr="preencoded.png">
            <a:extLst>
              <a:ext uri="{FF2B5EF4-FFF2-40B4-BE49-F238E27FC236}">
                <a16:creationId xmlns:a16="http://schemas.microsoft.com/office/drawing/2014/main" id="{AF37648C-6883-4A19-92DD-2A51A1C0208F}"/>
              </a:ext>
            </a:extLst>
          </p:cNvPr>
          <p:cNvPicPr>
            <a:picLocks noChangeAspect="1"/>
          </p:cNvPicPr>
          <p:nvPr/>
        </p:nvPicPr>
        <p:blipFill rotWithShape="1">
          <a:blip r:embed="rId3"/>
          <a:srcRect t="-1" b="38507"/>
          <a:stretch/>
        </p:blipFill>
        <p:spPr>
          <a:xfrm>
            <a:off x="11523" y="-18602"/>
            <a:ext cx="12161366" cy="1851174"/>
          </a:xfrm>
          <a:prstGeom prst="rect">
            <a:avLst/>
          </a:prstGeom>
        </p:spPr>
      </p:pic>
      <p:sp>
        <p:nvSpPr>
          <p:cNvPr id="32" name="Заголовок 1">
            <a:extLst>
              <a:ext uri="{FF2B5EF4-FFF2-40B4-BE49-F238E27FC236}">
                <a16:creationId xmlns:a16="http://schemas.microsoft.com/office/drawing/2014/main" id="{20C055CC-AFF4-482B-A92F-BD606E510FD0}"/>
              </a:ext>
            </a:extLst>
          </p:cNvPr>
          <p:cNvSpPr txBox="1">
            <a:spLocks noChangeArrowheads="1"/>
          </p:cNvSpPr>
          <p:nvPr/>
        </p:nvSpPr>
        <p:spPr>
          <a:xfrm>
            <a:off x="728170" y="188913"/>
            <a:ext cx="9000504" cy="856891"/>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ликвидностью</a:t>
            </a:r>
          </a:p>
        </p:txBody>
      </p:sp>
      <p:sp>
        <p:nvSpPr>
          <p:cNvPr id="29" name="TextBox 28">
            <a:extLst>
              <a:ext uri="{FF2B5EF4-FFF2-40B4-BE49-F238E27FC236}">
                <a16:creationId xmlns:a16="http://schemas.microsoft.com/office/drawing/2014/main" id="{11DA689F-598D-4C97-A107-8BA0CB189908}"/>
              </a:ext>
            </a:extLst>
          </p:cNvPr>
          <p:cNvSpPr txBox="1"/>
          <p:nvPr/>
        </p:nvSpPr>
        <p:spPr>
          <a:xfrm>
            <a:off x="6994537" y="4818665"/>
            <a:ext cx="4640188" cy="981807"/>
          </a:xfrm>
          <a:prstGeom prst="rect">
            <a:avLst/>
          </a:prstGeom>
          <a:noFill/>
        </p:spPr>
        <p:txBody>
          <a:bodyPr wrap="square">
            <a:spAutoFit/>
          </a:bodyPr>
          <a:lstStyle/>
          <a:p>
            <a:pPr marL="0" lvl="0" indent="0" algn="l" defTabSz="444500">
              <a:lnSpc>
                <a:spcPct val="90000"/>
              </a:lnSpc>
              <a:spcBef>
                <a:spcPct val="0"/>
              </a:spcBef>
              <a:spcAft>
                <a:spcPct val="35000"/>
              </a:spcAft>
              <a:buClr>
                <a:srgbClr val="FC6E51"/>
              </a:buClr>
              <a:buNone/>
            </a:pPr>
            <a:r>
              <a:rPr lang="ru-RU" altLang="ru-RU" sz="1600" b="1" kern="1200" dirty="0">
                <a:solidFill>
                  <a:schemeClr val="tx1"/>
                </a:solidFill>
                <a:latin typeface="+mn-lt"/>
              </a:rPr>
              <a:t>Предотвращение кассовых разрывов</a:t>
            </a:r>
          </a:p>
          <a:p>
            <a:pPr marL="0" lvl="0" indent="0" algn="l" defTabSz="444500">
              <a:lnSpc>
                <a:spcPct val="90000"/>
              </a:lnSpc>
              <a:spcBef>
                <a:spcPct val="0"/>
              </a:spcBef>
              <a:spcAft>
                <a:spcPct val="35000"/>
              </a:spcAft>
              <a:buClr>
                <a:srgbClr val="FC6E51"/>
              </a:buClr>
              <a:buNone/>
            </a:pPr>
            <a:r>
              <a:rPr lang="ru-RU" altLang="ru-RU" sz="1400" kern="1200" dirty="0">
                <a:solidFill>
                  <a:schemeClr val="tx1"/>
                </a:solidFill>
                <a:latin typeface="+mn-lt"/>
              </a:rPr>
              <a:t>Детализация оборотов по статьям ДДС и контрагентам, </a:t>
            </a:r>
            <a:r>
              <a:rPr lang="ru-RU" altLang="ru-RU" sz="1400" dirty="0">
                <a:latin typeface="+mn-lt"/>
              </a:rPr>
              <a:t>подсветка нехватки средств, </a:t>
            </a:r>
            <a:r>
              <a:rPr lang="ru-RU" altLang="ru-RU" sz="1400" kern="1200" dirty="0">
                <a:solidFill>
                  <a:schemeClr val="tx1"/>
                </a:solidFill>
                <a:latin typeface="+mn-lt"/>
              </a:rPr>
              <a:t>быстрый доступ к отчетам для анализа</a:t>
            </a:r>
            <a:endParaRPr lang="ru-RU" sz="1400" kern="1200" dirty="0">
              <a:solidFill>
                <a:schemeClr val="tx1"/>
              </a:solidFill>
              <a:latin typeface="+mn-lt"/>
            </a:endParaRPr>
          </a:p>
        </p:txBody>
      </p:sp>
    </p:spTree>
    <p:extLst>
      <p:ext uri="{BB962C8B-B14F-4D97-AF65-F5344CB8AC3E}">
        <p14:creationId xmlns:p14="http://schemas.microsoft.com/office/powerpoint/2010/main" val="1692921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79" name="Овал 78">
            <a:extLst>
              <a:ext uri="{FF2B5EF4-FFF2-40B4-BE49-F238E27FC236}">
                <a16:creationId xmlns:a16="http://schemas.microsoft.com/office/drawing/2014/main" id="{5100430E-C28C-4F02-8AD4-03C6B9F13997}"/>
              </a:ext>
            </a:extLst>
          </p:cNvPr>
          <p:cNvSpPr/>
          <p:nvPr/>
        </p:nvSpPr>
        <p:spPr bwMode="auto">
          <a:xfrm>
            <a:off x="6111525" y="1778661"/>
            <a:ext cx="1120042" cy="1045705"/>
          </a:xfrm>
          <a:prstGeom prst="ellipse">
            <a:avLst/>
          </a:prstGeom>
          <a:solidFill>
            <a:srgbClr val="C9907C"/>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78" name="Овал 77">
            <a:extLst>
              <a:ext uri="{FF2B5EF4-FFF2-40B4-BE49-F238E27FC236}">
                <a16:creationId xmlns:a16="http://schemas.microsoft.com/office/drawing/2014/main" id="{AF609597-814C-45E2-B365-625028588FE5}"/>
              </a:ext>
            </a:extLst>
          </p:cNvPr>
          <p:cNvSpPr/>
          <p:nvPr/>
        </p:nvSpPr>
        <p:spPr bwMode="auto">
          <a:xfrm>
            <a:off x="8274373" y="2575768"/>
            <a:ext cx="1120042" cy="1045705"/>
          </a:xfrm>
          <a:prstGeom prst="ellipse">
            <a:avLst/>
          </a:prstGeom>
          <a:gradFill>
            <a:gsLst>
              <a:gs pos="100000">
                <a:srgbClr val="B3BDB5"/>
              </a:gs>
              <a:gs pos="0">
                <a:srgbClr val="C9907C"/>
              </a:gs>
            </a:gsLst>
            <a:lin ang="5400000" scaled="1"/>
          </a:gra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77" name="Овал 76">
            <a:extLst>
              <a:ext uri="{FF2B5EF4-FFF2-40B4-BE49-F238E27FC236}">
                <a16:creationId xmlns:a16="http://schemas.microsoft.com/office/drawing/2014/main" id="{42429EF6-E1D2-46A7-9593-9317FB1DA816}"/>
              </a:ext>
            </a:extLst>
          </p:cNvPr>
          <p:cNvSpPr/>
          <p:nvPr/>
        </p:nvSpPr>
        <p:spPr bwMode="auto">
          <a:xfrm>
            <a:off x="8913222" y="4309725"/>
            <a:ext cx="1120042" cy="1045705"/>
          </a:xfrm>
          <a:prstGeom prst="ellipse">
            <a:avLst/>
          </a:prstGeom>
          <a:solidFill>
            <a:srgbClr val="B3BDB5"/>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76" name="Овал 75">
            <a:extLst>
              <a:ext uri="{FF2B5EF4-FFF2-40B4-BE49-F238E27FC236}">
                <a16:creationId xmlns:a16="http://schemas.microsoft.com/office/drawing/2014/main" id="{DC9AA14A-E277-41AF-9274-F9C4EB8E91D5}"/>
              </a:ext>
            </a:extLst>
          </p:cNvPr>
          <p:cNvSpPr/>
          <p:nvPr/>
        </p:nvSpPr>
        <p:spPr bwMode="auto">
          <a:xfrm>
            <a:off x="3393369" y="2221701"/>
            <a:ext cx="1120042" cy="1045705"/>
          </a:xfrm>
          <a:prstGeom prst="ellipse">
            <a:avLst/>
          </a:prstGeom>
          <a:solidFill>
            <a:srgbClr val="835E54"/>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74" name="Овал 73">
            <a:extLst>
              <a:ext uri="{FF2B5EF4-FFF2-40B4-BE49-F238E27FC236}">
                <a16:creationId xmlns:a16="http://schemas.microsoft.com/office/drawing/2014/main" id="{AA1595C8-F0E2-4444-AD1A-774839B33906}"/>
              </a:ext>
            </a:extLst>
          </p:cNvPr>
          <p:cNvSpPr/>
          <p:nvPr/>
        </p:nvSpPr>
        <p:spPr bwMode="auto">
          <a:xfrm>
            <a:off x="1971180" y="3241571"/>
            <a:ext cx="1120042" cy="1045705"/>
          </a:xfrm>
          <a:prstGeom prst="ellipse">
            <a:avLst/>
          </a:prstGeom>
          <a:solidFill>
            <a:srgbClr val="835E54"/>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75" name="Овал 74">
            <a:extLst>
              <a:ext uri="{FF2B5EF4-FFF2-40B4-BE49-F238E27FC236}">
                <a16:creationId xmlns:a16="http://schemas.microsoft.com/office/drawing/2014/main" id="{7C466F81-4247-405E-AC79-DE3492296600}"/>
              </a:ext>
            </a:extLst>
          </p:cNvPr>
          <p:cNvSpPr/>
          <p:nvPr/>
        </p:nvSpPr>
        <p:spPr bwMode="auto">
          <a:xfrm>
            <a:off x="1968051" y="1562189"/>
            <a:ext cx="1120042" cy="1045705"/>
          </a:xfrm>
          <a:prstGeom prst="ellipse">
            <a:avLst/>
          </a:prstGeom>
          <a:solidFill>
            <a:srgbClr val="835E54"/>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23554" name="Заголовок 1">
            <a:extLst>
              <a:ext uri="{FF2B5EF4-FFF2-40B4-BE49-F238E27FC236}">
                <a16:creationId xmlns:a16="http://schemas.microsoft.com/office/drawing/2014/main" id="{EDA3B467-D49E-435D-A34A-FC157FD8D5CF}"/>
              </a:ext>
            </a:extLst>
          </p:cNvPr>
          <p:cNvSpPr>
            <a:spLocks noGrp="1" noChangeArrowheads="1"/>
          </p:cNvSpPr>
          <p:nvPr>
            <p:ph type="title"/>
          </p:nvPr>
        </p:nvSpPr>
        <p:spPr>
          <a:xfrm>
            <a:off x="671642" y="188901"/>
            <a:ext cx="9097832" cy="7937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Источники данных платежного календаря</a:t>
            </a:r>
          </a:p>
        </p:txBody>
      </p:sp>
      <p:sp>
        <p:nvSpPr>
          <p:cNvPr id="28" name="Овал 27">
            <a:extLst>
              <a:ext uri="{FF2B5EF4-FFF2-40B4-BE49-F238E27FC236}">
                <a16:creationId xmlns:a16="http://schemas.microsoft.com/office/drawing/2014/main" id="{B791854D-1DB3-4A7A-94DE-848E7634D5A5}"/>
              </a:ext>
            </a:extLst>
          </p:cNvPr>
          <p:cNvSpPr/>
          <p:nvPr/>
        </p:nvSpPr>
        <p:spPr bwMode="auto">
          <a:xfrm>
            <a:off x="4931638" y="3141762"/>
            <a:ext cx="3018559" cy="2714825"/>
          </a:xfrm>
          <a:prstGeom prst="ellipse">
            <a:avLst/>
          </a:prstGeom>
          <a:solidFill>
            <a:srgbClr val="FCC451">
              <a:alpha val="70000"/>
            </a:srgbClr>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32" name="Овал 31">
            <a:extLst>
              <a:ext uri="{FF2B5EF4-FFF2-40B4-BE49-F238E27FC236}">
                <a16:creationId xmlns:a16="http://schemas.microsoft.com/office/drawing/2014/main" id="{8251FE13-3CCD-4DE7-A382-71BA5DE3DED8}"/>
              </a:ext>
            </a:extLst>
          </p:cNvPr>
          <p:cNvSpPr/>
          <p:nvPr/>
        </p:nvSpPr>
        <p:spPr bwMode="auto">
          <a:xfrm>
            <a:off x="2471140" y="4602886"/>
            <a:ext cx="1120042" cy="1045705"/>
          </a:xfrm>
          <a:prstGeom prst="ellipse">
            <a:avLst/>
          </a:prstGeom>
          <a:solidFill>
            <a:srgbClr val="FCC451"/>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sp>
        <p:nvSpPr>
          <p:cNvPr id="33" name="Деньги">
            <a:extLst>
              <a:ext uri="{FF2B5EF4-FFF2-40B4-BE49-F238E27FC236}">
                <a16:creationId xmlns:a16="http://schemas.microsoft.com/office/drawing/2014/main" id="{2F733F30-D5EE-467F-A163-670D04B10F5A}"/>
              </a:ext>
            </a:extLst>
          </p:cNvPr>
          <p:cNvSpPr>
            <a:spLocks noChangeAspect="1" noEditPoints="1"/>
          </p:cNvSpPr>
          <p:nvPr/>
        </p:nvSpPr>
        <p:spPr bwMode="auto">
          <a:xfrm>
            <a:off x="2669769" y="4918869"/>
            <a:ext cx="681014" cy="511952"/>
          </a:xfrm>
          <a:custGeom>
            <a:avLst/>
            <a:gdLst>
              <a:gd name="T0" fmla="*/ 2147483647 w 6336"/>
              <a:gd name="T1" fmla="*/ 2147483647 h 4763"/>
              <a:gd name="T2" fmla="*/ 2147483647 w 6336"/>
              <a:gd name="T3" fmla="*/ 2147483647 h 4763"/>
              <a:gd name="T4" fmla="*/ 2147483647 w 6336"/>
              <a:gd name="T5" fmla="*/ 2147483647 h 4763"/>
              <a:gd name="T6" fmla="*/ 2147483647 w 6336"/>
              <a:gd name="T7" fmla="*/ 2147483647 h 4763"/>
              <a:gd name="T8" fmla="*/ 2147483647 w 6336"/>
              <a:gd name="T9" fmla="*/ 2147483647 h 4763"/>
              <a:gd name="T10" fmla="*/ 2147483647 w 6336"/>
              <a:gd name="T11" fmla="*/ 2147483647 h 4763"/>
              <a:gd name="T12" fmla="*/ 2147483647 w 6336"/>
              <a:gd name="T13" fmla="*/ 2147483647 h 4763"/>
              <a:gd name="T14" fmla="*/ 2147483647 w 6336"/>
              <a:gd name="T15" fmla="*/ 2147483647 h 4763"/>
              <a:gd name="T16" fmla="*/ 2147483647 w 6336"/>
              <a:gd name="T17" fmla="*/ 2147483647 h 4763"/>
              <a:gd name="T18" fmla="*/ 2147483647 w 6336"/>
              <a:gd name="T19" fmla="*/ 2147483647 h 4763"/>
              <a:gd name="T20" fmla="*/ 2147483647 w 6336"/>
              <a:gd name="T21" fmla="*/ 2147483647 h 4763"/>
              <a:gd name="T22" fmla="*/ 2147483647 w 6336"/>
              <a:gd name="T23" fmla="*/ 2147483647 h 4763"/>
              <a:gd name="T24" fmla="*/ 2147483647 w 6336"/>
              <a:gd name="T25" fmla="*/ 2147483647 h 4763"/>
              <a:gd name="T26" fmla="*/ 2147483647 w 6336"/>
              <a:gd name="T27" fmla="*/ 2147483647 h 4763"/>
              <a:gd name="T28" fmla="*/ 2147483647 w 6336"/>
              <a:gd name="T29" fmla="*/ 2147483647 h 4763"/>
              <a:gd name="T30" fmla="*/ 2147483647 w 6336"/>
              <a:gd name="T31" fmla="*/ 2147483647 h 4763"/>
              <a:gd name="T32" fmla="*/ 2147483647 w 6336"/>
              <a:gd name="T33" fmla="*/ 2147483647 h 4763"/>
              <a:gd name="T34" fmla="*/ 2147483647 w 6336"/>
              <a:gd name="T35" fmla="*/ 2147483647 h 4763"/>
              <a:gd name="T36" fmla="*/ 2147483647 w 6336"/>
              <a:gd name="T37" fmla="*/ 2147483647 h 4763"/>
              <a:gd name="T38" fmla="*/ 2147483647 w 6336"/>
              <a:gd name="T39" fmla="*/ 2147483647 h 4763"/>
              <a:gd name="T40" fmla="*/ 2147483647 w 6336"/>
              <a:gd name="T41" fmla="*/ 2147483647 h 4763"/>
              <a:gd name="T42" fmla="*/ 2147483647 w 6336"/>
              <a:gd name="T43" fmla="*/ 2147483647 h 4763"/>
              <a:gd name="T44" fmla="*/ 2147483647 w 6336"/>
              <a:gd name="T45" fmla="*/ 2147483647 h 4763"/>
              <a:gd name="T46" fmla="*/ 2147483647 w 6336"/>
              <a:gd name="T47" fmla="*/ 2147483647 h 4763"/>
              <a:gd name="T48" fmla="*/ 2147483647 w 6336"/>
              <a:gd name="T49" fmla="*/ 2147483647 h 4763"/>
              <a:gd name="T50" fmla="*/ 2147483647 w 6336"/>
              <a:gd name="T51" fmla="*/ 2147483647 h 4763"/>
              <a:gd name="T52" fmla="*/ 2147483647 w 6336"/>
              <a:gd name="T53" fmla="*/ 2147483647 h 4763"/>
              <a:gd name="T54" fmla="*/ 2147483647 w 6336"/>
              <a:gd name="T55" fmla="*/ 2147483647 h 4763"/>
              <a:gd name="T56" fmla="*/ 2147483647 w 6336"/>
              <a:gd name="T57" fmla="*/ 2147483647 h 4763"/>
              <a:gd name="T58" fmla="*/ 2147483647 w 6336"/>
              <a:gd name="T59" fmla="*/ 2147483647 h 4763"/>
              <a:gd name="T60" fmla="*/ 2147483647 w 6336"/>
              <a:gd name="T61" fmla="*/ 2147483647 h 4763"/>
              <a:gd name="T62" fmla="*/ 2147483647 w 6336"/>
              <a:gd name="T63" fmla="*/ 2147483647 h 4763"/>
              <a:gd name="T64" fmla="*/ 2147483647 w 6336"/>
              <a:gd name="T65" fmla="*/ 2147483647 h 4763"/>
              <a:gd name="T66" fmla="*/ 2147483647 w 6336"/>
              <a:gd name="T67" fmla="*/ 2147483647 h 4763"/>
              <a:gd name="T68" fmla="*/ 2147483647 w 6336"/>
              <a:gd name="T69" fmla="*/ 2147483647 h 4763"/>
              <a:gd name="T70" fmla="*/ 2147483647 w 6336"/>
              <a:gd name="T71" fmla="*/ 2147483647 h 4763"/>
              <a:gd name="T72" fmla="*/ 2147483647 w 6336"/>
              <a:gd name="T73" fmla="*/ 2147483647 h 4763"/>
              <a:gd name="T74" fmla="*/ 2147483647 w 6336"/>
              <a:gd name="T75" fmla="*/ 2147483647 h 4763"/>
              <a:gd name="T76" fmla="*/ 2147483647 w 6336"/>
              <a:gd name="T77" fmla="*/ 2147483647 h 4763"/>
              <a:gd name="T78" fmla="*/ 2147483647 w 6336"/>
              <a:gd name="T79" fmla="*/ 2147483647 h 4763"/>
              <a:gd name="T80" fmla="*/ 2147483647 w 6336"/>
              <a:gd name="T81" fmla="*/ 2147483647 h 4763"/>
              <a:gd name="T82" fmla="*/ 2147483647 w 6336"/>
              <a:gd name="T83" fmla="*/ 2147483647 h 4763"/>
              <a:gd name="T84" fmla="*/ 2147483647 w 6336"/>
              <a:gd name="T85" fmla="*/ 2147483647 h 4763"/>
              <a:gd name="T86" fmla="*/ 0 w 6336"/>
              <a:gd name="T87" fmla="*/ 2147483647 h 4763"/>
              <a:gd name="T88" fmla="*/ 2147483647 w 6336"/>
              <a:gd name="T89" fmla="*/ 2147483647 h 4763"/>
              <a:gd name="T90" fmla="*/ 0 w 6336"/>
              <a:gd name="T91" fmla="*/ 2147483647 h 4763"/>
              <a:gd name="T92" fmla="*/ 2147483647 w 6336"/>
              <a:gd name="T93" fmla="*/ 2147483647 h 4763"/>
              <a:gd name="T94" fmla="*/ 2147483647 w 6336"/>
              <a:gd name="T95" fmla="*/ 2147483647 h 4763"/>
              <a:gd name="T96" fmla="*/ 2147483647 w 6336"/>
              <a:gd name="T97" fmla="*/ 2147483647 h 4763"/>
              <a:gd name="T98" fmla="*/ 2147483647 w 6336"/>
              <a:gd name="T99" fmla="*/ 2147483647 h 4763"/>
              <a:gd name="T100" fmla="*/ 2147483647 w 6336"/>
              <a:gd name="T101" fmla="*/ 2147483647 h 4763"/>
              <a:gd name="T102" fmla="*/ 2147483647 w 6336"/>
              <a:gd name="T103" fmla="*/ 2147483647 h 4763"/>
              <a:gd name="T104" fmla="*/ 2147483647 w 6336"/>
              <a:gd name="T105" fmla="*/ 2147483647 h 4763"/>
              <a:gd name="T106" fmla="*/ 2147483647 w 6336"/>
              <a:gd name="T107" fmla="*/ 2147483647 h 4763"/>
              <a:gd name="T108" fmla="*/ 2147483647 w 6336"/>
              <a:gd name="T109" fmla="*/ 2147483647 h 4763"/>
              <a:gd name="T110" fmla="*/ 2147483647 w 6336"/>
              <a:gd name="T111" fmla="*/ 2147483647 h 4763"/>
              <a:gd name="T112" fmla="*/ 2147483647 w 6336"/>
              <a:gd name="T113" fmla="*/ 2147483647 h 4763"/>
              <a:gd name="T114" fmla="*/ 2147483647 w 6336"/>
              <a:gd name="T115" fmla="*/ 2147483647 h 4763"/>
              <a:gd name="T116" fmla="*/ 2147483647 w 6336"/>
              <a:gd name="T117" fmla="*/ 2147483647 h 4763"/>
              <a:gd name="T118" fmla="*/ 2147483647 w 6336"/>
              <a:gd name="T119" fmla="*/ 2147483647 h 47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6"/>
              <a:gd name="T181" fmla="*/ 0 h 4763"/>
              <a:gd name="T182" fmla="*/ 6336 w 6336"/>
              <a:gd name="T183" fmla="*/ 4763 h 47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6" h="4763">
                <a:moveTo>
                  <a:pt x="1772" y="3695"/>
                </a:moveTo>
                <a:lnTo>
                  <a:pt x="109" y="2820"/>
                </a:lnTo>
                <a:lnTo>
                  <a:pt x="109" y="2672"/>
                </a:lnTo>
                <a:lnTo>
                  <a:pt x="1772" y="3547"/>
                </a:lnTo>
                <a:lnTo>
                  <a:pt x="1772" y="3695"/>
                </a:lnTo>
                <a:close/>
                <a:moveTo>
                  <a:pt x="3814" y="1925"/>
                </a:moveTo>
                <a:lnTo>
                  <a:pt x="4488" y="1668"/>
                </a:lnTo>
                <a:lnTo>
                  <a:pt x="2515" y="608"/>
                </a:lnTo>
                <a:lnTo>
                  <a:pt x="1795" y="857"/>
                </a:lnTo>
                <a:lnTo>
                  <a:pt x="3814" y="1925"/>
                </a:lnTo>
                <a:close/>
                <a:moveTo>
                  <a:pt x="4541" y="1785"/>
                </a:moveTo>
                <a:lnTo>
                  <a:pt x="3830" y="2056"/>
                </a:lnTo>
                <a:lnTo>
                  <a:pt x="3830" y="4109"/>
                </a:lnTo>
                <a:lnTo>
                  <a:pt x="4501" y="3874"/>
                </a:lnTo>
                <a:lnTo>
                  <a:pt x="4541" y="1785"/>
                </a:lnTo>
                <a:close/>
                <a:moveTo>
                  <a:pt x="2218" y="1229"/>
                </a:moveTo>
                <a:lnTo>
                  <a:pt x="2218" y="1229"/>
                </a:lnTo>
                <a:lnTo>
                  <a:pt x="2183" y="1250"/>
                </a:lnTo>
                <a:lnTo>
                  <a:pt x="2148" y="1271"/>
                </a:lnTo>
                <a:lnTo>
                  <a:pt x="2116" y="1291"/>
                </a:lnTo>
                <a:lnTo>
                  <a:pt x="2084" y="1312"/>
                </a:lnTo>
                <a:lnTo>
                  <a:pt x="2056" y="1333"/>
                </a:lnTo>
                <a:lnTo>
                  <a:pt x="2030" y="1354"/>
                </a:lnTo>
                <a:lnTo>
                  <a:pt x="2005" y="1374"/>
                </a:lnTo>
                <a:lnTo>
                  <a:pt x="1982" y="1395"/>
                </a:lnTo>
                <a:lnTo>
                  <a:pt x="1961" y="1416"/>
                </a:lnTo>
                <a:lnTo>
                  <a:pt x="1944" y="1435"/>
                </a:lnTo>
                <a:lnTo>
                  <a:pt x="1928" y="1456"/>
                </a:lnTo>
                <a:lnTo>
                  <a:pt x="1914" y="1476"/>
                </a:lnTo>
                <a:lnTo>
                  <a:pt x="1904" y="1496"/>
                </a:lnTo>
                <a:lnTo>
                  <a:pt x="1894" y="1515"/>
                </a:lnTo>
                <a:lnTo>
                  <a:pt x="1888" y="1536"/>
                </a:lnTo>
                <a:lnTo>
                  <a:pt x="1885" y="1553"/>
                </a:lnTo>
                <a:lnTo>
                  <a:pt x="1885" y="1569"/>
                </a:lnTo>
                <a:lnTo>
                  <a:pt x="1886" y="1587"/>
                </a:lnTo>
                <a:lnTo>
                  <a:pt x="1890" y="1603"/>
                </a:lnTo>
                <a:lnTo>
                  <a:pt x="1898" y="1619"/>
                </a:lnTo>
                <a:lnTo>
                  <a:pt x="1907" y="1634"/>
                </a:lnTo>
                <a:lnTo>
                  <a:pt x="1920" y="1650"/>
                </a:lnTo>
                <a:lnTo>
                  <a:pt x="1936" y="1666"/>
                </a:lnTo>
                <a:lnTo>
                  <a:pt x="1955" y="1681"/>
                </a:lnTo>
                <a:lnTo>
                  <a:pt x="1976" y="1695"/>
                </a:lnTo>
                <a:lnTo>
                  <a:pt x="2001" y="1710"/>
                </a:lnTo>
                <a:lnTo>
                  <a:pt x="2032" y="1724"/>
                </a:lnTo>
                <a:lnTo>
                  <a:pt x="2064" y="1737"/>
                </a:lnTo>
                <a:lnTo>
                  <a:pt x="2100" y="1748"/>
                </a:lnTo>
                <a:lnTo>
                  <a:pt x="2140" y="1759"/>
                </a:lnTo>
                <a:lnTo>
                  <a:pt x="2185" y="1769"/>
                </a:lnTo>
                <a:lnTo>
                  <a:pt x="2234" y="1778"/>
                </a:lnTo>
                <a:lnTo>
                  <a:pt x="2282" y="1785"/>
                </a:lnTo>
                <a:lnTo>
                  <a:pt x="2333" y="1791"/>
                </a:lnTo>
                <a:lnTo>
                  <a:pt x="2386" y="1796"/>
                </a:lnTo>
                <a:lnTo>
                  <a:pt x="2440" y="1797"/>
                </a:lnTo>
                <a:lnTo>
                  <a:pt x="2496" y="1799"/>
                </a:lnTo>
                <a:lnTo>
                  <a:pt x="2554" y="1799"/>
                </a:lnTo>
                <a:lnTo>
                  <a:pt x="2611" y="1799"/>
                </a:lnTo>
                <a:lnTo>
                  <a:pt x="2670" y="1796"/>
                </a:lnTo>
                <a:lnTo>
                  <a:pt x="2731" y="1791"/>
                </a:lnTo>
                <a:lnTo>
                  <a:pt x="2791" y="1786"/>
                </a:lnTo>
                <a:lnTo>
                  <a:pt x="2854" y="1780"/>
                </a:lnTo>
                <a:lnTo>
                  <a:pt x="2914" y="1772"/>
                </a:lnTo>
                <a:lnTo>
                  <a:pt x="2976" y="1764"/>
                </a:lnTo>
                <a:lnTo>
                  <a:pt x="3040" y="1754"/>
                </a:lnTo>
                <a:lnTo>
                  <a:pt x="3103" y="1743"/>
                </a:lnTo>
                <a:lnTo>
                  <a:pt x="3165" y="1730"/>
                </a:lnTo>
                <a:lnTo>
                  <a:pt x="2218" y="1229"/>
                </a:lnTo>
                <a:close/>
                <a:moveTo>
                  <a:pt x="4258" y="1084"/>
                </a:moveTo>
                <a:lnTo>
                  <a:pt x="4258" y="1084"/>
                </a:lnTo>
                <a:lnTo>
                  <a:pt x="4252" y="1073"/>
                </a:lnTo>
                <a:lnTo>
                  <a:pt x="4244" y="1060"/>
                </a:lnTo>
                <a:lnTo>
                  <a:pt x="4234" y="1049"/>
                </a:lnTo>
                <a:lnTo>
                  <a:pt x="4223" y="1038"/>
                </a:lnTo>
                <a:lnTo>
                  <a:pt x="4210" y="1026"/>
                </a:lnTo>
                <a:lnTo>
                  <a:pt x="4196" y="1015"/>
                </a:lnTo>
                <a:lnTo>
                  <a:pt x="4180" y="1004"/>
                </a:lnTo>
                <a:lnTo>
                  <a:pt x="4162" y="994"/>
                </a:lnTo>
                <a:lnTo>
                  <a:pt x="4143" y="985"/>
                </a:lnTo>
                <a:lnTo>
                  <a:pt x="4122" y="975"/>
                </a:lnTo>
                <a:lnTo>
                  <a:pt x="4078" y="958"/>
                </a:lnTo>
                <a:lnTo>
                  <a:pt x="4027" y="942"/>
                </a:lnTo>
                <a:lnTo>
                  <a:pt x="3969" y="929"/>
                </a:lnTo>
                <a:lnTo>
                  <a:pt x="3907" y="918"/>
                </a:lnTo>
                <a:lnTo>
                  <a:pt x="3841" y="908"/>
                </a:lnTo>
                <a:lnTo>
                  <a:pt x="3770" y="900"/>
                </a:lnTo>
                <a:lnTo>
                  <a:pt x="3693" y="897"/>
                </a:lnTo>
                <a:lnTo>
                  <a:pt x="3613" y="895"/>
                </a:lnTo>
                <a:lnTo>
                  <a:pt x="3529" y="895"/>
                </a:lnTo>
                <a:lnTo>
                  <a:pt x="3441" y="900"/>
                </a:lnTo>
                <a:lnTo>
                  <a:pt x="3348" y="908"/>
                </a:lnTo>
                <a:lnTo>
                  <a:pt x="4132" y="1328"/>
                </a:lnTo>
                <a:lnTo>
                  <a:pt x="4154" y="1309"/>
                </a:lnTo>
                <a:lnTo>
                  <a:pt x="4173" y="1290"/>
                </a:lnTo>
                <a:lnTo>
                  <a:pt x="4191" y="1272"/>
                </a:lnTo>
                <a:lnTo>
                  <a:pt x="4207" y="1253"/>
                </a:lnTo>
                <a:lnTo>
                  <a:pt x="4220" y="1235"/>
                </a:lnTo>
                <a:lnTo>
                  <a:pt x="4233" y="1219"/>
                </a:lnTo>
                <a:lnTo>
                  <a:pt x="4242" y="1204"/>
                </a:lnTo>
                <a:lnTo>
                  <a:pt x="4250" y="1188"/>
                </a:lnTo>
                <a:lnTo>
                  <a:pt x="4256" y="1172"/>
                </a:lnTo>
                <a:lnTo>
                  <a:pt x="4261" y="1157"/>
                </a:lnTo>
                <a:lnTo>
                  <a:pt x="4263" y="1144"/>
                </a:lnTo>
                <a:lnTo>
                  <a:pt x="4264" y="1130"/>
                </a:lnTo>
                <a:lnTo>
                  <a:pt x="4266" y="1117"/>
                </a:lnTo>
                <a:lnTo>
                  <a:pt x="4264" y="1106"/>
                </a:lnTo>
                <a:lnTo>
                  <a:pt x="4261" y="1095"/>
                </a:lnTo>
                <a:lnTo>
                  <a:pt x="4258" y="1084"/>
                </a:lnTo>
                <a:close/>
                <a:moveTo>
                  <a:pt x="1997" y="1111"/>
                </a:moveTo>
                <a:lnTo>
                  <a:pt x="383" y="1655"/>
                </a:lnTo>
                <a:lnTo>
                  <a:pt x="1933" y="2482"/>
                </a:lnTo>
                <a:lnTo>
                  <a:pt x="3516" y="1915"/>
                </a:lnTo>
                <a:lnTo>
                  <a:pt x="3342" y="1824"/>
                </a:lnTo>
                <a:lnTo>
                  <a:pt x="3269" y="1842"/>
                </a:lnTo>
                <a:lnTo>
                  <a:pt x="3194" y="1858"/>
                </a:lnTo>
                <a:lnTo>
                  <a:pt x="3119" y="1872"/>
                </a:lnTo>
                <a:lnTo>
                  <a:pt x="3044" y="1885"/>
                </a:lnTo>
                <a:lnTo>
                  <a:pt x="2969" y="1898"/>
                </a:lnTo>
                <a:lnTo>
                  <a:pt x="2893" y="1907"/>
                </a:lnTo>
                <a:lnTo>
                  <a:pt x="2820" y="1915"/>
                </a:lnTo>
                <a:lnTo>
                  <a:pt x="2747" y="1922"/>
                </a:lnTo>
                <a:lnTo>
                  <a:pt x="2675" y="1927"/>
                </a:lnTo>
                <a:lnTo>
                  <a:pt x="2603" y="1930"/>
                </a:lnTo>
                <a:lnTo>
                  <a:pt x="2534" y="1931"/>
                </a:lnTo>
                <a:lnTo>
                  <a:pt x="2466" y="1930"/>
                </a:lnTo>
                <a:lnTo>
                  <a:pt x="2399" y="1927"/>
                </a:lnTo>
                <a:lnTo>
                  <a:pt x="2335" y="1923"/>
                </a:lnTo>
                <a:lnTo>
                  <a:pt x="2273" y="1915"/>
                </a:lnTo>
                <a:lnTo>
                  <a:pt x="2212" y="1907"/>
                </a:lnTo>
                <a:lnTo>
                  <a:pt x="2166" y="1899"/>
                </a:lnTo>
                <a:lnTo>
                  <a:pt x="2118" y="1888"/>
                </a:lnTo>
                <a:lnTo>
                  <a:pt x="2073" y="1877"/>
                </a:lnTo>
                <a:lnTo>
                  <a:pt x="2030" y="1863"/>
                </a:lnTo>
                <a:lnTo>
                  <a:pt x="1989" y="1847"/>
                </a:lnTo>
                <a:lnTo>
                  <a:pt x="1949" y="1829"/>
                </a:lnTo>
                <a:lnTo>
                  <a:pt x="1912" y="1810"/>
                </a:lnTo>
                <a:lnTo>
                  <a:pt x="1878" y="1788"/>
                </a:lnTo>
                <a:lnTo>
                  <a:pt x="1848" y="1764"/>
                </a:lnTo>
                <a:lnTo>
                  <a:pt x="1834" y="1753"/>
                </a:lnTo>
                <a:lnTo>
                  <a:pt x="1821" y="1738"/>
                </a:lnTo>
                <a:lnTo>
                  <a:pt x="1808" y="1725"/>
                </a:lnTo>
                <a:lnTo>
                  <a:pt x="1799" y="1711"/>
                </a:lnTo>
                <a:lnTo>
                  <a:pt x="1787" y="1697"/>
                </a:lnTo>
                <a:lnTo>
                  <a:pt x="1780" y="1681"/>
                </a:lnTo>
                <a:lnTo>
                  <a:pt x="1772" y="1665"/>
                </a:lnTo>
                <a:lnTo>
                  <a:pt x="1765" y="1649"/>
                </a:lnTo>
                <a:lnTo>
                  <a:pt x="1760" y="1631"/>
                </a:lnTo>
                <a:lnTo>
                  <a:pt x="1757" y="1614"/>
                </a:lnTo>
                <a:lnTo>
                  <a:pt x="1754" y="1596"/>
                </a:lnTo>
                <a:lnTo>
                  <a:pt x="1752" y="1577"/>
                </a:lnTo>
                <a:lnTo>
                  <a:pt x="1752" y="1558"/>
                </a:lnTo>
                <a:lnTo>
                  <a:pt x="1754" y="1539"/>
                </a:lnTo>
                <a:lnTo>
                  <a:pt x="1759" y="1512"/>
                </a:lnTo>
                <a:lnTo>
                  <a:pt x="1765" y="1486"/>
                </a:lnTo>
                <a:lnTo>
                  <a:pt x="1775" y="1461"/>
                </a:lnTo>
                <a:lnTo>
                  <a:pt x="1786" y="1435"/>
                </a:lnTo>
                <a:lnTo>
                  <a:pt x="1800" y="1411"/>
                </a:lnTo>
                <a:lnTo>
                  <a:pt x="1816" y="1385"/>
                </a:lnTo>
                <a:lnTo>
                  <a:pt x="1834" y="1362"/>
                </a:lnTo>
                <a:lnTo>
                  <a:pt x="1855" y="1338"/>
                </a:lnTo>
                <a:lnTo>
                  <a:pt x="1875" y="1314"/>
                </a:lnTo>
                <a:lnTo>
                  <a:pt x="1899" y="1290"/>
                </a:lnTo>
                <a:lnTo>
                  <a:pt x="1926" y="1266"/>
                </a:lnTo>
                <a:lnTo>
                  <a:pt x="1953" y="1243"/>
                </a:lnTo>
                <a:lnTo>
                  <a:pt x="1982" y="1221"/>
                </a:lnTo>
                <a:lnTo>
                  <a:pt x="2013" y="1199"/>
                </a:lnTo>
                <a:lnTo>
                  <a:pt x="2046" y="1176"/>
                </a:lnTo>
                <a:lnTo>
                  <a:pt x="2080" y="1156"/>
                </a:lnTo>
                <a:lnTo>
                  <a:pt x="1997" y="1111"/>
                </a:lnTo>
                <a:close/>
                <a:moveTo>
                  <a:pt x="2753" y="587"/>
                </a:moveTo>
                <a:lnTo>
                  <a:pt x="4496" y="0"/>
                </a:lnTo>
                <a:lnTo>
                  <a:pt x="6307" y="926"/>
                </a:lnTo>
                <a:lnTo>
                  <a:pt x="6307" y="1188"/>
                </a:lnTo>
                <a:lnTo>
                  <a:pt x="4671" y="1773"/>
                </a:lnTo>
                <a:lnTo>
                  <a:pt x="4667" y="2011"/>
                </a:lnTo>
                <a:lnTo>
                  <a:pt x="6221" y="1456"/>
                </a:lnTo>
                <a:lnTo>
                  <a:pt x="6221" y="1596"/>
                </a:lnTo>
                <a:lnTo>
                  <a:pt x="4665" y="2150"/>
                </a:lnTo>
                <a:lnTo>
                  <a:pt x="4662" y="2340"/>
                </a:lnTo>
                <a:lnTo>
                  <a:pt x="6336" y="1743"/>
                </a:lnTo>
                <a:lnTo>
                  <a:pt x="6336" y="1882"/>
                </a:lnTo>
                <a:lnTo>
                  <a:pt x="4659" y="2480"/>
                </a:lnTo>
                <a:lnTo>
                  <a:pt x="4655" y="2670"/>
                </a:lnTo>
                <a:lnTo>
                  <a:pt x="6218" y="2113"/>
                </a:lnTo>
                <a:lnTo>
                  <a:pt x="6218" y="2252"/>
                </a:lnTo>
                <a:lnTo>
                  <a:pt x="4652" y="2811"/>
                </a:lnTo>
                <a:lnTo>
                  <a:pt x="4649" y="2999"/>
                </a:lnTo>
                <a:lnTo>
                  <a:pt x="6336" y="2397"/>
                </a:lnTo>
                <a:lnTo>
                  <a:pt x="6336" y="2538"/>
                </a:lnTo>
                <a:lnTo>
                  <a:pt x="4646" y="3140"/>
                </a:lnTo>
                <a:lnTo>
                  <a:pt x="4643" y="3330"/>
                </a:lnTo>
                <a:lnTo>
                  <a:pt x="6223" y="2766"/>
                </a:lnTo>
                <a:lnTo>
                  <a:pt x="6223" y="2905"/>
                </a:lnTo>
                <a:lnTo>
                  <a:pt x="4639" y="3470"/>
                </a:lnTo>
                <a:lnTo>
                  <a:pt x="4636" y="3658"/>
                </a:lnTo>
                <a:lnTo>
                  <a:pt x="6336" y="3053"/>
                </a:lnTo>
                <a:lnTo>
                  <a:pt x="6336" y="3192"/>
                </a:lnTo>
                <a:lnTo>
                  <a:pt x="4633" y="3799"/>
                </a:lnTo>
                <a:lnTo>
                  <a:pt x="4630" y="3968"/>
                </a:lnTo>
                <a:lnTo>
                  <a:pt x="3699" y="4294"/>
                </a:lnTo>
                <a:lnTo>
                  <a:pt x="3699" y="4133"/>
                </a:lnTo>
                <a:lnTo>
                  <a:pt x="1933" y="4763"/>
                </a:lnTo>
                <a:lnTo>
                  <a:pt x="0" y="3745"/>
                </a:lnTo>
                <a:lnTo>
                  <a:pt x="0" y="3596"/>
                </a:lnTo>
                <a:lnTo>
                  <a:pt x="1944" y="4619"/>
                </a:lnTo>
                <a:lnTo>
                  <a:pt x="3699" y="3994"/>
                </a:lnTo>
                <a:lnTo>
                  <a:pt x="3699" y="3805"/>
                </a:lnTo>
                <a:lnTo>
                  <a:pt x="1933" y="4436"/>
                </a:lnTo>
                <a:lnTo>
                  <a:pt x="109" y="3475"/>
                </a:lnTo>
                <a:lnTo>
                  <a:pt x="109" y="3326"/>
                </a:lnTo>
                <a:lnTo>
                  <a:pt x="1944" y="4292"/>
                </a:lnTo>
                <a:lnTo>
                  <a:pt x="3699" y="3666"/>
                </a:lnTo>
                <a:lnTo>
                  <a:pt x="3699" y="3478"/>
                </a:lnTo>
                <a:lnTo>
                  <a:pt x="1933" y="4107"/>
                </a:lnTo>
                <a:lnTo>
                  <a:pt x="0" y="3090"/>
                </a:lnTo>
                <a:lnTo>
                  <a:pt x="0" y="2942"/>
                </a:lnTo>
                <a:lnTo>
                  <a:pt x="1944" y="3965"/>
                </a:lnTo>
                <a:lnTo>
                  <a:pt x="3699" y="3338"/>
                </a:lnTo>
                <a:lnTo>
                  <a:pt x="3699" y="3149"/>
                </a:lnTo>
                <a:lnTo>
                  <a:pt x="1947" y="3775"/>
                </a:lnTo>
                <a:lnTo>
                  <a:pt x="1947" y="3636"/>
                </a:lnTo>
                <a:lnTo>
                  <a:pt x="3699" y="3010"/>
                </a:lnTo>
                <a:lnTo>
                  <a:pt x="3699" y="2822"/>
                </a:lnTo>
                <a:lnTo>
                  <a:pt x="1933" y="3453"/>
                </a:lnTo>
                <a:lnTo>
                  <a:pt x="0" y="2434"/>
                </a:lnTo>
                <a:lnTo>
                  <a:pt x="0" y="2286"/>
                </a:lnTo>
                <a:lnTo>
                  <a:pt x="1944" y="3309"/>
                </a:lnTo>
                <a:lnTo>
                  <a:pt x="3699" y="2683"/>
                </a:lnTo>
                <a:lnTo>
                  <a:pt x="3699" y="2495"/>
                </a:lnTo>
                <a:lnTo>
                  <a:pt x="2089" y="3069"/>
                </a:lnTo>
                <a:lnTo>
                  <a:pt x="2089" y="2931"/>
                </a:lnTo>
                <a:lnTo>
                  <a:pt x="3699" y="2356"/>
                </a:lnTo>
                <a:lnTo>
                  <a:pt x="3699" y="2121"/>
                </a:lnTo>
                <a:lnTo>
                  <a:pt x="1914" y="2760"/>
                </a:lnTo>
                <a:lnTo>
                  <a:pt x="26" y="1754"/>
                </a:lnTo>
                <a:lnTo>
                  <a:pt x="26" y="1507"/>
                </a:lnTo>
                <a:lnTo>
                  <a:pt x="1465" y="1022"/>
                </a:lnTo>
                <a:lnTo>
                  <a:pt x="1465" y="832"/>
                </a:lnTo>
                <a:lnTo>
                  <a:pt x="1468" y="832"/>
                </a:lnTo>
                <a:lnTo>
                  <a:pt x="2526" y="466"/>
                </a:lnTo>
                <a:lnTo>
                  <a:pt x="2753" y="587"/>
                </a:lnTo>
                <a:close/>
                <a:moveTo>
                  <a:pt x="4475" y="276"/>
                </a:moveTo>
                <a:lnTo>
                  <a:pt x="3061" y="753"/>
                </a:lnTo>
                <a:lnTo>
                  <a:pt x="3154" y="803"/>
                </a:lnTo>
                <a:lnTo>
                  <a:pt x="3259" y="789"/>
                </a:lnTo>
                <a:lnTo>
                  <a:pt x="3364" y="777"/>
                </a:lnTo>
                <a:lnTo>
                  <a:pt x="3466" y="769"/>
                </a:lnTo>
                <a:lnTo>
                  <a:pt x="3567" y="765"/>
                </a:lnTo>
                <a:lnTo>
                  <a:pt x="3666" y="765"/>
                </a:lnTo>
                <a:lnTo>
                  <a:pt x="3712" y="765"/>
                </a:lnTo>
                <a:lnTo>
                  <a:pt x="3760" y="768"/>
                </a:lnTo>
                <a:lnTo>
                  <a:pt x="3805" y="771"/>
                </a:lnTo>
                <a:lnTo>
                  <a:pt x="3849" y="774"/>
                </a:lnTo>
                <a:lnTo>
                  <a:pt x="3894" y="779"/>
                </a:lnTo>
                <a:lnTo>
                  <a:pt x="3936" y="785"/>
                </a:lnTo>
                <a:lnTo>
                  <a:pt x="3977" y="792"/>
                </a:lnTo>
                <a:lnTo>
                  <a:pt x="4015" y="801"/>
                </a:lnTo>
                <a:lnTo>
                  <a:pt x="4054" y="809"/>
                </a:lnTo>
                <a:lnTo>
                  <a:pt x="4090" y="820"/>
                </a:lnTo>
                <a:lnTo>
                  <a:pt x="4126" y="832"/>
                </a:lnTo>
                <a:lnTo>
                  <a:pt x="4158" y="844"/>
                </a:lnTo>
                <a:lnTo>
                  <a:pt x="4189" y="857"/>
                </a:lnTo>
                <a:lnTo>
                  <a:pt x="4220" y="873"/>
                </a:lnTo>
                <a:lnTo>
                  <a:pt x="4247" y="889"/>
                </a:lnTo>
                <a:lnTo>
                  <a:pt x="4272" y="905"/>
                </a:lnTo>
                <a:lnTo>
                  <a:pt x="4295" y="924"/>
                </a:lnTo>
                <a:lnTo>
                  <a:pt x="4317" y="943"/>
                </a:lnTo>
                <a:lnTo>
                  <a:pt x="4336" y="964"/>
                </a:lnTo>
                <a:lnTo>
                  <a:pt x="4352" y="986"/>
                </a:lnTo>
                <a:lnTo>
                  <a:pt x="4367" y="1009"/>
                </a:lnTo>
                <a:lnTo>
                  <a:pt x="4379" y="1033"/>
                </a:lnTo>
                <a:lnTo>
                  <a:pt x="4387" y="1057"/>
                </a:lnTo>
                <a:lnTo>
                  <a:pt x="4394" y="1081"/>
                </a:lnTo>
                <a:lnTo>
                  <a:pt x="4397" y="1103"/>
                </a:lnTo>
                <a:lnTo>
                  <a:pt x="4397" y="1127"/>
                </a:lnTo>
                <a:lnTo>
                  <a:pt x="4397" y="1149"/>
                </a:lnTo>
                <a:lnTo>
                  <a:pt x="4392" y="1173"/>
                </a:lnTo>
                <a:lnTo>
                  <a:pt x="4387" y="1196"/>
                </a:lnTo>
                <a:lnTo>
                  <a:pt x="4379" y="1219"/>
                </a:lnTo>
                <a:lnTo>
                  <a:pt x="4370" y="1242"/>
                </a:lnTo>
                <a:lnTo>
                  <a:pt x="4359" y="1264"/>
                </a:lnTo>
                <a:lnTo>
                  <a:pt x="4344" y="1287"/>
                </a:lnTo>
                <a:lnTo>
                  <a:pt x="4330" y="1309"/>
                </a:lnTo>
                <a:lnTo>
                  <a:pt x="4312" y="1331"/>
                </a:lnTo>
                <a:lnTo>
                  <a:pt x="4295" y="1352"/>
                </a:lnTo>
                <a:lnTo>
                  <a:pt x="4276" y="1373"/>
                </a:lnTo>
                <a:lnTo>
                  <a:pt x="4255" y="1393"/>
                </a:lnTo>
                <a:lnTo>
                  <a:pt x="4542" y="1548"/>
                </a:lnTo>
                <a:lnTo>
                  <a:pt x="5967" y="1038"/>
                </a:lnTo>
                <a:lnTo>
                  <a:pt x="4475" y="276"/>
                </a:lnTo>
                <a:close/>
                <a:moveTo>
                  <a:pt x="1912" y="3114"/>
                </a:moveTo>
                <a:lnTo>
                  <a:pt x="94" y="2156"/>
                </a:lnTo>
                <a:lnTo>
                  <a:pt x="94" y="2008"/>
                </a:lnTo>
                <a:lnTo>
                  <a:pt x="1912" y="2966"/>
                </a:lnTo>
                <a:lnTo>
                  <a:pt x="1912" y="3114"/>
                </a:lnTo>
                <a:close/>
              </a:path>
            </a:pathLst>
          </a:custGeom>
          <a:solidFill>
            <a:srgbClr val="835E54"/>
          </a:solidFill>
          <a:ln>
            <a:noFill/>
          </a:ln>
        </p:spPr>
        <p:txBody>
          <a:bodyPr/>
          <a:lstStyle/>
          <a:p>
            <a:endParaRPr lang="ru-RU" dirty="0">
              <a:latin typeface="+mn-lt"/>
            </a:endParaRPr>
          </a:p>
        </p:txBody>
      </p:sp>
      <p:pic>
        <p:nvPicPr>
          <p:cNvPr id="34" name="Рисунок 33" descr="Периодический график со сплошной заливкой">
            <a:extLst>
              <a:ext uri="{FF2B5EF4-FFF2-40B4-BE49-F238E27FC236}">
                <a16:creationId xmlns:a16="http://schemas.microsoft.com/office/drawing/2014/main" id="{FEDD76CA-B39E-4B73-A56F-084EEDADF1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7839" y="2852418"/>
            <a:ext cx="492403" cy="492403"/>
          </a:xfrm>
          <a:prstGeom prst="rect">
            <a:avLst/>
          </a:prstGeom>
        </p:spPr>
      </p:pic>
      <p:pic>
        <p:nvPicPr>
          <p:cNvPr id="36" name="Рисунок 35" descr="Таблица контур">
            <a:extLst>
              <a:ext uri="{FF2B5EF4-FFF2-40B4-BE49-F238E27FC236}">
                <a16:creationId xmlns:a16="http://schemas.microsoft.com/office/drawing/2014/main" id="{CE18D38E-FE7A-4F59-A0A0-93E15A8E90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9831" y="1893735"/>
            <a:ext cx="803429" cy="803429"/>
          </a:xfrm>
          <a:prstGeom prst="rect">
            <a:avLst/>
          </a:prstGeom>
        </p:spPr>
      </p:pic>
      <p:pic>
        <p:nvPicPr>
          <p:cNvPr id="37" name="Рисунок 36" descr="Передача1 контур">
            <a:extLst>
              <a:ext uri="{FF2B5EF4-FFF2-40B4-BE49-F238E27FC236}">
                <a16:creationId xmlns:a16="http://schemas.microsoft.com/office/drawing/2014/main" id="{AA0A867D-6F15-41BF-B3CC-C8F029CFC7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8723" y="2376656"/>
            <a:ext cx="735793" cy="735793"/>
          </a:xfrm>
          <a:prstGeom prst="rect">
            <a:avLst/>
          </a:prstGeom>
        </p:spPr>
      </p:pic>
      <p:pic>
        <p:nvPicPr>
          <p:cNvPr id="38" name="Рисунок 37" descr="Документ контур">
            <a:extLst>
              <a:ext uri="{FF2B5EF4-FFF2-40B4-BE49-F238E27FC236}">
                <a16:creationId xmlns:a16="http://schemas.microsoft.com/office/drawing/2014/main" id="{0EEFD1AC-EED3-479E-80BA-4FB297130C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40635" y="3448667"/>
            <a:ext cx="600115" cy="606403"/>
          </a:xfrm>
          <a:prstGeom prst="rect">
            <a:avLst/>
          </a:prstGeom>
        </p:spPr>
      </p:pic>
      <p:pic>
        <p:nvPicPr>
          <p:cNvPr id="40" name="Рисунок 39" descr="Список контур">
            <a:extLst>
              <a:ext uri="{FF2B5EF4-FFF2-40B4-BE49-F238E27FC236}">
                <a16:creationId xmlns:a16="http://schemas.microsoft.com/office/drawing/2014/main" id="{71A477B4-5EE6-4C3E-BE36-B6795C562E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70821" y="1722105"/>
            <a:ext cx="693080" cy="693080"/>
          </a:xfrm>
          <a:prstGeom prst="rect">
            <a:avLst/>
          </a:prstGeom>
        </p:spPr>
      </p:pic>
      <p:pic>
        <p:nvPicPr>
          <p:cNvPr id="41" name="Объект 19" descr="Месячный календарь контур">
            <a:extLst>
              <a:ext uri="{FF2B5EF4-FFF2-40B4-BE49-F238E27FC236}">
                <a16:creationId xmlns:a16="http://schemas.microsoft.com/office/drawing/2014/main" id="{56D2EAE6-44AA-4B86-B94D-524F78430F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auto">
          <a:xfrm>
            <a:off x="5391263" y="3582480"/>
            <a:ext cx="2099309" cy="209930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TextBox 7">
            <a:extLst>
              <a:ext uri="{FF2B5EF4-FFF2-40B4-BE49-F238E27FC236}">
                <a16:creationId xmlns:a16="http://schemas.microsoft.com/office/drawing/2014/main" id="{966D204B-E02F-4656-A76C-476229169238}"/>
              </a:ext>
            </a:extLst>
          </p:cNvPr>
          <p:cNvSpPr txBox="1">
            <a:spLocks noChangeArrowheads="1"/>
          </p:cNvSpPr>
          <p:nvPr/>
        </p:nvSpPr>
        <p:spPr bwMode="auto">
          <a:xfrm>
            <a:off x="941890" y="4832577"/>
            <a:ext cx="1546586" cy="586322"/>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Остатки ДС на счетах</a:t>
            </a:r>
            <a:br>
              <a:rPr lang="ru-RU" sz="1400" dirty="0">
                <a:latin typeface="+mn-lt"/>
              </a:rPr>
            </a:br>
            <a:r>
              <a:rPr lang="ru-RU" sz="1400" dirty="0">
                <a:latin typeface="+mn-lt"/>
              </a:rPr>
              <a:t> и в кассах</a:t>
            </a:r>
          </a:p>
        </p:txBody>
      </p:sp>
      <p:sp>
        <p:nvSpPr>
          <p:cNvPr id="43" name="TextBox 7">
            <a:extLst>
              <a:ext uri="{FF2B5EF4-FFF2-40B4-BE49-F238E27FC236}">
                <a16:creationId xmlns:a16="http://schemas.microsoft.com/office/drawing/2014/main" id="{61969EB7-821C-48F3-A7C8-3280F7205E65}"/>
              </a:ext>
            </a:extLst>
          </p:cNvPr>
          <p:cNvSpPr txBox="1">
            <a:spLocks noChangeArrowheads="1"/>
          </p:cNvSpPr>
          <p:nvPr/>
        </p:nvSpPr>
        <p:spPr bwMode="auto">
          <a:xfrm>
            <a:off x="9775156" y="4101580"/>
            <a:ext cx="1828822"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Данные бюджетирования</a:t>
            </a:r>
          </a:p>
        </p:txBody>
      </p:sp>
      <p:sp>
        <p:nvSpPr>
          <p:cNvPr id="44" name="TextBox 7">
            <a:extLst>
              <a:ext uri="{FF2B5EF4-FFF2-40B4-BE49-F238E27FC236}">
                <a16:creationId xmlns:a16="http://schemas.microsoft.com/office/drawing/2014/main" id="{D85A6DB5-A469-470B-A268-DE3BEA5004AC}"/>
              </a:ext>
            </a:extLst>
          </p:cNvPr>
          <p:cNvSpPr txBox="1">
            <a:spLocks noChangeArrowheads="1"/>
          </p:cNvSpPr>
          <p:nvPr/>
        </p:nvSpPr>
        <p:spPr bwMode="auto">
          <a:xfrm>
            <a:off x="3289161" y="1755691"/>
            <a:ext cx="1683295"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Платежные позиции</a:t>
            </a:r>
          </a:p>
        </p:txBody>
      </p:sp>
      <p:sp>
        <p:nvSpPr>
          <p:cNvPr id="45" name="TextBox 7">
            <a:extLst>
              <a:ext uri="{FF2B5EF4-FFF2-40B4-BE49-F238E27FC236}">
                <a16:creationId xmlns:a16="http://schemas.microsoft.com/office/drawing/2014/main" id="{D3756C42-6FB4-4DC1-999B-90DFE29418BD}"/>
              </a:ext>
            </a:extLst>
          </p:cNvPr>
          <p:cNvSpPr txBox="1">
            <a:spLocks noChangeArrowheads="1"/>
          </p:cNvSpPr>
          <p:nvPr/>
        </p:nvSpPr>
        <p:spPr bwMode="auto">
          <a:xfrm>
            <a:off x="740910" y="2696270"/>
            <a:ext cx="1640037" cy="952577"/>
          </a:xfrm>
          <a:prstGeom prst="rect">
            <a:avLst/>
          </a:prstGeom>
          <a:noFill/>
          <a:ln w="9525">
            <a:noFill/>
            <a:miter lim="800000"/>
            <a:headEnd/>
            <a:tailEnd/>
          </a:ln>
        </p:spPr>
        <p:txBody>
          <a:bodyPr wrap="square" lIns="0" tIns="36584" rIns="0" bIns="0">
            <a:spAutoFit/>
          </a:bodyPr>
          <a:lstStyle>
            <a:defPPr>
              <a:defRPr lang="ru-RU"/>
            </a:defPPr>
            <a:lvl1pPr algn="ctr">
              <a:lnSpc>
                <a:spcPct val="85000"/>
              </a:lnSpc>
              <a:buClr>
                <a:schemeClr val="accent2"/>
              </a:buClr>
              <a:buSzPct val="70000"/>
              <a:defRPr sz="1600">
                <a:latin typeface="+mn-lt"/>
              </a:defRPr>
            </a:lvl1pPr>
          </a:lstStyle>
          <a:p>
            <a:r>
              <a:rPr lang="ru-RU" sz="1400" dirty="0"/>
              <a:t>Ожидаемые поступления ДС и все планируемые платежи</a:t>
            </a:r>
          </a:p>
          <a:p>
            <a:endParaRPr lang="ru-RU" sz="1400" dirty="0"/>
          </a:p>
        </p:txBody>
      </p:sp>
      <p:cxnSp>
        <p:nvCxnSpPr>
          <p:cNvPr id="46" name="Прямая со стрелкой 45">
            <a:extLst>
              <a:ext uri="{FF2B5EF4-FFF2-40B4-BE49-F238E27FC236}">
                <a16:creationId xmlns:a16="http://schemas.microsoft.com/office/drawing/2014/main" id="{3B71427E-9AC8-40BE-9724-2424A245C5E6}"/>
              </a:ext>
            </a:extLst>
          </p:cNvPr>
          <p:cNvCxnSpPr>
            <a:cxnSpLocks/>
            <a:stCxn id="32" idx="6"/>
            <a:endCxn id="28" idx="2"/>
          </p:cNvCxnSpPr>
          <p:nvPr/>
        </p:nvCxnSpPr>
        <p:spPr bwMode="auto">
          <a:xfrm flipV="1">
            <a:off x="3591182" y="4499175"/>
            <a:ext cx="1340456" cy="626564"/>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Прямая со стрелкой 46">
            <a:extLst>
              <a:ext uri="{FF2B5EF4-FFF2-40B4-BE49-F238E27FC236}">
                <a16:creationId xmlns:a16="http://schemas.microsoft.com/office/drawing/2014/main" id="{FD5AB6A2-8A6E-4AD2-B261-0D4E171AEBE2}"/>
              </a:ext>
            </a:extLst>
          </p:cNvPr>
          <p:cNvCxnSpPr>
            <a:cxnSpLocks/>
            <a:stCxn id="77" idx="2"/>
            <a:endCxn id="28" idx="6"/>
          </p:cNvCxnSpPr>
          <p:nvPr/>
        </p:nvCxnSpPr>
        <p:spPr bwMode="auto">
          <a:xfrm flipH="1" flipV="1">
            <a:off x="7950197" y="4499175"/>
            <a:ext cx="963025" cy="333403"/>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Прямая со стрелкой 47">
            <a:extLst>
              <a:ext uri="{FF2B5EF4-FFF2-40B4-BE49-F238E27FC236}">
                <a16:creationId xmlns:a16="http://schemas.microsoft.com/office/drawing/2014/main" id="{D32144F0-79EF-4766-A780-0F7C3451D664}"/>
              </a:ext>
            </a:extLst>
          </p:cNvPr>
          <p:cNvCxnSpPr>
            <a:cxnSpLocks/>
            <a:stCxn id="79" idx="4"/>
            <a:endCxn id="28" idx="0"/>
          </p:cNvCxnSpPr>
          <p:nvPr/>
        </p:nvCxnSpPr>
        <p:spPr bwMode="auto">
          <a:xfrm flipH="1">
            <a:off x="6440918" y="2824366"/>
            <a:ext cx="230628" cy="317396"/>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Прямая со стрелкой 48">
            <a:extLst>
              <a:ext uri="{FF2B5EF4-FFF2-40B4-BE49-F238E27FC236}">
                <a16:creationId xmlns:a16="http://schemas.microsoft.com/office/drawing/2014/main" id="{FC91074F-D3AA-4CE2-B06F-32EE0A62325E}"/>
              </a:ext>
            </a:extLst>
          </p:cNvPr>
          <p:cNvCxnSpPr>
            <a:cxnSpLocks/>
            <a:stCxn id="76" idx="5"/>
            <a:endCxn id="28" idx="1"/>
          </p:cNvCxnSpPr>
          <p:nvPr/>
        </p:nvCxnSpPr>
        <p:spPr bwMode="auto">
          <a:xfrm>
            <a:off x="4349385" y="3114266"/>
            <a:ext cx="1024311" cy="425073"/>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Прямая со стрелкой 49">
            <a:extLst>
              <a:ext uri="{FF2B5EF4-FFF2-40B4-BE49-F238E27FC236}">
                <a16:creationId xmlns:a16="http://schemas.microsoft.com/office/drawing/2014/main" id="{145F6D6C-E47A-4DD2-BE7F-1BB9ABDD1453}"/>
              </a:ext>
            </a:extLst>
          </p:cNvPr>
          <p:cNvCxnSpPr>
            <a:cxnSpLocks/>
            <a:stCxn id="75" idx="6"/>
            <a:endCxn id="76" idx="1"/>
          </p:cNvCxnSpPr>
          <p:nvPr/>
        </p:nvCxnSpPr>
        <p:spPr bwMode="auto">
          <a:xfrm>
            <a:off x="3088093" y="2085042"/>
            <a:ext cx="469302" cy="289799"/>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Прямая со стрелкой 50">
            <a:extLst>
              <a:ext uri="{FF2B5EF4-FFF2-40B4-BE49-F238E27FC236}">
                <a16:creationId xmlns:a16="http://schemas.microsoft.com/office/drawing/2014/main" id="{3BA413FA-2DA8-4D5C-8A3E-AB98E2FB79FB}"/>
              </a:ext>
            </a:extLst>
          </p:cNvPr>
          <p:cNvCxnSpPr>
            <a:cxnSpLocks/>
            <a:stCxn id="74" idx="6"/>
            <a:endCxn id="76" idx="3"/>
          </p:cNvCxnSpPr>
          <p:nvPr/>
        </p:nvCxnSpPr>
        <p:spPr bwMode="auto">
          <a:xfrm flipV="1">
            <a:off x="3091222" y="3114266"/>
            <a:ext cx="466173" cy="650158"/>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7">
            <a:extLst>
              <a:ext uri="{FF2B5EF4-FFF2-40B4-BE49-F238E27FC236}">
                <a16:creationId xmlns:a16="http://schemas.microsoft.com/office/drawing/2014/main" id="{86A3D9F6-8F3E-41CA-ACA8-8AB654525687}"/>
              </a:ext>
            </a:extLst>
          </p:cNvPr>
          <p:cNvSpPr txBox="1">
            <a:spLocks noChangeArrowheads="1"/>
          </p:cNvSpPr>
          <p:nvPr/>
        </p:nvSpPr>
        <p:spPr bwMode="auto">
          <a:xfrm>
            <a:off x="5497877" y="3369237"/>
            <a:ext cx="1683295" cy="507949"/>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dirty="0">
                <a:latin typeface="+mn-lt"/>
              </a:rPr>
              <a:t>Платежный календарь</a:t>
            </a:r>
          </a:p>
        </p:txBody>
      </p:sp>
      <p:sp>
        <p:nvSpPr>
          <p:cNvPr id="53" name="TextBox 7">
            <a:extLst>
              <a:ext uri="{FF2B5EF4-FFF2-40B4-BE49-F238E27FC236}">
                <a16:creationId xmlns:a16="http://schemas.microsoft.com/office/drawing/2014/main" id="{702D0B29-C5AB-4EC9-A06C-5DCF896ECFC5}"/>
              </a:ext>
            </a:extLst>
          </p:cNvPr>
          <p:cNvSpPr txBox="1">
            <a:spLocks noChangeArrowheads="1"/>
          </p:cNvSpPr>
          <p:nvPr/>
        </p:nvSpPr>
        <p:spPr bwMode="auto">
          <a:xfrm>
            <a:off x="699316" y="1550770"/>
            <a:ext cx="1365053"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Договорные обязательства</a:t>
            </a:r>
          </a:p>
        </p:txBody>
      </p:sp>
      <p:sp>
        <p:nvSpPr>
          <p:cNvPr id="54" name="TextBox 7">
            <a:extLst>
              <a:ext uri="{FF2B5EF4-FFF2-40B4-BE49-F238E27FC236}">
                <a16:creationId xmlns:a16="http://schemas.microsoft.com/office/drawing/2014/main" id="{B0D1B054-7645-4831-9450-CF1BE9A7F51C}"/>
              </a:ext>
            </a:extLst>
          </p:cNvPr>
          <p:cNvSpPr txBox="1">
            <a:spLocks noChangeArrowheads="1"/>
          </p:cNvSpPr>
          <p:nvPr/>
        </p:nvSpPr>
        <p:spPr bwMode="auto">
          <a:xfrm>
            <a:off x="9394415" y="2533241"/>
            <a:ext cx="1721057"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Экстраполяция денежных потоков</a:t>
            </a:r>
          </a:p>
        </p:txBody>
      </p:sp>
      <p:pic>
        <p:nvPicPr>
          <p:cNvPr id="56" name="Рисунок 55" descr="Таблица контур">
            <a:extLst>
              <a:ext uri="{FF2B5EF4-FFF2-40B4-BE49-F238E27FC236}">
                <a16:creationId xmlns:a16="http://schemas.microsoft.com/office/drawing/2014/main" id="{8F13EEF9-E300-4008-90A4-6831575BF9A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93200" y="4452534"/>
            <a:ext cx="760086" cy="760086"/>
          </a:xfrm>
          <a:prstGeom prst="rect">
            <a:avLst/>
          </a:prstGeom>
        </p:spPr>
      </p:pic>
      <p:sp>
        <p:nvSpPr>
          <p:cNvPr id="57" name="TextBox 7">
            <a:extLst>
              <a:ext uri="{FF2B5EF4-FFF2-40B4-BE49-F238E27FC236}">
                <a16:creationId xmlns:a16="http://schemas.microsoft.com/office/drawing/2014/main" id="{C54600E0-7559-4380-AF1F-0D8F21863F30}"/>
              </a:ext>
            </a:extLst>
          </p:cNvPr>
          <p:cNvSpPr txBox="1">
            <a:spLocks noChangeArrowheads="1"/>
          </p:cNvSpPr>
          <p:nvPr/>
        </p:nvSpPr>
        <p:spPr bwMode="auto">
          <a:xfrm>
            <a:off x="6881964" y="1783274"/>
            <a:ext cx="1828822"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Операционные планы</a:t>
            </a:r>
          </a:p>
        </p:txBody>
      </p:sp>
      <p:cxnSp>
        <p:nvCxnSpPr>
          <p:cNvPr id="58" name="Прямая со стрелкой 57">
            <a:extLst>
              <a:ext uri="{FF2B5EF4-FFF2-40B4-BE49-F238E27FC236}">
                <a16:creationId xmlns:a16="http://schemas.microsoft.com/office/drawing/2014/main" id="{194598A3-5419-4A26-9A4C-DB1CC5C0405F}"/>
              </a:ext>
            </a:extLst>
          </p:cNvPr>
          <p:cNvCxnSpPr>
            <a:cxnSpLocks/>
            <a:stCxn id="78" idx="2"/>
            <a:endCxn id="28" idx="7"/>
          </p:cNvCxnSpPr>
          <p:nvPr/>
        </p:nvCxnSpPr>
        <p:spPr bwMode="auto">
          <a:xfrm flipH="1">
            <a:off x="7508139" y="3098621"/>
            <a:ext cx="766234" cy="440718"/>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 2">
            <a:extLst>
              <a:ext uri="{FF2B5EF4-FFF2-40B4-BE49-F238E27FC236}">
                <a16:creationId xmlns:a16="http://schemas.microsoft.com/office/drawing/2014/main" id="{22FADCD6-35F5-44EE-9F01-37D494F49344}"/>
              </a:ext>
            </a:extLst>
          </p:cNvPr>
          <p:cNvSpPr/>
          <p:nvPr/>
        </p:nvSpPr>
        <p:spPr>
          <a:xfrm>
            <a:off x="838779" y="6389714"/>
            <a:ext cx="3510606" cy="438053"/>
          </a:xfrm>
          <a:prstGeom prst="rect">
            <a:avLst/>
          </a:prstGeom>
          <a:noFill/>
          <a:ln/>
        </p:spPr>
        <p:txBody>
          <a:bodyPr wrap="squar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Краткосрочное</a:t>
            </a:r>
            <a:r>
              <a:rPr lang="ru-RU"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планирование</a:t>
            </a:r>
            <a:endParaRPr lang="en-US" sz="1400" b="1" dirty="0">
              <a:latin typeface="+mn-lt"/>
            </a:endParaRPr>
          </a:p>
        </p:txBody>
      </p:sp>
      <p:sp>
        <p:nvSpPr>
          <p:cNvPr id="71" name="Text 3">
            <a:extLst>
              <a:ext uri="{FF2B5EF4-FFF2-40B4-BE49-F238E27FC236}">
                <a16:creationId xmlns:a16="http://schemas.microsoft.com/office/drawing/2014/main" id="{19FA79B5-94F0-43C8-ABC1-E843EE0B5FED}"/>
              </a:ext>
            </a:extLst>
          </p:cNvPr>
          <p:cNvSpPr/>
          <p:nvPr/>
        </p:nvSpPr>
        <p:spPr>
          <a:xfrm>
            <a:off x="4841885" y="6389714"/>
            <a:ext cx="3250511" cy="438053"/>
          </a:xfrm>
          <a:prstGeom prst="rect">
            <a:avLst/>
          </a:prstGeom>
          <a:noFill/>
          <a:ln/>
        </p:spPr>
        <p:txBody>
          <a:bodyPr wrap="squar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Среднесрочное</a:t>
            </a:r>
            <a:r>
              <a:rPr lang="ru-RU"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планирование</a:t>
            </a:r>
            <a:endParaRPr lang="en-US" sz="1400" b="1" dirty="0">
              <a:latin typeface="+mn-lt"/>
            </a:endParaRPr>
          </a:p>
        </p:txBody>
      </p:sp>
      <p:sp>
        <p:nvSpPr>
          <p:cNvPr id="73" name="Text 5">
            <a:extLst>
              <a:ext uri="{FF2B5EF4-FFF2-40B4-BE49-F238E27FC236}">
                <a16:creationId xmlns:a16="http://schemas.microsoft.com/office/drawing/2014/main" id="{3117F8BF-DD26-451C-9A8C-F1002C85D67B}"/>
              </a:ext>
            </a:extLst>
          </p:cNvPr>
          <p:cNvSpPr/>
          <p:nvPr/>
        </p:nvSpPr>
        <p:spPr>
          <a:xfrm>
            <a:off x="8710786" y="6367132"/>
            <a:ext cx="2817202" cy="438053"/>
          </a:xfrm>
          <a:prstGeom prst="rect">
            <a:avLst/>
          </a:prstGeom>
          <a:noFill/>
          <a:ln/>
        </p:spPr>
        <p:txBody>
          <a:bodyPr wrap="square" lIns="0" tIns="0" rIns="0" bIns="0" rtlCol="0" anchor="t"/>
          <a:lstStyle/>
          <a:p>
            <a:pPr>
              <a:lnSpc>
                <a:spcPts val="1709"/>
              </a:lnSpc>
            </a:pPr>
            <a:r>
              <a:rPr lang="en-US" sz="1400" b="1" dirty="0" err="1">
                <a:solidFill>
                  <a:srgbClr val="443728"/>
                </a:solidFill>
                <a:latin typeface="+mn-lt"/>
                <a:ea typeface="Crimson Pro Bold" pitchFamily="34" charset="-122"/>
                <a:cs typeface="Crimson Pro Bold" pitchFamily="34" charset="-120"/>
              </a:rPr>
              <a:t>Долгосрочное</a:t>
            </a:r>
            <a:r>
              <a:rPr lang="ru-RU"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планирование</a:t>
            </a:r>
            <a:endParaRPr lang="en-US" sz="1400" b="1" dirty="0">
              <a:latin typeface="+mn-lt"/>
            </a:endParaRPr>
          </a:p>
        </p:txBody>
      </p:sp>
      <p:cxnSp>
        <p:nvCxnSpPr>
          <p:cNvPr id="85" name="Прямая соединительная линия 84">
            <a:extLst>
              <a:ext uri="{FF2B5EF4-FFF2-40B4-BE49-F238E27FC236}">
                <a16:creationId xmlns:a16="http://schemas.microsoft.com/office/drawing/2014/main" id="{F6807791-CE75-41B3-96DC-AD02C40F3CA4}"/>
              </a:ext>
            </a:extLst>
          </p:cNvPr>
          <p:cNvCxnSpPr/>
          <p:nvPr/>
        </p:nvCxnSpPr>
        <p:spPr>
          <a:xfrm flipV="1">
            <a:off x="707004" y="1344869"/>
            <a:ext cx="0" cy="5369133"/>
          </a:xfrm>
          <a:prstGeom prst="line">
            <a:avLst/>
          </a:prstGeom>
          <a:ln>
            <a:solidFill>
              <a:srgbClr val="835E54"/>
            </a:solidFill>
            <a:prstDash val="dash"/>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id="{E9E3E7C6-B1DA-480C-92D6-2B688FC069BA}"/>
              </a:ext>
            </a:extLst>
          </p:cNvPr>
          <p:cNvCxnSpPr>
            <a:cxnSpLocks/>
          </p:cNvCxnSpPr>
          <p:nvPr/>
        </p:nvCxnSpPr>
        <p:spPr>
          <a:xfrm flipH="1" flipV="1">
            <a:off x="4729435" y="1341438"/>
            <a:ext cx="1" cy="5490310"/>
          </a:xfrm>
          <a:prstGeom prst="line">
            <a:avLst/>
          </a:prstGeom>
          <a:ln>
            <a:solidFill>
              <a:srgbClr val="C9907C"/>
            </a:solidFill>
            <a:prstDash val="dash"/>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a:extLst>
              <a:ext uri="{FF2B5EF4-FFF2-40B4-BE49-F238E27FC236}">
                <a16:creationId xmlns:a16="http://schemas.microsoft.com/office/drawing/2014/main" id="{8F987980-D626-443F-AFFC-F2DD5E16082C}"/>
              </a:ext>
            </a:extLst>
          </p:cNvPr>
          <p:cNvCxnSpPr>
            <a:cxnSpLocks/>
          </p:cNvCxnSpPr>
          <p:nvPr/>
        </p:nvCxnSpPr>
        <p:spPr>
          <a:xfrm flipV="1">
            <a:off x="8575497" y="1341438"/>
            <a:ext cx="0" cy="5490308"/>
          </a:xfrm>
          <a:prstGeom prst="line">
            <a:avLst/>
          </a:prstGeom>
          <a:ln>
            <a:solidFill>
              <a:srgbClr val="B3BDB5"/>
            </a:solidFill>
            <a:prstDash val="dash"/>
          </a:ln>
        </p:spPr>
        <p:style>
          <a:lnRef idx="1">
            <a:schemeClr val="accent1"/>
          </a:lnRef>
          <a:fillRef idx="0">
            <a:schemeClr val="accent1"/>
          </a:fillRef>
          <a:effectRef idx="0">
            <a:schemeClr val="accent1"/>
          </a:effectRef>
          <a:fontRef idx="minor">
            <a:schemeClr val="tx1"/>
          </a:fontRef>
        </p:style>
      </p:cxnSp>
      <p:pic>
        <p:nvPicPr>
          <p:cNvPr id="106" name="Image 0" descr="preencoded.png">
            <a:extLst>
              <a:ext uri="{FF2B5EF4-FFF2-40B4-BE49-F238E27FC236}">
                <a16:creationId xmlns:a16="http://schemas.microsoft.com/office/drawing/2014/main" id="{111CE847-8A1A-45DD-B10D-ED122D8DDFC3}"/>
              </a:ext>
            </a:extLst>
          </p:cNvPr>
          <p:cNvPicPr>
            <a:picLocks noChangeAspect="1"/>
          </p:cNvPicPr>
          <p:nvPr/>
        </p:nvPicPr>
        <p:blipFill>
          <a:blip r:embed="rId17"/>
          <a:stretch>
            <a:fillRect/>
          </a:stretch>
        </p:blipFill>
        <p:spPr>
          <a:xfrm>
            <a:off x="696088" y="6069102"/>
            <a:ext cx="4032000" cy="268773"/>
          </a:xfrm>
          <a:prstGeom prst="rect">
            <a:avLst/>
          </a:prstGeom>
        </p:spPr>
      </p:pic>
      <p:pic>
        <p:nvPicPr>
          <p:cNvPr id="107" name="Image 1" descr="preencoded.png">
            <a:extLst>
              <a:ext uri="{FF2B5EF4-FFF2-40B4-BE49-F238E27FC236}">
                <a16:creationId xmlns:a16="http://schemas.microsoft.com/office/drawing/2014/main" id="{E2961D36-1064-4472-A692-EB2587854A37}"/>
              </a:ext>
            </a:extLst>
          </p:cNvPr>
          <p:cNvPicPr>
            <a:picLocks noChangeAspect="1"/>
          </p:cNvPicPr>
          <p:nvPr/>
        </p:nvPicPr>
        <p:blipFill>
          <a:blip r:embed="rId18"/>
          <a:stretch>
            <a:fillRect/>
          </a:stretch>
        </p:blipFill>
        <p:spPr>
          <a:xfrm>
            <a:off x="4724917" y="6070459"/>
            <a:ext cx="3852000" cy="256773"/>
          </a:xfrm>
          <a:prstGeom prst="rect">
            <a:avLst/>
          </a:prstGeom>
        </p:spPr>
      </p:pic>
      <p:pic>
        <p:nvPicPr>
          <p:cNvPr id="108" name="Image 2" descr="preencoded.png">
            <a:extLst>
              <a:ext uri="{FF2B5EF4-FFF2-40B4-BE49-F238E27FC236}">
                <a16:creationId xmlns:a16="http://schemas.microsoft.com/office/drawing/2014/main" id="{1AAF6664-9E80-48A4-B107-90E47B64C91C}"/>
              </a:ext>
            </a:extLst>
          </p:cNvPr>
          <p:cNvPicPr>
            <a:picLocks noChangeAspect="1"/>
          </p:cNvPicPr>
          <p:nvPr/>
        </p:nvPicPr>
        <p:blipFill>
          <a:blip r:embed="rId19"/>
          <a:stretch>
            <a:fillRect/>
          </a:stretch>
        </p:blipFill>
        <p:spPr>
          <a:xfrm>
            <a:off x="8582966" y="6069103"/>
            <a:ext cx="2988000" cy="256773"/>
          </a:xfrm>
          <a:prstGeom prst="rect">
            <a:avLst/>
          </a:prstGeom>
        </p:spPr>
      </p:pic>
    </p:spTree>
    <p:extLst>
      <p:ext uri="{BB962C8B-B14F-4D97-AF65-F5344CB8AC3E}">
        <p14:creationId xmlns:p14="http://schemas.microsoft.com/office/powerpoint/2010/main" val="417327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188914"/>
            <a:ext cx="9072562" cy="8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Платежные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позиции</a:t>
            </a:r>
            <a:endParaRPr lang="en-US" sz="2800" dirty="0">
              <a:solidFill>
                <a:srgbClr val="443728"/>
              </a:solidFill>
              <a:latin typeface="+mj-lt"/>
              <a:ea typeface="Crimson Pro Bold" pitchFamily="34" charset="-122"/>
            </a:endParaRPr>
          </a:p>
        </p:txBody>
      </p:sp>
      <p:sp>
        <p:nvSpPr>
          <p:cNvPr id="3" name="Text 1"/>
          <p:cNvSpPr/>
          <p:nvPr/>
        </p:nvSpPr>
        <p:spPr>
          <a:xfrm>
            <a:off x="678375" y="1543408"/>
            <a:ext cx="10963828" cy="179032"/>
          </a:xfrm>
          <a:prstGeom prst="rect">
            <a:avLst/>
          </a:prstGeom>
          <a:noFill/>
          <a:ln/>
        </p:spPr>
        <p:txBody>
          <a:bodyPr wrap="none" lIns="0" tIns="0" rIns="0" bIns="0" rtlCol="0" anchor="t"/>
          <a:lstStyle/>
          <a:p>
            <a:pPr>
              <a:lnSpc>
                <a:spcPts val="1375"/>
              </a:lnSpc>
            </a:pPr>
            <a:endParaRPr lang="en-US" sz="1000" dirty="0">
              <a:latin typeface="+mn-lt"/>
            </a:endParaRPr>
          </a:p>
        </p:txBody>
      </p:sp>
      <p:sp>
        <p:nvSpPr>
          <p:cNvPr id="4" name="Text 2"/>
          <p:cNvSpPr/>
          <p:nvPr/>
        </p:nvSpPr>
        <p:spPr>
          <a:xfrm>
            <a:off x="696913" y="1395786"/>
            <a:ext cx="4260943" cy="329681"/>
          </a:xfrm>
          <a:prstGeom prst="rect">
            <a:avLst/>
          </a:prstGeom>
          <a:noFill/>
          <a:ln/>
        </p:spPr>
        <p:txBody>
          <a:bodyPr wrap="none" lIns="0" tIns="0" rIns="0" bIns="0" rtlCol="0" anchor="t"/>
          <a:lstStyle/>
          <a:p>
            <a:pPr>
              <a:lnSpc>
                <a:spcPts val="2584"/>
              </a:lnSpc>
            </a:pPr>
            <a:r>
              <a:rPr lang="en-US" sz="1600" b="1" dirty="0">
                <a:solidFill>
                  <a:srgbClr val="443728"/>
                </a:solidFill>
                <a:latin typeface="+mn-lt"/>
                <a:ea typeface="Crimson Pro Bold" pitchFamily="34" charset="-122"/>
                <a:cs typeface="Crimson Pro Bold" pitchFamily="34" charset="-120"/>
              </a:rPr>
              <a:t>Что такое платежная позиция?</a:t>
            </a:r>
            <a:endParaRPr lang="en-US" sz="1600" dirty="0">
              <a:latin typeface="+mn-lt"/>
            </a:endParaRPr>
          </a:p>
        </p:txBody>
      </p:sp>
      <p:sp>
        <p:nvSpPr>
          <p:cNvPr id="5" name="Text 3"/>
          <p:cNvSpPr/>
          <p:nvPr/>
        </p:nvSpPr>
        <p:spPr>
          <a:xfrm>
            <a:off x="696915" y="1863413"/>
            <a:ext cx="5118800" cy="104565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Единая учетная запись о планируемом или совершенном движении денежных средств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Универсальный формат данных, который используется на всех этапах платежного цикла</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Связующее звено между различными документами и процессами</a:t>
            </a:r>
            <a:endParaRPr lang="en-US" sz="1200" dirty="0">
              <a:latin typeface="+mn-lt"/>
            </a:endParaRPr>
          </a:p>
        </p:txBody>
      </p:sp>
      <p:sp>
        <p:nvSpPr>
          <p:cNvPr id="6" name="Text 4"/>
          <p:cNvSpPr/>
          <p:nvPr/>
        </p:nvSpPr>
        <p:spPr>
          <a:xfrm>
            <a:off x="678375" y="3473730"/>
            <a:ext cx="5513274" cy="329681"/>
          </a:xfrm>
          <a:prstGeom prst="rect">
            <a:avLst/>
          </a:prstGeom>
          <a:noFill/>
          <a:ln/>
        </p:spPr>
        <p:txBody>
          <a:bodyPr wrap="none" lIns="0" tIns="0" rIns="0" bIns="0" rtlCol="0" anchor="t"/>
          <a:lstStyle/>
          <a:p>
            <a:pPr>
              <a:lnSpc>
                <a:spcPts val="2584"/>
              </a:lnSpc>
            </a:pPr>
            <a:r>
              <a:rPr lang="en-US" sz="1600" b="1" dirty="0">
                <a:solidFill>
                  <a:srgbClr val="443728"/>
                </a:solidFill>
                <a:latin typeface="+mn-lt"/>
                <a:ea typeface="Crimson Pro Bold" pitchFamily="34" charset="-122"/>
                <a:cs typeface="Crimson Pro Bold" pitchFamily="34" charset="-120"/>
              </a:rPr>
              <a:t>Как формируются платежные позиции?</a:t>
            </a:r>
            <a:endParaRPr lang="en-US" sz="1600" dirty="0">
              <a:latin typeface="+mn-lt"/>
            </a:endParaRPr>
          </a:p>
        </p:txBody>
      </p:sp>
      <p:sp>
        <p:nvSpPr>
          <p:cNvPr id="7" name="Shape 5"/>
          <p:cNvSpPr/>
          <p:nvPr/>
        </p:nvSpPr>
        <p:spPr>
          <a:xfrm>
            <a:off x="878457" y="4257519"/>
            <a:ext cx="3395357" cy="131892"/>
          </a:xfrm>
          <a:prstGeom prst="roundRect">
            <a:avLst>
              <a:gd name="adj" fmla="val 42005"/>
            </a:avLst>
          </a:prstGeom>
          <a:solidFill>
            <a:srgbClr val="835E54"/>
          </a:solidFill>
          <a:ln w="7620">
            <a:solidFill>
              <a:srgbClr val="9C776D"/>
            </a:solidFill>
            <a:prstDash val="solid"/>
          </a:ln>
        </p:spPr>
        <p:txBody>
          <a:bodyPr/>
          <a:lstStyle/>
          <a:p>
            <a:endParaRPr lang="ru-RU"/>
          </a:p>
        </p:txBody>
      </p:sp>
      <p:sp>
        <p:nvSpPr>
          <p:cNvPr id="8" name="Shape 6"/>
          <p:cNvSpPr/>
          <p:nvPr/>
        </p:nvSpPr>
        <p:spPr>
          <a:xfrm>
            <a:off x="680668" y="4125577"/>
            <a:ext cx="395677" cy="395677"/>
          </a:xfrm>
          <a:prstGeom prst="roundRect">
            <a:avLst>
              <a:gd name="adj" fmla="val 96313"/>
            </a:avLst>
          </a:prstGeom>
          <a:solidFill>
            <a:srgbClr val="835E54"/>
          </a:solidFill>
          <a:ln w="7620">
            <a:solidFill>
              <a:srgbClr val="9C776D"/>
            </a:solidFill>
            <a:prstDash val="solid"/>
          </a:ln>
        </p:spPr>
        <p:txBody>
          <a:bodyPr/>
          <a:lstStyle/>
          <a:p>
            <a:endParaRPr lang="ru-RU"/>
          </a:p>
        </p:txBody>
      </p:sp>
      <p:pic>
        <p:nvPicPr>
          <p:cNvPr id="9"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612" y="4224521"/>
            <a:ext cx="197789" cy="197789"/>
          </a:xfrm>
          <a:prstGeom prst="rect">
            <a:avLst/>
          </a:prstGeom>
        </p:spPr>
      </p:pic>
      <p:sp>
        <p:nvSpPr>
          <p:cNvPr id="10" name="Text 7"/>
          <p:cNvSpPr/>
          <p:nvPr/>
        </p:nvSpPr>
        <p:spPr>
          <a:xfrm>
            <a:off x="696988" y="4613300"/>
            <a:ext cx="2294072" cy="206026"/>
          </a:xfrm>
          <a:prstGeom prst="rect">
            <a:avLst/>
          </a:prstGeom>
          <a:noFill/>
          <a:ln/>
        </p:spPr>
        <p:txBody>
          <a:bodyPr wrap="none" lIns="0" tIns="0" rIns="0" bIns="0" rtlCol="0" anchor="t"/>
          <a:lstStyle/>
          <a:p>
            <a:pPr>
              <a:lnSpc>
                <a:spcPts val="1584"/>
              </a:lnSpc>
            </a:pPr>
            <a:r>
              <a:rPr lang="en-US" sz="1292" b="1" dirty="0">
                <a:solidFill>
                  <a:srgbClr val="443728"/>
                </a:solidFill>
                <a:latin typeface="+mn-lt"/>
                <a:ea typeface="Crimson Pro Bold" pitchFamily="34" charset="-122"/>
                <a:cs typeface="Crimson Pro Bold" pitchFamily="34" charset="-120"/>
              </a:rPr>
              <a:t>Автоматическое создание</a:t>
            </a:r>
            <a:endParaRPr lang="en-US" sz="1292" dirty="0">
              <a:latin typeface="+mn-lt"/>
            </a:endParaRPr>
          </a:p>
        </p:txBody>
      </p:sp>
      <p:sp>
        <p:nvSpPr>
          <p:cNvPr id="11" name="Text 8"/>
          <p:cNvSpPr/>
          <p:nvPr/>
        </p:nvSpPr>
        <p:spPr>
          <a:xfrm>
            <a:off x="696987" y="4874506"/>
            <a:ext cx="3329461" cy="895741"/>
          </a:xfrm>
          <a:prstGeom prst="rect">
            <a:avLst/>
          </a:prstGeom>
          <a:noFill/>
          <a:ln/>
        </p:spPr>
        <p:txBody>
          <a:bodyPr wrap="square" lIns="0" tIns="0" rIns="0" bIns="0" rtlCol="0" anchor="t"/>
          <a:lstStyle/>
          <a:p>
            <a:pPr marL="285807" indent="-285807">
              <a:lnSpc>
                <a:spcPts val="1600"/>
              </a:lnSpc>
              <a:buSzPct val="100000"/>
              <a:buChar char="•"/>
            </a:pP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записи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документа-источника (например, </a:t>
            </a:r>
            <a:r>
              <a:rPr lang="en-US" sz="1200" dirty="0" err="1">
                <a:solidFill>
                  <a:srgbClr val="443728"/>
                </a:solidFill>
                <a:latin typeface="+mn-lt"/>
                <a:ea typeface="Open Sans" pitchFamily="34" charset="-122"/>
                <a:cs typeface="Open Sans" pitchFamily="34" charset="-120"/>
              </a:rPr>
              <a:t>заявки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оплату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планируемого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поступления</a:t>
            </a:r>
            <a:r>
              <a:rPr lang="en-US" sz="1200" dirty="0">
                <a:solidFill>
                  <a:srgbClr val="443728"/>
                </a:solidFill>
                <a:latin typeface="+mn-lt"/>
                <a:ea typeface="Open Sans" pitchFamily="34" charset="-122"/>
                <a:cs typeface="Open Sans" pitchFamily="34" charset="-120"/>
              </a:rPr>
              <a:t> ДС</a:t>
            </a:r>
            <a:r>
              <a:rPr lang="ru-RU" sz="1200" dirty="0">
                <a:solidFill>
                  <a:srgbClr val="443728"/>
                </a:solidFill>
                <a:latin typeface="+mn-lt"/>
                <a:ea typeface="Open Sans" pitchFamily="34" charset="-122"/>
                <a:cs typeface="Open Sans" pitchFamily="34" charset="-120"/>
              </a:rPr>
              <a:t>)</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автоматически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формируется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одна</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платежная </a:t>
            </a:r>
            <a:r>
              <a:rPr lang="en-US" sz="1200" dirty="0" err="1">
                <a:solidFill>
                  <a:srgbClr val="443728"/>
                </a:solidFill>
                <a:latin typeface="+mn-lt"/>
                <a:ea typeface="Open Sans" pitchFamily="34" charset="-122"/>
                <a:cs typeface="Open Sans" pitchFamily="34" charset="-120"/>
              </a:rPr>
              <a:t>позиция</a:t>
            </a:r>
            <a:endParaRPr lang="en-US" sz="1200" dirty="0">
              <a:latin typeface="+mn-lt"/>
            </a:endParaRPr>
          </a:p>
          <a:p>
            <a:pPr marL="285807" indent="-285807">
              <a:lnSpc>
                <a:spcPts val="1600"/>
              </a:lnSpc>
              <a:buSzPct val="100000"/>
              <a:buChar char="•"/>
            </a:pP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создании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позиций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 основании графиков расчетов каждая строка графика соответствует одной платежной позиции</a:t>
            </a:r>
            <a:endParaRPr lang="en-US" sz="1200" dirty="0">
              <a:latin typeface="+mn-lt"/>
            </a:endParaRPr>
          </a:p>
        </p:txBody>
      </p:sp>
      <p:sp>
        <p:nvSpPr>
          <p:cNvPr id="12" name="Shape 9"/>
          <p:cNvSpPr/>
          <p:nvPr/>
        </p:nvSpPr>
        <p:spPr>
          <a:xfrm>
            <a:off x="4582492" y="4257519"/>
            <a:ext cx="3395357" cy="131892"/>
          </a:xfrm>
          <a:prstGeom prst="roundRect">
            <a:avLst>
              <a:gd name="adj" fmla="val 42005"/>
            </a:avLst>
          </a:prstGeom>
          <a:solidFill>
            <a:srgbClr val="C9907C"/>
          </a:solidFill>
          <a:ln w="7620">
            <a:solidFill>
              <a:srgbClr val="AF7662"/>
            </a:solidFill>
            <a:prstDash val="solid"/>
          </a:ln>
        </p:spPr>
        <p:txBody>
          <a:bodyPr/>
          <a:lstStyle/>
          <a:p>
            <a:endParaRPr lang="ru-RU"/>
          </a:p>
        </p:txBody>
      </p:sp>
      <p:sp>
        <p:nvSpPr>
          <p:cNvPr id="13" name="Shape 10"/>
          <p:cNvSpPr/>
          <p:nvPr/>
        </p:nvSpPr>
        <p:spPr>
          <a:xfrm>
            <a:off x="4384703" y="4125576"/>
            <a:ext cx="395677" cy="395677"/>
          </a:xfrm>
          <a:prstGeom prst="roundRect">
            <a:avLst>
              <a:gd name="adj" fmla="val 96313"/>
            </a:avLst>
          </a:prstGeom>
          <a:solidFill>
            <a:srgbClr val="C9907C"/>
          </a:solidFill>
          <a:ln w="7620">
            <a:solidFill>
              <a:srgbClr val="AF7662"/>
            </a:solidFill>
            <a:prstDash val="solid"/>
          </a:ln>
        </p:spPr>
        <p:txBody>
          <a:bodyPr/>
          <a:lstStyle/>
          <a:p>
            <a:endParaRPr lang="ru-RU"/>
          </a:p>
        </p:txBody>
      </p:sp>
      <p:pic>
        <p:nvPicPr>
          <p:cNvPr id="14"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3647" y="4224520"/>
            <a:ext cx="197789" cy="197789"/>
          </a:xfrm>
          <a:prstGeom prst="rect">
            <a:avLst/>
          </a:prstGeom>
        </p:spPr>
      </p:pic>
      <p:sp>
        <p:nvSpPr>
          <p:cNvPr id="15" name="Text 11"/>
          <p:cNvSpPr/>
          <p:nvPr/>
        </p:nvSpPr>
        <p:spPr>
          <a:xfrm>
            <a:off x="4401023" y="4613300"/>
            <a:ext cx="2241771" cy="206026"/>
          </a:xfrm>
          <a:prstGeom prst="rect">
            <a:avLst/>
          </a:prstGeom>
          <a:noFill/>
          <a:ln/>
        </p:spPr>
        <p:txBody>
          <a:bodyPr wrap="none" lIns="0" tIns="0" rIns="0" bIns="0" rtlCol="0" anchor="t"/>
          <a:lstStyle/>
          <a:p>
            <a:pPr>
              <a:lnSpc>
                <a:spcPts val="1584"/>
              </a:lnSpc>
            </a:pPr>
            <a:r>
              <a:rPr lang="en-US" sz="1292" b="1" dirty="0">
                <a:solidFill>
                  <a:srgbClr val="443728"/>
                </a:solidFill>
                <a:latin typeface="+mn-lt"/>
                <a:ea typeface="Crimson Pro Bold" pitchFamily="34" charset="-122"/>
                <a:cs typeface="Crimson Pro Bold" pitchFamily="34" charset="-120"/>
              </a:rPr>
              <a:t>Множественные позиции</a:t>
            </a:r>
            <a:endParaRPr lang="en-US" sz="1292" dirty="0">
              <a:latin typeface="+mn-lt"/>
            </a:endParaRPr>
          </a:p>
        </p:txBody>
      </p:sp>
      <p:sp>
        <p:nvSpPr>
          <p:cNvPr id="16" name="Text 12"/>
          <p:cNvSpPr/>
          <p:nvPr/>
        </p:nvSpPr>
        <p:spPr>
          <a:xfrm>
            <a:off x="4401022" y="4874504"/>
            <a:ext cx="3329461" cy="1074890"/>
          </a:xfrm>
          <a:prstGeom prst="rect">
            <a:avLst/>
          </a:prstGeom>
          <a:noFill/>
          <a:ln/>
        </p:spPr>
        <p:txBody>
          <a:bodyPr wrap="square" lIns="0" tIns="0" rIns="0" bIns="0" rtlCol="0" anchor="t"/>
          <a:lstStyle/>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Возможность создания нескольких платежных позиций на основании одного документа</a:t>
            </a:r>
          </a:p>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Создание как из формы заявки, так и непосредственно из платежного календаря</a:t>
            </a:r>
          </a:p>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Суммы платежа распределяются пропорционально между созданными позициями</a:t>
            </a:r>
            <a:endParaRPr lang="en-US" sz="1200" dirty="0">
              <a:latin typeface="+mn-lt"/>
            </a:endParaRPr>
          </a:p>
        </p:txBody>
      </p:sp>
      <p:sp>
        <p:nvSpPr>
          <p:cNvPr id="17" name="Shape 13"/>
          <p:cNvSpPr/>
          <p:nvPr/>
        </p:nvSpPr>
        <p:spPr>
          <a:xfrm>
            <a:off x="8251691" y="4257519"/>
            <a:ext cx="3395456" cy="131892"/>
          </a:xfrm>
          <a:prstGeom prst="roundRect">
            <a:avLst>
              <a:gd name="adj" fmla="val 42005"/>
            </a:avLst>
          </a:prstGeom>
          <a:solidFill>
            <a:srgbClr val="B3BDB5"/>
          </a:solidFill>
          <a:ln w="7620">
            <a:solidFill>
              <a:srgbClr val="99A39B"/>
            </a:solidFill>
            <a:prstDash val="solid"/>
          </a:ln>
        </p:spPr>
        <p:txBody>
          <a:bodyPr/>
          <a:lstStyle/>
          <a:p>
            <a:endParaRPr lang="ru-RU"/>
          </a:p>
        </p:txBody>
      </p:sp>
      <p:sp>
        <p:nvSpPr>
          <p:cNvPr id="18" name="Shape 14"/>
          <p:cNvSpPr/>
          <p:nvPr/>
        </p:nvSpPr>
        <p:spPr>
          <a:xfrm>
            <a:off x="8053901" y="4125578"/>
            <a:ext cx="395677" cy="395677"/>
          </a:xfrm>
          <a:prstGeom prst="roundRect">
            <a:avLst>
              <a:gd name="adj" fmla="val 96313"/>
            </a:avLst>
          </a:prstGeom>
          <a:solidFill>
            <a:srgbClr val="B3BDB5"/>
          </a:solidFill>
          <a:ln w="7620">
            <a:solidFill>
              <a:srgbClr val="99A39B"/>
            </a:solidFill>
            <a:prstDash val="solid"/>
          </a:ln>
        </p:spPr>
        <p:txBody>
          <a:bodyPr/>
          <a:lstStyle/>
          <a:p>
            <a:endParaRPr lang="ru-RU"/>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2846" y="4224522"/>
            <a:ext cx="197789" cy="197789"/>
          </a:xfrm>
          <a:prstGeom prst="rect">
            <a:avLst/>
          </a:prstGeom>
        </p:spPr>
      </p:pic>
      <p:sp>
        <p:nvSpPr>
          <p:cNvPr id="20" name="Text 15"/>
          <p:cNvSpPr/>
          <p:nvPr/>
        </p:nvSpPr>
        <p:spPr>
          <a:xfrm>
            <a:off x="8070221" y="4613301"/>
            <a:ext cx="2110673" cy="206026"/>
          </a:xfrm>
          <a:prstGeom prst="rect">
            <a:avLst/>
          </a:prstGeom>
          <a:noFill/>
          <a:ln/>
        </p:spPr>
        <p:txBody>
          <a:bodyPr wrap="none" lIns="0" tIns="0" rIns="0" bIns="0" rtlCol="0" anchor="t"/>
          <a:lstStyle/>
          <a:p>
            <a:pPr>
              <a:lnSpc>
                <a:spcPts val="1584"/>
              </a:lnSpc>
            </a:pPr>
            <a:r>
              <a:rPr lang="en-US" sz="1292" b="1" dirty="0">
                <a:solidFill>
                  <a:srgbClr val="443728"/>
                </a:solidFill>
                <a:latin typeface="+mn-lt"/>
                <a:ea typeface="Crimson Pro Bold" pitchFamily="34" charset="-122"/>
                <a:cs typeface="Crimson Pro Bold" pitchFamily="34" charset="-120"/>
              </a:rPr>
              <a:t>Управление состоянием</a:t>
            </a:r>
            <a:endParaRPr lang="en-US" sz="1292" dirty="0">
              <a:latin typeface="+mn-lt"/>
            </a:endParaRPr>
          </a:p>
        </p:txBody>
      </p:sp>
      <p:sp>
        <p:nvSpPr>
          <p:cNvPr id="21" name="Text 16"/>
          <p:cNvSpPr/>
          <p:nvPr/>
        </p:nvSpPr>
        <p:spPr>
          <a:xfrm>
            <a:off x="8070220" y="4874505"/>
            <a:ext cx="3600425" cy="1433187"/>
          </a:xfrm>
          <a:prstGeom prst="rect">
            <a:avLst/>
          </a:prstGeom>
          <a:noFill/>
          <a:ln/>
        </p:spPr>
        <p:txBody>
          <a:bodyPr wrap="square" lIns="0" tIns="0" rIns="0" bIns="0" rtlCol="0" anchor="t"/>
          <a:lstStyle/>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Каждая платежная позиция имеет свой статус исполнения</a:t>
            </a:r>
          </a:p>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Платежные позиции, созданные по графикам расчетов, не подлежат разделению</a:t>
            </a:r>
          </a:p>
          <a:p>
            <a:pPr marL="285807" indent="-285807">
              <a:lnSpc>
                <a:spcPts val="1600"/>
              </a:lnSpc>
              <a:buSzPct val="100000"/>
              <a:buChar char="•"/>
            </a:pPr>
            <a:r>
              <a:rPr lang="ru-RU" sz="1200" dirty="0">
                <a:solidFill>
                  <a:srgbClr val="443728"/>
                </a:solidFill>
                <a:latin typeface="+mn-lt"/>
                <a:ea typeface="Open Sans" pitchFamily="34" charset="-122"/>
                <a:cs typeface="Open Sans" pitchFamily="34" charset="-120"/>
              </a:rPr>
              <a:t>Для отмены исполнения позиций со статусом "В реестре платежей" или "На исполнении" используется обработка "Отмена исполнения платежных позиций"</a:t>
            </a:r>
            <a:endParaRPr lang="en-US" sz="1200" dirty="0">
              <a:latin typeface="+mn-lt"/>
            </a:endParaRPr>
          </a:p>
        </p:txBody>
      </p:sp>
      <p:sp>
        <p:nvSpPr>
          <p:cNvPr id="28" name="TextBox 7">
            <a:extLst>
              <a:ext uri="{FF2B5EF4-FFF2-40B4-BE49-F238E27FC236}">
                <a16:creationId xmlns:a16="http://schemas.microsoft.com/office/drawing/2014/main" id="{96B79D53-564C-43BE-B8B0-CEC6053D4302}"/>
              </a:ext>
            </a:extLst>
          </p:cNvPr>
          <p:cNvSpPr txBox="1">
            <a:spLocks noChangeArrowheads="1"/>
          </p:cNvSpPr>
          <p:nvPr/>
        </p:nvSpPr>
        <p:spPr bwMode="auto">
          <a:xfrm>
            <a:off x="10220554" y="1402955"/>
            <a:ext cx="1683295" cy="403195"/>
          </a:xfrm>
          <a:prstGeom prst="rect">
            <a:avLst/>
          </a:prstGeom>
          <a:noFill/>
          <a:ln w="9525">
            <a:noFill/>
            <a:miter lim="800000"/>
            <a:headEnd/>
            <a:tailEnd/>
          </a:ln>
        </p:spPr>
        <p:txBody>
          <a:bodyPr wrap="square" lIns="0" tIns="36584" rIns="0" bIns="0">
            <a:spAutoFit/>
          </a:bodyPr>
          <a:lstStyle/>
          <a:p>
            <a:pPr algn="ctr">
              <a:lnSpc>
                <a:spcPct val="85000"/>
              </a:lnSpc>
              <a:buClr>
                <a:schemeClr val="accent2"/>
              </a:buClr>
              <a:buSzPct val="70000"/>
              <a:defRPr/>
            </a:pPr>
            <a:r>
              <a:rPr lang="ru-RU" sz="1400" dirty="0">
                <a:latin typeface="+mn-lt"/>
              </a:rPr>
              <a:t>Платежные позиции</a:t>
            </a:r>
          </a:p>
        </p:txBody>
      </p:sp>
      <p:sp>
        <p:nvSpPr>
          <p:cNvPr id="29" name="TextBox 7">
            <a:extLst>
              <a:ext uri="{FF2B5EF4-FFF2-40B4-BE49-F238E27FC236}">
                <a16:creationId xmlns:a16="http://schemas.microsoft.com/office/drawing/2014/main" id="{5E6AC209-B5BF-4F8C-8454-A5F3694B28EA}"/>
              </a:ext>
            </a:extLst>
          </p:cNvPr>
          <p:cNvSpPr txBox="1">
            <a:spLocks noChangeArrowheads="1"/>
          </p:cNvSpPr>
          <p:nvPr/>
        </p:nvSpPr>
        <p:spPr bwMode="auto">
          <a:xfrm>
            <a:off x="6281025" y="1828496"/>
            <a:ext cx="3529518" cy="1920534"/>
          </a:xfrm>
          <a:prstGeom prst="rect">
            <a:avLst/>
          </a:prstGeom>
          <a:noFill/>
          <a:ln w="9525">
            <a:noFill/>
            <a:miter lim="800000"/>
            <a:headEnd/>
            <a:tailEnd/>
          </a:ln>
        </p:spPr>
        <p:txBody>
          <a:bodyPr wrap="square" lIns="0" tIns="36584" rIns="0" bIns="0">
            <a:spAutoFit/>
          </a:bodyPr>
          <a:lstStyle/>
          <a:p>
            <a:pPr>
              <a:lnSpc>
                <a:spcPct val="85000"/>
              </a:lnSpc>
              <a:buClr>
                <a:schemeClr val="accent2"/>
              </a:buClr>
              <a:buSzPct val="70000"/>
              <a:defRPr/>
            </a:pPr>
            <a:r>
              <a:rPr lang="ru-RU" sz="1200" dirty="0">
                <a:latin typeface="+mn-lt"/>
              </a:rPr>
              <a:t>На основе графиков по объектам расчетов (договорам, заказам, накладным)</a:t>
            </a:r>
          </a:p>
          <a:p>
            <a:pPr>
              <a:lnSpc>
                <a:spcPct val="85000"/>
              </a:lnSpc>
              <a:buClr>
                <a:schemeClr val="accent2"/>
              </a:buClr>
              <a:buSzPct val="70000"/>
              <a:defRPr/>
            </a:pPr>
            <a:endParaRPr lang="ru-RU" sz="1200" dirty="0">
              <a:latin typeface="+mn-lt"/>
            </a:endParaRPr>
          </a:p>
          <a:p>
            <a:pPr>
              <a:lnSpc>
                <a:spcPct val="85000"/>
              </a:lnSpc>
              <a:buClr>
                <a:schemeClr val="accent2"/>
              </a:buClr>
              <a:buSzPct val="70000"/>
              <a:defRPr/>
            </a:pPr>
            <a:r>
              <a:rPr lang="ru-RU" sz="1200" dirty="0">
                <a:latin typeface="+mn-lt"/>
              </a:rPr>
              <a:t>Документов-источников, таких как:</a:t>
            </a:r>
          </a:p>
          <a:p>
            <a:pPr marL="285750" indent="-285750">
              <a:lnSpc>
                <a:spcPct val="85000"/>
              </a:lnSpc>
              <a:buClr>
                <a:schemeClr val="accent2"/>
              </a:buClr>
              <a:buSzPct val="70000"/>
              <a:buFont typeface="Arial" panose="020B0604020202020204" pitchFamily="34" charset="0"/>
              <a:buChar char="•"/>
              <a:defRPr/>
            </a:pPr>
            <a:r>
              <a:rPr lang="ru-RU" sz="1200" dirty="0">
                <a:latin typeface="+mn-lt"/>
              </a:rPr>
              <a:t>Заявки на оплату</a:t>
            </a:r>
          </a:p>
          <a:p>
            <a:pPr marL="285750" indent="-285750">
              <a:lnSpc>
                <a:spcPct val="85000"/>
              </a:lnSpc>
              <a:buClr>
                <a:schemeClr val="accent2"/>
              </a:buClr>
              <a:buSzPct val="70000"/>
              <a:buFont typeface="Arial" panose="020B0604020202020204" pitchFamily="34" charset="0"/>
              <a:buChar char="•"/>
              <a:defRPr/>
            </a:pPr>
            <a:r>
              <a:rPr lang="ru-RU" sz="1200" dirty="0">
                <a:latin typeface="+mn-lt"/>
              </a:rPr>
              <a:t>Планируемые поступления ДС</a:t>
            </a:r>
          </a:p>
          <a:p>
            <a:pPr marL="285750" indent="-285750">
              <a:lnSpc>
                <a:spcPct val="85000"/>
              </a:lnSpc>
              <a:buClr>
                <a:schemeClr val="accent2"/>
              </a:buClr>
              <a:buSzPct val="70000"/>
              <a:buFont typeface="Arial" panose="020B0604020202020204" pitchFamily="34" charset="0"/>
              <a:buChar char="•"/>
              <a:defRPr/>
            </a:pPr>
            <a:r>
              <a:rPr lang="ru-RU" sz="1200" dirty="0">
                <a:solidFill>
                  <a:srgbClr val="835E54"/>
                </a:solidFill>
                <a:latin typeface="+mn-lt"/>
              </a:rPr>
              <a:t>{Заявки на командировку</a:t>
            </a:r>
            <a:endParaRPr lang="en-US" sz="1200" dirty="0">
              <a:solidFill>
                <a:srgbClr val="835E54"/>
              </a:solidFill>
              <a:latin typeface="+mn-lt"/>
            </a:endParaRPr>
          </a:p>
          <a:p>
            <a:pPr marL="285750" indent="-285750">
              <a:lnSpc>
                <a:spcPct val="85000"/>
              </a:lnSpc>
              <a:buClr>
                <a:schemeClr val="accent2"/>
              </a:buClr>
              <a:buSzPct val="70000"/>
              <a:buFont typeface="Arial" panose="020B0604020202020204" pitchFamily="34" charset="0"/>
              <a:buChar char="•"/>
              <a:defRPr/>
            </a:pPr>
            <a:r>
              <a:rPr lang="ru-RU" sz="1200" dirty="0">
                <a:solidFill>
                  <a:srgbClr val="835E54"/>
                </a:solidFill>
                <a:latin typeface="+mn-lt"/>
              </a:rPr>
              <a:t>Заявки на возврат товаров</a:t>
            </a:r>
            <a:endParaRPr lang="en-US" sz="1200" dirty="0">
              <a:solidFill>
                <a:srgbClr val="835E54"/>
              </a:solidFill>
              <a:latin typeface="+mn-lt"/>
            </a:endParaRPr>
          </a:p>
          <a:p>
            <a:pPr marL="285750" indent="-285750">
              <a:lnSpc>
                <a:spcPct val="85000"/>
              </a:lnSpc>
              <a:buClr>
                <a:schemeClr val="accent2"/>
              </a:buClr>
              <a:buSzPct val="70000"/>
              <a:buFont typeface="Arial" panose="020B0604020202020204" pitchFamily="34" charset="0"/>
              <a:buChar char="•"/>
              <a:defRPr/>
            </a:pPr>
            <a:r>
              <a:rPr lang="ru-RU" sz="1200" dirty="0">
                <a:solidFill>
                  <a:srgbClr val="835E54"/>
                </a:solidFill>
                <a:latin typeface="+mn-lt"/>
              </a:rPr>
              <a:t>Распоряжения</a:t>
            </a:r>
          </a:p>
          <a:p>
            <a:pPr marL="285750" indent="-285750">
              <a:lnSpc>
                <a:spcPct val="85000"/>
              </a:lnSpc>
              <a:buClr>
                <a:schemeClr val="accent2"/>
              </a:buClr>
              <a:buSzPct val="70000"/>
              <a:buFont typeface="Arial" panose="020B0604020202020204" pitchFamily="34" charset="0"/>
              <a:buChar char="•"/>
              <a:defRPr/>
            </a:pPr>
            <a:r>
              <a:rPr lang="ru-RU" sz="1200" dirty="0">
                <a:solidFill>
                  <a:srgbClr val="835E54"/>
                </a:solidFill>
                <a:latin typeface="+mn-lt"/>
              </a:rPr>
              <a:t>Ввод остатков взаиморасчетов по аренде} </a:t>
            </a:r>
            <a:r>
              <a:rPr lang="ru-RU" sz="1200" dirty="0">
                <a:solidFill>
                  <a:srgbClr val="835E54"/>
                </a:solidFill>
              </a:rPr>
              <a:t>{в 1С:</a:t>
            </a:r>
            <a:r>
              <a:rPr lang="en-US" sz="1200" dirty="0">
                <a:solidFill>
                  <a:srgbClr val="835E54"/>
                </a:solidFill>
              </a:rPr>
              <a:t>ERP </a:t>
            </a:r>
            <a:r>
              <a:rPr lang="ru-RU" sz="1200" dirty="0">
                <a:solidFill>
                  <a:srgbClr val="835E54"/>
                </a:solidFill>
              </a:rPr>
              <a:t>УХ}</a:t>
            </a:r>
          </a:p>
          <a:p>
            <a:pPr>
              <a:lnSpc>
                <a:spcPct val="85000"/>
              </a:lnSpc>
              <a:buClr>
                <a:schemeClr val="accent2"/>
              </a:buClr>
              <a:buSzPct val="70000"/>
              <a:defRPr/>
            </a:pPr>
            <a:endParaRPr lang="ru-RU" sz="1200" dirty="0">
              <a:solidFill>
                <a:srgbClr val="835E54"/>
              </a:solidFill>
              <a:latin typeface="+mn-lt"/>
            </a:endParaRPr>
          </a:p>
        </p:txBody>
      </p:sp>
      <p:grpSp>
        <p:nvGrpSpPr>
          <p:cNvPr id="47" name="Группа 46">
            <a:extLst>
              <a:ext uri="{FF2B5EF4-FFF2-40B4-BE49-F238E27FC236}">
                <a16:creationId xmlns:a16="http://schemas.microsoft.com/office/drawing/2014/main" id="{71886DD5-AB00-4D83-94DF-7FCE2F6370B1}"/>
              </a:ext>
            </a:extLst>
          </p:cNvPr>
          <p:cNvGrpSpPr/>
          <p:nvPr/>
        </p:nvGrpSpPr>
        <p:grpSpPr>
          <a:xfrm>
            <a:off x="10922124" y="2133431"/>
            <a:ext cx="690548" cy="644460"/>
            <a:chOff x="10591251" y="1895445"/>
            <a:chExt cx="879031" cy="736292"/>
          </a:xfrm>
        </p:grpSpPr>
        <p:sp>
          <p:nvSpPr>
            <p:cNvPr id="22" name="Овал 21">
              <a:extLst>
                <a:ext uri="{FF2B5EF4-FFF2-40B4-BE49-F238E27FC236}">
                  <a16:creationId xmlns:a16="http://schemas.microsoft.com/office/drawing/2014/main" id="{D1D63658-19F1-4011-8A36-D54D1325652E}"/>
                </a:ext>
              </a:extLst>
            </p:cNvPr>
            <p:cNvSpPr/>
            <p:nvPr/>
          </p:nvSpPr>
          <p:spPr bwMode="auto">
            <a:xfrm>
              <a:off x="10591251" y="1895445"/>
              <a:ext cx="879031" cy="736292"/>
            </a:xfrm>
            <a:prstGeom prst="ellipse">
              <a:avLst/>
            </a:prstGeom>
            <a:solidFill>
              <a:srgbClr val="FCC451">
                <a:alpha val="70000"/>
              </a:srgbClr>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pic>
          <p:nvPicPr>
            <p:cNvPr id="24" name="Рисунок 23" descr="Передача1 контур">
              <a:extLst>
                <a:ext uri="{FF2B5EF4-FFF2-40B4-BE49-F238E27FC236}">
                  <a16:creationId xmlns:a16="http://schemas.microsoft.com/office/drawing/2014/main" id="{645844F5-3D94-44F0-94A5-438DD28E00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02103" y="2003273"/>
              <a:ext cx="610195" cy="511111"/>
            </a:xfrm>
            <a:prstGeom prst="rect">
              <a:avLst/>
            </a:prstGeom>
          </p:spPr>
        </p:pic>
      </p:grpSp>
      <p:grpSp>
        <p:nvGrpSpPr>
          <p:cNvPr id="45" name="Группа 44">
            <a:extLst>
              <a:ext uri="{FF2B5EF4-FFF2-40B4-BE49-F238E27FC236}">
                <a16:creationId xmlns:a16="http://schemas.microsoft.com/office/drawing/2014/main" id="{994E88C7-0EAE-49E9-859E-758157EB0FAF}"/>
              </a:ext>
            </a:extLst>
          </p:cNvPr>
          <p:cNvGrpSpPr/>
          <p:nvPr/>
        </p:nvGrpSpPr>
        <p:grpSpPr>
          <a:xfrm>
            <a:off x="9996289" y="2777891"/>
            <a:ext cx="591289" cy="475664"/>
            <a:chOff x="9960931" y="2846167"/>
            <a:chExt cx="879030" cy="736292"/>
          </a:xfrm>
        </p:grpSpPr>
        <p:sp>
          <p:nvSpPr>
            <p:cNvPr id="23" name="Овал 22">
              <a:extLst>
                <a:ext uri="{FF2B5EF4-FFF2-40B4-BE49-F238E27FC236}">
                  <a16:creationId xmlns:a16="http://schemas.microsoft.com/office/drawing/2014/main" id="{71A5D3DA-626E-4D6B-9D58-4DEF8A1C9D1F}"/>
                </a:ext>
              </a:extLst>
            </p:cNvPr>
            <p:cNvSpPr/>
            <p:nvPr/>
          </p:nvSpPr>
          <p:spPr bwMode="auto">
            <a:xfrm>
              <a:off x="9960931" y="2846167"/>
              <a:ext cx="879030" cy="736292"/>
            </a:xfrm>
            <a:prstGeom prst="ellipse">
              <a:avLst/>
            </a:prstGeom>
            <a:solidFill>
              <a:srgbClr val="FCC451"/>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pic>
          <p:nvPicPr>
            <p:cNvPr id="25" name="Рисунок 24" descr="Документ контур">
              <a:extLst>
                <a:ext uri="{FF2B5EF4-FFF2-40B4-BE49-F238E27FC236}">
                  <a16:creationId xmlns:a16="http://schemas.microsoft.com/office/drawing/2014/main" id="{242729C1-2769-4E37-8A73-17B7AE891D1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53906" y="3021432"/>
              <a:ext cx="463626" cy="392411"/>
            </a:xfrm>
            <a:prstGeom prst="rect">
              <a:avLst/>
            </a:prstGeom>
          </p:spPr>
        </p:pic>
      </p:grpSp>
      <p:grpSp>
        <p:nvGrpSpPr>
          <p:cNvPr id="44" name="Группа 43">
            <a:extLst>
              <a:ext uri="{FF2B5EF4-FFF2-40B4-BE49-F238E27FC236}">
                <a16:creationId xmlns:a16="http://schemas.microsoft.com/office/drawing/2014/main" id="{E49EE6E9-262A-4A40-B91F-045FCC063DA6}"/>
              </a:ext>
            </a:extLst>
          </p:cNvPr>
          <p:cNvGrpSpPr/>
          <p:nvPr/>
        </p:nvGrpSpPr>
        <p:grpSpPr>
          <a:xfrm>
            <a:off x="9991797" y="1752147"/>
            <a:ext cx="600271" cy="475663"/>
            <a:chOff x="9457904" y="1415068"/>
            <a:chExt cx="869915" cy="736292"/>
          </a:xfrm>
        </p:grpSpPr>
        <p:sp>
          <p:nvSpPr>
            <p:cNvPr id="26" name="Овал 25">
              <a:extLst>
                <a:ext uri="{FF2B5EF4-FFF2-40B4-BE49-F238E27FC236}">
                  <a16:creationId xmlns:a16="http://schemas.microsoft.com/office/drawing/2014/main" id="{233CAB4E-32F0-4C31-8401-6460B6F93DA9}"/>
                </a:ext>
              </a:extLst>
            </p:cNvPr>
            <p:cNvSpPr/>
            <p:nvPr/>
          </p:nvSpPr>
          <p:spPr bwMode="auto">
            <a:xfrm>
              <a:off x="9457904" y="1415068"/>
              <a:ext cx="869915" cy="736292"/>
            </a:xfrm>
            <a:prstGeom prst="ellipse">
              <a:avLst/>
            </a:prstGeom>
            <a:solidFill>
              <a:srgbClr val="FCC451"/>
            </a:solidFill>
            <a:ln w="44450" cap="flat" cmpd="sng" algn="ctr">
              <a:noFill/>
              <a:prstDash val="solid"/>
              <a:round/>
              <a:headEnd type="none" w="med" len="med"/>
              <a:tailEnd type="none" w="med" len="med"/>
            </a:ln>
            <a:effectLst/>
          </p:spPr>
          <p:txBody>
            <a:bodyPr vert="horz" wrap="square" lIns="91461" tIns="45731" rIns="91461" bIns="45731" numCol="1" rtlCol="0" anchor="ctr" anchorCtr="0" compatLnSpc="1">
              <a:prstTxWarp prst="textNoShape">
                <a:avLst/>
              </a:prstTxWarp>
            </a:bodyPr>
            <a:lstStyle/>
            <a:p>
              <a:pPr defTabSz="914583">
                <a:lnSpc>
                  <a:spcPct val="110000"/>
                </a:lnSpc>
                <a:spcBef>
                  <a:spcPct val="50000"/>
                </a:spcBef>
              </a:pPr>
              <a:endParaRPr lang="ru-RU" sz="2000" dirty="0">
                <a:latin typeface="+mn-lt"/>
              </a:endParaRPr>
            </a:p>
          </p:txBody>
        </p:sp>
        <p:pic>
          <p:nvPicPr>
            <p:cNvPr id="27" name="Рисунок 26" descr="Список контур">
              <a:extLst>
                <a:ext uri="{FF2B5EF4-FFF2-40B4-BE49-F238E27FC236}">
                  <a16:creationId xmlns:a16="http://schemas.microsoft.com/office/drawing/2014/main" id="{6A34F075-CCC2-44A4-BFA1-1E2426C687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40733" y="1565407"/>
              <a:ext cx="527525" cy="441865"/>
            </a:xfrm>
            <a:prstGeom prst="rect">
              <a:avLst/>
            </a:prstGeom>
          </p:spPr>
        </p:pic>
      </p:grpSp>
      <p:cxnSp>
        <p:nvCxnSpPr>
          <p:cNvPr id="31" name="Прямая со стрелкой 30">
            <a:extLst>
              <a:ext uri="{FF2B5EF4-FFF2-40B4-BE49-F238E27FC236}">
                <a16:creationId xmlns:a16="http://schemas.microsoft.com/office/drawing/2014/main" id="{59D95E20-6510-4632-8946-96C6BBE80020}"/>
              </a:ext>
            </a:extLst>
          </p:cNvPr>
          <p:cNvCxnSpPr>
            <a:cxnSpLocks/>
            <a:stCxn id="26" idx="6"/>
            <a:endCxn id="22" idx="1"/>
          </p:cNvCxnSpPr>
          <p:nvPr/>
        </p:nvCxnSpPr>
        <p:spPr bwMode="auto">
          <a:xfrm>
            <a:off x="10592068" y="1989979"/>
            <a:ext cx="431184" cy="237831"/>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Прямая со стрелкой 31">
            <a:extLst>
              <a:ext uri="{FF2B5EF4-FFF2-40B4-BE49-F238E27FC236}">
                <a16:creationId xmlns:a16="http://schemas.microsoft.com/office/drawing/2014/main" id="{820E0891-13C1-44AF-A961-78A34BE9F201}"/>
              </a:ext>
            </a:extLst>
          </p:cNvPr>
          <p:cNvCxnSpPr>
            <a:cxnSpLocks/>
            <a:stCxn id="23" idx="7"/>
            <a:endCxn id="22" idx="3"/>
          </p:cNvCxnSpPr>
          <p:nvPr/>
        </p:nvCxnSpPr>
        <p:spPr bwMode="auto">
          <a:xfrm flipV="1">
            <a:off x="10500986" y="2683512"/>
            <a:ext cx="522266" cy="164038"/>
          </a:xfrm>
          <a:prstGeom prst="straightConnector1">
            <a:avLst/>
          </a:prstGeom>
          <a:solidFill>
            <a:srgbClr val="F9E383">
              <a:alpha val="50000"/>
            </a:srgbClr>
          </a:solidFill>
          <a:ln w="25400" cap="flat" cmpd="sng" algn="ctr">
            <a:solidFill>
              <a:srgbClr val="808080"/>
            </a:solidFill>
            <a:prstDash val="solid"/>
            <a:round/>
            <a:headEnd type="none" w="med" len="med"/>
            <a:tailEnd type="arrow"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2">
            <a:extLst>
              <a:ext uri="{FF2B5EF4-FFF2-40B4-BE49-F238E27FC236}">
                <a16:creationId xmlns:a16="http://schemas.microsoft.com/office/drawing/2014/main" id="{9A205025-98EF-4352-90B7-434E03FAE63C}"/>
              </a:ext>
            </a:extLst>
          </p:cNvPr>
          <p:cNvSpPr/>
          <p:nvPr/>
        </p:nvSpPr>
        <p:spPr>
          <a:xfrm>
            <a:off x="6758367" y="1392759"/>
            <a:ext cx="2742590" cy="329681"/>
          </a:xfrm>
          <a:prstGeom prst="rect">
            <a:avLst/>
          </a:prstGeom>
          <a:noFill/>
          <a:ln/>
        </p:spPr>
        <p:txBody>
          <a:bodyPr wrap="none" lIns="0" tIns="0" rIns="0" bIns="0" rtlCol="0" anchor="t"/>
          <a:lstStyle/>
          <a:p>
            <a:pPr>
              <a:lnSpc>
                <a:spcPts val="2584"/>
              </a:lnSpc>
            </a:pPr>
            <a:r>
              <a:rPr lang="ru-RU" sz="1600" b="1" dirty="0">
                <a:solidFill>
                  <a:srgbClr val="443728"/>
                </a:solidFill>
                <a:latin typeface="+mn-lt"/>
                <a:ea typeface="Crimson Pro Bold" pitchFamily="34" charset="-122"/>
                <a:cs typeface="Crimson Pro Bold" pitchFamily="34" charset="-120"/>
              </a:rPr>
              <a:t>Откуда формируется</a:t>
            </a:r>
            <a:r>
              <a:rPr lang="en-US" sz="1600" b="1" dirty="0">
                <a:solidFill>
                  <a:srgbClr val="443728"/>
                </a:solidFill>
                <a:latin typeface="+mn-lt"/>
                <a:ea typeface="Crimson Pro Bold" pitchFamily="34" charset="-122"/>
                <a:cs typeface="Crimson Pro Bold" pitchFamily="34" charset="-120"/>
              </a:rPr>
              <a:t>?</a:t>
            </a:r>
            <a:endParaRPr lang="en-US" sz="1600" dirty="0">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sp>
        <p:nvSpPr>
          <p:cNvPr id="4" name="Text 0"/>
          <p:cNvSpPr/>
          <p:nvPr/>
        </p:nvSpPr>
        <p:spPr>
          <a:xfrm>
            <a:off x="696913" y="221541"/>
            <a:ext cx="6626983" cy="75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400" dirty="0">
                <a:solidFill>
                  <a:srgbClr val="443728"/>
                </a:solidFill>
                <a:latin typeface="+mj-lt"/>
                <a:ea typeface="Crimson Pro Bold" pitchFamily="34" charset="-122"/>
              </a:rPr>
              <a:t>Как </a:t>
            </a:r>
            <a:r>
              <a:rPr lang="en-US" sz="2400" dirty="0" err="1">
                <a:solidFill>
                  <a:srgbClr val="443728"/>
                </a:solidFill>
                <a:latin typeface="+mj-lt"/>
                <a:ea typeface="Crimson Pro Bold" pitchFamily="34" charset="-122"/>
              </a:rPr>
              <a:t>настроить</a:t>
            </a:r>
            <a:r>
              <a:rPr lang="en-US" sz="2400" dirty="0">
                <a:solidFill>
                  <a:srgbClr val="443728"/>
                </a:solidFill>
                <a:latin typeface="+mj-lt"/>
                <a:ea typeface="Crimson Pro Bold" pitchFamily="34" charset="-122"/>
              </a:rPr>
              <a:t> </a:t>
            </a:r>
            <a:r>
              <a:rPr lang="en-US" sz="2400" dirty="0" err="1">
                <a:solidFill>
                  <a:srgbClr val="443728"/>
                </a:solidFill>
                <a:latin typeface="+mj-lt"/>
                <a:ea typeface="Crimson Pro Bold" pitchFamily="34" charset="-122"/>
              </a:rPr>
              <a:t>платежный</a:t>
            </a:r>
            <a:r>
              <a:rPr lang="en-US" sz="2400" dirty="0">
                <a:solidFill>
                  <a:srgbClr val="443728"/>
                </a:solidFill>
                <a:latin typeface="+mj-lt"/>
                <a:ea typeface="Crimson Pro Bold" pitchFamily="34" charset="-122"/>
              </a:rPr>
              <a:t> </a:t>
            </a:r>
            <a:r>
              <a:rPr lang="en-US" sz="2400" dirty="0" err="1">
                <a:solidFill>
                  <a:srgbClr val="443728"/>
                </a:solidFill>
                <a:latin typeface="+mj-lt"/>
                <a:ea typeface="Crimson Pro Bold" pitchFamily="34" charset="-122"/>
              </a:rPr>
              <a:t>календарь</a:t>
            </a:r>
            <a:r>
              <a:rPr lang="ru-RU" sz="2400" dirty="0">
                <a:solidFill>
                  <a:srgbClr val="443728"/>
                </a:solidFill>
                <a:latin typeface="+mj-lt"/>
                <a:ea typeface="Crimson Pro Bold" pitchFamily="34" charset="-122"/>
              </a:rPr>
              <a:t>: общие параметры</a:t>
            </a:r>
            <a:endParaRPr lang="en-US" sz="2400" dirty="0">
              <a:solidFill>
                <a:srgbClr val="443728"/>
              </a:solidFill>
              <a:latin typeface="+mj-lt"/>
              <a:ea typeface="Crimson Pro Bold" pitchFamily="34" charset="-122"/>
            </a:endParaRPr>
          </a:p>
        </p:txBody>
      </p:sp>
      <p:sp>
        <p:nvSpPr>
          <p:cNvPr id="7" name="Shape 3"/>
          <p:cNvSpPr/>
          <p:nvPr/>
        </p:nvSpPr>
        <p:spPr>
          <a:xfrm>
            <a:off x="661821" y="1685025"/>
            <a:ext cx="3102693" cy="1670437"/>
          </a:xfrm>
          <a:prstGeom prst="roundRect">
            <a:avLst>
              <a:gd name="adj" fmla="val 3120"/>
            </a:avLst>
          </a:prstGeom>
          <a:solidFill>
            <a:srgbClr val="FFFCFA"/>
          </a:solidFill>
          <a:ln w="15240">
            <a:solidFill>
              <a:srgbClr val="835E54"/>
            </a:solidFill>
            <a:prstDash val="solid"/>
          </a:ln>
        </p:spPr>
        <p:txBody>
          <a:bodyPr/>
          <a:lstStyle/>
          <a:p>
            <a:endParaRPr lang="ru-RU"/>
          </a:p>
        </p:txBody>
      </p:sp>
      <p:sp>
        <p:nvSpPr>
          <p:cNvPr id="8" name="Shape 4"/>
          <p:cNvSpPr/>
          <p:nvPr/>
        </p:nvSpPr>
        <p:spPr>
          <a:xfrm>
            <a:off x="674524" y="1697728"/>
            <a:ext cx="3077287" cy="372156"/>
          </a:xfrm>
          <a:prstGeom prst="roundRect">
            <a:avLst>
              <a:gd name="adj" fmla="val 9907"/>
            </a:avLst>
          </a:prstGeom>
          <a:solidFill>
            <a:srgbClr val="835E54"/>
          </a:solidFill>
          <a:ln/>
        </p:spPr>
        <p:txBody>
          <a:bodyPr/>
          <a:lstStyle/>
          <a:p>
            <a:endParaRPr lang="ru-RU"/>
          </a:p>
        </p:txBody>
      </p:sp>
      <p:pic>
        <p:nvPicPr>
          <p:cNvPr id="9"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5139" y="1787541"/>
            <a:ext cx="241017" cy="241017"/>
          </a:xfrm>
          <a:prstGeom prst="rect">
            <a:avLst/>
          </a:prstGeom>
        </p:spPr>
      </p:pic>
      <p:sp>
        <p:nvSpPr>
          <p:cNvPr id="10" name="Text 5"/>
          <p:cNvSpPr/>
          <p:nvPr/>
        </p:nvSpPr>
        <p:spPr>
          <a:xfrm>
            <a:off x="798575" y="2162875"/>
            <a:ext cx="1914636" cy="208265"/>
          </a:xfrm>
          <a:prstGeom prst="rect">
            <a:avLst/>
          </a:prstGeom>
          <a:noFill/>
          <a:ln/>
        </p:spPr>
        <p:txBody>
          <a:bodyPr wrap="none" lIns="0" tIns="0" rIns="0" bIns="0" rtlCol="0" anchor="t"/>
          <a:lstStyle/>
          <a:p>
            <a:pPr>
              <a:lnSpc>
                <a:spcPts val="1500"/>
              </a:lnSpc>
            </a:pPr>
            <a:r>
              <a:rPr lang="ru-RU" sz="1400" b="1" dirty="0">
                <a:solidFill>
                  <a:srgbClr val="443728"/>
                </a:solidFill>
                <a:latin typeface="+mn-lt"/>
                <a:ea typeface="Crimson Pro Bold" pitchFamily="34" charset="-122"/>
                <a:cs typeface="Crimson Pro Bold" pitchFamily="34" charset="-120"/>
              </a:rPr>
              <a:t>Функциональность</a:t>
            </a:r>
            <a:endParaRPr lang="en-US" sz="1400" dirty="0">
              <a:latin typeface="+mn-lt"/>
            </a:endParaRPr>
          </a:p>
        </p:txBody>
      </p:sp>
      <p:sp>
        <p:nvSpPr>
          <p:cNvPr id="11" name="Text 6"/>
          <p:cNvSpPr/>
          <p:nvPr/>
        </p:nvSpPr>
        <p:spPr>
          <a:xfrm>
            <a:off x="798576" y="2412467"/>
            <a:ext cx="2829183" cy="508813"/>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базовая</a:t>
            </a:r>
            <a:r>
              <a:rPr lang="en-US" sz="1200" dirty="0">
                <a:solidFill>
                  <a:srgbClr val="443728"/>
                </a:solidFill>
                <a:latin typeface="+mn-lt"/>
                <a:ea typeface="Open Sans" pitchFamily="34" charset="-122"/>
                <a:cs typeface="Open Sans" pitchFamily="34" charset="-120"/>
              </a:rPr>
              <a:t> </a:t>
            </a:r>
            <a:r>
              <a:rPr lang="ru-RU" altLang="ru-RU" sz="1200" dirty="0">
                <a:latin typeface="+mn-lt"/>
              </a:rPr>
              <a:t>для ежедневной работы </a:t>
            </a:r>
            <a:r>
              <a:rPr lang="en-US" sz="1200" dirty="0">
                <a:solidFill>
                  <a:srgbClr val="443728"/>
                </a:solidFill>
                <a:latin typeface="+mn-lt"/>
                <a:ea typeface="Open Sans" pitchFamily="34" charset="-122"/>
                <a:cs typeface="Open Sans" pitchFamily="34" charset="-120"/>
              </a:rPr>
              <a:t>и</a:t>
            </a:r>
            <a:r>
              <a:rPr lang="ru-RU" sz="1200" dirty="0">
                <a:solidFill>
                  <a:srgbClr val="443728"/>
                </a:solidFill>
                <a:latin typeface="+mn-lt"/>
                <a:ea typeface="Open Sans" pitchFamily="34" charset="-122"/>
                <a:cs typeface="Open Sans" pitchFamily="34" charset="-120"/>
              </a:rPr>
              <a:t>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расширенная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верси</a:t>
            </a:r>
            <a:r>
              <a:rPr lang="ru-RU" sz="1200" dirty="0">
                <a:solidFill>
                  <a:srgbClr val="443728"/>
                </a:solidFill>
                <a:latin typeface="+mn-lt"/>
                <a:ea typeface="Open Sans" pitchFamily="34" charset="-122"/>
                <a:cs typeface="Open Sans" pitchFamily="34" charset="-120"/>
              </a:rPr>
              <a:t>я для детального анализа</a:t>
            </a:r>
            <a:endParaRPr lang="en-US" sz="1200" dirty="0">
              <a:latin typeface="+mn-lt"/>
            </a:endParaRPr>
          </a:p>
        </p:txBody>
      </p:sp>
      <p:sp>
        <p:nvSpPr>
          <p:cNvPr id="12" name="Shape 7"/>
          <p:cNvSpPr/>
          <p:nvPr/>
        </p:nvSpPr>
        <p:spPr>
          <a:xfrm>
            <a:off x="3857503" y="1685025"/>
            <a:ext cx="3102792" cy="1670437"/>
          </a:xfrm>
          <a:prstGeom prst="roundRect">
            <a:avLst>
              <a:gd name="adj" fmla="val 3120"/>
            </a:avLst>
          </a:prstGeom>
          <a:solidFill>
            <a:srgbClr val="FFFCFA"/>
          </a:solidFill>
          <a:ln w="15240">
            <a:solidFill>
              <a:srgbClr val="C9907C"/>
            </a:solidFill>
            <a:prstDash val="solid"/>
          </a:ln>
        </p:spPr>
        <p:txBody>
          <a:bodyPr/>
          <a:lstStyle/>
          <a:p>
            <a:endParaRPr lang="ru-RU"/>
          </a:p>
        </p:txBody>
      </p:sp>
      <p:sp>
        <p:nvSpPr>
          <p:cNvPr id="13" name="Shape 8"/>
          <p:cNvSpPr/>
          <p:nvPr/>
        </p:nvSpPr>
        <p:spPr>
          <a:xfrm>
            <a:off x="3870206" y="1697728"/>
            <a:ext cx="3077386" cy="372156"/>
          </a:xfrm>
          <a:prstGeom prst="roundRect">
            <a:avLst>
              <a:gd name="adj" fmla="val 9907"/>
            </a:avLst>
          </a:prstGeom>
          <a:solidFill>
            <a:srgbClr val="C9907C"/>
          </a:solidFill>
          <a:ln/>
        </p:spPr>
        <p:txBody>
          <a:bodyPr/>
          <a:lstStyle/>
          <a:p>
            <a:endParaRPr lang="ru-RU"/>
          </a:p>
        </p:txBody>
      </p:sp>
      <p:pic>
        <p:nvPicPr>
          <p:cNvPr id="14"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0921" y="1787541"/>
            <a:ext cx="241017" cy="241017"/>
          </a:xfrm>
          <a:prstGeom prst="rect">
            <a:avLst/>
          </a:prstGeom>
        </p:spPr>
      </p:pic>
      <p:sp>
        <p:nvSpPr>
          <p:cNvPr id="15" name="Text 9"/>
          <p:cNvSpPr/>
          <p:nvPr/>
        </p:nvSpPr>
        <p:spPr>
          <a:xfrm>
            <a:off x="3994258" y="2162875"/>
            <a:ext cx="1993270"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Горизонт планирования</a:t>
            </a:r>
            <a:endParaRPr lang="en-US" sz="1400" dirty="0">
              <a:latin typeface="+mn-lt"/>
            </a:endParaRPr>
          </a:p>
        </p:txBody>
      </p:sp>
      <p:sp>
        <p:nvSpPr>
          <p:cNvPr id="16" name="Text 10"/>
          <p:cNvSpPr/>
          <p:nvPr/>
        </p:nvSpPr>
        <p:spPr>
          <a:xfrm>
            <a:off x="3994258" y="2412467"/>
            <a:ext cx="2829282" cy="347346"/>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краткосрочный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например,</a:t>
            </a:r>
            <a:r>
              <a:rPr lang="en-US" sz="1200" dirty="0">
                <a:solidFill>
                  <a:srgbClr val="443728"/>
                </a:solidFill>
                <a:latin typeface="+mn-lt"/>
                <a:ea typeface="Open Sans" pitchFamily="34" charset="-122"/>
                <a:cs typeface="Open Sans" pitchFamily="34" charset="-120"/>
              </a:rPr>
              <a:t>5 </a:t>
            </a:r>
            <a:r>
              <a:rPr lang="en-US" sz="1200" dirty="0" err="1">
                <a:solidFill>
                  <a:srgbClr val="443728"/>
                </a:solidFill>
                <a:latin typeface="+mn-lt"/>
                <a:ea typeface="Open Sans" pitchFamily="34" charset="-122"/>
                <a:cs typeface="Open Sans" pitchFamily="34" charset="-120"/>
              </a:rPr>
              <a:t>дней</a:t>
            </a:r>
            <a:r>
              <a:rPr lang="en-US" sz="1200" dirty="0">
                <a:solidFill>
                  <a:srgbClr val="443728"/>
                </a:solidFill>
                <a:latin typeface="+mn-lt"/>
                <a:ea typeface="Open Sans" pitchFamily="34" charset="-122"/>
                <a:cs typeface="Open Sans" pitchFamily="34" charset="-120"/>
              </a:rPr>
              <a:t>)</a:t>
            </a:r>
            <a:r>
              <a:rPr lang="ru-RU" sz="1200" dirty="0">
                <a:solidFill>
                  <a:srgbClr val="443728"/>
                </a:solidFill>
                <a:latin typeface="+mn-lt"/>
                <a:ea typeface="Open Sans" pitchFamily="34" charset="-122"/>
                <a:cs typeface="Open Sans" pitchFamily="34" charset="-120"/>
              </a:rPr>
              <a:t> для ежедневного анализа</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долгосрочный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например, </a:t>
            </a:r>
            <a:r>
              <a:rPr lang="en-US" sz="1200" dirty="0">
                <a:solidFill>
                  <a:srgbClr val="443728"/>
                </a:solidFill>
                <a:latin typeface="+mn-lt"/>
                <a:ea typeface="Open Sans" pitchFamily="34" charset="-122"/>
                <a:cs typeface="Open Sans" pitchFamily="34" charset="-120"/>
              </a:rPr>
              <a:t>5 </a:t>
            </a:r>
            <a:r>
              <a:rPr lang="en-US" sz="1200" dirty="0" err="1">
                <a:solidFill>
                  <a:srgbClr val="443728"/>
                </a:solidFill>
                <a:latin typeface="+mn-lt"/>
                <a:ea typeface="Open Sans" pitchFamily="34" charset="-122"/>
                <a:cs typeface="Open Sans" pitchFamily="34" charset="-120"/>
              </a:rPr>
              <a:t>недель</a:t>
            </a:r>
            <a:r>
              <a:rPr lang="en-US" sz="1200" dirty="0">
                <a:solidFill>
                  <a:srgbClr val="443728"/>
                </a:solidFill>
                <a:latin typeface="+mn-lt"/>
                <a:ea typeface="Open Sans" pitchFamily="34" charset="-122"/>
                <a:cs typeface="Open Sans" pitchFamily="34" charset="-120"/>
              </a:rPr>
              <a:t>)</a:t>
            </a:r>
            <a:r>
              <a:rPr lang="ru-RU" sz="1200" dirty="0">
                <a:solidFill>
                  <a:srgbClr val="443728"/>
                </a:solidFill>
                <a:latin typeface="+mn-lt"/>
                <a:ea typeface="Open Sans" pitchFamily="34" charset="-122"/>
                <a:cs typeface="Open Sans" pitchFamily="34" charset="-120"/>
              </a:rPr>
              <a:t> для стратегического планирования</a:t>
            </a:r>
            <a:endParaRPr lang="en-US" sz="1200" dirty="0">
              <a:latin typeface="+mn-lt"/>
            </a:endParaRPr>
          </a:p>
        </p:txBody>
      </p:sp>
      <p:sp>
        <p:nvSpPr>
          <p:cNvPr id="17" name="Text 11"/>
          <p:cNvSpPr/>
          <p:nvPr/>
        </p:nvSpPr>
        <p:spPr>
          <a:xfrm>
            <a:off x="3994258" y="2815587"/>
            <a:ext cx="2829282" cy="173673"/>
          </a:xfrm>
          <a:prstGeom prst="rect">
            <a:avLst/>
          </a:prstGeom>
          <a:noFill/>
          <a:ln/>
        </p:spPr>
        <p:txBody>
          <a:bodyPr wrap="none" lIns="0" tIns="0" rIns="0" bIns="0" rtlCol="0" anchor="t"/>
          <a:lstStyle/>
          <a:p>
            <a:pPr>
              <a:lnSpc>
                <a:spcPts val="1334"/>
              </a:lnSpc>
            </a:pPr>
            <a:endParaRPr lang="en-US" sz="959" dirty="0">
              <a:latin typeface="+mn-lt"/>
            </a:endParaRPr>
          </a:p>
        </p:txBody>
      </p:sp>
      <p:sp>
        <p:nvSpPr>
          <p:cNvPr id="18" name="Text 12"/>
          <p:cNvSpPr/>
          <p:nvPr/>
        </p:nvSpPr>
        <p:spPr>
          <a:xfrm>
            <a:off x="3994258" y="3045034"/>
            <a:ext cx="2829282" cy="173673"/>
          </a:xfrm>
          <a:prstGeom prst="rect">
            <a:avLst/>
          </a:prstGeom>
          <a:noFill/>
          <a:ln/>
        </p:spPr>
        <p:txBody>
          <a:bodyPr wrap="none" lIns="0" tIns="0" rIns="0" bIns="0" rtlCol="0" anchor="t"/>
          <a:lstStyle/>
          <a:p>
            <a:pPr>
              <a:lnSpc>
                <a:spcPts val="1334"/>
              </a:lnSpc>
            </a:pPr>
            <a:endParaRPr lang="en-US" sz="959" dirty="0">
              <a:latin typeface="+mn-lt"/>
            </a:endParaRPr>
          </a:p>
        </p:txBody>
      </p:sp>
      <p:sp>
        <p:nvSpPr>
          <p:cNvPr id="19" name="Shape 13"/>
          <p:cNvSpPr/>
          <p:nvPr/>
        </p:nvSpPr>
        <p:spPr>
          <a:xfrm>
            <a:off x="661821" y="3448452"/>
            <a:ext cx="3102693" cy="1496764"/>
          </a:xfrm>
          <a:prstGeom prst="roundRect">
            <a:avLst>
              <a:gd name="adj" fmla="val 3482"/>
            </a:avLst>
          </a:prstGeom>
          <a:solidFill>
            <a:srgbClr val="FFFCFA"/>
          </a:solidFill>
          <a:ln w="15240">
            <a:solidFill>
              <a:srgbClr val="B3BDB5"/>
            </a:solidFill>
            <a:prstDash val="solid"/>
          </a:ln>
        </p:spPr>
        <p:txBody>
          <a:bodyPr/>
          <a:lstStyle/>
          <a:p>
            <a:endParaRPr lang="ru-RU"/>
          </a:p>
        </p:txBody>
      </p:sp>
      <p:sp>
        <p:nvSpPr>
          <p:cNvPr id="20" name="Shape 14"/>
          <p:cNvSpPr/>
          <p:nvPr/>
        </p:nvSpPr>
        <p:spPr>
          <a:xfrm>
            <a:off x="674524" y="3461155"/>
            <a:ext cx="3077287" cy="372156"/>
          </a:xfrm>
          <a:prstGeom prst="roundRect">
            <a:avLst>
              <a:gd name="adj" fmla="val 9907"/>
            </a:avLst>
          </a:prstGeom>
          <a:solidFill>
            <a:srgbClr val="B3BDB5"/>
          </a:solidFill>
          <a:ln/>
        </p:spPr>
        <p:txBody>
          <a:bodyPr/>
          <a:lstStyle/>
          <a:p>
            <a:endParaRPr lang="ru-RU"/>
          </a:p>
        </p:txBody>
      </p:sp>
      <p:pic>
        <p:nvPicPr>
          <p:cNvPr id="21"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5139" y="3550967"/>
            <a:ext cx="241017" cy="241017"/>
          </a:xfrm>
          <a:prstGeom prst="rect">
            <a:avLst/>
          </a:prstGeom>
        </p:spPr>
      </p:pic>
      <p:sp>
        <p:nvSpPr>
          <p:cNvPr id="22" name="Text 15"/>
          <p:cNvSpPr/>
          <p:nvPr/>
        </p:nvSpPr>
        <p:spPr>
          <a:xfrm>
            <a:off x="798576" y="3926301"/>
            <a:ext cx="2829183" cy="387638"/>
          </a:xfrm>
          <a:prstGeom prst="rect">
            <a:avLst/>
          </a:prstGeom>
          <a:noFill/>
          <a:ln/>
        </p:spPr>
        <p:txBody>
          <a:bodyPr wrap="squar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Видимость просроченных платежей</a:t>
            </a:r>
            <a:endParaRPr lang="en-US" sz="1400" dirty="0">
              <a:latin typeface="+mn-lt"/>
            </a:endParaRPr>
          </a:p>
        </p:txBody>
      </p:sp>
      <p:sp>
        <p:nvSpPr>
          <p:cNvPr id="23" name="Text 16"/>
          <p:cNvSpPr/>
          <p:nvPr/>
        </p:nvSpPr>
        <p:spPr>
          <a:xfrm>
            <a:off x="798576" y="4369713"/>
            <a:ext cx="2829183" cy="173673"/>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контроль проблемных </a:t>
            </a:r>
            <a:r>
              <a:rPr lang="en-US" sz="1200" dirty="0" err="1">
                <a:solidFill>
                  <a:srgbClr val="443728"/>
                </a:solidFill>
                <a:latin typeface="+mn-lt"/>
                <a:ea typeface="Open Sans" pitchFamily="34" charset="-122"/>
                <a:cs typeface="Open Sans" pitchFamily="34" charset="-120"/>
              </a:rPr>
              <a:t>платежей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например, </a:t>
            </a:r>
            <a:r>
              <a:rPr lang="en-US" sz="1200" dirty="0" err="1">
                <a:solidFill>
                  <a:srgbClr val="443728"/>
                </a:solidFill>
                <a:latin typeface="+mn-lt"/>
                <a:ea typeface="Open Sans" pitchFamily="34" charset="-122"/>
                <a:cs typeface="Open Sans" pitchFamily="34" charset="-120"/>
              </a:rPr>
              <a:t>до</a:t>
            </a:r>
            <a:r>
              <a:rPr lang="en-US" sz="1200" dirty="0">
                <a:solidFill>
                  <a:srgbClr val="443728"/>
                </a:solidFill>
                <a:latin typeface="+mn-lt"/>
                <a:ea typeface="Open Sans" pitchFamily="34" charset="-122"/>
                <a:cs typeface="Open Sans" pitchFamily="34" charset="-120"/>
              </a:rPr>
              <a:t> 30 дней)</a:t>
            </a:r>
            <a:endParaRPr lang="en-US" sz="1200" dirty="0">
              <a:latin typeface="+mn-lt"/>
            </a:endParaRPr>
          </a:p>
        </p:txBody>
      </p:sp>
      <p:sp>
        <p:nvSpPr>
          <p:cNvPr id="24" name="Shape 17"/>
          <p:cNvSpPr/>
          <p:nvPr/>
        </p:nvSpPr>
        <p:spPr>
          <a:xfrm>
            <a:off x="3857503" y="3448452"/>
            <a:ext cx="3102792" cy="1496764"/>
          </a:xfrm>
          <a:prstGeom prst="roundRect">
            <a:avLst>
              <a:gd name="adj" fmla="val 3482"/>
            </a:avLst>
          </a:prstGeom>
          <a:solidFill>
            <a:srgbClr val="FFFCFA"/>
          </a:solidFill>
          <a:ln w="15240">
            <a:solidFill>
              <a:srgbClr val="FCC451"/>
            </a:solidFill>
            <a:prstDash val="solid"/>
          </a:ln>
        </p:spPr>
        <p:txBody>
          <a:bodyPr/>
          <a:lstStyle/>
          <a:p>
            <a:endParaRPr lang="ru-RU"/>
          </a:p>
        </p:txBody>
      </p:sp>
      <p:sp>
        <p:nvSpPr>
          <p:cNvPr id="25" name="Shape 18"/>
          <p:cNvSpPr/>
          <p:nvPr/>
        </p:nvSpPr>
        <p:spPr>
          <a:xfrm>
            <a:off x="3870206" y="3461155"/>
            <a:ext cx="3077386" cy="372156"/>
          </a:xfrm>
          <a:prstGeom prst="roundRect">
            <a:avLst>
              <a:gd name="adj" fmla="val 9907"/>
            </a:avLst>
          </a:prstGeom>
          <a:solidFill>
            <a:srgbClr val="FCC451"/>
          </a:solidFill>
          <a:ln/>
        </p:spPr>
        <p:txBody>
          <a:bodyPr/>
          <a:lstStyle/>
          <a:p>
            <a:endParaRPr lang="ru-RU"/>
          </a:p>
        </p:txBody>
      </p:sp>
      <p:pic>
        <p:nvPicPr>
          <p:cNvPr id="26"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60921" y="3550967"/>
            <a:ext cx="241017" cy="241017"/>
          </a:xfrm>
          <a:prstGeom prst="rect">
            <a:avLst/>
          </a:prstGeom>
        </p:spPr>
      </p:pic>
      <p:sp>
        <p:nvSpPr>
          <p:cNvPr id="27" name="Text 19"/>
          <p:cNvSpPr/>
          <p:nvPr/>
        </p:nvSpPr>
        <p:spPr>
          <a:xfrm>
            <a:off x="3994258" y="3926301"/>
            <a:ext cx="1623892"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Точность прогнозов</a:t>
            </a:r>
            <a:endParaRPr lang="en-US" sz="1400" dirty="0">
              <a:latin typeface="+mn-lt"/>
            </a:endParaRPr>
          </a:p>
        </p:txBody>
      </p:sp>
      <p:sp>
        <p:nvSpPr>
          <p:cNvPr id="29" name="Text 21"/>
          <p:cNvSpPr/>
          <p:nvPr/>
        </p:nvSpPr>
        <p:spPr>
          <a:xfrm>
            <a:off x="3994258" y="4216882"/>
            <a:ext cx="2829282" cy="584236"/>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1,0 (100%) — полностью </a:t>
            </a:r>
            <a:r>
              <a:rPr lang="en-US" sz="1200" dirty="0" err="1">
                <a:solidFill>
                  <a:srgbClr val="443728"/>
                </a:solidFill>
                <a:latin typeface="+mn-lt"/>
                <a:ea typeface="Open Sans" pitchFamily="34" charset="-122"/>
                <a:cs typeface="Open Sans" pitchFamily="34" charset="-120"/>
              </a:rPr>
              <a:t>достоверные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данные</a:t>
            </a:r>
            <a:r>
              <a:rPr lang="ru-RU" sz="1200" dirty="0">
                <a:solidFill>
                  <a:srgbClr val="443728"/>
                </a:solidFill>
                <a:latin typeface="+mn-lt"/>
                <a:ea typeface="Open Sans" pitchFamily="34" charset="-122"/>
                <a:cs typeface="Open Sans" pitchFamily="34" charset="-120"/>
              </a:rPr>
              <a:t>, </a:t>
            </a:r>
            <a:r>
              <a:rPr lang="en-US" sz="1200" dirty="0">
                <a:solidFill>
                  <a:srgbClr val="443728"/>
                </a:solidFill>
                <a:latin typeface="+mn-lt"/>
                <a:ea typeface="Open Sans" pitchFamily="34" charset="-122"/>
                <a:cs typeface="Open Sans" pitchFamily="34" charset="-120"/>
              </a:rPr>
              <a:t>0,7 (70%) — </a:t>
            </a:r>
            <a:r>
              <a:rPr lang="en-US" sz="1200" dirty="0" err="1">
                <a:solidFill>
                  <a:srgbClr val="443728"/>
                </a:solidFill>
                <a:latin typeface="+mn-lt"/>
                <a:ea typeface="Open Sans" pitchFamily="34" charset="-122"/>
                <a:cs typeface="Open Sans" pitchFamily="34" charset="-120"/>
              </a:rPr>
              <a:t>менее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надежные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поступления</a:t>
            </a:r>
            <a:endParaRPr lang="en-US" sz="1200" dirty="0">
              <a:latin typeface="+mn-lt"/>
            </a:endParaRPr>
          </a:p>
          <a:p>
            <a:pPr>
              <a:lnSpc>
                <a:spcPts val="1600"/>
              </a:lnSpc>
            </a:pPr>
            <a:endParaRPr lang="en-US" sz="1200" dirty="0">
              <a:latin typeface="+mn-lt"/>
            </a:endParaRPr>
          </a:p>
        </p:txBody>
      </p:sp>
      <p:sp>
        <p:nvSpPr>
          <p:cNvPr id="30" name="Text 22"/>
          <p:cNvSpPr/>
          <p:nvPr/>
        </p:nvSpPr>
        <p:spPr>
          <a:xfrm>
            <a:off x="3994258" y="4634787"/>
            <a:ext cx="2829282" cy="173673"/>
          </a:xfrm>
          <a:prstGeom prst="rect">
            <a:avLst/>
          </a:prstGeom>
          <a:noFill/>
          <a:ln/>
        </p:spPr>
        <p:txBody>
          <a:bodyPr wrap="square" lIns="0" tIns="0" rIns="0" bIns="0" rtlCol="0" anchor="t"/>
          <a:lstStyle/>
          <a:p>
            <a:pPr>
              <a:lnSpc>
                <a:spcPts val="1334"/>
              </a:lnSpc>
            </a:pPr>
            <a:endParaRPr lang="en-US" sz="1200" dirty="0">
              <a:latin typeface="+mn-lt"/>
            </a:endParaRPr>
          </a:p>
        </p:txBody>
      </p:sp>
      <p:sp>
        <p:nvSpPr>
          <p:cNvPr id="31" name="Shape 23"/>
          <p:cNvSpPr/>
          <p:nvPr/>
        </p:nvSpPr>
        <p:spPr>
          <a:xfrm>
            <a:off x="661821" y="5038205"/>
            <a:ext cx="3102693" cy="1415925"/>
          </a:xfrm>
          <a:prstGeom prst="roundRect">
            <a:avLst>
              <a:gd name="adj" fmla="val 4301"/>
            </a:avLst>
          </a:prstGeom>
          <a:solidFill>
            <a:srgbClr val="FFFCFA"/>
          </a:solidFill>
          <a:ln w="15240">
            <a:solidFill>
              <a:srgbClr val="835E54"/>
            </a:solidFill>
            <a:prstDash val="solid"/>
          </a:ln>
        </p:spPr>
        <p:txBody>
          <a:bodyPr/>
          <a:lstStyle/>
          <a:p>
            <a:endParaRPr lang="ru-RU"/>
          </a:p>
        </p:txBody>
      </p:sp>
      <p:sp>
        <p:nvSpPr>
          <p:cNvPr id="32" name="Shape 24"/>
          <p:cNvSpPr/>
          <p:nvPr/>
        </p:nvSpPr>
        <p:spPr>
          <a:xfrm>
            <a:off x="674524" y="5050908"/>
            <a:ext cx="3077287" cy="372156"/>
          </a:xfrm>
          <a:prstGeom prst="roundRect">
            <a:avLst>
              <a:gd name="adj" fmla="val 9907"/>
            </a:avLst>
          </a:prstGeom>
          <a:solidFill>
            <a:srgbClr val="835E54"/>
          </a:solidFill>
          <a:ln/>
        </p:spPr>
        <p:txBody>
          <a:bodyPr/>
          <a:lstStyle/>
          <a:p>
            <a:endParaRPr lang="ru-RU"/>
          </a:p>
        </p:txBody>
      </p:sp>
      <p:pic>
        <p:nvPicPr>
          <p:cNvPr id="33" name="Image 6"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65139" y="5140721"/>
            <a:ext cx="241017" cy="241017"/>
          </a:xfrm>
          <a:prstGeom prst="rect">
            <a:avLst/>
          </a:prstGeom>
        </p:spPr>
      </p:pic>
      <p:sp>
        <p:nvSpPr>
          <p:cNvPr id="34" name="Text 25"/>
          <p:cNvSpPr/>
          <p:nvPr/>
        </p:nvSpPr>
        <p:spPr>
          <a:xfrm>
            <a:off x="798575" y="5516054"/>
            <a:ext cx="1648802"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Цветовая подсветка</a:t>
            </a:r>
            <a:endParaRPr lang="en-US" sz="1400" dirty="0">
              <a:latin typeface="+mn-lt"/>
            </a:endParaRPr>
          </a:p>
        </p:txBody>
      </p:sp>
      <p:sp>
        <p:nvSpPr>
          <p:cNvPr id="35" name="Text 26"/>
          <p:cNvSpPr/>
          <p:nvPr/>
        </p:nvSpPr>
        <p:spPr>
          <a:xfrm>
            <a:off x="798576" y="5765647"/>
            <a:ext cx="2829183" cy="347346"/>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зеленый (излишки), </a:t>
            </a:r>
            <a:r>
              <a:rPr lang="ru-RU" sz="1200" dirty="0">
                <a:solidFill>
                  <a:srgbClr val="443728"/>
                </a:solidFill>
                <a:latin typeface="+mn-lt"/>
                <a:ea typeface="Open Sans" pitchFamily="34" charset="-122"/>
                <a:cs typeface="Open Sans" pitchFamily="34" charset="-120"/>
              </a:rPr>
              <a:t>белый (норма) розовый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допустимо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красный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кассовые </a:t>
            </a:r>
            <a:r>
              <a:rPr lang="en-US" sz="1200" dirty="0" err="1">
                <a:solidFill>
                  <a:srgbClr val="443728"/>
                </a:solidFill>
                <a:latin typeface="+mn-lt"/>
                <a:ea typeface="Open Sans" pitchFamily="34" charset="-122"/>
                <a:cs typeface="Open Sans" pitchFamily="34" charset="-120"/>
              </a:rPr>
              <a:t>разрывы</a:t>
            </a:r>
            <a:r>
              <a:rPr lang="en-US" sz="1200" dirty="0">
                <a:solidFill>
                  <a:srgbClr val="443728"/>
                </a:solidFill>
                <a:latin typeface="+mn-lt"/>
                <a:ea typeface="Open Sans" pitchFamily="34" charset="-122"/>
                <a:cs typeface="Open Sans" pitchFamily="34" charset="-120"/>
              </a:rPr>
              <a:t>)</a:t>
            </a:r>
            <a:endParaRPr lang="en-US" sz="1200" dirty="0">
              <a:latin typeface="+mn-lt"/>
            </a:endParaRPr>
          </a:p>
        </p:txBody>
      </p:sp>
      <p:sp>
        <p:nvSpPr>
          <p:cNvPr id="36" name="Shape 27"/>
          <p:cNvSpPr/>
          <p:nvPr/>
        </p:nvSpPr>
        <p:spPr>
          <a:xfrm>
            <a:off x="3857503" y="5038205"/>
            <a:ext cx="3102792" cy="1415925"/>
          </a:xfrm>
          <a:prstGeom prst="roundRect">
            <a:avLst>
              <a:gd name="adj" fmla="val 4301"/>
            </a:avLst>
          </a:prstGeom>
          <a:solidFill>
            <a:srgbClr val="FFFCFA"/>
          </a:solidFill>
          <a:ln w="15240">
            <a:solidFill>
              <a:srgbClr val="C9907C"/>
            </a:solidFill>
            <a:prstDash val="solid"/>
          </a:ln>
        </p:spPr>
        <p:txBody>
          <a:bodyPr/>
          <a:lstStyle/>
          <a:p>
            <a:endParaRPr lang="ru-RU"/>
          </a:p>
        </p:txBody>
      </p:sp>
      <p:sp>
        <p:nvSpPr>
          <p:cNvPr id="37" name="Shape 28"/>
          <p:cNvSpPr/>
          <p:nvPr/>
        </p:nvSpPr>
        <p:spPr>
          <a:xfrm>
            <a:off x="3870206" y="5050908"/>
            <a:ext cx="3077386" cy="372156"/>
          </a:xfrm>
          <a:prstGeom prst="roundRect">
            <a:avLst>
              <a:gd name="adj" fmla="val 9907"/>
            </a:avLst>
          </a:prstGeom>
          <a:solidFill>
            <a:srgbClr val="C9907C"/>
          </a:solidFill>
          <a:ln/>
        </p:spPr>
        <p:txBody>
          <a:bodyPr/>
          <a:lstStyle/>
          <a:p>
            <a:endParaRPr lang="ru-RU"/>
          </a:p>
        </p:txBody>
      </p:sp>
      <p:pic>
        <p:nvPicPr>
          <p:cNvPr id="38" name="Image 7"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0921" y="5140721"/>
            <a:ext cx="241017" cy="241017"/>
          </a:xfrm>
          <a:prstGeom prst="rect">
            <a:avLst/>
          </a:prstGeom>
        </p:spPr>
      </p:pic>
      <p:sp>
        <p:nvSpPr>
          <p:cNvPr id="39" name="Text 29"/>
          <p:cNvSpPr/>
          <p:nvPr/>
        </p:nvSpPr>
        <p:spPr>
          <a:xfrm>
            <a:off x="3994258" y="5516054"/>
            <a:ext cx="1550851"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Платежные дни</a:t>
            </a:r>
            <a:endParaRPr lang="en-US" sz="1400" dirty="0">
              <a:latin typeface="+mn-lt"/>
            </a:endParaRPr>
          </a:p>
        </p:txBody>
      </p:sp>
      <p:sp>
        <p:nvSpPr>
          <p:cNvPr id="40" name="Text 30"/>
          <p:cNvSpPr/>
          <p:nvPr/>
        </p:nvSpPr>
        <p:spPr>
          <a:xfrm>
            <a:off x="3994258" y="5765647"/>
            <a:ext cx="2829282" cy="347346"/>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настройка по умолчанию или индивидуальная для организаций</a:t>
            </a:r>
            <a:endParaRPr lang="en-US" sz="1200" dirty="0">
              <a:latin typeface="+mn-lt"/>
            </a:endParaRPr>
          </a:p>
        </p:txBody>
      </p:sp>
      <p:pic>
        <p:nvPicPr>
          <p:cNvPr id="5" name="Рисунок 4">
            <a:extLst>
              <a:ext uri="{FF2B5EF4-FFF2-40B4-BE49-F238E27FC236}">
                <a16:creationId xmlns:a16="http://schemas.microsoft.com/office/drawing/2014/main" id="{A0960096-4CAE-4312-8FDB-946FDD891018}"/>
              </a:ext>
            </a:extLst>
          </p:cNvPr>
          <p:cNvPicPr>
            <a:picLocks noChangeAspect="1"/>
          </p:cNvPicPr>
          <p:nvPr/>
        </p:nvPicPr>
        <p:blipFill>
          <a:blip r:embed="rId16"/>
          <a:stretch>
            <a:fillRect/>
          </a:stretch>
        </p:blipFill>
        <p:spPr>
          <a:xfrm>
            <a:off x="7919984" y="189478"/>
            <a:ext cx="3976970" cy="648063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3" name="Image 0" descr="preencoded.png">
            <a:extLst>
              <a:ext uri="{FF2B5EF4-FFF2-40B4-BE49-F238E27FC236}">
                <a16:creationId xmlns:a16="http://schemas.microsoft.com/office/drawing/2014/main" id="{34285A8C-1FF9-46DE-BC2F-304531EB3D0E}"/>
              </a:ext>
            </a:extLst>
          </p:cNvPr>
          <p:cNvPicPr>
            <a:picLocks noChangeAspect="1"/>
          </p:cNvPicPr>
          <p:nvPr/>
        </p:nvPicPr>
        <p:blipFill>
          <a:blip r:embed="rId3"/>
          <a:stretch>
            <a:fillRect/>
          </a:stretch>
        </p:blipFill>
        <p:spPr>
          <a:xfrm>
            <a:off x="6241603" y="0"/>
            <a:ext cx="6097409" cy="6859588"/>
          </a:xfrm>
          <a:prstGeom prst="rect">
            <a:avLst/>
          </a:prstGeom>
        </p:spPr>
      </p:pic>
      <p:pic>
        <p:nvPicPr>
          <p:cNvPr id="52" name="Рисунок 51">
            <a:extLst>
              <a:ext uri="{FF2B5EF4-FFF2-40B4-BE49-F238E27FC236}">
                <a16:creationId xmlns:a16="http://schemas.microsoft.com/office/drawing/2014/main" id="{7B064A91-81D4-4FAA-9886-A8E70DE54A60}"/>
              </a:ext>
            </a:extLst>
          </p:cNvPr>
          <p:cNvPicPr>
            <a:picLocks noChangeAspect="1"/>
          </p:cNvPicPr>
          <p:nvPr/>
        </p:nvPicPr>
        <p:blipFill>
          <a:blip r:embed="rId4"/>
          <a:stretch>
            <a:fillRect/>
          </a:stretch>
        </p:blipFill>
        <p:spPr>
          <a:xfrm>
            <a:off x="6429170" y="759658"/>
            <a:ext cx="5650447" cy="4010439"/>
          </a:xfrm>
          <a:prstGeom prst="rect">
            <a:avLst/>
          </a:prstGeom>
        </p:spPr>
      </p:pic>
      <p:sp>
        <p:nvSpPr>
          <p:cNvPr id="3" name="Text 0"/>
          <p:cNvSpPr/>
          <p:nvPr/>
        </p:nvSpPr>
        <p:spPr>
          <a:xfrm>
            <a:off x="696913" y="188914"/>
            <a:ext cx="576071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Персонализация</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интерфейса</a:t>
            </a:r>
            <a:endParaRPr lang="en-US" sz="2800" dirty="0">
              <a:solidFill>
                <a:srgbClr val="443728"/>
              </a:solidFill>
              <a:latin typeface="+mj-lt"/>
              <a:ea typeface="Crimson Pro Bold" pitchFamily="34" charset="-122"/>
            </a:endParaRPr>
          </a:p>
        </p:txBody>
      </p:sp>
      <p:pic>
        <p:nvPicPr>
          <p:cNvPr id="5"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597" y="1601563"/>
            <a:ext cx="357568" cy="357568"/>
          </a:xfrm>
          <a:prstGeom prst="rect">
            <a:avLst/>
          </a:prstGeom>
        </p:spPr>
      </p:pic>
      <p:sp>
        <p:nvSpPr>
          <p:cNvPr id="6" name="Text 2"/>
          <p:cNvSpPr/>
          <p:nvPr/>
        </p:nvSpPr>
        <p:spPr>
          <a:xfrm>
            <a:off x="1160545" y="1601564"/>
            <a:ext cx="2034554" cy="186276"/>
          </a:xfrm>
          <a:prstGeom prst="rect">
            <a:avLst/>
          </a:prstGeom>
          <a:noFill/>
          <a:ln/>
        </p:spPr>
        <p:txBody>
          <a:bodyPr wrap="none" lIns="0" tIns="0" rIns="0" bIns="0" rtlCol="0" anchor="t"/>
          <a:lstStyle/>
          <a:p>
            <a:pPr>
              <a:lnSpc>
                <a:spcPts val="1459"/>
              </a:lnSpc>
            </a:pPr>
            <a:r>
              <a:rPr lang="ru-RU" sz="1400" b="1" dirty="0">
                <a:solidFill>
                  <a:srgbClr val="443728"/>
                </a:solidFill>
                <a:latin typeface="+mn-lt"/>
                <a:ea typeface="Crimson Pro Bold" pitchFamily="34" charset="-122"/>
                <a:cs typeface="Crimson Pro Bold" pitchFamily="34" charset="-120"/>
              </a:rPr>
              <a:t>Прячем панель настроек</a:t>
            </a:r>
            <a:endParaRPr lang="en-US" sz="1400" dirty="0">
              <a:latin typeface="+mn-lt"/>
            </a:endParaRPr>
          </a:p>
        </p:txBody>
      </p:sp>
      <p:sp>
        <p:nvSpPr>
          <p:cNvPr id="7" name="Text 3"/>
          <p:cNvSpPr/>
          <p:nvPr/>
        </p:nvSpPr>
        <p:spPr>
          <a:xfrm>
            <a:off x="1160545" y="1839347"/>
            <a:ext cx="4360978" cy="328093"/>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Если панель настроек мешает, вы можете убрать ее, чтобы освободить больше места на экране</a:t>
            </a:r>
            <a:endParaRPr lang="en-US" sz="1200" dirty="0">
              <a:latin typeface="+mn-lt"/>
            </a:endParaRPr>
          </a:p>
        </p:txBody>
      </p:sp>
      <p:pic>
        <p:nvPicPr>
          <p:cNvPr id="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597" y="2339226"/>
            <a:ext cx="357568" cy="357568"/>
          </a:xfrm>
          <a:prstGeom prst="rect">
            <a:avLst/>
          </a:prstGeom>
        </p:spPr>
      </p:pic>
      <p:sp>
        <p:nvSpPr>
          <p:cNvPr id="9" name="Text 4"/>
          <p:cNvSpPr/>
          <p:nvPr/>
        </p:nvSpPr>
        <p:spPr>
          <a:xfrm>
            <a:off x="1160545" y="2339227"/>
            <a:ext cx="1702392" cy="186276"/>
          </a:xfrm>
          <a:prstGeom prst="rect">
            <a:avLst/>
          </a:prstGeom>
          <a:noFill/>
          <a:ln/>
        </p:spPr>
        <p:txBody>
          <a:bodyPr wrap="none" lIns="0" tIns="0" rIns="0" bIns="0" rtlCol="0" anchor="t"/>
          <a:lstStyle/>
          <a:p>
            <a:pPr>
              <a:lnSpc>
                <a:spcPts val="1459"/>
              </a:lnSpc>
            </a:pPr>
            <a:r>
              <a:rPr lang="ru-RU" sz="1400" b="1" dirty="0">
                <a:solidFill>
                  <a:srgbClr val="443728"/>
                </a:solidFill>
                <a:latin typeface="+mn-lt"/>
                <a:ea typeface="Crimson Pro Bold" pitchFamily="34" charset="-122"/>
                <a:cs typeface="Crimson Pro Bold" pitchFamily="34" charset="-120"/>
              </a:rPr>
              <a:t>Перемещайте панели</a:t>
            </a:r>
            <a:endParaRPr lang="en-US" sz="1400" dirty="0">
              <a:latin typeface="+mn-lt"/>
            </a:endParaRPr>
          </a:p>
        </p:txBody>
      </p:sp>
      <p:sp>
        <p:nvSpPr>
          <p:cNvPr id="10" name="Text 5"/>
          <p:cNvSpPr/>
          <p:nvPr/>
        </p:nvSpPr>
        <p:spPr>
          <a:xfrm>
            <a:off x="1160545" y="2577011"/>
            <a:ext cx="4360978" cy="328093"/>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Перемещайте панели так, как вам удобно: сверху, снизу, справа или слева</a:t>
            </a:r>
            <a:endParaRPr lang="en-US" sz="1200" dirty="0">
              <a:latin typeface="+mn-lt"/>
            </a:endParaRPr>
          </a:p>
        </p:txBody>
      </p:sp>
      <p:pic>
        <p:nvPicPr>
          <p:cNvPr id="1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597" y="3076891"/>
            <a:ext cx="357568" cy="357568"/>
          </a:xfrm>
          <a:prstGeom prst="rect">
            <a:avLst/>
          </a:prstGeom>
        </p:spPr>
      </p:pic>
      <p:sp>
        <p:nvSpPr>
          <p:cNvPr id="12" name="Text 6"/>
          <p:cNvSpPr/>
          <p:nvPr/>
        </p:nvSpPr>
        <p:spPr>
          <a:xfrm>
            <a:off x="1160545" y="3076891"/>
            <a:ext cx="3117480" cy="186276"/>
          </a:xfrm>
          <a:prstGeom prst="rect">
            <a:avLst/>
          </a:prstGeom>
          <a:noFill/>
          <a:ln/>
        </p:spPr>
        <p:txBody>
          <a:bodyPr wrap="none" lIns="0" tIns="0" rIns="0" bIns="0" rtlCol="0" anchor="t"/>
          <a:lstStyle/>
          <a:p>
            <a:pPr>
              <a:lnSpc>
                <a:spcPts val="1459"/>
              </a:lnSpc>
            </a:pPr>
            <a:r>
              <a:rPr lang="ru-RU" sz="1400" b="1" dirty="0">
                <a:solidFill>
                  <a:srgbClr val="443728"/>
                </a:solidFill>
                <a:latin typeface="+mn-lt"/>
                <a:ea typeface="Crimson Pro Bold" pitchFamily="34" charset="-122"/>
                <a:cs typeface="Crimson Pro Bold" pitchFamily="34" charset="-120"/>
              </a:rPr>
              <a:t>Настройте быстрые фильтры</a:t>
            </a:r>
            <a:endParaRPr lang="en-US" sz="1400" dirty="0">
              <a:latin typeface="+mn-lt"/>
            </a:endParaRPr>
          </a:p>
        </p:txBody>
      </p:sp>
      <p:sp>
        <p:nvSpPr>
          <p:cNvPr id="13" name="Text 7"/>
          <p:cNvSpPr/>
          <p:nvPr/>
        </p:nvSpPr>
        <p:spPr>
          <a:xfrm>
            <a:off x="1160545" y="3314675"/>
            <a:ext cx="4360978" cy="328093"/>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Разместите быстрые отборы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справа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сверху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для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оперативного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доступа</a:t>
            </a:r>
            <a:endParaRPr lang="en-US" sz="1200" dirty="0">
              <a:latin typeface="+mn-lt"/>
            </a:endParaRPr>
          </a:p>
        </p:txBody>
      </p:sp>
      <p:pic>
        <p:nvPicPr>
          <p:cNvPr id="14"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5597" y="3814554"/>
            <a:ext cx="357568" cy="357568"/>
          </a:xfrm>
          <a:prstGeom prst="rect">
            <a:avLst/>
          </a:prstGeom>
        </p:spPr>
      </p:pic>
      <p:sp>
        <p:nvSpPr>
          <p:cNvPr id="15" name="Text 8"/>
          <p:cNvSpPr/>
          <p:nvPr/>
        </p:nvSpPr>
        <p:spPr>
          <a:xfrm>
            <a:off x="1160545" y="3814554"/>
            <a:ext cx="2222121" cy="186276"/>
          </a:xfrm>
          <a:prstGeom prst="rect">
            <a:avLst/>
          </a:prstGeom>
          <a:noFill/>
          <a:ln/>
        </p:spPr>
        <p:txBody>
          <a:bodyPr wrap="none" lIns="0" tIns="0" rIns="0" bIns="0" rtlCol="0" anchor="t"/>
          <a:lstStyle/>
          <a:p>
            <a:pPr>
              <a:lnSpc>
                <a:spcPts val="1459"/>
              </a:lnSpc>
            </a:pPr>
            <a:r>
              <a:rPr lang="ru-RU" sz="1400" b="1" dirty="0">
                <a:solidFill>
                  <a:srgbClr val="443728"/>
                </a:solidFill>
                <a:latin typeface="+mn-lt"/>
                <a:ea typeface="Crimson Pro Bold" pitchFamily="34" charset="-122"/>
                <a:cs typeface="Crimson Pro Bold" pitchFamily="34" charset="-120"/>
              </a:rPr>
              <a:t>Округляйте суммы</a:t>
            </a:r>
            <a:endParaRPr lang="en-US" sz="1400" dirty="0">
              <a:latin typeface="+mn-lt"/>
            </a:endParaRPr>
          </a:p>
        </p:txBody>
      </p:sp>
      <p:sp>
        <p:nvSpPr>
          <p:cNvPr id="16" name="Text 9"/>
          <p:cNvSpPr/>
          <p:nvPr/>
        </p:nvSpPr>
        <p:spPr>
          <a:xfrm>
            <a:off x="1160545" y="4052338"/>
            <a:ext cx="4360978" cy="328093"/>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Выберите нужный уровень округления сумм: </a:t>
            </a:r>
            <a:r>
              <a:rPr lang="ru-RU" sz="1200" dirty="0">
                <a:solidFill>
                  <a:srgbClr val="443728"/>
                </a:solidFill>
                <a:latin typeface="+mn-lt"/>
                <a:ea typeface="Open Sans" pitchFamily="34" charset="-122"/>
                <a:cs typeface="Open Sans" pitchFamily="34" charset="-120"/>
              </a:rPr>
              <a:t>точно</a:t>
            </a:r>
            <a:r>
              <a:rPr lang="en-US" sz="1200" dirty="0">
                <a:solidFill>
                  <a:srgbClr val="443728"/>
                </a:solidFill>
                <a:latin typeface="+mn-lt"/>
                <a:ea typeface="Open Sans" pitchFamily="34" charset="-122"/>
                <a:cs typeface="Open Sans" pitchFamily="34" charset="-120"/>
              </a:rPr>
              <a:t>, до тысяч, миллионов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миллиардов</a:t>
            </a:r>
            <a:endParaRPr lang="en-US" sz="1200" dirty="0">
              <a:latin typeface="+mn-lt"/>
            </a:endParaRPr>
          </a:p>
        </p:txBody>
      </p:sp>
      <p:pic>
        <p:nvPicPr>
          <p:cNvPr id="17"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597" y="4552218"/>
            <a:ext cx="357568" cy="357568"/>
          </a:xfrm>
          <a:prstGeom prst="rect">
            <a:avLst/>
          </a:prstGeom>
        </p:spPr>
      </p:pic>
      <p:sp>
        <p:nvSpPr>
          <p:cNvPr id="18" name="Text 10"/>
          <p:cNvSpPr/>
          <p:nvPr/>
        </p:nvSpPr>
        <p:spPr>
          <a:xfrm>
            <a:off x="1160545" y="4552218"/>
            <a:ext cx="1681155" cy="186276"/>
          </a:xfrm>
          <a:prstGeom prst="rect">
            <a:avLst/>
          </a:prstGeom>
          <a:noFill/>
          <a:ln/>
        </p:spPr>
        <p:txBody>
          <a:bodyPr wrap="none" lIns="0" tIns="0" rIns="0" bIns="0" rtlCol="0" anchor="t"/>
          <a:lstStyle/>
          <a:p>
            <a:pPr>
              <a:lnSpc>
                <a:spcPts val="1459"/>
              </a:lnSpc>
            </a:pPr>
            <a:r>
              <a:rPr lang="en-US" sz="1400" b="1" dirty="0" err="1">
                <a:solidFill>
                  <a:srgbClr val="443728"/>
                </a:solidFill>
                <a:latin typeface="+mn-lt"/>
                <a:ea typeface="Crimson Pro Bold" pitchFamily="34" charset="-122"/>
                <a:cs typeface="Crimson Pro Bold" pitchFamily="34" charset="-120"/>
              </a:rPr>
              <a:t>Сохран</a:t>
            </a:r>
            <a:r>
              <a:rPr lang="ru-RU" sz="1400" b="1" dirty="0" err="1">
                <a:solidFill>
                  <a:srgbClr val="443728"/>
                </a:solidFill>
                <a:latin typeface="+mn-lt"/>
                <a:ea typeface="Crimson Pro Bold" pitchFamily="34" charset="-122"/>
                <a:cs typeface="Crimson Pro Bold" pitchFamily="34" charset="-120"/>
              </a:rPr>
              <a:t>ите</a:t>
            </a:r>
            <a:r>
              <a:rPr lang="ru-RU" sz="1400" b="1" dirty="0">
                <a:solidFill>
                  <a:srgbClr val="443728"/>
                </a:solidFill>
                <a:latin typeface="+mn-lt"/>
                <a:ea typeface="Crimson Pro Bold" pitchFamily="34" charset="-122"/>
                <a:cs typeface="Crimson Pro Bold" pitchFamily="34" charset="-120"/>
              </a:rPr>
              <a:t> свои настройки</a:t>
            </a:r>
            <a:endParaRPr lang="en-US" sz="1400" dirty="0">
              <a:latin typeface="+mn-lt"/>
            </a:endParaRPr>
          </a:p>
        </p:txBody>
      </p:sp>
      <p:sp>
        <p:nvSpPr>
          <p:cNvPr id="19" name="Text 11"/>
          <p:cNvSpPr/>
          <p:nvPr/>
        </p:nvSpPr>
        <p:spPr>
          <a:xfrm>
            <a:off x="1160545" y="4790002"/>
            <a:ext cx="4360978" cy="328093"/>
          </a:xfrm>
          <a:prstGeom prst="rect">
            <a:avLst/>
          </a:prstGeom>
          <a:noFill/>
          <a:ln/>
        </p:spPr>
        <p:txBody>
          <a:bodyPr wrap="square" lIns="0" tIns="0" rIns="0" bIns="0" rtlCol="0" anchor="t"/>
          <a:lstStyle/>
          <a:p>
            <a:pPr>
              <a:lnSpc>
                <a:spcPts val="1600"/>
              </a:lnSpc>
            </a:pPr>
            <a:r>
              <a:rPr lang="en-US" sz="1200" dirty="0" err="1">
                <a:solidFill>
                  <a:srgbClr val="443728"/>
                </a:solidFill>
                <a:latin typeface="+mn-lt"/>
                <a:ea typeface="Open Sans" pitchFamily="34" charset="-122"/>
                <a:cs typeface="Open Sans" pitchFamily="34" charset="-120"/>
              </a:rPr>
              <a:t>Сохраните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все, что вы настроили,</a:t>
            </a:r>
            <a:r>
              <a:rPr lang="en-US" sz="1200" dirty="0">
                <a:solidFill>
                  <a:srgbClr val="443728"/>
                </a:solidFill>
                <a:latin typeface="+mn-lt"/>
                <a:ea typeface="Open Sans" pitchFamily="34" charset="-122"/>
                <a:cs typeface="Open Sans" pitchFamily="34" charset="-120"/>
              </a:rPr>
              <a:t> и </a:t>
            </a:r>
            <a:r>
              <a:rPr lang="ru-RU" sz="1200" dirty="0">
                <a:solidFill>
                  <a:srgbClr val="443728"/>
                </a:solidFill>
                <a:latin typeface="+mn-lt"/>
                <a:ea typeface="Open Sans" pitchFamily="34" charset="-122"/>
                <a:cs typeface="Open Sans" pitchFamily="34" charset="-120"/>
              </a:rPr>
              <a:t>выбирайте нужный вариант в любой момент</a:t>
            </a:r>
            <a:endParaRPr lang="en-US" sz="1200" dirty="0">
              <a:latin typeface="+mn-lt"/>
            </a:endParaRPr>
          </a:p>
        </p:txBody>
      </p:sp>
      <p:pic>
        <p:nvPicPr>
          <p:cNvPr id="20" name="Image 6"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5597" y="5374010"/>
            <a:ext cx="357568" cy="357568"/>
          </a:xfrm>
          <a:prstGeom prst="rect">
            <a:avLst/>
          </a:prstGeom>
        </p:spPr>
      </p:pic>
      <p:sp>
        <p:nvSpPr>
          <p:cNvPr id="21" name="Text 12"/>
          <p:cNvSpPr/>
          <p:nvPr/>
        </p:nvSpPr>
        <p:spPr>
          <a:xfrm>
            <a:off x="1160545" y="5374010"/>
            <a:ext cx="2017187" cy="186276"/>
          </a:xfrm>
          <a:prstGeom prst="rect">
            <a:avLst/>
          </a:prstGeom>
          <a:noFill/>
          <a:ln/>
        </p:spPr>
        <p:txBody>
          <a:bodyPr wrap="none" lIns="0" tIns="0" rIns="0" bIns="0" rtlCol="0" anchor="t"/>
          <a:lstStyle/>
          <a:p>
            <a:pPr>
              <a:lnSpc>
                <a:spcPts val="1459"/>
              </a:lnSpc>
            </a:pPr>
            <a:r>
              <a:rPr lang="ru-RU" sz="1400" b="1" dirty="0">
                <a:solidFill>
                  <a:srgbClr val="443728"/>
                </a:solidFill>
                <a:latin typeface="+mn-lt"/>
                <a:ea typeface="Crimson Pro Bold" pitchFamily="34" charset="-122"/>
                <a:cs typeface="Crimson Pro Bold" pitchFamily="34" charset="-120"/>
              </a:rPr>
              <a:t>Разные режимы просмотра</a:t>
            </a:r>
            <a:endParaRPr lang="en-US" sz="1400" dirty="0">
              <a:latin typeface="+mn-lt"/>
            </a:endParaRPr>
          </a:p>
        </p:txBody>
      </p:sp>
      <p:sp>
        <p:nvSpPr>
          <p:cNvPr id="22" name="Text 13"/>
          <p:cNvSpPr/>
          <p:nvPr/>
        </p:nvSpPr>
        <p:spPr>
          <a:xfrm>
            <a:off x="1160545" y="5611794"/>
            <a:ext cx="4649010" cy="656186"/>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Выбирайте, как удобнее планировать: </a:t>
            </a:r>
          </a:p>
          <a:p>
            <a:pPr marL="171450" indent="-171450">
              <a:lnSpc>
                <a:spcPts val="1600"/>
              </a:lnSpc>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"одним днем" (если нет проблем с деньгами, а объем платежей большой) </a:t>
            </a:r>
          </a:p>
          <a:p>
            <a:pPr marL="171450" indent="-171450">
              <a:lnSpc>
                <a:spcPts val="1600"/>
              </a:lnSpc>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или "перспективное планирование" (чтобы смоделировать остатки с учетом будущих поступлений)</a:t>
            </a:r>
            <a:endParaRPr lang="en-US" sz="1200" dirty="0">
              <a:latin typeface="+mn-lt"/>
            </a:endParaRPr>
          </a:p>
        </p:txBody>
      </p:sp>
      <p:pic>
        <p:nvPicPr>
          <p:cNvPr id="38" name="Рисунок 37">
            <a:extLst>
              <a:ext uri="{FF2B5EF4-FFF2-40B4-BE49-F238E27FC236}">
                <a16:creationId xmlns:a16="http://schemas.microsoft.com/office/drawing/2014/main" id="{105A9E70-42AB-449D-9F4F-967E15F1C6CE}"/>
              </a:ext>
            </a:extLst>
          </p:cNvPr>
          <p:cNvPicPr>
            <a:picLocks noChangeAspect="1"/>
          </p:cNvPicPr>
          <p:nvPr/>
        </p:nvPicPr>
        <p:blipFill>
          <a:blip r:embed="rId17"/>
          <a:stretch>
            <a:fillRect/>
          </a:stretch>
        </p:blipFill>
        <p:spPr>
          <a:xfrm>
            <a:off x="7681763" y="3814554"/>
            <a:ext cx="2685281" cy="1127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Рисунок 39">
            <a:extLst>
              <a:ext uri="{FF2B5EF4-FFF2-40B4-BE49-F238E27FC236}">
                <a16:creationId xmlns:a16="http://schemas.microsoft.com/office/drawing/2014/main" id="{2F053BC9-EAAB-4D69-A1A6-C6D62A64FAA1}"/>
              </a:ext>
            </a:extLst>
          </p:cNvPr>
          <p:cNvPicPr>
            <a:picLocks noChangeAspect="1"/>
          </p:cNvPicPr>
          <p:nvPr/>
        </p:nvPicPr>
        <p:blipFill>
          <a:blip r:embed="rId18"/>
          <a:stretch>
            <a:fillRect/>
          </a:stretch>
        </p:blipFill>
        <p:spPr>
          <a:xfrm>
            <a:off x="6457627" y="5036419"/>
            <a:ext cx="3480410" cy="985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Рисунок 41">
            <a:extLst>
              <a:ext uri="{FF2B5EF4-FFF2-40B4-BE49-F238E27FC236}">
                <a16:creationId xmlns:a16="http://schemas.microsoft.com/office/drawing/2014/main" id="{B951B58D-9732-466D-B5FB-D0B7010FF075}"/>
              </a:ext>
            </a:extLst>
          </p:cNvPr>
          <p:cNvPicPr>
            <a:picLocks noChangeAspect="1"/>
          </p:cNvPicPr>
          <p:nvPr/>
        </p:nvPicPr>
        <p:blipFill>
          <a:blip r:embed="rId19"/>
          <a:stretch>
            <a:fillRect/>
          </a:stretch>
        </p:blipFill>
        <p:spPr>
          <a:xfrm>
            <a:off x="9209458" y="5546742"/>
            <a:ext cx="2792894" cy="1164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781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537745" y="0"/>
            <a:ext cx="4657253" cy="6859588"/>
          </a:xfrm>
          <a:prstGeom prst="rect">
            <a:avLst/>
          </a:prstGeom>
        </p:spPr>
      </p:pic>
      <p:sp>
        <p:nvSpPr>
          <p:cNvPr id="3" name="Text 0"/>
          <p:cNvSpPr/>
          <p:nvPr/>
        </p:nvSpPr>
        <p:spPr>
          <a:xfrm>
            <a:off x="668173" y="188913"/>
            <a:ext cx="6725558" cy="79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Зафиксируйте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начальный</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остаток</a:t>
            </a:r>
            <a:endParaRPr lang="en-US" sz="2800" dirty="0">
              <a:solidFill>
                <a:srgbClr val="443728"/>
              </a:solidFill>
              <a:latin typeface="+mj-lt"/>
              <a:ea typeface="Crimson Pro Bold" pitchFamily="34" charset="-122"/>
            </a:endParaRPr>
          </a:p>
        </p:txBody>
      </p:sp>
      <p:graphicFrame>
        <p:nvGraphicFramePr>
          <p:cNvPr id="20" name="Таблица 20">
            <a:extLst>
              <a:ext uri="{FF2B5EF4-FFF2-40B4-BE49-F238E27FC236}">
                <a16:creationId xmlns:a16="http://schemas.microsoft.com/office/drawing/2014/main" id="{0992A39E-CE42-4A9E-A21E-4857B928521C}"/>
              </a:ext>
            </a:extLst>
          </p:cNvPr>
          <p:cNvGraphicFramePr>
            <a:graphicFrameLocks noGrp="1"/>
          </p:cNvGraphicFramePr>
          <p:nvPr>
            <p:extLst>
              <p:ext uri="{D42A27DB-BD31-4B8C-83A1-F6EECF244321}">
                <p14:modId xmlns:p14="http://schemas.microsoft.com/office/powerpoint/2010/main" val="3963000097"/>
              </p:ext>
            </p:extLst>
          </p:nvPr>
        </p:nvGraphicFramePr>
        <p:xfrm>
          <a:off x="696913" y="1917626"/>
          <a:ext cx="6573228" cy="3672408"/>
        </p:xfrm>
        <a:graphic>
          <a:graphicData uri="http://schemas.openxmlformats.org/drawingml/2006/table">
            <a:tbl>
              <a:tblPr firstRow="1" bandRow="1">
                <a:tableStyleId>{22838BEF-8BB2-4498-84A7-C5851F593DF1}</a:tableStyleId>
              </a:tblPr>
              <a:tblGrid>
                <a:gridCol w="1368226">
                  <a:extLst>
                    <a:ext uri="{9D8B030D-6E8A-4147-A177-3AD203B41FA5}">
                      <a16:colId xmlns:a16="http://schemas.microsoft.com/office/drawing/2014/main" val="2778026551"/>
                    </a:ext>
                  </a:extLst>
                </a:gridCol>
                <a:gridCol w="2664296">
                  <a:extLst>
                    <a:ext uri="{9D8B030D-6E8A-4147-A177-3AD203B41FA5}">
                      <a16:colId xmlns:a16="http://schemas.microsoft.com/office/drawing/2014/main" val="400721044"/>
                    </a:ext>
                  </a:extLst>
                </a:gridCol>
                <a:gridCol w="2540706">
                  <a:extLst>
                    <a:ext uri="{9D8B030D-6E8A-4147-A177-3AD203B41FA5}">
                      <a16:colId xmlns:a16="http://schemas.microsoft.com/office/drawing/2014/main" val="4294560685"/>
                    </a:ext>
                  </a:extLst>
                </a:gridCol>
              </a:tblGrid>
              <a:tr h="1224136">
                <a:tc>
                  <a:txBody>
                    <a:bodyPr/>
                    <a:lstStyle/>
                    <a:p>
                      <a:endParaRPr lang="ru-RU" sz="1200" dirty="0">
                        <a:solidFill>
                          <a:srgbClr val="443728"/>
                        </a:solidFill>
                        <a:latin typeface="+mn-lt"/>
                      </a:endParaRPr>
                    </a:p>
                  </a:txBody>
                  <a:tcPr>
                    <a:noFill/>
                  </a:tcPr>
                </a:tc>
                <a:tc>
                  <a:txBody>
                    <a:bodyPr/>
                    <a:lstStyle/>
                    <a:p>
                      <a:r>
                        <a:rPr lang="ru-RU" sz="1400" b="1" dirty="0">
                          <a:solidFill>
                            <a:srgbClr val="443728"/>
                          </a:solidFill>
                        </a:rPr>
                        <a:t>По данным учета</a:t>
                      </a:r>
                    </a:p>
                    <a:p>
                      <a:r>
                        <a:rPr lang="ru-RU" sz="1200" b="0" dirty="0">
                          <a:solidFill>
                            <a:srgbClr val="443728"/>
                          </a:solidFill>
                        </a:rPr>
                        <a:t>Данные могут быть неточными в момент разнесения выписки из-за активного редактирования документов</a:t>
                      </a:r>
                      <a:endParaRPr lang="ru-RU" sz="1200" b="0" dirty="0">
                        <a:solidFill>
                          <a:srgbClr val="443728"/>
                        </a:solidFill>
                        <a:latin typeface="+mn-lt"/>
                      </a:endParaRPr>
                    </a:p>
                  </a:txBody>
                  <a:tcPr anchor="ctr">
                    <a:noFill/>
                  </a:tcPr>
                </a:tc>
                <a:tc>
                  <a:txBody>
                    <a:bodyPr/>
                    <a:lstStyle/>
                    <a:p>
                      <a:r>
                        <a:rPr lang="ru-RU" sz="1400" b="1" dirty="0">
                          <a:solidFill>
                            <a:srgbClr val="443728"/>
                          </a:solidFill>
                        </a:rPr>
                        <a:t>По оперативным данным</a:t>
                      </a:r>
                      <a:endParaRPr lang="ru-RU" sz="1400" dirty="0">
                        <a:solidFill>
                          <a:srgbClr val="443728"/>
                        </a:solidFill>
                      </a:endParaRPr>
                    </a:p>
                    <a:p>
                      <a:r>
                        <a:rPr lang="ru-RU" sz="1200" b="0" dirty="0">
                          <a:solidFill>
                            <a:srgbClr val="443728"/>
                          </a:solidFill>
                        </a:rPr>
                        <a:t>Этот режим исключает неточности, возникающие при активном редактировании документов</a:t>
                      </a:r>
                      <a:endParaRPr lang="ru-RU" sz="1200" b="0" dirty="0">
                        <a:solidFill>
                          <a:srgbClr val="443728"/>
                        </a:solidFill>
                        <a:latin typeface="+mn-lt"/>
                      </a:endParaRPr>
                    </a:p>
                  </a:txBody>
                  <a:tcPr anchor="ctr">
                    <a:noFill/>
                  </a:tcPr>
                </a:tc>
                <a:extLst>
                  <a:ext uri="{0D108BD9-81ED-4DB2-BD59-A6C34878D82A}">
                    <a16:rowId xmlns:a16="http://schemas.microsoft.com/office/drawing/2014/main" val="3816603147"/>
                  </a:ext>
                </a:extLst>
              </a:tr>
              <a:tr h="1224136">
                <a:tc>
                  <a:txBody>
                    <a:bodyPr/>
                    <a:lstStyle/>
                    <a:p>
                      <a:pPr marL="0" marR="0" lvl="0" indent="0" algn="l" defTabSz="967801" rtl="0" eaLnBrk="1" fontAlgn="auto" latinLnBrk="0" hangingPunct="1">
                        <a:lnSpc>
                          <a:spcPct val="100000"/>
                        </a:lnSpc>
                        <a:spcBef>
                          <a:spcPts val="0"/>
                        </a:spcBef>
                        <a:spcAft>
                          <a:spcPts val="0"/>
                        </a:spcAft>
                        <a:buClrTx/>
                        <a:buSzTx/>
                        <a:buFontTx/>
                        <a:buNone/>
                        <a:tabLst/>
                        <a:defRPr/>
                      </a:pPr>
                      <a:r>
                        <a:rPr lang="ru-RU" sz="1200" b="1" dirty="0">
                          <a:solidFill>
                            <a:srgbClr val="443728"/>
                          </a:solidFill>
                        </a:rPr>
                        <a:t>1С:Управление холдингом</a:t>
                      </a:r>
                    </a:p>
                    <a:p>
                      <a:endParaRPr lang="ru-RU" sz="1200" dirty="0">
                        <a:solidFill>
                          <a:srgbClr val="443728"/>
                        </a:solidFill>
                        <a:latin typeface="+mn-lt"/>
                      </a:endParaRPr>
                    </a:p>
                  </a:txBody>
                  <a:tcPr>
                    <a:solidFill>
                      <a:schemeClr val="accent3">
                        <a:lumMod val="95000"/>
                      </a:schemeClr>
                    </a:solidFill>
                  </a:tcPr>
                </a:tc>
                <a:tc>
                  <a:txBody>
                    <a:bodyPr/>
                    <a:lstStyle/>
                    <a:p>
                      <a:r>
                        <a:rPr lang="ru-RU" sz="1200" dirty="0">
                          <a:solidFill>
                            <a:srgbClr val="443728"/>
                          </a:solidFill>
                        </a:rPr>
                        <a:t>Используется регистр накопления </a:t>
                      </a:r>
                      <a:r>
                        <a:rPr lang="ru-RU" sz="1200" b="1" dirty="0">
                          <a:solidFill>
                            <a:srgbClr val="443728"/>
                          </a:solidFill>
                        </a:rPr>
                        <a:t>Денежные средства</a:t>
                      </a:r>
                      <a:r>
                        <a:rPr lang="ru-RU" sz="1200" dirty="0">
                          <a:solidFill>
                            <a:srgbClr val="443728"/>
                          </a:solidFill>
                        </a:rPr>
                        <a:t>. Регистраторы: документы </a:t>
                      </a:r>
                      <a:r>
                        <a:rPr lang="ru-RU" sz="1200" b="1" dirty="0">
                          <a:solidFill>
                            <a:srgbClr val="443728"/>
                          </a:solidFill>
                        </a:rPr>
                        <a:t>Отражение фактических данных</a:t>
                      </a:r>
                      <a:r>
                        <a:rPr lang="ru-RU" sz="1200" dirty="0">
                          <a:solidFill>
                            <a:srgbClr val="443728"/>
                          </a:solidFill>
                        </a:rPr>
                        <a:t> и </a:t>
                      </a:r>
                      <a:r>
                        <a:rPr lang="ru-RU" sz="1200" b="1" dirty="0">
                          <a:solidFill>
                            <a:srgbClr val="443728"/>
                          </a:solidFill>
                        </a:rPr>
                        <a:t>Корректировка начальных остатков</a:t>
                      </a:r>
                      <a:endParaRPr lang="ru-RU" sz="1200" dirty="0">
                        <a:solidFill>
                          <a:srgbClr val="443728"/>
                        </a:solidFill>
                        <a:latin typeface="+mn-lt"/>
                      </a:endParaRPr>
                    </a:p>
                  </a:txBody>
                  <a:tcPr anchor="ctr">
                    <a:solidFill>
                      <a:schemeClr val="accent3">
                        <a:lumMod val="95000"/>
                      </a:schemeClr>
                    </a:solidFill>
                  </a:tcPr>
                </a:tc>
                <a:tc>
                  <a:txBody>
                    <a:bodyPr/>
                    <a:lstStyle/>
                    <a:p>
                      <a:r>
                        <a:rPr lang="ru-RU" sz="1200" dirty="0">
                          <a:solidFill>
                            <a:srgbClr val="443728"/>
                          </a:solidFill>
                        </a:rPr>
                        <a:t>Используется регистр сведений </a:t>
                      </a:r>
                      <a:r>
                        <a:rPr lang="ru-RU" sz="1200" b="1" dirty="0">
                          <a:solidFill>
                            <a:srgbClr val="443728"/>
                          </a:solidFill>
                        </a:rPr>
                        <a:t>Оперативные остатки на счетах</a:t>
                      </a:r>
                      <a:r>
                        <a:rPr lang="ru-RU" sz="1200" dirty="0">
                          <a:solidFill>
                            <a:srgbClr val="443728"/>
                          </a:solidFill>
                        </a:rPr>
                        <a:t>. Регистратор: документ </a:t>
                      </a:r>
                      <a:r>
                        <a:rPr lang="ru-RU" sz="1200" b="1" dirty="0">
                          <a:solidFill>
                            <a:srgbClr val="443728"/>
                          </a:solidFill>
                        </a:rPr>
                        <a:t>Ввод оперативных остатков на счетах и в кассах</a:t>
                      </a:r>
                      <a:endParaRPr lang="ru-RU" sz="1200" dirty="0">
                        <a:solidFill>
                          <a:srgbClr val="443728"/>
                        </a:solidFill>
                        <a:latin typeface="+mn-lt"/>
                      </a:endParaRPr>
                    </a:p>
                  </a:txBody>
                  <a:tcPr anchor="ctr">
                    <a:solidFill>
                      <a:schemeClr val="accent3">
                        <a:lumMod val="95000"/>
                      </a:schemeClr>
                    </a:solidFill>
                  </a:tcPr>
                </a:tc>
                <a:extLst>
                  <a:ext uri="{0D108BD9-81ED-4DB2-BD59-A6C34878D82A}">
                    <a16:rowId xmlns:a16="http://schemas.microsoft.com/office/drawing/2014/main" val="1981793142"/>
                  </a:ext>
                </a:extLst>
              </a:tr>
              <a:tr h="1224136">
                <a:tc>
                  <a:txBody>
                    <a:bodyPr/>
                    <a:lstStyle/>
                    <a:p>
                      <a:r>
                        <a:rPr lang="ru-RU" sz="1200" b="1" dirty="0">
                          <a:solidFill>
                            <a:srgbClr val="443728"/>
                          </a:solidFill>
                        </a:rPr>
                        <a:t>1С:ERP Управление холдингом</a:t>
                      </a:r>
                      <a:endParaRPr lang="ru-RU" sz="1200" b="1" dirty="0">
                        <a:solidFill>
                          <a:srgbClr val="443728"/>
                        </a:solidFill>
                        <a:latin typeface="+mn-lt"/>
                      </a:endParaRPr>
                    </a:p>
                  </a:txBody>
                  <a:tcPr anchor="ctr">
                    <a:solidFill>
                      <a:srgbClr val="FFFCFA"/>
                    </a:solidFill>
                  </a:tcPr>
                </a:tc>
                <a:tc>
                  <a:txBody>
                    <a:bodyPr/>
                    <a:lstStyle/>
                    <a:p>
                      <a:r>
                        <a:rPr lang="ru-RU" sz="1200" dirty="0">
                          <a:solidFill>
                            <a:srgbClr val="443728"/>
                          </a:solidFill>
                        </a:rPr>
                        <a:t>Используются регистры накопления </a:t>
                      </a:r>
                      <a:r>
                        <a:rPr lang="ru-RU" sz="1200" b="1" dirty="0">
                          <a:solidFill>
                            <a:srgbClr val="443728"/>
                          </a:solidFill>
                        </a:rPr>
                        <a:t>Денежные средства (безналичные)</a:t>
                      </a:r>
                      <a:r>
                        <a:rPr lang="ru-RU" sz="1200" dirty="0">
                          <a:solidFill>
                            <a:srgbClr val="443728"/>
                          </a:solidFill>
                        </a:rPr>
                        <a:t> и </a:t>
                      </a:r>
                      <a:r>
                        <a:rPr lang="ru-RU" sz="1200" b="1" dirty="0">
                          <a:solidFill>
                            <a:srgbClr val="443728"/>
                          </a:solidFill>
                        </a:rPr>
                        <a:t>Денежные средства (наличные)</a:t>
                      </a:r>
                      <a:endParaRPr lang="ru-RU" sz="1200" dirty="0">
                        <a:solidFill>
                          <a:srgbClr val="443728"/>
                        </a:solidFill>
                        <a:latin typeface="+mn-lt"/>
                      </a:endParaRPr>
                    </a:p>
                  </a:txBody>
                  <a:tcPr anchor="ctr">
                    <a:solidFill>
                      <a:srgbClr val="FFFCFA"/>
                    </a:solidFill>
                  </a:tcPr>
                </a:tc>
                <a:tc>
                  <a:txBody>
                    <a:bodyPr/>
                    <a:lstStyle/>
                    <a:p>
                      <a:r>
                        <a:rPr lang="ru-RU" sz="1200" dirty="0">
                          <a:solidFill>
                            <a:srgbClr val="443728"/>
                          </a:solidFill>
                        </a:rPr>
                        <a:t>Используется регистр сведений </a:t>
                      </a:r>
                      <a:r>
                        <a:rPr lang="ru-RU" sz="1200" b="1" dirty="0">
                          <a:solidFill>
                            <a:srgbClr val="443728"/>
                          </a:solidFill>
                        </a:rPr>
                        <a:t>Остатки на банковских счетах по данным выписок</a:t>
                      </a:r>
                      <a:endParaRPr lang="ru-RU" sz="1200" dirty="0">
                        <a:solidFill>
                          <a:srgbClr val="443728"/>
                        </a:solidFill>
                        <a:latin typeface="+mn-lt"/>
                      </a:endParaRPr>
                    </a:p>
                  </a:txBody>
                  <a:tcPr anchor="ctr">
                    <a:solidFill>
                      <a:srgbClr val="FFFCFA"/>
                    </a:solidFill>
                  </a:tcPr>
                </a:tc>
                <a:extLst>
                  <a:ext uri="{0D108BD9-81ED-4DB2-BD59-A6C34878D82A}">
                    <a16:rowId xmlns:a16="http://schemas.microsoft.com/office/drawing/2014/main" val="1881475069"/>
                  </a:ext>
                </a:extLst>
              </a:tr>
            </a:tbl>
          </a:graphicData>
        </a:graphic>
      </p:graphicFrame>
      <p:pic>
        <p:nvPicPr>
          <p:cNvPr id="24" name="Рисунок 23">
            <a:extLst>
              <a:ext uri="{FF2B5EF4-FFF2-40B4-BE49-F238E27FC236}">
                <a16:creationId xmlns:a16="http://schemas.microsoft.com/office/drawing/2014/main" id="{2755E076-6019-4915-AC4B-B663CD869665}"/>
              </a:ext>
            </a:extLst>
          </p:cNvPr>
          <p:cNvPicPr>
            <a:picLocks noChangeAspect="1"/>
          </p:cNvPicPr>
          <p:nvPr/>
        </p:nvPicPr>
        <p:blipFill rotWithShape="1">
          <a:blip r:embed="rId4"/>
          <a:srcRect l="1722" t="12391" b="4241"/>
          <a:stretch/>
        </p:blipFill>
        <p:spPr>
          <a:xfrm>
            <a:off x="7537746" y="1348760"/>
            <a:ext cx="4657251" cy="446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38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388958"/>
            <a:ext cx="9107654" cy="384066"/>
          </a:xfrm>
          <a:prstGeom prst="rect">
            <a:avLst/>
          </a:prstGeom>
          <a:noFill/>
          <a:ln/>
        </p:spPr>
        <p:txBody>
          <a:bodyPr wrap="square" lIns="0" tIns="0" rIns="0" bIns="0" rtlCol="0" anchor="ctr"/>
          <a:lstStyle/>
          <a:p>
            <a:pPr>
              <a:lnSpc>
                <a:spcPts val="3334"/>
              </a:lnSpc>
            </a:pPr>
            <a:r>
              <a:rPr lang="en-US" sz="2800" dirty="0">
                <a:solidFill>
                  <a:srgbClr val="443728"/>
                </a:solidFill>
                <a:latin typeface="+mj-lt"/>
                <a:ea typeface="Crimson Pro Bold" pitchFamily="34" charset="-122"/>
              </a:rPr>
              <a:t>Основные функциональные блоки </a:t>
            </a:r>
            <a:r>
              <a:rPr lang="en-US" sz="2800" dirty="0" err="1">
                <a:solidFill>
                  <a:srgbClr val="443728"/>
                </a:solidFill>
                <a:latin typeface="+mj-lt"/>
                <a:ea typeface="Crimson Pro Bold" pitchFamily="34" charset="-122"/>
              </a:rPr>
              <a:t>корпоративного</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казначейства</a:t>
            </a:r>
            <a:endParaRPr lang="en-US" sz="2800" dirty="0">
              <a:solidFill>
                <a:srgbClr val="443728"/>
              </a:solidFill>
              <a:latin typeface="+mj-lt"/>
              <a:ea typeface="Crimson Pro Bold" pitchFamily="34" charset="-122"/>
            </a:endParaRPr>
          </a:p>
        </p:txBody>
      </p:sp>
      <p:sp>
        <p:nvSpPr>
          <p:cNvPr id="3" name="Text 1"/>
          <p:cNvSpPr/>
          <p:nvPr/>
        </p:nvSpPr>
        <p:spPr>
          <a:xfrm>
            <a:off x="2988145" y="1489965"/>
            <a:ext cx="1997736" cy="192033"/>
          </a:xfrm>
          <a:prstGeom prst="rect">
            <a:avLst/>
          </a:prstGeom>
          <a:noFill/>
          <a:ln/>
        </p:spPr>
        <p:txBody>
          <a:bodyPr wrap="none" lIns="0" tIns="0" rIns="0" bIns="0" rtlCol="0" anchor="t"/>
          <a:lstStyle/>
          <a:p>
            <a:pPr algn="r">
              <a:lnSpc>
                <a:spcPts val="1500"/>
              </a:lnSpc>
            </a:pPr>
            <a:r>
              <a:rPr lang="en-US" sz="1400" b="1" dirty="0">
                <a:solidFill>
                  <a:srgbClr val="443728"/>
                </a:solidFill>
                <a:latin typeface="+mn-lt"/>
                <a:ea typeface="Crimson Pro Bold" pitchFamily="34" charset="-122"/>
                <a:cs typeface="Crimson Pro Bold" pitchFamily="34" charset="-120"/>
              </a:rPr>
              <a:t>Управление договорами</a:t>
            </a:r>
            <a:endParaRPr lang="en-US" sz="1400" dirty="0">
              <a:latin typeface="+mn-lt"/>
            </a:endParaRPr>
          </a:p>
        </p:txBody>
      </p:sp>
      <p:sp>
        <p:nvSpPr>
          <p:cNvPr id="4" name="Text 2"/>
          <p:cNvSpPr/>
          <p:nvPr/>
        </p:nvSpPr>
        <p:spPr>
          <a:xfrm>
            <a:off x="661821" y="1728791"/>
            <a:ext cx="4076254" cy="64887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Ведение договоров (включая внутригрупповые)</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Формирование и актуализация графиков поставок и платежей</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Валютный и лимитный контроль</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Контроль сроков действия договоров</a:t>
            </a:r>
            <a:endParaRPr lang="en-US" sz="1200" dirty="0">
              <a:latin typeface="+mn-lt"/>
            </a:endParaRPr>
          </a:p>
        </p:txBody>
      </p:sp>
      <p:pic>
        <p:nvPicPr>
          <p:cNvPr id="5" name="Image 0" descr="preencoded.png"/>
          <p:cNvPicPr>
            <a:picLocks noChangeAspect="1"/>
          </p:cNvPicPr>
          <p:nvPr/>
        </p:nvPicPr>
        <p:blipFill>
          <a:blip r:embed="rId3"/>
          <a:stretch>
            <a:fillRect/>
          </a:stretch>
        </p:blipFill>
        <p:spPr>
          <a:xfrm>
            <a:off x="4860936" y="2270386"/>
            <a:ext cx="2473203" cy="2473203"/>
          </a:xfrm>
          <a:prstGeom prst="rect">
            <a:avLst/>
          </a:prstGeom>
        </p:spPr>
      </p:pic>
      <p:sp>
        <p:nvSpPr>
          <p:cNvPr id="6" name="Text 3"/>
          <p:cNvSpPr/>
          <p:nvPr/>
        </p:nvSpPr>
        <p:spPr>
          <a:xfrm>
            <a:off x="5572747" y="2642295"/>
            <a:ext cx="183796" cy="229844"/>
          </a:xfrm>
          <a:prstGeom prst="rect">
            <a:avLst/>
          </a:prstGeom>
          <a:noFill/>
          <a:ln/>
        </p:spPr>
        <p:txBody>
          <a:bodyPr wrap="none" lIns="0" tIns="0" rIns="0" bIns="0" rtlCol="0" anchor="t"/>
          <a:lstStyle/>
          <a:p>
            <a:pPr>
              <a:lnSpc>
                <a:spcPts val="1875"/>
              </a:lnSpc>
            </a:pPr>
            <a:r>
              <a:rPr lang="en-US" sz="1417" b="1" dirty="0">
                <a:solidFill>
                  <a:srgbClr val="FFFFFF"/>
                </a:solidFill>
                <a:latin typeface="+mn-lt"/>
                <a:ea typeface="Crimson Pro Bold" pitchFamily="34" charset="-122"/>
                <a:cs typeface="Crimson Pro Bold" pitchFamily="34" charset="-120"/>
              </a:rPr>
              <a:t>1</a:t>
            </a:r>
            <a:endParaRPr lang="en-US" sz="1417" dirty="0">
              <a:latin typeface="+mn-lt"/>
            </a:endParaRPr>
          </a:p>
        </p:txBody>
      </p:sp>
      <p:sp>
        <p:nvSpPr>
          <p:cNvPr id="7" name="Text 4"/>
          <p:cNvSpPr/>
          <p:nvPr/>
        </p:nvSpPr>
        <p:spPr>
          <a:xfrm>
            <a:off x="7457101" y="1489965"/>
            <a:ext cx="2432315"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Управление обязательствами</a:t>
            </a:r>
            <a:endParaRPr lang="en-US" sz="1400" dirty="0">
              <a:latin typeface="+mn-lt"/>
            </a:endParaRPr>
          </a:p>
        </p:txBody>
      </p:sp>
      <p:sp>
        <p:nvSpPr>
          <p:cNvPr id="8" name="Text 5"/>
          <p:cNvSpPr/>
          <p:nvPr/>
        </p:nvSpPr>
        <p:spPr>
          <a:xfrm>
            <a:off x="7457100" y="1729833"/>
            <a:ext cx="4076353" cy="81109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Цессии и факторинг</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Обеспечительные меры, стоп-листы и ПИР</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Управление отклонениями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Письма-напоминания</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Взаимозачеты и корректировки задолженности</a:t>
            </a:r>
            <a:endParaRPr lang="en-US" sz="1200" dirty="0">
              <a:latin typeface="+mn-lt"/>
            </a:endParaRPr>
          </a:p>
        </p:txBody>
      </p:sp>
      <p:pic>
        <p:nvPicPr>
          <p:cNvPr id="9" name="Image 1" descr="preencoded.png"/>
          <p:cNvPicPr>
            <a:picLocks noChangeAspect="1"/>
          </p:cNvPicPr>
          <p:nvPr/>
        </p:nvPicPr>
        <p:blipFill>
          <a:blip r:embed="rId4"/>
          <a:stretch>
            <a:fillRect/>
          </a:stretch>
        </p:blipFill>
        <p:spPr>
          <a:xfrm>
            <a:off x="4860936" y="2270386"/>
            <a:ext cx="2473203" cy="2473203"/>
          </a:xfrm>
          <a:prstGeom prst="rect">
            <a:avLst/>
          </a:prstGeom>
        </p:spPr>
      </p:pic>
      <p:sp>
        <p:nvSpPr>
          <p:cNvPr id="10" name="Text 6"/>
          <p:cNvSpPr/>
          <p:nvPr/>
        </p:nvSpPr>
        <p:spPr>
          <a:xfrm>
            <a:off x="6438333" y="2642295"/>
            <a:ext cx="183796" cy="229844"/>
          </a:xfrm>
          <a:prstGeom prst="rect">
            <a:avLst/>
          </a:prstGeom>
          <a:noFill/>
          <a:ln/>
        </p:spPr>
        <p:txBody>
          <a:bodyPr wrap="none" lIns="0" tIns="0" rIns="0" bIns="0" rtlCol="0" anchor="t"/>
          <a:lstStyle/>
          <a:p>
            <a:pPr>
              <a:lnSpc>
                <a:spcPts val="1875"/>
              </a:lnSpc>
            </a:pPr>
            <a:r>
              <a:rPr lang="en-US" sz="1417" b="1" dirty="0">
                <a:solidFill>
                  <a:srgbClr val="000000"/>
                </a:solidFill>
                <a:latin typeface="+mn-lt"/>
                <a:ea typeface="Crimson Pro Bold" pitchFamily="34" charset="-122"/>
                <a:cs typeface="Crimson Pro Bold" pitchFamily="34" charset="-120"/>
              </a:rPr>
              <a:t>2</a:t>
            </a:r>
            <a:endParaRPr lang="en-US" sz="1417" dirty="0">
              <a:latin typeface="+mn-lt"/>
            </a:endParaRPr>
          </a:p>
        </p:txBody>
      </p:sp>
      <p:sp>
        <p:nvSpPr>
          <p:cNvPr id="11" name="Text 7"/>
          <p:cNvSpPr/>
          <p:nvPr/>
        </p:nvSpPr>
        <p:spPr>
          <a:xfrm>
            <a:off x="7753871" y="2929653"/>
            <a:ext cx="2213785"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Управление ликвидностью</a:t>
            </a:r>
            <a:endParaRPr lang="en-US" sz="1400" dirty="0">
              <a:latin typeface="+mn-lt"/>
            </a:endParaRPr>
          </a:p>
        </p:txBody>
      </p:sp>
      <p:sp>
        <p:nvSpPr>
          <p:cNvPr id="12" name="Text 8"/>
          <p:cNvSpPr/>
          <p:nvPr/>
        </p:nvSpPr>
        <p:spPr>
          <a:xfrm>
            <a:off x="7753871" y="3169520"/>
            <a:ext cx="3953492" cy="81109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Платежный календарь и прогнозирование</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Внутригрупповое финансирование и кэш-пулинг</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Стресс-тестирование утраты ликвидности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"Робот" устранения кассовых разрывов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Расчет комиссий и оценка сроков по тарифам</a:t>
            </a:r>
            <a:endParaRPr lang="en-US" sz="1200" dirty="0">
              <a:latin typeface="+mn-lt"/>
            </a:endParaRPr>
          </a:p>
        </p:txBody>
      </p:sp>
      <p:pic>
        <p:nvPicPr>
          <p:cNvPr id="13" name="Image 2" descr="preencoded.png"/>
          <p:cNvPicPr>
            <a:picLocks noChangeAspect="1"/>
          </p:cNvPicPr>
          <p:nvPr/>
        </p:nvPicPr>
        <p:blipFill>
          <a:blip r:embed="rId5"/>
          <a:stretch>
            <a:fillRect/>
          </a:stretch>
        </p:blipFill>
        <p:spPr>
          <a:xfrm>
            <a:off x="4860936" y="2270386"/>
            <a:ext cx="2473203" cy="2473203"/>
          </a:xfrm>
          <a:prstGeom prst="rect">
            <a:avLst/>
          </a:prstGeom>
        </p:spPr>
      </p:pic>
      <p:sp>
        <p:nvSpPr>
          <p:cNvPr id="14" name="Text 9"/>
          <p:cNvSpPr/>
          <p:nvPr/>
        </p:nvSpPr>
        <p:spPr>
          <a:xfrm>
            <a:off x="6871127" y="3391967"/>
            <a:ext cx="183796" cy="229844"/>
          </a:xfrm>
          <a:prstGeom prst="rect">
            <a:avLst/>
          </a:prstGeom>
          <a:noFill/>
          <a:ln/>
        </p:spPr>
        <p:txBody>
          <a:bodyPr wrap="none" lIns="0" tIns="0" rIns="0" bIns="0" rtlCol="0" anchor="t"/>
          <a:lstStyle/>
          <a:p>
            <a:pPr>
              <a:lnSpc>
                <a:spcPts val="1875"/>
              </a:lnSpc>
            </a:pPr>
            <a:r>
              <a:rPr lang="en-US" sz="1417" b="1" dirty="0">
                <a:solidFill>
                  <a:srgbClr val="000000"/>
                </a:solidFill>
                <a:latin typeface="+mn-lt"/>
                <a:ea typeface="Crimson Pro Bold" pitchFamily="34" charset="-122"/>
                <a:cs typeface="Crimson Pro Bold" pitchFamily="34" charset="-120"/>
              </a:rPr>
              <a:t>3</a:t>
            </a:r>
            <a:endParaRPr lang="en-US" sz="1417" dirty="0">
              <a:latin typeface="+mn-lt"/>
            </a:endParaRPr>
          </a:p>
        </p:txBody>
      </p:sp>
      <p:sp>
        <p:nvSpPr>
          <p:cNvPr id="15" name="Text 10"/>
          <p:cNvSpPr/>
          <p:nvPr/>
        </p:nvSpPr>
        <p:spPr>
          <a:xfrm>
            <a:off x="7457100" y="4743588"/>
            <a:ext cx="3513356"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Управление финансовыми инструментами</a:t>
            </a:r>
            <a:endParaRPr lang="en-US" sz="1400" dirty="0">
              <a:latin typeface="+mn-lt"/>
            </a:endParaRPr>
          </a:p>
        </p:txBody>
      </p:sp>
      <p:sp>
        <p:nvSpPr>
          <p:cNvPr id="16" name="Text 11"/>
          <p:cNvSpPr/>
          <p:nvPr/>
        </p:nvSpPr>
        <p:spPr>
          <a:xfrm>
            <a:off x="7457100" y="4983456"/>
            <a:ext cx="4076353" cy="97331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Привлечение финансирования (кредиты, займы)</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Размещение ДС (депозиты, МНО, овердрафт)</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Калькулятор финансовых графиков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Ковенанты и калькулятор графиков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Схема привлечения финансирования через заявки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Распределение кредита на ДЗО</a:t>
            </a:r>
            <a:endParaRPr lang="en-US" sz="1200" dirty="0">
              <a:latin typeface="+mn-lt"/>
            </a:endParaRPr>
          </a:p>
        </p:txBody>
      </p:sp>
      <p:pic>
        <p:nvPicPr>
          <p:cNvPr id="17" name="Image 3" descr="preencoded.png"/>
          <p:cNvPicPr>
            <a:picLocks noChangeAspect="1"/>
          </p:cNvPicPr>
          <p:nvPr/>
        </p:nvPicPr>
        <p:blipFill>
          <a:blip r:embed="rId6"/>
          <a:stretch>
            <a:fillRect/>
          </a:stretch>
        </p:blipFill>
        <p:spPr>
          <a:xfrm>
            <a:off x="4860936" y="2270386"/>
            <a:ext cx="2473203" cy="2473203"/>
          </a:xfrm>
          <a:prstGeom prst="rect">
            <a:avLst/>
          </a:prstGeom>
        </p:spPr>
      </p:pic>
      <p:sp>
        <p:nvSpPr>
          <p:cNvPr id="18" name="Text 12"/>
          <p:cNvSpPr/>
          <p:nvPr/>
        </p:nvSpPr>
        <p:spPr>
          <a:xfrm>
            <a:off x="6438333" y="4065490"/>
            <a:ext cx="183796" cy="229844"/>
          </a:xfrm>
          <a:prstGeom prst="rect">
            <a:avLst/>
          </a:prstGeom>
          <a:noFill/>
          <a:ln/>
        </p:spPr>
        <p:txBody>
          <a:bodyPr wrap="none" lIns="0" tIns="0" rIns="0" bIns="0" rtlCol="0" anchor="t"/>
          <a:lstStyle/>
          <a:p>
            <a:pPr>
              <a:lnSpc>
                <a:spcPts val="1875"/>
              </a:lnSpc>
            </a:pPr>
            <a:r>
              <a:rPr lang="en-US" sz="1417" b="1" dirty="0">
                <a:solidFill>
                  <a:srgbClr val="000000"/>
                </a:solidFill>
                <a:latin typeface="+mn-lt"/>
                <a:ea typeface="Crimson Pro Bold" pitchFamily="34" charset="-122"/>
                <a:cs typeface="Crimson Pro Bold" pitchFamily="34" charset="-120"/>
              </a:rPr>
              <a:t>4</a:t>
            </a:r>
            <a:endParaRPr lang="en-US" sz="1417" dirty="0">
              <a:latin typeface="+mn-lt"/>
            </a:endParaRPr>
          </a:p>
        </p:txBody>
      </p:sp>
      <p:sp>
        <p:nvSpPr>
          <p:cNvPr id="19" name="Text 13"/>
          <p:cNvSpPr/>
          <p:nvPr/>
        </p:nvSpPr>
        <p:spPr>
          <a:xfrm>
            <a:off x="3023086" y="5274647"/>
            <a:ext cx="1725218" cy="192033"/>
          </a:xfrm>
          <a:prstGeom prst="rect">
            <a:avLst/>
          </a:prstGeom>
          <a:noFill/>
          <a:ln/>
        </p:spPr>
        <p:txBody>
          <a:bodyPr wrap="none" lIns="0" tIns="0" rIns="0" bIns="0" rtlCol="0" anchor="t"/>
          <a:lstStyle/>
          <a:p>
            <a:pPr algn="r">
              <a:lnSpc>
                <a:spcPts val="1500"/>
              </a:lnSpc>
            </a:pPr>
            <a:r>
              <a:rPr lang="en-US" sz="1400" b="1" dirty="0">
                <a:solidFill>
                  <a:srgbClr val="443728"/>
                </a:solidFill>
                <a:latin typeface="+mn-lt"/>
                <a:ea typeface="Crimson Pro Bold" pitchFamily="34" charset="-122"/>
                <a:cs typeface="Crimson Pro Bold" pitchFamily="34" charset="-120"/>
              </a:rPr>
              <a:t>Управление рисками</a:t>
            </a:r>
            <a:endParaRPr lang="en-US" sz="1400" dirty="0">
              <a:latin typeface="+mn-lt"/>
            </a:endParaRPr>
          </a:p>
        </p:txBody>
      </p:sp>
      <p:sp>
        <p:nvSpPr>
          <p:cNvPr id="20" name="Text 14"/>
          <p:cNvSpPr/>
          <p:nvPr/>
        </p:nvSpPr>
        <p:spPr>
          <a:xfrm>
            <a:off x="672050" y="5514515"/>
            <a:ext cx="4076254" cy="486659"/>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Паспорта рисков, анализ и хеджирование</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Классификация контрагентов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Матрица условий договоров и лимитов задолженностей</a:t>
            </a:r>
            <a:endParaRPr lang="en-US" sz="1200" dirty="0">
              <a:latin typeface="+mn-lt"/>
            </a:endParaRPr>
          </a:p>
        </p:txBody>
      </p:sp>
      <p:pic>
        <p:nvPicPr>
          <p:cNvPr id="21" name="Image 4" descr="preencoded.png"/>
          <p:cNvPicPr>
            <a:picLocks noChangeAspect="1"/>
          </p:cNvPicPr>
          <p:nvPr/>
        </p:nvPicPr>
        <p:blipFill>
          <a:blip r:embed="rId7"/>
          <a:stretch>
            <a:fillRect/>
          </a:stretch>
        </p:blipFill>
        <p:spPr>
          <a:xfrm>
            <a:off x="4835306" y="2270386"/>
            <a:ext cx="2473203" cy="2473203"/>
          </a:xfrm>
          <a:prstGeom prst="rect">
            <a:avLst/>
          </a:prstGeom>
        </p:spPr>
      </p:pic>
      <p:sp>
        <p:nvSpPr>
          <p:cNvPr id="22" name="Text 15"/>
          <p:cNvSpPr/>
          <p:nvPr/>
        </p:nvSpPr>
        <p:spPr>
          <a:xfrm>
            <a:off x="5577571" y="4065490"/>
            <a:ext cx="183796" cy="229844"/>
          </a:xfrm>
          <a:prstGeom prst="rect">
            <a:avLst/>
          </a:prstGeom>
          <a:noFill/>
          <a:ln/>
        </p:spPr>
        <p:txBody>
          <a:bodyPr wrap="none" lIns="0" tIns="0" rIns="0" bIns="0" rtlCol="0" anchor="t"/>
          <a:lstStyle/>
          <a:p>
            <a:pPr>
              <a:lnSpc>
                <a:spcPts val="1875"/>
              </a:lnSpc>
            </a:pPr>
            <a:r>
              <a:rPr lang="en-US" sz="1417" b="1" dirty="0">
                <a:solidFill>
                  <a:srgbClr val="FFFFFF"/>
                </a:solidFill>
                <a:latin typeface="+mn-lt"/>
                <a:ea typeface="Crimson Pro Bold" pitchFamily="34" charset="-122"/>
                <a:cs typeface="Crimson Pro Bold" pitchFamily="34" charset="-120"/>
              </a:rPr>
              <a:t>5</a:t>
            </a:r>
            <a:endParaRPr lang="en-US" sz="1417" dirty="0">
              <a:latin typeface="+mn-lt"/>
            </a:endParaRPr>
          </a:p>
        </p:txBody>
      </p:sp>
      <p:sp>
        <p:nvSpPr>
          <p:cNvPr id="23" name="Text 16"/>
          <p:cNvSpPr/>
          <p:nvPr/>
        </p:nvSpPr>
        <p:spPr>
          <a:xfrm>
            <a:off x="1708846" y="3022837"/>
            <a:ext cx="2931998" cy="192033"/>
          </a:xfrm>
          <a:prstGeom prst="rect">
            <a:avLst/>
          </a:prstGeom>
          <a:noFill/>
          <a:ln/>
        </p:spPr>
        <p:txBody>
          <a:bodyPr wrap="none" lIns="0" tIns="0" rIns="0" bIns="0" rtlCol="0" anchor="t"/>
          <a:lstStyle/>
          <a:p>
            <a:pPr algn="r">
              <a:lnSpc>
                <a:spcPts val="1500"/>
              </a:lnSpc>
            </a:pPr>
            <a:r>
              <a:rPr lang="en-US" sz="1400" b="1" dirty="0">
                <a:solidFill>
                  <a:srgbClr val="443728"/>
                </a:solidFill>
                <a:latin typeface="+mn-lt"/>
                <a:ea typeface="Crimson Pro Bold" pitchFamily="34" charset="-122"/>
                <a:cs typeface="Crimson Pro Bold" pitchFamily="34" charset="-120"/>
              </a:rPr>
              <a:t>Управление платежами и выпиской</a:t>
            </a:r>
            <a:endParaRPr lang="en-US" sz="1400" dirty="0">
              <a:latin typeface="+mn-lt"/>
            </a:endParaRPr>
          </a:p>
        </p:txBody>
      </p:sp>
      <p:sp>
        <p:nvSpPr>
          <p:cNvPr id="24" name="Text 17"/>
          <p:cNvSpPr/>
          <p:nvPr/>
        </p:nvSpPr>
        <p:spPr>
          <a:xfrm>
            <a:off x="687451" y="3225114"/>
            <a:ext cx="3953393" cy="1297758"/>
          </a:xfrm>
          <a:prstGeom prst="rect">
            <a:avLst/>
          </a:prstGeom>
          <a:noFill/>
          <a:ln/>
        </p:spPr>
        <p:txBody>
          <a:bodyPr wrap="square" lIns="0" tIns="0" rIns="0" bIns="0" rtlCol="0" anchor="t"/>
          <a:lstStyle/>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Проведение платежей (напрямую, через агента, цепочки)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Валютные операции и конвертация платежей</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Различные источники валютных курсов</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Согласование и реестры платежей</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Обмен с банками по технологии Host2Host</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Разнесение банковской выписки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Кассовые операции</a:t>
            </a:r>
            <a:endParaRPr lang="en-US" sz="1200" dirty="0">
              <a:latin typeface="+mn-lt"/>
            </a:endParaRPr>
          </a:p>
          <a:p>
            <a:pPr marL="285807" indent="-285807">
              <a:lnSpc>
                <a:spcPts val="1600"/>
              </a:lnSpc>
              <a:buSzPct val="100000"/>
              <a:buChar char="•"/>
            </a:pPr>
            <a:r>
              <a:rPr lang="en-US" sz="1200" dirty="0">
                <a:solidFill>
                  <a:srgbClr val="443728"/>
                </a:solidFill>
                <a:latin typeface="+mn-lt"/>
                <a:ea typeface="Open Sans" pitchFamily="34" charset="-122"/>
                <a:cs typeface="Open Sans" pitchFamily="34" charset="-120"/>
              </a:rPr>
              <a:t>Эквайринг, Корпоративные карты</a:t>
            </a:r>
            <a:endParaRPr lang="en-US" sz="1200" dirty="0">
              <a:latin typeface="+mn-lt"/>
            </a:endParaRPr>
          </a:p>
        </p:txBody>
      </p:sp>
      <p:pic>
        <p:nvPicPr>
          <p:cNvPr id="25" name="Image 5" descr="preencoded.png"/>
          <p:cNvPicPr>
            <a:picLocks noChangeAspect="1"/>
          </p:cNvPicPr>
          <p:nvPr/>
        </p:nvPicPr>
        <p:blipFill>
          <a:blip r:embed="rId8"/>
          <a:stretch>
            <a:fillRect/>
          </a:stretch>
        </p:blipFill>
        <p:spPr>
          <a:xfrm>
            <a:off x="4835306" y="2268207"/>
            <a:ext cx="2473203" cy="2473203"/>
          </a:xfrm>
          <a:prstGeom prst="rect">
            <a:avLst/>
          </a:prstGeom>
        </p:spPr>
      </p:pic>
      <p:sp>
        <p:nvSpPr>
          <p:cNvPr id="26" name="Text 18"/>
          <p:cNvSpPr/>
          <p:nvPr/>
        </p:nvSpPr>
        <p:spPr>
          <a:xfrm>
            <a:off x="5139954" y="3391967"/>
            <a:ext cx="183796" cy="229844"/>
          </a:xfrm>
          <a:prstGeom prst="rect">
            <a:avLst/>
          </a:prstGeom>
          <a:noFill/>
          <a:ln/>
        </p:spPr>
        <p:txBody>
          <a:bodyPr wrap="none" lIns="0" tIns="0" rIns="0" bIns="0" rtlCol="0" anchor="t"/>
          <a:lstStyle/>
          <a:p>
            <a:pPr>
              <a:lnSpc>
                <a:spcPts val="1875"/>
              </a:lnSpc>
            </a:pPr>
            <a:r>
              <a:rPr lang="en-US" sz="1417" b="1" dirty="0">
                <a:solidFill>
                  <a:srgbClr val="000000"/>
                </a:solidFill>
                <a:latin typeface="+mn-lt"/>
                <a:ea typeface="Crimson Pro Bold" pitchFamily="34" charset="-122"/>
                <a:cs typeface="Crimson Pro Bold" pitchFamily="34" charset="-120"/>
              </a:rPr>
              <a:t>6</a:t>
            </a:r>
            <a:endParaRPr lang="en-US" sz="1417" dirty="0">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id="{EDA3B467-D49E-435D-A34A-FC157FD8D5CF}"/>
              </a:ext>
            </a:extLst>
          </p:cNvPr>
          <p:cNvSpPr>
            <a:spLocks noGrp="1" noChangeArrowheads="1"/>
          </p:cNvSpPr>
          <p:nvPr>
            <p:ph type="title"/>
          </p:nvPr>
        </p:nvSpPr>
        <p:spPr>
          <a:xfrm>
            <a:off x="696913" y="252375"/>
            <a:ext cx="9072562" cy="7287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Как не утонуть под толщей платежных позиций?</a:t>
            </a:r>
          </a:p>
        </p:txBody>
      </p:sp>
      <p:grpSp>
        <p:nvGrpSpPr>
          <p:cNvPr id="10" name="Группа 9">
            <a:extLst>
              <a:ext uri="{FF2B5EF4-FFF2-40B4-BE49-F238E27FC236}">
                <a16:creationId xmlns:a16="http://schemas.microsoft.com/office/drawing/2014/main" id="{D1940376-87EC-4070-9342-51F2CD0BB1BE}"/>
              </a:ext>
            </a:extLst>
          </p:cNvPr>
          <p:cNvGrpSpPr/>
          <p:nvPr/>
        </p:nvGrpSpPr>
        <p:grpSpPr>
          <a:xfrm>
            <a:off x="704464" y="1773238"/>
            <a:ext cx="10823654" cy="4544110"/>
            <a:chOff x="704464" y="1773238"/>
            <a:chExt cx="10823654" cy="4544110"/>
          </a:xfrm>
        </p:grpSpPr>
        <p:pic>
          <p:nvPicPr>
            <p:cNvPr id="6" name="Рисунок 5">
              <a:extLst>
                <a:ext uri="{FF2B5EF4-FFF2-40B4-BE49-F238E27FC236}">
                  <a16:creationId xmlns:a16="http://schemas.microsoft.com/office/drawing/2014/main" id="{895FD2C0-EC06-4E26-BBD5-6B15380509F3}"/>
                </a:ext>
              </a:extLst>
            </p:cNvPr>
            <p:cNvPicPr>
              <a:picLocks noChangeAspect="1"/>
            </p:cNvPicPr>
            <p:nvPr/>
          </p:nvPicPr>
          <p:blipFill>
            <a:blip r:embed="rId3"/>
            <a:stretch>
              <a:fillRect/>
            </a:stretch>
          </p:blipFill>
          <p:spPr>
            <a:xfrm>
              <a:off x="704464" y="1773238"/>
              <a:ext cx="6216052" cy="4544110"/>
            </a:xfrm>
            <a:prstGeom prst="rect">
              <a:avLst/>
            </a:prstGeom>
            <a:noFill/>
            <a:ln w="9525">
              <a:solidFill>
                <a:srgbClr val="475467"/>
              </a:solidFill>
              <a:miter lim="800000"/>
              <a:headEnd/>
              <a:tailEnd/>
            </a:ln>
          </p:spPr>
        </p:pic>
        <p:pic>
          <p:nvPicPr>
            <p:cNvPr id="8" name="Рисунок 7">
              <a:extLst>
                <a:ext uri="{FF2B5EF4-FFF2-40B4-BE49-F238E27FC236}">
                  <a16:creationId xmlns:a16="http://schemas.microsoft.com/office/drawing/2014/main" id="{5EDCF38D-66A1-4581-916E-87D1DE62FD3B}"/>
                </a:ext>
              </a:extLst>
            </p:cNvPr>
            <p:cNvPicPr>
              <a:picLocks noChangeAspect="1"/>
            </p:cNvPicPr>
            <p:nvPr/>
          </p:nvPicPr>
          <p:blipFill>
            <a:blip r:embed="rId4"/>
            <a:stretch>
              <a:fillRect/>
            </a:stretch>
          </p:blipFill>
          <p:spPr>
            <a:xfrm>
              <a:off x="6920516" y="1773238"/>
              <a:ext cx="4607602" cy="4544109"/>
            </a:xfrm>
            <a:prstGeom prst="rect">
              <a:avLst/>
            </a:prstGeom>
            <a:noFill/>
            <a:ln w="9525">
              <a:solidFill>
                <a:srgbClr val="475467"/>
              </a:solidFill>
              <a:miter lim="800000"/>
              <a:headEnd/>
              <a:tailEnd/>
            </a:ln>
          </p:spPr>
        </p:pic>
      </p:grpSp>
    </p:spTree>
    <p:extLst>
      <p:ext uri="{BB962C8B-B14F-4D97-AF65-F5344CB8AC3E}">
        <p14:creationId xmlns:p14="http://schemas.microsoft.com/office/powerpoint/2010/main" val="3415953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sp>
        <p:nvSpPr>
          <p:cNvPr id="4" name="Text 0"/>
          <p:cNvSpPr/>
          <p:nvPr/>
        </p:nvSpPr>
        <p:spPr>
          <a:xfrm>
            <a:off x="707524" y="197579"/>
            <a:ext cx="6753605" cy="78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400" dirty="0">
                <a:solidFill>
                  <a:srgbClr val="443728"/>
                </a:solidFill>
                <a:latin typeface="+mj-lt"/>
                <a:ea typeface="Crimson Pro Bold" pitchFamily="34" charset="-122"/>
              </a:rPr>
              <a:t>Настройте необходимый уровень группировки и</a:t>
            </a:r>
            <a:r>
              <a:rPr lang="en-US" sz="2400" dirty="0">
                <a:solidFill>
                  <a:srgbClr val="443728"/>
                </a:solidFill>
                <a:latin typeface="+mj-lt"/>
                <a:ea typeface="Crimson Pro Bold" pitchFamily="34" charset="-122"/>
              </a:rPr>
              <a:t> и </a:t>
            </a:r>
            <a:r>
              <a:rPr lang="ru-RU" sz="2400" dirty="0">
                <a:solidFill>
                  <a:srgbClr val="443728"/>
                </a:solidFill>
                <a:latin typeface="+mj-lt"/>
                <a:ea typeface="Crimson Pro Bold" pitchFamily="34" charset="-122"/>
              </a:rPr>
              <a:t>детализации</a:t>
            </a:r>
            <a:r>
              <a:rPr lang="en-US" sz="2400" dirty="0">
                <a:solidFill>
                  <a:srgbClr val="443728"/>
                </a:solidFill>
                <a:latin typeface="+mj-lt"/>
                <a:ea typeface="Crimson Pro Bold" pitchFamily="34" charset="-122"/>
              </a:rPr>
              <a:t> </a:t>
            </a:r>
            <a:r>
              <a:rPr lang="en-US" sz="2400" dirty="0" err="1">
                <a:solidFill>
                  <a:srgbClr val="443728"/>
                </a:solidFill>
                <a:latin typeface="+mj-lt"/>
                <a:ea typeface="Crimson Pro Bold" pitchFamily="34" charset="-122"/>
              </a:rPr>
              <a:t>данных</a:t>
            </a:r>
            <a:endParaRPr lang="en-US" sz="2400" dirty="0">
              <a:solidFill>
                <a:srgbClr val="443728"/>
              </a:solidFill>
              <a:latin typeface="+mj-lt"/>
              <a:ea typeface="Crimson Pro Bold" pitchFamily="34" charset="-122"/>
            </a:endParaRPr>
          </a:p>
        </p:txBody>
      </p:sp>
      <p:sp>
        <p:nvSpPr>
          <p:cNvPr id="5" name="Text 1"/>
          <p:cNvSpPr/>
          <p:nvPr/>
        </p:nvSpPr>
        <p:spPr>
          <a:xfrm>
            <a:off x="655172" y="1230598"/>
            <a:ext cx="6311773" cy="375531"/>
          </a:xfrm>
          <a:prstGeom prst="rect">
            <a:avLst/>
          </a:prstGeom>
          <a:noFill/>
          <a:ln/>
        </p:spPr>
        <p:txBody>
          <a:bodyPr wrap="square" lIns="0" tIns="0" rIns="0" bIns="0" rtlCol="0" anchor="t"/>
          <a:lstStyle/>
          <a:p>
            <a:pPr>
              <a:lnSpc>
                <a:spcPts val="1459"/>
              </a:lnSpc>
            </a:pPr>
            <a:endParaRPr lang="en-US" sz="1000" dirty="0">
              <a:latin typeface="+mn-lt"/>
            </a:endParaRPr>
          </a:p>
        </p:txBody>
      </p:sp>
      <p:sp>
        <p:nvSpPr>
          <p:cNvPr id="6" name="Shape 2"/>
          <p:cNvSpPr/>
          <p:nvPr/>
        </p:nvSpPr>
        <p:spPr>
          <a:xfrm>
            <a:off x="676755" y="1449525"/>
            <a:ext cx="3324434" cy="1497260"/>
          </a:xfrm>
          <a:prstGeom prst="roundRect">
            <a:avLst>
              <a:gd name="adj" fmla="val 3675"/>
            </a:avLst>
          </a:prstGeom>
          <a:solidFill>
            <a:srgbClr val="835E54"/>
          </a:solidFill>
          <a:ln w="7620">
            <a:solidFill>
              <a:srgbClr val="9C776D"/>
            </a:solidFill>
            <a:prstDash val="solid"/>
          </a:ln>
        </p:spPr>
        <p:txBody>
          <a:bodyPr/>
          <a:lstStyle/>
          <a:p>
            <a:endParaRPr lang="ru-RU"/>
          </a:p>
        </p:txBody>
      </p:sp>
      <p:sp>
        <p:nvSpPr>
          <p:cNvPr id="7" name="Text 3"/>
          <p:cNvSpPr/>
          <p:nvPr/>
        </p:nvSpPr>
        <p:spPr>
          <a:xfrm>
            <a:off x="814105" y="1586877"/>
            <a:ext cx="2476379" cy="204637"/>
          </a:xfrm>
          <a:prstGeom prst="rect">
            <a:avLst/>
          </a:prstGeom>
          <a:noFill/>
          <a:ln/>
        </p:spPr>
        <p:txBody>
          <a:bodyPr wrap="none" lIns="0" tIns="0" rIns="0" bIns="0" rtlCol="0" anchor="t"/>
          <a:lstStyle/>
          <a:p>
            <a:pPr>
              <a:lnSpc>
                <a:spcPts val="1584"/>
              </a:lnSpc>
            </a:pPr>
            <a:r>
              <a:rPr lang="ru-RU" sz="1400" b="1" dirty="0">
                <a:solidFill>
                  <a:srgbClr val="FFFFFF"/>
                </a:solidFill>
                <a:latin typeface="+mn-lt"/>
                <a:ea typeface="Crimson Pro Bold" pitchFamily="34" charset="-122"/>
                <a:cs typeface="Crimson Pro Bold" pitchFamily="34" charset="-120"/>
              </a:rPr>
              <a:t>Г</a:t>
            </a:r>
            <a:r>
              <a:rPr lang="en-US" sz="1400" b="1" dirty="0" err="1">
                <a:solidFill>
                  <a:srgbClr val="FFFFFF"/>
                </a:solidFill>
                <a:latin typeface="+mn-lt"/>
                <a:ea typeface="Crimson Pro Bold" pitchFamily="34" charset="-122"/>
                <a:cs typeface="Crimson Pro Bold" pitchFamily="34" charset="-120"/>
              </a:rPr>
              <a:t>руппировка</a:t>
            </a:r>
            <a:r>
              <a:rPr lang="en-US" sz="1400" b="1" dirty="0">
                <a:solidFill>
                  <a:srgbClr val="FFFFFF"/>
                </a:solidFill>
                <a:latin typeface="+mn-lt"/>
                <a:ea typeface="Crimson Pro Bold" pitchFamily="34" charset="-122"/>
                <a:cs typeface="Crimson Pro Bold" pitchFamily="34" charset="-120"/>
              </a:rPr>
              <a:t> </a:t>
            </a:r>
            <a:r>
              <a:rPr lang="ru-RU" sz="1400" b="1" dirty="0">
                <a:solidFill>
                  <a:srgbClr val="FFFFFF"/>
                </a:solidFill>
                <a:latin typeface="+mn-lt"/>
                <a:ea typeface="Crimson Pro Bold" pitchFamily="34" charset="-122"/>
                <a:cs typeface="Crimson Pro Bold" pitchFamily="34" charset="-120"/>
              </a:rPr>
              <a:t>остатков</a:t>
            </a:r>
            <a:endParaRPr lang="en-US" sz="1400" dirty="0">
              <a:latin typeface="+mn-lt"/>
            </a:endParaRPr>
          </a:p>
        </p:txBody>
      </p:sp>
      <p:sp>
        <p:nvSpPr>
          <p:cNvPr id="8" name="Text 4"/>
          <p:cNvSpPr/>
          <p:nvPr/>
        </p:nvSpPr>
        <p:spPr>
          <a:xfrm>
            <a:off x="814105" y="1886470"/>
            <a:ext cx="2829282" cy="767054"/>
          </a:xfrm>
          <a:prstGeom prst="rect">
            <a:avLst/>
          </a:prstGeom>
          <a:noFill/>
          <a:ln/>
        </p:spPr>
        <p:txBody>
          <a:bodyPr wrap="square" lIns="0" tIns="0" rIns="0" bIns="0" rtlCol="0" anchor="t"/>
          <a:lstStyle/>
          <a:p>
            <a:pPr>
              <a:lnSpc>
                <a:spcPts val="1459"/>
              </a:lnSpc>
            </a:pPr>
            <a:r>
              <a:rPr lang="en-US" sz="1200" dirty="0">
                <a:solidFill>
                  <a:srgbClr val="FFFFFF"/>
                </a:solidFill>
                <a:latin typeface="+mn-lt"/>
                <a:ea typeface="Open Sans" pitchFamily="34" charset="-122"/>
                <a:cs typeface="Open Sans" pitchFamily="34" charset="-120"/>
              </a:rPr>
              <a:t>Данные могут быть сгруппированы по валютам, счетам, организациям или видам денежных средств для </a:t>
            </a:r>
            <a:r>
              <a:rPr lang="en-US" sz="1200" dirty="0" err="1">
                <a:solidFill>
                  <a:srgbClr val="FFFFFF"/>
                </a:solidFill>
                <a:latin typeface="+mn-lt"/>
                <a:ea typeface="Open Sans" pitchFamily="34" charset="-122"/>
                <a:cs typeface="Open Sans" pitchFamily="34" charset="-120"/>
              </a:rPr>
              <a:t>точного</a:t>
            </a:r>
            <a:r>
              <a:rPr lang="en-US" sz="1200" dirty="0">
                <a:solidFill>
                  <a:srgbClr val="FFFFFF"/>
                </a:solidFill>
                <a:latin typeface="+mn-lt"/>
                <a:ea typeface="Open Sans" pitchFamily="34" charset="-122"/>
                <a:cs typeface="Open Sans" pitchFamily="34" charset="-120"/>
              </a:rPr>
              <a:t> </a:t>
            </a:r>
            <a:r>
              <a:rPr lang="en-US" sz="1200" dirty="0" err="1">
                <a:solidFill>
                  <a:srgbClr val="FFFFFF"/>
                </a:solidFill>
                <a:latin typeface="+mn-lt"/>
                <a:ea typeface="Open Sans" pitchFamily="34" charset="-122"/>
                <a:cs typeface="Open Sans" pitchFamily="34" charset="-120"/>
              </a:rPr>
              <a:t>анализа</a:t>
            </a:r>
            <a:endParaRPr lang="en-US" sz="1200" dirty="0">
              <a:latin typeface="+mn-lt"/>
            </a:endParaRPr>
          </a:p>
        </p:txBody>
      </p:sp>
      <p:sp>
        <p:nvSpPr>
          <p:cNvPr id="9" name="Shape 5"/>
          <p:cNvSpPr/>
          <p:nvPr/>
        </p:nvSpPr>
        <p:spPr>
          <a:xfrm>
            <a:off x="4136588" y="1456408"/>
            <a:ext cx="3324541" cy="1497260"/>
          </a:xfrm>
          <a:prstGeom prst="roundRect">
            <a:avLst>
              <a:gd name="adj" fmla="val 3675"/>
            </a:avLst>
          </a:prstGeom>
          <a:solidFill>
            <a:srgbClr val="C9907C"/>
          </a:solidFill>
          <a:ln w="7620">
            <a:solidFill>
              <a:srgbClr val="AF7662"/>
            </a:solidFill>
            <a:prstDash val="solid"/>
          </a:ln>
        </p:spPr>
        <p:txBody>
          <a:bodyPr/>
          <a:lstStyle/>
          <a:p>
            <a:endParaRPr lang="ru-RU"/>
          </a:p>
        </p:txBody>
      </p:sp>
      <p:sp>
        <p:nvSpPr>
          <p:cNvPr id="10" name="Text 6"/>
          <p:cNvSpPr/>
          <p:nvPr/>
        </p:nvSpPr>
        <p:spPr>
          <a:xfrm>
            <a:off x="4273938" y="1593759"/>
            <a:ext cx="2829381" cy="409273"/>
          </a:xfrm>
          <a:prstGeom prst="rect">
            <a:avLst/>
          </a:prstGeom>
          <a:noFill/>
          <a:ln/>
        </p:spPr>
        <p:txBody>
          <a:bodyPr wrap="square" lIns="0" tIns="0" rIns="0" bIns="0" rtlCol="0" anchor="t"/>
          <a:lstStyle/>
          <a:p>
            <a:pPr>
              <a:lnSpc>
                <a:spcPts val="1584"/>
              </a:lnSpc>
            </a:pPr>
            <a:r>
              <a:rPr lang="ru-RU" sz="1400" b="1" dirty="0">
                <a:solidFill>
                  <a:srgbClr val="000000"/>
                </a:solidFill>
                <a:latin typeface="+mn-lt"/>
                <a:ea typeface="Crimson Pro Bold" pitchFamily="34" charset="-122"/>
                <a:cs typeface="Crimson Pro Bold" pitchFamily="34" charset="-120"/>
              </a:rPr>
              <a:t>Режимы вывода оборотов</a:t>
            </a:r>
            <a:endParaRPr lang="en-US" sz="1400" dirty="0">
              <a:latin typeface="+mn-lt"/>
            </a:endParaRPr>
          </a:p>
        </p:txBody>
      </p:sp>
      <p:sp>
        <p:nvSpPr>
          <p:cNvPr id="11" name="Text 7"/>
          <p:cNvSpPr/>
          <p:nvPr/>
        </p:nvSpPr>
        <p:spPr>
          <a:xfrm>
            <a:off x="4301285" y="1886027"/>
            <a:ext cx="2829381" cy="751061"/>
          </a:xfrm>
          <a:prstGeom prst="rect">
            <a:avLst/>
          </a:prstGeom>
          <a:noFill/>
          <a:ln/>
        </p:spPr>
        <p:txBody>
          <a:bodyPr wrap="square" lIns="0" tIns="0" rIns="0" bIns="0" rtlCol="0" anchor="t"/>
          <a:lstStyle/>
          <a:p>
            <a:pPr>
              <a:lnSpc>
                <a:spcPts val="1459"/>
              </a:lnSpc>
            </a:pPr>
            <a:r>
              <a:rPr lang="ru-RU" sz="1200" dirty="0">
                <a:solidFill>
                  <a:srgbClr val="000000"/>
                </a:solidFill>
                <a:latin typeface="+mn-lt"/>
                <a:ea typeface="Open Sans" pitchFamily="34" charset="-122"/>
                <a:cs typeface="Open Sans" pitchFamily="34" charset="-120"/>
              </a:rPr>
              <a:t>Настраиваемая детализация оборотов с разбивкой по статьям движения денежных средств и контрагентам</a:t>
            </a:r>
            <a:endParaRPr lang="en-US" sz="1200" dirty="0">
              <a:latin typeface="+mn-lt"/>
            </a:endParaRPr>
          </a:p>
        </p:txBody>
      </p:sp>
      <p:sp>
        <p:nvSpPr>
          <p:cNvPr id="12" name="Text 8"/>
          <p:cNvSpPr/>
          <p:nvPr/>
        </p:nvSpPr>
        <p:spPr>
          <a:xfrm>
            <a:off x="655172" y="3375707"/>
            <a:ext cx="4715470" cy="245624"/>
          </a:xfrm>
          <a:prstGeom prst="rect">
            <a:avLst/>
          </a:prstGeom>
          <a:noFill/>
          <a:ln/>
        </p:spPr>
        <p:txBody>
          <a:bodyPr wrap="none" lIns="0" tIns="0" rIns="0" bIns="0" rtlCol="0" anchor="t"/>
          <a:lstStyle/>
          <a:p>
            <a:pPr>
              <a:lnSpc>
                <a:spcPts val="1917"/>
              </a:lnSpc>
            </a:pPr>
            <a:r>
              <a:rPr lang="ru-RU" sz="1542" b="1" dirty="0">
                <a:solidFill>
                  <a:srgbClr val="443728"/>
                </a:solidFill>
                <a:latin typeface="+mn-lt"/>
                <a:ea typeface="Crimson Pro Bold" pitchFamily="34" charset="-122"/>
                <a:cs typeface="Crimson Pro Bold" pitchFamily="34" charset="-120"/>
              </a:rPr>
              <a:t>Настраиваемые уровни де</a:t>
            </a:r>
            <a:r>
              <a:rPr lang="en-US" sz="1542" b="1" dirty="0" err="1">
                <a:solidFill>
                  <a:srgbClr val="443728"/>
                </a:solidFill>
                <a:latin typeface="+mn-lt"/>
                <a:ea typeface="Crimson Pro Bold" pitchFamily="34" charset="-122"/>
                <a:cs typeface="Crimson Pro Bold" pitchFamily="34" charset="-120"/>
              </a:rPr>
              <a:t>тализации</a:t>
            </a:r>
            <a:r>
              <a:rPr lang="en-US" sz="1542" b="1" dirty="0">
                <a:solidFill>
                  <a:srgbClr val="443728"/>
                </a:solidFill>
                <a:latin typeface="+mn-lt"/>
                <a:ea typeface="Crimson Pro Bold" pitchFamily="34" charset="-122"/>
                <a:cs typeface="Crimson Pro Bold" pitchFamily="34" charset="-120"/>
              </a:rPr>
              <a:t> данных</a:t>
            </a:r>
            <a:endParaRPr lang="en-US" sz="1542" dirty="0">
              <a:latin typeface="+mn-lt"/>
            </a:endParaRPr>
          </a:p>
        </p:txBody>
      </p:sp>
      <p:sp>
        <p:nvSpPr>
          <p:cNvPr id="13" name="Shape 9"/>
          <p:cNvSpPr/>
          <p:nvPr/>
        </p:nvSpPr>
        <p:spPr>
          <a:xfrm>
            <a:off x="655171" y="3973440"/>
            <a:ext cx="2034753" cy="2220533"/>
          </a:xfrm>
          <a:prstGeom prst="roundRect">
            <a:avLst>
              <a:gd name="adj" fmla="val 4495"/>
            </a:avLst>
          </a:prstGeom>
          <a:solidFill>
            <a:srgbClr val="FFFCFA"/>
          </a:solidFill>
          <a:ln/>
        </p:spPr>
        <p:txBody>
          <a:bodyPr/>
          <a:lstStyle/>
          <a:p>
            <a:endParaRPr lang="ru-RU"/>
          </a:p>
        </p:txBody>
      </p:sp>
      <p:sp>
        <p:nvSpPr>
          <p:cNvPr id="14" name="Shape 10"/>
          <p:cNvSpPr/>
          <p:nvPr/>
        </p:nvSpPr>
        <p:spPr>
          <a:xfrm>
            <a:off x="655171" y="3954385"/>
            <a:ext cx="2245505" cy="95868"/>
          </a:xfrm>
          <a:prstGeom prst="roundRect">
            <a:avLst>
              <a:gd name="adj" fmla="val 72195"/>
            </a:avLst>
          </a:prstGeom>
          <a:solidFill>
            <a:srgbClr val="835E54"/>
          </a:solidFill>
          <a:ln/>
        </p:spPr>
        <p:txBody>
          <a:bodyPr/>
          <a:lstStyle/>
          <a:p>
            <a:endParaRPr lang="ru-RU"/>
          </a:p>
        </p:txBody>
      </p:sp>
      <p:sp>
        <p:nvSpPr>
          <p:cNvPr id="15" name="Shape 11"/>
          <p:cNvSpPr/>
          <p:nvPr/>
        </p:nvSpPr>
        <p:spPr>
          <a:xfrm>
            <a:off x="1586600" y="3782065"/>
            <a:ext cx="392998" cy="392998"/>
          </a:xfrm>
          <a:prstGeom prst="roundRect">
            <a:avLst>
              <a:gd name="adj" fmla="val 193939"/>
            </a:avLst>
          </a:prstGeom>
          <a:solidFill>
            <a:srgbClr val="835E54"/>
          </a:solidFill>
          <a:ln/>
        </p:spPr>
        <p:txBody>
          <a:bodyPr/>
          <a:lstStyle/>
          <a:p>
            <a:endParaRPr lang="ru-RU"/>
          </a:p>
        </p:txBody>
      </p:sp>
      <p:pic>
        <p:nvPicPr>
          <p:cNvPr id="16"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4500" y="3899964"/>
            <a:ext cx="157199" cy="157199"/>
          </a:xfrm>
          <a:prstGeom prst="rect">
            <a:avLst/>
          </a:prstGeom>
        </p:spPr>
      </p:pic>
      <p:sp>
        <p:nvSpPr>
          <p:cNvPr id="17" name="Text 12"/>
          <p:cNvSpPr/>
          <p:nvPr/>
        </p:nvSpPr>
        <p:spPr>
          <a:xfrm>
            <a:off x="805224" y="4300938"/>
            <a:ext cx="2028715" cy="409273"/>
          </a:xfrm>
          <a:prstGeom prst="rect">
            <a:avLst/>
          </a:prstGeom>
          <a:noFill/>
          <a:ln/>
        </p:spPr>
        <p:txBody>
          <a:bodyPr wrap="square" lIns="0" tIns="0" rIns="0" bIns="0" rtlCol="0" anchor="t"/>
          <a:lstStyle/>
          <a:p>
            <a:pPr>
              <a:lnSpc>
                <a:spcPts val="1584"/>
              </a:lnSpc>
            </a:pPr>
            <a:r>
              <a:rPr lang="ru-RU" sz="1400" b="1" dirty="0">
                <a:solidFill>
                  <a:srgbClr val="443728"/>
                </a:solidFill>
                <a:latin typeface="+mn-lt"/>
                <a:ea typeface="Crimson Pro Bold" pitchFamily="34" charset="-122"/>
                <a:cs typeface="Crimson Pro Bold" pitchFamily="34" charset="-120"/>
              </a:rPr>
              <a:t>Свернуть</a:t>
            </a:r>
            <a:r>
              <a:rPr lang="en-US" sz="1400" b="1" dirty="0">
                <a:solidFill>
                  <a:srgbClr val="443728"/>
                </a:solidFill>
                <a:latin typeface="+mn-lt"/>
                <a:ea typeface="Crimson Pro Bold" pitchFamily="34" charset="-122"/>
                <a:cs typeface="Crimson Pro Bold" pitchFamily="34" charset="-120"/>
              </a:rPr>
              <a:t> контрагентов:</a:t>
            </a:r>
            <a:endParaRPr lang="en-US" sz="1400" dirty="0">
              <a:latin typeface="+mn-lt"/>
            </a:endParaRPr>
          </a:p>
        </p:txBody>
      </p:sp>
      <p:sp>
        <p:nvSpPr>
          <p:cNvPr id="18" name="Text 13"/>
          <p:cNvSpPr/>
          <p:nvPr/>
        </p:nvSpPr>
        <p:spPr>
          <a:xfrm>
            <a:off x="805225" y="4772436"/>
            <a:ext cx="1988406" cy="751250"/>
          </a:xfrm>
          <a:prstGeom prst="rect">
            <a:avLst/>
          </a:prstGeom>
          <a:noFill/>
          <a:ln/>
        </p:spPr>
        <p:txBody>
          <a:bodyPr wrap="square" lIns="0" tIns="0" rIns="0" bIns="0" rtlCol="0" anchor="t"/>
          <a:lstStyle/>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Детально</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иерархии группы</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виду контрагента</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Внутренние/внешние</a:t>
            </a:r>
            <a:endParaRPr lang="en-US" sz="1200" dirty="0">
              <a:latin typeface="+mn-lt"/>
            </a:endParaRPr>
          </a:p>
        </p:txBody>
      </p:sp>
      <p:sp>
        <p:nvSpPr>
          <p:cNvPr id="19" name="Shape 14"/>
          <p:cNvSpPr/>
          <p:nvPr/>
        </p:nvSpPr>
        <p:spPr>
          <a:xfrm>
            <a:off x="2937647" y="3973440"/>
            <a:ext cx="2034753" cy="2220533"/>
          </a:xfrm>
          <a:prstGeom prst="roundRect">
            <a:avLst>
              <a:gd name="adj" fmla="val 4495"/>
            </a:avLst>
          </a:prstGeom>
          <a:solidFill>
            <a:srgbClr val="FFFCFA"/>
          </a:solidFill>
          <a:ln/>
        </p:spPr>
        <p:txBody>
          <a:bodyPr/>
          <a:lstStyle/>
          <a:p>
            <a:endParaRPr lang="ru-RU"/>
          </a:p>
        </p:txBody>
      </p:sp>
      <p:sp>
        <p:nvSpPr>
          <p:cNvPr id="20" name="Shape 15"/>
          <p:cNvSpPr/>
          <p:nvPr/>
        </p:nvSpPr>
        <p:spPr>
          <a:xfrm>
            <a:off x="2937647" y="3954385"/>
            <a:ext cx="2245505" cy="95868"/>
          </a:xfrm>
          <a:prstGeom prst="roundRect">
            <a:avLst>
              <a:gd name="adj" fmla="val 72195"/>
            </a:avLst>
          </a:prstGeom>
          <a:solidFill>
            <a:srgbClr val="C9907C"/>
          </a:solidFill>
          <a:ln/>
        </p:spPr>
        <p:txBody>
          <a:bodyPr/>
          <a:lstStyle/>
          <a:p>
            <a:endParaRPr lang="ru-RU"/>
          </a:p>
        </p:txBody>
      </p:sp>
      <p:sp>
        <p:nvSpPr>
          <p:cNvPr id="21" name="Shape 16"/>
          <p:cNvSpPr/>
          <p:nvPr/>
        </p:nvSpPr>
        <p:spPr>
          <a:xfrm>
            <a:off x="3825297" y="3776942"/>
            <a:ext cx="392998" cy="392998"/>
          </a:xfrm>
          <a:prstGeom prst="roundRect">
            <a:avLst>
              <a:gd name="adj" fmla="val 193939"/>
            </a:avLst>
          </a:prstGeom>
          <a:solidFill>
            <a:srgbClr val="C9907C"/>
          </a:solidFill>
          <a:ln/>
        </p:spPr>
        <p:txBody>
          <a:bodyPr/>
          <a:lstStyle/>
          <a:p>
            <a:endParaRPr lang="ru-RU"/>
          </a:p>
        </p:txBody>
      </p:sp>
      <p:pic>
        <p:nvPicPr>
          <p:cNvPr id="22"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3196" y="3894841"/>
            <a:ext cx="157199" cy="157199"/>
          </a:xfrm>
          <a:prstGeom prst="rect">
            <a:avLst/>
          </a:prstGeom>
        </p:spPr>
      </p:pic>
      <p:sp>
        <p:nvSpPr>
          <p:cNvPr id="23" name="Text 17"/>
          <p:cNvSpPr/>
          <p:nvPr/>
        </p:nvSpPr>
        <p:spPr>
          <a:xfrm>
            <a:off x="3087701" y="4300938"/>
            <a:ext cx="1988407" cy="409273"/>
          </a:xfrm>
          <a:prstGeom prst="rect">
            <a:avLst/>
          </a:prstGeom>
          <a:noFill/>
          <a:ln/>
        </p:spPr>
        <p:txBody>
          <a:bodyPr wrap="square" lIns="0" tIns="0" rIns="0" bIns="0" rtlCol="0" anchor="t"/>
          <a:lstStyle/>
          <a:p>
            <a:pPr>
              <a:lnSpc>
                <a:spcPts val="1584"/>
              </a:lnSpc>
            </a:pPr>
            <a:r>
              <a:rPr lang="ru-RU" sz="1400" b="1" dirty="0">
                <a:solidFill>
                  <a:srgbClr val="443728"/>
                </a:solidFill>
                <a:latin typeface="+mn-lt"/>
                <a:ea typeface="Crimson Pro Bold" pitchFamily="34" charset="-122"/>
                <a:cs typeface="Crimson Pro Bold" pitchFamily="34" charset="-120"/>
              </a:rPr>
              <a:t>Свернуть</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стат</a:t>
            </a:r>
            <a:r>
              <a:rPr lang="ru-RU" sz="1400" b="1" dirty="0" err="1">
                <a:solidFill>
                  <a:srgbClr val="443728"/>
                </a:solidFill>
                <a:latin typeface="+mn-lt"/>
                <a:ea typeface="Crimson Pro Bold" pitchFamily="34" charset="-122"/>
                <a:cs typeface="Crimson Pro Bold" pitchFamily="34" charset="-120"/>
              </a:rPr>
              <a:t>ьи</a:t>
            </a:r>
            <a:r>
              <a:rPr lang="en-US" sz="1400" b="1" dirty="0">
                <a:solidFill>
                  <a:srgbClr val="443728"/>
                </a:solidFill>
                <a:latin typeface="+mn-lt"/>
                <a:ea typeface="Crimson Pro Bold" pitchFamily="34" charset="-122"/>
                <a:cs typeface="Crimson Pro Bold" pitchFamily="34" charset="-120"/>
              </a:rPr>
              <a:t> ДДС:</a:t>
            </a:r>
            <a:endParaRPr lang="en-US" sz="1400" dirty="0">
              <a:latin typeface="+mn-lt"/>
            </a:endParaRPr>
          </a:p>
        </p:txBody>
      </p:sp>
      <p:sp>
        <p:nvSpPr>
          <p:cNvPr id="24" name="Text 18"/>
          <p:cNvSpPr/>
          <p:nvPr/>
        </p:nvSpPr>
        <p:spPr>
          <a:xfrm>
            <a:off x="3087702" y="4772436"/>
            <a:ext cx="1997536" cy="1126874"/>
          </a:xfrm>
          <a:prstGeom prst="rect">
            <a:avLst/>
          </a:prstGeom>
          <a:noFill/>
          <a:ln/>
        </p:spPr>
        <p:txBody>
          <a:bodyPr wrap="square" lIns="0" tIns="0" rIns="0" bIns="0" rtlCol="0" anchor="t"/>
          <a:lstStyle/>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Детально</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иерархии группы</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виду движения</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приоритету</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функциональному направлению</a:t>
            </a:r>
            <a:endParaRPr lang="en-US" sz="1200" dirty="0">
              <a:latin typeface="+mn-lt"/>
            </a:endParaRPr>
          </a:p>
        </p:txBody>
      </p:sp>
      <p:sp>
        <p:nvSpPr>
          <p:cNvPr id="25" name="Shape 19"/>
          <p:cNvSpPr/>
          <p:nvPr/>
        </p:nvSpPr>
        <p:spPr>
          <a:xfrm>
            <a:off x="5148116" y="3973440"/>
            <a:ext cx="2034853" cy="2220533"/>
          </a:xfrm>
          <a:prstGeom prst="roundRect">
            <a:avLst>
              <a:gd name="adj" fmla="val 4495"/>
            </a:avLst>
          </a:prstGeom>
          <a:solidFill>
            <a:srgbClr val="FFFCFA"/>
          </a:solidFill>
          <a:ln/>
        </p:spPr>
        <p:txBody>
          <a:bodyPr/>
          <a:lstStyle/>
          <a:p>
            <a:endParaRPr lang="ru-RU"/>
          </a:p>
        </p:txBody>
      </p:sp>
      <p:sp>
        <p:nvSpPr>
          <p:cNvPr id="26" name="Shape 20"/>
          <p:cNvSpPr/>
          <p:nvPr/>
        </p:nvSpPr>
        <p:spPr>
          <a:xfrm>
            <a:off x="5220124" y="3954385"/>
            <a:ext cx="2245615" cy="95868"/>
          </a:xfrm>
          <a:prstGeom prst="roundRect">
            <a:avLst>
              <a:gd name="adj" fmla="val 72195"/>
            </a:avLst>
          </a:prstGeom>
          <a:solidFill>
            <a:srgbClr val="B3BDB5"/>
          </a:solidFill>
          <a:ln/>
        </p:spPr>
        <p:txBody>
          <a:bodyPr/>
          <a:lstStyle/>
          <a:p>
            <a:endParaRPr lang="ru-RU"/>
          </a:p>
        </p:txBody>
      </p:sp>
      <p:sp>
        <p:nvSpPr>
          <p:cNvPr id="27" name="Shape 21"/>
          <p:cNvSpPr/>
          <p:nvPr/>
        </p:nvSpPr>
        <p:spPr>
          <a:xfrm>
            <a:off x="6181893" y="3776942"/>
            <a:ext cx="392998" cy="392998"/>
          </a:xfrm>
          <a:prstGeom prst="roundRect">
            <a:avLst>
              <a:gd name="adj" fmla="val 193939"/>
            </a:avLst>
          </a:prstGeom>
          <a:solidFill>
            <a:srgbClr val="B3BDB5"/>
          </a:solidFill>
          <a:ln/>
        </p:spPr>
        <p:txBody>
          <a:bodyPr/>
          <a:lstStyle/>
          <a:p>
            <a:endParaRPr lang="ru-RU"/>
          </a:p>
        </p:txBody>
      </p:sp>
      <p:pic>
        <p:nvPicPr>
          <p:cNvPr id="28"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9792" y="3894841"/>
            <a:ext cx="157199" cy="157199"/>
          </a:xfrm>
          <a:prstGeom prst="rect">
            <a:avLst/>
          </a:prstGeom>
        </p:spPr>
      </p:pic>
      <p:sp>
        <p:nvSpPr>
          <p:cNvPr id="29" name="Text 22"/>
          <p:cNvSpPr/>
          <p:nvPr/>
        </p:nvSpPr>
        <p:spPr>
          <a:xfrm>
            <a:off x="5370177" y="4300938"/>
            <a:ext cx="2009721" cy="409273"/>
          </a:xfrm>
          <a:prstGeom prst="rect">
            <a:avLst/>
          </a:prstGeom>
          <a:noFill/>
          <a:ln/>
        </p:spPr>
        <p:txBody>
          <a:bodyPr wrap="square" lIns="0" tIns="0" rIns="0" bIns="0" rtlCol="0" anchor="t"/>
          <a:lstStyle/>
          <a:p>
            <a:pPr>
              <a:lnSpc>
                <a:spcPts val="1584"/>
              </a:lnSpc>
            </a:pPr>
            <a:r>
              <a:rPr lang="ru-RU" sz="1400" b="1" dirty="0">
                <a:solidFill>
                  <a:srgbClr val="443728"/>
                </a:solidFill>
                <a:latin typeface="+mn-lt"/>
                <a:ea typeface="Crimson Pro Bold" pitchFamily="34" charset="-122"/>
                <a:cs typeface="Crimson Pro Bold" pitchFamily="34" charset="-120"/>
              </a:rPr>
              <a:t>Свернуть</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банковски</a:t>
            </a:r>
            <a:r>
              <a:rPr lang="ru-RU" sz="1400" b="1" dirty="0">
                <a:solidFill>
                  <a:srgbClr val="443728"/>
                </a:solidFill>
                <a:latin typeface="+mn-lt"/>
                <a:ea typeface="Crimson Pro Bold" pitchFamily="34" charset="-122"/>
                <a:cs typeface="Crimson Pro Bold" pitchFamily="34" charset="-120"/>
              </a:rPr>
              <a:t>е</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счет</a:t>
            </a:r>
            <a:r>
              <a:rPr lang="ru-RU" sz="1400" b="1" dirty="0">
                <a:solidFill>
                  <a:srgbClr val="443728"/>
                </a:solidFill>
                <a:latin typeface="+mn-lt"/>
                <a:ea typeface="Crimson Pro Bold" pitchFamily="34" charset="-122"/>
                <a:cs typeface="Crimson Pro Bold" pitchFamily="34" charset="-120"/>
              </a:rPr>
              <a:t>а</a:t>
            </a:r>
            <a:r>
              <a:rPr lang="en-US" sz="1400" b="1" dirty="0">
                <a:solidFill>
                  <a:srgbClr val="443728"/>
                </a:solidFill>
                <a:latin typeface="+mn-lt"/>
                <a:ea typeface="Crimson Pro Bold" pitchFamily="34" charset="-122"/>
                <a:cs typeface="Crimson Pro Bold" pitchFamily="34" charset="-120"/>
              </a:rPr>
              <a:t>:</a:t>
            </a:r>
            <a:endParaRPr lang="en-US" sz="1400" dirty="0">
              <a:latin typeface="+mn-lt"/>
            </a:endParaRPr>
          </a:p>
        </p:txBody>
      </p:sp>
      <p:sp>
        <p:nvSpPr>
          <p:cNvPr id="30" name="Text 23"/>
          <p:cNvSpPr/>
          <p:nvPr/>
        </p:nvSpPr>
        <p:spPr>
          <a:xfrm>
            <a:off x="5370178" y="4772436"/>
            <a:ext cx="1734745" cy="751250"/>
          </a:xfrm>
          <a:prstGeom prst="rect">
            <a:avLst/>
          </a:prstGeom>
          <a:noFill/>
          <a:ln/>
        </p:spPr>
        <p:txBody>
          <a:bodyPr wrap="square" lIns="0" tIns="0" rIns="0" bIns="0" rtlCol="0" anchor="t"/>
          <a:lstStyle/>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Детально</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банку</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стране банка</a:t>
            </a:r>
            <a:endParaRPr lang="en-US" sz="1200" dirty="0">
              <a:latin typeface="+mn-lt"/>
            </a:endParaRPr>
          </a:p>
          <a:p>
            <a:pPr marL="285807" indent="-285807">
              <a:lnSpc>
                <a:spcPts val="1459"/>
              </a:lnSpc>
              <a:buSzPct val="100000"/>
              <a:buChar char="•"/>
            </a:pPr>
            <a:r>
              <a:rPr lang="en-US" sz="1200" dirty="0">
                <a:solidFill>
                  <a:srgbClr val="443728"/>
                </a:solidFill>
                <a:latin typeface="+mn-lt"/>
                <a:ea typeface="Open Sans" pitchFamily="34" charset="-122"/>
                <a:cs typeface="Open Sans" pitchFamily="34" charset="-120"/>
              </a:rPr>
              <a:t>По типу счета</a:t>
            </a:r>
            <a:endParaRPr lang="en-US" sz="1200" dirty="0">
              <a:latin typeface="+mn-lt"/>
            </a:endParaRPr>
          </a:p>
        </p:txBody>
      </p:sp>
      <p:pic>
        <p:nvPicPr>
          <p:cNvPr id="31" name="Рисунок 30">
            <a:extLst>
              <a:ext uri="{FF2B5EF4-FFF2-40B4-BE49-F238E27FC236}">
                <a16:creationId xmlns:a16="http://schemas.microsoft.com/office/drawing/2014/main" id="{C76CF2D3-C190-4468-92AF-CA1E4715B01A}"/>
              </a:ext>
            </a:extLst>
          </p:cNvPr>
          <p:cNvPicPr>
            <a:picLocks noChangeAspect="1"/>
          </p:cNvPicPr>
          <p:nvPr/>
        </p:nvPicPr>
        <p:blipFill rotWithShape="1">
          <a:blip r:embed="rId10"/>
          <a:srcRect b="24806"/>
          <a:stretch/>
        </p:blipFill>
        <p:spPr>
          <a:xfrm>
            <a:off x="7705210" y="2609925"/>
            <a:ext cx="4430824" cy="3752869"/>
          </a:xfrm>
          <a:prstGeom prst="rect">
            <a:avLst/>
          </a:prstGeom>
        </p:spPr>
      </p:pic>
      <p:pic>
        <p:nvPicPr>
          <p:cNvPr id="35" name="Рисунок 34">
            <a:extLst>
              <a:ext uri="{FF2B5EF4-FFF2-40B4-BE49-F238E27FC236}">
                <a16:creationId xmlns:a16="http://schemas.microsoft.com/office/drawing/2014/main" id="{949D50F2-87C2-4E93-947A-E09028171B45}"/>
              </a:ext>
            </a:extLst>
          </p:cNvPr>
          <p:cNvPicPr>
            <a:picLocks noChangeAspect="1"/>
          </p:cNvPicPr>
          <p:nvPr/>
        </p:nvPicPr>
        <p:blipFill>
          <a:blip r:embed="rId11"/>
          <a:stretch>
            <a:fillRect/>
          </a:stretch>
        </p:blipFill>
        <p:spPr>
          <a:xfrm>
            <a:off x="8668250" y="1053530"/>
            <a:ext cx="3268816" cy="3519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7587" y="0"/>
            <a:ext cx="6097411" cy="6859588"/>
          </a:xfrm>
          <a:prstGeom prst="rect">
            <a:avLst/>
          </a:prstGeom>
        </p:spPr>
      </p:pic>
      <p:sp>
        <p:nvSpPr>
          <p:cNvPr id="3" name="Text 0"/>
          <p:cNvSpPr/>
          <p:nvPr/>
        </p:nvSpPr>
        <p:spPr>
          <a:xfrm>
            <a:off x="687822" y="188913"/>
            <a:ext cx="5409766" cy="82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400" dirty="0">
                <a:solidFill>
                  <a:srgbClr val="443728"/>
                </a:solidFill>
                <a:latin typeface="+mj-lt"/>
                <a:ea typeface="Crimson Pro Bold" pitchFamily="34" charset="-122"/>
              </a:rPr>
              <a:t>Интерфейс </a:t>
            </a:r>
            <a:r>
              <a:rPr lang="en-US" sz="2400" dirty="0">
                <a:solidFill>
                  <a:srgbClr val="443728"/>
                </a:solidFill>
                <a:latin typeface="+mj-lt"/>
                <a:ea typeface="Crimson Pro Bold" pitchFamily="34" charset="-122"/>
              </a:rPr>
              <a:t>master-detail: </a:t>
            </a:r>
            <a:r>
              <a:rPr lang="ru-RU" sz="2400" dirty="0">
                <a:solidFill>
                  <a:srgbClr val="443728"/>
                </a:solidFill>
                <a:latin typeface="+mj-lt"/>
                <a:ea typeface="Crimson Pro Bold" pitchFamily="34" charset="-122"/>
              </a:rPr>
              <a:t>обзор и детали — всё в одном окне</a:t>
            </a:r>
            <a:endParaRPr lang="en-US" sz="2400" dirty="0">
              <a:solidFill>
                <a:srgbClr val="443728"/>
              </a:solidFill>
              <a:latin typeface="+mj-lt"/>
              <a:ea typeface="Crimson Pro Bold" pitchFamily="34" charset="-122"/>
            </a:endParaRPr>
          </a:p>
        </p:txBody>
      </p:sp>
      <p:sp>
        <p:nvSpPr>
          <p:cNvPr id="4" name="Text 1"/>
          <p:cNvSpPr/>
          <p:nvPr/>
        </p:nvSpPr>
        <p:spPr>
          <a:xfrm>
            <a:off x="629926" y="1414829"/>
            <a:ext cx="4813223" cy="408181"/>
          </a:xfrm>
          <a:prstGeom prst="rect">
            <a:avLst/>
          </a:prstGeom>
          <a:noFill/>
          <a:ln/>
        </p:spPr>
        <p:txBody>
          <a:bodyPr wrap="square" lIns="0" tIns="0" rIns="0" bIns="0" rtlCol="0" anchor="t"/>
          <a:lstStyle/>
          <a:p>
            <a:pPr>
              <a:lnSpc>
                <a:spcPts val="1042"/>
              </a:lnSpc>
            </a:pPr>
            <a:endParaRPr lang="en-US" sz="792" dirty="0">
              <a:latin typeface="+mn-lt"/>
            </a:endParaRPr>
          </a:p>
        </p:txBody>
      </p:sp>
      <p:sp>
        <p:nvSpPr>
          <p:cNvPr id="6" name="Text 3"/>
          <p:cNvSpPr/>
          <p:nvPr/>
        </p:nvSpPr>
        <p:spPr>
          <a:xfrm>
            <a:off x="719795" y="1387234"/>
            <a:ext cx="1624785" cy="162955"/>
          </a:xfrm>
          <a:prstGeom prst="rect">
            <a:avLst/>
          </a:prstGeom>
          <a:noFill/>
          <a:ln/>
        </p:spPr>
        <p:txBody>
          <a:bodyPr wrap="none" lIns="0" tIns="0" rIns="0" bIns="0" rtlCol="0" anchor="t"/>
          <a:lstStyle/>
          <a:p>
            <a:pPr>
              <a:lnSpc>
                <a:spcPts val="1250"/>
              </a:lnSpc>
            </a:pPr>
            <a:r>
              <a:rPr lang="en-US" sz="1600" b="1" dirty="0">
                <a:solidFill>
                  <a:srgbClr val="443728"/>
                </a:solidFill>
                <a:latin typeface="+mn-lt"/>
                <a:ea typeface="Crimson Pro Bold" pitchFamily="34" charset="-122"/>
                <a:cs typeface="Crimson Pro Bold" pitchFamily="34" charset="-120"/>
              </a:rPr>
              <a:t>Главная панель (Master):</a:t>
            </a:r>
            <a:endParaRPr lang="en-US" sz="1600" dirty="0">
              <a:latin typeface="+mn-lt"/>
            </a:endParaRPr>
          </a:p>
        </p:txBody>
      </p:sp>
      <p:sp>
        <p:nvSpPr>
          <p:cNvPr id="7" name="Text 4"/>
          <p:cNvSpPr/>
          <p:nvPr/>
        </p:nvSpPr>
        <p:spPr>
          <a:xfrm>
            <a:off x="719795" y="1615986"/>
            <a:ext cx="2373662" cy="544499"/>
          </a:xfrm>
          <a:prstGeom prst="rect">
            <a:avLst/>
          </a:prstGeom>
          <a:noFill/>
          <a:ln/>
        </p:spPr>
        <p:txBody>
          <a:bodyPr wrap="square" lIns="0" tIns="0" rIns="0" bIns="0" rtlCol="0" anchor="t"/>
          <a:lstStyle/>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Обзор всех платежей</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Сводные данные по периодам</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Общие остатки по счетам</a:t>
            </a:r>
            <a:endParaRPr lang="en-US" sz="1200" dirty="0">
              <a:latin typeface="+mn-lt"/>
            </a:endParaRPr>
          </a:p>
          <a:p>
            <a:pPr marL="285807" indent="-285807">
              <a:lnSpc>
                <a:spcPts val="1500"/>
              </a:lnSpc>
              <a:buSzPct val="100000"/>
              <a:buChar char="•"/>
            </a:pPr>
            <a:r>
              <a:rPr lang="en-US" sz="1200" dirty="0">
                <a:solidFill>
                  <a:srgbClr val="443728"/>
                </a:solidFill>
                <a:latin typeface="+mn-lt"/>
                <a:ea typeface="Open Sans" pitchFamily="34" charset="-122"/>
                <a:cs typeface="Open Sans" pitchFamily="34" charset="-120"/>
              </a:rPr>
              <a:t>Итоговые суммы по группам</a:t>
            </a:r>
            <a:endParaRPr lang="en-US" sz="1200" dirty="0">
              <a:latin typeface="+mn-lt"/>
            </a:endParaRPr>
          </a:p>
        </p:txBody>
      </p:sp>
      <p:sp>
        <p:nvSpPr>
          <p:cNvPr id="8" name="Text 5"/>
          <p:cNvSpPr/>
          <p:nvPr/>
        </p:nvSpPr>
        <p:spPr>
          <a:xfrm>
            <a:off x="3435893" y="1387234"/>
            <a:ext cx="1746257" cy="162955"/>
          </a:xfrm>
          <a:prstGeom prst="rect">
            <a:avLst/>
          </a:prstGeom>
          <a:noFill/>
          <a:ln/>
        </p:spPr>
        <p:txBody>
          <a:bodyPr wrap="none" lIns="0" tIns="0" rIns="0" bIns="0" rtlCol="0" anchor="t"/>
          <a:lstStyle/>
          <a:p>
            <a:pPr>
              <a:lnSpc>
                <a:spcPts val="1250"/>
              </a:lnSpc>
            </a:pPr>
            <a:r>
              <a:rPr lang="ru-RU" sz="1600" b="1" dirty="0">
                <a:solidFill>
                  <a:srgbClr val="443728"/>
                </a:solidFill>
                <a:latin typeface="+mn-lt"/>
                <a:ea typeface="Crimson Pro Bold" pitchFamily="34" charset="-122"/>
                <a:cs typeface="Crimson Pro Bold" pitchFamily="34" charset="-120"/>
              </a:rPr>
              <a:t>Детализация</a:t>
            </a:r>
            <a:r>
              <a:rPr lang="en-US" sz="1600" b="1" dirty="0">
                <a:solidFill>
                  <a:srgbClr val="443728"/>
                </a:solidFill>
                <a:latin typeface="+mn-lt"/>
                <a:ea typeface="Crimson Pro Bold" pitchFamily="34" charset="-122"/>
                <a:cs typeface="Crimson Pro Bold" pitchFamily="34" charset="-120"/>
              </a:rPr>
              <a:t> (Detail):</a:t>
            </a:r>
            <a:endParaRPr lang="en-US" sz="1600" dirty="0">
              <a:latin typeface="+mn-lt"/>
            </a:endParaRPr>
          </a:p>
        </p:txBody>
      </p:sp>
      <p:sp>
        <p:nvSpPr>
          <p:cNvPr id="9" name="Text 6"/>
          <p:cNvSpPr/>
          <p:nvPr/>
        </p:nvSpPr>
        <p:spPr>
          <a:xfrm>
            <a:off x="3435893" y="1615986"/>
            <a:ext cx="2373662" cy="544499"/>
          </a:xfrm>
          <a:prstGeom prst="rect">
            <a:avLst/>
          </a:prstGeom>
          <a:noFill/>
          <a:ln/>
        </p:spPr>
        <p:txBody>
          <a:bodyPr wrap="square" lIns="0" tIns="0" rIns="0" bIns="0" rtlCol="0" anchor="t"/>
          <a:lstStyle/>
          <a:p>
            <a:pPr marL="285807" indent="-285807">
              <a:lnSpc>
                <a:spcPts val="1500"/>
              </a:lnSpc>
              <a:buSzPct val="100000"/>
              <a:buChar char="•"/>
            </a:pPr>
            <a:r>
              <a:rPr lang="ru-RU" sz="1200" dirty="0">
                <a:latin typeface="+mn-lt"/>
              </a:rPr>
              <a:t>Полный список платежей по выбранной ячейке</a:t>
            </a:r>
          </a:p>
          <a:p>
            <a:pPr marL="285807" indent="-285807">
              <a:lnSpc>
                <a:spcPts val="1500"/>
              </a:lnSpc>
              <a:buSzPct val="100000"/>
              <a:buChar char="•"/>
            </a:pPr>
            <a:r>
              <a:rPr lang="ru-RU" sz="1200" dirty="0">
                <a:solidFill>
                  <a:srgbClr val="443728"/>
                </a:solidFill>
                <a:latin typeface="+mn-lt"/>
                <a:ea typeface="Open Sans" pitchFamily="34" charset="-122"/>
                <a:cs typeface="Open Sans" pitchFamily="34" charset="-120"/>
              </a:rPr>
              <a:t>Детализация по статьям ДДС и приоритету</a:t>
            </a:r>
          </a:p>
          <a:p>
            <a:pPr marL="285807" indent="-285807">
              <a:lnSpc>
                <a:spcPts val="1500"/>
              </a:lnSpc>
              <a:buSzPct val="100000"/>
              <a:buChar char="•"/>
            </a:pPr>
            <a:r>
              <a:rPr lang="ru-RU" sz="1200" dirty="0">
                <a:solidFill>
                  <a:srgbClr val="443728"/>
                </a:solidFill>
                <a:latin typeface="+mn-lt"/>
                <a:ea typeface="Open Sans" pitchFamily="34" charset="-122"/>
                <a:cs typeface="Open Sans" pitchFamily="34" charset="-120"/>
              </a:rPr>
              <a:t>Прямая ссылка на источник данных</a:t>
            </a:r>
            <a:endParaRPr lang="en-US" sz="1200" dirty="0">
              <a:latin typeface="+mn-lt"/>
            </a:endParaRPr>
          </a:p>
        </p:txBody>
      </p:sp>
      <p:sp>
        <p:nvSpPr>
          <p:cNvPr id="10" name="Text 7"/>
          <p:cNvSpPr/>
          <p:nvPr/>
        </p:nvSpPr>
        <p:spPr>
          <a:xfrm>
            <a:off x="714564" y="3473397"/>
            <a:ext cx="4585704" cy="264692"/>
          </a:xfrm>
          <a:prstGeom prst="rect">
            <a:avLst/>
          </a:prstGeom>
          <a:noFill/>
          <a:ln/>
        </p:spPr>
        <p:txBody>
          <a:bodyPr wrap="square" lIns="0" tIns="0" rIns="0" bIns="0" rtlCol="0" anchor="t"/>
          <a:lstStyle/>
          <a:p>
            <a:pPr>
              <a:lnSpc>
                <a:spcPts val="2042"/>
              </a:lnSpc>
            </a:pPr>
            <a:r>
              <a:rPr lang="en-US" sz="1600" b="1" dirty="0" err="1">
                <a:solidFill>
                  <a:srgbClr val="443728"/>
                </a:solidFill>
                <a:latin typeface="+mn-lt"/>
                <a:ea typeface="Crimson Pro Bold" pitchFamily="34" charset="-122"/>
                <a:cs typeface="Crimson Pro Bold" pitchFamily="34" charset="-120"/>
              </a:rPr>
              <a:t>Настройте</a:t>
            </a:r>
            <a:r>
              <a:rPr lang="en-US" sz="1600" b="1" dirty="0">
                <a:solidFill>
                  <a:srgbClr val="443728"/>
                </a:solidFill>
                <a:latin typeface="+mn-lt"/>
                <a:ea typeface="Crimson Pro Bold" pitchFamily="34" charset="-122"/>
                <a:cs typeface="Crimson Pro Bold" pitchFamily="34" charset="-120"/>
              </a:rPr>
              <a:t> </a:t>
            </a:r>
            <a:r>
              <a:rPr lang="ru-RU" sz="1600" b="1" dirty="0">
                <a:solidFill>
                  <a:srgbClr val="443728"/>
                </a:solidFill>
                <a:latin typeface="+mn-lt"/>
                <a:ea typeface="Crimson Pro Bold" pitchFamily="34" charset="-122"/>
                <a:cs typeface="Crimson Pro Bold" pitchFamily="34" charset="-120"/>
              </a:rPr>
              <a:t>список операций </a:t>
            </a:r>
            <a:r>
              <a:rPr lang="en-US" sz="1600" b="1" dirty="0" err="1">
                <a:solidFill>
                  <a:srgbClr val="443728"/>
                </a:solidFill>
                <a:latin typeface="+mn-lt"/>
                <a:ea typeface="Crimson Pro Bold" pitchFamily="34" charset="-122"/>
                <a:cs typeface="Crimson Pro Bold" pitchFamily="34" charset="-120"/>
              </a:rPr>
              <a:t>под</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себя</a:t>
            </a:r>
            <a:r>
              <a:rPr lang="ru-RU" sz="1600" b="1" dirty="0">
                <a:solidFill>
                  <a:srgbClr val="443728"/>
                </a:solidFill>
                <a:latin typeface="+mn-lt"/>
                <a:ea typeface="Crimson Pro Bold" pitchFamily="34" charset="-122"/>
                <a:cs typeface="Crimson Pro Bold" pitchFamily="34" charset="-120"/>
              </a:rPr>
              <a:t>:</a:t>
            </a:r>
            <a:endParaRPr lang="en-US" sz="1600" dirty="0">
              <a:latin typeface="+mn-lt"/>
            </a:endParaRPr>
          </a:p>
        </p:txBody>
      </p:sp>
      <p:sp>
        <p:nvSpPr>
          <p:cNvPr id="33" name="Shape 8">
            <a:extLst>
              <a:ext uri="{FF2B5EF4-FFF2-40B4-BE49-F238E27FC236}">
                <a16:creationId xmlns:a16="http://schemas.microsoft.com/office/drawing/2014/main" id="{C32F6B34-ED10-4F08-B1CE-6C824E74F27D}"/>
              </a:ext>
            </a:extLst>
          </p:cNvPr>
          <p:cNvSpPr/>
          <p:nvPr/>
        </p:nvSpPr>
        <p:spPr>
          <a:xfrm>
            <a:off x="842200" y="4077866"/>
            <a:ext cx="15240" cy="1826776"/>
          </a:xfrm>
          <a:prstGeom prst="roundRect">
            <a:avLst>
              <a:gd name="adj" fmla="val 344684"/>
            </a:avLst>
          </a:prstGeom>
          <a:solidFill>
            <a:srgbClr val="000000">
              <a:alpha val="8000"/>
            </a:srgbClr>
          </a:solidFill>
          <a:ln/>
        </p:spPr>
        <p:txBody>
          <a:bodyPr/>
          <a:lstStyle/>
          <a:p>
            <a:endParaRPr lang="ru-RU"/>
          </a:p>
        </p:txBody>
      </p:sp>
      <p:sp>
        <p:nvSpPr>
          <p:cNvPr id="34" name="Shape 9">
            <a:extLst>
              <a:ext uri="{FF2B5EF4-FFF2-40B4-BE49-F238E27FC236}">
                <a16:creationId xmlns:a16="http://schemas.microsoft.com/office/drawing/2014/main" id="{9ED70575-F648-4E8E-9023-75CE95592DAC}"/>
              </a:ext>
            </a:extLst>
          </p:cNvPr>
          <p:cNvSpPr/>
          <p:nvPr/>
        </p:nvSpPr>
        <p:spPr>
          <a:xfrm>
            <a:off x="967632" y="4210859"/>
            <a:ext cx="375166" cy="15240"/>
          </a:xfrm>
          <a:prstGeom prst="roundRect">
            <a:avLst>
              <a:gd name="adj" fmla="val 344684"/>
            </a:avLst>
          </a:prstGeom>
          <a:solidFill>
            <a:srgbClr val="9C776D"/>
          </a:solidFill>
          <a:ln/>
        </p:spPr>
        <p:txBody>
          <a:bodyPr/>
          <a:lstStyle/>
          <a:p>
            <a:endParaRPr lang="ru-RU"/>
          </a:p>
        </p:txBody>
      </p:sp>
      <p:sp>
        <p:nvSpPr>
          <p:cNvPr id="35" name="Shape 10">
            <a:extLst>
              <a:ext uri="{FF2B5EF4-FFF2-40B4-BE49-F238E27FC236}">
                <a16:creationId xmlns:a16="http://schemas.microsoft.com/office/drawing/2014/main" id="{A511BC68-57A0-4C2B-A460-FC8979368536}"/>
              </a:ext>
            </a:extLst>
          </p:cNvPr>
          <p:cNvSpPr/>
          <p:nvPr/>
        </p:nvSpPr>
        <p:spPr>
          <a:xfrm>
            <a:off x="701527" y="4077866"/>
            <a:ext cx="281345" cy="281345"/>
          </a:xfrm>
          <a:prstGeom prst="roundRect">
            <a:avLst>
              <a:gd name="adj" fmla="val 18671"/>
            </a:avLst>
          </a:prstGeom>
          <a:solidFill>
            <a:srgbClr val="835E54"/>
          </a:solidFill>
          <a:ln w="7620">
            <a:solidFill>
              <a:srgbClr val="9C776D"/>
            </a:solidFill>
            <a:prstDash val="solid"/>
          </a:ln>
        </p:spPr>
        <p:txBody>
          <a:bodyPr/>
          <a:lstStyle/>
          <a:p>
            <a:endParaRPr lang="ru-RU"/>
          </a:p>
        </p:txBody>
      </p:sp>
      <p:sp>
        <p:nvSpPr>
          <p:cNvPr id="36" name="Text 12">
            <a:extLst>
              <a:ext uri="{FF2B5EF4-FFF2-40B4-BE49-F238E27FC236}">
                <a16:creationId xmlns:a16="http://schemas.microsoft.com/office/drawing/2014/main" id="{AE8E34FA-E4F4-4E48-B23A-827071F16308}"/>
              </a:ext>
            </a:extLst>
          </p:cNvPr>
          <p:cNvSpPr/>
          <p:nvPr/>
        </p:nvSpPr>
        <p:spPr>
          <a:xfrm>
            <a:off x="1467636" y="4120848"/>
            <a:ext cx="4119920" cy="195382"/>
          </a:xfrm>
          <a:prstGeom prst="rect">
            <a:avLst/>
          </a:prstGeom>
          <a:noFill/>
          <a:ln/>
        </p:spPr>
        <p:txBody>
          <a:bodyPr wrap="square" lIns="0" tIns="0" rIns="0" bIns="0" rtlCol="0" anchor="t"/>
          <a:lstStyle/>
          <a:p>
            <a:pPr marL="0" indent="0" algn="l">
              <a:lnSpc>
                <a:spcPts val="1500"/>
              </a:lnSpc>
              <a:buNone/>
            </a:pPr>
            <a:r>
              <a:rPr lang="en-US" sz="1400" b="1" dirty="0">
                <a:solidFill>
                  <a:srgbClr val="443728"/>
                </a:solidFill>
                <a:latin typeface="+mn-lt"/>
                <a:ea typeface="Crimson Pro Bold" pitchFamily="34" charset="-122"/>
                <a:cs typeface="Crimson Pro Bold" pitchFamily="34" charset="-120"/>
              </a:rPr>
              <a:t>Сворачивайте неуправляемые списания в одну строку</a:t>
            </a:r>
            <a:endParaRPr lang="en-US" sz="1400" dirty="0">
              <a:latin typeface="+mn-lt"/>
            </a:endParaRPr>
          </a:p>
        </p:txBody>
      </p:sp>
      <p:sp>
        <p:nvSpPr>
          <p:cNvPr id="37" name="Shape 13">
            <a:extLst>
              <a:ext uri="{FF2B5EF4-FFF2-40B4-BE49-F238E27FC236}">
                <a16:creationId xmlns:a16="http://schemas.microsoft.com/office/drawing/2014/main" id="{C1A77F37-9F1F-4EA7-B79A-12499457C266}"/>
              </a:ext>
            </a:extLst>
          </p:cNvPr>
          <p:cNvSpPr/>
          <p:nvPr/>
        </p:nvSpPr>
        <p:spPr>
          <a:xfrm>
            <a:off x="967632" y="4606742"/>
            <a:ext cx="375166" cy="15240"/>
          </a:xfrm>
          <a:prstGeom prst="roundRect">
            <a:avLst>
              <a:gd name="adj" fmla="val 344684"/>
            </a:avLst>
          </a:prstGeom>
          <a:solidFill>
            <a:srgbClr val="AF7662"/>
          </a:solidFill>
          <a:ln/>
        </p:spPr>
        <p:txBody>
          <a:bodyPr/>
          <a:lstStyle/>
          <a:p>
            <a:endParaRPr lang="ru-RU"/>
          </a:p>
        </p:txBody>
      </p:sp>
      <p:sp>
        <p:nvSpPr>
          <p:cNvPr id="38" name="Shape 14">
            <a:extLst>
              <a:ext uri="{FF2B5EF4-FFF2-40B4-BE49-F238E27FC236}">
                <a16:creationId xmlns:a16="http://schemas.microsoft.com/office/drawing/2014/main" id="{D4762F20-F7E7-4A8F-BF6C-5348A2A1AE80}"/>
              </a:ext>
            </a:extLst>
          </p:cNvPr>
          <p:cNvSpPr/>
          <p:nvPr/>
        </p:nvSpPr>
        <p:spPr>
          <a:xfrm>
            <a:off x="701527" y="4473749"/>
            <a:ext cx="281345" cy="281345"/>
          </a:xfrm>
          <a:prstGeom prst="roundRect">
            <a:avLst>
              <a:gd name="adj" fmla="val 18671"/>
            </a:avLst>
          </a:prstGeom>
          <a:solidFill>
            <a:srgbClr val="C9907C"/>
          </a:solidFill>
          <a:ln w="7620">
            <a:solidFill>
              <a:srgbClr val="AF7662"/>
            </a:solidFill>
            <a:prstDash val="solid"/>
          </a:ln>
        </p:spPr>
        <p:txBody>
          <a:bodyPr/>
          <a:lstStyle/>
          <a:p>
            <a:endParaRPr lang="ru-RU"/>
          </a:p>
        </p:txBody>
      </p:sp>
      <p:sp>
        <p:nvSpPr>
          <p:cNvPr id="39" name="Text 15">
            <a:extLst>
              <a:ext uri="{FF2B5EF4-FFF2-40B4-BE49-F238E27FC236}">
                <a16:creationId xmlns:a16="http://schemas.microsoft.com/office/drawing/2014/main" id="{E9F54492-0695-4C46-92D6-BC4B244DC83D}"/>
              </a:ext>
            </a:extLst>
          </p:cNvPr>
          <p:cNvSpPr/>
          <p:nvPr/>
        </p:nvSpPr>
        <p:spPr>
          <a:xfrm>
            <a:off x="748379" y="4497145"/>
            <a:ext cx="187523" cy="234434"/>
          </a:xfrm>
          <a:prstGeom prst="rect">
            <a:avLst/>
          </a:prstGeom>
          <a:noFill/>
          <a:ln/>
        </p:spPr>
        <p:txBody>
          <a:bodyPr wrap="none" lIns="0" tIns="0" rIns="0" bIns="0" rtlCol="0" anchor="t"/>
          <a:lstStyle/>
          <a:p>
            <a:pPr marL="0" indent="0" algn="ctr">
              <a:lnSpc>
                <a:spcPts val="1450"/>
              </a:lnSpc>
              <a:buNone/>
            </a:pPr>
            <a:endParaRPr lang="en-US" sz="1450" dirty="0"/>
          </a:p>
        </p:txBody>
      </p:sp>
      <p:sp>
        <p:nvSpPr>
          <p:cNvPr id="40" name="Text 16">
            <a:extLst>
              <a:ext uri="{FF2B5EF4-FFF2-40B4-BE49-F238E27FC236}">
                <a16:creationId xmlns:a16="http://schemas.microsoft.com/office/drawing/2014/main" id="{8AA481DE-426D-4B07-B25F-A4E5C45E757D}"/>
              </a:ext>
            </a:extLst>
          </p:cNvPr>
          <p:cNvSpPr/>
          <p:nvPr/>
        </p:nvSpPr>
        <p:spPr>
          <a:xfrm>
            <a:off x="1467635" y="4516731"/>
            <a:ext cx="3837864" cy="214848"/>
          </a:xfrm>
          <a:prstGeom prst="rect">
            <a:avLst/>
          </a:prstGeom>
          <a:noFill/>
          <a:ln/>
        </p:spPr>
        <p:txBody>
          <a:bodyPr wrap="none" lIns="0" tIns="0" rIns="0" bIns="0" rtlCol="0" anchor="t"/>
          <a:lstStyle/>
          <a:p>
            <a:pPr marL="0" indent="0" algn="l">
              <a:lnSpc>
                <a:spcPts val="1500"/>
              </a:lnSpc>
              <a:buNone/>
            </a:pPr>
            <a:r>
              <a:rPr lang="en-US" sz="1400" b="1" dirty="0">
                <a:solidFill>
                  <a:srgbClr val="443728"/>
                </a:solidFill>
                <a:latin typeface="+mn-lt"/>
                <a:ea typeface="Crimson Pro Bold" pitchFamily="34" charset="-122"/>
                <a:cs typeface="Crimson Pro Bold" pitchFamily="34" charset="-120"/>
              </a:rPr>
              <a:t>Выводите </a:t>
            </a:r>
            <a:r>
              <a:rPr lang="en-US" sz="1400" b="1" dirty="0" err="1">
                <a:solidFill>
                  <a:srgbClr val="443728"/>
                </a:solidFill>
                <a:latin typeface="+mn-lt"/>
                <a:ea typeface="Crimson Pro Bold" pitchFamily="34" charset="-122"/>
                <a:cs typeface="Crimson Pro Bold" pitchFamily="34" charset="-120"/>
              </a:rPr>
              <a:t>поступления</a:t>
            </a:r>
            <a:r>
              <a:rPr lang="en-US" sz="1400" b="1" dirty="0">
                <a:solidFill>
                  <a:srgbClr val="443728"/>
                </a:solidFill>
                <a:latin typeface="+mn-lt"/>
                <a:ea typeface="Crimson Pro Bold" pitchFamily="34" charset="-122"/>
                <a:cs typeface="Crimson Pro Bold" pitchFamily="34" charset="-120"/>
              </a:rPr>
              <a:t> </a:t>
            </a:r>
            <a:r>
              <a:rPr lang="ru-RU" sz="1400" b="1" dirty="0">
                <a:solidFill>
                  <a:srgbClr val="443728"/>
                </a:solidFill>
                <a:latin typeface="+mn-lt"/>
                <a:ea typeface="Crimson Pro Bold" pitchFamily="34" charset="-122"/>
                <a:cs typeface="Crimson Pro Bold" pitchFamily="34" charset="-120"/>
              </a:rPr>
              <a:t>до</a:t>
            </a:r>
            <a:r>
              <a:rPr lang="en-US" sz="1400" b="1" dirty="0">
                <a:solidFill>
                  <a:srgbClr val="443728"/>
                </a:solidFill>
                <a:latin typeface="+mn-lt"/>
                <a:ea typeface="Crimson Pro Bold" pitchFamily="34" charset="-122"/>
                <a:cs typeface="Crimson Pro Bold" pitchFamily="34" charset="-120"/>
              </a:rPr>
              <a:t> или после списаний</a:t>
            </a:r>
            <a:endParaRPr lang="en-US" sz="1400" dirty="0">
              <a:latin typeface="+mn-lt"/>
            </a:endParaRPr>
          </a:p>
        </p:txBody>
      </p:sp>
      <p:sp>
        <p:nvSpPr>
          <p:cNvPr id="41" name="Shape 17">
            <a:extLst>
              <a:ext uri="{FF2B5EF4-FFF2-40B4-BE49-F238E27FC236}">
                <a16:creationId xmlns:a16="http://schemas.microsoft.com/office/drawing/2014/main" id="{6C15890A-6841-4A7E-9E12-26354CC2C3FF}"/>
              </a:ext>
            </a:extLst>
          </p:cNvPr>
          <p:cNvSpPr/>
          <p:nvPr/>
        </p:nvSpPr>
        <p:spPr>
          <a:xfrm>
            <a:off x="967632" y="5002625"/>
            <a:ext cx="375166" cy="15240"/>
          </a:xfrm>
          <a:prstGeom prst="roundRect">
            <a:avLst>
              <a:gd name="adj" fmla="val 344684"/>
            </a:avLst>
          </a:prstGeom>
          <a:solidFill>
            <a:srgbClr val="99A39B"/>
          </a:solidFill>
          <a:ln/>
        </p:spPr>
        <p:txBody>
          <a:bodyPr/>
          <a:lstStyle/>
          <a:p>
            <a:endParaRPr lang="ru-RU"/>
          </a:p>
        </p:txBody>
      </p:sp>
      <p:sp>
        <p:nvSpPr>
          <p:cNvPr id="42" name="Shape 18">
            <a:extLst>
              <a:ext uri="{FF2B5EF4-FFF2-40B4-BE49-F238E27FC236}">
                <a16:creationId xmlns:a16="http://schemas.microsoft.com/office/drawing/2014/main" id="{D4044AC4-854A-4A79-92ED-3108468DBB76}"/>
              </a:ext>
            </a:extLst>
          </p:cNvPr>
          <p:cNvSpPr/>
          <p:nvPr/>
        </p:nvSpPr>
        <p:spPr>
          <a:xfrm>
            <a:off x="701527" y="4869632"/>
            <a:ext cx="281345" cy="281345"/>
          </a:xfrm>
          <a:prstGeom prst="roundRect">
            <a:avLst>
              <a:gd name="adj" fmla="val 18671"/>
            </a:avLst>
          </a:prstGeom>
          <a:solidFill>
            <a:srgbClr val="B3BDB5"/>
          </a:solidFill>
          <a:ln w="7620">
            <a:solidFill>
              <a:srgbClr val="99A39B"/>
            </a:solidFill>
            <a:prstDash val="solid"/>
          </a:ln>
        </p:spPr>
        <p:txBody>
          <a:bodyPr/>
          <a:lstStyle/>
          <a:p>
            <a:endParaRPr lang="ru-RU"/>
          </a:p>
        </p:txBody>
      </p:sp>
      <p:sp>
        <p:nvSpPr>
          <p:cNvPr id="43" name="Text 20">
            <a:extLst>
              <a:ext uri="{FF2B5EF4-FFF2-40B4-BE49-F238E27FC236}">
                <a16:creationId xmlns:a16="http://schemas.microsoft.com/office/drawing/2014/main" id="{B6A19318-9778-4645-B5C6-A9335BC706BF}"/>
              </a:ext>
            </a:extLst>
          </p:cNvPr>
          <p:cNvSpPr/>
          <p:nvPr/>
        </p:nvSpPr>
        <p:spPr>
          <a:xfrm>
            <a:off x="1467635" y="4912614"/>
            <a:ext cx="2979182" cy="195382"/>
          </a:xfrm>
          <a:prstGeom prst="rect">
            <a:avLst/>
          </a:prstGeom>
          <a:noFill/>
          <a:ln/>
        </p:spPr>
        <p:txBody>
          <a:bodyPr wrap="none" lIns="0" tIns="0" rIns="0" bIns="0" rtlCol="0" anchor="t"/>
          <a:lstStyle/>
          <a:p>
            <a:pPr marL="0" indent="0" algn="l">
              <a:lnSpc>
                <a:spcPts val="1500"/>
              </a:lnSpc>
              <a:buNone/>
            </a:pPr>
            <a:r>
              <a:rPr lang="en-US" sz="1400" b="1" dirty="0">
                <a:solidFill>
                  <a:srgbClr val="443728"/>
                </a:solidFill>
                <a:latin typeface="+mn-lt"/>
                <a:ea typeface="Crimson Pro Bold" pitchFamily="34" charset="-122"/>
                <a:cs typeface="Crimson Pro Bold" pitchFamily="34" charset="-120"/>
              </a:rPr>
              <a:t>Сортируйте управляемые списания:</a:t>
            </a:r>
            <a:endParaRPr lang="en-US" sz="1400" dirty="0">
              <a:latin typeface="+mn-lt"/>
            </a:endParaRPr>
          </a:p>
        </p:txBody>
      </p:sp>
      <p:sp>
        <p:nvSpPr>
          <p:cNvPr id="44" name="Shape 22">
            <a:extLst>
              <a:ext uri="{FF2B5EF4-FFF2-40B4-BE49-F238E27FC236}">
                <a16:creationId xmlns:a16="http://schemas.microsoft.com/office/drawing/2014/main" id="{FBD16153-AE00-46E1-B6CD-E50B8D4FB251}"/>
              </a:ext>
            </a:extLst>
          </p:cNvPr>
          <p:cNvSpPr/>
          <p:nvPr/>
        </p:nvSpPr>
        <p:spPr>
          <a:xfrm>
            <a:off x="967632" y="5771992"/>
            <a:ext cx="375166" cy="15240"/>
          </a:xfrm>
          <a:prstGeom prst="roundRect">
            <a:avLst>
              <a:gd name="adj" fmla="val 344684"/>
            </a:avLst>
          </a:prstGeom>
          <a:solidFill>
            <a:srgbClr val="E2AA37"/>
          </a:solidFill>
          <a:ln/>
        </p:spPr>
        <p:txBody>
          <a:bodyPr/>
          <a:lstStyle/>
          <a:p>
            <a:endParaRPr lang="ru-RU"/>
          </a:p>
        </p:txBody>
      </p:sp>
      <p:sp>
        <p:nvSpPr>
          <p:cNvPr id="45" name="Shape 23">
            <a:extLst>
              <a:ext uri="{FF2B5EF4-FFF2-40B4-BE49-F238E27FC236}">
                <a16:creationId xmlns:a16="http://schemas.microsoft.com/office/drawing/2014/main" id="{FD73686A-DCC9-4381-A112-B0A1699DCF9E}"/>
              </a:ext>
            </a:extLst>
          </p:cNvPr>
          <p:cNvSpPr/>
          <p:nvPr/>
        </p:nvSpPr>
        <p:spPr>
          <a:xfrm>
            <a:off x="701527" y="5638999"/>
            <a:ext cx="281345" cy="281345"/>
          </a:xfrm>
          <a:prstGeom prst="roundRect">
            <a:avLst>
              <a:gd name="adj" fmla="val 18671"/>
            </a:avLst>
          </a:prstGeom>
          <a:solidFill>
            <a:srgbClr val="FCC451"/>
          </a:solidFill>
          <a:ln w="7620">
            <a:solidFill>
              <a:srgbClr val="E2AA37"/>
            </a:solidFill>
            <a:prstDash val="solid"/>
          </a:ln>
        </p:spPr>
        <p:txBody>
          <a:bodyPr/>
          <a:lstStyle/>
          <a:p>
            <a:endParaRPr lang="ru-RU"/>
          </a:p>
        </p:txBody>
      </p:sp>
      <p:sp>
        <p:nvSpPr>
          <p:cNvPr id="46" name="Text 25">
            <a:extLst>
              <a:ext uri="{FF2B5EF4-FFF2-40B4-BE49-F238E27FC236}">
                <a16:creationId xmlns:a16="http://schemas.microsoft.com/office/drawing/2014/main" id="{1177F45D-AED7-4925-B51C-1C4CF2C71C0E}"/>
              </a:ext>
            </a:extLst>
          </p:cNvPr>
          <p:cNvSpPr/>
          <p:nvPr/>
        </p:nvSpPr>
        <p:spPr>
          <a:xfrm>
            <a:off x="1467635" y="5681981"/>
            <a:ext cx="2207062" cy="195382"/>
          </a:xfrm>
          <a:prstGeom prst="rect">
            <a:avLst/>
          </a:prstGeom>
          <a:noFill/>
          <a:ln/>
        </p:spPr>
        <p:txBody>
          <a:bodyPr wrap="none" lIns="0" tIns="0" rIns="0" bIns="0" rtlCol="0" anchor="t"/>
          <a:lstStyle/>
          <a:p>
            <a:pPr marL="0" indent="0" algn="l">
              <a:lnSpc>
                <a:spcPts val="1500"/>
              </a:lnSpc>
              <a:buNone/>
            </a:pPr>
            <a:r>
              <a:rPr lang="en-US" sz="1400" b="1" dirty="0">
                <a:solidFill>
                  <a:srgbClr val="443728"/>
                </a:solidFill>
                <a:latin typeface="+mn-lt"/>
                <a:ea typeface="Crimson Pro Bold" pitchFamily="34" charset="-122"/>
                <a:cs typeface="Crimson Pro Bold" pitchFamily="34" charset="-120"/>
              </a:rPr>
              <a:t>Выводите остаток </a:t>
            </a:r>
            <a:r>
              <a:rPr lang="en-US" sz="1400" b="1" dirty="0" err="1">
                <a:solidFill>
                  <a:srgbClr val="443728"/>
                </a:solidFill>
                <a:latin typeface="+mn-lt"/>
                <a:ea typeface="Crimson Pro Bold" pitchFamily="34" charset="-122"/>
                <a:cs typeface="Crimson Pro Bold" pitchFamily="34" charset="-120"/>
              </a:rPr>
              <a:t>на</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счете</a:t>
            </a:r>
            <a:r>
              <a:rPr lang="ru-RU" sz="1400" b="1" dirty="0">
                <a:solidFill>
                  <a:srgbClr val="443728"/>
                </a:solidFill>
                <a:latin typeface="+mn-lt"/>
                <a:ea typeface="Crimson Pro Bold" pitchFamily="34" charset="-122"/>
                <a:cs typeface="Crimson Pro Bold" pitchFamily="34" charset="-120"/>
              </a:rPr>
              <a:t> </a:t>
            </a:r>
            <a:endParaRPr lang="en-US" sz="1400" dirty="0">
              <a:latin typeface="+mn-lt"/>
            </a:endParaRPr>
          </a:p>
        </p:txBody>
      </p:sp>
      <p:sp>
        <p:nvSpPr>
          <p:cNvPr id="47" name="Text 21">
            <a:extLst>
              <a:ext uri="{FF2B5EF4-FFF2-40B4-BE49-F238E27FC236}">
                <a16:creationId xmlns:a16="http://schemas.microsoft.com/office/drawing/2014/main" id="{2815877A-BF67-4337-9B57-90AAECC61554}"/>
              </a:ext>
            </a:extLst>
          </p:cNvPr>
          <p:cNvSpPr/>
          <p:nvPr/>
        </p:nvSpPr>
        <p:spPr>
          <a:xfrm>
            <a:off x="1479266" y="5171246"/>
            <a:ext cx="1907301" cy="326217"/>
          </a:xfrm>
          <a:prstGeom prst="rect">
            <a:avLst/>
          </a:prstGeom>
          <a:noFill/>
          <a:ln/>
        </p:spPr>
        <p:txBody>
          <a:bodyPr wrap="square" lIns="0" tIns="0" rIns="0" bIns="0" rtlCol="0" anchor="t"/>
          <a:lstStyle/>
          <a:p>
            <a:pPr marL="342900" indent="-342900" algn="l">
              <a:lnSpc>
                <a:spcPts val="1250"/>
              </a:lnSpc>
              <a:buSzPct val="100000"/>
              <a:buChar char="•"/>
            </a:pPr>
            <a:r>
              <a:rPr lang="en-US" sz="1200" dirty="0">
                <a:solidFill>
                  <a:srgbClr val="443728"/>
                </a:solidFill>
                <a:latin typeface="+mn-lt"/>
                <a:ea typeface="Open Sans" pitchFamily="34" charset="-122"/>
                <a:cs typeface="Open Sans" pitchFamily="34" charset="-120"/>
              </a:rPr>
              <a:t>По приоритету</a:t>
            </a:r>
            <a:endParaRPr lang="en-US" sz="1200" dirty="0">
              <a:latin typeface="+mn-lt"/>
            </a:endParaRPr>
          </a:p>
          <a:p>
            <a:pPr marL="342900" indent="-342900" algn="l">
              <a:lnSpc>
                <a:spcPts val="1250"/>
              </a:lnSpc>
              <a:buSzPct val="100000"/>
              <a:buChar char="•"/>
            </a:pPr>
            <a:r>
              <a:rPr lang="en-US" sz="1200" dirty="0">
                <a:solidFill>
                  <a:srgbClr val="443728"/>
                </a:solidFill>
                <a:latin typeface="+mn-lt"/>
                <a:ea typeface="Open Sans" pitchFamily="34" charset="-122"/>
                <a:cs typeface="Open Sans" pitchFamily="34" charset="-120"/>
              </a:rPr>
              <a:t>По сумме</a:t>
            </a:r>
            <a:endParaRPr lang="en-US" sz="1200" dirty="0">
              <a:latin typeface="+mn-lt"/>
            </a:endParaRPr>
          </a:p>
        </p:txBody>
      </p:sp>
      <p:pic>
        <p:nvPicPr>
          <p:cNvPr id="49" name="Рисунок 48">
            <a:extLst>
              <a:ext uri="{FF2B5EF4-FFF2-40B4-BE49-F238E27FC236}">
                <a16:creationId xmlns:a16="http://schemas.microsoft.com/office/drawing/2014/main" id="{386B0E01-11E2-4952-A9F1-8DF34F7C764A}"/>
              </a:ext>
            </a:extLst>
          </p:cNvPr>
          <p:cNvPicPr>
            <a:picLocks noChangeAspect="1"/>
          </p:cNvPicPr>
          <p:nvPr/>
        </p:nvPicPr>
        <p:blipFill>
          <a:blip r:embed="rId4"/>
          <a:stretch>
            <a:fillRect/>
          </a:stretch>
        </p:blipFill>
        <p:spPr>
          <a:xfrm>
            <a:off x="6097588" y="1656184"/>
            <a:ext cx="6152865" cy="4293890"/>
          </a:xfrm>
          <a:prstGeom prst="rect">
            <a:avLst/>
          </a:prstGeom>
        </p:spPr>
      </p:pic>
      <p:sp>
        <p:nvSpPr>
          <p:cNvPr id="26" name="Text 21">
            <a:extLst>
              <a:ext uri="{FF2B5EF4-FFF2-40B4-BE49-F238E27FC236}">
                <a16:creationId xmlns:a16="http://schemas.microsoft.com/office/drawing/2014/main" id="{EB96B7F4-0862-4B65-B507-EE9030F4CA77}"/>
              </a:ext>
            </a:extLst>
          </p:cNvPr>
          <p:cNvSpPr/>
          <p:nvPr/>
        </p:nvSpPr>
        <p:spPr>
          <a:xfrm>
            <a:off x="1470365" y="5950376"/>
            <a:ext cx="3832404" cy="326217"/>
          </a:xfrm>
          <a:prstGeom prst="rect">
            <a:avLst/>
          </a:prstGeom>
          <a:noFill/>
          <a:ln/>
        </p:spPr>
        <p:txBody>
          <a:bodyPr wrap="square" lIns="0" tIns="0" rIns="0" bIns="0" rtlCol="0" anchor="t"/>
          <a:lstStyle/>
          <a:p>
            <a:pPr algn="l">
              <a:lnSpc>
                <a:spcPts val="1250"/>
              </a:lnSpc>
              <a:buSzPct val="100000"/>
            </a:pPr>
            <a:r>
              <a:rPr lang="ru-RU" sz="1200" dirty="0">
                <a:solidFill>
                  <a:srgbClr val="443728"/>
                </a:solidFill>
                <a:latin typeface="+mn-lt"/>
                <a:ea typeface="Open Sans" pitchFamily="34" charset="-122"/>
                <a:cs typeface="Open Sans" pitchFamily="34" charset="-120"/>
              </a:rPr>
              <a:t> и сразу увидите, сколько денег останется на счёте после платежа</a:t>
            </a:r>
            <a:endParaRPr lang="en-US" sz="120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225" y="188914"/>
            <a:ext cx="9108250" cy="84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Используйте ф</a:t>
            </a:r>
            <a:r>
              <a:rPr lang="en-US" sz="2800" dirty="0" err="1">
                <a:solidFill>
                  <a:srgbClr val="443728"/>
                </a:solidFill>
                <a:latin typeface="+mj-lt"/>
                <a:ea typeface="Crimson Pro Bold" pitchFamily="34" charset="-122"/>
              </a:rPr>
              <a:t>ильтраци</a:t>
            </a:r>
            <a:r>
              <a:rPr lang="ru-RU" sz="2800" dirty="0">
                <a:solidFill>
                  <a:srgbClr val="443728"/>
                </a:solidFill>
                <a:latin typeface="+mj-lt"/>
                <a:ea typeface="Crimson Pro Bold" pitchFamily="34" charset="-122"/>
              </a:rPr>
              <a:t>ю</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п</a:t>
            </a:r>
            <a:r>
              <a:rPr lang="en-US" sz="2800" dirty="0" err="1">
                <a:solidFill>
                  <a:srgbClr val="443728"/>
                </a:solidFill>
                <a:latin typeface="+mj-lt"/>
                <a:ea typeface="Crimson Pro Bold" pitchFamily="34" charset="-122"/>
              </a:rPr>
              <a:t>латежных</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п</a:t>
            </a:r>
            <a:r>
              <a:rPr lang="en-US" sz="2800" dirty="0" err="1">
                <a:solidFill>
                  <a:srgbClr val="443728"/>
                </a:solidFill>
                <a:latin typeface="+mj-lt"/>
                <a:ea typeface="Crimson Pro Bold" pitchFamily="34" charset="-122"/>
              </a:rPr>
              <a:t>озиций</a:t>
            </a:r>
            <a:endParaRPr lang="en-US" sz="2800" dirty="0">
              <a:solidFill>
                <a:srgbClr val="443728"/>
              </a:solidFill>
              <a:latin typeface="+mj-lt"/>
              <a:ea typeface="Crimson Pro Bold" pitchFamily="34" charset="-122"/>
            </a:endParaRPr>
          </a:p>
        </p:txBody>
      </p:sp>
      <p:sp>
        <p:nvSpPr>
          <p:cNvPr id="5" name="Text 2"/>
          <p:cNvSpPr/>
          <p:nvPr/>
        </p:nvSpPr>
        <p:spPr>
          <a:xfrm>
            <a:off x="6724153" y="1465076"/>
            <a:ext cx="2940532" cy="330574"/>
          </a:xfrm>
          <a:prstGeom prst="rect">
            <a:avLst/>
          </a:prstGeom>
          <a:noFill/>
          <a:ln/>
        </p:spPr>
        <p:txBody>
          <a:bodyPr wrap="none" lIns="0" tIns="0" rIns="0" bIns="0" rtlCol="0" anchor="t"/>
          <a:lstStyle/>
          <a:p>
            <a:pPr>
              <a:lnSpc>
                <a:spcPts val="2584"/>
              </a:lnSpc>
            </a:pPr>
            <a:r>
              <a:rPr lang="ru-RU" b="1" dirty="0">
                <a:solidFill>
                  <a:srgbClr val="443728"/>
                </a:solidFill>
                <a:latin typeface="+mn-lt"/>
                <a:ea typeface="Crimson Pro Bold" pitchFamily="34" charset="-122"/>
                <a:cs typeface="Crimson Pro Bold" pitchFamily="34" charset="-120"/>
              </a:rPr>
              <a:t>По приоритету</a:t>
            </a:r>
            <a:endParaRPr lang="en-US" dirty="0">
              <a:latin typeface="+mn-lt"/>
            </a:endParaRPr>
          </a:p>
        </p:txBody>
      </p:sp>
      <p:sp>
        <p:nvSpPr>
          <p:cNvPr id="6" name="Text 3"/>
          <p:cNvSpPr/>
          <p:nvPr/>
        </p:nvSpPr>
        <p:spPr>
          <a:xfrm>
            <a:off x="6663944" y="1911013"/>
            <a:ext cx="4905755" cy="380493"/>
          </a:xfrm>
          <a:prstGeom prst="rect">
            <a:avLst/>
          </a:prstGeom>
          <a:noFill/>
          <a:ln/>
        </p:spPr>
        <p:txBody>
          <a:bodyPr wrap="square" lIns="0" tIns="0" rIns="0" bIns="0" rtlCol="0" anchor="t"/>
          <a:lstStyle/>
          <a:p>
            <a:pPr>
              <a:lnSpc>
                <a:spcPts val="1459"/>
              </a:lnSpc>
            </a:pPr>
            <a:r>
              <a:rPr lang="ru-RU" sz="1200" dirty="0">
                <a:solidFill>
                  <a:srgbClr val="443728"/>
                </a:solidFill>
                <a:latin typeface="+mn-lt"/>
                <a:ea typeface="Open Sans" pitchFamily="34" charset="-122"/>
                <a:cs typeface="Open Sans" pitchFamily="34" charset="-120"/>
              </a:rPr>
              <a:t>Формируйте платежные реестры оперативно, концентрируясь на первоочередных выплатах: налоги, зарплата и прочие</a:t>
            </a:r>
            <a:endParaRPr lang="en-US" sz="1200" dirty="0">
              <a:latin typeface="+mn-lt"/>
            </a:endParaRPr>
          </a:p>
        </p:txBody>
      </p:sp>
      <p:sp>
        <p:nvSpPr>
          <p:cNvPr id="17" name="Text 13"/>
          <p:cNvSpPr/>
          <p:nvPr/>
        </p:nvSpPr>
        <p:spPr>
          <a:xfrm>
            <a:off x="742705" y="4221882"/>
            <a:ext cx="4693597" cy="330574"/>
          </a:xfrm>
          <a:prstGeom prst="rect">
            <a:avLst/>
          </a:prstGeom>
          <a:noFill/>
          <a:ln/>
        </p:spPr>
        <p:txBody>
          <a:bodyPr wrap="none" lIns="0" tIns="0" rIns="0" bIns="0" rtlCol="0" anchor="t"/>
          <a:lstStyle/>
          <a:p>
            <a:pPr algn="r">
              <a:lnSpc>
                <a:spcPts val="2584"/>
              </a:lnSpc>
            </a:pPr>
            <a:r>
              <a:rPr lang="ru-RU" b="1" dirty="0">
                <a:solidFill>
                  <a:srgbClr val="443728"/>
                </a:solidFill>
                <a:latin typeface="+mn-lt"/>
                <a:ea typeface="Crimson Pro Bold" pitchFamily="34" charset="-122"/>
                <a:cs typeface="Crimson Pro Bold" pitchFamily="34" charset="-120"/>
              </a:rPr>
              <a:t>По статусу</a:t>
            </a:r>
            <a:r>
              <a:rPr lang="en-US" b="1" dirty="0">
                <a:solidFill>
                  <a:srgbClr val="443728"/>
                </a:solidFill>
                <a:latin typeface="+mn-lt"/>
                <a:ea typeface="Crimson Pro Bold" pitchFamily="34" charset="-122"/>
                <a:cs typeface="Crimson Pro Bold" pitchFamily="34" charset="-120"/>
              </a:rPr>
              <a:t> включения в реестр</a:t>
            </a:r>
            <a:endParaRPr lang="en-US" dirty="0">
              <a:latin typeface="+mn-lt"/>
            </a:endParaRPr>
          </a:p>
        </p:txBody>
      </p:sp>
      <p:sp>
        <p:nvSpPr>
          <p:cNvPr id="18" name="Text 14"/>
          <p:cNvSpPr/>
          <p:nvPr/>
        </p:nvSpPr>
        <p:spPr>
          <a:xfrm>
            <a:off x="718373" y="4658049"/>
            <a:ext cx="4717930" cy="594398"/>
          </a:xfrm>
          <a:prstGeom prst="rect">
            <a:avLst/>
          </a:prstGeom>
          <a:noFill/>
          <a:ln/>
        </p:spPr>
        <p:txBody>
          <a:bodyPr wrap="square" lIns="0" tIns="0" rIns="0" bIns="0" rtlCol="0" anchor="t"/>
          <a:lstStyle/>
          <a:p>
            <a:pPr algn="r">
              <a:lnSpc>
                <a:spcPts val="1459"/>
              </a:lnSpc>
            </a:pPr>
            <a:r>
              <a:rPr lang="ru-RU" sz="1200" dirty="0">
                <a:solidFill>
                  <a:srgbClr val="443728"/>
                </a:solidFill>
                <a:latin typeface="+mn-lt"/>
                <a:ea typeface="Open Sans" pitchFamily="34" charset="-122"/>
                <a:cs typeface="Open Sans" pitchFamily="34" charset="-120"/>
              </a:rPr>
              <a:t>Анализируйте и группируйте платежные позиции, чтобы увидеть, какие платежи готовы к оплате (включены в реестр), а какие еще ожидают обработки (не включены)</a:t>
            </a:r>
            <a:endParaRPr lang="en-US" sz="1200" dirty="0">
              <a:latin typeface="+mn-lt"/>
            </a:endParaRPr>
          </a:p>
        </p:txBody>
      </p:sp>
      <p:sp>
        <p:nvSpPr>
          <p:cNvPr id="29" name="Shape 4">
            <a:extLst>
              <a:ext uri="{FF2B5EF4-FFF2-40B4-BE49-F238E27FC236}">
                <a16:creationId xmlns:a16="http://schemas.microsoft.com/office/drawing/2014/main" id="{1F4C90E8-A653-4EB2-BF77-86AAA3ECF430}"/>
              </a:ext>
            </a:extLst>
          </p:cNvPr>
          <p:cNvSpPr/>
          <p:nvPr/>
        </p:nvSpPr>
        <p:spPr>
          <a:xfrm>
            <a:off x="6057368" y="986886"/>
            <a:ext cx="45719" cy="5812044"/>
          </a:xfrm>
          <a:prstGeom prst="roundRect">
            <a:avLst>
              <a:gd name="adj" fmla="val 410233"/>
            </a:avLst>
          </a:prstGeom>
          <a:solidFill>
            <a:srgbClr val="000000">
              <a:alpha val="8000"/>
            </a:srgbClr>
          </a:solidFill>
          <a:ln/>
        </p:spPr>
        <p:txBody>
          <a:bodyPr/>
          <a:lstStyle/>
          <a:p>
            <a:endParaRPr lang="ru-RU"/>
          </a:p>
        </p:txBody>
      </p:sp>
      <p:sp>
        <p:nvSpPr>
          <p:cNvPr id="30" name="Shape 5">
            <a:extLst>
              <a:ext uri="{FF2B5EF4-FFF2-40B4-BE49-F238E27FC236}">
                <a16:creationId xmlns:a16="http://schemas.microsoft.com/office/drawing/2014/main" id="{BA6F08EB-90AB-4F33-BA21-0199BF5DACD1}"/>
              </a:ext>
            </a:extLst>
          </p:cNvPr>
          <p:cNvSpPr/>
          <p:nvPr/>
        </p:nvSpPr>
        <p:spPr>
          <a:xfrm>
            <a:off x="5466284" y="1603810"/>
            <a:ext cx="446484" cy="15240"/>
          </a:xfrm>
          <a:prstGeom prst="roundRect">
            <a:avLst>
              <a:gd name="adj" fmla="val 410233"/>
            </a:avLst>
          </a:prstGeom>
          <a:solidFill>
            <a:srgbClr val="9C776D"/>
          </a:solidFill>
          <a:ln/>
        </p:spPr>
        <p:txBody>
          <a:bodyPr/>
          <a:lstStyle/>
          <a:p>
            <a:endParaRPr lang="ru-RU"/>
          </a:p>
        </p:txBody>
      </p:sp>
      <p:sp>
        <p:nvSpPr>
          <p:cNvPr id="31" name="Shape 6">
            <a:extLst>
              <a:ext uri="{FF2B5EF4-FFF2-40B4-BE49-F238E27FC236}">
                <a16:creationId xmlns:a16="http://schemas.microsoft.com/office/drawing/2014/main" id="{C36C8A0B-29D7-4EF5-ADD5-23A37C96C67C}"/>
              </a:ext>
            </a:extLst>
          </p:cNvPr>
          <p:cNvSpPr/>
          <p:nvPr/>
        </p:nvSpPr>
        <p:spPr>
          <a:xfrm>
            <a:off x="5897528" y="1444028"/>
            <a:ext cx="334923" cy="334923"/>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34" name="Shape 9">
            <a:extLst>
              <a:ext uri="{FF2B5EF4-FFF2-40B4-BE49-F238E27FC236}">
                <a16:creationId xmlns:a16="http://schemas.microsoft.com/office/drawing/2014/main" id="{7D592A9E-5795-4848-854D-7E77EE759D64}"/>
              </a:ext>
            </a:extLst>
          </p:cNvPr>
          <p:cNvSpPr/>
          <p:nvPr/>
        </p:nvSpPr>
        <p:spPr>
          <a:xfrm>
            <a:off x="6217461" y="4351415"/>
            <a:ext cx="446484" cy="15240"/>
          </a:xfrm>
          <a:prstGeom prst="roundRect">
            <a:avLst>
              <a:gd name="adj" fmla="val 410233"/>
            </a:avLst>
          </a:prstGeom>
          <a:solidFill>
            <a:srgbClr val="AF7662"/>
          </a:solidFill>
          <a:ln/>
        </p:spPr>
        <p:txBody>
          <a:bodyPr/>
          <a:lstStyle/>
          <a:p>
            <a:endParaRPr lang="ru-RU"/>
          </a:p>
        </p:txBody>
      </p:sp>
      <p:sp>
        <p:nvSpPr>
          <p:cNvPr id="35" name="Shape 10">
            <a:extLst>
              <a:ext uri="{FF2B5EF4-FFF2-40B4-BE49-F238E27FC236}">
                <a16:creationId xmlns:a16="http://schemas.microsoft.com/office/drawing/2014/main" id="{5550CB75-72A3-48EE-9D56-1A9CAB157ED2}"/>
              </a:ext>
            </a:extLst>
          </p:cNvPr>
          <p:cNvSpPr/>
          <p:nvPr/>
        </p:nvSpPr>
        <p:spPr>
          <a:xfrm>
            <a:off x="5897778" y="4191633"/>
            <a:ext cx="334923" cy="334923"/>
          </a:xfrm>
          <a:prstGeom prst="roundRect">
            <a:avLst>
              <a:gd name="adj" fmla="val 18667"/>
            </a:avLst>
          </a:prstGeom>
          <a:solidFill>
            <a:srgbClr val="C9907C"/>
          </a:solidFill>
          <a:ln w="7620">
            <a:solidFill>
              <a:srgbClr val="AF7662"/>
            </a:solidFill>
            <a:prstDash val="solid"/>
          </a:ln>
        </p:spPr>
        <p:txBody>
          <a:bodyPr/>
          <a:lstStyle/>
          <a:p>
            <a:endParaRPr lang="ru-RU"/>
          </a:p>
        </p:txBody>
      </p:sp>
      <p:sp>
        <p:nvSpPr>
          <p:cNvPr id="37" name="Text 20">
            <a:extLst>
              <a:ext uri="{FF2B5EF4-FFF2-40B4-BE49-F238E27FC236}">
                <a16:creationId xmlns:a16="http://schemas.microsoft.com/office/drawing/2014/main" id="{EE839DAF-EFB4-4E95-9142-C6E671806E9C}"/>
              </a:ext>
            </a:extLst>
          </p:cNvPr>
          <p:cNvSpPr/>
          <p:nvPr/>
        </p:nvSpPr>
        <p:spPr>
          <a:xfrm>
            <a:off x="1678810" y="5481435"/>
            <a:ext cx="2965404" cy="232529"/>
          </a:xfrm>
          <a:prstGeom prst="rect">
            <a:avLst/>
          </a:prstGeom>
          <a:noFill/>
          <a:ln/>
        </p:spPr>
        <p:txBody>
          <a:bodyPr wrap="none" lIns="0" tIns="0" rIns="0" bIns="0" rtlCol="0" anchor="t"/>
          <a:lstStyle/>
          <a:p>
            <a:pPr marL="0" indent="0" algn="r">
              <a:lnSpc>
                <a:spcPts val="1800"/>
              </a:lnSpc>
              <a:buNone/>
            </a:pPr>
            <a:r>
              <a:rPr lang="ru-RU" sz="1400" b="1" dirty="0">
                <a:solidFill>
                  <a:srgbClr val="443728"/>
                </a:solidFill>
                <a:latin typeface="+mn-lt"/>
                <a:ea typeface="Crimson Pro Bold" pitchFamily="34" charset="-122"/>
                <a:cs typeface="Crimson Pro Bold" pitchFamily="34" charset="-120"/>
              </a:rPr>
              <a:t>Включены в реестр платежей</a:t>
            </a:r>
            <a:endParaRPr lang="en-US" sz="1400" dirty="0">
              <a:latin typeface="+mn-lt"/>
            </a:endParaRPr>
          </a:p>
        </p:txBody>
      </p:sp>
      <p:sp>
        <p:nvSpPr>
          <p:cNvPr id="39" name="Text 22">
            <a:extLst>
              <a:ext uri="{FF2B5EF4-FFF2-40B4-BE49-F238E27FC236}">
                <a16:creationId xmlns:a16="http://schemas.microsoft.com/office/drawing/2014/main" id="{346CD2CF-8853-4555-8FE6-B4F4DDFF98E2}"/>
              </a:ext>
            </a:extLst>
          </p:cNvPr>
          <p:cNvSpPr/>
          <p:nvPr/>
        </p:nvSpPr>
        <p:spPr>
          <a:xfrm>
            <a:off x="1678810" y="5902708"/>
            <a:ext cx="2965404" cy="232529"/>
          </a:xfrm>
          <a:prstGeom prst="rect">
            <a:avLst/>
          </a:prstGeom>
          <a:noFill/>
          <a:ln/>
        </p:spPr>
        <p:txBody>
          <a:bodyPr wrap="none" lIns="0" tIns="0" rIns="0" bIns="0" rtlCol="0" anchor="t"/>
          <a:lstStyle/>
          <a:p>
            <a:pPr marL="0" indent="0" algn="r">
              <a:lnSpc>
                <a:spcPts val="1800"/>
              </a:lnSpc>
              <a:buNone/>
            </a:pPr>
            <a:r>
              <a:rPr lang="ru-RU" sz="1400" b="1" dirty="0">
                <a:solidFill>
                  <a:srgbClr val="443728"/>
                </a:solidFill>
                <a:latin typeface="+mn-lt"/>
                <a:ea typeface="Crimson Pro Bold" pitchFamily="34" charset="-122"/>
                <a:cs typeface="Crimson Pro Bold" pitchFamily="34" charset="-120"/>
              </a:rPr>
              <a:t>Не включены в реестр платежей</a:t>
            </a:r>
            <a:endParaRPr lang="en-US" sz="1400" dirty="0">
              <a:latin typeface="+mn-lt"/>
            </a:endParaRPr>
          </a:p>
        </p:txBody>
      </p:sp>
      <p:pic>
        <p:nvPicPr>
          <p:cNvPr id="45" name="Рисунок 44">
            <a:extLst>
              <a:ext uri="{FF2B5EF4-FFF2-40B4-BE49-F238E27FC236}">
                <a16:creationId xmlns:a16="http://schemas.microsoft.com/office/drawing/2014/main" id="{8FF43973-1942-411C-AA50-800549858D05}"/>
              </a:ext>
            </a:extLst>
          </p:cNvPr>
          <p:cNvPicPr>
            <a:picLocks noChangeAspect="1"/>
          </p:cNvPicPr>
          <p:nvPr/>
        </p:nvPicPr>
        <p:blipFill rotWithShape="1">
          <a:blip r:embed="rId3"/>
          <a:srcRect r="14273"/>
          <a:stretch/>
        </p:blipFill>
        <p:spPr>
          <a:xfrm>
            <a:off x="6663945" y="2542255"/>
            <a:ext cx="4905755" cy="4051656"/>
          </a:xfrm>
          <a:prstGeom prst="rect">
            <a:avLst/>
          </a:prstGeom>
          <a:noFill/>
          <a:ln w="9525">
            <a:solidFill>
              <a:srgbClr val="475467"/>
            </a:solidFill>
            <a:miter lim="800000"/>
            <a:headEnd/>
            <a:tailEnd/>
          </a:ln>
        </p:spPr>
      </p:pic>
      <p:pic>
        <p:nvPicPr>
          <p:cNvPr id="46" name="Image 2" descr="preencoded.png">
            <a:extLst>
              <a:ext uri="{FF2B5EF4-FFF2-40B4-BE49-F238E27FC236}">
                <a16:creationId xmlns:a16="http://schemas.microsoft.com/office/drawing/2014/main" id="{FC5D5D1D-9942-4EAB-A507-39CBA007C6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583" y="5389339"/>
            <a:ext cx="416719" cy="416719"/>
          </a:xfrm>
          <a:prstGeom prst="rect">
            <a:avLst/>
          </a:prstGeom>
        </p:spPr>
      </p:pic>
      <p:pic>
        <p:nvPicPr>
          <p:cNvPr id="47" name="Image 2" descr="preencoded.png">
            <a:extLst>
              <a:ext uri="{FF2B5EF4-FFF2-40B4-BE49-F238E27FC236}">
                <a16:creationId xmlns:a16="http://schemas.microsoft.com/office/drawing/2014/main" id="{E1245262-2DE7-4814-A87D-22A5BF54E1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019583" y="5810612"/>
            <a:ext cx="416719" cy="416719"/>
          </a:xfrm>
          <a:prstGeom prst="rect">
            <a:avLst/>
          </a:prstGeom>
        </p:spPr>
      </p:pic>
      <p:pic>
        <p:nvPicPr>
          <p:cNvPr id="51" name="Рисунок 50">
            <a:extLst>
              <a:ext uri="{FF2B5EF4-FFF2-40B4-BE49-F238E27FC236}">
                <a16:creationId xmlns:a16="http://schemas.microsoft.com/office/drawing/2014/main" id="{E561C1B4-59C2-49B3-98A4-82096B02AA0B}"/>
              </a:ext>
            </a:extLst>
          </p:cNvPr>
          <p:cNvPicPr>
            <a:picLocks noChangeAspect="1"/>
          </p:cNvPicPr>
          <p:nvPr/>
        </p:nvPicPr>
        <p:blipFill>
          <a:blip r:embed="rId8"/>
          <a:stretch>
            <a:fillRect/>
          </a:stretch>
        </p:blipFill>
        <p:spPr>
          <a:xfrm>
            <a:off x="696913" y="1260326"/>
            <a:ext cx="4769371" cy="2258416"/>
          </a:xfrm>
          <a:prstGeom prst="rect">
            <a:avLst/>
          </a:prstGeom>
          <a:noFill/>
          <a:ln w="9525">
            <a:solidFill>
              <a:srgbClr val="475467"/>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80875" y="188914"/>
            <a:ext cx="9088600" cy="79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Используйте ф</a:t>
            </a:r>
            <a:r>
              <a:rPr lang="en-US" sz="2800" dirty="0" err="1">
                <a:solidFill>
                  <a:srgbClr val="443728"/>
                </a:solidFill>
                <a:latin typeface="+mj-lt"/>
                <a:ea typeface="Crimson Pro Bold" pitchFamily="34" charset="-122"/>
              </a:rPr>
              <a:t>ильтраци</a:t>
            </a:r>
            <a:r>
              <a:rPr lang="ru-RU" sz="2800" dirty="0">
                <a:solidFill>
                  <a:srgbClr val="443728"/>
                </a:solidFill>
                <a:latin typeface="+mj-lt"/>
                <a:ea typeface="Crimson Pro Bold" pitchFamily="34" charset="-122"/>
              </a:rPr>
              <a:t>ю</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п</a:t>
            </a:r>
            <a:r>
              <a:rPr lang="en-US" sz="2800" dirty="0" err="1">
                <a:solidFill>
                  <a:srgbClr val="443728"/>
                </a:solidFill>
                <a:latin typeface="+mj-lt"/>
                <a:ea typeface="Crimson Pro Bold" pitchFamily="34" charset="-122"/>
              </a:rPr>
              <a:t>латежных</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п</a:t>
            </a:r>
            <a:r>
              <a:rPr lang="en-US" sz="2800" dirty="0" err="1">
                <a:solidFill>
                  <a:srgbClr val="443728"/>
                </a:solidFill>
                <a:latin typeface="+mj-lt"/>
                <a:ea typeface="Crimson Pro Bold" pitchFamily="34" charset="-122"/>
              </a:rPr>
              <a:t>озиций</a:t>
            </a:r>
            <a:endParaRPr lang="en-US" sz="2800" dirty="0">
              <a:solidFill>
                <a:srgbClr val="443728"/>
              </a:solidFill>
              <a:latin typeface="+mj-lt"/>
              <a:ea typeface="Crimson Pro Bold" pitchFamily="34" charset="-122"/>
            </a:endParaRPr>
          </a:p>
        </p:txBody>
      </p:sp>
      <p:sp>
        <p:nvSpPr>
          <p:cNvPr id="50" name="Text 4">
            <a:extLst>
              <a:ext uri="{FF2B5EF4-FFF2-40B4-BE49-F238E27FC236}">
                <a16:creationId xmlns:a16="http://schemas.microsoft.com/office/drawing/2014/main" id="{5D307211-B646-49E7-969B-291EEDA4D8F9}"/>
              </a:ext>
            </a:extLst>
          </p:cNvPr>
          <p:cNvSpPr/>
          <p:nvPr/>
        </p:nvSpPr>
        <p:spPr>
          <a:xfrm>
            <a:off x="661821" y="1422467"/>
            <a:ext cx="4774122" cy="190544"/>
          </a:xfrm>
          <a:prstGeom prst="rect">
            <a:avLst/>
          </a:prstGeom>
          <a:noFill/>
          <a:ln/>
        </p:spPr>
        <p:txBody>
          <a:bodyPr wrap="none" lIns="0" tIns="0" rIns="0" bIns="0" rtlCol="0" anchor="t"/>
          <a:lstStyle/>
          <a:p>
            <a:pPr algn="r">
              <a:lnSpc>
                <a:spcPts val="1500"/>
              </a:lnSpc>
            </a:pPr>
            <a:endParaRPr lang="en-US" sz="1042" dirty="0"/>
          </a:p>
        </p:txBody>
      </p:sp>
      <p:sp>
        <p:nvSpPr>
          <p:cNvPr id="61" name="Text 17">
            <a:extLst>
              <a:ext uri="{FF2B5EF4-FFF2-40B4-BE49-F238E27FC236}">
                <a16:creationId xmlns:a16="http://schemas.microsoft.com/office/drawing/2014/main" id="{DDFB84EA-5D62-4F39-AFB2-BEE69F752C66}"/>
              </a:ext>
            </a:extLst>
          </p:cNvPr>
          <p:cNvSpPr/>
          <p:nvPr/>
        </p:nvSpPr>
        <p:spPr>
          <a:xfrm>
            <a:off x="4345877" y="4462282"/>
            <a:ext cx="4774122" cy="190544"/>
          </a:xfrm>
          <a:prstGeom prst="rect">
            <a:avLst/>
          </a:prstGeom>
          <a:noFill/>
          <a:ln/>
        </p:spPr>
        <p:txBody>
          <a:bodyPr wrap="none" lIns="0" tIns="0" rIns="0" bIns="0" rtlCol="0" anchor="t"/>
          <a:lstStyle/>
          <a:p>
            <a:pPr algn="r">
              <a:lnSpc>
                <a:spcPts val="1500"/>
              </a:lnSpc>
            </a:pPr>
            <a:endParaRPr lang="en-US" sz="1042" dirty="0"/>
          </a:p>
        </p:txBody>
      </p:sp>
      <p:sp>
        <p:nvSpPr>
          <p:cNvPr id="68" name="Text 25">
            <a:extLst>
              <a:ext uri="{FF2B5EF4-FFF2-40B4-BE49-F238E27FC236}">
                <a16:creationId xmlns:a16="http://schemas.microsoft.com/office/drawing/2014/main" id="{F1FEFB0A-859F-4130-A9C4-9EDBACC1C7E3}"/>
              </a:ext>
            </a:extLst>
          </p:cNvPr>
          <p:cNvSpPr/>
          <p:nvPr/>
        </p:nvSpPr>
        <p:spPr>
          <a:xfrm>
            <a:off x="4345877" y="5539877"/>
            <a:ext cx="4774122" cy="190544"/>
          </a:xfrm>
          <a:prstGeom prst="rect">
            <a:avLst/>
          </a:prstGeom>
          <a:noFill/>
          <a:ln/>
        </p:spPr>
        <p:txBody>
          <a:bodyPr wrap="none" lIns="0" tIns="0" rIns="0" bIns="0" rtlCol="0" anchor="t"/>
          <a:lstStyle/>
          <a:p>
            <a:pPr algn="r">
              <a:lnSpc>
                <a:spcPts val="1500"/>
              </a:lnSpc>
            </a:pPr>
            <a:endParaRPr lang="en-US" sz="1042" dirty="0"/>
          </a:p>
        </p:txBody>
      </p:sp>
      <p:sp>
        <p:nvSpPr>
          <p:cNvPr id="69" name="Text 26">
            <a:extLst>
              <a:ext uri="{FF2B5EF4-FFF2-40B4-BE49-F238E27FC236}">
                <a16:creationId xmlns:a16="http://schemas.microsoft.com/office/drawing/2014/main" id="{361B96B0-CD73-46AB-A550-D321E3944473}"/>
              </a:ext>
            </a:extLst>
          </p:cNvPr>
          <p:cNvSpPr/>
          <p:nvPr/>
        </p:nvSpPr>
        <p:spPr>
          <a:xfrm>
            <a:off x="661821" y="6400630"/>
            <a:ext cx="3308620" cy="413540"/>
          </a:xfrm>
          <a:prstGeom prst="rect">
            <a:avLst/>
          </a:prstGeom>
          <a:noFill/>
          <a:ln/>
        </p:spPr>
        <p:txBody>
          <a:bodyPr wrap="none" lIns="0" tIns="0" rIns="0" bIns="0" rtlCol="0" anchor="t"/>
          <a:lstStyle/>
          <a:p>
            <a:pPr>
              <a:lnSpc>
                <a:spcPts val="3251"/>
              </a:lnSpc>
            </a:pPr>
            <a:endParaRPr lang="en-US" sz="2584" dirty="0"/>
          </a:p>
        </p:txBody>
      </p:sp>
      <p:sp>
        <p:nvSpPr>
          <p:cNvPr id="71" name="Shape 0">
            <a:extLst>
              <a:ext uri="{FF2B5EF4-FFF2-40B4-BE49-F238E27FC236}">
                <a16:creationId xmlns:a16="http://schemas.microsoft.com/office/drawing/2014/main" id="{D904F752-DE9F-4902-BB2B-CECFE02159C4}"/>
              </a:ext>
            </a:extLst>
          </p:cNvPr>
          <p:cNvSpPr/>
          <p:nvPr/>
        </p:nvSpPr>
        <p:spPr>
          <a:xfrm>
            <a:off x="9145342" y="1342122"/>
            <a:ext cx="19054" cy="5040000"/>
          </a:xfrm>
          <a:prstGeom prst="roundRect">
            <a:avLst>
              <a:gd name="adj" fmla="val 291721"/>
            </a:avLst>
          </a:prstGeom>
          <a:solidFill>
            <a:srgbClr val="000000">
              <a:alpha val="8000"/>
            </a:srgbClr>
          </a:solidFill>
          <a:ln/>
        </p:spPr>
        <p:txBody>
          <a:bodyPr/>
          <a:lstStyle/>
          <a:p>
            <a:endParaRPr lang="ru-RU"/>
          </a:p>
        </p:txBody>
      </p:sp>
      <p:pic>
        <p:nvPicPr>
          <p:cNvPr id="10" name="Рисунок 9">
            <a:extLst>
              <a:ext uri="{FF2B5EF4-FFF2-40B4-BE49-F238E27FC236}">
                <a16:creationId xmlns:a16="http://schemas.microsoft.com/office/drawing/2014/main" id="{9DABE462-7FF9-46CD-8AB9-DA13267344B2}"/>
              </a:ext>
            </a:extLst>
          </p:cNvPr>
          <p:cNvPicPr>
            <a:picLocks noChangeAspect="1"/>
          </p:cNvPicPr>
          <p:nvPr/>
        </p:nvPicPr>
        <p:blipFill>
          <a:blip r:embed="rId3"/>
          <a:stretch>
            <a:fillRect/>
          </a:stretch>
        </p:blipFill>
        <p:spPr>
          <a:xfrm>
            <a:off x="708368" y="1547913"/>
            <a:ext cx="5389220" cy="4608940"/>
          </a:xfrm>
          <a:prstGeom prst="rect">
            <a:avLst/>
          </a:prstGeom>
          <a:noFill/>
          <a:ln w="9525">
            <a:solidFill>
              <a:srgbClr val="475467"/>
            </a:solidFill>
            <a:miter lim="800000"/>
            <a:headEnd/>
            <a:tailEnd/>
          </a:ln>
        </p:spPr>
      </p:pic>
      <p:sp>
        <p:nvSpPr>
          <p:cNvPr id="112" name="Shape 11">
            <a:extLst>
              <a:ext uri="{FF2B5EF4-FFF2-40B4-BE49-F238E27FC236}">
                <a16:creationId xmlns:a16="http://schemas.microsoft.com/office/drawing/2014/main" id="{4F4333A4-691A-4178-9FC9-78E6130CB82C}"/>
              </a:ext>
            </a:extLst>
          </p:cNvPr>
          <p:cNvSpPr/>
          <p:nvPr/>
        </p:nvSpPr>
        <p:spPr>
          <a:xfrm>
            <a:off x="8653253" y="2532170"/>
            <a:ext cx="371164" cy="12703"/>
          </a:xfrm>
          <a:prstGeom prst="roundRect">
            <a:avLst>
              <a:gd name="adj" fmla="val 409096"/>
            </a:avLst>
          </a:prstGeom>
          <a:solidFill>
            <a:srgbClr val="99A39B"/>
          </a:solidFill>
          <a:ln/>
        </p:spPr>
        <p:txBody>
          <a:bodyPr/>
          <a:lstStyle/>
          <a:p>
            <a:endParaRPr lang="ru-RU"/>
          </a:p>
        </p:txBody>
      </p:sp>
      <p:sp>
        <p:nvSpPr>
          <p:cNvPr id="113" name="Shape 12">
            <a:extLst>
              <a:ext uri="{FF2B5EF4-FFF2-40B4-BE49-F238E27FC236}">
                <a16:creationId xmlns:a16="http://schemas.microsoft.com/office/drawing/2014/main" id="{34394F2E-D72A-45A5-8D6C-470F8C05AFBF}"/>
              </a:ext>
            </a:extLst>
          </p:cNvPr>
          <p:cNvSpPr/>
          <p:nvPr/>
        </p:nvSpPr>
        <p:spPr>
          <a:xfrm>
            <a:off x="9011715" y="2399384"/>
            <a:ext cx="278373" cy="278373"/>
          </a:xfrm>
          <a:prstGeom prst="roundRect">
            <a:avLst>
              <a:gd name="adj" fmla="val 18668"/>
            </a:avLst>
          </a:prstGeom>
          <a:solidFill>
            <a:srgbClr val="B3BDB5"/>
          </a:solidFill>
          <a:ln w="7620">
            <a:solidFill>
              <a:srgbClr val="99A39B"/>
            </a:solidFill>
            <a:prstDash val="solid"/>
          </a:ln>
        </p:spPr>
        <p:txBody>
          <a:bodyPr/>
          <a:lstStyle/>
          <a:p>
            <a:endParaRPr lang="ru-RU"/>
          </a:p>
        </p:txBody>
      </p:sp>
      <p:sp>
        <p:nvSpPr>
          <p:cNvPr id="114" name="Text 13">
            <a:extLst>
              <a:ext uri="{FF2B5EF4-FFF2-40B4-BE49-F238E27FC236}">
                <a16:creationId xmlns:a16="http://schemas.microsoft.com/office/drawing/2014/main" id="{547937E2-A55B-4D7D-9D7C-50988FE03DDB}"/>
              </a:ext>
            </a:extLst>
          </p:cNvPr>
          <p:cNvSpPr/>
          <p:nvPr/>
        </p:nvSpPr>
        <p:spPr>
          <a:xfrm>
            <a:off x="7071283" y="2441860"/>
            <a:ext cx="1546583" cy="193224"/>
          </a:xfrm>
          <a:prstGeom prst="rect">
            <a:avLst/>
          </a:prstGeom>
          <a:noFill/>
          <a:ln/>
        </p:spPr>
        <p:txBody>
          <a:bodyPr wrap="none" lIns="0" tIns="0" rIns="0" bIns="0" rtlCol="0" anchor="t"/>
          <a:lstStyle/>
          <a:p>
            <a:pPr algn="r">
              <a:lnSpc>
                <a:spcPts val="1500"/>
              </a:lnSpc>
            </a:pPr>
            <a:r>
              <a:rPr lang="en-US" sz="1600" b="1" dirty="0" err="1">
                <a:solidFill>
                  <a:srgbClr val="443728"/>
                </a:solidFill>
                <a:latin typeface="+mn-lt"/>
                <a:ea typeface="Crimson Pro Bold" pitchFamily="34" charset="-122"/>
                <a:cs typeface="Crimson Pro Bold" pitchFamily="34" charset="-120"/>
              </a:rPr>
              <a:t>По</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организации</a:t>
            </a:r>
            <a:endParaRPr lang="en-US" sz="1600" dirty="0">
              <a:latin typeface="+mn-lt"/>
            </a:endParaRPr>
          </a:p>
        </p:txBody>
      </p:sp>
      <p:sp>
        <p:nvSpPr>
          <p:cNvPr id="115" name="Text 14">
            <a:extLst>
              <a:ext uri="{FF2B5EF4-FFF2-40B4-BE49-F238E27FC236}">
                <a16:creationId xmlns:a16="http://schemas.microsoft.com/office/drawing/2014/main" id="{1814C64E-357C-4D18-974B-811EEA6B2BD9}"/>
              </a:ext>
            </a:extLst>
          </p:cNvPr>
          <p:cNvSpPr/>
          <p:nvPr/>
        </p:nvSpPr>
        <p:spPr>
          <a:xfrm>
            <a:off x="5792759" y="2690559"/>
            <a:ext cx="2825108" cy="400341"/>
          </a:xfrm>
          <a:prstGeom prst="rect">
            <a:avLst/>
          </a:prstGeom>
          <a:noFill/>
          <a:ln/>
        </p:spPr>
        <p:txBody>
          <a:bodyPr wrap="square" lIns="0" tIns="0" rIns="0" bIns="0" rtlCol="0" anchor="t"/>
          <a:lstStyle/>
          <a:p>
            <a:pPr algn="r">
              <a:lnSpc>
                <a:spcPts val="1334"/>
              </a:lnSpc>
            </a:pPr>
            <a:r>
              <a:rPr lang="en-US" sz="1200" dirty="0">
                <a:solidFill>
                  <a:srgbClr val="443728"/>
                </a:solidFill>
                <a:latin typeface="+mn-lt"/>
                <a:ea typeface="Open Sans" pitchFamily="34" charset="-122"/>
                <a:cs typeface="Open Sans" pitchFamily="34" charset="-120"/>
              </a:rPr>
              <a:t>Выбор платежей </a:t>
            </a:r>
            <a:r>
              <a:rPr lang="en-US" sz="1200" dirty="0" err="1">
                <a:solidFill>
                  <a:srgbClr val="443728"/>
                </a:solidFill>
                <a:latin typeface="+mn-lt"/>
                <a:ea typeface="Open Sans" pitchFamily="34" charset="-122"/>
                <a:cs typeface="Open Sans" pitchFamily="34" charset="-120"/>
              </a:rPr>
              <a:t>конкретной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организации холдинга</a:t>
            </a:r>
            <a:endParaRPr lang="en-US" sz="1200" dirty="0">
              <a:latin typeface="+mn-lt"/>
            </a:endParaRPr>
          </a:p>
        </p:txBody>
      </p:sp>
      <p:sp>
        <p:nvSpPr>
          <p:cNvPr id="116" name="Shape 15">
            <a:extLst>
              <a:ext uri="{FF2B5EF4-FFF2-40B4-BE49-F238E27FC236}">
                <a16:creationId xmlns:a16="http://schemas.microsoft.com/office/drawing/2014/main" id="{0A7AFD65-8107-4470-81E1-2567F5DB194D}"/>
              </a:ext>
            </a:extLst>
          </p:cNvPr>
          <p:cNvSpPr/>
          <p:nvPr/>
        </p:nvSpPr>
        <p:spPr>
          <a:xfrm>
            <a:off x="9277385" y="3140819"/>
            <a:ext cx="371164" cy="12703"/>
          </a:xfrm>
          <a:prstGeom prst="roundRect">
            <a:avLst>
              <a:gd name="adj" fmla="val 409096"/>
            </a:avLst>
          </a:prstGeom>
          <a:solidFill>
            <a:srgbClr val="E2AA37"/>
          </a:solidFill>
          <a:ln/>
        </p:spPr>
        <p:txBody>
          <a:bodyPr/>
          <a:lstStyle/>
          <a:p>
            <a:endParaRPr lang="ru-RU"/>
          </a:p>
        </p:txBody>
      </p:sp>
      <p:sp>
        <p:nvSpPr>
          <p:cNvPr id="117" name="Shape 16">
            <a:extLst>
              <a:ext uri="{FF2B5EF4-FFF2-40B4-BE49-F238E27FC236}">
                <a16:creationId xmlns:a16="http://schemas.microsoft.com/office/drawing/2014/main" id="{A60224A2-9D96-4137-B40B-25839624FAD3}"/>
              </a:ext>
            </a:extLst>
          </p:cNvPr>
          <p:cNvSpPr/>
          <p:nvPr/>
        </p:nvSpPr>
        <p:spPr>
          <a:xfrm>
            <a:off x="9011715" y="3008034"/>
            <a:ext cx="278373" cy="278373"/>
          </a:xfrm>
          <a:prstGeom prst="roundRect">
            <a:avLst>
              <a:gd name="adj" fmla="val 18668"/>
            </a:avLst>
          </a:prstGeom>
          <a:solidFill>
            <a:srgbClr val="FCC451"/>
          </a:solidFill>
          <a:ln w="7620">
            <a:solidFill>
              <a:srgbClr val="E2AA37"/>
            </a:solidFill>
            <a:prstDash val="solid"/>
          </a:ln>
        </p:spPr>
        <p:txBody>
          <a:bodyPr/>
          <a:lstStyle/>
          <a:p>
            <a:endParaRPr lang="ru-RU"/>
          </a:p>
        </p:txBody>
      </p:sp>
      <p:sp>
        <p:nvSpPr>
          <p:cNvPr id="118" name="Text 17">
            <a:extLst>
              <a:ext uri="{FF2B5EF4-FFF2-40B4-BE49-F238E27FC236}">
                <a16:creationId xmlns:a16="http://schemas.microsoft.com/office/drawing/2014/main" id="{6BDC5776-933C-4649-955F-CB86295E6211}"/>
              </a:ext>
            </a:extLst>
          </p:cNvPr>
          <p:cNvSpPr/>
          <p:nvPr/>
        </p:nvSpPr>
        <p:spPr>
          <a:xfrm>
            <a:off x="9697987" y="3050509"/>
            <a:ext cx="1546583" cy="193224"/>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По валюте</a:t>
            </a:r>
            <a:endParaRPr lang="en-US" sz="1600" dirty="0">
              <a:latin typeface="+mn-lt"/>
            </a:endParaRPr>
          </a:p>
        </p:txBody>
      </p:sp>
      <p:sp>
        <p:nvSpPr>
          <p:cNvPr id="119" name="Text 18">
            <a:extLst>
              <a:ext uri="{FF2B5EF4-FFF2-40B4-BE49-F238E27FC236}">
                <a16:creationId xmlns:a16="http://schemas.microsoft.com/office/drawing/2014/main" id="{604380A1-9DBF-4287-AF4B-958FC67E284E}"/>
              </a:ext>
            </a:extLst>
          </p:cNvPr>
          <p:cNvSpPr/>
          <p:nvPr/>
        </p:nvSpPr>
        <p:spPr>
          <a:xfrm>
            <a:off x="9697988" y="3299209"/>
            <a:ext cx="2261745" cy="450260"/>
          </a:xfrm>
          <a:prstGeom prst="rect">
            <a:avLst/>
          </a:prstGeom>
          <a:noFill/>
          <a:ln/>
        </p:spPr>
        <p:txBody>
          <a:bodyPr wrap="squar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Отбор операций в </a:t>
            </a:r>
            <a:r>
              <a:rPr lang="en-US" sz="1200" dirty="0" err="1">
                <a:solidFill>
                  <a:srgbClr val="443728"/>
                </a:solidFill>
                <a:latin typeface="+mn-lt"/>
                <a:ea typeface="Open Sans" pitchFamily="34" charset="-122"/>
                <a:cs typeface="Open Sans" pitchFamily="34" charset="-120"/>
              </a:rPr>
              <a:t>определенной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валюте</a:t>
            </a:r>
            <a:r>
              <a:rPr lang="ru-RU" sz="1200" dirty="0">
                <a:solidFill>
                  <a:srgbClr val="443728"/>
                </a:solidFill>
                <a:latin typeface="+mn-lt"/>
                <a:ea typeface="Open Sans" pitchFamily="34" charset="-122"/>
                <a:cs typeface="Open Sans" pitchFamily="34" charset="-120"/>
              </a:rPr>
              <a:t> счета</a:t>
            </a:r>
            <a:r>
              <a:rPr lang="en-US" sz="1200" dirty="0">
                <a:solidFill>
                  <a:srgbClr val="443728"/>
                </a:solidFill>
                <a:latin typeface="+mn-lt"/>
                <a:ea typeface="Open Sans" pitchFamily="34" charset="-122"/>
                <a:cs typeface="Open Sans" pitchFamily="34" charset="-120"/>
              </a:rPr>
              <a:t> (рубли, доллары, евро и т.д.)</a:t>
            </a:r>
            <a:endParaRPr lang="en-US" sz="1200" dirty="0">
              <a:latin typeface="+mn-lt"/>
            </a:endParaRPr>
          </a:p>
        </p:txBody>
      </p:sp>
      <p:sp>
        <p:nvSpPr>
          <p:cNvPr id="120" name="Shape 19">
            <a:extLst>
              <a:ext uri="{FF2B5EF4-FFF2-40B4-BE49-F238E27FC236}">
                <a16:creationId xmlns:a16="http://schemas.microsoft.com/office/drawing/2014/main" id="{335EB9B9-7849-4FC3-BC2B-803186CCDCDE}"/>
              </a:ext>
            </a:extLst>
          </p:cNvPr>
          <p:cNvSpPr/>
          <p:nvPr/>
        </p:nvSpPr>
        <p:spPr>
          <a:xfrm>
            <a:off x="8653253" y="3749469"/>
            <a:ext cx="371164" cy="12703"/>
          </a:xfrm>
          <a:prstGeom prst="roundRect">
            <a:avLst>
              <a:gd name="adj" fmla="val 409096"/>
            </a:avLst>
          </a:prstGeom>
          <a:solidFill>
            <a:srgbClr val="9C776D"/>
          </a:solidFill>
          <a:ln/>
        </p:spPr>
        <p:txBody>
          <a:bodyPr/>
          <a:lstStyle/>
          <a:p>
            <a:endParaRPr lang="ru-RU"/>
          </a:p>
        </p:txBody>
      </p:sp>
      <p:sp>
        <p:nvSpPr>
          <p:cNvPr id="121" name="Shape 20">
            <a:extLst>
              <a:ext uri="{FF2B5EF4-FFF2-40B4-BE49-F238E27FC236}">
                <a16:creationId xmlns:a16="http://schemas.microsoft.com/office/drawing/2014/main" id="{60E7237A-A03B-4649-A447-47B330366E6A}"/>
              </a:ext>
            </a:extLst>
          </p:cNvPr>
          <p:cNvSpPr/>
          <p:nvPr/>
        </p:nvSpPr>
        <p:spPr>
          <a:xfrm>
            <a:off x="9011715" y="3616683"/>
            <a:ext cx="278373" cy="278373"/>
          </a:xfrm>
          <a:prstGeom prst="roundRect">
            <a:avLst>
              <a:gd name="adj" fmla="val 18668"/>
            </a:avLst>
          </a:prstGeom>
          <a:solidFill>
            <a:srgbClr val="835E54"/>
          </a:solidFill>
          <a:ln w="7620">
            <a:solidFill>
              <a:srgbClr val="9C776D"/>
            </a:solidFill>
            <a:prstDash val="solid"/>
          </a:ln>
        </p:spPr>
        <p:txBody>
          <a:bodyPr/>
          <a:lstStyle/>
          <a:p>
            <a:endParaRPr lang="ru-RU"/>
          </a:p>
        </p:txBody>
      </p:sp>
      <p:sp>
        <p:nvSpPr>
          <p:cNvPr id="122" name="Text 21">
            <a:extLst>
              <a:ext uri="{FF2B5EF4-FFF2-40B4-BE49-F238E27FC236}">
                <a16:creationId xmlns:a16="http://schemas.microsoft.com/office/drawing/2014/main" id="{DD45A426-0F89-43B0-8C4E-E0CF9E652750}"/>
              </a:ext>
            </a:extLst>
          </p:cNvPr>
          <p:cNvSpPr/>
          <p:nvPr/>
        </p:nvSpPr>
        <p:spPr>
          <a:xfrm>
            <a:off x="5566085" y="3659159"/>
            <a:ext cx="3051782" cy="193224"/>
          </a:xfrm>
          <a:prstGeom prst="rect">
            <a:avLst/>
          </a:prstGeom>
          <a:noFill/>
          <a:ln/>
        </p:spPr>
        <p:txBody>
          <a:bodyPr wrap="none" lIns="0" tIns="0" rIns="0" bIns="0" rtlCol="0" anchor="t"/>
          <a:lstStyle/>
          <a:p>
            <a:pPr algn="r">
              <a:lnSpc>
                <a:spcPts val="1500"/>
              </a:lnSpc>
            </a:pPr>
            <a:r>
              <a:rPr lang="en-US" sz="1600" b="1" dirty="0">
                <a:solidFill>
                  <a:srgbClr val="443728"/>
                </a:solidFill>
                <a:latin typeface="+mn-lt"/>
                <a:ea typeface="Crimson Pro Bold" pitchFamily="34" charset="-122"/>
                <a:cs typeface="Crimson Pro Bold" pitchFamily="34" charset="-120"/>
              </a:rPr>
              <a:t>По </a:t>
            </a:r>
            <a:r>
              <a:rPr lang="en-US" sz="1600" b="1" dirty="0" err="1">
                <a:solidFill>
                  <a:srgbClr val="443728"/>
                </a:solidFill>
                <a:latin typeface="+mn-lt"/>
                <a:ea typeface="Crimson Pro Bold" pitchFamily="34" charset="-122"/>
                <a:cs typeface="Crimson Pro Bold" pitchFamily="34" charset="-120"/>
              </a:rPr>
              <a:t>виду</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ден</a:t>
            </a:r>
            <a:r>
              <a:rPr lang="ru-RU" sz="1600" b="1" dirty="0">
                <a:solidFill>
                  <a:srgbClr val="443728"/>
                </a:solidFill>
                <a:latin typeface="+mn-lt"/>
                <a:ea typeface="Crimson Pro Bold" pitchFamily="34" charset="-122"/>
                <a:cs typeface="Crimson Pro Bold" pitchFamily="34" charset="-120"/>
              </a:rPr>
              <a:t>.</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средств</a:t>
            </a:r>
            <a:endParaRPr lang="en-US" sz="1600" dirty="0">
              <a:latin typeface="+mn-lt"/>
            </a:endParaRPr>
          </a:p>
        </p:txBody>
      </p:sp>
      <p:sp>
        <p:nvSpPr>
          <p:cNvPr id="123" name="Text 22">
            <a:extLst>
              <a:ext uri="{FF2B5EF4-FFF2-40B4-BE49-F238E27FC236}">
                <a16:creationId xmlns:a16="http://schemas.microsoft.com/office/drawing/2014/main" id="{8920A8EA-AF3E-4B1F-ABA7-AF600935F014}"/>
              </a:ext>
            </a:extLst>
          </p:cNvPr>
          <p:cNvSpPr/>
          <p:nvPr/>
        </p:nvSpPr>
        <p:spPr>
          <a:xfrm>
            <a:off x="5792759" y="3907857"/>
            <a:ext cx="2825108" cy="400341"/>
          </a:xfrm>
          <a:prstGeom prst="rect">
            <a:avLst/>
          </a:prstGeom>
          <a:noFill/>
          <a:ln/>
        </p:spPr>
        <p:txBody>
          <a:bodyPr wrap="square" lIns="0" tIns="0" rIns="0" bIns="0" rtlCol="0" anchor="t"/>
          <a:lstStyle/>
          <a:p>
            <a:pPr algn="r">
              <a:lnSpc>
                <a:spcPts val="1334"/>
              </a:lnSpc>
            </a:pPr>
            <a:r>
              <a:rPr lang="en-US" sz="1200" dirty="0">
                <a:solidFill>
                  <a:srgbClr val="443728"/>
                </a:solidFill>
                <a:latin typeface="+mn-lt"/>
                <a:ea typeface="Open Sans" pitchFamily="34" charset="-122"/>
                <a:cs typeface="Open Sans" pitchFamily="34" charset="-120"/>
              </a:rPr>
              <a:t>Группировка по типу </a:t>
            </a:r>
            <a:r>
              <a:rPr lang="en-US" sz="1200" dirty="0" err="1">
                <a:solidFill>
                  <a:srgbClr val="443728"/>
                </a:solidFill>
                <a:latin typeface="+mn-lt"/>
                <a:ea typeface="Open Sans" pitchFamily="34" charset="-122"/>
                <a:cs typeface="Open Sans" pitchFamily="34" charset="-120"/>
              </a:rPr>
              <a:t>операции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наличные, безналичные</a:t>
            </a:r>
            <a:r>
              <a:rPr lang="en-US" sz="1200" dirty="0">
                <a:solidFill>
                  <a:srgbClr val="443728"/>
                </a:solidFill>
                <a:latin typeface="+mn-lt"/>
                <a:ea typeface="Open Sans" pitchFamily="34" charset="-122"/>
                <a:cs typeface="Open Sans" pitchFamily="34" charset="-120"/>
              </a:rPr>
              <a:t>)</a:t>
            </a:r>
            <a:endParaRPr lang="en-US" sz="1200" dirty="0">
              <a:latin typeface="+mn-lt"/>
            </a:endParaRPr>
          </a:p>
        </p:txBody>
      </p:sp>
      <p:sp>
        <p:nvSpPr>
          <p:cNvPr id="124" name="Shape 23">
            <a:extLst>
              <a:ext uri="{FF2B5EF4-FFF2-40B4-BE49-F238E27FC236}">
                <a16:creationId xmlns:a16="http://schemas.microsoft.com/office/drawing/2014/main" id="{CDCD8792-EB6A-4163-814F-5ECD0082464C}"/>
              </a:ext>
            </a:extLst>
          </p:cNvPr>
          <p:cNvSpPr/>
          <p:nvPr/>
        </p:nvSpPr>
        <p:spPr>
          <a:xfrm>
            <a:off x="9277385" y="4358118"/>
            <a:ext cx="371164" cy="12703"/>
          </a:xfrm>
          <a:prstGeom prst="roundRect">
            <a:avLst>
              <a:gd name="adj" fmla="val 409096"/>
            </a:avLst>
          </a:prstGeom>
          <a:solidFill>
            <a:srgbClr val="AF7662"/>
          </a:solidFill>
          <a:ln/>
        </p:spPr>
        <p:txBody>
          <a:bodyPr/>
          <a:lstStyle/>
          <a:p>
            <a:endParaRPr lang="ru-RU"/>
          </a:p>
        </p:txBody>
      </p:sp>
      <p:sp>
        <p:nvSpPr>
          <p:cNvPr id="125" name="Shape 24">
            <a:extLst>
              <a:ext uri="{FF2B5EF4-FFF2-40B4-BE49-F238E27FC236}">
                <a16:creationId xmlns:a16="http://schemas.microsoft.com/office/drawing/2014/main" id="{D8C29089-B849-482F-B035-1F1C9CB7AAF4}"/>
              </a:ext>
            </a:extLst>
          </p:cNvPr>
          <p:cNvSpPr/>
          <p:nvPr/>
        </p:nvSpPr>
        <p:spPr>
          <a:xfrm>
            <a:off x="9011715" y="4225332"/>
            <a:ext cx="278373" cy="278373"/>
          </a:xfrm>
          <a:prstGeom prst="roundRect">
            <a:avLst>
              <a:gd name="adj" fmla="val 18668"/>
            </a:avLst>
          </a:prstGeom>
          <a:solidFill>
            <a:srgbClr val="C9907C"/>
          </a:solidFill>
          <a:ln w="7620">
            <a:solidFill>
              <a:srgbClr val="AF7662"/>
            </a:solidFill>
            <a:prstDash val="solid"/>
          </a:ln>
        </p:spPr>
        <p:txBody>
          <a:bodyPr/>
          <a:lstStyle/>
          <a:p>
            <a:endParaRPr lang="ru-RU"/>
          </a:p>
        </p:txBody>
      </p:sp>
      <p:sp>
        <p:nvSpPr>
          <p:cNvPr id="126" name="Text 25">
            <a:extLst>
              <a:ext uri="{FF2B5EF4-FFF2-40B4-BE49-F238E27FC236}">
                <a16:creationId xmlns:a16="http://schemas.microsoft.com/office/drawing/2014/main" id="{E409F5ED-D7B8-46F7-8022-161351F6CC2B}"/>
              </a:ext>
            </a:extLst>
          </p:cNvPr>
          <p:cNvSpPr/>
          <p:nvPr/>
        </p:nvSpPr>
        <p:spPr>
          <a:xfrm>
            <a:off x="9697987" y="4267808"/>
            <a:ext cx="1546583" cy="193224"/>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По банку</a:t>
            </a:r>
            <a:endParaRPr lang="en-US" sz="1600" dirty="0">
              <a:latin typeface="+mn-lt"/>
            </a:endParaRPr>
          </a:p>
        </p:txBody>
      </p:sp>
      <p:sp>
        <p:nvSpPr>
          <p:cNvPr id="127" name="Text 26">
            <a:extLst>
              <a:ext uri="{FF2B5EF4-FFF2-40B4-BE49-F238E27FC236}">
                <a16:creationId xmlns:a16="http://schemas.microsoft.com/office/drawing/2014/main" id="{5849757E-44FA-4D88-8298-CDAEF1DD9342}"/>
              </a:ext>
            </a:extLst>
          </p:cNvPr>
          <p:cNvSpPr/>
          <p:nvPr/>
        </p:nvSpPr>
        <p:spPr>
          <a:xfrm>
            <a:off x="9697988" y="4516508"/>
            <a:ext cx="2261745" cy="450260"/>
          </a:xfrm>
          <a:prstGeom prst="rect">
            <a:avLst/>
          </a:prstGeom>
          <a:noFill/>
          <a:ln/>
        </p:spPr>
        <p:txBody>
          <a:bodyPr wrap="squar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Фильтрация </a:t>
            </a:r>
            <a:r>
              <a:rPr lang="en-US" sz="1200" dirty="0" err="1">
                <a:solidFill>
                  <a:srgbClr val="443728"/>
                </a:solidFill>
                <a:latin typeface="+mn-lt"/>
                <a:ea typeface="Open Sans" pitchFamily="34" charset="-122"/>
                <a:cs typeface="Open Sans" pitchFamily="34" charset="-120"/>
              </a:rPr>
              <a:t>по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банку-плательщику</a:t>
            </a:r>
            <a:endParaRPr lang="en-US" sz="1200" dirty="0">
              <a:latin typeface="+mn-lt"/>
            </a:endParaRPr>
          </a:p>
        </p:txBody>
      </p:sp>
      <p:sp>
        <p:nvSpPr>
          <p:cNvPr id="128" name="Shape 27">
            <a:extLst>
              <a:ext uri="{FF2B5EF4-FFF2-40B4-BE49-F238E27FC236}">
                <a16:creationId xmlns:a16="http://schemas.microsoft.com/office/drawing/2014/main" id="{343E0B4B-141A-495B-AC5C-03EF6CB81434}"/>
              </a:ext>
            </a:extLst>
          </p:cNvPr>
          <p:cNvSpPr/>
          <p:nvPr/>
        </p:nvSpPr>
        <p:spPr>
          <a:xfrm>
            <a:off x="8653253" y="4966767"/>
            <a:ext cx="371164" cy="12703"/>
          </a:xfrm>
          <a:prstGeom prst="roundRect">
            <a:avLst>
              <a:gd name="adj" fmla="val 409096"/>
            </a:avLst>
          </a:prstGeom>
          <a:solidFill>
            <a:srgbClr val="99A39B"/>
          </a:solidFill>
          <a:ln/>
        </p:spPr>
        <p:txBody>
          <a:bodyPr/>
          <a:lstStyle/>
          <a:p>
            <a:endParaRPr lang="ru-RU"/>
          </a:p>
        </p:txBody>
      </p:sp>
      <p:sp>
        <p:nvSpPr>
          <p:cNvPr id="129" name="Shape 28">
            <a:extLst>
              <a:ext uri="{FF2B5EF4-FFF2-40B4-BE49-F238E27FC236}">
                <a16:creationId xmlns:a16="http://schemas.microsoft.com/office/drawing/2014/main" id="{44A35494-D828-494B-BA73-3DB0FD9DD62B}"/>
              </a:ext>
            </a:extLst>
          </p:cNvPr>
          <p:cNvSpPr/>
          <p:nvPr/>
        </p:nvSpPr>
        <p:spPr>
          <a:xfrm>
            <a:off x="9011715" y="4833981"/>
            <a:ext cx="278373" cy="278373"/>
          </a:xfrm>
          <a:prstGeom prst="roundRect">
            <a:avLst>
              <a:gd name="adj" fmla="val 18668"/>
            </a:avLst>
          </a:prstGeom>
          <a:solidFill>
            <a:srgbClr val="B3BDB5"/>
          </a:solidFill>
          <a:ln w="7620">
            <a:solidFill>
              <a:srgbClr val="99A39B"/>
            </a:solidFill>
            <a:prstDash val="solid"/>
          </a:ln>
        </p:spPr>
        <p:txBody>
          <a:bodyPr/>
          <a:lstStyle/>
          <a:p>
            <a:endParaRPr lang="ru-RU"/>
          </a:p>
        </p:txBody>
      </p:sp>
      <p:sp>
        <p:nvSpPr>
          <p:cNvPr id="130" name="Text 29">
            <a:extLst>
              <a:ext uri="{FF2B5EF4-FFF2-40B4-BE49-F238E27FC236}">
                <a16:creationId xmlns:a16="http://schemas.microsoft.com/office/drawing/2014/main" id="{4AFEC172-680B-4A30-83E4-8A2D9CEF9F3E}"/>
              </a:ext>
            </a:extLst>
          </p:cNvPr>
          <p:cNvSpPr/>
          <p:nvPr/>
        </p:nvSpPr>
        <p:spPr>
          <a:xfrm>
            <a:off x="6321116" y="4876457"/>
            <a:ext cx="2296751" cy="193224"/>
          </a:xfrm>
          <a:prstGeom prst="rect">
            <a:avLst/>
          </a:prstGeom>
          <a:noFill/>
          <a:ln/>
        </p:spPr>
        <p:txBody>
          <a:bodyPr wrap="none" lIns="0" tIns="0" rIns="0" bIns="0" rtlCol="0" anchor="t"/>
          <a:lstStyle/>
          <a:p>
            <a:pPr algn="r">
              <a:lnSpc>
                <a:spcPts val="1500"/>
              </a:lnSpc>
            </a:pPr>
            <a:r>
              <a:rPr lang="en-US" sz="1600" b="1" dirty="0" err="1">
                <a:solidFill>
                  <a:srgbClr val="443728"/>
                </a:solidFill>
                <a:latin typeface="+mn-lt"/>
                <a:ea typeface="Crimson Pro Bold" pitchFamily="34" charset="-122"/>
                <a:cs typeface="Crimson Pro Bold" pitchFamily="34" charset="-120"/>
              </a:rPr>
              <a:t>По</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счету</a:t>
            </a:r>
            <a:r>
              <a:rPr lang="en-US" sz="1600" b="1" dirty="0">
                <a:solidFill>
                  <a:srgbClr val="443728"/>
                </a:solidFill>
                <a:latin typeface="+mn-lt"/>
                <a:ea typeface="Crimson Pro Bold" pitchFamily="34" charset="-122"/>
                <a:cs typeface="Crimson Pro Bold" pitchFamily="34" charset="-120"/>
              </a:rPr>
              <a:t>/Кассе</a:t>
            </a:r>
            <a:endParaRPr lang="en-US" sz="1600" dirty="0">
              <a:latin typeface="+mn-lt"/>
            </a:endParaRPr>
          </a:p>
        </p:txBody>
      </p:sp>
      <p:sp>
        <p:nvSpPr>
          <p:cNvPr id="131" name="Text 30">
            <a:extLst>
              <a:ext uri="{FF2B5EF4-FFF2-40B4-BE49-F238E27FC236}">
                <a16:creationId xmlns:a16="http://schemas.microsoft.com/office/drawing/2014/main" id="{1A432364-080C-4C14-BA3C-F851C7E60AE8}"/>
              </a:ext>
            </a:extLst>
          </p:cNvPr>
          <p:cNvSpPr/>
          <p:nvPr/>
        </p:nvSpPr>
        <p:spPr>
          <a:xfrm>
            <a:off x="6097587" y="5125156"/>
            <a:ext cx="2520280" cy="400341"/>
          </a:xfrm>
          <a:prstGeom prst="rect">
            <a:avLst/>
          </a:prstGeom>
          <a:noFill/>
          <a:ln/>
        </p:spPr>
        <p:txBody>
          <a:bodyPr wrap="square" lIns="0" tIns="0" rIns="0" bIns="0" rtlCol="0" anchor="t"/>
          <a:lstStyle/>
          <a:p>
            <a:pPr algn="r">
              <a:lnSpc>
                <a:spcPts val="1334"/>
              </a:lnSpc>
            </a:pPr>
            <a:r>
              <a:rPr lang="en-US" sz="1200" dirty="0">
                <a:solidFill>
                  <a:srgbClr val="443728"/>
                </a:solidFill>
                <a:latin typeface="+mn-lt"/>
                <a:ea typeface="Open Sans" pitchFamily="34" charset="-122"/>
                <a:cs typeface="Open Sans" pitchFamily="34" charset="-120"/>
              </a:rPr>
              <a:t>Отбор операций по </a:t>
            </a:r>
            <a:r>
              <a:rPr lang="en-US" sz="1200" dirty="0" err="1">
                <a:solidFill>
                  <a:srgbClr val="443728"/>
                </a:solidFill>
                <a:latin typeface="+mn-lt"/>
                <a:ea typeface="Open Sans" pitchFamily="34" charset="-122"/>
                <a:cs typeface="Open Sans" pitchFamily="34" charset="-120"/>
              </a:rPr>
              <a:t>конкретному</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банковскому </a:t>
            </a:r>
            <a:r>
              <a:rPr lang="en-US" sz="1200" dirty="0" err="1">
                <a:solidFill>
                  <a:srgbClr val="443728"/>
                </a:solidFill>
                <a:latin typeface="+mn-lt"/>
                <a:ea typeface="Open Sans" pitchFamily="34" charset="-122"/>
                <a:cs typeface="Open Sans" pitchFamily="34" charset="-120"/>
              </a:rPr>
              <a:t>счету</a:t>
            </a:r>
            <a:r>
              <a:rPr lang="en-US" sz="1200" dirty="0">
                <a:solidFill>
                  <a:srgbClr val="443728"/>
                </a:solidFill>
                <a:latin typeface="+mn-lt"/>
                <a:ea typeface="Open Sans" pitchFamily="34" charset="-122"/>
                <a:cs typeface="Open Sans" pitchFamily="34" charset="-120"/>
              </a:rPr>
              <a:t> или кассе</a:t>
            </a:r>
            <a:endParaRPr lang="en-US" sz="1200" dirty="0">
              <a:latin typeface="+mn-lt"/>
            </a:endParaRPr>
          </a:p>
        </p:txBody>
      </p:sp>
    </p:spTree>
    <p:extLst>
      <p:ext uri="{BB962C8B-B14F-4D97-AF65-F5344CB8AC3E}">
        <p14:creationId xmlns:p14="http://schemas.microsoft.com/office/powerpoint/2010/main" val="4071197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14" name="Image 0" descr="preencoded.png">
            <a:extLst>
              <a:ext uri="{FF2B5EF4-FFF2-40B4-BE49-F238E27FC236}">
                <a16:creationId xmlns:a16="http://schemas.microsoft.com/office/drawing/2014/main" id="{016CF5BA-F329-44E5-A6FE-4C5DD962DA9D}"/>
              </a:ext>
            </a:extLst>
          </p:cNvPr>
          <p:cNvPicPr>
            <a:picLocks noChangeAspect="1"/>
          </p:cNvPicPr>
          <p:nvPr/>
        </p:nvPicPr>
        <p:blipFill>
          <a:blip r:embed="rId3"/>
          <a:stretch>
            <a:fillRect/>
          </a:stretch>
        </p:blipFill>
        <p:spPr>
          <a:xfrm>
            <a:off x="6502912" y="0"/>
            <a:ext cx="5692086" cy="6859588"/>
          </a:xfrm>
          <a:prstGeom prst="rect">
            <a:avLst/>
          </a:prstGeom>
        </p:spPr>
      </p:pic>
      <p:sp>
        <p:nvSpPr>
          <p:cNvPr id="3" name="Text 0"/>
          <p:cNvSpPr/>
          <p:nvPr/>
        </p:nvSpPr>
        <p:spPr>
          <a:xfrm>
            <a:off x="706338" y="188913"/>
            <a:ext cx="53912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Выводить только </a:t>
            </a:r>
            <a:r>
              <a:rPr lang="en-US" sz="2800" dirty="0" err="1">
                <a:solidFill>
                  <a:srgbClr val="443728"/>
                </a:solidFill>
                <a:latin typeface="+mj-lt"/>
                <a:ea typeface="Crimson Pro Bold" pitchFamily="34" charset="-122"/>
              </a:rPr>
              <a:t>кассовые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разрывы</a:t>
            </a:r>
            <a:endParaRPr lang="en-US" sz="2800" dirty="0">
              <a:solidFill>
                <a:srgbClr val="443728"/>
              </a:solidFill>
              <a:latin typeface="+mj-lt"/>
              <a:ea typeface="Crimson Pro Bold" pitchFamily="34" charset="-122"/>
            </a:endParaRPr>
          </a:p>
        </p:txBody>
      </p:sp>
      <p:sp>
        <p:nvSpPr>
          <p:cNvPr id="5" name="Text 2"/>
          <p:cNvSpPr/>
          <p:nvPr/>
        </p:nvSpPr>
        <p:spPr>
          <a:xfrm>
            <a:off x="696913" y="1773238"/>
            <a:ext cx="3143184" cy="392798"/>
          </a:xfrm>
          <a:prstGeom prst="rect">
            <a:avLst/>
          </a:prstGeom>
          <a:noFill/>
          <a:ln/>
        </p:spPr>
        <p:txBody>
          <a:bodyPr wrap="none" lIns="0" tIns="0" rIns="0" bIns="0" rtlCol="0" anchor="t"/>
          <a:lstStyle/>
          <a:p>
            <a:pPr>
              <a:lnSpc>
                <a:spcPts val="3084"/>
              </a:lnSpc>
            </a:pPr>
            <a:r>
              <a:rPr lang="en-US" sz="2400" b="1" dirty="0">
                <a:solidFill>
                  <a:srgbClr val="443728"/>
                </a:solidFill>
                <a:latin typeface="+mn-lt"/>
                <a:ea typeface="Crimson Pro Bold" pitchFamily="34" charset="-122"/>
                <a:cs typeface="Crimson Pro Bold" pitchFamily="34" charset="-120"/>
              </a:rPr>
              <a:t>Что это дает?</a:t>
            </a:r>
            <a:endParaRPr lang="en-US" sz="2400" dirty="0">
              <a:latin typeface="+mn-lt"/>
            </a:endParaRPr>
          </a:p>
        </p:txBody>
      </p:sp>
      <p:sp>
        <p:nvSpPr>
          <p:cNvPr id="6" name="Shape 3"/>
          <p:cNvSpPr/>
          <p:nvPr/>
        </p:nvSpPr>
        <p:spPr>
          <a:xfrm>
            <a:off x="696914" y="2389925"/>
            <a:ext cx="5400674" cy="572526"/>
          </a:xfrm>
          <a:prstGeom prst="roundRect">
            <a:avLst>
              <a:gd name="adj" fmla="val 11529"/>
            </a:avLst>
          </a:prstGeom>
          <a:solidFill>
            <a:srgbClr val="835E54"/>
          </a:solidFill>
          <a:ln w="7620">
            <a:solidFill>
              <a:srgbClr val="9C776D"/>
            </a:solidFill>
            <a:prstDash val="solid"/>
          </a:ln>
        </p:spPr>
        <p:txBody>
          <a:bodyPr/>
          <a:lstStyle/>
          <a:p>
            <a:endParaRPr lang="ru-RU"/>
          </a:p>
        </p:txBody>
      </p:sp>
      <p:sp>
        <p:nvSpPr>
          <p:cNvPr id="7" name="Text 4"/>
          <p:cNvSpPr/>
          <p:nvPr/>
        </p:nvSpPr>
        <p:spPr>
          <a:xfrm>
            <a:off x="860364" y="2553376"/>
            <a:ext cx="4686491" cy="245624"/>
          </a:xfrm>
          <a:prstGeom prst="rect">
            <a:avLst/>
          </a:prstGeom>
          <a:noFill/>
          <a:ln/>
        </p:spPr>
        <p:txBody>
          <a:bodyPr wrap="none" lIns="0" tIns="0" rIns="0" bIns="0" rtlCol="0" anchor="t"/>
          <a:lstStyle/>
          <a:p>
            <a:pPr>
              <a:lnSpc>
                <a:spcPts val="1917"/>
              </a:lnSpc>
            </a:pPr>
            <a:r>
              <a:rPr lang="en-US" sz="1400" dirty="0">
                <a:solidFill>
                  <a:srgbClr val="FFFFFF"/>
                </a:solidFill>
                <a:latin typeface="+mn-lt"/>
                <a:ea typeface="Crimson Pro Bold" pitchFamily="34" charset="-122"/>
                <a:cs typeface="Crimson Pro Bold" pitchFamily="34" charset="-120"/>
              </a:rPr>
              <a:t>Быстрая оценка дефицита денежных средств</a:t>
            </a:r>
            <a:endParaRPr lang="en-US" sz="1400" dirty="0">
              <a:latin typeface="+mn-lt"/>
            </a:endParaRPr>
          </a:p>
        </p:txBody>
      </p:sp>
      <p:sp>
        <p:nvSpPr>
          <p:cNvPr id="8" name="Shape 5"/>
          <p:cNvSpPr/>
          <p:nvPr/>
        </p:nvSpPr>
        <p:spPr>
          <a:xfrm>
            <a:off x="696914" y="3111709"/>
            <a:ext cx="5400674" cy="572526"/>
          </a:xfrm>
          <a:prstGeom prst="roundRect">
            <a:avLst>
              <a:gd name="adj" fmla="val 11529"/>
            </a:avLst>
          </a:prstGeom>
          <a:solidFill>
            <a:srgbClr val="C9907C"/>
          </a:solidFill>
          <a:ln w="7620">
            <a:solidFill>
              <a:srgbClr val="AF7662"/>
            </a:solidFill>
            <a:prstDash val="solid"/>
          </a:ln>
        </p:spPr>
        <p:txBody>
          <a:bodyPr/>
          <a:lstStyle/>
          <a:p>
            <a:endParaRPr lang="ru-RU"/>
          </a:p>
        </p:txBody>
      </p:sp>
      <p:sp>
        <p:nvSpPr>
          <p:cNvPr id="9" name="Text 6"/>
          <p:cNvSpPr/>
          <p:nvPr/>
        </p:nvSpPr>
        <p:spPr>
          <a:xfrm>
            <a:off x="860364" y="3275160"/>
            <a:ext cx="4368719" cy="245624"/>
          </a:xfrm>
          <a:prstGeom prst="rect">
            <a:avLst/>
          </a:prstGeom>
          <a:noFill/>
          <a:ln/>
        </p:spPr>
        <p:txBody>
          <a:bodyPr wrap="none" lIns="0" tIns="0" rIns="0" bIns="0" rtlCol="0" anchor="t"/>
          <a:lstStyle/>
          <a:p>
            <a:pPr>
              <a:lnSpc>
                <a:spcPts val="1917"/>
              </a:lnSpc>
            </a:pPr>
            <a:r>
              <a:rPr lang="en-US" sz="1400" dirty="0">
                <a:solidFill>
                  <a:srgbClr val="000000"/>
                </a:solidFill>
                <a:latin typeface="+mn-lt"/>
                <a:ea typeface="Crimson Pro Bold" pitchFamily="34" charset="-122"/>
                <a:cs typeface="Crimson Pro Bold" pitchFamily="34" charset="-120"/>
              </a:rPr>
              <a:t>Понимание характера кассовых разрывов</a:t>
            </a:r>
            <a:endParaRPr lang="en-US" sz="1400" dirty="0">
              <a:latin typeface="+mn-lt"/>
            </a:endParaRPr>
          </a:p>
        </p:txBody>
      </p:sp>
      <p:sp>
        <p:nvSpPr>
          <p:cNvPr id="10" name="Shape 7"/>
          <p:cNvSpPr/>
          <p:nvPr/>
        </p:nvSpPr>
        <p:spPr>
          <a:xfrm>
            <a:off x="696914" y="3833495"/>
            <a:ext cx="5400674" cy="572526"/>
          </a:xfrm>
          <a:prstGeom prst="roundRect">
            <a:avLst>
              <a:gd name="adj" fmla="val 11529"/>
            </a:avLst>
          </a:prstGeom>
          <a:solidFill>
            <a:srgbClr val="B3BDB5"/>
          </a:solidFill>
          <a:ln w="7620">
            <a:solidFill>
              <a:srgbClr val="99A39B"/>
            </a:solidFill>
            <a:prstDash val="solid"/>
          </a:ln>
        </p:spPr>
        <p:txBody>
          <a:bodyPr/>
          <a:lstStyle/>
          <a:p>
            <a:endParaRPr lang="ru-RU"/>
          </a:p>
        </p:txBody>
      </p:sp>
      <p:sp>
        <p:nvSpPr>
          <p:cNvPr id="11" name="Text 8"/>
          <p:cNvSpPr/>
          <p:nvPr/>
        </p:nvSpPr>
        <p:spPr>
          <a:xfrm>
            <a:off x="860364" y="3996946"/>
            <a:ext cx="4320488" cy="245624"/>
          </a:xfrm>
          <a:prstGeom prst="rect">
            <a:avLst/>
          </a:prstGeom>
          <a:noFill/>
          <a:ln/>
        </p:spPr>
        <p:txBody>
          <a:bodyPr wrap="none" lIns="0" tIns="0" rIns="0" bIns="0" rtlCol="0" anchor="t"/>
          <a:lstStyle/>
          <a:p>
            <a:pPr>
              <a:lnSpc>
                <a:spcPts val="1917"/>
              </a:lnSpc>
            </a:pPr>
            <a:r>
              <a:rPr lang="en-US" sz="1400" dirty="0">
                <a:solidFill>
                  <a:srgbClr val="000000"/>
                </a:solidFill>
                <a:latin typeface="+mn-lt"/>
                <a:ea typeface="Crimson Pro Bold" pitchFamily="34" charset="-122"/>
                <a:cs typeface="Crimson Pro Bold" pitchFamily="34" charset="-120"/>
              </a:rPr>
              <a:t>Фокус на проблемных зонах ликвидности</a:t>
            </a:r>
            <a:endParaRPr lang="en-US" sz="1400" dirty="0">
              <a:latin typeface="+mn-lt"/>
            </a:endParaRPr>
          </a:p>
        </p:txBody>
      </p:sp>
      <p:sp>
        <p:nvSpPr>
          <p:cNvPr id="12" name="Shape 9"/>
          <p:cNvSpPr/>
          <p:nvPr/>
        </p:nvSpPr>
        <p:spPr>
          <a:xfrm>
            <a:off x="696914" y="4555280"/>
            <a:ext cx="5400674" cy="572526"/>
          </a:xfrm>
          <a:prstGeom prst="roundRect">
            <a:avLst>
              <a:gd name="adj" fmla="val 11529"/>
            </a:avLst>
          </a:prstGeom>
          <a:solidFill>
            <a:srgbClr val="FCC451"/>
          </a:solidFill>
          <a:ln w="7620">
            <a:solidFill>
              <a:srgbClr val="E2AA37"/>
            </a:solidFill>
            <a:prstDash val="solid"/>
          </a:ln>
        </p:spPr>
        <p:txBody>
          <a:bodyPr/>
          <a:lstStyle/>
          <a:p>
            <a:endParaRPr lang="ru-RU"/>
          </a:p>
        </p:txBody>
      </p:sp>
      <p:sp>
        <p:nvSpPr>
          <p:cNvPr id="13" name="Text 10"/>
          <p:cNvSpPr/>
          <p:nvPr/>
        </p:nvSpPr>
        <p:spPr>
          <a:xfrm>
            <a:off x="860364" y="4718731"/>
            <a:ext cx="5925624" cy="245624"/>
          </a:xfrm>
          <a:prstGeom prst="rect">
            <a:avLst/>
          </a:prstGeom>
          <a:noFill/>
          <a:ln/>
        </p:spPr>
        <p:txBody>
          <a:bodyPr wrap="none" lIns="0" tIns="0" rIns="0" bIns="0" rtlCol="0" anchor="t"/>
          <a:lstStyle/>
          <a:p>
            <a:pPr>
              <a:lnSpc>
                <a:spcPts val="1917"/>
              </a:lnSpc>
            </a:pPr>
            <a:r>
              <a:rPr lang="en-US" sz="1400" dirty="0">
                <a:solidFill>
                  <a:srgbClr val="000000"/>
                </a:solidFill>
                <a:latin typeface="+mn-lt"/>
                <a:ea typeface="Crimson Pro Bold" pitchFamily="34" charset="-122"/>
                <a:cs typeface="Crimson Pro Bold" pitchFamily="34" charset="-120"/>
              </a:rPr>
              <a:t>Оперативное принятие решений по покрытию дефицита</a:t>
            </a:r>
            <a:endParaRPr lang="en-US" sz="1400" dirty="0">
              <a:latin typeface="+mn-lt"/>
            </a:endParaRPr>
          </a:p>
        </p:txBody>
      </p:sp>
      <p:pic>
        <p:nvPicPr>
          <p:cNvPr id="15" name="Рисунок 14">
            <a:extLst>
              <a:ext uri="{FF2B5EF4-FFF2-40B4-BE49-F238E27FC236}">
                <a16:creationId xmlns:a16="http://schemas.microsoft.com/office/drawing/2014/main" id="{028C4A72-79AB-4428-9B57-F84B136346B6}"/>
              </a:ext>
            </a:extLst>
          </p:cNvPr>
          <p:cNvPicPr>
            <a:picLocks noChangeAspect="1"/>
          </p:cNvPicPr>
          <p:nvPr/>
        </p:nvPicPr>
        <p:blipFill rotWithShape="1">
          <a:blip r:embed="rId4"/>
          <a:srcRect r="15303"/>
          <a:stretch/>
        </p:blipFill>
        <p:spPr>
          <a:xfrm>
            <a:off x="6502912" y="1346048"/>
            <a:ext cx="5692086" cy="4676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2435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80" name="Image 1" descr="preencoded.png">
            <a:extLst>
              <a:ext uri="{FF2B5EF4-FFF2-40B4-BE49-F238E27FC236}">
                <a16:creationId xmlns:a16="http://schemas.microsoft.com/office/drawing/2014/main" id="{FCCE8035-D7F6-45BA-9FEB-1824E132030F}"/>
              </a:ext>
            </a:extLst>
          </p:cNvPr>
          <p:cNvPicPr>
            <a:picLocks noChangeAspect="1"/>
          </p:cNvPicPr>
          <p:nvPr/>
        </p:nvPicPr>
        <p:blipFill>
          <a:blip r:embed="rId3"/>
          <a:stretch>
            <a:fillRect/>
          </a:stretch>
        </p:blipFill>
        <p:spPr>
          <a:xfrm>
            <a:off x="7393731" y="4495043"/>
            <a:ext cx="4377702" cy="2410927"/>
          </a:xfrm>
          <a:prstGeom prst="rect">
            <a:avLst/>
          </a:prstGeom>
        </p:spPr>
      </p:pic>
      <p:sp>
        <p:nvSpPr>
          <p:cNvPr id="23554" name="Заголовок 1">
            <a:extLst>
              <a:ext uri="{FF2B5EF4-FFF2-40B4-BE49-F238E27FC236}">
                <a16:creationId xmlns:a16="http://schemas.microsoft.com/office/drawing/2014/main" id="{EDA3B467-D49E-435D-A34A-FC157FD8D5CF}"/>
              </a:ext>
            </a:extLst>
          </p:cNvPr>
          <p:cNvSpPr>
            <a:spLocks noGrp="1" noChangeArrowheads="1"/>
          </p:cNvSpPr>
          <p:nvPr>
            <p:ph type="title"/>
          </p:nvPr>
        </p:nvSpPr>
        <p:spPr>
          <a:xfrm>
            <a:off x="696913" y="211878"/>
            <a:ext cx="9115794" cy="7803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Прогнозирование денежных потоков</a:t>
            </a:r>
          </a:p>
        </p:txBody>
      </p:sp>
      <p:pic>
        <p:nvPicPr>
          <p:cNvPr id="3" name="Рисунок 2">
            <a:extLst>
              <a:ext uri="{FF2B5EF4-FFF2-40B4-BE49-F238E27FC236}">
                <a16:creationId xmlns:a16="http://schemas.microsoft.com/office/drawing/2014/main" id="{931A9FA5-658D-4B4C-BBE9-BD729A4784FB}"/>
              </a:ext>
            </a:extLst>
          </p:cNvPr>
          <p:cNvPicPr>
            <a:picLocks noChangeAspect="1"/>
          </p:cNvPicPr>
          <p:nvPr/>
        </p:nvPicPr>
        <p:blipFill>
          <a:blip r:embed="rId4"/>
          <a:stretch>
            <a:fillRect/>
          </a:stretch>
        </p:blipFill>
        <p:spPr>
          <a:xfrm>
            <a:off x="624375" y="1333724"/>
            <a:ext cx="6675572" cy="4616349"/>
          </a:xfrm>
          <a:prstGeom prst="rect">
            <a:avLst/>
          </a:prstGeom>
          <a:noFill/>
          <a:ln w="9525">
            <a:solidFill>
              <a:srgbClr val="475467"/>
            </a:solidFill>
            <a:miter lim="800000"/>
            <a:headEnd/>
            <a:tailEnd/>
          </a:ln>
        </p:spPr>
      </p:pic>
      <p:pic>
        <p:nvPicPr>
          <p:cNvPr id="45" name="Image 1" descr="preencoded.png">
            <a:extLst>
              <a:ext uri="{FF2B5EF4-FFF2-40B4-BE49-F238E27FC236}">
                <a16:creationId xmlns:a16="http://schemas.microsoft.com/office/drawing/2014/main" id="{4E803DE8-648B-4BE2-814F-1D708F62D20C}"/>
              </a:ext>
            </a:extLst>
          </p:cNvPr>
          <p:cNvPicPr>
            <a:picLocks noChangeAspect="1"/>
          </p:cNvPicPr>
          <p:nvPr/>
        </p:nvPicPr>
        <p:blipFill>
          <a:blip r:embed="rId5"/>
          <a:stretch>
            <a:fillRect/>
          </a:stretch>
        </p:blipFill>
        <p:spPr>
          <a:xfrm>
            <a:off x="7569435" y="1197546"/>
            <a:ext cx="207911" cy="413934"/>
          </a:xfrm>
          <a:prstGeom prst="rect">
            <a:avLst/>
          </a:prstGeom>
        </p:spPr>
      </p:pic>
      <p:pic>
        <p:nvPicPr>
          <p:cNvPr id="52" name="Image 3" descr="preencoded.png">
            <a:extLst>
              <a:ext uri="{FF2B5EF4-FFF2-40B4-BE49-F238E27FC236}">
                <a16:creationId xmlns:a16="http://schemas.microsoft.com/office/drawing/2014/main" id="{4573252D-6E39-42E6-A48C-FA2600A3AC16}"/>
              </a:ext>
            </a:extLst>
          </p:cNvPr>
          <p:cNvPicPr>
            <a:picLocks noChangeAspect="1"/>
          </p:cNvPicPr>
          <p:nvPr/>
        </p:nvPicPr>
        <p:blipFill>
          <a:blip r:embed="rId6"/>
          <a:stretch>
            <a:fillRect/>
          </a:stretch>
        </p:blipFill>
        <p:spPr>
          <a:xfrm>
            <a:off x="7493621" y="4581171"/>
            <a:ext cx="207911" cy="210727"/>
          </a:xfrm>
          <a:prstGeom prst="rect">
            <a:avLst/>
          </a:prstGeom>
        </p:spPr>
      </p:pic>
      <p:sp>
        <p:nvSpPr>
          <p:cNvPr id="67" name="Shape 2">
            <a:extLst>
              <a:ext uri="{FF2B5EF4-FFF2-40B4-BE49-F238E27FC236}">
                <a16:creationId xmlns:a16="http://schemas.microsoft.com/office/drawing/2014/main" id="{B0FEF6CC-08A6-44D2-B910-65FD0C4836AE}"/>
              </a:ext>
            </a:extLst>
          </p:cNvPr>
          <p:cNvSpPr/>
          <p:nvPr/>
        </p:nvSpPr>
        <p:spPr>
          <a:xfrm>
            <a:off x="7510099" y="1331244"/>
            <a:ext cx="4152512" cy="1043134"/>
          </a:xfrm>
          <a:prstGeom prst="roundRect">
            <a:avLst>
              <a:gd name="adj" fmla="val 9309"/>
            </a:avLst>
          </a:prstGeom>
          <a:solidFill>
            <a:srgbClr val="FFFCFA"/>
          </a:solidFill>
          <a:ln w="15240">
            <a:solidFill>
              <a:srgbClr val="835E54"/>
            </a:solidFill>
            <a:prstDash val="solid"/>
          </a:ln>
        </p:spPr>
        <p:txBody>
          <a:bodyPr/>
          <a:lstStyle/>
          <a:p>
            <a:endParaRPr lang="ru-RU"/>
          </a:p>
        </p:txBody>
      </p:sp>
      <p:sp>
        <p:nvSpPr>
          <p:cNvPr id="68" name="Shape 3">
            <a:extLst>
              <a:ext uri="{FF2B5EF4-FFF2-40B4-BE49-F238E27FC236}">
                <a16:creationId xmlns:a16="http://schemas.microsoft.com/office/drawing/2014/main" id="{D76B58E2-D06B-4B75-B61D-C7FF8FDF62A4}"/>
              </a:ext>
            </a:extLst>
          </p:cNvPr>
          <p:cNvSpPr/>
          <p:nvPr/>
        </p:nvSpPr>
        <p:spPr>
          <a:xfrm>
            <a:off x="7497395" y="1331244"/>
            <a:ext cx="45719" cy="1043134"/>
          </a:xfrm>
          <a:prstGeom prst="roundRect">
            <a:avLst>
              <a:gd name="adj" fmla="val 80600"/>
            </a:avLst>
          </a:prstGeom>
          <a:solidFill>
            <a:srgbClr val="835E54"/>
          </a:solidFill>
          <a:ln/>
        </p:spPr>
        <p:txBody>
          <a:bodyPr/>
          <a:lstStyle/>
          <a:p>
            <a:endParaRPr lang="ru-RU"/>
          </a:p>
        </p:txBody>
      </p:sp>
      <p:sp>
        <p:nvSpPr>
          <p:cNvPr id="69" name="Text 4">
            <a:extLst>
              <a:ext uri="{FF2B5EF4-FFF2-40B4-BE49-F238E27FC236}">
                <a16:creationId xmlns:a16="http://schemas.microsoft.com/office/drawing/2014/main" id="{6A4B3AFA-A964-49FD-A1C8-8C7AFCD69D4D}"/>
              </a:ext>
            </a:extLst>
          </p:cNvPr>
          <p:cNvSpPr/>
          <p:nvPr/>
        </p:nvSpPr>
        <p:spPr>
          <a:xfrm>
            <a:off x="9368400" y="1441401"/>
            <a:ext cx="1033416" cy="242607"/>
          </a:xfrm>
          <a:prstGeom prst="rect">
            <a:avLst/>
          </a:prstGeom>
          <a:noFill/>
          <a:ln/>
        </p:spPr>
        <p:txBody>
          <a:bodyPr wrap="none" lIns="0" tIns="0" rIns="0" bIns="0" rtlCol="0" anchor="t"/>
          <a:lstStyle/>
          <a:p>
            <a:pPr algn="ctr">
              <a:lnSpc>
                <a:spcPts val="1167"/>
              </a:lnSpc>
            </a:pPr>
            <a:r>
              <a:rPr lang="ru-RU" sz="1400" b="1" dirty="0">
                <a:solidFill>
                  <a:srgbClr val="443728"/>
                </a:solidFill>
                <a:latin typeface="+mn-lt"/>
                <a:ea typeface="Crimson Pro Bold" pitchFamily="34" charset="-122"/>
                <a:cs typeface="Crimson Pro Bold" pitchFamily="34" charset="-120"/>
              </a:rPr>
              <a:t>Плановые курсы валют</a:t>
            </a:r>
          </a:p>
        </p:txBody>
      </p:sp>
      <p:sp>
        <p:nvSpPr>
          <p:cNvPr id="70" name="Text 5">
            <a:extLst>
              <a:ext uri="{FF2B5EF4-FFF2-40B4-BE49-F238E27FC236}">
                <a16:creationId xmlns:a16="http://schemas.microsoft.com/office/drawing/2014/main" id="{DB129CDE-8851-40DA-847E-7F64547CFF51}"/>
              </a:ext>
            </a:extLst>
          </p:cNvPr>
          <p:cNvSpPr/>
          <p:nvPr/>
        </p:nvSpPr>
        <p:spPr>
          <a:xfrm>
            <a:off x="7658366" y="1628175"/>
            <a:ext cx="3933392" cy="394810"/>
          </a:xfrm>
          <a:prstGeom prst="rect">
            <a:avLst/>
          </a:prstGeom>
          <a:noFill/>
          <a:ln/>
        </p:spPr>
        <p:txBody>
          <a:bodyPr wrap="square" lIns="0" tIns="0" rIns="0" bIns="0" rtlCol="0" anchor="t"/>
          <a:lstStyle/>
          <a:p>
            <a:pPr algn="ctr">
              <a:lnSpc>
                <a:spcPts val="1600"/>
              </a:lnSpc>
            </a:pPr>
            <a:r>
              <a:rPr lang="en-US" sz="1200" dirty="0">
                <a:solidFill>
                  <a:srgbClr val="443728"/>
                </a:solidFill>
                <a:latin typeface="+mn-lt"/>
                <a:ea typeface="Open Sans" pitchFamily="34" charset="-122"/>
                <a:cs typeface="Open Sans" pitchFamily="34" charset="-120"/>
              </a:rPr>
              <a:t>Прогноз ликвидности с учетом ожидаемых изменений обменного курса для </a:t>
            </a:r>
            <a:r>
              <a:rPr lang="en-US" sz="1200" dirty="0" err="1">
                <a:solidFill>
                  <a:srgbClr val="443728"/>
                </a:solidFill>
                <a:latin typeface="+mn-lt"/>
                <a:ea typeface="Open Sans" pitchFamily="34" charset="-122"/>
                <a:cs typeface="Open Sans" pitchFamily="34" charset="-120"/>
              </a:rPr>
              <a:t>минимизации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endParaRPr lang="en-US" sz="1200" dirty="0">
              <a:latin typeface="+mn-lt"/>
            </a:endParaRPr>
          </a:p>
        </p:txBody>
      </p:sp>
      <p:sp>
        <p:nvSpPr>
          <p:cNvPr id="71" name="Shape 6">
            <a:extLst>
              <a:ext uri="{FF2B5EF4-FFF2-40B4-BE49-F238E27FC236}">
                <a16:creationId xmlns:a16="http://schemas.microsoft.com/office/drawing/2014/main" id="{56FF497D-24ED-4084-A699-E7B443212987}"/>
              </a:ext>
            </a:extLst>
          </p:cNvPr>
          <p:cNvSpPr/>
          <p:nvPr/>
        </p:nvSpPr>
        <p:spPr>
          <a:xfrm>
            <a:off x="7510099" y="2468777"/>
            <a:ext cx="4152512" cy="845727"/>
          </a:xfrm>
          <a:prstGeom prst="roundRect">
            <a:avLst>
              <a:gd name="adj" fmla="val 11482"/>
            </a:avLst>
          </a:prstGeom>
          <a:solidFill>
            <a:srgbClr val="FFFCFA"/>
          </a:solidFill>
          <a:ln w="15240">
            <a:solidFill>
              <a:srgbClr val="C9907C"/>
            </a:solidFill>
            <a:prstDash val="solid"/>
          </a:ln>
        </p:spPr>
        <p:txBody>
          <a:bodyPr/>
          <a:lstStyle/>
          <a:p>
            <a:endParaRPr lang="ru-RU"/>
          </a:p>
        </p:txBody>
      </p:sp>
      <p:sp>
        <p:nvSpPr>
          <p:cNvPr id="72" name="Shape 7">
            <a:extLst>
              <a:ext uri="{FF2B5EF4-FFF2-40B4-BE49-F238E27FC236}">
                <a16:creationId xmlns:a16="http://schemas.microsoft.com/office/drawing/2014/main" id="{F11EEB57-EFDE-4530-9974-9351C3394F05}"/>
              </a:ext>
            </a:extLst>
          </p:cNvPr>
          <p:cNvSpPr/>
          <p:nvPr/>
        </p:nvSpPr>
        <p:spPr>
          <a:xfrm>
            <a:off x="7497395" y="2468777"/>
            <a:ext cx="45719" cy="845727"/>
          </a:xfrm>
          <a:prstGeom prst="roundRect">
            <a:avLst>
              <a:gd name="adj" fmla="val 80600"/>
            </a:avLst>
          </a:prstGeom>
          <a:solidFill>
            <a:srgbClr val="C9907C"/>
          </a:solidFill>
          <a:ln/>
        </p:spPr>
        <p:txBody>
          <a:bodyPr/>
          <a:lstStyle/>
          <a:p>
            <a:endParaRPr lang="ru-RU"/>
          </a:p>
        </p:txBody>
      </p:sp>
      <p:sp>
        <p:nvSpPr>
          <p:cNvPr id="73" name="Text 8">
            <a:extLst>
              <a:ext uri="{FF2B5EF4-FFF2-40B4-BE49-F238E27FC236}">
                <a16:creationId xmlns:a16="http://schemas.microsoft.com/office/drawing/2014/main" id="{5456960A-D3C1-4744-89C3-E65DCB7A497B}"/>
              </a:ext>
            </a:extLst>
          </p:cNvPr>
          <p:cNvSpPr/>
          <p:nvPr/>
        </p:nvSpPr>
        <p:spPr>
          <a:xfrm>
            <a:off x="9081592" y="2578936"/>
            <a:ext cx="1519873" cy="242607"/>
          </a:xfrm>
          <a:prstGeom prst="rect">
            <a:avLst/>
          </a:prstGeom>
          <a:noFill/>
          <a:ln/>
        </p:spPr>
        <p:txBody>
          <a:bodyPr wrap="none" lIns="0" tIns="0" rIns="0" bIns="0" rtlCol="0" anchor="t"/>
          <a:lstStyle/>
          <a:p>
            <a:pPr algn="ctr">
              <a:lnSpc>
                <a:spcPts val="1167"/>
              </a:lnSpc>
            </a:pPr>
            <a:r>
              <a:rPr lang="ru-RU" sz="1400" b="1" dirty="0">
                <a:solidFill>
                  <a:srgbClr val="443728"/>
                </a:solidFill>
                <a:latin typeface="+mn-lt"/>
                <a:ea typeface="Crimson Pro Bold" pitchFamily="34" charset="-122"/>
                <a:cs typeface="Crimson Pro Bold" pitchFamily="34" charset="-120"/>
              </a:rPr>
              <a:t>Точность прогнозных значений</a:t>
            </a:r>
          </a:p>
        </p:txBody>
      </p:sp>
      <p:sp>
        <p:nvSpPr>
          <p:cNvPr id="74" name="Text 9">
            <a:extLst>
              <a:ext uri="{FF2B5EF4-FFF2-40B4-BE49-F238E27FC236}">
                <a16:creationId xmlns:a16="http://schemas.microsoft.com/office/drawing/2014/main" id="{7D53114C-F9FF-417B-A884-460275732550}"/>
              </a:ext>
            </a:extLst>
          </p:cNvPr>
          <p:cNvSpPr/>
          <p:nvPr/>
        </p:nvSpPr>
        <p:spPr>
          <a:xfrm>
            <a:off x="7658366" y="2765709"/>
            <a:ext cx="3933392" cy="197405"/>
          </a:xfrm>
          <a:prstGeom prst="rect">
            <a:avLst/>
          </a:prstGeom>
          <a:noFill/>
          <a:ln/>
        </p:spPr>
        <p:txBody>
          <a:bodyPr wrap="square" lIns="0" tIns="0" rIns="0" bIns="0" rtlCol="0" anchor="t"/>
          <a:lstStyle/>
          <a:p>
            <a:pPr algn="ctr">
              <a:lnSpc>
                <a:spcPts val="1600"/>
              </a:lnSpc>
            </a:pPr>
            <a:r>
              <a:rPr lang="en-US" sz="1200" dirty="0">
                <a:solidFill>
                  <a:srgbClr val="443728"/>
                </a:solidFill>
                <a:latin typeface="+mn-lt"/>
                <a:ea typeface="Open Sans" pitchFamily="34" charset="-122"/>
                <a:cs typeface="Open Sans" pitchFamily="34" charset="-120"/>
              </a:rPr>
              <a:t>Применение коэффициентов для </a:t>
            </a:r>
            <a:r>
              <a:rPr lang="en-US" sz="1200" dirty="0" err="1">
                <a:solidFill>
                  <a:srgbClr val="443728"/>
                </a:solidFill>
                <a:latin typeface="+mn-lt"/>
                <a:ea typeface="Open Sans" pitchFamily="34" charset="-122"/>
                <a:cs typeface="Open Sans" pitchFamily="34" charset="-120"/>
              </a:rPr>
              <a:t>оценки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вероятности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платежей</a:t>
            </a:r>
            <a:r>
              <a:rPr lang="ru-RU" sz="1200" dirty="0">
                <a:solidFill>
                  <a:srgbClr val="443728"/>
                </a:solidFill>
                <a:latin typeface="+mn-lt"/>
                <a:ea typeface="Open Sans" pitchFamily="34" charset="-122"/>
                <a:cs typeface="Open Sans" pitchFamily="34" charset="-120"/>
              </a:rPr>
              <a:t> и поступлений ДС</a:t>
            </a:r>
            <a:endParaRPr lang="en-US" sz="1200" dirty="0">
              <a:latin typeface="+mn-lt"/>
            </a:endParaRPr>
          </a:p>
        </p:txBody>
      </p:sp>
      <p:sp>
        <p:nvSpPr>
          <p:cNvPr id="75" name="Shape 10">
            <a:extLst>
              <a:ext uri="{FF2B5EF4-FFF2-40B4-BE49-F238E27FC236}">
                <a16:creationId xmlns:a16="http://schemas.microsoft.com/office/drawing/2014/main" id="{FD6EDFEF-8E70-4CAD-AC99-A9BA7EF3485E}"/>
              </a:ext>
            </a:extLst>
          </p:cNvPr>
          <p:cNvSpPr/>
          <p:nvPr/>
        </p:nvSpPr>
        <p:spPr>
          <a:xfrm>
            <a:off x="7505588" y="3424663"/>
            <a:ext cx="4152512" cy="845727"/>
          </a:xfrm>
          <a:prstGeom prst="roundRect">
            <a:avLst>
              <a:gd name="adj" fmla="val 9309"/>
            </a:avLst>
          </a:prstGeom>
          <a:solidFill>
            <a:srgbClr val="FFFCFA"/>
          </a:solidFill>
          <a:ln w="15240">
            <a:solidFill>
              <a:srgbClr val="B3BDB5"/>
            </a:solidFill>
            <a:prstDash val="solid"/>
          </a:ln>
        </p:spPr>
        <p:txBody>
          <a:bodyPr/>
          <a:lstStyle/>
          <a:p>
            <a:endParaRPr lang="ru-RU" dirty="0"/>
          </a:p>
        </p:txBody>
      </p:sp>
      <p:sp>
        <p:nvSpPr>
          <p:cNvPr id="76" name="Shape 11">
            <a:extLst>
              <a:ext uri="{FF2B5EF4-FFF2-40B4-BE49-F238E27FC236}">
                <a16:creationId xmlns:a16="http://schemas.microsoft.com/office/drawing/2014/main" id="{1BD933BB-CFFC-463B-A8C3-2199D7C808B6}"/>
              </a:ext>
            </a:extLst>
          </p:cNvPr>
          <p:cNvSpPr/>
          <p:nvPr/>
        </p:nvSpPr>
        <p:spPr>
          <a:xfrm>
            <a:off x="7492884" y="3424663"/>
            <a:ext cx="45719" cy="845727"/>
          </a:xfrm>
          <a:prstGeom prst="roundRect">
            <a:avLst>
              <a:gd name="adj" fmla="val 80600"/>
            </a:avLst>
          </a:prstGeom>
          <a:solidFill>
            <a:srgbClr val="B3BDB5"/>
          </a:solidFill>
          <a:ln/>
        </p:spPr>
        <p:txBody>
          <a:bodyPr/>
          <a:lstStyle/>
          <a:p>
            <a:endParaRPr lang="ru-RU"/>
          </a:p>
        </p:txBody>
      </p:sp>
      <p:sp>
        <p:nvSpPr>
          <p:cNvPr id="77" name="Text 12">
            <a:extLst>
              <a:ext uri="{FF2B5EF4-FFF2-40B4-BE49-F238E27FC236}">
                <a16:creationId xmlns:a16="http://schemas.microsoft.com/office/drawing/2014/main" id="{FD916B44-5518-4C8C-8E35-AF80D767618E}"/>
              </a:ext>
            </a:extLst>
          </p:cNvPr>
          <p:cNvSpPr/>
          <p:nvPr/>
        </p:nvSpPr>
        <p:spPr>
          <a:xfrm>
            <a:off x="9015451" y="3534820"/>
            <a:ext cx="1624385" cy="196695"/>
          </a:xfrm>
          <a:prstGeom prst="rect">
            <a:avLst/>
          </a:prstGeom>
          <a:noFill/>
          <a:ln/>
        </p:spPr>
        <p:txBody>
          <a:bodyPr wrap="none" lIns="0" tIns="0" rIns="0" bIns="0" rtlCol="0" anchor="t"/>
          <a:lstStyle/>
          <a:p>
            <a:pPr algn="ctr">
              <a:lnSpc>
                <a:spcPts val="1167"/>
              </a:lnSpc>
            </a:pPr>
            <a:r>
              <a:rPr lang="ru-RU" sz="1400" b="1" dirty="0">
                <a:solidFill>
                  <a:srgbClr val="443728"/>
                </a:solidFill>
                <a:latin typeface="+mn-lt"/>
                <a:ea typeface="Crimson Pro Bold" pitchFamily="34" charset="-122"/>
                <a:cs typeface="Crimson Pro Bold" pitchFamily="34" charset="-120"/>
              </a:rPr>
              <a:t>Экстраполяция денежного потока</a:t>
            </a:r>
          </a:p>
        </p:txBody>
      </p:sp>
      <p:sp>
        <p:nvSpPr>
          <p:cNvPr id="78" name="Text 13">
            <a:extLst>
              <a:ext uri="{FF2B5EF4-FFF2-40B4-BE49-F238E27FC236}">
                <a16:creationId xmlns:a16="http://schemas.microsoft.com/office/drawing/2014/main" id="{84030779-FAB9-4A65-AA06-D44D0260F7EA}"/>
              </a:ext>
            </a:extLst>
          </p:cNvPr>
          <p:cNvSpPr/>
          <p:nvPr/>
        </p:nvSpPr>
        <p:spPr>
          <a:xfrm>
            <a:off x="7653855" y="3721593"/>
            <a:ext cx="3933392" cy="320095"/>
          </a:xfrm>
          <a:prstGeom prst="rect">
            <a:avLst/>
          </a:prstGeom>
          <a:noFill/>
          <a:ln/>
        </p:spPr>
        <p:txBody>
          <a:bodyPr wrap="square" lIns="0" tIns="0" rIns="0" bIns="0" rtlCol="0" anchor="t"/>
          <a:lstStyle/>
          <a:p>
            <a:pPr algn="ctr">
              <a:lnSpc>
                <a:spcPts val="1600"/>
              </a:lnSpc>
            </a:pPr>
            <a:r>
              <a:rPr lang="en-US" sz="1200" dirty="0">
                <a:solidFill>
                  <a:srgbClr val="443728"/>
                </a:solidFill>
                <a:latin typeface="+mn-lt"/>
                <a:ea typeface="Open Sans" pitchFamily="34" charset="-122"/>
                <a:cs typeface="Open Sans" pitchFamily="34" charset="-120"/>
              </a:rPr>
              <a:t>Использование </a:t>
            </a:r>
            <a:r>
              <a:rPr lang="en-US" sz="1200" dirty="0" err="1">
                <a:solidFill>
                  <a:srgbClr val="443728"/>
                </a:solidFill>
                <a:latin typeface="+mn-lt"/>
                <a:ea typeface="Open Sans" pitchFamily="34" charset="-122"/>
                <a:cs typeface="Open Sans" pitchFamily="34" charset="-120"/>
              </a:rPr>
              <a:t>прошлых</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фактических</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данных</a:t>
            </a:r>
            <a:r>
              <a:rPr lang="en-US" sz="1200" dirty="0">
                <a:solidFill>
                  <a:srgbClr val="443728"/>
                </a:solidFill>
                <a:latin typeface="+mn-lt"/>
                <a:ea typeface="Open Sans" pitchFamily="34" charset="-122"/>
                <a:cs typeface="Open Sans" pitchFamily="34" charset="-120"/>
              </a:rPr>
              <a:t> для </a:t>
            </a:r>
            <a:r>
              <a:rPr lang="en-US" sz="1200" dirty="0" err="1">
                <a:solidFill>
                  <a:srgbClr val="443728"/>
                </a:solidFill>
                <a:latin typeface="+mn-lt"/>
                <a:ea typeface="Open Sans" pitchFamily="34" charset="-122"/>
                <a:cs typeface="Open Sans" pitchFamily="34" charset="-120"/>
              </a:rPr>
              <a:t>создания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экстраполированных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прогнозов</a:t>
            </a:r>
            <a:endParaRPr lang="en-US" sz="1200" dirty="0">
              <a:latin typeface="+mn-lt"/>
            </a:endParaRPr>
          </a:p>
        </p:txBody>
      </p:sp>
      <p:sp>
        <p:nvSpPr>
          <p:cNvPr id="79" name="Text 15">
            <a:extLst>
              <a:ext uri="{FF2B5EF4-FFF2-40B4-BE49-F238E27FC236}">
                <a16:creationId xmlns:a16="http://schemas.microsoft.com/office/drawing/2014/main" id="{1C409B44-77E3-444D-8949-947C28606ED1}"/>
              </a:ext>
            </a:extLst>
          </p:cNvPr>
          <p:cNvSpPr/>
          <p:nvPr/>
        </p:nvSpPr>
        <p:spPr>
          <a:xfrm>
            <a:off x="7645385" y="4549726"/>
            <a:ext cx="2005977" cy="160075"/>
          </a:xfrm>
          <a:prstGeom prst="rect">
            <a:avLst/>
          </a:prstGeom>
          <a:noFill/>
          <a:ln/>
        </p:spPr>
        <p:txBody>
          <a:bodyPr wrap="none" lIns="0" tIns="0" rIns="0" bIns="0" rtlCol="0" anchor="t"/>
          <a:lstStyle/>
          <a:p>
            <a:pPr>
              <a:lnSpc>
                <a:spcPts val="1459"/>
              </a:lnSpc>
            </a:pPr>
            <a:r>
              <a:rPr lang="en-US" sz="1400" b="1" dirty="0">
                <a:solidFill>
                  <a:srgbClr val="443728"/>
                </a:solidFill>
                <a:latin typeface="+mn-lt"/>
                <a:ea typeface="Crimson Pro Bold" pitchFamily="34" charset="-122"/>
                <a:cs typeface="Crimson Pro Bold" pitchFamily="34" charset="-120"/>
              </a:rPr>
              <a:t>Формула прогнозирования ДДС</a:t>
            </a:r>
            <a:endParaRPr lang="en-US" sz="1400" dirty="0">
              <a:latin typeface="+mn-lt"/>
            </a:endParaRPr>
          </a:p>
        </p:txBody>
      </p:sp>
      <p:sp>
        <p:nvSpPr>
          <p:cNvPr id="81" name="Text 16">
            <a:extLst>
              <a:ext uri="{FF2B5EF4-FFF2-40B4-BE49-F238E27FC236}">
                <a16:creationId xmlns:a16="http://schemas.microsoft.com/office/drawing/2014/main" id="{4F680169-938C-4BC1-B159-FCDEBF793ECA}"/>
              </a:ext>
            </a:extLst>
          </p:cNvPr>
          <p:cNvSpPr/>
          <p:nvPr/>
        </p:nvSpPr>
        <p:spPr>
          <a:xfrm>
            <a:off x="7645385" y="6021421"/>
            <a:ext cx="895973" cy="127348"/>
          </a:xfrm>
          <a:prstGeom prst="rect">
            <a:avLst/>
          </a:prstGeom>
          <a:noFill/>
          <a:ln/>
        </p:spPr>
        <p:txBody>
          <a:bodyPr wrap="none" lIns="0" tIns="0" rIns="0" bIns="0" rtlCol="0" anchor="t"/>
          <a:lstStyle/>
          <a:p>
            <a:pPr algn="ctr">
              <a:lnSpc>
                <a:spcPts val="1167"/>
              </a:lnSpc>
            </a:pPr>
            <a:r>
              <a:rPr lang="en-US" sz="1400" b="1" dirty="0">
                <a:solidFill>
                  <a:srgbClr val="443728"/>
                </a:solidFill>
                <a:latin typeface="+mn-lt"/>
                <a:ea typeface="Crimson Pro Bold" pitchFamily="34" charset="-122"/>
                <a:cs typeface="Crimson Pro Bold" pitchFamily="34" charset="-120"/>
              </a:rPr>
              <a:t>Факт ДДС</a:t>
            </a:r>
            <a:endParaRPr lang="en-US" sz="1400" dirty="0">
              <a:latin typeface="+mn-lt"/>
            </a:endParaRPr>
          </a:p>
        </p:txBody>
      </p:sp>
      <p:sp>
        <p:nvSpPr>
          <p:cNvPr id="82" name="Text 17">
            <a:extLst>
              <a:ext uri="{FF2B5EF4-FFF2-40B4-BE49-F238E27FC236}">
                <a16:creationId xmlns:a16="http://schemas.microsoft.com/office/drawing/2014/main" id="{A881CA74-F01E-4C3E-8431-4C9B90B2F821}"/>
              </a:ext>
            </a:extLst>
          </p:cNvPr>
          <p:cNvSpPr/>
          <p:nvPr/>
        </p:nvSpPr>
        <p:spPr>
          <a:xfrm>
            <a:off x="8887626" y="4994667"/>
            <a:ext cx="925081" cy="127349"/>
          </a:xfrm>
          <a:prstGeom prst="rect">
            <a:avLst/>
          </a:prstGeom>
          <a:noFill/>
          <a:ln/>
        </p:spPr>
        <p:txBody>
          <a:bodyPr wrap="none" lIns="0" tIns="0" rIns="0" bIns="0" rtlCol="0" anchor="t"/>
          <a:lstStyle/>
          <a:p>
            <a:pPr algn="ctr">
              <a:lnSpc>
                <a:spcPts val="1167"/>
              </a:lnSpc>
            </a:pPr>
            <a:r>
              <a:rPr lang="en-US" sz="1400" b="1" dirty="0">
                <a:solidFill>
                  <a:srgbClr val="443728"/>
                </a:solidFill>
                <a:latin typeface="+mn-lt"/>
                <a:ea typeface="Crimson Pro Bold" pitchFamily="34" charset="-122"/>
                <a:cs typeface="Crimson Pro Bold" pitchFamily="34" charset="-120"/>
              </a:rPr>
              <a:t>× Коэф. доверия</a:t>
            </a:r>
            <a:endParaRPr lang="en-US" sz="1400" dirty="0">
              <a:latin typeface="+mn-lt"/>
            </a:endParaRPr>
          </a:p>
        </p:txBody>
      </p:sp>
      <p:sp>
        <p:nvSpPr>
          <p:cNvPr id="83" name="Text 18">
            <a:extLst>
              <a:ext uri="{FF2B5EF4-FFF2-40B4-BE49-F238E27FC236}">
                <a16:creationId xmlns:a16="http://schemas.microsoft.com/office/drawing/2014/main" id="{A9FBFA6F-D6DC-4A72-9F30-3E24D832354E}"/>
              </a:ext>
            </a:extLst>
          </p:cNvPr>
          <p:cNvSpPr/>
          <p:nvPr/>
        </p:nvSpPr>
        <p:spPr>
          <a:xfrm>
            <a:off x="9568957" y="6263706"/>
            <a:ext cx="895973" cy="127349"/>
          </a:xfrm>
          <a:prstGeom prst="rect">
            <a:avLst/>
          </a:prstGeom>
          <a:noFill/>
          <a:ln/>
        </p:spPr>
        <p:txBody>
          <a:bodyPr wrap="none" lIns="0" tIns="0" rIns="0" bIns="0" rtlCol="0" anchor="t"/>
          <a:lstStyle/>
          <a:p>
            <a:pPr algn="ctr">
              <a:lnSpc>
                <a:spcPts val="1167"/>
              </a:lnSpc>
            </a:pPr>
            <a:r>
              <a:rPr lang="en-US" sz="1400" b="1" dirty="0">
                <a:solidFill>
                  <a:srgbClr val="443728"/>
                </a:solidFill>
                <a:latin typeface="+mn-lt"/>
                <a:ea typeface="Crimson Pro Bold" pitchFamily="34" charset="-122"/>
                <a:cs typeface="Crimson Pro Bold" pitchFamily="34" charset="-120"/>
              </a:rPr>
              <a:t>+ Экстраполяция</a:t>
            </a:r>
            <a:endParaRPr lang="en-US" sz="1400" dirty="0">
              <a:latin typeface="+mn-lt"/>
            </a:endParaRPr>
          </a:p>
        </p:txBody>
      </p:sp>
      <p:sp>
        <p:nvSpPr>
          <p:cNvPr id="84" name="Text 19">
            <a:extLst>
              <a:ext uri="{FF2B5EF4-FFF2-40B4-BE49-F238E27FC236}">
                <a16:creationId xmlns:a16="http://schemas.microsoft.com/office/drawing/2014/main" id="{B896EE81-4529-4F4E-AB45-CE11B19D7BF6}"/>
              </a:ext>
            </a:extLst>
          </p:cNvPr>
          <p:cNvSpPr/>
          <p:nvPr/>
        </p:nvSpPr>
        <p:spPr>
          <a:xfrm>
            <a:off x="10674827" y="5251640"/>
            <a:ext cx="895973" cy="127349"/>
          </a:xfrm>
          <a:prstGeom prst="rect">
            <a:avLst/>
          </a:prstGeom>
          <a:noFill/>
          <a:ln/>
        </p:spPr>
        <p:txBody>
          <a:bodyPr wrap="none" lIns="0" tIns="0" rIns="0" bIns="0" rtlCol="0" anchor="t"/>
          <a:lstStyle/>
          <a:p>
            <a:pPr algn="ctr">
              <a:lnSpc>
                <a:spcPts val="1167"/>
              </a:lnSpc>
            </a:pPr>
            <a:r>
              <a:rPr lang="ru-RU"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Прогноз</a:t>
            </a:r>
            <a:r>
              <a:rPr lang="en-US" sz="1400" b="1" dirty="0">
                <a:solidFill>
                  <a:srgbClr val="443728"/>
                </a:solidFill>
                <a:latin typeface="+mn-lt"/>
                <a:ea typeface="Crimson Pro Bold" pitchFamily="34" charset="-122"/>
                <a:cs typeface="Crimson Pro Bold" pitchFamily="34" charset="-120"/>
              </a:rPr>
              <a:t> ДДС</a:t>
            </a:r>
            <a:endParaRPr lang="en-US" sz="1400" dirty="0">
              <a:latin typeface="+mn-lt"/>
            </a:endParaRPr>
          </a:p>
        </p:txBody>
      </p:sp>
    </p:spTree>
    <p:extLst>
      <p:ext uri="{BB962C8B-B14F-4D97-AF65-F5344CB8AC3E}">
        <p14:creationId xmlns:p14="http://schemas.microsoft.com/office/powerpoint/2010/main" val="2923814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4"/>
            <a:ext cx="9107654"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Моделирование остановки платежей «Что если?» </a:t>
            </a:r>
            <a:endParaRPr lang="en-US" sz="2800" dirty="0">
              <a:solidFill>
                <a:srgbClr val="443728"/>
              </a:solidFill>
              <a:latin typeface="+mj-lt"/>
              <a:ea typeface="Crimson Pro Bold" pitchFamily="34" charset="-122"/>
            </a:endParaRPr>
          </a:p>
        </p:txBody>
      </p:sp>
      <p:pic>
        <p:nvPicPr>
          <p:cNvPr id="23" name="Image 3" descr="preencoded.png">
            <a:extLst>
              <a:ext uri="{FF2B5EF4-FFF2-40B4-BE49-F238E27FC236}">
                <a16:creationId xmlns:a16="http://schemas.microsoft.com/office/drawing/2014/main" id="{19B99C34-49E7-473C-9D84-9F7D06B63F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6913" y="3406354"/>
            <a:ext cx="6306613" cy="2509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4" descr="preencoded.png">
            <a:extLst>
              <a:ext uri="{FF2B5EF4-FFF2-40B4-BE49-F238E27FC236}">
                <a16:creationId xmlns:a16="http://schemas.microsoft.com/office/drawing/2014/main" id="{CD555F67-D0EA-4854-94AA-98267FC96B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404063" y="4308371"/>
            <a:ext cx="8238140" cy="2543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Image 0" descr="preencoded.png">
            <a:extLst>
              <a:ext uri="{FF2B5EF4-FFF2-40B4-BE49-F238E27FC236}">
                <a16:creationId xmlns:a16="http://schemas.microsoft.com/office/drawing/2014/main" id="{195BD8CA-8CBE-4BD6-9010-0AA4F611C84B}"/>
              </a:ext>
            </a:extLst>
          </p:cNvPr>
          <p:cNvPicPr>
            <a:picLocks noChangeAspect="1"/>
          </p:cNvPicPr>
          <p:nvPr/>
        </p:nvPicPr>
        <p:blipFill>
          <a:blip r:embed="rId7"/>
          <a:stretch>
            <a:fillRect/>
          </a:stretch>
        </p:blipFill>
        <p:spPr>
          <a:xfrm>
            <a:off x="696913" y="1629594"/>
            <a:ext cx="3317154" cy="321544"/>
          </a:xfrm>
          <a:prstGeom prst="rect">
            <a:avLst/>
          </a:prstGeom>
        </p:spPr>
      </p:pic>
      <p:sp>
        <p:nvSpPr>
          <p:cNvPr id="35" name="Text 2">
            <a:extLst>
              <a:ext uri="{FF2B5EF4-FFF2-40B4-BE49-F238E27FC236}">
                <a16:creationId xmlns:a16="http://schemas.microsoft.com/office/drawing/2014/main" id="{822A4168-46E0-4E9D-8794-797F260DBFA9}"/>
              </a:ext>
            </a:extLst>
          </p:cNvPr>
          <p:cNvSpPr/>
          <p:nvPr/>
        </p:nvSpPr>
        <p:spPr>
          <a:xfrm>
            <a:off x="696913" y="2137215"/>
            <a:ext cx="3317154" cy="517050"/>
          </a:xfrm>
          <a:prstGeom prst="rect">
            <a:avLst/>
          </a:prstGeom>
          <a:noFill/>
          <a:ln/>
        </p:spPr>
        <p:txBody>
          <a:bodyPr wrap="square" lIns="0" tIns="0" rIns="0" bIns="0" rtlCol="0" anchor="t"/>
          <a:lstStyle/>
          <a:p>
            <a:pPr>
              <a:lnSpc>
                <a:spcPts val="2000"/>
              </a:lnSpc>
            </a:pPr>
            <a:r>
              <a:rPr lang="en-US" sz="1600" b="1" dirty="0" err="1">
                <a:solidFill>
                  <a:srgbClr val="443728"/>
                </a:solidFill>
                <a:latin typeface="+mn-lt"/>
                <a:ea typeface="Crimson Pro Bold" pitchFamily="34" charset="-122"/>
                <a:cs typeface="Crimson Pro Bold" pitchFamily="34" charset="-120"/>
              </a:rPr>
              <a:t>Моделирование</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крупными</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штрихами</a:t>
            </a:r>
            <a:endParaRPr lang="en-US" sz="1600" b="1" dirty="0">
              <a:latin typeface="+mn-lt"/>
            </a:endParaRPr>
          </a:p>
        </p:txBody>
      </p:sp>
      <p:sp>
        <p:nvSpPr>
          <p:cNvPr id="36" name="Text 3">
            <a:extLst>
              <a:ext uri="{FF2B5EF4-FFF2-40B4-BE49-F238E27FC236}">
                <a16:creationId xmlns:a16="http://schemas.microsoft.com/office/drawing/2014/main" id="{178F06BD-7816-41AB-BD43-1F2ADB0A2332}"/>
              </a:ext>
            </a:extLst>
          </p:cNvPr>
          <p:cNvSpPr/>
          <p:nvPr/>
        </p:nvSpPr>
        <p:spPr>
          <a:xfrm>
            <a:off x="696913" y="2722427"/>
            <a:ext cx="3317154"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Быстрая оценка влияния изменений без детализации</a:t>
            </a:r>
            <a:endParaRPr lang="en-US" sz="1600" dirty="0">
              <a:latin typeface="+mn-lt"/>
            </a:endParaRPr>
          </a:p>
        </p:txBody>
      </p:sp>
      <p:pic>
        <p:nvPicPr>
          <p:cNvPr id="37" name="Image 1" descr="preencoded.png">
            <a:extLst>
              <a:ext uri="{FF2B5EF4-FFF2-40B4-BE49-F238E27FC236}">
                <a16:creationId xmlns:a16="http://schemas.microsoft.com/office/drawing/2014/main" id="{A90DAC10-C7A4-4470-96B4-17E0A5982278}"/>
              </a:ext>
            </a:extLst>
          </p:cNvPr>
          <p:cNvPicPr>
            <a:picLocks noChangeAspect="1"/>
          </p:cNvPicPr>
          <p:nvPr/>
        </p:nvPicPr>
        <p:blipFill>
          <a:blip r:embed="rId8"/>
          <a:stretch>
            <a:fillRect/>
          </a:stretch>
        </p:blipFill>
        <p:spPr>
          <a:xfrm>
            <a:off x="4423935" y="1629594"/>
            <a:ext cx="3317154" cy="321544"/>
          </a:xfrm>
          <a:prstGeom prst="rect">
            <a:avLst/>
          </a:prstGeom>
        </p:spPr>
      </p:pic>
      <p:sp>
        <p:nvSpPr>
          <p:cNvPr id="38" name="Text 4">
            <a:extLst>
              <a:ext uri="{FF2B5EF4-FFF2-40B4-BE49-F238E27FC236}">
                <a16:creationId xmlns:a16="http://schemas.microsoft.com/office/drawing/2014/main" id="{0E1BD918-9047-493A-9122-862D7278A2D5}"/>
              </a:ext>
            </a:extLst>
          </p:cNvPr>
          <p:cNvSpPr/>
          <p:nvPr/>
        </p:nvSpPr>
        <p:spPr>
          <a:xfrm>
            <a:off x="4423935" y="2137215"/>
            <a:ext cx="2388549" cy="258525"/>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Детальная аналитика</a:t>
            </a:r>
            <a:endParaRPr lang="en-US" sz="1600" b="1" dirty="0">
              <a:latin typeface="+mn-lt"/>
            </a:endParaRPr>
          </a:p>
        </p:txBody>
      </p:sp>
      <p:sp>
        <p:nvSpPr>
          <p:cNvPr id="39" name="Text 5">
            <a:extLst>
              <a:ext uri="{FF2B5EF4-FFF2-40B4-BE49-F238E27FC236}">
                <a16:creationId xmlns:a16="http://schemas.microsoft.com/office/drawing/2014/main" id="{CE16F1AF-BD22-43B3-A989-B968EAB7BC99}"/>
              </a:ext>
            </a:extLst>
          </p:cNvPr>
          <p:cNvSpPr/>
          <p:nvPr/>
        </p:nvSpPr>
        <p:spPr>
          <a:xfrm>
            <a:off x="4423935" y="2722426"/>
            <a:ext cx="3429992"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Вывод сопроводительной информации по каждому сценарию</a:t>
            </a:r>
            <a:endParaRPr lang="en-US" sz="1600" dirty="0">
              <a:latin typeface="+mn-lt"/>
            </a:endParaRPr>
          </a:p>
        </p:txBody>
      </p:sp>
      <p:pic>
        <p:nvPicPr>
          <p:cNvPr id="40" name="Image 2" descr="preencoded.png">
            <a:extLst>
              <a:ext uri="{FF2B5EF4-FFF2-40B4-BE49-F238E27FC236}">
                <a16:creationId xmlns:a16="http://schemas.microsoft.com/office/drawing/2014/main" id="{6308F808-F077-440F-8FD1-D5686C95FA40}"/>
              </a:ext>
            </a:extLst>
          </p:cNvPr>
          <p:cNvPicPr>
            <a:picLocks noChangeAspect="1"/>
          </p:cNvPicPr>
          <p:nvPr/>
        </p:nvPicPr>
        <p:blipFill>
          <a:blip r:embed="rId9"/>
          <a:stretch>
            <a:fillRect/>
          </a:stretch>
        </p:blipFill>
        <p:spPr>
          <a:xfrm>
            <a:off x="8150958" y="1629594"/>
            <a:ext cx="3429992" cy="332559"/>
          </a:xfrm>
          <a:prstGeom prst="rect">
            <a:avLst/>
          </a:prstGeom>
        </p:spPr>
      </p:pic>
      <p:sp>
        <p:nvSpPr>
          <p:cNvPr id="41" name="Text 6">
            <a:extLst>
              <a:ext uri="{FF2B5EF4-FFF2-40B4-BE49-F238E27FC236}">
                <a16:creationId xmlns:a16="http://schemas.microsoft.com/office/drawing/2014/main" id="{3AB2491B-D8E7-48D7-86BF-A0DBE53EAA65}"/>
              </a:ext>
            </a:extLst>
          </p:cNvPr>
          <p:cNvSpPr/>
          <p:nvPr/>
        </p:nvSpPr>
        <p:spPr>
          <a:xfrm>
            <a:off x="8150958" y="2148231"/>
            <a:ext cx="3039377" cy="258525"/>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Гибкие варианты платежей</a:t>
            </a:r>
            <a:endParaRPr lang="en-US" sz="1600" b="1" dirty="0">
              <a:latin typeface="+mn-lt"/>
            </a:endParaRPr>
          </a:p>
        </p:txBody>
      </p:sp>
      <p:sp>
        <p:nvSpPr>
          <p:cNvPr id="42" name="Text 7">
            <a:extLst>
              <a:ext uri="{FF2B5EF4-FFF2-40B4-BE49-F238E27FC236}">
                <a16:creationId xmlns:a16="http://schemas.microsoft.com/office/drawing/2014/main" id="{A5218DDD-4965-4AA2-A89A-D07BAA7C3AB4}"/>
              </a:ext>
            </a:extLst>
          </p:cNvPr>
          <p:cNvSpPr/>
          <p:nvPr/>
        </p:nvSpPr>
        <p:spPr>
          <a:xfrm>
            <a:off x="8150958" y="2716493"/>
            <a:ext cx="3429992"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Отложить совсем или перенести сроки платежей</a:t>
            </a:r>
            <a:endParaRPr lang="en-US" sz="1600" dirty="0">
              <a:latin typeface="+mn-lt"/>
            </a:endParaRPr>
          </a:p>
        </p:txBody>
      </p:sp>
    </p:spTree>
    <p:extLst>
      <p:ext uri="{BB962C8B-B14F-4D97-AF65-F5344CB8AC3E}">
        <p14:creationId xmlns:p14="http://schemas.microsoft.com/office/powerpoint/2010/main" val="1280429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97587" y="0"/>
            <a:ext cx="6097411" cy="6859588"/>
          </a:xfrm>
          <a:prstGeom prst="rect">
            <a:avLst/>
          </a:prstGeom>
        </p:spPr>
      </p:pic>
      <p:sp>
        <p:nvSpPr>
          <p:cNvPr id="4" name="Text 0"/>
          <p:cNvSpPr/>
          <p:nvPr/>
        </p:nvSpPr>
        <p:spPr>
          <a:xfrm>
            <a:off x="696913" y="188913"/>
            <a:ext cx="5256658" cy="75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Управление </a:t>
            </a:r>
            <a:r>
              <a:rPr lang="en-US" sz="2800" dirty="0" err="1">
                <a:solidFill>
                  <a:srgbClr val="443728"/>
                </a:solidFill>
                <a:latin typeface="+mj-lt"/>
                <a:ea typeface="Crimson Pro Bold" pitchFamily="34" charset="-122"/>
              </a:rPr>
              <a:t>отложенными</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платежами</a:t>
            </a:r>
            <a:endParaRPr lang="en-US" sz="2800" dirty="0">
              <a:solidFill>
                <a:srgbClr val="443728"/>
              </a:solidFill>
              <a:latin typeface="+mj-lt"/>
              <a:ea typeface="Crimson Pro Bold" pitchFamily="34" charset="-122"/>
            </a:endParaRPr>
          </a:p>
        </p:txBody>
      </p:sp>
      <p:sp>
        <p:nvSpPr>
          <p:cNvPr id="5" name="Text 1"/>
          <p:cNvSpPr/>
          <p:nvPr/>
        </p:nvSpPr>
        <p:spPr>
          <a:xfrm>
            <a:off x="700399" y="1322772"/>
            <a:ext cx="4785039" cy="1045214"/>
          </a:xfrm>
          <a:prstGeom prst="rect">
            <a:avLst/>
          </a:prstGeom>
          <a:noFill/>
          <a:ln/>
        </p:spPr>
        <p:txBody>
          <a:bodyPr wrap="square" lIns="0" tIns="0" rIns="0" bIns="0" rtlCol="0" anchor="t"/>
          <a:lstStyle/>
          <a:p>
            <a:pPr>
              <a:lnSpc>
                <a:spcPts val="2042"/>
              </a:lnSpc>
            </a:pPr>
            <a:endParaRPr lang="en-US" sz="1250" dirty="0">
              <a:latin typeface="+mn-lt"/>
            </a:endParaRPr>
          </a:p>
        </p:txBody>
      </p:sp>
      <p:sp>
        <p:nvSpPr>
          <p:cNvPr id="7" name="Text 2"/>
          <p:cNvSpPr/>
          <p:nvPr/>
        </p:nvSpPr>
        <p:spPr>
          <a:xfrm>
            <a:off x="1697210" y="2111645"/>
            <a:ext cx="3571511" cy="256341"/>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Просмотр отложенных платежей</a:t>
            </a:r>
            <a:endParaRPr lang="en-US" sz="1600" dirty="0">
              <a:latin typeface="+mn-lt"/>
            </a:endParaRPr>
          </a:p>
        </p:txBody>
      </p:sp>
      <p:sp>
        <p:nvSpPr>
          <p:cNvPr id="8" name="Text 3"/>
          <p:cNvSpPr/>
          <p:nvPr/>
        </p:nvSpPr>
        <p:spPr>
          <a:xfrm>
            <a:off x="1697211" y="2465541"/>
            <a:ext cx="3802049" cy="783911"/>
          </a:xfrm>
          <a:prstGeom prst="rect">
            <a:avLst/>
          </a:prstGeom>
          <a:noFill/>
          <a:ln/>
        </p:spPr>
        <p:txBody>
          <a:bodyPr wrap="square" lIns="0" tIns="0" rIns="0" bIns="0" rtlCol="0" anchor="t"/>
          <a:lstStyle/>
          <a:p>
            <a:pPr>
              <a:lnSpc>
                <a:spcPts val="2042"/>
              </a:lnSpc>
            </a:pPr>
            <a:r>
              <a:rPr lang="en-US" sz="1400" dirty="0">
                <a:solidFill>
                  <a:srgbClr val="443728"/>
                </a:solidFill>
                <a:latin typeface="+mn-lt"/>
                <a:ea typeface="Open Sans" pitchFamily="34" charset="-122"/>
                <a:cs typeface="Open Sans" pitchFamily="34" charset="-120"/>
              </a:rPr>
              <a:t>Все </a:t>
            </a:r>
            <a:r>
              <a:rPr lang="en-US" sz="1400" dirty="0" err="1">
                <a:solidFill>
                  <a:srgbClr val="443728"/>
                </a:solidFill>
                <a:latin typeface="+mn-lt"/>
                <a:ea typeface="Open Sans" pitchFamily="34" charset="-122"/>
                <a:cs typeface="Open Sans" pitchFamily="34" charset="-120"/>
              </a:rPr>
              <a:t>приостановленные</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платежи</a:t>
            </a:r>
            <a:r>
              <a:rPr lang="en-US" sz="1400" dirty="0">
                <a:solidFill>
                  <a:srgbClr val="443728"/>
                </a:solidFill>
                <a:latin typeface="+mn-lt"/>
                <a:ea typeface="Open Sans" pitchFamily="34" charset="-122"/>
                <a:cs typeface="Open Sans" pitchFamily="34" charset="-120"/>
              </a:rPr>
              <a:t> удобно доступны на </a:t>
            </a:r>
            <a:r>
              <a:rPr lang="en-US" sz="1400" dirty="0" err="1">
                <a:solidFill>
                  <a:srgbClr val="443728"/>
                </a:solidFill>
                <a:latin typeface="+mn-lt"/>
                <a:ea typeface="Open Sans" pitchFamily="34" charset="-122"/>
                <a:cs typeface="Open Sans" pitchFamily="34" charset="-120"/>
              </a:rPr>
              <a:t>вкладке</a:t>
            </a:r>
            <a:r>
              <a:rPr lang="en-US" sz="1400"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Отложенные</a:t>
            </a:r>
            <a:r>
              <a:rPr lang="en-US" sz="1400" dirty="0">
                <a:solidFill>
                  <a:srgbClr val="443728"/>
                </a:solidFill>
                <a:latin typeface="+mn-lt"/>
                <a:ea typeface="Open Sans" pitchFamily="34" charset="-122"/>
                <a:cs typeface="Open Sans" pitchFamily="34" charset="-120"/>
              </a:rPr>
              <a:t> для </a:t>
            </a:r>
            <a:r>
              <a:rPr lang="en-US" sz="1400" dirty="0" err="1">
                <a:solidFill>
                  <a:srgbClr val="443728"/>
                </a:solidFill>
                <a:latin typeface="+mn-lt"/>
                <a:ea typeface="Open Sans" pitchFamily="34" charset="-122"/>
                <a:cs typeface="Open Sans" pitchFamily="34" charset="-120"/>
              </a:rPr>
              <a:t>быстрого</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обзора</a:t>
            </a:r>
            <a:endParaRPr lang="en-US" sz="1400" dirty="0">
              <a:latin typeface="+mn-lt"/>
            </a:endParaRPr>
          </a:p>
        </p:txBody>
      </p:sp>
      <p:sp>
        <p:nvSpPr>
          <p:cNvPr id="10" name="Text 4"/>
          <p:cNvSpPr/>
          <p:nvPr/>
        </p:nvSpPr>
        <p:spPr>
          <a:xfrm>
            <a:off x="1697211" y="3712117"/>
            <a:ext cx="3643759" cy="256341"/>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Массовое управление и стоп-лист</a:t>
            </a:r>
            <a:endParaRPr lang="en-US" sz="1600" dirty="0">
              <a:latin typeface="+mn-lt"/>
            </a:endParaRPr>
          </a:p>
        </p:txBody>
      </p:sp>
      <p:sp>
        <p:nvSpPr>
          <p:cNvPr id="11" name="Text 5"/>
          <p:cNvSpPr/>
          <p:nvPr/>
        </p:nvSpPr>
        <p:spPr>
          <a:xfrm>
            <a:off x="1697211" y="4066014"/>
            <a:ext cx="3802049" cy="783911"/>
          </a:xfrm>
          <a:prstGeom prst="rect">
            <a:avLst/>
          </a:prstGeom>
          <a:noFill/>
          <a:ln/>
        </p:spPr>
        <p:txBody>
          <a:bodyPr wrap="square" lIns="0" tIns="0" rIns="0" bIns="0" rtlCol="0" anchor="t"/>
          <a:lstStyle/>
          <a:p>
            <a:pPr>
              <a:lnSpc>
                <a:spcPts val="2042"/>
              </a:lnSpc>
            </a:pPr>
            <a:r>
              <a:rPr lang="ru-RU" sz="1400" dirty="0">
                <a:solidFill>
                  <a:srgbClr val="443728"/>
                </a:solidFill>
                <a:latin typeface="+mn-lt"/>
                <a:ea typeface="Open Sans" pitchFamily="34" charset="-122"/>
                <a:cs typeface="Open Sans" pitchFamily="34" charset="-120"/>
              </a:rPr>
              <a:t>Выделяйте отдельные позиции или управляйте ими </a:t>
            </a:r>
            <a:r>
              <a:rPr lang="ru-RU" sz="1400" dirty="0" err="1">
                <a:solidFill>
                  <a:srgbClr val="443728"/>
                </a:solidFill>
                <a:latin typeface="+mn-lt"/>
                <a:ea typeface="Open Sans" pitchFamily="34" charset="-122"/>
                <a:cs typeface="Open Sans" pitchFamily="34" charset="-120"/>
              </a:rPr>
              <a:t>пакетно</a:t>
            </a:r>
            <a:r>
              <a:rPr lang="ru-RU" sz="1400" dirty="0">
                <a:solidFill>
                  <a:srgbClr val="443728"/>
                </a:solidFill>
                <a:latin typeface="+mn-lt"/>
                <a:ea typeface="Open Sans" pitchFamily="34" charset="-122"/>
                <a:cs typeface="Open Sans" pitchFamily="34" charset="-120"/>
              </a:rPr>
              <a:t>, перемещая в стоп-лист через кнопку </a:t>
            </a:r>
            <a:r>
              <a:rPr lang="ru-RU" sz="1400" b="1" dirty="0">
                <a:solidFill>
                  <a:srgbClr val="443728"/>
                </a:solidFill>
                <a:latin typeface="+mn-lt"/>
                <a:ea typeface="Open Sans" pitchFamily="34" charset="-122"/>
                <a:cs typeface="Open Sans" pitchFamily="34" charset="-120"/>
              </a:rPr>
              <a:t>Отложить</a:t>
            </a:r>
            <a:r>
              <a:rPr lang="ru-RU" sz="1400" dirty="0">
                <a:solidFill>
                  <a:srgbClr val="443728"/>
                </a:solidFill>
                <a:latin typeface="+mn-lt"/>
                <a:ea typeface="Open Sans" pitchFamily="34" charset="-122"/>
                <a:cs typeface="Open Sans" pitchFamily="34" charset="-120"/>
              </a:rPr>
              <a:t> или возвращая к исполнению при необходимости</a:t>
            </a:r>
            <a:endParaRPr lang="en-US" sz="1400" dirty="0">
              <a:latin typeface="+mn-lt"/>
            </a:endParaRPr>
          </a:p>
        </p:txBody>
      </p:sp>
      <p:pic>
        <p:nvPicPr>
          <p:cNvPr id="13" name="Рисунок 12">
            <a:extLst>
              <a:ext uri="{FF2B5EF4-FFF2-40B4-BE49-F238E27FC236}">
                <a16:creationId xmlns:a16="http://schemas.microsoft.com/office/drawing/2014/main" id="{9D96A14C-134C-44A1-9357-CBCC920CBB59}"/>
              </a:ext>
            </a:extLst>
          </p:cNvPr>
          <p:cNvPicPr>
            <a:picLocks noChangeAspect="1"/>
          </p:cNvPicPr>
          <p:nvPr/>
        </p:nvPicPr>
        <p:blipFill>
          <a:blip r:embed="rId4"/>
          <a:stretch>
            <a:fillRect/>
          </a:stretch>
        </p:blipFill>
        <p:spPr>
          <a:xfrm>
            <a:off x="6389027" y="946085"/>
            <a:ext cx="5514530" cy="5112254"/>
          </a:xfrm>
          <a:prstGeom prst="rect">
            <a:avLst/>
          </a:prstGeom>
        </p:spPr>
      </p:pic>
      <p:pic>
        <p:nvPicPr>
          <p:cNvPr id="14" name="Image 2" descr="preencoded.png">
            <a:extLst>
              <a:ext uri="{FF2B5EF4-FFF2-40B4-BE49-F238E27FC236}">
                <a16:creationId xmlns:a16="http://schemas.microsoft.com/office/drawing/2014/main" id="{93A2A026-BD8D-47AE-9B0D-56397DD64423}"/>
              </a:ext>
            </a:extLst>
          </p:cNvPr>
          <p:cNvPicPr>
            <a:picLocks noChangeAspect="1"/>
          </p:cNvPicPr>
          <p:nvPr/>
        </p:nvPicPr>
        <p:blipFill>
          <a:blip r:embed="rId5"/>
          <a:stretch>
            <a:fillRect/>
          </a:stretch>
        </p:blipFill>
        <p:spPr>
          <a:xfrm>
            <a:off x="692163" y="2015282"/>
            <a:ext cx="785796" cy="1555200"/>
          </a:xfrm>
          <a:prstGeom prst="rect">
            <a:avLst/>
          </a:prstGeom>
        </p:spPr>
      </p:pic>
      <p:pic>
        <p:nvPicPr>
          <p:cNvPr id="15" name="Image 3" descr="preencoded.png">
            <a:extLst>
              <a:ext uri="{FF2B5EF4-FFF2-40B4-BE49-F238E27FC236}">
                <a16:creationId xmlns:a16="http://schemas.microsoft.com/office/drawing/2014/main" id="{84AFB11C-EC47-46AA-84B2-A2E2A063E3F2}"/>
              </a:ext>
            </a:extLst>
          </p:cNvPr>
          <p:cNvPicPr>
            <a:picLocks noChangeAspect="1"/>
          </p:cNvPicPr>
          <p:nvPr/>
        </p:nvPicPr>
        <p:blipFill>
          <a:blip r:embed="rId6"/>
          <a:stretch>
            <a:fillRect/>
          </a:stretch>
        </p:blipFill>
        <p:spPr>
          <a:xfrm>
            <a:off x="705986" y="3625843"/>
            <a:ext cx="785796" cy="173152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457627" y="0"/>
            <a:ext cx="5737371" cy="6859588"/>
          </a:xfrm>
          <a:prstGeom prst="rect">
            <a:avLst/>
          </a:prstGeom>
        </p:spPr>
      </p:pic>
      <p:sp>
        <p:nvSpPr>
          <p:cNvPr id="4" name="Text 0"/>
          <p:cNvSpPr/>
          <p:nvPr/>
        </p:nvSpPr>
        <p:spPr>
          <a:xfrm>
            <a:off x="696913" y="183040"/>
            <a:ext cx="5387821" cy="7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400" dirty="0">
                <a:solidFill>
                  <a:srgbClr val="443728"/>
                </a:solidFill>
                <a:latin typeface="+mj-lt"/>
                <a:ea typeface="Crimson Pro Bold" pitchFamily="34" charset="-122"/>
              </a:rPr>
              <a:t>Выводить остатки с учетом овердрафтов и МНО</a:t>
            </a:r>
          </a:p>
        </p:txBody>
      </p:sp>
      <p:graphicFrame>
        <p:nvGraphicFramePr>
          <p:cNvPr id="54" name="Таблица 20">
            <a:extLst>
              <a:ext uri="{FF2B5EF4-FFF2-40B4-BE49-F238E27FC236}">
                <a16:creationId xmlns:a16="http://schemas.microsoft.com/office/drawing/2014/main" id="{37F8C91D-8AEB-419C-8CFA-189F1B67F4A3}"/>
              </a:ext>
            </a:extLst>
          </p:cNvPr>
          <p:cNvGraphicFramePr>
            <a:graphicFrameLocks noGrp="1"/>
          </p:cNvGraphicFramePr>
          <p:nvPr>
            <p:extLst>
              <p:ext uri="{D42A27DB-BD31-4B8C-83A1-F6EECF244321}">
                <p14:modId xmlns:p14="http://schemas.microsoft.com/office/powerpoint/2010/main" val="515998173"/>
              </p:ext>
            </p:extLst>
          </p:nvPr>
        </p:nvGraphicFramePr>
        <p:xfrm>
          <a:off x="709767" y="1341438"/>
          <a:ext cx="5387821" cy="2246628"/>
        </p:xfrm>
        <a:graphic>
          <a:graphicData uri="http://schemas.openxmlformats.org/drawingml/2006/table">
            <a:tbl>
              <a:tblPr firstRow="1" bandRow="1">
                <a:tableStyleId>{22838BEF-8BB2-4498-84A7-C5851F593DF1}</a:tableStyleId>
              </a:tblPr>
              <a:tblGrid>
                <a:gridCol w="779308">
                  <a:extLst>
                    <a:ext uri="{9D8B030D-6E8A-4147-A177-3AD203B41FA5}">
                      <a16:colId xmlns:a16="http://schemas.microsoft.com/office/drawing/2014/main" val="2778026551"/>
                    </a:ext>
                  </a:extLst>
                </a:gridCol>
                <a:gridCol w="2239349">
                  <a:extLst>
                    <a:ext uri="{9D8B030D-6E8A-4147-A177-3AD203B41FA5}">
                      <a16:colId xmlns:a16="http://schemas.microsoft.com/office/drawing/2014/main" val="400721044"/>
                    </a:ext>
                  </a:extLst>
                </a:gridCol>
                <a:gridCol w="2369164">
                  <a:extLst>
                    <a:ext uri="{9D8B030D-6E8A-4147-A177-3AD203B41FA5}">
                      <a16:colId xmlns:a16="http://schemas.microsoft.com/office/drawing/2014/main" val="4294560685"/>
                    </a:ext>
                  </a:extLst>
                </a:gridCol>
              </a:tblGrid>
              <a:tr h="504429">
                <a:tc>
                  <a:txBody>
                    <a:bodyPr/>
                    <a:lstStyle/>
                    <a:p>
                      <a:endParaRPr lang="ru-RU" sz="1200" dirty="0">
                        <a:solidFill>
                          <a:srgbClr val="443728"/>
                        </a:solidFill>
                        <a:latin typeface="+mn-lt"/>
                      </a:endParaRPr>
                    </a:p>
                  </a:txBody>
                  <a:tcPr>
                    <a:noFill/>
                  </a:tcPr>
                </a:tc>
                <a:tc>
                  <a:txBody>
                    <a:bodyPr/>
                    <a:lstStyle/>
                    <a:p>
                      <a:r>
                        <a:rPr lang="ru-RU" sz="1400" b="1" dirty="0">
                          <a:solidFill>
                            <a:srgbClr val="443728"/>
                          </a:solidFill>
                        </a:rPr>
                        <a:t>Без учета ОД и МНО</a:t>
                      </a:r>
                    </a:p>
                    <a:p>
                      <a:r>
                        <a:rPr lang="ru-RU" sz="1200" b="0" dirty="0">
                          <a:solidFill>
                            <a:srgbClr val="443728"/>
                          </a:solidFill>
                        </a:rPr>
                        <a:t>(для оценки финансовой устойчивости)</a:t>
                      </a:r>
                      <a:endParaRPr lang="ru-RU" sz="1100" b="0" dirty="0">
                        <a:solidFill>
                          <a:srgbClr val="443728"/>
                        </a:solidFill>
                        <a:latin typeface="+mn-lt"/>
                      </a:endParaRPr>
                    </a:p>
                  </a:txBody>
                  <a:tcPr anchor="ctr">
                    <a:noFill/>
                  </a:tcPr>
                </a:tc>
                <a:tc>
                  <a:txBody>
                    <a:bodyPr/>
                    <a:lstStyle/>
                    <a:p>
                      <a:r>
                        <a:rPr lang="ru-RU" sz="1400" b="1" dirty="0">
                          <a:solidFill>
                            <a:srgbClr val="443728"/>
                          </a:solidFill>
                        </a:rPr>
                        <a:t>С учетом</a:t>
                      </a:r>
                      <a:r>
                        <a:rPr lang="ru-RU" sz="1400" b="0" dirty="0">
                          <a:solidFill>
                            <a:srgbClr val="443728"/>
                          </a:solidFill>
                        </a:rPr>
                        <a:t> </a:t>
                      </a:r>
                      <a:r>
                        <a:rPr lang="ru-RU" sz="1400" b="1" dirty="0">
                          <a:solidFill>
                            <a:srgbClr val="443728"/>
                          </a:solidFill>
                        </a:rPr>
                        <a:t>ОД и МНО</a:t>
                      </a:r>
                    </a:p>
                    <a:p>
                      <a:r>
                        <a:rPr lang="ru-RU" sz="1200" b="0" dirty="0">
                          <a:solidFill>
                            <a:srgbClr val="443728"/>
                          </a:solidFill>
                        </a:rPr>
                        <a:t>(для выявления реальных кассовых разрывов)</a:t>
                      </a:r>
                    </a:p>
                  </a:txBody>
                  <a:tcPr anchor="ctr">
                    <a:noFill/>
                  </a:tcPr>
                </a:tc>
                <a:extLst>
                  <a:ext uri="{0D108BD9-81ED-4DB2-BD59-A6C34878D82A}">
                    <a16:rowId xmlns:a16="http://schemas.microsoft.com/office/drawing/2014/main" val="3816603147"/>
                  </a:ext>
                </a:extLst>
              </a:tr>
              <a:tr h="832802">
                <a:tc>
                  <a:txBody>
                    <a:bodyPr/>
                    <a:lstStyle/>
                    <a:p>
                      <a:pPr marL="0" marR="0" lvl="0" indent="0" algn="l" defTabSz="967801" rtl="0" eaLnBrk="1" fontAlgn="auto" latinLnBrk="0" hangingPunct="1">
                        <a:lnSpc>
                          <a:spcPct val="100000"/>
                        </a:lnSpc>
                        <a:spcBef>
                          <a:spcPts val="0"/>
                        </a:spcBef>
                        <a:spcAft>
                          <a:spcPts val="0"/>
                        </a:spcAft>
                        <a:buClrTx/>
                        <a:buSzTx/>
                        <a:buFontTx/>
                        <a:buNone/>
                        <a:tabLst/>
                        <a:defRPr/>
                      </a:pPr>
                      <a:r>
                        <a:rPr lang="ru-RU" sz="1200" b="1" dirty="0">
                          <a:solidFill>
                            <a:srgbClr val="443728"/>
                          </a:solidFill>
                        </a:rPr>
                        <a:t>Овердрафт</a:t>
                      </a:r>
                      <a:endParaRPr lang="ru-RU" sz="1200" dirty="0">
                        <a:solidFill>
                          <a:srgbClr val="443728"/>
                        </a:solidFill>
                        <a:latin typeface="+mn-lt"/>
                      </a:endParaRPr>
                    </a:p>
                  </a:txBody>
                  <a:tcPr>
                    <a:solidFill>
                      <a:schemeClr val="accent3">
                        <a:lumMod val="95000"/>
                      </a:schemeClr>
                    </a:solidFill>
                  </a:tcPr>
                </a:tc>
                <a:tc>
                  <a:txBody>
                    <a:bodyPr/>
                    <a:lstStyle/>
                    <a:p>
                      <a:r>
                        <a:rPr lang="ru-RU" sz="1200" dirty="0">
                          <a:solidFill>
                            <a:srgbClr val="443728"/>
                          </a:solidFill>
                        </a:rPr>
                        <a:t>На счете 0 руб., </a:t>
                      </a:r>
                    </a:p>
                    <a:p>
                      <a:r>
                        <a:rPr lang="ru-RU" sz="1200" dirty="0">
                          <a:solidFill>
                            <a:srgbClr val="443728"/>
                          </a:solidFill>
                        </a:rPr>
                        <a:t>овердрафт 2 млн руб. → Доступно: 0 руб.</a:t>
                      </a:r>
                      <a:endParaRPr lang="ru-RU" sz="1200" dirty="0">
                        <a:solidFill>
                          <a:srgbClr val="443728"/>
                        </a:solidFill>
                        <a:latin typeface="+mn-lt"/>
                      </a:endParaRPr>
                    </a:p>
                  </a:txBody>
                  <a:tcPr anchor="ctr">
                    <a:solidFill>
                      <a:schemeClr val="accent3">
                        <a:lumMod val="95000"/>
                      </a:schemeClr>
                    </a:solidFill>
                  </a:tcPr>
                </a:tc>
                <a:tc>
                  <a:txBody>
                    <a:bodyPr/>
                    <a:lstStyle/>
                    <a:p>
                      <a:r>
                        <a:rPr lang="ru-RU" sz="1200" dirty="0">
                          <a:solidFill>
                            <a:srgbClr val="443728"/>
                          </a:solidFill>
                        </a:rPr>
                        <a:t>На счете 0 руб., </a:t>
                      </a:r>
                    </a:p>
                    <a:p>
                      <a:r>
                        <a:rPr lang="ru-RU" sz="1200" dirty="0">
                          <a:solidFill>
                            <a:srgbClr val="443728"/>
                          </a:solidFill>
                        </a:rPr>
                        <a:t>овердрафт 2 млн руб. → Доступно: 2 млн руб.</a:t>
                      </a:r>
                      <a:endParaRPr lang="ru-RU" sz="1200" dirty="0">
                        <a:solidFill>
                          <a:srgbClr val="443728"/>
                        </a:solidFill>
                        <a:latin typeface="+mn-lt"/>
                      </a:endParaRPr>
                    </a:p>
                  </a:txBody>
                  <a:tcPr anchor="ctr">
                    <a:solidFill>
                      <a:schemeClr val="accent3">
                        <a:lumMod val="95000"/>
                      </a:schemeClr>
                    </a:solidFill>
                  </a:tcPr>
                </a:tc>
                <a:extLst>
                  <a:ext uri="{0D108BD9-81ED-4DB2-BD59-A6C34878D82A}">
                    <a16:rowId xmlns:a16="http://schemas.microsoft.com/office/drawing/2014/main" val="1981793142"/>
                  </a:ext>
                </a:extLst>
              </a:tr>
              <a:tr h="743266">
                <a:tc>
                  <a:txBody>
                    <a:bodyPr/>
                    <a:lstStyle/>
                    <a:p>
                      <a:r>
                        <a:rPr lang="ru-RU" sz="1200" b="1" dirty="0">
                          <a:solidFill>
                            <a:srgbClr val="443728"/>
                          </a:solidFill>
                        </a:rPr>
                        <a:t>МНО</a:t>
                      </a:r>
                      <a:endParaRPr lang="ru-RU" sz="1200" b="1" dirty="0">
                        <a:solidFill>
                          <a:srgbClr val="443728"/>
                        </a:solidFill>
                        <a:latin typeface="+mn-lt"/>
                      </a:endParaRPr>
                    </a:p>
                  </a:txBody>
                  <a:tcPr anchor="ctr">
                    <a:solidFill>
                      <a:srgbClr val="FFFCFA"/>
                    </a:solidFill>
                  </a:tcPr>
                </a:tc>
                <a:tc>
                  <a:txBody>
                    <a:bodyPr/>
                    <a:lstStyle/>
                    <a:p>
                      <a:r>
                        <a:rPr lang="ru-RU" sz="1200" dirty="0">
                          <a:solidFill>
                            <a:srgbClr val="443728"/>
                          </a:solidFill>
                        </a:rPr>
                        <a:t>На счете 10 млн руб., </a:t>
                      </a:r>
                    </a:p>
                    <a:p>
                      <a:r>
                        <a:rPr lang="ru-RU" sz="1200" dirty="0">
                          <a:solidFill>
                            <a:srgbClr val="443728"/>
                          </a:solidFill>
                        </a:rPr>
                        <a:t>МНО 2 млн руб. → Доступно: 10 млн руб.</a:t>
                      </a:r>
                      <a:endParaRPr lang="ru-RU" sz="1200" dirty="0">
                        <a:solidFill>
                          <a:srgbClr val="443728"/>
                        </a:solidFill>
                        <a:latin typeface="+mn-lt"/>
                      </a:endParaRPr>
                    </a:p>
                  </a:txBody>
                  <a:tcPr anchor="ctr">
                    <a:solidFill>
                      <a:srgbClr val="FFFCFA"/>
                    </a:solidFill>
                  </a:tcPr>
                </a:tc>
                <a:tc>
                  <a:txBody>
                    <a:bodyPr/>
                    <a:lstStyle/>
                    <a:p>
                      <a:r>
                        <a:rPr lang="ru-RU" sz="1200" dirty="0">
                          <a:solidFill>
                            <a:srgbClr val="443728"/>
                          </a:solidFill>
                        </a:rPr>
                        <a:t>На счете 10 млн руб., </a:t>
                      </a:r>
                    </a:p>
                    <a:p>
                      <a:r>
                        <a:rPr lang="ru-RU" sz="1200" dirty="0">
                          <a:solidFill>
                            <a:srgbClr val="443728"/>
                          </a:solidFill>
                        </a:rPr>
                        <a:t>МНО 2 млн руб. → Доступно: 8 млн руб.</a:t>
                      </a:r>
                      <a:endParaRPr lang="ru-RU" sz="1200" dirty="0">
                        <a:solidFill>
                          <a:srgbClr val="443728"/>
                        </a:solidFill>
                        <a:latin typeface="+mn-lt"/>
                      </a:endParaRPr>
                    </a:p>
                  </a:txBody>
                  <a:tcPr anchor="ctr">
                    <a:solidFill>
                      <a:srgbClr val="FFFCFA"/>
                    </a:solidFill>
                  </a:tcPr>
                </a:tc>
                <a:extLst>
                  <a:ext uri="{0D108BD9-81ED-4DB2-BD59-A6C34878D82A}">
                    <a16:rowId xmlns:a16="http://schemas.microsoft.com/office/drawing/2014/main" val="1881475069"/>
                  </a:ext>
                </a:extLst>
              </a:tr>
            </a:tbl>
          </a:graphicData>
        </a:graphic>
      </p:graphicFrame>
      <p:sp>
        <p:nvSpPr>
          <p:cNvPr id="63" name="Text 0">
            <a:extLst>
              <a:ext uri="{FF2B5EF4-FFF2-40B4-BE49-F238E27FC236}">
                <a16:creationId xmlns:a16="http://schemas.microsoft.com/office/drawing/2014/main" id="{DF058D1F-CCC4-4F07-8D8B-7EBF74341C2D}"/>
              </a:ext>
            </a:extLst>
          </p:cNvPr>
          <p:cNvSpPr/>
          <p:nvPr/>
        </p:nvSpPr>
        <p:spPr>
          <a:xfrm>
            <a:off x="699336" y="4064793"/>
            <a:ext cx="5374967" cy="538089"/>
          </a:xfrm>
          <a:prstGeom prst="rect">
            <a:avLst/>
          </a:prstGeom>
          <a:noFill/>
          <a:ln/>
        </p:spPr>
        <p:txBody>
          <a:bodyPr wrap="square" lIns="0" tIns="0" rIns="0" bIns="0" rtlCol="0" anchor="t"/>
          <a:lstStyle/>
          <a:p>
            <a:pPr>
              <a:lnSpc>
                <a:spcPts val="2084"/>
              </a:lnSpc>
            </a:pPr>
            <a:r>
              <a:rPr lang="ru-RU" sz="2400" dirty="0">
                <a:solidFill>
                  <a:srgbClr val="443728"/>
                </a:solidFill>
                <a:latin typeface="+mj-lt"/>
                <a:ea typeface="Crimson Pro Bold" pitchFamily="34" charset="-122"/>
                <a:cs typeface="Crimson Pro Bold" pitchFamily="34" charset="-120"/>
              </a:rPr>
              <a:t>Настроить</a:t>
            </a:r>
            <a:r>
              <a:rPr lang="en-US" sz="2400" dirty="0">
                <a:solidFill>
                  <a:srgbClr val="443728"/>
                </a:solidFill>
                <a:latin typeface="+mj-lt"/>
                <a:ea typeface="Crimson Pro Bold" pitchFamily="34" charset="-122"/>
                <a:cs typeface="Crimson Pro Bold" pitchFamily="34" charset="-120"/>
              </a:rPr>
              <a:t> </a:t>
            </a:r>
            <a:r>
              <a:rPr lang="ru-RU" sz="2400" dirty="0">
                <a:solidFill>
                  <a:srgbClr val="443728"/>
                </a:solidFill>
                <a:latin typeface="+mj-lt"/>
                <a:ea typeface="Crimson Pro Bold" pitchFamily="34" charset="-122"/>
                <a:cs typeface="Crimson Pro Bold" pitchFamily="34" charset="-120"/>
              </a:rPr>
              <a:t>вывод дополнительных сведений:</a:t>
            </a:r>
            <a:endParaRPr lang="en-US" sz="2400" dirty="0">
              <a:latin typeface="+mj-lt"/>
            </a:endParaRPr>
          </a:p>
        </p:txBody>
      </p:sp>
      <p:sp>
        <p:nvSpPr>
          <p:cNvPr id="64" name="TextBox 63">
            <a:extLst>
              <a:ext uri="{FF2B5EF4-FFF2-40B4-BE49-F238E27FC236}">
                <a16:creationId xmlns:a16="http://schemas.microsoft.com/office/drawing/2014/main" id="{E4D7E641-9AA1-46A2-A26E-EC6FD57FC238}"/>
              </a:ext>
            </a:extLst>
          </p:cNvPr>
          <p:cNvSpPr txBox="1"/>
          <p:nvPr/>
        </p:nvSpPr>
        <p:spPr>
          <a:xfrm>
            <a:off x="696913" y="4837477"/>
            <a:ext cx="5387821" cy="1400383"/>
          </a:xfrm>
          <a:prstGeom prst="rect">
            <a:avLst/>
          </a:prstGeom>
          <a:noFill/>
        </p:spPr>
        <p:txBody>
          <a:bodyPr wrap="square">
            <a:spAutoFit/>
          </a:bodyPr>
          <a:lstStyle/>
          <a:p>
            <a:pPr marL="285750" lvl="0" indent="-285750" algn="just">
              <a:spcBef>
                <a:spcPts val="100"/>
              </a:spcBef>
              <a:spcAft>
                <a:spcPts val="100"/>
              </a:spcAft>
              <a:buFont typeface="Arial" panose="020B0604020202020204" pitchFamily="34" charset="0"/>
              <a:buChar char="•"/>
            </a:pPr>
            <a:r>
              <a:rPr lang="ru-RU" sz="1600" dirty="0">
                <a:solidFill>
                  <a:srgbClr val="000000"/>
                </a:solidFill>
                <a:effectLst/>
                <a:latin typeface="+mn-lt"/>
                <a:ea typeface="Batang" panose="02030600000101010101" pitchFamily="18" charset="-127"/>
              </a:rPr>
              <a:t>среднедневной остаток на счете</a:t>
            </a:r>
          </a:p>
          <a:p>
            <a:pPr marL="285750" lvl="0" indent="-285750" algn="just">
              <a:spcBef>
                <a:spcPts val="100"/>
              </a:spcBef>
              <a:spcAft>
                <a:spcPts val="100"/>
              </a:spcAft>
              <a:buFont typeface="Arial" panose="020B0604020202020204" pitchFamily="34" charset="0"/>
              <a:buChar char="•"/>
            </a:pPr>
            <a:r>
              <a:rPr lang="ru-RU" sz="1600" dirty="0">
                <a:solidFill>
                  <a:srgbClr val="000000"/>
                </a:solidFill>
                <a:effectLst/>
                <a:latin typeface="+mn-lt"/>
                <a:ea typeface="Batang" panose="02030600000101010101" pitchFamily="18" charset="-127"/>
              </a:rPr>
              <a:t>максимальная глубина овердрафта за всю историю</a:t>
            </a:r>
          </a:p>
          <a:p>
            <a:pPr marL="285750" lvl="0" indent="-285750" algn="just">
              <a:spcBef>
                <a:spcPts val="100"/>
              </a:spcBef>
              <a:spcAft>
                <a:spcPts val="100"/>
              </a:spcAft>
              <a:buFont typeface="Arial" panose="020B0604020202020204" pitchFamily="34" charset="0"/>
              <a:buChar char="•"/>
            </a:pPr>
            <a:r>
              <a:rPr lang="ru-RU" sz="1600" dirty="0">
                <a:solidFill>
                  <a:srgbClr val="000000"/>
                </a:solidFill>
                <a:effectLst/>
                <a:latin typeface="+mn-lt"/>
                <a:ea typeface="Batang" panose="02030600000101010101" pitchFamily="18" charset="-127"/>
              </a:rPr>
              <a:t>средний срок овердрафта в днях</a:t>
            </a:r>
          </a:p>
          <a:p>
            <a:pPr marL="285750" lvl="0" indent="-285750" algn="just">
              <a:spcBef>
                <a:spcPts val="100"/>
              </a:spcBef>
              <a:spcAft>
                <a:spcPts val="100"/>
              </a:spcAft>
              <a:buFont typeface="Arial" panose="020B0604020202020204" pitchFamily="34" charset="0"/>
              <a:buChar char="•"/>
            </a:pPr>
            <a:r>
              <a:rPr lang="ru-RU" sz="1600" dirty="0">
                <a:solidFill>
                  <a:srgbClr val="000000"/>
                </a:solidFill>
                <a:effectLst/>
                <a:latin typeface="+mn-lt"/>
                <a:ea typeface="Batang" panose="02030600000101010101" pitchFamily="18" charset="-127"/>
              </a:rPr>
              <a:t>сведения о договоре овердрафта или МНО</a:t>
            </a:r>
          </a:p>
        </p:txBody>
      </p:sp>
      <p:sp>
        <p:nvSpPr>
          <p:cNvPr id="65" name="Shape 3">
            <a:extLst>
              <a:ext uri="{FF2B5EF4-FFF2-40B4-BE49-F238E27FC236}">
                <a16:creationId xmlns:a16="http://schemas.microsoft.com/office/drawing/2014/main" id="{D371A8E4-B9C7-41BC-BD44-636CB96ED17C}"/>
              </a:ext>
            </a:extLst>
          </p:cNvPr>
          <p:cNvSpPr/>
          <p:nvPr/>
        </p:nvSpPr>
        <p:spPr>
          <a:xfrm>
            <a:off x="694461" y="4854384"/>
            <a:ext cx="241852" cy="241852"/>
          </a:xfrm>
          <a:prstGeom prst="roundRect">
            <a:avLst>
              <a:gd name="adj" fmla="val 18674"/>
            </a:avLst>
          </a:prstGeom>
          <a:solidFill>
            <a:srgbClr val="835E54"/>
          </a:solidFill>
          <a:ln w="7620">
            <a:solidFill>
              <a:srgbClr val="9C776D"/>
            </a:solidFill>
            <a:prstDash val="solid"/>
          </a:ln>
        </p:spPr>
        <p:txBody>
          <a:bodyPr wrap="square"/>
          <a:lstStyle/>
          <a:p>
            <a:endParaRPr lang="ru-RU" dirty="0">
              <a:latin typeface="+mn-lt"/>
            </a:endParaRPr>
          </a:p>
        </p:txBody>
      </p:sp>
      <p:sp>
        <p:nvSpPr>
          <p:cNvPr id="66" name="Shape 5">
            <a:extLst>
              <a:ext uri="{FF2B5EF4-FFF2-40B4-BE49-F238E27FC236}">
                <a16:creationId xmlns:a16="http://schemas.microsoft.com/office/drawing/2014/main" id="{25B4EA24-65CB-4CDA-B1FD-9788349D7D06}"/>
              </a:ext>
            </a:extLst>
          </p:cNvPr>
          <p:cNvSpPr/>
          <p:nvPr/>
        </p:nvSpPr>
        <p:spPr>
          <a:xfrm>
            <a:off x="694461" y="5224835"/>
            <a:ext cx="241852" cy="241852"/>
          </a:xfrm>
          <a:prstGeom prst="roundRect">
            <a:avLst>
              <a:gd name="adj" fmla="val 18674"/>
            </a:avLst>
          </a:prstGeom>
          <a:solidFill>
            <a:srgbClr val="C9907C"/>
          </a:solidFill>
          <a:ln w="7620">
            <a:solidFill>
              <a:srgbClr val="AF7662"/>
            </a:solidFill>
            <a:prstDash val="solid"/>
          </a:ln>
        </p:spPr>
        <p:txBody>
          <a:bodyPr wrap="square"/>
          <a:lstStyle/>
          <a:p>
            <a:endParaRPr lang="ru-RU" dirty="0">
              <a:latin typeface="+mn-lt"/>
            </a:endParaRPr>
          </a:p>
        </p:txBody>
      </p:sp>
      <p:sp>
        <p:nvSpPr>
          <p:cNvPr id="67" name="Shape 3">
            <a:extLst>
              <a:ext uri="{FF2B5EF4-FFF2-40B4-BE49-F238E27FC236}">
                <a16:creationId xmlns:a16="http://schemas.microsoft.com/office/drawing/2014/main" id="{4832A9B4-45AD-4DAF-9909-1C0CBE326D1E}"/>
              </a:ext>
            </a:extLst>
          </p:cNvPr>
          <p:cNvSpPr/>
          <p:nvPr/>
        </p:nvSpPr>
        <p:spPr>
          <a:xfrm>
            <a:off x="694461" y="5595286"/>
            <a:ext cx="241852" cy="241852"/>
          </a:xfrm>
          <a:prstGeom prst="roundRect">
            <a:avLst>
              <a:gd name="adj" fmla="val 18674"/>
            </a:avLst>
          </a:prstGeom>
          <a:solidFill>
            <a:srgbClr val="FCC451"/>
          </a:solidFill>
          <a:ln w="7620">
            <a:solidFill>
              <a:srgbClr val="9C776D"/>
            </a:solidFill>
            <a:prstDash val="solid"/>
          </a:ln>
        </p:spPr>
        <p:txBody>
          <a:bodyPr wrap="square"/>
          <a:lstStyle/>
          <a:p>
            <a:endParaRPr lang="ru-RU" dirty="0">
              <a:latin typeface="+mn-lt"/>
            </a:endParaRPr>
          </a:p>
        </p:txBody>
      </p:sp>
      <p:sp>
        <p:nvSpPr>
          <p:cNvPr id="68" name="Shape 5">
            <a:extLst>
              <a:ext uri="{FF2B5EF4-FFF2-40B4-BE49-F238E27FC236}">
                <a16:creationId xmlns:a16="http://schemas.microsoft.com/office/drawing/2014/main" id="{2AEEF926-A360-4977-A913-04378D70BA7D}"/>
              </a:ext>
            </a:extLst>
          </p:cNvPr>
          <p:cNvSpPr/>
          <p:nvPr/>
        </p:nvSpPr>
        <p:spPr>
          <a:xfrm>
            <a:off x="694461" y="5965737"/>
            <a:ext cx="241852" cy="241852"/>
          </a:xfrm>
          <a:prstGeom prst="roundRect">
            <a:avLst>
              <a:gd name="adj" fmla="val 18674"/>
            </a:avLst>
          </a:prstGeom>
          <a:solidFill>
            <a:srgbClr val="B3BDB5"/>
          </a:solidFill>
          <a:ln w="7620">
            <a:solidFill>
              <a:srgbClr val="AF7662"/>
            </a:solidFill>
            <a:prstDash val="solid"/>
          </a:ln>
        </p:spPr>
        <p:txBody>
          <a:bodyPr wrap="square"/>
          <a:lstStyle/>
          <a:p>
            <a:endParaRPr lang="ru-RU" dirty="0">
              <a:latin typeface="+mn-lt"/>
            </a:endParaRPr>
          </a:p>
        </p:txBody>
      </p:sp>
      <p:pic>
        <p:nvPicPr>
          <p:cNvPr id="9" name="Рисунок 8">
            <a:extLst>
              <a:ext uri="{FF2B5EF4-FFF2-40B4-BE49-F238E27FC236}">
                <a16:creationId xmlns:a16="http://schemas.microsoft.com/office/drawing/2014/main" id="{05B3E988-DCA1-4081-AB26-5E4DECB208F2}"/>
              </a:ext>
            </a:extLst>
          </p:cNvPr>
          <p:cNvPicPr>
            <a:picLocks noChangeAspect="1"/>
          </p:cNvPicPr>
          <p:nvPr/>
        </p:nvPicPr>
        <p:blipFill rotWithShape="1">
          <a:blip r:embed="rId4"/>
          <a:srcRect l="4658" r="12890"/>
          <a:stretch/>
        </p:blipFill>
        <p:spPr>
          <a:xfrm>
            <a:off x="6480912" y="981075"/>
            <a:ext cx="5815252" cy="3084261"/>
          </a:xfrm>
          <a:prstGeom prst="rect">
            <a:avLst/>
          </a:prstGeom>
        </p:spPr>
      </p:pic>
      <p:pic>
        <p:nvPicPr>
          <p:cNvPr id="18" name="Рисунок 17">
            <a:extLst>
              <a:ext uri="{FF2B5EF4-FFF2-40B4-BE49-F238E27FC236}">
                <a16:creationId xmlns:a16="http://schemas.microsoft.com/office/drawing/2014/main" id="{F5599CBF-A352-4339-A462-005C89889838}"/>
              </a:ext>
            </a:extLst>
          </p:cNvPr>
          <p:cNvPicPr>
            <a:picLocks noChangeAspect="1"/>
          </p:cNvPicPr>
          <p:nvPr/>
        </p:nvPicPr>
        <p:blipFill rotWithShape="1">
          <a:blip r:embed="rId5"/>
          <a:srcRect b="-3719"/>
          <a:stretch/>
        </p:blipFill>
        <p:spPr>
          <a:xfrm>
            <a:off x="6486810" y="4263495"/>
            <a:ext cx="5736178" cy="1922679"/>
          </a:xfrm>
          <a:prstGeom prst="rect">
            <a:avLst/>
          </a:prstGeom>
        </p:spPr>
      </p:pic>
      <p:pic>
        <p:nvPicPr>
          <p:cNvPr id="70" name="Рисунок 69">
            <a:extLst>
              <a:ext uri="{FF2B5EF4-FFF2-40B4-BE49-F238E27FC236}">
                <a16:creationId xmlns:a16="http://schemas.microsoft.com/office/drawing/2014/main" id="{0A82393A-93DE-4BAA-82F6-C2BB631EADA6}"/>
              </a:ext>
            </a:extLst>
          </p:cNvPr>
          <p:cNvPicPr>
            <a:picLocks noChangeAspect="1"/>
          </p:cNvPicPr>
          <p:nvPr/>
        </p:nvPicPr>
        <p:blipFill rotWithShape="1">
          <a:blip r:embed="rId4"/>
          <a:srcRect l="21870" t="63846" r="57822" b="20383"/>
          <a:stretch/>
        </p:blipFill>
        <p:spPr>
          <a:xfrm>
            <a:off x="5953571" y="1661841"/>
            <a:ext cx="3744417" cy="1245096"/>
          </a:xfrm>
          <a:prstGeom prst="ellipse">
            <a:avLst/>
          </a:prstGeom>
          <a:ln w="38100">
            <a:solidFill>
              <a:srgbClr val="835E54"/>
            </a:solidFill>
          </a:ln>
        </p:spPr>
      </p:pic>
      <p:pic>
        <p:nvPicPr>
          <p:cNvPr id="71" name="Рисунок 70">
            <a:extLst>
              <a:ext uri="{FF2B5EF4-FFF2-40B4-BE49-F238E27FC236}">
                <a16:creationId xmlns:a16="http://schemas.microsoft.com/office/drawing/2014/main" id="{3B13B1F5-F623-4C97-92FA-40F237134FDC}"/>
              </a:ext>
            </a:extLst>
          </p:cNvPr>
          <p:cNvPicPr>
            <a:picLocks noChangeAspect="1"/>
          </p:cNvPicPr>
          <p:nvPr/>
        </p:nvPicPr>
        <p:blipFill rotWithShape="1">
          <a:blip r:embed="rId5"/>
          <a:srcRect l="21388" t="22532" r="60124" b="56951"/>
          <a:stretch/>
        </p:blipFill>
        <p:spPr>
          <a:xfrm>
            <a:off x="5953571" y="5056086"/>
            <a:ext cx="3672409" cy="1317104"/>
          </a:xfrm>
          <a:prstGeom prst="ellipse">
            <a:avLst/>
          </a:prstGeom>
          <a:ln w="38100">
            <a:solidFill>
              <a:srgbClr val="835E54"/>
            </a:solidFill>
          </a:ln>
        </p:spPr>
      </p:pic>
    </p:spTree>
    <p:extLst>
      <p:ext uri="{BB962C8B-B14F-4D97-AF65-F5344CB8AC3E}">
        <p14:creationId xmlns:p14="http://schemas.microsoft.com/office/powerpoint/2010/main" val="74681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33" name="Image 1" descr="preencoded.png">
            <a:extLst>
              <a:ext uri="{FF2B5EF4-FFF2-40B4-BE49-F238E27FC236}">
                <a16:creationId xmlns:a16="http://schemas.microsoft.com/office/drawing/2014/main" id="{78C18956-5536-4310-89DB-966630C44C47}"/>
              </a:ext>
            </a:extLst>
          </p:cNvPr>
          <p:cNvPicPr>
            <a:picLocks noChangeAspect="1"/>
          </p:cNvPicPr>
          <p:nvPr/>
        </p:nvPicPr>
        <p:blipFill rotWithShape="1">
          <a:blip r:embed="rId3"/>
          <a:srcRect t="-1" b="38507"/>
          <a:stretch/>
        </p:blipFill>
        <p:spPr>
          <a:xfrm>
            <a:off x="0" y="-18602"/>
            <a:ext cx="12195175" cy="1864865"/>
          </a:xfrm>
          <a:prstGeom prst="rect">
            <a:avLst/>
          </a:prstGeom>
        </p:spPr>
      </p:pic>
      <p:sp>
        <p:nvSpPr>
          <p:cNvPr id="4" name="Shape 1"/>
          <p:cNvSpPr/>
          <p:nvPr/>
        </p:nvSpPr>
        <p:spPr>
          <a:xfrm>
            <a:off x="661820" y="2493690"/>
            <a:ext cx="297726" cy="297726"/>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5" name="Text 2"/>
          <p:cNvSpPr/>
          <p:nvPr/>
        </p:nvSpPr>
        <p:spPr>
          <a:xfrm>
            <a:off x="1091835" y="2539142"/>
            <a:ext cx="3083539" cy="413441"/>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Ведение различных видов договоров</a:t>
            </a:r>
            <a:endParaRPr lang="en-US" sz="1600" b="1" dirty="0">
              <a:solidFill>
                <a:srgbClr val="443728"/>
              </a:solidFill>
              <a:latin typeface="+mn-lt"/>
            </a:endParaRPr>
          </a:p>
        </p:txBody>
      </p:sp>
      <p:sp>
        <p:nvSpPr>
          <p:cNvPr id="6" name="Text 3"/>
          <p:cNvSpPr/>
          <p:nvPr/>
        </p:nvSpPr>
        <p:spPr>
          <a:xfrm>
            <a:off x="1091833" y="3185475"/>
            <a:ext cx="3083539"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Адаптация к разным типам договоров с учетом специфики бизнес-требований</a:t>
            </a:r>
            <a:endParaRPr lang="en-US" sz="1200" dirty="0">
              <a:solidFill>
                <a:srgbClr val="443728"/>
              </a:solidFill>
              <a:latin typeface="+mn-lt"/>
            </a:endParaRPr>
          </a:p>
        </p:txBody>
      </p:sp>
      <p:sp>
        <p:nvSpPr>
          <p:cNvPr id="7" name="Shape 4"/>
          <p:cNvSpPr/>
          <p:nvPr/>
        </p:nvSpPr>
        <p:spPr>
          <a:xfrm>
            <a:off x="4340711" y="2539243"/>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8" name="Text 5"/>
          <p:cNvSpPr/>
          <p:nvPr/>
        </p:nvSpPr>
        <p:spPr>
          <a:xfrm>
            <a:off x="4770725" y="2584695"/>
            <a:ext cx="3248976" cy="413441"/>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Фокусирование на отношениях с контрагентами</a:t>
            </a:r>
            <a:endParaRPr lang="en-US" sz="1600" b="1" dirty="0">
              <a:solidFill>
                <a:srgbClr val="443728"/>
              </a:solidFill>
              <a:latin typeface="+mn-lt"/>
            </a:endParaRPr>
          </a:p>
        </p:txBody>
      </p:sp>
      <p:sp>
        <p:nvSpPr>
          <p:cNvPr id="9" name="Text 6"/>
          <p:cNvSpPr/>
          <p:nvPr/>
        </p:nvSpPr>
        <p:spPr>
          <a:xfrm>
            <a:off x="4770723" y="3185475"/>
            <a:ext cx="3083639"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Управление взаимодействием с </a:t>
            </a:r>
            <a:r>
              <a:rPr lang="ru-RU" sz="1200" dirty="0">
                <a:solidFill>
                  <a:srgbClr val="443728"/>
                </a:solidFill>
                <a:latin typeface="+mn-lt"/>
                <a:ea typeface="Open Sans" pitchFamily="34" charset="-122"/>
                <a:cs typeface="Open Sans" pitchFamily="34" charset="-120"/>
              </a:rPr>
              <a:t>контрагентами</a:t>
            </a:r>
            <a:r>
              <a:rPr lang="en-US" sz="1200" dirty="0">
                <a:solidFill>
                  <a:srgbClr val="443728"/>
                </a:solidFill>
                <a:latin typeface="+mn-lt"/>
                <a:ea typeface="Open Sans" pitchFamily="34" charset="-122"/>
                <a:cs typeface="Open Sans" pitchFamily="34" charset="-120"/>
              </a:rPr>
              <a:t> и аналитика по договорным отношениям</a:t>
            </a:r>
            <a:endParaRPr lang="en-US" sz="1200" dirty="0">
              <a:solidFill>
                <a:srgbClr val="443728"/>
              </a:solidFill>
              <a:latin typeface="+mn-lt"/>
            </a:endParaRPr>
          </a:p>
        </p:txBody>
      </p:sp>
      <p:sp>
        <p:nvSpPr>
          <p:cNvPr id="10" name="Shape 7"/>
          <p:cNvSpPr/>
          <p:nvPr/>
        </p:nvSpPr>
        <p:spPr>
          <a:xfrm>
            <a:off x="8019701" y="2539243"/>
            <a:ext cx="297726" cy="297726"/>
          </a:xfrm>
          <a:prstGeom prst="roundRect">
            <a:avLst>
              <a:gd name="adj" fmla="val 18670"/>
            </a:avLst>
          </a:prstGeom>
          <a:solidFill>
            <a:srgbClr val="BBE0E3"/>
          </a:solidFill>
          <a:ln w="7620">
            <a:solidFill>
              <a:srgbClr val="99A39B"/>
            </a:solidFill>
            <a:prstDash val="solid"/>
          </a:ln>
        </p:spPr>
        <p:txBody>
          <a:bodyPr/>
          <a:lstStyle/>
          <a:p>
            <a:endParaRPr lang="ru-RU"/>
          </a:p>
        </p:txBody>
      </p:sp>
      <p:sp>
        <p:nvSpPr>
          <p:cNvPr id="11" name="Text 8"/>
          <p:cNvSpPr/>
          <p:nvPr/>
        </p:nvSpPr>
        <p:spPr>
          <a:xfrm>
            <a:off x="8449715" y="2584695"/>
            <a:ext cx="3119985" cy="413441"/>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Гибкая настройка процессов согласования документов</a:t>
            </a:r>
            <a:endParaRPr lang="en-US" sz="1600" b="1" dirty="0">
              <a:solidFill>
                <a:srgbClr val="443728"/>
              </a:solidFill>
              <a:latin typeface="+mn-lt"/>
            </a:endParaRPr>
          </a:p>
        </p:txBody>
      </p:sp>
      <p:sp>
        <p:nvSpPr>
          <p:cNvPr id="12" name="Text 9"/>
          <p:cNvSpPr/>
          <p:nvPr/>
        </p:nvSpPr>
        <p:spPr>
          <a:xfrm>
            <a:off x="8449715" y="3189463"/>
            <a:ext cx="3083539" cy="635345"/>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Возможность настройки маршрутов и этапов согласования с учетом организационной структуры</a:t>
            </a:r>
            <a:endParaRPr lang="en-US" sz="1200" dirty="0">
              <a:solidFill>
                <a:srgbClr val="443728"/>
              </a:solidFill>
              <a:latin typeface="+mn-lt"/>
            </a:endParaRPr>
          </a:p>
        </p:txBody>
      </p:sp>
      <p:sp>
        <p:nvSpPr>
          <p:cNvPr id="13" name="Shape 10"/>
          <p:cNvSpPr/>
          <p:nvPr/>
        </p:nvSpPr>
        <p:spPr>
          <a:xfrm>
            <a:off x="661820" y="4041251"/>
            <a:ext cx="297726" cy="297726"/>
          </a:xfrm>
          <a:prstGeom prst="roundRect">
            <a:avLst>
              <a:gd name="adj" fmla="val 18670"/>
            </a:avLst>
          </a:prstGeom>
          <a:solidFill>
            <a:srgbClr val="FCC451"/>
          </a:solidFill>
          <a:ln w="7620">
            <a:solidFill>
              <a:srgbClr val="E2AA37"/>
            </a:solidFill>
            <a:prstDash val="solid"/>
          </a:ln>
        </p:spPr>
        <p:txBody>
          <a:bodyPr/>
          <a:lstStyle/>
          <a:p>
            <a:endParaRPr lang="ru-RU"/>
          </a:p>
        </p:txBody>
      </p:sp>
      <p:sp>
        <p:nvSpPr>
          <p:cNvPr id="14" name="Text 11"/>
          <p:cNvSpPr/>
          <p:nvPr/>
        </p:nvSpPr>
        <p:spPr>
          <a:xfrm>
            <a:off x="1091834" y="4086704"/>
            <a:ext cx="2646678" cy="206720"/>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Графики поставок и платежей</a:t>
            </a:r>
            <a:endParaRPr lang="en-US" sz="1600" b="1" dirty="0">
              <a:solidFill>
                <a:srgbClr val="443728"/>
              </a:solidFill>
              <a:latin typeface="+mn-lt"/>
            </a:endParaRPr>
          </a:p>
        </p:txBody>
      </p:sp>
      <p:sp>
        <p:nvSpPr>
          <p:cNvPr id="15" name="Text 12"/>
          <p:cNvSpPr/>
          <p:nvPr/>
        </p:nvSpPr>
        <p:spPr>
          <a:xfrm>
            <a:off x="1091834" y="4607238"/>
            <a:ext cx="3083539" cy="635345"/>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Планирование платежей и контроль обязательств с возможностью создания и сравнения версий</a:t>
            </a:r>
            <a:endParaRPr lang="en-US" sz="1200" dirty="0">
              <a:solidFill>
                <a:srgbClr val="443728"/>
              </a:solidFill>
              <a:latin typeface="+mn-lt"/>
            </a:endParaRPr>
          </a:p>
        </p:txBody>
      </p:sp>
      <p:sp>
        <p:nvSpPr>
          <p:cNvPr id="16" name="Shape 13"/>
          <p:cNvSpPr/>
          <p:nvPr/>
        </p:nvSpPr>
        <p:spPr>
          <a:xfrm>
            <a:off x="4340711" y="4039051"/>
            <a:ext cx="297726" cy="297726"/>
          </a:xfrm>
          <a:prstGeom prst="roundRect">
            <a:avLst>
              <a:gd name="adj" fmla="val 18670"/>
            </a:avLst>
          </a:prstGeom>
          <a:solidFill>
            <a:srgbClr val="835E54"/>
          </a:solidFill>
          <a:ln w="7620">
            <a:solidFill>
              <a:srgbClr val="9C776D"/>
            </a:solidFill>
            <a:prstDash val="solid"/>
          </a:ln>
        </p:spPr>
        <p:txBody>
          <a:bodyPr/>
          <a:lstStyle/>
          <a:p>
            <a:endParaRPr lang="ru-RU" sz="1400" dirty="0">
              <a:solidFill>
                <a:srgbClr val="443728"/>
              </a:solidFill>
              <a:latin typeface="+mn-lt"/>
            </a:endParaRPr>
          </a:p>
        </p:txBody>
      </p:sp>
      <p:sp>
        <p:nvSpPr>
          <p:cNvPr id="17" name="Text 14"/>
          <p:cNvSpPr/>
          <p:nvPr/>
        </p:nvSpPr>
        <p:spPr>
          <a:xfrm>
            <a:off x="4770725" y="4084504"/>
            <a:ext cx="3083639" cy="413441"/>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Валютный контроль и контроль лимитов</a:t>
            </a:r>
            <a:endParaRPr lang="en-US" sz="1600" b="1" dirty="0">
              <a:solidFill>
                <a:srgbClr val="443728"/>
              </a:solidFill>
              <a:latin typeface="+mn-lt"/>
            </a:endParaRPr>
          </a:p>
        </p:txBody>
      </p:sp>
      <p:sp>
        <p:nvSpPr>
          <p:cNvPr id="18" name="Text 15"/>
          <p:cNvSpPr/>
          <p:nvPr/>
        </p:nvSpPr>
        <p:spPr>
          <a:xfrm>
            <a:off x="4770725" y="4607238"/>
            <a:ext cx="3083639" cy="635345"/>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Автоматизация валютной политики и управление лимитами для обеспечения бюджетного контроля</a:t>
            </a:r>
            <a:endParaRPr lang="en-US" sz="1200" dirty="0">
              <a:solidFill>
                <a:srgbClr val="443728"/>
              </a:solidFill>
              <a:latin typeface="+mn-lt"/>
            </a:endParaRPr>
          </a:p>
        </p:txBody>
      </p:sp>
      <p:sp>
        <p:nvSpPr>
          <p:cNvPr id="19" name="Shape 16"/>
          <p:cNvSpPr/>
          <p:nvPr/>
        </p:nvSpPr>
        <p:spPr>
          <a:xfrm>
            <a:off x="8019701" y="4039051"/>
            <a:ext cx="297726" cy="297726"/>
          </a:xfrm>
          <a:prstGeom prst="roundRect">
            <a:avLst>
              <a:gd name="adj" fmla="val 18670"/>
            </a:avLst>
          </a:prstGeom>
          <a:solidFill>
            <a:srgbClr val="C9907C"/>
          </a:solidFill>
          <a:ln w="7620">
            <a:solidFill>
              <a:srgbClr val="AF7662"/>
            </a:solidFill>
            <a:prstDash val="solid"/>
          </a:ln>
        </p:spPr>
        <p:txBody>
          <a:bodyPr/>
          <a:lstStyle/>
          <a:p>
            <a:endParaRPr lang="ru-RU" sz="1400" dirty="0">
              <a:solidFill>
                <a:srgbClr val="443728"/>
              </a:solidFill>
              <a:latin typeface="+mn-lt"/>
            </a:endParaRPr>
          </a:p>
        </p:txBody>
      </p:sp>
      <p:sp>
        <p:nvSpPr>
          <p:cNvPr id="20" name="Text 17"/>
          <p:cNvSpPr/>
          <p:nvPr/>
        </p:nvSpPr>
        <p:spPr>
          <a:xfrm>
            <a:off x="8449715" y="4084504"/>
            <a:ext cx="3083539" cy="413441"/>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Контроль сроков исполнения и обязательств по договору</a:t>
            </a:r>
            <a:endParaRPr lang="en-US" sz="1600" b="1" dirty="0">
              <a:solidFill>
                <a:srgbClr val="443728"/>
              </a:solidFill>
              <a:latin typeface="+mn-lt"/>
            </a:endParaRPr>
          </a:p>
        </p:txBody>
      </p:sp>
      <p:sp>
        <p:nvSpPr>
          <p:cNvPr id="21" name="Text 18"/>
          <p:cNvSpPr/>
          <p:nvPr/>
        </p:nvSpPr>
        <p:spPr>
          <a:xfrm>
            <a:off x="8449715" y="4607238"/>
            <a:ext cx="3083539"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Мониторинг ключевых дат и автоматические оповещения о предстоящих событиях</a:t>
            </a:r>
            <a:endParaRPr lang="en-US" sz="1200" dirty="0">
              <a:solidFill>
                <a:srgbClr val="443728"/>
              </a:solidFill>
              <a:latin typeface="+mn-lt"/>
            </a:endParaRPr>
          </a:p>
        </p:txBody>
      </p:sp>
      <p:sp>
        <p:nvSpPr>
          <p:cNvPr id="22" name="Shape 19"/>
          <p:cNvSpPr/>
          <p:nvPr/>
        </p:nvSpPr>
        <p:spPr>
          <a:xfrm>
            <a:off x="661820" y="5435545"/>
            <a:ext cx="297726" cy="297726"/>
          </a:xfrm>
          <a:prstGeom prst="roundRect">
            <a:avLst>
              <a:gd name="adj" fmla="val 18670"/>
            </a:avLst>
          </a:prstGeom>
          <a:solidFill>
            <a:srgbClr val="B3BDB5"/>
          </a:solidFill>
          <a:ln w="7620">
            <a:solidFill>
              <a:srgbClr val="99A39B"/>
            </a:solidFill>
            <a:prstDash val="solid"/>
          </a:ln>
        </p:spPr>
        <p:txBody>
          <a:bodyPr/>
          <a:lstStyle/>
          <a:p>
            <a:endParaRPr lang="ru-RU" sz="1400" dirty="0">
              <a:solidFill>
                <a:srgbClr val="443728"/>
              </a:solidFill>
              <a:latin typeface="+mn-lt"/>
            </a:endParaRPr>
          </a:p>
        </p:txBody>
      </p:sp>
      <p:sp>
        <p:nvSpPr>
          <p:cNvPr id="23" name="Text 20"/>
          <p:cNvSpPr/>
          <p:nvPr/>
        </p:nvSpPr>
        <p:spPr>
          <a:xfrm>
            <a:off x="1091835" y="5480999"/>
            <a:ext cx="3421576" cy="252272"/>
          </a:xfrm>
          <a:prstGeom prst="rect">
            <a:avLst/>
          </a:prstGeom>
          <a:noFill/>
          <a:ln/>
        </p:spPr>
        <p:txBody>
          <a:bodyPr wrap="squar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Поиск договорных документов и информативность отчетов</a:t>
            </a:r>
            <a:endParaRPr lang="en-US" sz="1600" b="1" dirty="0">
              <a:solidFill>
                <a:srgbClr val="443728"/>
              </a:solidFill>
              <a:latin typeface="+mn-lt"/>
            </a:endParaRPr>
          </a:p>
        </p:txBody>
      </p:sp>
      <p:sp>
        <p:nvSpPr>
          <p:cNvPr id="24" name="Text 21"/>
          <p:cNvSpPr/>
          <p:nvPr/>
        </p:nvSpPr>
        <p:spPr>
          <a:xfrm>
            <a:off x="1091834" y="6016171"/>
            <a:ext cx="3349569" cy="514529"/>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Быстрый доступ к нужной информации и формирование аналитических отчетов</a:t>
            </a:r>
            <a:endParaRPr lang="en-US" sz="1200" dirty="0">
              <a:solidFill>
                <a:srgbClr val="443728"/>
              </a:solidFill>
              <a:latin typeface="+mn-lt"/>
            </a:endParaRPr>
          </a:p>
        </p:txBody>
      </p:sp>
      <p:sp>
        <p:nvSpPr>
          <p:cNvPr id="27" name="Заголовок 1">
            <a:extLst>
              <a:ext uri="{FF2B5EF4-FFF2-40B4-BE49-F238E27FC236}">
                <a16:creationId xmlns:a16="http://schemas.microsoft.com/office/drawing/2014/main" id="{23898A15-1C1F-48A2-850F-0805ED77D04C}"/>
              </a:ext>
            </a:extLst>
          </p:cNvPr>
          <p:cNvSpPr txBox="1">
            <a:spLocks noChangeArrowheads="1"/>
          </p:cNvSpPr>
          <p:nvPr/>
        </p:nvSpPr>
        <p:spPr>
          <a:xfrm>
            <a:off x="624492" y="188914"/>
            <a:ext cx="7777838" cy="792162"/>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договорами</a:t>
            </a:r>
          </a:p>
        </p:txBody>
      </p:sp>
      <p:sp>
        <p:nvSpPr>
          <p:cNvPr id="25" name="Shape 10">
            <a:extLst>
              <a:ext uri="{FF2B5EF4-FFF2-40B4-BE49-F238E27FC236}">
                <a16:creationId xmlns:a16="http://schemas.microsoft.com/office/drawing/2014/main" id="{13915E79-BD81-4520-B01F-34801F4B8B71}"/>
              </a:ext>
            </a:extLst>
          </p:cNvPr>
          <p:cNvSpPr/>
          <p:nvPr/>
        </p:nvSpPr>
        <p:spPr>
          <a:xfrm>
            <a:off x="8019701" y="5481098"/>
            <a:ext cx="297726" cy="297726"/>
          </a:xfrm>
          <a:prstGeom prst="roundRect">
            <a:avLst>
              <a:gd name="adj" fmla="val 18670"/>
            </a:avLst>
          </a:prstGeom>
          <a:solidFill>
            <a:srgbClr val="FCC451"/>
          </a:solidFill>
          <a:ln w="7620">
            <a:solidFill>
              <a:srgbClr val="E2AA37"/>
            </a:solidFill>
            <a:prstDash val="solid"/>
          </a:ln>
        </p:spPr>
        <p:txBody>
          <a:bodyPr wrap="square"/>
          <a:lstStyle/>
          <a:p>
            <a:endParaRPr lang="ru-RU">
              <a:solidFill>
                <a:srgbClr val="443728"/>
              </a:solidFill>
            </a:endParaRPr>
          </a:p>
        </p:txBody>
      </p:sp>
      <p:sp>
        <p:nvSpPr>
          <p:cNvPr id="26" name="Text 11">
            <a:extLst>
              <a:ext uri="{FF2B5EF4-FFF2-40B4-BE49-F238E27FC236}">
                <a16:creationId xmlns:a16="http://schemas.microsoft.com/office/drawing/2014/main" id="{E7EFF873-F832-49B4-8B02-54439F722B30}"/>
              </a:ext>
            </a:extLst>
          </p:cNvPr>
          <p:cNvSpPr/>
          <p:nvPr/>
        </p:nvSpPr>
        <p:spPr>
          <a:xfrm>
            <a:off x="8449715" y="5526551"/>
            <a:ext cx="2646678" cy="206720"/>
          </a:xfrm>
          <a:prstGeom prst="rect">
            <a:avLst/>
          </a:prstGeom>
          <a:noFill/>
          <a:ln/>
        </p:spPr>
        <p:txBody>
          <a:bodyPr wrap="square" lIns="0" tIns="0" rIns="0" bIns="0" rtlCol="0" anchor="t"/>
          <a:lstStyle/>
          <a:p>
            <a:pPr>
              <a:lnSpc>
                <a:spcPts val="1625"/>
              </a:lnSpc>
            </a:pPr>
            <a:r>
              <a:rPr lang="ru-RU" sz="1600" b="1" dirty="0">
                <a:solidFill>
                  <a:srgbClr val="443728"/>
                </a:solidFill>
                <a:latin typeface="+mn-lt"/>
                <a:ea typeface="Crimson Pro Bold" pitchFamily="34" charset="-122"/>
                <a:cs typeface="Crimson Pro Bold" pitchFamily="34" charset="-120"/>
              </a:rPr>
              <a:t>Фильтрация договоров по статусам</a:t>
            </a:r>
            <a:endParaRPr lang="en-US" sz="1600" b="1" dirty="0">
              <a:solidFill>
                <a:srgbClr val="443728"/>
              </a:solidFill>
              <a:latin typeface="+mn-lt"/>
            </a:endParaRPr>
          </a:p>
        </p:txBody>
      </p:sp>
      <p:sp>
        <p:nvSpPr>
          <p:cNvPr id="28" name="Text 12">
            <a:extLst>
              <a:ext uri="{FF2B5EF4-FFF2-40B4-BE49-F238E27FC236}">
                <a16:creationId xmlns:a16="http://schemas.microsoft.com/office/drawing/2014/main" id="{A8DA82F7-CD07-4FDF-87D3-54C7FABC817A}"/>
              </a:ext>
            </a:extLst>
          </p:cNvPr>
          <p:cNvSpPr/>
          <p:nvPr/>
        </p:nvSpPr>
        <p:spPr>
          <a:xfrm>
            <a:off x="8449715" y="6022082"/>
            <a:ext cx="3083539" cy="635345"/>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Настройка привязки бизнес-состояний к системным статусам для скрытия договоров из списков</a:t>
            </a:r>
            <a:endParaRPr lang="en-US" sz="1200" dirty="0">
              <a:solidFill>
                <a:srgbClr val="443728"/>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34513" y="188913"/>
            <a:ext cx="9034962" cy="81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Устранение </a:t>
            </a:r>
            <a:r>
              <a:rPr lang="en-US" sz="2800" dirty="0" err="1">
                <a:solidFill>
                  <a:srgbClr val="443728"/>
                </a:solidFill>
                <a:latin typeface="+mj-lt"/>
                <a:ea typeface="Crimson Pro Bold" pitchFamily="34" charset="-122"/>
              </a:rPr>
              <a:t>кассовых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разрывов</a:t>
            </a:r>
            <a:endParaRPr lang="en-US" sz="2800" dirty="0">
              <a:solidFill>
                <a:srgbClr val="443728"/>
              </a:solidFill>
              <a:latin typeface="+mj-lt"/>
              <a:ea typeface="Crimson Pro Bold" pitchFamily="34" charset="-122"/>
            </a:endParaRPr>
          </a:p>
        </p:txBody>
      </p:sp>
      <p:sp>
        <p:nvSpPr>
          <p:cNvPr id="3" name="Text 1"/>
          <p:cNvSpPr/>
          <p:nvPr/>
        </p:nvSpPr>
        <p:spPr>
          <a:xfrm>
            <a:off x="713683" y="1295326"/>
            <a:ext cx="4155251" cy="297825"/>
          </a:xfrm>
          <a:prstGeom prst="rect">
            <a:avLst/>
          </a:prstGeom>
          <a:noFill/>
          <a:ln/>
        </p:spPr>
        <p:txBody>
          <a:bodyPr wrap="none" lIns="0" tIns="0" rIns="0" bIns="0" rtlCol="0" anchor="t"/>
          <a:lstStyle/>
          <a:p>
            <a:pPr>
              <a:lnSpc>
                <a:spcPts val="2334"/>
              </a:lnSpc>
            </a:pPr>
            <a:r>
              <a:rPr lang="en-US" b="1" dirty="0">
                <a:solidFill>
                  <a:srgbClr val="443728"/>
                </a:solidFill>
                <a:latin typeface="+mn-lt"/>
                <a:ea typeface="Crimson Pro Bold" pitchFamily="34" charset="-122"/>
                <a:cs typeface="Crimson Pro Bold" pitchFamily="34" charset="-120"/>
              </a:rPr>
              <a:t>Балансировка денежных средств</a:t>
            </a:r>
            <a:endParaRPr lang="en-US" dirty="0">
              <a:latin typeface="+mn-lt"/>
            </a:endParaRPr>
          </a:p>
        </p:txBody>
      </p:sp>
      <p:pic>
        <p:nvPicPr>
          <p:cNvPr id="4" name="Image 0" descr="preencoded.png"/>
          <p:cNvPicPr>
            <a:picLocks noChangeAspect="1"/>
          </p:cNvPicPr>
          <p:nvPr/>
        </p:nvPicPr>
        <p:blipFill>
          <a:blip r:embed="rId3"/>
          <a:stretch>
            <a:fillRect/>
          </a:stretch>
        </p:blipFill>
        <p:spPr>
          <a:xfrm>
            <a:off x="713683" y="1764031"/>
            <a:ext cx="297825" cy="297825"/>
          </a:xfrm>
          <a:prstGeom prst="rect">
            <a:avLst/>
          </a:prstGeom>
        </p:spPr>
      </p:pic>
      <p:sp>
        <p:nvSpPr>
          <p:cNvPr id="5" name="Text 2"/>
          <p:cNvSpPr/>
          <p:nvPr/>
        </p:nvSpPr>
        <p:spPr>
          <a:xfrm>
            <a:off x="713682" y="2155639"/>
            <a:ext cx="2344586" cy="186177"/>
          </a:xfrm>
          <a:prstGeom prst="rect">
            <a:avLst/>
          </a:prstGeom>
          <a:noFill/>
          <a:ln/>
        </p:spPr>
        <p:txBody>
          <a:bodyPr wrap="none" lIns="0" tIns="0" rIns="0" bIns="0" rtlCol="0" anchor="t"/>
          <a:lstStyle/>
          <a:p>
            <a:pPr>
              <a:lnSpc>
                <a:spcPts val="1459"/>
              </a:lnSpc>
            </a:pPr>
            <a:r>
              <a:rPr lang="en-US" dirty="0">
                <a:solidFill>
                  <a:srgbClr val="443728"/>
                </a:solidFill>
                <a:latin typeface="+mn-lt"/>
                <a:ea typeface="Crimson Pro Bold" pitchFamily="34" charset="-122"/>
                <a:cs typeface="Crimson Pro Bold" pitchFamily="34" charset="-120"/>
              </a:rPr>
              <a:t>Перевод собственных средств</a:t>
            </a:r>
            <a:endParaRPr lang="en-US" dirty="0">
              <a:latin typeface="+mn-lt"/>
            </a:endParaRPr>
          </a:p>
        </p:txBody>
      </p:sp>
      <p:pic>
        <p:nvPicPr>
          <p:cNvPr id="6" name="Image 1" descr="preencoded.png"/>
          <p:cNvPicPr>
            <a:picLocks noChangeAspect="1"/>
          </p:cNvPicPr>
          <p:nvPr/>
        </p:nvPicPr>
        <p:blipFill>
          <a:blip r:embed="rId4"/>
          <a:stretch>
            <a:fillRect/>
          </a:stretch>
        </p:blipFill>
        <p:spPr>
          <a:xfrm>
            <a:off x="4849142" y="1764031"/>
            <a:ext cx="297825" cy="297825"/>
          </a:xfrm>
          <a:prstGeom prst="rect">
            <a:avLst/>
          </a:prstGeom>
        </p:spPr>
      </p:pic>
      <p:sp>
        <p:nvSpPr>
          <p:cNvPr id="7" name="Text 3"/>
          <p:cNvSpPr/>
          <p:nvPr/>
        </p:nvSpPr>
        <p:spPr>
          <a:xfrm>
            <a:off x="4849142" y="2155639"/>
            <a:ext cx="2768547" cy="186177"/>
          </a:xfrm>
          <a:prstGeom prst="rect">
            <a:avLst/>
          </a:prstGeom>
          <a:noFill/>
          <a:ln/>
        </p:spPr>
        <p:txBody>
          <a:bodyPr wrap="none" lIns="0" tIns="0" rIns="0" bIns="0" rtlCol="0" anchor="t"/>
          <a:lstStyle/>
          <a:p>
            <a:pPr>
              <a:lnSpc>
                <a:spcPts val="1459"/>
              </a:lnSpc>
            </a:pPr>
            <a:r>
              <a:rPr lang="en-US" dirty="0">
                <a:solidFill>
                  <a:srgbClr val="443728"/>
                </a:solidFill>
                <a:latin typeface="+mn-lt"/>
                <a:ea typeface="Crimson Pro Bold" pitchFamily="34" charset="-122"/>
                <a:cs typeface="Crimson Pro Bold" pitchFamily="34" charset="-120"/>
              </a:rPr>
              <a:t>Внутригрупповое финансирование</a:t>
            </a:r>
            <a:endParaRPr lang="en-US" dirty="0">
              <a:latin typeface="+mn-lt"/>
            </a:endParaRPr>
          </a:p>
        </p:txBody>
      </p:sp>
      <p:pic>
        <p:nvPicPr>
          <p:cNvPr id="8" name="Image 2" descr="preencoded.png"/>
          <p:cNvPicPr>
            <a:picLocks noChangeAspect="1"/>
          </p:cNvPicPr>
          <p:nvPr/>
        </p:nvPicPr>
        <p:blipFill>
          <a:blip r:embed="rId5"/>
          <a:stretch>
            <a:fillRect/>
          </a:stretch>
        </p:blipFill>
        <p:spPr>
          <a:xfrm>
            <a:off x="9165784" y="1764031"/>
            <a:ext cx="297825" cy="297825"/>
          </a:xfrm>
          <a:prstGeom prst="rect">
            <a:avLst/>
          </a:prstGeom>
        </p:spPr>
      </p:pic>
      <p:sp>
        <p:nvSpPr>
          <p:cNvPr id="9" name="Text 4"/>
          <p:cNvSpPr/>
          <p:nvPr/>
        </p:nvSpPr>
        <p:spPr>
          <a:xfrm>
            <a:off x="9165784" y="2155639"/>
            <a:ext cx="1684331" cy="186177"/>
          </a:xfrm>
          <a:prstGeom prst="rect">
            <a:avLst/>
          </a:prstGeom>
          <a:noFill/>
          <a:ln/>
        </p:spPr>
        <p:txBody>
          <a:bodyPr wrap="none" lIns="0" tIns="0" rIns="0" bIns="0" rtlCol="0" anchor="t"/>
          <a:lstStyle/>
          <a:p>
            <a:pPr>
              <a:lnSpc>
                <a:spcPts val="1459"/>
              </a:lnSpc>
            </a:pPr>
            <a:r>
              <a:rPr lang="en-US" dirty="0">
                <a:solidFill>
                  <a:srgbClr val="443728"/>
                </a:solidFill>
                <a:latin typeface="+mn-lt"/>
                <a:ea typeface="Crimson Pro Bold" pitchFamily="34" charset="-122"/>
                <a:cs typeface="Crimson Pro Bold" pitchFamily="34" charset="-120"/>
              </a:rPr>
              <a:t>Конвертация валюты</a:t>
            </a:r>
            <a:endParaRPr lang="en-US" dirty="0">
              <a:latin typeface="+mn-lt"/>
            </a:endParaRPr>
          </a:p>
        </p:txBody>
      </p:sp>
      <p:pic>
        <p:nvPicPr>
          <p:cNvPr id="10" name="Image 3" descr="preencoded.png"/>
          <p:cNvPicPr>
            <a:picLocks noChangeAspect="1"/>
          </p:cNvPicPr>
          <p:nvPr/>
        </p:nvPicPr>
        <p:blipFill>
          <a:blip r:embed="rId6"/>
          <a:stretch>
            <a:fillRect/>
          </a:stretch>
        </p:blipFill>
        <p:spPr>
          <a:xfrm>
            <a:off x="713683" y="2491969"/>
            <a:ext cx="297825" cy="297825"/>
          </a:xfrm>
          <a:prstGeom prst="rect">
            <a:avLst/>
          </a:prstGeom>
        </p:spPr>
      </p:pic>
      <p:sp>
        <p:nvSpPr>
          <p:cNvPr id="11" name="Text 5"/>
          <p:cNvSpPr/>
          <p:nvPr/>
        </p:nvSpPr>
        <p:spPr>
          <a:xfrm>
            <a:off x="713683" y="2883577"/>
            <a:ext cx="2532450" cy="186177"/>
          </a:xfrm>
          <a:prstGeom prst="rect">
            <a:avLst/>
          </a:prstGeom>
          <a:noFill/>
          <a:ln/>
        </p:spPr>
        <p:txBody>
          <a:bodyPr wrap="none" lIns="0" tIns="0" rIns="0" bIns="0" rtlCol="0" anchor="t"/>
          <a:lstStyle/>
          <a:p>
            <a:pPr>
              <a:lnSpc>
                <a:spcPts val="1459"/>
              </a:lnSpc>
            </a:pPr>
            <a:r>
              <a:rPr lang="en-US" dirty="0">
                <a:solidFill>
                  <a:srgbClr val="443728"/>
                </a:solidFill>
                <a:latin typeface="+mn-lt"/>
                <a:ea typeface="Crimson Pro Bold" pitchFamily="34" charset="-122"/>
                <a:cs typeface="Crimson Pro Bold" pitchFamily="34" charset="-120"/>
              </a:rPr>
              <a:t>Размещение свободных средств</a:t>
            </a:r>
            <a:endParaRPr lang="en-US" dirty="0">
              <a:latin typeface="+mn-lt"/>
            </a:endParaRPr>
          </a:p>
        </p:txBody>
      </p:sp>
      <p:pic>
        <p:nvPicPr>
          <p:cNvPr id="12" name="Image 4" descr="preencoded.png"/>
          <p:cNvPicPr>
            <a:picLocks noChangeAspect="1"/>
          </p:cNvPicPr>
          <p:nvPr/>
        </p:nvPicPr>
        <p:blipFill>
          <a:blip r:embed="rId7"/>
          <a:stretch>
            <a:fillRect/>
          </a:stretch>
        </p:blipFill>
        <p:spPr>
          <a:xfrm>
            <a:off x="4849142" y="2491969"/>
            <a:ext cx="297825" cy="297825"/>
          </a:xfrm>
          <a:prstGeom prst="rect">
            <a:avLst/>
          </a:prstGeom>
        </p:spPr>
      </p:pic>
      <p:sp>
        <p:nvSpPr>
          <p:cNvPr id="13" name="Text 6"/>
          <p:cNvSpPr/>
          <p:nvPr/>
        </p:nvSpPr>
        <p:spPr>
          <a:xfrm>
            <a:off x="4849142" y="2883577"/>
            <a:ext cx="2460996" cy="186177"/>
          </a:xfrm>
          <a:prstGeom prst="rect">
            <a:avLst/>
          </a:prstGeom>
          <a:noFill/>
          <a:ln/>
        </p:spPr>
        <p:txBody>
          <a:bodyPr wrap="none" lIns="0" tIns="0" rIns="0" bIns="0" rtlCol="0" anchor="t"/>
          <a:lstStyle/>
          <a:p>
            <a:pPr>
              <a:lnSpc>
                <a:spcPts val="1459"/>
              </a:lnSpc>
            </a:pPr>
            <a:r>
              <a:rPr lang="en-US" dirty="0">
                <a:solidFill>
                  <a:srgbClr val="443728"/>
                </a:solidFill>
                <a:latin typeface="+mn-lt"/>
                <a:ea typeface="Crimson Pro Bold" pitchFamily="34" charset="-122"/>
                <a:cs typeface="Crimson Pro Bold" pitchFamily="34" charset="-120"/>
              </a:rPr>
              <a:t>Привлечение финансирования</a:t>
            </a:r>
            <a:endParaRPr lang="en-US" dirty="0">
              <a:latin typeface="+mn-lt"/>
            </a:endParaRPr>
          </a:p>
        </p:txBody>
      </p:sp>
      <p:sp>
        <p:nvSpPr>
          <p:cNvPr id="14" name="Text 7"/>
          <p:cNvSpPr/>
          <p:nvPr/>
        </p:nvSpPr>
        <p:spPr>
          <a:xfrm>
            <a:off x="682588" y="3675218"/>
            <a:ext cx="4081812" cy="297825"/>
          </a:xfrm>
          <a:prstGeom prst="rect">
            <a:avLst/>
          </a:prstGeom>
          <a:noFill/>
          <a:ln/>
        </p:spPr>
        <p:txBody>
          <a:bodyPr wrap="none" lIns="0" tIns="0" rIns="0" bIns="0" rtlCol="0" anchor="t"/>
          <a:lstStyle/>
          <a:p>
            <a:pPr>
              <a:lnSpc>
                <a:spcPts val="2334"/>
              </a:lnSpc>
            </a:pPr>
            <a:r>
              <a:rPr lang="en-US" b="1" dirty="0">
                <a:solidFill>
                  <a:srgbClr val="443728"/>
                </a:solidFill>
                <a:latin typeface="+mn-lt"/>
                <a:ea typeface="Crimson Pro Bold" pitchFamily="34" charset="-122"/>
                <a:cs typeface="Crimson Pro Bold" pitchFamily="34" charset="-120"/>
              </a:rPr>
              <a:t>Перенос и разделение платежей</a:t>
            </a:r>
            <a:endParaRPr lang="en-US" dirty="0">
              <a:latin typeface="+mn-lt"/>
            </a:endParaRPr>
          </a:p>
        </p:txBody>
      </p:sp>
      <p:pic>
        <p:nvPicPr>
          <p:cNvPr id="24" name="Image 5" descr="preencoded.png">
            <a:extLst>
              <a:ext uri="{FF2B5EF4-FFF2-40B4-BE49-F238E27FC236}">
                <a16:creationId xmlns:a16="http://schemas.microsoft.com/office/drawing/2014/main" id="{FA1BA50E-7AC5-4D1D-A646-F24355EB17A0}"/>
              </a:ext>
            </a:extLst>
          </p:cNvPr>
          <p:cNvPicPr>
            <a:picLocks noChangeAspect="1"/>
          </p:cNvPicPr>
          <p:nvPr/>
        </p:nvPicPr>
        <p:blipFill>
          <a:blip r:embed="rId8"/>
          <a:stretch>
            <a:fillRect/>
          </a:stretch>
        </p:blipFill>
        <p:spPr>
          <a:xfrm>
            <a:off x="734513" y="4347359"/>
            <a:ext cx="289488" cy="289488"/>
          </a:xfrm>
          <a:prstGeom prst="rect">
            <a:avLst/>
          </a:prstGeom>
        </p:spPr>
      </p:pic>
      <p:sp>
        <p:nvSpPr>
          <p:cNvPr id="25" name="Text 8">
            <a:extLst>
              <a:ext uri="{FF2B5EF4-FFF2-40B4-BE49-F238E27FC236}">
                <a16:creationId xmlns:a16="http://schemas.microsoft.com/office/drawing/2014/main" id="{DB86570C-4DFA-41F3-BC60-EB1C7CF1840D}"/>
              </a:ext>
            </a:extLst>
          </p:cNvPr>
          <p:cNvSpPr/>
          <p:nvPr/>
        </p:nvSpPr>
        <p:spPr>
          <a:xfrm>
            <a:off x="734513" y="4781541"/>
            <a:ext cx="1976994" cy="180918"/>
          </a:xfrm>
          <a:prstGeom prst="rect">
            <a:avLst/>
          </a:prstGeom>
          <a:noFill/>
          <a:ln/>
        </p:spPr>
        <p:txBody>
          <a:bodyPr wrap="square" lIns="0" tIns="0" rIns="0" bIns="0" rtlCol="0" anchor="t"/>
          <a:lstStyle/>
          <a:p>
            <a:pPr>
              <a:lnSpc>
                <a:spcPts val="1417"/>
              </a:lnSpc>
            </a:pPr>
            <a:r>
              <a:rPr lang="en-US" dirty="0">
                <a:solidFill>
                  <a:srgbClr val="443728"/>
                </a:solidFill>
                <a:latin typeface="+mn-lt"/>
                <a:ea typeface="Crimson Pro Bold" pitchFamily="34" charset="-122"/>
                <a:cs typeface="Crimson Pro Bold" pitchFamily="34" charset="-120"/>
              </a:rPr>
              <a:t>Заплатить с другого счета</a:t>
            </a:r>
            <a:endParaRPr lang="en-US" dirty="0">
              <a:solidFill>
                <a:srgbClr val="443728"/>
              </a:solidFill>
              <a:latin typeface="+mn-lt"/>
            </a:endParaRPr>
          </a:p>
        </p:txBody>
      </p:sp>
      <p:pic>
        <p:nvPicPr>
          <p:cNvPr id="26" name="Image 6" descr="preencoded.png">
            <a:extLst>
              <a:ext uri="{FF2B5EF4-FFF2-40B4-BE49-F238E27FC236}">
                <a16:creationId xmlns:a16="http://schemas.microsoft.com/office/drawing/2014/main" id="{7E7BDDAC-9C59-469B-A339-B38F54280955}"/>
              </a:ext>
            </a:extLst>
          </p:cNvPr>
          <p:cNvPicPr>
            <a:picLocks noChangeAspect="1"/>
          </p:cNvPicPr>
          <p:nvPr/>
        </p:nvPicPr>
        <p:blipFill>
          <a:blip r:embed="rId9"/>
          <a:stretch>
            <a:fillRect/>
          </a:stretch>
        </p:blipFill>
        <p:spPr>
          <a:xfrm>
            <a:off x="3542825" y="4347359"/>
            <a:ext cx="289488" cy="289488"/>
          </a:xfrm>
          <a:prstGeom prst="rect">
            <a:avLst/>
          </a:prstGeom>
        </p:spPr>
      </p:pic>
      <p:sp>
        <p:nvSpPr>
          <p:cNvPr id="27" name="Text 9">
            <a:extLst>
              <a:ext uri="{FF2B5EF4-FFF2-40B4-BE49-F238E27FC236}">
                <a16:creationId xmlns:a16="http://schemas.microsoft.com/office/drawing/2014/main" id="{B84D5DD2-3CB5-4C4B-BB23-46C9F26305B0}"/>
              </a:ext>
            </a:extLst>
          </p:cNvPr>
          <p:cNvSpPr/>
          <p:nvPr/>
        </p:nvSpPr>
        <p:spPr>
          <a:xfrm>
            <a:off x="3542825" y="4781541"/>
            <a:ext cx="1447540" cy="180918"/>
          </a:xfrm>
          <a:prstGeom prst="rect">
            <a:avLst/>
          </a:prstGeom>
          <a:noFill/>
          <a:ln/>
        </p:spPr>
        <p:txBody>
          <a:bodyPr wrap="none" lIns="0" tIns="0" rIns="0" bIns="0" rtlCol="0" anchor="t"/>
          <a:lstStyle/>
          <a:p>
            <a:pPr>
              <a:lnSpc>
                <a:spcPts val="1417"/>
              </a:lnSpc>
            </a:pPr>
            <a:r>
              <a:rPr lang="en-US" dirty="0">
                <a:solidFill>
                  <a:srgbClr val="443728"/>
                </a:solidFill>
                <a:latin typeface="+mn-lt"/>
                <a:ea typeface="Crimson Pro Bold" pitchFamily="34" charset="-122"/>
                <a:cs typeface="Crimson Pro Bold" pitchFamily="34" charset="-120"/>
              </a:rPr>
              <a:t>Заплатить позже</a:t>
            </a:r>
            <a:endParaRPr lang="en-US" dirty="0">
              <a:solidFill>
                <a:srgbClr val="443728"/>
              </a:solidFill>
              <a:latin typeface="+mn-lt"/>
            </a:endParaRPr>
          </a:p>
        </p:txBody>
      </p:sp>
      <p:pic>
        <p:nvPicPr>
          <p:cNvPr id="28" name="Image 7" descr="preencoded.png">
            <a:extLst>
              <a:ext uri="{FF2B5EF4-FFF2-40B4-BE49-F238E27FC236}">
                <a16:creationId xmlns:a16="http://schemas.microsoft.com/office/drawing/2014/main" id="{269498C2-F5FB-42C4-AAA7-942CAE3A84FC}"/>
              </a:ext>
            </a:extLst>
          </p:cNvPr>
          <p:cNvPicPr>
            <a:picLocks noChangeAspect="1"/>
          </p:cNvPicPr>
          <p:nvPr/>
        </p:nvPicPr>
        <p:blipFill>
          <a:blip r:embed="rId10"/>
          <a:stretch>
            <a:fillRect/>
          </a:stretch>
        </p:blipFill>
        <p:spPr>
          <a:xfrm>
            <a:off x="3542825" y="5251948"/>
            <a:ext cx="289488" cy="289488"/>
          </a:xfrm>
          <a:prstGeom prst="rect">
            <a:avLst/>
          </a:prstGeom>
        </p:spPr>
      </p:pic>
      <p:sp>
        <p:nvSpPr>
          <p:cNvPr id="29" name="Text 10">
            <a:extLst>
              <a:ext uri="{FF2B5EF4-FFF2-40B4-BE49-F238E27FC236}">
                <a16:creationId xmlns:a16="http://schemas.microsoft.com/office/drawing/2014/main" id="{42ACD870-7295-4C5D-8D56-2A34E164267A}"/>
              </a:ext>
            </a:extLst>
          </p:cNvPr>
          <p:cNvSpPr/>
          <p:nvPr/>
        </p:nvSpPr>
        <p:spPr>
          <a:xfrm>
            <a:off x="3542825" y="5697356"/>
            <a:ext cx="2160240" cy="289488"/>
          </a:xfrm>
          <a:prstGeom prst="rect">
            <a:avLst/>
          </a:prstGeom>
          <a:noFill/>
          <a:ln/>
        </p:spPr>
        <p:txBody>
          <a:bodyPr wrap="square" lIns="0" tIns="0" rIns="0" bIns="0" rtlCol="0" anchor="t"/>
          <a:lstStyle/>
          <a:p>
            <a:pPr>
              <a:lnSpc>
                <a:spcPts val="1417"/>
              </a:lnSpc>
            </a:pPr>
            <a:r>
              <a:rPr lang="en-US" dirty="0">
                <a:solidFill>
                  <a:srgbClr val="443728"/>
                </a:solidFill>
                <a:latin typeface="+mn-lt"/>
                <a:ea typeface="Crimson Pro Bold" pitchFamily="34" charset="-122"/>
                <a:cs typeface="Crimson Pro Bold" pitchFamily="34" charset="-120"/>
              </a:rPr>
              <a:t>Разбить платеж на части</a:t>
            </a:r>
            <a:endParaRPr lang="en-US" dirty="0">
              <a:solidFill>
                <a:srgbClr val="443728"/>
              </a:solidFill>
              <a:latin typeface="+mn-lt"/>
            </a:endParaRPr>
          </a:p>
        </p:txBody>
      </p:sp>
      <p:pic>
        <p:nvPicPr>
          <p:cNvPr id="30" name="Image 8" descr="preencoded.png">
            <a:extLst>
              <a:ext uri="{FF2B5EF4-FFF2-40B4-BE49-F238E27FC236}">
                <a16:creationId xmlns:a16="http://schemas.microsoft.com/office/drawing/2014/main" id="{920CAC81-8A8C-42E2-994A-76FFE530BE0B}"/>
              </a:ext>
            </a:extLst>
          </p:cNvPr>
          <p:cNvPicPr>
            <a:picLocks noChangeAspect="1"/>
          </p:cNvPicPr>
          <p:nvPr/>
        </p:nvPicPr>
        <p:blipFill>
          <a:blip r:embed="rId11"/>
          <a:stretch>
            <a:fillRect/>
          </a:stretch>
        </p:blipFill>
        <p:spPr>
          <a:xfrm>
            <a:off x="734513" y="5251947"/>
            <a:ext cx="289488" cy="289488"/>
          </a:xfrm>
          <a:prstGeom prst="rect">
            <a:avLst/>
          </a:prstGeom>
        </p:spPr>
      </p:pic>
      <p:sp>
        <p:nvSpPr>
          <p:cNvPr id="31" name="Text 11">
            <a:extLst>
              <a:ext uri="{FF2B5EF4-FFF2-40B4-BE49-F238E27FC236}">
                <a16:creationId xmlns:a16="http://schemas.microsoft.com/office/drawing/2014/main" id="{0DF8205B-9BC9-4857-A0A7-8A78FA7877C3}"/>
              </a:ext>
            </a:extLst>
          </p:cNvPr>
          <p:cNvSpPr/>
          <p:nvPr/>
        </p:nvSpPr>
        <p:spPr>
          <a:xfrm>
            <a:off x="734513" y="5686130"/>
            <a:ext cx="1447540" cy="180918"/>
          </a:xfrm>
          <a:prstGeom prst="rect">
            <a:avLst/>
          </a:prstGeom>
          <a:noFill/>
          <a:ln/>
        </p:spPr>
        <p:txBody>
          <a:bodyPr wrap="none" lIns="0" tIns="0" rIns="0" bIns="0" rtlCol="0" anchor="t"/>
          <a:lstStyle/>
          <a:p>
            <a:pPr>
              <a:lnSpc>
                <a:spcPts val="1417"/>
              </a:lnSpc>
            </a:pPr>
            <a:r>
              <a:rPr lang="en-US" dirty="0">
                <a:solidFill>
                  <a:srgbClr val="443728"/>
                </a:solidFill>
                <a:latin typeface="+mn-lt"/>
                <a:ea typeface="Crimson Pro Bold" pitchFamily="34" charset="-122"/>
                <a:cs typeface="Crimson Pro Bold" pitchFamily="34" charset="-120"/>
              </a:rPr>
              <a:t>Отложить</a:t>
            </a:r>
            <a:endParaRPr lang="en-US" dirty="0">
              <a:solidFill>
                <a:srgbClr val="443728"/>
              </a:solidFill>
              <a:latin typeface="+mn-lt"/>
            </a:endParaRPr>
          </a:p>
        </p:txBody>
      </p:sp>
      <p:pic>
        <p:nvPicPr>
          <p:cNvPr id="32" name="Рисунок 31">
            <a:extLst>
              <a:ext uri="{FF2B5EF4-FFF2-40B4-BE49-F238E27FC236}">
                <a16:creationId xmlns:a16="http://schemas.microsoft.com/office/drawing/2014/main" id="{96AEAD14-2BFE-4003-A3C7-241E50612964}"/>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tretch>
            <a:fillRect/>
          </a:stretch>
        </p:blipFill>
        <p:spPr>
          <a:xfrm>
            <a:off x="6217859" y="3570686"/>
            <a:ext cx="5136312" cy="2883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 name="Shape 1"/>
          <p:cNvSpPr/>
          <p:nvPr/>
        </p:nvSpPr>
        <p:spPr>
          <a:xfrm>
            <a:off x="8263004" y="1341438"/>
            <a:ext cx="3249770" cy="450458"/>
          </a:xfrm>
          <a:prstGeom prst="roundRect">
            <a:avLst>
              <a:gd name="adj" fmla="val 11458"/>
            </a:avLst>
          </a:prstGeom>
          <a:solidFill>
            <a:srgbClr val="835E54"/>
          </a:solidFill>
          <a:ln w="7620">
            <a:solidFill>
              <a:srgbClr val="9C776D"/>
            </a:solidFill>
            <a:prstDash val="solid"/>
          </a:ln>
        </p:spPr>
        <p:txBody>
          <a:bodyPr/>
          <a:lstStyle/>
          <a:p>
            <a:endParaRPr lang="ru-RU"/>
          </a:p>
        </p:txBody>
      </p:sp>
      <p:sp>
        <p:nvSpPr>
          <p:cNvPr id="5" name="Text 2"/>
          <p:cNvSpPr/>
          <p:nvPr/>
        </p:nvSpPr>
        <p:spPr>
          <a:xfrm>
            <a:off x="9119757" y="1470649"/>
            <a:ext cx="1536162" cy="192033"/>
          </a:xfrm>
          <a:prstGeom prst="rect">
            <a:avLst/>
          </a:prstGeom>
          <a:noFill/>
          <a:ln/>
        </p:spPr>
        <p:txBody>
          <a:bodyPr wrap="none" lIns="0" tIns="0" rIns="0" bIns="0" rtlCol="0" anchor="t"/>
          <a:lstStyle/>
          <a:p>
            <a:pPr algn="ctr">
              <a:lnSpc>
                <a:spcPts val="1500"/>
              </a:lnSpc>
            </a:pPr>
            <a:r>
              <a:rPr lang="en-US" sz="1209" b="1" dirty="0">
                <a:solidFill>
                  <a:srgbClr val="FFFFFF"/>
                </a:solidFill>
                <a:latin typeface="+mn-lt"/>
                <a:ea typeface="Crimson Pro Bold" pitchFamily="34" charset="-122"/>
                <a:cs typeface="Crimson Pro Bold" pitchFamily="34" charset="-120"/>
              </a:rPr>
              <a:t>Со счета на кассу</a:t>
            </a:r>
            <a:endParaRPr lang="en-US" sz="1209" dirty="0">
              <a:latin typeface="+mn-lt"/>
            </a:endParaRPr>
          </a:p>
        </p:txBody>
      </p:sp>
      <p:sp>
        <p:nvSpPr>
          <p:cNvPr id="6" name="Shape 3"/>
          <p:cNvSpPr/>
          <p:nvPr/>
        </p:nvSpPr>
        <p:spPr>
          <a:xfrm>
            <a:off x="8263004" y="1871686"/>
            <a:ext cx="3249770" cy="450458"/>
          </a:xfrm>
          <a:prstGeom prst="roundRect">
            <a:avLst>
              <a:gd name="adj" fmla="val 11458"/>
            </a:avLst>
          </a:prstGeom>
          <a:solidFill>
            <a:srgbClr val="C9907C"/>
          </a:solidFill>
          <a:ln w="7620">
            <a:solidFill>
              <a:srgbClr val="AF7662"/>
            </a:solidFill>
            <a:prstDash val="solid"/>
          </a:ln>
        </p:spPr>
        <p:txBody>
          <a:bodyPr/>
          <a:lstStyle/>
          <a:p>
            <a:endParaRPr lang="ru-RU"/>
          </a:p>
        </p:txBody>
      </p:sp>
      <p:sp>
        <p:nvSpPr>
          <p:cNvPr id="7" name="Text 4"/>
          <p:cNvSpPr/>
          <p:nvPr/>
        </p:nvSpPr>
        <p:spPr>
          <a:xfrm>
            <a:off x="9119757" y="2000898"/>
            <a:ext cx="1536162" cy="192033"/>
          </a:xfrm>
          <a:prstGeom prst="rect">
            <a:avLst/>
          </a:prstGeom>
          <a:noFill/>
          <a:ln/>
        </p:spPr>
        <p:txBody>
          <a:bodyPr wrap="none" lIns="0" tIns="0" rIns="0" bIns="0" rtlCol="0" anchor="t"/>
          <a:lstStyle/>
          <a:p>
            <a:pPr algn="ctr">
              <a:lnSpc>
                <a:spcPts val="1500"/>
              </a:lnSpc>
            </a:pPr>
            <a:r>
              <a:rPr lang="en-US" sz="1209" b="1" dirty="0">
                <a:solidFill>
                  <a:srgbClr val="000000"/>
                </a:solidFill>
                <a:latin typeface="+mn-lt"/>
                <a:ea typeface="Crimson Pro Bold" pitchFamily="34" charset="-122"/>
                <a:cs typeface="Crimson Pro Bold" pitchFamily="34" charset="-120"/>
              </a:rPr>
              <a:t>Из кассы на счет</a:t>
            </a:r>
            <a:endParaRPr lang="en-US" sz="1209" dirty="0">
              <a:latin typeface="+mn-lt"/>
            </a:endParaRPr>
          </a:p>
        </p:txBody>
      </p:sp>
      <p:sp>
        <p:nvSpPr>
          <p:cNvPr id="8" name="Shape 5"/>
          <p:cNvSpPr/>
          <p:nvPr/>
        </p:nvSpPr>
        <p:spPr>
          <a:xfrm>
            <a:off x="8263004" y="2401935"/>
            <a:ext cx="3249770" cy="450458"/>
          </a:xfrm>
          <a:prstGeom prst="roundRect">
            <a:avLst>
              <a:gd name="adj" fmla="val 11458"/>
            </a:avLst>
          </a:prstGeom>
          <a:solidFill>
            <a:srgbClr val="B3BDB5"/>
          </a:solidFill>
          <a:ln w="7620">
            <a:solidFill>
              <a:srgbClr val="99A39B"/>
            </a:solidFill>
            <a:prstDash val="solid"/>
          </a:ln>
        </p:spPr>
        <p:txBody>
          <a:bodyPr/>
          <a:lstStyle/>
          <a:p>
            <a:endParaRPr lang="ru-RU"/>
          </a:p>
        </p:txBody>
      </p:sp>
      <p:sp>
        <p:nvSpPr>
          <p:cNvPr id="9" name="Text 6"/>
          <p:cNvSpPr/>
          <p:nvPr/>
        </p:nvSpPr>
        <p:spPr>
          <a:xfrm>
            <a:off x="9119757" y="2531146"/>
            <a:ext cx="1536162" cy="192033"/>
          </a:xfrm>
          <a:prstGeom prst="rect">
            <a:avLst/>
          </a:prstGeom>
          <a:noFill/>
          <a:ln/>
        </p:spPr>
        <p:txBody>
          <a:bodyPr wrap="none" lIns="0" tIns="0" rIns="0" bIns="0" rtlCol="0" anchor="t"/>
          <a:lstStyle/>
          <a:p>
            <a:pPr algn="ctr">
              <a:lnSpc>
                <a:spcPts val="1500"/>
              </a:lnSpc>
            </a:pPr>
            <a:r>
              <a:rPr lang="en-US" sz="1209" b="1" dirty="0">
                <a:solidFill>
                  <a:srgbClr val="000000"/>
                </a:solidFill>
                <a:latin typeface="+mn-lt"/>
                <a:ea typeface="Crimson Pro Bold" pitchFamily="34" charset="-122"/>
                <a:cs typeface="Crimson Pro Bold" pitchFamily="34" charset="-120"/>
              </a:rPr>
              <a:t>Между кассами</a:t>
            </a:r>
            <a:endParaRPr lang="en-US" sz="1209" dirty="0">
              <a:latin typeface="+mn-lt"/>
            </a:endParaRPr>
          </a:p>
        </p:txBody>
      </p:sp>
      <p:sp>
        <p:nvSpPr>
          <p:cNvPr id="10" name="Text 7"/>
          <p:cNvSpPr/>
          <p:nvPr/>
        </p:nvSpPr>
        <p:spPr>
          <a:xfrm>
            <a:off x="8283585" y="3456887"/>
            <a:ext cx="1843316" cy="230340"/>
          </a:xfrm>
          <a:prstGeom prst="rect">
            <a:avLst/>
          </a:prstGeom>
          <a:noFill/>
          <a:ln/>
        </p:spPr>
        <p:txBody>
          <a:bodyPr wrap="none" lIns="0" tIns="0" rIns="0" bIns="0" rtlCol="0" anchor="t"/>
          <a:lstStyle/>
          <a:p>
            <a:pPr>
              <a:lnSpc>
                <a:spcPts val="1792"/>
              </a:lnSpc>
            </a:pPr>
            <a:endParaRPr lang="en-US" sz="1417" dirty="0">
              <a:latin typeface="+mn-lt"/>
            </a:endParaRPr>
          </a:p>
        </p:txBody>
      </p:sp>
      <p:pic>
        <p:nvPicPr>
          <p:cNvPr id="11"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722" y="3501802"/>
            <a:ext cx="368584" cy="368584"/>
          </a:xfrm>
          <a:prstGeom prst="rect">
            <a:avLst/>
          </a:prstGeom>
        </p:spPr>
      </p:pic>
      <p:sp>
        <p:nvSpPr>
          <p:cNvPr id="12" name="Text 8"/>
          <p:cNvSpPr/>
          <p:nvPr/>
        </p:nvSpPr>
        <p:spPr>
          <a:xfrm>
            <a:off x="8752143" y="3501802"/>
            <a:ext cx="2714360"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Автоматический расчет остатков</a:t>
            </a:r>
            <a:endParaRPr lang="en-US" sz="1400" dirty="0">
              <a:latin typeface="+mn-lt"/>
            </a:endParaRPr>
          </a:p>
        </p:txBody>
      </p:sp>
      <p:sp>
        <p:nvSpPr>
          <p:cNvPr id="13" name="Text 9"/>
          <p:cNvSpPr/>
          <p:nvPr/>
        </p:nvSpPr>
        <p:spPr>
          <a:xfrm>
            <a:off x="8752143" y="3741669"/>
            <a:ext cx="2781349" cy="486483"/>
          </a:xfrm>
          <a:prstGeom prst="rect">
            <a:avLst/>
          </a:prstGeom>
          <a:noFill/>
          <a:ln/>
        </p:spPr>
        <p:txBody>
          <a:bodyPr wrap="square" lIns="0" tIns="0" rIns="0" bIns="0" rtlCol="0" anchor="t"/>
          <a:lstStyle/>
          <a:p>
            <a:pPr>
              <a:lnSpc>
                <a:spcPts val="1250"/>
              </a:lnSpc>
            </a:pPr>
            <a:r>
              <a:rPr lang="en-US" sz="1200" dirty="0">
                <a:solidFill>
                  <a:srgbClr val="443728"/>
                </a:solidFill>
                <a:latin typeface="+mn-lt"/>
                <a:ea typeface="Open Sans" pitchFamily="34" charset="-122"/>
                <a:cs typeface="Open Sans" pitchFamily="34" charset="-120"/>
              </a:rPr>
              <a:t>Система автоматически рассчитывает остатки денежных средств до и после выполнения операции перевода</a:t>
            </a:r>
            <a:endParaRPr lang="en-US" sz="1200" dirty="0">
              <a:latin typeface="+mn-lt"/>
            </a:endParaRPr>
          </a:p>
        </p:txBody>
      </p:sp>
      <p:pic>
        <p:nvPicPr>
          <p:cNvPr id="14"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721" y="4659226"/>
            <a:ext cx="368584" cy="368584"/>
          </a:xfrm>
          <a:prstGeom prst="rect">
            <a:avLst/>
          </a:prstGeom>
        </p:spPr>
      </p:pic>
      <p:sp>
        <p:nvSpPr>
          <p:cNvPr id="15" name="Text 10"/>
          <p:cNvSpPr/>
          <p:nvPr/>
        </p:nvSpPr>
        <p:spPr>
          <a:xfrm>
            <a:off x="8752143" y="4659226"/>
            <a:ext cx="1996545"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Выбор доступных счетов</a:t>
            </a:r>
            <a:endParaRPr lang="en-US" sz="1400" dirty="0">
              <a:latin typeface="+mn-lt"/>
            </a:endParaRPr>
          </a:p>
        </p:txBody>
      </p:sp>
      <p:sp>
        <p:nvSpPr>
          <p:cNvPr id="16" name="Text 11"/>
          <p:cNvSpPr/>
          <p:nvPr/>
        </p:nvSpPr>
        <p:spPr>
          <a:xfrm>
            <a:off x="8752142" y="4899093"/>
            <a:ext cx="2781349" cy="486483"/>
          </a:xfrm>
          <a:prstGeom prst="rect">
            <a:avLst/>
          </a:prstGeom>
          <a:noFill/>
          <a:ln/>
        </p:spPr>
        <p:txBody>
          <a:bodyPr wrap="square" lIns="0" tIns="0" rIns="0" bIns="0" rtlCol="0" anchor="t"/>
          <a:lstStyle/>
          <a:p>
            <a:pPr>
              <a:lnSpc>
                <a:spcPts val="1250"/>
              </a:lnSpc>
            </a:pPr>
            <a:r>
              <a:rPr lang="en-US" sz="1200" dirty="0">
                <a:solidFill>
                  <a:srgbClr val="443728"/>
                </a:solidFill>
                <a:latin typeface="+mn-lt"/>
                <a:ea typeface="Open Sans" pitchFamily="34" charset="-122"/>
                <a:cs typeface="Open Sans" pitchFamily="34" charset="-120"/>
              </a:rPr>
              <a:t>Фильтрация счетов по банку-владельцу для упрощения выбора и предотвращения ошибок</a:t>
            </a:r>
            <a:endParaRPr lang="en-US" sz="1200" dirty="0">
              <a:latin typeface="+mn-lt"/>
            </a:endParaRPr>
          </a:p>
        </p:txBody>
      </p:sp>
      <p:pic>
        <p:nvPicPr>
          <p:cNvPr id="17"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3722" y="5655772"/>
            <a:ext cx="368584" cy="368584"/>
          </a:xfrm>
          <a:prstGeom prst="rect">
            <a:avLst/>
          </a:prstGeom>
        </p:spPr>
      </p:pic>
      <p:sp>
        <p:nvSpPr>
          <p:cNvPr id="18" name="Text 12"/>
          <p:cNvSpPr/>
          <p:nvPr/>
        </p:nvSpPr>
        <p:spPr>
          <a:xfrm>
            <a:off x="8752144" y="5655772"/>
            <a:ext cx="1602357"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Контроль операций</a:t>
            </a:r>
            <a:endParaRPr lang="en-US" sz="1400" dirty="0">
              <a:latin typeface="+mn-lt"/>
            </a:endParaRPr>
          </a:p>
        </p:txBody>
      </p:sp>
      <p:sp>
        <p:nvSpPr>
          <p:cNvPr id="19" name="Text 13"/>
          <p:cNvSpPr/>
          <p:nvPr/>
        </p:nvSpPr>
        <p:spPr>
          <a:xfrm>
            <a:off x="8752143" y="5895639"/>
            <a:ext cx="2781349" cy="486483"/>
          </a:xfrm>
          <a:prstGeom prst="rect">
            <a:avLst/>
          </a:prstGeom>
          <a:noFill/>
          <a:ln/>
        </p:spPr>
        <p:txBody>
          <a:bodyPr wrap="square" lIns="0" tIns="0" rIns="0" bIns="0" rtlCol="0" anchor="t"/>
          <a:lstStyle/>
          <a:p>
            <a:pPr>
              <a:lnSpc>
                <a:spcPts val="1250"/>
              </a:lnSpc>
            </a:pPr>
            <a:r>
              <a:rPr lang="en-US" sz="1200" dirty="0">
                <a:solidFill>
                  <a:srgbClr val="443728"/>
                </a:solidFill>
                <a:latin typeface="+mn-lt"/>
                <a:ea typeface="Open Sans" pitchFamily="34" charset="-122"/>
                <a:cs typeface="Open Sans" pitchFamily="34" charset="-120"/>
              </a:rPr>
              <a:t>Полная прозрачность движения денежных средств между счетами и кассами организации</a:t>
            </a:r>
            <a:endParaRPr lang="en-US" sz="1200" dirty="0">
              <a:latin typeface="+mn-lt"/>
            </a:endParaRPr>
          </a:p>
        </p:txBody>
      </p:sp>
      <p:sp>
        <p:nvSpPr>
          <p:cNvPr id="20" name="Text 0">
            <a:extLst>
              <a:ext uri="{FF2B5EF4-FFF2-40B4-BE49-F238E27FC236}">
                <a16:creationId xmlns:a16="http://schemas.microsoft.com/office/drawing/2014/main" id="{95EDF70A-03CD-45EB-98D0-5D4E150CA8BE}"/>
              </a:ext>
            </a:extLst>
          </p:cNvPr>
          <p:cNvSpPr/>
          <p:nvPr/>
        </p:nvSpPr>
        <p:spPr>
          <a:xfrm>
            <a:off x="696913" y="188913"/>
            <a:ext cx="9072562" cy="76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Перевод собственных средств</a:t>
            </a:r>
          </a:p>
        </p:txBody>
      </p:sp>
      <p:pic>
        <p:nvPicPr>
          <p:cNvPr id="21" name="Рисунок 20">
            <a:extLst>
              <a:ext uri="{FF2B5EF4-FFF2-40B4-BE49-F238E27FC236}">
                <a16:creationId xmlns:a16="http://schemas.microsoft.com/office/drawing/2014/main" id="{716FD15E-9BF0-4250-8C5C-F16440ADC068}"/>
              </a:ext>
            </a:extLst>
          </p:cNvPr>
          <p:cNvPicPr>
            <a:picLocks noChangeAspect="1"/>
          </p:cNvPicPr>
          <p:nvPr/>
        </p:nvPicPr>
        <p:blipFill>
          <a:blip r:embed="rId9"/>
          <a:stretch>
            <a:fillRect/>
          </a:stretch>
        </p:blipFill>
        <p:spPr>
          <a:xfrm>
            <a:off x="730790" y="2469061"/>
            <a:ext cx="6781170" cy="3903354"/>
          </a:xfrm>
          <a:prstGeom prst="rect">
            <a:avLst/>
          </a:prstGeom>
          <a:noFill/>
          <a:ln w="9525">
            <a:solidFill>
              <a:srgbClr val="475467"/>
            </a:solidFill>
            <a:miter lim="800000"/>
            <a:headEnd/>
            <a:tailEnd/>
          </a:ln>
        </p:spPr>
      </p:pic>
      <p:pic>
        <p:nvPicPr>
          <p:cNvPr id="26" name="Рисунок 25">
            <a:extLst>
              <a:ext uri="{FF2B5EF4-FFF2-40B4-BE49-F238E27FC236}">
                <a16:creationId xmlns:a16="http://schemas.microsoft.com/office/drawing/2014/main" id="{5EE49BAD-E9A3-4A6C-8CA2-64109198A84E}"/>
              </a:ext>
            </a:extLst>
          </p:cNvPr>
          <p:cNvPicPr>
            <a:picLocks noChangeAspect="1"/>
          </p:cNvPicPr>
          <p:nvPr/>
        </p:nvPicPr>
        <p:blipFill rotWithShape="1">
          <a:blip r:embed="rId10"/>
          <a:srcRect r="303"/>
          <a:stretch/>
        </p:blipFill>
        <p:spPr>
          <a:xfrm>
            <a:off x="1907286" y="1341438"/>
            <a:ext cx="5969837" cy="3903355"/>
          </a:xfrm>
          <a:prstGeom prst="rect">
            <a:avLst/>
          </a:prstGeom>
          <a:noFill/>
          <a:ln w="9525">
            <a:solidFill>
              <a:srgbClr val="475467"/>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64514" name="Заголовок 1">
            <a:extLst>
              <a:ext uri="{FF2B5EF4-FFF2-40B4-BE49-F238E27FC236}">
                <a16:creationId xmlns:a16="http://schemas.microsoft.com/office/drawing/2014/main" id="{B78897AD-1CC5-4996-A864-0F2653C7C0B0}"/>
              </a:ext>
            </a:extLst>
          </p:cNvPr>
          <p:cNvSpPr>
            <a:spLocks noGrp="1" noChangeArrowheads="1"/>
          </p:cNvSpPr>
          <p:nvPr>
            <p:ph type="title"/>
          </p:nvPr>
        </p:nvSpPr>
        <p:spPr>
          <a:xfrm>
            <a:off x="696913" y="188914"/>
            <a:ext cx="9072561" cy="7921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Конвертация валюты</a:t>
            </a:r>
          </a:p>
        </p:txBody>
      </p:sp>
      <p:sp>
        <p:nvSpPr>
          <p:cNvPr id="44038" name="TextBox 9">
            <a:extLst>
              <a:ext uri="{FF2B5EF4-FFF2-40B4-BE49-F238E27FC236}">
                <a16:creationId xmlns:a16="http://schemas.microsoft.com/office/drawing/2014/main" id="{E1DBBB72-F54B-4EF6-9E18-B05DF9F02DEE}"/>
              </a:ext>
            </a:extLst>
          </p:cNvPr>
          <p:cNvSpPr txBox="1">
            <a:spLocks noChangeArrowheads="1"/>
          </p:cNvSpPr>
          <p:nvPr/>
        </p:nvSpPr>
        <p:spPr bwMode="auto">
          <a:xfrm>
            <a:off x="480963" y="4797946"/>
            <a:ext cx="54006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Пополнить – Приобретение валюты счета</a:t>
            </a:r>
          </a:p>
          <a:p>
            <a:pPr marL="482600" lvl="1">
              <a:spcAft>
                <a:spcPts val="600"/>
              </a:spcAft>
              <a:buFont typeface="Arial" panose="020B0604020202020204" pitchFamily="34" charset="0"/>
              <a:buChar char="•"/>
              <a:defRPr/>
            </a:pPr>
            <a:r>
              <a:rPr lang="ru-RU" altLang="ru-RU" sz="1400" b="0" dirty="0">
                <a:solidFill>
                  <a:srgbClr val="443728"/>
                </a:solidFill>
                <a:latin typeface="+mn-lt"/>
              </a:rPr>
              <a:t>Укажите счет списания и сумму зачисления</a:t>
            </a:r>
          </a:p>
          <a:p>
            <a:pPr marL="482600" lvl="1">
              <a:spcAft>
                <a:spcPts val="600"/>
              </a:spcAft>
              <a:buFont typeface="Arial" panose="020B0604020202020204" pitchFamily="34" charset="0"/>
              <a:buChar char="•"/>
              <a:defRPr/>
            </a:pPr>
            <a:r>
              <a:rPr lang="ru-RU" altLang="ru-RU" sz="1400" b="0" dirty="0">
                <a:solidFill>
                  <a:srgbClr val="443728"/>
                </a:solidFill>
                <a:latin typeface="+mn-lt"/>
              </a:rPr>
              <a:t>Система автоматически рассчитает сумму списания по заданному курсу</a:t>
            </a:r>
          </a:p>
          <a:p>
            <a:pPr marL="482600" lvl="1">
              <a:spcAft>
                <a:spcPts val="600"/>
              </a:spcAft>
              <a:buFont typeface="Arial" panose="020B0604020202020204" pitchFamily="34" charset="0"/>
              <a:buChar char="•"/>
              <a:defRPr/>
            </a:pPr>
            <a:r>
              <a:rPr lang="ru-RU" altLang="ru-RU" sz="1400" b="0" dirty="0">
                <a:solidFill>
                  <a:srgbClr val="443728"/>
                </a:solidFill>
                <a:latin typeface="+mn-lt"/>
              </a:rPr>
              <a:t>Автоматический перерасчет остатков на счетах до и после операции</a:t>
            </a:r>
          </a:p>
        </p:txBody>
      </p:sp>
      <p:sp>
        <p:nvSpPr>
          <p:cNvPr id="12" name="TextBox 9">
            <a:extLst>
              <a:ext uri="{FF2B5EF4-FFF2-40B4-BE49-F238E27FC236}">
                <a16:creationId xmlns:a16="http://schemas.microsoft.com/office/drawing/2014/main" id="{74F8ED8A-188E-4185-89CD-4B46CC0A8EDE}"/>
              </a:ext>
            </a:extLst>
          </p:cNvPr>
          <p:cNvSpPr txBox="1">
            <a:spLocks noChangeArrowheads="1"/>
          </p:cNvSpPr>
          <p:nvPr/>
        </p:nvSpPr>
        <p:spPr bwMode="auto">
          <a:xfrm>
            <a:off x="6313612" y="4797946"/>
            <a:ext cx="54006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Списать – Продажа валюты счета</a:t>
            </a:r>
          </a:p>
          <a:p>
            <a:pPr marL="482600" lvl="1">
              <a:spcAft>
                <a:spcPts val="600"/>
              </a:spcAft>
              <a:buFont typeface="Arial" panose="020B0604020202020204" pitchFamily="34" charset="0"/>
              <a:buChar char="•"/>
              <a:defRPr/>
            </a:pPr>
            <a:r>
              <a:rPr lang="ru-RU" altLang="ru-RU" sz="1400" b="0" dirty="0">
                <a:solidFill>
                  <a:srgbClr val="443728"/>
                </a:solidFill>
                <a:latin typeface="+mn-lt"/>
              </a:rPr>
              <a:t>Укажите счет зачисления и сумму списания</a:t>
            </a:r>
          </a:p>
          <a:p>
            <a:pPr marL="482600" lvl="1">
              <a:spcAft>
                <a:spcPts val="600"/>
              </a:spcAft>
              <a:buFont typeface="Arial" panose="020B0604020202020204" pitchFamily="34" charset="0"/>
              <a:buChar char="•"/>
              <a:defRPr/>
            </a:pPr>
            <a:r>
              <a:rPr lang="ru-RU" altLang="ru-RU" sz="1400" b="0" dirty="0">
                <a:solidFill>
                  <a:srgbClr val="443728"/>
                </a:solidFill>
                <a:latin typeface="+mn-lt"/>
              </a:rPr>
              <a:t>Система автоматически рассчитает сумму зачисления по заданному курсу</a:t>
            </a:r>
          </a:p>
          <a:p>
            <a:pPr marL="482600" lvl="1">
              <a:spcAft>
                <a:spcPts val="600"/>
              </a:spcAft>
              <a:buFont typeface="Arial" panose="020B0604020202020204" pitchFamily="34" charset="0"/>
              <a:buChar char="•"/>
              <a:defRPr/>
            </a:pPr>
            <a:r>
              <a:rPr lang="ru-RU" altLang="ru-RU" sz="1400" b="0" dirty="0">
                <a:solidFill>
                  <a:srgbClr val="443728"/>
                </a:solidFill>
                <a:latin typeface="+mn-lt"/>
              </a:rPr>
              <a:t>Автоматический перерасчет остатков на счетах до и после операции</a:t>
            </a:r>
          </a:p>
        </p:txBody>
      </p:sp>
      <p:pic>
        <p:nvPicPr>
          <p:cNvPr id="4" name="Рисунок 3">
            <a:extLst>
              <a:ext uri="{FF2B5EF4-FFF2-40B4-BE49-F238E27FC236}">
                <a16:creationId xmlns:a16="http://schemas.microsoft.com/office/drawing/2014/main" id="{8C183468-A46D-4228-9C4C-691D7E3CE819}"/>
              </a:ext>
            </a:extLst>
          </p:cNvPr>
          <p:cNvPicPr>
            <a:picLocks noChangeAspect="1"/>
          </p:cNvPicPr>
          <p:nvPr/>
        </p:nvPicPr>
        <p:blipFill>
          <a:blip r:embed="rId3"/>
          <a:stretch>
            <a:fillRect/>
          </a:stretch>
        </p:blipFill>
        <p:spPr>
          <a:xfrm>
            <a:off x="696914" y="1341562"/>
            <a:ext cx="4968626" cy="3311142"/>
          </a:xfrm>
          <a:prstGeom prst="rect">
            <a:avLst/>
          </a:prstGeom>
          <a:noFill/>
          <a:ln w="9525">
            <a:solidFill>
              <a:srgbClr val="475467"/>
            </a:solidFill>
            <a:miter lim="800000"/>
            <a:headEnd/>
            <a:tailEnd/>
          </a:ln>
        </p:spPr>
      </p:pic>
      <p:pic>
        <p:nvPicPr>
          <p:cNvPr id="7" name="Рисунок 6">
            <a:extLst>
              <a:ext uri="{FF2B5EF4-FFF2-40B4-BE49-F238E27FC236}">
                <a16:creationId xmlns:a16="http://schemas.microsoft.com/office/drawing/2014/main" id="{C921D2CD-7867-4B4C-8BAA-8EC3A04ADAD2}"/>
              </a:ext>
            </a:extLst>
          </p:cNvPr>
          <p:cNvPicPr>
            <a:picLocks noChangeAspect="1"/>
          </p:cNvPicPr>
          <p:nvPr/>
        </p:nvPicPr>
        <p:blipFill>
          <a:blip r:embed="rId4"/>
          <a:stretch>
            <a:fillRect/>
          </a:stretch>
        </p:blipFill>
        <p:spPr>
          <a:xfrm>
            <a:off x="6529635" y="1341562"/>
            <a:ext cx="4968626" cy="3303465"/>
          </a:xfrm>
          <a:prstGeom prst="rect">
            <a:avLst/>
          </a:prstGeom>
          <a:noFill/>
          <a:ln w="9525">
            <a:solidFill>
              <a:srgbClr val="475467"/>
            </a:solidFill>
            <a:miter lim="800000"/>
            <a:headEnd/>
            <a:tailEnd/>
          </a:ln>
        </p:spPr>
      </p:pic>
    </p:spTree>
    <p:extLst>
      <p:ext uri="{BB962C8B-B14F-4D97-AF65-F5344CB8AC3E}">
        <p14:creationId xmlns:p14="http://schemas.microsoft.com/office/powerpoint/2010/main" val="2750004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0" name="Text 0">
            <a:extLst>
              <a:ext uri="{FF2B5EF4-FFF2-40B4-BE49-F238E27FC236}">
                <a16:creationId xmlns:a16="http://schemas.microsoft.com/office/drawing/2014/main" id="{95EDF70A-03CD-45EB-98D0-5D4E150CA8BE}"/>
              </a:ext>
            </a:extLst>
          </p:cNvPr>
          <p:cNvSpPr/>
          <p:nvPr/>
        </p:nvSpPr>
        <p:spPr>
          <a:xfrm>
            <a:off x="696913" y="188913"/>
            <a:ext cx="9072562" cy="82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Внутригрупповое финансирование</a:t>
            </a:r>
          </a:p>
        </p:txBody>
      </p:sp>
      <p:pic>
        <p:nvPicPr>
          <p:cNvPr id="3" name="Рисунок 2">
            <a:extLst>
              <a:ext uri="{FF2B5EF4-FFF2-40B4-BE49-F238E27FC236}">
                <a16:creationId xmlns:a16="http://schemas.microsoft.com/office/drawing/2014/main" id="{4554F9B6-9667-433A-8C82-D6EF5BABE39F}"/>
              </a:ext>
            </a:extLst>
          </p:cNvPr>
          <p:cNvPicPr>
            <a:picLocks noChangeAspect="1"/>
          </p:cNvPicPr>
          <p:nvPr/>
        </p:nvPicPr>
        <p:blipFill>
          <a:blip r:embed="rId3"/>
          <a:stretch>
            <a:fillRect/>
          </a:stretch>
        </p:blipFill>
        <p:spPr>
          <a:xfrm>
            <a:off x="691232" y="1363182"/>
            <a:ext cx="6658205" cy="4858690"/>
          </a:xfrm>
          <a:prstGeom prst="rect">
            <a:avLst/>
          </a:prstGeom>
          <a:noFill/>
          <a:ln w="9525">
            <a:solidFill>
              <a:srgbClr val="475467"/>
            </a:solidFill>
            <a:miter lim="800000"/>
            <a:headEnd/>
            <a:tailEnd/>
          </a:ln>
        </p:spPr>
      </p:pic>
      <p:pic>
        <p:nvPicPr>
          <p:cNvPr id="30" name="Рисунок 29">
            <a:extLst>
              <a:ext uri="{FF2B5EF4-FFF2-40B4-BE49-F238E27FC236}">
                <a16:creationId xmlns:a16="http://schemas.microsoft.com/office/drawing/2014/main" id="{AD309B3F-4C0F-4F01-B6BC-960E20EF8741}"/>
              </a:ext>
            </a:extLst>
          </p:cNvPr>
          <p:cNvPicPr>
            <a:picLocks noChangeAspect="1"/>
          </p:cNvPicPr>
          <p:nvPr/>
        </p:nvPicPr>
        <p:blipFill>
          <a:blip r:embed="rId4"/>
          <a:stretch>
            <a:fillRect/>
          </a:stretch>
        </p:blipFill>
        <p:spPr>
          <a:xfrm>
            <a:off x="2929235" y="2806460"/>
            <a:ext cx="4550517" cy="3842138"/>
          </a:xfrm>
          <a:prstGeom prst="rect">
            <a:avLst/>
          </a:prstGeom>
          <a:noFill/>
          <a:ln w="9525">
            <a:solidFill>
              <a:srgbClr val="475467"/>
            </a:solidFill>
            <a:miter lim="800000"/>
            <a:headEnd/>
            <a:tailEnd/>
          </a:ln>
        </p:spPr>
      </p:pic>
      <p:sp>
        <p:nvSpPr>
          <p:cNvPr id="31" name="Shape 2">
            <a:extLst>
              <a:ext uri="{FF2B5EF4-FFF2-40B4-BE49-F238E27FC236}">
                <a16:creationId xmlns:a16="http://schemas.microsoft.com/office/drawing/2014/main" id="{BC5427F4-83D4-4040-8946-CFA5B758E284}"/>
              </a:ext>
            </a:extLst>
          </p:cNvPr>
          <p:cNvSpPr/>
          <p:nvPr/>
        </p:nvSpPr>
        <p:spPr>
          <a:xfrm>
            <a:off x="7748091" y="1365821"/>
            <a:ext cx="3750172" cy="887183"/>
          </a:xfrm>
          <a:prstGeom prst="roundRect">
            <a:avLst>
              <a:gd name="adj" fmla="val 6179"/>
            </a:avLst>
          </a:prstGeom>
          <a:solidFill>
            <a:srgbClr val="FFFCFA"/>
          </a:solidFill>
          <a:ln w="15240">
            <a:solidFill>
              <a:srgbClr val="835E54"/>
            </a:solidFill>
            <a:prstDash val="solid"/>
          </a:ln>
        </p:spPr>
        <p:txBody>
          <a:bodyPr/>
          <a:lstStyle/>
          <a:p>
            <a:endParaRPr lang="ru-RU"/>
          </a:p>
        </p:txBody>
      </p:sp>
      <p:sp>
        <p:nvSpPr>
          <p:cNvPr id="32" name="Shape 3">
            <a:extLst>
              <a:ext uri="{FF2B5EF4-FFF2-40B4-BE49-F238E27FC236}">
                <a16:creationId xmlns:a16="http://schemas.microsoft.com/office/drawing/2014/main" id="{1A4CB098-BCCB-4EFF-ADA9-A7A9D9416BBE}"/>
              </a:ext>
            </a:extLst>
          </p:cNvPr>
          <p:cNvSpPr/>
          <p:nvPr/>
        </p:nvSpPr>
        <p:spPr>
          <a:xfrm>
            <a:off x="7760794" y="1378523"/>
            <a:ext cx="491545" cy="860201"/>
          </a:xfrm>
          <a:prstGeom prst="roundRect">
            <a:avLst>
              <a:gd name="adj" fmla="val 7399"/>
            </a:avLst>
          </a:prstGeom>
          <a:solidFill>
            <a:srgbClr val="835E54"/>
          </a:solidFill>
          <a:ln/>
        </p:spPr>
        <p:txBody>
          <a:bodyPr/>
          <a:lstStyle/>
          <a:p>
            <a:endParaRPr lang="ru-RU"/>
          </a:p>
        </p:txBody>
      </p:sp>
      <p:pic>
        <p:nvPicPr>
          <p:cNvPr id="33" name="Image 1" descr="preencoded.png">
            <a:extLst>
              <a:ext uri="{FF2B5EF4-FFF2-40B4-BE49-F238E27FC236}">
                <a16:creationId xmlns:a16="http://schemas.microsoft.com/office/drawing/2014/main" id="{020A10D1-76C4-433D-BC7C-26DCC9B238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1244" y="1691334"/>
            <a:ext cx="184292" cy="184292"/>
          </a:xfrm>
          <a:prstGeom prst="rect">
            <a:avLst/>
          </a:prstGeom>
        </p:spPr>
      </p:pic>
      <p:sp>
        <p:nvSpPr>
          <p:cNvPr id="34" name="Text 4">
            <a:extLst>
              <a:ext uri="{FF2B5EF4-FFF2-40B4-BE49-F238E27FC236}">
                <a16:creationId xmlns:a16="http://schemas.microsoft.com/office/drawing/2014/main" id="{63195DE9-8D27-4AF5-A1E5-239163C4D827}"/>
              </a:ext>
            </a:extLst>
          </p:cNvPr>
          <p:cNvSpPr/>
          <p:nvPr/>
        </p:nvSpPr>
        <p:spPr>
          <a:xfrm>
            <a:off x="8332129" y="1501384"/>
            <a:ext cx="2136002" cy="239867"/>
          </a:xfrm>
          <a:prstGeom prst="rect">
            <a:avLst/>
          </a:prstGeom>
          <a:noFill/>
          <a:ln/>
        </p:spPr>
        <p:txBody>
          <a:bodyPr wrap="none" lIns="0" tIns="0" rIns="0" bIns="0" rtlCol="0" anchor="t"/>
          <a:lstStyle/>
          <a:p>
            <a:pPr>
              <a:lnSpc>
                <a:spcPts val="1500"/>
              </a:lnSpc>
            </a:pPr>
            <a:r>
              <a:rPr lang="en-US" sz="1400" b="1" dirty="0" err="1">
                <a:solidFill>
                  <a:srgbClr val="443728"/>
                </a:solidFill>
                <a:latin typeface="+mn-lt"/>
                <a:ea typeface="Crimson Pro Bold" pitchFamily="34" charset="-122"/>
                <a:cs typeface="Crimson Pro Bold" pitchFamily="34" charset="-120"/>
              </a:rPr>
              <a:t>Операция</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Списа</a:t>
            </a:r>
            <a:r>
              <a:rPr lang="ru-RU" sz="1400" b="1" dirty="0" err="1">
                <a:solidFill>
                  <a:srgbClr val="443728"/>
                </a:solidFill>
                <a:latin typeface="+mn-lt"/>
                <a:ea typeface="Crimson Pro Bold" pitchFamily="34" charset="-122"/>
                <a:cs typeface="Crimson Pro Bold" pitchFamily="34" charset="-120"/>
              </a:rPr>
              <a:t>ть</a:t>
            </a:r>
            <a:endParaRPr lang="en-US" sz="1400" dirty="0">
              <a:latin typeface="+mn-lt"/>
            </a:endParaRPr>
          </a:p>
        </p:txBody>
      </p:sp>
      <p:sp>
        <p:nvSpPr>
          <p:cNvPr id="35" name="Text 5">
            <a:extLst>
              <a:ext uri="{FF2B5EF4-FFF2-40B4-BE49-F238E27FC236}">
                <a16:creationId xmlns:a16="http://schemas.microsoft.com/office/drawing/2014/main" id="{6489750C-7FC8-417D-A605-CD50998289F2}"/>
              </a:ext>
            </a:extLst>
          </p:cNvPr>
          <p:cNvSpPr/>
          <p:nvPr/>
        </p:nvSpPr>
        <p:spPr>
          <a:xfrm>
            <a:off x="8332128" y="1741251"/>
            <a:ext cx="3184910" cy="324322"/>
          </a:xfrm>
          <a:prstGeom prst="rect">
            <a:avLst/>
          </a:prstGeom>
          <a:noFill/>
          <a:ln/>
        </p:spPr>
        <p:txBody>
          <a:bodyPr wrap="square" lIns="0" tIns="0" rIns="0" bIns="0" rtlCol="0" anchor="t"/>
          <a:lstStyle/>
          <a:p>
            <a:pPr>
              <a:lnSpc>
                <a:spcPts val="1250"/>
              </a:lnSpc>
            </a:pPr>
            <a:r>
              <a:rPr lang="ru-RU" sz="1200" dirty="0">
                <a:solidFill>
                  <a:srgbClr val="443728"/>
                </a:solidFill>
                <a:latin typeface="+mn-lt"/>
                <a:ea typeface="Open Sans" pitchFamily="34" charset="-122"/>
                <a:cs typeface="Open Sans" pitchFamily="34" charset="-120"/>
              </a:rPr>
              <a:t>Применяется для счета организации, с которого осуществляется списание средств</a:t>
            </a:r>
            <a:endParaRPr lang="en-US" sz="1200" dirty="0">
              <a:latin typeface="+mn-lt"/>
            </a:endParaRPr>
          </a:p>
        </p:txBody>
      </p:sp>
      <p:sp>
        <p:nvSpPr>
          <p:cNvPr id="36" name="Shape 6">
            <a:extLst>
              <a:ext uri="{FF2B5EF4-FFF2-40B4-BE49-F238E27FC236}">
                <a16:creationId xmlns:a16="http://schemas.microsoft.com/office/drawing/2014/main" id="{B1A3C8C5-8F2B-4455-9345-2DFB5036C151}"/>
              </a:ext>
            </a:extLst>
          </p:cNvPr>
          <p:cNvSpPr/>
          <p:nvPr/>
        </p:nvSpPr>
        <p:spPr>
          <a:xfrm>
            <a:off x="7748091" y="2389520"/>
            <a:ext cx="3750172" cy="887183"/>
          </a:xfrm>
          <a:prstGeom prst="roundRect">
            <a:avLst>
              <a:gd name="adj" fmla="val 6179"/>
            </a:avLst>
          </a:prstGeom>
          <a:solidFill>
            <a:srgbClr val="FFFCFA"/>
          </a:solidFill>
          <a:ln w="15240">
            <a:solidFill>
              <a:srgbClr val="C9907C"/>
            </a:solidFill>
            <a:prstDash val="solid"/>
          </a:ln>
        </p:spPr>
        <p:txBody>
          <a:bodyPr/>
          <a:lstStyle/>
          <a:p>
            <a:endParaRPr lang="ru-RU"/>
          </a:p>
        </p:txBody>
      </p:sp>
      <p:sp>
        <p:nvSpPr>
          <p:cNvPr id="37" name="Shape 7">
            <a:extLst>
              <a:ext uri="{FF2B5EF4-FFF2-40B4-BE49-F238E27FC236}">
                <a16:creationId xmlns:a16="http://schemas.microsoft.com/office/drawing/2014/main" id="{A8925CE5-5EC6-48EE-B86E-8DB98DBD8260}"/>
              </a:ext>
            </a:extLst>
          </p:cNvPr>
          <p:cNvSpPr/>
          <p:nvPr/>
        </p:nvSpPr>
        <p:spPr>
          <a:xfrm>
            <a:off x="7760794" y="2402221"/>
            <a:ext cx="491545" cy="860201"/>
          </a:xfrm>
          <a:prstGeom prst="roundRect">
            <a:avLst>
              <a:gd name="adj" fmla="val 7399"/>
            </a:avLst>
          </a:prstGeom>
          <a:solidFill>
            <a:srgbClr val="C9907C"/>
          </a:solidFill>
          <a:ln/>
        </p:spPr>
        <p:txBody>
          <a:bodyPr/>
          <a:lstStyle/>
          <a:p>
            <a:endParaRPr lang="ru-RU"/>
          </a:p>
        </p:txBody>
      </p:sp>
      <p:pic>
        <p:nvPicPr>
          <p:cNvPr id="38" name="Image 2" descr="preencoded.png">
            <a:extLst>
              <a:ext uri="{FF2B5EF4-FFF2-40B4-BE49-F238E27FC236}">
                <a16:creationId xmlns:a16="http://schemas.microsoft.com/office/drawing/2014/main" id="{E379401E-39A3-4823-AB5E-D8390F86BE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1244" y="2715032"/>
            <a:ext cx="184292" cy="184292"/>
          </a:xfrm>
          <a:prstGeom prst="rect">
            <a:avLst/>
          </a:prstGeom>
        </p:spPr>
      </p:pic>
      <p:sp>
        <p:nvSpPr>
          <p:cNvPr id="39" name="Text 8">
            <a:extLst>
              <a:ext uri="{FF2B5EF4-FFF2-40B4-BE49-F238E27FC236}">
                <a16:creationId xmlns:a16="http://schemas.microsoft.com/office/drawing/2014/main" id="{3B526E8C-7AB9-45C3-8BCA-3F3E78F38D76}"/>
              </a:ext>
            </a:extLst>
          </p:cNvPr>
          <p:cNvSpPr/>
          <p:nvPr/>
        </p:nvSpPr>
        <p:spPr>
          <a:xfrm>
            <a:off x="8332129" y="2525084"/>
            <a:ext cx="1998033" cy="192033"/>
          </a:xfrm>
          <a:prstGeom prst="rect">
            <a:avLst/>
          </a:prstGeom>
          <a:noFill/>
          <a:ln/>
        </p:spPr>
        <p:txBody>
          <a:bodyPr wrap="none" lIns="0" tIns="0" rIns="0" bIns="0" rtlCol="0" anchor="t"/>
          <a:lstStyle/>
          <a:p>
            <a:pPr>
              <a:lnSpc>
                <a:spcPts val="1500"/>
              </a:lnSpc>
            </a:pPr>
            <a:r>
              <a:rPr lang="en-US" sz="1400" b="1" dirty="0" err="1">
                <a:solidFill>
                  <a:srgbClr val="443728"/>
                </a:solidFill>
                <a:latin typeface="+mn-lt"/>
                <a:ea typeface="Crimson Pro Bold" pitchFamily="34" charset="-122"/>
                <a:cs typeface="Crimson Pro Bold" pitchFamily="34" charset="-120"/>
              </a:rPr>
              <a:t>Операция</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Пополн</a:t>
            </a:r>
            <a:r>
              <a:rPr lang="ru-RU" sz="1400" b="1" dirty="0">
                <a:solidFill>
                  <a:srgbClr val="443728"/>
                </a:solidFill>
                <a:latin typeface="+mn-lt"/>
                <a:ea typeface="Crimson Pro Bold" pitchFamily="34" charset="-122"/>
                <a:cs typeface="Crimson Pro Bold" pitchFamily="34" charset="-120"/>
              </a:rPr>
              <a:t>ить</a:t>
            </a:r>
            <a:endParaRPr lang="en-US" sz="1400" dirty="0">
              <a:latin typeface="+mn-lt"/>
            </a:endParaRPr>
          </a:p>
        </p:txBody>
      </p:sp>
      <p:sp>
        <p:nvSpPr>
          <p:cNvPr id="40" name="Text 9">
            <a:extLst>
              <a:ext uri="{FF2B5EF4-FFF2-40B4-BE49-F238E27FC236}">
                <a16:creationId xmlns:a16="http://schemas.microsoft.com/office/drawing/2014/main" id="{3EDE8FCF-94B9-4CD6-981B-1C31D189CE49}"/>
              </a:ext>
            </a:extLst>
          </p:cNvPr>
          <p:cNvSpPr/>
          <p:nvPr/>
        </p:nvSpPr>
        <p:spPr>
          <a:xfrm>
            <a:off x="8332128" y="2764951"/>
            <a:ext cx="3184910" cy="324322"/>
          </a:xfrm>
          <a:prstGeom prst="rect">
            <a:avLst/>
          </a:prstGeom>
          <a:noFill/>
          <a:ln/>
        </p:spPr>
        <p:txBody>
          <a:bodyPr wrap="square" lIns="0" tIns="0" rIns="0" bIns="0" rtlCol="0" anchor="t"/>
          <a:lstStyle/>
          <a:p>
            <a:pPr>
              <a:lnSpc>
                <a:spcPts val="1250"/>
              </a:lnSpc>
            </a:pPr>
            <a:r>
              <a:rPr lang="ru-RU" sz="1200" dirty="0">
                <a:solidFill>
                  <a:srgbClr val="443728"/>
                </a:solidFill>
                <a:latin typeface="+mn-lt"/>
                <a:ea typeface="Open Sans" pitchFamily="34" charset="-122"/>
                <a:cs typeface="Open Sans" pitchFamily="34" charset="-120"/>
              </a:rPr>
              <a:t>Применяется для счета организации, для которой предназначены средства</a:t>
            </a:r>
            <a:endParaRPr lang="en-US" sz="1200" dirty="0">
              <a:latin typeface="+mn-lt"/>
            </a:endParaRPr>
          </a:p>
        </p:txBody>
      </p:sp>
      <p:sp>
        <p:nvSpPr>
          <p:cNvPr id="43" name="Text 11">
            <a:extLst>
              <a:ext uri="{FF2B5EF4-FFF2-40B4-BE49-F238E27FC236}">
                <a16:creationId xmlns:a16="http://schemas.microsoft.com/office/drawing/2014/main" id="{567DEEA0-E200-44B7-A3B9-061A68D30286}"/>
              </a:ext>
            </a:extLst>
          </p:cNvPr>
          <p:cNvSpPr/>
          <p:nvPr/>
        </p:nvSpPr>
        <p:spPr>
          <a:xfrm>
            <a:off x="7753771" y="3956925"/>
            <a:ext cx="2714360" cy="192033"/>
          </a:xfrm>
          <a:prstGeom prst="rect">
            <a:avLst/>
          </a:prstGeom>
          <a:noFill/>
          <a:ln/>
        </p:spPr>
        <p:txBody>
          <a:bodyPr wrap="none" lIns="0" tIns="0" rIns="0" bIns="0" rtlCol="0" anchor="t"/>
          <a:lstStyle/>
          <a:p>
            <a:pPr>
              <a:lnSpc>
                <a:spcPts val="1600"/>
              </a:lnSpc>
            </a:pPr>
            <a:r>
              <a:rPr lang="en-US" sz="1400" b="1" dirty="0">
                <a:solidFill>
                  <a:srgbClr val="443728"/>
                </a:solidFill>
                <a:latin typeface="+mn-lt"/>
                <a:ea typeface="Crimson Pro Bold" pitchFamily="34" charset="-122"/>
                <a:cs typeface="Crimson Pro Bold" pitchFamily="34" charset="-120"/>
              </a:rPr>
              <a:t>Автоматический расчет остатков</a:t>
            </a:r>
            <a:endParaRPr lang="en-US" sz="1400" dirty="0">
              <a:latin typeface="+mn-lt"/>
            </a:endParaRPr>
          </a:p>
        </p:txBody>
      </p:sp>
      <p:sp>
        <p:nvSpPr>
          <p:cNvPr id="44" name="Text 12">
            <a:extLst>
              <a:ext uri="{FF2B5EF4-FFF2-40B4-BE49-F238E27FC236}">
                <a16:creationId xmlns:a16="http://schemas.microsoft.com/office/drawing/2014/main" id="{9E0A9F1D-479F-4D42-8366-49C0C4D384D6}"/>
              </a:ext>
            </a:extLst>
          </p:cNvPr>
          <p:cNvSpPr/>
          <p:nvPr/>
        </p:nvSpPr>
        <p:spPr>
          <a:xfrm>
            <a:off x="7753771" y="4196792"/>
            <a:ext cx="3763267" cy="324322"/>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Система автоматически рассчитывает остатки денежных средств до и после выполнения операции перевода</a:t>
            </a:r>
          </a:p>
        </p:txBody>
      </p:sp>
      <p:sp>
        <p:nvSpPr>
          <p:cNvPr id="47" name="Text 14">
            <a:extLst>
              <a:ext uri="{FF2B5EF4-FFF2-40B4-BE49-F238E27FC236}">
                <a16:creationId xmlns:a16="http://schemas.microsoft.com/office/drawing/2014/main" id="{149D0694-02B9-455F-89A9-FAD394C22B99}"/>
              </a:ext>
            </a:extLst>
          </p:cNvPr>
          <p:cNvSpPr/>
          <p:nvPr/>
        </p:nvSpPr>
        <p:spPr>
          <a:xfrm>
            <a:off x="7753771" y="5346568"/>
            <a:ext cx="2818762" cy="192033"/>
          </a:xfrm>
          <a:prstGeom prst="rect">
            <a:avLst/>
          </a:prstGeom>
          <a:noFill/>
          <a:ln/>
        </p:spPr>
        <p:txBody>
          <a:bodyPr wrap="none" lIns="0" tIns="0" rIns="0" bIns="0" rtlCol="0" anchor="t"/>
          <a:lstStyle/>
          <a:p>
            <a:pPr>
              <a:lnSpc>
                <a:spcPts val="1600"/>
              </a:lnSpc>
            </a:pPr>
            <a:r>
              <a:rPr lang="en-US" sz="1400" b="1" dirty="0">
                <a:solidFill>
                  <a:srgbClr val="443728"/>
                </a:solidFill>
                <a:latin typeface="+mn-lt"/>
                <a:ea typeface="Crimson Pro Bold" pitchFamily="34" charset="-122"/>
                <a:cs typeface="Crimson Pro Bold" pitchFamily="34" charset="-120"/>
              </a:rPr>
              <a:t>Выбор внутригруппового договора</a:t>
            </a:r>
            <a:endParaRPr lang="en-US" sz="1400" dirty="0">
              <a:latin typeface="+mn-lt"/>
            </a:endParaRPr>
          </a:p>
        </p:txBody>
      </p:sp>
      <p:sp>
        <p:nvSpPr>
          <p:cNvPr id="48" name="Text 15">
            <a:extLst>
              <a:ext uri="{FF2B5EF4-FFF2-40B4-BE49-F238E27FC236}">
                <a16:creationId xmlns:a16="http://schemas.microsoft.com/office/drawing/2014/main" id="{54A8EA7C-B5F4-4288-A4E8-057660E1877B}"/>
              </a:ext>
            </a:extLst>
          </p:cNvPr>
          <p:cNvSpPr/>
          <p:nvPr/>
        </p:nvSpPr>
        <p:spPr>
          <a:xfrm>
            <a:off x="7753771" y="5586435"/>
            <a:ext cx="3763267" cy="324322"/>
          </a:xfrm>
          <a:prstGeom prst="rect">
            <a:avLst/>
          </a:prstGeom>
          <a:noFill/>
          <a:ln/>
        </p:spPr>
        <p:txBody>
          <a:bodyPr wrap="square" lIns="0" tIns="0" rIns="0" bIns="0" rtlCol="0" anchor="t"/>
          <a:lstStyle/>
          <a:p>
            <a:pPr>
              <a:lnSpc>
                <a:spcPts val="1600"/>
              </a:lnSpc>
            </a:pPr>
            <a:r>
              <a:rPr lang="ru-RU" sz="1200" dirty="0">
                <a:solidFill>
                  <a:srgbClr val="443728"/>
                </a:solidFill>
                <a:latin typeface="+mn-lt"/>
                <a:ea typeface="Open Sans" pitchFamily="34" charset="-122"/>
                <a:cs typeface="Open Sans" pitchFamily="34" charset="-120"/>
              </a:rPr>
              <a:t>Необходимо </a:t>
            </a:r>
            <a:r>
              <a:rPr lang="en-US" sz="1200" dirty="0" err="1">
                <a:solidFill>
                  <a:srgbClr val="443728"/>
                </a:solidFill>
                <a:latin typeface="+mn-lt"/>
                <a:ea typeface="Open Sans" pitchFamily="34" charset="-122"/>
                <a:cs typeface="Open Sans" pitchFamily="34" charset="-120"/>
              </a:rPr>
              <a:t>указать</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договор, служащий основанием перевода денежных средств между организациями </a:t>
            </a:r>
            <a:endParaRPr lang="en-US" sz="1200" dirty="0">
              <a:latin typeface="+mn-lt"/>
            </a:endParaRPr>
          </a:p>
        </p:txBody>
      </p:sp>
      <p:pic>
        <p:nvPicPr>
          <p:cNvPr id="49" name="Image 1" descr="preencoded.png">
            <a:extLst>
              <a:ext uri="{FF2B5EF4-FFF2-40B4-BE49-F238E27FC236}">
                <a16:creationId xmlns:a16="http://schemas.microsoft.com/office/drawing/2014/main" id="{B3554461-559E-4FBE-948B-7E541986B7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5717" y="3501822"/>
            <a:ext cx="322834" cy="322834"/>
          </a:xfrm>
          <a:prstGeom prst="rect">
            <a:avLst/>
          </a:prstGeom>
        </p:spPr>
      </p:pic>
      <p:pic>
        <p:nvPicPr>
          <p:cNvPr id="50" name="Image 3" descr="preencoded.png">
            <a:extLst>
              <a:ext uri="{FF2B5EF4-FFF2-40B4-BE49-F238E27FC236}">
                <a16:creationId xmlns:a16="http://schemas.microsoft.com/office/drawing/2014/main" id="{E16F6404-108E-4511-944C-F08BE91FF3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9186" y="4941763"/>
            <a:ext cx="322834" cy="322834"/>
          </a:xfrm>
          <a:prstGeom prst="rect">
            <a:avLst/>
          </a:prstGeom>
        </p:spPr>
      </p:pic>
    </p:spTree>
    <p:extLst>
      <p:ext uri="{BB962C8B-B14F-4D97-AF65-F5344CB8AC3E}">
        <p14:creationId xmlns:p14="http://schemas.microsoft.com/office/powerpoint/2010/main" val="351874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64514" name="Заголовок 1">
            <a:extLst>
              <a:ext uri="{FF2B5EF4-FFF2-40B4-BE49-F238E27FC236}">
                <a16:creationId xmlns:a16="http://schemas.microsoft.com/office/drawing/2014/main" id="{B78897AD-1CC5-4996-A864-0F2653C7C0B0}"/>
              </a:ext>
            </a:extLst>
          </p:cNvPr>
          <p:cNvSpPr>
            <a:spLocks noGrp="1" noChangeArrowheads="1"/>
          </p:cNvSpPr>
          <p:nvPr>
            <p:ph type="title"/>
          </p:nvPr>
        </p:nvSpPr>
        <p:spPr>
          <a:xfrm>
            <a:off x="696914" y="188912"/>
            <a:ext cx="9072562" cy="792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Привлечение и погашение кредита через платежный календарь</a:t>
            </a:r>
          </a:p>
        </p:txBody>
      </p:sp>
      <p:sp>
        <p:nvSpPr>
          <p:cNvPr id="44038" name="TextBox 9">
            <a:extLst>
              <a:ext uri="{FF2B5EF4-FFF2-40B4-BE49-F238E27FC236}">
                <a16:creationId xmlns:a16="http://schemas.microsoft.com/office/drawing/2014/main" id="{E1DBBB72-F54B-4EF6-9E18-B05DF9F02DEE}"/>
              </a:ext>
            </a:extLst>
          </p:cNvPr>
          <p:cNvSpPr txBox="1">
            <a:spLocks noChangeArrowheads="1"/>
          </p:cNvSpPr>
          <p:nvPr/>
        </p:nvSpPr>
        <p:spPr bwMode="auto">
          <a:xfrm>
            <a:off x="480963" y="4797946"/>
            <a:ext cx="54006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Пополнить – Привлечение кредита</a:t>
            </a:r>
            <a:endParaRPr lang="ru-RU" altLang="ru-RU" sz="1600" b="0" dirty="0">
              <a:solidFill>
                <a:srgbClr val="443728"/>
              </a:solidFill>
              <a:latin typeface="+mn-lt"/>
            </a:endParaRPr>
          </a:p>
          <a:p>
            <a:pPr marL="482600" lvl="1">
              <a:spcAft>
                <a:spcPts val="600"/>
              </a:spcAft>
              <a:buFont typeface="Arial" panose="020B0604020202020204" pitchFamily="34" charset="0"/>
              <a:buChar char="•"/>
              <a:defRPr/>
            </a:pPr>
            <a:r>
              <a:rPr lang="ru-RU" altLang="ru-RU" sz="1400" b="0" dirty="0">
                <a:solidFill>
                  <a:srgbClr val="443728"/>
                </a:solidFill>
                <a:latin typeface="+mn-lt"/>
              </a:rPr>
              <a:t>Создание нового договора или операции по действующему</a:t>
            </a:r>
          </a:p>
          <a:p>
            <a:pPr marL="482600" lvl="1">
              <a:spcAft>
                <a:spcPts val="600"/>
              </a:spcAft>
              <a:buFont typeface="Arial" panose="020B0604020202020204" pitchFamily="34" charset="0"/>
              <a:buChar char="•"/>
              <a:defRPr/>
            </a:pPr>
            <a:r>
              <a:rPr lang="ru-RU" altLang="ru-RU" sz="1400" b="0" dirty="0">
                <a:solidFill>
                  <a:srgbClr val="443728"/>
                </a:solidFill>
                <a:latin typeface="+mn-lt"/>
              </a:rPr>
              <a:t>Планируемое поступление денежных средств</a:t>
            </a:r>
          </a:p>
          <a:p>
            <a:pPr marL="482600" lvl="1">
              <a:spcAft>
                <a:spcPts val="600"/>
              </a:spcAft>
              <a:buFont typeface="Arial" panose="020B0604020202020204" pitchFamily="34" charset="0"/>
              <a:buChar char="•"/>
              <a:defRPr/>
            </a:pPr>
            <a:r>
              <a:rPr lang="ru-RU" altLang="ru-RU" sz="1400" b="0" dirty="0">
                <a:solidFill>
                  <a:srgbClr val="443728"/>
                </a:solidFill>
                <a:latin typeface="+mn-lt"/>
              </a:rPr>
              <a:t>Начисление и выплата процентов по кредиту</a:t>
            </a:r>
          </a:p>
          <a:p>
            <a:pPr marL="482600" lvl="1">
              <a:spcAft>
                <a:spcPts val="600"/>
              </a:spcAft>
              <a:buFont typeface="Arial" panose="020B0604020202020204" pitchFamily="34" charset="0"/>
              <a:buChar char="•"/>
              <a:defRPr/>
            </a:pPr>
            <a:r>
              <a:rPr lang="ru-RU" altLang="ru-RU" sz="1400" b="0" dirty="0">
                <a:solidFill>
                  <a:srgbClr val="443728"/>
                </a:solidFill>
                <a:latin typeface="+mn-lt"/>
              </a:rPr>
              <a:t>Возврат основной суммы кредита</a:t>
            </a:r>
          </a:p>
        </p:txBody>
      </p:sp>
      <p:sp>
        <p:nvSpPr>
          <p:cNvPr id="12" name="TextBox 9">
            <a:extLst>
              <a:ext uri="{FF2B5EF4-FFF2-40B4-BE49-F238E27FC236}">
                <a16:creationId xmlns:a16="http://schemas.microsoft.com/office/drawing/2014/main" id="{74F8ED8A-188E-4185-89CD-4B46CC0A8EDE}"/>
              </a:ext>
            </a:extLst>
          </p:cNvPr>
          <p:cNvSpPr txBox="1">
            <a:spLocks noChangeArrowheads="1"/>
          </p:cNvSpPr>
          <p:nvPr/>
        </p:nvSpPr>
        <p:spPr bwMode="auto">
          <a:xfrm>
            <a:off x="6017752" y="4797946"/>
            <a:ext cx="540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Списать – Погашение кредита</a:t>
            </a:r>
          </a:p>
          <a:p>
            <a:pPr marL="482600" lvl="1">
              <a:spcAft>
                <a:spcPts val="600"/>
              </a:spcAft>
              <a:buFont typeface="Arial" panose="020B0604020202020204" pitchFamily="34" charset="0"/>
              <a:buChar char="•"/>
              <a:defRPr/>
            </a:pPr>
            <a:r>
              <a:rPr lang="ru-RU" altLang="ru-RU" sz="1400" b="0" dirty="0">
                <a:solidFill>
                  <a:srgbClr val="443728"/>
                </a:solidFill>
                <a:latin typeface="+mn-lt"/>
              </a:rPr>
              <a:t>Досрочное или плановое погашение с автоматической актуализацией графика платежей</a:t>
            </a:r>
          </a:p>
          <a:p>
            <a:pPr marL="482600" lvl="1">
              <a:spcAft>
                <a:spcPts val="600"/>
              </a:spcAft>
              <a:buFont typeface="Arial" panose="020B0604020202020204" pitchFamily="34" charset="0"/>
              <a:buChar char="•"/>
              <a:defRPr/>
            </a:pPr>
            <a:r>
              <a:rPr lang="ru-RU" altLang="ru-RU" sz="1400" b="0" dirty="0">
                <a:solidFill>
                  <a:srgbClr val="443728"/>
                </a:solidFill>
                <a:latin typeface="+mn-lt"/>
              </a:rPr>
              <a:t>Автоматический перерасчет и выплата процентов при погашении кредита</a:t>
            </a:r>
          </a:p>
          <a:p>
            <a:pPr marL="482600" lvl="1">
              <a:spcAft>
                <a:spcPts val="600"/>
              </a:spcAft>
              <a:buFont typeface="Arial" panose="020B0604020202020204" pitchFamily="34" charset="0"/>
              <a:buChar char="•"/>
              <a:defRPr/>
            </a:pPr>
            <a:r>
              <a:rPr lang="ru-RU" altLang="ru-RU" sz="1400" b="0" dirty="0">
                <a:solidFill>
                  <a:srgbClr val="443728"/>
                </a:solidFill>
                <a:latin typeface="+mn-lt"/>
              </a:rPr>
              <a:t>Реструктуризация кредита при планировании досрочного погашения кредита</a:t>
            </a:r>
          </a:p>
        </p:txBody>
      </p:sp>
      <p:pic>
        <p:nvPicPr>
          <p:cNvPr id="3" name="Рисунок 2">
            <a:extLst>
              <a:ext uri="{FF2B5EF4-FFF2-40B4-BE49-F238E27FC236}">
                <a16:creationId xmlns:a16="http://schemas.microsoft.com/office/drawing/2014/main" id="{B59B6739-B1EB-4934-893B-6BDCA5C86CA3}"/>
              </a:ext>
            </a:extLst>
          </p:cNvPr>
          <p:cNvPicPr>
            <a:picLocks noChangeAspect="1"/>
          </p:cNvPicPr>
          <p:nvPr/>
        </p:nvPicPr>
        <p:blipFill>
          <a:blip r:embed="rId3"/>
          <a:stretch>
            <a:fillRect/>
          </a:stretch>
        </p:blipFill>
        <p:spPr>
          <a:xfrm>
            <a:off x="696913" y="1338166"/>
            <a:ext cx="5339813" cy="2811707"/>
          </a:xfrm>
          <a:prstGeom prst="rect">
            <a:avLst/>
          </a:prstGeom>
          <a:noFill/>
          <a:ln w="9525">
            <a:solidFill>
              <a:srgbClr val="475467"/>
            </a:solidFill>
            <a:miter lim="800000"/>
            <a:headEnd/>
            <a:tailEnd/>
          </a:ln>
        </p:spPr>
      </p:pic>
      <p:pic>
        <p:nvPicPr>
          <p:cNvPr id="5" name="Рисунок 4">
            <a:extLst>
              <a:ext uri="{FF2B5EF4-FFF2-40B4-BE49-F238E27FC236}">
                <a16:creationId xmlns:a16="http://schemas.microsoft.com/office/drawing/2014/main" id="{32288335-5FFC-4123-9D05-EAF7D50F4FF4}"/>
              </a:ext>
            </a:extLst>
          </p:cNvPr>
          <p:cNvPicPr>
            <a:picLocks noChangeAspect="1"/>
          </p:cNvPicPr>
          <p:nvPr/>
        </p:nvPicPr>
        <p:blipFill rotWithShape="1">
          <a:blip r:embed="rId4"/>
          <a:srcRect r="8863"/>
          <a:stretch/>
        </p:blipFill>
        <p:spPr>
          <a:xfrm>
            <a:off x="6304759" y="1338165"/>
            <a:ext cx="5265436" cy="2811707"/>
          </a:xfrm>
          <a:prstGeom prst="rect">
            <a:avLst/>
          </a:prstGeom>
          <a:noFill/>
          <a:ln w="9525">
            <a:solidFill>
              <a:srgbClr val="475467"/>
            </a:solidFill>
            <a:miter lim="800000"/>
            <a:headEnd/>
            <a:tailEnd/>
          </a:ln>
        </p:spPr>
      </p:pic>
    </p:spTree>
    <p:extLst>
      <p:ext uri="{BB962C8B-B14F-4D97-AF65-F5344CB8AC3E}">
        <p14:creationId xmlns:p14="http://schemas.microsoft.com/office/powerpoint/2010/main" val="2915767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64514" name="Заголовок 1">
            <a:extLst>
              <a:ext uri="{FF2B5EF4-FFF2-40B4-BE49-F238E27FC236}">
                <a16:creationId xmlns:a16="http://schemas.microsoft.com/office/drawing/2014/main" id="{B78897AD-1CC5-4996-A864-0F2653C7C0B0}"/>
              </a:ext>
            </a:extLst>
          </p:cNvPr>
          <p:cNvSpPr>
            <a:spLocks noGrp="1" noChangeArrowheads="1"/>
          </p:cNvSpPr>
          <p:nvPr>
            <p:ph type="title"/>
          </p:nvPr>
        </p:nvSpPr>
        <p:spPr>
          <a:xfrm>
            <a:off x="696912" y="188912"/>
            <a:ext cx="9072563" cy="792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Размещение и расторжение депозита через платежный календарь</a:t>
            </a:r>
          </a:p>
        </p:txBody>
      </p:sp>
      <p:sp>
        <p:nvSpPr>
          <p:cNvPr id="44038" name="TextBox 9">
            <a:extLst>
              <a:ext uri="{FF2B5EF4-FFF2-40B4-BE49-F238E27FC236}">
                <a16:creationId xmlns:a16="http://schemas.microsoft.com/office/drawing/2014/main" id="{E1DBBB72-F54B-4EF6-9E18-B05DF9F02DEE}"/>
              </a:ext>
            </a:extLst>
          </p:cNvPr>
          <p:cNvSpPr txBox="1">
            <a:spLocks noChangeArrowheads="1"/>
          </p:cNvSpPr>
          <p:nvPr/>
        </p:nvSpPr>
        <p:spPr bwMode="auto">
          <a:xfrm>
            <a:off x="480963" y="4797946"/>
            <a:ext cx="54006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Списать – Размещение депозита</a:t>
            </a:r>
            <a:endParaRPr lang="ru-RU" altLang="ru-RU" sz="1600" b="0" dirty="0">
              <a:solidFill>
                <a:srgbClr val="443728"/>
              </a:solidFill>
              <a:latin typeface="+mn-lt"/>
            </a:endParaRPr>
          </a:p>
          <a:p>
            <a:pPr marL="482600" lvl="1">
              <a:spcAft>
                <a:spcPts val="600"/>
              </a:spcAft>
              <a:buFont typeface="Arial" panose="020B0604020202020204" pitchFamily="34" charset="0"/>
              <a:buChar char="•"/>
              <a:defRPr/>
            </a:pPr>
            <a:r>
              <a:rPr lang="ru-RU" altLang="ru-RU" sz="1400" b="0" dirty="0">
                <a:solidFill>
                  <a:srgbClr val="443728"/>
                </a:solidFill>
                <a:latin typeface="+mn-lt"/>
              </a:rPr>
              <a:t>Создание нового договора или операции по действующему</a:t>
            </a:r>
          </a:p>
          <a:p>
            <a:pPr marL="482600" lvl="1">
              <a:spcAft>
                <a:spcPts val="600"/>
              </a:spcAft>
              <a:buFont typeface="Arial" panose="020B0604020202020204" pitchFamily="34" charset="0"/>
              <a:buChar char="•"/>
              <a:defRPr/>
            </a:pPr>
            <a:r>
              <a:rPr lang="ru-RU" altLang="ru-RU" sz="1400" b="0" dirty="0">
                <a:solidFill>
                  <a:srgbClr val="443728"/>
                </a:solidFill>
                <a:latin typeface="+mn-lt"/>
              </a:rPr>
              <a:t>Формирование заявки на размещение средств</a:t>
            </a:r>
          </a:p>
          <a:p>
            <a:pPr marL="482600" lvl="1">
              <a:spcAft>
                <a:spcPts val="600"/>
              </a:spcAft>
              <a:buFont typeface="Arial" panose="020B0604020202020204" pitchFamily="34" charset="0"/>
              <a:buChar char="•"/>
              <a:defRPr/>
            </a:pPr>
            <a:r>
              <a:rPr lang="ru-RU" altLang="ru-RU" sz="1400" b="0" dirty="0">
                <a:solidFill>
                  <a:srgbClr val="443728"/>
                </a:solidFill>
                <a:latin typeface="+mn-lt"/>
              </a:rPr>
              <a:t>Начисление и выплата процентов по депозиту</a:t>
            </a:r>
          </a:p>
          <a:p>
            <a:pPr marL="482600" lvl="1">
              <a:spcAft>
                <a:spcPts val="600"/>
              </a:spcAft>
              <a:buFont typeface="Arial" panose="020B0604020202020204" pitchFamily="34" charset="0"/>
              <a:buChar char="•"/>
              <a:defRPr/>
            </a:pPr>
            <a:r>
              <a:rPr lang="ru-RU" altLang="ru-RU" sz="1400" b="0" dirty="0">
                <a:solidFill>
                  <a:srgbClr val="443728"/>
                </a:solidFill>
                <a:latin typeface="+mn-lt"/>
              </a:rPr>
              <a:t>Возврат основной суммы депозита</a:t>
            </a:r>
          </a:p>
        </p:txBody>
      </p:sp>
      <p:pic>
        <p:nvPicPr>
          <p:cNvPr id="64516" name="Рисунок 1">
            <a:extLst>
              <a:ext uri="{FF2B5EF4-FFF2-40B4-BE49-F238E27FC236}">
                <a16:creationId xmlns:a16="http://schemas.microsoft.com/office/drawing/2014/main" id="{77C8548A-B080-439C-9BBB-716C085F80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277"/>
          <a:stretch/>
        </p:blipFill>
        <p:spPr bwMode="auto">
          <a:xfrm>
            <a:off x="696913" y="1341562"/>
            <a:ext cx="5344449" cy="3087567"/>
          </a:xfrm>
          <a:prstGeom prst="rect">
            <a:avLst/>
          </a:prstGeom>
          <a:noFill/>
          <a:ln w="9525">
            <a:solidFill>
              <a:srgbClr val="475467"/>
            </a:solidFill>
            <a:miter lim="800000"/>
            <a:headEnd/>
            <a:tailEnd/>
          </a:ln>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B954261C-0FE5-4C95-B934-2D6F9C2C490C}"/>
              </a:ext>
            </a:extLst>
          </p:cNvPr>
          <p:cNvPicPr>
            <a:picLocks noChangeAspect="1"/>
          </p:cNvPicPr>
          <p:nvPr/>
        </p:nvPicPr>
        <p:blipFill rotWithShape="1">
          <a:blip r:embed="rId4"/>
          <a:srcRect l="875" t="2332" r="15711"/>
          <a:stretch/>
        </p:blipFill>
        <p:spPr>
          <a:xfrm>
            <a:off x="6241602" y="1341562"/>
            <a:ext cx="5472069" cy="3087567"/>
          </a:xfrm>
          <a:prstGeom prst="rect">
            <a:avLst/>
          </a:prstGeom>
          <a:noFill/>
          <a:ln w="9525">
            <a:solidFill>
              <a:srgbClr val="475467"/>
            </a:solidFill>
            <a:miter lim="800000"/>
            <a:headEnd/>
            <a:tailEnd/>
          </a:ln>
        </p:spPr>
      </p:pic>
      <p:sp>
        <p:nvSpPr>
          <p:cNvPr id="12" name="TextBox 9">
            <a:extLst>
              <a:ext uri="{FF2B5EF4-FFF2-40B4-BE49-F238E27FC236}">
                <a16:creationId xmlns:a16="http://schemas.microsoft.com/office/drawing/2014/main" id="{74F8ED8A-188E-4185-89CD-4B46CC0A8EDE}"/>
              </a:ext>
            </a:extLst>
          </p:cNvPr>
          <p:cNvSpPr txBox="1">
            <a:spLocks noChangeArrowheads="1"/>
          </p:cNvSpPr>
          <p:nvPr/>
        </p:nvSpPr>
        <p:spPr bwMode="auto">
          <a:xfrm>
            <a:off x="6017752" y="4797946"/>
            <a:ext cx="5400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100" b="1">
                <a:solidFill>
                  <a:srgbClr val="006600"/>
                </a:solidFill>
                <a:latin typeface="Arial" panose="020B0604020202020204" pitchFamily="34" charset="0"/>
              </a:defRPr>
            </a:lvl1pPr>
            <a:lvl2pPr marL="5397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196850" lvl="1" indent="0">
              <a:spcAft>
                <a:spcPts val="1200"/>
              </a:spcAft>
              <a:defRPr/>
            </a:pPr>
            <a:r>
              <a:rPr lang="ru-RU" altLang="ru-RU" sz="1600" dirty="0">
                <a:solidFill>
                  <a:srgbClr val="443728"/>
                </a:solidFill>
                <a:latin typeface="+mn-lt"/>
              </a:rPr>
              <a:t>Пополнить – Расторжение депозита</a:t>
            </a:r>
          </a:p>
          <a:p>
            <a:pPr marL="482600" lvl="1">
              <a:spcAft>
                <a:spcPts val="1200"/>
              </a:spcAft>
              <a:buFont typeface="Arial" panose="020B0604020202020204" pitchFamily="34" charset="0"/>
              <a:buChar char="•"/>
              <a:defRPr/>
            </a:pPr>
            <a:r>
              <a:rPr lang="ru-RU" altLang="ru-RU" sz="1400" b="0" dirty="0">
                <a:solidFill>
                  <a:srgbClr val="443728"/>
                </a:solidFill>
                <a:latin typeface="+mn-lt"/>
              </a:rPr>
              <a:t>Досрочное расторжение с автоматической актуализацией графика платежей</a:t>
            </a:r>
          </a:p>
          <a:p>
            <a:pPr marL="482600" lvl="1">
              <a:spcAft>
                <a:spcPts val="1200"/>
              </a:spcAft>
              <a:buFont typeface="Arial" panose="020B0604020202020204" pitchFamily="34" charset="0"/>
              <a:buChar char="•"/>
              <a:defRPr/>
            </a:pPr>
            <a:r>
              <a:rPr lang="ru-RU" altLang="ru-RU" sz="1400" b="0" dirty="0">
                <a:solidFill>
                  <a:srgbClr val="443728"/>
                </a:solidFill>
                <a:latin typeface="+mn-lt"/>
              </a:rPr>
              <a:t>Автоматический перерасчет и выплата процентов при досрочном возврате депозита</a:t>
            </a:r>
          </a:p>
        </p:txBody>
      </p:sp>
    </p:spTree>
    <p:extLst>
      <p:ext uri="{BB962C8B-B14F-4D97-AF65-F5344CB8AC3E}">
        <p14:creationId xmlns:p14="http://schemas.microsoft.com/office/powerpoint/2010/main" val="2746517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F3B4F18A-28AF-4B53-BE01-319E722A2916}"/>
              </a:ext>
            </a:extLst>
          </p:cNvPr>
          <p:cNvPicPr>
            <a:picLocks noChangeAspect="1"/>
          </p:cNvPicPr>
          <p:nvPr/>
        </p:nvPicPr>
        <p:blipFill>
          <a:blip r:embed="rId3"/>
          <a:stretch>
            <a:fillRect/>
          </a:stretch>
        </p:blipFill>
        <p:spPr>
          <a:xfrm>
            <a:off x="6097587" y="0"/>
            <a:ext cx="6097411" cy="6859588"/>
          </a:xfrm>
          <a:prstGeom prst="rect">
            <a:avLst/>
          </a:prstGeom>
        </p:spPr>
      </p:pic>
      <p:pic>
        <p:nvPicPr>
          <p:cNvPr id="22" name="Image 0" descr="preencoded.png">
            <a:extLst>
              <a:ext uri="{FF2B5EF4-FFF2-40B4-BE49-F238E27FC236}">
                <a16:creationId xmlns:a16="http://schemas.microsoft.com/office/drawing/2014/main" id="{2C9D28E5-EDBB-437A-A61A-94B08C495E8E}"/>
              </a:ext>
            </a:extLst>
          </p:cNvPr>
          <p:cNvPicPr>
            <a:picLocks noChangeAspect="1"/>
          </p:cNvPicPr>
          <p:nvPr/>
        </p:nvPicPr>
        <p:blipFill>
          <a:blip r:embed="rId4"/>
          <a:stretch>
            <a:fillRect/>
          </a:stretch>
        </p:blipFill>
        <p:spPr>
          <a:xfrm>
            <a:off x="6096248" y="0"/>
            <a:ext cx="6098750" cy="6859588"/>
          </a:xfrm>
          <a:prstGeom prst="rect">
            <a:avLst/>
          </a:prstGeom>
        </p:spPr>
      </p:pic>
      <p:sp>
        <p:nvSpPr>
          <p:cNvPr id="3" name="Text 0"/>
          <p:cNvSpPr/>
          <p:nvPr/>
        </p:nvSpPr>
        <p:spPr>
          <a:xfrm>
            <a:off x="736152" y="188912"/>
            <a:ext cx="5361436"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Автоматическое устранение </a:t>
            </a:r>
            <a:r>
              <a:rPr lang="en-US" sz="2800" dirty="0" err="1">
                <a:solidFill>
                  <a:srgbClr val="443728"/>
                </a:solidFill>
                <a:latin typeface="+mj-lt"/>
                <a:ea typeface="Crimson Pro Bold" pitchFamily="34" charset="-122"/>
              </a:rPr>
              <a:t>кассовых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разрывов</a:t>
            </a:r>
            <a:endParaRPr lang="en-US" sz="2800" dirty="0">
              <a:solidFill>
                <a:srgbClr val="443728"/>
              </a:solidFill>
              <a:latin typeface="+mj-lt"/>
              <a:ea typeface="Crimson Pro Bold" pitchFamily="34" charset="-122"/>
            </a:endParaRPr>
          </a:p>
        </p:txBody>
      </p:sp>
      <p:sp>
        <p:nvSpPr>
          <p:cNvPr id="5" name="Text 1"/>
          <p:cNvSpPr/>
          <p:nvPr/>
        </p:nvSpPr>
        <p:spPr>
          <a:xfrm>
            <a:off x="1344806" y="1790388"/>
            <a:ext cx="3166307" cy="251081"/>
          </a:xfrm>
          <a:prstGeom prst="rect">
            <a:avLst/>
          </a:prstGeom>
          <a:noFill/>
          <a:ln/>
        </p:spPr>
        <p:txBody>
          <a:bodyPr wrap="none" lIns="0" tIns="0" rIns="0" bIns="0" rtlCol="0" anchor="t"/>
          <a:lstStyle/>
          <a:p>
            <a:pPr>
              <a:lnSpc>
                <a:spcPts val="1959"/>
              </a:lnSpc>
            </a:pPr>
            <a:r>
              <a:rPr lang="ru-RU" sz="1600" b="1" dirty="0">
                <a:solidFill>
                  <a:srgbClr val="443728"/>
                </a:solidFill>
                <a:latin typeface="+mn-lt"/>
                <a:ea typeface="Crimson Pro Bold" pitchFamily="34" charset="-122"/>
                <a:cs typeface="Crimson Pro Bold" pitchFamily="34" charset="-120"/>
              </a:rPr>
              <a:t>Оптимизация</a:t>
            </a:r>
            <a:r>
              <a:rPr lang="en-US" sz="1600" b="1" dirty="0">
                <a:solidFill>
                  <a:srgbClr val="443728"/>
                </a:solidFill>
                <a:latin typeface="+mn-lt"/>
                <a:ea typeface="Crimson Pro Bold" pitchFamily="34" charset="-122"/>
                <a:cs typeface="Crimson Pro Bold" pitchFamily="34" charset="-120"/>
              </a:rPr>
              <a:t> </a:t>
            </a:r>
            <a:r>
              <a:rPr lang="en-US" sz="1600" b="1" dirty="0" err="1">
                <a:solidFill>
                  <a:srgbClr val="443728"/>
                </a:solidFill>
                <a:latin typeface="+mn-lt"/>
                <a:ea typeface="Crimson Pro Bold" pitchFamily="34" charset="-122"/>
                <a:cs typeface="Crimson Pro Bold" pitchFamily="34" charset="-120"/>
              </a:rPr>
              <a:t>размещени</a:t>
            </a:r>
            <a:r>
              <a:rPr lang="ru-RU" sz="1600" b="1" dirty="0">
                <a:solidFill>
                  <a:srgbClr val="443728"/>
                </a:solidFill>
                <a:latin typeface="+mn-lt"/>
                <a:ea typeface="Crimson Pro Bold" pitchFamily="34" charset="-122"/>
                <a:cs typeface="Crimson Pro Bold" pitchFamily="34" charset="-120"/>
              </a:rPr>
              <a:t>я</a:t>
            </a:r>
            <a:endParaRPr lang="en-US" sz="1600" dirty="0">
              <a:latin typeface="+mn-lt"/>
            </a:endParaRPr>
          </a:p>
        </p:txBody>
      </p:sp>
      <p:sp>
        <p:nvSpPr>
          <p:cNvPr id="6" name="Text 2"/>
          <p:cNvSpPr/>
          <p:nvPr/>
        </p:nvSpPr>
        <p:spPr>
          <a:xfrm>
            <a:off x="1344805" y="2123344"/>
            <a:ext cx="4248725" cy="713349"/>
          </a:xfrm>
          <a:prstGeom prst="rect">
            <a:avLst/>
          </a:prstGeom>
          <a:noFill/>
          <a:ln/>
        </p:spPr>
        <p:txBody>
          <a:bodyPr wrap="square" lIns="0" tIns="0" rIns="0" bIns="0" rtlCol="0" anchor="t"/>
          <a:lstStyle/>
          <a:p>
            <a:pPr>
              <a:lnSpc>
                <a:spcPts val="1834"/>
              </a:lnSpc>
            </a:pPr>
            <a:r>
              <a:rPr lang="ru-RU" sz="1400" dirty="0">
                <a:solidFill>
                  <a:srgbClr val="443728"/>
                </a:solidFill>
                <a:latin typeface="+mn-lt"/>
                <a:ea typeface="Open Sans" pitchFamily="34" charset="-122"/>
                <a:cs typeface="Open Sans" pitchFamily="34" charset="-120"/>
              </a:rPr>
              <a:t>Система обеспечивает автоматическое распределение платежей, балансировку денежных средств и планирование операций по </a:t>
            </a:r>
            <a:r>
              <a:rPr lang="en-US" sz="1400" dirty="0" err="1">
                <a:solidFill>
                  <a:srgbClr val="443728"/>
                </a:solidFill>
                <a:latin typeface="+mn-lt"/>
                <a:ea typeface="Open Sans" pitchFamily="34" charset="-122"/>
                <a:cs typeface="Open Sans" pitchFamily="34" charset="-120"/>
              </a:rPr>
              <a:t>привлечени</a:t>
            </a:r>
            <a:r>
              <a:rPr lang="ru-RU" sz="1400" dirty="0">
                <a:solidFill>
                  <a:srgbClr val="443728"/>
                </a:solidFill>
                <a:latin typeface="+mn-lt"/>
                <a:ea typeface="Open Sans" pitchFamily="34" charset="-122"/>
                <a:cs typeface="Open Sans" pitchFamily="34" charset="-120"/>
              </a:rPr>
              <a:t>ю</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средств</a:t>
            </a:r>
            <a:endParaRPr lang="en-US" sz="1400" dirty="0">
              <a:latin typeface="+mn-lt"/>
            </a:endParaRPr>
          </a:p>
        </p:txBody>
      </p:sp>
      <p:sp>
        <p:nvSpPr>
          <p:cNvPr id="8" name="Text 3"/>
          <p:cNvSpPr/>
          <p:nvPr/>
        </p:nvSpPr>
        <p:spPr>
          <a:xfrm>
            <a:off x="1316702" y="3381534"/>
            <a:ext cx="4121310" cy="502163"/>
          </a:xfrm>
          <a:prstGeom prst="rect">
            <a:avLst/>
          </a:prstGeom>
          <a:noFill/>
          <a:ln/>
        </p:spPr>
        <p:txBody>
          <a:bodyPr wrap="square" lIns="0" tIns="0" rIns="0" bIns="0" rtlCol="0" anchor="t"/>
          <a:lstStyle/>
          <a:p>
            <a:pPr>
              <a:lnSpc>
                <a:spcPts val="1959"/>
              </a:lnSpc>
            </a:pPr>
            <a:r>
              <a:rPr lang="en-US" sz="1600" b="1" dirty="0">
                <a:solidFill>
                  <a:srgbClr val="443728"/>
                </a:solidFill>
                <a:latin typeface="+mn-lt"/>
                <a:ea typeface="Crimson Pro Bold" pitchFamily="34" charset="-122"/>
                <a:cs typeface="Crimson Pro Bold" pitchFamily="34" charset="-120"/>
              </a:rPr>
              <a:t>Переопределение настроек </a:t>
            </a:r>
            <a:r>
              <a:rPr lang="en-US" sz="1600" b="1" dirty="0" err="1">
                <a:solidFill>
                  <a:srgbClr val="443728"/>
                </a:solidFill>
                <a:latin typeface="+mn-lt"/>
                <a:ea typeface="Crimson Pro Bold" pitchFamily="34" charset="-122"/>
                <a:cs typeface="Crimson Pro Bold" pitchFamily="34" charset="-120"/>
              </a:rPr>
              <a:t>для</a:t>
            </a:r>
            <a:r>
              <a:rPr lang="en-US" sz="1600" b="1" dirty="0">
                <a:solidFill>
                  <a:srgbClr val="443728"/>
                </a:solidFill>
                <a:latin typeface="+mn-lt"/>
                <a:ea typeface="Crimson Pro Bold" pitchFamily="34" charset="-122"/>
                <a:cs typeface="Crimson Pro Bold" pitchFamily="34" charset="-120"/>
              </a:rPr>
              <a:t> </a:t>
            </a:r>
            <a:r>
              <a:rPr lang="ru-RU" sz="1600" b="1" dirty="0">
                <a:solidFill>
                  <a:srgbClr val="443728"/>
                </a:solidFill>
                <a:latin typeface="+mn-lt"/>
                <a:ea typeface="Crimson Pro Bold" pitchFamily="34" charset="-122"/>
                <a:cs typeface="Crimson Pro Bold" pitchFamily="34" charset="-120"/>
              </a:rPr>
              <a:t>оптимизации платежного календаря</a:t>
            </a:r>
            <a:endParaRPr lang="en-US" sz="1600" dirty="0">
              <a:latin typeface="+mn-lt"/>
            </a:endParaRPr>
          </a:p>
        </p:txBody>
      </p:sp>
      <p:sp>
        <p:nvSpPr>
          <p:cNvPr id="9" name="Text 4"/>
          <p:cNvSpPr/>
          <p:nvPr/>
        </p:nvSpPr>
        <p:spPr>
          <a:xfrm>
            <a:off x="1316701" y="3965572"/>
            <a:ext cx="4248725" cy="475567"/>
          </a:xfrm>
          <a:prstGeom prst="rect">
            <a:avLst/>
          </a:prstGeom>
          <a:noFill/>
          <a:ln/>
        </p:spPr>
        <p:txBody>
          <a:bodyPr wrap="square" lIns="0" tIns="0" rIns="0" bIns="0" rtlCol="0" anchor="t"/>
          <a:lstStyle/>
          <a:p>
            <a:pPr>
              <a:lnSpc>
                <a:spcPts val="1834"/>
              </a:lnSpc>
            </a:pPr>
            <a:r>
              <a:rPr lang="ru-RU" sz="1400" dirty="0">
                <a:solidFill>
                  <a:srgbClr val="443728"/>
                </a:solidFill>
                <a:latin typeface="+mn-lt"/>
                <a:ea typeface="Open Sans" pitchFamily="34" charset="-122"/>
                <a:cs typeface="Open Sans" pitchFamily="34" charset="-120"/>
              </a:rPr>
              <a:t>Гибкая настройка выбора необходимых операций для оптимизации</a:t>
            </a:r>
            <a:endParaRPr lang="en-US" sz="1400" dirty="0">
              <a:latin typeface="+mn-lt"/>
            </a:endParaRPr>
          </a:p>
        </p:txBody>
      </p:sp>
      <p:pic>
        <p:nvPicPr>
          <p:cNvPr id="10"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332" y="4774884"/>
            <a:ext cx="482117" cy="482117"/>
          </a:xfrm>
          <a:prstGeom prst="rect">
            <a:avLst/>
          </a:prstGeom>
        </p:spPr>
      </p:pic>
      <p:sp>
        <p:nvSpPr>
          <p:cNvPr id="11" name="Text 5"/>
          <p:cNvSpPr/>
          <p:nvPr/>
        </p:nvSpPr>
        <p:spPr>
          <a:xfrm>
            <a:off x="1346145" y="4774884"/>
            <a:ext cx="2272139" cy="251081"/>
          </a:xfrm>
          <a:prstGeom prst="rect">
            <a:avLst/>
          </a:prstGeom>
          <a:noFill/>
          <a:ln/>
        </p:spPr>
        <p:txBody>
          <a:bodyPr wrap="none" lIns="0" tIns="0" rIns="0" bIns="0" rtlCol="0" anchor="t"/>
          <a:lstStyle/>
          <a:p>
            <a:pPr>
              <a:lnSpc>
                <a:spcPts val="1959"/>
              </a:lnSpc>
            </a:pPr>
            <a:r>
              <a:rPr lang="ru-RU" sz="1600" b="1" dirty="0">
                <a:solidFill>
                  <a:srgbClr val="443728"/>
                </a:solidFill>
                <a:latin typeface="+mn-lt"/>
                <a:ea typeface="Crimson Pro Bold" pitchFamily="34" charset="-122"/>
                <a:cs typeface="Crimson Pro Bold" pitchFamily="34" charset="-120"/>
              </a:rPr>
              <a:t>Параметры</a:t>
            </a:r>
            <a:r>
              <a:rPr lang="en-US" sz="1600" b="1" dirty="0">
                <a:solidFill>
                  <a:srgbClr val="443728"/>
                </a:solidFill>
                <a:latin typeface="+mn-lt"/>
                <a:ea typeface="Crimson Pro Bold" pitchFamily="34" charset="-122"/>
                <a:cs typeface="Crimson Pro Bold" pitchFamily="34" charset="-120"/>
              </a:rPr>
              <a:t> алгоритма</a:t>
            </a:r>
            <a:endParaRPr lang="en-US" sz="1600" dirty="0">
              <a:latin typeface="+mn-lt"/>
            </a:endParaRPr>
          </a:p>
        </p:txBody>
      </p:sp>
      <p:sp>
        <p:nvSpPr>
          <p:cNvPr id="12" name="Text 6"/>
          <p:cNvSpPr/>
          <p:nvPr/>
        </p:nvSpPr>
        <p:spPr>
          <a:xfrm>
            <a:off x="1346144" y="5107840"/>
            <a:ext cx="4248725" cy="808820"/>
          </a:xfrm>
          <a:prstGeom prst="rect">
            <a:avLst/>
          </a:prstGeom>
          <a:noFill/>
          <a:ln/>
        </p:spPr>
        <p:txBody>
          <a:bodyPr wrap="square" lIns="0" tIns="0" rIns="0" bIns="0" rtlCol="0" anchor="t"/>
          <a:lstStyle/>
          <a:p>
            <a:pPr>
              <a:lnSpc>
                <a:spcPts val="1834"/>
              </a:lnSpc>
              <a:buSzPct val="100000"/>
            </a:pPr>
            <a:r>
              <a:rPr lang="ru-RU" sz="1400" dirty="0">
                <a:latin typeface="+mn-lt"/>
              </a:rPr>
              <a:t>Алгоритм в т.ч. учитывает заданные стоимость перевода, комиссию за конвертацию валюты и разницу стоимости кредита</a:t>
            </a:r>
            <a:endParaRPr lang="en-US" sz="1400" dirty="0">
              <a:latin typeface="+mn-lt"/>
            </a:endParaRPr>
          </a:p>
        </p:txBody>
      </p:sp>
      <p:pic>
        <p:nvPicPr>
          <p:cNvPr id="15" name="Рисунок 14">
            <a:extLst>
              <a:ext uri="{FF2B5EF4-FFF2-40B4-BE49-F238E27FC236}">
                <a16:creationId xmlns:a16="http://schemas.microsoft.com/office/drawing/2014/main" id="{8B3959A9-12EF-4833-BB3C-452848C43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7586" y="1753335"/>
            <a:ext cx="7411721" cy="4036504"/>
          </a:xfrm>
          <a:prstGeom prst="rect">
            <a:avLst/>
          </a:prstGeom>
          <a:noFill/>
          <a:ln w="9525">
            <a:solidFill>
              <a:srgbClr val="475467"/>
            </a:solidFill>
            <a:miter lim="800000"/>
            <a:headEnd/>
            <a:tailEnd/>
          </a:ln>
        </p:spPr>
      </p:pic>
      <p:pic>
        <p:nvPicPr>
          <p:cNvPr id="17" name="Рисунок 16">
            <a:extLst>
              <a:ext uri="{FF2B5EF4-FFF2-40B4-BE49-F238E27FC236}">
                <a16:creationId xmlns:a16="http://schemas.microsoft.com/office/drawing/2014/main" id="{33C74A25-FF9C-4E46-951B-4517D0C68088}"/>
              </a:ext>
            </a:extLst>
          </p:cNvPr>
          <p:cNvPicPr>
            <a:picLocks noChangeAspect="1"/>
          </p:cNvPicPr>
          <p:nvPr/>
        </p:nvPicPr>
        <p:blipFill rotWithShape="1">
          <a:blip r:embed="rId8"/>
          <a:srcRect b="5421"/>
          <a:stretch/>
        </p:blipFill>
        <p:spPr>
          <a:xfrm>
            <a:off x="8933047" y="2480018"/>
            <a:ext cx="3069196" cy="3750153"/>
          </a:xfrm>
          <a:prstGeom prst="rect">
            <a:avLst/>
          </a:prstGeom>
          <a:noFill/>
          <a:ln w="9525">
            <a:solidFill>
              <a:srgbClr val="475467"/>
            </a:solidFill>
            <a:miter lim="800000"/>
            <a:headEnd/>
            <a:tailEnd/>
          </a:ln>
        </p:spPr>
      </p:pic>
      <p:pic>
        <p:nvPicPr>
          <p:cNvPr id="19" name="Image 3" descr="preencoded.png">
            <a:extLst>
              <a:ext uri="{FF2B5EF4-FFF2-40B4-BE49-F238E27FC236}">
                <a16:creationId xmlns:a16="http://schemas.microsoft.com/office/drawing/2014/main" id="{351993A8-DDBD-4CCB-850D-4D80354B26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6918" y="3377392"/>
            <a:ext cx="482117" cy="482117"/>
          </a:xfrm>
          <a:prstGeom prst="rect">
            <a:avLst/>
          </a:prstGeom>
        </p:spPr>
      </p:pic>
      <p:pic>
        <p:nvPicPr>
          <p:cNvPr id="21" name="Image 1" descr="preencoded.png">
            <a:extLst>
              <a:ext uri="{FF2B5EF4-FFF2-40B4-BE49-F238E27FC236}">
                <a16:creationId xmlns:a16="http://schemas.microsoft.com/office/drawing/2014/main" id="{75E28380-0B1D-4CBB-8ECA-164AE2F30A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331" y="1750148"/>
            <a:ext cx="482117" cy="48211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37" name="Image 0" descr="preencoded.png">
            <a:extLst>
              <a:ext uri="{FF2B5EF4-FFF2-40B4-BE49-F238E27FC236}">
                <a16:creationId xmlns:a16="http://schemas.microsoft.com/office/drawing/2014/main" id="{6B4EE754-959B-464C-A800-8F7FF99CE3D7}"/>
              </a:ext>
            </a:extLst>
          </p:cNvPr>
          <p:cNvPicPr>
            <a:picLocks noChangeAspect="1"/>
          </p:cNvPicPr>
          <p:nvPr/>
        </p:nvPicPr>
        <p:blipFill>
          <a:blip r:embed="rId3"/>
          <a:stretch>
            <a:fillRect/>
          </a:stretch>
        </p:blipFill>
        <p:spPr>
          <a:xfrm>
            <a:off x="0" y="0"/>
            <a:ext cx="5705542" cy="6859588"/>
          </a:xfrm>
          <a:prstGeom prst="rect">
            <a:avLst/>
          </a:prstGeom>
        </p:spPr>
      </p:pic>
      <p:sp>
        <p:nvSpPr>
          <p:cNvPr id="3" name="Text 0"/>
          <p:cNvSpPr/>
          <p:nvPr/>
        </p:nvSpPr>
        <p:spPr>
          <a:xfrm>
            <a:off x="6097587" y="188263"/>
            <a:ext cx="5395048" cy="76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Управление операциями в </a:t>
            </a:r>
            <a:r>
              <a:rPr lang="en-US" sz="2800" dirty="0" err="1">
                <a:solidFill>
                  <a:srgbClr val="443728"/>
                </a:solidFill>
                <a:latin typeface="+mj-lt"/>
                <a:ea typeface="Crimson Pro Bold" pitchFamily="34" charset="-122"/>
              </a:rPr>
              <a:t>платежном</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календаре</a:t>
            </a:r>
            <a:endParaRPr lang="en-US" sz="2800" dirty="0">
              <a:solidFill>
                <a:srgbClr val="443728"/>
              </a:solidFill>
              <a:latin typeface="+mj-lt"/>
              <a:ea typeface="Crimson Pro Bold" pitchFamily="34" charset="-122"/>
            </a:endParaRPr>
          </a:p>
        </p:txBody>
      </p:sp>
      <p:sp>
        <p:nvSpPr>
          <p:cNvPr id="5" name="Text 2"/>
          <p:cNvSpPr/>
          <p:nvPr/>
        </p:nvSpPr>
        <p:spPr>
          <a:xfrm>
            <a:off x="6535870" y="1269554"/>
            <a:ext cx="3171269" cy="230340"/>
          </a:xfrm>
          <a:prstGeom prst="rect">
            <a:avLst/>
          </a:prstGeom>
          <a:noFill/>
          <a:ln/>
        </p:spPr>
        <p:txBody>
          <a:bodyPr wrap="none" lIns="0" tIns="0" rIns="0" bIns="0" rtlCol="0" anchor="t"/>
          <a:lstStyle/>
          <a:p>
            <a:pPr>
              <a:lnSpc>
                <a:spcPts val="1792"/>
              </a:lnSpc>
            </a:pPr>
            <a:r>
              <a:rPr lang="en-US" b="1" dirty="0">
                <a:solidFill>
                  <a:srgbClr val="443728"/>
                </a:solidFill>
                <a:latin typeface="+mn-lt"/>
                <a:ea typeface="Crimson Pro Bold" pitchFamily="34" charset="-122"/>
                <a:cs typeface="Crimson Pro Bold" pitchFamily="34" charset="-120"/>
              </a:rPr>
              <a:t>Режимы отображения операций</a:t>
            </a:r>
            <a:endParaRPr lang="en-US" dirty="0">
              <a:latin typeface="+mn-lt"/>
            </a:endParaRPr>
          </a:p>
        </p:txBody>
      </p:sp>
      <p:sp>
        <p:nvSpPr>
          <p:cNvPr id="6" name="Shape 3"/>
          <p:cNvSpPr/>
          <p:nvPr/>
        </p:nvSpPr>
        <p:spPr>
          <a:xfrm>
            <a:off x="6575644" y="1751491"/>
            <a:ext cx="4916991" cy="819068"/>
          </a:xfrm>
          <a:prstGeom prst="roundRect">
            <a:avLst>
              <a:gd name="adj" fmla="val 5979"/>
            </a:avLst>
          </a:prstGeom>
          <a:solidFill>
            <a:srgbClr val="FFFCFA"/>
          </a:solidFill>
          <a:ln w="15240">
            <a:solidFill>
              <a:srgbClr val="835E54"/>
            </a:solidFill>
            <a:prstDash val="solid"/>
          </a:ln>
        </p:spPr>
        <p:txBody>
          <a:bodyPr/>
          <a:lstStyle/>
          <a:p>
            <a:endParaRPr lang="ru-RU"/>
          </a:p>
        </p:txBody>
      </p:sp>
      <p:sp>
        <p:nvSpPr>
          <p:cNvPr id="7" name="Shape 4"/>
          <p:cNvSpPr/>
          <p:nvPr/>
        </p:nvSpPr>
        <p:spPr>
          <a:xfrm>
            <a:off x="6588347" y="1764193"/>
            <a:ext cx="460702" cy="794961"/>
          </a:xfrm>
          <a:prstGeom prst="roundRect">
            <a:avLst>
              <a:gd name="adj" fmla="val 7399"/>
            </a:avLst>
          </a:prstGeom>
          <a:solidFill>
            <a:srgbClr val="835E54"/>
          </a:solidFill>
          <a:ln/>
        </p:spPr>
        <p:txBody>
          <a:bodyPr/>
          <a:lstStyle/>
          <a:p>
            <a:endParaRPr lang="ru-RU"/>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8796" y="2090896"/>
            <a:ext cx="172728" cy="184292"/>
          </a:xfrm>
          <a:prstGeom prst="rect">
            <a:avLst/>
          </a:prstGeom>
        </p:spPr>
      </p:pic>
      <p:sp>
        <p:nvSpPr>
          <p:cNvPr id="9" name="Text 5"/>
          <p:cNvSpPr/>
          <p:nvPr/>
        </p:nvSpPr>
        <p:spPr>
          <a:xfrm>
            <a:off x="7159681" y="1887053"/>
            <a:ext cx="1710911" cy="192033"/>
          </a:xfrm>
          <a:prstGeom prst="rect">
            <a:avLst/>
          </a:prstGeom>
          <a:noFill/>
          <a:ln/>
        </p:spPr>
        <p:txBody>
          <a:bodyPr wrap="none" lIns="0" tIns="0" rIns="0" bIns="0" rtlCol="0" anchor="t"/>
          <a:lstStyle/>
          <a:p>
            <a:pPr>
              <a:lnSpc>
                <a:spcPts val="1500"/>
              </a:lnSpc>
            </a:pPr>
            <a:r>
              <a:rPr lang="en-US" sz="1600" b="1" dirty="0" err="1">
                <a:solidFill>
                  <a:srgbClr val="443728"/>
                </a:solidFill>
                <a:latin typeface="+mn-lt"/>
                <a:ea typeface="Crimson Pro Bold" pitchFamily="34" charset="-122"/>
                <a:cs typeface="Crimson Pro Bold" pitchFamily="34" charset="-120"/>
              </a:rPr>
              <a:t>Все</a:t>
            </a:r>
            <a:r>
              <a:rPr lang="en-US" sz="1600" b="1" dirty="0">
                <a:solidFill>
                  <a:srgbClr val="443728"/>
                </a:solidFill>
                <a:latin typeface="+mn-lt"/>
                <a:ea typeface="Crimson Pro Bold" pitchFamily="34" charset="-122"/>
                <a:cs typeface="Crimson Pro Bold" pitchFamily="34" charset="-120"/>
              </a:rPr>
              <a:t> операции</a:t>
            </a:r>
            <a:endParaRPr lang="en-US" sz="1600" dirty="0">
              <a:latin typeface="+mn-lt"/>
            </a:endParaRPr>
          </a:p>
        </p:txBody>
      </p:sp>
      <p:sp>
        <p:nvSpPr>
          <p:cNvPr id="10" name="Text 6"/>
          <p:cNvSpPr/>
          <p:nvPr/>
        </p:nvSpPr>
        <p:spPr>
          <a:xfrm>
            <a:off x="7159682" y="2126921"/>
            <a:ext cx="4355224" cy="352209"/>
          </a:xfrm>
          <a:prstGeom prst="rect">
            <a:avLst/>
          </a:prstGeom>
          <a:noFill/>
          <a:ln/>
        </p:spPr>
        <p:txBody>
          <a:bodyPr wrap="square" lIns="0" tIns="0" rIns="0" bIns="0" rtlCol="0" anchor="t"/>
          <a:lstStyle/>
          <a:p>
            <a:pPr>
              <a:lnSpc>
                <a:spcPts val="1250"/>
              </a:lnSpc>
              <a:buSzPct val="100000"/>
            </a:pPr>
            <a:r>
              <a:rPr lang="en-US" sz="1200" dirty="0">
                <a:solidFill>
                  <a:srgbClr val="443728"/>
                </a:solidFill>
                <a:latin typeface="+mn-lt"/>
                <a:ea typeface="Open Sans" pitchFamily="34" charset="-122"/>
                <a:cs typeface="Open Sans" pitchFamily="34" charset="-120"/>
              </a:rPr>
              <a:t>Показывает все операции сессии с фильтрацией </a:t>
            </a:r>
            <a:r>
              <a:rPr lang="en-US" sz="1200" dirty="0" err="1">
                <a:solidFill>
                  <a:srgbClr val="443728"/>
                </a:solidFill>
                <a:latin typeface="+mn-lt"/>
                <a:ea typeface="Open Sans" pitchFamily="34" charset="-122"/>
                <a:cs typeface="Open Sans" pitchFamily="34" charset="-120"/>
              </a:rPr>
              <a:t>по</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виду операции</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организации</a:t>
            </a:r>
            <a:endParaRPr lang="en-US" sz="1200" dirty="0">
              <a:latin typeface="+mn-lt"/>
            </a:endParaRPr>
          </a:p>
        </p:txBody>
      </p:sp>
      <p:sp>
        <p:nvSpPr>
          <p:cNvPr id="11" name="Shape 7"/>
          <p:cNvSpPr/>
          <p:nvPr/>
        </p:nvSpPr>
        <p:spPr>
          <a:xfrm>
            <a:off x="6575644" y="2670226"/>
            <a:ext cx="4916991" cy="819068"/>
          </a:xfrm>
          <a:prstGeom prst="roundRect">
            <a:avLst>
              <a:gd name="adj" fmla="val 5979"/>
            </a:avLst>
          </a:prstGeom>
          <a:solidFill>
            <a:srgbClr val="FFFCFA"/>
          </a:solidFill>
          <a:ln w="15240">
            <a:solidFill>
              <a:srgbClr val="C9907C"/>
            </a:solidFill>
            <a:prstDash val="solid"/>
          </a:ln>
        </p:spPr>
        <p:txBody>
          <a:bodyPr/>
          <a:lstStyle/>
          <a:p>
            <a:endParaRPr lang="ru-RU"/>
          </a:p>
        </p:txBody>
      </p:sp>
      <p:sp>
        <p:nvSpPr>
          <p:cNvPr id="12" name="Shape 8"/>
          <p:cNvSpPr/>
          <p:nvPr/>
        </p:nvSpPr>
        <p:spPr>
          <a:xfrm>
            <a:off x="6588347" y="2682928"/>
            <a:ext cx="460702" cy="794961"/>
          </a:xfrm>
          <a:prstGeom prst="roundRect">
            <a:avLst>
              <a:gd name="adj" fmla="val 7399"/>
            </a:avLst>
          </a:prstGeom>
          <a:solidFill>
            <a:srgbClr val="C9907C"/>
          </a:solidFill>
          <a:ln/>
        </p:spPr>
        <p:txBody>
          <a:bodyPr/>
          <a:lstStyle/>
          <a:p>
            <a:endParaRPr lang="ru-RU"/>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8796" y="3009632"/>
            <a:ext cx="172728" cy="184292"/>
          </a:xfrm>
          <a:prstGeom prst="rect">
            <a:avLst/>
          </a:prstGeom>
        </p:spPr>
      </p:pic>
      <p:sp>
        <p:nvSpPr>
          <p:cNvPr id="14" name="Text 9"/>
          <p:cNvSpPr/>
          <p:nvPr/>
        </p:nvSpPr>
        <p:spPr>
          <a:xfrm>
            <a:off x="7159681" y="2805789"/>
            <a:ext cx="2154963" cy="192033"/>
          </a:xfrm>
          <a:prstGeom prst="rect">
            <a:avLst/>
          </a:prstGeom>
          <a:noFill/>
          <a:ln/>
        </p:spPr>
        <p:txBody>
          <a:bodyPr wrap="none" lIns="0" tIns="0" rIns="0" bIns="0" rtlCol="0" anchor="t"/>
          <a:lstStyle/>
          <a:p>
            <a:pPr>
              <a:lnSpc>
                <a:spcPts val="1500"/>
              </a:lnSpc>
            </a:pPr>
            <a:r>
              <a:rPr lang="en-US" sz="1600" b="1" dirty="0" err="1">
                <a:solidFill>
                  <a:srgbClr val="443728"/>
                </a:solidFill>
                <a:latin typeface="+mn-lt"/>
                <a:ea typeface="Crimson Pro Bold" pitchFamily="34" charset="-122"/>
                <a:cs typeface="Crimson Pro Bold" pitchFamily="34" charset="-120"/>
              </a:rPr>
              <a:t>По</a:t>
            </a:r>
            <a:r>
              <a:rPr lang="en-US" sz="1600" b="1" dirty="0">
                <a:solidFill>
                  <a:srgbClr val="443728"/>
                </a:solidFill>
                <a:latin typeface="+mn-lt"/>
                <a:ea typeface="Crimson Pro Bold" pitchFamily="34" charset="-122"/>
                <a:cs typeface="Crimson Pro Bold" pitchFamily="34" charset="-120"/>
              </a:rPr>
              <a:t> текущей ячейке</a:t>
            </a:r>
            <a:endParaRPr lang="en-US" sz="1600" dirty="0">
              <a:latin typeface="+mn-lt"/>
            </a:endParaRPr>
          </a:p>
        </p:txBody>
      </p:sp>
      <p:sp>
        <p:nvSpPr>
          <p:cNvPr id="15" name="Text 10"/>
          <p:cNvSpPr/>
          <p:nvPr/>
        </p:nvSpPr>
        <p:spPr>
          <a:xfrm>
            <a:off x="7159682" y="3045658"/>
            <a:ext cx="4355224" cy="334200"/>
          </a:xfrm>
          <a:prstGeom prst="rect">
            <a:avLst/>
          </a:prstGeom>
          <a:noFill/>
          <a:ln/>
        </p:spPr>
        <p:txBody>
          <a:bodyPr wrap="square" lIns="0" tIns="0" rIns="0" bIns="0" rtlCol="0" anchor="t"/>
          <a:lstStyle/>
          <a:p>
            <a:pPr>
              <a:lnSpc>
                <a:spcPts val="1250"/>
              </a:lnSpc>
              <a:buSzPct val="100000"/>
            </a:pPr>
            <a:r>
              <a:rPr lang="en-US" sz="1200" dirty="0" err="1">
                <a:solidFill>
                  <a:srgbClr val="443728"/>
                </a:solidFill>
                <a:latin typeface="+mn-lt"/>
                <a:ea typeface="Open Sans" pitchFamily="34" charset="-122"/>
                <a:cs typeface="Open Sans" pitchFamily="34" charset="-120"/>
              </a:rPr>
              <a:t>Показывает</a:t>
            </a:r>
            <a:r>
              <a:rPr lang="en-US" sz="1200" dirty="0">
                <a:solidFill>
                  <a:srgbClr val="443728"/>
                </a:solidFill>
                <a:latin typeface="+mn-lt"/>
                <a:ea typeface="Open Sans" pitchFamily="34" charset="-122"/>
                <a:cs typeface="Open Sans" pitchFamily="34" charset="-120"/>
              </a:rPr>
              <a:t> только операции, связанные с выбранной </a:t>
            </a:r>
            <a:r>
              <a:rPr lang="en-US" sz="1200" dirty="0" err="1">
                <a:solidFill>
                  <a:srgbClr val="443728"/>
                </a:solidFill>
                <a:latin typeface="+mn-lt"/>
                <a:ea typeface="Open Sans" pitchFamily="34" charset="-122"/>
                <a:cs typeface="Open Sans" pitchFamily="34" charset="-120"/>
              </a:rPr>
              <a:t>ячейкой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платежного </a:t>
            </a:r>
            <a:r>
              <a:rPr lang="en-US" sz="1200" dirty="0" err="1">
                <a:solidFill>
                  <a:srgbClr val="443728"/>
                </a:solidFill>
                <a:latin typeface="+mn-lt"/>
                <a:ea typeface="Open Sans" pitchFamily="34" charset="-122"/>
                <a:cs typeface="Open Sans" pitchFamily="34" charset="-120"/>
              </a:rPr>
              <a:t>календаря</a:t>
            </a:r>
            <a:endParaRPr lang="en-US" sz="1200" dirty="0">
              <a:latin typeface="+mn-lt"/>
            </a:endParaRPr>
          </a:p>
        </p:txBody>
      </p:sp>
      <p:sp>
        <p:nvSpPr>
          <p:cNvPr id="16" name="Text 11"/>
          <p:cNvSpPr/>
          <p:nvPr/>
        </p:nvSpPr>
        <p:spPr>
          <a:xfrm>
            <a:off x="6588347" y="3933850"/>
            <a:ext cx="1981163" cy="230340"/>
          </a:xfrm>
          <a:prstGeom prst="rect">
            <a:avLst/>
          </a:prstGeom>
          <a:noFill/>
          <a:ln/>
        </p:spPr>
        <p:txBody>
          <a:bodyPr wrap="none" lIns="0" tIns="0" rIns="0" bIns="0" rtlCol="0" anchor="t"/>
          <a:lstStyle/>
          <a:p>
            <a:pPr>
              <a:lnSpc>
                <a:spcPts val="1792"/>
              </a:lnSpc>
            </a:pPr>
            <a:r>
              <a:rPr lang="en-US" b="1" dirty="0">
                <a:solidFill>
                  <a:srgbClr val="443728"/>
                </a:solidFill>
                <a:latin typeface="+mn-lt"/>
                <a:ea typeface="Crimson Pro Bold" pitchFamily="34" charset="-122"/>
                <a:cs typeface="Crimson Pro Bold" pitchFamily="34" charset="-120"/>
              </a:rPr>
              <a:t>Обновление данных</a:t>
            </a:r>
            <a:endParaRPr lang="en-US" dirty="0">
              <a:latin typeface="+mn-lt"/>
            </a:endParaRPr>
          </a:p>
        </p:txBody>
      </p:sp>
      <p:sp>
        <p:nvSpPr>
          <p:cNvPr id="18" name="Shape 13"/>
          <p:cNvSpPr/>
          <p:nvPr/>
        </p:nvSpPr>
        <p:spPr>
          <a:xfrm>
            <a:off x="6590678" y="4384633"/>
            <a:ext cx="276487" cy="276487"/>
          </a:xfrm>
          <a:prstGeom prst="roundRect">
            <a:avLst>
              <a:gd name="adj" fmla="val 18668"/>
            </a:avLst>
          </a:prstGeom>
          <a:solidFill>
            <a:srgbClr val="835E54"/>
          </a:solidFill>
          <a:ln w="7620">
            <a:solidFill>
              <a:srgbClr val="9C776D"/>
            </a:solidFill>
            <a:prstDash val="solid"/>
          </a:ln>
        </p:spPr>
        <p:txBody>
          <a:bodyPr/>
          <a:lstStyle/>
          <a:p>
            <a:endParaRPr lang="ru-RU"/>
          </a:p>
        </p:txBody>
      </p:sp>
      <p:sp>
        <p:nvSpPr>
          <p:cNvPr id="19" name="Text 14"/>
          <p:cNvSpPr/>
          <p:nvPr/>
        </p:nvSpPr>
        <p:spPr>
          <a:xfrm>
            <a:off x="6638649" y="4430781"/>
            <a:ext cx="184292" cy="230340"/>
          </a:xfrm>
          <a:prstGeom prst="rect">
            <a:avLst/>
          </a:prstGeom>
          <a:noFill/>
          <a:ln/>
        </p:spPr>
        <p:txBody>
          <a:bodyPr wrap="none" lIns="0" tIns="0" rIns="0" bIns="0" rtlCol="0" anchor="t"/>
          <a:lstStyle/>
          <a:p>
            <a:pPr algn="ctr">
              <a:lnSpc>
                <a:spcPts val="1417"/>
              </a:lnSpc>
            </a:pPr>
            <a:r>
              <a:rPr lang="en-US" sz="1400" b="1" dirty="0">
                <a:solidFill>
                  <a:srgbClr val="FFFFFF"/>
                </a:solidFill>
                <a:latin typeface="+mn-lt"/>
                <a:ea typeface="Crimson Pro Bold" pitchFamily="34" charset="-122"/>
                <a:cs typeface="Crimson Pro Bold" pitchFamily="34" charset="-120"/>
              </a:rPr>
              <a:t>1</a:t>
            </a:r>
            <a:endParaRPr lang="en-US" sz="1400" dirty="0">
              <a:latin typeface="+mn-lt"/>
            </a:endParaRPr>
          </a:p>
        </p:txBody>
      </p:sp>
      <p:sp>
        <p:nvSpPr>
          <p:cNvPr id="20" name="Text 15"/>
          <p:cNvSpPr/>
          <p:nvPr/>
        </p:nvSpPr>
        <p:spPr>
          <a:xfrm>
            <a:off x="6946956" y="4426810"/>
            <a:ext cx="2036936"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С сохранением операций</a:t>
            </a:r>
            <a:endParaRPr lang="en-US" sz="1400" dirty="0">
              <a:latin typeface="+mn-lt"/>
            </a:endParaRPr>
          </a:p>
        </p:txBody>
      </p:sp>
      <p:sp>
        <p:nvSpPr>
          <p:cNvPr id="21" name="Text 16"/>
          <p:cNvSpPr/>
          <p:nvPr/>
        </p:nvSpPr>
        <p:spPr>
          <a:xfrm>
            <a:off x="6946955" y="4666677"/>
            <a:ext cx="4562786" cy="242503"/>
          </a:xfrm>
          <a:prstGeom prst="rect">
            <a:avLst/>
          </a:prstGeom>
          <a:noFill/>
          <a:ln/>
        </p:spPr>
        <p:txBody>
          <a:bodyPr wrap="square" lIns="0" tIns="0" rIns="0" bIns="0" rtlCol="0" anchor="t"/>
          <a:lstStyle/>
          <a:p>
            <a:pPr>
              <a:lnSpc>
                <a:spcPts val="1250"/>
              </a:lnSpc>
            </a:pPr>
            <a:r>
              <a:rPr lang="en-US" sz="1200" dirty="0">
                <a:solidFill>
                  <a:srgbClr val="443728"/>
                </a:solidFill>
                <a:latin typeface="+mn-lt"/>
                <a:ea typeface="Open Sans" pitchFamily="34" charset="-122"/>
                <a:cs typeface="Open Sans" pitchFamily="34" charset="-120"/>
              </a:rPr>
              <a:t>Новые данные загружаются, а текущий список </a:t>
            </a:r>
            <a:r>
              <a:rPr lang="en-US" sz="1200" dirty="0" err="1">
                <a:solidFill>
                  <a:srgbClr val="443728"/>
                </a:solidFill>
                <a:latin typeface="+mn-lt"/>
                <a:ea typeface="Open Sans" pitchFamily="34" charset="-122"/>
                <a:cs typeface="Open Sans" pitchFamily="34" charset="-120"/>
              </a:rPr>
              <a:t>операций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сохраняется</a:t>
            </a:r>
            <a:endParaRPr lang="en-US" sz="1200" dirty="0">
              <a:latin typeface="+mn-lt"/>
            </a:endParaRPr>
          </a:p>
        </p:txBody>
      </p:sp>
      <p:sp>
        <p:nvSpPr>
          <p:cNvPr id="22" name="Shape 17"/>
          <p:cNvSpPr/>
          <p:nvPr/>
        </p:nvSpPr>
        <p:spPr>
          <a:xfrm>
            <a:off x="6590678" y="5092872"/>
            <a:ext cx="276487" cy="276487"/>
          </a:xfrm>
          <a:prstGeom prst="roundRect">
            <a:avLst>
              <a:gd name="adj" fmla="val 18668"/>
            </a:avLst>
          </a:prstGeom>
          <a:solidFill>
            <a:srgbClr val="C9907C"/>
          </a:solidFill>
          <a:ln w="7620">
            <a:solidFill>
              <a:srgbClr val="AF7662"/>
            </a:solidFill>
            <a:prstDash val="solid"/>
          </a:ln>
        </p:spPr>
        <p:txBody>
          <a:bodyPr/>
          <a:lstStyle/>
          <a:p>
            <a:endParaRPr lang="ru-RU"/>
          </a:p>
        </p:txBody>
      </p:sp>
      <p:sp>
        <p:nvSpPr>
          <p:cNvPr id="23" name="Text 18"/>
          <p:cNvSpPr/>
          <p:nvPr/>
        </p:nvSpPr>
        <p:spPr>
          <a:xfrm>
            <a:off x="6638649" y="5139019"/>
            <a:ext cx="184292" cy="230340"/>
          </a:xfrm>
          <a:prstGeom prst="rect">
            <a:avLst/>
          </a:prstGeom>
          <a:noFill/>
          <a:ln/>
        </p:spPr>
        <p:txBody>
          <a:bodyPr wrap="none" lIns="0" tIns="0" rIns="0" bIns="0" rtlCol="0" anchor="t"/>
          <a:lstStyle/>
          <a:p>
            <a:pPr algn="ctr">
              <a:lnSpc>
                <a:spcPts val="1417"/>
              </a:lnSpc>
            </a:pPr>
            <a:r>
              <a:rPr lang="en-US" sz="1400" b="1" dirty="0">
                <a:solidFill>
                  <a:srgbClr val="000000"/>
                </a:solidFill>
                <a:latin typeface="+mn-lt"/>
                <a:ea typeface="Crimson Pro Bold" pitchFamily="34" charset="-122"/>
                <a:cs typeface="Crimson Pro Bold" pitchFamily="34" charset="-120"/>
              </a:rPr>
              <a:t>2</a:t>
            </a:r>
            <a:endParaRPr lang="en-US" sz="1400" dirty="0">
              <a:latin typeface="+mn-lt"/>
            </a:endParaRPr>
          </a:p>
        </p:txBody>
      </p:sp>
      <p:sp>
        <p:nvSpPr>
          <p:cNvPr id="24" name="Text 19"/>
          <p:cNvSpPr/>
          <p:nvPr/>
        </p:nvSpPr>
        <p:spPr>
          <a:xfrm>
            <a:off x="6946956" y="5135050"/>
            <a:ext cx="1730280"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С очисткой операций</a:t>
            </a:r>
            <a:endParaRPr lang="en-US" sz="1400" dirty="0">
              <a:latin typeface="+mn-lt"/>
            </a:endParaRPr>
          </a:p>
        </p:txBody>
      </p:sp>
      <p:sp>
        <p:nvSpPr>
          <p:cNvPr id="25" name="Text 20"/>
          <p:cNvSpPr/>
          <p:nvPr/>
        </p:nvSpPr>
        <p:spPr>
          <a:xfrm>
            <a:off x="6946955" y="5374916"/>
            <a:ext cx="4562786" cy="485005"/>
          </a:xfrm>
          <a:prstGeom prst="rect">
            <a:avLst/>
          </a:prstGeom>
          <a:noFill/>
          <a:ln/>
        </p:spPr>
        <p:txBody>
          <a:bodyPr wrap="square" lIns="0" tIns="0" rIns="0" bIns="0" rtlCol="0" anchor="t"/>
          <a:lstStyle/>
          <a:p>
            <a:pPr>
              <a:lnSpc>
                <a:spcPts val="1250"/>
              </a:lnSpc>
            </a:pPr>
            <a:r>
              <a:rPr lang="en-US" sz="1200" dirty="0">
                <a:solidFill>
                  <a:srgbClr val="443728"/>
                </a:solidFill>
                <a:latin typeface="+mn-lt"/>
                <a:ea typeface="Open Sans" pitchFamily="34" charset="-122"/>
                <a:cs typeface="Open Sans" pitchFamily="34" charset="-120"/>
              </a:rPr>
              <a:t>Все запланированные операции удаляются. Аналогично повторному открытию календаря без </a:t>
            </a:r>
            <a:r>
              <a:rPr lang="en-US" sz="1200" dirty="0" err="1">
                <a:solidFill>
                  <a:srgbClr val="443728"/>
                </a:solidFill>
                <a:latin typeface="+mn-lt"/>
                <a:ea typeface="Open Sans" pitchFamily="34" charset="-122"/>
                <a:cs typeface="Open Sans" pitchFamily="34" charset="-120"/>
              </a:rPr>
              <a:t>сохранения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изменений</a:t>
            </a:r>
            <a:endParaRPr lang="en-US" sz="1200" dirty="0">
              <a:latin typeface="+mn-lt"/>
            </a:endParaRPr>
          </a:p>
        </p:txBody>
      </p:sp>
      <p:sp>
        <p:nvSpPr>
          <p:cNvPr id="29" name="Shape 2">
            <a:extLst>
              <a:ext uri="{FF2B5EF4-FFF2-40B4-BE49-F238E27FC236}">
                <a16:creationId xmlns:a16="http://schemas.microsoft.com/office/drawing/2014/main" id="{9AAEC72E-4D78-41C3-9DD0-1E97122FE001}"/>
              </a:ext>
            </a:extLst>
          </p:cNvPr>
          <p:cNvSpPr/>
          <p:nvPr/>
        </p:nvSpPr>
        <p:spPr>
          <a:xfrm>
            <a:off x="6557719" y="6185149"/>
            <a:ext cx="4952022" cy="485005"/>
          </a:xfrm>
          <a:prstGeom prst="roundRect">
            <a:avLst>
              <a:gd name="adj" fmla="val 12808"/>
            </a:avLst>
          </a:prstGeom>
          <a:solidFill>
            <a:srgbClr val="FCC451"/>
          </a:solidFill>
          <a:ln/>
        </p:spPr>
        <p:txBody>
          <a:bodyPr/>
          <a:lstStyle/>
          <a:p>
            <a:endParaRPr lang="ru-RU"/>
          </a:p>
        </p:txBody>
      </p:sp>
      <p:pic>
        <p:nvPicPr>
          <p:cNvPr id="30" name="Image 1" descr="preencoded.png">
            <a:extLst>
              <a:ext uri="{FF2B5EF4-FFF2-40B4-BE49-F238E27FC236}">
                <a16:creationId xmlns:a16="http://schemas.microsoft.com/office/drawing/2014/main" id="{DE854479-8985-428A-B4CE-CB8232E2EA58}"/>
              </a:ext>
            </a:extLst>
          </p:cNvPr>
          <p:cNvPicPr>
            <a:picLocks noChangeAspect="1"/>
          </p:cNvPicPr>
          <p:nvPr/>
        </p:nvPicPr>
        <p:blipFill>
          <a:blip r:embed="rId8"/>
          <a:stretch>
            <a:fillRect/>
          </a:stretch>
        </p:blipFill>
        <p:spPr>
          <a:xfrm>
            <a:off x="6678892" y="6293125"/>
            <a:ext cx="224001" cy="179230"/>
          </a:xfrm>
          <a:prstGeom prst="rect">
            <a:avLst/>
          </a:prstGeom>
        </p:spPr>
      </p:pic>
      <p:sp>
        <p:nvSpPr>
          <p:cNvPr id="31" name="Text 3">
            <a:extLst>
              <a:ext uri="{FF2B5EF4-FFF2-40B4-BE49-F238E27FC236}">
                <a16:creationId xmlns:a16="http://schemas.microsoft.com/office/drawing/2014/main" id="{ED4947A2-A41D-4605-8D90-EBB2E6CD0CAC}"/>
              </a:ext>
            </a:extLst>
          </p:cNvPr>
          <p:cNvSpPr/>
          <p:nvPr/>
        </p:nvSpPr>
        <p:spPr>
          <a:xfrm>
            <a:off x="6951509" y="6293125"/>
            <a:ext cx="4548301" cy="156725"/>
          </a:xfrm>
          <a:prstGeom prst="rect">
            <a:avLst/>
          </a:prstGeom>
          <a:noFill/>
          <a:ln/>
        </p:spPr>
        <p:txBody>
          <a:bodyPr wrap="square" lIns="0" tIns="0" rIns="0" bIns="0" rtlCol="0" anchor="t"/>
          <a:lstStyle/>
          <a:p>
            <a:pPr>
              <a:lnSpc>
                <a:spcPts val="1250"/>
              </a:lnSpc>
            </a:pPr>
            <a:r>
              <a:rPr lang="en-US" sz="1400" b="1" dirty="0">
                <a:solidFill>
                  <a:srgbClr val="000000"/>
                </a:solidFill>
                <a:latin typeface="+mn-lt"/>
                <a:ea typeface="Open Sans" pitchFamily="34" charset="-122"/>
                <a:cs typeface="Open Sans" pitchFamily="34" charset="-120"/>
              </a:rPr>
              <a:t>Важно:</a:t>
            </a:r>
            <a:r>
              <a:rPr lang="en-US" sz="1400" dirty="0">
                <a:solidFill>
                  <a:srgbClr val="000000"/>
                </a:solidFill>
                <a:latin typeface="+mn-lt"/>
                <a:ea typeface="Open Sans" pitchFamily="34" charset="-122"/>
                <a:cs typeface="Open Sans" pitchFamily="34" charset="-120"/>
              </a:rPr>
              <a:t> </a:t>
            </a:r>
            <a:r>
              <a:rPr lang="ru-RU" sz="1400" dirty="0">
                <a:solidFill>
                  <a:srgbClr val="000000"/>
                </a:solidFill>
                <a:latin typeface="+mn-lt"/>
                <a:ea typeface="Open Sans" pitchFamily="34" charset="-122"/>
                <a:cs typeface="Open Sans" pitchFamily="34" charset="-120"/>
              </a:rPr>
              <a:t>созданные операции</a:t>
            </a:r>
            <a:r>
              <a:rPr lang="en-US" sz="1400" dirty="0">
                <a:solidFill>
                  <a:srgbClr val="000000"/>
                </a:solidFill>
                <a:latin typeface="+mn-lt"/>
                <a:ea typeface="Open Sans" pitchFamily="34" charset="-122"/>
                <a:cs typeface="Open Sans" pitchFamily="34" charset="-120"/>
              </a:rPr>
              <a:t> вступают в силу только после </a:t>
            </a:r>
            <a:r>
              <a:rPr lang="en-US" sz="1400" dirty="0" err="1">
                <a:solidFill>
                  <a:srgbClr val="000000"/>
                </a:solidFill>
                <a:latin typeface="+mn-lt"/>
                <a:ea typeface="Open Sans" pitchFamily="34" charset="-122"/>
                <a:cs typeface="Open Sans" pitchFamily="34" charset="-120"/>
              </a:rPr>
              <a:t>нажатия</a:t>
            </a:r>
            <a:r>
              <a:rPr lang="en-US" sz="1400" dirty="0">
                <a:solidFill>
                  <a:srgbClr val="000000"/>
                </a:solidFill>
                <a:latin typeface="+mn-lt"/>
                <a:ea typeface="Open Sans" pitchFamily="34" charset="-122"/>
                <a:cs typeface="Open Sans" pitchFamily="34" charset="-120"/>
              </a:rPr>
              <a:t> </a:t>
            </a:r>
            <a:r>
              <a:rPr lang="en-US" sz="1400" b="1" dirty="0" err="1">
                <a:solidFill>
                  <a:srgbClr val="000000"/>
                </a:solidFill>
                <a:latin typeface="+mn-lt"/>
                <a:ea typeface="Open Sans" pitchFamily="34" charset="-122"/>
                <a:cs typeface="Open Sans" pitchFamily="34" charset="-120"/>
              </a:rPr>
              <a:t>Применить</a:t>
            </a:r>
            <a:endParaRPr lang="en-US" sz="1400" dirty="0">
              <a:latin typeface="+mn-lt"/>
            </a:endParaRPr>
          </a:p>
        </p:txBody>
      </p:sp>
      <p:pic>
        <p:nvPicPr>
          <p:cNvPr id="35" name="Рисунок 34">
            <a:extLst>
              <a:ext uri="{FF2B5EF4-FFF2-40B4-BE49-F238E27FC236}">
                <a16:creationId xmlns:a16="http://schemas.microsoft.com/office/drawing/2014/main" id="{9A1C7E1D-7A46-4A5C-B2E8-9AC15D75FCD7}"/>
              </a:ext>
            </a:extLst>
          </p:cNvPr>
          <p:cNvPicPr>
            <a:picLocks noChangeAspect="1"/>
          </p:cNvPicPr>
          <p:nvPr/>
        </p:nvPicPr>
        <p:blipFill rotWithShape="1">
          <a:blip r:embed="rId9"/>
          <a:srcRect r="12207"/>
          <a:stretch/>
        </p:blipFill>
        <p:spPr>
          <a:xfrm>
            <a:off x="34548" y="1201997"/>
            <a:ext cx="5670994" cy="4334545"/>
          </a:xfrm>
          <a:prstGeom prst="rect">
            <a:avLst/>
          </a:prstGeom>
          <a:noFill/>
          <a:ln w="9525">
            <a:solidFill>
              <a:srgbClr val="475467"/>
            </a:solidFill>
            <a:miter lim="800000"/>
            <a:headEnd/>
            <a:tailEnd/>
          </a:ln>
        </p:spPr>
      </p:pic>
      <p:pic>
        <p:nvPicPr>
          <p:cNvPr id="36" name="Image 0" descr="preencoded.png">
            <a:extLst>
              <a:ext uri="{FF2B5EF4-FFF2-40B4-BE49-F238E27FC236}">
                <a16:creationId xmlns:a16="http://schemas.microsoft.com/office/drawing/2014/main" id="{4E2E47BF-F0D3-4AFF-93C2-861620032BF3}"/>
              </a:ext>
            </a:extLst>
          </p:cNvPr>
          <p:cNvPicPr>
            <a:picLocks noChangeAspect="1"/>
          </p:cNvPicPr>
          <p:nvPr/>
        </p:nvPicPr>
        <p:blipFill>
          <a:blip r:embed="rId10"/>
          <a:stretch>
            <a:fillRect/>
          </a:stretch>
        </p:blipFill>
        <p:spPr>
          <a:xfrm>
            <a:off x="2177149" y="1239426"/>
            <a:ext cx="3528393" cy="429711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76802" name="Заголовок 1">
            <a:extLst>
              <a:ext uri="{FF2B5EF4-FFF2-40B4-BE49-F238E27FC236}">
                <a16:creationId xmlns:a16="http://schemas.microsoft.com/office/drawing/2014/main" id="{EA5F308F-C59E-45F5-BE0A-12E701D55A9A}"/>
              </a:ext>
            </a:extLst>
          </p:cNvPr>
          <p:cNvSpPr>
            <a:spLocks noGrp="1" noChangeArrowheads="1"/>
          </p:cNvSpPr>
          <p:nvPr>
            <p:ph type="title"/>
          </p:nvPr>
        </p:nvSpPr>
        <p:spPr>
          <a:xfrm>
            <a:off x="696913" y="195389"/>
            <a:ext cx="9072562" cy="7811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Гибкая настройка платежных дней для организаций холдинга</a:t>
            </a:r>
          </a:p>
        </p:txBody>
      </p:sp>
      <p:sp>
        <p:nvSpPr>
          <p:cNvPr id="76803" name="TextBox 4">
            <a:extLst>
              <a:ext uri="{FF2B5EF4-FFF2-40B4-BE49-F238E27FC236}">
                <a16:creationId xmlns:a16="http://schemas.microsoft.com/office/drawing/2014/main" id="{83480A97-B569-4DF8-955A-347BA369803A}"/>
              </a:ext>
            </a:extLst>
          </p:cNvPr>
          <p:cNvSpPr txBox="1">
            <a:spLocks noChangeArrowheads="1"/>
          </p:cNvSpPr>
          <p:nvPr/>
        </p:nvSpPr>
        <p:spPr bwMode="auto">
          <a:xfrm>
            <a:off x="572978" y="1509200"/>
            <a:ext cx="109753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1600" dirty="0">
                <a:solidFill>
                  <a:srgbClr val="443728"/>
                </a:solidFill>
                <a:latin typeface="+mn-lt"/>
              </a:rPr>
              <a:t>Область применения</a:t>
            </a:r>
          </a:p>
          <a:p>
            <a:r>
              <a:rPr lang="ru-RU" altLang="ru-RU" sz="1600" b="0" dirty="0">
                <a:solidFill>
                  <a:srgbClr val="443728"/>
                </a:solidFill>
                <a:latin typeface="+mn-lt"/>
              </a:rPr>
              <a:t>Возможность устанавливать индивидуальные платежные дни для организаций холдинга, учитывая региональные особенности графиков работы</a:t>
            </a:r>
            <a:endParaRPr lang="ru-RU" altLang="ru-RU" sz="1600" dirty="0">
              <a:solidFill>
                <a:srgbClr val="443728"/>
              </a:solidFill>
              <a:latin typeface="+mn-lt"/>
            </a:endParaRPr>
          </a:p>
        </p:txBody>
      </p:sp>
      <p:sp>
        <p:nvSpPr>
          <p:cNvPr id="7" name="TextBox 6">
            <a:extLst>
              <a:ext uri="{FF2B5EF4-FFF2-40B4-BE49-F238E27FC236}">
                <a16:creationId xmlns:a16="http://schemas.microsoft.com/office/drawing/2014/main" id="{3291D3AF-23F0-4084-AB93-960692FFB69B}"/>
              </a:ext>
            </a:extLst>
          </p:cNvPr>
          <p:cNvSpPr txBox="1"/>
          <p:nvPr/>
        </p:nvSpPr>
        <p:spPr>
          <a:xfrm>
            <a:off x="1129035" y="3938645"/>
            <a:ext cx="4814455" cy="830997"/>
          </a:xfrm>
          <a:prstGeom prst="rect">
            <a:avLst/>
          </a:prstGeom>
          <a:noFill/>
        </p:spPr>
        <p:txBody>
          <a:bodyPr wrap="square">
            <a:spAutoFit/>
          </a:bodyPr>
          <a:lstStyle/>
          <a:p>
            <a:pPr>
              <a:spcAft>
                <a:spcPts val="635"/>
              </a:spcAft>
              <a:defRPr/>
            </a:pPr>
            <a:r>
              <a:rPr lang="ru-RU" sz="1600" dirty="0">
                <a:solidFill>
                  <a:srgbClr val="443728"/>
                </a:solidFill>
                <a:latin typeface="+mn-lt"/>
              </a:rPr>
              <a:t>Настройка индивидуальных платежных дней для организаций. Для прочих организаций применяются стандартные настройки</a:t>
            </a:r>
          </a:p>
        </p:txBody>
      </p:sp>
      <p:pic>
        <p:nvPicPr>
          <p:cNvPr id="76805" name="Рисунок 1">
            <a:extLst>
              <a:ext uri="{FF2B5EF4-FFF2-40B4-BE49-F238E27FC236}">
                <a16:creationId xmlns:a16="http://schemas.microsoft.com/office/drawing/2014/main" id="{BA6ED3DD-B3DC-4F76-9094-C99166E23A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6730" y="2556071"/>
            <a:ext cx="5099525" cy="1038388"/>
          </a:xfrm>
          <a:prstGeom prst="rect">
            <a:avLst/>
          </a:prstGeom>
          <a:noFill/>
          <a:ln w="9525">
            <a:solidFill>
              <a:srgbClr val="475467"/>
            </a:solidFill>
            <a:miter lim="800000"/>
            <a:headEnd/>
            <a:tailEnd/>
          </a:ln>
          <a:extLst>
            <a:ext uri="{909E8E84-426E-40DD-AFC4-6F175D3DCCD1}">
              <a14:hiddenFill xmlns:a14="http://schemas.microsoft.com/office/drawing/2010/main">
                <a:solidFill>
                  <a:srgbClr val="FFFFFF"/>
                </a:solidFill>
              </a14:hiddenFill>
            </a:ext>
          </a:extLst>
        </p:spPr>
      </p:pic>
      <p:pic>
        <p:nvPicPr>
          <p:cNvPr id="76806" name="Рисунок 2">
            <a:extLst>
              <a:ext uri="{FF2B5EF4-FFF2-40B4-BE49-F238E27FC236}">
                <a16:creationId xmlns:a16="http://schemas.microsoft.com/office/drawing/2014/main" id="{5D16A171-9E58-401C-9446-F0B67F581A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60520" y="2556071"/>
            <a:ext cx="5106246" cy="3894794"/>
          </a:xfrm>
          <a:prstGeom prst="rect">
            <a:avLst/>
          </a:prstGeom>
          <a:noFill/>
          <a:ln w="9525">
            <a:solidFill>
              <a:srgbClr val="475467"/>
            </a:solidFill>
            <a:miter lim="800000"/>
            <a:headEnd/>
            <a:tailEnd/>
          </a:ln>
          <a:extLst>
            <a:ext uri="{909E8E84-426E-40DD-AFC4-6F175D3DCCD1}">
              <a14:hiddenFill xmlns:a14="http://schemas.microsoft.com/office/drawing/2010/main">
                <a:solidFill>
                  <a:srgbClr val="FFFFFF"/>
                </a:solidFill>
              </a14:hiddenFill>
            </a:ext>
          </a:extLst>
        </p:spPr>
      </p:pic>
      <p:sp>
        <p:nvSpPr>
          <p:cNvPr id="8" name="Shape 13">
            <a:extLst>
              <a:ext uri="{FF2B5EF4-FFF2-40B4-BE49-F238E27FC236}">
                <a16:creationId xmlns:a16="http://schemas.microsoft.com/office/drawing/2014/main" id="{8EE76957-4092-4BEF-8674-82EFC6009CA9}"/>
              </a:ext>
            </a:extLst>
          </p:cNvPr>
          <p:cNvSpPr/>
          <p:nvPr/>
        </p:nvSpPr>
        <p:spPr>
          <a:xfrm>
            <a:off x="639955" y="4077866"/>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9" name="Shape 18">
            <a:extLst>
              <a:ext uri="{FF2B5EF4-FFF2-40B4-BE49-F238E27FC236}">
                <a16:creationId xmlns:a16="http://schemas.microsoft.com/office/drawing/2014/main" id="{C11A2BD8-72C8-4837-A8FC-7B84E78AA826}"/>
              </a:ext>
            </a:extLst>
          </p:cNvPr>
          <p:cNvSpPr/>
          <p:nvPr/>
        </p:nvSpPr>
        <p:spPr>
          <a:xfrm>
            <a:off x="639955" y="4908270"/>
            <a:ext cx="297726" cy="297726"/>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10" name="Shape 22">
            <a:extLst>
              <a:ext uri="{FF2B5EF4-FFF2-40B4-BE49-F238E27FC236}">
                <a16:creationId xmlns:a16="http://schemas.microsoft.com/office/drawing/2014/main" id="{ED93EF96-F27D-4609-8C7F-619BB51B6AC0}"/>
              </a:ext>
            </a:extLst>
          </p:cNvPr>
          <p:cNvSpPr/>
          <p:nvPr/>
        </p:nvSpPr>
        <p:spPr>
          <a:xfrm>
            <a:off x="644513" y="5689403"/>
            <a:ext cx="297726" cy="297726"/>
          </a:xfrm>
          <a:prstGeom prst="roundRect">
            <a:avLst>
              <a:gd name="adj" fmla="val 18670"/>
            </a:avLst>
          </a:prstGeom>
          <a:solidFill>
            <a:srgbClr val="FCC451"/>
          </a:solidFill>
          <a:ln w="7620">
            <a:solidFill>
              <a:srgbClr val="E2AA37"/>
            </a:solidFill>
            <a:prstDash val="solid"/>
          </a:ln>
        </p:spPr>
        <p:txBody>
          <a:bodyPr/>
          <a:lstStyle/>
          <a:p>
            <a:endParaRPr lang="ru-RU"/>
          </a:p>
        </p:txBody>
      </p:sp>
      <p:sp>
        <p:nvSpPr>
          <p:cNvPr id="11" name="TextBox 10">
            <a:extLst>
              <a:ext uri="{FF2B5EF4-FFF2-40B4-BE49-F238E27FC236}">
                <a16:creationId xmlns:a16="http://schemas.microsoft.com/office/drawing/2014/main" id="{640DB56A-A0DD-4597-A5A9-0B3B5C639EF9}"/>
              </a:ext>
            </a:extLst>
          </p:cNvPr>
          <p:cNvSpPr txBox="1"/>
          <p:nvPr/>
        </p:nvSpPr>
        <p:spPr>
          <a:xfrm>
            <a:off x="1143478" y="4927805"/>
            <a:ext cx="4814455" cy="584775"/>
          </a:xfrm>
          <a:prstGeom prst="rect">
            <a:avLst/>
          </a:prstGeom>
          <a:noFill/>
        </p:spPr>
        <p:txBody>
          <a:bodyPr wrap="square">
            <a:spAutoFit/>
          </a:bodyPr>
          <a:lstStyle/>
          <a:p>
            <a:pPr>
              <a:spcAft>
                <a:spcPts val="635"/>
              </a:spcAft>
              <a:defRPr/>
            </a:pPr>
            <a:r>
              <a:rPr lang="ru-RU" sz="1600" dirty="0">
                <a:solidFill>
                  <a:srgbClr val="443728"/>
                </a:solidFill>
                <a:latin typeface="+mn-lt"/>
              </a:rPr>
              <a:t>На неплатежный день нельзя разместить заявку</a:t>
            </a:r>
          </a:p>
        </p:txBody>
      </p:sp>
      <p:sp>
        <p:nvSpPr>
          <p:cNvPr id="13" name="TextBox 12">
            <a:extLst>
              <a:ext uri="{FF2B5EF4-FFF2-40B4-BE49-F238E27FC236}">
                <a16:creationId xmlns:a16="http://schemas.microsoft.com/office/drawing/2014/main" id="{43A50C32-AA9F-46A8-AD6A-6DA0C2C57441}"/>
              </a:ext>
            </a:extLst>
          </p:cNvPr>
          <p:cNvSpPr txBox="1"/>
          <p:nvPr/>
        </p:nvSpPr>
        <p:spPr>
          <a:xfrm>
            <a:off x="1129035" y="5689403"/>
            <a:ext cx="5106246" cy="830997"/>
          </a:xfrm>
          <a:prstGeom prst="rect">
            <a:avLst/>
          </a:prstGeom>
          <a:noFill/>
        </p:spPr>
        <p:txBody>
          <a:bodyPr wrap="square">
            <a:spAutoFit/>
          </a:bodyPr>
          <a:lstStyle/>
          <a:p>
            <a:pPr>
              <a:spcAft>
                <a:spcPts val="635"/>
              </a:spcAft>
              <a:defRPr/>
            </a:pPr>
            <a:r>
              <a:rPr lang="ru-RU" sz="1600" dirty="0">
                <a:solidFill>
                  <a:srgbClr val="443728"/>
                </a:solidFill>
                <a:latin typeface="+mn-lt"/>
              </a:rPr>
              <a:t>Все переносы дат платежей учитывают индивидуальные платежные дни и производственный календарь</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74754" name="Заголовок 1">
            <a:extLst>
              <a:ext uri="{FF2B5EF4-FFF2-40B4-BE49-F238E27FC236}">
                <a16:creationId xmlns:a16="http://schemas.microsoft.com/office/drawing/2014/main" id="{E838F273-4244-451E-9121-405E2436BF06}"/>
              </a:ext>
            </a:extLst>
          </p:cNvPr>
          <p:cNvSpPr>
            <a:spLocks noGrp="1" noChangeArrowheads="1"/>
          </p:cNvSpPr>
          <p:nvPr>
            <p:ph type="title"/>
          </p:nvPr>
        </p:nvSpPr>
        <p:spPr>
          <a:xfrm>
            <a:off x="696914" y="227259"/>
            <a:ext cx="9072562" cy="73804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Автоматическая отмена просроченных заявок на оплату</a:t>
            </a:r>
          </a:p>
        </p:txBody>
      </p:sp>
      <p:grpSp>
        <p:nvGrpSpPr>
          <p:cNvPr id="74755" name="Группа 11">
            <a:extLst>
              <a:ext uri="{FF2B5EF4-FFF2-40B4-BE49-F238E27FC236}">
                <a16:creationId xmlns:a16="http://schemas.microsoft.com/office/drawing/2014/main" id="{CE51C748-A53C-452D-9F98-FA50F77A44DE}"/>
              </a:ext>
            </a:extLst>
          </p:cNvPr>
          <p:cNvGrpSpPr>
            <a:grpSpLocks/>
          </p:cNvGrpSpPr>
          <p:nvPr/>
        </p:nvGrpSpPr>
        <p:grpSpPr bwMode="auto">
          <a:xfrm>
            <a:off x="0" y="3286974"/>
            <a:ext cx="3860531" cy="3094776"/>
            <a:chOff x="504453" y="2087959"/>
            <a:chExt cx="4632977" cy="3424557"/>
          </a:xfrm>
        </p:grpSpPr>
        <p:graphicFrame>
          <p:nvGraphicFramePr>
            <p:cNvPr id="2" name="Схема 1">
              <a:extLst>
                <a:ext uri="{FF2B5EF4-FFF2-40B4-BE49-F238E27FC236}">
                  <a16:creationId xmlns:a16="http://schemas.microsoft.com/office/drawing/2014/main" id="{AD383161-372E-4722-81F7-8925D588007B}"/>
                </a:ext>
              </a:extLst>
            </p:cNvPr>
            <p:cNvGraphicFramePr/>
            <p:nvPr>
              <p:extLst>
                <p:ext uri="{D42A27DB-BD31-4B8C-83A1-F6EECF244321}">
                  <p14:modId xmlns:p14="http://schemas.microsoft.com/office/powerpoint/2010/main" val="1371874718"/>
                </p:ext>
              </p:extLst>
            </p:nvPr>
          </p:nvGraphicFramePr>
          <p:xfrm>
            <a:off x="504453" y="2087959"/>
            <a:ext cx="4632977" cy="3424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4764" name="Рисунок 4" descr="Часы со сплошной заливкой">
              <a:extLst>
                <a:ext uri="{FF2B5EF4-FFF2-40B4-BE49-F238E27FC236}">
                  <a16:creationId xmlns:a16="http://schemas.microsoft.com/office/drawing/2014/main" id="{1F68A960-C2C8-4E26-BF3E-C3C217A999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6741" y="2982997"/>
              <a:ext cx="817240" cy="81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6" name="Группа 14">
            <a:extLst>
              <a:ext uri="{FF2B5EF4-FFF2-40B4-BE49-F238E27FC236}">
                <a16:creationId xmlns:a16="http://schemas.microsoft.com/office/drawing/2014/main" id="{2A6A714C-53EC-45C0-A273-D910D888E152}"/>
              </a:ext>
            </a:extLst>
          </p:cNvPr>
          <p:cNvGrpSpPr>
            <a:grpSpLocks/>
          </p:cNvGrpSpPr>
          <p:nvPr/>
        </p:nvGrpSpPr>
        <p:grpSpPr bwMode="auto">
          <a:xfrm>
            <a:off x="7925689" y="3286974"/>
            <a:ext cx="3860530" cy="3094776"/>
            <a:chOff x="5977061" y="2087959"/>
            <a:chExt cx="4632977" cy="3424557"/>
          </a:xfrm>
        </p:grpSpPr>
        <p:graphicFrame>
          <p:nvGraphicFramePr>
            <p:cNvPr id="13" name="Схема 12">
              <a:extLst>
                <a:ext uri="{FF2B5EF4-FFF2-40B4-BE49-F238E27FC236}">
                  <a16:creationId xmlns:a16="http://schemas.microsoft.com/office/drawing/2014/main" id="{04B0860E-469C-4E1D-A56F-E7D4B47BD56A}"/>
                </a:ext>
              </a:extLst>
            </p:cNvPr>
            <p:cNvGraphicFramePr/>
            <p:nvPr>
              <p:extLst>
                <p:ext uri="{D42A27DB-BD31-4B8C-83A1-F6EECF244321}">
                  <p14:modId xmlns:p14="http://schemas.microsoft.com/office/powerpoint/2010/main" val="3662295724"/>
                </p:ext>
              </p:extLst>
            </p:nvPr>
          </p:nvGraphicFramePr>
          <p:xfrm>
            <a:off x="5977061" y="2087959"/>
            <a:ext cx="4632977" cy="34245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4762" name="Рисунок 13" descr="Часы со сплошной заливкой">
              <a:extLst>
                <a:ext uri="{FF2B5EF4-FFF2-40B4-BE49-F238E27FC236}">
                  <a16:creationId xmlns:a16="http://schemas.microsoft.com/office/drawing/2014/main" id="{EA27620D-AC99-47C6-BD98-D605A3395A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1357" y="2982997"/>
              <a:ext cx="817240" cy="81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1" name="TextBox 41">
            <a:extLst>
              <a:ext uri="{FF2B5EF4-FFF2-40B4-BE49-F238E27FC236}">
                <a16:creationId xmlns:a16="http://schemas.microsoft.com/office/drawing/2014/main" id="{CB548480-2FE6-43CC-A6F3-AB086B88A9DD}"/>
              </a:ext>
            </a:extLst>
          </p:cNvPr>
          <p:cNvSpPr txBox="1">
            <a:spLocks noChangeArrowheads="1"/>
          </p:cNvSpPr>
          <p:nvPr/>
        </p:nvSpPr>
        <p:spPr bwMode="auto">
          <a:xfrm>
            <a:off x="3417606" y="3387789"/>
            <a:ext cx="5412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algn="ctr">
              <a:defRPr/>
            </a:pPr>
            <a:r>
              <a:rPr lang="ru-RU" altLang="ru-RU" sz="2400" b="0" dirty="0">
                <a:solidFill>
                  <a:srgbClr val="443728"/>
                </a:solidFill>
                <a:latin typeface="+mn-lt"/>
              </a:rPr>
              <a:t>Если желаемая дата оплаты превышает </a:t>
            </a:r>
            <a:r>
              <a:rPr lang="en-US" altLang="ru-RU" sz="2400" b="0" dirty="0">
                <a:solidFill>
                  <a:srgbClr val="443728"/>
                </a:solidFill>
                <a:latin typeface="+mn-lt"/>
              </a:rPr>
              <a:t>N </a:t>
            </a:r>
            <a:r>
              <a:rPr lang="ru-RU" altLang="ru-RU" sz="2400" b="0" dirty="0">
                <a:solidFill>
                  <a:srgbClr val="443728"/>
                </a:solidFill>
                <a:latin typeface="+mn-lt"/>
              </a:rPr>
              <a:t>дней, тогда отменить как неактуальную</a:t>
            </a:r>
            <a:endParaRPr lang="ru-RU" altLang="ru-RU" sz="2400" dirty="0">
              <a:solidFill>
                <a:srgbClr val="443728"/>
              </a:solidFill>
              <a:latin typeface="+mn-lt"/>
            </a:endParaRPr>
          </a:p>
        </p:txBody>
      </p:sp>
      <p:pic>
        <p:nvPicPr>
          <p:cNvPr id="74758" name="Рисунок 17" descr="Назад со сплошной заливкой">
            <a:extLst>
              <a:ext uri="{FF2B5EF4-FFF2-40B4-BE49-F238E27FC236}">
                <a16:creationId xmlns:a16="http://schemas.microsoft.com/office/drawing/2014/main" id="{B0B75787-68C7-477F-9267-42AF9397A0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001366">
            <a:off x="9004402" y="2671425"/>
            <a:ext cx="867003" cy="86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Рисунок 19" descr="Назад со сплошной заливкой">
            <a:extLst>
              <a:ext uri="{FF2B5EF4-FFF2-40B4-BE49-F238E27FC236}">
                <a16:creationId xmlns:a16="http://schemas.microsoft.com/office/drawing/2014/main" id="{25E381B7-D86F-4CAE-B5FF-57A6877B4F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39292">
            <a:off x="2106628" y="2621016"/>
            <a:ext cx="967818"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a:extLst>
              <a:ext uri="{FF2B5EF4-FFF2-40B4-BE49-F238E27FC236}">
                <a16:creationId xmlns:a16="http://schemas.microsoft.com/office/drawing/2014/main" id="{D6DE08AE-2DE7-46D4-B97A-44B45EDB9CA8}"/>
              </a:ext>
            </a:extLst>
          </p:cNvPr>
          <p:cNvSpPr/>
          <p:nvPr/>
        </p:nvSpPr>
        <p:spPr>
          <a:xfrm>
            <a:off x="579683" y="1318058"/>
            <a:ext cx="11035810" cy="1477328"/>
          </a:xfrm>
          <a:prstGeom prst="rect">
            <a:avLst/>
          </a:prstGeom>
        </p:spPr>
        <p:txBody>
          <a:bodyPr>
            <a:spAutoFit/>
          </a:bodyPr>
          <a:lstStyle/>
          <a:p>
            <a:pPr lvl="1">
              <a:spcBef>
                <a:spcPts val="635"/>
              </a:spcBef>
              <a:defRPr/>
            </a:pPr>
            <a:r>
              <a:rPr lang="ru-RU" sz="1400" dirty="0">
                <a:solidFill>
                  <a:srgbClr val="443728"/>
                </a:solidFill>
                <a:latin typeface="+mn-lt"/>
              </a:rPr>
              <a:t>Включить опцию </a:t>
            </a:r>
            <a:r>
              <a:rPr lang="ru-RU" sz="1400" b="1" dirty="0">
                <a:solidFill>
                  <a:srgbClr val="443728"/>
                </a:solidFill>
                <a:latin typeface="+mn-lt"/>
              </a:rPr>
              <a:t>Контролировать просроченные заявки на оплату</a:t>
            </a:r>
            <a:endParaRPr lang="ru-RU" sz="1400" dirty="0">
              <a:solidFill>
                <a:srgbClr val="443728"/>
              </a:solidFill>
              <a:latin typeface="+mn-lt"/>
            </a:endParaRPr>
          </a:p>
          <a:p>
            <a:pPr lvl="1">
              <a:spcBef>
                <a:spcPts val="635"/>
              </a:spcBef>
              <a:defRPr/>
            </a:pPr>
            <a:r>
              <a:rPr lang="ru-RU" sz="1400" dirty="0">
                <a:solidFill>
                  <a:srgbClr val="443728"/>
                </a:solidFill>
                <a:latin typeface="+mn-lt"/>
              </a:rPr>
              <a:t>Настроить расписание регламентного задания </a:t>
            </a:r>
            <a:r>
              <a:rPr lang="ru-RU" sz="1400" b="1" dirty="0">
                <a:solidFill>
                  <a:srgbClr val="443728"/>
                </a:solidFill>
                <a:latin typeface="+mn-lt"/>
              </a:rPr>
              <a:t>Контроль просроченных заявок на оплату</a:t>
            </a:r>
            <a:endParaRPr lang="ru-RU" sz="1400" dirty="0">
              <a:solidFill>
                <a:srgbClr val="443728"/>
              </a:solidFill>
              <a:latin typeface="+mn-lt"/>
            </a:endParaRPr>
          </a:p>
          <a:p>
            <a:pPr lvl="1">
              <a:spcBef>
                <a:spcPts val="635"/>
              </a:spcBef>
              <a:defRPr/>
            </a:pPr>
            <a:r>
              <a:rPr lang="ru-RU" sz="1400" dirty="0">
                <a:solidFill>
                  <a:srgbClr val="443728"/>
                </a:solidFill>
                <a:latin typeface="+mn-lt"/>
              </a:rPr>
              <a:t>Выбрать способ контроля: </a:t>
            </a:r>
          </a:p>
          <a:p>
            <a:pPr marL="742950" lvl="1" indent="-285750">
              <a:spcBef>
                <a:spcPts val="635"/>
              </a:spcBef>
              <a:buFont typeface="Arial" panose="020B0604020202020204" pitchFamily="34" charset="0"/>
              <a:buChar char="•"/>
              <a:defRPr/>
            </a:pPr>
            <a:r>
              <a:rPr lang="ru-RU" sz="1400" b="1" dirty="0">
                <a:solidFill>
                  <a:srgbClr val="443728"/>
                </a:solidFill>
                <a:latin typeface="+mn-lt"/>
              </a:rPr>
              <a:t>Автоматически отклонять и закрывать платежную позицию </a:t>
            </a:r>
            <a:r>
              <a:rPr lang="ru-RU" sz="1400" dirty="0">
                <a:solidFill>
                  <a:srgbClr val="443728"/>
                </a:solidFill>
                <a:latin typeface="+mn-lt"/>
              </a:rPr>
              <a:t>или</a:t>
            </a:r>
            <a:r>
              <a:rPr lang="ru-RU" sz="1400" b="1" dirty="0">
                <a:solidFill>
                  <a:srgbClr val="443728"/>
                </a:solidFill>
                <a:latin typeface="+mn-lt"/>
              </a:rPr>
              <a:t> </a:t>
            </a:r>
          </a:p>
          <a:p>
            <a:pPr marL="742950" lvl="1" indent="-285750">
              <a:spcBef>
                <a:spcPts val="635"/>
              </a:spcBef>
              <a:buFont typeface="Arial" panose="020B0604020202020204" pitchFamily="34" charset="0"/>
              <a:buChar char="•"/>
              <a:defRPr/>
            </a:pPr>
            <a:r>
              <a:rPr lang="ru-RU" sz="1400" b="1" dirty="0">
                <a:solidFill>
                  <a:srgbClr val="443728"/>
                </a:solidFill>
                <a:latin typeface="+mn-lt"/>
              </a:rPr>
              <a:t>Возвращать инициатору на доработку</a:t>
            </a:r>
          </a:p>
        </p:txBody>
      </p:sp>
      <p:sp>
        <p:nvSpPr>
          <p:cNvPr id="14" name="Shape 13">
            <a:extLst>
              <a:ext uri="{FF2B5EF4-FFF2-40B4-BE49-F238E27FC236}">
                <a16:creationId xmlns:a16="http://schemas.microsoft.com/office/drawing/2014/main" id="{7D5B191C-1C4F-40AD-AFEE-80D728843A4F}"/>
              </a:ext>
            </a:extLst>
          </p:cNvPr>
          <p:cNvSpPr>
            <a:spLocks noChangeArrowheads="1"/>
          </p:cNvSpPr>
          <p:nvPr/>
        </p:nvSpPr>
        <p:spPr bwMode="auto">
          <a:xfrm>
            <a:off x="696913" y="1816054"/>
            <a:ext cx="212725" cy="199585"/>
          </a:xfrm>
          <a:prstGeom prst="roundRect">
            <a:avLst>
              <a:gd name="adj" fmla="val 18671"/>
            </a:avLst>
          </a:prstGeom>
          <a:solidFill>
            <a:srgbClr val="B3BDB5"/>
          </a:solidFill>
          <a:ln w="7620">
            <a:solidFill>
              <a:srgbClr val="AF7662"/>
            </a:solidFill>
            <a:round/>
            <a:headEnd/>
            <a:tailEnd/>
          </a:ln>
        </p:spPr>
        <p:txBody>
          <a:bodyPr anchor="ctr"/>
          <a:lstStyle/>
          <a:p>
            <a:pPr algn="ctr"/>
            <a:r>
              <a:rPr lang="ru-RU" sz="1400" dirty="0">
                <a:latin typeface="+mn-lt"/>
              </a:rPr>
              <a:t>2</a:t>
            </a:r>
          </a:p>
        </p:txBody>
      </p:sp>
      <p:sp>
        <p:nvSpPr>
          <p:cNvPr id="15" name="Shape 18">
            <a:extLst>
              <a:ext uri="{FF2B5EF4-FFF2-40B4-BE49-F238E27FC236}">
                <a16:creationId xmlns:a16="http://schemas.microsoft.com/office/drawing/2014/main" id="{779901FD-7111-44CA-A156-87511DD97B30}"/>
              </a:ext>
            </a:extLst>
          </p:cNvPr>
          <p:cNvSpPr>
            <a:spLocks noChangeArrowheads="1"/>
          </p:cNvSpPr>
          <p:nvPr/>
        </p:nvSpPr>
        <p:spPr bwMode="auto">
          <a:xfrm>
            <a:off x="702345" y="2183519"/>
            <a:ext cx="207294" cy="199585"/>
          </a:xfrm>
          <a:prstGeom prst="roundRect">
            <a:avLst>
              <a:gd name="adj" fmla="val 18671"/>
            </a:avLst>
          </a:prstGeom>
          <a:solidFill>
            <a:srgbClr val="FCC451"/>
          </a:solidFill>
          <a:ln w="7620">
            <a:solidFill>
              <a:srgbClr val="99A39B"/>
            </a:solidFill>
            <a:round/>
            <a:headEnd/>
            <a:tailEnd/>
          </a:ln>
        </p:spPr>
        <p:txBody>
          <a:bodyPr anchor="ctr"/>
          <a:lstStyle/>
          <a:p>
            <a:pPr algn="ctr"/>
            <a:r>
              <a:rPr lang="ru-RU" sz="1400" dirty="0">
                <a:latin typeface="+mn-lt"/>
              </a:rPr>
              <a:t>3</a:t>
            </a:r>
          </a:p>
        </p:txBody>
      </p:sp>
      <p:sp>
        <p:nvSpPr>
          <p:cNvPr id="17" name="Shape 13">
            <a:extLst>
              <a:ext uri="{FF2B5EF4-FFF2-40B4-BE49-F238E27FC236}">
                <a16:creationId xmlns:a16="http://schemas.microsoft.com/office/drawing/2014/main" id="{3A12A830-DD5B-4F0B-BD0C-439DE779CFC2}"/>
              </a:ext>
            </a:extLst>
          </p:cNvPr>
          <p:cNvSpPr>
            <a:spLocks noChangeArrowheads="1"/>
          </p:cNvSpPr>
          <p:nvPr/>
        </p:nvSpPr>
        <p:spPr bwMode="auto">
          <a:xfrm>
            <a:off x="696913" y="1402992"/>
            <a:ext cx="212725" cy="199585"/>
          </a:xfrm>
          <a:prstGeom prst="roundRect">
            <a:avLst>
              <a:gd name="adj" fmla="val 18671"/>
            </a:avLst>
          </a:prstGeom>
          <a:solidFill>
            <a:srgbClr val="C9907C"/>
          </a:solidFill>
          <a:ln w="7620">
            <a:solidFill>
              <a:srgbClr val="AF7662"/>
            </a:solidFill>
            <a:round/>
            <a:headEnd/>
            <a:tailEnd/>
          </a:ln>
        </p:spPr>
        <p:txBody>
          <a:bodyPr anchor="ctr"/>
          <a:lstStyle/>
          <a:p>
            <a:pPr algn="ctr"/>
            <a:r>
              <a:rPr lang="ru-RU" sz="1400" dirty="0">
                <a:latin typeface="+mn-lt"/>
              </a:rPr>
              <a: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1" name="Прямоугольник 40">
            <a:extLst>
              <a:ext uri="{FF2B5EF4-FFF2-40B4-BE49-F238E27FC236}">
                <a16:creationId xmlns:a16="http://schemas.microsoft.com/office/drawing/2014/main" id="{358514D9-D110-4EE7-A7E5-D2B541F088FF}"/>
              </a:ext>
            </a:extLst>
          </p:cNvPr>
          <p:cNvSpPr/>
          <p:nvPr/>
        </p:nvSpPr>
        <p:spPr bwMode="auto">
          <a:xfrm>
            <a:off x="6097588" y="3482813"/>
            <a:ext cx="5184080" cy="369205"/>
          </a:xfrm>
          <a:prstGeom prst="rect">
            <a:avLst/>
          </a:prstGeom>
          <a:no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42" name="Прямоугольник 41">
            <a:extLst>
              <a:ext uri="{FF2B5EF4-FFF2-40B4-BE49-F238E27FC236}">
                <a16:creationId xmlns:a16="http://schemas.microsoft.com/office/drawing/2014/main" id="{46ED384C-E6B4-4A94-9BC4-61E1E9C096DA}"/>
              </a:ext>
            </a:extLst>
          </p:cNvPr>
          <p:cNvSpPr/>
          <p:nvPr/>
        </p:nvSpPr>
        <p:spPr bwMode="auto">
          <a:xfrm>
            <a:off x="6097588" y="5008635"/>
            <a:ext cx="5184080" cy="369205"/>
          </a:xfrm>
          <a:prstGeom prst="rect">
            <a:avLst/>
          </a:prstGeom>
          <a:no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40" name="Прямоугольник 39">
            <a:extLst>
              <a:ext uri="{FF2B5EF4-FFF2-40B4-BE49-F238E27FC236}">
                <a16:creationId xmlns:a16="http://schemas.microsoft.com/office/drawing/2014/main" id="{809A28D7-13D1-44DF-AE9F-FA69B0B462DA}"/>
              </a:ext>
            </a:extLst>
          </p:cNvPr>
          <p:cNvSpPr/>
          <p:nvPr/>
        </p:nvSpPr>
        <p:spPr bwMode="auto">
          <a:xfrm>
            <a:off x="6097588" y="1932767"/>
            <a:ext cx="5184080" cy="369205"/>
          </a:xfrm>
          <a:prstGeom prst="rect">
            <a:avLst/>
          </a:prstGeom>
          <a:no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39" name="Прямоугольник 38">
            <a:extLst>
              <a:ext uri="{FF2B5EF4-FFF2-40B4-BE49-F238E27FC236}">
                <a16:creationId xmlns:a16="http://schemas.microsoft.com/office/drawing/2014/main" id="{D7051063-C7F1-43C8-A8CF-2E17C445BCDA}"/>
              </a:ext>
            </a:extLst>
          </p:cNvPr>
          <p:cNvSpPr/>
          <p:nvPr/>
        </p:nvSpPr>
        <p:spPr bwMode="auto">
          <a:xfrm>
            <a:off x="625475" y="5004704"/>
            <a:ext cx="5184080" cy="369205"/>
          </a:xfrm>
          <a:prstGeom prst="rect">
            <a:avLst/>
          </a:prstGeom>
          <a:no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37" name="Прямоугольник 36">
            <a:extLst>
              <a:ext uri="{FF2B5EF4-FFF2-40B4-BE49-F238E27FC236}">
                <a16:creationId xmlns:a16="http://schemas.microsoft.com/office/drawing/2014/main" id="{8FD17F46-8B67-42F3-BCF3-D6A2EC6CC8C8}"/>
              </a:ext>
            </a:extLst>
          </p:cNvPr>
          <p:cNvSpPr/>
          <p:nvPr/>
        </p:nvSpPr>
        <p:spPr bwMode="auto">
          <a:xfrm>
            <a:off x="636858" y="3469588"/>
            <a:ext cx="5184080" cy="369205"/>
          </a:xfrm>
          <a:prstGeom prst="rect">
            <a:avLst/>
          </a:prstGeom>
          <a:no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34" name="Прямоугольник 33">
            <a:extLst>
              <a:ext uri="{FF2B5EF4-FFF2-40B4-BE49-F238E27FC236}">
                <a16:creationId xmlns:a16="http://schemas.microsoft.com/office/drawing/2014/main" id="{4535D718-66ED-4F84-8FB3-FFC07789F413}"/>
              </a:ext>
            </a:extLst>
          </p:cNvPr>
          <p:cNvSpPr/>
          <p:nvPr/>
        </p:nvSpPr>
        <p:spPr bwMode="auto">
          <a:xfrm>
            <a:off x="625475" y="1932768"/>
            <a:ext cx="5184080" cy="369205"/>
          </a:xfrm>
          <a:prstGeom prst="rect">
            <a:avLst/>
          </a:prstGeom>
          <a:solidFill>
            <a:schemeClr val="bg1">
              <a:alpha val="75000"/>
            </a:schemeClr>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443728"/>
              </a:solidFill>
              <a:effectLst/>
              <a:latin typeface="+mn-lt"/>
            </a:endParaRPr>
          </a:p>
        </p:txBody>
      </p:sp>
      <p:sp>
        <p:nvSpPr>
          <p:cNvPr id="16386" name="Заголовок 1"/>
          <p:cNvSpPr>
            <a:spLocks noGrp="1" noChangeArrowheads="1"/>
          </p:cNvSpPr>
          <p:nvPr>
            <p:ph type="title"/>
          </p:nvPr>
        </p:nvSpPr>
        <p:spPr>
          <a:xfrm>
            <a:off x="659837" y="189434"/>
            <a:ext cx="9109638" cy="807440"/>
          </a:xfrm>
          <a:noFill/>
          <a:ln/>
        </p:spPr>
        <p:txBody>
          <a:bodyPr wrap="square" lIns="0" tIns="0" rIns="0" bIns="0" rtlCol="0" anchor="ctr"/>
          <a:lstStyle/>
          <a:p>
            <a:pPr>
              <a:lnSpc>
                <a:spcPts val="3334"/>
              </a:lnSpc>
            </a:pPr>
            <a:r>
              <a:rPr lang="ru-RU" sz="2800" dirty="0">
                <a:solidFill>
                  <a:srgbClr val="443728"/>
                </a:solidFill>
                <a:ea typeface="Crimson Pro Bold" pitchFamily="34" charset="-122"/>
                <a:cs typeface="+mn-cs"/>
              </a:rPr>
              <a:t>Классификация договоров: различные сценарии и цели</a:t>
            </a:r>
            <a:endParaRPr lang="ru-RU" altLang="ru-RU" sz="2800" dirty="0">
              <a:solidFill>
                <a:srgbClr val="443728"/>
              </a:solidFill>
              <a:ea typeface="Crimson Pro Bold" pitchFamily="34" charset="-122"/>
              <a:cs typeface="+mn-cs"/>
            </a:endParaRPr>
          </a:p>
        </p:txBody>
      </p:sp>
      <p:sp>
        <p:nvSpPr>
          <p:cNvPr id="8" name="Text 2">
            <a:extLst>
              <a:ext uri="{FF2B5EF4-FFF2-40B4-BE49-F238E27FC236}">
                <a16:creationId xmlns:a16="http://schemas.microsoft.com/office/drawing/2014/main" id="{8ABE3213-44B9-49EE-B159-D99415EDB2B0}"/>
              </a:ext>
            </a:extLst>
          </p:cNvPr>
          <p:cNvSpPr/>
          <p:nvPr/>
        </p:nvSpPr>
        <p:spPr>
          <a:xfrm>
            <a:off x="1164147" y="1989634"/>
            <a:ext cx="3816737"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Коммерческие договоры (13 видов)</a:t>
            </a:r>
            <a:endParaRPr lang="en-US" dirty="0">
              <a:solidFill>
                <a:srgbClr val="443728"/>
              </a:solidFill>
              <a:latin typeface="+mn-lt"/>
            </a:endParaRPr>
          </a:p>
        </p:txBody>
      </p:sp>
      <p:sp>
        <p:nvSpPr>
          <p:cNvPr id="9" name="Text 3">
            <a:extLst>
              <a:ext uri="{FF2B5EF4-FFF2-40B4-BE49-F238E27FC236}">
                <a16:creationId xmlns:a16="http://schemas.microsoft.com/office/drawing/2014/main" id="{0FF51E82-62E1-4871-9B8A-AE25074ABB70}"/>
              </a:ext>
            </a:extLst>
          </p:cNvPr>
          <p:cNvSpPr/>
          <p:nvPr/>
        </p:nvSpPr>
        <p:spPr>
          <a:xfrm>
            <a:off x="1164147" y="2347400"/>
            <a:ext cx="4794864"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Основа бизнес-операций компании, регулируют отношения с контрагентами</a:t>
            </a:r>
            <a:endParaRPr lang="en-US" sz="1600" dirty="0">
              <a:solidFill>
                <a:srgbClr val="443728"/>
              </a:solidFill>
              <a:latin typeface="+mn-lt"/>
            </a:endParaRPr>
          </a:p>
        </p:txBody>
      </p:sp>
      <p:sp>
        <p:nvSpPr>
          <p:cNvPr id="12" name="Text 5">
            <a:extLst>
              <a:ext uri="{FF2B5EF4-FFF2-40B4-BE49-F238E27FC236}">
                <a16:creationId xmlns:a16="http://schemas.microsoft.com/office/drawing/2014/main" id="{9E3F1F49-584B-44F0-A8B8-DFA564056701}"/>
              </a:ext>
            </a:extLst>
          </p:cNvPr>
          <p:cNvSpPr/>
          <p:nvPr/>
        </p:nvSpPr>
        <p:spPr>
          <a:xfrm>
            <a:off x="6626935" y="1989634"/>
            <a:ext cx="4578444" cy="517050"/>
          </a:xfrm>
          <a:prstGeom prst="rect">
            <a:avLst/>
          </a:prstGeom>
          <a:noFill/>
          <a:ln/>
        </p:spPr>
        <p:txBody>
          <a:bodyPr wrap="square" lIns="0" tIns="0" rIns="0" bIns="0" rtlCol="0" anchor="t"/>
          <a:lstStyle/>
          <a:p>
            <a:pPr>
              <a:lnSpc>
                <a:spcPts val="2000"/>
              </a:lnSpc>
            </a:pPr>
            <a:r>
              <a:rPr lang="ru-RU" b="1" dirty="0">
                <a:solidFill>
                  <a:srgbClr val="443728"/>
                </a:solidFill>
                <a:latin typeface="+mn-lt"/>
                <a:ea typeface="Crimson Pro Bold" pitchFamily="34" charset="-122"/>
                <a:cs typeface="Crimson Pro Bold" pitchFamily="34" charset="-120"/>
              </a:rPr>
              <a:t>Кредиты, займы и депозиты </a:t>
            </a:r>
            <a:r>
              <a:rPr lang="en-US" b="1" dirty="0">
                <a:solidFill>
                  <a:srgbClr val="443728"/>
                </a:solidFill>
                <a:latin typeface="+mn-lt"/>
                <a:ea typeface="Crimson Pro Bold" pitchFamily="34" charset="-122"/>
                <a:cs typeface="Crimson Pro Bold" pitchFamily="34" charset="-120"/>
              </a:rPr>
              <a:t>(11 </a:t>
            </a:r>
            <a:r>
              <a:rPr lang="en-US" b="1" dirty="0" err="1">
                <a:solidFill>
                  <a:srgbClr val="443728"/>
                </a:solidFill>
                <a:latin typeface="+mn-lt"/>
                <a:ea typeface="Crimson Pro Bold" pitchFamily="34" charset="-122"/>
                <a:cs typeface="Crimson Pro Bold" pitchFamily="34" charset="-120"/>
              </a:rPr>
              <a:t>видов</a:t>
            </a:r>
            <a:r>
              <a:rPr lang="en-US" b="1" dirty="0">
                <a:solidFill>
                  <a:srgbClr val="443728"/>
                </a:solidFill>
                <a:latin typeface="+mn-lt"/>
                <a:ea typeface="Crimson Pro Bold" pitchFamily="34" charset="-122"/>
                <a:cs typeface="Crimson Pro Bold" pitchFamily="34" charset="-120"/>
              </a:rPr>
              <a:t>)</a:t>
            </a:r>
            <a:endParaRPr lang="en-US" dirty="0">
              <a:solidFill>
                <a:srgbClr val="443728"/>
              </a:solidFill>
              <a:latin typeface="+mn-lt"/>
            </a:endParaRPr>
          </a:p>
        </p:txBody>
      </p:sp>
      <p:sp>
        <p:nvSpPr>
          <p:cNvPr id="13" name="Text 6">
            <a:extLst>
              <a:ext uri="{FF2B5EF4-FFF2-40B4-BE49-F238E27FC236}">
                <a16:creationId xmlns:a16="http://schemas.microsoft.com/office/drawing/2014/main" id="{BFBBFD35-EBA7-4CDB-842C-C4D37373D3A6}"/>
              </a:ext>
            </a:extLst>
          </p:cNvPr>
          <p:cNvSpPr/>
          <p:nvPr/>
        </p:nvSpPr>
        <p:spPr>
          <a:xfrm>
            <a:off x="6559208" y="2341247"/>
            <a:ext cx="4794963"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Инструменты управления финансированием и размещением временно свободных средств</a:t>
            </a:r>
            <a:endParaRPr lang="en-US" sz="1600" dirty="0">
              <a:solidFill>
                <a:srgbClr val="443728"/>
              </a:solidFill>
              <a:latin typeface="+mn-lt"/>
            </a:endParaRPr>
          </a:p>
        </p:txBody>
      </p:sp>
      <p:sp>
        <p:nvSpPr>
          <p:cNvPr id="16" name="Text 8">
            <a:extLst>
              <a:ext uri="{FF2B5EF4-FFF2-40B4-BE49-F238E27FC236}">
                <a16:creationId xmlns:a16="http://schemas.microsoft.com/office/drawing/2014/main" id="{4A1A7461-1ECD-4FF0-BB3C-E4CE79617792}"/>
              </a:ext>
            </a:extLst>
          </p:cNvPr>
          <p:cNvSpPr/>
          <p:nvPr/>
        </p:nvSpPr>
        <p:spPr>
          <a:xfrm>
            <a:off x="1164147" y="3522919"/>
            <a:ext cx="2525007"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Договоры обеспечения</a:t>
            </a:r>
            <a:endParaRPr lang="en-US" dirty="0">
              <a:solidFill>
                <a:srgbClr val="443728"/>
              </a:solidFill>
              <a:latin typeface="+mn-lt"/>
            </a:endParaRPr>
          </a:p>
        </p:txBody>
      </p:sp>
      <p:sp>
        <p:nvSpPr>
          <p:cNvPr id="17" name="Text 9">
            <a:extLst>
              <a:ext uri="{FF2B5EF4-FFF2-40B4-BE49-F238E27FC236}">
                <a16:creationId xmlns:a16="http://schemas.microsoft.com/office/drawing/2014/main" id="{6451A6F4-011C-47E8-9CEE-152CFBCC2770}"/>
              </a:ext>
            </a:extLst>
          </p:cNvPr>
          <p:cNvSpPr/>
          <p:nvPr/>
        </p:nvSpPr>
        <p:spPr>
          <a:xfrm>
            <a:off x="1164147" y="3880685"/>
            <a:ext cx="4794864"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Защита интересов сторон через залоги, аккредитивы, гарантии и страхование</a:t>
            </a:r>
            <a:endParaRPr lang="en-US" sz="1600" dirty="0">
              <a:solidFill>
                <a:srgbClr val="443728"/>
              </a:solidFill>
              <a:latin typeface="+mn-lt"/>
            </a:endParaRPr>
          </a:p>
        </p:txBody>
      </p:sp>
      <p:sp>
        <p:nvSpPr>
          <p:cNvPr id="20" name="Text 11">
            <a:extLst>
              <a:ext uri="{FF2B5EF4-FFF2-40B4-BE49-F238E27FC236}">
                <a16:creationId xmlns:a16="http://schemas.microsoft.com/office/drawing/2014/main" id="{A7CAD3F5-BD38-47FA-B37B-8BD57E75DE41}"/>
              </a:ext>
            </a:extLst>
          </p:cNvPr>
          <p:cNvSpPr/>
          <p:nvPr/>
        </p:nvSpPr>
        <p:spPr>
          <a:xfrm>
            <a:off x="6635081" y="3535738"/>
            <a:ext cx="2935173"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Договоры аренды/лизинга</a:t>
            </a:r>
            <a:endParaRPr lang="en-US" dirty="0">
              <a:solidFill>
                <a:srgbClr val="443728"/>
              </a:solidFill>
              <a:latin typeface="+mn-lt"/>
            </a:endParaRPr>
          </a:p>
        </p:txBody>
      </p:sp>
      <p:sp>
        <p:nvSpPr>
          <p:cNvPr id="21" name="Text 12">
            <a:extLst>
              <a:ext uri="{FF2B5EF4-FFF2-40B4-BE49-F238E27FC236}">
                <a16:creationId xmlns:a16="http://schemas.microsoft.com/office/drawing/2014/main" id="{82FF14A2-9FB0-44AD-8A54-3038C1089A16}"/>
              </a:ext>
            </a:extLst>
          </p:cNvPr>
          <p:cNvSpPr/>
          <p:nvPr/>
        </p:nvSpPr>
        <p:spPr>
          <a:xfrm>
            <a:off x="6559208" y="3872099"/>
            <a:ext cx="4794963" cy="529355"/>
          </a:xfrm>
          <a:prstGeom prst="rect">
            <a:avLst/>
          </a:prstGeom>
          <a:noFill/>
          <a:ln/>
        </p:spPr>
        <p:txBody>
          <a:bodyPr wrap="square" lIns="0" tIns="0" rIns="0" bIns="0" rtlCol="0" anchor="t"/>
          <a:lstStyle/>
          <a:p>
            <a:pPr>
              <a:lnSpc>
                <a:spcPts val="2084"/>
              </a:lnSpc>
            </a:pPr>
            <a:r>
              <a:rPr lang="en-US" sz="1600" dirty="0">
                <a:solidFill>
                  <a:srgbClr val="443728"/>
                </a:solidFill>
                <a:latin typeface="+mn-lt"/>
                <a:ea typeface="Open Sans" pitchFamily="34" charset="-122"/>
                <a:cs typeface="Open Sans" pitchFamily="34" charset="-120"/>
              </a:rPr>
              <a:t>Управление имуществом </a:t>
            </a:r>
            <a:r>
              <a:rPr lang="ru-RU" sz="1600" i="0" dirty="0">
                <a:solidFill>
                  <a:srgbClr val="443728"/>
                </a:solidFill>
                <a:effectLst/>
                <a:latin typeface="+mn-lt"/>
              </a:rPr>
              <a:t>без перехода права собственности </a:t>
            </a:r>
            <a:r>
              <a:rPr lang="ru-RU" sz="1600" b="0" i="0" dirty="0">
                <a:solidFill>
                  <a:srgbClr val="443728"/>
                </a:solidFill>
                <a:effectLst/>
                <a:latin typeface="+mn-lt"/>
              </a:rPr>
              <a:t>к арендатору или лизингополучателю</a:t>
            </a:r>
            <a:r>
              <a:rPr lang="en-US" sz="1600" dirty="0">
                <a:solidFill>
                  <a:srgbClr val="443728"/>
                </a:solidFill>
                <a:latin typeface="+mn-lt"/>
                <a:ea typeface="Open Sans" pitchFamily="34" charset="-122"/>
                <a:cs typeface="Open Sans" pitchFamily="34" charset="-120"/>
              </a:rPr>
              <a:t> (только в 1С:ERP. УХ)</a:t>
            </a:r>
            <a:endParaRPr lang="en-US" sz="1600" dirty="0">
              <a:solidFill>
                <a:srgbClr val="443728"/>
              </a:solidFill>
              <a:latin typeface="+mn-lt"/>
            </a:endParaRPr>
          </a:p>
        </p:txBody>
      </p:sp>
      <p:sp>
        <p:nvSpPr>
          <p:cNvPr id="24" name="Text 14">
            <a:extLst>
              <a:ext uri="{FF2B5EF4-FFF2-40B4-BE49-F238E27FC236}">
                <a16:creationId xmlns:a16="http://schemas.microsoft.com/office/drawing/2014/main" id="{DA117B24-48AF-4F50-B420-79A9466A7C05}"/>
              </a:ext>
            </a:extLst>
          </p:cNvPr>
          <p:cNvSpPr/>
          <p:nvPr/>
        </p:nvSpPr>
        <p:spPr>
          <a:xfrm>
            <a:off x="1164147" y="5061569"/>
            <a:ext cx="2395198" cy="258525"/>
          </a:xfrm>
          <a:prstGeom prst="rect">
            <a:avLst/>
          </a:prstGeom>
          <a:noFill/>
          <a:ln/>
        </p:spPr>
        <p:txBody>
          <a:bodyPr wrap="none" lIns="0" tIns="0" rIns="0" bIns="0" rtlCol="0" anchor="t"/>
          <a:lstStyle/>
          <a:p>
            <a:pPr>
              <a:lnSpc>
                <a:spcPts val="2000"/>
              </a:lnSpc>
            </a:pPr>
            <a:r>
              <a:rPr lang="en-US" b="1" dirty="0">
                <a:solidFill>
                  <a:srgbClr val="443728"/>
                </a:solidFill>
                <a:latin typeface="+mn-lt"/>
                <a:ea typeface="Crimson Pro Bold" pitchFamily="34" charset="-122"/>
                <a:cs typeface="Crimson Pro Bold" pitchFamily="34" charset="-120"/>
              </a:rPr>
              <a:t>Деривативы (5 видов)</a:t>
            </a:r>
            <a:endParaRPr lang="en-US" dirty="0">
              <a:solidFill>
                <a:srgbClr val="443728"/>
              </a:solidFill>
              <a:latin typeface="+mn-lt"/>
            </a:endParaRPr>
          </a:p>
        </p:txBody>
      </p:sp>
      <p:sp>
        <p:nvSpPr>
          <p:cNvPr id="25" name="Text 15">
            <a:extLst>
              <a:ext uri="{FF2B5EF4-FFF2-40B4-BE49-F238E27FC236}">
                <a16:creationId xmlns:a16="http://schemas.microsoft.com/office/drawing/2014/main" id="{9F278C7F-1434-4632-A1BE-0EDB34CCA47E}"/>
              </a:ext>
            </a:extLst>
          </p:cNvPr>
          <p:cNvSpPr/>
          <p:nvPr/>
        </p:nvSpPr>
        <p:spPr>
          <a:xfrm>
            <a:off x="1164147" y="5419336"/>
            <a:ext cx="4794864" cy="529355"/>
          </a:xfrm>
          <a:prstGeom prst="rect">
            <a:avLst/>
          </a:prstGeom>
          <a:noFill/>
          <a:ln/>
        </p:spPr>
        <p:txBody>
          <a:bodyPr wrap="square" lIns="0" tIns="0" rIns="0" bIns="0" rtlCol="0" anchor="t"/>
          <a:lstStyle/>
          <a:p>
            <a:pPr>
              <a:lnSpc>
                <a:spcPts val="2084"/>
              </a:lnSpc>
            </a:pPr>
            <a:r>
              <a:rPr lang="en-US" sz="1600" dirty="0" err="1">
                <a:solidFill>
                  <a:srgbClr val="443728"/>
                </a:solidFill>
                <a:latin typeface="+mn-lt"/>
                <a:ea typeface="Open Sans" pitchFamily="34" charset="-122"/>
                <a:cs typeface="Open Sans" pitchFamily="34" charset="-120"/>
              </a:rPr>
              <a:t>Финансовые</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инструменты</a:t>
            </a:r>
            <a:r>
              <a:rPr lang="en-US" sz="1600" dirty="0">
                <a:solidFill>
                  <a:srgbClr val="443728"/>
                </a:solidFill>
                <a:latin typeface="+mn-lt"/>
                <a:ea typeface="Open Sans" pitchFamily="34" charset="-122"/>
                <a:cs typeface="Open Sans" pitchFamily="34" charset="-120"/>
              </a:rPr>
              <a:t> для </a:t>
            </a:r>
            <a:r>
              <a:rPr lang="en-US" sz="1600" dirty="0" err="1">
                <a:solidFill>
                  <a:srgbClr val="443728"/>
                </a:solidFill>
                <a:latin typeface="+mn-lt"/>
                <a:ea typeface="Open Sans" pitchFamily="34" charset="-122"/>
                <a:cs typeface="Open Sans" pitchFamily="34" charset="-120"/>
              </a:rPr>
              <a:t>хеджирования</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рисков</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свопы (валютные, процентные, валютно-процентные) и форварды (поставочные, расчетные)</a:t>
            </a:r>
            <a:endParaRPr lang="en-US" sz="1600" dirty="0">
              <a:solidFill>
                <a:srgbClr val="443728"/>
              </a:solidFill>
              <a:latin typeface="+mn-lt"/>
            </a:endParaRPr>
          </a:p>
        </p:txBody>
      </p:sp>
      <p:sp>
        <p:nvSpPr>
          <p:cNvPr id="28" name="Text 17">
            <a:extLst>
              <a:ext uri="{FF2B5EF4-FFF2-40B4-BE49-F238E27FC236}">
                <a16:creationId xmlns:a16="http://schemas.microsoft.com/office/drawing/2014/main" id="{81C5661B-EEA4-42BE-91C5-EF8EDF3F51E6}"/>
              </a:ext>
            </a:extLst>
          </p:cNvPr>
          <p:cNvSpPr/>
          <p:nvPr/>
        </p:nvSpPr>
        <p:spPr>
          <a:xfrm>
            <a:off x="6635080" y="5061569"/>
            <a:ext cx="2920386" cy="258525"/>
          </a:xfrm>
          <a:prstGeom prst="rect">
            <a:avLst/>
          </a:prstGeom>
          <a:noFill/>
          <a:ln/>
        </p:spPr>
        <p:txBody>
          <a:bodyPr wrap="none" lIns="0" tIns="0" rIns="0" bIns="0" rtlCol="0" anchor="t"/>
          <a:lstStyle/>
          <a:p>
            <a:pPr>
              <a:lnSpc>
                <a:spcPts val="2000"/>
              </a:lnSpc>
            </a:pPr>
            <a:r>
              <a:rPr lang="ru-RU" b="1" dirty="0">
                <a:solidFill>
                  <a:srgbClr val="443728"/>
                </a:solidFill>
                <a:latin typeface="+mn-lt"/>
                <a:ea typeface="Crimson Pro Bold" pitchFamily="34" charset="-122"/>
                <a:cs typeface="Crimson Pro Bold" pitchFamily="34" charset="-120"/>
              </a:rPr>
              <a:t>П</a:t>
            </a:r>
            <a:r>
              <a:rPr lang="en-US" b="1" dirty="0" err="1">
                <a:solidFill>
                  <a:srgbClr val="443728"/>
                </a:solidFill>
                <a:latin typeface="+mn-lt"/>
                <a:ea typeface="Crimson Pro Bold" pitchFamily="34" charset="-122"/>
                <a:cs typeface="Crimson Pro Bold" pitchFamily="34" charset="-120"/>
              </a:rPr>
              <a:t>рочие</a:t>
            </a:r>
            <a:endParaRPr lang="en-US" dirty="0">
              <a:solidFill>
                <a:srgbClr val="443728"/>
              </a:solidFill>
              <a:latin typeface="+mn-lt"/>
            </a:endParaRPr>
          </a:p>
        </p:txBody>
      </p:sp>
      <p:sp>
        <p:nvSpPr>
          <p:cNvPr id="29" name="Text 18">
            <a:extLst>
              <a:ext uri="{FF2B5EF4-FFF2-40B4-BE49-F238E27FC236}">
                <a16:creationId xmlns:a16="http://schemas.microsoft.com/office/drawing/2014/main" id="{F0C1EFB6-9ED1-4F91-8D10-3AB7F37C6C87}"/>
              </a:ext>
            </a:extLst>
          </p:cNvPr>
          <p:cNvSpPr/>
          <p:nvPr/>
        </p:nvSpPr>
        <p:spPr>
          <a:xfrm>
            <a:off x="6559208" y="5419336"/>
            <a:ext cx="4794963" cy="529355"/>
          </a:xfrm>
          <a:prstGeom prst="rect">
            <a:avLst/>
          </a:prstGeom>
          <a:noFill/>
          <a:ln/>
        </p:spPr>
        <p:txBody>
          <a:bodyPr wrap="square" lIns="0" tIns="0" rIns="0" bIns="0" rtlCol="0" anchor="t"/>
          <a:lstStyle/>
          <a:p>
            <a:pPr>
              <a:lnSpc>
                <a:spcPts val="2084"/>
              </a:lnSpc>
            </a:pPr>
            <a:r>
              <a:rPr lang="ru-RU" sz="1600" dirty="0">
                <a:solidFill>
                  <a:srgbClr val="443728"/>
                </a:solidFill>
                <a:latin typeface="+mn-lt"/>
                <a:ea typeface="Open Sans" pitchFamily="34" charset="-122"/>
                <a:cs typeface="Open Sans" pitchFamily="34" charset="-120"/>
              </a:rPr>
              <a:t>Уступка прав требования (цессия), факторинг, расчеты с брокерами и прочее</a:t>
            </a:r>
            <a:endParaRPr lang="en-US" sz="1600" dirty="0">
              <a:solidFill>
                <a:srgbClr val="443728"/>
              </a:solidFill>
              <a:latin typeface="+mn-lt"/>
            </a:endParaRPr>
          </a:p>
        </p:txBody>
      </p:sp>
      <p:sp>
        <p:nvSpPr>
          <p:cNvPr id="57" name="Shape 4">
            <a:extLst>
              <a:ext uri="{FF2B5EF4-FFF2-40B4-BE49-F238E27FC236}">
                <a16:creationId xmlns:a16="http://schemas.microsoft.com/office/drawing/2014/main" id="{1099392F-9FD2-4051-BA6C-43C84A494A7B}"/>
              </a:ext>
            </a:extLst>
          </p:cNvPr>
          <p:cNvSpPr/>
          <p:nvPr/>
        </p:nvSpPr>
        <p:spPr>
          <a:xfrm>
            <a:off x="6152403" y="1967358"/>
            <a:ext cx="372156" cy="372156"/>
          </a:xfrm>
          <a:prstGeom prst="roundRect">
            <a:avLst>
              <a:gd name="adj" fmla="val 18670"/>
            </a:avLst>
          </a:prstGeom>
          <a:solidFill>
            <a:srgbClr val="BBE0E3"/>
          </a:solidFill>
          <a:ln w="7620">
            <a:solidFill>
              <a:srgbClr val="AF7662"/>
            </a:solidFill>
            <a:prstDash val="solid"/>
          </a:ln>
        </p:spPr>
        <p:txBody>
          <a:bodyPr/>
          <a:lstStyle/>
          <a:p>
            <a:endParaRPr lang="ru-RU"/>
          </a:p>
        </p:txBody>
      </p:sp>
      <p:pic>
        <p:nvPicPr>
          <p:cNvPr id="58" name="Image 1" descr="preencoded.png">
            <a:extLst>
              <a:ext uri="{FF2B5EF4-FFF2-40B4-BE49-F238E27FC236}">
                <a16:creationId xmlns:a16="http://schemas.microsoft.com/office/drawing/2014/main" id="{2B4D2145-9965-48A6-9AB9-3EB2E5AC4D73}"/>
              </a:ext>
            </a:extLst>
          </p:cNvPr>
          <p:cNvPicPr>
            <a:picLocks noChangeAspect="1"/>
          </p:cNvPicPr>
          <p:nvPr/>
        </p:nvPicPr>
        <p:blipFill>
          <a:blip r:embed="rId4"/>
          <a:stretch>
            <a:fillRect/>
          </a:stretch>
        </p:blipFill>
        <p:spPr>
          <a:xfrm>
            <a:off x="6214429" y="1998371"/>
            <a:ext cx="248104" cy="310130"/>
          </a:xfrm>
          <a:prstGeom prst="rect">
            <a:avLst/>
          </a:prstGeom>
        </p:spPr>
      </p:pic>
      <p:sp>
        <p:nvSpPr>
          <p:cNvPr id="59" name="Shape 10">
            <a:extLst>
              <a:ext uri="{FF2B5EF4-FFF2-40B4-BE49-F238E27FC236}">
                <a16:creationId xmlns:a16="http://schemas.microsoft.com/office/drawing/2014/main" id="{159A12C4-F96E-45B2-A5CB-4F9365B479DF}"/>
              </a:ext>
            </a:extLst>
          </p:cNvPr>
          <p:cNvSpPr/>
          <p:nvPr/>
        </p:nvSpPr>
        <p:spPr>
          <a:xfrm>
            <a:off x="6152403" y="3475093"/>
            <a:ext cx="372156" cy="372156"/>
          </a:xfrm>
          <a:prstGeom prst="roundRect">
            <a:avLst>
              <a:gd name="adj" fmla="val 18670"/>
            </a:avLst>
          </a:prstGeom>
          <a:solidFill>
            <a:srgbClr val="FCC451"/>
          </a:solidFill>
          <a:ln w="7620">
            <a:solidFill>
              <a:srgbClr val="E2AA37"/>
            </a:solidFill>
            <a:prstDash val="solid"/>
          </a:ln>
        </p:spPr>
        <p:txBody>
          <a:bodyPr/>
          <a:lstStyle/>
          <a:p>
            <a:endParaRPr lang="ru-RU"/>
          </a:p>
        </p:txBody>
      </p:sp>
      <p:pic>
        <p:nvPicPr>
          <p:cNvPr id="60" name="Image 3" descr="preencoded.png">
            <a:extLst>
              <a:ext uri="{FF2B5EF4-FFF2-40B4-BE49-F238E27FC236}">
                <a16:creationId xmlns:a16="http://schemas.microsoft.com/office/drawing/2014/main" id="{F1CDDA5D-B507-4E0C-A5E2-8479988AF3FA}"/>
              </a:ext>
            </a:extLst>
          </p:cNvPr>
          <p:cNvPicPr>
            <a:picLocks noChangeAspect="1"/>
          </p:cNvPicPr>
          <p:nvPr/>
        </p:nvPicPr>
        <p:blipFill>
          <a:blip r:embed="rId5"/>
          <a:stretch>
            <a:fillRect/>
          </a:stretch>
        </p:blipFill>
        <p:spPr>
          <a:xfrm>
            <a:off x="6214429" y="3506106"/>
            <a:ext cx="248104" cy="310130"/>
          </a:xfrm>
          <a:prstGeom prst="rect">
            <a:avLst/>
          </a:prstGeom>
        </p:spPr>
      </p:pic>
      <p:sp>
        <p:nvSpPr>
          <p:cNvPr id="61" name="Shape 16">
            <a:extLst>
              <a:ext uri="{FF2B5EF4-FFF2-40B4-BE49-F238E27FC236}">
                <a16:creationId xmlns:a16="http://schemas.microsoft.com/office/drawing/2014/main" id="{461AF588-3EDD-4DED-B2A2-BDD880650F04}"/>
              </a:ext>
            </a:extLst>
          </p:cNvPr>
          <p:cNvSpPr/>
          <p:nvPr/>
        </p:nvSpPr>
        <p:spPr>
          <a:xfrm>
            <a:off x="6152403" y="5044755"/>
            <a:ext cx="372156" cy="372156"/>
          </a:xfrm>
          <a:prstGeom prst="roundRect">
            <a:avLst>
              <a:gd name="adj" fmla="val 18670"/>
            </a:avLst>
          </a:prstGeom>
          <a:solidFill>
            <a:srgbClr val="C9907C"/>
          </a:solidFill>
          <a:ln w="7620">
            <a:solidFill>
              <a:srgbClr val="AF7662"/>
            </a:solidFill>
            <a:prstDash val="solid"/>
          </a:ln>
        </p:spPr>
        <p:txBody>
          <a:bodyPr/>
          <a:lstStyle/>
          <a:p>
            <a:endParaRPr lang="ru-RU"/>
          </a:p>
        </p:txBody>
      </p:sp>
      <p:pic>
        <p:nvPicPr>
          <p:cNvPr id="62" name="Image 5" descr="preencoded.png">
            <a:extLst>
              <a:ext uri="{FF2B5EF4-FFF2-40B4-BE49-F238E27FC236}">
                <a16:creationId xmlns:a16="http://schemas.microsoft.com/office/drawing/2014/main" id="{19E571F6-8E4F-41BC-A9E2-EBDF9B3766E2}"/>
              </a:ext>
            </a:extLst>
          </p:cNvPr>
          <p:cNvPicPr>
            <a:picLocks noChangeAspect="1"/>
          </p:cNvPicPr>
          <p:nvPr/>
        </p:nvPicPr>
        <p:blipFill>
          <a:blip r:embed="rId6"/>
          <a:stretch>
            <a:fillRect/>
          </a:stretch>
        </p:blipFill>
        <p:spPr>
          <a:xfrm>
            <a:off x="6214429" y="5075768"/>
            <a:ext cx="248104" cy="310130"/>
          </a:xfrm>
          <a:prstGeom prst="rect">
            <a:avLst/>
          </a:prstGeom>
        </p:spPr>
      </p:pic>
      <p:sp>
        <p:nvSpPr>
          <p:cNvPr id="63" name="Shape 13">
            <a:extLst>
              <a:ext uri="{FF2B5EF4-FFF2-40B4-BE49-F238E27FC236}">
                <a16:creationId xmlns:a16="http://schemas.microsoft.com/office/drawing/2014/main" id="{9C576DD5-2EC6-49C1-8A5C-1430C8BAE16D}"/>
              </a:ext>
            </a:extLst>
          </p:cNvPr>
          <p:cNvSpPr/>
          <p:nvPr/>
        </p:nvSpPr>
        <p:spPr>
          <a:xfrm>
            <a:off x="708926" y="5044755"/>
            <a:ext cx="372156" cy="372156"/>
          </a:xfrm>
          <a:prstGeom prst="roundRect">
            <a:avLst>
              <a:gd name="adj" fmla="val 18670"/>
            </a:avLst>
          </a:prstGeom>
          <a:solidFill>
            <a:srgbClr val="835E54"/>
          </a:solidFill>
          <a:ln w="7620">
            <a:solidFill>
              <a:srgbClr val="9C776D"/>
            </a:solidFill>
            <a:prstDash val="solid"/>
          </a:ln>
        </p:spPr>
        <p:txBody>
          <a:bodyPr/>
          <a:lstStyle/>
          <a:p>
            <a:endParaRPr lang="ru-RU"/>
          </a:p>
        </p:txBody>
      </p:sp>
      <p:pic>
        <p:nvPicPr>
          <p:cNvPr id="64" name="Image 4" descr="preencoded.png">
            <a:extLst>
              <a:ext uri="{FF2B5EF4-FFF2-40B4-BE49-F238E27FC236}">
                <a16:creationId xmlns:a16="http://schemas.microsoft.com/office/drawing/2014/main" id="{47CCCABC-D77E-4F61-B967-03A8848868A1}"/>
              </a:ext>
            </a:extLst>
          </p:cNvPr>
          <p:cNvPicPr>
            <a:picLocks noChangeAspect="1"/>
          </p:cNvPicPr>
          <p:nvPr/>
        </p:nvPicPr>
        <p:blipFill>
          <a:blip r:embed="rId7"/>
          <a:stretch>
            <a:fillRect/>
          </a:stretch>
        </p:blipFill>
        <p:spPr>
          <a:xfrm>
            <a:off x="770952" y="5075768"/>
            <a:ext cx="248104" cy="310130"/>
          </a:xfrm>
          <a:prstGeom prst="rect">
            <a:avLst/>
          </a:prstGeom>
        </p:spPr>
      </p:pic>
      <p:sp>
        <p:nvSpPr>
          <p:cNvPr id="65" name="Shape 7">
            <a:extLst>
              <a:ext uri="{FF2B5EF4-FFF2-40B4-BE49-F238E27FC236}">
                <a16:creationId xmlns:a16="http://schemas.microsoft.com/office/drawing/2014/main" id="{1398F33A-C86D-4A15-A442-C4BB795F5F8E}"/>
              </a:ext>
            </a:extLst>
          </p:cNvPr>
          <p:cNvSpPr/>
          <p:nvPr/>
        </p:nvSpPr>
        <p:spPr>
          <a:xfrm>
            <a:off x="708926" y="3472632"/>
            <a:ext cx="372156" cy="372156"/>
          </a:xfrm>
          <a:prstGeom prst="roundRect">
            <a:avLst>
              <a:gd name="adj" fmla="val 18670"/>
            </a:avLst>
          </a:prstGeom>
          <a:solidFill>
            <a:srgbClr val="B3BDB5"/>
          </a:solidFill>
          <a:ln w="7620">
            <a:solidFill>
              <a:srgbClr val="99A39B"/>
            </a:solidFill>
            <a:prstDash val="solid"/>
          </a:ln>
        </p:spPr>
        <p:txBody>
          <a:bodyPr/>
          <a:lstStyle/>
          <a:p>
            <a:endParaRPr lang="ru-RU"/>
          </a:p>
        </p:txBody>
      </p:sp>
      <p:pic>
        <p:nvPicPr>
          <p:cNvPr id="66" name="Image 2" descr="preencoded.png">
            <a:extLst>
              <a:ext uri="{FF2B5EF4-FFF2-40B4-BE49-F238E27FC236}">
                <a16:creationId xmlns:a16="http://schemas.microsoft.com/office/drawing/2014/main" id="{7FA39913-3FEF-4DD6-B278-E52A2D7A5EB2}"/>
              </a:ext>
            </a:extLst>
          </p:cNvPr>
          <p:cNvPicPr>
            <a:picLocks noChangeAspect="1"/>
          </p:cNvPicPr>
          <p:nvPr/>
        </p:nvPicPr>
        <p:blipFill>
          <a:blip r:embed="rId8"/>
          <a:stretch>
            <a:fillRect/>
          </a:stretch>
        </p:blipFill>
        <p:spPr>
          <a:xfrm>
            <a:off x="770952" y="3503645"/>
            <a:ext cx="248104" cy="310130"/>
          </a:xfrm>
          <a:prstGeom prst="rect">
            <a:avLst/>
          </a:prstGeom>
        </p:spPr>
      </p:pic>
      <p:sp>
        <p:nvSpPr>
          <p:cNvPr id="67" name="Shape 1">
            <a:extLst>
              <a:ext uri="{FF2B5EF4-FFF2-40B4-BE49-F238E27FC236}">
                <a16:creationId xmlns:a16="http://schemas.microsoft.com/office/drawing/2014/main" id="{9C1B0D77-89C9-4E10-822C-72E96E2169E4}"/>
              </a:ext>
            </a:extLst>
          </p:cNvPr>
          <p:cNvSpPr/>
          <p:nvPr/>
        </p:nvSpPr>
        <p:spPr>
          <a:xfrm>
            <a:off x="703625" y="1967358"/>
            <a:ext cx="372156" cy="372156"/>
          </a:xfrm>
          <a:prstGeom prst="roundRect">
            <a:avLst>
              <a:gd name="adj" fmla="val 18670"/>
            </a:avLst>
          </a:prstGeom>
          <a:solidFill>
            <a:srgbClr val="835E54"/>
          </a:solidFill>
          <a:ln w="7620">
            <a:solidFill>
              <a:srgbClr val="9C776D"/>
            </a:solidFill>
            <a:prstDash val="solid"/>
          </a:ln>
        </p:spPr>
        <p:txBody>
          <a:bodyPr/>
          <a:lstStyle/>
          <a:p>
            <a:endParaRPr lang="ru-RU"/>
          </a:p>
        </p:txBody>
      </p:sp>
      <p:pic>
        <p:nvPicPr>
          <p:cNvPr id="68" name="Image 0" descr="preencoded.png">
            <a:extLst>
              <a:ext uri="{FF2B5EF4-FFF2-40B4-BE49-F238E27FC236}">
                <a16:creationId xmlns:a16="http://schemas.microsoft.com/office/drawing/2014/main" id="{EFBF0A75-A33D-4BBC-9AB9-D3AD6DD6299B}"/>
              </a:ext>
            </a:extLst>
          </p:cNvPr>
          <p:cNvPicPr>
            <a:picLocks noChangeAspect="1"/>
          </p:cNvPicPr>
          <p:nvPr/>
        </p:nvPicPr>
        <p:blipFill>
          <a:blip r:embed="rId9"/>
          <a:stretch>
            <a:fillRect/>
          </a:stretch>
        </p:blipFill>
        <p:spPr>
          <a:xfrm>
            <a:off x="765651" y="1998371"/>
            <a:ext cx="248104" cy="310130"/>
          </a:xfrm>
          <a:prstGeom prst="rect">
            <a:avLst/>
          </a:prstGeom>
        </p:spPr>
      </p:pic>
    </p:spTree>
    <p:extLst>
      <p:ext uri="{BB962C8B-B14F-4D97-AF65-F5344CB8AC3E}">
        <p14:creationId xmlns:p14="http://schemas.microsoft.com/office/powerpoint/2010/main" val="2993626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20284" y="223338"/>
            <a:ext cx="3072325" cy="76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err="1">
                <a:solidFill>
                  <a:srgbClr val="443728"/>
                </a:solidFill>
                <a:latin typeface="+mj-lt"/>
                <a:ea typeface="Crimson Pro Bold" pitchFamily="34" charset="-122"/>
              </a:rPr>
              <a:t>Кэш-пулинг</a:t>
            </a:r>
            <a:endParaRPr lang="en-US" sz="2800" dirty="0">
              <a:solidFill>
                <a:srgbClr val="443728"/>
              </a:solidFill>
              <a:latin typeface="+mj-lt"/>
              <a:ea typeface="Crimson Pro Bold" pitchFamily="34" charset="-122"/>
            </a:endParaRPr>
          </a:p>
        </p:txBody>
      </p:sp>
      <p:pic>
        <p:nvPicPr>
          <p:cNvPr id="5" name="Image 0" descr="preencoded.png"/>
          <p:cNvPicPr>
            <a:picLocks noChangeAspect="1"/>
          </p:cNvPicPr>
          <p:nvPr/>
        </p:nvPicPr>
        <p:blipFill>
          <a:blip r:embed="rId3"/>
          <a:stretch>
            <a:fillRect/>
          </a:stretch>
        </p:blipFill>
        <p:spPr>
          <a:xfrm>
            <a:off x="7381668" y="2277957"/>
            <a:ext cx="4147609" cy="1914075"/>
          </a:xfrm>
          <a:prstGeom prst="rect">
            <a:avLst/>
          </a:prstGeom>
        </p:spPr>
      </p:pic>
      <p:sp>
        <p:nvSpPr>
          <p:cNvPr id="6" name="Text 3"/>
          <p:cNvSpPr/>
          <p:nvPr/>
        </p:nvSpPr>
        <p:spPr>
          <a:xfrm>
            <a:off x="8939629" y="2436080"/>
            <a:ext cx="1040958" cy="130119"/>
          </a:xfrm>
          <a:prstGeom prst="rect">
            <a:avLst/>
          </a:prstGeom>
          <a:noFill/>
          <a:ln/>
        </p:spPr>
        <p:txBody>
          <a:bodyPr wrap="none" lIns="0" tIns="0" rIns="0" bIns="0" rtlCol="0" anchor="t"/>
          <a:lstStyle/>
          <a:p>
            <a:pPr algn="ctr">
              <a:lnSpc>
                <a:spcPts val="1000"/>
              </a:lnSpc>
            </a:pPr>
            <a:r>
              <a:rPr lang="en-US" sz="1400" b="1" dirty="0">
                <a:solidFill>
                  <a:srgbClr val="FFFFFF"/>
                </a:solidFill>
                <a:latin typeface="+mn-lt"/>
                <a:ea typeface="Crimson Pro Bold" pitchFamily="34" charset="-122"/>
                <a:cs typeface="Crimson Pro Bold" pitchFamily="34" charset="-120"/>
              </a:rPr>
              <a:t>Мастер-счет</a:t>
            </a:r>
            <a:endParaRPr lang="en-US" sz="1400" dirty="0">
              <a:latin typeface="+mn-lt"/>
            </a:endParaRPr>
          </a:p>
        </p:txBody>
      </p:sp>
      <p:sp>
        <p:nvSpPr>
          <p:cNvPr id="7" name="Text 4"/>
          <p:cNvSpPr/>
          <p:nvPr/>
        </p:nvSpPr>
        <p:spPr>
          <a:xfrm>
            <a:off x="7556241" y="3560242"/>
            <a:ext cx="698598" cy="130119"/>
          </a:xfrm>
          <a:prstGeom prst="rect">
            <a:avLst/>
          </a:prstGeom>
          <a:noFill/>
          <a:ln/>
        </p:spPr>
        <p:txBody>
          <a:bodyPr wrap="none" lIns="0" tIns="0" rIns="0" bIns="0" rtlCol="0" anchor="t"/>
          <a:lstStyle/>
          <a:p>
            <a:pPr algn="ctr">
              <a:lnSpc>
                <a:spcPts val="1000"/>
              </a:lnSpc>
            </a:pPr>
            <a:r>
              <a:rPr lang="en-US" sz="1400" b="1" dirty="0">
                <a:solidFill>
                  <a:srgbClr val="FFFFFF"/>
                </a:solidFill>
                <a:latin typeface="+mn-lt"/>
                <a:ea typeface="Crimson Pro Bold" pitchFamily="34" charset="-122"/>
                <a:cs typeface="Crimson Pro Bold" pitchFamily="34" charset="-120"/>
              </a:rPr>
              <a:t>Счета 1</a:t>
            </a:r>
            <a:endParaRPr lang="en-US" sz="1400" dirty="0">
              <a:latin typeface="+mn-lt"/>
            </a:endParaRPr>
          </a:p>
        </p:txBody>
      </p:sp>
      <p:sp>
        <p:nvSpPr>
          <p:cNvPr id="8" name="Text 5"/>
          <p:cNvSpPr/>
          <p:nvPr/>
        </p:nvSpPr>
        <p:spPr>
          <a:xfrm>
            <a:off x="10655980" y="3596241"/>
            <a:ext cx="698598" cy="85879"/>
          </a:xfrm>
          <a:prstGeom prst="rect">
            <a:avLst/>
          </a:prstGeom>
          <a:noFill/>
          <a:ln/>
        </p:spPr>
        <p:txBody>
          <a:bodyPr wrap="none" lIns="0" tIns="0" rIns="0" bIns="0" rtlCol="0" anchor="t"/>
          <a:lstStyle/>
          <a:p>
            <a:pPr algn="ctr">
              <a:lnSpc>
                <a:spcPts val="667"/>
              </a:lnSpc>
            </a:pPr>
            <a:r>
              <a:rPr lang="en-US" sz="1200" dirty="0">
                <a:solidFill>
                  <a:srgbClr val="FFFFFF"/>
                </a:solidFill>
                <a:latin typeface="+mn-lt"/>
                <a:ea typeface="Open Sans" pitchFamily="34" charset="-122"/>
                <a:cs typeface="Open Sans" pitchFamily="34" charset="-120"/>
              </a:rPr>
              <a:t>Счет n</a:t>
            </a:r>
            <a:endParaRPr lang="en-US" sz="1200" dirty="0">
              <a:latin typeface="+mn-lt"/>
            </a:endParaRPr>
          </a:p>
        </p:txBody>
      </p:sp>
      <p:sp>
        <p:nvSpPr>
          <p:cNvPr id="9" name="Text 6"/>
          <p:cNvSpPr/>
          <p:nvPr/>
        </p:nvSpPr>
        <p:spPr>
          <a:xfrm>
            <a:off x="8587945" y="3708288"/>
            <a:ext cx="698598" cy="130119"/>
          </a:xfrm>
          <a:prstGeom prst="rect">
            <a:avLst/>
          </a:prstGeom>
          <a:noFill/>
          <a:ln/>
        </p:spPr>
        <p:txBody>
          <a:bodyPr wrap="none" lIns="0" tIns="0" rIns="0" bIns="0" rtlCol="0" anchor="t"/>
          <a:lstStyle/>
          <a:p>
            <a:pPr algn="ctr">
              <a:lnSpc>
                <a:spcPts val="1000"/>
              </a:lnSpc>
            </a:pPr>
            <a:r>
              <a:rPr lang="en-US" sz="1400" b="1" dirty="0">
                <a:solidFill>
                  <a:srgbClr val="FFFFFF"/>
                </a:solidFill>
                <a:latin typeface="+mn-lt"/>
                <a:ea typeface="Crimson Pro Bold" pitchFamily="34" charset="-122"/>
                <a:cs typeface="Crimson Pro Bold" pitchFamily="34" charset="-120"/>
              </a:rPr>
              <a:t>Счет 2</a:t>
            </a:r>
            <a:endParaRPr lang="en-US" sz="1400" dirty="0">
              <a:latin typeface="+mn-lt"/>
            </a:endParaRPr>
          </a:p>
        </p:txBody>
      </p:sp>
      <p:sp>
        <p:nvSpPr>
          <p:cNvPr id="10" name="Text 7"/>
          <p:cNvSpPr/>
          <p:nvPr/>
        </p:nvSpPr>
        <p:spPr>
          <a:xfrm>
            <a:off x="9628902" y="3721156"/>
            <a:ext cx="698598" cy="85879"/>
          </a:xfrm>
          <a:prstGeom prst="rect">
            <a:avLst/>
          </a:prstGeom>
          <a:noFill/>
          <a:ln/>
        </p:spPr>
        <p:txBody>
          <a:bodyPr wrap="none" lIns="0" tIns="0" rIns="0" bIns="0" rtlCol="0" anchor="t"/>
          <a:lstStyle/>
          <a:p>
            <a:pPr algn="ctr">
              <a:lnSpc>
                <a:spcPts val="667"/>
              </a:lnSpc>
            </a:pPr>
            <a:r>
              <a:rPr lang="en-US" sz="1200" dirty="0">
                <a:solidFill>
                  <a:srgbClr val="FFFFFF"/>
                </a:solidFill>
                <a:latin typeface="+mn-lt"/>
                <a:ea typeface="Open Sans" pitchFamily="34" charset="-122"/>
                <a:cs typeface="Open Sans" pitchFamily="34" charset="-120"/>
              </a:rPr>
              <a:t>Счет 3</a:t>
            </a:r>
            <a:endParaRPr lang="en-US" sz="1200" dirty="0">
              <a:latin typeface="+mn-lt"/>
            </a:endParaRPr>
          </a:p>
        </p:txBody>
      </p:sp>
      <p:sp>
        <p:nvSpPr>
          <p:cNvPr id="30" name="Прямоугольник: скругленные углы 29">
            <a:extLst>
              <a:ext uri="{FF2B5EF4-FFF2-40B4-BE49-F238E27FC236}">
                <a16:creationId xmlns:a16="http://schemas.microsoft.com/office/drawing/2014/main" id="{7C5F236E-90F5-4078-B6AE-F1E269784FCE}"/>
              </a:ext>
            </a:extLst>
          </p:cNvPr>
          <p:cNvSpPr/>
          <p:nvPr/>
        </p:nvSpPr>
        <p:spPr bwMode="auto">
          <a:xfrm>
            <a:off x="8576617" y="1669873"/>
            <a:ext cx="1750883" cy="307177"/>
          </a:xfrm>
          <a:prstGeom prst="roundRect">
            <a:avLst/>
          </a:prstGeom>
          <a:solidFill>
            <a:srgbClr val="835E54">
              <a:alpha val="75000"/>
            </a:srgbClr>
          </a:solidFill>
          <a:ln>
            <a:noFill/>
          </a:ln>
          <a:effectLst/>
        </p:spPr>
        <p:txBody>
          <a:bodyPr vert="horz" wrap="square" lIns="90000" tIns="46800" rIns="90000" bIns="46800" numCol="1" rtlCol="0" anchor="t" anchorCtr="0" compatLnSpc="1">
            <a:prstTxWarp prst="textNoShape">
              <a:avLst/>
            </a:prstTxWarp>
            <a:spAutoFit/>
          </a:bodyPr>
          <a:lstStyle/>
          <a:p>
            <a:pPr marR="0" algn="ctr" defTabSz="914400" rtl="0" eaLnBrk="1" fontAlgn="base" latinLnBrk="0" hangingPunct="1">
              <a:lnSpc>
                <a:spcPct val="85000"/>
              </a:lnSpc>
              <a:spcBef>
                <a:spcPct val="50000"/>
              </a:spcBef>
              <a:spcAft>
                <a:spcPct val="0"/>
              </a:spcAft>
              <a:buClrTx/>
              <a:buSzPct val="120000"/>
              <a:tabLst/>
            </a:pPr>
            <a:r>
              <a:rPr lang="ru-RU" sz="1400" b="1" dirty="0">
                <a:solidFill>
                  <a:schemeClr val="bg1"/>
                </a:solidFill>
                <a:latin typeface="+mn-lt"/>
              </a:rPr>
              <a:t>Депозит</a:t>
            </a:r>
            <a:endParaRPr kumimoji="0" lang="ru-RU" sz="1400" b="1" i="0" u="none" strike="noStrike" cap="none" normalizeH="0" baseline="0" dirty="0">
              <a:ln>
                <a:noFill/>
              </a:ln>
              <a:solidFill>
                <a:schemeClr val="bg1"/>
              </a:solidFill>
              <a:effectLst/>
              <a:latin typeface="+mn-lt"/>
            </a:endParaRPr>
          </a:p>
        </p:txBody>
      </p:sp>
      <p:sp>
        <p:nvSpPr>
          <p:cNvPr id="31" name="Стрелка: вниз 30">
            <a:extLst>
              <a:ext uri="{FF2B5EF4-FFF2-40B4-BE49-F238E27FC236}">
                <a16:creationId xmlns:a16="http://schemas.microsoft.com/office/drawing/2014/main" id="{1CFBFDC1-230E-4A89-A396-6F7F25011B61}"/>
              </a:ext>
            </a:extLst>
          </p:cNvPr>
          <p:cNvSpPr/>
          <p:nvPr/>
        </p:nvSpPr>
        <p:spPr bwMode="auto">
          <a:xfrm rot="10800000">
            <a:off x="9229356" y="2087856"/>
            <a:ext cx="528801" cy="175643"/>
          </a:xfrm>
          <a:prstGeom prst="downArrow">
            <a:avLst/>
          </a:prstGeom>
          <a:solidFill>
            <a:srgbClr val="835E54">
              <a:alpha val="75000"/>
            </a:srgbClr>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4"/>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34" name="Shape 8">
            <a:extLst>
              <a:ext uri="{FF2B5EF4-FFF2-40B4-BE49-F238E27FC236}">
                <a16:creationId xmlns:a16="http://schemas.microsoft.com/office/drawing/2014/main" id="{695396F9-C4D0-45E5-BDB7-461F587EE96E}"/>
              </a:ext>
            </a:extLst>
          </p:cNvPr>
          <p:cNvSpPr/>
          <p:nvPr/>
        </p:nvSpPr>
        <p:spPr>
          <a:xfrm>
            <a:off x="839163" y="5178236"/>
            <a:ext cx="3363500" cy="132289"/>
          </a:xfrm>
          <a:prstGeom prst="roundRect">
            <a:avLst>
              <a:gd name="adj" fmla="val 42018"/>
            </a:avLst>
          </a:prstGeom>
          <a:solidFill>
            <a:srgbClr val="835E54"/>
          </a:solidFill>
          <a:ln w="7620">
            <a:solidFill>
              <a:srgbClr val="9C776D"/>
            </a:solidFill>
            <a:prstDash val="solid"/>
          </a:ln>
        </p:spPr>
        <p:txBody>
          <a:bodyPr/>
          <a:lstStyle/>
          <a:p>
            <a:endParaRPr lang="ru-RU"/>
          </a:p>
        </p:txBody>
      </p:sp>
      <p:sp>
        <p:nvSpPr>
          <p:cNvPr id="35" name="Shape 9">
            <a:extLst>
              <a:ext uri="{FF2B5EF4-FFF2-40B4-BE49-F238E27FC236}">
                <a16:creationId xmlns:a16="http://schemas.microsoft.com/office/drawing/2014/main" id="{CAF76589-44B2-4DA8-91F4-066A70B11268}"/>
              </a:ext>
            </a:extLst>
          </p:cNvPr>
          <p:cNvSpPr/>
          <p:nvPr/>
        </p:nvSpPr>
        <p:spPr>
          <a:xfrm>
            <a:off x="640680" y="5045947"/>
            <a:ext cx="396967" cy="396967"/>
          </a:xfrm>
          <a:prstGeom prst="roundRect">
            <a:avLst>
              <a:gd name="adj" fmla="val 96000"/>
            </a:avLst>
          </a:prstGeom>
          <a:solidFill>
            <a:srgbClr val="835E54"/>
          </a:solidFill>
          <a:ln w="7620">
            <a:solidFill>
              <a:srgbClr val="9C776D"/>
            </a:solidFill>
            <a:prstDash val="solid"/>
          </a:ln>
        </p:spPr>
        <p:txBody>
          <a:bodyPr/>
          <a:lstStyle/>
          <a:p>
            <a:endParaRPr lang="ru-RU"/>
          </a:p>
        </p:txBody>
      </p:sp>
      <p:pic>
        <p:nvPicPr>
          <p:cNvPr id="36" name="Image 1" descr="preencoded.png">
            <a:extLst>
              <a:ext uri="{FF2B5EF4-FFF2-40B4-BE49-F238E27FC236}">
                <a16:creationId xmlns:a16="http://schemas.microsoft.com/office/drawing/2014/main" id="{037814E7-59E0-4BAF-80B2-1982CC15F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9922" y="5145189"/>
            <a:ext cx="198483" cy="198483"/>
          </a:xfrm>
          <a:prstGeom prst="rect">
            <a:avLst/>
          </a:prstGeom>
        </p:spPr>
      </p:pic>
      <p:sp>
        <p:nvSpPr>
          <p:cNvPr id="37" name="Text 10">
            <a:extLst>
              <a:ext uri="{FF2B5EF4-FFF2-40B4-BE49-F238E27FC236}">
                <a16:creationId xmlns:a16="http://schemas.microsoft.com/office/drawing/2014/main" id="{4DC16254-A101-499E-9678-1737CF9B8090}"/>
              </a:ext>
            </a:extLst>
          </p:cNvPr>
          <p:cNvSpPr/>
          <p:nvPr/>
        </p:nvSpPr>
        <p:spPr>
          <a:xfrm>
            <a:off x="772969" y="5535507"/>
            <a:ext cx="1654260" cy="206720"/>
          </a:xfrm>
          <a:prstGeom prst="rect">
            <a:avLst/>
          </a:prstGeom>
          <a:noFill/>
          <a:ln/>
        </p:spPr>
        <p:txBody>
          <a:bodyPr wrap="none" lIns="0" tIns="0" rIns="0" bIns="0" rtlCol="0" anchor="t"/>
          <a:lstStyle/>
          <a:p>
            <a:pPr>
              <a:lnSpc>
                <a:spcPts val="1625"/>
              </a:lnSpc>
            </a:pPr>
            <a:r>
              <a:rPr lang="en-US" sz="1400" b="1" dirty="0" err="1">
                <a:solidFill>
                  <a:srgbClr val="443728"/>
                </a:solidFill>
                <a:latin typeface="+mn-lt"/>
                <a:ea typeface="Crimson Pro Bold" pitchFamily="34" charset="-122"/>
                <a:cs typeface="Crimson Pro Bold" pitchFamily="34" charset="-120"/>
              </a:rPr>
              <a:t>Создайте</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пул</a:t>
            </a:r>
            <a:r>
              <a:rPr lang="ru-RU" sz="1400" b="1" dirty="0">
                <a:solidFill>
                  <a:srgbClr val="443728"/>
                </a:solidFill>
                <a:latin typeface="+mn-lt"/>
                <a:ea typeface="Crimson Pro Bold" pitchFamily="34" charset="-122"/>
                <a:cs typeface="Crimson Pro Bold" pitchFamily="34" charset="-120"/>
              </a:rPr>
              <a:t> ликвидности</a:t>
            </a:r>
            <a:endParaRPr lang="en-US" sz="1400" dirty="0">
              <a:latin typeface="+mn-lt"/>
            </a:endParaRPr>
          </a:p>
        </p:txBody>
      </p:sp>
      <p:sp>
        <p:nvSpPr>
          <p:cNvPr id="38" name="Text 11">
            <a:extLst>
              <a:ext uri="{FF2B5EF4-FFF2-40B4-BE49-F238E27FC236}">
                <a16:creationId xmlns:a16="http://schemas.microsoft.com/office/drawing/2014/main" id="{7101E7A4-9C5E-4EEB-BF5C-EA8546747FFD}"/>
              </a:ext>
            </a:extLst>
          </p:cNvPr>
          <p:cNvSpPr/>
          <p:nvPr/>
        </p:nvSpPr>
        <p:spPr>
          <a:xfrm>
            <a:off x="772969" y="5797803"/>
            <a:ext cx="3297505" cy="360049"/>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Справочник "</a:t>
            </a:r>
            <a:r>
              <a:rPr lang="en-US" sz="1200" dirty="0" err="1">
                <a:solidFill>
                  <a:srgbClr val="443728"/>
                </a:solidFill>
                <a:latin typeface="+mn-lt"/>
                <a:ea typeface="Open Sans" pitchFamily="34" charset="-122"/>
                <a:cs typeface="Open Sans" pitchFamily="34" charset="-120"/>
              </a:rPr>
              <a:t>Пул</a:t>
            </a:r>
            <a:r>
              <a:rPr lang="ru-RU" sz="1200" dirty="0">
                <a:solidFill>
                  <a:srgbClr val="443728"/>
                </a:solidFill>
                <a:latin typeface="+mn-lt"/>
                <a:ea typeface="Open Sans" pitchFamily="34" charset="-122"/>
                <a:cs typeface="Open Sans" pitchFamily="34" charset="-120"/>
              </a:rPr>
              <a:t>ы ликвидности</a:t>
            </a:r>
            <a:r>
              <a:rPr lang="en-US" sz="1200" dirty="0">
                <a:solidFill>
                  <a:srgbClr val="443728"/>
                </a:solidFill>
                <a:latin typeface="+mn-lt"/>
                <a:ea typeface="Open Sans" pitchFamily="34" charset="-122"/>
                <a:cs typeface="Open Sans" pitchFamily="34" charset="-120"/>
              </a:rPr>
              <a:t>" → Объедините счета организаций → Назначьте мастер-счет</a:t>
            </a:r>
            <a:endParaRPr lang="en-US" sz="1200" dirty="0">
              <a:latin typeface="+mn-lt"/>
            </a:endParaRPr>
          </a:p>
        </p:txBody>
      </p:sp>
      <p:sp>
        <p:nvSpPr>
          <p:cNvPr id="39" name="Shape 12">
            <a:extLst>
              <a:ext uri="{FF2B5EF4-FFF2-40B4-BE49-F238E27FC236}">
                <a16:creationId xmlns:a16="http://schemas.microsoft.com/office/drawing/2014/main" id="{1AE3CD04-DF61-451D-B422-43C96E51BB4B}"/>
              </a:ext>
            </a:extLst>
          </p:cNvPr>
          <p:cNvSpPr/>
          <p:nvPr/>
        </p:nvSpPr>
        <p:spPr>
          <a:xfrm>
            <a:off x="4493838" y="4979753"/>
            <a:ext cx="3363500" cy="132289"/>
          </a:xfrm>
          <a:prstGeom prst="roundRect">
            <a:avLst>
              <a:gd name="adj" fmla="val 42018"/>
            </a:avLst>
          </a:prstGeom>
          <a:solidFill>
            <a:srgbClr val="C9907C"/>
          </a:solidFill>
          <a:ln w="7620">
            <a:solidFill>
              <a:srgbClr val="AF7662"/>
            </a:solidFill>
            <a:prstDash val="solid"/>
          </a:ln>
        </p:spPr>
        <p:txBody>
          <a:bodyPr/>
          <a:lstStyle/>
          <a:p>
            <a:endParaRPr lang="ru-RU"/>
          </a:p>
        </p:txBody>
      </p:sp>
      <p:sp>
        <p:nvSpPr>
          <p:cNvPr id="40" name="Shape 13">
            <a:extLst>
              <a:ext uri="{FF2B5EF4-FFF2-40B4-BE49-F238E27FC236}">
                <a16:creationId xmlns:a16="http://schemas.microsoft.com/office/drawing/2014/main" id="{07341410-F693-4F9A-B759-C7FF26D74443}"/>
              </a:ext>
            </a:extLst>
          </p:cNvPr>
          <p:cNvSpPr/>
          <p:nvPr/>
        </p:nvSpPr>
        <p:spPr>
          <a:xfrm>
            <a:off x="4295355" y="4847464"/>
            <a:ext cx="396967" cy="396967"/>
          </a:xfrm>
          <a:prstGeom prst="roundRect">
            <a:avLst>
              <a:gd name="adj" fmla="val 96000"/>
            </a:avLst>
          </a:prstGeom>
          <a:solidFill>
            <a:srgbClr val="C9907C"/>
          </a:solidFill>
          <a:ln w="7620">
            <a:solidFill>
              <a:srgbClr val="AF7662"/>
            </a:solidFill>
            <a:prstDash val="solid"/>
          </a:ln>
        </p:spPr>
        <p:txBody>
          <a:bodyPr/>
          <a:lstStyle/>
          <a:p>
            <a:endParaRPr lang="ru-RU"/>
          </a:p>
        </p:txBody>
      </p:sp>
      <p:pic>
        <p:nvPicPr>
          <p:cNvPr id="41" name="Image 2" descr="preencoded.png">
            <a:extLst>
              <a:ext uri="{FF2B5EF4-FFF2-40B4-BE49-F238E27FC236}">
                <a16:creationId xmlns:a16="http://schemas.microsoft.com/office/drawing/2014/main" id="{EF02A603-A501-4A27-BD6F-AB036D6178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4597" y="4946706"/>
            <a:ext cx="198483" cy="198483"/>
          </a:xfrm>
          <a:prstGeom prst="rect">
            <a:avLst/>
          </a:prstGeom>
        </p:spPr>
      </p:pic>
      <p:sp>
        <p:nvSpPr>
          <p:cNvPr id="42" name="Text 14">
            <a:extLst>
              <a:ext uri="{FF2B5EF4-FFF2-40B4-BE49-F238E27FC236}">
                <a16:creationId xmlns:a16="http://schemas.microsoft.com/office/drawing/2014/main" id="{C16AD0D7-2BCA-4938-99E5-DBDB3A36E5C9}"/>
              </a:ext>
            </a:extLst>
          </p:cNvPr>
          <p:cNvSpPr/>
          <p:nvPr/>
        </p:nvSpPr>
        <p:spPr>
          <a:xfrm>
            <a:off x="4427644" y="5337023"/>
            <a:ext cx="3297505" cy="413441"/>
          </a:xfrm>
          <a:prstGeom prst="rect">
            <a:avLst/>
          </a:prstGeom>
          <a:noFill/>
          <a:ln/>
        </p:spPr>
        <p:txBody>
          <a:bodyPr wrap="squar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Настройте внутригрупповых контрагентов</a:t>
            </a:r>
            <a:endParaRPr lang="en-US" sz="1400" dirty="0">
              <a:latin typeface="+mn-lt"/>
            </a:endParaRPr>
          </a:p>
        </p:txBody>
      </p:sp>
      <p:sp>
        <p:nvSpPr>
          <p:cNvPr id="43" name="Text 15">
            <a:extLst>
              <a:ext uri="{FF2B5EF4-FFF2-40B4-BE49-F238E27FC236}">
                <a16:creationId xmlns:a16="http://schemas.microsoft.com/office/drawing/2014/main" id="{53AB8386-28E0-4070-AB84-CC0D81F090F8}"/>
              </a:ext>
            </a:extLst>
          </p:cNvPr>
          <p:cNvSpPr/>
          <p:nvPr/>
        </p:nvSpPr>
        <p:spPr>
          <a:xfrm>
            <a:off x="4427644" y="5806040"/>
            <a:ext cx="3297505" cy="720098"/>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Помощник автоматически сопоставляет </a:t>
            </a:r>
            <a:r>
              <a:rPr lang="en-US" sz="1200" dirty="0" err="1">
                <a:solidFill>
                  <a:srgbClr val="443728"/>
                </a:solidFill>
                <a:latin typeface="+mn-lt"/>
                <a:ea typeface="Open Sans" pitchFamily="34" charset="-122"/>
                <a:cs typeface="Open Sans" pitchFamily="34" charset="-120"/>
              </a:rPr>
              <a:t>контрагентов</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создает</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банковские счета</a:t>
            </a:r>
            <a:r>
              <a:rPr lang="en-US" sz="1200" dirty="0">
                <a:solidFill>
                  <a:srgbClr val="443728"/>
                </a:solidFill>
                <a:latin typeface="+mn-lt"/>
                <a:ea typeface="Open Sans" pitchFamily="34" charset="-122"/>
                <a:cs typeface="Open Sans" pitchFamily="34" charset="-120"/>
              </a:rPr>
              <a:t>. При дублях требуется </a:t>
            </a:r>
            <a:r>
              <a:rPr lang="en-US" sz="1200" dirty="0" err="1">
                <a:solidFill>
                  <a:srgbClr val="443728"/>
                </a:solidFill>
                <a:latin typeface="+mn-lt"/>
                <a:ea typeface="Open Sans" pitchFamily="34" charset="-122"/>
                <a:cs typeface="Open Sans" pitchFamily="34" charset="-120"/>
              </a:rPr>
              <a:t>ручное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сопоставление</a:t>
            </a:r>
            <a:endParaRPr lang="en-US" sz="1200" dirty="0">
              <a:latin typeface="+mn-lt"/>
            </a:endParaRPr>
          </a:p>
        </p:txBody>
      </p:sp>
      <p:sp>
        <p:nvSpPr>
          <p:cNvPr id="44" name="Shape 16">
            <a:extLst>
              <a:ext uri="{FF2B5EF4-FFF2-40B4-BE49-F238E27FC236}">
                <a16:creationId xmlns:a16="http://schemas.microsoft.com/office/drawing/2014/main" id="{77FE1AF2-CB6C-42BB-A1CA-7E214C54A334}"/>
              </a:ext>
            </a:extLst>
          </p:cNvPr>
          <p:cNvSpPr/>
          <p:nvPr/>
        </p:nvSpPr>
        <p:spPr>
          <a:xfrm>
            <a:off x="8148514" y="4781269"/>
            <a:ext cx="3363500" cy="132289"/>
          </a:xfrm>
          <a:prstGeom prst="roundRect">
            <a:avLst>
              <a:gd name="adj" fmla="val 42018"/>
            </a:avLst>
          </a:prstGeom>
          <a:solidFill>
            <a:srgbClr val="B3BDB5"/>
          </a:solidFill>
          <a:ln w="7620">
            <a:solidFill>
              <a:srgbClr val="99A39B"/>
            </a:solidFill>
            <a:prstDash val="solid"/>
          </a:ln>
        </p:spPr>
        <p:txBody>
          <a:bodyPr/>
          <a:lstStyle/>
          <a:p>
            <a:endParaRPr lang="ru-RU"/>
          </a:p>
        </p:txBody>
      </p:sp>
      <p:sp>
        <p:nvSpPr>
          <p:cNvPr id="45" name="Shape 17">
            <a:extLst>
              <a:ext uri="{FF2B5EF4-FFF2-40B4-BE49-F238E27FC236}">
                <a16:creationId xmlns:a16="http://schemas.microsoft.com/office/drawing/2014/main" id="{DF706C65-17F5-44B9-B15F-DDFD877CD5BE}"/>
              </a:ext>
            </a:extLst>
          </p:cNvPr>
          <p:cNvSpPr/>
          <p:nvPr/>
        </p:nvSpPr>
        <p:spPr>
          <a:xfrm>
            <a:off x="7950030" y="4648980"/>
            <a:ext cx="396967" cy="396967"/>
          </a:xfrm>
          <a:prstGeom prst="roundRect">
            <a:avLst>
              <a:gd name="adj" fmla="val 96000"/>
            </a:avLst>
          </a:prstGeom>
          <a:solidFill>
            <a:srgbClr val="B3BDB5"/>
          </a:solidFill>
          <a:ln w="7620">
            <a:solidFill>
              <a:srgbClr val="99A39B"/>
            </a:solidFill>
            <a:prstDash val="solid"/>
          </a:ln>
        </p:spPr>
        <p:txBody>
          <a:bodyPr/>
          <a:lstStyle/>
          <a:p>
            <a:endParaRPr lang="ru-RU"/>
          </a:p>
        </p:txBody>
      </p:sp>
      <p:pic>
        <p:nvPicPr>
          <p:cNvPr id="46" name="Image 3" descr="preencoded.png">
            <a:extLst>
              <a:ext uri="{FF2B5EF4-FFF2-40B4-BE49-F238E27FC236}">
                <a16:creationId xmlns:a16="http://schemas.microsoft.com/office/drawing/2014/main" id="{53CE7357-5822-4A29-8B0C-685F46D410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9272" y="4748222"/>
            <a:ext cx="198483" cy="198483"/>
          </a:xfrm>
          <a:prstGeom prst="rect">
            <a:avLst/>
          </a:prstGeom>
        </p:spPr>
      </p:pic>
      <p:sp>
        <p:nvSpPr>
          <p:cNvPr id="47" name="Text 18">
            <a:extLst>
              <a:ext uri="{FF2B5EF4-FFF2-40B4-BE49-F238E27FC236}">
                <a16:creationId xmlns:a16="http://schemas.microsoft.com/office/drawing/2014/main" id="{77F91B36-B265-47DC-9B79-C08127608CFF}"/>
              </a:ext>
            </a:extLst>
          </p:cNvPr>
          <p:cNvSpPr/>
          <p:nvPr/>
        </p:nvSpPr>
        <p:spPr>
          <a:xfrm>
            <a:off x="8082320" y="5138540"/>
            <a:ext cx="2054205" cy="206720"/>
          </a:xfrm>
          <a:prstGeom prst="rect">
            <a:avLst/>
          </a:prstGeom>
          <a:noFill/>
          <a:ln/>
        </p:spPr>
        <p:txBody>
          <a:bodyPr wrap="non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Настройте сбор средств</a:t>
            </a:r>
            <a:endParaRPr lang="en-US" sz="1400" dirty="0">
              <a:latin typeface="+mn-lt"/>
            </a:endParaRPr>
          </a:p>
        </p:txBody>
      </p:sp>
      <p:sp>
        <p:nvSpPr>
          <p:cNvPr id="48" name="Text 19">
            <a:extLst>
              <a:ext uri="{FF2B5EF4-FFF2-40B4-BE49-F238E27FC236}">
                <a16:creationId xmlns:a16="http://schemas.microsoft.com/office/drawing/2014/main" id="{7CF5A622-BC16-4D9D-9014-EA2E9AC2928C}"/>
              </a:ext>
            </a:extLst>
          </p:cNvPr>
          <p:cNvSpPr/>
          <p:nvPr/>
        </p:nvSpPr>
        <p:spPr>
          <a:xfrm>
            <a:off x="8082319" y="5400836"/>
            <a:ext cx="3631892" cy="1341326"/>
          </a:xfrm>
          <a:prstGeom prst="rect">
            <a:avLst/>
          </a:prstGeom>
          <a:noFill/>
          <a:ln/>
        </p:spPr>
        <p:txBody>
          <a:bodyPr wrap="square" lIns="0" tIns="0" rIns="0" bIns="0" rtlCol="0" anchor="t"/>
          <a:lstStyle/>
          <a:p>
            <a:pPr marL="171450" indent="-171450">
              <a:lnSpc>
                <a:spcPts val="1600"/>
              </a:lnSpc>
              <a:buFont typeface="Arial" panose="020B0604020202020204" pitchFamily="34" charset="0"/>
              <a:buChar char="•"/>
            </a:pPr>
            <a:r>
              <a:rPr lang="ru-RU" sz="1200" dirty="0">
                <a:solidFill>
                  <a:srgbClr val="443728"/>
                </a:solidFill>
                <a:latin typeface="+mn-lt"/>
                <a:ea typeface="Open Sans" pitchFamily="34" charset="-122"/>
                <a:cs typeface="Open Sans" pitchFamily="34" charset="-120"/>
              </a:rPr>
              <a:t>Флаг "</a:t>
            </a:r>
            <a:r>
              <a:rPr lang="en-US" sz="1200" dirty="0" err="1">
                <a:solidFill>
                  <a:srgbClr val="443728"/>
                </a:solidFill>
                <a:latin typeface="+mn-lt"/>
                <a:ea typeface="Open Sans" pitchFamily="34" charset="-122"/>
                <a:cs typeface="Open Sans" pitchFamily="34" charset="-120"/>
              </a:rPr>
              <a:t>Автоматическое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размещение</a:t>
            </a:r>
            <a:r>
              <a:rPr lang="ru-RU" sz="1200" dirty="0">
                <a:solidFill>
                  <a:srgbClr val="443728"/>
                </a:solidFill>
                <a:latin typeface="+mn-lt"/>
                <a:ea typeface="Open Sans" pitchFamily="34" charset="-122"/>
                <a:cs typeface="Open Sans" pitchFamily="34" charset="-120"/>
              </a:rPr>
              <a:t>" в банковском счете</a:t>
            </a:r>
            <a:r>
              <a:rPr lang="en-US" sz="1200" dirty="0">
                <a:solidFill>
                  <a:srgbClr val="443728"/>
                </a:solidFill>
                <a:latin typeface="+mn-lt"/>
                <a:ea typeface="Open Sans" pitchFamily="34" charset="-122"/>
                <a:cs typeface="Open Sans" pitchFamily="34" charset="-120"/>
              </a:rPr>
              <a:t>: регламентное задание создает заявки на </a:t>
            </a:r>
            <a:r>
              <a:rPr lang="en-US" sz="1200" dirty="0" err="1">
                <a:solidFill>
                  <a:srgbClr val="443728"/>
                </a:solidFill>
                <a:latin typeface="+mn-lt"/>
                <a:ea typeface="Open Sans" pitchFamily="34" charset="-122"/>
                <a:cs typeface="Open Sans" pitchFamily="34" charset="-120"/>
              </a:rPr>
              <a:t>перемещение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endParaRPr lang="ru-RU" sz="1200" dirty="0">
              <a:solidFill>
                <a:srgbClr val="443728"/>
              </a:solidFill>
              <a:latin typeface="+mn-lt"/>
              <a:ea typeface="Open Sans" pitchFamily="34" charset="-122"/>
              <a:cs typeface="Open Sans" pitchFamily="34" charset="-120"/>
            </a:endParaRPr>
          </a:p>
          <a:p>
            <a:pPr marL="171450" indent="-171450">
              <a:lnSpc>
                <a:spcPts val="1600"/>
              </a:lnSpc>
              <a:buFont typeface="Arial" panose="020B0604020202020204" pitchFamily="34" charset="0"/>
              <a:buChar char="•"/>
            </a:pPr>
            <a:r>
              <a:rPr lang="en-US" sz="1200" dirty="0" err="1">
                <a:solidFill>
                  <a:srgbClr val="443728"/>
                </a:solidFill>
                <a:latin typeface="+mn-lt"/>
                <a:ea typeface="Open Sans" pitchFamily="34" charset="-122"/>
                <a:cs typeface="Open Sans" pitchFamily="34" charset="-120"/>
              </a:rPr>
              <a:t>Ручное</a:t>
            </a:r>
            <a:r>
              <a:rPr lang="en-US" sz="1200" dirty="0">
                <a:solidFill>
                  <a:srgbClr val="443728"/>
                </a:solidFill>
                <a:latin typeface="+mn-lt"/>
                <a:ea typeface="Open Sans" pitchFamily="34" charset="-122"/>
                <a:cs typeface="Open Sans" pitchFamily="34" charset="-120"/>
              </a:rPr>
              <a:t> размещение: используйте </a:t>
            </a:r>
            <a:r>
              <a:rPr lang="en-US" sz="1200" dirty="0" err="1">
                <a:solidFill>
                  <a:srgbClr val="443728"/>
                </a:solidFill>
                <a:latin typeface="+mn-lt"/>
                <a:ea typeface="Open Sans" pitchFamily="34" charset="-122"/>
                <a:cs typeface="Open Sans" pitchFamily="34" charset="-120"/>
              </a:rPr>
              <a:t>обработку</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Создание</a:t>
            </a:r>
            <a:r>
              <a:rPr lang="en-US" sz="1200" dirty="0">
                <a:solidFill>
                  <a:srgbClr val="443728"/>
                </a:solidFill>
                <a:latin typeface="+mn-lt"/>
                <a:ea typeface="Open Sans" pitchFamily="34" charset="-122"/>
                <a:cs typeface="Open Sans" pitchFamily="34" charset="-120"/>
              </a:rPr>
              <a:t> заявок на размещение свободных </a:t>
            </a:r>
            <a:r>
              <a:rPr lang="en-US" sz="1200" dirty="0" err="1">
                <a:solidFill>
                  <a:srgbClr val="443728"/>
                </a:solidFill>
                <a:latin typeface="+mn-lt"/>
                <a:ea typeface="Open Sans" pitchFamily="34" charset="-122"/>
                <a:cs typeface="Open Sans" pitchFamily="34" charset="-120"/>
              </a:rPr>
              <a:t>остатков</a:t>
            </a:r>
            <a:r>
              <a:rPr lang="en-US" sz="1200" dirty="0">
                <a:solidFill>
                  <a:srgbClr val="443728"/>
                </a:solidFill>
                <a:latin typeface="+mn-lt"/>
                <a:ea typeface="Open Sans" pitchFamily="34" charset="-122"/>
                <a:cs typeface="Open Sans" pitchFamily="34" charset="-120"/>
              </a:rPr>
              <a:t>»</a:t>
            </a:r>
            <a:endParaRPr lang="en-US" sz="1200" dirty="0">
              <a:latin typeface="+mn-lt"/>
            </a:endParaRPr>
          </a:p>
        </p:txBody>
      </p:sp>
      <p:pic>
        <p:nvPicPr>
          <p:cNvPr id="50" name="Рисунок 49">
            <a:extLst>
              <a:ext uri="{FF2B5EF4-FFF2-40B4-BE49-F238E27FC236}">
                <a16:creationId xmlns:a16="http://schemas.microsoft.com/office/drawing/2014/main" id="{81A472EE-8DB4-4493-8A8B-F2C4494F9918}"/>
              </a:ext>
            </a:extLst>
          </p:cNvPr>
          <p:cNvPicPr>
            <a:picLocks noChangeAspect="1"/>
          </p:cNvPicPr>
          <p:nvPr/>
        </p:nvPicPr>
        <p:blipFill>
          <a:blip r:embed="rId11"/>
          <a:stretch>
            <a:fillRect/>
          </a:stretch>
        </p:blipFill>
        <p:spPr>
          <a:xfrm>
            <a:off x="696913" y="1123789"/>
            <a:ext cx="6301365" cy="3021707"/>
          </a:xfrm>
          <a:prstGeom prst="rect">
            <a:avLst/>
          </a:prstGeom>
          <a:noFill/>
          <a:ln w="9525">
            <a:solidFill>
              <a:srgbClr val="475467"/>
            </a:solidFill>
            <a:miter lim="800000"/>
            <a:headEnd/>
            <a:tailEnd/>
          </a:ln>
        </p:spPr>
      </p:pic>
      <p:pic>
        <p:nvPicPr>
          <p:cNvPr id="54" name="Рисунок 53">
            <a:extLst>
              <a:ext uri="{FF2B5EF4-FFF2-40B4-BE49-F238E27FC236}">
                <a16:creationId xmlns:a16="http://schemas.microsoft.com/office/drawing/2014/main" id="{407975AB-3B22-44C5-B2B0-BB7FB6AB9F8F}"/>
              </a:ext>
            </a:extLst>
          </p:cNvPr>
          <p:cNvPicPr>
            <a:picLocks noChangeAspect="1"/>
          </p:cNvPicPr>
          <p:nvPr/>
        </p:nvPicPr>
        <p:blipFill rotWithShape="1">
          <a:blip r:embed="rId12"/>
          <a:srcRect b="23292"/>
          <a:stretch/>
        </p:blipFill>
        <p:spPr>
          <a:xfrm>
            <a:off x="2331527" y="3194423"/>
            <a:ext cx="4895729" cy="1603523"/>
          </a:xfrm>
          <a:prstGeom prst="rect">
            <a:avLst/>
          </a:prstGeom>
          <a:noFill/>
          <a:ln w="9525">
            <a:solidFill>
              <a:srgbClr val="475467"/>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40D10EED-FF59-419B-8E7A-FD5D383D29C2}"/>
              </a:ext>
            </a:extLst>
          </p:cNvPr>
          <p:cNvPicPr>
            <a:picLocks noChangeAspect="1"/>
          </p:cNvPicPr>
          <p:nvPr/>
        </p:nvPicPr>
        <p:blipFill>
          <a:blip r:embed="rId3"/>
          <a:stretch>
            <a:fillRect/>
          </a:stretch>
        </p:blipFill>
        <p:spPr>
          <a:xfrm>
            <a:off x="5999732" y="981075"/>
            <a:ext cx="6120771" cy="369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a:extLst>
              <a:ext uri="{FF2B5EF4-FFF2-40B4-BE49-F238E27FC236}">
                <a16:creationId xmlns:a16="http://schemas.microsoft.com/office/drawing/2014/main" id="{2E051AC6-11E9-44B5-8F3E-0256649CD6E6}"/>
              </a:ext>
            </a:extLst>
          </p:cNvPr>
          <p:cNvPicPr>
            <a:picLocks noChangeAspect="1"/>
          </p:cNvPicPr>
          <p:nvPr/>
        </p:nvPicPr>
        <p:blipFill>
          <a:blip r:embed="rId4"/>
          <a:stretch>
            <a:fillRect/>
          </a:stretch>
        </p:blipFill>
        <p:spPr>
          <a:xfrm>
            <a:off x="5017467" y="2485499"/>
            <a:ext cx="7897134"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0"/>
          <p:cNvSpPr/>
          <p:nvPr/>
        </p:nvSpPr>
        <p:spPr>
          <a:xfrm>
            <a:off x="1065635" y="404213"/>
            <a:ext cx="4686790" cy="4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Отчеты по казначейству</a:t>
            </a:r>
            <a:endParaRPr lang="en-US" sz="2800" dirty="0">
              <a:solidFill>
                <a:srgbClr val="443728"/>
              </a:solidFill>
              <a:latin typeface="+mj-lt"/>
              <a:ea typeface="Crimson Pro Bold" pitchFamily="34" charset="-122"/>
            </a:endParaRPr>
          </a:p>
        </p:txBody>
      </p:sp>
      <p:sp>
        <p:nvSpPr>
          <p:cNvPr id="3" name="Text 1"/>
          <p:cNvSpPr/>
          <p:nvPr/>
        </p:nvSpPr>
        <p:spPr>
          <a:xfrm>
            <a:off x="696913" y="1572753"/>
            <a:ext cx="2187784" cy="273510"/>
          </a:xfrm>
          <a:prstGeom prst="rect">
            <a:avLst/>
          </a:prstGeom>
          <a:noFill/>
          <a:ln/>
        </p:spPr>
        <p:txBody>
          <a:bodyPr wrap="none" lIns="0" tIns="0" rIns="0" bIns="0" rtlCol="0" anchor="t"/>
          <a:lstStyle/>
          <a:p>
            <a:pPr>
              <a:lnSpc>
                <a:spcPts val="2125"/>
              </a:lnSpc>
            </a:pPr>
            <a:r>
              <a:rPr lang="en-US" sz="2000" b="1" dirty="0">
                <a:solidFill>
                  <a:srgbClr val="443728"/>
                </a:solidFill>
                <a:latin typeface="+mn-lt"/>
                <a:ea typeface="Crimson Pro Bold" pitchFamily="34" charset="-122"/>
                <a:cs typeface="Crimson Pro Bold" pitchFamily="34" charset="-120"/>
              </a:rPr>
              <a:t>Готовые отчеты</a:t>
            </a:r>
            <a:endParaRPr lang="en-US" sz="2000" dirty="0">
              <a:latin typeface="+mn-lt"/>
            </a:endParaRPr>
          </a:p>
        </p:txBody>
      </p:sp>
      <p:sp>
        <p:nvSpPr>
          <p:cNvPr id="4" name="Text 2"/>
          <p:cNvSpPr/>
          <p:nvPr/>
        </p:nvSpPr>
        <p:spPr>
          <a:xfrm>
            <a:off x="696913" y="1958705"/>
            <a:ext cx="5055512" cy="1190801"/>
          </a:xfrm>
          <a:prstGeom prst="rect">
            <a:avLst/>
          </a:prstGeom>
          <a:noFill/>
          <a:ln/>
        </p:spPr>
        <p:txBody>
          <a:bodyPr wrap="square" lIns="0" tIns="0" rIns="0" bIns="0" rtlCol="0" anchor="t"/>
          <a:lstStyle/>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П</a:t>
            </a:r>
            <a:r>
              <a:rPr lang="en-US" sz="1400" dirty="0" err="1">
                <a:solidFill>
                  <a:srgbClr val="443728"/>
                </a:solidFill>
                <a:latin typeface="+mn-lt"/>
                <a:ea typeface="Open Sans" pitchFamily="34" charset="-122"/>
                <a:cs typeface="Open Sans" pitchFamily="34" charset="-120"/>
              </a:rPr>
              <a:t>лан-факт</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анализ</a:t>
            </a:r>
            <a:r>
              <a:rPr lang="ru-RU" sz="1400" dirty="0">
                <a:solidFill>
                  <a:srgbClr val="443728"/>
                </a:solidFill>
                <a:latin typeface="+mn-lt"/>
                <a:ea typeface="Open Sans" pitchFamily="34" charset="-122"/>
                <a:cs typeface="Open Sans" pitchFamily="34" charset="-120"/>
              </a:rPr>
              <a:t> движения денежных средств</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План-факт анализ оплат и начислений</a:t>
            </a:r>
            <a:endParaRPr lang="en-US" sz="1400" dirty="0">
              <a:latin typeface="+mn-lt"/>
            </a:endParaRP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Сверка банковских выписок</a:t>
            </a:r>
            <a:endParaRPr lang="en-US" sz="1400" dirty="0">
              <a:latin typeface="+mn-lt"/>
            </a:endParaRP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Ведомость по денежным средствам</a:t>
            </a:r>
            <a:endParaRPr lang="en-US" sz="1400" dirty="0">
              <a:latin typeface="+mn-lt"/>
            </a:endParaRP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Анализ потоков денежных средств</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Анализ дебиторской задолженности</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Сальдо взаиморасчетов</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Анализ расходов по статья ДДС</a:t>
            </a:r>
            <a:endParaRPr lang="en-US" sz="1400" dirty="0">
              <a:latin typeface="+mn-lt"/>
            </a:endParaRPr>
          </a:p>
          <a:p>
            <a:pPr marL="285750" indent="-285750">
              <a:lnSpc>
                <a:spcPts val="1700"/>
              </a:lnSpc>
              <a:buSzPct val="100000"/>
              <a:buFont typeface="Arial" panose="020B0604020202020204" pitchFamily="34" charset="0"/>
              <a:buChar char="•"/>
            </a:pPr>
            <a:r>
              <a:rPr lang="en-US" sz="1400" dirty="0">
                <a:solidFill>
                  <a:srgbClr val="443728"/>
                </a:solidFill>
                <a:latin typeface="+mn-lt"/>
                <a:ea typeface="Open Sans" pitchFamily="34" charset="-122"/>
                <a:cs typeface="Open Sans" pitchFamily="34" charset="-120"/>
              </a:rPr>
              <a:t>Отчет </a:t>
            </a:r>
            <a:r>
              <a:rPr lang="en-US" sz="1400" dirty="0" err="1">
                <a:solidFill>
                  <a:srgbClr val="443728"/>
                </a:solidFill>
                <a:latin typeface="+mn-lt"/>
                <a:ea typeface="Open Sans" pitchFamily="34" charset="-122"/>
                <a:cs typeface="Open Sans" pitchFamily="34" charset="-120"/>
              </a:rPr>
              <a:t>по</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планам</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Фактическая оплата по заявкам</a:t>
            </a:r>
          </a:p>
          <a:p>
            <a:pPr marL="285750" indent="-285750">
              <a:lnSpc>
                <a:spcPts val="1700"/>
              </a:lnSpc>
              <a:buSzPct val="100000"/>
              <a:buFont typeface="Arial" panose="020B0604020202020204" pitchFamily="34" charset="0"/>
              <a:buChar char="•"/>
            </a:pPr>
            <a:r>
              <a:rPr lang="ru-RU" sz="1400" dirty="0">
                <a:solidFill>
                  <a:srgbClr val="443728"/>
                </a:solidFill>
                <a:latin typeface="+mn-lt"/>
                <a:ea typeface="Open Sans" pitchFamily="34" charset="-122"/>
                <a:cs typeface="Open Sans" pitchFamily="34" charset="-120"/>
              </a:rPr>
              <a:t>И прочие</a:t>
            </a:r>
          </a:p>
          <a:p>
            <a:pPr>
              <a:lnSpc>
                <a:spcPts val="1700"/>
              </a:lnSpc>
              <a:buSzPct val="100000"/>
            </a:pPr>
            <a:endParaRPr lang="ru-RU" sz="1400" dirty="0">
              <a:solidFill>
                <a:srgbClr val="443728"/>
              </a:solidFill>
              <a:latin typeface="+mn-lt"/>
              <a:ea typeface="Open Sans" pitchFamily="34" charset="-122"/>
              <a:cs typeface="Open Sans" pitchFamily="34" charset="-120"/>
            </a:endParaRPr>
          </a:p>
          <a:p>
            <a:pPr marL="285750" indent="-285750">
              <a:lnSpc>
                <a:spcPts val="1700"/>
              </a:lnSpc>
              <a:buSzPct val="100000"/>
              <a:buFont typeface="Arial" panose="020B0604020202020204" pitchFamily="34" charset="0"/>
              <a:buChar char="•"/>
            </a:pPr>
            <a:endParaRPr lang="en-US" sz="1400" dirty="0">
              <a:latin typeface="+mn-lt"/>
            </a:endParaRPr>
          </a:p>
        </p:txBody>
      </p:sp>
      <p:pic>
        <p:nvPicPr>
          <p:cNvPr id="16" name="Рисунок 15">
            <a:extLst>
              <a:ext uri="{FF2B5EF4-FFF2-40B4-BE49-F238E27FC236}">
                <a16:creationId xmlns:a16="http://schemas.microsoft.com/office/drawing/2014/main" id="{BA31C861-A568-4121-B21B-82A1920EBF25}"/>
              </a:ext>
            </a:extLst>
          </p:cNvPr>
          <p:cNvPicPr>
            <a:picLocks noChangeAspect="1"/>
          </p:cNvPicPr>
          <p:nvPr/>
        </p:nvPicPr>
        <p:blipFill>
          <a:blip r:embed="rId5"/>
          <a:stretch>
            <a:fillRect/>
          </a:stretch>
        </p:blipFill>
        <p:spPr>
          <a:xfrm>
            <a:off x="719426" y="4657574"/>
            <a:ext cx="12195175" cy="3188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9" name="Image 1" descr="preencoded.png">
            <a:extLst>
              <a:ext uri="{FF2B5EF4-FFF2-40B4-BE49-F238E27FC236}">
                <a16:creationId xmlns:a16="http://schemas.microsoft.com/office/drawing/2014/main" id="{15573378-BB44-483A-8EAF-91DECD0F7A3F}"/>
              </a:ext>
            </a:extLst>
          </p:cNvPr>
          <p:cNvPicPr>
            <a:picLocks noChangeAspect="1"/>
          </p:cNvPicPr>
          <p:nvPr/>
        </p:nvPicPr>
        <p:blipFill rotWithShape="1">
          <a:blip r:embed="rId3"/>
          <a:srcRect t="-1" b="38507"/>
          <a:stretch/>
        </p:blipFill>
        <p:spPr>
          <a:xfrm>
            <a:off x="11523" y="-18602"/>
            <a:ext cx="12183652" cy="1864865"/>
          </a:xfrm>
          <a:prstGeom prst="rect">
            <a:avLst/>
          </a:prstGeom>
        </p:spPr>
      </p:pic>
      <p:sp>
        <p:nvSpPr>
          <p:cNvPr id="10" name="Заголовок 1">
            <a:extLst>
              <a:ext uri="{FF2B5EF4-FFF2-40B4-BE49-F238E27FC236}">
                <a16:creationId xmlns:a16="http://schemas.microsoft.com/office/drawing/2014/main" id="{AF32DAB1-2185-492D-AD8A-72FFAE2AFE8D}"/>
              </a:ext>
            </a:extLst>
          </p:cNvPr>
          <p:cNvSpPr txBox="1">
            <a:spLocks noChangeArrowheads="1"/>
          </p:cNvSpPr>
          <p:nvPr/>
        </p:nvSpPr>
        <p:spPr>
          <a:xfrm>
            <a:off x="624979" y="188913"/>
            <a:ext cx="9144496" cy="792162"/>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финансовыми рисками: инструменты для защиты от потерь</a:t>
            </a:r>
          </a:p>
        </p:txBody>
      </p:sp>
      <p:graphicFrame>
        <p:nvGraphicFramePr>
          <p:cNvPr id="2" name="Таблица 2">
            <a:extLst>
              <a:ext uri="{FF2B5EF4-FFF2-40B4-BE49-F238E27FC236}">
                <a16:creationId xmlns:a16="http://schemas.microsoft.com/office/drawing/2014/main" id="{7980DBB0-D062-4BF7-954F-B9DF49E36344}"/>
              </a:ext>
            </a:extLst>
          </p:cNvPr>
          <p:cNvGraphicFramePr>
            <a:graphicFrameLocks noGrp="1"/>
          </p:cNvGraphicFramePr>
          <p:nvPr>
            <p:extLst>
              <p:ext uri="{D42A27DB-BD31-4B8C-83A1-F6EECF244321}">
                <p14:modId xmlns:p14="http://schemas.microsoft.com/office/powerpoint/2010/main" val="3860863262"/>
              </p:ext>
            </p:extLst>
          </p:nvPr>
        </p:nvGraphicFramePr>
        <p:xfrm>
          <a:off x="704517" y="2781722"/>
          <a:ext cx="10865183" cy="3096344"/>
        </p:xfrm>
        <a:graphic>
          <a:graphicData uri="http://schemas.openxmlformats.org/drawingml/2006/table">
            <a:tbl>
              <a:tblPr firstRow="1" bandRow="1">
                <a:tableStyleId>{306799F8-075E-4A3A-A7F6-7FBC6576F1A4}</a:tableStyleId>
              </a:tblPr>
              <a:tblGrid>
                <a:gridCol w="2557157">
                  <a:extLst>
                    <a:ext uri="{9D8B030D-6E8A-4147-A177-3AD203B41FA5}">
                      <a16:colId xmlns:a16="http://schemas.microsoft.com/office/drawing/2014/main" val="2983540707"/>
                    </a:ext>
                  </a:extLst>
                </a:gridCol>
                <a:gridCol w="2769342">
                  <a:extLst>
                    <a:ext uri="{9D8B030D-6E8A-4147-A177-3AD203B41FA5}">
                      <a16:colId xmlns:a16="http://schemas.microsoft.com/office/drawing/2014/main" val="192811892"/>
                    </a:ext>
                  </a:extLst>
                </a:gridCol>
                <a:gridCol w="2769342">
                  <a:extLst>
                    <a:ext uri="{9D8B030D-6E8A-4147-A177-3AD203B41FA5}">
                      <a16:colId xmlns:a16="http://schemas.microsoft.com/office/drawing/2014/main" val="2479279252"/>
                    </a:ext>
                  </a:extLst>
                </a:gridCol>
                <a:gridCol w="2769342">
                  <a:extLst>
                    <a:ext uri="{9D8B030D-6E8A-4147-A177-3AD203B41FA5}">
                      <a16:colId xmlns:a16="http://schemas.microsoft.com/office/drawing/2014/main" val="35816500"/>
                    </a:ext>
                  </a:extLst>
                </a:gridCol>
              </a:tblGrid>
              <a:tr h="397946">
                <a:tc>
                  <a:txBody>
                    <a:bodyPr/>
                    <a:lstStyle/>
                    <a:p>
                      <a:pPr algn="ctr"/>
                      <a:r>
                        <a:rPr lang="en-US" sz="1800" b="1" dirty="0" err="1">
                          <a:solidFill>
                            <a:srgbClr val="443728"/>
                          </a:solidFill>
                          <a:latin typeface="+mn-lt"/>
                          <a:ea typeface="DM Sans" pitchFamily="34" charset="-122"/>
                          <a:cs typeface="DM Sans" pitchFamily="34" charset="-120"/>
                        </a:rPr>
                        <a:t>Риск</a:t>
                      </a:r>
                      <a:endParaRPr lang="ru-RU" sz="1800" dirty="0">
                        <a:solidFill>
                          <a:srgbClr val="443728"/>
                        </a:solidFill>
                        <a:latin typeface="+mn-lt"/>
                      </a:endParaRPr>
                    </a:p>
                  </a:txBody>
                  <a:tcPr/>
                </a:tc>
                <a:tc>
                  <a:txBody>
                    <a:bodyPr/>
                    <a:lstStyle/>
                    <a:p>
                      <a:pPr algn="ctr"/>
                      <a:r>
                        <a:rPr lang="en-US" sz="1800" b="1" dirty="0" err="1">
                          <a:solidFill>
                            <a:srgbClr val="443728"/>
                          </a:solidFill>
                          <a:latin typeface="+mn-lt"/>
                          <a:ea typeface="DM Sans" pitchFamily="34" charset="-122"/>
                          <a:cs typeface="DM Sans" pitchFamily="34" charset="-120"/>
                        </a:rPr>
                        <a:t>Уклонение</a:t>
                      </a:r>
                      <a:endParaRPr lang="ru-RU" sz="1800" dirty="0">
                        <a:solidFill>
                          <a:srgbClr val="443728"/>
                        </a:solidFill>
                        <a:latin typeface="+mn-lt"/>
                      </a:endParaRPr>
                    </a:p>
                  </a:txBody>
                  <a:tcPr/>
                </a:tc>
                <a:tc>
                  <a:txBody>
                    <a:bodyPr/>
                    <a:lstStyle/>
                    <a:p>
                      <a:pPr marL="0" marR="0" lvl="0" indent="0" algn="ctr" defTabSz="967801" rtl="0" eaLnBrk="1" fontAlgn="auto" latinLnBrk="0" hangingPunct="1">
                        <a:lnSpc>
                          <a:spcPct val="100000"/>
                        </a:lnSpc>
                        <a:spcBef>
                          <a:spcPts val="0"/>
                        </a:spcBef>
                        <a:spcAft>
                          <a:spcPts val="0"/>
                        </a:spcAft>
                        <a:buClrTx/>
                        <a:buSzTx/>
                        <a:buFontTx/>
                        <a:buNone/>
                        <a:tabLst/>
                        <a:defRPr/>
                      </a:pPr>
                      <a:r>
                        <a:rPr lang="en-US" sz="1800" b="1" dirty="0" err="1">
                          <a:solidFill>
                            <a:srgbClr val="443728"/>
                          </a:solidFill>
                          <a:latin typeface="+mn-lt"/>
                          <a:ea typeface="DM Sans" pitchFamily="34" charset="-122"/>
                          <a:cs typeface="DM Sans" pitchFamily="34" charset="-120"/>
                        </a:rPr>
                        <a:t>Снижение</a:t>
                      </a:r>
                      <a:r>
                        <a:rPr lang="en-US" sz="1800" b="1" dirty="0">
                          <a:solidFill>
                            <a:srgbClr val="443728"/>
                          </a:solidFill>
                          <a:latin typeface="+mn-lt"/>
                          <a:ea typeface="DM Sans" pitchFamily="34" charset="-122"/>
                          <a:cs typeface="DM Sans" pitchFamily="34" charset="-120"/>
                        </a:rPr>
                        <a:t> </a:t>
                      </a:r>
                      <a:r>
                        <a:rPr lang="en-US" sz="1800" b="1" dirty="0" err="1">
                          <a:solidFill>
                            <a:srgbClr val="443728"/>
                          </a:solidFill>
                          <a:latin typeface="+mn-lt"/>
                          <a:ea typeface="DM Sans" pitchFamily="34" charset="-122"/>
                          <a:cs typeface="DM Sans" pitchFamily="34" charset="-120"/>
                        </a:rPr>
                        <a:t>риска</a:t>
                      </a:r>
                      <a:endParaRPr lang="en-US" sz="1800" b="1" dirty="0">
                        <a:solidFill>
                          <a:srgbClr val="443728"/>
                        </a:solidFill>
                        <a:latin typeface="+mn-lt"/>
                      </a:endParaRPr>
                    </a:p>
                  </a:txBody>
                  <a:tcPr/>
                </a:tc>
                <a:tc>
                  <a:txBody>
                    <a:bodyPr/>
                    <a:lstStyle/>
                    <a:p>
                      <a:pPr algn="ctr"/>
                      <a:r>
                        <a:rPr lang="en-US" sz="1800" b="1" dirty="0" err="1">
                          <a:solidFill>
                            <a:srgbClr val="443728"/>
                          </a:solidFill>
                          <a:latin typeface="+mn-lt"/>
                          <a:ea typeface="DM Sans" pitchFamily="34" charset="-122"/>
                          <a:cs typeface="DM Sans" pitchFamily="34" charset="-120"/>
                        </a:rPr>
                        <a:t>Воздействие</a:t>
                      </a:r>
                      <a:endParaRPr lang="ru-RU" sz="1800" dirty="0">
                        <a:solidFill>
                          <a:srgbClr val="443728"/>
                        </a:solidFill>
                        <a:latin typeface="+mn-lt"/>
                      </a:endParaRPr>
                    </a:p>
                  </a:txBody>
                  <a:tcPr/>
                </a:tc>
                <a:extLst>
                  <a:ext uri="{0D108BD9-81ED-4DB2-BD59-A6C34878D82A}">
                    <a16:rowId xmlns:a16="http://schemas.microsoft.com/office/drawing/2014/main" val="1420937075"/>
                  </a:ext>
                </a:extLst>
              </a:tr>
              <a:tr h="2698398">
                <a:tc>
                  <a:txBody>
                    <a:bodyPr/>
                    <a:lstStyle/>
                    <a:p>
                      <a:pPr marL="0" marR="0" lvl="0" indent="0" algn="l" defTabSz="967801" rtl="0" eaLnBrk="1" fontAlgn="auto" latinLnBrk="0" hangingPunct="1">
                        <a:lnSpc>
                          <a:spcPct val="100000"/>
                        </a:lnSpc>
                        <a:spcBef>
                          <a:spcPts val="0"/>
                        </a:spcBef>
                        <a:spcAft>
                          <a:spcPts val="0"/>
                        </a:spcAft>
                        <a:buClrTx/>
                        <a:buSzTx/>
                        <a:buFontTx/>
                        <a:buNone/>
                        <a:tabLst/>
                        <a:defRPr/>
                      </a:pPr>
                      <a:r>
                        <a:rPr lang="en-US" sz="1600" dirty="0" err="1">
                          <a:solidFill>
                            <a:srgbClr val="443728"/>
                          </a:solidFill>
                          <a:latin typeface="+mn-lt"/>
                          <a:ea typeface="DM Sans" pitchFamily="34" charset="-122"/>
                        </a:rPr>
                        <a:t>Валютные</a:t>
                      </a:r>
                      <a:r>
                        <a:rPr lang="en-US" sz="1600" dirty="0">
                          <a:solidFill>
                            <a:srgbClr val="443728"/>
                          </a:solidFill>
                          <a:latin typeface="+mn-lt"/>
                          <a:ea typeface="DM Sans" pitchFamily="34" charset="-122"/>
                        </a:rPr>
                        <a:t> и </a:t>
                      </a:r>
                      <a:r>
                        <a:rPr lang="en-US" sz="1600" dirty="0" err="1">
                          <a:solidFill>
                            <a:srgbClr val="443728"/>
                          </a:solidFill>
                          <a:latin typeface="+mn-lt"/>
                          <a:ea typeface="DM Sans" pitchFamily="34" charset="-122"/>
                        </a:rPr>
                        <a:t>процентные</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риски</a:t>
                      </a:r>
                      <a:endParaRPr lang="en-US" sz="1600" dirty="0">
                        <a:solidFill>
                          <a:srgbClr val="443728"/>
                        </a:solidFill>
                        <a:latin typeface="+mn-lt"/>
                        <a:ea typeface="DM Sans" pitchFamily="34" charset="-122"/>
                      </a:endParaRPr>
                    </a:p>
                  </a:txBody>
                  <a:tcPr/>
                </a:tc>
                <a:tc>
                  <a:txBody>
                    <a:bodyPr/>
                    <a:lstStyle/>
                    <a:p>
                      <a:pPr algn="l">
                        <a:spcAft>
                          <a:spcPts val="600"/>
                        </a:spcAft>
                        <a:buSzPct val="100000"/>
                      </a:pPr>
                      <a:r>
                        <a:rPr lang="en-US" sz="1600" dirty="0" err="1">
                          <a:solidFill>
                            <a:srgbClr val="443728"/>
                          </a:solidFill>
                          <a:latin typeface="+mn-lt"/>
                          <a:ea typeface="DM Sans" pitchFamily="34" charset="-122"/>
                        </a:rPr>
                        <a:t>Отказ</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от</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расчетов</a:t>
                      </a:r>
                      <a:r>
                        <a:rPr lang="en-US" sz="1600" dirty="0">
                          <a:solidFill>
                            <a:srgbClr val="443728"/>
                          </a:solidFill>
                          <a:latin typeface="+mn-lt"/>
                          <a:ea typeface="DM Sans" pitchFamily="34" charset="-122"/>
                        </a:rPr>
                        <a:t> в </a:t>
                      </a:r>
                      <a:r>
                        <a:rPr lang="en-US" sz="1600" dirty="0" err="1">
                          <a:solidFill>
                            <a:srgbClr val="443728"/>
                          </a:solidFill>
                          <a:latin typeface="+mn-lt"/>
                          <a:ea typeface="DM Sans" pitchFamily="34" charset="-122"/>
                        </a:rPr>
                        <a:t>валюте</a:t>
                      </a:r>
                      <a:endParaRPr lang="ru-RU" sz="1600" dirty="0">
                        <a:solidFill>
                          <a:srgbClr val="443728"/>
                        </a:solidFill>
                        <a:latin typeface="+mn-lt"/>
                        <a:ea typeface="DM Sans" pitchFamily="34" charset="-122"/>
                      </a:endParaRPr>
                    </a:p>
                    <a:p>
                      <a:pPr algn="l">
                        <a:spcAft>
                          <a:spcPts val="600"/>
                        </a:spcAft>
                        <a:buSzPct val="100000"/>
                      </a:pPr>
                      <a:r>
                        <a:rPr lang="en-US" sz="1600" dirty="0" err="1">
                          <a:solidFill>
                            <a:srgbClr val="443728"/>
                          </a:solidFill>
                          <a:latin typeface="+mn-lt"/>
                          <a:ea typeface="DM Sans" pitchFamily="34" charset="-122"/>
                        </a:rPr>
                        <a:t>Запрет</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платежей</a:t>
                      </a:r>
                      <a:r>
                        <a:rPr lang="en-US" sz="1600" dirty="0">
                          <a:solidFill>
                            <a:srgbClr val="443728"/>
                          </a:solidFill>
                          <a:latin typeface="+mn-lt"/>
                          <a:ea typeface="DM Sans" pitchFamily="34" charset="-122"/>
                        </a:rPr>
                        <a:t> в </a:t>
                      </a:r>
                      <a:r>
                        <a:rPr lang="en-US" sz="1600" dirty="0" err="1">
                          <a:solidFill>
                            <a:srgbClr val="443728"/>
                          </a:solidFill>
                          <a:latin typeface="+mn-lt"/>
                          <a:ea typeface="DM Sans" pitchFamily="34" charset="-122"/>
                        </a:rPr>
                        <a:t>другой</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валюте</a:t>
                      </a:r>
                      <a:endParaRPr lang="ru-RU" sz="1600" dirty="0">
                        <a:solidFill>
                          <a:srgbClr val="443728"/>
                        </a:solidFill>
                        <a:latin typeface="+mn-lt"/>
                        <a:ea typeface="DM Sans" pitchFamily="34" charset="-122"/>
                      </a:endParaRPr>
                    </a:p>
                    <a:p>
                      <a:pPr algn="l">
                        <a:spcAft>
                          <a:spcPts val="600"/>
                        </a:spcAft>
                        <a:buSzPct val="100000"/>
                      </a:pPr>
                      <a:r>
                        <a:rPr lang="en-US" sz="1600" dirty="0" err="1">
                          <a:solidFill>
                            <a:srgbClr val="443728"/>
                          </a:solidFill>
                          <a:latin typeface="+mn-lt"/>
                          <a:ea typeface="DM Sans" pitchFamily="34" charset="-122"/>
                        </a:rPr>
                        <a:t>Натуральное</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хеджирование</a:t>
                      </a:r>
                      <a:endParaRPr lang="ru-RU" sz="1600" dirty="0">
                        <a:solidFill>
                          <a:srgbClr val="443728"/>
                        </a:solidFill>
                        <a:latin typeface="+mn-lt"/>
                        <a:ea typeface="DM Sans" pitchFamily="34" charset="-122"/>
                      </a:endParaRPr>
                    </a:p>
                    <a:p>
                      <a:pPr algn="l">
                        <a:spcAft>
                          <a:spcPts val="600"/>
                        </a:spcAft>
                        <a:buSzPct val="100000"/>
                      </a:pPr>
                      <a:r>
                        <a:rPr lang="en-US" sz="1600" dirty="0" err="1">
                          <a:solidFill>
                            <a:srgbClr val="443728"/>
                          </a:solidFill>
                          <a:latin typeface="+mn-lt"/>
                          <a:ea typeface="DM Sans" pitchFamily="34" charset="-122"/>
                        </a:rPr>
                        <a:t>Отказ</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от</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привлечения</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средств</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по</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плавающим</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процентным</a:t>
                      </a:r>
                      <a:r>
                        <a:rPr lang="en-US" sz="1600" dirty="0">
                          <a:solidFill>
                            <a:srgbClr val="443728"/>
                          </a:solidFill>
                          <a:latin typeface="+mn-lt"/>
                          <a:ea typeface="DM Sans" pitchFamily="34" charset="-122"/>
                        </a:rPr>
                        <a:t> </a:t>
                      </a:r>
                      <a:r>
                        <a:rPr lang="en-US" sz="1600" dirty="0" err="1">
                          <a:solidFill>
                            <a:srgbClr val="443728"/>
                          </a:solidFill>
                          <a:latin typeface="+mn-lt"/>
                          <a:ea typeface="DM Sans" pitchFamily="34" charset="-122"/>
                        </a:rPr>
                        <a:t>ставкам</a:t>
                      </a:r>
                      <a:endParaRPr lang="en-US" sz="1600" dirty="0">
                        <a:solidFill>
                          <a:srgbClr val="443728"/>
                        </a:solidFill>
                        <a:latin typeface="+mn-lt"/>
                        <a:ea typeface="DM Sans" pitchFamily="34" charset="-122"/>
                      </a:endParaRPr>
                    </a:p>
                  </a:txBody>
                  <a:tcPr/>
                </a:tc>
                <a:tc>
                  <a:txBody>
                    <a:bodyPr/>
                    <a:lstStyle/>
                    <a:p>
                      <a:pPr algn="l">
                        <a:lnSpc>
                          <a:spcPts val="1875"/>
                        </a:lnSpc>
                        <a:spcAft>
                          <a:spcPts val="600"/>
                        </a:spcAft>
                        <a:buSzPct val="100000"/>
                      </a:pPr>
                      <a:r>
                        <a:rPr lang="en-US" sz="1600" dirty="0" err="1">
                          <a:solidFill>
                            <a:srgbClr val="443728"/>
                          </a:solidFill>
                          <a:latin typeface="+mn-lt"/>
                          <a:ea typeface="DM Sans" pitchFamily="34" charset="-122"/>
                          <a:cs typeface="DM Sans" pitchFamily="34" charset="-120"/>
                        </a:rPr>
                        <a:t>Стресс-тестирование</a:t>
                      </a:r>
                      <a:r>
                        <a:rPr lang="en-US" sz="1600" dirty="0">
                          <a:solidFill>
                            <a:srgbClr val="443728"/>
                          </a:solidFill>
                          <a:latin typeface="+mn-lt"/>
                          <a:ea typeface="DM Sans" pitchFamily="34" charset="-122"/>
                          <a:cs typeface="DM Sans" pitchFamily="34" charset="-120"/>
                        </a:rPr>
                        <a:t> и </a:t>
                      </a:r>
                      <a:endParaRPr lang="ru-RU" sz="1600" dirty="0">
                        <a:solidFill>
                          <a:srgbClr val="443728"/>
                        </a:solidFill>
                        <a:latin typeface="+mn-lt"/>
                        <a:ea typeface="DM Sans" pitchFamily="34" charset="-122"/>
                        <a:cs typeface="DM Sans" pitchFamily="34" charset="-120"/>
                      </a:endParaRPr>
                    </a:p>
                    <a:p>
                      <a:pPr algn="l">
                        <a:lnSpc>
                          <a:spcPts val="1875"/>
                        </a:lnSpc>
                        <a:spcAft>
                          <a:spcPts val="600"/>
                        </a:spcAft>
                        <a:buSzPct val="100000"/>
                      </a:pPr>
                      <a:r>
                        <a:rPr lang="en-US" sz="1600" dirty="0" err="1">
                          <a:solidFill>
                            <a:srgbClr val="443728"/>
                          </a:solidFill>
                          <a:latin typeface="+mn-lt"/>
                          <a:ea typeface="DM Sans" pitchFamily="34" charset="-122"/>
                          <a:cs typeface="DM Sans" pitchFamily="34" charset="-120"/>
                        </a:rPr>
                        <a:t>сценарный</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анализ</a:t>
                      </a:r>
                      <a:endParaRPr lang="ru-RU" sz="1600" dirty="0">
                        <a:solidFill>
                          <a:srgbClr val="443728"/>
                        </a:solidFill>
                        <a:latin typeface="+mn-lt"/>
                        <a:ea typeface="DM Sans" pitchFamily="34" charset="-122"/>
                        <a:cs typeface="DM Sans" pitchFamily="34" charset="-120"/>
                      </a:endParaRPr>
                    </a:p>
                    <a:p>
                      <a:pPr algn="l">
                        <a:lnSpc>
                          <a:spcPts val="1875"/>
                        </a:lnSpc>
                        <a:spcAft>
                          <a:spcPts val="600"/>
                        </a:spcAft>
                        <a:buSzPct val="100000"/>
                      </a:pPr>
                      <a:r>
                        <a:rPr lang="en-US" sz="1600" dirty="0" err="1">
                          <a:solidFill>
                            <a:srgbClr val="443728"/>
                          </a:solidFill>
                          <a:latin typeface="+mn-lt"/>
                          <a:ea typeface="DM Sans" pitchFamily="34" charset="-122"/>
                          <a:cs typeface="DM Sans" pitchFamily="34" charset="-120"/>
                        </a:rPr>
                        <a:t>Валютная</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оговорка</a:t>
                      </a:r>
                      <a:r>
                        <a:rPr lang="en-US" sz="1600" dirty="0">
                          <a:solidFill>
                            <a:srgbClr val="443728"/>
                          </a:solidFill>
                          <a:latin typeface="+mn-lt"/>
                          <a:ea typeface="DM Sans" pitchFamily="34" charset="-122"/>
                          <a:cs typeface="DM Sans" pitchFamily="34" charset="-120"/>
                        </a:rPr>
                        <a:t> в </a:t>
                      </a:r>
                      <a:r>
                        <a:rPr lang="en-US" sz="1600" dirty="0" err="1">
                          <a:solidFill>
                            <a:srgbClr val="443728"/>
                          </a:solidFill>
                          <a:latin typeface="+mn-lt"/>
                          <a:ea typeface="DM Sans" pitchFamily="34" charset="-122"/>
                          <a:cs typeface="DM Sans" pitchFamily="34" charset="-120"/>
                        </a:rPr>
                        <a:t>контрактах</a:t>
                      </a:r>
                      <a:endParaRPr lang="ru-RU" sz="1600" dirty="0">
                        <a:solidFill>
                          <a:srgbClr val="443728"/>
                        </a:solidFill>
                        <a:latin typeface="+mn-lt"/>
                        <a:ea typeface="DM Sans" pitchFamily="34" charset="-122"/>
                        <a:cs typeface="DM Sans" pitchFamily="34" charset="-120"/>
                      </a:endParaRPr>
                    </a:p>
                    <a:p>
                      <a:pPr algn="l">
                        <a:lnSpc>
                          <a:spcPts val="1875"/>
                        </a:lnSpc>
                        <a:spcAft>
                          <a:spcPts val="600"/>
                        </a:spcAft>
                        <a:buSzPct val="100000"/>
                      </a:pPr>
                      <a:r>
                        <a:rPr lang="en-US" sz="1600" dirty="0" err="1">
                          <a:solidFill>
                            <a:srgbClr val="443728"/>
                          </a:solidFill>
                          <a:latin typeface="+mn-lt"/>
                          <a:ea typeface="DM Sans" pitchFamily="34" charset="-122"/>
                          <a:cs typeface="DM Sans" pitchFamily="34" charset="-120"/>
                        </a:rPr>
                        <a:t>Ограничение</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перечня</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используемых</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валют</a:t>
                      </a:r>
                      <a:endParaRPr lang="en-US" sz="1600" dirty="0">
                        <a:solidFill>
                          <a:srgbClr val="443728"/>
                        </a:solidFill>
                        <a:latin typeface="+mn-lt"/>
                      </a:endParaRPr>
                    </a:p>
                  </a:txBody>
                  <a:tcPr/>
                </a:tc>
                <a:tc>
                  <a:txBody>
                    <a:bodyPr/>
                    <a:lstStyle/>
                    <a:p>
                      <a:pPr marL="0" marR="0" lvl="0" indent="0" algn="l" defTabSz="967801" rtl="0" eaLnBrk="1" fontAlgn="auto" latinLnBrk="0" hangingPunct="1">
                        <a:lnSpc>
                          <a:spcPct val="100000"/>
                        </a:lnSpc>
                        <a:spcBef>
                          <a:spcPts val="0"/>
                        </a:spcBef>
                        <a:spcAft>
                          <a:spcPts val="0"/>
                        </a:spcAft>
                        <a:buClrTx/>
                        <a:buSzTx/>
                        <a:buFontTx/>
                        <a:buNone/>
                        <a:tabLst/>
                        <a:defRPr/>
                      </a:pPr>
                      <a:r>
                        <a:rPr lang="en-US" sz="1600" dirty="0" err="1">
                          <a:solidFill>
                            <a:srgbClr val="443728"/>
                          </a:solidFill>
                          <a:latin typeface="+mn-lt"/>
                          <a:ea typeface="DM Sans" pitchFamily="34" charset="-122"/>
                          <a:cs typeface="DM Sans" pitchFamily="34" charset="-120"/>
                        </a:rPr>
                        <a:t>Валютное</a:t>
                      </a:r>
                      <a:r>
                        <a:rPr lang="en-US" sz="1600" dirty="0">
                          <a:solidFill>
                            <a:srgbClr val="443728"/>
                          </a:solidFill>
                          <a:latin typeface="+mn-lt"/>
                          <a:ea typeface="DM Sans" pitchFamily="34" charset="-122"/>
                          <a:cs typeface="DM Sans" pitchFamily="34" charset="-120"/>
                        </a:rPr>
                        <a:t> и </a:t>
                      </a:r>
                      <a:r>
                        <a:rPr lang="en-US" sz="1600" dirty="0" err="1">
                          <a:solidFill>
                            <a:srgbClr val="443728"/>
                          </a:solidFill>
                          <a:latin typeface="+mn-lt"/>
                          <a:ea typeface="DM Sans" pitchFamily="34" charset="-122"/>
                          <a:cs typeface="DM Sans" pitchFamily="34" charset="-120"/>
                        </a:rPr>
                        <a:t>процентное</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хеджирование</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форварды</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свопы</a:t>
                      </a:r>
                      <a:r>
                        <a:rPr lang="en-US" sz="1600" dirty="0">
                          <a:solidFill>
                            <a:srgbClr val="443728"/>
                          </a:solidFill>
                          <a:latin typeface="+mn-lt"/>
                          <a:ea typeface="DM Sans" pitchFamily="34" charset="-122"/>
                          <a:cs typeface="DM Sans" pitchFamily="34" charset="-120"/>
                        </a:rPr>
                        <a:t>)</a:t>
                      </a:r>
                      <a:endParaRPr lang="en-US" sz="1600" dirty="0">
                        <a:solidFill>
                          <a:srgbClr val="443728"/>
                        </a:solidFill>
                        <a:latin typeface="+mn-lt"/>
                      </a:endParaRPr>
                    </a:p>
                  </a:txBody>
                  <a:tcPr/>
                </a:tc>
                <a:extLst>
                  <a:ext uri="{0D108BD9-81ED-4DB2-BD59-A6C34878D82A}">
                    <a16:rowId xmlns:a16="http://schemas.microsoft.com/office/drawing/2014/main" val="3884307755"/>
                  </a:ext>
                </a:extLst>
              </a:tr>
            </a:tbl>
          </a:graphicData>
        </a:graphic>
      </p:graphicFrame>
    </p:spTree>
    <p:extLst>
      <p:ext uri="{BB962C8B-B14F-4D97-AF65-F5344CB8AC3E}">
        <p14:creationId xmlns:p14="http://schemas.microsoft.com/office/powerpoint/2010/main" val="106686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8168" y="189433"/>
            <a:ext cx="9071308" cy="80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Стресс-тестирование валютных рисков</a:t>
            </a:r>
            <a:r>
              <a:rPr lang="en-US" sz="2800" dirty="0">
                <a:solidFill>
                  <a:srgbClr val="443728"/>
                </a:solidFill>
                <a:latin typeface="+mj-lt"/>
                <a:ea typeface="Crimson Pro Bold" pitchFamily="34" charset="-122"/>
              </a:rPr>
              <a:t>: </a:t>
            </a:r>
            <a:r>
              <a:rPr lang="ru-RU" sz="2800" dirty="0">
                <a:solidFill>
                  <a:srgbClr val="443728"/>
                </a:solidFill>
                <a:latin typeface="+mj-lt"/>
                <a:ea typeface="Crimson Pro Bold" pitchFamily="34" charset="-122"/>
              </a:rPr>
              <a:t>с</a:t>
            </a:r>
            <a:r>
              <a:rPr lang="en-US" sz="2800" dirty="0" err="1">
                <a:solidFill>
                  <a:srgbClr val="443728"/>
                </a:solidFill>
                <a:latin typeface="+mj-lt"/>
                <a:ea typeface="Crimson Pro Bold" pitchFamily="34" charset="-122"/>
              </a:rPr>
              <a:t>ценарный</a:t>
            </a:r>
            <a:r>
              <a:rPr lang="en-US" sz="2800" dirty="0">
                <a:solidFill>
                  <a:srgbClr val="443728"/>
                </a:solidFill>
                <a:latin typeface="+mj-lt"/>
                <a:ea typeface="Crimson Pro Bold" pitchFamily="34" charset="-122"/>
              </a:rPr>
              <a:t> анализ в </a:t>
            </a:r>
            <a:r>
              <a:rPr lang="en-US" sz="2800" dirty="0" err="1">
                <a:solidFill>
                  <a:srgbClr val="443728"/>
                </a:solidFill>
                <a:latin typeface="+mj-lt"/>
                <a:ea typeface="Crimson Pro Bold" pitchFamily="34" charset="-122"/>
              </a:rPr>
              <a:t>Платежном</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календаре</a:t>
            </a:r>
            <a:endParaRPr lang="en-US" sz="2800" dirty="0">
              <a:solidFill>
                <a:srgbClr val="443728"/>
              </a:solidFill>
              <a:latin typeface="+mj-lt"/>
              <a:ea typeface="Crimson Pro Bold" pitchFamily="34" charset="-122"/>
            </a:endParaRPr>
          </a:p>
        </p:txBody>
      </p:sp>
      <p:sp>
        <p:nvSpPr>
          <p:cNvPr id="3" name="Text 1"/>
          <p:cNvSpPr/>
          <p:nvPr/>
        </p:nvSpPr>
        <p:spPr>
          <a:xfrm>
            <a:off x="716525" y="1281063"/>
            <a:ext cx="10871533" cy="490453"/>
          </a:xfrm>
          <a:prstGeom prst="rect">
            <a:avLst/>
          </a:prstGeom>
          <a:noFill/>
          <a:ln/>
        </p:spPr>
        <p:txBody>
          <a:bodyPr wrap="square" lIns="0" tIns="0" rIns="0" bIns="0" rtlCol="0" anchor="t"/>
          <a:lstStyle/>
          <a:p>
            <a:pPr>
              <a:lnSpc>
                <a:spcPts val="1917"/>
              </a:lnSpc>
            </a:pPr>
            <a:r>
              <a:rPr lang="en-US" sz="1400" dirty="0">
                <a:solidFill>
                  <a:srgbClr val="443728"/>
                </a:solidFill>
                <a:latin typeface="+mn-lt"/>
                <a:ea typeface="Open Sans" pitchFamily="34" charset="-122"/>
                <a:cs typeface="Open Sans" pitchFamily="34" charset="-120"/>
              </a:rPr>
              <a:t>Сценарный анализ позволяет оценить валютные риски при колебаниях курсов. Плановые курсы задаются в настройках для моделирования </a:t>
            </a:r>
            <a:r>
              <a:rPr lang="en-US" sz="1400" dirty="0" err="1">
                <a:solidFill>
                  <a:srgbClr val="443728"/>
                </a:solidFill>
                <a:latin typeface="+mn-lt"/>
                <a:ea typeface="Open Sans" pitchFamily="34" charset="-122"/>
                <a:cs typeface="Open Sans" pitchFamily="34" charset="-120"/>
              </a:rPr>
              <a:t>различных</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сценариев</a:t>
            </a:r>
            <a:endParaRPr lang="en-US" sz="1400" dirty="0">
              <a:latin typeface="+mn-lt"/>
            </a:endParaRPr>
          </a:p>
        </p:txBody>
      </p:sp>
      <p:sp>
        <p:nvSpPr>
          <p:cNvPr id="4" name="Shape 2"/>
          <p:cNvSpPr/>
          <p:nvPr/>
        </p:nvSpPr>
        <p:spPr>
          <a:xfrm>
            <a:off x="661821" y="2061642"/>
            <a:ext cx="353598" cy="353598"/>
          </a:xfrm>
          <a:prstGeom prst="roundRect">
            <a:avLst>
              <a:gd name="adj" fmla="val 18668"/>
            </a:avLst>
          </a:prstGeom>
          <a:solidFill>
            <a:srgbClr val="835E54"/>
          </a:solidFill>
          <a:ln w="7620">
            <a:solidFill>
              <a:srgbClr val="9C776D"/>
            </a:solidFill>
            <a:prstDash val="solid"/>
          </a:ln>
        </p:spPr>
        <p:txBody>
          <a:bodyPr/>
          <a:lstStyle/>
          <a:p>
            <a:endParaRPr lang="ru-RU"/>
          </a:p>
        </p:txBody>
      </p:sp>
      <p:sp>
        <p:nvSpPr>
          <p:cNvPr id="5" name="Text 3"/>
          <p:cNvSpPr/>
          <p:nvPr/>
        </p:nvSpPr>
        <p:spPr>
          <a:xfrm>
            <a:off x="1164678" y="2115630"/>
            <a:ext cx="2996603" cy="491246"/>
          </a:xfrm>
          <a:prstGeom prst="rect">
            <a:avLst/>
          </a:prstGeom>
          <a:noFill/>
          <a:ln/>
        </p:spPr>
        <p:txBody>
          <a:bodyPr wrap="square" lIns="0" tIns="0" rIns="0" bIns="0" rtlCol="0" anchor="t"/>
          <a:lstStyle/>
          <a:p>
            <a:pPr>
              <a:lnSpc>
                <a:spcPts val="1917"/>
              </a:lnSpc>
            </a:pPr>
            <a:r>
              <a:rPr lang="en-US" sz="1542" b="1" dirty="0" err="1">
                <a:solidFill>
                  <a:srgbClr val="443728"/>
                </a:solidFill>
                <a:latin typeface="+mn-lt"/>
                <a:ea typeface="Crimson Pro Bold" pitchFamily="34" charset="-122"/>
                <a:cs typeface="Crimson Pro Bold" pitchFamily="34" charset="-120"/>
              </a:rPr>
              <a:t>Плановые</a:t>
            </a:r>
            <a:r>
              <a:rPr lang="en-US" sz="1542" b="1" dirty="0">
                <a:solidFill>
                  <a:srgbClr val="443728"/>
                </a:solidFill>
                <a:latin typeface="+mn-lt"/>
                <a:ea typeface="Crimson Pro Bold" pitchFamily="34" charset="-122"/>
                <a:cs typeface="Crimson Pro Bold" pitchFamily="34" charset="-120"/>
              </a:rPr>
              <a:t> </a:t>
            </a:r>
            <a:r>
              <a:rPr lang="en-US" sz="1542" b="1" dirty="0" err="1">
                <a:solidFill>
                  <a:srgbClr val="443728"/>
                </a:solidFill>
                <a:latin typeface="+mn-lt"/>
                <a:ea typeface="Crimson Pro Bold" pitchFamily="34" charset="-122"/>
                <a:cs typeface="Crimson Pro Bold" pitchFamily="34" charset="-120"/>
              </a:rPr>
              <a:t>курсы</a:t>
            </a:r>
            <a:r>
              <a:rPr lang="en-US" sz="1542" b="1" dirty="0">
                <a:solidFill>
                  <a:srgbClr val="443728"/>
                </a:solidFill>
                <a:latin typeface="+mn-lt"/>
                <a:ea typeface="Crimson Pro Bold" pitchFamily="34" charset="-122"/>
                <a:cs typeface="Crimson Pro Bold" pitchFamily="34" charset="-120"/>
              </a:rPr>
              <a:t> </a:t>
            </a:r>
            <a:r>
              <a:rPr lang="en-US" sz="1542" b="1" dirty="0" err="1">
                <a:solidFill>
                  <a:srgbClr val="443728"/>
                </a:solidFill>
                <a:latin typeface="+mn-lt"/>
                <a:ea typeface="Crimson Pro Bold" pitchFamily="34" charset="-122"/>
                <a:cs typeface="Crimson Pro Bold" pitchFamily="34" charset="-120"/>
              </a:rPr>
              <a:t>валют</a:t>
            </a:r>
            <a:endParaRPr lang="en-US" sz="1542" dirty="0">
              <a:latin typeface="+mn-lt"/>
            </a:endParaRPr>
          </a:p>
        </p:txBody>
      </p:sp>
      <p:sp>
        <p:nvSpPr>
          <p:cNvPr id="6" name="Shape 4"/>
          <p:cNvSpPr/>
          <p:nvPr/>
        </p:nvSpPr>
        <p:spPr>
          <a:xfrm>
            <a:off x="4347856" y="2061642"/>
            <a:ext cx="353598" cy="353598"/>
          </a:xfrm>
          <a:prstGeom prst="roundRect">
            <a:avLst>
              <a:gd name="adj" fmla="val 18668"/>
            </a:avLst>
          </a:prstGeom>
          <a:solidFill>
            <a:srgbClr val="C9907C"/>
          </a:solidFill>
          <a:ln w="7620">
            <a:solidFill>
              <a:srgbClr val="AF7662"/>
            </a:solidFill>
            <a:prstDash val="solid"/>
          </a:ln>
        </p:spPr>
        <p:txBody>
          <a:bodyPr/>
          <a:lstStyle/>
          <a:p>
            <a:endParaRPr lang="ru-RU"/>
          </a:p>
        </p:txBody>
      </p:sp>
      <p:sp>
        <p:nvSpPr>
          <p:cNvPr id="7" name="Text 5"/>
          <p:cNvSpPr/>
          <p:nvPr/>
        </p:nvSpPr>
        <p:spPr>
          <a:xfrm>
            <a:off x="4850715" y="2115630"/>
            <a:ext cx="2996603" cy="491246"/>
          </a:xfrm>
          <a:prstGeom prst="rect">
            <a:avLst/>
          </a:prstGeom>
          <a:noFill/>
          <a:ln/>
        </p:spPr>
        <p:txBody>
          <a:bodyPr wrap="square" lIns="0" tIns="0" rIns="0" bIns="0" rtlCol="0" anchor="t"/>
          <a:lstStyle/>
          <a:p>
            <a:pPr>
              <a:lnSpc>
                <a:spcPts val="1917"/>
              </a:lnSpc>
            </a:pPr>
            <a:r>
              <a:rPr lang="en-US" sz="1542" b="1" dirty="0">
                <a:solidFill>
                  <a:srgbClr val="443728"/>
                </a:solidFill>
                <a:latin typeface="+mn-lt"/>
                <a:ea typeface="Crimson Pro Bold" pitchFamily="34" charset="-122"/>
                <a:cs typeface="Crimson Pro Bold" pitchFamily="34" charset="-120"/>
              </a:rPr>
              <a:t>Выявление кассовых разрывов</a:t>
            </a:r>
            <a:endParaRPr lang="en-US" sz="1542" dirty="0">
              <a:latin typeface="+mn-lt"/>
            </a:endParaRPr>
          </a:p>
        </p:txBody>
      </p:sp>
      <p:sp>
        <p:nvSpPr>
          <p:cNvPr id="9" name="Text 7"/>
          <p:cNvSpPr/>
          <p:nvPr/>
        </p:nvSpPr>
        <p:spPr>
          <a:xfrm>
            <a:off x="8536750" y="2115629"/>
            <a:ext cx="2400657" cy="245624"/>
          </a:xfrm>
          <a:prstGeom prst="rect">
            <a:avLst/>
          </a:prstGeom>
          <a:noFill/>
          <a:ln/>
        </p:spPr>
        <p:txBody>
          <a:bodyPr wrap="none" lIns="0" tIns="0" rIns="0" bIns="0" rtlCol="0" anchor="t"/>
          <a:lstStyle/>
          <a:p>
            <a:pPr>
              <a:lnSpc>
                <a:spcPts val="1917"/>
              </a:lnSpc>
            </a:pPr>
            <a:r>
              <a:rPr lang="en-US" sz="1542" b="1" dirty="0" err="1">
                <a:solidFill>
                  <a:srgbClr val="443728"/>
                </a:solidFill>
                <a:latin typeface="+mn-lt"/>
                <a:ea typeface="Crimson Pro Bold" pitchFamily="34" charset="-122"/>
                <a:cs typeface="Crimson Pro Bold" pitchFamily="34" charset="-120"/>
              </a:rPr>
              <a:t>Оценка</a:t>
            </a:r>
            <a:r>
              <a:rPr lang="en-US" sz="1542" b="1" dirty="0">
                <a:solidFill>
                  <a:srgbClr val="443728"/>
                </a:solidFill>
                <a:latin typeface="+mn-lt"/>
                <a:ea typeface="Crimson Pro Bold" pitchFamily="34" charset="-122"/>
                <a:cs typeface="Crimson Pro Bold" pitchFamily="34" charset="-120"/>
              </a:rPr>
              <a:t> </a:t>
            </a:r>
            <a:r>
              <a:rPr lang="en-US" sz="1542" b="1" dirty="0" err="1">
                <a:solidFill>
                  <a:srgbClr val="443728"/>
                </a:solidFill>
                <a:latin typeface="+mn-lt"/>
                <a:ea typeface="Crimson Pro Bold" pitchFamily="34" charset="-122"/>
                <a:cs typeface="Crimson Pro Bold" pitchFamily="34" charset="-120"/>
              </a:rPr>
              <a:t>валютных</a:t>
            </a:r>
            <a:r>
              <a:rPr lang="en-US" sz="1542" b="1" dirty="0">
                <a:solidFill>
                  <a:srgbClr val="443728"/>
                </a:solidFill>
                <a:latin typeface="+mn-lt"/>
                <a:ea typeface="Crimson Pro Bold" pitchFamily="34" charset="-122"/>
                <a:cs typeface="Crimson Pro Bold" pitchFamily="34" charset="-120"/>
              </a:rPr>
              <a:t> </a:t>
            </a:r>
            <a:r>
              <a:rPr lang="en-US" sz="1542" b="1" dirty="0" err="1">
                <a:solidFill>
                  <a:srgbClr val="443728"/>
                </a:solidFill>
                <a:latin typeface="+mn-lt"/>
                <a:ea typeface="Crimson Pro Bold" pitchFamily="34" charset="-122"/>
                <a:cs typeface="Crimson Pro Bold" pitchFamily="34" charset="-120"/>
              </a:rPr>
              <a:t>рисков</a:t>
            </a:r>
            <a:endParaRPr lang="en-US" sz="1542" dirty="0">
              <a:latin typeface="+mn-lt"/>
            </a:endParaRPr>
          </a:p>
        </p:txBody>
      </p:sp>
      <p:sp>
        <p:nvSpPr>
          <p:cNvPr id="10" name="Shape 8"/>
          <p:cNvSpPr/>
          <p:nvPr/>
        </p:nvSpPr>
        <p:spPr>
          <a:xfrm>
            <a:off x="8033892" y="2061642"/>
            <a:ext cx="353598" cy="353598"/>
          </a:xfrm>
          <a:prstGeom prst="roundRect">
            <a:avLst>
              <a:gd name="adj" fmla="val 18668"/>
            </a:avLst>
          </a:prstGeom>
          <a:solidFill>
            <a:srgbClr val="FCC451"/>
          </a:solidFill>
          <a:ln w="7620">
            <a:solidFill>
              <a:srgbClr val="E2AA37"/>
            </a:solidFill>
            <a:prstDash val="solid"/>
          </a:ln>
        </p:spPr>
        <p:txBody>
          <a:bodyPr/>
          <a:lstStyle/>
          <a:p>
            <a:endParaRPr lang="ru-RU"/>
          </a:p>
        </p:txBody>
      </p:sp>
      <p:sp>
        <p:nvSpPr>
          <p:cNvPr id="12" name="Text 10"/>
          <p:cNvSpPr/>
          <p:nvPr/>
        </p:nvSpPr>
        <p:spPr>
          <a:xfrm>
            <a:off x="716525" y="3060715"/>
            <a:ext cx="3143184" cy="392798"/>
          </a:xfrm>
          <a:prstGeom prst="rect">
            <a:avLst/>
          </a:prstGeom>
          <a:noFill/>
          <a:ln/>
        </p:spPr>
        <p:txBody>
          <a:bodyPr wrap="none" lIns="0" tIns="0" rIns="0" bIns="0" rtlCol="0" anchor="t"/>
          <a:lstStyle/>
          <a:p>
            <a:pPr>
              <a:lnSpc>
                <a:spcPts val="3084"/>
              </a:lnSpc>
            </a:pPr>
            <a:r>
              <a:rPr lang="en-US" b="1" dirty="0">
                <a:solidFill>
                  <a:srgbClr val="443728"/>
                </a:solidFill>
                <a:latin typeface="+mn-lt"/>
                <a:ea typeface="Crimson Pro Bold" pitchFamily="34" charset="-122"/>
                <a:cs typeface="Crimson Pro Bold" pitchFamily="34" charset="-120"/>
              </a:rPr>
              <a:t>Пример</a:t>
            </a:r>
            <a:endParaRPr lang="en-US" dirty="0">
              <a:latin typeface="+mn-lt"/>
            </a:endParaRPr>
          </a:p>
        </p:txBody>
      </p:sp>
      <p:sp>
        <p:nvSpPr>
          <p:cNvPr id="13" name="Text 11"/>
          <p:cNvSpPr/>
          <p:nvPr/>
        </p:nvSpPr>
        <p:spPr>
          <a:xfrm>
            <a:off x="716525" y="3800080"/>
            <a:ext cx="3143183" cy="2294010"/>
          </a:xfrm>
          <a:prstGeom prst="rect">
            <a:avLst/>
          </a:prstGeom>
          <a:noFill/>
          <a:ln/>
        </p:spPr>
        <p:txBody>
          <a:bodyPr wrap="square" lIns="0" tIns="0" rIns="0" bIns="0" rtlCol="0" anchor="t"/>
          <a:lstStyle/>
          <a:p>
            <a:pPr>
              <a:lnSpc>
                <a:spcPts val="1917"/>
              </a:lnSpc>
              <a:spcAft>
                <a:spcPts val="600"/>
              </a:spcAft>
            </a:pPr>
            <a:r>
              <a:rPr lang="en-US" sz="1400" dirty="0">
                <a:solidFill>
                  <a:srgbClr val="443728"/>
                </a:solidFill>
                <a:latin typeface="+mn-lt"/>
                <a:ea typeface="Open Sans" pitchFamily="34" charset="-122"/>
                <a:cs typeface="Open Sans" pitchFamily="34" charset="-120"/>
              </a:rPr>
              <a:t>При текущем </a:t>
            </a:r>
            <a:r>
              <a:rPr lang="en-US" sz="1400" dirty="0" err="1">
                <a:solidFill>
                  <a:srgbClr val="443728"/>
                </a:solidFill>
                <a:latin typeface="+mn-lt"/>
                <a:ea typeface="Open Sans" pitchFamily="34" charset="-122"/>
                <a:cs typeface="Open Sans" pitchFamily="34" charset="-120"/>
              </a:rPr>
              <a:t>курсе</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92</a:t>
            </a:r>
            <a:r>
              <a:rPr lang="en-US" sz="1400" dirty="0">
                <a:solidFill>
                  <a:srgbClr val="443728"/>
                </a:solidFill>
                <a:latin typeface="+mn-lt"/>
                <a:ea typeface="Open Sans" pitchFamily="34" charset="-122"/>
                <a:cs typeface="Open Sans" pitchFamily="34" charset="-120"/>
              </a:rPr>
              <a:t> RUB/USD </a:t>
            </a:r>
            <a:r>
              <a:rPr lang="en-US" sz="1400" dirty="0" err="1">
                <a:solidFill>
                  <a:srgbClr val="443728"/>
                </a:solidFill>
                <a:latin typeface="+mn-lt"/>
                <a:ea typeface="Open Sans" pitchFamily="34" charset="-122"/>
                <a:cs typeface="Open Sans" pitchFamily="34" charset="-120"/>
              </a:rPr>
              <a:t>платеж</a:t>
            </a:r>
            <a:r>
              <a:rPr lang="en-US" sz="1400" dirty="0">
                <a:solidFill>
                  <a:srgbClr val="443728"/>
                </a:solidFill>
                <a:latin typeface="+mn-lt"/>
                <a:ea typeface="Open Sans" pitchFamily="34" charset="-122"/>
                <a:cs typeface="Open Sans" pitchFamily="34" charset="-120"/>
              </a:rPr>
              <a:t> 9</a:t>
            </a:r>
            <a:r>
              <a:rPr lang="ru-RU" sz="1400" dirty="0">
                <a:solidFill>
                  <a:srgbClr val="443728"/>
                </a:solidFill>
                <a:latin typeface="+mn-lt"/>
                <a:ea typeface="Open Sans" pitchFamily="34" charset="-122"/>
                <a:cs typeface="Open Sans" pitchFamily="34" charset="-120"/>
              </a:rPr>
              <a:t>2</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000</a:t>
            </a:r>
            <a:r>
              <a:rPr lang="en-US" sz="1400" dirty="0">
                <a:solidFill>
                  <a:srgbClr val="443728"/>
                </a:solidFill>
                <a:latin typeface="+mn-lt"/>
                <a:ea typeface="Open Sans" pitchFamily="34" charset="-122"/>
                <a:cs typeface="Open Sans" pitchFamily="34" charset="-120"/>
              </a:rPr>
              <a:t>,00</a:t>
            </a:r>
            <a:r>
              <a:rPr lang="ru-RU" sz="1400" dirty="0">
                <a:solidFill>
                  <a:srgbClr val="443728"/>
                </a:solidFill>
                <a:latin typeface="+mn-lt"/>
                <a:ea typeface="Open Sans" pitchFamily="34" charset="-122"/>
                <a:cs typeface="Open Sans" pitchFamily="34" charset="-120"/>
              </a:rPr>
              <a:t> </a:t>
            </a:r>
            <a:r>
              <a:rPr lang="en-US" sz="1400" dirty="0">
                <a:solidFill>
                  <a:srgbClr val="443728"/>
                </a:solidFill>
                <a:latin typeface="+mn-lt"/>
                <a:ea typeface="Open Sans" pitchFamily="34" charset="-122"/>
                <a:cs typeface="Open Sans" pitchFamily="34" charset="-120"/>
              </a:rPr>
              <a:t>RUB</a:t>
            </a:r>
            <a:endParaRPr lang="en-US" sz="1400" dirty="0">
              <a:latin typeface="+mn-lt"/>
            </a:endParaRPr>
          </a:p>
          <a:p>
            <a:pPr marL="238173" indent="-238173">
              <a:lnSpc>
                <a:spcPts val="1917"/>
              </a:lnSpc>
              <a:spcBef>
                <a:spcPts val="600"/>
              </a:spcBef>
              <a:spcAft>
                <a:spcPts val="600"/>
              </a:spcAft>
              <a:buFont typeface="Arial" panose="020B0604020202020204" pitchFamily="34" charset="0"/>
              <a:buChar char="•"/>
            </a:pPr>
            <a:r>
              <a:rPr lang="en-US" sz="1400" dirty="0">
                <a:solidFill>
                  <a:srgbClr val="443728"/>
                </a:solidFill>
                <a:latin typeface="+mn-lt"/>
                <a:ea typeface="Open Sans" pitchFamily="34" charset="-122"/>
                <a:cs typeface="Open Sans" pitchFamily="34" charset="-120"/>
              </a:rPr>
              <a:t>Сценарий 1 (</a:t>
            </a:r>
            <a:r>
              <a:rPr lang="en-US" sz="1400" dirty="0" err="1">
                <a:solidFill>
                  <a:srgbClr val="443728"/>
                </a:solidFill>
                <a:latin typeface="+mn-lt"/>
                <a:ea typeface="Open Sans" pitchFamily="34" charset="-122"/>
                <a:cs typeface="Open Sans" pitchFamily="34" charset="-120"/>
              </a:rPr>
              <a:t>курс</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95</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95 </a:t>
            </a:r>
            <a:r>
              <a:rPr lang="en-US" sz="1400" dirty="0">
                <a:solidFill>
                  <a:srgbClr val="443728"/>
                </a:solidFill>
                <a:latin typeface="+mn-lt"/>
                <a:ea typeface="Open Sans" pitchFamily="34" charset="-122"/>
                <a:cs typeface="Open Sans" pitchFamily="34" charset="-120"/>
              </a:rPr>
              <a:t>000 RUB (+</a:t>
            </a:r>
            <a:r>
              <a:rPr lang="ru-RU" sz="1400" dirty="0">
                <a:solidFill>
                  <a:srgbClr val="443728"/>
                </a:solidFill>
                <a:latin typeface="+mn-lt"/>
                <a:ea typeface="Open Sans" pitchFamily="34" charset="-122"/>
                <a:cs typeface="Open Sans" pitchFamily="34" charset="-120"/>
              </a:rPr>
              <a:t>3</a:t>
            </a:r>
            <a:r>
              <a:rPr lang="en-US" sz="1400" dirty="0">
                <a:solidFill>
                  <a:srgbClr val="443728"/>
                </a:solidFill>
                <a:latin typeface="+mn-lt"/>
                <a:ea typeface="Open Sans" pitchFamily="34" charset="-122"/>
                <a:cs typeface="Open Sans" pitchFamily="34" charset="-120"/>
              </a:rPr>
              <a:t> 000 RUB риск)</a:t>
            </a:r>
            <a:endParaRPr lang="en-US" sz="1400" dirty="0">
              <a:latin typeface="+mn-lt"/>
            </a:endParaRPr>
          </a:p>
          <a:p>
            <a:pPr marL="238173" indent="-238173">
              <a:lnSpc>
                <a:spcPts val="1917"/>
              </a:lnSpc>
              <a:spcAft>
                <a:spcPts val="500"/>
              </a:spcAft>
              <a:buFont typeface="Arial" panose="020B0604020202020204" pitchFamily="34" charset="0"/>
              <a:buChar char="•"/>
            </a:pPr>
            <a:r>
              <a:rPr lang="en-US" sz="1400" dirty="0">
                <a:solidFill>
                  <a:srgbClr val="443728"/>
                </a:solidFill>
                <a:latin typeface="+mn-lt"/>
                <a:ea typeface="Open Sans" pitchFamily="34" charset="-122"/>
                <a:cs typeface="Open Sans" pitchFamily="34" charset="-120"/>
              </a:rPr>
              <a:t>Сценарий 2 (</a:t>
            </a:r>
            <a:r>
              <a:rPr lang="en-US" sz="1400" dirty="0" err="1">
                <a:solidFill>
                  <a:srgbClr val="443728"/>
                </a:solidFill>
                <a:latin typeface="+mn-lt"/>
                <a:ea typeface="Open Sans" pitchFamily="34" charset="-122"/>
                <a:cs typeface="Open Sans" pitchFamily="34" charset="-120"/>
              </a:rPr>
              <a:t>курс</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9</a:t>
            </a:r>
            <a:r>
              <a:rPr lang="en-US" sz="1400" dirty="0">
                <a:solidFill>
                  <a:srgbClr val="443728"/>
                </a:solidFill>
                <a:latin typeface="+mn-lt"/>
                <a:ea typeface="Open Sans" pitchFamily="34" charset="-122"/>
                <a:cs typeface="Open Sans" pitchFamily="34" charset="-120"/>
              </a:rPr>
              <a:t>0): </a:t>
            </a:r>
            <a:r>
              <a:rPr lang="ru-RU" sz="1400" dirty="0">
                <a:solidFill>
                  <a:srgbClr val="443728"/>
                </a:solidFill>
                <a:latin typeface="+mn-lt"/>
                <a:ea typeface="Open Sans" pitchFamily="34" charset="-122"/>
                <a:cs typeface="Open Sans" pitchFamily="34" charset="-120"/>
              </a:rPr>
              <a:t>9</a:t>
            </a:r>
            <a:r>
              <a:rPr lang="en-US" sz="1400" dirty="0">
                <a:solidFill>
                  <a:srgbClr val="443728"/>
                </a:solidFill>
                <a:latin typeface="+mn-lt"/>
                <a:ea typeface="Open Sans" pitchFamily="34" charset="-122"/>
                <a:cs typeface="Open Sans" pitchFamily="34" charset="-120"/>
              </a:rPr>
              <a:t>0 000 RUB (-</a:t>
            </a:r>
            <a:r>
              <a:rPr lang="ru-RU" sz="1400" dirty="0">
                <a:solidFill>
                  <a:srgbClr val="443728"/>
                </a:solidFill>
                <a:latin typeface="+mn-lt"/>
                <a:ea typeface="Open Sans" pitchFamily="34" charset="-122"/>
                <a:cs typeface="Open Sans" pitchFamily="34" charset="-120"/>
              </a:rPr>
              <a:t>2</a:t>
            </a:r>
            <a:r>
              <a:rPr lang="en-US" sz="1400" dirty="0">
                <a:solidFill>
                  <a:srgbClr val="443728"/>
                </a:solidFill>
                <a:latin typeface="+mn-lt"/>
                <a:ea typeface="Open Sans" pitchFamily="34" charset="-122"/>
                <a:cs typeface="Open Sans" pitchFamily="34" charset="-120"/>
              </a:rPr>
              <a:t> 000 RUB экономия)</a:t>
            </a:r>
            <a:endParaRPr lang="en-US" sz="1400" dirty="0">
              <a:latin typeface="+mn-lt"/>
            </a:endParaRPr>
          </a:p>
        </p:txBody>
      </p:sp>
      <p:pic>
        <p:nvPicPr>
          <p:cNvPr id="16" name="Рисунок 15">
            <a:extLst>
              <a:ext uri="{FF2B5EF4-FFF2-40B4-BE49-F238E27FC236}">
                <a16:creationId xmlns:a16="http://schemas.microsoft.com/office/drawing/2014/main" id="{08EB9A96-D836-49B2-9C45-1460D5C88255}"/>
              </a:ext>
            </a:extLst>
          </p:cNvPr>
          <p:cNvPicPr>
            <a:picLocks noChangeAspect="1"/>
          </p:cNvPicPr>
          <p:nvPr/>
        </p:nvPicPr>
        <p:blipFill>
          <a:blip r:embed="rId3"/>
          <a:stretch>
            <a:fillRect/>
          </a:stretch>
        </p:blipFill>
        <p:spPr>
          <a:xfrm>
            <a:off x="3859709" y="2914937"/>
            <a:ext cx="7766305" cy="3755217"/>
          </a:xfrm>
          <a:prstGeom prst="rect">
            <a:avLst/>
          </a:prstGeom>
          <a:ln>
            <a:solidFill>
              <a:schemeClr val="tx1"/>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3"/>
            <a:ext cx="9107654" cy="74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Стресс-тестирование валютных рисков</a:t>
            </a:r>
            <a:endParaRPr lang="en-US" sz="2800" dirty="0">
              <a:solidFill>
                <a:srgbClr val="443728"/>
              </a:solidFill>
              <a:latin typeface="+mj-lt"/>
              <a:ea typeface="Crimson Pro Bold" pitchFamily="34" charset="-122"/>
            </a:endParaRPr>
          </a:p>
        </p:txBody>
      </p:sp>
      <p:sp>
        <p:nvSpPr>
          <p:cNvPr id="3" name="Text 1"/>
          <p:cNvSpPr/>
          <p:nvPr/>
        </p:nvSpPr>
        <p:spPr>
          <a:xfrm>
            <a:off x="696913" y="1308783"/>
            <a:ext cx="10980382" cy="423564"/>
          </a:xfrm>
          <a:prstGeom prst="rect">
            <a:avLst/>
          </a:prstGeom>
          <a:noFill/>
          <a:ln/>
        </p:spPr>
        <p:txBody>
          <a:bodyPr wrap="square" lIns="0" tIns="0" rIns="0" bIns="0" rtlCol="0" anchor="t"/>
          <a:lstStyle/>
          <a:p>
            <a:pPr>
              <a:lnSpc>
                <a:spcPts val="1700"/>
              </a:lnSpc>
            </a:pPr>
            <a:r>
              <a:rPr lang="ru-RU" sz="1600" dirty="0">
                <a:solidFill>
                  <a:srgbClr val="443728"/>
                </a:solidFill>
                <a:latin typeface="+mn-lt"/>
                <a:ea typeface="Open Sans" pitchFamily="34" charset="-122"/>
                <a:cs typeface="Open Sans" pitchFamily="34" charset="-120"/>
              </a:rPr>
              <a:t>Отчет предназначен для анализа влияния резких колебаний валютных курсов на запланированные валютные платежи. Он моделирует сценарии для выявления уязвимостей в валютной позиции</a:t>
            </a:r>
            <a:endParaRPr lang="en-US" sz="1600" dirty="0">
              <a:latin typeface="+mn-lt"/>
            </a:endParaRPr>
          </a:p>
        </p:txBody>
      </p:sp>
      <p:pic>
        <p:nvPicPr>
          <p:cNvPr id="4" name="Image 0" descr="preencoded.png"/>
          <p:cNvPicPr>
            <a:picLocks noChangeAspect="1"/>
          </p:cNvPicPr>
          <p:nvPr/>
        </p:nvPicPr>
        <p:blipFill>
          <a:blip r:embed="rId3"/>
          <a:stretch>
            <a:fillRect/>
          </a:stretch>
        </p:blipFill>
        <p:spPr>
          <a:xfrm>
            <a:off x="-35967" y="1989137"/>
            <a:ext cx="12231142" cy="4870449"/>
          </a:xfrm>
          <a:prstGeom prst="rect">
            <a:avLst/>
          </a:prstGeom>
        </p:spPr>
      </p:pic>
      <p:pic>
        <p:nvPicPr>
          <p:cNvPr id="6" name="Рисунок 5">
            <a:extLst>
              <a:ext uri="{FF2B5EF4-FFF2-40B4-BE49-F238E27FC236}">
                <a16:creationId xmlns:a16="http://schemas.microsoft.com/office/drawing/2014/main" id="{55031619-A86D-44B4-9BE9-4422307CFA3E}"/>
              </a:ext>
            </a:extLst>
          </p:cNvPr>
          <p:cNvPicPr>
            <a:picLocks noChangeAspect="1"/>
          </p:cNvPicPr>
          <p:nvPr/>
        </p:nvPicPr>
        <p:blipFill>
          <a:blip r:embed="rId4"/>
          <a:stretch>
            <a:fillRect/>
          </a:stretch>
        </p:blipFill>
        <p:spPr>
          <a:xfrm>
            <a:off x="696228" y="2381190"/>
            <a:ext cx="10802719" cy="4144948"/>
          </a:xfrm>
          <a:prstGeom prst="roundRect">
            <a:avLst/>
          </a:prstGeom>
        </p:spPr>
      </p:pic>
    </p:spTree>
    <p:extLst>
      <p:ext uri="{BB962C8B-B14F-4D97-AF65-F5344CB8AC3E}">
        <p14:creationId xmlns:p14="http://schemas.microsoft.com/office/powerpoint/2010/main" val="3857855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13" name="Image 0" descr="preencoded.png">
            <a:extLst>
              <a:ext uri="{FF2B5EF4-FFF2-40B4-BE49-F238E27FC236}">
                <a16:creationId xmlns:a16="http://schemas.microsoft.com/office/drawing/2014/main" id="{3786E80A-0036-4856-80E7-795AD6F6B550}"/>
              </a:ext>
            </a:extLst>
          </p:cNvPr>
          <p:cNvPicPr>
            <a:picLocks noChangeAspect="1"/>
          </p:cNvPicPr>
          <p:nvPr/>
        </p:nvPicPr>
        <p:blipFill>
          <a:blip r:embed="rId3"/>
          <a:stretch>
            <a:fillRect/>
          </a:stretch>
        </p:blipFill>
        <p:spPr>
          <a:xfrm>
            <a:off x="7609755" y="2972"/>
            <a:ext cx="4585420" cy="6878183"/>
          </a:xfrm>
          <a:prstGeom prst="rect">
            <a:avLst/>
          </a:prstGeom>
        </p:spPr>
      </p:pic>
      <p:sp>
        <p:nvSpPr>
          <p:cNvPr id="3" name="Text 0"/>
          <p:cNvSpPr/>
          <p:nvPr/>
        </p:nvSpPr>
        <p:spPr>
          <a:xfrm>
            <a:off x="697689" y="188914"/>
            <a:ext cx="673191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Снижение риска: в</a:t>
            </a:r>
            <a:r>
              <a:rPr lang="en-US" sz="2800" dirty="0" err="1">
                <a:solidFill>
                  <a:srgbClr val="443728"/>
                </a:solidFill>
                <a:latin typeface="+mj-lt"/>
                <a:ea typeface="Crimson Pro Bold" pitchFamily="34" charset="-122"/>
              </a:rPr>
              <a:t>алютная</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оговорка</a:t>
            </a:r>
            <a:endParaRPr lang="en-US" sz="2800" dirty="0">
              <a:solidFill>
                <a:srgbClr val="443728"/>
              </a:solidFill>
              <a:latin typeface="+mj-lt"/>
              <a:ea typeface="Crimson Pro Bold" pitchFamily="34" charset="-122"/>
            </a:endParaRPr>
          </a:p>
        </p:txBody>
      </p:sp>
      <p:sp>
        <p:nvSpPr>
          <p:cNvPr id="4" name="Text 1"/>
          <p:cNvSpPr/>
          <p:nvPr/>
        </p:nvSpPr>
        <p:spPr>
          <a:xfrm>
            <a:off x="742801" y="1529464"/>
            <a:ext cx="6298475" cy="529355"/>
          </a:xfrm>
          <a:prstGeom prst="rect">
            <a:avLst/>
          </a:prstGeom>
          <a:noFill/>
          <a:ln/>
        </p:spPr>
        <p:txBody>
          <a:bodyPr wrap="square" lIns="0" tIns="0" rIns="0" bIns="0" rtlCol="0" anchor="t"/>
          <a:lstStyle/>
          <a:p>
            <a:pPr>
              <a:lnSpc>
                <a:spcPts val="2084"/>
              </a:lnSpc>
            </a:pPr>
            <a:r>
              <a:rPr lang="en-US" sz="1400" dirty="0">
                <a:solidFill>
                  <a:srgbClr val="443728"/>
                </a:solidFill>
                <a:latin typeface="+mn-lt"/>
                <a:ea typeface="Open Sans" pitchFamily="34" charset="-122"/>
                <a:cs typeface="Open Sans" pitchFamily="34" charset="-120"/>
              </a:rPr>
              <a:t>В карточке договора реализованы опции, ограничивающие наши риски по обязательствам, номинированным в валюте:</a:t>
            </a:r>
            <a:endParaRPr lang="en-US" sz="1400" dirty="0">
              <a:latin typeface="+mn-lt"/>
            </a:endParaRPr>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428" y="2510046"/>
            <a:ext cx="413540" cy="413540"/>
          </a:xfrm>
          <a:prstGeom prst="rect">
            <a:avLst/>
          </a:prstGeom>
        </p:spPr>
      </p:pic>
      <p:sp>
        <p:nvSpPr>
          <p:cNvPr id="6" name="Text 2"/>
          <p:cNvSpPr/>
          <p:nvPr/>
        </p:nvSpPr>
        <p:spPr>
          <a:xfrm>
            <a:off x="1282081" y="2588125"/>
            <a:ext cx="2609958" cy="258525"/>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Интервальная оговорка</a:t>
            </a:r>
            <a:endParaRPr lang="en-US" sz="1600" dirty="0">
              <a:latin typeface="+mn-lt"/>
            </a:endParaRPr>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8428" y="3254359"/>
            <a:ext cx="413540" cy="413540"/>
          </a:xfrm>
          <a:prstGeom prst="rect">
            <a:avLst/>
          </a:prstGeom>
        </p:spPr>
      </p:pic>
      <p:sp>
        <p:nvSpPr>
          <p:cNvPr id="8" name="Text 3"/>
          <p:cNvSpPr/>
          <p:nvPr/>
        </p:nvSpPr>
        <p:spPr>
          <a:xfrm>
            <a:off x="1282081" y="3332438"/>
            <a:ext cx="3698342" cy="258525"/>
          </a:xfrm>
          <a:prstGeom prst="rect">
            <a:avLst/>
          </a:prstGeom>
          <a:noFill/>
          <a:ln/>
        </p:spPr>
        <p:txBody>
          <a:bodyPr wrap="none" lIns="0" tIns="0" rIns="0" bIns="0" rtlCol="0" anchor="t"/>
          <a:lstStyle/>
          <a:p>
            <a:pPr>
              <a:lnSpc>
                <a:spcPts val="2000"/>
              </a:lnSpc>
            </a:pPr>
            <a:r>
              <a:rPr lang="en-US" sz="1600" b="1" dirty="0">
                <a:solidFill>
                  <a:srgbClr val="443728"/>
                </a:solidFill>
                <a:latin typeface="+mn-lt"/>
                <a:ea typeface="Crimson Pro Bold" pitchFamily="34" charset="-122"/>
                <a:cs typeface="Crimson Pro Bold" pitchFamily="34" charset="-120"/>
              </a:rPr>
              <a:t>Запрет платежей в другой валюте</a:t>
            </a:r>
            <a:endParaRPr lang="en-US" sz="1600" dirty="0">
              <a:latin typeface="+mn-lt"/>
            </a:endParaRPr>
          </a:p>
        </p:txBody>
      </p:sp>
      <p:sp>
        <p:nvSpPr>
          <p:cNvPr id="9" name="Text 4"/>
          <p:cNvSpPr/>
          <p:nvPr/>
        </p:nvSpPr>
        <p:spPr>
          <a:xfrm>
            <a:off x="1282081" y="3926896"/>
            <a:ext cx="5678214" cy="264678"/>
          </a:xfrm>
          <a:prstGeom prst="rect">
            <a:avLst/>
          </a:prstGeom>
          <a:noFill/>
          <a:ln/>
        </p:spPr>
        <p:txBody>
          <a:bodyPr wrap="none" lIns="0" tIns="0" rIns="0" bIns="0" rtlCol="0" anchor="t"/>
          <a:lstStyle/>
          <a:p>
            <a:pPr>
              <a:lnSpc>
                <a:spcPts val="2084"/>
              </a:lnSpc>
            </a:pPr>
            <a:endParaRPr lang="en-US" sz="1400" dirty="0">
              <a:latin typeface="+mn-lt"/>
            </a:endParaRPr>
          </a:p>
        </p:txBody>
      </p:sp>
      <p:pic>
        <p:nvPicPr>
          <p:cNvPr id="12" name="Рисунок 11">
            <a:extLst>
              <a:ext uri="{FF2B5EF4-FFF2-40B4-BE49-F238E27FC236}">
                <a16:creationId xmlns:a16="http://schemas.microsoft.com/office/drawing/2014/main" id="{53E6EDA4-7766-4A26-9EF4-CEDD0E4B4EF2}"/>
              </a:ext>
            </a:extLst>
          </p:cNvPr>
          <p:cNvPicPr>
            <a:picLocks noChangeAspect="1"/>
          </p:cNvPicPr>
          <p:nvPr/>
        </p:nvPicPr>
        <p:blipFill rotWithShape="1">
          <a:blip r:embed="rId8"/>
          <a:srcRect r="6553"/>
          <a:stretch/>
        </p:blipFill>
        <p:spPr>
          <a:xfrm>
            <a:off x="695112" y="4076751"/>
            <a:ext cx="6490656" cy="2210854"/>
          </a:xfrm>
          <a:prstGeom prst="rect">
            <a:avLst/>
          </a:prstGeom>
          <a:ln>
            <a:solidFill>
              <a:schemeClr val="tx1"/>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45" name="Image 0" descr="preencoded.png">
            <a:extLst>
              <a:ext uri="{FF2B5EF4-FFF2-40B4-BE49-F238E27FC236}">
                <a16:creationId xmlns:a16="http://schemas.microsoft.com/office/drawing/2014/main" id="{B6277C1A-89B6-46C1-B550-5EC13671B4D2}"/>
              </a:ext>
            </a:extLst>
          </p:cNvPr>
          <p:cNvPicPr>
            <a:picLocks noChangeAspect="1"/>
          </p:cNvPicPr>
          <p:nvPr/>
        </p:nvPicPr>
        <p:blipFill rotWithShape="1">
          <a:blip r:embed="rId3"/>
          <a:srcRect b="4350"/>
          <a:stretch/>
        </p:blipFill>
        <p:spPr>
          <a:xfrm>
            <a:off x="7386141" y="0"/>
            <a:ext cx="4808857" cy="6859588"/>
          </a:xfrm>
          <a:prstGeom prst="rect">
            <a:avLst/>
          </a:prstGeom>
        </p:spPr>
      </p:pic>
      <p:sp>
        <p:nvSpPr>
          <p:cNvPr id="4" name="Text 0"/>
          <p:cNvSpPr/>
          <p:nvPr/>
        </p:nvSpPr>
        <p:spPr>
          <a:xfrm>
            <a:off x="661821" y="188914"/>
            <a:ext cx="6443878" cy="83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Хеджирование </a:t>
            </a:r>
            <a:r>
              <a:rPr lang="en-US" sz="2800" dirty="0" err="1">
                <a:solidFill>
                  <a:srgbClr val="443728"/>
                </a:solidFill>
                <a:latin typeface="+mj-lt"/>
                <a:ea typeface="Crimson Pro Bold" pitchFamily="34" charset="-122"/>
              </a:rPr>
              <a:t>валютных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рисков</a:t>
            </a:r>
            <a:endParaRPr lang="en-US" sz="2800" dirty="0">
              <a:solidFill>
                <a:srgbClr val="443728"/>
              </a:solidFill>
              <a:latin typeface="+mj-lt"/>
              <a:ea typeface="Crimson Pro Bold" pitchFamily="34" charset="-122"/>
            </a:endParaRPr>
          </a:p>
        </p:txBody>
      </p:sp>
      <p:pic>
        <p:nvPicPr>
          <p:cNvPr id="6"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365" y="1309516"/>
            <a:ext cx="186078" cy="186078"/>
          </a:xfrm>
          <a:prstGeom prst="rect">
            <a:avLst/>
          </a:prstGeom>
        </p:spPr>
      </p:pic>
      <p:sp>
        <p:nvSpPr>
          <p:cNvPr id="7" name="Text 2"/>
          <p:cNvSpPr/>
          <p:nvPr/>
        </p:nvSpPr>
        <p:spPr>
          <a:xfrm>
            <a:off x="1065040" y="1305794"/>
            <a:ext cx="1550851"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Валютный своп</a:t>
            </a:r>
            <a:endParaRPr lang="en-US" sz="1400" dirty="0">
              <a:latin typeface="+mn-lt"/>
            </a:endParaRPr>
          </a:p>
        </p:txBody>
      </p:sp>
      <p:sp>
        <p:nvSpPr>
          <p:cNvPr id="8" name="Text 3"/>
          <p:cNvSpPr/>
          <p:nvPr/>
        </p:nvSpPr>
        <p:spPr>
          <a:xfrm>
            <a:off x="1065040" y="1555387"/>
            <a:ext cx="2687863" cy="521019"/>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Комбинация двух противоположных конверсионных сделок на одинаковую сумму с разными </a:t>
            </a:r>
            <a:r>
              <a:rPr lang="en-US" sz="1200" dirty="0" err="1">
                <a:solidFill>
                  <a:srgbClr val="443728"/>
                </a:solidFill>
                <a:latin typeface="+mn-lt"/>
                <a:ea typeface="Open Sans" pitchFamily="34" charset="-122"/>
                <a:cs typeface="Open Sans" pitchFamily="34" charset="-120"/>
              </a:rPr>
              <a:t>датами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валютирования</a:t>
            </a:r>
            <a:endParaRPr lang="en-US" sz="1200" dirty="0">
              <a:latin typeface="+mn-lt"/>
            </a:endParaRPr>
          </a:p>
        </p:txBody>
      </p:sp>
      <p:pic>
        <p:nvPicPr>
          <p:cNvPr id="9"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9355" y="1309516"/>
            <a:ext cx="186078" cy="186078"/>
          </a:xfrm>
          <a:prstGeom prst="rect">
            <a:avLst/>
          </a:prstGeom>
        </p:spPr>
      </p:pic>
      <p:sp>
        <p:nvSpPr>
          <p:cNvPr id="10" name="Text 4"/>
          <p:cNvSpPr/>
          <p:nvPr/>
        </p:nvSpPr>
        <p:spPr>
          <a:xfrm>
            <a:off x="4272433" y="1305794"/>
            <a:ext cx="2687863" cy="387638"/>
          </a:xfrm>
          <a:prstGeom prst="rect">
            <a:avLst/>
          </a:prstGeom>
          <a:noFill/>
          <a:ln/>
        </p:spPr>
        <p:txBody>
          <a:bodyPr wrap="squar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Поставочный валютный форвард</a:t>
            </a:r>
            <a:endParaRPr lang="en-US" sz="1400" dirty="0">
              <a:latin typeface="+mn-lt"/>
            </a:endParaRPr>
          </a:p>
        </p:txBody>
      </p:sp>
      <p:sp>
        <p:nvSpPr>
          <p:cNvPr id="11" name="Text 5"/>
          <p:cNvSpPr/>
          <p:nvPr/>
        </p:nvSpPr>
        <p:spPr>
          <a:xfrm>
            <a:off x="4272433" y="1749206"/>
            <a:ext cx="2687863" cy="521019"/>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Обязательство купить или продать валюту по фиксированному курсу с физической поставкой валюты на </a:t>
            </a:r>
            <a:r>
              <a:rPr lang="en-US" sz="1200" dirty="0" err="1">
                <a:solidFill>
                  <a:srgbClr val="443728"/>
                </a:solidFill>
                <a:latin typeface="+mn-lt"/>
                <a:ea typeface="Open Sans" pitchFamily="34" charset="-122"/>
                <a:cs typeface="Open Sans" pitchFamily="34" charset="-120"/>
              </a:rPr>
              <a:t>дату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исполнения</a:t>
            </a:r>
            <a:endParaRPr lang="en-US" sz="1200" dirty="0">
              <a:latin typeface="+mn-lt"/>
            </a:endParaRPr>
          </a:p>
        </p:txBody>
      </p:sp>
      <p:pic>
        <p:nvPicPr>
          <p:cNvPr id="12"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837" y="2696070"/>
            <a:ext cx="186078" cy="186078"/>
          </a:xfrm>
          <a:prstGeom prst="rect">
            <a:avLst/>
          </a:prstGeom>
        </p:spPr>
      </p:pic>
      <p:sp>
        <p:nvSpPr>
          <p:cNvPr id="13" name="Text 6"/>
          <p:cNvSpPr/>
          <p:nvPr/>
        </p:nvSpPr>
        <p:spPr>
          <a:xfrm>
            <a:off x="1081512" y="2692349"/>
            <a:ext cx="2526694"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Расчетный валютный форвард</a:t>
            </a:r>
            <a:endParaRPr lang="en-US" sz="1400" dirty="0">
              <a:latin typeface="+mn-lt"/>
            </a:endParaRPr>
          </a:p>
        </p:txBody>
      </p:sp>
      <p:sp>
        <p:nvSpPr>
          <p:cNvPr id="14" name="Text 7"/>
          <p:cNvSpPr/>
          <p:nvPr/>
        </p:nvSpPr>
        <p:spPr>
          <a:xfrm>
            <a:off x="1081512" y="2941941"/>
            <a:ext cx="2687863" cy="521019"/>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Фиксация курса без физической поставки валюты — расчет разницы между форвардным и </a:t>
            </a:r>
            <a:r>
              <a:rPr lang="en-US" sz="1200" dirty="0" err="1">
                <a:solidFill>
                  <a:srgbClr val="443728"/>
                </a:solidFill>
                <a:latin typeface="+mn-lt"/>
                <a:ea typeface="Open Sans" pitchFamily="34" charset="-122"/>
                <a:cs typeface="Open Sans" pitchFamily="34" charset="-120"/>
              </a:rPr>
              <a:t>спот-курсом</a:t>
            </a:r>
            <a:endParaRPr lang="en-US" sz="1200" dirty="0">
              <a:latin typeface="+mn-lt"/>
            </a:endParaRPr>
          </a:p>
        </p:txBody>
      </p:sp>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25827" y="2696070"/>
            <a:ext cx="186078" cy="186078"/>
          </a:xfrm>
          <a:prstGeom prst="rect">
            <a:avLst/>
          </a:prstGeom>
        </p:spPr>
      </p:pic>
      <p:sp>
        <p:nvSpPr>
          <p:cNvPr id="16" name="Text 8"/>
          <p:cNvSpPr/>
          <p:nvPr/>
        </p:nvSpPr>
        <p:spPr>
          <a:xfrm>
            <a:off x="4288905" y="2692349"/>
            <a:ext cx="1550851"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Процентный своп</a:t>
            </a:r>
            <a:endParaRPr lang="en-US" sz="1400" dirty="0">
              <a:latin typeface="+mn-lt"/>
            </a:endParaRPr>
          </a:p>
        </p:txBody>
      </p:sp>
      <p:sp>
        <p:nvSpPr>
          <p:cNvPr id="17" name="Text 9"/>
          <p:cNvSpPr/>
          <p:nvPr/>
        </p:nvSpPr>
        <p:spPr>
          <a:xfrm>
            <a:off x="4288905" y="2941941"/>
            <a:ext cx="2687863" cy="521019"/>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Обмен процентными платежами между сторонами для управления </a:t>
            </a:r>
            <a:r>
              <a:rPr lang="en-US" sz="1200" dirty="0" err="1">
                <a:solidFill>
                  <a:srgbClr val="443728"/>
                </a:solidFill>
                <a:latin typeface="+mn-lt"/>
                <a:ea typeface="Open Sans" pitchFamily="34" charset="-122"/>
                <a:cs typeface="Open Sans" pitchFamily="34" charset="-120"/>
              </a:rPr>
              <a:t>процентным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риском</a:t>
            </a:r>
            <a:endParaRPr lang="en-US" sz="1200" dirty="0">
              <a:latin typeface="+mn-lt"/>
            </a:endParaRPr>
          </a:p>
        </p:txBody>
      </p:sp>
      <p:pic>
        <p:nvPicPr>
          <p:cNvPr id="18" name="Image 6"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4837" y="3906313"/>
            <a:ext cx="186078" cy="186078"/>
          </a:xfrm>
          <a:prstGeom prst="rect">
            <a:avLst/>
          </a:prstGeom>
        </p:spPr>
      </p:pic>
      <p:sp>
        <p:nvSpPr>
          <p:cNvPr id="19" name="Text 10"/>
          <p:cNvSpPr/>
          <p:nvPr/>
        </p:nvSpPr>
        <p:spPr>
          <a:xfrm>
            <a:off x="1081512" y="3902592"/>
            <a:ext cx="2209319" cy="193819"/>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Валютно-процентный своп</a:t>
            </a:r>
            <a:endParaRPr lang="en-US" sz="1400" dirty="0">
              <a:latin typeface="+mn-lt"/>
            </a:endParaRPr>
          </a:p>
        </p:txBody>
      </p:sp>
      <p:sp>
        <p:nvSpPr>
          <p:cNvPr id="20" name="Text 11"/>
          <p:cNvSpPr/>
          <p:nvPr/>
        </p:nvSpPr>
        <p:spPr>
          <a:xfrm>
            <a:off x="1081512" y="4152185"/>
            <a:ext cx="5895256" cy="347346"/>
          </a:xfrm>
          <a:prstGeom prst="rect">
            <a:avLst/>
          </a:prstGeom>
          <a:noFill/>
          <a:ln/>
        </p:spPr>
        <p:txBody>
          <a:bodyPr wrap="square" lIns="0" tIns="0" rIns="0" bIns="0" rtlCol="0" anchor="t"/>
          <a:lstStyle/>
          <a:p>
            <a:pPr>
              <a:lnSpc>
                <a:spcPts val="1600"/>
              </a:lnSpc>
            </a:pPr>
            <a:r>
              <a:rPr lang="en-US" sz="1200" dirty="0">
                <a:solidFill>
                  <a:srgbClr val="443728"/>
                </a:solidFill>
                <a:latin typeface="+mn-lt"/>
                <a:ea typeface="Open Sans" pitchFamily="34" charset="-122"/>
                <a:cs typeface="Open Sans" pitchFamily="34" charset="-120"/>
              </a:rPr>
              <a:t>Комбинированный инструмент для хеджирования одновременно валютного и </a:t>
            </a:r>
            <a:r>
              <a:rPr lang="en-US" sz="1200" dirty="0" err="1">
                <a:solidFill>
                  <a:srgbClr val="443728"/>
                </a:solidFill>
                <a:latin typeface="+mn-lt"/>
                <a:ea typeface="Open Sans" pitchFamily="34" charset="-122"/>
                <a:cs typeface="Open Sans" pitchFamily="34" charset="-120"/>
              </a:rPr>
              <a:t>процентного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рисков</a:t>
            </a:r>
            <a:endParaRPr lang="en-US" sz="1200" dirty="0">
              <a:latin typeface="+mn-lt"/>
            </a:endParaRPr>
          </a:p>
        </p:txBody>
      </p:sp>
      <p:sp>
        <p:nvSpPr>
          <p:cNvPr id="21" name="Text 12"/>
          <p:cNvSpPr/>
          <p:nvPr/>
        </p:nvSpPr>
        <p:spPr>
          <a:xfrm>
            <a:off x="661821" y="4665811"/>
            <a:ext cx="4245759" cy="310130"/>
          </a:xfrm>
          <a:prstGeom prst="rect">
            <a:avLst/>
          </a:prstGeom>
          <a:noFill/>
          <a:ln/>
        </p:spPr>
        <p:txBody>
          <a:bodyPr wrap="none" lIns="0" tIns="0" rIns="0" bIns="0" rtlCol="0" anchor="t"/>
          <a:lstStyle/>
          <a:p>
            <a:pPr>
              <a:lnSpc>
                <a:spcPts val="2417"/>
              </a:lnSpc>
            </a:pPr>
            <a:r>
              <a:rPr lang="en-US" sz="1600" b="1" dirty="0">
                <a:solidFill>
                  <a:srgbClr val="443728"/>
                </a:solidFill>
                <a:latin typeface="+mn-lt"/>
                <a:ea typeface="Crimson Pro Bold" pitchFamily="34" charset="-122"/>
                <a:cs typeface="Crimson Pro Bold" pitchFamily="34" charset="-120"/>
              </a:rPr>
              <a:t>Пример: Валютный своп RUB/USD</a:t>
            </a:r>
            <a:endParaRPr lang="en-US" sz="1600" dirty="0">
              <a:latin typeface="+mn-lt"/>
            </a:endParaRPr>
          </a:p>
        </p:txBody>
      </p:sp>
      <p:sp>
        <p:nvSpPr>
          <p:cNvPr id="22" name="Shape 13"/>
          <p:cNvSpPr/>
          <p:nvPr/>
        </p:nvSpPr>
        <p:spPr>
          <a:xfrm>
            <a:off x="661821" y="5115476"/>
            <a:ext cx="6298475" cy="1204398"/>
          </a:xfrm>
          <a:prstGeom prst="roundRect">
            <a:avLst>
              <a:gd name="adj" fmla="val 4327"/>
            </a:avLst>
          </a:prstGeom>
          <a:noFill/>
          <a:ln w="7620">
            <a:solidFill>
              <a:srgbClr val="000000">
                <a:alpha val="8000"/>
              </a:srgbClr>
            </a:solidFill>
            <a:prstDash val="solid"/>
          </a:ln>
        </p:spPr>
        <p:txBody>
          <a:bodyPr/>
          <a:lstStyle/>
          <a:p>
            <a:endParaRPr lang="ru-RU"/>
          </a:p>
        </p:txBody>
      </p:sp>
      <p:sp>
        <p:nvSpPr>
          <p:cNvPr id="23" name="Shape 14"/>
          <p:cNvSpPr/>
          <p:nvPr/>
        </p:nvSpPr>
        <p:spPr>
          <a:xfrm>
            <a:off x="668173" y="5121827"/>
            <a:ext cx="6285772" cy="297924"/>
          </a:xfrm>
          <a:prstGeom prst="rect">
            <a:avLst/>
          </a:prstGeom>
          <a:solidFill>
            <a:srgbClr val="FFFFFF">
              <a:alpha val="4000"/>
            </a:srgbClr>
          </a:solidFill>
          <a:ln/>
        </p:spPr>
        <p:txBody>
          <a:bodyPr/>
          <a:lstStyle/>
          <a:p>
            <a:endParaRPr lang="ru-RU"/>
          </a:p>
        </p:txBody>
      </p:sp>
      <p:sp>
        <p:nvSpPr>
          <p:cNvPr id="24" name="Text 15"/>
          <p:cNvSpPr/>
          <p:nvPr/>
        </p:nvSpPr>
        <p:spPr>
          <a:xfrm>
            <a:off x="792423" y="5183952"/>
            <a:ext cx="1844308"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ВИД СДЕЛКИ</a:t>
            </a:r>
            <a:endParaRPr lang="en-US" sz="1200" dirty="0">
              <a:latin typeface="+mn-lt"/>
            </a:endParaRPr>
          </a:p>
        </p:txBody>
      </p:sp>
      <p:sp>
        <p:nvSpPr>
          <p:cNvPr id="25" name="Text 16"/>
          <p:cNvSpPr/>
          <p:nvPr/>
        </p:nvSpPr>
        <p:spPr>
          <a:xfrm>
            <a:off x="2891187" y="5183952"/>
            <a:ext cx="1840537"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16.05.25</a:t>
            </a:r>
            <a:endParaRPr lang="en-US" sz="1200" dirty="0">
              <a:latin typeface="+mn-lt"/>
            </a:endParaRPr>
          </a:p>
        </p:txBody>
      </p:sp>
      <p:sp>
        <p:nvSpPr>
          <p:cNvPr id="26" name="Text 17"/>
          <p:cNvSpPr/>
          <p:nvPr/>
        </p:nvSpPr>
        <p:spPr>
          <a:xfrm>
            <a:off x="4986179" y="5183952"/>
            <a:ext cx="1843713"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21.10.25</a:t>
            </a:r>
            <a:endParaRPr lang="en-US" sz="1200" dirty="0">
              <a:latin typeface="+mn-lt"/>
            </a:endParaRPr>
          </a:p>
        </p:txBody>
      </p:sp>
      <p:sp>
        <p:nvSpPr>
          <p:cNvPr id="27" name="Shape 18"/>
          <p:cNvSpPr/>
          <p:nvPr/>
        </p:nvSpPr>
        <p:spPr>
          <a:xfrm>
            <a:off x="668173" y="5419750"/>
            <a:ext cx="6285772" cy="297924"/>
          </a:xfrm>
          <a:prstGeom prst="rect">
            <a:avLst/>
          </a:prstGeom>
          <a:solidFill>
            <a:srgbClr val="000000">
              <a:alpha val="4000"/>
            </a:srgbClr>
          </a:solidFill>
          <a:ln/>
        </p:spPr>
        <p:txBody>
          <a:bodyPr/>
          <a:lstStyle/>
          <a:p>
            <a:endParaRPr lang="ru-RU"/>
          </a:p>
        </p:txBody>
      </p:sp>
      <p:sp>
        <p:nvSpPr>
          <p:cNvPr id="28" name="Text 19"/>
          <p:cNvSpPr/>
          <p:nvPr/>
        </p:nvSpPr>
        <p:spPr>
          <a:xfrm>
            <a:off x="792423" y="5481876"/>
            <a:ext cx="1844308"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К оплате</a:t>
            </a:r>
            <a:endParaRPr lang="en-US" sz="1200" dirty="0">
              <a:latin typeface="+mn-lt"/>
            </a:endParaRPr>
          </a:p>
        </p:txBody>
      </p:sp>
      <p:sp>
        <p:nvSpPr>
          <p:cNvPr id="29" name="Text 20"/>
          <p:cNvSpPr/>
          <p:nvPr/>
        </p:nvSpPr>
        <p:spPr>
          <a:xfrm>
            <a:off x="2891187" y="5481876"/>
            <a:ext cx="1840537"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100 035</a:t>
            </a:r>
            <a:r>
              <a:rPr lang="ru-RU" sz="1200" dirty="0">
                <a:solidFill>
                  <a:srgbClr val="443728"/>
                </a:solidFill>
                <a:latin typeface="+mn-lt"/>
                <a:ea typeface="Open Sans" pitchFamily="34" charset="-122"/>
                <a:cs typeface="Open Sans" pitchFamily="34" charset="-120"/>
              </a:rPr>
              <a:t> </a:t>
            </a:r>
            <a:r>
              <a:rPr lang="en-US" sz="1200" dirty="0">
                <a:solidFill>
                  <a:srgbClr val="443728"/>
                </a:solidFill>
                <a:latin typeface="+mn-lt"/>
                <a:ea typeface="Open Sans" pitchFamily="34" charset="-122"/>
                <a:cs typeface="Open Sans" pitchFamily="34" charset="-120"/>
              </a:rPr>
              <a:t>RUB</a:t>
            </a:r>
            <a:endParaRPr lang="en-US" sz="1200" dirty="0">
              <a:latin typeface="+mn-lt"/>
            </a:endParaRPr>
          </a:p>
        </p:txBody>
      </p:sp>
      <p:sp>
        <p:nvSpPr>
          <p:cNvPr id="30" name="Text 21"/>
          <p:cNvSpPr/>
          <p:nvPr/>
        </p:nvSpPr>
        <p:spPr>
          <a:xfrm>
            <a:off x="4986179" y="5481876"/>
            <a:ext cx="1843713"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1 053 USD</a:t>
            </a:r>
            <a:endParaRPr lang="en-US" sz="1200" dirty="0">
              <a:latin typeface="+mn-lt"/>
            </a:endParaRPr>
          </a:p>
        </p:txBody>
      </p:sp>
      <p:sp>
        <p:nvSpPr>
          <p:cNvPr id="31" name="Shape 22"/>
          <p:cNvSpPr/>
          <p:nvPr/>
        </p:nvSpPr>
        <p:spPr>
          <a:xfrm>
            <a:off x="668173" y="5717674"/>
            <a:ext cx="6285772" cy="297924"/>
          </a:xfrm>
          <a:prstGeom prst="rect">
            <a:avLst/>
          </a:prstGeom>
          <a:solidFill>
            <a:srgbClr val="FFFFFF">
              <a:alpha val="4000"/>
            </a:srgbClr>
          </a:solidFill>
          <a:ln/>
        </p:spPr>
        <p:txBody>
          <a:bodyPr/>
          <a:lstStyle/>
          <a:p>
            <a:endParaRPr lang="ru-RU"/>
          </a:p>
        </p:txBody>
      </p:sp>
      <p:sp>
        <p:nvSpPr>
          <p:cNvPr id="32" name="Text 23"/>
          <p:cNvSpPr/>
          <p:nvPr/>
        </p:nvSpPr>
        <p:spPr>
          <a:xfrm>
            <a:off x="792423" y="5779799"/>
            <a:ext cx="1844308"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К получению</a:t>
            </a:r>
            <a:endParaRPr lang="en-US" sz="1200" dirty="0">
              <a:latin typeface="+mn-lt"/>
            </a:endParaRPr>
          </a:p>
        </p:txBody>
      </p:sp>
      <p:sp>
        <p:nvSpPr>
          <p:cNvPr id="33" name="Text 24"/>
          <p:cNvSpPr/>
          <p:nvPr/>
        </p:nvSpPr>
        <p:spPr>
          <a:xfrm>
            <a:off x="2891187" y="5779799"/>
            <a:ext cx="1840537"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1 053 USD</a:t>
            </a:r>
            <a:endParaRPr lang="en-US" sz="1200" dirty="0">
              <a:latin typeface="+mn-lt"/>
            </a:endParaRPr>
          </a:p>
        </p:txBody>
      </p:sp>
      <p:sp>
        <p:nvSpPr>
          <p:cNvPr id="34" name="Text 25"/>
          <p:cNvSpPr/>
          <p:nvPr/>
        </p:nvSpPr>
        <p:spPr>
          <a:xfrm>
            <a:off x="4986179" y="5779799"/>
            <a:ext cx="1843713"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103 194 RUB</a:t>
            </a:r>
            <a:endParaRPr lang="en-US" sz="1200" dirty="0">
              <a:latin typeface="+mn-lt"/>
            </a:endParaRPr>
          </a:p>
        </p:txBody>
      </p:sp>
      <p:sp>
        <p:nvSpPr>
          <p:cNvPr id="35" name="Shape 26"/>
          <p:cNvSpPr/>
          <p:nvPr/>
        </p:nvSpPr>
        <p:spPr>
          <a:xfrm>
            <a:off x="668173" y="6015598"/>
            <a:ext cx="6285772" cy="297924"/>
          </a:xfrm>
          <a:prstGeom prst="rect">
            <a:avLst/>
          </a:prstGeom>
          <a:solidFill>
            <a:srgbClr val="000000">
              <a:alpha val="4000"/>
            </a:srgbClr>
          </a:solidFill>
          <a:ln/>
        </p:spPr>
        <p:txBody>
          <a:bodyPr/>
          <a:lstStyle/>
          <a:p>
            <a:endParaRPr lang="ru-RU"/>
          </a:p>
        </p:txBody>
      </p:sp>
      <p:sp>
        <p:nvSpPr>
          <p:cNvPr id="36" name="Text 27"/>
          <p:cNvSpPr/>
          <p:nvPr/>
        </p:nvSpPr>
        <p:spPr>
          <a:xfrm>
            <a:off x="792423" y="6077723"/>
            <a:ext cx="1844308"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Курс</a:t>
            </a:r>
            <a:endParaRPr lang="en-US" sz="1200" dirty="0">
              <a:latin typeface="+mn-lt"/>
            </a:endParaRPr>
          </a:p>
        </p:txBody>
      </p:sp>
      <p:sp>
        <p:nvSpPr>
          <p:cNvPr id="37" name="Text 28"/>
          <p:cNvSpPr/>
          <p:nvPr/>
        </p:nvSpPr>
        <p:spPr>
          <a:xfrm>
            <a:off x="2891187" y="6077723"/>
            <a:ext cx="1840537"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95 RUB/USD</a:t>
            </a:r>
            <a:endParaRPr lang="en-US" sz="1200" dirty="0">
              <a:latin typeface="+mn-lt"/>
            </a:endParaRPr>
          </a:p>
        </p:txBody>
      </p:sp>
      <p:sp>
        <p:nvSpPr>
          <p:cNvPr id="38" name="Text 29"/>
          <p:cNvSpPr/>
          <p:nvPr/>
        </p:nvSpPr>
        <p:spPr>
          <a:xfrm>
            <a:off x="4986179" y="6077723"/>
            <a:ext cx="1843713"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98 RUB/USD</a:t>
            </a:r>
            <a:endParaRPr lang="en-US" sz="1200" dirty="0">
              <a:latin typeface="+mn-lt"/>
            </a:endParaRPr>
          </a:p>
        </p:txBody>
      </p:sp>
      <p:sp>
        <p:nvSpPr>
          <p:cNvPr id="39" name="Text 30"/>
          <p:cNvSpPr/>
          <p:nvPr/>
        </p:nvSpPr>
        <p:spPr>
          <a:xfrm>
            <a:off x="661821" y="6486637"/>
            <a:ext cx="6298475" cy="173673"/>
          </a:xfrm>
          <a:prstGeom prst="rect">
            <a:avLst/>
          </a:prstGeom>
          <a:noFill/>
          <a:ln/>
        </p:spPr>
        <p:txBody>
          <a:bodyPr wrap="none" lIns="0" tIns="0" rIns="0" bIns="0" rtlCol="0" anchor="t"/>
          <a:lstStyle/>
          <a:p>
            <a:pPr>
              <a:lnSpc>
                <a:spcPts val="1334"/>
              </a:lnSpc>
            </a:pPr>
            <a:r>
              <a:rPr lang="en-US" sz="1200" dirty="0">
                <a:solidFill>
                  <a:srgbClr val="443728"/>
                </a:solidFill>
                <a:latin typeface="+mn-lt"/>
                <a:ea typeface="Open Sans" pitchFamily="34" charset="-122"/>
                <a:cs typeface="Open Sans" pitchFamily="34" charset="-120"/>
              </a:rPr>
              <a:t>Результат: фиксация курса и получение </a:t>
            </a:r>
            <a:r>
              <a:rPr lang="en-US" sz="1200" dirty="0" err="1">
                <a:solidFill>
                  <a:srgbClr val="443728"/>
                </a:solidFill>
                <a:latin typeface="+mn-lt"/>
                <a:ea typeface="Open Sans" pitchFamily="34" charset="-122"/>
                <a:cs typeface="Open Sans" pitchFamily="34" charset="-120"/>
              </a:rPr>
              <a:t>дохода</a:t>
            </a:r>
            <a:r>
              <a:rPr lang="en-US" sz="1200" dirty="0">
                <a:solidFill>
                  <a:srgbClr val="443728"/>
                </a:solidFill>
                <a:latin typeface="+mn-lt"/>
                <a:ea typeface="Open Sans" pitchFamily="34" charset="-122"/>
                <a:cs typeface="Open Sans" pitchFamily="34" charset="-120"/>
              </a:rPr>
              <a:t> 3 159 RUB от разницы курсов</a:t>
            </a:r>
            <a:endParaRPr lang="en-US" sz="1200" dirty="0">
              <a:latin typeface="+mn-lt"/>
            </a:endParaRPr>
          </a:p>
        </p:txBody>
      </p:sp>
      <p:pic>
        <p:nvPicPr>
          <p:cNvPr id="41" name="Рисунок 40">
            <a:extLst>
              <a:ext uri="{FF2B5EF4-FFF2-40B4-BE49-F238E27FC236}">
                <a16:creationId xmlns:a16="http://schemas.microsoft.com/office/drawing/2014/main" id="{0EF5B11E-F324-42F7-92D5-39857D731823}"/>
              </a:ext>
            </a:extLst>
          </p:cNvPr>
          <p:cNvPicPr>
            <a:picLocks noChangeAspect="1"/>
          </p:cNvPicPr>
          <p:nvPr/>
        </p:nvPicPr>
        <p:blipFill rotWithShape="1">
          <a:blip r:embed="rId14"/>
          <a:srcRect l="606"/>
          <a:stretch/>
        </p:blipFill>
        <p:spPr>
          <a:xfrm>
            <a:off x="7304724" y="1665274"/>
            <a:ext cx="4866102" cy="334675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3"/>
            <a:ext cx="9107654" cy="74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Стресс-тестирование процентного риска</a:t>
            </a:r>
            <a:endParaRPr lang="en-US" sz="2800" dirty="0">
              <a:solidFill>
                <a:srgbClr val="443728"/>
              </a:solidFill>
              <a:latin typeface="+mj-lt"/>
              <a:ea typeface="Crimson Pro Bold" pitchFamily="34" charset="-122"/>
            </a:endParaRPr>
          </a:p>
        </p:txBody>
      </p:sp>
      <p:sp>
        <p:nvSpPr>
          <p:cNvPr id="3" name="Text 1"/>
          <p:cNvSpPr/>
          <p:nvPr/>
        </p:nvSpPr>
        <p:spPr>
          <a:xfrm>
            <a:off x="696913" y="1299891"/>
            <a:ext cx="10980382" cy="423564"/>
          </a:xfrm>
          <a:prstGeom prst="rect">
            <a:avLst/>
          </a:prstGeom>
          <a:noFill/>
          <a:ln/>
        </p:spPr>
        <p:txBody>
          <a:bodyPr wrap="square" lIns="0" tIns="0" rIns="0" bIns="0" rtlCol="0" anchor="t"/>
          <a:lstStyle/>
          <a:p>
            <a:pPr>
              <a:lnSpc>
                <a:spcPts val="1700"/>
              </a:lnSpc>
            </a:pPr>
            <a:r>
              <a:rPr lang="ru-RU" sz="1400" dirty="0">
                <a:solidFill>
                  <a:srgbClr val="443728"/>
                </a:solidFill>
                <a:latin typeface="+mn-lt"/>
                <a:ea typeface="Open Sans" pitchFamily="34" charset="-122"/>
                <a:cs typeface="Open Sans" pitchFamily="34" charset="-120"/>
              </a:rPr>
              <a:t>Процентный риск — риск возникновения финансовых потерь из-за неблагоприятных изменений процентных ставок. Отчет позволяет провести анализ влияния изменения рыночных процентных ставок на процентные расходы по кредитам</a:t>
            </a:r>
            <a:endParaRPr lang="en-US" sz="1400" dirty="0">
              <a:latin typeface="+mn-lt"/>
            </a:endParaRPr>
          </a:p>
        </p:txBody>
      </p:sp>
      <p:pic>
        <p:nvPicPr>
          <p:cNvPr id="4" name="Image 0" descr="preencoded.png"/>
          <p:cNvPicPr>
            <a:picLocks noChangeAspect="1"/>
          </p:cNvPicPr>
          <p:nvPr/>
        </p:nvPicPr>
        <p:blipFill>
          <a:blip r:embed="rId3"/>
          <a:stretch>
            <a:fillRect/>
          </a:stretch>
        </p:blipFill>
        <p:spPr>
          <a:xfrm>
            <a:off x="-35967" y="1989137"/>
            <a:ext cx="12231142" cy="4870449"/>
          </a:xfrm>
          <a:prstGeom prst="rect">
            <a:avLst/>
          </a:prstGeom>
        </p:spPr>
      </p:pic>
      <p:pic>
        <p:nvPicPr>
          <p:cNvPr id="7" name="Рисунок 6">
            <a:extLst>
              <a:ext uri="{FF2B5EF4-FFF2-40B4-BE49-F238E27FC236}">
                <a16:creationId xmlns:a16="http://schemas.microsoft.com/office/drawing/2014/main" id="{AFF7AC3A-2144-41CC-8008-8B596F6F636C}"/>
              </a:ext>
            </a:extLst>
          </p:cNvPr>
          <p:cNvPicPr>
            <a:picLocks noChangeAspect="1"/>
          </p:cNvPicPr>
          <p:nvPr/>
        </p:nvPicPr>
        <p:blipFill>
          <a:blip r:embed="rId4"/>
          <a:stretch>
            <a:fillRect/>
          </a:stretch>
        </p:blipFill>
        <p:spPr>
          <a:xfrm>
            <a:off x="623734" y="2421682"/>
            <a:ext cx="10947707" cy="3960440"/>
          </a:xfrm>
          <a:prstGeom prst="roundRect">
            <a:avLst/>
          </a:prstGeom>
        </p:spPr>
      </p:pic>
    </p:spTree>
    <p:extLst>
      <p:ext uri="{BB962C8B-B14F-4D97-AF65-F5344CB8AC3E}">
        <p14:creationId xmlns:p14="http://schemas.microsoft.com/office/powerpoint/2010/main" val="4122829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3"/>
            <a:ext cx="9107654" cy="70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Управление финансовыми рисками </a:t>
            </a:r>
            <a:r>
              <a:rPr lang="en-US" sz="2800" dirty="0" err="1">
                <a:solidFill>
                  <a:srgbClr val="443728"/>
                </a:solidFill>
                <a:latin typeface="+mj-lt"/>
                <a:ea typeface="Crimson Pro Bold" pitchFamily="34" charset="-122"/>
              </a:rPr>
              <a:t>через</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лимиты</a:t>
            </a:r>
            <a:endParaRPr lang="en-US" sz="2800" dirty="0">
              <a:solidFill>
                <a:srgbClr val="443728"/>
              </a:solidFill>
              <a:latin typeface="+mj-lt"/>
              <a:ea typeface="Crimson Pro Bold" pitchFamily="34" charset="-122"/>
            </a:endParaRPr>
          </a:p>
        </p:txBody>
      </p:sp>
      <p:sp>
        <p:nvSpPr>
          <p:cNvPr id="4" name="Shape 2"/>
          <p:cNvSpPr/>
          <p:nvPr/>
        </p:nvSpPr>
        <p:spPr>
          <a:xfrm>
            <a:off x="696914" y="1053530"/>
            <a:ext cx="5347779" cy="3672409"/>
          </a:xfrm>
          <a:prstGeom prst="roundRect">
            <a:avLst>
              <a:gd name="adj" fmla="val 1951"/>
            </a:avLst>
          </a:prstGeom>
          <a:solidFill>
            <a:srgbClr val="FFFCFA"/>
          </a:solidFill>
          <a:ln w="22860">
            <a:solidFill>
              <a:srgbClr val="FCC451"/>
            </a:solidFill>
            <a:prstDash val="solid"/>
          </a:ln>
        </p:spPr>
        <p:txBody>
          <a:bodyPr/>
          <a:lstStyle/>
          <a:p>
            <a:endParaRPr lang="ru-RU"/>
          </a:p>
        </p:txBody>
      </p:sp>
      <p:sp>
        <p:nvSpPr>
          <p:cNvPr id="7" name="Text 4"/>
          <p:cNvSpPr/>
          <p:nvPr/>
        </p:nvSpPr>
        <p:spPr>
          <a:xfrm>
            <a:off x="813165" y="4002962"/>
            <a:ext cx="5080183" cy="571632"/>
          </a:xfrm>
          <a:prstGeom prst="rect">
            <a:avLst/>
          </a:prstGeom>
          <a:noFill/>
          <a:ln/>
        </p:spPr>
        <p:txBody>
          <a:bodyPr wrap="square" lIns="0" tIns="0" rIns="0" bIns="0" rtlCol="0" anchor="t"/>
          <a:lstStyle/>
          <a:p>
            <a:pPr algn="ctr">
              <a:lnSpc>
                <a:spcPts val="1500"/>
              </a:lnSpc>
            </a:pPr>
            <a:r>
              <a:rPr lang="en-US" sz="1200" dirty="0">
                <a:solidFill>
                  <a:srgbClr val="443728"/>
                </a:solidFill>
                <a:latin typeface="+mn-lt"/>
                <a:ea typeface="Open Sans" pitchFamily="34" charset="-122"/>
                <a:cs typeface="Open Sans" pitchFamily="34" charset="-120"/>
              </a:rPr>
              <a:t>Максимальная сумма финансирования, предоставляемая банком группе компаний. Контроль доступного объема заимствований по </a:t>
            </a:r>
            <a:r>
              <a:rPr lang="en-US" sz="1200" dirty="0" err="1">
                <a:solidFill>
                  <a:srgbClr val="443728"/>
                </a:solidFill>
                <a:latin typeface="+mn-lt"/>
                <a:ea typeface="Open Sans" pitchFamily="34" charset="-122"/>
                <a:cs typeface="Open Sans" pitchFamily="34" charset="-120"/>
              </a:rPr>
              <a:t>каждому</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банку-партнеру</a:t>
            </a:r>
            <a:endParaRPr lang="en-US" sz="1200" dirty="0">
              <a:latin typeface="+mn-lt"/>
            </a:endParaRPr>
          </a:p>
        </p:txBody>
      </p:sp>
      <p:sp>
        <p:nvSpPr>
          <p:cNvPr id="8" name="Shape 5"/>
          <p:cNvSpPr/>
          <p:nvPr/>
        </p:nvSpPr>
        <p:spPr>
          <a:xfrm>
            <a:off x="6150482" y="1053530"/>
            <a:ext cx="5382871" cy="3672409"/>
          </a:xfrm>
          <a:prstGeom prst="roundRect">
            <a:avLst>
              <a:gd name="adj" fmla="val 1951"/>
            </a:avLst>
          </a:prstGeom>
          <a:solidFill>
            <a:srgbClr val="FFFCFA"/>
          </a:solidFill>
          <a:ln w="22860">
            <a:solidFill>
              <a:srgbClr val="B3BDB5"/>
            </a:solidFill>
            <a:prstDash val="solid"/>
          </a:ln>
        </p:spPr>
        <p:txBody>
          <a:bodyPr/>
          <a:lstStyle/>
          <a:p>
            <a:endParaRPr lang="ru-RU"/>
          </a:p>
        </p:txBody>
      </p:sp>
      <p:sp>
        <p:nvSpPr>
          <p:cNvPr id="11" name="Text 7"/>
          <p:cNvSpPr/>
          <p:nvPr/>
        </p:nvSpPr>
        <p:spPr>
          <a:xfrm>
            <a:off x="6328771" y="3997929"/>
            <a:ext cx="5080183" cy="381088"/>
          </a:xfrm>
          <a:prstGeom prst="rect">
            <a:avLst/>
          </a:prstGeom>
          <a:noFill/>
          <a:ln/>
        </p:spPr>
        <p:txBody>
          <a:bodyPr wrap="square" lIns="0" tIns="0" rIns="0" bIns="0" rtlCol="0" anchor="t"/>
          <a:lstStyle/>
          <a:p>
            <a:pPr algn="ctr">
              <a:lnSpc>
                <a:spcPts val="1500"/>
              </a:lnSpc>
            </a:pPr>
            <a:r>
              <a:rPr lang="en-US" sz="1200" dirty="0">
                <a:solidFill>
                  <a:srgbClr val="443728"/>
                </a:solidFill>
                <a:latin typeface="+mn-lt"/>
                <a:ea typeface="Open Sans" pitchFamily="34" charset="-122"/>
                <a:cs typeface="Open Sans" pitchFamily="34" charset="-120"/>
              </a:rPr>
              <a:t>Максимальная сумма средств для размещения в конкретном банке. Управление рисками </a:t>
            </a:r>
            <a:r>
              <a:rPr lang="en-US" sz="1200" dirty="0" err="1">
                <a:solidFill>
                  <a:srgbClr val="443728"/>
                </a:solidFill>
                <a:latin typeface="+mn-lt"/>
                <a:ea typeface="Open Sans" pitchFamily="34" charset="-122"/>
                <a:cs typeface="Open Sans" pitchFamily="34" charset="-120"/>
              </a:rPr>
              <a:t>концентрации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ликвидности</a:t>
            </a:r>
            <a:endParaRPr lang="en-US" sz="1200" dirty="0">
              <a:latin typeface="+mn-lt"/>
            </a:endParaRPr>
          </a:p>
        </p:txBody>
      </p:sp>
      <p:sp>
        <p:nvSpPr>
          <p:cNvPr id="12" name="Text 8"/>
          <p:cNvSpPr/>
          <p:nvPr/>
        </p:nvSpPr>
        <p:spPr>
          <a:xfrm>
            <a:off x="661821" y="4904784"/>
            <a:ext cx="2500990" cy="248104"/>
          </a:xfrm>
          <a:prstGeom prst="rect">
            <a:avLst/>
          </a:prstGeom>
          <a:noFill/>
          <a:ln/>
        </p:spPr>
        <p:txBody>
          <a:bodyPr wrap="none" lIns="0" tIns="0" rIns="0" bIns="0" rtlCol="0" anchor="t"/>
          <a:lstStyle/>
          <a:p>
            <a:pPr>
              <a:lnSpc>
                <a:spcPts val="1917"/>
              </a:lnSpc>
            </a:pPr>
            <a:r>
              <a:rPr lang="en-US" sz="1542" b="1" dirty="0">
                <a:solidFill>
                  <a:srgbClr val="443728"/>
                </a:solidFill>
                <a:latin typeface="+mn-lt"/>
                <a:ea typeface="Crimson Pro Bold" pitchFamily="34" charset="-122"/>
                <a:cs typeface="Crimson Pro Bold" pitchFamily="34" charset="-120"/>
              </a:rPr>
              <a:t>Контролируемые риски</a:t>
            </a:r>
            <a:endParaRPr lang="en-US" sz="1542" dirty="0">
              <a:latin typeface="+mn-lt"/>
            </a:endParaRPr>
          </a:p>
        </p:txBody>
      </p:sp>
      <p:pic>
        <p:nvPicPr>
          <p:cNvPr id="13" name="Image 2" descr="preencoded.png"/>
          <p:cNvPicPr>
            <a:picLocks noChangeAspect="1"/>
          </p:cNvPicPr>
          <p:nvPr/>
        </p:nvPicPr>
        <p:blipFill>
          <a:blip r:embed="rId3"/>
          <a:stretch>
            <a:fillRect/>
          </a:stretch>
        </p:blipFill>
        <p:spPr>
          <a:xfrm>
            <a:off x="661821" y="5311675"/>
            <a:ext cx="3623811" cy="529355"/>
          </a:xfrm>
          <a:prstGeom prst="rect">
            <a:avLst/>
          </a:prstGeom>
        </p:spPr>
      </p:pic>
      <p:sp>
        <p:nvSpPr>
          <p:cNvPr id="14" name="Text 9"/>
          <p:cNvSpPr/>
          <p:nvPr/>
        </p:nvSpPr>
        <p:spPr>
          <a:xfrm>
            <a:off x="794110" y="5946823"/>
            <a:ext cx="1725118"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Риск концентрации</a:t>
            </a:r>
            <a:endParaRPr lang="en-US" sz="1600" dirty="0">
              <a:latin typeface="+mn-lt"/>
            </a:endParaRPr>
          </a:p>
        </p:txBody>
      </p:sp>
      <p:sp>
        <p:nvSpPr>
          <p:cNvPr id="15" name="Text 10"/>
          <p:cNvSpPr/>
          <p:nvPr/>
        </p:nvSpPr>
        <p:spPr>
          <a:xfrm>
            <a:off x="794110" y="6217058"/>
            <a:ext cx="3359233"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Предотвращение чрезмерной зависимости от </a:t>
            </a:r>
            <a:r>
              <a:rPr lang="en-US" sz="1200" dirty="0" err="1">
                <a:solidFill>
                  <a:srgbClr val="443728"/>
                </a:solidFill>
                <a:latin typeface="+mn-lt"/>
                <a:ea typeface="Open Sans" pitchFamily="34" charset="-122"/>
                <a:cs typeface="Open Sans" pitchFamily="34" charset="-120"/>
              </a:rPr>
              <a:t>одного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партнера</a:t>
            </a:r>
            <a:endParaRPr lang="en-US" sz="1200" dirty="0">
              <a:latin typeface="+mn-lt"/>
            </a:endParaRPr>
          </a:p>
        </p:txBody>
      </p:sp>
      <p:pic>
        <p:nvPicPr>
          <p:cNvPr id="16" name="Image 3" descr="preencoded.png"/>
          <p:cNvPicPr>
            <a:picLocks noChangeAspect="1"/>
          </p:cNvPicPr>
          <p:nvPr/>
        </p:nvPicPr>
        <p:blipFill>
          <a:blip r:embed="rId4"/>
          <a:stretch>
            <a:fillRect/>
          </a:stretch>
        </p:blipFill>
        <p:spPr>
          <a:xfrm>
            <a:off x="4285632" y="5311675"/>
            <a:ext cx="3623811" cy="529355"/>
          </a:xfrm>
          <a:prstGeom prst="rect">
            <a:avLst/>
          </a:prstGeom>
        </p:spPr>
      </p:pic>
      <p:sp>
        <p:nvSpPr>
          <p:cNvPr id="17" name="Text 11"/>
          <p:cNvSpPr/>
          <p:nvPr/>
        </p:nvSpPr>
        <p:spPr>
          <a:xfrm>
            <a:off x="4417921" y="5946823"/>
            <a:ext cx="1654260"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Кредитный риск</a:t>
            </a:r>
            <a:endParaRPr lang="en-US" sz="1600" dirty="0">
              <a:latin typeface="+mn-lt"/>
            </a:endParaRPr>
          </a:p>
        </p:txBody>
      </p:sp>
      <p:sp>
        <p:nvSpPr>
          <p:cNvPr id="18" name="Text 12"/>
          <p:cNvSpPr/>
          <p:nvPr/>
        </p:nvSpPr>
        <p:spPr>
          <a:xfrm>
            <a:off x="4417921" y="6217058"/>
            <a:ext cx="3359233"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Контроль объема заимствований с </a:t>
            </a:r>
            <a:r>
              <a:rPr lang="en-US" sz="1200" dirty="0" err="1">
                <a:solidFill>
                  <a:srgbClr val="443728"/>
                </a:solidFill>
                <a:latin typeface="+mn-lt"/>
                <a:ea typeface="Open Sans" pitchFamily="34" charset="-122"/>
                <a:cs typeface="Open Sans" pitchFamily="34" charset="-120"/>
              </a:rPr>
              <a:t>учетом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устойчивости</a:t>
            </a:r>
            <a:endParaRPr lang="en-US" sz="1200" dirty="0">
              <a:latin typeface="+mn-lt"/>
            </a:endParaRPr>
          </a:p>
        </p:txBody>
      </p:sp>
      <p:pic>
        <p:nvPicPr>
          <p:cNvPr id="19" name="Image 4" descr="preencoded.png"/>
          <p:cNvPicPr>
            <a:picLocks noChangeAspect="1"/>
          </p:cNvPicPr>
          <p:nvPr/>
        </p:nvPicPr>
        <p:blipFill>
          <a:blip r:embed="rId5"/>
          <a:stretch>
            <a:fillRect/>
          </a:stretch>
        </p:blipFill>
        <p:spPr>
          <a:xfrm>
            <a:off x="7909443" y="5311675"/>
            <a:ext cx="3623811" cy="529355"/>
          </a:xfrm>
          <a:prstGeom prst="rect">
            <a:avLst/>
          </a:prstGeom>
        </p:spPr>
      </p:pic>
      <p:sp>
        <p:nvSpPr>
          <p:cNvPr id="20" name="Text 13"/>
          <p:cNvSpPr/>
          <p:nvPr/>
        </p:nvSpPr>
        <p:spPr>
          <a:xfrm>
            <a:off x="8041733" y="5946823"/>
            <a:ext cx="1654260" cy="206720"/>
          </a:xfrm>
          <a:prstGeom prst="rect">
            <a:avLst/>
          </a:prstGeom>
          <a:noFill/>
          <a:ln/>
        </p:spPr>
        <p:txBody>
          <a:bodyPr wrap="none" lIns="0" tIns="0" rIns="0" bIns="0" rtlCol="0" anchor="t"/>
          <a:lstStyle/>
          <a:p>
            <a:pPr>
              <a:lnSpc>
                <a:spcPts val="1625"/>
              </a:lnSpc>
            </a:pPr>
            <a:r>
              <a:rPr lang="en-US" sz="1600" b="1" dirty="0">
                <a:solidFill>
                  <a:srgbClr val="443728"/>
                </a:solidFill>
                <a:latin typeface="+mn-lt"/>
                <a:ea typeface="Crimson Pro Bold" pitchFamily="34" charset="-122"/>
                <a:cs typeface="Crimson Pro Bold" pitchFamily="34" charset="-120"/>
              </a:rPr>
              <a:t>Риск ликвидности</a:t>
            </a:r>
            <a:endParaRPr lang="en-US" sz="1600" dirty="0">
              <a:latin typeface="+mn-lt"/>
            </a:endParaRPr>
          </a:p>
        </p:txBody>
      </p:sp>
      <p:sp>
        <p:nvSpPr>
          <p:cNvPr id="21" name="Text 14"/>
          <p:cNvSpPr/>
          <p:nvPr/>
        </p:nvSpPr>
        <p:spPr>
          <a:xfrm>
            <a:off x="8041732" y="6217058"/>
            <a:ext cx="3359233" cy="381088"/>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Минимизация потерь при проблемах у </a:t>
            </a:r>
            <a:r>
              <a:rPr lang="en-US" sz="1200" dirty="0" err="1">
                <a:solidFill>
                  <a:srgbClr val="443728"/>
                </a:solidFill>
                <a:latin typeface="+mn-lt"/>
                <a:ea typeface="Open Sans" pitchFamily="34" charset="-122"/>
                <a:cs typeface="Open Sans" pitchFamily="34" charset="-120"/>
              </a:rPr>
              <a:t>банка-партнера</a:t>
            </a:r>
            <a:endParaRPr lang="en-US" sz="1200" dirty="0">
              <a:latin typeface="+mn-lt"/>
            </a:endParaRPr>
          </a:p>
        </p:txBody>
      </p:sp>
      <p:pic>
        <p:nvPicPr>
          <p:cNvPr id="29" name="Рисунок 28">
            <a:extLst>
              <a:ext uri="{FF2B5EF4-FFF2-40B4-BE49-F238E27FC236}">
                <a16:creationId xmlns:a16="http://schemas.microsoft.com/office/drawing/2014/main" id="{9B31A6D9-68D8-49D8-9376-0D1535313D8B}"/>
              </a:ext>
            </a:extLst>
          </p:cNvPr>
          <p:cNvPicPr>
            <a:picLocks noChangeAspect="1"/>
          </p:cNvPicPr>
          <p:nvPr/>
        </p:nvPicPr>
        <p:blipFill rotWithShape="1">
          <a:blip r:embed="rId6"/>
          <a:srcRect t="1" b="1809"/>
          <a:stretch/>
        </p:blipFill>
        <p:spPr>
          <a:xfrm>
            <a:off x="1186848" y="1311608"/>
            <a:ext cx="4332815" cy="2591686"/>
          </a:xfrm>
          <a:prstGeom prst="rect">
            <a:avLst/>
          </a:prstGeom>
          <a:ln>
            <a:solidFill>
              <a:schemeClr val="tx1"/>
            </a:solidFill>
          </a:ln>
        </p:spPr>
      </p:pic>
      <p:sp>
        <p:nvSpPr>
          <p:cNvPr id="30" name="Text 3">
            <a:extLst>
              <a:ext uri="{FF2B5EF4-FFF2-40B4-BE49-F238E27FC236}">
                <a16:creationId xmlns:a16="http://schemas.microsoft.com/office/drawing/2014/main" id="{5A83A8A7-5E87-457A-AC69-EEB2BCEA3A54}"/>
              </a:ext>
            </a:extLst>
          </p:cNvPr>
          <p:cNvSpPr/>
          <p:nvPr/>
        </p:nvSpPr>
        <p:spPr>
          <a:xfrm>
            <a:off x="2125241" y="1048985"/>
            <a:ext cx="2075140" cy="240777"/>
          </a:xfrm>
          <a:prstGeom prst="rect">
            <a:avLst/>
          </a:prstGeom>
          <a:noFill/>
          <a:ln/>
        </p:spPr>
        <p:txBody>
          <a:bodyPr wrap="square" lIns="0" tIns="0" rIns="0" bIns="0" rtlCol="0" anchor="t"/>
          <a:lstStyle/>
          <a:p>
            <a:pPr marL="0" indent="0" algn="ctr">
              <a:lnSpc>
                <a:spcPts val="1950"/>
              </a:lnSpc>
              <a:buNone/>
            </a:pPr>
            <a:r>
              <a:rPr lang="en-US" sz="1400" b="1" dirty="0">
                <a:solidFill>
                  <a:srgbClr val="443728"/>
                </a:solidFill>
                <a:latin typeface="+mn-lt"/>
                <a:ea typeface="Crimson Pro Bold" pitchFamily="34" charset="-122"/>
                <a:cs typeface="Crimson Pro Bold" pitchFamily="34" charset="-120"/>
              </a:rPr>
              <a:t>Кредитные лимиты</a:t>
            </a:r>
            <a:endParaRPr lang="en-US" sz="1400" dirty="0">
              <a:latin typeface="+mn-lt"/>
            </a:endParaRPr>
          </a:p>
        </p:txBody>
      </p:sp>
      <p:sp>
        <p:nvSpPr>
          <p:cNvPr id="31" name="Text 6">
            <a:extLst>
              <a:ext uri="{FF2B5EF4-FFF2-40B4-BE49-F238E27FC236}">
                <a16:creationId xmlns:a16="http://schemas.microsoft.com/office/drawing/2014/main" id="{14664429-9903-4B95-8F77-EFE3F10CD162}"/>
              </a:ext>
            </a:extLst>
          </p:cNvPr>
          <p:cNvSpPr/>
          <p:nvPr/>
        </p:nvSpPr>
        <p:spPr>
          <a:xfrm>
            <a:off x="7737887" y="1061813"/>
            <a:ext cx="2261949" cy="248007"/>
          </a:xfrm>
          <a:prstGeom prst="rect">
            <a:avLst/>
          </a:prstGeom>
          <a:noFill/>
          <a:ln/>
        </p:spPr>
        <p:txBody>
          <a:bodyPr wrap="none" lIns="0" tIns="0" rIns="0" bIns="0" rtlCol="0" anchor="t"/>
          <a:lstStyle/>
          <a:p>
            <a:pPr marL="0" indent="0" algn="ctr">
              <a:lnSpc>
                <a:spcPts val="1950"/>
              </a:lnSpc>
              <a:buNone/>
            </a:pPr>
            <a:r>
              <a:rPr lang="en-US" sz="1400" b="1" dirty="0">
                <a:solidFill>
                  <a:srgbClr val="443728"/>
                </a:solidFill>
                <a:latin typeface="+mn-lt"/>
                <a:ea typeface="Crimson Pro Bold" pitchFamily="34" charset="-122"/>
                <a:cs typeface="Crimson Pro Bold" pitchFamily="34" charset="-120"/>
              </a:rPr>
              <a:t>Лимиты размещения</a:t>
            </a:r>
            <a:endParaRPr lang="en-US" sz="1400" dirty="0">
              <a:latin typeface="+mn-lt"/>
            </a:endParaRPr>
          </a:p>
        </p:txBody>
      </p:sp>
      <p:pic>
        <p:nvPicPr>
          <p:cNvPr id="35" name="Рисунок 34">
            <a:extLst>
              <a:ext uri="{FF2B5EF4-FFF2-40B4-BE49-F238E27FC236}">
                <a16:creationId xmlns:a16="http://schemas.microsoft.com/office/drawing/2014/main" id="{ED8F0309-D20C-496F-BDFB-3932714861A7}"/>
              </a:ext>
            </a:extLst>
          </p:cNvPr>
          <p:cNvPicPr>
            <a:picLocks noChangeAspect="1"/>
          </p:cNvPicPr>
          <p:nvPr/>
        </p:nvPicPr>
        <p:blipFill rotWithShape="1">
          <a:blip r:embed="rId7"/>
          <a:srcRect r="14264" b="5695"/>
          <a:stretch/>
        </p:blipFill>
        <p:spPr>
          <a:xfrm>
            <a:off x="6709986" y="1315037"/>
            <a:ext cx="4317749" cy="2601226"/>
          </a:xfrm>
          <a:prstGeom prst="rect">
            <a:avLst/>
          </a:prstGeom>
          <a:ln>
            <a:solidFill>
              <a:schemeClr val="tx1"/>
            </a:solid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grpSp>
        <p:nvGrpSpPr>
          <p:cNvPr id="8" name="Группа 7">
            <a:extLst>
              <a:ext uri="{FF2B5EF4-FFF2-40B4-BE49-F238E27FC236}">
                <a16:creationId xmlns:a16="http://schemas.microsoft.com/office/drawing/2014/main" id="{FF981094-E19D-40B5-A650-F1DB26DEB70A}"/>
              </a:ext>
            </a:extLst>
          </p:cNvPr>
          <p:cNvGrpSpPr/>
          <p:nvPr/>
        </p:nvGrpSpPr>
        <p:grpSpPr>
          <a:xfrm>
            <a:off x="3525920" y="1999491"/>
            <a:ext cx="5102655" cy="4768015"/>
            <a:chOff x="3444057" y="903771"/>
            <a:chExt cx="5309461" cy="5072728"/>
          </a:xfrm>
        </p:grpSpPr>
        <p:grpSp>
          <p:nvGrpSpPr>
            <p:cNvPr id="39" name="Группа 38">
              <a:extLst>
                <a:ext uri="{FF2B5EF4-FFF2-40B4-BE49-F238E27FC236}">
                  <a16:creationId xmlns:a16="http://schemas.microsoft.com/office/drawing/2014/main" id="{51C2C557-B736-4A13-A85C-7D512B3A7836}"/>
                </a:ext>
              </a:extLst>
            </p:cNvPr>
            <p:cNvGrpSpPr/>
            <p:nvPr/>
          </p:nvGrpSpPr>
          <p:grpSpPr>
            <a:xfrm>
              <a:off x="5273677" y="2483566"/>
              <a:ext cx="1647819" cy="1894044"/>
              <a:chOff x="3333230" y="1597"/>
              <a:chExt cx="1647819" cy="1894044"/>
            </a:xfrm>
          </p:grpSpPr>
          <p:sp>
            <p:nvSpPr>
              <p:cNvPr id="42" name="Шестиугольник 41">
                <a:extLst>
                  <a:ext uri="{FF2B5EF4-FFF2-40B4-BE49-F238E27FC236}">
                    <a16:creationId xmlns:a16="http://schemas.microsoft.com/office/drawing/2014/main" id="{2D8521DD-EE15-4D5A-8109-C6AF9D21CA78}"/>
                  </a:ext>
                </a:extLst>
              </p:cNvPr>
              <p:cNvSpPr/>
              <p:nvPr/>
            </p:nvSpPr>
            <p:spPr>
              <a:xfrm rot="5400000">
                <a:off x="3210118" y="124709"/>
                <a:ext cx="1894044" cy="1647819"/>
              </a:xfrm>
              <a:prstGeom prst="hexagon">
                <a:avLst>
                  <a:gd name="adj" fmla="val 25000"/>
                  <a:gd name="vf" fmla="val 115470"/>
                </a:avLst>
              </a:prstGeom>
              <a:solidFill>
                <a:srgbClr val="B3BD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46" name="Шестиугольник 4">
                <a:extLst>
                  <a:ext uri="{FF2B5EF4-FFF2-40B4-BE49-F238E27FC236}">
                    <a16:creationId xmlns:a16="http://schemas.microsoft.com/office/drawing/2014/main" id="{E7DC9D08-FB3A-47F7-84F2-43CCD87386F7}"/>
                  </a:ext>
                </a:extLst>
              </p:cNvPr>
              <p:cNvSpPr txBox="1"/>
              <p:nvPr/>
            </p:nvSpPr>
            <p:spPr>
              <a:xfrm>
                <a:off x="3590015" y="296752"/>
                <a:ext cx="1134249"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ru-RU" sz="1600" kern="1200" dirty="0">
                  <a:solidFill>
                    <a:srgbClr val="475467"/>
                  </a:solidFill>
                </a:endParaRPr>
              </a:p>
            </p:txBody>
          </p:sp>
        </p:grpSp>
        <p:grpSp>
          <p:nvGrpSpPr>
            <p:cNvPr id="50" name="Группа 49">
              <a:extLst>
                <a:ext uri="{FF2B5EF4-FFF2-40B4-BE49-F238E27FC236}">
                  <a16:creationId xmlns:a16="http://schemas.microsoft.com/office/drawing/2014/main" id="{B6F157C4-5BA0-4CF2-A047-D1FD8B72052A}"/>
                </a:ext>
              </a:extLst>
            </p:cNvPr>
            <p:cNvGrpSpPr/>
            <p:nvPr/>
          </p:nvGrpSpPr>
          <p:grpSpPr>
            <a:xfrm>
              <a:off x="7105699" y="2502661"/>
              <a:ext cx="1647819" cy="1894044"/>
              <a:chOff x="3333230" y="1597"/>
              <a:chExt cx="1647819" cy="1894044"/>
            </a:xfrm>
          </p:grpSpPr>
          <p:sp>
            <p:nvSpPr>
              <p:cNvPr id="58" name="Шестиугольник 57">
                <a:extLst>
                  <a:ext uri="{FF2B5EF4-FFF2-40B4-BE49-F238E27FC236}">
                    <a16:creationId xmlns:a16="http://schemas.microsoft.com/office/drawing/2014/main" id="{2F62982C-7AAF-4E84-8672-B27A794C9E62}"/>
                  </a:ext>
                </a:extLst>
              </p:cNvPr>
              <p:cNvSpPr/>
              <p:nvPr/>
            </p:nvSpPr>
            <p:spPr>
              <a:xfrm rot="5400000">
                <a:off x="3210118" y="124709"/>
                <a:ext cx="1894044" cy="1647819"/>
              </a:xfrm>
              <a:prstGeom prst="hexagon">
                <a:avLst>
                  <a:gd name="adj" fmla="val 25000"/>
                  <a:gd name="vf" fmla="val 115470"/>
                </a:avLst>
              </a:prstGeom>
              <a:solidFill>
                <a:srgbClr val="FCC45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59" name="Шестиугольник 4">
                <a:extLst>
                  <a:ext uri="{FF2B5EF4-FFF2-40B4-BE49-F238E27FC236}">
                    <a16:creationId xmlns:a16="http://schemas.microsoft.com/office/drawing/2014/main" id="{FA0BD980-AA23-4E26-BB08-AEC82AD55C3B}"/>
                  </a:ext>
                </a:extLst>
              </p:cNvPr>
              <p:cNvSpPr txBox="1"/>
              <p:nvPr/>
            </p:nvSpPr>
            <p:spPr>
              <a:xfrm>
                <a:off x="3405814" y="287203"/>
                <a:ext cx="1456603"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67801" eaLnBrk="1" hangingPunct="1">
                  <a:lnSpc>
                    <a:spcPct val="85000"/>
                  </a:lnSpc>
                  <a:spcBef>
                    <a:spcPct val="50000"/>
                  </a:spcBef>
                  <a:buSzPct val="120000"/>
                  <a:defRPr/>
                </a:pPr>
                <a:r>
                  <a:rPr lang="ru-RU" sz="1400" b="1" dirty="0">
                    <a:solidFill>
                      <a:schemeClr val="tx1"/>
                    </a:solidFill>
                  </a:rPr>
                  <a:t>Формирование реестров платежей</a:t>
                </a:r>
              </a:p>
            </p:txBody>
          </p:sp>
        </p:grpSp>
        <p:grpSp>
          <p:nvGrpSpPr>
            <p:cNvPr id="60" name="Группа 59">
              <a:extLst>
                <a:ext uri="{FF2B5EF4-FFF2-40B4-BE49-F238E27FC236}">
                  <a16:creationId xmlns:a16="http://schemas.microsoft.com/office/drawing/2014/main" id="{A5B97A16-B7A3-4E60-B943-702BBC145155}"/>
                </a:ext>
              </a:extLst>
            </p:cNvPr>
            <p:cNvGrpSpPr/>
            <p:nvPr/>
          </p:nvGrpSpPr>
          <p:grpSpPr>
            <a:xfrm>
              <a:off x="6189689" y="4082455"/>
              <a:ext cx="1647819" cy="1894044"/>
              <a:chOff x="3333230" y="1597"/>
              <a:chExt cx="1647819" cy="1894044"/>
            </a:xfrm>
          </p:grpSpPr>
          <p:sp>
            <p:nvSpPr>
              <p:cNvPr id="61" name="Шестиугольник 60">
                <a:extLst>
                  <a:ext uri="{FF2B5EF4-FFF2-40B4-BE49-F238E27FC236}">
                    <a16:creationId xmlns:a16="http://schemas.microsoft.com/office/drawing/2014/main" id="{A4525BBD-B197-4665-965F-3D1039AF2EF3}"/>
                  </a:ext>
                </a:extLst>
              </p:cNvPr>
              <p:cNvSpPr/>
              <p:nvPr/>
            </p:nvSpPr>
            <p:spPr>
              <a:xfrm rot="5400000">
                <a:off x="3210118" y="124709"/>
                <a:ext cx="1894044" cy="1647819"/>
              </a:xfrm>
              <a:prstGeom prst="hexagon">
                <a:avLst>
                  <a:gd name="adj" fmla="val 25000"/>
                  <a:gd name="vf" fmla="val 115470"/>
                </a:avLst>
              </a:prstGeom>
              <a:solidFill>
                <a:srgbClr val="835E5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62" name="Шестиугольник 4">
                <a:extLst>
                  <a:ext uri="{FF2B5EF4-FFF2-40B4-BE49-F238E27FC236}">
                    <a16:creationId xmlns:a16="http://schemas.microsoft.com/office/drawing/2014/main" id="{FBB30312-0A42-4B6A-B06A-A151BCE02B11}"/>
                  </a:ext>
                </a:extLst>
              </p:cNvPr>
              <p:cNvSpPr txBox="1"/>
              <p:nvPr/>
            </p:nvSpPr>
            <p:spPr>
              <a:xfrm>
                <a:off x="3455498" y="306300"/>
                <a:ext cx="1422349"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FFFCFA"/>
                    </a:solidFill>
                  </a:rPr>
                  <a:t>Исполнение платежей</a:t>
                </a:r>
              </a:p>
            </p:txBody>
          </p:sp>
        </p:grpSp>
        <p:grpSp>
          <p:nvGrpSpPr>
            <p:cNvPr id="63" name="Группа 62">
              <a:extLst>
                <a:ext uri="{FF2B5EF4-FFF2-40B4-BE49-F238E27FC236}">
                  <a16:creationId xmlns:a16="http://schemas.microsoft.com/office/drawing/2014/main" id="{F543C846-2773-49BB-9349-7EABF4921CC7}"/>
                </a:ext>
              </a:extLst>
            </p:cNvPr>
            <p:cNvGrpSpPr/>
            <p:nvPr/>
          </p:nvGrpSpPr>
          <p:grpSpPr>
            <a:xfrm>
              <a:off x="4357667" y="4082454"/>
              <a:ext cx="1647819" cy="1894044"/>
              <a:chOff x="3333230" y="1597"/>
              <a:chExt cx="1647819" cy="1894044"/>
            </a:xfrm>
          </p:grpSpPr>
          <p:sp>
            <p:nvSpPr>
              <p:cNvPr id="64" name="Шестиугольник 63">
                <a:extLst>
                  <a:ext uri="{FF2B5EF4-FFF2-40B4-BE49-F238E27FC236}">
                    <a16:creationId xmlns:a16="http://schemas.microsoft.com/office/drawing/2014/main" id="{E6C86491-D772-4E07-A2D6-6EB9A0A11C5A}"/>
                  </a:ext>
                </a:extLst>
              </p:cNvPr>
              <p:cNvSpPr/>
              <p:nvPr/>
            </p:nvSpPr>
            <p:spPr>
              <a:xfrm rot="5400000">
                <a:off x="3210118" y="124709"/>
                <a:ext cx="1894044" cy="1647819"/>
              </a:xfrm>
              <a:prstGeom prst="hexagon">
                <a:avLst>
                  <a:gd name="adj" fmla="val 25000"/>
                  <a:gd name="vf" fmla="val 115470"/>
                </a:avLst>
              </a:prstGeom>
              <a:solidFill>
                <a:srgbClr val="C9907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66" name="Шестиугольник 4">
                <a:extLst>
                  <a:ext uri="{FF2B5EF4-FFF2-40B4-BE49-F238E27FC236}">
                    <a16:creationId xmlns:a16="http://schemas.microsoft.com/office/drawing/2014/main" id="{F0FC044F-0DDB-490B-AF88-87951D93D1B8}"/>
                  </a:ext>
                </a:extLst>
              </p:cNvPr>
              <p:cNvSpPr txBox="1"/>
              <p:nvPr/>
            </p:nvSpPr>
            <p:spPr>
              <a:xfrm>
                <a:off x="3401043" y="315848"/>
                <a:ext cx="1560696"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kern="0" dirty="0">
                    <a:solidFill>
                      <a:schemeClr val="tx1"/>
                    </a:solidFill>
                  </a:rPr>
                  <a:t>Разнесение платежей</a:t>
                </a:r>
              </a:p>
            </p:txBody>
          </p:sp>
        </p:grpSp>
        <p:grpSp>
          <p:nvGrpSpPr>
            <p:cNvPr id="67" name="Группа 66">
              <a:extLst>
                <a:ext uri="{FF2B5EF4-FFF2-40B4-BE49-F238E27FC236}">
                  <a16:creationId xmlns:a16="http://schemas.microsoft.com/office/drawing/2014/main" id="{04768C33-F1F5-4C08-BDB8-C9362E046D48}"/>
                </a:ext>
              </a:extLst>
            </p:cNvPr>
            <p:cNvGrpSpPr/>
            <p:nvPr/>
          </p:nvGrpSpPr>
          <p:grpSpPr>
            <a:xfrm>
              <a:off x="3444057" y="2471581"/>
              <a:ext cx="1647819" cy="1894044"/>
              <a:chOff x="3333230" y="1597"/>
              <a:chExt cx="1647819" cy="1894044"/>
            </a:xfrm>
          </p:grpSpPr>
          <p:sp>
            <p:nvSpPr>
              <p:cNvPr id="68" name="Шестиугольник 67">
                <a:extLst>
                  <a:ext uri="{FF2B5EF4-FFF2-40B4-BE49-F238E27FC236}">
                    <a16:creationId xmlns:a16="http://schemas.microsoft.com/office/drawing/2014/main" id="{F0540658-85A8-4F9A-8C0F-ED0B01ECC7D4}"/>
                  </a:ext>
                </a:extLst>
              </p:cNvPr>
              <p:cNvSpPr/>
              <p:nvPr/>
            </p:nvSpPr>
            <p:spPr>
              <a:xfrm rot="5400000">
                <a:off x="3210118" y="124709"/>
                <a:ext cx="1894044" cy="1647819"/>
              </a:xfrm>
              <a:prstGeom prst="hexagon">
                <a:avLst>
                  <a:gd name="adj" fmla="val 25000"/>
                  <a:gd name="vf" fmla="val 115470"/>
                </a:avLst>
              </a:prstGeom>
              <a:solidFill>
                <a:srgbClr val="FCC45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69" name="Шестиугольник 4">
                <a:extLst>
                  <a:ext uri="{FF2B5EF4-FFF2-40B4-BE49-F238E27FC236}">
                    <a16:creationId xmlns:a16="http://schemas.microsoft.com/office/drawing/2014/main" id="{DF1CACD7-5ACF-49D0-949B-602050792081}"/>
                  </a:ext>
                </a:extLst>
              </p:cNvPr>
              <p:cNvSpPr txBox="1"/>
              <p:nvPr/>
            </p:nvSpPr>
            <p:spPr>
              <a:xfrm>
                <a:off x="3377200" y="296751"/>
                <a:ext cx="1555077"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67801" eaLnBrk="1" hangingPunct="1">
                  <a:lnSpc>
                    <a:spcPct val="85000"/>
                  </a:lnSpc>
                  <a:spcBef>
                    <a:spcPct val="50000"/>
                  </a:spcBef>
                  <a:buSzPct val="120000"/>
                  <a:defRPr/>
                </a:pPr>
                <a:r>
                  <a:rPr lang="ru-RU" sz="1400" b="1" dirty="0">
                    <a:solidFill>
                      <a:schemeClr val="tx1"/>
                    </a:solidFill>
                  </a:rPr>
                  <a:t>Отчетность</a:t>
                </a:r>
              </a:p>
            </p:txBody>
          </p:sp>
        </p:grpSp>
        <p:grpSp>
          <p:nvGrpSpPr>
            <p:cNvPr id="70" name="Группа 69">
              <a:extLst>
                <a:ext uri="{FF2B5EF4-FFF2-40B4-BE49-F238E27FC236}">
                  <a16:creationId xmlns:a16="http://schemas.microsoft.com/office/drawing/2014/main" id="{7015BDAB-4FA5-4F47-90E1-262AF8BB695D}"/>
                </a:ext>
              </a:extLst>
            </p:cNvPr>
            <p:cNvGrpSpPr/>
            <p:nvPr/>
          </p:nvGrpSpPr>
          <p:grpSpPr>
            <a:xfrm>
              <a:off x="4357666" y="903772"/>
              <a:ext cx="1647819" cy="1894044"/>
              <a:chOff x="3333230" y="1597"/>
              <a:chExt cx="1647819" cy="1894044"/>
            </a:xfrm>
          </p:grpSpPr>
          <p:sp>
            <p:nvSpPr>
              <p:cNvPr id="71" name="Шестиугольник 70">
                <a:extLst>
                  <a:ext uri="{FF2B5EF4-FFF2-40B4-BE49-F238E27FC236}">
                    <a16:creationId xmlns:a16="http://schemas.microsoft.com/office/drawing/2014/main" id="{354A2B64-2F5F-481C-8BA8-5EDA40EC782F}"/>
                  </a:ext>
                </a:extLst>
              </p:cNvPr>
              <p:cNvSpPr/>
              <p:nvPr/>
            </p:nvSpPr>
            <p:spPr>
              <a:xfrm rot="5400000">
                <a:off x="3210118" y="124709"/>
                <a:ext cx="1894044" cy="1647819"/>
              </a:xfrm>
              <a:prstGeom prst="hexagon">
                <a:avLst>
                  <a:gd name="adj" fmla="val 25000"/>
                  <a:gd name="vf" fmla="val 115470"/>
                </a:avLst>
              </a:prstGeom>
              <a:solidFill>
                <a:srgbClr val="835E5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72" name="Шестиугольник 4">
                <a:extLst>
                  <a:ext uri="{FF2B5EF4-FFF2-40B4-BE49-F238E27FC236}">
                    <a16:creationId xmlns:a16="http://schemas.microsoft.com/office/drawing/2014/main" id="{49E0BCD5-3050-4EC2-93E1-76E0F7E3A374}"/>
                  </a:ext>
                </a:extLst>
              </p:cNvPr>
              <p:cNvSpPr txBox="1"/>
              <p:nvPr/>
            </p:nvSpPr>
            <p:spPr>
              <a:xfrm>
                <a:off x="3444732" y="291624"/>
                <a:ext cx="1407649"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rgbClr val="FFFCFA"/>
                    </a:solidFill>
                  </a:rPr>
                  <a:t>Планирование наличных и безналичных операций</a:t>
                </a:r>
              </a:p>
            </p:txBody>
          </p:sp>
        </p:grpSp>
        <p:grpSp>
          <p:nvGrpSpPr>
            <p:cNvPr id="73" name="Группа 72">
              <a:extLst>
                <a:ext uri="{FF2B5EF4-FFF2-40B4-BE49-F238E27FC236}">
                  <a16:creationId xmlns:a16="http://schemas.microsoft.com/office/drawing/2014/main" id="{A3269ACD-3720-4AA2-B5E8-F3238F2A622A}"/>
                </a:ext>
              </a:extLst>
            </p:cNvPr>
            <p:cNvGrpSpPr/>
            <p:nvPr/>
          </p:nvGrpSpPr>
          <p:grpSpPr>
            <a:xfrm>
              <a:off x="6187286" y="903771"/>
              <a:ext cx="1647819" cy="1894044"/>
              <a:chOff x="3333230" y="1597"/>
              <a:chExt cx="1647819" cy="1894044"/>
            </a:xfrm>
          </p:grpSpPr>
          <p:sp>
            <p:nvSpPr>
              <p:cNvPr id="74" name="Шестиугольник 73">
                <a:extLst>
                  <a:ext uri="{FF2B5EF4-FFF2-40B4-BE49-F238E27FC236}">
                    <a16:creationId xmlns:a16="http://schemas.microsoft.com/office/drawing/2014/main" id="{EE2E4CBB-1235-47D9-A593-85CBB54D78E7}"/>
                  </a:ext>
                </a:extLst>
              </p:cNvPr>
              <p:cNvSpPr/>
              <p:nvPr/>
            </p:nvSpPr>
            <p:spPr>
              <a:xfrm rot="5400000">
                <a:off x="3210118" y="124709"/>
                <a:ext cx="1894044" cy="1647819"/>
              </a:xfrm>
              <a:prstGeom prst="hexagon">
                <a:avLst>
                  <a:gd name="adj" fmla="val 25000"/>
                  <a:gd name="vf" fmla="val 115470"/>
                </a:avLst>
              </a:prstGeom>
              <a:solidFill>
                <a:srgbClr val="C9907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ru-RU"/>
              </a:p>
            </p:txBody>
          </p:sp>
          <p:sp>
            <p:nvSpPr>
              <p:cNvPr id="75" name="Шестиугольник 4">
                <a:extLst>
                  <a:ext uri="{FF2B5EF4-FFF2-40B4-BE49-F238E27FC236}">
                    <a16:creationId xmlns:a16="http://schemas.microsoft.com/office/drawing/2014/main" id="{5FFE8B1E-7356-4A8F-9272-5402CB3DA05E}"/>
                  </a:ext>
                </a:extLst>
              </p:cNvPr>
              <p:cNvSpPr txBox="1"/>
              <p:nvPr/>
            </p:nvSpPr>
            <p:spPr>
              <a:xfrm>
                <a:off x="3464025" y="296751"/>
                <a:ext cx="1463618" cy="13037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ru-RU" sz="1400" b="1" dirty="0">
                    <a:solidFill>
                      <a:schemeClr val="tx1"/>
                    </a:solidFill>
                  </a:rPr>
                  <a:t>Гибкая настройка процессов согласования документов</a:t>
                </a:r>
              </a:p>
            </p:txBody>
          </p:sp>
        </p:grpSp>
      </p:grpSp>
      <p:sp>
        <p:nvSpPr>
          <p:cNvPr id="79" name="TextBox 78">
            <a:extLst>
              <a:ext uri="{FF2B5EF4-FFF2-40B4-BE49-F238E27FC236}">
                <a16:creationId xmlns:a16="http://schemas.microsoft.com/office/drawing/2014/main" id="{F9D0B468-2A7C-418F-834D-3B9C24A1F065}"/>
              </a:ext>
            </a:extLst>
          </p:cNvPr>
          <p:cNvSpPr txBox="1"/>
          <p:nvPr/>
        </p:nvSpPr>
        <p:spPr>
          <a:xfrm>
            <a:off x="8099568" y="1901364"/>
            <a:ext cx="3479009" cy="1384995"/>
          </a:xfrm>
          <a:prstGeom prst="rect">
            <a:avLst/>
          </a:prstGeom>
          <a:noFill/>
        </p:spPr>
        <p:txBody>
          <a:bodyPr wrap="square">
            <a:spAutoFit/>
          </a:bodyPr>
          <a:lstStyle/>
          <a:p>
            <a:pPr defTabSz="967801" eaLnBrk="1" hangingPunct="1">
              <a:spcBef>
                <a:spcPts val="0"/>
              </a:spcBef>
              <a:buSzPct val="120000"/>
              <a:defRPr/>
            </a:pPr>
            <a:r>
              <a:rPr lang="ru-RU" sz="1200" dirty="0">
                <a:latin typeface="+mn-lt"/>
              </a:rPr>
              <a:t>Согласование документов по настроенному маршруту, возможность уведомления ответственных лиц о более чем 70 различных событиях. Напоминания, оповещения и автоматическое согласование по таймауту. Согласования ответным письмом</a:t>
            </a:r>
          </a:p>
        </p:txBody>
      </p:sp>
      <p:sp>
        <p:nvSpPr>
          <p:cNvPr id="80" name="TextBox 79">
            <a:extLst>
              <a:ext uri="{FF2B5EF4-FFF2-40B4-BE49-F238E27FC236}">
                <a16:creationId xmlns:a16="http://schemas.microsoft.com/office/drawing/2014/main" id="{D5C6DE37-7A73-45F3-99BB-5FD369F49BD5}"/>
              </a:ext>
            </a:extLst>
          </p:cNvPr>
          <p:cNvSpPr txBox="1"/>
          <p:nvPr/>
        </p:nvSpPr>
        <p:spPr>
          <a:xfrm>
            <a:off x="577599" y="3639554"/>
            <a:ext cx="2712353" cy="1200329"/>
          </a:xfrm>
          <a:prstGeom prst="rect">
            <a:avLst/>
          </a:prstGeom>
          <a:noFill/>
        </p:spPr>
        <p:txBody>
          <a:bodyPr wrap="square">
            <a:spAutoFit/>
          </a:bodyPr>
          <a:lstStyle/>
          <a:p>
            <a:pPr algn="r" defTabSz="967801" eaLnBrk="1" hangingPunct="1">
              <a:spcBef>
                <a:spcPts val="0"/>
              </a:spcBef>
              <a:buSzPct val="120000"/>
              <a:defRPr/>
            </a:pPr>
            <a:r>
              <a:rPr lang="ru-RU" sz="1200" dirty="0">
                <a:latin typeface="+mn-lt"/>
              </a:rPr>
              <a:t>Анализ потоков денежных средств (по контрагентам)</a:t>
            </a:r>
          </a:p>
          <a:p>
            <a:pPr algn="r" defTabSz="967801" eaLnBrk="1" hangingPunct="1">
              <a:spcBef>
                <a:spcPts val="0"/>
              </a:spcBef>
              <a:buSzPct val="120000"/>
              <a:defRPr/>
            </a:pPr>
            <a:r>
              <a:rPr lang="ru-RU" sz="1200" dirty="0">
                <a:latin typeface="+mn-lt"/>
              </a:rPr>
              <a:t>Ведомость по денежным средствам</a:t>
            </a:r>
          </a:p>
          <a:p>
            <a:pPr algn="r" defTabSz="967801" eaLnBrk="1" hangingPunct="1">
              <a:spcBef>
                <a:spcPts val="0"/>
              </a:spcBef>
              <a:buSzPct val="120000"/>
              <a:defRPr/>
            </a:pPr>
            <a:r>
              <a:rPr lang="ru-RU" sz="1200" dirty="0">
                <a:latin typeface="+mn-lt"/>
              </a:rPr>
              <a:t>Сверка банковских выписок </a:t>
            </a:r>
          </a:p>
          <a:p>
            <a:pPr algn="r" defTabSz="967801" eaLnBrk="1" hangingPunct="1">
              <a:spcBef>
                <a:spcPts val="0"/>
              </a:spcBef>
              <a:buSzPct val="120000"/>
              <a:defRPr/>
            </a:pPr>
            <a:r>
              <a:rPr lang="ru-RU" sz="1200" dirty="0">
                <a:latin typeface="+mn-lt"/>
              </a:rPr>
              <a:t>и пр. </a:t>
            </a:r>
          </a:p>
        </p:txBody>
      </p:sp>
      <p:sp>
        <p:nvSpPr>
          <p:cNvPr id="82" name="TextBox 81">
            <a:extLst>
              <a:ext uri="{FF2B5EF4-FFF2-40B4-BE49-F238E27FC236}">
                <a16:creationId xmlns:a16="http://schemas.microsoft.com/office/drawing/2014/main" id="{CD4A3DCF-0D42-4CB7-ADFD-D0F251C2F77E}"/>
              </a:ext>
            </a:extLst>
          </p:cNvPr>
          <p:cNvSpPr txBox="1"/>
          <p:nvPr/>
        </p:nvSpPr>
        <p:spPr>
          <a:xfrm>
            <a:off x="8869160" y="3633534"/>
            <a:ext cx="2633179" cy="1505027"/>
          </a:xfrm>
          <a:prstGeom prst="rect">
            <a:avLst/>
          </a:prstGeom>
          <a:noFill/>
        </p:spPr>
        <p:txBody>
          <a:bodyPr wrap="square">
            <a:spAutoFit/>
          </a:bodyPr>
          <a:lstStyle/>
          <a:p>
            <a:pPr marL="0" lvl="1" algn="l" defTabSz="622300">
              <a:lnSpc>
                <a:spcPct val="90000"/>
              </a:lnSpc>
              <a:spcBef>
                <a:spcPct val="0"/>
              </a:spcBef>
              <a:spcAft>
                <a:spcPct val="15000"/>
              </a:spcAft>
            </a:pPr>
            <a:r>
              <a:rPr lang="ru-RU" sz="1200" kern="1200" dirty="0">
                <a:latin typeface="+mn-lt"/>
              </a:rPr>
              <a:t>Создание из Платежного календаря или независимо</a:t>
            </a:r>
          </a:p>
          <a:p>
            <a:pPr marL="0" lvl="1" algn="l" defTabSz="622300">
              <a:lnSpc>
                <a:spcPct val="90000"/>
              </a:lnSpc>
              <a:spcBef>
                <a:spcPct val="0"/>
              </a:spcBef>
              <a:spcAft>
                <a:spcPct val="15000"/>
              </a:spcAft>
            </a:pPr>
            <a:r>
              <a:rPr lang="ru-RU" sz="1200" kern="1200" dirty="0">
                <a:latin typeface="+mn-lt"/>
              </a:rPr>
              <a:t>Включение платежных позиций, ожидающих исполнения, контроль актуальности курса</a:t>
            </a:r>
          </a:p>
          <a:p>
            <a:pPr marL="0" lvl="1" algn="l" defTabSz="622300">
              <a:lnSpc>
                <a:spcPct val="90000"/>
              </a:lnSpc>
              <a:spcBef>
                <a:spcPct val="0"/>
              </a:spcBef>
              <a:spcAft>
                <a:spcPct val="15000"/>
              </a:spcAft>
            </a:pPr>
            <a:r>
              <a:rPr lang="ru-RU" sz="1200" b="0" i="0" kern="1200" dirty="0">
                <a:effectLst/>
                <a:latin typeface="+mn-lt"/>
              </a:rPr>
              <a:t>Согласование Реестра платежей</a:t>
            </a:r>
          </a:p>
          <a:p>
            <a:pPr marL="0" lvl="1" algn="l" defTabSz="622300">
              <a:lnSpc>
                <a:spcPct val="90000"/>
              </a:lnSpc>
              <a:spcBef>
                <a:spcPct val="0"/>
              </a:spcBef>
              <a:spcAft>
                <a:spcPct val="15000"/>
              </a:spcAft>
            </a:pPr>
            <a:endParaRPr lang="ru-RU" sz="1200" b="0" i="0" kern="1200" dirty="0">
              <a:effectLst/>
              <a:latin typeface="+mn-lt"/>
            </a:endParaRPr>
          </a:p>
        </p:txBody>
      </p:sp>
      <p:sp>
        <p:nvSpPr>
          <p:cNvPr id="83" name="TextBox 82">
            <a:extLst>
              <a:ext uri="{FF2B5EF4-FFF2-40B4-BE49-F238E27FC236}">
                <a16:creationId xmlns:a16="http://schemas.microsoft.com/office/drawing/2014/main" id="{978C3940-32DC-493D-BADE-F61F9C6B01C9}"/>
              </a:ext>
            </a:extLst>
          </p:cNvPr>
          <p:cNvSpPr txBox="1"/>
          <p:nvPr/>
        </p:nvSpPr>
        <p:spPr>
          <a:xfrm>
            <a:off x="8025123" y="5317568"/>
            <a:ext cx="3479009" cy="1172629"/>
          </a:xfrm>
          <a:prstGeom prst="rect">
            <a:avLst/>
          </a:prstGeom>
          <a:noFill/>
        </p:spPr>
        <p:txBody>
          <a:bodyPr wrap="square">
            <a:spAutoFit/>
          </a:bodyPr>
          <a:lstStyle/>
          <a:p>
            <a:pPr marL="0" lvl="1" algn="l" defTabSz="622300">
              <a:lnSpc>
                <a:spcPct val="90000"/>
              </a:lnSpc>
              <a:spcBef>
                <a:spcPct val="0"/>
              </a:spcBef>
              <a:spcAft>
                <a:spcPct val="15000"/>
              </a:spcAft>
            </a:pPr>
            <a:r>
              <a:rPr lang="ru-RU" sz="1200" kern="1200" dirty="0">
                <a:latin typeface="+mn-lt"/>
              </a:rPr>
              <a:t>Создание платежных документов при утверждении Реестра</a:t>
            </a:r>
          </a:p>
          <a:p>
            <a:pPr marL="0" lvl="1" algn="l" defTabSz="622300">
              <a:lnSpc>
                <a:spcPct val="90000"/>
              </a:lnSpc>
              <a:spcBef>
                <a:spcPct val="0"/>
              </a:spcBef>
              <a:spcAft>
                <a:spcPct val="15000"/>
              </a:spcAft>
            </a:pPr>
            <a:r>
              <a:rPr lang="ru-RU" sz="1200" dirty="0">
                <a:latin typeface="+mn-lt"/>
              </a:rPr>
              <a:t>Объединение однотипных платежных позиций в одно платежное поручение</a:t>
            </a:r>
            <a:endParaRPr lang="ru-RU" sz="1200" kern="1200" dirty="0">
              <a:latin typeface="+mn-lt"/>
            </a:endParaRPr>
          </a:p>
          <a:p>
            <a:pPr marL="0" lvl="1" algn="l" defTabSz="622300">
              <a:lnSpc>
                <a:spcPct val="90000"/>
              </a:lnSpc>
              <a:spcBef>
                <a:spcPct val="0"/>
              </a:spcBef>
              <a:spcAft>
                <a:spcPct val="15000"/>
              </a:spcAft>
            </a:pPr>
            <a:r>
              <a:rPr lang="ru-RU" sz="1200" b="0" i="0" kern="1200" dirty="0">
                <a:effectLst/>
                <a:latin typeface="+mn-lt"/>
              </a:rPr>
              <a:t>Выгрузка документов в банк</a:t>
            </a:r>
          </a:p>
          <a:p>
            <a:pPr marL="0" lvl="1" algn="l" defTabSz="622300">
              <a:lnSpc>
                <a:spcPct val="90000"/>
              </a:lnSpc>
              <a:spcBef>
                <a:spcPct val="0"/>
              </a:spcBef>
              <a:spcAft>
                <a:spcPct val="15000"/>
              </a:spcAft>
            </a:pPr>
            <a:r>
              <a:rPr lang="ru-RU" sz="1200" b="0" i="0" kern="1200" dirty="0">
                <a:effectLst/>
                <a:latin typeface="+mn-lt"/>
              </a:rPr>
              <a:t>Правила запрета операций</a:t>
            </a:r>
          </a:p>
        </p:txBody>
      </p:sp>
      <p:sp>
        <p:nvSpPr>
          <p:cNvPr id="84" name="TextBox 83">
            <a:extLst>
              <a:ext uri="{FF2B5EF4-FFF2-40B4-BE49-F238E27FC236}">
                <a16:creationId xmlns:a16="http://schemas.microsoft.com/office/drawing/2014/main" id="{19B999DD-82CA-40B3-8001-B71BBDC0FBBA}"/>
              </a:ext>
            </a:extLst>
          </p:cNvPr>
          <p:cNvSpPr txBox="1"/>
          <p:nvPr/>
        </p:nvSpPr>
        <p:spPr>
          <a:xfrm>
            <a:off x="587259" y="5330086"/>
            <a:ext cx="3544423" cy="1015663"/>
          </a:xfrm>
          <a:prstGeom prst="rect">
            <a:avLst/>
          </a:prstGeom>
          <a:noFill/>
        </p:spPr>
        <p:txBody>
          <a:bodyPr wrap="square">
            <a:spAutoFit/>
          </a:bodyPr>
          <a:lstStyle/>
          <a:p>
            <a:pPr algn="r" defTabSz="967801" eaLnBrk="1" hangingPunct="1">
              <a:spcBef>
                <a:spcPts val="0"/>
              </a:spcBef>
              <a:buSzPct val="120000"/>
              <a:defRPr/>
            </a:pPr>
            <a:r>
              <a:rPr lang="ru-RU" sz="1200" dirty="0">
                <a:latin typeface="+mn-lt"/>
              </a:rPr>
              <a:t>Банковские выписки</a:t>
            </a:r>
          </a:p>
          <a:p>
            <a:pPr algn="r" defTabSz="967801" eaLnBrk="1" hangingPunct="1">
              <a:spcBef>
                <a:spcPts val="0"/>
              </a:spcBef>
              <a:buSzPct val="120000"/>
              <a:defRPr/>
            </a:pPr>
            <a:r>
              <a:rPr lang="ru-RU" sz="1200" dirty="0">
                <a:latin typeface="+mn-lt"/>
              </a:rPr>
              <a:t>Кассовые документы</a:t>
            </a:r>
          </a:p>
          <a:p>
            <a:pPr algn="r" defTabSz="967801" eaLnBrk="1" hangingPunct="1">
              <a:spcBef>
                <a:spcPts val="0"/>
              </a:spcBef>
              <a:buSzPct val="120000"/>
              <a:defRPr/>
            </a:pPr>
            <a:r>
              <a:rPr lang="ru-RU" sz="1200" dirty="0">
                <a:latin typeface="+mn-lt"/>
              </a:rPr>
              <a:t>Эквайринг</a:t>
            </a:r>
          </a:p>
          <a:p>
            <a:pPr algn="r" defTabSz="967801" eaLnBrk="1" hangingPunct="1">
              <a:spcBef>
                <a:spcPts val="0"/>
              </a:spcBef>
              <a:buSzPct val="120000"/>
              <a:defRPr/>
            </a:pPr>
            <a:r>
              <a:rPr lang="ru-RU" sz="1200" dirty="0">
                <a:latin typeface="+mn-lt"/>
              </a:rPr>
              <a:t>Обогащение выписки управленческими аналитиками </a:t>
            </a:r>
          </a:p>
        </p:txBody>
      </p:sp>
      <p:sp>
        <p:nvSpPr>
          <p:cNvPr id="85" name="TextBox 84">
            <a:extLst>
              <a:ext uri="{FF2B5EF4-FFF2-40B4-BE49-F238E27FC236}">
                <a16:creationId xmlns:a16="http://schemas.microsoft.com/office/drawing/2014/main" id="{F19AFC87-72AB-4F45-9201-55592CF91B85}"/>
              </a:ext>
            </a:extLst>
          </p:cNvPr>
          <p:cNvSpPr txBox="1"/>
          <p:nvPr/>
        </p:nvSpPr>
        <p:spPr>
          <a:xfrm>
            <a:off x="510505" y="1901364"/>
            <a:ext cx="3544423" cy="1384995"/>
          </a:xfrm>
          <a:prstGeom prst="rect">
            <a:avLst/>
          </a:prstGeom>
          <a:noFill/>
        </p:spPr>
        <p:txBody>
          <a:bodyPr wrap="square">
            <a:spAutoFit/>
          </a:bodyPr>
          <a:lstStyle/>
          <a:p>
            <a:pPr algn="r" defTabSz="967801" eaLnBrk="1" hangingPunct="1">
              <a:spcBef>
                <a:spcPts val="0"/>
              </a:spcBef>
              <a:buSzPct val="120000"/>
              <a:defRPr/>
            </a:pPr>
            <a:r>
              <a:rPr lang="ru-RU" sz="1200" dirty="0">
                <a:latin typeface="+mn-lt"/>
              </a:rPr>
              <a:t>Создание планируемых поступлений ДС</a:t>
            </a:r>
          </a:p>
          <a:p>
            <a:pPr algn="r" defTabSz="967801" eaLnBrk="1" hangingPunct="1">
              <a:spcBef>
                <a:spcPts val="0"/>
              </a:spcBef>
              <a:buSzPct val="120000"/>
              <a:defRPr/>
            </a:pPr>
            <a:r>
              <a:rPr lang="ru-RU" sz="1200" dirty="0">
                <a:latin typeface="+mn-lt"/>
              </a:rPr>
              <a:t>Создание платежей: напрямую, через 3-е лицо, агента или цепочки. Контроль лимитов БДДС, контроль задолженности по договору, по контрагенту</a:t>
            </a:r>
          </a:p>
          <a:p>
            <a:pPr algn="r" defTabSz="967801" eaLnBrk="1" hangingPunct="1">
              <a:spcBef>
                <a:spcPts val="0"/>
              </a:spcBef>
              <a:buSzPct val="120000"/>
              <a:defRPr/>
            </a:pPr>
            <a:r>
              <a:rPr lang="ru-RU" sz="1200" dirty="0">
                <a:latin typeface="+mn-lt"/>
              </a:rPr>
              <a:t>Генерация платежных позиций по графику платежей</a:t>
            </a:r>
          </a:p>
        </p:txBody>
      </p:sp>
      <p:pic>
        <p:nvPicPr>
          <p:cNvPr id="34" name="Image 1" descr="preencoded.png">
            <a:extLst>
              <a:ext uri="{FF2B5EF4-FFF2-40B4-BE49-F238E27FC236}">
                <a16:creationId xmlns:a16="http://schemas.microsoft.com/office/drawing/2014/main" id="{3B294D27-781D-41C9-9A11-F72EAB52ECF2}"/>
              </a:ext>
            </a:extLst>
          </p:cNvPr>
          <p:cNvPicPr>
            <a:picLocks noChangeAspect="1"/>
          </p:cNvPicPr>
          <p:nvPr/>
        </p:nvPicPr>
        <p:blipFill rotWithShape="1">
          <a:blip r:embed="rId3"/>
          <a:srcRect t="-1" b="38507"/>
          <a:stretch/>
        </p:blipFill>
        <p:spPr>
          <a:xfrm>
            <a:off x="11523" y="-18602"/>
            <a:ext cx="12161366" cy="1885006"/>
          </a:xfrm>
          <a:prstGeom prst="rect">
            <a:avLst/>
          </a:prstGeom>
        </p:spPr>
      </p:pic>
      <p:sp>
        <p:nvSpPr>
          <p:cNvPr id="35" name="Заголовок 1">
            <a:extLst>
              <a:ext uri="{FF2B5EF4-FFF2-40B4-BE49-F238E27FC236}">
                <a16:creationId xmlns:a16="http://schemas.microsoft.com/office/drawing/2014/main" id="{8459F2D2-81E5-496F-95AE-89752E115A09}"/>
              </a:ext>
            </a:extLst>
          </p:cNvPr>
          <p:cNvSpPr txBox="1">
            <a:spLocks noChangeArrowheads="1"/>
          </p:cNvSpPr>
          <p:nvPr/>
        </p:nvSpPr>
        <p:spPr>
          <a:xfrm>
            <a:off x="622504" y="188914"/>
            <a:ext cx="9000504" cy="792162"/>
          </a:xfrm>
          <a:prstGeom prst="rect">
            <a:avLst/>
          </a:prstGeom>
        </p:spPr>
        <p:txBody>
          <a:bodyPr anchor="ctr"/>
          <a:lstStyle>
            <a:lvl1pPr algn="l" rtl="0" eaLnBrk="0" fontAlgn="base" hangingPunct="0">
              <a:spcBef>
                <a:spcPct val="0"/>
              </a:spcBef>
              <a:spcAft>
                <a:spcPct val="0"/>
              </a:spcAft>
              <a:defRPr sz="3069" kern="1200">
                <a:solidFill>
                  <a:schemeClr val="tx2"/>
                </a:solidFill>
                <a:latin typeface="+mj-lt"/>
                <a:ea typeface="+mj-ea"/>
                <a:cs typeface="+mj-cs"/>
              </a:defRPr>
            </a:lvl1pPr>
            <a:lvl2pPr algn="l" rtl="0" eaLnBrk="0" fontAlgn="base" hangingPunct="0">
              <a:spcBef>
                <a:spcPct val="0"/>
              </a:spcBef>
              <a:spcAft>
                <a:spcPct val="0"/>
              </a:spcAft>
              <a:defRPr sz="3069">
                <a:solidFill>
                  <a:schemeClr val="tx2"/>
                </a:solidFill>
                <a:latin typeface="Futura PT Demi" panose="020B0702020204020303" pitchFamily="34" charset="0"/>
              </a:defRPr>
            </a:lvl2pPr>
            <a:lvl3pPr algn="l" rtl="0" eaLnBrk="0" fontAlgn="base" hangingPunct="0">
              <a:spcBef>
                <a:spcPct val="0"/>
              </a:spcBef>
              <a:spcAft>
                <a:spcPct val="0"/>
              </a:spcAft>
              <a:defRPr sz="3069">
                <a:solidFill>
                  <a:schemeClr val="tx2"/>
                </a:solidFill>
                <a:latin typeface="Futura PT Demi" panose="020B0702020204020303" pitchFamily="34" charset="0"/>
              </a:defRPr>
            </a:lvl3pPr>
            <a:lvl4pPr algn="l" rtl="0" eaLnBrk="0" fontAlgn="base" hangingPunct="0">
              <a:spcBef>
                <a:spcPct val="0"/>
              </a:spcBef>
              <a:spcAft>
                <a:spcPct val="0"/>
              </a:spcAft>
              <a:defRPr sz="3069">
                <a:solidFill>
                  <a:schemeClr val="tx2"/>
                </a:solidFill>
                <a:latin typeface="Futura PT Demi" panose="020B0702020204020303" pitchFamily="34" charset="0"/>
              </a:defRPr>
            </a:lvl4pPr>
            <a:lvl5pPr algn="l" rtl="0" eaLnBrk="0" fontAlgn="base" hangingPunct="0">
              <a:spcBef>
                <a:spcPct val="0"/>
              </a:spcBef>
              <a:spcAft>
                <a:spcPct val="0"/>
              </a:spcAft>
              <a:defRPr sz="3069">
                <a:solidFill>
                  <a:schemeClr val="tx2"/>
                </a:solidFill>
                <a:latin typeface="Futura PT Demi" panose="020B0702020204020303" pitchFamily="34" charset="0"/>
              </a:defRPr>
            </a:lvl5pPr>
            <a:lvl6pPr marL="483900" algn="l" rtl="0" eaLnBrk="0" fontAlgn="base" hangingPunct="0">
              <a:spcBef>
                <a:spcPct val="0"/>
              </a:spcBef>
              <a:spcAft>
                <a:spcPct val="0"/>
              </a:spcAft>
              <a:defRPr sz="3069">
                <a:solidFill>
                  <a:schemeClr val="tx2"/>
                </a:solidFill>
                <a:latin typeface="Futura PT Demi" panose="020B0702020204020303" pitchFamily="34" charset="0"/>
              </a:defRPr>
            </a:lvl6pPr>
            <a:lvl7pPr marL="967801" algn="l" rtl="0" eaLnBrk="0" fontAlgn="base" hangingPunct="0">
              <a:spcBef>
                <a:spcPct val="0"/>
              </a:spcBef>
              <a:spcAft>
                <a:spcPct val="0"/>
              </a:spcAft>
              <a:defRPr sz="3069">
                <a:solidFill>
                  <a:schemeClr val="tx2"/>
                </a:solidFill>
                <a:latin typeface="Futura PT Demi" panose="020B0702020204020303" pitchFamily="34" charset="0"/>
              </a:defRPr>
            </a:lvl7pPr>
            <a:lvl8pPr marL="1451701" algn="l" rtl="0" eaLnBrk="0" fontAlgn="base" hangingPunct="0">
              <a:spcBef>
                <a:spcPct val="0"/>
              </a:spcBef>
              <a:spcAft>
                <a:spcPct val="0"/>
              </a:spcAft>
              <a:defRPr sz="3069">
                <a:solidFill>
                  <a:schemeClr val="tx2"/>
                </a:solidFill>
                <a:latin typeface="Futura PT Demi" panose="020B0702020204020303" pitchFamily="34" charset="0"/>
              </a:defRPr>
            </a:lvl8pPr>
            <a:lvl9pPr marL="1935602" algn="l" rtl="0" eaLnBrk="0" fontAlgn="base" hangingPunct="0">
              <a:spcBef>
                <a:spcPct val="0"/>
              </a:spcBef>
              <a:spcAft>
                <a:spcPct val="0"/>
              </a:spcAft>
              <a:defRPr sz="3069">
                <a:solidFill>
                  <a:schemeClr val="tx2"/>
                </a:solidFill>
                <a:latin typeface="Futura PT Demi" panose="020B0702020204020303" pitchFamily="34" charset="0"/>
              </a:defRPr>
            </a:lvl9pPr>
          </a:lstStyle>
          <a:p>
            <a:r>
              <a:rPr lang="ru-RU" altLang="ru-RU" sz="2800" b="1" dirty="0">
                <a:solidFill>
                  <a:schemeClr val="bg1"/>
                </a:solidFill>
              </a:rPr>
              <a:t>Управление платежами и выписками</a:t>
            </a:r>
          </a:p>
        </p:txBody>
      </p:sp>
    </p:spTree>
    <p:extLst>
      <p:ext uri="{BB962C8B-B14F-4D97-AF65-F5344CB8AC3E}">
        <p14:creationId xmlns:p14="http://schemas.microsoft.com/office/powerpoint/2010/main" val="400880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49715" y="0"/>
            <a:ext cx="4945283" cy="6859588"/>
          </a:xfrm>
          <a:prstGeom prst="rect">
            <a:avLst/>
          </a:prstGeom>
        </p:spPr>
      </p:pic>
      <p:sp>
        <p:nvSpPr>
          <p:cNvPr id="3" name="Text 0"/>
          <p:cNvSpPr/>
          <p:nvPr/>
        </p:nvSpPr>
        <p:spPr>
          <a:xfrm>
            <a:off x="696913" y="188914"/>
            <a:ext cx="6298475" cy="79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Полный цикл работы с </a:t>
            </a:r>
            <a:r>
              <a:rPr lang="ru-RU" sz="2800" dirty="0">
                <a:solidFill>
                  <a:srgbClr val="443728"/>
                </a:solidFill>
                <a:latin typeface="+mj-lt"/>
                <a:ea typeface="Crimson Pro Bold" pitchFamily="34" charset="-122"/>
              </a:rPr>
              <a:t>расходными  </a:t>
            </a:r>
            <a:r>
              <a:rPr lang="en-US" sz="2800" dirty="0" err="1">
                <a:solidFill>
                  <a:srgbClr val="443728"/>
                </a:solidFill>
                <a:latin typeface="+mj-lt"/>
                <a:ea typeface="Crimson Pro Bold" pitchFamily="34" charset="-122"/>
              </a:rPr>
              <a:t>договорами</a:t>
            </a:r>
            <a:endParaRPr lang="en-US" sz="2800" dirty="0">
              <a:solidFill>
                <a:srgbClr val="443728"/>
              </a:solidFill>
              <a:latin typeface="+mj-lt"/>
              <a:ea typeface="Crimson Pro Bold" pitchFamily="34" charset="-122"/>
            </a:endParaRPr>
          </a:p>
        </p:txBody>
      </p:sp>
      <p:sp>
        <p:nvSpPr>
          <p:cNvPr id="4" name="Text 1"/>
          <p:cNvSpPr/>
          <p:nvPr/>
        </p:nvSpPr>
        <p:spPr>
          <a:xfrm>
            <a:off x="661821" y="1334239"/>
            <a:ext cx="6298475" cy="396967"/>
          </a:xfrm>
          <a:prstGeom prst="rect">
            <a:avLst/>
          </a:prstGeom>
          <a:noFill/>
          <a:ln/>
        </p:spPr>
        <p:txBody>
          <a:bodyPr wrap="square" lIns="0" tIns="0" rIns="0" bIns="0" rtlCol="0" anchor="t"/>
          <a:lstStyle/>
          <a:p>
            <a:pPr>
              <a:lnSpc>
                <a:spcPts val="1542"/>
              </a:lnSpc>
            </a:pPr>
            <a:endParaRPr lang="en-US" sz="959" dirty="0">
              <a:latin typeface="+mn-lt"/>
            </a:endParaRPr>
          </a:p>
        </p:txBody>
      </p:sp>
      <p:pic>
        <p:nvPicPr>
          <p:cNvPr id="5" name="Image 1" descr="preencoded.png"/>
          <p:cNvPicPr>
            <a:picLocks noChangeAspect="1"/>
          </p:cNvPicPr>
          <p:nvPr/>
        </p:nvPicPr>
        <p:blipFill>
          <a:blip r:embed="rId4"/>
          <a:stretch>
            <a:fillRect/>
          </a:stretch>
        </p:blipFill>
        <p:spPr>
          <a:xfrm>
            <a:off x="690334" y="1291531"/>
            <a:ext cx="620360" cy="913321"/>
          </a:xfrm>
          <a:prstGeom prst="rect">
            <a:avLst/>
          </a:prstGeom>
        </p:spPr>
      </p:pic>
      <p:sp>
        <p:nvSpPr>
          <p:cNvPr id="6" name="Text 2"/>
          <p:cNvSpPr/>
          <p:nvPr/>
        </p:nvSpPr>
        <p:spPr>
          <a:xfrm>
            <a:off x="1434746" y="1415584"/>
            <a:ext cx="1550851" cy="193819"/>
          </a:xfrm>
          <a:prstGeom prst="rect">
            <a:avLst/>
          </a:prstGeom>
          <a:noFill/>
          <a:ln/>
        </p:spPr>
        <p:txBody>
          <a:bodyPr wrap="none" lIns="0" tIns="0" rIns="0" bIns="0" rtlCol="0" anchor="t"/>
          <a:lstStyle/>
          <a:p>
            <a:pPr>
              <a:lnSpc>
                <a:spcPts val="1500"/>
              </a:lnSpc>
            </a:pPr>
            <a:r>
              <a:rPr lang="en-US" sz="1600" b="1" dirty="0" err="1">
                <a:solidFill>
                  <a:srgbClr val="443728"/>
                </a:solidFill>
                <a:latin typeface="+mn-lt"/>
                <a:ea typeface="Crimson Pro Bold" pitchFamily="34" charset="-122"/>
                <a:cs typeface="Crimson Pro Bold" pitchFamily="34" charset="-120"/>
              </a:rPr>
              <a:t>Подготовка</a:t>
            </a:r>
            <a:r>
              <a:rPr lang="ru-RU" sz="1600" b="1" dirty="0">
                <a:solidFill>
                  <a:srgbClr val="443728"/>
                </a:solidFill>
                <a:latin typeface="+mn-lt"/>
                <a:ea typeface="Crimson Pro Bold" pitchFamily="34" charset="-122"/>
                <a:cs typeface="Crimson Pro Bold" pitchFamily="34" charset="-120"/>
              </a:rPr>
              <a:t> и </a:t>
            </a:r>
            <a:r>
              <a:rPr lang="ru-RU" sz="1600" b="1" i="0" kern="1200" dirty="0">
                <a:solidFill>
                  <a:schemeClr val="tx1"/>
                </a:solidFill>
                <a:effectLst/>
                <a:latin typeface="Arial" panose="020B0604020202020204" pitchFamily="34" charset="0"/>
                <a:ea typeface="+mn-ea"/>
                <a:cs typeface="Arial" panose="020B0604020202020204" pitchFamily="34" charset="0"/>
              </a:rPr>
              <a:t>проведение процедуры</a:t>
            </a:r>
            <a:endParaRPr lang="en-US" sz="1600" dirty="0">
              <a:latin typeface="+mn-lt"/>
            </a:endParaRPr>
          </a:p>
        </p:txBody>
      </p:sp>
      <p:sp>
        <p:nvSpPr>
          <p:cNvPr id="7" name="Text 3"/>
          <p:cNvSpPr/>
          <p:nvPr/>
        </p:nvSpPr>
        <p:spPr>
          <a:xfrm>
            <a:off x="1434746" y="1683833"/>
            <a:ext cx="5560642"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Закупочная процедура. Согласование условий расчетов, определение требований к поставщикам, проведение тендеров, выбор поставщика на заданных условиях</a:t>
            </a:r>
            <a:endParaRPr lang="en-US" sz="1200" dirty="0">
              <a:latin typeface="+mn-lt"/>
            </a:endParaRPr>
          </a:p>
        </p:txBody>
      </p:sp>
      <p:pic>
        <p:nvPicPr>
          <p:cNvPr id="8" name="Image 2" descr="preencoded.png"/>
          <p:cNvPicPr>
            <a:picLocks noChangeAspect="1"/>
          </p:cNvPicPr>
          <p:nvPr/>
        </p:nvPicPr>
        <p:blipFill>
          <a:blip r:embed="rId5"/>
          <a:stretch>
            <a:fillRect/>
          </a:stretch>
        </p:blipFill>
        <p:spPr>
          <a:xfrm>
            <a:off x="696913" y="2349674"/>
            <a:ext cx="620360" cy="913321"/>
          </a:xfrm>
          <a:prstGeom prst="rect">
            <a:avLst/>
          </a:prstGeom>
        </p:spPr>
      </p:pic>
      <p:sp>
        <p:nvSpPr>
          <p:cNvPr id="9" name="Text 4"/>
          <p:cNvSpPr/>
          <p:nvPr/>
        </p:nvSpPr>
        <p:spPr>
          <a:xfrm>
            <a:off x="1441325" y="2473726"/>
            <a:ext cx="1550851" cy="193819"/>
          </a:xfrm>
          <a:prstGeom prst="rect">
            <a:avLst/>
          </a:prstGeom>
          <a:noFill/>
          <a:ln/>
        </p:spPr>
        <p:txBody>
          <a:bodyPr wrap="none" lIns="0" tIns="0" rIns="0" bIns="0" rtlCol="0" anchor="t"/>
          <a:lstStyle/>
          <a:p>
            <a:pPr>
              <a:lnSpc>
                <a:spcPts val="1500"/>
              </a:lnSpc>
            </a:pPr>
            <a:r>
              <a:rPr lang="ru-RU" sz="1600" b="1" dirty="0">
                <a:solidFill>
                  <a:srgbClr val="443728"/>
                </a:solidFill>
                <a:latin typeface="+mn-lt"/>
                <a:ea typeface="Crimson Pro Bold" pitchFamily="34" charset="-122"/>
                <a:cs typeface="Crimson Pro Bold" pitchFamily="34" charset="-120"/>
              </a:rPr>
              <a:t>Заключение договора</a:t>
            </a:r>
            <a:endParaRPr lang="en-US" sz="1600" dirty="0">
              <a:latin typeface="+mn-lt"/>
            </a:endParaRPr>
          </a:p>
        </p:txBody>
      </p:sp>
      <p:sp>
        <p:nvSpPr>
          <p:cNvPr id="10" name="Text 5"/>
          <p:cNvSpPr/>
          <p:nvPr/>
        </p:nvSpPr>
        <p:spPr>
          <a:xfrm>
            <a:off x="1441325" y="2741976"/>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С</a:t>
            </a:r>
            <a:r>
              <a:rPr lang="en-US" sz="1200" dirty="0" err="1">
                <a:solidFill>
                  <a:srgbClr val="443728"/>
                </a:solidFill>
                <a:latin typeface="+mn-lt"/>
                <a:ea typeface="Open Sans" pitchFamily="34" charset="-122"/>
                <a:cs typeface="Open Sans" pitchFamily="34" charset="-120"/>
              </a:rPr>
              <a:t>огласование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по настроенному маршруту, </a:t>
            </a:r>
            <a:r>
              <a:rPr lang="en-US" sz="1200" dirty="0" err="1">
                <a:solidFill>
                  <a:srgbClr val="443728"/>
                </a:solidFill>
                <a:latin typeface="+mn-lt"/>
                <a:ea typeface="Open Sans" pitchFamily="34" charset="-122"/>
                <a:cs typeface="Open Sans" pitchFamily="34" charset="-120"/>
              </a:rPr>
              <a:t>фиксация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условий</a:t>
            </a:r>
            <a:r>
              <a:rPr lang="ru-RU" sz="1200" dirty="0">
                <a:solidFill>
                  <a:srgbClr val="443728"/>
                </a:solidFill>
                <a:latin typeface="+mn-lt"/>
                <a:ea typeface="Open Sans" pitchFamily="34" charset="-122"/>
                <a:cs typeface="Open Sans" pitchFamily="34" charset="-120"/>
              </a:rPr>
              <a:t>: график оплаты, график поставок, цены, объемы, обеспечение</a:t>
            </a:r>
            <a:endParaRPr lang="en-US" sz="1200" dirty="0">
              <a:latin typeface="+mn-lt"/>
            </a:endParaRPr>
          </a:p>
        </p:txBody>
      </p:sp>
      <p:pic>
        <p:nvPicPr>
          <p:cNvPr id="11" name="Image 3" descr="preencoded.png"/>
          <p:cNvPicPr>
            <a:picLocks noChangeAspect="1"/>
          </p:cNvPicPr>
          <p:nvPr/>
        </p:nvPicPr>
        <p:blipFill>
          <a:blip r:embed="rId6"/>
          <a:stretch>
            <a:fillRect/>
          </a:stretch>
        </p:blipFill>
        <p:spPr>
          <a:xfrm>
            <a:off x="696913" y="3377799"/>
            <a:ext cx="620360" cy="913321"/>
          </a:xfrm>
          <a:prstGeom prst="rect">
            <a:avLst/>
          </a:prstGeom>
        </p:spPr>
      </p:pic>
      <p:sp>
        <p:nvSpPr>
          <p:cNvPr id="12" name="Text 6"/>
          <p:cNvSpPr/>
          <p:nvPr/>
        </p:nvSpPr>
        <p:spPr>
          <a:xfrm>
            <a:off x="1441325" y="3501851"/>
            <a:ext cx="1550851" cy="193819"/>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Исполнение</a:t>
            </a:r>
            <a:endParaRPr lang="en-US" sz="1600" dirty="0">
              <a:latin typeface="+mn-lt"/>
            </a:endParaRPr>
          </a:p>
        </p:txBody>
      </p:sp>
      <p:sp>
        <p:nvSpPr>
          <p:cNvPr id="13" name="Text 7"/>
          <p:cNvSpPr/>
          <p:nvPr/>
        </p:nvSpPr>
        <p:spPr>
          <a:xfrm>
            <a:off x="1441325" y="3770101"/>
            <a:ext cx="5554063"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Учет операций по договору (отгрузки нам, наши оплаты, акты, накладные) и контроль выполнения обязательств поставщиком</a:t>
            </a:r>
            <a:endParaRPr lang="en-US" sz="1200" dirty="0">
              <a:latin typeface="+mn-lt"/>
            </a:endParaRPr>
          </a:p>
        </p:txBody>
      </p:sp>
      <p:pic>
        <p:nvPicPr>
          <p:cNvPr id="14" name="Image 4" descr="preencoded.png"/>
          <p:cNvPicPr>
            <a:picLocks noChangeAspect="1"/>
          </p:cNvPicPr>
          <p:nvPr/>
        </p:nvPicPr>
        <p:blipFill>
          <a:blip r:embed="rId7"/>
          <a:stretch>
            <a:fillRect/>
          </a:stretch>
        </p:blipFill>
        <p:spPr>
          <a:xfrm>
            <a:off x="696913" y="4431838"/>
            <a:ext cx="620360" cy="913321"/>
          </a:xfrm>
          <a:prstGeom prst="rect">
            <a:avLst/>
          </a:prstGeom>
        </p:spPr>
      </p:pic>
      <p:sp>
        <p:nvSpPr>
          <p:cNvPr id="15" name="Text 8"/>
          <p:cNvSpPr/>
          <p:nvPr/>
        </p:nvSpPr>
        <p:spPr>
          <a:xfrm>
            <a:off x="1441325" y="4555891"/>
            <a:ext cx="1550851" cy="193819"/>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Анализ</a:t>
            </a:r>
            <a:endParaRPr lang="en-US" sz="1600" dirty="0">
              <a:latin typeface="+mn-lt"/>
            </a:endParaRPr>
          </a:p>
        </p:txBody>
      </p:sp>
      <p:sp>
        <p:nvSpPr>
          <p:cNvPr id="16" name="Text 9"/>
          <p:cNvSpPr/>
          <p:nvPr/>
        </p:nvSpPr>
        <p:spPr>
          <a:xfrm>
            <a:off x="1441325" y="4824141"/>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Оценка результатов выполнения договора и выявление возможных рисков: отчет по взаиморасчетам, отчет по претензиям, анализ поставок</a:t>
            </a:r>
            <a:endParaRPr lang="en-US" sz="1200" dirty="0">
              <a:latin typeface="+mn-lt"/>
            </a:endParaRPr>
          </a:p>
        </p:txBody>
      </p:sp>
      <p:pic>
        <p:nvPicPr>
          <p:cNvPr id="17" name="Image 5" descr="preencoded.png"/>
          <p:cNvPicPr>
            <a:picLocks noChangeAspect="1"/>
          </p:cNvPicPr>
          <p:nvPr/>
        </p:nvPicPr>
        <p:blipFill>
          <a:blip r:embed="rId8"/>
          <a:stretch>
            <a:fillRect/>
          </a:stretch>
        </p:blipFill>
        <p:spPr>
          <a:xfrm>
            <a:off x="696913" y="5472541"/>
            <a:ext cx="620360" cy="913321"/>
          </a:xfrm>
          <a:prstGeom prst="rect">
            <a:avLst/>
          </a:prstGeom>
        </p:spPr>
      </p:pic>
      <p:sp>
        <p:nvSpPr>
          <p:cNvPr id="18" name="Text 10"/>
          <p:cNvSpPr/>
          <p:nvPr/>
        </p:nvSpPr>
        <p:spPr>
          <a:xfrm>
            <a:off x="1441325" y="5596594"/>
            <a:ext cx="1550851" cy="193819"/>
          </a:xfrm>
          <a:prstGeom prst="rect">
            <a:avLst/>
          </a:prstGeom>
          <a:noFill/>
          <a:ln/>
        </p:spPr>
        <p:txBody>
          <a:bodyPr wrap="none" lIns="0" tIns="0" rIns="0" bIns="0" rtlCol="0" anchor="t"/>
          <a:lstStyle/>
          <a:p>
            <a:pPr>
              <a:lnSpc>
                <a:spcPts val="1500"/>
              </a:lnSpc>
            </a:pPr>
            <a:r>
              <a:rPr lang="ru-RU" sz="1600" b="1" dirty="0">
                <a:solidFill>
                  <a:srgbClr val="443728"/>
                </a:solidFill>
                <a:latin typeface="+mn-lt"/>
                <a:ea typeface="Crimson Pro Bold" pitchFamily="34" charset="-122"/>
                <a:cs typeface="Crimson Pro Bold" pitchFamily="34" charset="-120"/>
              </a:rPr>
              <a:t>Управление отклонениями</a:t>
            </a:r>
            <a:endParaRPr lang="en-US" sz="1600" dirty="0">
              <a:latin typeface="+mn-lt"/>
            </a:endParaRPr>
          </a:p>
        </p:txBody>
      </p:sp>
      <p:sp>
        <p:nvSpPr>
          <p:cNvPr id="19" name="Text 11"/>
          <p:cNvSpPr/>
          <p:nvPr/>
        </p:nvSpPr>
        <p:spPr>
          <a:xfrm>
            <a:off x="1441325" y="5864843"/>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Изменения требований к поставщикам, пролонгация, расторжение, создание </a:t>
            </a:r>
            <a:r>
              <a:rPr lang="ru-RU" sz="1200" dirty="0" err="1">
                <a:solidFill>
                  <a:srgbClr val="443728"/>
                </a:solidFill>
                <a:latin typeface="+mn-lt"/>
                <a:ea typeface="Open Sans" pitchFamily="34" charset="-122"/>
                <a:cs typeface="Open Sans" pitchFamily="34" charset="-120"/>
              </a:rPr>
              <a:t>доп.соглашений</a:t>
            </a:r>
            <a:r>
              <a:rPr lang="ru-RU" sz="1200" dirty="0">
                <a:solidFill>
                  <a:srgbClr val="443728"/>
                </a:solidFill>
                <a:latin typeface="+mn-lt"/>
                <a:ea typeface="Open Sans" pitchFamily="34" charset="-122"/>
                <a:cs typeface="Open Sans" pitchFamily="34" charset="-120"/>
              </a:rPr>
              <a:t>, претензионно-исковая работа</a:t>
            </a:r>
            <a:endParaRPr lang="en-US" sz="1200" dirty="0">
              <a:latin typeface="+mn-lt"/>
            </a:endParaRPr>
          </a:p>
        </p:txBody>
      </p:sp>
      <p:graphicFrame>
        <p:nvGraphicFramePr>
          <p:cNvPr id="33" name="Схема 32">
            <a:extLst>
              <a:ext uri="{FF2B5EF4-FFF2-40B4-BE49-F238E27FC236}">
                <a16:creationId xmlns:a16="http://schemas.microsoft.com/office/drawing/2014/main" id="{1B168F48-20A5-42CE-BBC3-61441F51F0DF}"/>
              </a:ext>
            </a:extLst>
          </p:cNvPr>
          <p:cNvGraphicFramePr/>
          <p:nvPr>
            <p:extLst>
              <p:ext uri="{D42A27DB-BD31-4B8C-83A1-F6EECF244321}">
                <p14:modId xmlns:p14="http://schemas.microsoft.com/office/powerpoint/2010/main" val="244920727"/>
              </p:ext>
            </p:extLst>
          </p:nvPr>
        </p:nvGraphicFramePr>
        <p:xfrm>
          <a:off x="7705872" y="1269554"/>
          <a:ext cx="4032968" cy="53026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33621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4" y="188914"/>
            <a:ext cx="9072562" cy="79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Сквозной процесс осуществления платежей: </a:t>
            </a:r>
            <a:r>
              <a:rPr lang="en-US" sz="2800" dirty="0" err="1">
                <a:solidFill>
                  <a:srgbClr val="443728"/>
                </a:solidFill>
                <a:latin typeface="+mj-lt"/>
                <a:ea typeface="Crimson Pro Bold" pitchFamily="34" charset="-122"/>
              </a:rPr>
              <a:t>временная</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шкала</a:t>
            </a:r>
            <a:endParaRPr lang="en-US" sz="2800" dirty="0">
              <a:solidFill>
                <a:srgbClr val="443728"/>
              </a:solidFill>
              <a:latin typeface="+mj-lt"/>
              <a:ea typeface="Crimson Pro Bold" pitchFamily="34" charset="-122"/>
            </a:endParaRPr>
          </a:p>
        </p:txBody>
      </p:sp>
      <p:sp>
        <p:nvSpPr>
          <p:cNvPr id="3" name="Shape 1"/>
          <p:cNvSpPr/>
          <p:nvPr/>
        </p:nvSpPr>
        <p:spPr>
          <a:xfrm>
            <a:off x="661821" y="3883825"/>
            <a:ext cx="10871533" cy="19054"/>
          </a:xfrm>
          <a:prstGeom prst="roundRect">
            <a:avLst>
              <a:gd name="adj" fmla="val 291721"/>
            </a:avLst>
          </a:prstGeom>
          <a:solidFill>
            <a:srgbClr val="000000">
              <a:alpha val="8000"/>
            </a:srgbClr>
          </a:solidFill>
          <a:ln/>
        </p:spPr>
        <p:txBody>
          <a:bodyPr/>
          <a:lstStyle/>
          <a:p>
            <a:endParaRPr lang="ru-RU"/>
          </a:p>
        </p:txBody>
      </p:sp>
      <p:sp>
        <p:nvSpPr>
          <p:cNvPr id="4" name="Shape 2"/>
          <p:cNvSpPr/>
          <p:nvPr/>
        </p:nvSpPr>
        <p:spPr>
          <a:xfrm>
            <a:off x="1815208" y="3486858"/>
            <a:ext cx="19054" cy="396967"/>
          </a:xfrm>
          <a:prstGeom prst="roundRect">
            <a:avLst>
              <a:gd name="adj" fmla="val 291721"/>
            </a:avLst>
          </a:prstGeom>
          <a:solidFill>
            <a:srgbClr val="9C776D"/>
          </a:solidFill>
          <a:ln/>
        </p:spPr>
        <p:txBody>
          <a:bodyPr/>
          <a:lstStyle/>
          <a:p>
            <a:endParaRPr lang="ru-RU"/>
          </a:p>
        </p:txBody>
      </p:sp>
      <p:sp>
        <p:nvSpPr>
          <p:cNvPr id="5" name="Shape 3"/>
          <p:cNvSpPr/>
          <p:nvPr/>
        </p:nvSpPr>
        <p:spPr>
          <a:xfrm>
            <a:off x="1675872" y="3734962"/>
            <a:ext cx="297726" cy="297726"/>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6" name="Text 4"/>
          <p:cNvSpPr/>
          <p:nvPr/>
        </p:nvSpPr>
        <p:spPr>
          <a:xfrm>
            <a:off x="1725494" y="3759773"/>
            <a:ext cx="198483" cy="248104"/>
          </a:xfrm>
          <a:prstGeom prst="rect">
            <a:avLst/>
          </a:prstGeom>
          <a:noFill/>
          <a:ln/>
        </p:spPr>
        <p:txBody>
          <a:bodyPr wrap="none" lIns="0" tIns="0" rIns="0" bIns="0" rtlCol="0" anchor="t"/>
          <a:lstStyle/>
          <a:p>
            <a:pPr algn="ctr">
              <a:lnSpc>
                <a:spcPts val="1542"/>
              </a:lnSpc>
            </a:pPr>
            <a:r>
              <a:rPr lang="en-US" sz="1400" b="1" dirty="0">
                <a:solidFill>
                  <a:srgbClr val="FFFFFF"/>
                </a:solidFill>
                <a:latin typeface="+mn-lt"/>
                <a:ea typeface="Crimson Pro Bold" pitchFamily="34" charset="-122"/>
                <a:cs typeface="Crimson Pro Bold" pitchFamily="34" charset="-120"/>
              </a:rPr>
              <a:t>1</a:t>
            </a:r>
            <a:endParaRPr lang="en-US" sz="1400" dirty="0">
              <a:latin typeface="+mn-lt"/>
            </a:endParaRPr>
          </a:p>
        </p:txBody>
      </p:sp>
      <p:sp>
        <p:nvSpPr>
          <p:cNvPr id="7" name="Text 5"/>
          <p:cNvSpPr/>
          <p:nvPr/>
        </p:nvSpPr>
        <p:spPr>
          <a:xfrm>
            <a:off x="794110" y="1821893"/>
            <a:ext cx="2061250" cy="413441"/>
          </a:xfrm>
          <a:prstGeom prst="rect">
            <a:avLst/>
          </a:prstGeom>
          <a:noFill/>
          <a:ln/>
        </p:spPr>
        <p:txBody>
          <a:bodyPr wrap="square" lIns="0" tIns="0" rIns="0" bIns="0" rtlCol="0" anchor="t"/>
          <a:lstStyle/>
          <a:p>
            <a:pPr algn="ctr">
              <a:lnSpc>
                <a:spcPts val="1625"/>
              </a:lnSpc>
            </a:pPr>
            <a:r>
              <a:rPr lang="ru-RU" sz="1400" b="1" dirty="0">
                <a:solidFill>
                  <a:srgbClr val="443728"/>
                </a:solidFill>
                <a:latin typeface="+mn-lt"/>
                <a:ea typeface="Crimson Pro Bold" pitchFamily="34" charset="-122"/>
                <a:cs typeface="Crimson Pro Bold" pitchFamily="34" charset="-120"/>
              </a:rPr>
              <a:t>Входные данные</a:t>
            </a:r>
            <a:endParaRPr lang="en-US" sz="1400" dirty="0">
              <a:latin typeface="+mn-lt"/>
            </a:endParaRPr>
          </a:p>
        </p:txBody>
      </p:sp>
      <p:sp>
        <p:nvSpPr>
          <p:cNvPr id="8" name="Text 6"/>
          <p:cNvSpPr/>
          <p:nvPr/>
        </p:nvSpPr>
        <p:spPr>
          <a:xfrm>
            <a:off x="814752" y="2060810"/>
            <a:ext cx="20612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Непрерывно</a:t>
            </a:r>
            <a:endParaRPr lang="en-US" sz="1042" dirty="0">
              <a:latin typeface="+mn-lt"/>
            </a:endParaRPr>
          </a:p>
        </p:txBody>
      </p:sp>
      <p:sp>
        <p:nvSpPr>
          <p:cNvPr id="9" name="Text 7"/>
          <p:cNvSpPr/>
          <p:nvPr/>
        </p:nvSpPr>
        <p:spPr>
          <a:xfrm>
            <a:off x="703948" y="2403954"/>
            <a:ext cx="2428248" cy="1080147"/>
          </a:xfrm>
          <a:prstGeom prst="rect">
            <a:avLst/>
          </a:prstGeom>
          <a:noFill/>
          <a:ln/>
        </p:spPr>
        <p:txBody>
          <a:bodyPr wrap="square" lIns="0" tIns="0" rIns="0" bIns="0" rtlCol="0" anchor="t"/>
          <a:lstStyle/>
          <a:p>
            <a:pPr algn="ctr">
              <a:lnSpc>
                <a:spcPts val="1417"/>
              </a:lnSpc>
            </a:pPr>
            <a:r>
              <a:rPr lang="ru-RU" sz="1200" dirty="0">
                <a:solidFill>
                  <a:srgbClr val="443728"/>
                </a:solidFill>
                <a:latin typeface="+mn-lt"/>
                <a:ea typeface="Open Sans" pitchFamily="34" charset="-122"/>
                <a:cs typeface="Open Sans" pitchFamily="34" charset="-120"/>
              </a:rPr>
              <a:t>Сбор данных из внутренних систем (договоры, счета) и внешних источников</a:t>
            </a:r>
            <a:endParaRPr lang="en-US" sz="1200" dirty="0">
              <a:latin typeface="+mn-lt"/>
            </a:endParaRPr>
          </a:p>
        </p:txBody>
      </p:sp>
      <p:sp>
        <p:nvSpPr>
          <p:cNvPr id="10" name="Shape 8"/>
          <p:cNvSpPr/>
          <p:nvPr/>
        </p:nvSpPr>
        <p:spPr>
          <a:xfrm>
            <a:off x="3035980" y="3883825"/>
            <a:ext cx="19054" cy="396967"/>
          </a:xfrm>
          <a:prstGeom prst="roundRect">
            <a:avLst>
              <a:gd name="adj" fmla="val 291721"/>
            </a:avLst>
          </a:prstGeom>
          <a:solidFill>
            <a:srgbClr val="AF7662"/>
          </a:solidFill>
          <a:ln/>
        </p:spPr>
        <p:txBody>
          <a:bodyPr/>
          <a:lstStyle/>
          <a:p>
            <a:endParaRPr lang="ru-RU"/>
          </a:p>
        </p:txBody>
      </p:sp>
      <p:sp>
        <p:nvSpPr>
          <p:cNvPr id="11" name="Shape 9"/>
          <p:cNvSpPr/>
          <p:nvPr/>
        </p:nvSpPr>
        <p:spPr>
          <a:xfrm>
            <a:off x="2896644" y="3734962"/>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12" name="Text 10"/>
          <p:cNvSpPr/>
          <p:nvPr/>
        </p:nvSpPr>
        <p:spPr>
          <a:xfrm>
            <a:off x="2946266"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2</a:t>
            </a:r>
            <a:endParaRPr lang="en-US" sz="1400" dirty="0">
              <a:latin typeface="+mn-lt"/>
            </a:endParaRPr>
          </a:p>
        </p:txBody>
      </p:sp>
      <p:sp>
        <p:nvSpPr>
          <p:cNvPr id="13" name="Text 11"/>
          <p:cNvSpPr/>
          <p:nvPr/>
        </p:nvSpPr>
        <p:spPr>
          <a:xfrm>
            <a:off x="1787982" y="4413180"/>
            <a:ext cx="2515049" cy="413441"/>
          </a:xfrm>
          <a:prstGeom prst="rect">
            <a:avLst/>
          </a:prstGeom>
          <a:noFill/>
          <a:ln/>
        </p:spPr>
        <p:txBody>
          <a:bodyPr wrap="square" lIns="0" tIns="0" rIns="0" bIns="0" rtlCol="0" anchor="t"/>
          <a:lstStyle/>
          <a:p>
            <a:pPr algn="ctr">
              <a:lnSpc>
                <a:spcPts val="1625"/>
              </a:lnSpc>
            </a:pPr>
            <a:r>
              <a:rPr lang="ru-RU" sz="1292" b="1" dirty="0">
                <a:solidFill>
                  <a:srgbClr val="443728"/>
                </a:solidFill>
                <a:latin typeface="+mn-lt"/>
                <a:ea typeface="Crimson Pro Bold" pitchFamily="34" charset="-122"/>
                <a:cs typeface="Crimson Pro Bold" pitchFamily="34" charset="-120"/>
              </a:rPr>
              <a:t>Платежные позиции (расход)</a:t>
            </a:r>
            <a:endParaRPr lang="en-US" sz="1292" dirty="0">
              <a:latin typeface="+mn-lt"/>
            </a:endParaRPr>
          </a:p>
        </p:txBody>
      </p:sp>
      <p:sp>
        <p:nvSpPr>
          <p:cNvPr id="14" name="Text 12"/>
          <p:cNvSpPr/>
          <p:nvPr/>
        </p:nvSpPr>
        <p:spPr>
          <a:xfrm>
            <a:off x="2056167" y="4710502"/>
            <a:ext cx="20612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0.5-1 день</a:t>
            </a:r>
            <a:endParaRPr lang="en-US" sz="1042" dirty="0">
              <a:latin typeface="+mn-lt"/>
            </a:endParaRPr>
          </a:p>
        </p:txBody>
      </p:sp>
      <p:sp>
        <p:nvSpPr>
          <p:cNvPr id="15" name="Text 13"/>
          <p:cNvSpPr/>
          <p:nvPr/>
        </p:nvSpPr>
        <p:spPr>
          <a:xfrm>
            <a:off x="1675872" y="5212602"/>
            <a:ext cx="2627159" cy="1097512"/>
          </a:xfrm>
          <a:prstGeom prst="rect">
            <a:avLst/>
          </a:prstGeom>
          <a:noFill/>
          <a:ln/>
        </p:spPr>
        <p:txBody>
          <a:bodyPr wrap="square" lIns="0" tIns="0" rIns="0" bIns="0" rtlCol="0" anchor="t"/>
          <a:lstStyle/>
          <a:p>
            <a:pPr algn="ctr">
              <a:lnSpc>
                <a:spcPts val="1417"/>
              </a:lnSpc>
            </a:pPr>
            <a:r>
              <a:rPr lang="ru-RU" sz="1200" dirty="0">
                <a:solidFill>
                  <a:srgbClr val="443728"/>
                </a:solidFill>
                <a:latin typeface="+mn-lt"/>
                <a:ea typeface="Open Sans" pitchFamily="34" charset="-122"/>
                <a:cs typeface="Open Sans" pitchFamily="34" charset="-120"/>
              </a:rPr>
              <a:t>Заявки на оплату и/или Позиции графиков расчетов, привязанных к договорам с поставщиком,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заказ</a:t>
            </a:r>
            <a:r>
              <a:rPr lang="ru-RU" sz="1200" dirty="0" err="1">
                <a:solidFill>
                  <a:srgbClr val="443728"/>
                </a:solidFill>
                <a:latin typeface="+mn-lt"/>
                <a:ea typeface="Open Sans" pitchFamily="34" charset="-122"/>
                <a:cs typeface="Open Sans" pitchFamily="34" charset="-120"/>
              </a:rPr>
              <a:t>ам</a:t>
            </a:r>
            <a:r>
              <a:rPr lang="ru-RU" sz="1200" dirty="0">
                <a:solidFill>
                  <a:srgbClr val="443728"/>
                </a:solidFill>
                <a:latin typeface="+mn-lt"/>
                <a:ea typeface="Open Sans" pitchFamily="34" charset="-122"/>
                <a:cs typeface="Open Sans" pitchFamily="34" charset="-120"/>
              </a:rPr>
              <a:t> поставщикам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накладны</a:t>
            </a:r>
            <a:r>
              <a:rPr lang="ru-RU" sz="1200" dirty="0">
                <a:solidFill>
                  <a:srgbClr val="443728"/>
                </a:solidFill>
                <a:latin typeface="+mn-lt"/>
                <a:ea typeface="Open Sans" pitchFamily="34" charset="-122"/>
                <a:cs typeface="Open Sans" pitchFamily="34" charset="-120"/>
              </a:rPr>
              <a:t>м</a:t>
            </a:r>
            <a:r>
              <a:rPr lang="en-US" sz="1200" dirty="0">
                <a:solidFill>
                  <a:srgbClr val="443728"/>
                </a:solidFill>
                <a:latin typeface="+mn-lt"/>
                <a:ea typeface="Open Sans" pitchFamily="34" charset="-122"/>
                <a:cs typeface="Open Sans" pitchFamily="34" charset="-120"/>
              </a:rPr>
              <a:t> </a:t>
            </a:r>
            <a:endParaRPr lang="en-US" sz="1200" dirty="0">
              <a:latin typeface="+mn-lt"/>
            </a:endParaRPr>
          </a:p>
        </p:txBody>
      </p:sp>
      <p:sp>
        <p:nvSpPr>
          <p:cNvPr id="16" name="Shape 14"/>
          <p:cNvSpPr/>
          <p:nvPr/>
        </p:nvSpPr>
        <p:spPr>
          <a:xfrm>
            <a:off x="4256753" y="3486858"/>
            <a:ext cx="19054" cy="396967"/>
          </a:xfrm>
          <a:prstGeom prst="roundRect">
            <a:avLst>
              <a:gd name="adj" fmla="val 291721"/>
            </a:avLst>
          </a:prstGeom>
          <a:solidFill>
            <a:srgbClr val="99A39B"/>
          </a:solidFill>
          <a:ln/>
        </p:spPr>
        <p:txBody>
          <a:bodyPr/>
          <a:lstStyle/>
          <a:p>
            <a:endParaRPr lang="ru-RU"/>
          </a:p>
        </p:txBody>
      </p:sp>
      <p:sp>
        <p:nvSpPr>
          <p:cNvPr id="17" name="Shape 15"/>
          <p:cNvSpPr/>
          <p:nvPr/>
        </p:nvSpPr>
        <p:spPr>
          <a:xfrm>
            <a:off x="4117417" y="3734962"/>
            <a:ext cx="297726" cy="297726"/>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18" name="Text 16"/>
          <p:cNvSpPr/>
          <p:nvPr/>
        </p:nvSpPr>
        <p:spPr>
          <a:xfrm>
            <a:off x="4167038"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3</a:t>
            </a:r>
            <a:endParaRPr lang="en-US" sz="1400" dirty="0">
              <a:latin typeface="+mn-lt"/>
            </a:endParaRPr>
          </a:p>
        </p:txBody>
      </p:sp>
      <p:sp>
        <p:nvSpPr>
          <p:cNvPr id="19" name="Text 17"/>
          <p:cNvSpPr/>
          <p:nvPr/>
        </p:nvSpPr>
        <p:spPr>
          <a:xfrm>
            <a:off x="3268305" y="1821893"/>
            <a:ext cx="1995949" cy="206720"/>
          </a:xfrm>
          <a:prstGeom prst="rect">
            <a:avLst/>
          </a:prstGeom>
          <a:noFill/>
          <a:ln/>
        </p:spPr>
        <p:txBody>
          <a:bodyPr wrap="none" lIns="0" tIns="0" rIns="0" bIns="0" rtlCol="0" anchor="t"/>
          <a:lstStyle/>
          <a:p>
            <a:pPr algn="ctr">
              <a:lnSpc>
                <a:spcPts val="1625"/>
              </a:lnSpc>
            </a:pPr>
            <a:r>
              <a:rPr lang="en-US" sz="1400" b="1" dirty="0">
                <a:solidFill>
                  <a:srgbClr val="443728"/>
                </a:solidFill>
                <a:latin typeface="+mn-lt"/>
                <a:ea typeface="Crimson Pro Bold" pitchFamily="34" charset="-122"/>
                <a:cs typeface="Crimson Pro Bold" pitchFamily="34" charset="-120"/>
              </a:rPr>
              <a:t>Платежный календарь</a:t>
            </a:r>
            <a:endParaRPr lang="en-US" sz="1400" dirty="0">
              <a:latin typeface="+mn-lt"/>
            </a:endParaRPr>
          </a:p>
        </p:txBody>
      </p:sp>
      <p:sp>
        <p:nvSpPr>
          <p:cNvPr id="20" name="Text 18"/>
          <p:cNvSpPr/>
          <p:nvPr/>
        </p:nvSpPr>
        <p:spPr>
          <a:xfrm>
            <a:off x="3235655" y="2084189"/>
            <a:ext cx="2061350" cy="360049"/>
          </a:xfrm>
          <a:prstGeom prst="rect">
            <a:avLst/>
          </a:prstGeom>
          <a:noFill/>
          <a:ln/>
        </p:spPr>
        <p:txBody>
          <a:bodyPr wrap="squar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В режиме реального времени</a:t>
            </a:r>
            <a:endParaRPr lang="en-US" sz="1042" dirty="0">
              <a:latin typeface="+mn-lt"/>
            </a:endParaRPr>
          </a:p>
        </p:txBody>
      </p:sp>
      <p:sp>
        <p:nvSpPr>
          <p:cNvPr id="21" name="Text 19"/>
          <p:cNvSpPr/>
          <p:nvPr/>
        </p:nvSpPr>
        <p:spPr>
          <a:xfrm>
            <a:off x="3259209" y="2421655"/>
            <a:ext cx="2365332" cy="1080147"/>
          </a:xfrm>
          <a:prstGeom prst="rect">
            <a:avLst/>
          </a:prstGeom>
          <a:noFill/>
          <a:ln/>
        </p:spPr>
        <p:txBody>
          <a:bodyPr wrap="square" lIns="0" tIns="0" rIns="0" bIns="0" rtlCol="0" anchor="t"/>
          <a:lstStyle/>
          <a:p>
            <a:pPr algn="ctr">
              <a:lnSpc>
                <a:spcPts val="1417"/>
              </a:lnSpc>
            </a:pPr>
            <a:r>
              <a:rPr lang="ru-RU" sz="1200" dirty="0">
                <a:solidFill>
                  <a:srgbClr val="443728"/>
                </a:solidFill>
                <a:latin typeface="+mn-lt"/>
                <a:ea typeface="Open Sans" pitchFamily="34" charset="-122"/>
                <a:cs typeface="Open Sans" pitchFamily="34" charset="-120"/>
              </a:rPr>
              <a:t>Все платежи консолидируются в календарь для управления ликвидностью и прогнозирования</a:t>
            </a:r>
            <a:endParaRPr lang="en-US" sz="1200" dirty="0">
              <a:latin typeface="+mn-lt"/>
            </a:endParaRPr>
          </a:p>
        </p:txBody>
      </p:sp>
      <p:sp>
        <p:nvSpPr>
          <p:cNvPr id="22" name="Shape 20"/>
          <p:cNvSpPr/>
          <p:nvPr/>
        </p:nvSpPr>
        <p:spPr>
          <a:xfrm>
            <a:off x="5477525" y="3883825"/>
            <a:ext cx="19054" cy="396967"/>
          </a:xfrm>
          <a:prstGeom prst="roundRect">
            <a:avLst>
              <a:gd name="adj" fmla="val 291721"/>
            </a:avLst>
          </a:prstGeom>
          <a:solidFill>
            <a:srgbClr val="E2AA37"/>
          </a:solidFill>
          <a:ln/>
        </p:spPr>
        <p:txBody>
          <a:bodyPr/>
          <a:lstStyle/>
          <a:p>
            <a:endParaRPr lang="ru-RU"/>
          </a:p>
        </p:txBody>
      </p:sp>
      <p:sp>
        <p:nvSpPr>
          <p:cNvPr id="23" name="Shape 21"/>
          <p:cNvSpPr/>
          <p:nvPr/>
        </p:nvSpPr>
        <p:spPr>
          <a:xfrm>
            <a:off x="5338189" y="3734962"/>
            <a:ext cx="297726" cy="297726"/>
          </a:xfrm>
          <a:prstGeom prst="roundRect">
            <a:avLst>
              <a:gd name="adj" fmla="val 18670"/>
            </a:avLst>
          </a:prstGeom>
          <a:solidFill>
            <a:srgbClr val="FCC451"/>
          </a:solidFill>
          <a:ln w="7620">
            <a:solidFill>
              <a:srgbClr val="E2AA37"/>
            </a:solidFill>
            <a:prstDash val="solid"/>
          </a:ln>
        </p:spPr>
        <p:txBody>
          <a:bodyPr/>
          <a:lstStyle/>
          <a:p>
            <a:endParaRPr lang="ru-RU"/>
          </a:p>
        </p:txBody>
      </p:sp>
      <p:sp>
        <p:nvSpPr>
          <p:cNvPr id="24" name="Text 22"/>
          <p:cNvSpPr/>
          <p:nvPr/>
        </p:nvSpPr>
        <p:spPr>
          <a:xfrm>
            <a:off x="5387811"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4</a:t>
            </a:r>
            <a:endParaRPr lang="en-US" sz="1400" dirty="0">
              <a:latin typeface="+mn-lt"/>
            </a:endParaRPr>
          </a:p>
        </p:txBody>
      </p:sp>
      <p:sp>
        <p:nvSpPr>
          <p:cNvPr id="25" name="Text 23"/>
          <p:cNvSpPr/>
          <p:nvPr/>
        </p:nvSpPr>
        <p:spPr>
          <a:xfrm>
            <a:off x="4659972" y="4413181"/>
            <a:ext cx="1654260" cy="206720"/>
          </a:xfrm>
          <a:prstGeom prst="rect">
            <a:avLst/>
          </a:prstGeom>
          <a:noFill/>
          <a:ln/>
        </p:spPr>
        <p:txBody>
          <a:bodyPr wrap="none" lIns="0" tIns="0" rIns="0" bIns="0" rtlCol="0" anchor="t"/>
          <a:lstStyle/>
          <a:p>
            <a:pPr algn="ctr">
              <a:lnSpc>
                <a:spcPts val="1625"/>
              </a:lnSpc>
            </a:pPr>
            <a:r>
              <a:rPr lang="en-US" sz="1292" b="1" dirty="0">
                <a:solidFill>
                  <a:srgbClr val="443728"/>
                </a:solidFill>
                <a:latin typeface="+mn-lt"/>
                <a:ea typeface="Crimson Pro Bold" pitchFamily="34" charset="-122"/>
                <a:cs typeface="Crimson Pro Bold" pitchFamily="34" charset="-120"/>
              </a:rPr>
              <a:t>Реестр платежей</a:t>
            </a:r>
            <a:endParaRPr lang="en-US" sz="1292" dirty="0">
              <a:latin typeface="+mn-lt"/>
            </a:endParaRPr>
          </a:p>
        </p:txBody>
      </p:sp>
      <p:sp>
        <p:nvSpPr>
          <p:cNvPr id="26" name="Text 24"/>
          <p:cNvSpPr/>
          <p:nvPr/>
        </p:nvSpPr>
        <p:spPr>
          <a:xfrm>
            <a:off x="4456427" y="4675477"/>
            <a:ext cx="20613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1-2 дня (согласование)</a:t>
            </a:r>
            <a:endParaRPr lang="en-US" sz="1042" dirty="0">
              <a:latin typeface="+mn-lt"/>
            </a:endParaRPr>
          </a:p>
        </p:txBody>
      </p:sp>
      <p:sp>
        <p:nvSpPr>
          <p:cNvPr id="27" name="Text 25"/>
          <p:cNvSpPr/>
          <p:nvPr/>
        </p:nvSpPr>
        <p:spPr>
          <a:xfrm>
            <a:off x="4394110" y="5234572"/>
            <a:ext cx="2261023" cy="900122"/>
          </a:xfrm>
          <a:prstGeom prst="rect">
            <a:avLst/>
          </a:prstGeom>
          <a:noFill/>
          <a:ln/>
        </p:spPr>
        <p:txBody>
          <a:bodyPr wrap="square" lIns="0" tIns="0" rIns="0" bIns="0" rtlCol="0" anchor="t"/>
          <a:lstStyle/>
          <a:p>
            <a:pPr algn="ctr">
              <a:lnSpc>
                <a:spcPts val="1417"/>
              </a:lnSpc>
            </a:pPr>
            <a:r>
              <a:rPr lang="en-US" sz="1200" dirty="0" err="1">
                <a:solidFill>
                  <a:srgbClr val="443728"/>
                </a:solidFill>
                <a:latin typeface="+mn-lt"/>
                <a:ea typeface="Open Sans" pitchFamily="34" charset="-122"/>
                <a:cs typeface="Open Sans" pitchFamily="34" charset="-120"/>
              </a:rPr>
              <a:t>Утвержденные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расходные платежные позиции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группируются в реестры для пакетной обработки и утверждения</a:t>
            </a:r>
            <a:endParaRPr lang="en-US" sz="1200" dirty="0">
              <a:latin typeface="+mn-lt"/>
            </a:endParaRPr>
          </a:p>
        </p:txBody>
      </p:sp>
      <p:sp>
        <p:nvSpPr>
          <p:cNvPr id="28" name="Shape 26"/>
          <p:cNvSpPr/>
          <p:nvPr/>
        </p:nvSpPr>
        <p:spPr>
          <a:xfrm>
            <a:off x="6698396" y="3486858"/>
            <a:ext cx="19054" cy="396967"/>
          </a:xfrm>
          <a:prstGeom prst="roundRect">
            <a:avLst>
              <a:gd name="adj" fmla="val 291721"/>
            </a:avLst>
          </a:prstGeom>
          <a:solidFill>
            <a:srgbClr val="9C776D"/>
          </a:solidFill>
          <a:ln/>
        </p:spPr>
        <p:txBody>
          <a:bodyPr/>
          <a:lstStyle/>
          <a:p>
            <a:endParaRPr lang="ru-RU"/>
          </a:p>
        </p:txBody>
      </p:sp>
      <p:sp>
        <p:nvSpPr>
          <p:cNvPr id="29" name="Shape 27"/>
          <p:cNvSpPr/>
          <p:nvPr/>
        </p:nvSpPr>
        <p:spPr>
          <a:xfrm>
            <a:off x="6559061" y="3734962"/>
            <a:ext cx="297726" cy="297726"/>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30" name="Text 28"/>
          <p:cNvSpPr/>
          <p:nvPr/>
        </p:nvSpPr>
        <p:spPr>
          <a:xfrm>
            <a:off x="6608683" y="3759773"/>
            <a:ext cx="198483" cy="248104"/>
          </a:xfrm>
          <a:prstGeom prst="rect">
            <a:avLst/>
          </a:prstGeom>
          <a:noFill/>
          <a:ln/>
        </p:spPr>
        <p:txBody>
          <a:bodyPr wrap="none" lIns="0" tIns="0" rIns="0" bIns="0" rtlCol="0" anchor="t"/>
          <a:lstStyle/>
          <a:p>
            <a:pPr algn="ctr">
              <a:lnSpc>
                <a:spcPts val="1542"/>
              </a:lnSpc>
            </a:pPr>
            <a:r>
              <a:rPr lang="en-US" sz="1400" b="1" dirty="0">
                <a:solidFill>
                  <a:srgbClr val="FFFFFF"/>
                </a:solidFill>
                <a:latin typeface="+mn-lt"/>
                <a:ea typeface="Crimson Pro Bold" pitchFamily="34" charset="-122"/>
                <a:cs typeface="Crimson Pro Bold" pitchFamily="34" charset="-120"/>
              </a:rPr>
              <a:t>5</a:t>
            </a:r>
            <a:endParaRPr lang="en-US" sz="1400" dirty="0">
              <a:latin typeface="+mn-lt"/>
            </a:endParaRPr>
          </a:p>
        </p:txBody>
      </p:sp>
      <p:sp>
        <p:nvSpPr>
          <p:cNvPr id="31" name="Text 29"/>
          <p:cNvSpPr/>
          <p:nvPr/>
        </p:nvSpPr>
        <p:spPr>
          <a:xfrm>
            <a:off x="5735058" y="1821893"/>
            <a:ext cx="1945733" cy="206720"/>
          </a:xfrm>
          <a:prstGeom prst="rect">
            <a:avLst/>
          </a:prstGeom>
          <a:noFill/>
          <a:ln/>
        </p:spPr>
        <p:txBody>
          <a:bodyPr wrap="none" lIns="0" tIns="0" rIns="0" bIns="0" rtlCol="0" anchor="t"/>
          <a:lstStyle/>
          <a:p>
            <a:pPr algn="ctr">
              <a:lnSpc>
                <a:spcPts val="1625"/>
              </a:lnSpc>
            </a:pPr>
            <a:r>
              <a:rPr lang="en-US" sz="1400" b="1" dirty="0">
                <a:solidFill>
                  <a:srgbClr val="443728"/>
                </a:solidFill>
                <a:latin typeface="+mn-lt"/>
                <a:ea typeface="Crimson Pro Bold" pitchFamily="34" charset="-122"/>
                <a:cs typeface="Crimson Pro Bold" pitchFamily="34" charset="-120"/>
              </a:rPr>
              <a:t>Платежное поручение</a:t>
            </a:r>
            <a:endParaRPr lang="en-US" sz="1400" dirty="0">
              <a:latin typeface="+mn-lt"/>
            </a:endParaRPr>
          </a:p>
        </p:txBody>
      </p:sp>
      <p:sp>
        <p:nvSpPr>
          <p:cNvPr id="32" name="Text 30"/>
          <p:cNvSpPr/>
          <p:nvPr/>
        </p:nvSpPr>
        <p:spPr>
          <a:xfrm>
            <a:off x="5677298" y="2084189"/>
            <a:ext cx="20612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0.5 дня (формирование)</a:t>
            </a:r>
            <a:endParaRPr lang="en-US" sz="1042" dirty="0">
              <a:latin typeface="+mn-lt"/>
            </a:endParaRPr>
          </a:p>
        </p:txBody>
      </p:sp>
      <p:sp>
        <p:nvSpPr>
          <p:cNvPr id="33" name="Text 31"/>
          <p:cNvSpPr/>
          <p:nvPr/>
        </p:nvSpPr>
        <p:spPr>
          <a:xfrm>
            <a:off x="5763878" y="2438704"/>
            <a:ext cx="2245006" cy="900122"/>
          </a:xfrm>
          <a:prstGeom prst="rect">
            <a:avLst/>
          </a:prstGeom>
          <a:noFill/>
          <a:ln/>
        </p:spPr>
        <p:txBody>
          <a:bodyPr wrap="square" lIns="0" tIns="0" rIns="0" bIns="0" rtlCol="0" anchor="t"/>
          <a:lstStyle/>
          <a:p>
            <a:pPr algn="ctr">
              <a:lnSpc>
                <a:spcPts val="1417"/>
              </a:lnSpc>
            </a:pPr>
            <a:r>
              <a:rPr lang="ru-RU" sz="1200" dirty="0">
                <a:solidFill>
                  <a:srgbClr val="443728"/>
                </a:solidFill>
                <a:latin typeface="+mn-lt"/>
                <a:ea typeface="Open Sans" pitchFamily="34" charset="-122"/>
                <a:cs typeface="Open Sans" pitchFamily="34" charset="-120"/>
              </a:rPr>
              <a:t>Платежные поручения формируются с реквизитами и отправляются на исполнение</a:t>
            </a:r>
            <a:endParaRPr lang="en-US" sz="1200" dirty="0">
              <a:latin typeface="+mn-lt"/>
            </a:endParaRPr>
          </a:p>
        </p:txBody>
      </p:sp>
      <p:sp>
        <p:nvSpPr>
          <p:cNvPr id="34" name="Shape 32"/>
          <p:cNvSpPr/>
          <p:nvPr/>
        </p:nvSpPr>
        <p:spPr>
          <a:xfrm>
            <a:off x="7919169" y="3883825"/>
            <a:ext cx="19054" cy="396967"/>
          </a:xfrm>
          <a:prstGeom prst="roundRect">
            <a:avLst>
              <a:gd name="adj" fmla="val 291721"/>
            </a:avLst>
          </a:prstGeom>
          <a:solidFill>
            <a:srgbClr val="AF7662"/>
          </a:solidFill>
          <a:ln/>
        </p:spPr>
        <p:txBody>
          <a:bodyPr/>
          <a:lstStyle/>
          <a:p>
            <a:endParaRPr lang="ru-RU"/>
          </a:p>
        </p:txBody>
      </p:sp>
      <p:sp>
        <p:nvSpPr>
          <p:cNvPr id="35" name="Shape 33"/>
          <p:cNvSpPr/>
          <p:nvPr/>
        </p:nvSpPr>
        <p:spPr>
          <a:xfrm>
            <a:off x="7779833" y="3734962"/>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36" name="Text 34"/>
          <p:cNvSpPr/>
          <p:nvPr/>
        </p:nvSpPr>
        <p:spPr>
          <a:xfrm>
            <a:off x="7829455"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6</a:t>
            </a:r>
            <a:endParaRPr lang="en-US" sz="1400" dirty="0">
              <a:latin typeface="+mn-lt"/>
            </a:endParaRPr>
          </a:p>
        </p:txBody>
      </p:sp>
      <p:sp>
        <p:nvSpPr>
          <p:cNvPr id="37" name="Text 35"/>
          <p:cNvSpPr/>
          <p:nvPr/>
        </p:nvSpPr>
        <p:spPr>
          <a:xfrm>
            <a:off x="7101616" y="4413181"/>
            <a:ext cx="1654260" cy="206720"/>
          </a:xfrm>
          <a:prstGeom prst="rect">
            <a:avLst/>
          </a:prstGeom>
          <a:noFill/>
          <a:ln/>
        </p:spPr>
        <p:txBody>
          <a:bodyPr wrap="none" lIns="0" tIns="0" rIns="0" bIns="0" rtlCol="0" anchor="t"/>
          <a:lstStyle/>
          <a:p>
            <a:pPr algn="ctr">
              <a:lnSpc>
                <a:spcPts val="1625"/>
              </a:lnSpc>
            </a:pPr>
            <a:r>
              <a:rPr lang="en-US" sz="1292" b="1" dirty="0">
                <a:solidFill>
                  <a:srgbClr val="443728"/>
                </a:solidFill>
                <a:latin typeface="+mn-lt"/>
                <a:ea typeface="Crimson Pro Bold" pitchFamily="34" charset="-122"/>
                <a:cs typeface="Crimson Pro Bold" pitchFamily="34" charset="-120"/>
              </a:rPr>
              <a:t>Обмен с банками</a:t>
            </a:r>
            <a:endParaRPr lang="en-US" sz="1292" dirty="0">
              <a:latin typeface="+mn-lt"/>
            </a:endParaRPr>
          </a:p>
        </p:txBody>
      </p:sp>
      <p:sp>
        <p:nvSpPr>
          <p:cNvPr id="38" name="Text 36"/>
          <p:cNvSpPr/>
          <p:nvPr/>
        </p:nvSpPr>
        <p:spPr>
          <a:xfrm>
            <a:off x="6898071" y="4675477"/>
            <a:ext cx="20613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1-3 часа (Host2Host)</a:t>
            </a:r>
            <a:endParaRPr lang="en-US" sz="1042" dirty="0">
              <a:latin typeface="+mn-lt"/>
            </a:endParaRPr>
          </a:p>
        </p:txBody>
      </p:sp>
      <p:sp>
        <p:nvSpPr>
          <p:cNvPr id="39" name="Text 37"/>
          <p:cNvSpPr/>
          <p:nvPr/>
        </p:nvSpPr>
        <p:spPr>
          <a:xfrm>
            <a:off x="6828852" y="5202258"/>
            <a:ext cx="2261023" cy="900122"/>
          </a:xfrm>
          <a:prstGeom prst="rect">
            <a:avLst/>
          </a:prstGeom>
          <a:noFill/>
          <a:ln/>
        </p:spPr>
        <p:txBody>
          <a:bodyPr wrap="square" lIns="0" tIns="0" rIns="0" bIns="0" rtlCol="0" anchor="t"/>
          <a:lstStyle/>
          <a:p>
            <a:pPr algn="ctr">
              <a:lnSpc>
                <a:spcPts val="1417"/>
              </a:lnSpc>
            </a:pPr>
            <a:r>
              <a:rPr lang="ru-RU" sz="1200" dirty="0">
                <a:solidFill>
                  <a:srgbClr val="443728"/>
                </a:solidFill>
                <a:latin typeface="+mn-lt"/>
                <a:ea typeface="Open Sans" pitchFamily="34" charset="-122"/>
                <a:cs typeface="Open Sans" pitchFamily="34" charset="-120"/>
              </a:rPr>
              <a:t>Платежные поручения передаются в банки через Host2Host с получением подтверждений</a:t>
            </a:r>
          </a:p>
        </p:txBody>
      </p:sp>
      <p:sp>
        <p:nvSpPr>
          <p:cNvPr id="40" name="Shape 38"/>
          <p:cNvSpPr/>
          <p:nvPr/>
        </p:nvSpPr>
        <p:spPr>
          <a:xfrm>
            <a:off x="9139941" y="3486858"/>
            <a:ext cx="19054" cy="396967"/>
          </a:xfrm>
          <a:prstGeom prst="roundRect">
            <a:avLst>
              <a:gd name="adj" fmla="val 291721"/>
            </a:avLst>
          </a:prstGeom>
          <a:solidFill>
            <a:srgbClr val="99A39B"/>
          </a:solidFill>
          <a:ln/>
        </p:spPr>
        <p:txBody>
          <a:bodyPr/>
          <a:lstStyle/>
          <a:p>
            <a:endParaRPr lang="ru-RU"/>
          </a:p>
        </p:txBody>
      </p:sp>
      <p:sp>
        <p:nvSpPr>
          <p:cNvPr id="41" name="Shape 39"/>
          <p:cNvSpPr/>
          <p:nvPr/>
        </p:nvSpPr>
        <p:spPr>
          <a:xfrm>
            <a:off x="9000605" y="3734962"/>
            <a:ext cx="297726" cy="297726"/>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42" name="Text 40"/>
          <p:cNvSpPr/>
          <p:nvPr/>
        </p:nvSpPr>
        <p:spPr>
          <a:xfrm>
            <a:off x="9050228"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7</a:t>
            </a:r>
            <a:endParaRPr lang="en-US" sz="1400" dirty="0">
              <a:latin typeface="+mn-lt"/>
            </a:endParaRPr>
          </a:p>
        </p:txBody>
      </p:sp>
      <p:sp>
        <p:nvSpPr>
          <p:cNvPr id="43" name="Text 41"/>
          <p:cNvSpPr/>
          <p:nvPr/>
        </p:nvSpPr>
        <p:spPr>
          <a:xfrm>
            <a:off x="8249842" y="1821893"/>
            <a:ext cx="1799252" cy="206720"/>
          </a:xfrm>
          <a:prstGeom prst="rect">
            <a:avLst/>
          </a:prstGeom>
          <a:noFill/>
          <a:ln/>
        </p:spPr>
        <p:txBody>
          <a:bodyPr wrap="none" lIns="0" tIns="0" rIns="0" bIns="0" rtlCol="0" anchor="t"/>
          <a:lstStyle/>
          <a:p>
            <a:pPr algn="ctr">
              <a:lnSpc>
                <a:spcPts val="1625"/>
              </a:lnSpc>
            </a:pPr>
            <a:r>
              <a:rPr lang="en-US" sz="1400" b="1" dirty="0">
                <a:solidFill>
                  <a:srgbClr val="443728"/>
                </a:solidFill>
                <a:latin typeface="+mn-lt"/>
                <a:ea typeface="Crimson Pro Bold" pitchFamily="34" charset="-122"/>
                <a:cs typeface="Crimson Pro Bold" pitchFamily="34" charset="-120"/>
              </a:rPr>
              <a:t>Банковская выписка</a:t>
            </a:r>
            <a:endParaRPr lang="en-US" sz="1400" dirty="0">
              <a:latin typeface="+mn-lt"/>
            </a:endParaRPr>
          </a:p>
        </p:txBody>
      </p:sp>
      <p:sp>
        <p:nvSpPr>
          <p:cNvPr id="44" name="Text 42"/>
          <p:cNvSpPr/>
          <p:nvPr/>
        </p:nvSpPr>
        <p:spPr>
          <a:xfrm>
            <a:off x="8118843" y="2084189"/>
            <a:ext cx="2587256" cy="360049"/>
          </a:xfrm>
          <a:prstGeom prst="rect">
            <a:avLst/>
          </a:prstGeom>
          <a:noFill/>
          <a:ln/>
        </p:spPr>
        <p:txBody>
          <a:bodyPr wrap="squar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1 день (следующий банковский день)</a:t>
            </a:r>
            <a:endParaRPr lang="en-US" sz="1042" dirty="0">
              <a:latin typeface="+mn-lt"/>
            </a:endParaRPr>
          </a:p>
        </p:txBody>
      </p:sp>
      <p:sp>
        <p:nvSpPr>
          <p:cNvPr id="45" name="Text 43"/>
          <p:cNvSpPr/>
          <p:nvPr/>
        </p:nvSpPr>
        <p:spPr>
          <a:xfrm>
            <a:off x="8268895" y="2431905"/>
            <a:ext cx="2272438" cy="720098"/>
          </a:xfrm>
          <a:prstGeom prst="rect">
            <a:avLst/>
          </a:prstGeom>
          <a:noFill/>
          <a:ln/>
        </p:spPr>
        <p:txBody>
          <a:bodyPr wrap="square" lIns="0" tIns="0" rIns="0" bIns="0" rtlCol="0" anchor="t"/>
          <a:lstStyle/>
          <a:p>
            <a:pPr algn="ctr">
              <a:lnSpc>
                <a:spcPts val="1417"/>
              </a:lnSpc>
            </a:pPr>
            <a:r>
              <a:rPr lang="en-US" sz="1200" dirty="0">
                <a:solidFill>
                  <a:srgbClr val="443728"/>
                </a:solidFill>
                <a:latin typeface="+mn-lt"/>
                <a:ea typeface="Open Sans" pitchFamily="34" charset="-122"/>
                <a:cs typeface="Open Sans" pitchFamily="34" charset="-120"/>
              </a:rPr>
              <a:t>Банковские </a:t>
            </a:r>
            <a:r>
              <a:rPr lang="en-US" sz="1200" dirty="0" err="1">
                <a:solidFill>
                  <a:srgbClr val="443728"/>
                </a:solidFill>
                <a:latin typeface="+mn-lt"/>
                <a:ea typeface="Open Sans" pitchFamily="34" charset="-122"/>
                <a:cs typeface="Open Sans" pitchFamily="34" charset="-120"/>
              </a:rPr>
              <a:t>выписки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импортируются</a:t>
            </a:r>
            <a:r>
              <a:rPr lang="en-US" sz="1200" dirty="0">
                <a:solidFill>
                  <a:srgbClr val="443728"/>
                </a:solidFill>
                <a:latin typeface="+mn-lt"/>
                <a:ea typeface="Open Sans" pitchFamily="34" charset="-122"/>
                <a:cs typeface="Open Sans" pitchFamily="34" charset="-120"/>
              </a:rPr>
              <a:t>, отображая все </a:t>
            </a:r>
            <a:r>
              <a:rPr lang="en-US" sz="1200" dirty="0" err="1">
                <a:solidFill>
                  <a:srgbClr val="443728"/>
                </a:solidFill>
                <a:latin typeface="+mn-lt"/>
                <a:ea typeface="Open Sans" pitchFamily="34" charset="-122"/>
                <a:cs typeface="Open Sans" pitchFamily="34" charset="-120"/>
              </a:rPr>
              <a:t>завершенные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операции</a:t>
            </a:r>
            <a:endParaRPr lang="en-US" sz="1200" dirty="0">
              <a:latin typeface="+mn-lt"/>
            </a:endParaRPr>
          </a:p>
        </p:txBody>
      </p:sp>
      <p:sp>
        <p:nvSpPr>
          <p:cNvPr id="46" name="Shape 44"/>
          <p:cNvSpPr/>
          <p:nvPr/>
        </p:nvSpPr>
        <p:spPr>
          <a:xfrm>
            <a:off x="10360813" y="3883825"/>
            <a:ext cx="19054" cy="396967"/>
          </a:xfrm>
          <a:prstGeom prst="roundRect">
            <a:avLst>
              <a:gd name="adj" fmla="val 291721"/>
            </a:avLst>
          </a:prstGeom>
          <a:solidFill>
            <a:srgbClr val="E2AA37"/>
          </a:solidFill>
          <a:ln/>
        </p:spPr>
        <p:txBody>
          <a:bodyPr/>
          <a:lstStyle/>
          <a:p>
            <a:endParaRPr lang="ru-RU"/>
          </a:p>
        </p:txBody>
      </p:sp>
      <p:sp>
        <p:nvSpPr>
          <p:cNvPr id="47" name="Shape 45"/>
          <p:cNvSpPr/>
          <p:nvPr/>
        </p:nvSpPr>
        <p:spPr>
          <a:xfrm>
            <a:off x="10221477" y="3734962"/>
            <a:ext cx="297726" cy="297726"/>
          </a:xfrm>
          <a:prstGeom prst="roundRect">
            <a:avLst>
              <a:gd name="adj" fmla="val 18670"/>
            </a:avLst>
          </a:prstGeom>
          <a:solidFill>
            <a:srgbClr val="FCC451"/>
          </a:solidFill>
          <a:ln w="7620">
            <a:solidFill>
              <a:srgbClr val="E2AA37"/>
            </a:solidFill>
            <a:prstDash val="solid"/>
          </a:ln>
        </p:spPr>
        <p:txBody>
          <a:bodyPr/>
          <a:lstStyle/>
          <a:p>
            <a:endParaRPr lang="ru-RU"/>
          </a:p>
        </p:txBody>
      </p:sp>
      <p:sp>
        <p:nvSpPr>
          <p:cNvPr id="48" name="Text 46"/>
          <p:cNvSpPr/>
          <p:nvPr/>
        </p:nvSpPr>
        <p:spPr>
          <a:xfrm>
            <a:off x="10271099" y="3759773"/>
            <a:ext cx="198483" cy="248104"/>
          </a:xfrm>
          <a:prstGeom prst="rect">
            <a:avLst/>
          </a:prstGeom>
          <a:noFill/>
          <a:ln/>
        </p:spPr>
        <p:txBody>
          <a:bodyPr wrap="none" lIns="0" tIns="0" rIns="0" bIns="0" rtlCol="0" anchor="t"/>
          <a:lstStyle/>
          <a:p>
            <a:pPr algn="ctr">
              <a:lnSpc>
                <a:spcPts val="1542"/>
              </a:lnSpc>
            </a:pPr>
            <a:r>
              <a:rPr lang="en-US" sz="1400" b="1" dirty="0">
                <a:solidFill>
                  <a:srgbClr val="000000"/>
                </a:solidFill>
                <a:latin typeface="+mn-lt"/>
                <a:ea typeface="Crimson Pro Bold" pitchFamily="34" charset="-122"/>
                <a:cs typeface="Crimson Pro Bold" pitchFamily="34" charset="-120"/>
              </a:rPr>
              <a:t>8</a:t>
            </a:r>
            <a:endParaRPr lang="en-US" sz="1400" dirty="0">
              <a:latin typeface="+mn-lt"/>
            </a:endParaRPr>
          </a:p>
        </p:txBody>
      </p:sp>
      <p:sp>
        <p:nvSpPr>
          <p:cNvPr id="49" name="Text 47"/>
          <p:cNvSpPr/>
          <p:nvPr/>
        </p:nvSpPr>
        <p:spPr>
          <a:xfrm>
            <a:off x="9459698" y="4413181"/>
            <a:ext cx="1821284" cy="206720"/>
          </a:xfrm>
          <a:prstGeom prst="rect">
            <a:avLst/>
          </a:prstGeom>
          <a:noFill/>
          <a:ln/>
        </p:spPr>
        <p:txBody>
          <a:bodyPr wrap="none" lIns="0" tIns="0" rIns="0" bIns="0" rtlCol="0" anchor="t"/>
          <a:lstStyle/>
          <a:p>
            <a:pPr algn="ctr">
              <a:lnSpc>
                <a:spcPts val="1625"/>
              </a:lnSpc>
            </a:pPr>
            <a:r>
              <a:rPr lang="en-US" sz="1292" b="1" dirty="0">
                <a:solidFill>
                  <a:srgbClr val="443728"/>
                </a:solidFill>
                <a:latin typeface="+mn-lt"/>
                <a:ea typeface="Crimson Pro Bold" pitchFamily="34" charset="-122"/>
                <a:cs typeface="Crimson Pro Bold" pitchFamily="34" charset="-120"/>
              </a:rPr>
              <a:t>Разнесение выписки</a:t>
            </a:r>
            <a:endParaRPr lang="en-US" sz="1292" dirty="0">
              <a:latin typeface="+mn-lt"/>
            </a:endParaRPr>
          </a:p>
        </p:txBody>
      </p:sp>
      <p:sp>
        <p:nvSpPr>
          <p:cNvPr id="50" name="Text 48"/>
          <p:cNvSpPr/>
          <p:nvPr/>
        </p:nvSpPr>
        <p:spPr>
          <a:xfrm>
            <a:off x="9339715" y="4675477"/>
            <a:ext cx="2061250" cy="180024"/>
          </a:xfrm>
          <a:prstGeom prst="rect">
            <a:avLst/>
          </a:prstGeom>
          <a:noFill/>
          <a:ln/>
        </p:spPr>
        <p:txBody>
          <a:bodyPr wrap="none" lIns="0" tIns="0" rIns="0" bIns="0" rtlCol="0" anchor="t"/>
          <a:lstStyle/>
          <a:p>
            <a:pPr algn="ctr">
              <a:lnSpc>
                <a:spcPts val="1417"/>
              </a:lnSpc>
            </a:pPr>
            <a:r>
              <a:rPr lang="en-US" sz="1042" b="1" dirty="0">
                <a:solidFill>
                  <a:srgbClr val="443728"/>
                </a:solidFill>
                <a:latin typeface="+mn-lt"/>
                <a:ea typeface="Open Sans" pitchFamily="34" charset="-122"/>
                <a:cs typeface="Open Sans" pitchFamily="34" charset="-120"/>
              </a:rPr>
              <a:t>0.5-1 день</a:t>
            </a:r>
            <a:endParaRPr lang="en-US" sz="1042" dirty="0">
              <a:latin typeface="+mn-lt"/>
            </a:endParaRPr>
          </a:p>
        </p:txBody>
      </p:sp>
      <p:sp>
        <p:nvSpPr>
          <p:cNvPr id="51" name="Text 49"/>
          <p:cNvSpPr/>
          <p:nvPr/>
        </p:nvSpPr>
        <p:spPr>
          <a:xfrm>
            <a:off x="9239831" y="5233619"/>
            <a:ext cx="2242614" cy="900122"/>
          </a:xfrm>
          <a:prstGeom prst="rect">
            <a:avLst/>
          </a:prstGeom>
          <a:noFill/>
          <a:ln/>
        </p:spPr>
        <p:txBody>
          <a:bodyPr wrap="square" lIns="0" tIns="0" rIns="0" bIns="0" rtlCol="0" anchor="t"/>
          <a:lstStyle/>
          <a:p>
            <a:pPr algn="ctr">
              <a:lnSpc>
                <a:spcPts val="1417"/>
              </a:lnSpc>
            </a:pPr>
            <a:r>
              <a:rPr lang="en-US" sz="1200" dirty="0">
                <a:solidFill>
                  <a:srgbClr val="443728"/>
                </a:solidFill>
                <a:latin typeface="+mn-lt"/>
                <a:ea typeface="Open Sans" pitchFamily="34" charset="-122"/>
                <a:cs typeface="Open Sans" pitchFamily="34" charset="-120"/>
              </a:rPr>
              <a:t>Банковские операции сопоставляются с </a:t>
            </a:r>
            <a:r>
              <a:rPr lang="ru-RU" sz="1200" dirty="0">
                <a:solidFill>
                  <a:srgbClr val="443728"/>
                </a:solidFill>
                <a:latin typeface="+mn-lt"/>
                <a:ea typeface="Open Sans" pitchFamily="34" charset="-122"/>
                <a:cs typeface="Open Sans" pitchFamily="34" charset="-120"/>
              </a:rPr>
              <a:t>расходными платежными позициями </a:t>
            </a:r>
            <a:r>
              <a:rPr lang="en-US" sz="1200" dirty="0">
                <a:solidFill>
                  <a:srgbClr val="443728"/>
                </a:solidFill>
                <a:latin typeface="+mn-lt"/>
                <a:ea typeface="Open Sans" pitchFamily="34" charset="-122"/>
                <a:cs typeface="Open Sans" pitchFamily="34" charset="-120"/>
              </a:rPr>
              <a:t>и разносятся </a:t>
            </a:r>
            <a:r>
              <a:rPr lang="en-US" sz="1200" dirty="0" err="1">
                <a:solidFill>
                  <a:srgbClr val="443728"/>
                </a:solidFill>
                <a:latin typeface="+mn-lt"/>
                <a:ea typeface="Open Sans" pitchFamily="34" charset="-122"/>
                <a:cs typeface="Open Sans" pitchFamily="34" charset="-120"/>
              </a:rPr>
              <a:t>по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договорам</a:t>
            </a:r>
            <a:r>
              <a:rPr lang="en-US" sz="1200" dirty="0">
                <a:solidFill>
                  <a:srgbClr val="443728"/>
                </a:solidFill>
                <a:latin typeface="+mn-lt"/>
                <a:ea typeface="Open Sans" pitchFamily="34" charset="-122"/>
                <a:cs typeface="Open Sans" pitchFamily="34" charset="-120"/>
              </a:rPr>
              <a:t> и </a:t>
            </a:r>
            <a:r>
              <a:rPr lang="en-US" sz="1200" dirty="0" err="1">
                <a:solidFill>
                  <a:srgbClr val="443728"/>
                </a:solidFill>
                <a:latin typeface="+mn-lt"/>
                <a:ea typeface="Open Sans" pitchFamily="34" charset="-122"/>
                <a:cs typeface="Open Sans" pitchFamily="34" charset="-120"/>
              </a:rPr>
              <a:t>аналитикам</a:t>
            </a:r>
            <a:endParaRPr lang="en-US" sz="1200" dirty="0">
              <a:latin typeface="+mn-lt"/>
            </a:endParaRPr>
          </a:p>
        </p:txBody>
      </p:sp>
      <p:sp>
        <p:nvSpPr>
          <p:cNvPr id="52" name="Text 50"/>
          <p:cNvSpPr/>
          <p:nvPr/>
        </p:nvSpPr>
        <p:spPr>
          <a:xfrm>
            <a:off x="696913" y="6532090"/>
            <a:ext cx="10871533" cy="180024"/>
          </a:xfrm>
          <a:prstGeom prst="rect">
            <a:avLst/>
          </a:prstGeom>
          <a:noFill/>
          <a:ln/>
        </p:spPr>
        <p:txBody>
          <a:bodyPr wrap="none" lIns="0" tIns="0" rIns="0" bIns="0" rtlCol="0" anchor="t"/>
          <a:lstStyle/>
          <a:p>
            <a:pPr>
              <a:lnSpc>
                <a:spcPts val="1417"/>
              </a:lnSpc>
            </a:pPr>
            <a:r>
              <a:rPr lang="en-US" sz="1400" b="1" dirty="0">
                <a:solidFill>
                  <a:srgbClr val="443728"/>
                </a:solidFill>
                <a:latin typeface="+mn-lt"/>
                <a:ea typeface="Open Sans" pitchFamily="34" charset="-122"/>
                <a:cs typeface="Open Sans" pitchFamily="34" charset="-120"/>
              </a:rPr>
              <a:t>Полный цикл: 3-5 рабочих дней от заявки до разнесения</a:t>
            </a:r>
            <a:endParaRPr lang="en-US" sz="1400" dirty="0">
              <a:latin typeface="+mn-lt"/>
            </a:endParaRPr>
          </a:p>
        </p:txBody>
      </p:sp>
      <p:pic>
        <p:nvPicPr>
          <p:cNvPr id="53" name="Image 1" descr="preencoded.png">
            <a:extLst>
              <a:ext uri="{FF2B5EF4-FFF2-40B4-BE49-F238E27FC236}">
                <a16:creationId xmlns:a16="http://schemas.microsoft.com/office/drawing/2014/main" id="{7F378BE2-24E9-42E1-8A60-24A1DD110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1579" y="1408900"/>
            <a:ext cx="312019" cy="312019"/>
          </a:xfrm>
          <a:prstGeom prst="rect">
            <a:avLst/>
          </a:prstGeom>
        </p:spPr>
      </p:pic>
      <p:pic>
        <p:nvPicPr>
          <p:cNvPr id="54" name="Image 2" descr="preencoded.png">
            <a:extLst>
              <a:ext uri="{FF2B5EF4-FFF2-40B4-BE49-F238E27FC236}">
                <a16:creationId xmlns:a16="http://schemas.microsoft.com/office/drawing/2014/main" id="{F78B403B-1EBF-499C-B4BE-1670ACE1D4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9719" y="4944279"/>
            <a:ext cx="212477" cy="212477"/>
          </a:xfrm>
          <a:prstGeom prst="rect">
            <a:avLst/>
          </a:prstGeom>
        </p:spPr>
      </p:pic>
      <p:pic>
        <p:nvPicPr>
          <p:cNvPr id="55" name="Image 3" descr="preencoded.png">
            <a:extLst>
              <a:ext uri="{FF2B5EF4-FFF2-40B4-BE49-F238E27FC236}">
                <a16:creationId xmlns:a16="http://schemas.microsoft.com/office/drawing/2014/main" id="{48878A49-11BB-403E-A2F0-7033C89851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7417" y="1445869"/>
            <a:ext cx="248104" cy="248104"/>
          </a:xfrm>
          <a:prstGeom prst="rect">
            <a:avLst/>
          </a:prstGeom>
        </p:spPr>
      </p:pic>
      <p:pic>
        <p:nvPicPr>
          <p:cNvPr id="56" name="Image 5" descr="preencoded.png">
            <a:extLst>
              <a:ext uri="{FF2B5EF4-FFF2-40B4-BE49-F238E27FC236}">
                <a16:creationId xmlns:a16="http://schemas.microsoft.com/office/drawing/2014/main" id="{84E25CC2-0B31-4CF1-8884-F8A4A2023D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9061" y="1413350"/>
            <a:ext cx="269791" cy="269791"/>
          </a:xfrm>
          <a:prstGeom prst="rect">
            <a:avLst/>
          </a:prstGeom>
        </p:spPr>
      </p:pic>
      <p:pic>
        <p:nvPicPr>
          <p:cNvPr id="57" name="Image 4" descr="preencoded.png">
            <a:extLst>
              <a:ext uri="{FF2B5EF4-FFF2-40B4-BE49-F238E27FC236}">
                <a16:creationId xmlns:a16="http://schemas.microsoft.com/office/drawing/2014/main" id="{6ACB0D11-F0C9-4DB5-86ED-AAF3FFB044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1286" y="4945509"/>
            <a:ext cx="212477" cy="212477"/>
          </a:xfrm>
          <a:prstGeom prst="rect">
            <a:avLst/>
          </a:prstGeom>
        </p:spPr>
      </p:pic>
      <p:pic>
        <p:nvPicPr>
          <p:cNvPr id="58" name="Image 6" descr="preencoded.png">
            <a:extLst>
              <a:ext uri="{FF2B5EF4-FFF2-40B4-BE49-F238E27FC236}">
                <a16:creationId xmlns:a16="http://schemas.microsoft.com/office/drawing/2014/main" id="{34A76905-AB0B-41F9-84F2-F7E4337A02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53124" y="4940548"/>
            <a:ext cx="212477" cy="212477"/>
          </a:xfrm>
          <a:prstGeom prst="rect">
            <a:avLst/>
          </a:prstGeom>
        </p:spPr>
      </p:pic>
      <p:pic>
        <p:nvPicPr>
          <p:cNvPr id="59" name="Image 8" descr="preencoded.png">
            <a:extLst>
              <a:ext uri="{FF2B5EF4-FFF2-40B4-BE49-F238E27FC236}">
                <a16:creationId xmlns:a16="http://schemas.microsoft.com/office/drawing/2014/main" id="{C0805A3E-5029-4D86-A52B-C0DD5EEF61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70486" y="1416919"/>
            <a:ext cx="338910" cy="338910"/>
          </a:xfrm>
          <a:prstGeom prst="rect">
            <a:avLst/>
          </a:prstGeom>
        </p:spPr>
      </p:pic>
      <p:pic>
        <p:nvPicPr>
          <p:cNvPr id="60" name="Image 1" descr="preencoded.png">
            <a:extLst>
              <a:ext uri="{FF2B5EF4-FFF2-40B4-BE49-F238E27FC236}">
                <a16:creationId xmlns:a16="http://schemas.microsoft.com/office/drawing/2014/main" id="{6EA849C8-6FB8-41AA-A856-E7356D2C6BB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6958" y="4944179"/>
            <a:ext cx="212675" cy="21267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07022" y="152108"/>
            <a:ext cx="9062453" cy="88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Сквозной процесс планирования поступления </a:t>
            </a:r>
            <a:r>
              <a:rPr lang="en-US" sz="2800" dirty="0" err="1">
                <a:solidFill>
                  <a:srgbClr val="443728"/>
                </a:solidFill>
                <a:latin typeface="+mj-lt"/>
                <a:ea typeface="Crimson Pro Bold" pitchFamily="34" charset="-122"/>
              </a:rPr>
              <a:t>денежных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средств</a:t>
            </a:r>
            <a:r>
              <a:rPr lang="ru-RU"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временная</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шкала</a:t>
            </a:r>
            <a:endParaRPr lang="en-US" sz="2800" dirty="0">
              <a:solidFill>
                <a:srgbClr val="443728"/>
              </a:solidFill>
              <a:latin typeface="+mj-lt"/>
              <a:ea typeface="Crimson Pro Bold" pitchFamily="34" charset="-122"/>
            </a:endParaRPr>
          </a:p>
        </p:txBody>
      </p:sp>
      <p:sp>
        <p:nvSpPr>
          <p:cNvPr id="3" name="Shape 1"/>
          <p:cNvSpPr/>
          <p:nvPr/>
        </p:nvSpPr>
        <p:spPr>
          <a:xfrm>
            <a:off x="658844" y="3609620"/>
            <a:ext cx="10877487" cy="19054"/>
          </a:xfrm>
          <a:prstGeom prst="roundRect">
            <a:avLst>
              <a:gd name="adj" fmla="val 311118"/>
            </a:avLst>
          </a:prstGeom>
          <a:solidFill>
            <a:srgbClr val="000000">
              <a:alpha val="8000"/>
            </a:srgbClr>
          </a:solidFill>
          <a:ln/>
        </p:spPr>
        <p:txBody>
          <a:bodyPr/>
          <a:lstStyle/>
          <a:p>
            <a:endParaRPr lang="ru-RU"/>
          </a:p>
        </p:txBody>
      </p:sp>
      <p:sp>
        <p:nvSpPr>
          <p:cNvPr id="4" name="Shape 2"/>
          <p:cNvSpPr/>
          <p:nvPr/>
        </p:nvSpPr>
        <p:spPr>
          <a:xfrm>
            <a:off x="2156203" y="3186256"/>
            <a:ext cx="19054" cy="423365"/>
          </a:xfrm>
          <a:prstGeom prst="roundRect">
            <a:avLst>
              <a:gd name="adj" fmla="val 311118"/>
            </a:avLst>
          </a:prstGeom>
          <a:solidFill>
            <a:srgbClr val="9C776D"/>
          </a:solidFill>
          <a:ln/>
        </p:spPr>
        <p:txBody>
          <a:bodyPr/>
          <a:lstStyle/>
          <a:p>
            <a:endParaRPr lang="ru-RU"/>
          </a:p>
        </p:txBody>
      </p:sp>
      <p:sp>
        <p:nvSpPr>
          <p:cNvPr id="5" name="Shape 3"/>
          <p:cNvSpPr/>
          <p:nvPr/>
        </p:nvSpPr>
        <p:spPr>
          <a:xfrm>
            <a:off x="2006943" y="3450833"/>
            <a:ext cx="317573" cy="317573"/>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6" name="Text 4"/>
          <p:cNvSpPr/>
          <p:nvPr/>
        </p:nvSpPr>
        <p:spPr>
          <a:xfrm>
            <a:off x="2059889" y="3477331"/>
            <a:ext cx="211682" cy="264579"/>
          </a:xfrm>
          <a:prstGeom prst="rect">
            <a:avLst/>
          </a:prstGeom>
          <a:noFill/>
          <a:ln/>
        </p:spPr>
        <p:txBody>
          <a:bodyPr wrap="none" lIns="0" tIns="0" rIns="0" bIns="0" rtlCol="0" anchor="t"/>
          <a:lstStyle/>
          <a:p>
            <a:pPr algn="ctr">
              <a:lnSpc>
                <a:spcPts val="1667"/>
              </a:lnSpc>
            </a:pPr>
            <a:r>
              <a:rPr lang="en-US" sz="1667" b="1" dirty="0">
                <a:solidFill>
                  <a:srgbClr val="FFFFFF"/>
                </a:solidFill>
                <a:latin typeface="+mn-lt"/>
                <a:ea typeface="Crimson Pro Bold" pitchFamily="34" charset="-122"/>
                <a:cs typeface="Crimson Pro Bold" pitchFamily="34" charset="-120"/>
              </a:rPr>
              <a:t>1</a:t>
            </a:r>
            <a:endParaRPr lang="en-US" sz="1667" dirty="0">
              <a:latin typeface="+mn-lt"/>
            </a:endParaRPr>
          </a:p>
        </p:txBody>
      </p:sp>
      <p:sp>
        <p:nvSpPr>
          <p:cNvPr id="7" name="Text 5"/>
          <p:cNvSpPr/>
          <p:nvPr/>
        </p:nvSpPr>
        <p:spPr>
          <a:xfrm>
            <a:off x="1283570" y="1712615"/>
            <a:ext cx="1764319" cy="220515"/>
          </a:xfrm>
          <a:prstGeom prst="rect">
            <a:avLst/>
          </a:prstGeom>
          <a:noFill/>
          <a:ln/>
        </p:spPr>
        <p:txBody>
          <a:bodyPr wrap="non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Входные данные</a:t>
            </a:r>
            <a:endParaRPr lang="en-US" sz="1375" dirty="0">
              <a:latin typeface="+mn-lt"/>
            </a:endParaRPr>
          </a:p>
        </p:txBody>
      </p:sp>
      <p:sp>
        <p:nvSpPr>
          <p:cNvPr id="8" name="Text 6"/>
          <p:cNvSpPr/>
          <p:nvPr/>
        </p:nvSpPr>
        <p:spPr>
          <a:xfrm>
            <a:off x="799965" y="1996346"/>
            <a:ext cx="2731529" cy="197094"/>
          </a:xfrm>
          <a:prstGeom prst="rect">
            <a:avLst/>
          </a:prstGeom>
          <a:noFill/>
          <a:ln/>
        </p:spPr>
        <p:txBody>
          <a:bodyPr wrap="non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непрерывно</a:t>
            </a:r>
            <a:endParaRPr lang="en-US" sz="1084" dirty="0">
              <a:latin typeface="+mn-lt"/>
            </a:endParaRPr>
          </a:p>
        </p:txBody>
      </p:sp>
      <p:sp>
        <p:nvSpPr>
          <p:cNvPr id="9" name="Text 7"/>
          <p:cNvSpPr/>
          <p:nvPr/>
        </p:nvSpPr>
        <p:spPr>
          <a:xfrm>
            <a:off x="799965" y="2256657"/>
            <a:ext cx="2731529" cy="591282"/>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Сбор данных из внутренних систем (договоры, счета) и внешних источников</a:t>
            </a:r>
            <a:endParaRPr lang="en-US" sz="1200" dirty="0">
              <a:latin typeface="+mn-lt"/>
            </a:endParaRPr>
          </a:p>
        </p:txBody>
      </p:sp>
      <p:sp>
        <p:nvSpPr>
          <p:cNvPr id="10" name="Shape 8"/>
          <p:cNvSpPr/>
          <p:nvPr/>
        </p:nvSpPr>
        <p:spPr>
          <a:xfrm>
            <a:off x="3728886" y="3609620"/>
            <a:ext cx="19054" cy="423365"/>
          </a:xfrm>
          <a:prstGeom prst="roundRect">
            <a:avLst>
              <a:gd name="adj" fmla="val 311118"/>
            </a:avLst>
          </a:prstGeom>
          <a:solidFill>
            <a:srgbClr val="AF7662"/>
          </a:solidFill>
          <a:ln/>
        </p:spPr>
        <p:txBody>
          <a:bodyPr/>
          <a:lstStyle/>
          <a:p>
            <a:endParaRPr lang="ru-RU"/>
          </a:p>
        </p:txBody>
      </p:sp>
      <p:sp>
        <p:nvSpPr>
          <p:cNvPr id="11" name="Shape 9"/>
          <p:cNvSpPr/>
          <p:nvPr/>
        </p:nvSpPr>
        <p:spPr>
          <a:xfrm>
            <a:off x="3579626" y="3450833"/>
            <a:ext cx="317573" cy="317573"/>
          </a:xfrm>
          <a:prstGeom prst="roundRect">
            <a:avLst>
              <a:gd name="adj" fmla="val 18667"/>
            </a:avLst>
          </a:prstGeom>
          <a:solidFill>
            <a:srgbClr val="C9907C"/>
          </a:solidFill>
          <a:ln w="7620">
            <a:solidFill>
              <a:srgbClr val="AF7662"/>
            </a:solidFill>
            <a:prstDash val="solid"/>
          </a:ln>
        </p:spPr>
        <p:txBody>
          <a:bodyPr/>
          <a:lstStyle/>
          <a:p>
            <a:endParaRPr lang="ru-RU"/>
          </a:p>
        </p:txBody>
      </p:sp>
      <p:sp>
        <p:nvSpPr>
          <p:cNvPr id="12" name="Text 10"/>
          <p:cNvSpPr/>
          <p:nvPr/>
        </p:nvSpPr>
        <p:spPr>
          <a:xfrm>
            <a:off x="3632572" y="3477331"/>
            <a:ext cx="211682" cy="264579"/>
          </a:xfrm>
          <a:prstGeom prst="rect">
            <a:avLst/>
          </a:prstGeom>
          <a:noFill/>
          <a:ln/>
        </p:spPr>
        <p:txBody>
          <a:bodyPr wrap="none" lIns="0" tIns="0" rIns="0" bIns="0" rtlCol="0" anchor="t"/>
          <a:lstStyle/>
          <a:p>
            <a:pPr algn="ctr">
              <a:lnSpc>
                <a:spcPts val="1667"/>
              </a:lnSpc>
            </a:pPr>
            <a:r>
              <a:rPr lang="en-US" sz="1667" b="1" dirty="0">
                <a:solidFill>
                  <a:srgbClr val="000000"/>
                </a:solidFill>
                <a:latin typeface="+mn-lt"/>
                <a:ea typeface="Crimson Pro Bold" pitchFamily="34" charset="-122"/>
                <a:cs typeface="Crimson Pro Bold" pitchFamily="34" charset="-120"/>
              </a:rPr>
              <a:t>2</a:t>
            </a:r>
            <a:endParaRPr lang="en-US" sz="1667" dirty="0">
              <a:latin typeface="+mn-lt"/>
            </a:endParaRPr>
          </a:p>
        </p:txBody>
      </p:sp>
      <p:sp>
        <p:nvSpPr>
          <p:cNvPr id="13" name="Text 11"/>
          <p:cNvSpPr/>
          <p:nvPr/>
        </p:nvSpPr>
        <p:spPr>
          <a:xfrm>
            <a:off x="2372648" y="4174206"/>
            <a:ext cx="2731529" cy="441030"/>
          </a:xfrm>
          <a:prstGeom prst="rect">
            <a:avLst/>
          </a:prstGeom>
          <a:noFill/>
          <a:ln/>
        </p:spPr>
        <p:txBody>
          <a:bodyPr wrap="squar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Платежные позиции (приход)</a:t>
            </a:r>
            <a:endParaRPr lang="en-US" sz="1375" dirty="0">
              <a:latin typeface="+mn-lt"/>
            </a:endParaRPr>
          </a:p>
        </p:txBody>
      </p:sp>
      <p:sp>
        <p:nvSpPr>
          <p:cNvPr id="14" name="Text 12"/>
          <p:cNvSpPr/>
          <p:nvPr/>
        </p:nvSpPr>
        <p:spPr>
          <a:xfrm>
            <a:off x="2409414" y="4457150"/>
            <a:ext cx="2731529" cy="197094"/>
          </a:xfrm>
          <a:prstGeom prst="rect">
            <a:avLst/>
          </a:prstGeom>
          <a:noFill/>
          <a:ln/>
        </p:spPr>
        <p:txBody>
          <a:bodyPr wrap="non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0.5-1 день</a:t>
            </a:r>
            <a:endParaRPr lang="en-US" sz="1084" dirty="0">
              <a:latin typeface="+mn-lt"/>
            </a:endParaRPr>
          </a:p>
        </p:txBody>
      </p:sp>
      <p:sp>
        <p:nvSpPr>
          <p:cNvPr id="15" name="Text 13"/>
          <p:cNvSpPr/>
          <p:nvPr/>
        </p:nvSpPr>
        <p:spPr>
          <a:xfrm>
            <a:off x="2006943" y="4938764"/>
            <a:ext cx="3313780" cy="985471"/>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Планируемые </a:t>
            </a:r>
            <a:r>
              <a:rPr lang="en-US" sz="1200" dirty="0" err="1">
                <a:solidFill>
                  <a:srgbClr val="443728"/>
                </a:solidFill>
                <a:latin typeface="+mn-lt"/>
                <a:ea typeface="Open Sans" pitchFamily="34" charset="-122"/>
                <a:cs typeface="Open Sans" pitchFamily="34" charset="-120"/>
              </a:rPr>
              <a:t>поступлений</a:t>
            </a:r>
            <a:r>
              <a:rPr lang="en-US" sz="1200" dirty="0">
                <a:solidFill>
                  <a:srgbClr val="443728"/>
                </a:solidFill>
                <a:latin typeface="+mn-lt"/>
                <a:ea typeface="Open Sans" pitchFamily="34" charset="-122"/>
                <a:cs typeface="Open Sans" pitchFamily="34" charset="-120"/>
              </a:rPr>
              <a:t> ДС</a:t>
            </a:r>
            <a:r>
              <a:rPr lang="ru-RU" sz="1200" dirty="0">
                <a:solidFill>
                  <a:srgbClr val="443728"/>
                </a:solidFill>
                <a:latin typeface="+mn-lt"/>
                <a:ea typeface="Open Sans" pitchFamily="34" charset="-122"/>
                <a:cs typeface="Open Sans" pitchFamily="34" charset="-120"/>
              </a:rPr>
              <a:t> и/или Позиции графиков поступлений, привязанных к договорам </a:t>
            </a:r>
            <a:r>
              <a:rPr lang="en-US" sz="1200" dirty="0">
                <a:solidFill>
                  <a:srgbClr val="443728"/>
                </a:solidFill>
                <a:latin typeface="+mn-lt"/>
                <a:ea typeface="Open Sans" pitchFamily="34" charset="-122"/>
                <a:cs typeface="Open Sans" pitchFamily="34" charset="-120"/>
              </a:rPr>
              <a:t>с </a:t>
            </a:r>
            <a:r>
              <a:rPr lang="en-US" sz="1200" dirty="0" err="1">
                <a:solidFill>
                  <a:srgbClr val="443728"/>
                </a:solidFill>
                <a:latin typeface="+mn-lt"/>
                <a:ea typeface="Open Sans" pitchFamily="34" charset="-122"/>
                <a:cs typeface="Open Sans" pitchFamily="34" charset="-120"/>
              </a:rPr>
              <a:t>покупателями</a:t>
            </a:r>
            <a:r>
              <a:rPr lang="ru-RU" sz="1200" dirty="0">
                <a:solidFill>
                  <a:srgbClr val="443728"/>
                </a:solidFill>
                <a:latin typeface="+mn-lt"/>
                <a:ea typeface="Open Sans" pitchFamily="34" charset="-122"/>
                <a:cs typeface="Open Sans" pitchFamily="34" charset="-120"/>
              </a:rPr>
              <a:t>,</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заказ</a:t>
            </a:r>
            <a:r>
              <a:rPr lang="ru-RU" sz="1200" dirty="0" err="1">
                <a:solidFill>
                  <a:srgbClr val="443728"/>
                </a:solidFill>
                <a:latin typeface="+mn-lt"/>
                <a:ea typeface="Open Sans" pitchFamily="34" charset="-122"/>
                <a:cs typeface="Open Sans" pitchFamily="34" charset="-120"/>
              </a:rPr>
              <a:t>ам</a:t>
            </a:r>
            <a:r>
              <a:rPr lang="ru-RU" sz="1200" dirty="0">
                <a:solidFill>
                  <a:srgbClr val="443728"/>
                </a:solidFill>
                <a:latin typeface="+mn-lt"/>
                <a:ea typeface="Open Sans" pitchFamily="34" charset="-122"/>
                <a:cs typeface="Open Sans" pitchFamily="34" charset="-120"/>
              </a:rPr>
              <a:t> покупателей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накладны</a:t>
            </a:r>
            <a:r>
              <a:rPr lang="ru-RU" sz="1200" dirty="0">
                <a:solidFill>
                  <a:srgbClr val="443728"/>
                </a:solidFill>
                <a:latin typeface="+mn-lt"/>
                <a:ea typeface="Open Sans" pitchFamily="34" charset="-122"/>
                <a:cs typeface="Open Sans" pitchFamily="34" charset="-120"/>
              </a:rPr>
              <a:t>м</a:t>
            </a:r>
            <a:r>
              <a:rPr lang="en-US" sz="1200" dirty="0">
                <a:solidFill>
                  <a:srgbClr val="443728"/>
                </a:solidFill>
                <a:latin typeface="+mn-lt"/>
                <a:ea typeface="Open Sans" pitchFamily="34" charset="-122"/>
                <a:cs typeface="Open Sans" pitchFamily="34" charset="-120"/>
              </a:rPr>
              <a:t> </a:t>
            </a:r>
            <a:endParaRPr lang="en-US" sz="1200" dirty="0">
              <a:latin typeface="+mn-lt"/>
            </a:endParaRPr>
          </a:p>
        </p:txBody>
      </p:sp>
      <p:sp>
        <p:nvSpPr>
          <p:cNvPr id="16" name="Shape 14"/>
          <p:cNvSpPr/>
          <p:nvPr/>
        </p:nvSpPr>
        <p:spPr>
          <a:xfrm>
            <a:off x="5301669" y="3186256"/>
            <a:ext cx="19054" cy="423365"/>
          </a:xfrm>
          <a:prstGeom prst="roundRect">
            <a:avLst>
              <a:gd name="adj" fmla="val 311118"/>
            </a:avLst>
          </a:prstGeom>
          <a:solidFill>
            <a:srgbClr val="99A39B"/>
          </a:solidFill>
          <a:ln/>
        </p:spPr>
        <p:txBody>
          <a:bodyPr/>
          <a:lstStyle/>
          <a:p>
            <a:endParaRPr lang="ru-RU"/>
          </a:p>
        </p:txBody>
      </p:sp>
      <p:sp>
        <p:nvSpPr>
          <p:cNvPr id="17" name="Shape 15"/>
          <p:cNvSpPr/>
          <p:nvPr/>
        </p:nvSpPr>
        <p:spPr>
          <a:xfrm>
            <a:off x="5152409" y="3450833"/>
            <a:ext cx="317573" cy="317573"/>
          </a:xfrm>
          <a:prstGeom prst="roundRect">
            <a:avLst>
              <a:gd name="adj" fmla="val 18667"/>
            </a:avLst>
          </a:prstGeom>
          <a:solidFill>
            <a:srgbClr val="B3BDB5"/>
          </a:solidFill>
          <a:ln w="7620">
            <a:solidFill>
              <a:srgbClr val="99A39B"/>
            </a:solidFill>
            <a:prstDash val="solid"/>
          </a:ln>
        </p:spPr>
        <p:txBody>
          <a:bodyPr/>
          <a:lstStyle/>
          <a:p>
            <a:endParaRPr lang="ru-RU"/>
          </a:p>
        </p:txBody>
      </p:sp>
      <p:sp>
        <p:nvSpPr>
          <p:cNvPr id="18" name="Text 16"/>
          <p:cNvSpPr/>
          <p:nvPr/>
        </p:nvSpPr>
        <p:spPr>
          <a:xfrm>
            <a:off x="5205355" y="3477331"/>
            <a:ext cx="211682" cy="264579"/>
          </a:xfrm>
          <a:prstGeom prst="rect">
            <a:avLst/>
          </a:prstGeom>
          <a:noFill/>
          <a:ln/>
        </p:spPr>
        <p:txBody>
          <a:bodyPr wrap="none" lIns="0" tIns="0" rIns="0" bIns="0" rtlCol="0" anchor="t"/>
          <a:lstStyle/>
          <a:p>
            <a:pPr algn="ctr">
              <a:lnSpc>
                <a:spcPts val="1667"/>
              </a:lnSpc>
            </a:pPr>
            <a:r>
              <a:rPr lang="en-US" sz="1667" b="1" dirty="0">
                <a:solidFill>
                  <a:srgbClr val="000000"/>
                </a:solidFill>
                <a:latin typeface="+mn-lt"/>
                <a:ea typeface="Crimson Pro Bold" pitchFamily="34" charset="-122"/>
                <a:cs typeface="Crimson Pro Bold" pitchFamily="34" charset="-120"/>
              </a:rPr>
              <a:t>3</a:t>
            </a:r>
            <a:endParaRPr lang="en-US" sz="1667" dirty="0">
              <a:latin typeface="+mn-lt"/>
            </a:endParaRPr>
          </a:p>
        </p:txBody>
      </p:sp>
      <p:sp>
        <p:nvSpPr>
          <p:cNvPr id="19" name="Text 17"/>
          <p:cNvSpPr/>
          <p:nvPr/>
        </p:nvSpPr>
        <p:spPr>
          <a:xfrm>
            <a:off x="4246728" y="1730658"/>
            <a:ext cx="2128934" cy="220515"/>
          </a:xfrm>
          <a:prstGeom prst="rect">
            <a:avLst/>
          </a:prstGeom>
          <a:noFill/>
          <a:ln/>
        </p:spPr>
        <p:txBody>
          <a:bodyPr wrap="non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Платежный календарь</a:t>
            </a:r>
            <a:endParaRPr lang="en-US" sz="1375" dirty="0">
              <a:latin typeface="+mn-lt"/>
            </a:endParaRPr>
          </a:p>
        </p:txBody>
      </p:sp>
      <p:sp>
        <p:nvSpPr>
          <p:cNvPr id="20" name="Text 18"/>
          <p:cNvSpPr/>
          <p:nvPr/>
        </p:nvSpPr>
        <p:spPr>
          <a:xfrm>
            <a:off x="3945431" y="1996346"/>
            <a:ext cx="2731529" cy="197094"/>
          </a:xfrm>
          <a:prstGeom prst="rect">
            <a:avLst/>
          </a:prstGeom>
          <a:noFill/>
          <a:ln/>
        </p:spPr>
        <p:txBody>
          <a:bodyPr wrap="non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в режиме реального времени</a:t>
            </a:r>
            <a:endParaRPr lang="en-US" sz="1084" dirty="0">
              <a:latin typeface="+mn-lt"/>
            </a:endParaRPr>
          </a:p>
        </p:txBody>
      </p:sp>
      <p:sp>
        <p:nvSpPr>
          <p:cNvPr id="21" name="Text 19"/>
          <p:cNvSpPr/>
          <p:nvPr/>
        </p:nvSpPr>
        <p:spPr>
          <a:xfrm>
            <a:off x="3937890" y="2256656"/>
            <a:ext cx="2731529" cy="788377"/>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Все планируемые поступления консолидируются в календарь для управления ликвидностью и прогнозирования</a:t>
            </a:r>
            <a:endParaRPr lang="en-US" sz="1200" dirty="0">
              <a:latin typeface="+mn-lt"/>
            </a:endParaRPr>
          </a:p>
        </p:txBody>
      </p:sp>
      <p:sp>
        <p:nvSpPr>
          <p:cNvPr id="22" name="Shape 20"/>
          <p:cNvSpPr/>
          <p:nvPr/>
        </p:nvSpPr>
        <p:spPr>
          <a:xfrm>
            <a:off x="6874352" y="3609620"/>
            <a:ext cx="19054" cy="423365"/>
          </a:xfrm>
          <a:prstGeom prst="roundRect">
            <a:avLst>
              <a:gd name="adj" fmla="val 311118"/>
            </a:avLst>
          </a:prstGeom>
          <a:solidFill>
            <a:srgbClr val="E2AA37"/>
          </a:solidFill>
          <a:ln/>
        </p:spPr>
        <p:txBody>
          <a:bodyPr/>
          <a:lstStyle/>
          <a:p>
            <a:endParaRPr lang="ru-RU"/>
          </a:p>
        </p:txBody>
      </p:sp>
      <p:sp>
        <p:nvSpPr>
          <p:cNvPr id="23" name="Shape 21"/>
          <p:cNvSpPr/>
          <p:nvPr/>
        </p:nvSpPr>
        <p:spPr>
          <a:xfrm>
            <a:off x="6725092" y="3450833"/>
            <a:ext cx="317573" cy="317573"/>
          </a:xfrm>
          <a:prstGeom prst="roundRect">
            <a:avLst>
              <a:gd name="adj" fmla="val 18667"/>
            </a:avLst>
          </a:prstGeom>
          <a:solidFill>
            <a:srgbClr val="FCC451"/>
          </a:solidFill>
          <a:ln w="7620">
            <a:solidFill>
              <a:srgbClr val="E2AA37"/>
            </a:solidFill>
            <a:prstDash val="solid"/>
          </a:ln>
        </p:spPr>
        <p:txBody>
          <a:bodyPr/>
          <a:lstStyle/>
          <a:p>
            <a:endParaRPr lang="ru-RU"/>
          </a:p>
        </p:txBody>
      </p:sp>
      <p:sp>
        <p:nvSpPr>
          <p:cNvPr id="24" name="Text 22"/>
          <p:cNvSpPr/>
          <p:nvPr/>
        </p:nvSpPr>
        <p:spPr>
          <a:xfrm>
            <a:off x="6778038" y="3477331"/>
            <a:ext cx="211682" cy="264579"/>
          </a:xfrm>
          <a:prstGeom prst="rect">
            <a:avLst/>
          </a:prstGeom>
          <a:noFill/>
          <a:ln/>
        </p:spPr>
        <p:txBody>
          <a:bodyPr wrap="none" lIns="0" tIns="0" rIns="0" bIns="0" rtlCol="0" anchor="t"/>
          <a:lstStyle/>
          <a:p>
            <a:pPr algn="ctr">
              <a:lnSpc>
                <a:spcPts val="1667"/>
              </a:lnSpc>
            </a:pPr>
            <a:r>
              <a:rPr lang="en-US" sz="1667" b="1" dirty="0">
                <a:solidFill>
                  <a:srgbClr val="000000"/>
                </a:solidFill>
                <a:latin typeface="+mn-lt"/>
                <a:ea typeface="Crimson Pro Bold" pitchFamily="34" charset="-122"/>
                <a:cs typeface="Crimson Pro Bold" pitchFamily="34" charset="-120"/>
              </a:rPr>
              <a:t>4</a:t>
            </a:r>
            <a:endParaRPr lang="en-US" sz="1667" dirty="0">
              <a:latin typeface="+mn-lt"/>
            </a:endParaRPr>
          </a:p>
        </p:txBody>
      </p:sp>
      <p:sp>
        <p:nvSpPr>
          <p:cNvPr id="25" name="Text 23"/>
          <p:cNvSpPr/>
          <p:nvPr/>
        </p:nvSpPr>
        <p:spPr>
          <a:xfrm>
            <a:off x="5547391" y="4174207"/>
            <a:ext cx="2672877" cy="220515"/>
          </a:xfrm>
          <a:prstGeom prst="rect">
            <a:avLst/>
          </a:prstGeom>
          <a:noFill/>
          <a:ln/>
        </p:spPr>
        <p:txBody>
          <a:bodyPr wrap="non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Контроль наступления срока</a:t>
            </a:r>
            <a:endParaRPr lang="en-US" sz="1375" dirty="0">
              <a:latin typeface="+mn-lt"/>
            </a:endParaRPr>
          </a:p>
        </p:txBody>
      </p:sp>
      <p:sp>
        <p:nvSpPr>
          <p:cNvPr id="26" name="Text 24"/>
          <p:cNvSpPr/>
          <p:nvPr/>
        </p:nvSpPr>
        <p:spPr>
          <a:xfrm>
            <a:off x="5518114" y="4457938"/>
            <a:ext cx="2731529" cy="197094"/>
          </a:xfrm>
          <a:prstGeom prst="rect">
            <a:avLst/>
          </a:prstGeom>
          <a:noFill/>
          <a:ln/>
        </p:spPr>
        <p:txBody>
          <a:bodyPr wrap="non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непрерывно</a:t>
            </a:r>
            <a:endParaRPr lang="en-US" sz="1084" dirty="0">
              <a:latin typeface="+mn-lt"/>
            </a:endParaRPr>
          </a:p>
        </p:txBody>
      </p:sp>
      <p:sp>
        <p:nvSpPr>
          <p:cNvPr id="27" name="Text 25"/>
          <p:cNvSpPr/>
          <p:nvPr/>
        </p:nvSpPr>
        <p:spPr>
          <a:xfrm>
            <a:off x="5488739" y="4938764"/>
            <a:ext cx="2731529" cy="591282"/>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Отслеживание просроченных платежей и формирование писем-напоминаний дебиторам</a:t>
            </a:r>
            <a:endParaRPr lang="en-US" sz="1200" dirty="0">
              <a:latin typeface="+mn-lt"/>
            </a:endParaRPr>
          </a:p>
        </p:txBody>
      </p:sp>
      <p:sp>
        <p:nvSpPr>
          <p:cNvPr id="28" name="Shape 26"/>
          <p:cNvSpPr/>
          <p:nvPr/>
        </p:nvSpPr>
        <p:spPr>
          <a:xfrm>
            <a:off x="8447135" y="3186256"/>
            <a:ext cx="19054" cy="423365"/>
          </a:xfrm>
          <a:prstGeom prst="roundRect">
            <a:avLst>
              <a:gd name="adj" fmla="val 311118"/>
            </a:avLst>
          </a:prstGeom>
          <a:solidFill>
            <a:srgbClr val="9C776D"/>
          </a:solidFill>
          <a:ln/>
        </p:spPr>
        <p:txBody>
          <a:bodyPr/>
          <a:lstStyle/>
          <a:p>
            <a:endParaRPr lang="ru-RU"/>
          </a:p>
        </p:txBody>
      </p:sp>
      <p:sp>
        <p:nvSpPr>
          <p:cNvPr id="29" name="Shape 27"/>
          <p:cNvSpPr/>
          <p:nvPr/>
        </p:nvSpPr>
        <p:spPr>
          <a:xfrm>
            <a:off x="8297876" y="3450833"/>
            <a:ext cx="317573" cy="317573"/>
          </a:xfrm>
          <a:prstGeom prst="roundRect">
            <a:avLst>
              <a:gd name="adj" fmla="val 18667"/>
            </a:avLst>
          </a:prstGeom>
          <a:solidFill>
            <a:srgbClr val="835E54"/>
          </a:solidFill>
          <a:ln w="7620">
            <a:solidFill>
              <a:srgbClr val="9C776D"/>
            </a:solidFill>
            <a:prstDash val="solid"/>
          </a:ln>
        </p:spPr>
        <p:txBody>
          <a:bodyPr/>
          <a:lstStyle/>
          <a:p>
            <a:endParaRPr lang="ru-RU"/>
          </a:p>
        </p:txBody>
      </p:sp>
      <p:sp>
        <p:nvSpPr>
          <p:cNvPr id="30" name="Text 28"/>
          <p:cNvSpPr/>
          <p:nvPr/>
        </p:nvSpPr>
        <p:spPr>
          <a:xfrm>
            <a:off x="8350821" y="3477331"/>
            <a:ext cx="211682" cy="264579"/>
          </a:xfrm>
          <a:prstGeom prst="rect">
            <a:avLst/>
          </a:prstGeom>
          <a:noFill/>
          <a:ln/>
        </p:spPr>
        <p:txBody>
          <a:bodyPr wrap="none" lIns="0" tIns="0" rIns="0" bIns="0" rtlCol="0" anchor="t"/>
          <a:lstStyle/>
          <a:p>
            <a:pPr algn="ctr">
              <a:lnSpc>
                <a:spcPts val="1667"/>
              </a:lnSpc>
            </a:pPr>
            <a:r>
              <a:rPr lang="en-US" sz="1667" b="1" dirty="0">
                <a:solidFill>
                  <a:srgbClr val="FFFFFF"/>
                </a:solidFill>
                <a:latin typeface="+mn-lt"/>
                <a:ea typeface="Crimson Pro Bold" pitchFamily="34" charset="-122"/>
                <a:cs typeface="Crimson Pro Bold" pitchFamily="34" charset="-120"/>
              </a:rPr>
              <a:t>5</a:t>
            </a:r>
            <a:endParaRPr lang="en-US" sz="1667" dirty="0">
              <a:latin typeface="+mn-lt"/>
            </a:endParaRPr>
          </a:p>
        </p:txBody>
      </p:sp>
      <p:sp>
        <p:nvSpPr>
          <p:cNvPr id="31" name="Text 29"/>
          <p:cNvSpPr/>
          <p:nvPr/>
        </p:nvSpPr>
        <p:spPr>
          <a:xfrm>
            <a:off x="7497094" y="1712615"/>
            <a:ext cx="1919137" cy="220515"/>
          </a:xfrm>
          <a:prstGeom prst="rect">
            <a:avLst/>
          </a:prstGeom>
          <a:noFill/>
          <a:ln/>
        </p:spPr>
        <p:txBody>
          <a:bodyPr wrap="non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Банковская выписка</a:t>
            </a:r>
            <a:endParaRPr lang="en-US" sz="1375" dirty="0">
              <a:latin typeface="+mn-lt"/>
            </a:endParaRPr>
          </a:p>
        </p:txBody>
      </p:sp>
      <p:sp>
        <p:nvSpPr>
          <p:cNvPr id="32" name="Text 30"/>
          <p:cNvSpPr/>
          <p:nvPr/>
        </p:nvSpPr>
        <p:spPr>
          <a:xfrm>
            <a:off x="7090898" y="1996346"/>
            <a:ext cx="2731529" cy="394188"/>
          </a:xfrm>
          <a:prstGeom prst="rect">
            <a:avLst/>
          </a:prstGeom>
          <a:noFill/>
          <a:ln/>
        </p:spPr>
        <p:txBody>
          <a:bodyPr wrap="squar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1 день (следующий банковский день)</a:t>
            </a:r>
            <a:endParaRPr lang="en-US" sz="1084" dirty="0">
              <a:latin typeface="+mn-lt"/>
            </a:endParaRPr>
          </a:p>
        </p:txBody>
      </p:sp>
      <p:sp>
        <p:nvSpPr>
          <p:cNvPr id="33" name="Text 31"/>
          <p:cNvSpPr/>
          <p:nvPr/>
        </p:nvSpPr>
        <p:spPr>
          <a:xfrm>
            <a:off x="7090898" y="2253879"/>
            <a:ext cx="2731529" cy="394188"/>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Поступление денежных средств на расчетные счета от контрагентов</a:t>
            </a:r>
            <a:endParaRPr lang="en-US" sz="1200" dirty="0">
              <a:latin typeface="+mn-lt"/>
            </a:endParaRPr>
          </a:p>
        </p:txBody>
      </p:sp>
      <p:sp>
        <p:nvSpPr>
          <p:cNvPr id="34" name="Shape 32"/>
          <p:cNvSpPr/>
          <p:nvPr/>
        </p:nvSpPr>
        <p:spPr>
          <a:xfrm>
            <a:off x="10019818" y="3609620"/>
            <a:ext cx="19054" cy="423365"/>
          </a:xfrm>
          <a:prstGeom prst="roundRect">
            <a:avLst>
              <a:gd name="adj" fmla="val 311118"/>
            </a:avLst>
          </a:prstGeom>
          <a:solidFill>
            <a:srgbClr val="AF7662"/>
          </a:solidFill>
          <a:ln/>
        </p:spPr>
        <p:txBody>
          <a:bodyPr/>
          <a:lstStyle/>
          <a:p>
            <a:endParaRPr lang="ru-RU"/>
          </a:p>
        </p:txBody>
      </p:sp>
      <p:sp>
        <p:nvSpPr>
          <p:cNvPr id="35" name="Shape 33"/>
          <p:cNvSpPr/>
          <p:nvPr/>
        </p:nvSpPr>
        <p:spPr>
          <a:xfrm>
            <a:off x="9870559" y="3450833"/>
            <a:ext cx="317573" cy="317573"/>
          </a:xfrm>
          <a:prstGeom prst="roundRect">
            <a:avLst>
              <a:gd name="adj" fmla="val 18667"/>
            </a:avLst>
          </a:prstGeom>
          <a:solidFill>
            <a:srgbClr val="C9907C"/>
          </a:solidFill>
          <a:ln w="7620">
            <a:solidFill>
              <a:srgbClr val="AF7662"/>
            </a:solidFill>
            <a:prstDash val="solid"/>
          </a:ln>
        </p:spPr>
        <p:txBody>
          <a:bodyPr/>
          <a:lstStyle/>
          <a:p>
            <a:endParaRPr lang="ru-RU"/>
          </a:p>
        </p:txBody>
      </p:sp>
      <p:sp>
        <p:nvSpPr>
          <p:cNvPr id="36" name="Text 34"/>
          <p:cNvSpPr/>
          <p:nvPr/>
        </p:nvSpPr>
        <p:spPr>
          <a:xfrm>
            <a:off x="9923504" y="3477331"/>
            <a:ext cx="211682" cy="264579"/>
          </a:xfrm>
          <a:prstGeom prst="rect">
            <a:avLst/>
          </a:prstGeom>
          <a:noFill/>
          <a:ln/>
        </p:spPr>
        <p:txBody>
          <a:bodyPr wrap="none" lIns="0" tIns="0" rIns="0" bIns="0" rtlCol="0" anchor="t"/>
          <a:lstStyle/>
          <a:p>
            <a:pPr algn="ctr">
              <a:lnSpc>
                <a:spcPts val="1667"/>
              </a:lnSpc>
            </a:pPr>
            <a:r>
              <a:rPr lang="en-US" sz="1667" b="1" dirty="0">
                <a:solidFill>
                  <a:srgbClr val="000000"/>
                </a:solidFill>
                <a:latin typeface="+mn-lt"/>
                <a:ea typeface="Crimson Pro Bold" pitchFamily="34" charset="-122"/>
                <a:cs typeface="Crimson Pro Bold" pitchFamily="34" charset="-120"/>
              </a:rPr>
              <a:t>6</a:t>
            </a:r>
            <a:endParaRPr lang="en-US" sz="1667" dirty="0">
              <a:latin typeface="+mn-lt"/>
            </a:endParaRPr>
          </a:p>
        </p:txBody>
      </p:sp>
      <p:sp>
        <p:nvSpPr>
          <p:cNvPr id="37" name="Text 35"/>
          <p:cNvSpPr/>
          <p:nvPr/>
        </p:nvSpPr>
        <p:spPr>
          <a:xfrm>
            <a:off x="9058067" y="4174207"/>
            <a:ext cx="1942557" cy="220515"/>
          </a:xfrm>
          <a:prstGeom prst="rect">
            <a:avLst/>
          </a:prstGeom>
          <a:noFill/>
          <a:ln/>
        </p:spPr>
        <p:txBody>
          <a:bodyPr wrap="none" lIns="0" tIns="0" rIns="0" bIns="0" rtlCol="0" anchor="t"/>
          <a:lstStyle/>
          <a:p>
            <a:pPr algn="ctr">
              <a:lnSpc>
                <a:spcPts val="1709"/>
              </a:lnSpc>
            </a:pPr>
            <a:r>
              <a:rPr lang="en-US" sz="1375" b="1" dirty="0">
                <a:solidFill>
                  <a:srgbClr val="443728"/>
                </a:solidFill>
                <a:latin typeface="+mn-lt"/>
                <a:ea typeface="Crimson Pro Bold" pitchFamily="34" charset="-122"/>
                <a:cs typeface="Crimson Pro Bold" pitchFamily="34" charset="-120"/>
              </a:rPr>
              <a:t>Разнесение выписки</a:t>
            </a:r>
            <a:endParaRPr lang="en-US" sz="1375" dirty="0">
              <a:latin typeface="+mn-lt"/>
            </a:endParaRPr>
          </a:p>
        </p:txBody>
      </p:sp>
      <p:sp>
        <p:nvSpPr>
          <p:cNvPr id="38" name="Text 36"/>
          <p:cNvSpPr/>
          <p:nvPr/>
        </p:nvSpPr>
        <p:spPr>
          <a:xfrm>
            <a:off x="8663581" y="4457938"/>
            <a:ext cx="2731529" cy="197094"/>
          </a:xfrm>
          <a:prstGeom prst="rect">
            <a:avLst/>
          </a:prstGeom>
          <a:noFill/>
          <a:ln/>
        </p:spPr>
        <p:txBody>
          <a:bodyPr wrap="none" lIns="0" tIns="0" rIns="0" bIns="0" rtlCol="0" anchor="t"/>
          <a:lstStyle/>
          <a:p>
            <a:pPr algn="ctr">
              <a:lnSpc>
                <a:spcPts val="1542"/>
              </a:lnSpc>
            </a:pPr>
            <a:r>
              <a:rPr lang="en-US" sz="1084" b="1" dirty="0">
                <a:solidFill>
                  <a:srgbClr val="443728"/>
                </a:solidFill>
                <a:latin typeface="+mn-lt"/>
                <a:ea typeface="Open Sans" pitchFamily="34" charset="-122"/>
                <a:cs typeface="Open Sans" pitchFamily="34" charset="-120"/>
              </a:rPr>
              <a:t>0.5-1 день</a:t>
            </a:r>
            <a:endParaRPr lang="en-US" sz="1084" dirty="0">
              <a:latin typeface="+mn-lt"/>
            </a:endParaRPr>
          </a:p>
        </p:txBody>
      </p:sp>
      <p:sp>
        <p:nvSpPr>
          <p:cNvPr id="39" name="Text 37"/>
          <p:cNvSpPr/>
          <p:nvPr/>
        </p:nvSpPr>
        <p:spPr>
          <a:xfrm>
            <a:off x="8654184" y="4935257"/>
            <a:ext cx="2731529" cy="788377"/>
          </a:xfrm>
          <a:prstGeom prst="rect">
            <a:avLst/>
          </a:prstGeom>
          <a:noFill/>
          <a:ln/>
        </p:spPr>
        <p:txBody>
          <a:bodyPr wrap="square" lIns="0" tIns="0" rIns="0" bIns="0" rtlCol="0" anchor="t"/>
          <a:lstStyle/>
          <a:p>
            <a:pPr algn="ctr">
              <a:lnSpc>
                <a:spcPts val="1542"/>
              </a:lnSpc>
            </a:pPr>
            <a:r>
              <a:rPr lang="en-US" sz="1200" dirty="0">
                <a:solidFill>
                  <a:srgbClr val="443728"/>
                </a:solidFill>
                <a:latin typeface="+mn-lt"/>
                <a:ea typeface="Open Sans" pitchFamily="34" charset="-122"/>
                <a:cs typeface="Open Sans" pitchFamily="34" charset="-120"/>
              </a:rPr>
              <a:t>Банковские операции сопоставляются с приходными платежными позициями и разносятся по договорам и аналитикам  </a:t>
            </a:r>
            <a:endParaRPr lang="en-US" sz="1200" dirty="0">
              <a:latin typeface="+mn-lt"/>
            </a:endParaRPr>
          </a:p>
        </p:txBody>
      </p:sp>
      <p:sp>
        <p:nvSpPr>
          <p:cNvPr id="40" name="Text 38"/>
          <p:cNvSpPr/>
          <p:nvPr/>
        </p:nvSpPr>
        <p:spPr>
          <a:xfrm>
            <a:off x="671862" y="6221841"/>
            <a:ext cx="10877487" cy="197094"/>
          </a:xfrm>
          <a:prstGeom prst="rect">
            <a:avLst/>
          </a:prstGeom>
          <a:noFill/>
          <a:ln/>
        </p:spPr>
        <p:txBody>
          <a:bodyPr wrap="none" lIns="0" tIns="0" rIns="0" bIns="0" rtlCol="0" anchor="t"/>
          <a:lstStyle/>
          <a:p>
            <a:pPr>
              <a:lnSpc>
                <a:spcPts val="1542"/>
              </a:lnSpc>
            </a:pPr>
            <a:r>
              <a:rPr lang="en-US" sz="1400" b="1" dirty="0">
                <a:solidFill>
                  <a:srgbClr val="443728"/>
                </a:solidFill>
                <a:latin typeface="+mn-lt"/>
                <a:ea typeface="Open Sans" pitchFamily="34" charset="-122"/>
                <a:cs typeface="Open Sans" pitchFamily="34" charset="-120"/>
              </a:rPr>
              <a:t>Полный цикл: 3-5 рабочих дней от прогноза до разнесения</a:t>
            </a:r>
            <a:endParaRPr lang="en-US" sz="1400" dirty="0">
              <a:latin typeface="+mn-lt"/>
            </a:endParaRPr>
          </a:p>
        </p:txBody>
      </p:sp>
      <p:pic>
        <p:nvPicPr>
          <p:cNvPr id="41" name="Image 1" descr="preencoded.png">
            <a:extLst>
              <a:ext uri="{FF2B5EF4-FFF2-40B4-BE49-F238E27FC236}">
                <a16:creationId xmlns:a16="http://schemas.microsoft.com/office/drawing/2014/main" id="{195660E2-5C4D-42B9-8741-28D757F4D9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0193" y="1294803"/>
            <a:ext cx="312019" cy="312019"/>
          </a:xfrm>
          <a:prstGeom prst="rect">
            <a:avLst/>
          </a:prstGeom>
        </p:spPr>
      </p:pic>
      <p:pic>
        <p:nvPicPr>
          <p:cNvPr id="42" name="Image 3" descr="preencoded.png">
            <a:extLst>
              <a:ext uri="{FF2B5EF4-FFF2-40B4-BE49-F238E27FC236}">
                <a16:creationId xmlns:a16="http://schemas.microsoft.com/office/drawing/2014/main" id="{F7E9C85B-AA09-412A-A093-4B4B0DFDA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7143" y="1358718"/>
            <a:ext cx="248104" cy="248104"/>
          </a:xfrm>
          <a:prstGeom prst="rect">
            <a:avLst/>
          </a:prstGeom>
        </p:spPr>
      </p:pic>
      <p:pic>
        <p:nvPicPr>
          <p:cNvPr id="43" name="Image 6" descr="preencoded.png">
            <a:extLst>
              <a:ext uri="{FF2B5EF4-FFF2-40B4-BE49-F238E27FC236}">
                <a16:creationId xmlns:a16="http://schemas.microsoft.com/office/drawing/2014/main" id="{816554B9-AE54-4DBC-B9A5-38471C1BED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0896" y="1391709"/>
            <a:ext cx="212477" cy="212477"/>
          </a:xfrm>
          <a:prstGeom prst="rect">
            <a:avLst/>
          </a:prstGeom>
        </p:spPr>
      </p:pic>
      <p:pic>
        <p:nvPicPr>
          <p:cNvPr id="44" name="Image 2" descr="preencoded.png">
            <a:extLst>
              <a:ext uri="{FF2B5EF4-FFF2-40B4-BE49-F238E27FC236}">
                <a16:creationId xmlns:a16="http://schemas.microsoft.com/office/drawing/2014/main" id="{3F27E2B8-5665-4D9A-8604-50B27368D5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2647" y="4698897"/>
            <a:ext cx="212477" cy="212477"/>
          </a:xfrm>
          <a:prstGeom prst="rect">
            <a:avLst/>
          </a:prstGeom>
        </p:spPr>
      </p:pic>
      <p:pic>
        <p:nvPicPr>
          <p:cNvPr id="45" name="Image 1" descr="preencoded.png">
            <a:extLst>
              <a:ext uri="{FF2B5EF4-FFF2-40B4-BE49-F238E27FC236}">
                <a16:creationId xmlns:a16="http://schemas.microsoft.com/office/drawing/2014/main" id="{18A1718B-E13E-4026-8955-DC89CD855C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13480" y="4662872"/>
            <a:ext cx="212675" cy="212675"/>
          </a:xfrm>
          <a:prstGeom prst="rect">
            <a:avLst/>
          </a:prstGeom>
        </p:spPr>
      </p:pic>
      <p:pic>
        <p:nvPicPr>
          <p:cNvPr id="46" name="Image 8" descr="preencoded.png">
            <a:extLst>
              <a:ext uri="{FF2B5EF4-FFF2-40B4-BE49-F238E27FC236}">
                <a16:creationId xmlns:a16="http://schemas.microsoft.com/office/drawing/2014/main" id="{EA7F37DD-7374-4774-AA6A-7A885A84A6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59777" y="4663270"/>
            <a:ext cx="248104" cy="24810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26289" y="189433"/>
            <a:ext cx="9043186" cy="79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Планирование наличных и </a:t>
            </a:r>
            <a:r>
              <a:rPr lang="en-US" sz="2800" dirty="0" err="1">
                <a:solidFill>
                  <a:srgbClr val="443728"/>
                </a:solidFill>
                <a:latin typeface="+mj-lt"/>
                <a:ea typeface="Crimson Pro Bold" pitchFamily="34" charset="-122"/>
              </a:rPr>
              <a:t>безналичных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операций</a:t>
            </a:r>
            <a:endParaRPr lang="en-US" sz="2800" dirty="0">
              <a:solidFill>
                <a:srgbClr val="443728"/>
              </a:solidFill>
              <a:latin typeface="+mj-lt"/>
              <a:ea typeface="Crimson Pro Bold" pitchFamily="34" charset="-122"/>
            </a:endParaRPr>
          </a:p>
        </p:txBody>
      </p:sp>
      <p:pic>
        <p:nvPicPr>
          <p:cNvPr id="4" name="Image 0" descr="preencoded.png"/>
          <p:cNvPicPr>
            <a:picLocks noChangeAspect="1"/>
          </p:cNvPicPr>
          <p:nvPr/>
        </p:nvPicPr>
        <p:blipFill>
          <a:blip r:embed="rId3"/>
          <a:stretch>
            <a:fillRect/>
          </a:stretch>
        </p:blipFill>
        <p:spPr>
          <a:xfrm>
            <a:off x="661821" y="1911539"/>
            <a:ext cx="5435766" cy="529355"/>
          </a:xfrm>
          <a:prstGeom prst="rect">
            <a:avLst/>
          </a:prstGeom>
        </p:spPr>
      </p:pic>
      <p:sp>
        <p:nvSpPr>
          <p:cNvPr id="5" name="Text 2"/>
          <p:cNvSpPr/>
          <p:nvPr/>
        </p:nvSpPr>
        <p:spPr>
          <a:xfrm>
            <a:off x="794110" y="2657918"/>
            <a:ext cx="3763841" cy="206720"/>
          </a:xfrm>
          <a:prstGeom prst="rect">
            <a:avLst/>
          </a:prstGeom>
          <a:noFill/>
          <a:ln/>
        </p:spPr>
        <p:txBody>
          <a:bodyPr wrap="none" lIns="0" tIns="0" rIns="0" bIns="0" rtlCol="0" anchor="t"/>
          <a:lstStyle/>
          <a:p>
            <a:pPr>
              <a:lnSpc>
                <a:spcPts val="1625"/>
              </a:lnSpc>
            </a:pPr>
            <a:r>
              <a:rPr lang="en-US" b="1" dirty="0">
                <a:solidFill>
                  <a:srgbClr val="443728"/>
                </a:solidFill>
                <a:latin typeface="Futura PT Demi"/>
                <a:ea typeface="Crimson Pro Bold" pitchFamily="34" charset="-122"/>
                <a:cs typeface="Crimson Pro Bold" pitchFamily="34" charset="-120"/>
              </a:rPr>
              <a:t>Формирование планируемых поступлений</a:t>
            </a:r>
            <a:endParaRPr lang="en-US" dirty="0">
              <a:solidFill>
                <a:srgbClr val="443728"/>
              </a:solidFill>
              <a:latin typeface="Futura PT Demi"/>
            </a:endParaRPr>
          </a:p>
        </p:txBody>
      </p:sp>
      <p:sp>
        <p:nvSpPr>
          <p:cNvPr id="6" name="Text 3"/>
          <p:cNvSpPr/>
          <p:nvPr/>
        </p:nvSpPr>
        <p:spPr>
          <a:xfrm>
            <a:off x="794110" y="2944033"/>
            <a:ext cx="5171188"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Регистрация </a:t>
            </a:r>
            <a:r>
              <a:rPr lang="en-US" sz="1200" dirty="0" err="1">
                <a:solidFill>
                  <a:srgbClr val="443728"/>
                </a:solidFill>
                <a:latin typeface="+mn-lt"/>
                <a:ea typeface="Open Sans" pitchFamily="34" charset="-122"/>
                <a:cs typeface="Open Sans" pitchFamily="34" charset="-120"/>
              </a:rPr>
              <a:t>ожидаемых</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(планируемых) </a:t>
            </a:r>
            <a:r>
              <a:rPr lang="en-US" sz="1200" dirty="0" err="1">
                <a:solidFill>
                  <a:srgbClr val="443728"/>
                </a:solidFill>
                <a:latin typeface="+mn-lt"/>
                <a:ea typeface="Open Sans" pitchFamily="34" charset="-122"/>
                <a:cs typeface="Open Sans" pitchFamily="34" charset="-120"/>
              </a:rPr>
              <a:t>поступлений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ДС </a:t>
            </a:r>
            <a:r>
              <a:rPr lang="en-US" sz="1200" dirty="0">
                <a:solidFill>
                  <a:srgbClr val="443728"/>
                </a:solidFill>
                <a:latin typeface="+mn-lt"/>
                <a:ea typeface="Open Sans" pitchFamily="34" charset="-122"/>
                <a:cs typeface="Open Sans" pitchFamily="34" charset="-120"/>
              </a:rPr>
              <a:t>с детализацией по источникам, контрагентам и договорам</a:t>
            </a:r>
            <a:endParaRPr lang="en-US" sz="1200" dirty="0">
              <a:solidFill>
                <a:srgbClr val="443728"/>
              </a:solidFill>
              <a:latin typeface="+mn-lt"/>
            </a:endParaRPr>
          </a:p>
        </p:txBody>
      </p:sp>
      <p:sp>
        <p:nvSpPr>
          <p:cNvPr id="7" name="Text 4"/>
          <p:cNvSpPr/>
          <p:nvPr/>
        </p:nvSpPr>
        <p:spPr>
          <a:xfrm>
            <a:off x="794110" y="3713902"/>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Контроль расхождений между плановыми и фактическими поступлениями</a:t>
            </a:r>
            <a:endParaRPr lang="en-US" sz="1200" dirty="0">
              <a:solidFill>
                <a:srgbClr val="443728"/>
              </a:solidFill>
              <a:latin typeface="+mn-lt"/>
            </a:endParaRPr>
          </a:p>
        </p:txBody>
      </p:sp>
      <p:pic>
        <p:nvPicPr>
          <p:cNvPr id="8" name="Image 1" descr="preencoded.png"/>
          <p:cNvPicPr>
            <a:picLocks noChangeAspect="1"/>
          </p:cNvPicPr>
          <p:nvPr/>
        </p:nvPicPr>
        <p:blipFill>
          <a:blip r:embed="rId4"/>
          <a:stretch>
            <a:fillRect/>
          </a:stretch>
        </p:blipFill>
        <p:spPr>
          <a:xfrm>
            <a:off x="6097587" y="1911539"/>
            <a:ext cx="5435766" cy="529355"/>
          </a:xfrm>
          <a:prstGeom prst="rect">
            <a:avLst/>
          </a:prstGeom>
        </p:spPr>
      </p:pic>
      <p:sp>
        <p:nvSpPr>
          <p:cNvPr id="9" name="Text 5"/>
          <p:cNvSpPr/>
          <p:nvPr/>
        </p:nvSpPr>
        <p:spPr>
          <a:xfrm>
            <a:off x="6229876" y="2657918"/>
            <a:ext cx="2340715" cy="206720"/>
          </a:xfrm>
          <a:prstGeom prst="rect">
            <a:avLst/>
          </a:prstGeom>
          <a:noFill/>
          <a:ln/>
        </p:spPr>
        <p:txBody>
          <a:bodyPr wrap="none" lIns="0" tIns="0" rIns="0" bIns="0" rtlCol="0" anchor="t"/>
          <a:lstStyle/>
          <a:p>
            <a:pPr>
              <a:lnSpc>
                <a:spcPts val="1625"/>
              </a:lnSpc>
            </a:pPr>
            <a:r>
              <a:rPr lang="en-US" b="1" dirty="0">
                <a:solidFill>
                  <a:srgbClr val="443728"/>
                </a:solidFill>
                <a:latin typeface="Futura PT Demi"/>
                <a:ea typeface="Crimson Pro Bold" pitchFamily="34" charset="-122"/>
                <a:cs typeface="Crimson Pro Bold" pitchFamily="34" charset="-120"/>
              </a:rPr>
              <a:t>Создание заявок на оплату</a:t>
            </a:r>
            <a:endParaRPr lang="en-US" dirty="0">
              <a:solidFill>
                <a:srgbClr val="443728"/>
              </a:solidFill>
              <a:latin typeface="Futura PT Demi"/>
            </a:endParaRPr>
          </a:p>
        </p:txBody>
      </p:sp>
      <p:sp>
        <p:nvSpPr>
          <p:cNvPr id="10" name="Text 6"/>
          <p:cNvSpPr/>
          <p:nvPr/>
        </p:nvSpPr>
        <p:spPr>
          <a:xfrm>
            <a:off x="6229875" y="2944033"/>
            <a:ext cx="5484335" cy="423564"/>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Формирование</a:t>
            </a:r>
            <a:r>
              <a:rPr lang="en-US" sz="1200" dirty="0">
                <a:solidFill>
                  <a:srgbClr val="443728"/>
                </a:solidFill>
                <a:latin typeface="+mn-lt"/>
                <a:ea typeface="Open Sans" pitchFamily="34" charset="-122"/>
                <a:cs typeface="Open Sans" pitchFamily="34" charset="-120"/>
              </a:rPr>
              <a:t> заявок с привязкой к статьям БДДС, ЦФО и Проектам</a:t>
            </a:r>
            <a:endParaRPr lang="en-US" sz="1200" dirty="0">
              <a:solidFill>
                <a:srgbClr val="443728"/>
              </a:solidFill>
              <a:latin typeface="+mn-lt"/>
            </a:endParaRPr>
          </a:p>
        </p:txBody>
      </p:sp>
      <p:sp>
        <p:nvSpPr>
          <p:cNvPr id="11" name="Text 7"/>
          <p:cNvSpPr/>
          <p:nvPr/>
        </p:nvSpPr>
        <p:spPr>
          <a:xfrm>
            <a:off x="6229876" y="3226497"/>
            <a:ext cx="5171188" cy="211782"/>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Отслеживание</a:t>
            </a:r>
            <a:r>
              <a:rPr lang="en-US" sz="1200" dirty="0">
                <a:solidFill>
                  <a:srgbClr val="443728"/>
                </a:solidFill>
                <a:latin typeface="+mn-lt"/>
                <a:ea typeface="Open Sans" pitchFamily="34" charset="-122"/>
                <a:cs typeface="Open Sans" pitchFamily="34" charset="-120"/>
              </a:rPr>
              <a:t> процесса согласования и статусов исполнения</a:t>
            </a:r>
            <a:endParaRPr lang="en-US" sz="1200" dirty="0">
              <a:solidFill>
                <a:srgbClr val="443728"/>
              </a:solidFill>
              <a:latin typeface="+mn-lt"/>
            </a:endParaRPr>
          </a:p>
        </p:txBody>
      </p:sp>
      <p:sp>
        <p:nvSpPr>
          <p:cNvPr id="12" name="Text 8"/>
          <p:cNvSpPr/>
          <p:nvPr/>
        </p:nvSpPr>
        <p:spPr>
          <a:xfrm>
            <a:off x="6229876" y="3514529"/>
            <a:ext cx="5171188" cy="635345"/>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Поддержка различных сценариев: прямые платежи, платежи в адрес третьих лиц, использование платежных агентов, планирование цепочек платежей и конвертация валют</a:t>
            </a:r>
            <a:endParaRPr lang="en-US" sz="1200" dirty="0">
              <a:solidFill>
                <a:srgbClr val="443728"/>
              </a:solidFill>
              <a:latin typeface="+mn-lt"/>
            </a:endParaRPr>
          </a:p>
        </p:txBody>
      </p:sp>
      <p:pic>
        <p:nvPicPr>
          <p:cNvPr id="13" name="Image 2" descr="preencoded.png"/>
          <p:cNvPicPr>
            <a:picLocks noChangeAspect="1"/>
          </p:cNvPicPr>
          <p:nvPr/>
        </p:nvPicPr>
        <p:blipFill>
          <a:blip r:embed="rId5"/>
          <a:stretch>
            <a:fillRect/>
          </a:stretch>
        </p:blipFill>
        <p:spPr>
          <a:xfrm>
            <a:off x="661821" y="4293890"/>
            <a:ext cx="5435766" cy="529355"/>
          </a:xfrm>
          <a:prstGeom prst="rect">
            <a:avLst/>
          </a:prstGeom>
        </p:spPr>
      </p:pic>
      <p:sp>
        <p:nvSpPr>
          <p:cNvPr id="14" name="Text 9"/>
          <p:cNvSpPr/>
          <p:nvPr/>
        </p:nvSpPr>
        <p:spPr>
          <a:xfrm>
            <a:off x="794109" y="5082709"/>
            <a:ext cx="2377534" cy="206720"/>
          </a:xfrm>
          <a:prstGeom prst="rect">
            <a:avLst/>
          </a:prstGeom>
          <a:noFill/>
          <a:ln/>
        </p:spPr>
        <p:txBody>
          <a:bodyPr wrap="none" lIns="0" tIns="0" rIns="0" bIns="0" rtlCol="0" anchor="t"/>
          <a:lstStyle/>
          <a:p>
            <a:pPr>
              <a:lnSpc>
                <a:spcPts val="1625"/>
              </a:lnSpc>
            </a:pPr>
            <a:r>
              <a:rPr lang="en-US" b="1" dirty="0">
                <a:solidFill>
                  <a:srgbClr val="443728"/>
                </a:solidFill>
                <a:latin typeface="Futura PT Demi"/>
                <a:ea typeface="Crimson Pro Bold" pitchFamily="34" charset="-122"/>
                <a:cs typeface="Crimson Pro Bold" pitchFamily="34" charset="-120"/>
              </a:rPr>
              <a:t>Многоуровневый контроль</a:t>
            </a:r>
            <a:endParaRPr lang="en-US" dirty="0">
              <a:solidFill>
                <a:srgbClr val="443728"/>
              </a:solidFill>
              <a:latin typeface="Futura PT Demi"/>
            </a:endParaRPr>
          </a:p>
        </p:txBody>
      </p:sp>
      <p:sp>
        <p:nvSpPr>
          <p:cNvPr id="15" name="Text 10"/>
          <p:cNvSpPr/>
          <p:nvPr/>
        </p:nvSpPr>
        <p:spPr>
          <a:xfrm>
            <a:off x="794110" y="5368822"/>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Автоматическая проверка лимитов и </a:t>
            </a:r>
            <a:r>
              <a:rPr lang="ru-RU" sz="1200" dirty="0">
                <a:solidFill>
                  <a:srgbClr val="443728"/>
                </a:solidFill>
                <a:latin typeface="+mn-lt"/>
                <a:ea typeface="Open Sans" pitchFamily="34" charset="-122"/>
                <a:cs typeface="Open Sans" pitchFamily="34" charset="-120"/>
              </a:rPr>
              <a:t>резервов</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по </a:t>
            </a:r>
            <a:r>
              <a:rPr lang="en-US" sz="1200" dirty="0">
                <a:solidFill>
                  <a:srgbClr val="443728"/>
                </a:solidFill>
                <a:latin typeface="+mn-lt"/>
                <a:ea typeface="Open Sans" pitchFamily="34" charset="-122"/>
                <a:cs typeface="Open Sans" pitchFamily="34" charset="-120"/>
              </a:rPr>
              <a:t>БДДС</a:t>
            </a:r>
            <a:endParaRPr lang="en-US" sz="1200" dirty="0">
              <a:solidFill>
                <a:srgbClr val="443728"/>
              </a:solidFill>
              <a:latin typeface="+mn-lt"/>
            </a:endParaRPr>
          </a:p>
        </p:txBody>
      </p:sp>
      <p:sp>
        <p:nvSpPr>
          <p:cNvPr id="16" name="Text 11"/>
          <p:cNvSpPr/>
          <p:nvPr/>
        </p:nvSpPr>
        <p:spPr>
          <a:xfrm>
            <a:off x="794110" y="5659997"/>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Использование различных источников лимита (договор, резервирование)</a:t>
            </a:r>
            <a:endParaRPr lang="en-US" sz="1200" dirty="0">
              <a:solidFill>
                <a:srgbClr val="443728"/>
              </a:solidFill>
              <a:latin typeface="+mn-lt"/>
            </a:endParaRPr>
          </a:p>
        </p:txBody>
      </p:sp>
      <p:sp>
        <p:nvSpPr>
          <p:cNvPr id="17" name="Text 12"/>
          <p:cNvSpPr/>
          <p:nvPr/>
        </p:nvSpPr>
        <p:spPr>
          <a:xfrm>
            <a:off x="794110" y="6167197"/>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Мониторинг задолженности по договорам и контрагентам</a:t>
            </a:r>
            <a:endParaRPr lang="en-US" sz="1200" dirty="0">
              <a:solidFill>
                <a:srgbClr val="443728"/>
              </a:solidFill>
              <a:latin typeface="+mn-lt"/>
            </a:endParaRPr>
          </a:p>
        </p:txBody>
      </p:sp>
      <p:sp>
        <p:nvSpPr>
          <p:cNvPr id="18" name="Text 13"/>
          <p:cNvSpPr/>
          <p:nvPr/>
        </p:nvSpPr>
        <p:spPr>
          <a:xfrm>
            <a:off x="794110" y="6458372"/>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Предупреждение о превышении установленных лимитов</a:t>
            </a:r>
            <a:endParaRPr lang="en-US" sz="1200" dirty="0">
              <a:solidFill>
                <a:srgbClr val="443728"/>
              </a:solidFill>
              <a:latin typeface="+mn-lt"/>
            </a:endParaRPr>
          </a:p>
        </p:txBody>
      </p:sp>
      <p:pic>
        <p:nvPicPr>
          <p:cNvPr id="19" name="Image 3" descr="preencoded.png"/>
          <p:cNvPicPr>
            <a:picLocks noChangeAspect="1"/>
          </p:cNvPicPr>
          <p:nvPr/>
        </p:nvPicPr>
        <p:blipFill>
          <a:blip r:embed="rId6"/>
          <a:stretch>
            <a:fillRect/>
          </a:stretch>
        </p:blipFill>
        <p:spPr>
          <a:xfrm>
            <a:off x="6097587" y="4293890"/>
            <a:ext cx="5435766" cy="529355"/>
          </a:xfrm>
          <a:prstGeom prst="rect">
            <a:avLst/>
          </a:prstGeom>
        </p:spPr>
      </p:pic>
      <p:sp>
        <p:nvSpPr>
          <p:cNvPr id="20" name="Text 14"/>
          <p:cNvSpPr/>
          <p:nvPr/>
        </p:nvSpPr>
        <p:spPr>
          <a:xfrm>
            <a:off x="6229876" y="5082709"/>
            <a:ext cx="2280773" cy="206720"/>
          </a:xfrm>
          <a:prstGeom prst="rect">
            <a:avLst/>
          </a:prstGeom>
          <a:noFill/>
          <a:ln/>
        </p:spPr>
        <p:txBody>
          <a:bodyPr wrap="none" lIns="0" tIns="0" rIns="0" bIns="0" rtlCol="0" anchor="t"/>
          <a:lstStyle/>
          <a:p>
            <a:pPr>
              <a:lnSpc>
                <a:spcPts val="1625"/>
              </a:lnSpc>
            </a:pPr>
            <a:r>
              <a:rPr lang="en-US" b="1" dirty="0" err="1">
                <a:solidFill>
                  <a:srgbClr val="443728"/>
                </a:solidFill>
                <a:latin typeface="Futura PT Demi"/>
                <a:ea typeface="Crimson Pro Bold" pitchFamily="34" charset="-122"/>
                <a:cs typeface="Crimson Pro Bold" pitchFamily="34" charset="-120"/>
              </a:rPr>
              <a:t>Автоматизация</a:t>
            </a:r>
            <a:r>
              <a:rPr lang="en-US" b="1" dirty="0">
                <a:solidFill>
                  <a:srgbClr val="443728"/>
                </a:solidFill>
                <a:latin typeface="Futura PT Demi"/>
                <a:ea typeface="Crimson Pro Bold" pitchFamily="34" charset="-122"/>
                <a:cs typeface="Crimson Pro Bold" pitchFamily="34" charset="-120"/>
              </a:rPr>
              <a:t> </a:t>
            </a:r>
            <a:r>
              <a:rPr lang="en-US" b="1" dirty="0" err="1">
                <a:solidFill>
                  <a:srgbClr val="443728"/>
                </a:solidFill>
                <a:latin typeface="Futura PT Demi"/>
                <a:ea typeface="Crimson Pro Bold" pitchFamily="34" charset="-122"/>
                <a:cs typeface="Crimson Pro Bold" pitchFamily="34" charset="-120"/>
              </a:rPr>
              <a:t>платежей</a:t>
            </a:r>
            <a:r>
              <a:rPr lang="ru-RU" b="1" dirty="0">
                <a:solidFill>
                  <a:srgbClr val="443728"/>
                </a:solidFill>
                <a:latin typeface="Futura PT Demi"/>
                <a:ea typeface="Crimson Pro Bold" pitchFamily="34" charset="-122"/>
                <a:cs typeface="Crimson Pro Bold" pitchFamily="34" charset="-120"/>
              </a:rPr>
              <a:t> и поступлений</a:t>
            </a:r>
            <a:endParaRPr lang="en-US" dirty="0">
              <a:solidFill>
                <a:srgbClr val="443728"/>
              </a:solidFill>
              <a:latin typeface="Futura PT Demi"/>
            </a:endParaRPr>
          </a:p>
        </p:txBody>
      </p:sp>
      <p:sp>
        <p:nvSpPr>
          <p:cNvPr id="21" name="Text 15"/>
          <p:cNvSpPr/>
          <p:nvPr/>
        </p:nvSpPr>
        <p:spPr>
          <a:xfrm>
            <a:off x="6229876" y="5368822"/>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Автоматическая генерация </a:t>
            </a:r>
            <a:r>
              <a:rPr lang="en-US" sz="1200" dirty="0" err="1">
                <a:solidFill>
                  <a:srgbClr val="443728"/>
                </a:solidFill>
                <a:latin typeface="+mn-lt"/>
                <a:ea typeface="Open Sans" pitchFamily="34" charset="-122"/>
                <a:cs typeface="Open Sans" pitchFamily="34" charset="-120"/>
              </a:rPr>
              <a:t>платежных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позиций</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(расходных и/или приходных)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основе </a:t>
            </a:r>
            <a:r>
              <a:rPr lang="en-US" sz="1200" dirty="0" err="1">
                <a:solidFill>
                  <a:srgbClr val="443728"/>
                </a:solidFill>
                <a:latin typeface="+mn-lt"/>
                <a:ea typeface="Open Sans" pitchFamily="34" charset="-122"/>
                <a:cs typeface="Open Sans" pitchFamily="34" charset="-120"/>
              </a:rPr>
              <a:t>графиков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платежей</a:t>
            </a:r>
            <a:r>
              <a:rPr lang="ru-RU" sz="1200" dirty="0">
                <a:solidFill>
                  <a:srgbClr val="443728"/>
                </a:solidFill>
                <a:latin typeface="+mn-lt"/>
                <a:ea typeface="Open Sans" pitchFamily="34" charset="-122"/>
                <a:cs typeface="Open Sans" pitchFamily="34" charset="-120"/>
              </a:rPr>
              <a:t> и/или поступлений</a:t>
            </a:r>
            <a:endParaRPr lang="en-US" sz="1200" dirty="0">
              <a:solidFill>
                <a:srgbClr val="443728"/>
              </a:solidFill>
              <a:latin typeface="+mn-lt"/>
            </a:endParaRPr>
          </a:p>
        </p:txBody>
      </p:sp>
      <p:sp>
        <p:nvSpPr>
          <p:cNvPr id="22" name="Text 16"/>
          <p:cNvSpPr/>
          <p:nvPr/>
        </p:nvSpPr>
        <p:spPr>
          <a:xfrm>
            <a:off x="6229876" y="5879164"/>
            <a:ext cx="5171188" cy="211782"/>
          </a:xfrm>
          <a:prstGeom prst="rect">
            <a:avLst/>
          </a:prstGeom>
          <a:noFill/>
          <a:ln/>
        </p:spPr>
        <p:txBody>
          <a:bodyPr wrap="square" lIns="0" tIns="0" rIns="0" bIns="0" rtlCol="0" anchor="t"/>
          <a:lstStyle/>
          <a:p>
            <a:pPr>
              <a:lnSpc>
                <a:spcPts val="1667"/>
              </a:lnSpc>
            </a:pPr>
            <a:r>
              <a:rPr lang="en-US" sz="1200" dirty="0" err="1">
                <a:solidFill>
                  <a:srgbClr val="443728"/>
                </a:solidFill>
                <a:latin typeface="+mn-lt"/>
                <a:ea typeface="Open Sans" pitchFamily="34" charset="-122"/>
                <a:cs typeface="Open Sans" pitchFamily="34" charset="-120"/>
              </a:rPr>
              <a:t>Включение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расходных платежных позиций </a:t>
            </a:r>
            <a:r>
              <a:rPr lang="en-US" sz="1200" dirty="0">
                <a:solidFill>
                  <a:srgbClr val="443728"/>
                </a:solidFill>
                <a:latin typeface="+mn-lt"/>
                <a:ea typeface="Open Sans" pitchFamily="34" charset="-122"/>
                <a:cs typeface="Open Sans" pitchFamily="34" charset="-120"/>
              </a:rPr>
              <a:t>в реестры платежей для дальнейшего согласования</a:t>
            </a:r>
            <a:endParaRPr lang="en-US" sz="1200" dirty="0">
              <a:solidFill>
                <a:srgbClr val="443728"/>
              </a:solidFill>
              <a:latin typeface="+mn-lt"/>
            </a:endParaRPr>
          </a:p>
        </p:txBody>
      </p:sp>
      <p:sp>
        <p:nvSpPr>
          <p:cNvPr id="23" name="Text 17"/>
          <p:cNvSpPr/>
          <p:nvPr/>
        </p:nvSpPr>
        <p:spPr>
          <a:xfrm>
            <a:off x="6219982" y="6393452"/>
            <a:ext cx="5171188" cy="211782"/>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Формирование платежных поручений с учетом приоритетов</a:t>
            </a:r>
            <a:endParaRPr lang="en-US" sz="1200" dirty="0">
              <a:solidFill>
                <a:srgbClr val="443728"/>
              </a:solidFill>
              <a:latin typeface="+mn-lt"/>
            </a:endParaRPr>
          </a:p>
        </p:txBody>
      </p:sp>
      <p:sp>
        <p:nvSpPr>
          <p:cNvPr id="25" name="Text 7">
            <a:extLst>
              <a:ext uri="{FF2B5EF4-FFF2-40B4-BE49-F238E27FC236}">
                <a16:creationId xmlns:a16="http://schemas.microsoft.com/office/drawing/2014/main" id="{F5068B86-528E-4D19-A8F1-94769C6FF48F}"/>
              </a:ext>
            </a:extLst>
          </p:cNvPr>
          <p:cNvSpPr/>
          <p:nvPr/>
        </p:nvSpPr>
        <p:spPr>
          <a:xfrm>
            <a:off x="794110" y="3470419"/>
            <a:ext cx="5171188" cy="211782"/>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Отслеживание</a:t>
            </a:r>
            <a:r>
              <a:rPr lang="en-US" sz="1200" dirty="0">
                <a:solidFill>
                  <a:srgbClr val="443728"/>
                </a:solidFill>
                <a:latin typeface="+mn-lt"/>
                <a:ea typeface="Open Sans" pitchFamily="34" charset="-122"/>
                <a:cs typeface="Open Sans" pitchFamily="34" charset="-120"/>
              </a:rPr>
              <a:t> процесса согласования и статусов исполнения</a:t>
            </a:r>
            <a:endParaRPr lang="en-US" sz="1200" dirty="0">
              <a:solidFill>
                <a:srgbClr val="443728"/>
              </a:solidFill>
              <a:latin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52193" y="395308"/>
            <a:ext cx="9117281" cy="3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Формирование планируемых поступлений ДС</a:t>
            </a: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935" y="1137125"/>
            <a:ext cx="368584" cy="368584"/>
          </a:xfrm>
          <a:prstGeom prst="rect">
            <a:avLst/>
          </a:prstGeom>
        </p:spPr>
      </p:pic>
      <p:sp>
        <p:nvSpPr>
          <p:cNvPr id="5" name="Text 2"/>
          <p:cNvSpPr/>
          <p:nvPr/>
        </p:nvSpPr>
        <p:spPr>
          <a:xfrm>
            <a:off x="1145357" y="1137125"/>
            <a:ext cx="1762434"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Основные параметры</a:t>
            </a:r>
            <a:endParaRPr lang="en-US" sz="1400" dirty="0">
              <a:latin typeface="+mn-lt"/>
            </a:endParaRPr>
          </a:p>
        </p:txBody>
      </p:sp>
      <p:sp>
        <p:nvSpPr>
          <p:cNvPr id="6" name="Text 3"/>
          <p:cNvSpPr/>
          <p:nvPr/>
        </p:nvSpPr>
        <p:spPr>
          <a:xfrm>
            <a:off x="1145357" y="1408948"/>
            <a:ext cx="4817491" cy="324322"/>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З</a:t>
            </a:r>
            <a:r>
              <a:rPr lang="en-US" sz="1200" dirty="0" err="1">
                <a:solidFill>
                  <a:srgbClr val="443728"/>
                </a:solidFill>
                <a:latin typeface="+mn-lt"/>
                <a:ea typeface="Open Sans" pitchFamily="34" charset="-122"/>
                <a:cs typeface="Open Sans" pitchFamily="34" charset="-120"/>
              </a:rPr>
              <a:t>аполняются</a:t>
            </a:r>
            <a:r>
              <a:rPr lang="en-US" sz="1200" dirty="0">
                <a:solidFill>
                  <a:srgbClr val="443728"/>
                </a:solidFill>
                <a:latin typeface="+mn-lt"/>
                <a:ea typeface="Open Sans" pitchFamily="34" charset="-122"/>
                <a:cs typeface="Open Sans" pitchFamily="34" charset="-120"/>
              </a:rPr>
              <a:t> ключевые параметры поступления денежных средств для обеспечения ясности и </a:t>
            </a:r>
            <a:r>
              <a:rPr lang="en-US" sz="1200" dirty="0" err="1">
                <a:solidFill>
                  <a:srgbClr val="443728"/>
                </a:solidFill>
                <a:latin typeface="+mn-lt"/>
                <a:ea typeface="Open Sans" pitchFamily="34" charset="-122"/>
                <a:cs typeface="Open Sans" pitchFamily="34" charset="-120"/>
              </a:rPr>
              <a:t>точности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данных</a:t>
            </a:r>
            <a:endParaRPr lang="en-US" sz="1200" dirty="0">
              <a:latin typeface="+mn-lt"/>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935" y="2084529"/>
            <a:ext cx="368584" cy="368584"/>
          </a:xfrm>
          <a:prstGeom prst="rect">
            <a:avLst/>
          </a:prstGeom>
        </p:spPr>
      </p:pic>
      <p:sp>
        <p:nvSpPr>
          <p:cNvPr id="8" name="Text 4"/>
          <p:cNvSpPr/>
          <p:nvPr/>
        </p:nvSpPr>
        <p:spPr>
          <a:xfrm>
            <a:off x="1145357" y="2084529"/>
            <a:ext cx="1842721" cy="192033"/>
          </a:xfrm>
          <a:prstGeom prst="rect">
            <a:avLst/>
          </a:prstGeom>
          <a:noFill/>
          <a:ln/>
        </p:spPr>
        <p:txBody>
          <a:bodyPr wrap="none" lIns="0" tIns="0" rIns="0" bIns="0" rtlCol="0" anchor="t"/>
          <a:lstStyle/>
          <a:p>
            <a:pPr>
              <a:lnSpc>
                <a:spcPts val="1500"/>
              </a:lnSpc>
            </a:pPr>
            <a:r>
              <a:rPr lang="ru-RU" sz="1400" b="1" dirty="0">
                <a:solidFill>
                  <a:srgbClr val="443728"/>
                </a:solidFill>
                <a:latin typeface="+mn-lt"/>
                <a:ea typeface="Crimson Pro Bold" pitchFamily="34" charset="-122"/>
                <a:cs typeface="Crimson Pro Bold" pitchFamily="34" charset="-120"/>
              </a:rPr>
              <a:t>Исполнение заявки</a:t>
            </a:r>
            <a:endParaRPr lang="en-US" sz="1400" dirty="0">
              <a:latin typeface="+mn-lt"/>
            </a:endParaRPr>
          </a:p>
        </p:txBody>
      </p:sp>
      <p:sp>
        <p:nvSpPr>
          <p:cNvPr id="9" name="Text 5"/>
          <p:cNvSpPr/>
          <p:nvPr/>
        </p:nvSpPr>
        <p:spPr>
          <a:xfrm>
            <a:off x="1145357" y="2356352"/>
            <a:ext cx="4817491" cy="486483"/>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Состояние исполнения платежной позиции </a:t>
            </a:r>
            <a:r>
              <a:rPr lang="en-US" sz="1200" dirty="0" err="1">
                <a:solidFill>
                  <a:srgbClr val="443728"/>
                </a:solidFill>
                <a:latin typeface="+mn-lt"/>
                <a:ea typeface="Open Sans" pitchFamily="34" charset="-122"/>
                <a:cs typeface="Open Sans" pitchFamily="34" charset="-120"/>
              </a:rPr>
              <a:t>влияет</a:t>
            </a:r>
            <a:r>
              <a:rPr lang="en-US" sz="1200" dirty="0">
                <a:solidFill>
                  <a:srgbClr val="443728"/>
                </a:solidFill>
                <a:latin typeface="+mn-lt"/>
                <a:ea typeface="Open Sans" pitchFamily="34" charset="-122"/>
                <a:cs typeface="Open Sans" pitchFamily="34" charset="-120"/>
              </a:rPr>
              <a:t> на отражение </a:t>
            </a:r>
            <a:r>
              <a:rPr lang="en-US" sz="1200" dirty="0" err="1">
                <a:solidFill>
                  <a:srgbClr val="443728"/>
                </a:solidFill>
                <a:latin typeface="+mn-lt"/>
                <a:ea typeface="Open Sans" pitchFamily="34" charset="-122"/>
                <a:cs typeface="Open Sans" pitchFamily="34" charset="-120"/>
              </a:rPr>
              <a:t>поступления</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ДС </a:t>
            </a:r>
            <a:r>
              <a:rPr lang="en-US" sz="1200" dirty="0">
                <a:solidFill>
                  <a:srgbClr val="443728"/>
                </a:solidFill>
                <a:latin typeface="+mn-lt"/>
                <a:ea typeface="Open Sans" pitchFamily="34" charset="-122"/>
                <a:cs typeface="Open Sans" pitchFamily="34" charset="-120"/>
              </a:rPr>
              <a:t>в </a:t>
            </a:r>
            <a:r>
              <a:rPr lang="ru-RU" sz="1200" dirty="0">
                <a:solidFill>
                  <a:srgbClr val="443728"/>
                </a:solidFill>
                <a:latin typeface="+mn-lt"/>
                <a:ea typeface="Open Sans" pitchFamily="34" charset="-122"/>
                <a:cs typeface="Open Sans" pitchFamily="34" charset="-120"/>
              </a:rPr>
              <a:t>П</a:t>
            </a:r>
            <a:r>
              <a:rPr lang="en-US" sz="1200" dirty="0" err="1">
                <a:solidFill>
                  <a:srgbClr val="443728"/>
                </a:solidFill>
                <a:latin typeface="+mn-lt"/>
                <a:ea typeface="Open Sans" pitchFamily="34" charset="-122"/>
                <a:cs typeface="Open Sans" pitchFamily="34" charset="-120"/>
              </a:rPr>
              <a:t>латежном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календаре</a:t>
            </a:r>
            <a:endParaRPr lang="en-US" sz="1200" dirty="0">
              <a:latin typeface="+mn-lt"/>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935" y="2922625"/>
            <a:ext cx="368584" cy="368584"/>
          </a:xfrm>
          <a:prstGeom prst="rect">
            <a:avLst/>
          </a:prstGeom>
        </p:spPr>
      </p:pic>
      <p:sp>
        <p:nvSpPr>
          <p:cNvPr id="11" name="Text 6"/>
          <p:cNvSpPr/>
          <p:nvPr/>
        </p:nvSpPr>
        <p:spPr>
          <a:xfrm>
            <a:off x="1145357" y="2922625"/>
            <a:ext cx="1536162" cy="192033"/>
          </a:xfrm>
          <a:prstGeom prst="rect">
            <a:avLst/>
          </a:prstGeom>
          <a:noFill/>
          <a:ln/>
        </p:spPr>
        <p:txBody>
          <a:bodyPr wrap="none" lIns="0" tIns="0" rIns="0" bIns="0" rtlCol="0" anchor="t"/>
          <a:lstStyle/>
          <a:p>
            <a:pPr>
              <a:lnSpc>
                <a:spcPts val="1500"/>
              </a:lnSpc>
            </a:pPr>
            <a:r>
              <a:rPr lang="ru-RU" sz="1400" b="1" dirty="0">
                <a:solidFill>
                  <a:srgbClr val="443728"/>
                </a:solidFill>
                <a:latin typeface="+mn-lt"/>
                <a:ea typeface="Crimson Pro Bold" pitchFamily="34" charset="-122"/>
                <a:cs typeface="Crimson Pro Bold" pitchFamily="34" charset="-120"/>
              </a:rPr>
              <a:t>Аналитики учета и планирования</a:t>
            </a:r>
            <a:endParaRPr lang="en-US" sz="1400" dirty="0">
              <a:latin typeface="+mn-lt"/>
            </a:endParaRPr>
          </a:p>
        </p:txBody>
      </p:sp>
      <p:sp>
        <p:nvSpPr>
          <p:cNvPr id="12" name="Text 7"/>
          <p:cNvSpPr/>
          <p:nvPr/>
        </p:nvSpPr>
        <p:spPr>
          <a:xfrm>
            <a:off x="1145357" y="3194449"/>
            <a:ext cx="4817491" cy="324322"/>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П</a:t>
            </a:r>
            <a:r>
              <a:rPr lang="en-US" sz="1200" dirty="0" err="1">
                <a:solidFill>
                  <a:srgbClr val="443728"/>
                </a:solidFill>
                <a:latin typeface="+mn-lt"/>
                <a:ea typeface="Open Sans" pitchFamily="34" charset="-122"/>
                <a:cs typeface="Open Sans" pitchFamily="34" charset="-120"/>
              </a:rPr>
              <a:t>озволяет</a:t>
            </a:r>
            <a:r>
              <a:rPr lang="en-US" sz="1200" dirty="0">
                <a:solidFill>
                  <a:srgbClr val="443728"/>
                </a:solidFill>
                <a:latin typeface="+mn-lt"/>
                <a:ea typeface="Open Sans" pitchFamily="34" charset="-122"/>
                <a:cs typeface="Open Sans" pitchFamily="34" charset="-120"/>
              </a:rPr>
              <a:t> детализировать поступления, распределяя общую сумму по нескольким </a:t>
            </a:r>
            <a:r>
              <a:rPr lang="en-US" sz="1200" dirty="0" err="1">
                <a:solidFill>
                  <a:srgbClr val="443728"/>
                </a:solidFill>
                <a:latin typeface="+mn-lt"/>
                <a:ea typeface="Open Sans" pitchFamily="34" charset="-122"/>
                <a:cs typeface="Open Sans" pitchFamily="34" charset="-120"/>
              </a:rPr>
              <a:t>статьям</a:t>
            </a:r>
            <a:r>
              <a:rPr lang="en-US" sz="1200" dirty="0">
                <a:solidFill>
                  <a:srgbClr val="443728"/>
                </a:solidFill>
                <a:latin typeface="+mn-lt"/>
                <a:ea typeface="Open Sans" pitchFamily="34" charset="-122"/>
                <a:cs typeface="Open Sans" pitchFamily="34" charset="-120"/>
              </a:rPr>
              <a:t> ДДС</a:t>
            </a:r>
            <a:r>
              <a:rPr lang="ru-RU" sz="1200" dirty="0">
                <a:solidFill>
                  <a:srgbClr val="443728"/>
                </a:solidFill>
                <a:latin typeface="+mn-lt"/>
                <a:ea typeface="Open Sans" pitchFamily="34" charset="-122"/>
                <a:cs typeface="Open Sans" pitchFamily="34" charset="-120"/>
              </a:rPr>
              <a:t> и проектам</a:t>
            </a:r>
            <a:endParaRPr lang="en-US" sz="1200" dirty="0">
              <a:latin typeface="+mn-lt"/>
            </a:endParaRPr>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462" y="3873922"/>
            <a:ext cx="368584" cy="368584"/>
          </a:xfrm>
          <a:prstGeom prst="rect">
            <a:avLst/>
          </a:prstGeom>
        </p:spPr>
      </p:pic>
      <p:sp>
        <p:nvSpPr>
          <p:cNvPr id="14" name="Text 8"/>
          <p:cNvSpPr/>
          <p:nvPr/>
        </p:nvSpPr>
        <p:spPr>
          <a:xfrm>
            <a:off x="1136884" y="3873922"/>
            <a:ext cx="1811459" cy="192033"/>
          </a:xfrm>
          <a:prstGeom prst="rect">
            <a:avLst/>
          </a:prstGeom>
          <a:noFill/>
          <a:ln/>
        </p:spPr>
        <p:txBody>
          <a:bodyPr wrap="none" lIns="0" tIns="0" rIns="0" bIns="0" rtlCol="0" anchor="t"/>
          <a:lstStyle/>
          <a:p>
            <a:pPr>
              <a:lnSpc>
                <a:spcPts val="1500"/>
              </a:lnSpc>
            </a:pPr>
            <a:r>
              <a:rPr lang="en-US" sz="1400" b="1" dirty="0" err="1">
                <a:solidFill>
                  <a:srgbClr val="443728"/>
                </a:solidFill>
                <a:latin typeface="+mn-lt"/>
                <a:ea typeface="Crimson Pro Bold" pitchFamily="34" charset="-122"/>
                <a:cs typeface="Crimson Pro Bold" pitchFamily="34" charset="-120"/>
              </a:rPr>
              <a:t>Упрощенное</a:t>
            </a:r>
            <a:r>
              <a:rPr lang="en-US" sz="1400" b="1" dirty="0">
                <a:solidFill>
                  <a:srgbClr val="443728"/>
                </a:solidFill>
                <a:latin typeface="+mn-lt"/>
                <a:ea typeface="Crimson Pro Bold" pitchFamily="34" charset="-122"/>
                <a:cs typeface="Crimson Pro Bold" pitchFamily="34" charset="-120"/>
              </a:rPr>
              <a:t> </a:t>
            </a:r>
            <a:r>
              <a:rPr lang="ru-RU" sz="1400" b="1" dirty="0">
                <a:solidFill>
                  <a:srgbClr val="443728"/>
                </a:solidFill>
                <a:latin typeface="+mn-lt"/>
                <a:ea typeface="Crimson Pro Bold" pitchFamily="34" charset="-122"/>
                <a:cs typeface="Crimson Pro Bold" pitchFamily="34" charset="-120"/>
              </a:rPr>
              <a:t>заполнение</a:t>
            </a:r>
            <a:endParaRPr lang="en-US" sz="1400" dirty="0">
              <a:latin typeface="+mn-lt"/>
            </a:endParaRPr>
          </a:p>
        </p:txBody>
      </p:sp>
      <p:sp>
        <p:nvSpPr>
          <p:cNvPr id="15" name="Text 9"/>
          <p:cNvSpPr/>
          <p:nvPr/>
        </p:nvSpPr>
        <p:spPr>
          <a:xfrm>
            <a:off x="1136884" y="4145745"/>
            <a:ext cx="4817491" cy="324322"/>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Автоматическое заполнение документе при вводе на основании договора и/или заказа покупателя. Также предусмотрено заполнение по задолженности объекта расчетов</a:t>
            </a:r>
            <a:endParaRPr lang="en-US" sz="1200" dirty="0">
              <a:latin typeface="+mn-lt"/>
            </a:endParaRPr>
          </a:p>
        </p:txBody>
      </p:sp>
      <p:sp>
        <p:nvSpPr>
          <p:cNvPr id="17" name="Shape 10"/>
          <p:cNvSpPr/>
          <p:nvPr/>
        </p:nvSpPr>
        <p:spPr>
          <a:xfrm>
            <a:off x="646120" y="5000722"/>
            <a:ext cx="3570618" cy="1669432"/>
          </a:xfrm>
          <a:prstGeom prst="roundRect">
            <a:avLst>
              <a:gd name="adj" fmla="val 3475"/>
            </a:avLst>
          </a:prstGeom>
          <a:solidFill>
            <a:srgbClr val="FFFCFA"/>
          </a:solidFill>
          <a:ln w="15240">
            <a:solidFill>
              <a:srgbClr val="835E54"/>
            </a:solidFill>
            <a:prstDash val="solid"/>
          </a:ln>
        </p:spPr>
        <p:txBody>
          <a:bodyPr/>
          <a:lstStyle/>
          <a:p>
            <a:endParaRPr lang="ru-RU"/>
          </a:p>
        </p:txBody>
      </p:sp>
      <p:sp>
        <p:nvSpPr>
          <p:cNvPr id="18" name="Shape 11"/>
          <p:cNvSpPr/>
          <p:nvPr/>
        </p:nvSpPr>
        <p:spPr>
          <a:xfrm>
            <a:off x="658823" y="5013424"/>
            <a:ext cx="3545212" cy="368584"/>
          </a:xfrm>
          <a:prstGeom prst="roundRect">
            <a:avLst>
              <a:gd name="adj" fmla="val 9868"/>
            </a:avLst>
          </a:prstGeom>
          <a:solidFill>
            <a:srgbClr val="835E54"/>
          </a:solidFill>
          <a:ln/>
        </p:spPr>
        <p:txBody>
          <a:bodyPr/>
          <a:lstStyle/>
          <a:p>
            <a:endParaRPr lang="ru-RU"/>
          </a:p>
        </p:txBody>
      </p:sp>
      <p:sp>
        <p:nvSpPr>
          <p:cNvPr id="19" name="Text 12"/>
          <p:cNvSpPr/>
          <p:nvPr/>
        </p:nvSpPr>
        <p:spPr>
          <a:xfrm>
            <a:off x="2339283" y="5079321"/>
            <a:ext cx="184292" cy="230340"/>
          </a:xfrm>
          <a:prstGeom prst="rect">
            <a:avLst/>
          </a:prstGeom>
          <a:noFill/>
          <a:ln/>
        </p:spPr>
        <p:txBody>
          <a:bodyPr wrap="none" lIns="0" tIns="0" rIns="0" bIns="0" rtlCol="0" anchor="t"/>
          <a:lstStyle/>
          <a:p>
            <a:pPr>
              <a:lnSpc>
                <a:spcPts val="1417"/>
              </a:lnSpc>
            </a:pPr>
            <a:r>
              <a:rPr lang="en-US" sz="1417" b="1" dirty="0">
                <a:solidFill>
                  <a:srgbClr val="FFFFFF"/>
                </a:solidFill>
                <a:latin typeface="+mn-lt"/>
                <a:ea typeface="Crimson Pro Bold" pitchFamily="34" charset="-122"/>
                <a:cs typeface="Crimson Pro Bold" pitchFamily="34" charset="-120"/>
              </a:rPr>
              <a:t>1</a:t>
            </a:r>
            <a:endParaRPr lang="en-US" sz="1417" dirty="0">
              <a:latin typeface="+mn-lt"/>
            </a:endParaRPr>
          </a:p>
        </p:txBody>
      </p:sp>
      <p:sp>
        <p:nvSpPr>
          <p:cNvPr id="20" name="Text 13"/>
          <p:cNvSpPr/>
          <p:nvPr/>
        </p:nvSpPr>
        <p:spPr>
          <a:xfrm>
            <a:off x="781683" y="5461798"/>
            <a:ext cx="2054304" cy="192033"/>
          </a:xfrm>
          <a:prstGeom prst="rect">
            <a:avLst/>
          </a:prstGeom>
          <a:noFill/>
          <a:ln/>
        </p:spPr>
        <p:txBody>
          <a:bodyPr wrap="none" lIns="0" tIns="0" rIns="0" bIns="0" rtlCol="0" anchor="t"/>
          <a:lstStyle/>
          <a:p>
            <a:pPr>
              <a:lnSpc>
                <a:spcPts val="1500"/>
              </a:lnSpc>
            </a:pPr>
            <a:r>
              <a:rPr lang="en-US" sz="1209" b="1" dirty="0">
                <a:solidFill>
                  <a:srgbClr val="443728"/>
                </a:solidFill>
                <a:latin typeface="+mn-lt"/>
                <a:ea typeface="Crimson Pro Bold" pitchFamily="34" charset="-122"/>
                <a:cs typeface="Crimson Pro Bold" pitchFamily="34" charset="-120"/>
              </a:rPr>
              <a:t>Автоматизация процесса</a:t>
            </a:r>
            <a:endParaRPr lang="en-US" sz="1209" dirty="0">
              <a:latin typeface="+mn-lt"/>
            </a:endParaRPr>
          </a:p>
        </p:txBody>
      </p:sp>
      <p:sp>
        <p:nvSpPr>
          <p:cNvPr id="21" name="Text 14"/>
          <p:cNvSpPr/>
          <p:nvPr/>
        </p:nvSpPr>
        <p:spPr>
          <a:xfrm>
            <a:off x="781684" y="5701665"/>
            <a:ext cx="3299489" cy="486483"/>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Предусмотрено автоматическое создание планируемых поступлений ДС с помощью </a:t>
            </a:r>
            <a:r>
              <a:rPr lang="en-US" sz="1200" dirty="0" err="1">
                <a:solidFill>
                  <a:srgbClr val="443728"/>
                </a:solidFill>
                <a:latin typeface="+mn-lt"/>
                <a:ea typeface="Open Sans" pitchFamily="34" charset="-122"/>
                <a:cs typeface="Open Sans" pitchFamily="34" charset="-120"/>
              </a:rPr>
              <a:t>регламентного</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задания</a:t>
            </a:r>
            <a:endParaRPr lang="en-US" sz="1200" dirty="0">
              <a:latin typeface="+mn-lt"/>
            </a:endParaRPr>
          </a:p>
        </p:txBody>
      </p:sp>
      <p:sp>
        <p:nvSpPr>
          <p:cNvPr id="22" name="Shape 15"/>
          <p:cNvSpPr/>
          <p:nvPr/>
        </p:nvSpPr>
        <p:spPr>
          <a:xfrm>
            <a:off x="4296528" y="5000722"/>
            <a:ext cx="3570618" cy="1669432"/>
          </a:xfrm>
          <a:prstGeom prst="roundRect">
            <a:avLst>
              <a:gd name="adj" fmla="val 3475"/>
            </a:avLst>
          </a:prstGeom>
          <a:solidFill>
            <a:srgbClr val="FFFCFA"/>
          </a:solidFill>
          <a:ln w="15240">
            <a:solidFill>
              <a:srgbClr val="C9907C"/>
            </a:solidFill>
            <a:prstDash val="solid"/>
          </a:ln>
        </p:spPr>
        <p:txBody>
          <a:bodyPr/>
          <a:lstStyle/>
          <a:p>
            <a:endParaRPr lang="ru-RU"/>
          </a:p>
        </p:txBody>
      </p:sp>
      <p:sp>
        <p:nvSpPr>
          <p:cNvPr id="23" name="Shape 16"/>
          <p:cNvSpPr/>
          <p:nvPr/>
        </p:nvSpPr>
        <p:spPr>
          <a:xfrm>
            <a:off x="4309231" y="5013424"/>
            <a:ext cx="3545212" cy="368584"/>
          </a:xfrm>
          <a:prstGeom prst="roundRect">
            <a:avLst>
              <a:gd name="adj" fmla="val 9868"/>
            </a:avLst>
          </a:prstGeom>
          <a:solidFill>
            <a:srgbClr val="C9907C"/>
          </a:solidFill>
          <a:ln/>
        </p:spPr>
        <p:txBody>
          <a:bodyPr/>
          <a:lstStyle/>
          <a:p>
            <a:endParaRPr lang="ru-RU"/>
          </a:p>
        </p:txBody>
      </p:sp>
      <p:sp>
        <p:nvSpPr>
          <p:cNvPr id="24" name="Text 17"/>
          <p:cNvSpPr/>
          <p:nvPr/>
        </p:nvSpPr>
        <p:spPr>
          <a:xfrm>
            <a:off x="5989691" y="5079321"/>
            <a:ext cx="184292" cy="230340"/>
          </a:xfrm>
          <a:prstGeom prst="rect">
            <a:avLst/>
          </a:prstGeom>
          <a:noFill/>
          <a:ln/>
        </p:spPr>
        <p:txBody>
          <a:bodyPr wrap="none" lIns="0" tIns="0" rIns="0" bIns="0" rtlCol="0" anchor="t"/>
          <a:lstStyle/>
          <a:p>
            <a:pPr>
              <a:lnSpc>
                <a:spcPts val="1417"/>
              </a:lnSpc>
            </a:pPr>
            <a:r>
              <a:rPr lang="en-US" sz="1417" b="1" dirty="0">
                <a:solidFill>
                  <a:srgbClr val="000000"/>
                </a:solidFill>
                <a:latin typeface="+mn-lt"/>
                <a:ea typeface="Crimson Pro Bold" pitchFamily="34" charset="-122"/>
                <a:cs typeface="Crimson Pro Bold" pitchFamily="34" charset="-120"/>
              </a:rPr>
              <a:t>2</a:t>
            </a:r>
            <a:endParaRPr lang="en-US" sz="1417" dirty="0">
              <a:latin typeface="+mn-lt"/>
            </a:endParaRPr>
          </a:p>
        </p:txBody>
      </p:sp>
      <p:sp>
        <p:nvSpPr>
          <p:cNvPr id="25" name="Text 18"/>
          <p:cNvSpPr/>
          <p:nvPr/>
        </p:nvSpPr>
        <p:spPr>
          <a:xfrm>
            <a:off x="4432092" y="5461798"/>
            <a:ext cx="2100947" cy="192033"/>
          </a:xfrm>
          <a:prstGeom prst="rect">
            <a:avLst/>
          </a:prstGeom>
          <a:noFill/>
          <a:ln/>
        </p:spPr>
        <p:txBody>
          <a:bodyPr wrap="none" lIns="0" tIns="0" rIns="0" bIns="0" rtlCol="0" anchor="t"/>
          <a:lstStyle/>
          <a:p>
            <a:pPr>
              <a:lnSpc>
                <a:spcPts val="1500"/>
              </a:lnSpc>
            </a:pPr>
            <a:r>
              <a:rPr lang="en-US" sz="1209" b="1" dirty="0">
                <a:solidFill>
                  <a:srgbClr val="443728"/>
                </a:solidFill>
                <a:latin typeface="+mn-lt"/>
                <a:ea typeface="Crimson Pro Bold" pitchFamily="34" charset="-122"/>
                <a:cs typeface="Crimson Pro Bold" pitchFamily="34" charset="-120"/>
              </a:rPr>
              <a:t>Последующие документы</a:t>
            </a:r>
            <a:endParaRPr lang="en-US" sz="1209" dirty="0">
              <a:latin typeface="+mn-lt"/>
            </a:endParaRPr>
          </a:p>
        </p:txBody>
      </p:sp>
      <p:sp>
        <p:nvSpPr>
          <p:cNvPr id="26" name="Text 19"/>
          <p:cNvSpPr/>
          <p:nvPr/>
        </p:nvSpPr>
        <p:spPr>
          <a:xfrm>
            <a:off x="4432092" y="5701666"/>
            <a:ext cx="3299489" cy="64864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На основании данного документа можно сформировать </a:t>
            </a:r>
            <a:r>
              <a:rPr lang="en-US" sz="1200" dirty="0" err="1">
                <a:solidFill>
                  <a:srgbClr val="443728"/>
                </a:solidFill>
                <a:latin typeface="+mn-lt"/>
                <a:ea typeface="Open Sans" pitchFamily="34" charset="-122"/>
                <a:cs typeface="Open Sans" pitchFamily="34" charset="-120"/>
              </a:rPr>
              <a:t>поступление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на расчетный счет</a:t>
            </a:r>
            <a:r>
              <a:rPr lang="en-US" sz="1200" dirty="0">
                <a:solidFill>
                  <a:srgbClr val="443728"/>
                </a:solidFill>
                <a:latin typeface="+mn-lt"/>
                <a:ea typeface="Open Sans" pitchFamily="34" charset="-122"/>
                <a:cs typeface="Open Sans" pitchFamily="34" charset="-120"/>
              </a:rPr>
              <a:t> или приходный кассовый ордер для фиксации фактического </a:t>
            </a:r>
            <a:r>
              <a:rPr lang="en-US" sz="1200" dirty="0" err="1">
                <a:solidFill>
                  <a:srgbClr val="443728"/>
                </a:solidFill>
                <a:latin typeface="+mn-lt"/>
                <a:ea typeface="Open Sans" pitchFamily="34" charset="-122"/>
                <a:cs typeface="Open Sans" pitchFamily="34" charset="-120"/>
              </a:rPr>
              <a:t>движения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endParaRPr lang="en-US" sz="1200" dirty="0">
              <a:latin typeface="+mn-lt"/>
            </a:endParaRPr>
          </a:p>
        </p:txBody>
      </p:sp>
      <p:sp>
        <p:nvSpPr>
          <p:cNvPr id="27" name="Shape 20"/>
          <p:cNvSpPr/>
          <p:nvPr/>
        </p:nvSpPr>
        <p:spPr>
          <a:xfrm>
            <a:off x="7946936" y="5000722"/>
            <a:ext cx="3570717" cy="1669432"/>
          </a:xfrm>
          <a:prstGeom prst="roundRect">
            <a:avLst>
              <a:gd name="adj" fmla="val 3475"/>
            </a:avLst>
          </a:prstGeom>
          <a:solidFill>
            <a:srgbClr val="FFFCFA"/>
          </a:solidFill>
          <a:ln w="15240">
            <a:solidFill>
              <a:srgbClr val="B3BDB5"/>
            </a:solidFill>
            <a:prstDash val="solid"/>
          </a:ln>
        </p:spPr>
        <p:txBody>
          <a:bodyPr/>
          <a:lstStyle/>
          <a:p>
            <a:endParaRPr lang="ru-RU"/>
          </a:p>
        </p:txBody>
      </p:sp>
      <p:sp>
        <p:nvSpPr>
          <p:cNvPr id="28" name="Shape 21"/>
          <p:cNvSpPr/>
          <p:nvPr/>
        </p:nvSpPr>
        <p:spPr>
          <a:xfrm>
            <a:off x="7959639" y="5013424"/>
            <a:ext cx="3545311" cy="368584"/>
          </a:xfrm>
          <a:prstGeom prst="roundRect">
            <a:avLst>
              <a:gd name="adj" fmla="val 9868"/>
            </a:avLst>
          </a:prstGeom>
          <a:solidFill>
            <a:srgbClr val="B3BDB5"/>
          </a:solidFill>
          <a:ln/>
        </p:spPr>
        <p:txBody>
          <a:bodyPr/>
          <a:lstStyle/>
          <a:p>
            <a:endParaRPr lang="ru-RU"/>
          </a:p>
        </p:txBody>
      </p:sp>
      <p:sp>
        <p:nvSpPr>
          <p:cNvPr id="29" name="Text 22"/>
          <p:cNvSpPr/>
          <p:nvPr/>
        </p:nvSpPr>
        <p:spPr>
          <a:xfrm>
            <a:off x="9640099" y="5079321"/>
            <a:ext cx="184292" cy="230340"/>
          </a:xfrm>
          <a:prstGeom prst="rect">
            <a:avLst/>
          </a:prstGeom>
          <a:noFill/>
          <a:ln/>
        </p:spPr>
        <p:txBody>
          <a:bodyPr wrap="none" lIns="0" tIns="0" rIns="0" bIns="0" rtlCol="0" anchor="t"/>
          <a:lstStyle/>
          <a:p>
            <a:pPr>
              <a:lnSpc>
                <a:spcPts val="1417"/>
              </a:lnSpc>
            </a:pPr>
            <a:r>
              <a:rPr lang="en-US" sz="1417" b="1" dirty="0">
                <a:solidFill>
                  <a:srgbClr val="000000"/>
                </a:solidFill>
                <a:latin typeface="+mn-lt"/>
                <a:ea typeface="Crimson Pro Bold" pitchFamily="34" charset="-122"/>
                <a:cs typeface="Crimson Pro Bold" pitchFamily="34" charset="-120"/>
              </a:rPr>
              <a:t>3</a:t>
            </a:r>
            <a:endParaRPr lang="en-US" sz="1417" dirty="0">
              <a:latin typeface="+mn-lt"/>
            </a:endParaRPr>
          </a:p>
        </p:txBody>
      </p:sp>
      <p:sp>
        <p:nvSpPr>
          <p:cNvPr id="30" name="Text 23"/>
          <p:cNvSpPr/>
          <p:nvPr/>
        </p:nvSpPr>
        <p:spPr>
          <a:xfrm>
            <a:off x="8082500" y="5461798"/>
            <a:ext cx="2245542" cy="192033"/>
          </a:xfrm>
          <a:prstGeom prst="rect">
            <a:avLst/>
          </a:prstGeom>
          <a:noFill/>
          <a:ln/>
        </p:spPr>
        <p:txBody>
          <a:bodyPr wrap="none" lIns="0" tIns="0" rIns="0" bIns="0" rtlCol="0" anchor="t"/>
          <a:lstStyle/>
          <a:p>
            <a:pPr>
              <a:lnSpc>
                <a:spcPts val="1500"/>
              </a:lnSpc>
            </a:pPr>
            <a:r>
              <a:rPr lang="en-US" sz="1209" b="1" dirty="0">
                <a:solidFill>
                  <a:srgbClr val="443728"/>
                </a:solidFill>
                <a:latin typeface="+mn-lt"/>
                <a:ea typeface="Crimson Pro Bold" pitchFamily="34" charset="-122"/>
                <a:cs typeface="Crimson Pro Bold" pitchFamily="34" charset="-120"/>
              </a:rPr>
              <a:t>Управление согласованием</a:t>
            </a:r>
            <a:endParaRPr lang="en-US" sz="1209" dirty="0">
              <a:latin typeface="+mn-lt"/>
            </a:endParaRPr>
          </a:p>
        </p:txBody>
      </p:sp>
      <p:sp>
        <p:nvSpPr>
          <p:cNvPr id="31" name="Text 24"/>
          <p:cNvSpPr/>
          <p:nvPr/>
        </p:nvSpPr>
        <p:spPr>
          <a:xfrm>
            <a:off x="8082500" y="5701665"/>
            <a:ext cx="3299589" cy="486483"/>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Документ поддерживает гибкое согласование по настроенным маршрутам, обеспечивая контроль и </a:t>
            </a:r>
            <a:r>
              <a:rPr lang="en-US" sz="1200" dirty="0" err="1">
                <a:solidFill>
                  <a:srgbClr val="443728"/>
                </a:solidFill>
                <a:latin typeface="+mn-lt"/>
                <a:ea typeface="Open Sans" pitchFamily="34" charset="-122"/>
                <a:cs typeface="Open Sans" pitchFamily="34" charset="-120"/>
              </a:rPr>
              <a:t>утверждение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endParaRPr lang="en-US" sz="1200" dirty="0">
              <a:latin typeface="+mn-lt"/>
            </a:endParaRPr>
          </a:p>
        </p:txBody>
      </p:sp>
      <p:pic>
        <p:nvPicPr>
          <p:cNvPr id="33" name="Рисунок 32">
            <a:extLst>
              <a:ext uri="{FF2B5EF4-FFF2-40B4-BE49-F238E27FC236}">
                <a16:creationId xmlns:a16="http://schemas.microsoft.com/office/drawing/2014/main" id="{9B4AE389-5E0C-43F7-BDB9-FF8EE7532346}"/>
              </a:ext>
            </a:extLst>
          </p:cNvPr>
          <p:cNvPicPr>
            <a:picLocks noChangeAspect="1"/>
          </p:cNvPicPr>
          <p:nvPr/>
        </p:nvPicPr>
        <p:blipFill>
          <a:blip r:embed="rId11"/>
          <a:stretch>
            <a:fillRect/>
          </a:stretch>
        </p:blipFill>
        <p:spPr>
          <a:xfrm>
            <a:off x="6146597" y="1031429"/>
            <a:ext cx="5351665" cy="2982999"/>
          </a:xfrm>
          <a:prstGeom prst="rect">
            <a:avLst/>
          </a:prstGeom>
          <a:noFill/>
          <a:ln w="9525">
            <a:solidFill>
              <a:srgbClr val="475467"/>
            </a:solidFill>
            <a:miter lim="800000"/>
            <a:headEnd/>
            <a:tailEnd/>
          </a:ln>
        </p:spPr>
      </p:pic>
      <p:pic>
        <p:nvPicPr>
          <p:cNvPr id="35" name="Рисунок 34">
            <a:extLst>
              <a:ext uri="{FF2B5EF4-FFF2-40B4-BE49-F238E27FC236}">
                <a16:creationId xmlns:a16="http://schemas.microsoft.com/office/drawing/2014/main" id="{86E97DBD-D529-46D5-AA7E-F2C883DB4DFE}"/>
              </a:ext>
            </a:extLst>
          </p:cNvPr>
          <p:cNvPicPr>
            <a:picLocks noChangeAspect="1"/>
          </p:cNvPicPr>
          <p:nvPr/>
        </p:nvPicPr>
        <p:blipFill>
          <a:blip r:embed="rId12"/>
          <a:stretch>
            <a:fillRect/>
          </a:stretch>
        </p:blipFill>
        <p:spPr>
          <a:xfrm>
            <a:off x="6272405" y="3097477"/>
            <a:ext cx="5760448" cy="1767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701988" y="415003"/>
            <a:ext cx="9067487" cy="44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Создание заявок на оплату</a:t>
            </a:r>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32" y="3592110"/>
            <a:ext cx="425350" cy="425350"/>
          </a:xfrm>
          <a:prstGeom prst="rect">
            <a:avLst/>
          </a:prstGeom>
        </p:spPr>
      </p:pic>
      <p:sp>
        <p:nvSpPr>
          <p:cNvPr id="11" name="Text 6"/>
          <p:cNvSpPr/>
          <p:nvPr/>
        </p:nvSpPr>
        <p:spPr>
          <a:xfrm>
            <a:off x="1150867" y="3592110"/>
            <a:ext cx="2821045" cy="221507"/>
          </a:xfrm>
          <a:prstGeom prst="rect">
            <a:avLst/>
          </a:prstGeom>
          <a:noFill/>
          <a:ln/>
        </p:spPr>
        <p:txBody>
          <a:bodyPr wrap="none" lIns="0" tIns="0" rIns="0" bIns="0" rtlCol="0" anchor="t"/>
          <a:lstStyle/>
          <a:p>
            <a:pPr>
              <a:lnSpc>
                <a:spcPts val="1709"/>
              </a:lnSpc>
            </a:pPr>
            <a:r>
              <a:rPr lang="en-US" sz="1375" b="1" dirty="0" err="1">
                <a:solidFill>
                  <a:srgbClr val="443728"/>
                </a:solidFill>
                <a:latin typeface="+mn-lt"/>
                <a:ea typeface="Crimson Pro Bold" pitchFamily="34" charset="-122"/>
                <a:cs typeface="Crimson Pro Bold" pitchFamily="34" charset="-120"/>
              </a:rPr>
              <a:t>Контроль</a:t>
            </a:r>
            <a:r>
              <a:rPr lang="en-US" sz="1375" b="1" dirty="0">
                <a:solidFill>
                  <a:srgbClr val="443728"/>
                </a:solidFill>
                <a:latin typeface="+mn-lt"/>
                <a:ea typeface="Crimson Pro Bold" pitchFamily="34" charset="-122"/>
                <a:cs typeface="Crimson Pro Bold" pitchFamily="34" charset="-120"/>
              </a:rPr>
              <a:t> </a:t>
            </a:r>
            <a:r>
              <a:rPr lang="ru-RU" sz="1375" b="1" dirty="0">
                <a:solidFill>
                  <a:srgbClr val="443728"/>
                </a:solidFill>
                <a:latin typeface="+mn-lt"/>
                <a:ea typeface="Crimson Pro Bold" pitchFamily="34" charset="-122"/>
                <a:cs typeface="Crimson Pro Bold" pitchFamily="34" charset="-120"/>
              </a:rPr>
              <a:t>документа</a:t>
            </a:r>
            <a:endParaRPr lang="en-US" sz="1375" dirty="0">
              <a:latin typeface="+mn-lt"/>
            </a:endParaRPr>
          </a:p>
        </p:txBody>
      </p:sp>
      <p:sp>
        <p:nvSpPr>
          <p:cNvPr id="12" name="Text 7"/>
          <p:cNvSpPr/>
          <p:nvPr/>
        </p:nvSpPr>
        <p:spPr>
          <a:xfrm>
            <a:off x="1150866" y="3877332"/>
            <a:ext cx="5366005" cy="443114"/>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Обеспечивает </a:t>
            </a:r>
            <a:r>
              <a:rPr lang="en-US" sz="1200" dirty="0" err="1">
                <a:solidFill>
                  <a:srgbClr val="443728"/>
                </a:solidFill>
                <a:latin typeface="+mn-lt"/>
                <a:ea typeface="Open Sans" pitchFamily="34" charset="-122"/>
                <a:cs typeface="Open Sans" pitchFamily="34" charset="-120"/>
              </a:rPr>
              <a:t>проверку</a:t>
            </a:r>
            <a:r>
              <a:rPr lang="en-US" sz="1200" dirty="0">
                <a:solidFill>
                  <a:srgbClr val="443728"/>
                </a:solidFill>
                <a:latin typeface="+mn-lt"/>
                <a:ea typeface="Open Sans" pitchFamily="34" charset="-122"/>
                <a:cs typeface="Open Sans" pitchFamily="34" charset="-120"/>
              </a:rPr>
              <a:t> бюджетных лимитов и резервов. Нарушения указывают на отсутствие свободного лимита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резерва</a:t>
            </a:r>
            <a:endParaRPr lang="en-US" sz="1200" dirty="0">
              <a:latin typeface="+mn-lt"/>
            </a:endParaRPr>
          </a:p>
        </p:txBody>
      </p:sp>
      <p:sp>
        <p:nvSpPr>
          <p:cNvPr id="13" name="Shape 8"/>
          <p:cNvSpPr/>
          <p:nvPr/>
        </p:nvSpPr>
        <p:spPr>
          <a:xfrm>
            <a:off x="672042" y="4472980"/>
            <a:ext cx="3552953" cy="2102984"/>
          </a:xfrm>
          <a:prstGeom prst="roundRect">
            <a:avLst>
              <a:gd name="adj" fmla="val 2694"/>
            </a:avLst>
          </a:prstGeom>
          <a:solidFill>
            <a:srgbClr val="FFFCFA"/>
          </a:solidFill>
          <a:ln w="22860">
            <a:solidFill>
              <a:srgbClr val="835E54"/>
            </a:solidFill>
            <a:prstDash val="solid"/>
          </a:ln>
        </p:spPr>
        <p:txBody>
          <a:bodyPr/>
          <a:lstStyle/>
          <a:p>
            <a:endParaRPr lang="ru-RU"/>
          </a:p>
        </p:txBody>
      </p:sp>
      <p:sp>
        <p:nvSpPr>
          <p:cNvPr id="14" name="Shape 9"/>
          <p:cNvSpPr/>
          <p:nvPr/>
        </p:nvSpPr>
        <p:spPr>
          <a:xfrm>
            <a:off x="691097" y="4492032"/>
            <a:ext cx="3514844" cy="425350"/>
          </a:xfrm>
          <a:prstGeom prst="roundRect">
            <a:avLst>
              <a:gd name="adj" fmla="val 8626"/>
            </a:avLst>
          </a:prstGeom>
          <a:solidFill>
            <a:srgbClr val="835E54"/>
          </a:solidFill>
          <a:ln/>
        </p:spPr>
        <p:txBody>
          <a:bodyPr/>
          <a:lstStyle/>
          <a:p>
            <a:endParaRPr lang="ru-RU"/>
          </a:p>
        </p:txBody>
      </p:sp>
      <p:sp>
        <p:nvSpPr>
          <p:cNvPr id="15" name="Text 10"/>
          <p:cNvSpPr/>
          <p:nvPr/>
        </p:nvSpPr>
        <p:spPr>
          <a:xfrm>
            <a:off x="2342181" y="4568548"/>
            <a:ext cx="212675" cy="265868"/>
          </a:xfrm>
          <a:prstGeom prst="rect">
            <a:avLst/>
          </a:prstGeom>
          <a:noFill/>
          <a:ln/>
        </p:spPr>
        <p:txBody>
          <a:bodyPr wrap="none" lIns="0" tIns="0" rIns="0" bIns="0" rtlCol="0" anchor="t"/>
          <a:lstStyle/>
          <a:p>
            <a:pPr>
              <a:lnSpc>
                <a:spcPts val="1667"/>
              </a:lnSpc>
            </a:pPr>
            <a:r>
              <a:rPr lang="en-US" sz="1667" b="1" dirty="0">
                <a:solidFill>
                  <a:srgbClr val="FFFFFF"/>
                </a:solidFill>
                <a:latin typeface="+mn-lt"/>
                <a:ea typeface="Crimson Pro Bold" pitchFamily="34" charset="-122"/>
                <a:cs typeface="Crimson Pro Bold" pitchFamily="34" charset="-120"/>
              </a:rPr>
              <a:t>1</a:t>
            </a:r>
            <a:endParaRPr lang="en-US" sz="1667" dirty="0">
              <a:latin typeface="+mn-lt"/>
            </a:endParaRPr>
          </a:p>
        </p:txBody>
      </p:sp>
      <p:sp>
        <p:nvSpPr>
          <p:cNvPr id="16" name="Text 11"/>
          <p:cNvSpPr/>
          <p:nvPr/>
        </p:nvSpPr>
        <p:spPr>
          <a:xfrm>
            <a:off x="832812" y="5023671"/>
            <a:ext cx="3497081" cy="443015"/>
          </a:xfrm>
          <a:prstGeom prst="rect">
            <a:avLst/>
          </a:prstGeom>
          <a:noFill/>
          <a:ln/>
        </p:spPr>
        <p:txBody>
          <a:bodyPr wrap="square" lIns="0" tIns="0" rIns="0" bIns="0" rtlCol="0" anchor="t"/>
          <a:lstStyle/>
          <a:p>
            <a:pPr>
              <a:lnSpc>
                <a:spcPts val="1709"/>
              </a:lnSpc>
            </a:pPr>
            <a:r>
              <a:rPr lang="en-US" sz="1200" b="1" dirty="0">
                <a:solidFill>
                  <a:srgbClr val="443728"/>
                </a:solidFill>
                <a:latin typeface="+mn-lt"/>
                <a:ea typeface="Crimson Pro Bold" pitchFamily="34" charset="-122"/>
                <a:cs typeface="Crimson Pro Bold" pitchFamily="34" charset="-120"/>
              </a:rPr>
              <a:t>Автоматизация создания и заполнения</a:t>
            </a:r>
            <a:endParaRPr lang="en-US" sz="1200" dirty="0">
              <a:latin typeface="+mn-lt"/>
            </a:endParaRPr>
          </a:p>
        </p:txBody>
      </p:sp>
      <p:sp>
        <p:nvSpPr>
          <p:cNvPr id="17" name="Text 12"/>
          <p:cNvSpPr/>
          <p:nvPr/>
        </p:nvSpPr>
        <p:spPr>
          <a:xfrm>
            <a:off x="868244" y="5305718"/>
            <a:ext cx="3337697" cy="992417"/>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Заявки могут быть автоматически сформированы </a:t>
            </a:r>
            <a:r>
              <a:rPr lang="en-US" sz="1200" dirty="0" err="1">
                <a:solidFill>
                  <a:srgbClr val="443728"/>
                </a:solidFill>
                <a:latin typeface="+mn-lt"/>
                <a:ea typeface="Open Sans" pitchFamily="34" charset="-122"/>
                <a:cs typeface="Open Sans" pitchFamily="34" charset="-120"/>
              </a:rPr>
              <a:t>регламентным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задание</a:t>
            </a:r>
            <a:r>
              <a:rPr lang="ru-RU" sz="1200" dirty="0">
                <a:solidFill>
                  <a:srgbClr val="443728"/>
                </a:solidFill>
                <a:latin typeface="+mn-lt"/>
                <a:ea typeface="Open Sans" pitchFamily="34" charset="-122"/>
                <a:cs typeface="Open Sans" pitchFamily="34" charset="-120"/>
              </a:rPr>
              <a:t>м или введены </a:t>
            </a:r>
            <a:r>
              <a:rPr lang="en-US" sz="1200" dirty="0" err="1">
                <a:solidFill>
                  <a:srgbClr val="443728"/>
                </a:solidFill>
                <a:latin typeface="+mn-lt"/>
                <a:ea typeface="Open Sans" pitchFamily="34" charset="-122"/>
                <a:cs typeface="Open Sans" pitchFamily="34" charset="-120"/>
              </a:rPr>
              <a:t>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основании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договора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заказа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накладных</a:t>
            </a:r>
            <a:r>
              <a:rPr lang="ru-RU" sz="1200" dirty="0">
                <a:solidFill>
                  <a:srgbClr val="443728"/>
                </a:solidFill>
                <a:latin typeface="+mn-lt"/>
                <a:ea typeface="Open Sans" pitchFamily="34" charset="-122"/>
                <a:cs typeface="Open Sans" pitchFamily="34" charset="-120"/>
              </a:rPr>
              <a:t>. Также предусмотрено заполнение</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по </a:t>
            </a:r>
            <a:r>
              <a:rPr lang="en-US" sz="1200" dirty="0" err="1">
                <a:solidFill>
                  <a:srgbClr val="443728"/>
                </a:solidFill>
                <a:latin typeface="+mn-lt"/>
                <a:ea typeface="Open Sans" pitchFamily="34" charset="-122"/>
                <a:cs typeface="Open Sans" pitchFamily="34" charset="-120"/>
              </a:rPr>
              <a:t>задолженности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по </a:t>
            </a:r>
            <a:r>
              <a:rPr lang="en-US" sz="1200" dirty="0" err="1">
                <a:solidFill>
                  <a:srgbClr val="443728"/>
                </a:solidFill>
                <a:latin typeface="+mn-lt"/>
                <a:ea typeface="Open Sans" pitchFamily="34" charset="-122"/>
                <a:cs typeface="Open Sans" pitchFamily="34" charset="-120"/>
              </a:rPr>
              <a:t>график</a:t>
            </a:r>
            <a:r>
              <a:rPr lang="ru-RU" sz="1200" dirty="0">
                <a:solidFill>
                  <a:srgbClr val="443728"/>
                </a:solidFill>
                <a:latin typeface="+mn-lt"/>
                <a:ea typeface="Open Sans" pitchFamily="34" charset="-122"/>
                <a:cs typeface="Open Sans" pitchFamily="34" charset="-120"/>
              </a:rPr>
              <a:t>у</a:t>
            </a:r>
            <a:r>
              <a:rPr lang="en-US" sz="1200" dirty="0">
                <a:solidFill>
                  <a:srgbClr val="443728"/>
                </a:solidFill>
                <a:latin typeface="+mn-lt"/>
                <a:ea typeface="Open Sans" pitchFamily="34" charset="-122"/>
                <a:cs typeface="Open Sans" pitchFamily="34" charset="-120"/>
              </a:rPr>
              <a:t> расчетов </a:t>
            </a:r>
            <a:r>
              <a:rPr lang="en-US" sz="1200" dirty="0" err="1">
                <a:solidFill>
                  <a:srgbClr val="443728"/>
                </a:solidFill>
                <a:latin typeface="+mn-lt"/>
                <a:ea typeface="Open Sans" pitchFamily="34" charset="-122"/>
                <a:cs typeface="Open Sans" pitchFamily="34" charset="-120"/>
              </a:rPr>
              <a:t>или</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по </a:t>
            </a:r>
            <a:r>
              <a:rPr lang="en-US" sz="1200" dirty="0" err="1">
                <a:solidFill>
                  <a:srgbClr val="443728"/>
                </a:solidFill>
                <a:latin typeface="+mn-lt"/>
                <a:ea typeface="Open Sans" pitchFamily="34" charset="-122"/>
                <a:cs typeface="Open Sans" pitchFamily="34" charset="-120"/>
              </a:rPr>
              <a:t>резерв</a:t>
            </a:r>
            <a:r>
              <a:rPr lang="ru-RU" sz="1200" dirty="0">
                <a:solidFill>
                  <a:srgbClr val="443728"/>
                </a:solidFill>
                <a:latin typeface="+mn-lt"/>
                <a:ea typeface="Open Sans" pitchFamily="34" charset="-122"/>
                <a:cs typeface="Open Sans" pitchFamily="34" charset="-120"/>
              </a:rPr>
              <a:t>у</a:t>
            </a:r>
            <a:endParaRPr lang="en-US" sz="1200" dirty="0">
              <a:latin typeface="+mn-lt"/>
            </a:endParaRPr>
          </a:p>
        </p:txBody>
      </p:sp>
      <p:sp>
        <p:nvSpPr>
          <p:cNvPr id="18" name="Shape 13"/>
          <p:cNvSpPr/>
          <p:nvPr/>
        </p:nvSpPr>
        <p:spPr>
          <a:xfrm>
            <a:off x="4331282" y="4472980"/>
            <a:ext cx="3552953" cy="2102984"/>
          </a:xfrm>
          <a:prstGeom prst="roundRect">
            <a:avLst>
              <a:gd name="adj" fmla="val 2694"/>
            </a:avLst>
          </a:prstGeom>
          <a:solidFill>
            <a:srgbClr val="FFFCFA"/>
          </a:solidFill>
          <a:ln w="22860">
            <a:solidFill>
              <a:srgbClr val="C9907C"/>
            </a:solidFill>
            <a:prstDash val="solid"/>
          </a:ln>
        </p:spPr>
        <p:txBody>
          <a:bodyPr/>
          <a:lstStyle/>
          <a:p>
            <a:endParaRPr lang="ru-RU"/>
          </a:p>
        </p:txBody>
      </p:sp>
      <p:sp>
        <p:nvSpPr>
          <p:cNvPr id="19" name="Shape 14"/>
          <p:cNvSpPr/>
          <p:nvPr/>
        </p:nvSpPr>
        <p:spPr>
          <a:xfrm>
            <a:off x="4350337" y="4492032"/>
            <a:ext cx="3514844" cy="425350"/>
          </a:xfrm>
          <a:prstGeom prst="roundRect">
            <a:avLst>
              <a:gd name="adj" fmla="val 8626"/>
            </a:avLst>
          </a:prstGeom>
          <a:solidFill>
            <a:srgbClr val="C9907C"/>
          </a:solidFill>
          <a:ln/>
        </p:spPr>
        <p:txBody>
          <a:bodyPr/>
          <a:lstStyle/>
          <a:p>
            <a:endParaRPr lang="ru-RU"/>
          </a:p>
        </p:txBody>
      </p:sp>
      <p:sp>
        <p:nvSpPr>
          <p:cNvPr id="21" name="Text 15"/>
          <p:cNvSpPr/>
          <p:nvPr/>
        </p:nvSpPr>
        <p:spPr>
          <a:xfrm>
            <a:off x="4492053" y="5023671"/>
            <a:ext cx="2424178" cy="221507"/>
          </a:xfrm>
          <a:prstGeom prst="rect">
            <a:avLst/>
          </a:prstGeom>
          <a:noFill/>
          <a:ln/>
        </p:spPr>
        <p:txBody>
          <a:bodyPr wrap="none" lIns="0" tIns="0" rIns="0" bIns="0" rtlCol="0" anchor="t"/>
          <a:lstStyle/>
          <a:p>
            <a:pPr>
              <a:lnSpc>
                <a:spcPts val="1709"/>
              </a:lnSpc>
            </a:pPr>
            <a:r>
              <a:rPr lang="en-US" sz="1200" b="1" dirty="0">
                <a:solidFill>
                  <a:srgbClr val="443728"/>
                </a:solidFill>
                <a:latin typeface="+mn-lt"/>
                <a:ea typeface="Crimson Pro Bold" pitchFamily="34" charset="-122"/>
                <a:cs typeface="Crimson Pro Bold" pitchFamily="34" charset="-120"/>
              </a:rPr>
              <a:t>Последующие документы</a:t>
            </a:r>
            <a:endParaRPr lang="en-US" sz="1200" dirty="0">
              <a:latin typeface="+mn-lt"/>
            </a:endParaRPr>
          </a:p>
        </p:txBody>
      </p:sp>
      <p:sp>
        <p:nvSpPr>
          <p:cNvPr id="22" name="Text 16"/>
          <p:cNvSpPr/>
          <p:nvPr/>
        </p:nvSpPr>
        <p:spPr>
          <a:xfrm>
            <a:off x="4492053" y="5308891"/>
            <a:ext cx="3231410" cy="79393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На основании заявки можно создать списание с расчетного счета или расходный кассовый ордер для фиксации фактического движения </a:t>
            </a:r>
            <a:r>
              <a:rPr lang="en-US" sz="1200" dirty="0" err="1">
                <a:solidFill>
                  <a:srgbClr val="443728"/>
                </a:solidFill>
                <a:latin typeface="+mn-lt"/>
                <a:ea typeface="Open Sans" pitchFamily="34" charset="-122"/>
                <a:cs typeface="Open Sans" pitchFamily="34" charset="-120"/>
              </a:rPr>
              <a:t>денежных</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средств</a:t>
            </a:r>
            <a:endParaRPr lang="en-US" sz="1200" dirty="0">
              <a:latin typeface="+mn-lt"/>
            </a:endParaRPr>
          </a:p>
        </p:txBody>
      </p:sp>
      <p:sp>
        <p:nvSpPr>
          <p:cNvPr id="23" name="Shape 17"/>
          <p:cNvSpPr/>
          <p:nvPr/>
        </p:nvSpPr>
        <p:spPr>
          <a:xfrm>
            <a:off x="7990523" y="4472980"/>
            <a:ext cx="3552953" cy="2102984"/>
          </a:xfrm>
          <a:prstGeom prst="roundRect">
            <a:avLst>
              <a:gd name="adj" fmla="val 2694"/>
            </a:avLst>
          </a:prstGeom>
          <a:solidFill>
            <a:srgbClr val="FFFCFA"/>
          </a:solidFill>
          <a:ln w="22860">
            <a:solidFill>
              <a:srgbClr val="B3BDB5"/>
            </a:solidFill>
            <a:prstDash val="solid"/>
          </a:ln>
        </p:spPr>
        <p:txBody>
          <a:bodyPr/>
          <a:lstStyle/>
          <a:p>
            <a:endParaRPr lang="ru-RU"/>
          </a:p>
        </p:txBody>
      </p:sp>
      <p:sp>
        <p:nvSpPr>
          <p:cNvPr id="24" name="Shape 18"/>
          <p:cNvSpPr/>
          <p:nvPr/>
        </p:nvSpPr>
        <p:spPr>
          <a:xfrm>
            <a:off x="8009578" y="4492032"/>
            <a:ext cx="3514844" cy="425350"/>
          </a:xfrm>
          <a:prstGeom prst="roundRect">
            <a:avLst>
              <a:gd name="adj" fmla="val 8626"/>
            </a:avLst>
          </a:prstGeom>
          <a:solidFill>
            <a:srgbClr val="B3BDB5"/>
          </a:solidFill>
          <a:ln/>
        </p:spPr>
        <p:txBody>
          <a:bodyPr/>
          <a:lstStyle/>
          <a:p>
            <a:endParaRPr lang="ru-RU"/>
          </a:p>
        </p:txBody>
      </p:sp>
      <p:sp>
        <p:nvSpPr>
          <p:cNvPr id="25" name="Text 19"/>
          <p:cNvSpPr/>
          <p:nvPr/>
        </p:nvSpPr>
        <p:spPr>
          <a:xfrm>
            <a:off x="9660662" y="4568548"/>
            <a:ext cx="212675" cy="265868"/>
          </a:xfrm>
          <a:prstGeom prst="rect">
            <a:avLst/>
          </a:prstGeom>
          <a:noFill/>
          <a:ln/>
        </p:spPr>
        <p:txBody>
          <a:bodyPr wrap="none" lIns="0" tIns="0" rIns="0" bIns="0" rtlCol="0" anchor="t"/>
          <a:lstStyle/>
          <a:p>
            <a:pPr>
              <a:lnSpc>
                <a:spcPts val="1667"/>
              </a:lnSpc>
            </a:pPr>
            <a:r>
              <a:rPr lang="en-US" sz="1667" b="1" dirty="0">
                <a:solidFill>
                  <a:srgbClr val="000000"/>
                </a:solidFill>
                <a:latin typeface="+mn-lt"/>
                <a:ea typeface="Crimson Pro Bold" pitchFamily="34" charset="-122"/>
                <a:cs typeface="Crimson Pro Bold" pitchFamily="34" charset="-120"/>
              </a:rPr>
              <a:t>3</a:t>
            </a:r>
            <a:endParaRPr lang="en-US" sz="1667" dirty="0">
              <a:latin typeface="+mn-lt"/>
            </a:endParaRPr>
          </a:p>
        </p:txBody>
      </p:sp>
      <p:sp>
        <p:nvSpPr>
          <p:cNvPr id="26" name="Text 20"/>
          <p:cNvSpPr/>
          <p:nvPr/>
        </p:nvSpPr>
        <p:spPr>
          <a:xfrm>
            <a:off x="8151294" y="5023671"/>
            <a:ext cx="3045927" cy="221507"/>
          </a:xfrm>
          <a:prstGeom prst="rect">
            <a:avLst/>
          </a:prstGeom>
          <a:noFill/>
          <a:ln/>
        </p:spPr>
        <p:txBody>
          <a:bodyPr wrap="none" lIns="0" tIns="0" rIns="0" bIns="0" rtlCol="0" anchor="t"/>
          <a:lstStyle/>
          <a:p>
            <a:pPr>
              <a:lnSpc>
                <a:spcPts val="1709"/>
              </a:lnSpc>
            </a:pPr>
            <a:r>
              <a:rPr lang="en-US" sz="1200" b="1" dirty="0">
                <a:solidFill>
                  <a:srgbClr val="443728"/>
                </a:solidFill>
                <a:latin typeface="+mn-lt"/>
                <a:ea typeface="Crimson Pro Bold" pitchFamily="34" charset="-122"/>
                <a:cs typeface="Crimson Pro Bold" pitchFamily="34" charset="-120"/>
              </a:rPr>
              <a:t>Гибкое согласование и контроль</a:t>
            </a:r>
            <a:endParaRPr lang="en-US" sz="1200" dirty="0">
              <a:latin typeface="+mn-lt"/>
            </a:endParaRPr>
          </a:p>
        </p:txBody>
      </p:sp>
      <p:sp>
        <p:nvSpPr>
          <p:cNvPr id="27" name="Text 21"/>
          <p:cNvSpPr/>
          <p:nvPr/>
        </p:nvSpPr>
        <p:spPr>
          <a:xfrm>
            <a:off x="8151294" y="5308891"/>
            <a:ext cx="3231410" cy="793934"/>
          </a:xfrm>
          <a:prstGeom prst="rect">
            <a:avLst/>
          </a:prstGeom>
          <a:noFill/>
          <a:ln/>
        </p:spPr>
        <p:txBody>
          <a:bodyPr wrap="square" lIns="0" tIns="0" rIns="0" bIns="0" rtlCol="0" anchor="t"/>
          <a:lstStyle/>
          <a:p>
            <a:pPr>
              <a:lnSpc>
                <a:spcPts val="1500"/>
              </a:lnSpc>
            </a:pPr>
            <a:r>
              <a:rPr lang="en-US" sz="1200" dirty="0">
                <a:solidFill>
                  <a:srgbClr val="443728"/>
                </a:solidFill>
                <a:latin typeface="+mn-lt"/>
                <a:ea typeface="Open Sans" pitchFamily="34" charset="-122"/>
                <a:cs typeface="Open Sans" pitchFamily="34" charset="-120"/>
              </a:rPr>
              <a:t>Документ поддерживает согласование по настроенным маршрутам и контроль наличия подтверждающих документов, обеспечивая </a:t>
            </a:r>
            <a:r>
              <a:rPr lang="en-US" sz="1200" dirty="0" err="1">
                <a:solidFill>
                  <a:srgbClr val="443728"/>
                </a:solidFill>
                <a:latin typeface="+mn-lt"/>
                <a:ea typeface="Open Sans" pitchFamily="34" charset="-122"/>
                <a:cs typeface="Open Sans" pitchFamily="34" charset="-120"/>
              </a:rPr>
              <a:t>утверждение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операций</a:t>
            </a:r>
            <a:endParaRPr lang="en-US" sz="1200" dirty="0">
              <a:latin typeface="+mn-lt"/>
            </a:endParaRPr>
          </a:p>
        </p:txBody>
      </p:sp>
      <p:sp>
        <p:nvSpPr>
          <p:cNvPr id="28" name="Text 17">
            <a:extLst>
              <a:ext uri="{FF2B5EF4-FFF2-40B4-BE49-F238E27FC236}">
                <a16:creationId xmlns:a16="http://schemas.microsoft.com/office/drawing/2014/main" id="{B040BA97-77F9-4F2C-99ED-0A82C67F593E}"/>
              </a:ext>
            </a:extLst>
          </p:cNvPr>
          <p:cNvSpPr/>
          <p:nvPr/>
        </p:nvSpPr>
        <p:spPr>
          <a:xfrm>
            <a:off x="6015612" y="4583754"/>
            <a:ext cx="184292" cy="230340"/>
          </a:xfrm>
          <a:prstGeom prst="rect">
            <a:avLst/>
          </a:prstGeom>
          <a:noFill/>
          <a:ln/>
        </p:spPr>
        <p:txBody>
          <a:bodyPr wrap="none" lIns="0" tIns="0" rIns="0" bIns="0" rtlCol="0" anchor="t"/>
          <a:lstStyle/>
          <a:p>
            <a:pPr>
              <a:lnSpc>
                <a:spcPts val="1667"/>
              </a:lnSpc>
            </a:pPr>
            <a:r>
              <a:rPr lang="en-US" sz="1667" b="1" dirty="0">
                <a:solidFill>
                  <a:srgbClr val="443728"/>
                </a:solidFill>
                <a:latin typeface="+mn-lt"/>
                <a:ea typeface="Crimson Pro Bold" pitchFamily="34" charset="-122"/>
              </a:rPr>
              <a:t>2</a:t>
            </a:r>
          </a:p>
        </p:txBody>
      </p:sp>
      <p:pic>
        <p:nvPicPr>
          <p:cNvPr id="29" name="Image 0" descr="preencoded.png">
            <a:extLst>
              <a:ext uri="{FF2B5EF4-FFF2-40B4-BE49-F238E27FC236}">
                <a16:creationId xmlns:a16="http://schemas.microsoft.com/office/drawing/2014/main" id="{21439112-265F-4EB8-9510-2BC6708CF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445" y="1057593"/>
            <a:ext cx="368584" cy="368584"/>
          </a:xfrm>
          <a:prstGeom prst="rect">
            <a:avLst/>
          </a:prstGeom>
        </p:spPr>
      </p:pic>
      <p:sp>
        <p:nvSpPr>
          <p:cNvPr id="30" name="Text 2">
            <a:extLst>
              <a:ext uri="{FF2B5EF4-FFF2-40B4-BE49-F238E27FC236}">
                <a16:creationId xmlns:a16="http://schemas.microsoft.com/office/drawing/2014/main" id="{9ED748F5-02CC-49F6-B594-D7BD32FAF4A3}"/>
              </a:ext>
            </a:extLst>
          </p:cNvPr>
          <p:cNvSpPr/>
          <p:nvPr/>
        </p:nvSpPr>
        <p:spPr>
          <a:xfrm>
            <a:off x="1150867" y="1057593"/>
            <a:ext cx="1762434"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Основные параметры</a:t>
            </a:r>
            <a:endParaRPr lang="en-US" sz="1400" dirty="0">
              <a:latin typeface="+mn-lt"/>
            </a:endParaRPr>
          </a:p>
        </p:txBody>
      </p:sp>
      <p:sp>
        <p:nvSpPr>
          <p:cNvPr id="31" name="Text 3">
            <a:extLst>
              <a:ext uri="{FF2B5EF4-FFF2-40B4-BE49-F238E27FC236}">
                <a16:creationId xmlns:a16="http://schemas.microsoft.com/office/drawing/2014/main" id="{EA32AD19-B8C8-4D10-99E6-F348EF05D7A0}"/>
              </a:ext>
            </a:extLst>
          </p:cNvPr>
          <p:cNvSpPr/>
          <p:nvPr/>
        </p:nvSpPr>
        <p:spPr>
          <a:xfrm>
            <a:off x="1150867" y="1329416"/>
            <a:ext cx="5306760" cy="324322"/>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З</a:t>
            </a:r>
            <a:r>
              <a:rPr lang="en-US" sz="1200" dirty="0" err="1">
                <a:solidFill>
                  <a:srgbClr val="443728"/>
                </a:solidFill>
                <a:latin typeface="+mn-lt"/>
                <a:ea typeface="Open Sans" pitchFamily="34" charset="-122"/>
                <a:cs typeface="Open Sans" pitchFamily="34" charset="-120"/>
              </a:rPr>
              <a:t>аполняются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ключевые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параметры</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платежа</a:t>
            </a:r>
            <a:r>
              <a:rPr lang="ru-RU"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Поле</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Источник</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лимитов</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заполняется</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при</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предварительном</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резервировании</a:t>
            </a:r>
            <a:endParaRPr lang="en-US" sz="1200" dirty="0">
              <a:latin typeface="+mn-lt"/>
            </a:endParaRPr>
          </a:p>
        </p:txBody>
      </p:sp>
      <p:pic>
        <p:nvPicPr>
          <p:cNvPr id="32" name="Image 1" descr="preencoded.png">
            <a:extLst>
              <a:ext uri="{FF2B5EF4-FFF2-40B4-BE49-F238E27FC236}">
                <a16:creationId xmlns:a16="http://schemas.microsoft.com/office/drawing/2014/main" id="{A91334AE-E163-4110-B655-DB3CBA990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2445" y="1845618"/>
            <a:ext cx="368584" cy="368584"/>
          </a:xfrm>
          <a:prstGeom prst="rect">
            <a:avLst/>
          </a:prstGeom>
        </p:spPr>
      </p:pic>
      <p:sp>
        <p:nvSpPr>
          <p:cNvPr id="33" name="Text 4">
            <a:extLst>
              <a:ext uri="{FF2B5EF4-FFF2-40B4-BE49-F238E27FC236}">
                <a16:creationId xmlns:a16="http://schemas.microsoft.com/office/drawing/2014/main" id="{A42FA603-35B2-4EE2-876C-91ABF20553E6}"/>
              </a:ext>
            </a:extLst>
          </p:cNvPr>
          <p:cNvSpPr/>
          <p:nvPr/>
        </p:nvSpPr>
        <p:spPr>
          <a:xfrm>
            <a:off x="1150867" y="1845618"/>
            <a:ext cx="1842721" cy="192033"/>
          </a:xfrm>
          <a:prstGeom prst="rect">
            <a:avLst/>
          </a:prstGeom>
          <a:noFill/>
          <a:ln/>
        </p:spPr>
        <p:txBody>
          <a:bodyPr wrap="none" lIns="0" tIns="0" rIns="0" bIns="0" rtlCol="0" anchor="t"/>
          <a:lstStyle/>
          <a:p>
            <a:pPr>
              <a:lnSpc>
                <a:spcPts val="1500"/>
              </a:lnSpc>
            </a:pPr>
            <a:r>
              <a:rPr lang="ru-RU" sz="1400" b="1" dirty="0">
                <a:solidFill>
                  <a:srgbClr val="443728"/>
                </a:solidFill>
                <a:latin typeface="+mn-lt"/>
                <a:ea typeface="Crimson Pro Bold" pitchFamily="34" charset="-122"/>
                <a:cs typeface="Crimson Pro Bold" pitchFamily="34" charset="-120"/>
              </a:rPr>
              <a:t>Исполнение заявки</a:t>
            </a:r>
            <a:endParaRPr lang="en-US" sz="1400" dirty="0">
              <a:latin typeface="+mn-lt"/>
            </a:endParaRPr>
          </a:p>
        </p:txBody>
      </p:sp>
      <p:sp>
        <p:nvSpPr>
          <p:cNvPr id="34" name="Text 5">
            <a:extLst>
              <a:ext uri="{FF2B5EF4-FFF2-40B4-BE49-F238E27FC236}">
                <a16:creationId xmlns:a16="http://schemas.microsoft.com/office/drawing/2014/main" id="{E862E6F6-496C-40EA-B0B2-1E38921ECF72}"/>
              </a:ext>
            </a:extLst>
          </p:cNvPr>
          <p:cNvSpPr/>
          <p:nvPr/>
        </p:nvSpPr>
        <p:spPr>
          <a:xfrm>
            <a:off x="1150867" y="2117441"/>
            <a:ext cx="5306760" cy="486483"/>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Гиперссылка «Ожидает исполнения» критически важна для корректного отображения в платежном календаре. </a:t>
            </a:r>
            <a:r>
              <a:rPr lang="en-US" sz="1200" dirty="0" err="1">
                <a:solidFill>
                  <a:srgbClr val="443728"/>
                </a:solidFill>
                <a:latin typeface="+mn-lt"/>
                <a:ea typeface="Open Sans" pitchFamily="34" charset="-122"/>
                <a:cs typeface="Open Sans" pitchFamily="34" charset="-120"/>
              </a:rPr>
              <a:t>Она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позволяет</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управлять платежной позицией</a:t>
            </a:r>
            <a:endParaRPr lang="en-US" sz="1200" dirty="0">
              <a:latin typeface="+mn-lt"/>
            </a:endParaRPr>
          </a:p>
        </p:txBody>
      </p:sp>
      <p:pic>
        <p:nvPicPr>
          <p:cNvPr id="35" name="Image 2" descr="preencoded.png">
            <a:extLst>
              <a:ext uri="{FF2B5EF4-FFF2-40B4-BE49-F238E27FC236}">
                <a16:creationId xmlns:a16="http://schemas.microsoft.com/office/drawing/2014/main" id="{2B02E37D-F840-4746-AACC-EB763478CD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445" y="2825962"/>
            <a:ext cx="368584" cy="368584"/>
          </a:xfrm>
          <a:prstGeom prst="rect">
            <a:avLst/>
          </a:prstGeom>
        </p:spPr>
      </p:pic>
      <p:sp>
        <p:nvSpPr>
          <p:cNvPr id="36" name="Text 6">
            <a:extLst>
              <a:ext uri="{FF2B5EF4-FFF2-40B4-BE49-F238E27FC236}">
                <a16:creationId xmlns:a16="http://schemas.microsoft.com/office/drawing/2014/main" id="{5AA321D5-FADF-41C9-8430-66D49ECB4B13}"/>
              </a:ext>
            </a:extLst>
          </p:cNvPr>
          <p:cNvSpPr/>
          <p:nvPr/>
        </p:nvSpPr>
        <p:spPr>
          <a:xfrm>
            <a:off x="1150867" y="2825962"/>
            <a:ext cx="1536162" cy="192033"/>
          </a:xfrm>
          <a:prstGeom prst="rect">
            <a:avLst/>
          </a:prstGeom>
          <a:noFill/>
          <a:ln/>
        </p:spPr>
        <p:txBody>
          <a:bodyPr wrap="none" lIns="0" tIns="0" rIns="0" bIns="0" rtlCol="0" anchor="t"/>
          <a:lstStyle/>
          <a:p>
            <a:pPr>
              <a:lnSpc>
                <a:spcPts val="1500"/>
              </a:lnSpc>
            </a:pPr>
            <a:r>
              <a:rPr lang="ru-RU" sz="1400" b="1" dirty="0">
                <a:solidFill>
                  <a:srgbClr val="443728"/>
                </a:solidFill>
                <a:latin typeface="+mn-lt"/>
                <a:ea typeface="Crimson Pro Bold" pitchFamily="34" charset="-122"/>
                <a:cs typeface="Crimson Pro Bold" pitchFamily="34" charset="-120"/>
              </a:rPr>
              <a:t>Аналитики учета и планирования</a:t>
            </a:r>
            <a:endParaRPr lang="en-US" sz="1400" dirty="0">
              <a:latin typeface="+mn-lt"/>
            </a:endParaRPr>
          </a:p>
        </p:txBody>
      </p:sp>
      <p:sp>
        <p:nvSpPr>
          <p:cNvPr id="37" name="Text 7">
            <a:extLst>
              <a:ext uri="{FF2B5EF4-FFF2-40B4-BE49-F238E27FC236}">
                <a16:creationId xmlns:a16="http://schemas.microsoft.com/office/drawing/2014/main" id="{DBE1AB41-C7BB-42EE-89ED-905D42C84E4F}"/>
              </a:ext>
            </a:extLst>
          </p:cNvPr>
          <p:cNvSpPr/>
          <p:nvPr/>
        </p:nvSpPr>
        <p:spPr>
          <a:xfrm>
            <a:off x="1150867" y="3097786"/>
            <a:ext cx="5306760" cy="324322"/>
          </a:xfrm>
          <a:prstGeom prst="rect">
            <a:avLst/>
          </a:prstGeom>
          <a:noFill/>
          <a:ln/>
        </p:spPr>
        <p:txBody>
          <a:bodyPr wrap="square" lIns="0" tIns="0" rIns="0" bIns="0" rtlCol="0" anchor="t"/>
          <a:lstStyle/>
          <a:p>
            <a:pPr>
              <a:lnSpc>
                <a:spcPts val="1500"/>
              </a:lnSpc>
            </a:pPr>
            <a:r>
              <a:rPr lang="ru-RU" sz="1200" dirty="0">
                <a:solidFill>
                  <a:srgbClr val="443728"/>
                </a:solidFill>
                <a:latin typeface="+mn-lt"/>
                <a:ea typeface="Open Sans" pitchFamily="34" charset="-122"/>
                <a:cs typeface="Open Sans" pitchFamily="34" charset="-120"/>
              </a:rPr>
              <a:t>П</a:t>
            </a:r>
            <a:r>
              <a:rPr lang="en-US" sz="1200" dirty="0" err="1">
                <a:solidFill>
                  <a:srgbClr val="443728"/>
                </a:solidFill>
                <a:latin typeface="+mn-lt"/>
                <a:ea typeface="Open Sans" pitchFamily="34" charset="-122"/>
                <a:cs typeface="Open Sans" pitchFamily="34" charset="-120"/>
              </a:rPr>
              <a:t>озволяет</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детализировать</a:t>
            </a:r>
            <a:r>
              <a:rPr lang="en-US" sz="1200"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платеж</a:t>
            </a:r>
            <a:r>
              <a:rPr lang="en-US" sz="1200" dirty="0">
                <a:solidFill>
                  <a:srgbClr val="443728"/>
                </a:solidFill>
                <a:latin typeface="+mn-lt"/>
                <a:ea typeface="Open Sans" pitchFamily="34" charset="-122"/>
                <a:cs typeface="Open Sans" pitchFamily="34" charset="-120"/>
              </a:rPr>
              <a:t>, распределяя общую сумму по нескольким </a:t>
            </a:r>
            <a:r>
              <a:rPr lang="en-US" sz="1200" dirty="0" err="1">
                <a:solidFill>
                  <a:srgbClr val="443728"/>
                </a:solidFill>
                <a:latin typeface="+mn-lt"/>
                <a:ea typeface="Open Sans" pitchFamily="34" charset="-122"/>
                <a:cs typeface="Open Sans" pitchFamily="34" charset="-120"/>
              </a:rPr>
              <a:t>статьям</a:t>
            </a:r>
            <a:r>
              <a:rPr lang="en-US" sz="1200" dirty="0">
                <a:solidFill>
                  <a:srgbClr val="443728"/>
                </a:solidFill>
                <a:latin typeface="+mn-lt"/>
                <a:ea typeface="Open Sans" pitchFamily="34" charset="-122"/>
                <a:cs typeface="Open Sans" pitchFamily="34" charset="-120"/>
              </a:rPr>
              <a:t> ДДС</a:t>
            </a:r>
            <a:r>
              <a:rPr lang="ru-RU" sz="1200" dirty="0">
                <a:solidFill>
                  <a:srgbClr val="443728"/>
                </a:solidFill>
                <a:latin typeface="+mn-lt"/>
                <a:ea typeface="Open Sans" pitchFamily="34" charset="-122"/>
                <a:cs typeface="Open Sans" pitchFamily="34" charset="-120"/>
              </a:rPr>
              <a:t> и проектам</a:t>
            </a:r>
            <a:endParaRPr lang="en-US" sz="1200" dirty="0">
              <a:latin typeface="+mn-lt"/>
            </a:endParaRPr>
          </a:p>
        </p:txBody>
      </p:sp>
      <p:pic>
        <p:nvPicPr>
          <p:cNvPr id="39" name="Рисунок 38">
            <a:extLst>
              <a:ext uri="{FF2B5EF4-FFF2-40B4-BE49-F238E27FC236}">
                <a16:creationId xmlns:a16="http://schemas.microsoft.com/office/drawing/2014/main" id="{C44E1BA2-4510-40E6-BC63-26A2D2CA1039}"/>
              </a:ext>
            </a:extLst>
          </p:cNvPr>
          <p:cNvPicPr>
            <a:picLocks noChangeAspect="1"/>
          </p:cNvPicPr>
          <p:nvPr/>
        </p:nvPicPr>
        <p:blipFill>
          <a:blip r:embed="rId11"/>
          <a:stretch>
            <a:fillRect/>
          </a:stretch>
        </p:blipFill>
        <p:spPr>
          <a:xfrm>
            <a:off x="6680606" y="1010650"/>
            <a:ext cx="4817657" cy="3071049"/>
          </a:xfrm>
          <a:prstGeom prst="rect">
            <a:avLst/>
          </a:prstGeom>
          <a:noFill/>
          <a:ln w="9525">
            <a:solidFill>
              <a:srgbClr val="475467"/>
            </a:solidFill>
            <a:miter lim="800000"/>
            <a:headEnd/>
            <a:tailEnd/>
          </a:ln>
        </p:spPr>
      </p:pic>
      <p:pic>
        <p:nvPicPr>
          <p:cNvPr id="41" name="Рисунок 40">
            <a:extLst>
              <a:ext uri="{FF2B5EF4-FFF2-40B4-BE49-F238E27FC236}">
                <a16:creationId xmlns:a16="http://schemas.microsoft.com/office/drawing/2014/main" id="{50077679-81B4-4A80-AE8F-FCB27011FDC8}"/>
              </a:ext>
            </a:extLst>
          </p:cNvPr>
          <p:cNvPicPr>
            <a:picLocks noChangeAspect="1"/>
          </p:cNvPicPr>
          <p:nvPr/>
        </p:nvPicPr>
        <p:blipFill>
          <a:blip r:embed="rId12"/>
          <a:stretch>
            <a:fillRect/>
          </a:stretch>
        </p:blipFill>
        <p:spPr>
          <a:xfrm>
            <a:off x="6990267" y="2735709"/>
            <a:ext cx="5137713" cy="158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pic>
        <p:nvPicPr>
          <p:cNvPr id="3" name="Image 1" descr="preencoded.png"/>
          <p:cNvPicPr>
            <a:picLocks noChangeAspect="1"/>
          </p:cNvPicPr>
          <p:nvPr/>
        </p:nvPicPr>
        <p:blipFill rotWithShape="1">
          <a:blip r:embed="rId4"/>
          <a:srcRect t="15966"/>
          <a:stretch/>
        </p:blipFill>
        <p:spPr>
          <a:xfrm>
            <a:off x="7980544" y="0"/>
            <a:ext cx="3877683" cy="4344813"/>
          </a:xfrm>
          <a:prstGeom prst="rect">
            <a:avLst/>
          </a:prstGeom>
        </p:spPr>
      </p:pic>
      <p:sp>
        <p:nvSpPr>
          <p:cNvPr id="4" name="Text 0"/>
          <p:cNvSpPr/>
          <p:nvPr/>
        </p:nvSpPr>
        <p:spPr>
          <a:xfrm>
            <a:off x="661821" y="188913"/>
            <a:ext cx="6118153" cy="83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Правила </a:t>
            </a:r>
            <a:r>
              <a:rPr lang="en-US" sz="2800" dirty="0" err="1">
                <a:solidFill>
                  <a:srgbClr val="443728"/>
                </a:solidFill>
                <a:latin typeface="+mj-lt"/>
                <a:ea typeface="Crimson Pro Bold" pitchFamily="34" charset="-122"/>
              </a:rPr>
              <a:t>запрета</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операций</a:t>
            </a:r>
            <a:endParaRPr lang="en-US" sz="2800" dirty="0">
              <a:solidFill>
                <a:srgbClr val="443728"/>
              </a:solidFill>
              <a:latin typeface="+mj-lt"/>
              <a:ea typeface="Crimson Pro Bold" pitchFamily="34" charset="-122"/>
            </a:endParaRPr>
          </a:p>
        </p:txBody>
      </p:sp>
      <p:sp>
        <p:nvSpPr>
          <p:cNvPr id="5" name="Text 1"/>
          <p:cNvSpPr/>
          <p:nvPr/>
        </p:nvSpPr>
        <p:spPr>
          <a:xfrm>
            <a:off x="696913" y="1388629"/>
            <a:ext cx="6298475" cy="517248"/>
          </a:xfrm>
          <a:prstGeom prst="rect">
            <a:avLst/>
          </a:prstGeom>
          <a:noFill/>
          <a:ln/>
        </p:spPr>
        <p:txBody>
          <a:bodyPr wrap="square" lIns="0" tIns="0" rIns="0" bIns="0" rtlCol="0" anchor="t"/>
          <a:lstStyle/>
          <a:p>
            <a:pPr>
              <a:lnSpc>
                <a:spcPts val="2000"/>
              </a:lnSpc>
            </a:pPr>
            <a:r>
              <a:rPr lang="en-US" sz="1334" dirty="0">
                <a:solidFill>
                  <a:srgbClr val="443728"/>
                </a:solidFill>
                <a:latin typeface="+mn-lt"/>
                <a:ea typeface="Open Sans" pitchFamily="34" charset="-122"/>
                <a:cs typeface="Open Sans" pitchFamily="34" charset="-120"/>
              </a:rPr>
              <a:t>Правила запрета операций позволяют контролировать и блокировать нежелательные операции в системе.</a:t>
            </a:r>
            <a:endParaRPr lang="en-US" sz="1334" dirty="0">
              <a:latin typeface="+mn-lt"/>
            </a:endParaRPr>
          </a:p>
        </p:txBody>
      </p:sp>
      <p:sp>
        <p:nvSpPr>
          <p:cNvPr id="6" name="Shape 2"/>
          <p:cNvSpPr/>
          <p:nvPr/>
        </p:nvSpPr>
        <p:spPr>
          <a:xfrm>
            <a:off x="661821" y="2162378"/>
            <a:ext cx="382775" cy="382775"/>
          </a:xfrm>
          <a:prstGeom prst="roundRect">
            <a:avLst>
              <a:gd name="adj" fmla="val 18671"/>
            </a:avLst>
          </a:prstGeom>
          <a:solidFill>
            <a:srgbClr val="835E54"/>
          </a:solidFill>
          <a:ln w="7620">
            <a:solidFill>
              <a:srgbClr val="9C776D"/>
            </a:solidFill>
            <a:prstDash val="solid"/>
          </a:ln>
        </p:spPr>
        <p:txBody>
          <a:bodyPr/>
          <a:lstStyle/>
          <a:p>
            <a:endParaRPr lang="ru-RU"/>
          </a:p>
        </p:txBody>
      </p:sp>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583" y="2226091"/>
            <a:ext cx="255151" cy="255151"/>
          </a:xfrm>
          <a:prstGeom prst="rect">
            <a:avLst/>
          </a:prstGeom>
        </p:spPr>
      </p:pic>
      <p:sp>
        <p:nvSpPr>
          <p:cNvPr id="8" name="Text 3"/>
          <p:cNvSpPr/>
          <p:nvPr/>
        </p:nvSpPr>
        <p:spPr>
          <a:xfrm>
            <a:off x="1197726" y="2220832"/>
            <a:ext cx="2501486" cy="265769"/>
          </a:xfrm>
          <a:prstGeom prst="rect">
            <a:avLst/>
          </a:prstGeom>
          <a:noFill/>
          <a:ln/>
        </p:spPr>
        <p:txBody>
          <a:bodyPr wrap="none" lIns="0" tIns="0" rIns="0" bIns="0" rtlCol="0" anchor="t"/>
          <a:lstStyle/>
          <a:p>
            <a:pPr>
              <a:lnSpc>
                <a:spcPts val="2084"/>
              </a:lnSpc>
            </a:pPr>
            <a:r>
              <a:rPr lang="en-US" sz="1600" b="1" dirty="0">
                <a:solidFill>
                  <a:srgbClr val="443728"/>
                </a:solidFill>
                <a:latin typeface="+mn-lt"/>
                <a:ea typeface="Crimson Pro Bold" pitchFamily="34" charset="-122"/>
                <a:cs typeface="Crimson Pro Bold" pitchFamily="34" charset="-120"/>
              </a:rPr>
              <a:t>Блокировка платежей</a:t>
            </a:r>
            <a:endParaRPr lang="en-US" sz="1600" dirty="0">
              <a:latin typeface="+mn-lt"/>
            </a:endParaRPr>
          </a:p>
        </p:txBody>
      </p:sp>
      <p:sp>
        <p:nvSpPr>
          <p:cNvPr id="9" name="Text 4"/>
          <p:cNvSpPr/>
          <p:nvPr/>
        </p:nvSpPr>
        <p:spPr>
          <a:xfrm>
            <a:off x="1197726" y="2578400"/>
            <a:ext cx="2517663" cy="775872"/>
          </a:xfrm>
          <a:prstGeom prst="rect">
            <a:avLst/>
          </a:prstGeom>
          <a:noFill/>
          <a:ln/>
        </p:spPr>
        <p:txBody>
          <a:bodyPr wrap="square" lIns="0" tIns="0" rIns="0" bIns="0" rtlCol="0" anchor="t"/>
          <a:lstStyle/>
          <a:p>
            <a:pPr>
              <a:lnSpc>
                <a:spcPts val="2000"/>
              </a:lnSpc>
            </a:pPr>
            <a:r>
              <a:rPr lang="en-US" sz="1334" dirty="0">
                <a:solidFill>
                  <a:srgbClr val="443728"/>
                </a:solidFill>
                <a:latin typeface="+mn-lt"/>
                <a:ea typeface="Open Sans" pitchFamily="34" charset="-122"/>
                <a:cs typeface="Open Sans" pitchFamily="34" charset="-120"/>
              </a:rPr>
              <a:t>Предотвращение выполнения нежелательных исходящих платежей.</a:t>
            </a:r>
            <a:endParaRPr lang="en-US" sz="1334" dirty="0">
              <a:latin typeface="+mn-lt"/>
            </a:endParaRPr>
          </a:p>
        </p:txBody>
      </p:sp>
      <p:sp>
        <p:nvSpPr>
          <p:cNvPr id="10" name="Shape 5"/>
          <p:cNvSpPr/>
          <p:nvPr/>
        </p:nvSpPr>
        <p:spPr>
          <a:xfrm>
            <a:off x="3906727" y="2162378"/>
            <a:ext cx="382775" cy="382775"/>
          </a:xfrm>
          <a:prstGeom prst="roundRect">
            <a:avLst>
              <a:gd name="adj" fmla="val 18671"/>
            </a:avLst>
          </a:prstGeom>
          <a:solidFill>
            <a:srgbClr val="C9907C"/>
          </a:solidFill>
          <a:ln w="7620">
            <a:solidFill>
              <a:srgbClr val="AF7662"/>
            </a:solidFill>
            <a:prstDash val="solid"/>
          </a:ln>
        </p:spPr>
        <p:txBody>
          <a:bodyPr/>
          <a:lstStyle/>
          <a:p>
            <a:endParaRPr lang="ru-RU"/>
          </a:p>
        </p:txBody>
      </p:sp>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0490" y="2226091"/>
            <a:ext cx="255151" cy="255151"/>
          </a:xfrm>
          <a:prstGeom prst="rect">
            <a:avLst/>
          </a:prstGeom>
        </p:spPr>
      </p:pic>
      <p:sp>
        <p:nvSpPr>
          <p:cNvPr id="12" name="Text 6"/>
          <p:cNvSpPr/>
          <p:nvPr/>
        </p:nvSpPr>
        <p:spPr>
          <a:xfrm>
            <a:off x="4442633" y="2220832"/>
            <a:ext cx="2377434" cy="265769"/>
          </a:xfrm>
          <a:prstGeom prst="rect">
            <a:avLst/>
          </a:prstGeom>
          <a:noFill/>
          <a:ln/>
        </p:spPr>
        <p:txBody>
          <a:bodyPr wrap="none" lIns="0" tIns="0" rIns="0" bIns="0" rtlCol="0" anchor="t"/>
          <a:lstStyle/>
          <a:p>
            <a:pPr>
              <a:lnSpc>
                <a:spcPts val="2084"/>
              </a:lnSpc>
            </a:pPr>
            <a:r>
              <a:rPr lang="en-US" sz="1600" b="1" dirty="0">
                <a:solidFill>
                  <a:srgbClr val="443728"/>
                </a:solidFill>
                <a:latin typeface="+mn-lt"/>
                <a:ea typeface="Crimson Pro Bold" pitchFamily="34" charset="-122"/>
                <a:cs typeface="Crimson Pro Bold" pitchFamily="34" charset="-120"/>
              </a:rPr>
              <a:t>Блокировка отгрузок</a:t>
            </a:r>
            <a:endParaRPr lang="en-US" sz="1600" dirty="0">
              <a:latin typeface="+mn-lt"/>
            </a:endParaRPr>
          </a:p>
        </p:txBody>
      </p:sp>
      <p:sp>
        <p:nvSpPr>
          <p:cNvPr id="13" name="Text 7"/>
          <p:cNvSpPr/>
          <p:nvPr/>
        </p:nvSpPr>
        <p:spPr>
          <a:xfrm>
            <a:off x="4442633" y="2578399"/>
            <a:ext cx="2517663" cy="517248"/>
          </a:xfrm>
          <a:prstGeom prst="rect">
            <a:avLst/>
          </a:prstGeom>
          <a:noFill/>
          <a:ln/>
        </p:spPr>
        <p:txBody>
          <a:bodyPr wrap="square" lIns="0" tIns="0" rIns="0" bIns="0" rtlCol="0" anchor="t"/>
          <a:lstStyle/>
          <a:p>
            <a:pPr>
              <a:lnSpc>
                <a:spcPts val="2000"/>
              </a:lnSpc>
            </a:pPr>
            <a:r>
              <a:rPr lang="en-US" sz="1334" dirty="0">
                <a:solidFill>
                  <a:srgbClr val="443728"/>
                </a:solidFill>
                <a:latin typeface="+mn-lt"/>
                <a:ea typeface="Open Sans" pitchFamily="34" charset="-122"/>
                <a:cs typeface="Open Sans" pitchFamily="34" charset="-120"/>
              </a:rPr>
              <a:t>Остановка процесса отгрузки товаров или услуг.</a:t>
            </a:r>
            <a:endParaRPr lang="en-US" sz="1334" dirty="0">
              <a:latin typeface="+mn-lt"/>
            </a:endParaRPr>
          </a:p>
        </p:txBody>
      </p:sp>
      <p:sp>
        <p:nvSpPr>
          <p:cNvPr id="14" name="Shape 8"/>
          <p:cNvSpPr/>
          <p:nvPr/>
        </p:nvSpPr>
        <p:spPr>
          <a:xfrm>
            <a:off x="661821" y="3660531"/>
            <a:ext cx="382775" cy="382775"/>
          </a:xfrm>
          <a:prstGeom prst="roundRect">
            <a:avLst>
              <a:gd name="adj" fmla="val 18671"/>
            </a:avLst>
          </a:prstGeom>
          <a:solidFill>
            <a:srgbClr val="B3BDB5"/>
          </a:solidFill>
          <a:ln w="7620">
            <a:solidFill>
              <a:srgbClr val="99A39B"/>
            </a:solidFill>
            <a:prstDash val="solid"/>
          </a:ln>
        </p:spPr>
        <p:txBody>
          <a:bodyPr/>
          <a:lstStyle/>
          <a:p>
            <a:endParaRPr lang="ru-RU"/>
          </a:p>
        </p:txBody>
      </p:sp>
      <p:pic>
        <p:nvPicPr>
          <p:cNvPr id="15"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583" y="3724244"/>
            <a:ext cx="255151" cy="255151"/>
          </a:xfrm>
          <a:prstGeom prst="rect">
            <a:avLst/>
          </a:prstGeom>
        </p:spPr>
      </p:pic>
      <p:sp>
        <p:nvSpPr>
          <p:cNvPr id="16" name="Text 9"/>
          <p:cNvSpPr/>
          <p:nvPr/>
        </p:nvSpPr>
        <p:spPr>
          <a:xfrm>
            <a:off x="1197726" y="3718985"/>
            <a:ext cx="3948828" cy="265769"/>
          </a:xfrm>
          <a:prstGeom prst="rect">
            <a:avLst/>
          </a:prstGeom>
          <a:noFill/>
          <a:ln/>
        </p:spPr>
        <p:txBody>
          <a:bodyPr wrap="none" lIns="0" tIns="0" rIns="0" bIns="0" rtlCol="0" anchor="t"/>
          <a:lstStyle/>
          <a:p>
            <a:pPr>
              <a:lnSpc>
                <a:spcPts val="2084"/>
              </a:lnSpc>
            </a:pPr>
            <a:r>
              <a:rPr lang="en-US" sz="1600" b="1" dirty="0">
                <a:solidFill>
                  <a:srgbClr val="443728"/>
                </a:solidFill>
                <a:latin typeface="+mn-lt"/>
                <a:ea typeface="Crimson Pro Bold" pitchFamily="34" charset="-122"/>
                <a:cs typeface="Crimson Pro Bold" pitchFamily="34" charset="-120"/>
              </a:rPr>
              <a:t>Применение при блокировке счета</a:t>
            </a:r>
            <a:endParaRPr lang="en-US" sz="1600" dirty="0">
              <a:latin typeface="+mn-lt"/>
            </a:endParaRPr>
          </a:p>
        </p:txBody>
      </p:sp>
      <p:sp>
        <p:nvSpPr>
          <p:cNvPr id="17" name="Text 10"/>
          <p:cNvSpPr/>
          <p:nvPr/>
        </p:nvSpPr>
        <p:spPr>
          <a:xfrm>
            <a:off x="1197726" y="4076552"/>
            <a:ext cx="5762569" cy="517248"/>
          </a:xfrm>
          <a:prstGeom prst="rect">
            <a:avLst/>
          </a:prstGeom>
          <a:noFill/>
          <a:ln/>
        </p:spPr>
        <p:txBody>
          <a:bodyPr wrap="square" lIns="0" tIns="0" rIns="0" bIns="0" rtlCol="0" anchor="t"/>
          <a:lstStyle/>
          <a:p>
            <a:pPr>
              <a:lnSpc>
                <a:spcPts val="2000"/>
              </a:lnSpc>
            </a:pPr>
            <a:r>
              <a:rPr lang="en-US" sz="1334" dirty="0">
                <a:solidFill>
                  <a:srgbClr val="443728"/>
                </a:solidFill>
                <a:latin typeface="+mn-lt"/>
                <a:ea typeface="Open Sans" pitchFamily="34" charset="-122"/>
                <a:cs typeface="Open Sans" pitchFamily="34" charset="-120"/>
              </a:rPr>
              <a:t>Использование механизмов запрета операций в условиях полной блокировки банковского счета.</a:t>
            </a:r>
            <a:endParaRPr lang="en-US" sz="1334" dirty="0">
              <a:latin typeface="+mn-lt"/>
            </a:endParaRPr>
          </a:p>
        </p:txBody>
      </p:sp>
      <p:sp>
        <p:nvSpPr>
          <p:cNvPr id="18" name="Text 11"/>
          <p:cNvSpPr/>
          <p:nvPr/>
        </p:nvSpPr>
        <p:spPr>
          <a:xfrm>
            <a:off x="661821" y="4823446"/>
            <a:ext cx="2813404" cy="319062"/>
          </a:xfrm>
          <a:prstGeom prst="rect">
            <a:avLst/>
          </a:prstGeom>
          <a:noFill/>
          <a:ln/>
        </p:spPr>
        <p:txBody>
          <a:bodyPr wrap="none" lIns="0" tIns="0" rIns="0" bIns="0" rtlCol="0" anchor="t"/>
          <a:lstStyle/>
          <a:p>
            <a:pPr>
              <a:lnSpc>
                <a:spcPts val="2501"/>
              </a:lnSpc>
            </a:pPr>
            <a:r>
              <a:rPr lang="en-US" sz="1600" b="1" dirty="0">
                <a:solidFill>
                  <a:srgbClr val="443728"/>
                </a:solidFill>
                <a:latin typeface="+mn-lt"/>
                <a:ea typeface="Crimson Pro Bold" pitchFamily="34" charset="-122"/>
                <a:cs typeface="Crimson Pro Bold" pitchFamily="34" charset="-120"/>
              </a:rPr>
              <a:t>Пример применения</a:t>
            </a:r>
            <a:endParaRPr lang="en-US" sz="1600" dirty="0">
              <a:latin typeface="+mn-lt"/>
            </a:endParaRPr>
          </a:p>
        </p:txBody>
      </p:sp>
      <p:sp>
        <p:nvSpPr>
          <p:cNvPr id="19" name="Text 12"/>
          <p:cNvSpPr/>
          <p:nvPr/>
        </p:nvSpPr>
        <p:spPr>
          <a:xfrm>
            <a:off x="725583" y="5386741"/>
            <a:ext cx="6298475" cy="775872"/>
          </a:xfrm>
          <a:prstGeom prst="rect">
            <a:avLst/>
          </a:prstGeom>
          <a:noFill/>
          <a:ln/>
        </p:spPr>
        <p:txBody>
          <a:bodyPr wrap="square" lIns="0" tIns="0" rIns="0" bIns="0" rtlCol="0" anchor="t"/>
          <a:lstStyle/>
          <a:p>
            <a:pPr>
              <a:lnSpc>
                <a:spcPts val="2000"/>
              </a:lnSpc>
            </a:pPr>
            <a:r>
              <a:rPr lang="en-US" sz="1334" dirty="0">
                <a:solidFill>
                  <a:srgbClr val="443728"/>
                </a:solidFill>
                <a:latin typeface="+mn-lt"/>
                <a:ea typeface="Open Sans" pitchFamily="34" charset="-122"/>
                <a:cs typeface="Open Sans" pitchFamily="34" charset="-120"/>
              </a:rPr>
              <a:t>Например, если в правиле запрета указать только организацию и контрагента, все платежи между ними будут заблокированы, независимо от счета, договора или </a:t>
            </a:r>
            <a:r>
              <a:rPr lang="en-US" sz="1334" dirty="0" err="1">
                <a:solidFill>
                  <a:srgbClr val="443728"/>
                </a:solidFill>
                <a:latin typeface="+mn-lt"/>
                <a:ea typeface="Open Sans" pitchFamily="34" charset="-122"/>
                <a:cs typeface="Open Sans" pitchFamily="34" charset="-120"/>
              </a:rPr>
              <a:t>статьи</a:t>
            </a:r>
            <a:r>
              <a:rPr lang="en-US" sz="1334" dirty="0">
                <a:solidFill>
                  <a:srgbClr val="443728"/>
                </a:solidFill>
                <a:latin typeface="+mn-lt"/>
                <a:ea typeface="Open Sans" pitchFamily="34" charset="-122"/>
                <a:cs typeface="Open Sans" pitchFamily="34" charset="-120"/>
              </a:rPr>
              <a:t> ДДС</a:t>
            </a:r>
            <a:endParaRPr lang="en-US" sz="1334" dirty="0">
              <a:latin typeface="+mn-lt"/>
            </a:endParaRPr>
          </a:p>
        </p:txBody>
      </p:sp>
      <p:pic>
        <p:nvPicPr>
          <p:cNvPr id="21" name="Рисунок 20">
            <a:extLst>
              <a:ext uri="{FF2B5EF4-FFF2-40B4-BE49-F238E27FC236}">
                <a16:creationId xmlns:a16="http://schemas.microsoft.com/office/drawing/2014/main" id="{122CF2DC-5453-4A29-8314-259938B57D5E}"/>
              </a:ext>
            </a:extLst>
          </p:cNvPr>
          <p:cNvPicPr>
            <a:picLocks noChangeAspect="1"/>
          </p:cNvPicPr>
          <p:nvPr/>
        </p:nvPicPr>
        <p:blipFill rotWithShape="1">
          <a:blip r:embed="rId11"/>
          <a:srcRect l="-1" r="-1013"/>
          <a:stretch/>
        </p:blipFill>
        <p:spPr>
          <a:xfrm>
            <a:off x="7630067" y="3293759"/>
            <a:ext cx="4573058" cy="289135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1940" y="0"/>
            <a:ext cx="4573058" cy="6859588"/>
          </a:xfrm>
          <a:prstGeom prst="rect">
            <a:avLst/>
          </a:prstGeom>
        </p:spPr>
      </p:pic>
      <p:sp>
        <p:nvSpPr>
          <p:cNvPr id="3" name="Text 0"/>
          <p:cNvSpPr/>
          <p:nvPr/>
        </p:nvSpPr>
        <p:spPr>
          <a:xfrm>
            <a:off x="696913" y="177293"/>
            <a:ext cx="6768826" cy="80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400" dirty="0">
                <a:solidFill>
                  <a:srgbClr val="443728"/>
                </a:solidFill>
                <a:latin typeface="+mj-lt"/>
                <a:ea typeface="Crimson Pro Bold" pitchFamily="34" charset="-122"/>
              </a:rPr>
              <a:t>Различные источники валютных курсов при </a:t>
            </a:r>
            <a:r>
              <a:rPr lang="en-US" sz="2400" dirty="0" err="1">
                <a:solidFill>
                  <a:srgbClr val="443728"/>
                </a:solidFill>
                <a:latin typeface="+mj-lt"/>
                <a:ea typeface="Crimson Pro Bold" pitchFamily="34" charset="-122"/>
              </a:rPr>
              <a:t>планировании</a:t>
            </a:r>
            <a:r>
              <a:rPr lang="en-US" sz="2400" dirty="0">
                <a:solidFill>
                  <a:srgbClr val="443728"/>
                </a:solidFill>
                <a:latin typeface="+mj-lt"/>
                <a:ea typeface="Crimson Pro Bold" pitchFamily="34" charset="-122"/>
              </a:rPr>
              <a:t> </a:t>
            </a:r>
            <a:r>
              <a:rPr lang="en-US" sz="2400" dirty="0" err="1">
                <a:solidFill>
                  <a:srgbClr val="443728"/>
                </a:solidFill>
                <a:latin typeface="+mj-lt"/>
                <a:ea typeface="Crimson Pro Bold" pitchFamily="34" charset="-122"/>
              </a:rPr>
              <a:t>платежей</a:t>
            </a:r>
            <a:endParaRPr lang="en-US" sz="2400" dirty="0">
              <a:solidFill>
                <a:srgbClr val="443728"/>
              </a:solidFill>
              <a:latin typeface="+mj-lt"/>
              <a:ea typeface="Crimson Pro Bold" pitchFamily="34" charset="-122"/>
            </a:endParaRPr>
          </a:p>
        </p:txBody>
      </p:sp>
      <p:sp>
        <p:nvSpPr>
          <p:cNvPr id="4" name="Text 1"/>
          <p:cNvSpPr/>
          <p:nvPr/>
        </p:nvSpPr>
        <p:spPr>
          <a:xfrm>
            <a:off x="693580" y="1675448"/>
            <a:ext cx="6333011" cy="331367"/>
          </a:xfrm>
          <a:prstGeom prst="rect">
            <a:avLst/>
          </a:prstGeom>
          <a:noFill/>
          <a:ln/>
        </p:spPr>
        <p:txBody>
          <a:bodyPr wrap="square" lIns="0" tIns="0" rIns="0" bIns="0" rtlCol="0" anchor="t"/>
          <a:lstStyle/>
          <a:p>
            <a:pPr>
              <a:lnSpc>
                <a:spcPts val="1834"/>
              </a:lnSpc>
            </a:pPr>
            <a:r>
              <a:rPr lang="en-US" sz="1600" b="1" dirty="0" err="1">
                <a:solidFill>
                  <a:srgbClr val="443728"/>
                </a:solidFill>
                <a:latin typeface="+mn-lt"/>
                <a:ea typeface="Open Sans" pitchFamily="34" charset="-122"/>
                <a:cs typeface="Open Sans" pitchFamily="34" charset="-120"/>
              </a:rPr>
              <a:t>Источник</a:t>
            </a:r>
            <a:r>
              <a:rPr lang="en-US" sz="1600" b="1" dirty="0">
                <a:solidFill>
                  <a:srgbClr val="443728"/>
                </a:solidFill>
                <a:latin typeface="+mn-lt"/>
                <a:ea typeface="Open Sans" pitchFamily="34" charset="-122"/>
                <a:cs typeface="Open Sans" pitchFamily="34" charset="-120"/>
              </a:rPr>
              <a:t> курса</a:t>
            </a:r>
            <a:r>
              <a:rPr lang="en-US" sz="1600" dirty="0">
                <a:solidFill>
                  <a:srgbClr val="443728"/>
                </a:solidFill>
                <a:latin typeface="+mn-lt"/>
                <a:ea typeface="Open Sans" pitchFamily="34" charset="-122"/>
                <a:cs typeface="Open Sans" pitchFamily="34" charset="-120"/>
              </a:rPr>
              <a:t> в заявках на оплату и в </a:t>
            </a:r>
            <a:r>
              <a:rPr lang="en-US" sz="1600" dirty="0" err="1">
                <a:solidFill>
                  <a:srgbClr val="443728"/>
                </a:solidFill>
                <a:latin typeface="+mn-lt"/>
                <a:ea typeface="Open Sans" pitchFamily="34" charset="-122"/>
                <a:cs typeface="Open Sans" pitchFamily="34" charset="-120"/>
              </a:rPr>
              <a:t>коммерческих</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договорах</a:t>
            </a:r>
            <a:r>
              <a:rPr lang="ru-RU" sz="1600" dirty="0">
                <a:solidFill>
                  <a:srgbClr val="443728"/>
                </a:solidFill>
                <a:latin typeface="+mn-lt"/>
                <a:ea typeface="Open Sans" pitchFamily="34" charset="-122"/>
                <a:cs typeface="Open Sans" pitchFamily="34" charset="-120"/>
              </a:rPr>
              <a:t>:</a:t>
            </a:r>
            <a:endParaRPr lang="en-US" sz="1600" dirty="0">
              <a:latin typeface="+mn-lt"/>
            </a:endParaRPr>
          </a:p>
        </p:txBody>
      </p:sp>
      <p:sp>
        <p:nvSpPr>
          <p:cNvPr id="5" name="Shape 2"/>
          <p:cNvSpPr/>
          <p:nvPr/>
        </p:nvSpPr>
        <p:spPr>
          <a:xfrm>
            <a:off x="644553" y="2349674"/>
            <a:ext cx="331368" cy="331368"/>
          </a:xfrm>
          <a:prstGeom prst="roundRect">
            <a:avLst>
              <a:gd name="adj" fmla="val 18670"/>
            </a:avLst>
          </a:prstGeom>
          <a:solidFill>
            <a:srgbClr val="835E54"/>
          </a:solidFill>
          <a:ln w="7620">
            <a:solidFill>
              <a:srgbClr val="9C776D"/>
            </a:solidFill>
            <a:prstDash val="solid"/>
          </a:ln>
        </p:spPr>
        <p:txBody>
          <a:bodyPr/>
          <a:lstStyle/>
          <a:p>
            <a:endParaRPr lang="ru-RU"/>
          </a:p>
        </p:txBody>
      </p:sp>
      <p:sp>
        <p:nvSpPr>
          <p:cNvPr id="6" name="Text 3"/>
          <p:cNvSpPr/>
          <p:nvPr/>
        </p:nvSpPr>
        <p:spPr>
          <a:xfrm>
            <a:off x="699732" y="2377264"/>
            <a:ext cx="220912" cy="276091"/>
          </a:xfrm>
          <a:prstGeom prst="rect">
            <a:avLst/>
          </a:prstGeom>
          <a:noFill/>
          <a:ln/>
        </p:spPr>
        <p:txBody>
          <a:bodyPr wrap="none" lIns="0" tIns="0" rIns="0" bIns="0" rtlCol="0" anchor="t"/>
          <a:lstStyle/>
          <a:p>
            <a:pPr algn="ctr">
              <a:lnSpc>
                <a:spcPts val="1709"/>
              </a:lnSpc>
            </a:pPr>
            <a:r>
              <a:rPr lang="en-US" sz="1400" b="1" dirty="0">
                <a:solidFill>
                  <a:srgbClr val="FFFFFF"/>
                </a:solidFill>
                <a:latin typeface="+mn-lt"/>
                <a:ea typeface="Crimson Pro Bold" pitchFamily="34" charset="-122"/>
                <a:cs typeface="Crimson Pro Bold" pitchFamily="34" charset="-120"/>
              </a:rPr>
              <a:t>1</a:t>
            </a:r>
            <a:endParaRPr lang="en-US" sz="1400" dirty="0">
              <a:latin typeface="+mn-lt"/>
            </a:endParaRPr>
          </a:p>
        </p:txBody>
      </p:sp>
      <p:sp>
        <p:nvSpPr>
          <p:cNvPr id="7" name="Text 4"/>
          <p:cNvSpPr/>
          <p:nvPr/>
        </p:nvSpPr>
        <p:spPr>
          <a:xfrm>
            <a:off x="1123195" y="2400288"/>
            <a:ext cx="2332280" cy="230042"/>
          </a:xfrm>
          <a:prstGeom prst="rect">
            <a:avLst/>
          </a:prstGeom>
          <a:noFill/>
          <a:ln/>
        </p:spPr>
        <p:txBody>
          <a:bodyPr wrap="non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Курс банка отправителя</a:t>
            </a:r>
            <a:endParaRPr lang="en-US" sz="1600" dirty="0">
              <a:latin typeface="+mn-lt"/>
            </a:endParaRPr>
          </a:p>
        </p:txBody>
      </p:sp>
      <p:sp>
        <p:nvSpPr>
          <p:cNvPr id="8" name="Text 5"/>
          <p:cNvSpPr/>
          <p:nvPr/>
        </p:nvSpPr>
        <p:spPr>
          <a:xfrm>
            <a:off x="1123195" y="2718655"/>
            <a:ext cx="2595767" cy="706799"/>
          </a:xfrm>
          <a:prstGeom prst="rect">
            <a:avLst/>
          </a:prstGeom>
          <a:noFill/>
          <a:ln/>
        </p:spPr>
        <p:txBody>
          <a:bodyPr wrap="square" lIns="0" tIns="0" rIns="0" bIns="0" rtlCol="0" anchor="t"/>
          <a:lstStyle/>
          <a:p>
            <a:pPr>
              <a:lnSpc>
                <a:spcPts val="1834"/>
              </a:lnSpc>
            </a:pPr>
            <a:r>
              <a:rPr lang="ru-RU" sz="1400" dirty="0">
                <a:solidFill>
                  <a:srgbClr val="443728"/>
                </a:solidFill>
                <a:latin typeface="+mn-lt"/>
                <a:ea typeface="Open Sans" pitchFamily="34" charset="-122"/>
                <a:cs typeface="Open Sans" pitchFamily="34" charset="-120"/>
              </a:rPr>
              <a:t>Используется рыночный курс банка, в котором открыт расчетный счет организации</a:t>
            </a:r>
            <a:endParaRPr lang="en-US" sz="1400" dirty="0">
              <a:latin typeface="+mn-lt"/>
            </a:endParaRPr>
          </a:p>
        </p:txBody>
      </p:sp>
      <p:sp>
        <p:nvSpPr>
          <p:cNvPr id="9" name="Shape 6"/>
          <p:cNvSpPr/>
          <p:nvPr/>
        </p:nvSpPr>
        <p:spPr>
          <a:xfrm>
            <a:off x="3903055" y="2349674"/>
            <a:ext cx="331368" cy="331368"/>
          </a:xfrm>
          <a:prstGeom prst="roundRect">
            <a:avLst>
              <a:gd name="adj" fmla="val 18670"/>
            </a:avLst>
          </a:prstGeom>
          <a:solidFill>
            <a:srgbClr val="C9907C"/>
          </a:solidFill>
          <a:ln w="7620">
            <a:solidFill>
              <a:srgbClr val="AF7662"/>
            </a:solidFill>
            <a:prstDash val="solid"/>
          </a:ln>
        </p:spPr>
        <p:txBody>
          <a:bodyPr/>
          <a:lstStyle/>
          <a:p>
            <a:endParaRPr lang="ru-RU"/>
          </a:p>
        </p:txBody>
      </p:sp>
      <p:sp>
        <p:nvSpPr>
          <p:cNvPr id="10" name="Text 7"/>
          <p:cNvSpPr/>
          <p:nvPr/>
        </p:nvSpPr>
        <p:spPr>
          <a:xfrm>
            <a:off x="3958234" y="2377264"/>
            <a:ext cx="220912" cy="276091"/>
          </a:xfrm>
          <a:prstGeom prst="rect">
            <a:avLst/>
          </a:prstGeom>
          <a:noFill/>
          <a:ln/>
        </p:spPr>
        <p:txBody>
          <a:bodyPr wrap="none" lIns="0" tIns="0" rIns="0" bIns="0" rtlCol="0" anchor="t"/>
          <a:lstStyle/>
          <a:p>
            <a:pPr algn="ctr">
              <a:lnSpc>
                <a:spcPts val="1709"/>
              </a:lnSpc>
            </a:pPr>
            <a:r>
              <a:rPr lang="en-US" sz="1400" b="1" dirty="0">
                <a:solidFill>
                  <a:srgbClr val="000000"/>
                </a:solidFill>
                <a:latin typeface="+mn-lt"/>
                <a:ea typeface="Crimson Pro Bold" pitchFamily="34" charset="-122"/>
                <a:cs typeface="Crimson Pro Bold" pitchFamily="34" charset="-120"/>
              </a:rPr>
              <a:t>2</a:t>
            </a:r>
            <a:endParaRPr lang="en-US" sz="1400" dirty="0">
              <a:latin typeface="+mn-lt"/>
            </a:endParaRPr>
          </a:p>
        </p:txBody>
      </p:sp>
      <p:sp>
        <p:nvSpPr>
          <p:cNvPr id="11" name="Text 8"/>
          <p:cNvSpPr/>
          <p:nvPr/>
        </p:nvSpPr>
        <p:spPr>
          <a:xfrm>
            <a:off x="4381697" y="2400288"/>
            <a:ext cx="2209915" cy="230042"/>
          </a:xfrm>
          <a:prstGeom prst="rect">
            <a:avLst/>
          </a:prstGeom>
          <a:noFill/>
          <a:ln/>
        </p:spPr>
        <p:txBody>
          <a:bodyPr wrap="non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Курс банка получателя</a:t>
            </a:r>
            <a:endParaRPr lang="en-US" sz="1600" dirty="0">
              <a:latin typeface="+mn-lt"/>
            </a:endParaRPr>
          </a:p>
        </p:txBody>
      </p:sp>
      <p:sp>
        <p:nvSpPr>
          <p:cNvPr id="12" name="Text 9"/>
          <p:cNvSpPr/>
          <p:nvPr/>
        </p:nvSpPr>
        <p:spPr>
          <a:xfrm>
            <a:off x="4381697" y="2718655"/>
            <a:ext cx="2595866" cy="706799"/>
          </a:xfrm>
          <a:prstGeom prst="rect">
            <a:avLst/>
          </a:prstGeom>
          <a:noFill/>
          <a:ln/>
        </p:spPr>
        <p:txBody>
          <a:bodyPr wrap="square" lIns="0" tIns="0" rIns="0" bIns="0" rtlCol="0" anchor="t"/>
          <a:lstStyle/>
          <a:p>
            <a:pPr>
              <a:lnSpc>
                <a:spcPts val="1834"/>
              </a:lnSpc>
            </a:pPr>
            <a:r>
              <a:rPr lang="en-US" sz="1400" dirty="0">
                <a:solidFill>
                  <a:srgbClr val="443728"/>
                </a:solidFill>
                <a:latin typeface="+mn-lt"/>
                <a:ea typeface="Open Sans" pitchFamily="34" charset="-122"/>
                <a:cs typeface="Open Sans" pitchFamily="34" charset="-120"/>
              </a:rPr>
              <a:t>Использует рыночный курс банка, в котором открыт расчетный счет контрагента</a:t>
            </a:r>
            <a:endParaRPr lang="en-US" sz="1400" dirty="0">
              <a:latin typeface="+mn-lt"/>
            </a:endParaRPr>
          </a:p>
        </p:txBody>
      </p:sp>
      <p:sp>
        <p:nvSpPr>
          <p:cNvPr id="13" name="Shape 10"/>
          <p:cNvSpPr/>
          <p:nvPr/>
        </p:nvSpPr>
        <p:spPr>
          <a:xfrm>
            <a:off x="644553" y="3880947"/>
            <a:ext cx="331368" cy="331368"/>
          </a:xfrm>
          <a:prstGeom prst="roundRect">
            <a:avLst>
              <a:gd name="adj" fmla="val 18670"/>
            </a:avLst>
          </a:prstGeom>
          <a:solidFill>
            <a:srgbClr val="B3BDB5"/>
          </a:solidFill>
          <a:ln w="7620">
            <a:solidFill>
              <a:srgbClr val="99A39B"/>
            </a:solidFill>
            <a:prstDash val="solid"/>
          </a:ln>
        </p:spPr>
        <p:txBody>
          <a:bodyPr/>
          <a:lstStyle/>
          <a:p>
            <a:endParaRPr lang="ru-RU"/>
          </a:p>
        </p:txBody>
      </p:sp>
      <p:sp>
        <p:nvSpPr>
          <p:cNvPr id="14" name="Text 11"/>
          <p:cNvSpPr/>
          <p:nvPr/>
        </p:nvSpPr>
        <p:spPr>
          <a:xfrm>
            <a:off x="699732" y="3908536"/>
            <a:ext cx="220912" cy="276091"/>
          </a:xfrm>
          <a:prstGeom prst="rect">
            <a:avLst/>
          </a:prstGeom>
          <a:noFill/>
          <a:ln/>
        </p:spPr>
        <p:txBody>
          <a:bodyPr wrap="none" lIns="0" tIns="0" rIns="0" bIns="0" rtlCol="0" anchor="t"/>
          <a:lstStyle/>
          <a:p>
            <a:pPr algn="ctr">
              <a:lnSpc>
                <a:spcPts val="1709"/>
              </a:lnSpc>
            </a:pPr>
            <a:r>
              <a:rPr lang="en-US" sz="1400" b="1" dirty="0">
                <a:solidFill>
                  <a:srgbClr val="000000"/>
                </a:solidFill>
                <a:latin typeface="+mn-lt"/>
                <a:ea typeface="Crimson Pro Bold" pitchFamily="34" charset="-122"/>
                <a:cs typeface="Crimson Pro Bold" pitchFamily="34" charset="-120"/>
              </a:rPr>
              <a:t>3</a:t>
            </a:r>
            <a:endParaRPr lang="en-US" sz="1400" dirty="0">
              <a:latin typeface="+mn-lt"/>
            </a:endParaRPr>
          </a:p>
        </p:txBody>
      </p:sp>
      <p:sp>
        <p:nvSpPr>
          <p:cNvPr id="15" name="Text 12"/>
          <p:cNvSpPr/>
          <p:nvPr/>
        </p:nvSpPr>
        <p:spPr>
          <a:xfrm>
            <a:off x="1123195" y="3931561"/>
            <a:ext cx="1841133" cy="230042"/>
          </a:xfrm>
          <a:prstGeom prst="rect">
            <a:avLst/>
          </a:prstGeom>
          <a:noFill/>
          <a:ln/>
        </p:spPr>
        <p:txBody>
          <a:bodyPr wrap="none" lIns="0" tIns="0" rIns="0" bIns="0" rtlCol="0" anchor="t"/>
          <a:lstStyle/>
          <a:p>
            <a:pPr>
              <a:lnSpc>
                <a:spcPts val="1792"/>
              </a:lnSpc>
            </a:pPr>
            <a:r>
              <a:rPr lang="en-US" sz="1600" b="1" dirty="0">
                <a:solidFill>
                  <a:srgbClr val="443728"/>
                </a:solidFill>
                <a:latin typeface="+mn-lt"/>
                <a:ea typeface="Crimson Pro Bold" pitchFamily="34" charset="-122"/>
                <a:cs typeface="Crimson Pro Bold" pitchFamily="34" charset="-120"/>
              </a:rPr>
              <a:t>Курс ЦБ РФ</a:t>
            </a:r>
            <a:endParaRPr lang="en-US" sz="1600" dirty="0">
              <a:latin typeface="+mn-lt"/>
            </a:endParaRPr>
          </a:p>
        </p:txBody>
      </p:sp>
      <p:sp>
        <p:nvSpPr>
          <p:cNvPr id="16" name="Text 13"/>
          <p:cNvSpPr/>
          <p:nvPr/>
        </p:nvSpPr>
        <p:spPr>
          <a:xfrm>
            <a:off x="1123195" y="4249928"/>
            <a:ext cx="5854368" cy="471200"/>
          </a:xfrm>
          <a:prstGeom prst="rect">
            <a:avLst/>
          </a:prstGeom>
          <a:noFill/>
          <a:ln/>
        </p:spPr>
        <p:txBody>
          <a:bodyPr wrap="square" lIns="0" tIns="0" rIns="0" bIns="0" rtlCol="0" anchor="t"/>
          <a:lstStyle/>
          <a:p>
            <a:pPr>
              <a:lnSpc>
                <a:spcPts val="1834"/>
              </a:lnSpc>
            </a:pPr>
            <a:r>
              <a:rPr lang="ru-RU" sz="1400" dirty="0">
                <a:solidFill>
                  <a:srgbClr val="443728"/>
                </a:solidFill>
                <a:latin typeface="+mn-lt"/>
                <a:ea typeface="Open Sans" pitchFamily="34" charset="-122"/>
                <a:cs typeface="Open Sans" pitchFamily="34" charset="-120"/>
              </a:rPr>
              <a:t>Официальный курс Центробанка России, используемый по умолчанию</a:t>
            </a:r>
            <a:endParaRPr lang="en-US" sz="1400" dirty="0">
              <a:latin typeface="+mn-lt"/>
            </a:endParaRPr>
          </a:p>
        </p:txBody>
      </p:sp>
      <p:sp>
        <p:nvSpPr>
          <p:cNvPr id="17" name="Shape 14"/>
          <p:cNvSpPr/>
          <p:nvPr/>
        </p:nvSpPr>
        <p:spPr>
          <a:xfrm>
            <a:off x="644552" y="5145288"/>
            <a:ext cx="6333011" cy="1380850"/>
          </a:xfrm>
          <a:prstGeom prst="roundRect">
            <a:avLst>
              <a:gd name="adj" fmla="val 4223"/>
            </a:avLst>
          </a:prstGeom>
          <a:solidFill>
            <a:srgbClr val="E1D4D0"/>
          </a:solidFill>
          <a:ln/>
        </p:spPr>
        <p:txBody>
          <a:bodyPr/>
          <a:lstStyle/>
          <a:p>
            <a:endParaRPr lang="ru-RU"/>
          </a:p>
        </p:txBody>
      </p:sp>
      <p:pic>
        <p:nvPicPr>
          <p:cNvPr id="18" name="Image 1" descr="preencoded.png"/>
          <p:cNvPicPr>
            <a:picLocks noChangeAspect="1"/>
          </p:cNvPicPr>
          <p:nvPr/>
        </p:nvPicPr>
        <p:blipFill>
          <a:blip r:embed="rId4"/>
          <a:stretch>
            <a:fillRect/>
          </a:stretch>
        </p:blipFill>
        <p:spPr>
          <a:xfrm>
            <a:off x="791828" y="5371956"/>
            <a:ext cx="184093" cy="147275"/>
          </a:xfrm>
          <a:prstGeom prst="rect">
            <a:avLst/>
          </a:prstGeom>
        </p:spPr>
      </p:pic>
      <p:sp>
        <p:nvSpPr>
          <p:cNvPr id="19" name="Text 15"/>
          <p:cNvSpPr/>
          <p:nvPr/>
        </p:nvSpPr>
        <p:spPr>
          <a:xfrm>
            <a:off x="1123196" y="5329381"/>
            <a:ext cx="5707093" cy="235600"/>
          </a:xfrm>
          <a:prstGeom prst="rect">
            <a:avLst/>
          </a:prstGeom>
          <a:noFill/>
          <a:ln/>
        </p:spPr>
        <p:txBody>
          <a:bodyPr wrap="none" lIns="0" tIns="0" rIns="0" bIns="0" rtlCol="0" anchor="t"/>
          <a:lstStyle/>
          <a:p>
            <a:pPr>
              <a:lnSpc>
                <a:spcPts val="1834"/>
              </a:lnSpc>
            </a:pPr>
            <a:r>
              <a:rPr lang="en-US" sz="1400" b="1" dirty="0">
                <a:solidFill>
                  <a:srgbClr val="000000"/>
                </a:solidFill>
                <a:latin typeface="+mn-lt"/>
                <a:ea typeface="Open Sans" pitchFamily="34" charset="-122"/>
                <a:cs typeface="Open Sans" pitchFamily="34" charset="-120"/>
              </a:rPr>
              <a:t>Важно:</a:t>
            </a:r>
            <a:endParaRPr lang="en-US" sz="1400" dirty="0">
              <a:latin typeface="+mn-lt"/>
            </a:endParaRPr>
          </a:p>
        </p:txBody>
      </p:sp>
      <p:sp>
        <p:nvSpPr>
          <p:cNvPr id="20" name="Text 16"/>
          <p:cNvSpPr/>
          <p:nvPr/>
        </p:nvSpPr>
        <p:spPr>
          <a:xfrm>
            <a:off x="1123196" y="5697469"/>
            <a:ext cx="5707093" cy="706799"/>
          </a:xfrm>
          <a:prstGeom prst="rect">
            <a:avLst/>
          </a:prstGeom>
          <a:noFill/>
          <a:ln/>
        </p:spPr>
        <p:txBody>
          <a:bodyPr wrap="square" lIns="0" tIns="0" rIns="0" bIns="0" rtlCol="0" anchor="t"/>
          <a:lstStyle/>
          <a:p>
            <a:pPr>
              <a:lnSpc>
                <a:spcPts val="1834"/>
              </a:lnSpc>
            </a:pPr>
            <a:r>
              <a:rPr lang="ru-RU" sz="1400" dirty="0">
                <a:solidFill>
                  <a:srgbClr val="000000"/>
                </a:solidFill>
                <a:latin typeface="+mn-lt"/>
                <a:ea typeface="Open Sans" pitchFamily="34" charset="-122"/>
                <a:cs typeface="Open Sans" pitchFamily="34" charset="-120"/>
              </a:rPr>
              <a:t>Необходимо заполнить реквизит "Контрагент" в справочнике "Банки" и указать "Рыночный валютный курс" для банка в "Котировках финансовых инструментов"</a:t>
            </a:r>
            <a:endParaRPr lang="en-US" sz="1400" dirty="0">
              <a:latin typeface="+mn-lt"/>
            </a:endParaRPr>
          </a:p>
        </p:txBody>
      </p:sp>
      <p:pic>
        <p:nvPicPr>
          <p:cNvPr id="22" name="Рисунок 2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625031" y="1701602"/>
            <a:ext cx="4559673" cy="360934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4" name="Text 1"/>
          <p:cNvSpPr/>
          <p:nvPr/>
        </p:nvSpPr>
        <p:spPr>
          <a:xfrm>
            <a:off x="6097586" y="188914"/>
            <a:ext cx="5463645" cy="51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000" b="1" dirty="0">
                <a:solidFill>
                  <a:srgbClr val="443728"/>
                </a:solidFill>
                <a:latin typeface="+mj-lt"/>
                <a:ea typeface="Crimson Pro Bold" pitchFamily="34" charset="-122"/>
              </a:rPr>
              <a:t>П</a:t>
            </a:r>
            <a:r>
              <a:rPr lang="en-US" sz="2000" b="1" dirty="0" err="1">
                <a:solidFill>
                  <a:srgbClr val="443728"/>
                </a:solidFill>
                <a:latin typeface="+mj-lt"/>
                <a:ea typeface="Crimson Pro Bold" pitchFamily="34" charset="-122"/>
              </a:rPr>
              <a:t>розрачность</a:t>
            </a:r>
            <a:r>
              <a:rPr lang="en-US" sz="2000" b="1" dirty="0">
                <a:solidFill>
                  <a:srgbClr val="443728"/>
                </a:solidFill>
                <a:latin typeface="+mj-lt"/>
                <a:ea typeface="Crimson Pro Bold" pitchFamily="34" charset="-122"/>
              </a:rPr>
              <a:t> </a:t>
            </a:r>
            <a:r>
              <a:rPr lang="ru-RU" sz="2000" b="1" dirty="0">
                <a:solidFill>
                  <a:srgbClr val="443728"/>
                </a:solidFill>
                <a:latin typeface="+mj-lt"/>
                <a:ea typeface="Crimson Pro Bold" pitchFamily="34" charset="-122"/>
              </a:rPr>
              <a:t>расчетов</a:t>
            </a:r>
            <a:endParaRPr lang="en-US" sz="2000" b="1" dirty="0">
              <a:solidFill>
                <a:srgbClr val="443728"/>
              </a:solidFill>
              <a:latin typeface="+mj-lt"/>
              <a:ea typeface="Crimson Pro Bold" pitchFamily="34" charset="-122"/>
            </a:endParaRPr>
          </a:p>
        </p:txBody>
      </p:sp>
      <p:sp>
        <p:nvSpPr>
          <p:cNvPr id="18" name="Text 15"/>
          <p:cNvSpPr/>
          <p:nvPr/>
        </p:nvSpPr>
        <p:spPr>
          <a:xfrm>
            <a:off x="525558" y="4414440"/>
            <a:ext cx="4624212" cy="32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000" b="1" dirty="0">
                <a:solidFill>
                  <a:srgbClr val="443728"/>
                </a:solidFill>
                <a:latin typeface="+mj-lt"/>
                <a:ea typeface="Crimson Pro Bold" pitchFamily="34" charset="-122"/>
              </a:rPr>
              <a:t>Матрица </a:t>
            </a:r>
            <a:r>
              <a:rPr lang="en-US" sz="2000" b="1" dirty="0" err="1">
                <a:solidFill>
                  <a:srgbClr val="443728"/>
                </a:solidFill>
                <a:latin typeface="+mj-lt"/>
                <a:ea typeface="Crimson Pro Bold" pitchFamily="34" charset="-122"/>
              </a:rPr>
              <a:t>валютных</a:t>
            </a:r>
            <a:r>
              <a:rPr lang="en-US" sz="2000" b="1" dirty="0">
                <a:solidFill>
                  <a:srgbClr val="443728"/>
                </a:solidFill>
                <a:latin typeface="+mj-lt"/>
                <a:ea typeface="Crimson Pro Bold" pitchFamily="34" charset="-122"/>
              </a:rPr>
              <a:t> </a:t>
            </a:r>
            <a:r>
              <a:rPr lang="en-US" sz="2000" b="1" dirty="0" err="1">
                <a:solidFill>
                  <a:srgbClr val="443728"/>
                </a:solidFill>
                <a:latin typeface="+mj-lt"/>
                <a:ea typeface="Crimson Pro Bold" pitchFamily="34" charset="-122"/>
              </a:rPr>
              <a:t>курсов</a:t>
            </a:r>
            <a:endParaRPr lang="en-US" sz="2000" b="1" dirty="0">
              <a:solidFill>
                <a:srgbClr val="443728"/>
              </a:solidFill>
              <a:latin typeface="+mj-lt"/>
              <a:ea typeface="Crimson Pro Bold" pitchFamily="34" charset="-122"/>
            </a:endParaRPr>
          </a:p>
        </p:txBody>
      </p:sp>
      <p:sp>
        <p:nvSpPr>
          <p:cNvPr id="19" name="Text 16"/>
          <p:cNvSpPr/>
          <p:nvPr/>
        </p:nvSpPr>
        <p:spPr>
          <a:xfrm>
            <a:off x="537271" y="4803205"/>
            <a:ext cx="5040559" cy="1415928"/>
          </a:xfrm>
          <a:prstGeom prst="rect">
            <a:avLst/>
          </a:prstGeom>
          <a:noFill/>
          <a:ln/>
        </p:spPr>
        <p:txBody>
          <a:bodyPr wrap="none" lIns="0" tIns="0" rIns="0" bIns="0" rtlCol="0" anchor="t"/>
          <a:lstStyle/>
          <a:p>
            <a:pPr marL="285750" indent="-285750">
              <a:lnSpc>
                <a:spcPct val="150000"/>
              </a:lnSpc>
              <a:buFont typeface="Arial" panose="020B0604020202020204" pitchFamily="34" charset="0"/>
              <a:buChar char="•"/>
            </a:pPr>
            <a:r>
              <a:rPr lang="ru-RU" sz="1600" dirty="0">
                <a:latin typeface="+mn-lt"/>
              </a:rPr>
              <a:t>Форма для ввода банковских валютных курсов</a:t>
            </a:r>
          </a:p>
          <a:p>
            <a:pPr marL="285750" indent="-285750">
              <a:lnSpc>
                <a:spcPct val="150000"/>
              </a:lnSpc>
              <a:buFont typeface="Arial" panose="020B0604020202020204" pitchFamily="34" charset="0"/>
              <a:buChar char="•"/>
            </a:pPr>
            <a:r>
              <a:rPr lang="ru-RU" sz="1600" dirty="0">
                <a:latin typeface="+mn-lt"/>
              </a:rPr>
              <a:t>Доступна для типа </a:t>
            </a:r>
            <a:r>
              <a:rPr lang="ru-RU" sz="1600" b="1" dirty="0">
                <a:latin typeface="+mn-lt"/>
              </a:rPr>
              <a:t>Рыночный валютный курс</a:t>
            </a:r>
            <a:endParaRPr lang="ru-RU" sz="1600" dirty="0">
              <a:latin typeface="+mn-lt"/>
            </a:endParaRPr>
          </a:p>
          <a:p>
            <a:pPr marL="285750" indent="-285750">
              <a:lnSpc>
                <a:spcPct val="150000"/>
              </a:lnSpc>
              <a:buFont typeface="Arial" panose="020B0604020202020204" pitchFamily="34" charset="0"/>
              <a:buChar char="•"/>
            </a:pPr>
            <a:r>
              <a:rPr lang="ru-RU" sz="1600" dirty="0">
                <a:latin typeface="+mn-lt"/>
              </a:rPr>
              <a:t>Ячейки содержат:</a:t>
            </a:r>
          </a:p>
          <a:p>
            <a:pPr marL="742950" lvl="1" indent="-285750">
              <a:lnSpc>
                <a:spcPct val="150000"/>
              </a:lnSpc>
              <a:buFont typeface="Arial" panose="020B0604020202020204" pitchFamily="34" charset="0"/>
              <a:buChar char="•"/>
            </a:pPr>
            <a:r>
              <a:rPr lang="ru-RU" sz="1600" dirty="0">
                <a:latin typeface="+mn-lt"/>
              </a:rPr>
              <a:t>Прямые курсы (введены вручную/импортированы)</a:t>
            </a:r>
          </a:p>
          <a:p>
            <a:pPr marL="742950" lvl="1" indent="-285750">
              <a:lnSpc>
                <a:spcPct val="150000"/>
              </a:lnSpc>
              <a:buFont typeface="Arial" panose="020B0604020202020204" pitchFamily="34" charset="0"/>
              <a:buChar char="•"/>
            </a:pPr>
            <a:r>
              <a:rPr lang="ru-RU" sz="1600" dirty="0">
                <a:latin typeface="+mn-lt"/>
              </a:rPr>
              <a:t>Расчетные курсы (рассчитаны автоматически)</a:t>
            </a:r>
          </a:p>
          <a:p>
            <a:pPr marL="285807" indent="-285807">
              <a:lnSpc>
                <a:spcPts val="875"/>
              </a:lnSpc>
              <a:buSzPct val="100000"/>
              <a:buChar char="•"/>
            </a:pPr>
            <a:endParaRPr lang="en-US" sz="1200" dirty="0">
              <a:latin typeface="+mn-lt"/>
            </a:endParaRPr>
          </a:p>
        </p:txBody>
      </p:sp>
      <p:sp>
        <p:nvSpPr>
          <p:cNvPr id="29" name="Text 2">
            <a:extLst>
              <a:ext uri="{FF2B5EF4-FFF2-40B4-BE49-F238E27FC236}">
                <a16:creationId xmlns:a16="http://schemas.microsoft.com/office/drawing/2014/main" id="{1AC3C2C9-566B-40E6-9BDC-D7F2553B7BDC}"/>
              </a:ext>
            </a:extLst>
          </p:cNvPr>
          <p:cNvSpPr/>
          <p:nvPr/>
        </p:nvSpPr>
        <p:spPr>
          <a:xfrm>
            <a:off x="6131924" y="715495"/>
            <a:ext cx="5463645" cy="737714"/>
          </a:xfrm>
          <a:prstGeom prst="rect">
            <a:avLst/>
          </a:prstGeom>
          <a:noFill/>
          <a:ln/>
        </p:spPr>
        <p:txBody>
          <a:bodyPr wrap="none" lIns="0" tIns="0" rIns="0" bIns="0" rtlCol="0" anchor="t"/>
          <a:lstStyle/>
          <a:p>
            <a:pPr marL="171450" indent="-171450" algn="l">
              <a:lnSpc>
                <a:spcPct val="150000"/>
              </a:lnSpc>
              <a:buSzPct val="100000"/>
              <a:buFont typeface="Arial" panose="020B0604020202020204" pitchFamily="34" charset="0"/>
              <a:buChar char="•"/>
            </a:pPr>
            <a:r>
              <a:rPr lang="ru-RU" sz="1600" dirty="0">
                <a:solidFill>
                  <a:srgbClr val="443728"/>
                </a:solidFill>
                <a:latin typeface="+mn-lt"/>
                <a:ea typeface="Open Sans" pitchFamily="34" charset="-122"/>
                <a:cs typeface="Open Sans" pitchFamily="34" charset="-120"/>
              </a:rPr>
              <a:t>Отображение</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суммы к оплате</a:t>
            </a:r>
          </a:p>
          <a:p>
            <a:pPr marL="171450" indent="-171450" algn="l">
              <a:lnSpc>
                <a:spcPct val="150000"/>
              </a:lnSpc>
              <a:buSzPct val="100000"/>
              <a:buFont typeface="Arial" panose="020B0604020202020204" pitchFamily="34" charset="0"/>
              <a:buChar char="•"/>
            </a:pPr>
            <a:r>
              <a:rPr lang="ru-RU" sz="1600" dirty="0">
                <a:solidFill>
                  <a:srgbClr val="443728"/>
                </a:solidFill>
                <a:latin typeface="+mn-lt"/>
                <a:ea typeface="Open Sans" pitchFamily="34" charset="-122"/>
                <a:cs typeface="Open Sans" pitchFamily="34" charset="-120"/>
              </a:rPr>
              <a:t>Гиперссылка на источник курса</a:t>
            </a:r>
          </a:p>
          <a:p>
            <a:pPr marL="171450" indent="-171450" algn="l">
              <a:lnSpc>
                <a:spcPct val="150000"/>
              </a:lnSpc>
              <a:buSzPct val="100000"/>
              <a:buFont typeface="Arial" panose="020B0604020202020204" pitchFamily="34" charset="0"/>
              <a:buChar char="•"/>
            </a:pPr>
            <a:r>
              <a:rPr lang="ru-RU" sz="1600" dirty="0">
                <a:solidFill>
                  <a:srgbClr val="443728"/>
                </a:solidFill>
                <a:latin typeface="+mn-lt"/>
                <a:ea typeface="Open Sans" pitchFamily="34" charset="-122"/>
                <a:cs typeface="Open Sans" pitchFamily="34" charset="-120"/>
              </a:rPr>
              <a:t>Индикаторы расчетов:</a:t>
            </a:r>
          </a:p>
          <a:p>
            <a:pPr marL="171450" indent="-171450" algn="l">
              <a:lnSpc>
                <a:spcPts val="1000"/>
              </a:lnSpc>
              <a:buSzPct val="100000"/>
              <a:buFont typeface="Arial" panose="020B0604020202020204" pitchFamily="34" charset="0"/>
              <a:buChar char="•"/>
            </a:pPr>
            <a:endParaRPr lang="ru-RU" sz="1200" dirty="0">
              <a:solidFill>
                <a:srgbClr val="443728"/>
              </a:solidFill>
              <a:latin typeface="+mn-lt"/>
              <a:ea typeface="Open Sans" pitchFamily="34" charset="-122"/>
              <a:cs typeface="Open Sans" pitchFamily="34" charset="-120"/>
            </a:endParaRPr>
          </a:p>
          <a:p>
            <a:pPr marL="171450" indent="-171450" algn="l">
              <a:lnSpc>
                <a:spcPts val="1000"/>
              </a:lnSpc>
              <a:buSzPct val="100000"/>
              <a:buFont typeface="Arial" panose="020B0604020202020204" pitchFamily="34" charset="0"/>
              <a:buChar char="•"/>
            </a:pPr>
            <a:endParaRPr lang="en-US" sz="1200" dirty="0">
              <a:latin typeface="+mn-lt"/>
            </a:endParaRPr>
          </a:p>
        </p:txBody>
      </p:sp>
      <p:sp>
        <p:nvSpPr>
          <p:cNvPr id="45" name="Shape 3">
            <a:extLst>
              <a:ext uri="{FF2B5EF4-FFF2-40B4-BE49-F238E27FC236}">
                <a16:creationId xmlns:a16="http://schemas.microsoft.com/office/drawing/2014/main" id="{BF2991E6-8695-4DC6-B05A-D3D7E70BE957}"/>
              </a:ext>
            </a:extLst>
          </p:cNvPr>
          <p:cNvSpPr/>
          <p:nvPr/>
        </p:nvSpPr>
        <p:spPr>
          <a:xfrm>
            <a:off x="6818163" y="2061642"/>
            <a:ext cx="4752528" cy="511850"/>
          </a:xfrm>
          <a:prstGeom prst="roundRect">
            <a:avLst>
              <a:gd name="adj" fmla="val 6615"/>
            </a:avLst>
          </a:prstGeom>
          <a:solidFill>
            <a:srgbClr val="FFFCFA"/>
          </a:solidFill>
          <a:ln w="7620">
            <a:solidFill>
              <a:srgbClr val="835E54"/>
            </a:solidFill>
            <a:prstDash val="solid"/>
          </a:ln>
        </p:spPr>
        <p:txBody>
          <a:bodyPr/>
          <a:lstStyle/>
          <a:p>
            <a:endParaRPr lang="ru-RU" dirty="0"/>
          </a:p>
        </p:txBody>
      </p:sp>
      <p:sp>
        <p:nvSpPr>
          <p:cNvPr id="46" name="Shape 4">
            <a:extLst>
              <a:ext uri="{FF2B5EF4-FFF2-40B4-BE49-F238E27FC236}">
                <a16:creationId xmlns:a16="http://schemas.microsoft.com/office/drawing/2014/main" id="{CFA308DF-6345-4500-9673-3AE4C506B231}"/>
              </a:ext>
            </a:extLst>
          </p:cNvPr>
          <p:cNvSpPr/>
          <p:nvPr/>
        </p:nvSpPr>
        <p:spPr>
          <a:xfrm>
            <a:off x="6825782" y="2069262"/>
            <a:ext cx="322421" cy="496610"/>
          </a:xfrm>
          <a:prstGeom prst="roundRect">
            <a:avLst>
              <a:gd name="adj" fmla="val 7665"/>
            </a:avLst>
          </a:prstGeom>
          <a:solidFill>
            <a:srgbClr val="835E54"/>
          </a:solidFill>
          <a:ln/>
        </p:spPr>
        <p:txBody>
          <a:bodyPr/>
          <a:lstStyle/>
          <a:p>
            <a:endParaRPr lang="ru-RU"/>
          </a:p>
        </p:txBody>
      </p:sp>
      <p:sp>
        <p:nvSpPr>
          <p:cNvPr id="47" name="Text 5">
            <a:extLst>
              <a:ext uri="{FF2B5EF4-FFF2-40B4-BE49-F238E27FC236}">
                <a16:creationId xmlns:a16="http://schemas.microsoft.com/office/drawing/2014/main" id="{39AB31B0-E0FB-4053-BFD2-A09475CDABFD}"/>
              </a:ext>
            </a:extLst>
          </p:cNvPr>
          <p:cNvSpPr/>
          <p:nvPr/>
        </p:nvSpPr>
        <p:spPr>
          <a:xfrm>
            <a:off x="6922699" y="2242021"/>
            <a:ext cx="120848" cy="151090"/>
          </a:xfrm>
          <a:prstGeom prst="rect">
            <a:avLst/>
          </a:prstGeom>
          <a:noFill/>
          <a:ln/>
        </p:spPr>
        <p:txBody>
          <a:bodyPr wrap="none" lIns="0" tIns="0" rIns="0" bIns="0" rtlCol="0" anchor="t"/>
          <a:lstStyle/>
          <a:p>
            <a:pPr marL="0" indent="0" algn="l">
              <a:lnSpc>
                <a:spcPts val="950"/>
              </a:lnSpc>
              <a:buNone/>
            </a:pPr>
            <a:r>
              <a:rPr lang="en-US" sz="950" b="1" dirty="0">
                <a:solidFill>
                  <a:srgbClr val="FFFFFF"/>
                </a:solidFill>
                <a:latin typeface="Crimson Pro Bold" pitchFamily="34" charset="0"/>
                <a:ea typeface="Crimson Pro Bold" pitchFamily="34" charset="-122"/>
                <a:cs typeface="Crimson Pro Bold" pitchFamily="34" charset="-120"/>
              </a:rPr>
              <a:t>1</a:t>
            </a:r>
            <a:endParaRPr lang="en-US" sz="950" dirty="0"/>
          </a:p>
        </p:txBody>
      </p:sp>
      <p:sp>
        <p:nvSpPr>
          <p:cNvPr id="48" name="Text 6">
            <a:extLst>
              <a:ext uri="{FF2B5EF4-FFF2-40B4-BE49-F238E27FC236}">
                <a16:creationId xmlns:a16="http://schemas.microsoft.com/office/drawing/2014/main" id="{FB9FD7DA-734E-4207-A645-D904CC0C0E1C}"/>
              </a:ext>
            </a:extLst>
          </p:cNvPr>
          <p:cNvSpPr/>
          <p:nvPr/>
        </p:nvSpPr>
        <p:spPr>
          <a:xfrm>
            <a:off x="7228808" y="2149867"/>
            <a:ext cx="1007626" cy="125849"/>
          </a:xfrm>
          <a:prstGeom prst="rect">
            <a:avLst/>
          </a:prstGeom>
          <a:noFill/>
          <a:ln/>
        </p:spPr>
        <p:txBody>
          <a:bodyPr wrap="none" lIns="0" tIns="0" rIns="0" bIns="0" rtlCol="0" anchor="t"/>
          <a:lstStyle/>
          <a:p>
            <a:pPr marL="0" indent="0" algn="l">
              <a:lnSpc>
                <a:spcPts val="950"/>
              </a:lnSpc>
              <a:buNone/>
            </a:pPr>
            <a:r>
              <a:rPr lang="en-US" sz="1400" b="1" dirty="0" err="1">
                <a:solidFill>
                  <a:srgbClr val="443728"/>
                </a:solidFill>
                <a:latin typeface="+mn-lt"/>
                <a:ea typeface="Crimson Pro Bold" pitchFamily="34" charset="-122"/>
                <a:cs typeface="Crimson Pro Bold" pitchFamily="34" charset="-120"/>
              </a:rPr>
              <a:t>Индикатор</a:t>
            </a:r>
            <a:r>
              <a:rPr lang="en-US" sz="1400" b="1" dirty="0">
                <a:solidFill>
                  <a:srgbClr val="443728"/>
                </a:solidFill>
                <a:latin typeface="+mn-lt"/>
                <a:ea typeface="Crimson Pro Bold" pitchFamily="34" charset="-122"/>
                <a:cs typeface="Crimson Pro Bold" pitchFamily="34" charset="-120"/>
              </a:rPr>
              <a:t>: </a:t>
            </a:r>
            <a:r>
              <a:rPr lang="en-US" sz="1400" b="1" dirty="0" err="1">
                <a:solidFill>
                  <a:srgbClr val="443728"/>
                </a:solidFill>
                <a:latin typeface="+mn-lt"/>
                <a:ea typeface="Crimson Pro Bold" pitchFamily="34" charset="-122"/>
                <a:cs typeface="Crimson Pro Bold" pitchFamily="34" charset="-120"/>
              </a:rPr>
              <a:t>Факт</a:t>
            </a:r>
            <a:endParaRPr lang="en-US" sz="1400" dirty="0">
              <a:latin typeface="+mn-lt"/>
            </a:endParaRPr>
          </a:p>
        </p:txBody>
      </p:sp>
      <p:sp>
        <p:nvSpPr>
          <p:cNvPr id="49" name="Text 7">
            <a:extLst>
              <a:ext uri="{FF2B5EF4-FFF2-40B4-BE49-F238E27FC236}">
                <a16:creationId xmlns:a16="http://schemas.microsoft.com/office/drawing/2014/main" id="{754C83D0-17EB-4378-8FA6-8263192B9A32}"/>
              </a:ext>
            </a:extLst>
          </p:cNvPr>
          <p:cNvSpPr/>
          <p:nvPr/>
        </p:nvSpPr>
        <p:spPr>
          <a:xfrm>
            <a:off x="7228808" y="2367994"/>
            <a:ext cx="4197371" cy="125849"/>
          </a:xfrm>
          <a:prstGeom prst="rect">
            <a:avLst/>
          </a:prstGeom>
          <a:noFill/>
          <a:ln/>
        </p:spPr>
        <p:txBody>
          <a:bodyPr wrap="none" lIns="0" tIns="0" rIns="0" bIns="0" rtlCol="0" anchor="t"/>
          <a:lstStyle/>
          <a:p>
            <a:pPr marL="0" indent="0" algn="l">
              <a:lnSpc>
                <a:spcPts val="1000"/>
              </a:lnSpc>
              <a:buNone/>
            </a:pPr>
            <a:r>
              <a:rPr lang="ru-RU" sz="1200" dirty="0">
                <a:solidFill>
                  <a:srgbClr val="443728"/>
                </a:solidFill>
                <a:latin typeface="+mn-lt"/>
                <a:ea typeface="Open Sans" pitchFamily="34" charset="-122"/>
                <a:cs typeface="Open Sans" pitchFamily="34" charset="-120"/>
              </a:rPr>
              <a:t>Рыночный валютный курс из РС "Значения котировок ФИ"</a:t>
            </a:r>
            <a:endParaRPr lang="en-US" sz="1200" dirty="0">
              <a:latin typeface="+mn-lt"/>
            </a:endParaRPr>
          </a:p>
        </p:txBody>
      </p:sp>
      <p:sp>
        <p:nvSpPr>
          <p:cNvPr id="50" name="Shape 8">
            <a:extLst>
              <a:ext uri="{FF2B5EF4-FFF2-40B4-BE49-F238E27FC236}">
                <a16:creationId xmlns:a16="http://schemas.microsoft.com/office/drawing/2014/main" id="{C472F708-445B-4BDB-8154-1B5A94EA9C50}"/>
              </a:ext>
            </a:extLst>
          </p:cNvPr>
          <p:cNvSpPr/>
          <p:nvPr/>
        </p:nvSpPr>
        <p:spPr>
          <a:xfrm>
            <a:off x="6818163" y="2654097"/>
            <a:ext cx="4752528" cy="511850"/>
          </a:xfrm>
          <a:prstGeom prst="roundRect">
            <a:avLst>
              <a:gd name="adj" fmla="val 6615"/>
            </a:avLst>
          </a:prstGeom>
          <a:solidFill>
            <a:srgbClr val="FFFCFA"/>
          </a:solidFill>
          <a:ln w="7620">
            <a:solidFill>
              <a:srgbClr val="C9907C"/>
            </a:solidFill>
            <a:prstDash val="solid"/>
          </a:ln>
        </p:spPr>
        <p:txBody>
          <a:bodyPr/>
          <a:lstStyle/>
          <a:p>
            <a:endParaRPr lang="ru-RU"/>
          </a:p>
        </p:txBody>
      </p:sp>
      <p:sp>
        <p:nvSpPr>
          <p:cNvPr id="51" name="Shape 9">
            <a:extLst>
              <a:ext uri="{FF2B5EF4-FFF2-40B4-BE49-F238E27FC236}">
                <a16:creationId xmlns:a16="http://schemas.microsoft.com/office/drawing/2014/main" id="{F8CAE6C3-B8D9-45E4-BF9C-B58F831D1F90}"/>
              </a:ext>
            </a:extLst>
          </p:cNvPr>
          <p:cNvSpPr/>
          <p:nvPr/>
        </p:nvSpPr>
        <p:spPr>
          <a:xfrm>
            <a:off x="6825782" y="2661717"/>
            <a:ext cx="322421" cy="496610"/>
          </a:xfrm>
          <a:prstGeom prst="roundRect">
            <a:avLst>
              <a:gd name="adj" fmla="val 7665"/>
            </a:avLst>
          </a:prstGeom>
          <a:solidFill>
            <a:srgbClr val="C9907C"/>
          </a:solidFill>
          <a:ln/>
        </p:spPr>
        <p:txBody>
          <a:bodyPr/>
          <a:lstStyle/>
          <a:p>
            <a:endParaRPr lang="ru-RU"/>
          </a:p>
        </p:txBody>
      </p:sp>
      <p:sp>
        <p:nvSpPr>
          <p:cNvPr id="52" name="Text 10">
            <a:extLst>
              <a:ext uri="{FF2B5EF4-FFF2-40B4-BE49-F238E27FC236}">
                <a16:creationId xmlns:a16="http://schemas.microsoft.com/office/drawing/2014/main" id="{E21A7D78-0EE6-413B-8E02-D587DD95F7F7}"/>
              </a:ext>
            </a:extLst>
          </p:cNvPr>
          <p:cNvSpPr/>
          <p:nvPr/>
        </p:nvSpPr>
        <p:spPr>
          <a:xfrm>
            <a:off x="6922699" y="2834476"/>
            <a:ext cx="120848" cy="151090"/>
          </a:xfrm>
          <a:prstGeom prst="rect">
            <a:avLst/>
          </a:prstGeom>
          <a:noFill/>
          <a:ln/>
        </p:spPr>
        <p:txBody>
          <a:bodyPr wrap="none" lIns="0" tIns="0" rIns="0" bIns="0" rtlCol="0" anchor="t"/>
          <a:lstStyle/>
          <a:p>
            <a:pPr marL="0" indent="0" algn="l">
              <a:lnSpc>
                <a:spcPts val="950"/>
              </a:lnSpc>
              <a:buNone/>
            </a:pPr>
            <a:r>
              <a:rPr lang="en-US" sz="1200" b="1" dirty="0">
                <a:solidFill>
                  <a:srgbClr val="000000"/>
                </a:solidFill>
                <a:latin typeface="+mn-lt"/>
                <a:ea typeface="Crimson Pro Bold" pitchFamily="34" charset="-122"/>
                <a:cs typeface="Crimson Pro Bold" pitchFamily="34" charset="-120"/>
              </a:rPr>
              <a:t>2</a:t>
            </a:r>
            <a:endParaRPr lang="en-US" sz="1200" dirty="0">
              <a:latin typeface="+mn-lt"/>
            </a:endParaRPr>
          </a:p>
        </p:txBody>
      </p:sp>
      <p:sp>
        <p:nvSpPr>
          <p:cNvPr id="53" name="Text 11">
            <a:extLst>
              <a:ext uri="{FF2B5EF4-FFF2-40B4-BE49-F238E27FC236}">
                <a16:creationId xmlns:a16="http://schemas.microsoft.com/office/drawing/2014/main" id="{AAC76C4D-5061-4A5D-9459-E97FC72FDB9B}"/>
              </a:ext>
            </a:extLst>
          </p:cNvPr>
          <p:cNvSpPr/>
          <p:nvPr/>
        </p:nvSpPr>
        <p:spPr>
          <a:xfrm>
            <a:off x="7228808" y="2742322"/>
            <a:ext cx="1007626" cy="125849"/>
          </a:xfrm>
          <a:prstGeom prst="rect">
            <a:avLst/>
          </a:prstGeom>
          <a:noFill/>
          <a:ln/>
        </p:spPr>
        <p:txBody>
          <a:bodyPr wrap="none" lIns="0" tIns="0" rIns="0" bIns="0" rtlCol="0" anchor="t"/>
          <a:lstStyle/>
          <a:p>
            <a:pPr marL="0" indent="0" algn="l">
              <a:lnSpc>
                <a:spcPts val="950"/>
              </a:lnSpc>
              <a:buNone/>
            </a:pPr>
            <a:r>
              <a:rPr lang="en-US" sz="1400" b="1" dirty="0">
                <a:solidFill>
                  <a:srgbClr val="443728"/>
                </a:solidFill>
                <a:latin typeface="+mn-lt"/>
                <a:ea typeface="Crimson Pro Bold" pitchFamily="34" charset="-122"/>
                <a:cs typeface="Crimson Pro Bold" pitchFamily="34" charset="-120"/>
              </a:rPr>
              <a:t>Индикатор: Расчет</a:t>
            </a:r>
            <a:endParaRPr lang="en-US" sz="1400" dirty="0">
              <a:latin typeface="+mn-lt"/>
            </a:endParaRPr>
          </a:p>
        </p:txBody>
      </p:sp>
      <p:sp>
        <p:nvSpPr>
          <p:cNvPr id="54" name="Text 12">
            <a:extLst>
              <a:ext uri="{FF2B5EF4-FFF2-40B4-BE49-F238E27FC236}">
                <a16:creationId xmlns:a16="http://schemas.microsoft.com/office/drawing/2014/main" id="{E3A72EF4-1D09-4B48-AE71-DA2A50B42B1E}"/>
              </a:ext>
            </a:extLst>
          </p:cNvPr>
          <p:cNvSpPr/>
          <p:nvPr/>
        </p:nvSpPr>
        <p:spPr>
          <a:xfrm>
            <a:off x="7228808" y="2960450"/>
            <a:ext cx="4197371" cy="71158"/>
          </a:xfrm>
          <a:prstGeom prst="rect">
            <a:avLst/>
          </a:prstGeom>
          <a:noFill/>
          <a:ln/>
        </p:spPr>
        <p:txBody>
          <a:bodyPr wrap="none" lIns="0" tIns="0" rIns="0" bIns="0" rtlCol="0" anchor="t"/>
          <a:lstStyle/>
          <a:p>
            <a:pPr marL="0" indent="0" algn="l">
              <a:lnSpc>
                <a:spcPts val="1000"/>
              </a:lnSpc>
              <a:buNone/>
            </a:pPr>
            <a:r>
              <a:rPr lang="en-US" sz="1200" dirty="0">
                <a:solidFill>
                  <a:srgbClr val="443728"/>
                </a:solidFill>
                <a:latin typeface="+mn-lt"/>
                <a:ea typeface="Open Sans" pitchFamily="34" charset="-122"/>
                <a:cs typeface="Open Sans" pitchFamily="34" charset="-120"/>
              </a:rPr>
              <a:t>Курс рассчитан </a:t>
            </a:r>
            <a:r>
              <a:rPr lang="en-US" sz="1200" dirty="0" err="1">
                <a:solidFill>
                  <a:srgbClr val="443728"/>
                </a:solidFill>
                <a:latin typeface="+mn-lt"/>
                <a:ea typeface="Open Sans" pitchFamily="34" charset="-122"/>
                <a:cs typeface="Open Sans" pitchFamily="34" charset="-120"/>
              </a:rPr>
              <a:t>системой</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автоматически</a:t>
            </a:r>
            <a:r>
              <a:rPr lang="ru-RU" sz="1200" dirty="0">
                <a:solidFill>
                  <a:srgbClr val="443728"/>
                </a:solidFill>
                <a:latin typeface="+mn-lt"/>
                <a:ea typeface="Open Sans" pitchFamily="34" charset="-122"/>
                <a:cs typeface="Open Sans" pitchFamily="34" charset="-120"/>
              </a:rPr>
              <a:t> </a:t>
            </a:r>
            <a:endParaRPr lang="en-US" sz="1200" dirty="0">
              <a:latin typeface="+mn-lt"/>
            </a:endParaRPr>
          </a:p>
        </p:txBody>
      </p:sp>
      <p:sp>
        <p:nvSpPr>
          <p:cNvPr id="55" name="Shape 13">
            <a:extLst>
              <a:ext uri="{FF2B5EF4-FFF2-40B4-BE49-F238E27FC236}">
                <a16:creationId xmlns:a16="http://schemas.microsoft.com/office/drawing/2014/main" id="{695EFDAE-2E8E-48A7-B42F-B939FDADCCED}"/>
              </a:ext>
            </a:extLst>
          </p:cNvPr>
          <p:cNvSpPr/>
          <p:nvPr/>
        </p:nvSpPr>
        <p:spPr>
          <a:xfrm>
            <a:off x="6818163" y="3246552"/>
            <a:ext cx="4752528" cy="511850"/>
          </a:xfrm>
          <a:prstGeom prst="roundRect">
            <a:avLst>
              <a:gd name="adj" fmla="val 6615"/>
            </a:avLst>
          </a:prstGeom>
          <a:solidFill>
            <a:srgbClr val="FFFCFA"/>
          </a:solidFill>
          <a:ln w="7620">
            <a:solidFill>
              <a:srgbClr val="B3BDB5"/>
            </a:solidFill>
            <a:prstDash val="solid"/>
          </a:ln>
        </p:spPr>
        <p:txBody>
          <a:bodyPr/>
          <a:lstStyle/>
          <a:p>
            <a:endParaRPr lang="ru-RU"/>
          </a:p>
        </p:txBody>
      </p:sp>
      <p:sp>
        <p:nvSpPr>
          <p:cNvPr id="56" name="Shape 14">
            <a:extLst>
              <a:ext uri="{FF2B5EF4-FFF2-40B4-BE49-F238E27FC236}">
                <a16:creationId xmlns:a16="http://schemas.microsoft.com/office/drawing/2014/main" id="{727504A5-5E5C-4685-9553-F1196BAF76A9}"/>
              </a:ext>
            </a:extLst>
          </p:cNvPr>
          <p:cNvSpPr/>
          <p:nvPr/>
        </p:nvSpPr>
        <p:spPr>
          <a:xfrm>
            <a:off x="6825782" y="3254172"/>
            <a:ext cx="322421" cy="496610"/>
          </a:xfrm>
          <a:prstGeom prst="roundRect">
            <a:avLst>
              <a:gd name="adj" fmla="val 7665"/>
            </a:avLst>
          </a:prstGeom>
          <a:solidFill>
            <a:srgbClr val="B3BDB5"/>
          </a:solidFill>
          <a:ln/>
        </p:spPr>
        <p:txBody>
          <a:bodyPr/>
          <a:lstStyle/>
          <a:p>
            <a:endParaRPr lang="ru-RU"/>
          </a:p>
        </p:txBody>
      </p:sp>
      <p:sp>
        <p:nvSpPr>
          <p:cNvPr id="57" name="Text 15">
            <a:extLst>
              <a:ext uri="{FF2B5EF4-FFF2-40B4-BE49-F238E27FC236}">
                <a16:creationId xmlns:a16="http://schemas.microsoft.com/office/drawing/2014/main" id="{24379BA4-4453-4435-B1DF-E5C758C22C50}"/>
              </a:ext>
            </a:extLst>
          </p:cNvPr>
          <p:cNvSpPr/>
          <p:nvPr/>
        </p:nvSpPr>
        <p:spPr>
          <a:xfrm>
            <a:off x="6922699" y="3426931"/>
            <a:ext cx="120848" cy="151090"/>
          </a:xfrm>
          <a:prstGeom prst="rect">
            <a:avLst/>
          </a:prstGeom>
          <a:noFill/>
          <a:ln/>
        </p:spPr>
        <p:txBody>
          <a:bodyPr wrap="none" lIns="0" tIns="0" rIns="0" bIns="0" rtlCol="0" anchor="t"/>
          <a:lstStyle/>
          <a:p>
            <a:pPr marL="0" indent="0" algn="l">
              <a:lnSpc>
                <a:spcPts val="950"/>
              </a:lnSpc>
              <a:buNone/>
            </a:pPr>
            <a:r>
              <a:rPr lang="en-US" sz="1200" b="1" dirty="0">
                <a:solidFill>
                  <a:srgbClr val="000000"/>
                </a:solidFill>
                <a:latin typeface="+mn-lt"/>
                <a:ea typeface="Crimson Pro Bold" pitchFamily="34" charset="-122"/>
                <a:cs typeface="Crimson Pro Bold" pitchFamily="34" charset="-120"/>
              </a:rPr>
              <a:t>3</a:t>
            </a:r>
            <a:endParaRPr lang="en-US" sz="1200" dirty="0">
              <a:latin typeface="+mn-lt"/>
            </a:endParaRPr>
          </a:p>
        </p:txBody>
      </p:sp>
      <p:sp>
        <p:nvSpPr>
          <p:cNvPr id="58" name="Text 16">
            <a:extLst>
              <a:ext uri="{FF2B5EF4-FFF2-40B4-BE49-F238E27FC236}">
                <a16:creationId xmlns:a16="http://schemas.microsoft.com/office/drawing/2014/main" id="{55E0901E-9C4D-4BF3-AF35-DAF47B9FD766}"/>
              </a:ext>
            </a:extLst>
          </p:cNvPr>
          <p:cNvSpPr/>
          <p:nvPr/>
        </p:nvSpPr>
        <p:spPr>
          <a:xfrm>
            <a:off x="7228808" y="3334777"/>
            <a:ext cx="1007626" cy="125849"/>
          </a:xfrm>
          <a:prstGeom prst="rect">
            <a:avLst/>
          </a:prstGeom>
          <a:noFill/>
          <a:ln/>
        </p:spPr>
        <p:txBody>
          <a:bodyPr wrap="none" lIns="0" tIns="0" rIns="0" bIns="0" rtlCol="0" anchor="t"/>
          <a:lstStyle/>
          <a:p>
            <a:pPr marL="0" indent="0" algn="l">
              <a:lnSpc>
                <a:spcPts val="950"/>
              </a:lnSpc>
              <a:buNone/>
            </a:pPr>
            <a:r>
              <a:rPr lang="en-US" sz="1400" b="1" dirty="0">
                <a:solidFill>
                  <a:srgbClr val="443728"/>
                </a:solidFill>
                <a:latin typeface="+mn-lt"/>
                <a:ea typeface="Crimson Pro Bold" pitchFamily="34" charset="-122"/>
                <a:cs typeface="Crimson Pro Bold" pitchFamily="34" charset="-120"/>
              </a:rPr>
              <a:t>Индикатор: ЦБ РФ</a:t>
            </a:r>
            <a:endParaRPr lang="en-US" sz="1400" dirty="0">
              <a:latin typeface="+mn-lt"/>
            </a:endParaRPr>
          </a:p>
        </p:txBody>
      </p:sp>
      <p:sp>
        <p:nvSpPr>
          <p:cNvPr id="59" name="Text 17">
            <a:extLst>
              <a:ext uri="{FF2B5EF4-FFF2-40B4-BE49-F238E27FC236}">
                <a16:creationId xmlns:a16="http://schemas.microsoft.com/office/drawing/2014/main" id="{B03FB070-D54B-42B4-ADEA-D5BD04FC9A77}"/>
              </a:ext>
            </a:extLst>
          </p:cNvPr>
          <p:cNvSpPr/>
          <p:nvPr/>
        </p:nvSpPr>
        <p:spPr>
          <a:xfrm>
            <a:off x="7228809" y="3552904"/>
            <a:ext cx="4340892" cy="125849"/>
          </a:xfrm>
          <a:prstGeom prst="rect">
            <a:avLst/>
          </a:prstGeom>
          <a:noFill/>
          <a:ln/>
        </p:spPr>
        <p:txBody>
          <a:bodyPr wrap="none" lIns="0" tIns="0" rIns="0" bIns="0" rtlCol="0" anchor="t"/>
          <a:lstStyle/>
          <a:p>
            <a:pPr marL="0" indent="0" algn="l">
              <a:lnSpc>
                <a:spcPts val="1000"/>
              </a:lnSpc>
              <a:buNone/>
            </a:pPr>
            <a:r>
              <a:rPr lang="ru-RU" sz="1200" dirty="0">
                <a:solidFill>
                  <a:srgbClr val="443728"/>
                </a:solidFill>
                <a:latin typeface="+mn-lt"/>
                <a:ea typeface="Open Sans" pitchFamily="34" charset="-122"/>
                <a:cs typeface="Open Sans" pitchFamily="34" charset="-120"/>
              </a:rPr>
              <a:t>Курс получен из РС "Курсы валют"</a:t>
            </a:r>
            <a:endParaRPr lang="en-US" sz="1200" dirty="0">
              <a:latin typeface="+mn-lt"/>
            </a:endParaRPr>
          </a:p>
        </p:txBody>
      </p:sp>
      <p:pic>
        <p:nvPicPr>
          <p:cNvPr id="61" name="Рисунок 60">
            <a:extLst>
              <a:ext uri="{FF2B5EF4-FFF2-40B4-BE49-F238E27FC236}">
                <a16:creationId xmlns:a16="http://schemas.microsoft.com/office/drawing/2014/main" id="{F26BECA1-EFDA-4C35-917A-84CBC7564137}"/>
              </a:ext>
            </a:extLst>
          </p:cNvPr>
          <p:cNvPicPr>
            <a:picLocks noChangeAspect="1"/>
          </p:cNvPicPr>
          <p:nvPr/>
        </p:nvPicPr>
        <p:blipFill rotWithShape="1">
          <a:blip r:embed="rId3"/>
          <a:srcRect r="4001"/>
          <a:stretch/>
        </p:blipFill>
        <p:spPr>
          <a:xfrm>
            <a:off x="401290" y="377466"/>
            <a:ext cx="5312523" cy="25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Рисунок 62">
            <a:extLst>
              <a:ext uri="{FF2B5EF4-FFF2-40B4-BE49-F238E27FC236}">
                <a16:creationId xmlns:a16="http://schemas.microsoft.com/office/drawing/2014/main" id="{10FF6D03-B133-4C4D-BD58-78BD61F0FC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77215" y="4005858"/>
            <a:ext cx="5400105" cy="268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Рисунок 64">
            <a:extLst>
              <a:ext uri="{FF2B5EF4-FFF2-40B4-BE49-F238E27FC236}">
                <a16:creationId xmlns:a16="http://schemas.microsoft.com/office/drawing/2014/main" id="{7867403F-891E-4CA6-BFB6-3AF61F1FF31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r="8885"/>
          <a:stretch/>
        </p:blipFill>
        <p:spPr>
          <a:xfrm>
            <a:off x="171529" y="2405880"/>
            <a:ext cx="6408712" cy="1383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6708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1821" y="188913"/>
            <a:ext cx="9107654" cy="78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Платеж с конвертацией валют при </a:t>
            </a:r>
            <a:r>
              <a:rPr lang="en-US" sz="2800" dirty="0" err="1">
                <a:solidFill>
                  <a:srgbClr val="443728"/>
                </a:solidFill>
                <a:latin typeface="+mj-lt"/>
                <a:ea typeface="Crimson Pro Bold" pitchFamily="34" charset="-122"/>
              </a:rPr>
              <a:t>безналичных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расчетах</a:t>
            </a:r>
            <a:endParaRPr lang="en-US" sz="2800" dirty="0">
              <a:solidFill>
                <a:srgbClr val="443728"/>
              </a:solidFill>
              <a:latin typeface="+mj-lt"/>
              <a:ea typeface="Crimson Pro Bold" pitchFamily="34" charset="-122"/>
            </a:endParaRPr>
          </a:p>
        </p:txBody>
      </p:sp>
      <p:sp>
        <p:nvSpPr>
          <p:cNvPr id="3" name="Text 1"/>
          <p:cNvSpPr/>
          <p:nvPr/>
        </p:nvSpPr>
        <p:spPr>
          <a:xfrm>
            <a:off x="661821" y="1239431"/>
            <a:ext cx="10871533" cy="423564"/>
          </a:xfrm>
          <a:prstGeom prst="rect">
            <a:avLst/>
          </a:prstGeom>
          <a:noFill/>
          <a:ln/>
        </p:spPr>
        <p:txBody>
          <a:bodyPr wrap="square" lIns="0" tIns="0" rIns="0" bIns="0" rtlCol="0" anchor="t"/>
          <a:lstStyle/>
          <a:p>
            <a:pPr>
              <a:lnSpc>
                <a:spcPts val="1667"/>
              </a:lnSpc>
            </a:pPr>
            <a:r>
              <a:rPr lang="en-US" sz="1400" dirty="0">
                <a:solidFill>
                  <a:srgbClr val="443728"/>
                </a:solidFill>
                <a:latin typeface="+mn-lt"/>
                <a:ea typeface="Open Sans" pitchFamily="34" charset="-122"/>
                <a:cs typeface="Open Sans" pitchFamily="34" charset="-120"/>
              </a:rPr>
              <a:t>Функция доступна для всех операций безналичных расчетов с контрагентами и позволяет осуществлять платежи, когда валюта счета организации отличается от валюты расчетов с </a:t>
            </a:r>
            <a:r>
              <a:rPr lang="en-US" sz="1400" dirty="0" err="1">
                <a:solidFill>
                  <a:srgbClr val="443728"/>
                </a:solidFill>
                <a:latin typeface="+mn-lt"/>
                <a:ea typeface="Open Sans" pitchFamily="34" charset="-122"/>
                <a:cs typeface="Open Sans" pitchFamily="34" charset="-120"/>
              </a:rPr>
              <a:t>получателем</a:t>
            </a:r>
            <a:endParaRPr lang="en-US" sz="1400" dirty="0">
              <a:latin typeface="+mn-lt"/>
            </a:endParaRPr>
          </a:p>
        </p:txBody>
      </p:sp>
      <p:sp>
        <p:nvSpPr>
          <p:cNvPr id="4" name="Text 2"/>
          <p:cNvSpPr/>
          <p:nvPr/>
        </p:nvSpPr>
        <p:spPr>
          <a:xfrm>
            <a:off x="661821" y="1944145"/>
            <a:ext cx="5274400" cy="423564"/>
          </a:xfrm>
          <a:prstGeom prst="rect">
            <a:avLst/>
          </a:prstGeom>
          <a:noFill/>
          <a:ln/>
        </p:spPr>
        <p:txBody>
          <a:bodyPr wrap="squar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1С: </a:t>
            </a:r>
            <a:r>
              <a:rPr lang="en-US" b="1" dirty="0" err="1">
                <a:solidFill>
                  <a:srgbClr val="443728"/>
                </a:solidFill>
                <a:latin typeface="+mn-lt"/>
                <a:ea typeface="Crimson Pro Bold" pitchFamily="34" charset="-122"/>
                <a:cs typeface="Crimson Pro Bold" pitchFamily="34" charset="-120"/>
              </a:rPr>
              <a:t>Управление</a:t>
            </a:r>
            <a:r>
              <a:rPr lang="en-US" b="1" dirty="0">
                <a:solidFill>
                  <a:srgbClr val="443728"/>
                </a:solidFill>
                <a:latin typeface="+mn-lt"/>
                <a:ea typeface="Crimson Pro Bold" pitchFamily="34" charset="-122"/>
                <a:cs typeface="Crimson Pro Bold" pitchFamily="34" charset="-120"/>
              </a:rPr>
              <a:t> </a:t>
            </a:r>
            <a:r>
              <a:rPr lang="en-US" b="1" dirty="0" err="1">
                <a:solidFill>
                  <a:srgbClr val="443728"/>
                </a:solidFill>
                <a:latin typeface="+mn-lt"/>
                <a:ea typeface="Crimson Pro Bold" pitchFamily="34" charset="-122"/>
                <a:cs typeface="Crimson Pro Bold" pitchFamily="34" charset="-120"/>
              </a:rPr>
              <a:t>холдингом</a:t>
            </a:r>
            <a:endParaRPr lang="en-US" dirty="0">
              <a:latin typeface="+mn-lt"/>
            </a:endParaRPr>
          </a:p>
        </p:txBody>
      </p:sp>
      <p:sp>
        <p:nvSpPr>
          <p:cNvPr id="5" name="Text 3"/>
          <p:cNvSpPr/>
          <p:nvPr/>
        </p:nvSpPr>
        <p:spPr>
          <a:xfrm>
            <a:off x="673036" y="2363937"/>
            <a:ext cx="5274400" cy="635345"/>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Реализован ручной подход к активации функции конвертации. Пользователь самостоятельно контролирует, когда необходимо применить </a:t>
            </a:r>
            <a:r>
              <a:rPr lang="en-US" sz="1200" dirty="0" err="1">
                <a:solidFill>
                  <a:srgbClr val="443728"/>
                </a:solidFill>
                <a:latin typeface="+mn-lt"/>
                <a:ea typeface="Open Sans" pitchFamily="34" charset="-122"/>
                <a:cs typeface="Open Sans" pitchFamily="34" charset="-120"/>
              </a:rPr>
              <a:t>конвертацию</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валют</a:t>
            </a:r>
            <a:endParaRPr lang="en-US" sz="1200" dirty="0">
              <a:latin typeface="+mn-lt"/>
            </a:endParaRPr>
          </a:p>
        </p:txBody>
      </p:sp>
      <p:sp>
        <p:nvSpPr>
          <p:cNvPr id="6" name="Text 4"/>
          <p:cNvSpPr/>
          <p:nvPr/>
        </p:nvSpPr>
        <p:spPr>
          <a:xfrm>
            <a:off x="711442" y="3155184"/>
            <a:ext cx="4175695" cy="330772"/>
          </a:xfrm>
          <a:prstGeom prst="rect">
            <a:avLst/>
          </a:prstGeom>
          <a:noFill/>
          <a:ln/>
        </p:spPr>
        <p:txBody>
          <a:bodyPr wrap="non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Поддерживаемые документы</a:t>
            </a:r>
            <a:endParaRPr lang="en-US" dirty="0">
              <a:latin typeface="+mn-lt"/>
            </a:endParaRPr>
          </a:p>
        </p:txBody>
      </p:sp>
      <p:sp>
        <p:nvSpPr>
          <p:cNvPr id="7" name="Text 5"/>
          <p:cNvSpPr/>
          <p:nvPr/>
        </p:nvSpPr>
        <p:spPr>
          <a:xfrm>
            <a:off x="661821" y="3536047"/>
            <a:ext cx="5274400" cy="211782"/>
          </a:xfrm>
          <a:prstGeom prst="rect">
            <a:avLst/>
          </a:prstGeom>
          <a:noFill/>
          <a:ln/>
        </p:spPr>
        <p:txBody>
          <a:bodyPr wrap="none" lIns="0" tIns="0" rIns="0" bIns="0" rtlCol="0" anchor="t"/>
          <a:lstStyle/>
          <a:p>
            <a:pPr marL="285807" indent="-285807">
              <a:lnSpc>
                <a:spcPts val="1667"/>
              </a:lnSpc>
              <a:buSzPct val="100000"/>
              <a:buChar char="•"/>
            </a:pPr>
            <a:r>
              <a:rPr lang="en-US" sz="1400" dirty="0">
                <a:solidFill>
                  <a:srgbClr val="443728"/>
                </a:solidFill>
                <a:latin typeface="+mn-lt"/>
                <a:ea typeface="Open Sans" pitchFamily="34" charset="-122"/>
                <a:cs typeface="Open Sans" pitchFamily="34" charset="-120"/>
              </a:rPr>
              <a:t>Заявка на оплату</a:t>
            </a:r>
            <a:endParaRPr lang="en-US" sz="1400" dirty="0">
              <a:latin typeface="+mn-lt"/>
            </a:endParaRPr>
          </a:p>
        </p:txBody>
      </p:sp>
      <p:sp>
        <p:nvSpPr>
          <p:cNvPr id="8" name="Text 6"/>
          <p:cNvSpPr/>
          <p:nvPr/>
        </p:nvSpPr>
        <p:spPr>
          <a:xfrm>
            <a:off x="661821" y="3794076"/>
            <a:ext cx="5274400" cy="211782"/>
          </a:xfrm>
          <a:prstGeom prst="rect">
            <a:avLst/>
          </a:prstGeom>
          <a:noFill/>
          <a:ln/>
        </p:spPr>
        <p:txBody>
          <a:bodyPr wrap="none" lIns="0" tIns="0" rIns="0" bIns="0" rtlCol="0" anchor="t"/>
          <a:lstStyle/>
          <a:p>
            <a:pPr marL="285807" indent="-285807">
              <a:lnSpc>
                <a:spcPts val="1667"/>
              </a:lnSpc>
              <a:buSzPct val="100000"/>
              <a:buChar char="•"/>
            </a:pPr>
            <a:r>
              <a:rPr lang="en-US" sz="1400" dirty="0">
                <a:solidFill>
                  <a:srgbClr val="443728"/>
                </a:solidFill>
                <a:latin typeface="+mn-lt"/>
                <a:ea typeface="Open Sans" pitchFamily="34" charset="-122"/>
                <a:cs typeface="Open Sans" pitchFamily="34" charset="-120"/>
              </a:rPr>
              <a:t>Платежное поручение и Списание с расчетного счета</a:t>
            </a:r>
            <a:endParaRPr lang="en-US" sz="1400" dirty="0">
              <a:latin typeface="+mn-lt"/>
            </a:endParaRPr>
          </a:p>
        </p:txBody>
      </p:sp>
      <p:sp>
        <p:nvSpPr>
          <p:cNvPr id="9" name="Text 7"/>
          <p:cNvSpPr/>
          <p:nvPr/>
        </p:nvSpPr>
        <p:spPr>
          <a:xfrm>
            <a:off x="6265306" y="1944145"/>
            <a:ext cx="5274400" cy="422672"/>
          </a:xfrm>
          <a:prstGeom prst="rect">
            <a:avLst/>
          </a:prstGeom>
          <a:noFill/>
          <a:ln/>
        </p:spPr>
        <p:txBody>
          <a:bodyPr wrap="squar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1С: ERP. </a:t>
            </a:r>
            <a:r>
              <a:rPr lang="en-US" b="1" dirty="0" err="1">
                <a:solidFill>
                  <a:srgbClr val="443728"/>
                </a:solidFill>
                <a:latin typeface="+mn-lt"/>
                <a:ea typeface="Crimson Pro Bold" pitchFamily="34" charset="-122"/>
                <a:cs typeface="Crimson Pro Bold" pitchFamily="34" charset="-120"/>
              </a:rPr>
              <a:t>Управление</a:t>
            </a:r>
            <a:r>
              <a:rPr lang="en-US" b="1" dirty="0">
                <a:solidFill>
                  <a:srgbClr val="443728"/>
                </a:solidFill>
                <a:latin typeface="+mn-lt"/>
                <a:ea typeface="Crimson Pro Bold" pitchFamily="34" charset="-122"/>
                <a:cs typeface="Crimson Pro Bold" pitchFamily="34" charset="-120"/>
              </a:rPr>
              <a:t> </a:t>
            </a:r>
            <a:r>
              <a:rPr lang="en-US" b="1" dirty="0" err="1">
                <a:solidFill>
                  <a:srgbClr val="443728"/>
                </a:solidFill>
                <a:latin typeface="+mn-lt"/>
                <a:ea typeface="Crimson Pro Bold" pitchFamily="34" charset="-122"/>
                <a:cs typeface="Crimson Pro Bold" pitchFamily="34" charset="-120"/>
              </a:rPr>
              <a:t>холдингом</a:t>
            </a:r>
            <a:endParaRPr lang="en-US" dirty="0">
              <a:latin typeface="+mn-lt"/>
            </a:endParaRPr>
          </a:p>
        </p:txBody>
      </p:sp>
      <p:sp>
        <p:nvSpPr>
          <p:cNvPr id="10" name="Text 8"/>
          <p:cNvSpPr/>
          <p:nvPr/>
        </p:nvSpPr>
        <p:spPr>
          <a:xfrm>
            <a:off x="6265306" y="2393462"/>
            <a:ext cx="5274400"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Признак "Платеж с конвертацией валют" скрыт от пользователя и определяется системой автоматически на основе выбранного счета организации.</a:t>
            </a:r>
            <a:endParaRPr lang="en-US" sz="1200" dirty="0">
              <a:latin typeface="+mn-lt"/>
            </a:endParaRPr>
          </a:p>
        </p:txBody>
      </p:sp>
      <p:sp>
        <p:nvSpPr>
          <p:cNvPr id="11" name="Text 9"/>
          <p:cNvSpPr/>
          <p:nvPr/>
        </p:nvSpPr>
        <p:spPr>
          <a:xfrm>
            <a:off x="6265306" y="3155184"/>
            <a:ext cx="4175695" cy="330772"/>
          </a:xfrm>
          <a:prstGeom prst="rect">
            <a:avLst/>
          </a:prstGeom>
          <a:noFill/>
          <a:ln/>
        </p:spPr>
        <p:txBody>
          <a:bodyPr wrap="none" lIns="0" tIns="0" rIns="0" bIns="0" rtlCol="0" anchor="t"/>
          <a:lstStyle/>
          <a:p>
            <a:pPr>
              <a:lnSpc>
                <a:spcPts val="2584"/>
              </a:lnSpc>
            </a:pPr>
            <a:r>
              <a:rPr lang="en-US" b="1" dirty="0">
                <a:solidFill>
                  <a:srgbClr val="443728"/>
                </a:solidFill>
                <a:latin typeface="+mn-lt"/>
                <a:ea typeface="Crimson Pro Bold" pitchFamily="34" charset="-122"/>
                <a:cs typeface="Crimson Pro Bold" pitchFamily="34" charset="-120"/>
              </a:rPr>
              <a:t>Поддерживаемые документы</a:t>
            </a:r>
            <a:endParaRPr lang="en-US" dirty="0">
              <a:latin typeface="+mn-lt"/>
            </a:endParaRPr>
          </a:p>
        </p:txBody>
      </p:sp>
      <p:sp>
        <p:nvSpPr>
          <p:cNvPr id="12" name="Text 10"/>
          <p:cNvSpPr/>
          <p:nvPr/>
        </p:nvSpPr>
        <p:spPr>
          <a:xfrm>
            <a:off x="6258854" y="3536047"/>
            <a:ext cx="5274400" cy="211782"/>
          </a:xfrm>
          <a:prstGeom prst="rect">
            <a:avLst/>
          </a:prstGeom>
          <a:noFill/>
          <a:ln/>
        </p:spPr>
        <p:txBody>
          <a:bodyPr wrap="none" lIns="0" tIns="0" rIns="0" bIns="0" rtlCol="0" anchor="t"/>
          <a:lstStyle/>
          <a:p>
            <a:pPr marL="285807" indent="-285807">
              <a:lnSpc>
                <a:spcPts val="1667"/>
              </a:lnSpc>
              <a:buSzPct val="100000"/>
              <a:buChar char="•"/>
            </a:pPr>
            <a:r>
              <a:rPr lang="en-US" sz="1400" dirty="0">
                <a:solidFill>
                  <a:srgbClr val="443728"/>
                </a:solidFill>
                <a:latin typeface="+mn-lt"/>
                <a:ea typeface="Open Sans" pitchFamily="34" charset="-122"/>
                <a:cs typeface="Open Sans" pitchFamily="34" charset="-120"/>
              </a:rPr>
              <a:t>Заявка на оплату</a:t>
            </a:r>
            <a:endParaRPr lang="en-US" sz="1400" dirty="0">
              <a:latin typeface="+mn-lt"/>
            </a:endParaRPr>
          </a:p>
        </p:txBody>
      </p:sp>
      <p:sp>
        <p:nvSpPr>
          <p:cNvPr id="13" name="Text 11"/>
          <p:cNvSpPr/>
          <p:nvPr/>
        </p:nvSpPr>
        <p:spPr>
          <a:xfrm>
            <a:off x="6258854" y="3788332"/>
            <a:ext cx="5274400" cy="211782"/>
          </a:xfrm>
          <a:prstGeom prst="rect">
            <a:avLst/>
          </a:prstGeom>
          <a:noFill/>
          <a:ln/>
        </p:spPr>
        <p:txBody>
          <a:bodyPr wrap="none" lIns="0" tIns="0" rIns="0" bIns="0" rtlCol="0" anchor="t"/>
          <a:lstStyle/>
          <a:p>
            <a:pPr marL="285807" indent="-285807">
              <a:lnSpc>
                <a:spcPts val="1667"/>
              </a:lnSpc>
              <a:buSzPct val="100000"/>
              <a:buChar char="•"/>
            </a:pPr>
            <a:r>
              <a:rPr lang="en-US" sz="1400" dirty="0">
                <a:solidFill>
                  <a:srgbClr val="443728"/>
                </a:solidFill>
                <a:latin typeface="+mn-lt"/>
                <a:ea typeface="Open Sans" pitchFamily="34" charset="-122"/>
                <a:cs typeface="Open Sans" pitchFamily="34" charset="-120"/>
              </a:rPr>
              <a:t>Списание безналичных денежных средств</a:t>
            </a:r>
            <a:endParaRPr lang="en-US" sz="1400" dirty="0">
              <a:latin typeface="+mn-lt"/>
            </a:endParaRPr>
          </a:p>
        </p:txBody>
      </p:sp>
      <p:sp>
        <p:nvSpPr>
          <p:cNvPr id="15" name="Shape 13"/>
          <p:cNvSpPr/>
          <p:nvPr/>
        </p:nvSpPr>
        <p:spPr>
          <a:xfrm>
            <a:off x="720750" y="4293890"/>
            <a:ext cx="297726" cy="297726"/>
          </a:xfrm>
          <a:prstGeom prst="roundRect">
            <a:avLst>
              <a:gd name="adj" fmla="val 18670"/>
            </a:avLst>
          </a:prstGeom>
          <a:solidFill>
            <a:srgbClr val="835E54"/>
          </a:solidFill>
          <a:ln w="7620">
            <a:solidFill>
              <a:srgbClr val="9C776D"/>
            </a:solidFill>
            <a:prstDash val="solid"/>
          </a:ln>
        </p:spPr>
        <p:txBody>
          <a:bodyPr/>
          <a:lstStyle/>
          <a:p>
            <a:endParaRPr lang="ru-RU"/>
          </a:p>
        </p:txBody>
      </p:sp>
      <p:pic>
        <p:nvPicPr>
          <p:cNvPr id="1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372" y="4343512"/>
            <a:ext cx="198483" cy="198483"/>
          </a:xfrm>
          <a:prstGeom prst="rect">
            <a:avLst/>
          </a:prstGeom>
        </p:spPr>
      </p:pic>
      <p:sp>
        <p:nvSpPr>
          <p:cNvPr id="17" name="Text 14"/>
          <p:cNvSpPr/>
          <p:nvPr/>
        </p:nvSpPr>
        <p:spPr>
          <a:xfrm>
            <a:off x="1150765" y="4339344"/>
            <a:ext cx="1654260" cy="206720"/>
          </a:xfrm>
          <a:prstGeom prst="rect">
            <a:avLst/>
          </a:prstGeom>
          <a:noFill/>
          <a:ln/>
        </p:spPr>
        <p:txBody>
          <a:bodyPr wrap="none" lIns="0" tIns="0" rIns="0" bIns="0" rtlCol="0" anchor="t"/>
          <a:lstStyle/>
          <a:p>
            <a:pPr>
              <a:lnSpc>
                <a:spcPts val="1625"/>
              </a:lnSpc>
            </a:pPr>
            <a:r>
              <a:rPr lang="ru-RU" sz="1400" b="1" dirty="0">
                <a:solidFill>
                  <a:srgbClr val="443728"/>
                </a:solidFill>
                <a:latin typeface="+mn-lt"/>
                <a:ea typeface="Crimson Pro Bold" pitchFamily="34" charset="-122"/>
                <a:cs typeface="Crimson Pro Bold" pitchFamily="34" charset="-120"/>
              </a:rPr>
              <a:t>Автоматический р</a:t>
            </a:r>
            <a:r>
              <a:rPr lang="en-US" sz="1400" b="1" dirty="0" err="1">
                <a:solidFill>
                  <a:srgbClr val="443728"/>
                </a:solidFill>
                <a:latin typeface="+mn-lt"/>
                <a:ea typeface="Crimson Pro Bold" pitchFamily="34" charset="-122"/>
                <a:cs typeface="Crimson Pro Bold" pitchFamily="34" charset="-120"/>
              </a:rPr>
              <a:t>асчет</a:t>
            </a:r>
            <a:r>
              <a:rPr lang="en-US" sz="1400" b="1" dirty="0">
                <a:solidFill>
                  <a:srgbClr val="443728"/>
                </a:solidFill>
                <a:latin typeface="+mn-lt"/>
                <a:ea typeface="Crimson Pro Bold" pitchFamily="34" charset="-122"/>
                <a:cs typeface="Crimson Pro Bold" pitchFamily="34" charset="-120"/>
              </a:rPr>
              <a:t> суммы</a:t>
            </a:r>
            <a:endParaRPr lang="en-US" sz="1400" dirty="0">
              <a:latin typeface="+mn-lt"/>
            </a:endParaRPr>
          </a:p>
        </p:txBody>
      </p:sp>
      <p:sp>
        <p:nvSpPr>
          <p:cNvPr id="18" name="Text 15"/>
          <p:cNvSpPr/>
          <p:nvPr/>
        </p:nvSpPr>
        <p:spPr>
          <a:xfrm>
            <a:off x="1150765" y="4625458"/>
            <a:ext cx="4785456" cy="423564"/>
          </a:xfrm>
          <a:prstGeom prst="rect">
            <a:avLst/>
          </a:prstGeom>
          <a:noFill/>
          <a:ln/>
        </p:spPr>
        <p:txBody>
          <a:bodyPr wrap="square" lIns="0" tIns="0" rIns="0" bIns="0" rtlCol="0" anchor="t"/>
          <a:lstStyle/>
          <a:p>
            <a:pPr>
              <a:lnSpc>
                <a:spcPts val="1667"/>
              </a:lnSpc>
            </a:pPr>
            <a:r>
              <a:rPr lang="en-US" sz="1200" dirty="0">
                <a:solidFill>
                  <a:srgbClr val="443728"/>
                </a:solidFill>
                <a:latin typeface="+mn-lt"/>
                <a:ea typeface="Open Sans" pitchFamily="34" charset="-122"/>
                <a:cs typeface="Open Sans" pitchFamily="34" charset="-120"/>
              </a:rPr>
              <a:t>Система автоматически рассчитывает </a:t>
            </a:r>
            <a:r>
              <a:rPr lang="en-US" sz="1200" b="1" dirty="0">
                <a:solidFill>
                  <a:srgbClr val="443728"/>
                </a:solidFill>
                <a:latin typeface="+mn-lt"/>
                <a:ea typeface="Open Sans" pitchFamily="34" charset="-122"/>
                <a:cs typeface="Open Sans" pitchFamily="34" charset="-120"/>
              </a:rPr>
              <a:t>Сумму списания</a:t>
            </a:r>
            <a:r>
              <a:rPr lang="en-US" sz="1200" dirty="0">
                <a:solidFill>
                  <a:srgbClr val="443728"/>
                </a:solidFill>
                <a:latin typeface="+mn-lt"/>
                <a:ea typeface="Open Sans" pitchFamily="34" charset="-122"/>
                <a:cs typeface="Open Sans" pitchFamily="34" charset="-120"/>
              </a:rPr>
              <a:t> в валюте </a:t>
            </a:r>
            <a:r>
              <a:rPr lang="en-US" sz="1200" dirty="0" err="1">
                <a:solidFill>
                  <a:srgbClr val="443728"/>
                </a:solidFill>
                <a:latin typeface="+mn-lt"/>
                <a:ea typeface="Open Sans" pitchFamily="34" charset="-122"/>
                <a:cs typeface="Open Sans" pitchFamily="34" charset="-120"/>
              </a:rPr>
              <a:t>счета</a:t>
            </a:r>
            <a:r>
              <a:rPr lang="en-US" sz="1200" dirty="0">
                <a:solidFill>
                  <a:srgbClr val="443728"/>
                </a:solidFill>
                <a:latin typeface="+mn-lt"/>
                <a:ea typeface="Open Sans" pitchFamily="34" charset="-122"/>
                <a:cs typeface="Open Sans" pitchFamily="34" charset="-120"/>
              </a:rPr>
              <a:t> </a:t>
            </a:r>
            <a:r>
              <a:rPr lang="en-US" sz="1200" dirty="0" err="1">
                <a:solidFill>
                  <a:srgbClr val="443728"/>
                </a:solidFill>
                <a:latin typeface="+mn-lt"/>
                <a:ea typeface="Open Sans" pitchFamily="34" charset="-122"/>
                <a:cs typeface="Open Sans" pitchFamily="34" charset="-120"/>
              </a:rPr>
              <a:t>отправителя</a:t>
            </a:r>
            <a:endParaRPr lang="en-US" sz="1200" dirty="0">
              <a:latin typeface="+mn-lt"/>
            </a:endParaRPr>
          </a:p>
        </p:txBody>
      </p:sp>
      <p:sp>
        <p:nvSpPr>
          <p:cNvPr id="19" name="Shape 16"/>
          <p:cNvSpPr/>
          <p:nvPr/>
        </p:nvSpPr>
        <p:spPr>
          <a:xfrm>
            <a:off x="711189" y="5178962"/>
            <a:ext cx="297726" cy="297726"/>
          </a:xfrm>
          <a:prstGeom prst="roundRect">
            <a:avLst>
              <a:gd name="adj" fmla="val 18670"/>
            </a:avLst>
          </a:prstGeom>
          <a:solidFill>
            <a:srgbClr val="C9907C"/>
          </a:solidFill>
          <a:ln w="7620">
            <a:solidFill>
              <a:srgbClr val="AF7662"/>
            </a:solidFill>
            <a:prstDash val="solid"/>
          </a:ln>
        </p:spPr>
        <p:txBody>
          <a:bodyPr/>
          <a:lstStyle/>
          <a:p>
            <a:endParaRPr lang="ru-RU"/>
          </a:p>
        </p:txBody>
      </p:sp>
      <p:pic>
        <p:nvPicPr>
          <p:cNvPr id="2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811" y="5228584"/>
            <a:ext cx="198483" cy="198483"/>
          </a:xfrm>
          <a:prstGeom prst="rect">
            <a:avLst/>
          </a:prstGeom>
        </p:spPr>
      </p:pic>
      <p:sp>
        <p:nvSpPr>
          <p:cNvPr id="21" name="Text 17"/>
          <p:cNvSpPr/>
          <p:nvPr/>
        </p:nvSpPr>
        <p:spPr>
          <a:xfrm>
            <a:off x="1141204" y="5224416"/>
            <a:ext cx="1740600" cy="206720"/>
          </a:xfrm>
          <a:prstGeom prst="rect">
            <a:avLst/>
          </a:prstGeom>
          <a:noFill/>
          <a:ln/>
        </p:spPr>
        <p:txBody>
          <a:bodyPr wrap="non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Приоритетный курс</a:t>
            </a:r>
            <a:endParaRPr lang="en-US" sz="1400" dirty="0">
              <a:latin typeface="+mn-lt"/>
            </a:endParaRPr>
          </a:p>
        </p:txBody>
      </p:sp>
      <p:sp>
        <p:nvSpPr>
          <p:cNvPr id="22" name="Text 18"/>
          <p:cNvSpPr/>
          <p:nvPr/>
        </p:nvSpPr>
        <p:spPr>
          <a:xfrm>
            <a:off x="1141203" y="5510530"/>
            <a:ext cx="4795018" cy="196930"/>
          </a:xfrm>
          <a:prstGeom prst="rect">
            <a:avLst/>
          </a:prstGeom>
          <a:noFill/>
          <a:ln/>
        </p:spPr>
        <p:txBody>
          <a:bodyPr wrap="squar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Настройка </a:t>
            </a:r>
            <a:r>
              <a:rPr lang="ru-RU" sz="1200" b="1" dirty="0">
                <a:solidFill>
                  <a:srgbClr val="443728"/>
                </a:solidFill>
                <a:latin typeface="+mn-lt"/>
                <a:ea typeface="Open Sans" pitchFamily="34" charset="-122"/>
                <a:cs typeface="Open Sans" pitchFamily="34" charset="-120"/>
              </a:rPr>
              <a:t>Возможен платеж с конвертацией </a:t>
            </a:r>
            <a:r>
              <a:rPr lang="ru-RU" sz="1200" dirty="0">
                <a:solidFill>
                  <a:srgbClr val="443728"/>
                </a:solidFill>
                <a:latin typeface="+mn-lt"/>
                <a:ea typeface="Open Sans" pitchFamily="34" charset="-122"/>
                <a:cs typeface="Open Sans" pitchFamily="34" charset="-120"/>
              </a:rPr>
              <a:t>в банковской котировке банка отправителя типа "Рыночный валютный курс"</a:t>
            </a:r>
          </a:p>
        </p:txBody>
      </p:sp>
      <p:sp>
        <p:nvSpPr>
          <p:cNvPr id="23" name="Shape 19"/>
          <p:cNvSpPr/>
          <p:nvPr/>
        </p:nvSpPr>
        <p:spPr>
          <a:xfrm>
            <a:off x="720751" y="6043094"/>
            <a:ext cx="297726" cy="297726"/>
          </a:xfrm>
          <a:prstGeom prst="roundRect">
            <a:avLst>
              <a:gd name="adj" fmla="val 18670"/>
            </a:avLst>
          </a:prstGeom>
          <a:solidFill>
            <a:srgbClr val="B3BDB5"/>
          </a:solidFill>
          <a:ln w="7620">
            <a:solidFill>
              <a:srgbClr val="99A39B"/>
            </a:solidFill>
            <a:prstDash val="solid"/>
          </a:ln>
        </p:spPr>
        <p:txBody>
          <a:bodyPr/>
          <a:lstStyle/>
          <a:p>
            <a:endParaRPr lang="ru-RU"/>
          </a:p>
        </p:txBody>
      </p:sp>
      <p:pic>
        <p:nvPicPr>
          <p:cNvPr id="24"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0372" y="6092716"/>
            <a:ext cx="198483" cy="198483"/>
          </a:xfrm>
          <a:prstGeom prst="rect">
            <a:avLst/>
          </a:prstGeom>
        </p:spPr>
      </p:pic>
      <p:sp>
        <p:nvSpPr>
          <p:cNvPr id="25" name="Text 20"/>
          <p:cNvSpPr/>
          <p:nvPr/>
        </p:nvSpPr>
        <p:spPr>
          <a:xfrm>
            <a:off x="1150764" y="6088548"/>
            <a:ext cx="1926878" cy="206720"/>
          </a:xfrm>
          <a:prstGeom prst="rect">
            <a:avLst/>
          </a:prstGeom>
          <a:noFill/>
          <a:ln/>
        </p:spPr>
        <p:txBody>
          <a:bodyPr wrap="none" lIns="0" tIns="0" rIns="0" bIns="0" rtlCol="0" anchor="t"/>
          <a:lstStyle/>
          <a:p>
            <a:pPr>
              <a:lnSpc>
                <a:spcPts val="1625"/>
              </a:lnSpc>
            </a:pPr>
            <a:r>
              <a:rPr lang="en-US" sz="1400" b="1" dirty="0">
                <a:solidFill>
                  <a:srgbClr val="443728"/>
                </a:solidFill>
                <a:latin typeface="+mn-lt"/>
                <a:ea typeface="Crimson Pro Bold" pitchFamily="34" charset="-122"/>
                <a:cs typeface="Crimson Pro Bold" pitchFamily="34" charset="-120"/>
              </a:rPr>
              <a:t>Альтернативный курс</a:t>
            </a:r>
            <a:endParaRPr lang="en-US" sz="1400" dirty="0">
              <a:latin typeface="+mn-lt"/>
            </a:endParaRPr>
          </a:p>
        </p:txBody>
      </p:sp>
      <p:sp>
        <p:nvSpPr>
          <p:cNvPr id="26" name="Text 21"/>
          <p:cNvSpPr/>
          <p:nvPr/>
        </p:nvSpPr>
        <p:spPr>
          <a:xfrm>
            <a:off x="1150765" y="6374662"/>
            <a:ext cx="3083539" cy="211782"/>
          </a:xfrm>
          <a:prstGeom prst="rect">
            <a:avLst/>
          </a:prstGeom>
          <a:noFill/>
          <a:ln/>
        </p:spPr>
        <p:txBody>
          <a:bodyPr wrap="none" lIns="0" tIns="0" rIns="0" bIns="0" rtlCol="0" anchor="t"/>
          <a:lstStyle/>
          <a:p>
            <a:pPr>
              <a:lnSpc>
                <a:spcPts val="1667"/>
              </a:lnSpc>
            </a:pPr>
            <a:r>
              <a:rPr lang="ru-RU" sz="1200" dirty="0">
                <a:solidFill>
                  <a:srgbClr val="443728"/>
                </a:solidFill>
                <a:latin typeface="+mn-lt"/>
                <a:ea typeface="Open Sans" pitchFamily="34" charset="-122"/>
                <a:cs typeface="Open Sans" pitchFamily="34" charset="-120"/>
              </a:rPr>
              <a:t>Если котировка не найдена, то</a:t>
            </a:r>
            <a:r>
              <a:rPr lang="en-US" sz="1200" dirty="0">
                <a:solidFill>
                  <a:srgbClr val="443728"/>
                </a:solidFill>
                <a:latin typeface="+mn-lt"/>
                <a:ea typeface="Open Sans" pitchFamily="34" charset="-122"/>
                <a:cs typeface="Open Sans" pitchFamily="34" charset="-120"/>
              </a:rPr>
              <a:t> курс ЦБ РФ</a:t>
            </a:r>
            <a:endParaRPr lang="en-US" sz="1200" dirty="0">
              <a:latin typeface="+mn-lt"/>
            </a:endParaRPr>
          </a:p>
        </p:txBody>
      </p:sp>
      <p:pic>
        <p:nvPicPr>
          <p:cNvPr id="27" name="Рисунок 26">
            <a:extLst>
              <a:ext uri="{FF2B5EF4-FFF2-40B4-BE49-F238E27FC236}">
                <a16:creationId xmlns:a16="http://schemas.microsoft.com/office/drawing/2014/main" id="{5E7A7CD7-9D36-4E5C-AF24-352DD68D61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188608" y="4268418"/>
            <a:ext cx="5381092" cy="2326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466013" y="-18595"/>
            <a:ext cx="4729162" cy="6878183"/>
          </a:xfrm>
          <a:prstGeom prst="rect">
            <a:avLst/>
          </a:prstGeom>
        </p:spPr>
      </p:pic>
      <p:sp>
        <p:nvSpPr>
          <p:cNvPr id="4" name="Text 1"/>
          <p:cNvSpPr/>
          <p:nvPr/>
        </p:nvSpPr>
        <p:spPr>
          <a:xfrm>
            <a:off x="696913" y="188913"/>
            <a:ext cx="6769100" cy="79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Снижение ошибок при конвертации валют</a:t>
            </a:r>
          </a:p>
        </p:txBody>
      </p:sp>
      <p:sp>
        <p:nvSpPr>
          <p:cNvPr id="5" name="Text 2"/>
          <p:cNvSpPr/>
          <p:nvPr/>
        </p:nvSpPr>
        <p:spPr>
          <a:xfrm>
            <a:off x="983960" y="1341562"/>
            <a:ext cx="2436583" cy="243142"/>
          </a:xfrm>
          <a:prstGeom prst="rect">
            <a:avLst/>
          </a:prstGeom>
          <a:noFill/>
          <a:ln/>
        </p:spPr>
        <p:txBody>
          <a:bodyPr wrap="none" lIns="0" tIns="0" rIns="0" bIns="0" rtlCol="0" anchor="t"/>
          <a:lstStyle/>
          <a:p>
            <a:pPr>
              <a:lnSpc>
                <a:spcPts val="1875"/>
              </a:lnSpc>
            </a:pPr>
            <a:r>
              <a:rPr lang="en-US" b="1" dirty="0">
                <a:solidFill>
                  <a:srgbClr val="443728"/>
                </a:solidFill>
                <a:latin typeface="+mn-lt"/>
                <a:ea typeface="Crimson Pro Bold" pitchFamily="34" charset="-122"/>
                <a:cs typeface="Crimson Pro Bold" pitchFamily="34" charset="-120"/>
              </a:rPr>
              <a:t>Ограничения </a:t>
            </a:r>
            <a:r>
              <a:rPr lang="en-US" b="1" dirty="0" err="1">
                <a:solidFill>
                  <a:srgbClr val="443728"/>
                </a:solidFill>
                <a:latin typeface="+mn-lt"/>
                <a:ea typeface="Crimson Pro Bold" pitchFamily="34" charset="-122"/>
                <a:cs typeface="Crimson Pro Bold" pitchFamily="34" charset="-120"/>
              </a:rPr>
              <a:t>по</a:t>
            </a:r>
            <a:r>
              <a:rPr lang="en-US" b="1" dirty="0">
                <a:solidFill>
                  <a:srgbClr val="443728"/>
                </a:solidFill>
                <a:latin typeface="+mn-lt"/>
                <a:ea typeface="Crimson Pro Bold" pitchFamily="34" charset="-122"/>
                <a:cs typeface="Crimson Pro Bold" pitchFamily="34" charset="-120"/>
              </a:rPr>
              <a:t> </a:t>
            </a:r>
            <a:r>
              <a:rPr lang="en-US" b="1" dirty="0" err="1">
                <a:solidFill>
                  <a:srgbClr val="443728"/>
                </a:solidFill>
                <a:latin typeface="+mn-lt"/>
                <a:ea typeface="Crimson Pro Bold" pitchFamily="34" charset="-122"/>
                <a:cs typeface="Crimson Pro Bold" pitchFamily="34" charset="-120"/>
              </a:rPr>
              <a:t>счетам</a:t>
            </a:r>
            <a:endParaRPr lang="en-US" dirty="0">
              <a:latin typeface="+mn-lt"/>
            </a:endParaRPr>
          </a:p>
        </p:txBody>
      </p:sp>
      <p:sp>
        <p:nvSpPr>
          <p:cNvPr id="6" name="Text 3"/>
          <p:cNvSpPr/>
          <p:nvPr/>
        </p:nvSpPr>
        <p:spPr>
          <a:xfrm>
            <a:off x="983959" y="1818120"/>
            <a:ext cx="5689692" cy="497797"/>
          </a:xfrm>
          <a:prstGeom prst="rect">
            <a:avLst/>
          </a:prstGeom>
          <a:noFill/>
          <a:ln/>
        </p:spPr>
        <p:txBody>
          <a:bodyPr wrap="square" lIns="0" tIns="0" rIns="0" bIns="0" rtlCol="0" anchor="t"/>
          <a:lstStyle/>
          <a:p>
            <a:pPr marL="285807" indent="-285807">
              <a:lnSpc>
                <a:spcPts val="1959"/>
              </a:lnSpc>
              <a:buSzPct val="100000"/>
              <a:buChar char="•"/>
            </a:pPr>
            <a:r>
              <a:rPr lang="en-US" sz="1600" dirty="0">
                <a:solidFill>
                  <a:srgbClr val="443728"/>
                </a:solidFill>
                <a:latin typeface="+mn-lt"/>
                <a:ea typeface="Open Sans" pitchFamily="34" charset="-122"/>
                <a:cs typeface="Open Sans" pitchFamily="34" charset="-120"/>
              </a:rPr>
              <a:t>Выбор счетов (списания/зачисления) по умолчанию ограничен счетами </a:t>
            </a:r>
            <a:r>
              <a:rPr lang="en-US" sz="1600" dirty="0" err="1">
                <a:solidFill>
                  <a:srgbClr val="443728"/>
                </a:solidFill>
                <a:latin typeface="+mn-lt"/>
                <a:ea typeface="Open Sans" pitchFamily="34" charset="-122"/>
                <a:cs typeface="Open Sans" pitchFamily="34" charset="-120"/>
              </a:rPr>
              <a:t>выбранного</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банка</a:t>
            </a:r>
            <a:endParaRPr lang="en-US" sz="1600" dirty="0">
              <a:latin typeface="+mn-lt"/>
            </a:endParaRPr>
          </a:p>
        </p:txBody>
      </p:sp>
      <p:sp>
        <p:nvSpPr>
          <p:cNvPr id="7" name="Text 4"/>
          <p:cNvSpPr/>
          <p:nvPr/>
        </p:nvSpPr>
        <p:spPr>
          <a:xfrm>
            <a:off x="983959" y="2420243"/>
            <a:ext cx="5925128" cy="248898"/>
          </a:xfrm>
          <a:prstGeom prst="rect">
            <a:avLst/>
          </a:prstGeom>
          <a:noFill/>
          <a:ln/>
        </p:spPr>
        <p:txBody>
          <a:bodyPr wrap="none" lIns="0" tIns="0" rIns="0" bIns="0" rtlCol="0" anchor="t"/>
          <a:lstStyle/>
          <a:p>
            <a:pPr marL="285807" indent="-285807">
              <a:lnSpc>
                <a:spcPts val="1959"/>
              </a:lnSpc>
              <a:buSzPct val="100000"/>
              <a:buChar char="•"/>
            </a:pPr>
            <a:r>
              <a:rPr lang="ru-RU" sz="1600" dirty="0">
                <a:solidFill>
                  <a:srgbClr val="443728"/>
                </a:solidFill>
                <a:latin typeface="+mn-lt"/>
                <a:ea typeface="Open Sans" pitchFamily="34" charset="-122"/>
                <a:cs typeface="Open Sans" pitchFamily="34" charset="-120"/>
              </a:rPr>
              <a:t>П</a:t>
            </a:r>
            <a:r>
              <a:rPr lang="en-US" sz="1600" dirty="0" err="1">
                <a:solidFill>
                  <a:srgbClr val="443728"/>
                </a:solidFill>
                <a:latin typeface="+mn-lt"/>
                <a:ea typeface="Open Sans" pitchFamily="34" charset="-122"/>
                <a:cs typeface="Open Sans" pitchFamily="34" charset="-120"/>
              </a:rPr>
              <a:t>ереключатель</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a:t>
            </a:r>
            <a:r>
              <a:rPr lang="en-US" sz="1600" b="1" dirty="0" err="1">
                <a:solidFill>
                  <a:srgbClr val="443728"/>
                </a:solidFill>
                <a:latin typeface="+mn-lt"/>
                <a:ea typeface="Open Sans" pitchFamily="34" charset="-122"/>
                <a:cs typeface="Open Sans" pitchFamily="34" charset="-120"/>
              </a:rPr>
              <a:t>Доступные</a:t>
            </a:r>
            <a:r>
              <a:rPr lang="en-US" sz="1600" b="1" dirty="0">
                <a:solidFill>
                  <a:srgbClr val="443728"/>
                </a:solidFill>
                <a:latin typeface="+mn-lt"/>
                <a:ea typeface="Open Sans" pitchFamily="34" charset="-122"/>
                <a:cs typeface="Open Sans" pitchFamily="34" charset="-120"/>
              </a:rPr>
              <a:t>/</a:t>
            </a:r>
            <a:r>
              <a:rPr lang="en-US" sz="1600" b="1" dirty="0" err="1">
                <a:solidFill>
                  <a:srgbClr val="443728"/>
                </a:solidFill>
                <a:latin typeface="+mn-lt"/>
                <a:ea typeface="Open Sans" pitchFamily="34" charset="-122"/>
                <a:cs typeface="Open Sans" pitchFamily="34" charset="-120"/>
              </a:rPr>
              <a:t>Все</a:t>
            </a:r>
            <a:r>
              <a:rPr lang="ru-RU" sz="1600" dirty="0">
                <a:solidFill>
                  <a:srgbClr val="443728"/>
                </a:solidFill>
                <a:latin typeface="+mn-lt"/>
                <a:ea typeface="Open Sans" pitchFamily="34" charset="-122"/>
                <a:cs typeface="Open Sans" pitchFamily="34" charset="-120"/>
              </a:rPr>
              <a:t>"</a:t>
            </a:r>
            <a:r>
              <a:rPr lang="en-US" sz="1600" dirty="0">
                <a:solidFill>
                  <a:srgbClr val="443728"/>
                </a:solidFill>
                <a:latin typeface="+mn-lt"/>
                <a:ea typeface="Open Sans" pitchFamily="34" charset="-122"/>
                <a:cs typeface="Open Sans" pitchFamily="34" charset="-120"/>
              </a:rPr>
              <a:t> позволяет:</a:t>
            </a:r>
            <a:endParaRPr lang="en-US" sz="1600" dirty="0">
              <a:latin typeface="+mn-lt"/>
            </a:endParaRPr>
          </a:p>
        </p:txBody>
      </p:sp>
      <p:sp>
        <p:nvSpPr>
          <p:cNvPr id="8" name="Text 5"/>
          <p:cNvSpPr/>
          <p:nvPr/>
        </p:nvSpPr>
        <p:spPr>
          <a:xfrm>
            <a:off x="983960" y="2734660"/>
            <a:ext cx="4825596" cy="263086"/>
          </a:xfrm>
          <a:prstGeom prst="rect">
            <a:avLst/>
          </a:prstGeom>
          <a:noFill/>
          <a:ln/>
        </p:spPr>
        <p:txBody>
          <a:bodyPr wrap="square" lIns="0" tIns="0" rIns="0" bIns="0" rtlCol="0" anchor="t"/>
          <a:lstStyle/>
          <a:p>
            <a:pPr marL="571614" lvl="1" indent="-285807">
              <a:lnSpc>
                <a:spcPts val="1959"/>
              </a:lnSpc>
              <a:buSzPct val="100000"/>
              <a:buChar char="•"/>
            </a:pPr>
            <a:r>
              <a:rPr lang="en-US" sz="1600" dirty="0" err="1">
                <a:solidFill>
                  <a:srgbClr val="443728"/>
                </a:solidFill>
                <a:latin typeface="+mn-lt"/>
                <a:ea typeface="Open Sans" pitchFamily="34" charset="-122"/>
                <a:cs typeface="Open Sans" pitchFamily="34" charset="-120"/>
              </a:rPr>
              <a:t>Доступные</a:t>
            </a:r>
            <a:r>
              <a:rPr lang="en-US" sz="1600" dirty="0">
                <a:solidFill>
                  <a:srgbClr val="443728"/>
                </a:solidFill>
                <a:latin typeface="+mn-lt"/>
                <a:ea typeface="Open Sans" pitchFamily="34" charset="-122"/>
                <a:cs typeface="Open Sans" pitchFamily="34" charset="-120"/>
              </a:rPr>
              <a:t>: отображать только релевантные счета </a:t>
            </a:r>
            <a:r>
              <a:rPr lang="en-US" sz="1600" dirty="0" err="1">
                <a:solidFill>
                  <a:srgbClr val="443728"/>
                </a:solidFill>
                <a:latin typeface="+mn-lt"/>
                <a:ea typeface="Open Sans" pitchFamily="34" charset="-122"/>
                <a:cs typeface="Open Sans" pitchFamily="34" charset="-120"/>
              </a:rPr>
              <a:t>текущего</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банка</a:t>
            </a:r>
            <a:endParaRPr lang="en-US" sz="1600" dirty="0">
              <a:latin typeface="+mn-lt"/>
            </a:endParaRPr>
          </a:p>
        </p:txBody>
      </p:sp>
      <p:sp>
        <p:nvSpPr>
          <p:cNvPr id="9" name="Text 6"/>
          <p:cNvSpPr/>
          <p:nvPr/>
        </p:nvSpPr>
        <p:spPr>
          <a:xfrm>
            <a:off x="983959" y="3364045"/>
            <a:ext cx="5113629" cy="497797"/>
          </a:xfrm>
          <a:prstGeom prst="rect">
            <a:avLst/>
          </a:prstGeom>
          <a:noFill/>
          <a:ln/>
        </p:spPr>
        <p:txBody>
          <a:bodyPr wrap="square" lIns="0" tIns="0" rIns="0" bIns="0" rtlCol="0" anchor="t"/>
          <a:lstStyle/>
          <a:p>
            <a:pPr marL="571614" lvl="1" indent="-285807">
              <a:lnSpc>
                <a:spcPts val="1959"/>
              </a:lnSpc>
              <a:buSzPct val="100000"/>
              <a:buChar char="•"/>
            </a:pPr>
            <a:r>
              <a:rPr lang="en-US" sz="1600" dirty="0" err="1">
                <a:solidFill>
                  <a:srgbClr val="443728"/>
                </a:solidFill>
                <a:latin typeface="+mn-lt"/>
                <a:ea typeface="Open Sans" pitchFamily="34" charset="-122"/>
                <a:cs typeface="Open Sans" pitchFamily="34" charset="-120"/>
              </a:rPr>
              <a:t>Все</a:t>
            </a:r>
            <a:r>
              <a:rPr lang="en-US" sz="1600" dirty="0">
                <a:solidFill>
                  <a:srgbClr val="443728"/>
                </a:solidFill>
                <a:latin typeface="+mn-lt"/>
                <a:ea typeface="Open Sans" pitchFamily="34" charset="-122"/>
                <a:cs typeface="Open Sans" pitchFamily="34" charset="-120"/>
              </a:rPr>
              <a:t>: отображать все счета, включая счета </a:t>
            </a:r>
            <a:r>
              <a:rPr lang="en-US" sz="1600" dirty="0" err="1">
                <a:solidFill>
                  <a:srgbClr val="443728"/>
                </a:solidFill>
                <a:latin typeface="+mn-lt"/>
                <a:ea typeface="Open Sans" pitchFamily="34" charset="-122"/>
                <a:cs typeface="Open Sans" pitchFamily="34" charset="-120"/>
              </a:rPr>
              <a:t>других</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банков</a:t>
            </a:r>
            <a:endParaRPr lang="en-US" sz="1600" dirty="0">
              <a:latin typeface="+mn-lt"/>
            </a:endParaRPr>
          </a:p>
        </p:txBody>
      </p:sp>
      <p:sp>
        <p:nvSpPr>
          <p:cNvPr id="10" name="Text 7"/>
          <p:cNvSpPr/>
          <p:nvPr/>
        </p:nvSpPr>
        <p:spPr>
          <a:xfrm>
            <a:off x="983959" y="4212240"/>
            <a:ext cx="2725177" cy="243142"/>
          </a:xfrm>
          <a:prstGeom prst="rect">
            <a:avLst/>
          </a:prstGeom>
          <a:noFill/>
          <a:ln/>
        </p:spPr>
        <p:txBody>
          <a:bodyPr wrap="none" lIns="0" tIns="0" rIns="0" bIns="0" rtlCol="0" anchor="t"/>
          <a:lstStyle/>
          <a:p>
            <a:pPr>
              <a:lnSpc>
                <a:spcPts val="1875"/>
              </a:lnSpc>
            </a:pPr>
            <a:r>
              <a:rPr lang="en-US" b="1" dirty="0">
                <a:solidFill>
                  <a:srgbClr val="443728"/>
                </a:solidFill>
                <a:latin typeface="+mn-lt"/>
                <a:ea typeface="Crimson Pro Bold" pitchFamily="34" charset="-122"/>
                <a:cs typeface="Crimson Pro Bold" pitchFamily="34" charset="-120"/>
              </a:rPr>
              <a:t>Применение ограничений</a:t>
            </a:r>
            <a:endParaRPr lang="en-US" dirty="0">
              <a:latin typeface="+mn-lt"/>
            </a:endParaRPr>
          </a:p>
        </p:txBody>
      </p:sp>
      <p:sp>
        <p:nvSpPr>
          <p:cNvPr id="11" name="Text 8"/>
          <p:cNvSpPr/>
          <p:nvPr/>
        </p:nvSpPr>
        <p:spPr>
          <a:xfrm>
            <a:off x="983958" y="4688799"/>
            <a:ext cx="5925128" cy="248898"/>
          </a:xfrm>
          <a:prstGeom prst="rect">
            <a:avLst/>
          </a:prstGeom>
          <a:noFill/>
          <a:ln/>
        </p:spPr>
        <p:txBody>
          <a:bodyPr wrap="none" lIns="0" tIns="0" rIns="0" bIns="0" rtlCol="0" anchor="t"/>
          <a:lstStyle/>
          <a:p>
            <a:pPr marL="285807" indent="-285807">
              <a:lnSpc>
                <a:spcPts val="1959"/>
              </a:lnSpc>
              <a:buSzPct val="100000"/>
              <a:buChar char="•"/>
            </a:pPr>
            <a:r>
              <a:rPr lang="en-US" sz="1600" dirty="0">
                <a:solidFill>
                  <a:srgbClr val="443728"/>
                </a:solidFill>
                <a:latin typeface="+mn-lt"/>
                <a:ea typeface="Open Sans" pitchFamily="34" charset="-122"/>
                <a:cs typeface="Open Sans" pitchFamily="34" charset="-120"/>
              </a:rPr>
              <a:t>В заявках на оплату для операций </a:t>
            </a:r>
            <a:r>
              <a:rPr lang="en-US" sz="1600" dirty="0" err="1">
                <a:solidFill>
                  <a:srgbClr val="443728"/>
                </a:solidFill>
                <a:latin typeface="+mn-lt"/>
                <a:ea typeface="Open Sans" pitchFamily="34" charset="-122"/>
                <a:cs typeface="Open Sans" pitchFamily="34" charset="-120"/>
              </a:rPr>
              <a:t>конвертации</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валют</a:t>
            </a:r>
            <a:endParaRPr lang="en-US" sz="1600" dirty="0">
              <a:latin typeface="+mn-lt"/>
            </a:endParaRPr>
          </a:p>
        </p:txBody>
      </p:sp>
      <p:sp>
        <p:nvSpPr>
          <p:cNvPr id="12" name="Text 9"/>
          <p:cNvSpPr/>
          <p:nvPr/>
        </p:nvSpPr>
        <p:spPr>
          <a:xfrm>
            <a:off x="983958" y="5064089"/>
            <a:ext cx="5833708" cy="497797"/>
          </a:xfrm>
          <a:prstGeom prst="rect">
            <a:avLst/>
          </a:prstGeom>
          <a:noFill/>
          <a:ln/>
        </p:spPr>
        <p:txBody>
          <a:bodyPr wrap="square" lIns="0" tIns="0" rIns="0" bIns="0" rtlCol="0" anchor="t"/>
          <a:lstStyle/>
          <a:p>
            <a:pPr marL="285807" indent="-285807">
              <a:lnSpc>
                <a:spcPts val="1959"/>
              </a:lnSpc>
              <a:buSzPct val="100000"/>
              <a:buChar char="•"/>
            </a:pPr>
            <a:r>
              <a:rPr lang="en-US" sz="1600" dirty="0">
                <a:solidFill>
                  <a:srgbClr val="443728"/>
                </a:solidFill>
                <a:latin typeface="+mn-lt"/>
                <a:ea typeface="Open Sans" pitchFamily="34" charset="-122"/>
                <a:cs typeface="Open Sans" pitchFamily="34" charset="-120"/>
              </a:rPr>
              <a:t>В Платежном календаре для </a:t>
            </a:r>
            <a:r>
              <a:rPr lang="en-US" sz="1600" dirty="0" err="1">
                <a:solidFill>
                  <a:srgbClr val="443728"/>
                </a:solidFill>
                <a:latin typeface="+mn-lt"/>
                <a:ea typeface="Open Sans" pitchFamily="34" charset="-122"/>
                <a:cs typeface="Open Sans" pitchFamily="34" charset="-120"/>
              </a:rPr>
              <a:t>операций</a:t>
            </a:r>
            <a:r>
              <a:rPr lang="en-US" sz="1600" dirty="0">
                <a:solidFill>
                  <a:srgbClr val="443728"/>
                </a:solidFill>
                <a:latin typeface="+mn-lt"/>
                <a:ea typeface="Open Sans" pitchFamily="34" charset="-122"/>
                <a:cs typeface="Open Sans" pitchFamily="34" charset="-120"/>
              </a:rPr>
              <a:t> </a:t>
            </a:r>
            <a:r>
              <a:rPr lang="ru-RU" sz="1600" dirty="0">
                <a:solidFill>
                  <a:srgbClr val="443728"/>
                </a:solidFill>
                <a:latin typeface="+mn-lt"/>
                <a:ea typeface="Open Sans" pitchFamily="34" charset="-122"/>
                <a:cs typeface="Open Sans" pitchFamily="34" charset="-120"/>
              </a:rPr>
              <a:t>"</a:t>
            </a:r>
            <a:r>
              <a:rPr lang="en-US" sz="1600" dirty="0" err="1">
                <a:solidFill>
                  <a:srgbClr val="443728"/>
                </a:solidFill>
                <a:latin typeface="+mn-lt"/>
                <a:ea typeface="Open Sans" pitchFamily="34" charset="-122"/>
                <a:cs typeface="Open Sans" pitchFamily="34" charset="-120"/>
              </a:rPr>
              <a:t>Приобретение</a:t>
            </a:r>
            <a:r>
              <a:rPr lang="ru-RU" sz="1600" dirty="0">
                <a:solidFill>
                  <a:srgbClr val="443728"/>
                </a:solidFill>
                <a:latin typeface="+mn-lt"/>
                <a:ea typeface="Open Sans" pitchFamily="34" charset="-122"/>
                <a:cs typeface="Open Sans" pitchFamily="34" charset="-120"/>
              </a:rPr>
              <a:t> </a:t>
            </a:r>
            <a:r>
              <a:rPr lang="en-US" sz="1600" dirty="0">
                <a:solidFill>
                  <a:srgbClr val="443728"/>
                </a:solidFill>
                <a:latin typeface="+mn-lt"/>
                <a:ea typeface="Open Sans" pitchFamily="34" charset="-122"/>
                <a:cs typeface="Open Sans" pitchFamily="34" charset="-120"/>
              </a:rPr>
              <a:t>/Продажа </a:t>
            </a:r>
            <a:r>
              <a:rPr lang="en-US" sz="1600" dirty="0" err="1">
                <a:solidFill>
                  <a:srgbClr val="443728"/>
                </a:solidFill>
                <a:latin typeface="+mn-lt"/>
                <a:ea typeface="Open Sans" pitchFamily="34" charset="-122"/>
                <a:cs typeface="Open Sans" pitchFamily="34" charset="-120"/>
              </a:rPr>
              <a:t>валюты</a:t>
            </a:r>
            <a:r>
              <a:rPr lang="en-US" sz="1600" dirty="0">
                <a:solidFill>
                  <a:srgbClr val="443728"/>
                </a:solidFill>
                <a:latin typeface="+mn-lt"/>
                <a:ea typeface="Open Sans" pitchFamily="34" charset="-122"/>
                <a:cs typeface="Open Sans" pitchFamily="34" charset="-120"/>
              </a:rPr>
              <a:t> </a:t>
            </a:r>
            <a:r>
              <a:rPr lang="en-US" sz="1600" dirty="0" err="1">
                <a:solidFill>
                  <a:srgbClr val="443728"/>
                </a:solidFill>
                <a:latin typeface="+mn-lt"/>
                <a:ea typeface="Open Sans" pitchFamily="34" charset="-122"/>
                <a:cs typeface="Open Sans" pitchFamily="34" charset="-120"/>
              </a:rPr>
              <a:t>сч</a:t>
            </a:r>
            <a:r>
              <a:rPr lang="ru-RU" sz="1600" dirty="0">
                <a:solidFill>
                  <a:srgbClr val="443728"/>
                </a:solidFill>
                <a:latin typeface="+mn-lt"/>
                <a:ea typeface="Open Sans" pitchFamily="34" charset="-122"/>
                <a:cs typeface="Open Sans" pitchFamily="34" charset="-120"/>
              </a:rPr>
              <a:t>е</a:t>
            </a:r>
            <a:r>
              <a:rPr lang="en-US" sz="1600" dirty="0" err="1">
                <a:solidFill>
                  <a:srgbClr val="443728"/>
                </a:solidFill>
                <a:latin typeface="+mn-lt"/>
                <a:ea typeface="Open Sans" pitchFamily="34" charset="-122"/>
                <a:cs typeface="Open Sans" pitchFamily="34" charset="-120"/>
              </a:rPr>
              <a:t>та</a:t>
            </a:r>
            <a:r>
              <a:rPr lang="ru-RU" sz="1600" dirty="0">
                <a:solidFill>
                  <a:srgbClr val="443728"/>
                </a:solidFill>
                <a:latin typeface="+mn-lt"/>
                <a:ea typeface="Open Sans" pitchFamily="34" charset="-122"/>
                <a:cs typeface="Open Sans" pitchFamily="34" charset="-120"/>
              </a:rPr>
              <a:t>"</a:t>
            </a:r>
            <a:endParaRPr lang="en-US" sz="1600" dirty="0">
              <a:latin typeface="+mn-lt"/>
            </a:endParaRPr>
          </a:p>
        </p:txBody>
      </p:sp>
      <p:sp>
        <p:nvSpPr>
          <p:cNvPr id="17" name="Shape 14">
            <a:extLst>
              <a:ext uri="{FF2B5EF4-FFF2-40B4-BE49-F238E27FC236}">
                <a16:creationId xmlns:a16="http://schemas.microsoft.com/office/drawing/2014/main" id="{94143A30-6C5F-477F-A5CB-DBEC1DD4266A}"/>
              </a:ext>
            </a:extLst>
          </p:cNvPr>
          <p:cNvSpPr/>
          <p:nvPr/>
        </p:nvSpPr>
        <p:spPr>
          <a:xfrm>
            <a:off x="694566" y="5912285"/>
            <a:ext cx="6408785" cy="692204"/>
          </a:xfrm>
          <a:prstGeom prst="roundRect">
            <a:avLst>
              <a:gd name="adj" fmla="val 4223"/>
            </a:avLst>
          </a:prstGeom>
          <a:solidFill>
            <a:srgbClr val="E1D4D0"/>
          </a:solidFill>
          <a:ln/>
        </p:spPr>
        <p:txBody>
          <a:bodyPr/>
          <a:lstStyle/>
          <a:p>
            <a:endParaRPr lang="ru-RU"/>
          </a:p>
        </p:txBody>
      </p:sp>
      <p:pic>
        <p:nvPicPr>
          <p:cNvPr id="18" name="Image 1" descr="preencoded.png">
            <a:extLst>
              <a:ext uri="{FF2B5EF4-FFF2-40B4-BE49-F238E27FC236}">
                <a16:creationId xmlns:a16="http://schemas.microsoft.com/office/drawing/2014/main" id="{18E04082-BA6F-4534-94B8-9D10FBB798FC}"/>
              </a:ext>
            </a:extLst>
          </p:cNvPr>
          <p:cNvPicPr>
            <a:picLocks noChangeAspect="1"/>
          </p:cNvPicPr>
          <p:nvPr/>
        </p:nvPicPr>
        <p:blipFill>
          <a:blip r:embed="rId4"/>
          <a:stretch>
            <a:fillRect/>
          </a:stretch>
        </p:blipFill>
        <p:spPr>
          <a:xfrm>
            <a:off x="841842" y="6066945"/>
            <a:ext cx="184093" cy="147275"/>
          </a:xfrm>
          <a:prstGeom prst="rect">
            <a:avLst/>
          </a:prstGeom>
        </p:spPr>
      </p:pic>
      <p:sp>
        <p:nvSpPr>
          <p:cNvPr id="19" name="Text 15">
            <a:extLst>
              <a:ext uri="{FF2B5EF4-FFF2-40B4-BE49-F238E27FC236}">
                <a16:creationId xmlns:a16="http://schemas.microsoft.com/office/drawing/2014/main" id="{F5B8EA5B-9905-4DF4-B02D-3D1687080A84}"/>
              </a:ext>
            </a:extLst>
          </p:cNvPr>
          <p:cNvSpPr/>
          <p:nvPr/>
        </p:nvSpPr>
        <p:spPr>
          <a:xfrm>
            <a:off x="1173210" y="6024370"/>
            <a:ext cx="5707093" cy="235600"/>
          </a:xfrm>
          <a:prstGeom prst="rect">
            <a:avLst/>
          </a:prstGeom>
          <a:noFill/>
          <a:ln/>
        </p:spPr>
        <p:txBody>
          <a:bodyPr wrap="square" lIns="0" tIns="0" rIns="0" bIns="0" rtlCol="0" anchor="t"/>
          <a:lstStyle/>
          <a:p>
            <a:pPr>
              <a:lnSpc>
                <a:spcPts val="1834"/>
              </a:lnSpc>
            </a:pPr>
            <a:r>
              <a:rPr lang="ru-RU" sz="1200" dirty="0">
                <a:solidFill>
                  <a:srgbClr val="000000"/>
                </a:solidFill>
                <a:latin typeface="+mn-lt"/>
                <a:ea typeface="Open Sans" pitchFamily="34" charset="-122"/>
                <a:cs typeface="Open Sans" pitchFamily="34" charset="-120"/>
              </a:rPr>
              <a:t>Переключатель </a:t>
            </a:r>
            <a:r>
              <a:rPr lang="ru-RU" sz="1200" b="1" dirty="0">
                <a:solidFill>
                  <a:srgbClr val="000000"/>
                </a:solidFill>
                <a:latin typeface="+mn-lt"/>
                <a:ea typeface="Open Sans" pitchFamily="34" charset="-122"/>
                <a:cs typeface="Open Sans" pitchFamily="34" charset="-120"/>
              </a:rPr>
              <a:t>Доступные/Все </a:t>
            </a:r>
            <a:r>
              <a:rPr lang="ru-RU" sz="1200" dirty="0">
                <a:solidFill>
                  <a:srgbClr val="000000"/>
                </a:solidFill>
                <a:latin typeface="+mn-lt"/>
                <a:ea typeface="Open Sans" pitchFamily="34" charset="-122"/>
                <a:cs typeface="Open Sans" pitchFamily="34" charset="-120"/>
              </a:rPr>
              <a:t>в форме выбора счета реализован только в 1С: УХ</a:t>
            </a:r>
            <a:r>
              <a:rPr lang="ru-RU" sz="1200" b="1" dirty="0">
                <a:solidFill>
                  <a:srgbClr val="000000"/>
                </a:solidFill>
                <a:latin typeface="+mn-lt"/>
                <a:ea typeface="Open Sans" pitchFamily="34" charset="-122"/>
                <a:cs typeface="Open Sans" pitchFamily="34" charset="-120"/>
              </a:rPr>
              <a:t>, </a:t>
            </a:r>
            <a:r>
              <a:rPr lang="ru-RU" sz="1200" b="0" i="0" dirty="0">
                <a:solidFill>
                  <a:srgbClr val="0F1115"/>
                </a:solidFill>
                <a:effectLst/>
                <a:latin typeface="+mn-lt"/>
              </a:rPr>
              <a:t>в ERP.УХ </a:t>
            </a:r>
            <a:r>
              <a:rPr lang="ru-RU" sz="1200" dirty="0">
                <a:solidFill>
                  <a:srgbClr val="000000"/>
                </a:solidFill>
                <a:latin typeface="+mn-lt"/>
                <a:ea typeface="Open Sans" pitchFamily="34" charset="-122"/>
                <a:cs typeface="Open Sans" pitchFamily="34" charset="-120"/>
              </a:rPr>
              <a:t>—</a:t>
            </a:r>
            <a:r>
              <a:rPr lang="ru-RU" sz="1200" b="0" i="0" dirty="0">
                <a:solidFill>
                  <a:srgbClr val="0F1115"/>
                </a:solidFill>
                <a:effectLst/>
                <a:latin typeface="+mn-lt"/>
              </a:rPr>
              <a:t> поддержан механизм учетного ядра </a:t>
            </a:r>
            <a:r>
              <a:rPr lang="en-US" sz="1200" b="0" i="0" dirty="0">
                <a:solidFill>
                  <a:srgbClr val="0F1115"/>
                </a:solidFill>
                <a:effectLst/>
                <a:latin typeface="+mn-lt"/>
              </a:rPr>
              <a:t>ERP</a:t>
            </a:r>
            <a:endParaRPr lang="en-US" sz="1200" b="1" dirty="0">
              <a:latin typeface="+mn-lt"/>
            </a:endParaRPr>
          </a:p>
        </p:txBody>
      </p:sp>
      <p:sp>
        <p:nvSpPr>
          <p:cNvPr id="21" name="Shape 13">
            <a:extLst>
              <a:ext uri="{FF2B5EF4-FFF2-40B4-BE49-F238E27FC236}">
                <a16:creationId xmlns:a16="http://schemas.microsoft.com/office/drawing/2014/main" id="{117FB308-153F-4AFD-9A48-C748C9F26257}"/>
              </a:ext>
            </a:extLst>
          </p:cNvPr>
          <p:cNvSpPr>
            <a:spLocks noChangeArrowheads="1"/>
          </p:cNvSpPr>
          <p:nvPr/>
        </p:nvSpPr>
        <p:spPr bwMode="auto">
          <a:xfrm>
            <a:off x="962072" y="1875987"/>
            <a:ext cx="211138" cy="153987"/>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22" name="Shape 18">
            <a:extLst>
              <a:ext uri="{FF2B5EF4-FFF2-40B4-BE49-F238E27FC236}">
                <a16:creationId xmlns:a16="http://schemas.microsoft.com/office/drawing/2014/main" id="{7BD262DE-ACDD-420A-8FA2-0AA26067E577}"/>
              </a:ext>
            </a:extLst>
          </p:cNvPr>
          <p:cNvSpPr>
            <a:spLocks noChangeArrowheads="1"/>
          </p:cNvSpPr>
          <p:nvPr/>
        </p:nvSpPr>
        <p:spPr bwMode="auto">
          <a:xfrm>
            <a:off x="962072" y="2479237"/>
            <a:ext cx="211138" cy="153987"/>
          </a:xfrm>
          <a:prstGeom prst="roundRect">
            <a:avLst>
              <a:gd name="adj" fmla="val 18671"/>
            </a:avLst>
          </a:prstGeom>
          <a:solidFill>
            <a:srgbClr val="B3BDB5"/>
          </a:solidFill>
          <a:ln w="7620">
            <a:solidFill>
              <a:srgbClr val="99A39B"/>
            </a:solidFill>
            <a:round/>
            <a:headEnd/>
            <a:tailEnd/>
          </a:ln>
        </p:spPr>
        <p:txBody>
          <a:bodyPr/>
          <a:lstStyle/>
          <a:p>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249715" y="0"/>
            <a:ext cx="4945283" cy="6859588"/>
          </a:xfrm>
          <a:prstGeom prst="rect">
            <a:avLst/>
          </a:prstGeom>
        </p:spPr>
      </p:pic>
      <p:sp>
        <p:nvSpPr>
          <p:cNvPr id="3" name="Text 0"/>
          <p:cNvSpPr/>
          <p:nvPr/>
        </p:nvSpPr>
        <p:spPr>
          <a:xfrm>
            <a:off x="696913" y="188914"/>
            <a:ext cx="6298475" cy="79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Полный цикл работы с </a:t>
            </a:r>
            <a:r>
              <a:rPr lang="ru-RU" sz="2800" dirty="0">
                <a:solidFill>
                  <a:srgbClr val="443728"/>
                </a:solidFill>
                <a:latin typeface="+mj-lt"/>
                <a:ea typeface="Crimson Pro Bold" pitchFamily="34" charset="-122"/>
              </a:rPr>
              <a:t>доходными  </a:t>
            </a:r>
            <a:r>
              <a:rPr lang="en-US" sz="2800" dirty="0" err="1">
                <a:solidFill>
                  <a:srgbClr val="443728"/>
                </a:solidFill>
                <a:latin typeface="+mj-lt"/>
                <a:ea typeface="Crimson Pro Bold" pitchFamily="34" charset="-122"/>
              </a:rPr>
              <a:t>договорами</a:t>
            </a:r>
            <a:endParaRPr lang="en-US" sz="2800" dirty="0">
              <a:solidFill>
                <a:srgbClr val="443728"/>
              </a:solidFill>
              <a:latin typeface="+mj-lt"/>
              <a:ea typeface="Crimson Pro Bold" pitchFamily="34" charset="-122"/>
            </a:endParaRPr>
          </a:p>
        </p:txBody>
      </p:sp>
      <p:sp>
        <p:nvSpPr>
          <p:cNvPr id="4" name="Text 1"/>
          <p:cNvSpPr/>
          <p:nvPr/>
        </p:nvSpPr>
        <p:spPr>
          <a:xfrm>
            <a:off x="661821" y="1334239"/>
            <a:ext cx="6298475" cy="396967"/>
          </a:xfrm>
          <a:prstGeom prst="rect">
            <a:avLst/>
          </a:prstGeom>
          <a:noFill/>
          <a:ln/>
        </p:spPr>
        <p:txBody>
          <a:bodyPr wrap="square" lIns="0" tIns="0" rIns="0" bIns="0" rtlCol="0" anchor="t"/>
          <a:lstStyle/>
          <a:p>
            <a:pPr>
              <a:lnSpc>
                <a:spcPts val="1542"/>
              </a:lnSpc>
            </a:pPr>
            <a:endParaRPr lang="en-US" sz="959" dirty="0">
              <a:latin typeface="+mn-lt"/>
            </a:endParaRPr>
          </a:p>
        </p:txBody>
      </p:sp>
      <p:pic>
        <p:nvPicPr>
          <p:cNvPr id="5" name="Image 1" descr="preencoded.png"/>
          <p:cNvPicPr>
            <a:picLocks noChangeAspect="1"/>
          </p:cNvPicPr>
          <p:nvPr/>
        </p:nvPicPr>
        <p:blipFill>
          <a:blip r:embed="rId4"/>
          <a:stretch>
            <a:fillRect/>
          </a:stretch>
        </p:blipFill>
        <p:spPr>
          <a:xfrm>
            <a:off x="690334" y="1291531"/>
            <a:ext cx="620360" cy="913321"/>
          </a:xfrm>
          <a:prstGeom prst="rect">
            <a:avLst/>
          </a:prstGeom>
        </p:spPr>
      </p:pic>
      <p:sp>
        <p:nvSpPr>
          <p:cNvPr id="6" name="Text 2"/>
          <p:cNvSpPr/>
          <p:nvPr/>
        </p:nvSpPr>
        <p:spPr>
          <a:xfrm>
            <a:off x="1434746" y="1415584"/>
            <a:ext cx="1550851" cy="193819"/>
          </a:xfrm>
          <a:prstGeom prst="rect">
            <a:avLst/>
          </a:prstGeom>
          <a:noFill/>
          <a:ln/>
        </p:spPr>
        <p:txBody>
          <a:bodyPr wrap="none" lIns="0" tIns="0" rIns="0" bIns="0" rtlCol="0" anchor="t"/>
          <a:lstStyle/>
          <a:p>
            <a:pPr>
              <a:lnSpc>
                <a:spcPts val="1500"/>
              </a:lnSpc>
            </a:pPr>
            <a:r>
              <a:rPr lang="en-US" sz="1600" b="1" dirty="0" err="1">
                <a:solidFill>
                  <a:srgbClr val="443728"/>
                </a:solidFill>
                <a:latin typeface="+mn-lt"/>
                <a:ea typeface="Crimson Pro Bold" pitchFamily="34" charset="-122"/>
                <a:cs typeface="Crimson Pro Bold" pitchFamily="34" charset="-120"/>
              </a:rPr>
              <a:t>Подготовка</a:t>
            </a:r>
            <a:r>
              <a:rPr lang="ru-RU" sz="1600" b="1" dirty="0">
                <a:solidFill>
                  <a:srgbClr val="443728"/>
                </a:solidFill>
                <a:latin typeface="+mn-lt"/>
                <a:ea typeface="Crimson Pro Bold" pitchFamily="34" charset="-122"/>
                <a:cs typeface="Crimson Pro Bold" pitchFamily="34" charset="-120"/>
              </a:rPr>
              <a:t> и </a:t>
            </a:r>
            <a:r>
              <a:rPr lang="ru-RU" sz="1600" b="1" i="0" kern="1200" dirty="0">
                <a:solidFill>
                  <a:schemeClr val="tx1"/>
                </a:solidFill>
                <a:effectLst/>
                <a:latin typeface="Arial" panose="020B0604020202020204" pitchFamily="34" charset="0"/>
                <a:ea typeface="+mn-ea"/>
                <a:cs typeface="Arial" panose="020B0604020202020204" pitchFamily="34" charset="0"/>
              </a:rPr>
              <a:t>проведение процедуры</a:t>
            </a:r>
            <a:endParaRPr lang="en-US" sz="1600" dirty="0">
              <a:latin typeface="+mn-lt"/>
            </a:endParaRPr>
          </a:p>
        </p:txBody>
      </p:sp>
      <p:sp>
        <p:nvSpPr>
          <p:cNvPr id="7" name="Text 3"/>
          <p:cNvSpPr/>
          <p:nvPr/>
        </p:nvSpPr>
        <p:spPr>
          <a:xfrm>
            <a:off x="1434746" y="1683833"/>
            <a:ext cx="5560642"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Коммерческая процедура. Формирование коммерческого предложения (КП), участие в тендерах/аукционах, согласование скидок и особых условий с покупателем</a:t>
            </a:r>
          </a:p>
        </p:txBody>
      </p:sp>
      <p:pic>
        <p:nvPicPr>
          <p:cNvPr id="8" name="Image 2" descr="preencoded.png"/>
          <p:cNvPicPr>
            <a:picLocks noChangeAspect="1"/>
          </p:cNvPicPr>
          <p:nvPr/>
        </p:nvPicPr>
        <p:blipFill>
          <a:blip r:embed="rId5"/>
          <a:stretch>
            <a:fillRect/>
          </a:stretch>
        </p:blipFill>
        <p:spPr>
          <a:xfrm>
            <a:off x="696913" y="2349674"/>
            <a:ext cx="620360" cy="913321"/>
          </a:xfrm>
          <a:prstGeom prst="rect">
            <a:avLst/>
          </a:prstGeom>
        </p:spPr>
      </p:pic>
      <p:sp>
        <p:nvSpPr>
          <p:cNvPr id="9" name="Text 4"/>
          <p:cNvSpPr/>
          <p:nvPr/>
        </p:nvSpPr>
        <p:spPr>
          <a:xfrm>
            <a:off x="1441325" y="2473726"/>
            <a:ext cx="1550851" cy="193819"/>
          </a:xfrm>
          <a:prstGeom prst="rect">
            <a:avLst/>
          </a:prstGeom>
          <a:noFill/>
          <a:ln/>
        </p:spPr>
        <p:txBody>
          <a:bodyPr wrap="none" lIns="0" tIns="0" rIns="0" bIns="0" rtlCol="0" anchor="t"/>
          <a:lstStyle/>
          <a:p>
            <a:pPr>
              <a:lnSpc>
                <a:spcPts val="1500"/>
              </a:lnSpc>
            </a:pPr>
            <a:r>
              <a:rPr lang="ru-RU" sz="1600" b="1" dirty="0">
                <a:solidFill>
                  <a:srgbClr val="443728"/>
                </a:solidFill>
                <a:latin typeface="+mn-lt"/>
                <a:ea typeface="Crimson Pro Bold" pitchFamily="34" charset="-122"/>
                <a:cs typeface="Crimson Pro Bold" pitchFamily="34" charset="-120"/>
              </a:rPr>
              <a:t>Заключение договора</a:t>
            </a:r>
            <a:endParaRPr lang="en-US" sz="1600" dirty="0">
              <a:latin typeface="+mn-lt"/>
            </a:endParaRPr>
          </a:p>
        </p:txBody>
      </p:sp>
      <p:sp>
        <p:nvSpPr>
          <p:cNvPr id="10" name="Text 5"/>
          <p:cNvSpPr/>
          <p:nvPr/>
        </p:nvSpPr>
        <p:spPr>
          <a:xfrm>
            <a:off x="1441325" y="2741976"/>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Согласование по маршруту (в т.ч. коммерческие условия и </a:t>
            </a:r>
            <a:r>
              <a:rPr lang="ru-RU" sz="1200" dirty="0" err="1">
                <a:solidFill>
                  <a:srgbClr val="443728"/>
                </a:solidFill>
                <a:latin typeface="+mn-lt"/>
                <a:ea typeface="Open Sans" pitchFamily="34" charset="-122"/>
                <a:cs typeface="Open Sans" pitchFamily="34" charset="-120"/>
              </a:rPr>
              <a:t>юр.риски</a:t>
            </a:r>
            <a:r>
              <a:rPr lang="ru-RU" sz="1200" dirty="0">
                <a:solidFill>
                  <a:srgbClr val="443728"/>
                </a:solidFill>
                <a:latin typeface="+mn-lt"/>
                <a:ea typeface="Open Sans" pitchFamily="34" charset="-122"/>
                <a:cs typeface="Open Sans" pitchFamily="34" charset="-120"/>
              </a:rPr>
              <a:t>). Фиксация условий: график поступления оплат, график отгрузки товара/услуг клиенту, штрафные санкции</a:t>
            </a:r>
          </a:p>
        </p:txBody>
      </p:sp>
      <p:pic>
        <p:nvPicPr>
          <p:cNvPr id="11" name="Image 3" descr="preencoded.png"/>
          <p:cNvPicPr>
            <a:picLocks noChangeAspect="1"/>
          </p:cNvPicPr>
          <p:nvPr/>
        </p:nvPicPr>
        <p:blipFill>
          <a:blip r:embed="rId6"/>
          <a:stretch>
            <a:fillRect/>
          </a:stretch>
        </p:blipFill>
        <p:spPr>
          <a:xfrm>
            <a:off x="696913" y="3377799"/>
            <a:ext cx="620360" cy="913321"/>
          </a:xfrm>
          <a:prstGeom prst="rect">
            <a:avLst/>
          </a:prstGeom>
        </p:spPr>
      </p:pic>
      <p:sp>
        <p:nvSpPr>
          <p:cNvPr id="12" name="Text 6"/>
          <p:cNvSpPr/>
          <p:nvPr/>
        </p:nvSpPr>
        <p:spPr>
          <a:xfrm>
            <a:off x="1441325" y="3501851"/>
            <a:ext cx="1550851" cy="193819"/>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Исполнение</a:t>
            </a:r>
            <a:endParaRPr lang="en-US" sz="1600" dirty="0">
              <a:latin typeface="+mn-lt"/>
            </a:endParaRPr>
          </a:p>
        </p:txBody>
      </p:sp>
      <p:sp>
        <p:nvSpPr>
          <p:cNvPr id="13" name="Text 7"/>
          <p:cNvSpPr/>
          <p:nvPr/>
        </p:nvSpPr>
        <p:spPr>
          <a:xfrm>
            <a:off x="1441325" y="3770101"/>
            <a:ext cx="5554063"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Учет операций по договору (наши отгрузки клиенту, поступление оплат от клиента). Контроль дебиторской задолженности и сроков оплаты</a:t>
            </a:r>
            <a:endParaRPr lang="en-US" sz="1200" dirty="0">
              <a:latin typeface="+mn-lt"/>
            </a:endParaRPr>
          </a:p>
        </p:txBody>
      </p:sp>
      <p:pic>
        <p:nvPicPr>
          <p:cNvPr id="14" name="Image 4" descr="preencoded.png"/>
          <p:cNvPicPr>
            <a:picLocks noChangeAspect="1"/>
          </p:cNvPicPr>
          <p:nvPr/>
        </p:nvPicPr>
        <p:blipFill>
          <a:blip r:embed="rId7"/>
          <a:stretch>
            <a:fillRect/>
          </a:stretch>
        </p:blipFill>
        <p:spPr>
          <a:xfrm>
            <a:off x="696913" y="4431838"/>
            <a:ext cx="620360" cy="913321"/>
          </a:xfrm>
          <a:prstGeom prst="rect">
            <a:avLst/>
          </a:prstGeom>
        </p:spPr>
      </p:pic>
      <p:sp>
        <p:nvSpPr>
          <p:cNvPr id="15" name="Text 8"/>
          <p:cNvSpPr/>
          <p:nvPr/>
        </p:nvSpPr>
        <p:spPr>
          <a:xfrm>
            <a:off x="1441325" y="4555891"/>
            <a:ext cx="1550851" cy="193819"/>
          </a:xfrm>
          <a:prstGeom prst="rect">
            <a:avLst/>
          </a:prstGeom>
          <a:noFill/>
          <a:ln/>
        </p:spPr>
        <p:txBody>
          <a:bodyPr wrap="none" lIns="0" tIns="0" rIns="0" bIns="0" rtlCol="0" anchor="t"/>
          <a:lstStyle/>
          <a:p>
            <a:pPr>
              <a:lnSpc>
                <a:spcPts val="1500"/>
              </a:lnSpc>
            </a:pPr>
            <a:r>
              <a:rPr lang="en-US" sz="1600" b="1" dirty="0">
                <a:solidFill>
                  <a:srgbClr val="443728"/>
                </a:solidFill>
                <a:latin typeface="+mn-lt"/>
                <a:ea typeface="Crimson Pro Bold" pitchFamily="34" charset="-122"/>
                <a:cs typeface="Crimson Pro Bold" pitchFamily="34" charset="-120"/>
              </a:rPr>
              <a:t>Анализ</a:t>
            </a:r>
            <a:endParaRPr lang="en-US" sz="1600" dirty="0">
              <a:latin typeface="+mn-lt"/>
            </a:endParaRPr>
          </a:p>
        </p:txBody>
      </p:sp>
      <p:sp>
        <p:nvSpPr>
          <p:cNvPr id="16" name="Text 9"/>
          <p:cNvSpPr/>
          <p:nvPr/>
        </p:nvSpPr>
        <p:spPr>
          <a:xfrm>
            <a:off x="1441325" y="4824141"/>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Оценка эффективности продаж: отчет по просроченной дебиторской задолженности, задолженность покупателей, рейтинг клиентов</a:t>
            </a:r>
            <a:endParaRPr lang="en-US" sz="1200" dirty="0">
              <a:latin typeface="+mn-lt"/>
            </a:endParaRPr>
          </a:p>
        </p:txBody>
      </p:sp>
      <p:pic>
        <p:nvPicPr>
          <p:cNvPr id="17" name="Image 5" descr="preencoded.png"/>
          <p:cNvPicPr>
            <a:picLocks noChangeAspect="1"/>
          </p:cNvPicPr>
          <p:nvPr/>
        </p:nvPicPr>
        <p:blipFill>
          <a:blip r:embed="rId8"/>
          <a:stretch>
            <a:fillRect/>
          </a:stretch>
        </p:blipFill>
        <p:spPr>
          <a:xfrm>
            <a:off x="696913" y="5472541"/>
            <a:ext cx="620360" cy="913321"/>
          </a:xfrm>
          <a:prstGeom prst="rect">
            <a:avLst/>
          </a:prstGeom>
        </p:spPr>
      </p:pic>
      <p:sp>
        <p:nvSpPr>
          <p:cNvPr id="18" name="Text 10"/>
          <p:cNvSpPr/>
          <p:nvPr/>
        </p:nvSpPr>
        <p:spPr>
          <a:xfrm>
            <a:off x="1441325" y="5596594"/>
            <a:ext cx="1550851" cy="193819"/>
          </a:xfrm>
          <a:prstGeom prst="rect">
            <a:avLst/>
          </a:prstGeom>
          <a:noFill/>
          <a:ln/>
        </p:spPr>
        <p:txBody>
          <a:bodyPr wrap="none" lIns="0" tIns="0" rIns="0" bIns="0" rtlCol="0" anchor="t"/>
          <a:lstStyle/>
          <a:p>
            <a:pPr>
              <a:lnSpc>
                <a:spcPts val="1500"/>
              </a:lnSpc>
            </a:pPr>
            <a:r>
              <a:rPr lang="ru-RU" sz="1600" b="1" dirty="0">
                <a:solidFill>
                  <a:srgbClr val="443728"/>
                </a:solidFill>
                <a:latin typeface="+mn-lt"/>
                <a:ea typeface="Crimson Pro Bold" pitchFamily="34" charset="-122"/>
                <a:cs typeface="Crimson Pro Bold" pitchFamily="34" charset="-120"/>
              </a:rPr>
              <a:t>Управление отклонениями</a:t>
            </a:r>
            <a:endParaRPr lang="en-US" sz="1600" dirty="0">
              <a:latin typeface="+mn-lt"/>
            </a:endParaRPr>
          </a:p>
        </p:txBody>
      </p:sp>
      <p:sp>
        <p:nvSpPr>
          <p:cNvPr id="19" name="Text 11"/>
          <p:cNvSpPr/>
          <p:nvPr/>
        </p:nvSpPr>
        <p:spPr>
          <a:xfrm>
            <a:off x="1441325" y="5864843"/>
            <a:ext cx="5518971" cy="396967"/>
          </a:xfrm>
          <a:prstGeom prst="rect">
            <a:avLst/>
          </a:prstGeom>
          <a:noFill/>
          <a:ln/>
        </p:spPr>
        <p:txBody>
          <a:bodyPr wrap="square" lIns="0" tIns="0" rIns="0" bIns="0" rtlCol="0" anchor="t"/>
          <a:lstStyle/>
          <a:p>
            <a:pPr>
              <a:lnSpc>
                <a:spcPts val="1542"/>
              </a:lnSpc>
            </a:pPr>
            <a:r>
              <a:rPr lang="ru-RU" sz="1200" dirty="0">
                <a:solidFill>
                  <a:srgbClr val="443728"/>
                </a:solidFill>
                <a:latin typeface="+mn-lt"/>
                <a:ea typeface="Open Sans" pitchFamily="34" charset="-122"/>
                <a:cs typeface="Open Sans" pitchFamily="34" charset="-120"/>
              </a:rPr>
              <a:t>Изменения требований к покупателям, корректировка отгрузок, пролонгация, расторжение, создание </a:t>
            </a:r>
            <a:r>
              <a:rPr lang="ru-RU" sz="1200" dirty="0" err="1">
                <a:solidFill>
                  <a:srgbClr val="443728"/>
                </a:solidFill>
                <a:latin typeface="+mn-lt"/>
                <a:ea typeface="Open Sans" pitchFamily="34" charset="-122"/>
                <a:cs typeface="Open Sans" pitchFamily="34" charset="-120"/>
              </a:rPr>
              <a:t>доп.соглашений</a:t>
            </a:r>
            <a:r>
              <a:rPr lang="ru-RU" sz="1200" dirty="0">
                <a:solidFill>
                  <a:srgbClr val="443728"/>
                </a:solidFill>
                <a:latin typeface="+mn-lt"/>
                <a:ea typeface="Open Sans" pitchFamily="34" charset="-122"/>
                <a:cs typeface="Open Sans" pitchFamily="34" charset="-120"/>
              </a:rPr>
              <a:t>, претензионно-исковая работа</a:t>
            </a:r>
          </a:p>
        </p:txBody>
      </p:sp>
      <p:graphicFrame>
        <p:nvGraphicFramePr>
          <p:cNvPr id="33" name="Схема 32">
            <a:extLst>
              <a:ext uri="{FF2B5EF4-FFF2-40B4-BE49-F238E27FC236}">
                <a16:creationId xmlns:a16="http://schemas.microsoft.com/office/drawing/2014/main" id="{1B168F48-20A5-42CE-BBC3-61441F51F0DF}"/>
              </a:ext>
            </a:extLst>
          </p:cNvPr>
          <p:cNvGraphicFramePr/>
          <p:nvPr/>
        </p:nvGraphicFramePr>
        <p:xfrm>
          <a:off x="7705872" y="1269554"/>
          <a:ext cx="4032968" cy="53026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15421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6913" y="196659"/>
            <a:ext cx="9072562" cy="7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Оплата </a:t>
            </a:r>
            <a:r>
              <a:rPr lang="en-US" sz="2800" dirty="0" err="1">
                <a:solidFill>
                  <a:srgbClr val="443728"/>
                </a:solidFill>
                <a:latin typeface="+mj-lt"/>
                <a:ea typeface="Crimson Pro Bold" pitchFamily="34" charset="-122"/>
              </a:rPr>
              <a:t>третьему</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лицу</a:t>
            </a:r>
            <a:endParaRPr lang="en-US" sz="2800" dirty="0">
              <a:solidFill>
                <a:srgbClr val="443728"/>
              </a:solidFill>
              <a:latin typeface="+mj-lt"/>
              <a:ea typeface="Crimson Pro Bold" pitchFamily="34" charset="-122"/>
            </a:endParaRPr>
          </a:p>
        </p:txBody>
      </p:sp>
      <p:sp>
        <p:nvSpPr>
          <p:cNvPr id="4" name="Text 2"/>
          <p:cNvSpPr/>
          <p:nvPr/>
        </p:nvSpPr>
        <p:spPr>
          <a:xfrm>
            <a:off x="688826" y="1499725"/>
            <a:ext cx="2542743" cy="356455"/>
          </a:xfrm>
          <a:prstGeom prst="rect">
            <a:avLst/>
          </a:prstGeom>
          <a:noFill/>
          <a:ln/>
        </p:spPr>
        <p:txBody>
          <a:bodyPr wrap="square" lIns="0" tIns="0" rIns="0" bIns="0" rtlCol="0" anchor="t"/>
          <a:lstStyle/>
          <a:p>
            <a:pPr>
              <a:lnSpc>
                <a:spcPts val="1292"/>
              </a:lnSpc>
            </a:pPr>
            <a:r>
              <a:rPr lang="en-US" sz="1400" b="1" dirty="0">
                <a:latin typeface="+mn-lt"/>
                <a:ea typeface="Crimson Pro Bold" pitchFamily="34" charset="-122"/>
                <a:cs typeface="Crimson Pro Bold" pitchFamily="34" charset="-120"/>
              </a:rPr>
              <a:t>Когда используется?</a:t>
            </a:r>
            <a:endParaRPr lang="en-US" sz="1400" b="1" dirty="0">
              <a:latin typeface="+mn-lt"/>
            </a:endParaRPr>
          </a:p>
        </p:txBody>
      </p:sp>
      <p:sp>
        <p:nvSpPr>
          <p:cNvPr id="5" name="Shape 3"/>
          <p:cNvSpPr/>
          <p:nvPr/>
        </p:nvSpPr>
        <p:spPr>
          <a:xfrm>
            <a:off x="698223" y="1835207"/>
            <a:ext cx="241852" cy="241852"/>
          </a:xfrm>
          <a:prstGeom prst="roundRect">
            <a:avLst>
              <a:gd name="adj" fmla="val 18674"/>
            </a:avLst>
          </a:prstGeom>
          <a:solidFill>
            <a:srgbClr val="835E54"/>
          </a:solidFill>
          <a:ln w="7620">
            <a:solidFill>
              <a:srgbClr val="9C776D"/>
            </a:solidFill>
            <a:prstDash val="solid"/>
          </a:ln>
        </p:spPr>
        <p:txBody>
          <a:bodyPr wrap="square"/>
          <a:lstStyle/>
          <a:p>
            <a:endParaRPr lang="ru-RU" dirty="0">
              <a:latin typeface="+mn-lt"/>
            </a:endParaRPr>
          </a:p>
        </p:txBody>
      </p:sp>
      <p:sp>
        <p:nvSpPr>
          <p:cNvPr id="6" name="Text 4"/>
          <p:cNvSpPr/>
          <p:nvPr/>
        </p:nvSpPr>
        <p:spPr>
          <a:xfrm>
            <a:off x="1047554" y="1870140"/>
            <a:ext cx="4955338" cy="172085"/>
          </a:xfrm>
          <a:prstGeom prst="rect">
            <a:avLst/>
          </a:prstGeom>
          <a:noFill/>
          <a:ln/>
        </p:spPr>
        <p:txBody>
          <a:bodyPr wrap="square" lIns="0" tIns="0" rIns="0" bIns="0" rtlCol="0" anchor="t"/>
          <a:lstStyle/>
          <a:p>
            <a:r>
              <a:rPr lang="en-US" sz="1200" dirty="0">
                <a:latin typeface="+mn-lt"/>
                <a:ea typeface="Open Sans" pitchFamily="34" charset="-122"/>
                <a:cs typeface="Open Sans" pitchFamily="34" charset="-120"/>
              </a:rPr>
              <a:t>По условиям договора (например, оплата товара через счёт третьего </a:t>
            </a:r>
            <a:r>
              <a:rPr lang="en-US" sz="1200" dirty="0" err="1">
                <a:latin typeface="+mn-lt"/>
                <a:ea typeface="Open Sans" pitchFamily="34" charset="-122"/>
                <a:cs typeface="Open Sans" pitchFamily="34" charset="-120"/>
              </a:rPr>
              <a:t>лица</a:t>
            </a:r>
            <a:r>
              <a:rPr lang="en-US" sz="1200" dirty="0">
                <a:latin typeface="+mn-lt"/>
                <a:ea typeface="Open Sans" pitchFamily="34" charset="-122"/>
                <a:cs typeface="Open Sans" pitchFamily="34" charset="-120"/>
              </a:rPr>
              <a:t>)</a:t>
            </a:r>
          </a:p>
        </p:txBody>
      </p:sp>
      <p:sp>
        <p:nvSpPr>
          <p:cNvPr id="7" name="Shape 5"/>
          <p:cNvSpPr/>
          <p:nvPr/>
        </p:nvSpPr>
        <p:spPr>
          <a:xfrm>
            <a:off x="698223" y="2205658"/>
            <a:ext cx="241852" cy="241852"/>
          </a:xfrm>
          <a:prstGeom prst="roundRect">
            <a:avLst>
              <a:gd name="adj" fmla="val 18674"/>
            </a:avLst>
          </a:prstGeom>
          <a:solidFill>
            <a:srgbClr val="C9907C"/>
          </a:solidFill>
          <a:ln w="7620">
            <a:solidFill>
              <a:srgbClr val="AF7662"/>
            </a:solidFill>
            <a:prstDash val="solid"/>
          </a:ln>
        </p:spPr>
        <p:txBody>
          <a:bodyPr wrap="square"/>
          <a:lstStyle/>
          <a:p>
            <a:endParaRPr lang="ru-RU" dirty="0">
              <a:latin typeface="+mn-lt"/>
            </a:endParaRPr>
          </a:p>
        </p:txBody>
      </p:sp>
      <p:sp>
        <p:nvSpPr>
          <p:cNvPr id="8" name="Text 6"/>
          <p:cNvSpPr/>
          <p:nvPr/>
        </p:nvSpPr>
        <p:spPr>
          <a:xfrm>
            <a:off x="1047554" y="2306197"/>
            <a:ext cx="4955338" cy="172085"/>
          </a:xfrm>
          <a:prstGeom prst="rect">
            <a:avLst/>
          </a:prstGeom>
          <a:noFill/>
          <a:ln/>
        </p:spPr>
        <p:txBody>
          <a:bodyPr wrap="square" lIns="0" tIns="0" rIns="0" bIns="0" rtlCol="0" anchor="t"/>
          <a:lstStyle/>
          <a:p>
            <a:r>
              <a:rPr lang="en-US" sz="1200" dirty="0">
                <a:latin typeface="+mn-lt"/>
                <a:ea typeface="Open Sans" pitchFamily="34" charset="-122"/>
                <a:cs typeface="Open Sans" pitchFamily="34" charset="-120"/>
              </a:rPr>
              <a:t>По указанию кредитора (даже </a:t>
            </a:r>
            <a:r>
              <a:rPr lang="en-US" sz="1200" dirty="0" err="1">
                <a:latin typeface="+mn-lt"/>
                <a:ea typeface="Open Sans" pitchFamily="34" charset="-122"/>
                <a:cs typeface="Open Sans" pitchFamily="34" charset="-120"/>
              </a:rPr>
              <a:t>если</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не</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прописано</a:t>
            </a:r>
            <a:r>
              <a:rPr lang="en-US" sz="1200" dirty="0">
                <a:latin typeface="+mn-lt"/>
                <a:ea typeface="Open Sans" pitchFamily="34" charset="-122"/>
                <a:cs typeface="Open Sans" pitchFamily="34" charset="-120"/>
              </a:rPr>
              <a:t> в </a:t>
            </a:r>
            <a:r>
              <a:rPr lang="en-US" sz="1200" dirty="0" err="1">
                <a:latin typeface="+mn-lt"/>
                <a:ea typeface="Open Sans" pitchFamily="34" charset="-122"/>
                <a:cs typeface="Open Sans" pitchFamily="34" charset="-120"/>
              </a:rPr>
              <a:t>договоре</a:t>
            </a:r>
            <a:r>
              <a:rPr lang="en-US" sz="1200" dirty="0">
                <a:latin typeface="+mn-lt"/>
                <a:ea typeface="Open Sans" pitchFamily="34" charset="-122"/>
                <a:cs typeface="Open Sans" pitchFamily="34" charset="-120"/>
              </a:rPr>
              <a:t>)</a:t>
            </a:r>
          </a:p>
        </p:txBody>
      </p:sp>
      <p:sp>
        <p:nvSpPr>
          <p:cNvPr id="9" name="Text 7"/>
          <p:cNvSpPr/>
          <p:nvPr/>
        </p:nvSpPr>
        <p:spPr>
          <a:xfrm>
            <a:off x="688825" y="2827902"/>
            <a:ext cx="2093427" cy="241852"/>
          </a:xfrm>
          <a:prstGeom prst="rect">
            <a:avLst/>
          </a:prstGeom>
          <a:noFill/>
          <a:ln/>
        </p:spPr>
        <p:txBody>
          <a:bodyPr wrap="square" lIns="0" tIns="0" rIns="0" bIns="0" rtlCol="0" anchor="t"/>
          <a:lstStyle/>
          <a:p>
            <a:pPr>
              <a:lnSpc>
                <a:spcPts val="1292"/>
              </a:lnSpc>
            </a:pPr>
            <a:r>
              <a:rPr lang="en-US" sz="1400" b="1" dirty="0">
                <a:latin typeface="+mn-lt"/>
                <a:ea typeface="Crimson Pro Bold" pitchFamily="34" charset="-122"/>
                <a:cs typeface="Crimson Pro Bold" pitchFamily="34" charset="-120"/>
              </a:rPr>
              <a:t>Особенность</a:t>
            </a:r>
            <a:endParaRPr lang="en-US" sz="1200" b="1" dirty="0">
              <a:latin typeface="+mn-lt"/>
            </a:endParaRPr>
          </a:p>
        </p:txBody>
      </p:sp>
      <p:sp>
        <p:nvSpPr>
          <p:cNvPr id="10" name="Text 8"/>
          <p:cNvSpPr/>
          <p:nvPr/>
        </p:nvSpPr>
        <p:spPr>
          <a:xfrm>
            <a:off x="784682" y="3072526"/>
            <a:ext cx="5794304" cy="158609"/>
          </a:xfrm>
          <a:prstGeom prst="rect">
            <a:avLst/>
          </a:prstGeom>
          <a:noFill/>
          <a:ln/>
        </p:spPr>
        <p:txBody>
          <a:bodyPr wrap="square" lIns="0" tIns="0" rIns="0" bIns="0" rtlCol="0" anchor="t"/>
          <a:lstStyle/>
          <a:p>
            <a:r>
              <a:rPr lang="en-US" sz="1200" dirty="0">
                <a:latin typeface="+mn-lt"/>
                <a:ea typeface="Open Sans" pitchFamily="34" charset="-122"/>
                <a:cs typeface="Open Sans" pitchFamily="34" charset="-120"/>
              </a:rPr>
              <a:t>Между организацией и третьим </a:t>
            </a:r>
            <a:r>
              <a:rPr lang="en-US" sz="1200" dirty="0" err="1">
                <a:latin typeface="+mn-lt"/>
                <a:ea typeface="Open Sans" pitchFamily="34" charset="-122"/>
                <a:cs typeface="Open Sans" pitchFamily="34" charset="-120"/>
              </a:rPr>
              <a:t>лицом</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не</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возникает</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договорных</a:t>
            </a:r>
            <a:r>
              <a:rPr lang="en-US" sz="1200" dirty="0">
                <a:latin typeface="+mn-lt"/>
                <a:ea typeface="Open Sans" pitchFamily="34" charset="-122"/>
                <a:cs typeface="Open Sans" pitchFamily="34" charset="-120"/>
              </a:rPr>
              <a:t> </a:t>
            </a:r>
            <a:r>
              <a:rPr lang="en-US" sz="1200" dirty="0" err="1">
                <a:latin typeface="+mn-lt"/>
                <a:ea typeface="Open Sans" pitchFamily="34" charset="-122"/>
                <a:cs typeface="Open Sans" pitchFamily="34" charset="-120"/>
              </a:rPr>
              <a:t>отношений</a:t>
            </a:r>
            <a:endParaRPr lang="en-US" sz="1200" dirty="0">
              <a:latin typeface="+mn-lt"/>
              <a:ea typeface="Open Sans" pitchFamily="34" charset="-122"/>
              <a:cs typeface="Open Sans" pitchFamily="34" charset="-120"/>
            </a:endParaRPr>
          </a:p>
        </p:txBody>
      </p:sp>
      <p:sp>
        <p:nvSpPr>
          <p:cNvPr id="11" name="Shape 9"/>
          <p:cNvSpPr/>
          <p:nvPr/>
        </p:nvSpPr>
        <p:spPr>
          <a:xfrm>
            <a:off x="688825" y="3070515"/>
            <a:ext cx="45719" cy="375776"/>
          </a:xfrm>
          <a:prstGeom prst="rect">
            <a:avLst/>
          </a:prstGeom>
          <a:solidFill>
            <a:srgbClr val="835E54"/>
          </a:solidFill>
          <a:ln/>
        </p:spPr>
        <p:txBody>
          <a:bodyPr wrap="square"/>
          <a:lstStyle/>
          <a:p>
            <a:endParaRPr lang="ru-RU" dirty="0">
              <a:latin typeface="+mn-lt"/>
            </a:endParaRPr>
          </a:p>
        </p:txBody>
      </p:sp>
      <p:sp>
        <p:nvSpPr>
          <p:cNvPr id="12" name="Text 10"/>
          <p:cNvSpPr/>
          <p:nvPr/>
        </p:nvSpPr>
        <p:spPr>
          <a:xfrm>
            <a:off x="6169025" y="1499725"/>
            <a:ext cx="3119520" cy="207987"/>
          </a:xfrm>
          <a:prstGeom prst="rect">
            <a:avLst/>
          </a:prstGeom>
          <a:noFill/>
          <a:ln/>
        </p:spPr>
        <p:txBody>
          <a:bodyPr wrap="square" lIns="0" tIns="0" rIns="0" bIns="0" rtlCol="0" anchor="t"/>
          <a:lstStyle/>
          <a:p>
            <a:pPr>
              <a:lnSpc>
                <a:spcPts val="1292"/>
              </a:lnSpc>
            </a:pPr>
            <a:r>
              <a:rPr lang="en-US" sz="1400" b="1" dirty="0">
                <a:latin typeface="+mn-lt"/>
                <a:ea typeface="Crimson Pro Bold" pitchFamily="34" charset="-122"/>
                <a:cs typeface="Crimson Pro Bold" pitchFamily="34" charset="-120"/>
              </a:rPr>
              <a:t>Автоподстановка реквизитов</a:t>
            </a:r>
            <a:endParaRPr lang="en-US" sz="1400" b="1" dirty="0">
              <a:latin typeface="+mn-lt"/>
            </a:endParaRPr>
          </a:p>
        </p:txBody>
      </p:sp>
      <p:sp>
        <p:nvSpPr>
          <p:cNvPr id="13" name="Text 11"/>
          <p:cNvSpPr/>
          <p:nvPr/>
        </p:nvSpPr>
        <p:spPr>
          <a:xfrm>
            <a:off x="6457627" y="1870140"/>
            <a:ext cx="5082079" cy="241852"/>
          </a:xfrm>
          <a:prstGeom prst="rect">
            <a:avLst/>
          </a:prstGeom>
          <a:noFill/>
          <a:ln/>
        </p:spPr>
        <p:txBody>
          <a:bodyPr wrap="square" lIns="0" tIns="0" rIns="0" bIns="0" rtlCol="0" anchor="t"/>
          <a:lstStyle/>
          <a:p>
            <a:pPr>
              <a:lnSpc>
                <a:spcPts val="1700"/>
              </a:lnSpc>
              <a:spcAft>
                <a:spcPts val="600"/>
              </a:spcAft>
            </a:pPr>
            <a:r>
              <a:rPr lang="ru-RU" sz="1400" dirty="0">
                <a:latin typeface="+mn-lt"/>
                <a:ea typeface="Open Sans" pitchFamily="34" charset="-122"/>
                <a:cs typeface="Open Sans" pitchFamily="34" charset="-120"/>
              </a:rPr>
              <a:t>Если в договоре указаны третье лицо и его счёт, то реквизиты автоматически переносятся в заявку на оплату и платежные позиции</a:t>
            </a:r>
            <a:endParaRPr lang="en-US" sz="1400" dirty="0">
              <a:latin typeface="+mn-lt"/>
              <a:ea typeface="Open Sans" pitchFamily="34" charset="-122"/>
              <a:cs typeface="Open Sans" pitchFamily="34" charset="-120"/>
            </a:endParaRPr>
          </a:p>
        </p:txBody>
      </p:sp>
      <p:sp>
        <p:nvSpPr>
          <p:cNvPr id="26" name="Text 6">
            <a:extLst>
              <a:ext uri="{FF2B5EF4-FFF2-40B4-BE49-F238E27FC236}">
                <a16:creationId xmlns:a16="http://schemas.microsoft.com/office/drawing/2014/main" id="{669F7066-7CEE-4F4A-97BC-F275D4021F78}"/>
              </a:ext>
            </a:extLst>
          </p:cNvPr>
          <p:cNvSpPr/>
          <p:nvPr/>
        </p:nvSpPr>
        <p:spPr>
          <a:xfrm>
            <a:off x="704575" y="3732975"/>
            <a:ext cx="2513991"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Процесс оплаты третьему лицу</a:t>
            </a:r>
            <a:endParaRPr lang="en-US" sz="1400" dirty="0">
              <a:latin typeface="+mn-lt"/>
            </a:endParaRPr>
          </a:p>
        </p:txBody>
      </p:sp>
      <p:sp>
        <p:nvSpPr>
          <p:cNvPr id="27" name="Text 7">
            <a:extLst>
              <a:ext uri="{FF2B5EF4-FFF2-40B4-BE49-F238E27FC236}">
                <a16:creationId xmlns:a16="http://schemas.microsoft.com/office/drawing/2014/main" id="{AD5CD5D3-7C2D-46C2-8BE6-DC9FEC61A3D0}"/>
              </a:ext>
            </a:extLst>
          </p:cNvPr>
          <p:cNvSpPr/>
          <p:nvPr/>
        </p:nvSpPr>
        <p:spPr>
          <a:xfrm>
            <a:off x="704575" y="4069672"/>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28" name="Shape 8">
            <a:extLst>
              <a:ext uri="{FF2B5EF4-FFF2-40B4-BE49-F238E27FC236}">
                <a16:creationId xmlns:a16="http://schemas.microsoft.com/office/drawing/2014/main" id="{50572768-E80F-4002-B948-1A594F90668F}"/>
              </a:ext>
            </a:extLst>
          </p:cNvPr>
          <p:cNvSpPr/>
          <p:nvPr/>
        </p:nvSpPr>
        <p:spPr>
          <a:xfrm>
            <a:off x="704574" y="4265674"/>
            <a:ext cx="5285912" cy="12703"/>
          </a:xfrm>
          <a:prstGeom prst="rect">
            <a:avLst/>
          </a:prstGeom>
          <a:solidFill>
            <a:srgbClr val="835E54"/>
          </a:solidFill>
          <a:ln/>
        </p:spPr>
        <p:txBody>
          <a:bodyPr/>
          <a:lstStyle/>
          <a:p>
            <a:endParaRPr lang="ru-RU"/>
          </a:p>
        </p:txBody>
      </p:sp>
      <p:sp>
        <p:nvSpPr>
          <p:cNvPr id="30" name="Text 9">
            <a:extLst>
              <a:ext uri="{FF2B5EF4-FFF2-40B4-BE49-F238E27FC236}">
                <a16:creationId xmlns:a16="http://schemas.microsoft.com/office/drawing/2014/main" id="{D3EF66C0-DACD-4811-B3FC-2DD319478F91}"/>
              </a:ext>
            </a:extLst>
          </p:cNvPr>
          <p:cNvSpPr/>
          <p:nvPr/>
        </p:nvSpPr>
        <p:spPr>
          <a:xfrm>
            <a:off x="1047554" y="4053916"/>
            <a:ext cx="1536162"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Заявка на оплату</a:t>
            </a:r>
            <a:endParaRPr lang="en-US" sz="1400" dirty="0">
              <a:latin typeface="+mn-lt"/>
            </a:endParaRPr>
          </a:p>
        </p:txBody>
      </p:sp>
      <p:sp>
        <p:nvSpPr>
          <p:cNvPr id="31" name="Text 10">
            <a:extLst>
              <a:ext uri="{FF2B5EF4-FFF2-40B4-BE49-F238E27FC236}">
                <a16:creationId xmlns:a16="http://schemas.microsoft.com/office/drawing/2014/main" id="{863C9EF0-6421-4BFA-9594-2B94863F8918}"/>
              </a:ext>
            </a:extLst>
          </p:cNvPr>
          <p:cNvSpPr/>
          <p:nvPr/>
        </p:nvSpPr>
        <p:spPr>
          <a:xfrm>
            <a:off x="711684" y="4423241"/>
            <a:ext cx="5285912" cy="196499"/>
          </a:xfrm>
          <a:prstGeom prst="rect">
            <a:avLst/>
          </a:prstGeom>
          <a:noFill/>
          <a:ln/>
        </p:spPr>
        <p:txBody>
          <a:bodyPr wrap="square" lIns="0" tIns="0" rIns="0" bIns="0" rtlCol="0" anchor="t"/>
          <a:lstStyle/>
          <a:p>
            <a:pPr>
              <a:lnSpc>
                <a:spcPts val="1542"/>
              </a:lnSpc>
            </a:pPr>
            <a:r>
              <a:rPr lang="ru-RU" sz="1400" dirty="0">
                <a:solidFill>
                  <a:srgbClr val="443728"/>
                </a:solidFill>
                <a:latin typeface="+mn-lt"/>
                <a:ea typeface="Open Sans" pitchFamily="34" charset="-122"/>
                <a:cs typeface="Open Sans" pitchFamily="34" charset="-120"/>
              </a:rPr>
              <a:t>Выбор способа «Третьему лицу» и указание получателя</a:t>
            </a:r>
            <a:endParaRPr lang="en-US" sz="1400" dirty="0">
              <a:latin typeface="+mn-lt"/>
            </a:endParaRPr>
          </a:p>
        </p:txBody>
      </p:sp>
      <p:sp>
        <p:nvSpPr>
          <p:cNvPr id="32" name="Text 11">
            <a:extLst>
              <a:ext uri="{FF2B5EF4-FFF2-40B4-BE49-F238E27FC236}">
                <a16:creationId xmlns:a16="http://schemas.microsoft.com/office/drawing/2014/main" id="{ADE006A1-260C-4DE0-891C-E668269A0E7A}"/>
              </a:ext>
            </a:extLst>
          </p:cNvPr>
          <p:cNvSpPr/>
          <p:nvPr/>
        </p:nvSpPr>
        <p:spPr>
          <a:xfrm>
            <a:off x="704575" y="4986407"/>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33" name="Shape 12">
            <a:extLst>
              <a:ext uri="{FF2B5EF4-FFF2-40B4-BE49-F238E27FC236}">
                <a16:creationId xmlns:a16="http://schemas.microsoft.com/office/drawing/2014/main" id="{76278A6D-361F-4E29-B7EE-2FD8980BE69C}"/>
              </a:ext>
            </a:extLst>
          </p:cNvPr>
          <p:cNvSpPr/>
          <p:nvPr/>
        </p:nvSpPr>
        <p:spPr>
          <a:xfrm>
            <a:off x="704574" y="5182409"/>
            <a:ext cx="5285912" cy="12703"/>
          </a:xfrm>
          <a:prstGeom prst="rect">
            <a:avLst/>
          </a:prstGeom>
          <a:solidFill>
            <a:srgbClr val="C9907C"/>
          </a:solidFill>
          <a:ln/>
        </p:spPr>
        <p:txBody>
          <a:bodyPr/>
          <a:lstStyle/>
          <a:p>
            <a:endParaRPr lang="ru-RU"/>
          </a:p>
        </p:txBody>
      </p:sp>
      <p:sp>
        <p:nvSpPr>
          <p:cNvPr id="34" name="Text 13">
            <a:extLst>
              <a:ext uri="{FF2B5EF4-FFF2-40B4-BE49-F238E27FC236}">
                <a16:creationId xmlns:a16="http://schemas.microsoft.com/office/drawing/2014/main" id="{1740642F-A643-41FF-A107-C0B897E368A3}"/>
              </a:ext>
            </a:extLst>
          </p:cNvPr>
          <p:cNvSpPr/>
          <p:nvPr/>
        </p:nvSpPr>
        <p:spPr>
          <a:xfrm>
            <a:off x="1052811" y="4963531"/>
            <a:ext cx="1806795"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Платёжное поручение</a:t>
            </a:r>
            <a:endParaRPr lang="en-US" sz="1400" dirty="0">
              <a:latin typeface="+mn-lt"/>
            </a:endParaRPr>
          </a:p>
        </p:txBody>
      </p:sp>
      <p:sp>
        <p:nvSpPr>
          <p:cNvPr id="35" name="Text 14">
            <a:extLst>
              <a:ext uri="{FF2B5EF4-FFF2-40B4-BE49-F238E27FC236}">
                <a16:creationId xmlns:a16="http://schemas.microsoft.com/office/drawing/2014/main" id="{61AF9945-A5CC-4942-A91C-D2A63659A4AF}"/>
              </a:ext>
            </a:extLst>
          </p:cNvPr>
          <p:cNvSpPr/>
          <p:nvPr/>
        </p:nvSpPr>
        <p:spPr>
          <a:xfrm>
            <a:off x="715611" y="5340674"/>
            <a:ext cx="5285912" cy="196499"/>
          </a:xfrm>
          <a:prstGeom prst="rect">
            <a:avLst/>
          </a:prstGeom>
          <a:noFill/>
          <a:ln/>
        </p:spPr>
        <p:txBody>
          <a:bodyPr wrap="square" lIns="0" tIns="0" rIns="0" bIns="0" rtlCol="0" anchor="t"/>
          <a:lstStyle/>
          <a:p>
            <a:pPr>
              <a:lnSpc>
                <a:spcPts val="1542"/>
              </a:lnSpc>
            </a:pPr>
            <a:r>
              <a:rPr lang="ru-RU" sz="1400" dirty="0">
                <a:solidFill>
                  <a:srgbClr val="443728"/>
                </a:solidFill>
                <a:latin typeface="+mn-lt"/>
                <a:ea typeface="Open Sans" pitchFamily="34" charset="-122"/>
                <a:cs typeface="Open Sans" pitchFamily="34" charset="-120"/>
              </a:rPr>
              <a:t>Формирование на указанное третье лицо</a:t>
            </a:r>
            <a:endParaRPr lang="en-US" sz="1400" dirty="0">
              <a:latin typeface="+mn-lt"/>
            </a:endParaRPr>
          </a:p>
        </p:txBody>
      </p:sp>
      <p:sp>
        <p:nvSpPr>
          <p:cNvPr id="36" name="Text 15">
            <a:extLst>
              <a:ext uri="{FF2B5EF4-FFF2-40B4-BE49-F238E27FC236}">
                <a16:creationId xmlns:a16="http://schemas.microsoft.com/office/drawing/2014/main" id="{B55CF2AC-D687-42E2-8568-ADD62228A2AB}"/>
              </a:ext>
            </a:extLst>
          </p:cNvPr>
          <p:cNvSpPr/>
          <p:nvPr/>
        </p:nvSpPr>
        <p:spPr>
          <a:xfrm>
            <a:off x="704575" y="5907135"/>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37" name="Shape 16">
            <a:extLst>
              <a:ext uri="{FF2B5EF4-FFF2-40B4-BE49-F238E27FC236}">
                <a16:creationId xmlns:a16="http://schemas.microsoft.com/office/drawing/2014/main" id="{242DB0F2-E7AA-4038-AF87-D3B032D3D979}"/>
              </a:ext>
            </a:extLst>
          </p:cNvPr>
          <p:cNvSpPr/>
          <p:nvPr/>
        </p:nvSpPr>
        <p:spPr>
          <a:xfrm>
            <a:off x="704574" y="6103138"/>
            <a:ext cx="5285912" cy="12703"/>
          </a:xfrm>
          <a:prstGeom prst="rect">
            <a:avLst/>
          </a:prstGeom>
          <a:solidFill>
            <a:srgbClr val="B3BDB5"/>
          </a:solidFill>
          <a:ln/>
        </p:spPr>
        <p:txBody>
          <a:bodyPr/>
          <a:lstStyle/>
          <a:p>
            <a:endParaRPr lang="ru-RU"/>
          </a:p>
        </p:txBody>
      </p:sp>
      <p:sp>
        <p:nvSpPr>
          <p:cNvPr id="38" name="Text 17">
            <a:extLst>
              <a:ext uri="{FF2B5EF4-FFF2-40B4-BE49-F238E27FC236}">
                <a16:creationId xmlns:a16="http://schemas.microsoft.com/office/drawing/2014/main" id="{C1ECA1D3-C127-40F9-B04B-6A627BBDF897}"/>
              </a:ext>
            </a:extLst>
          </p:cNvPr>
          <p:cNvSpPr/>
          <p:nvPr/>
        </p:nvSpPr>
        <p:spPr>
          <a:xfrm>
            <a:off x="1047554" y="5899635"/>
            <a:ext cx="2102237"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Закрытие задолженности</a:t>
            </a:r>
            <a:endParaRPr lang="en-US" sz="1400" dirty="0">
              <a:latin typeface="+mn-lt"/>
            </a:endParaRPr>
          </a:p>
        </p:txBody>
      </p:sp>
      <p:sp>
        <p:nvSpPr>
          <p:cNvPr id="39" name="Text 18">
            <a:extLst>
              <a:ext uri="{FF2B5EF4-FFF2-40B4-BE49-F238E27FC236}">
                <a16:creationId xmlns:a16="http://schemas.microsoft.com/office/drawing/2014/main" id="{1CBC9C85-57D1-430C-AA71-9A6810A10963}"/>
              </a:ext>
            </a:extLst>
          </p:cNvPr>
          <p:cNvSpPr/>
          <p:nvPr/>
        </p:nvSpPr>
        <p:spPr>
          <a:xfrm>
            <a:off x="739667" y="6257631"/>
            <a:ext cx="5285912" cy="196499"/>
          </a:xfrm>
          <a:prstGeom prst="rect">
            <a:avLst/>
          </a:prstGeom>
          <a:noFill/>
          <a:ln/>
        </p:spPr>
        <p:txBody>
          <a:bodyPr wrap="square" lIns="0" tIns="0" rIns="0" bIns="0" rtlCol="0" anchor="t"/>
          <a:lstStyle/>
          <a:p>
            <a:pPr>
              <a:lnSpc>
                <a:spcPts val="1542"/>
              </a:lnSpc>
            </a:pPr>
            <a:r>
              <a:rPr lang="en-US" sz="1400" dirty="0">
                <a:solidFill>
                  <a:srgbClr val="443728"/>
                </a:solidFill>
                <a:latin typeface="+mn-lt"/>
                <a:ea typeface="Open Sans" pitchFamily="34" charset="-122"/>
                <a:cs typeface="Open Sans" pitchFamily="34" charset="-120"/>
              </a:rPr>
              <a:t>После списания со счета задолженность закрывается по основному поставщику</a:t>
            </a:r>
            <a:endParaRPr lang="en-US" sz="1400" dirty="0">
              <a:latin typeface="+mn-lt"/>
            </a:endParaRPr>
          </a:p>
        </p:txBody>
      </p:sp>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03480" y="2747826"/>
            <a:ext cx="5314504" cy="4016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63445" y="189434"/>
            <a:ext cx="9106029" cy="79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latin typeface="+mj-lt"/>
                <a:ea typeface="Crimson Pro Bold" pitchFamily="34" charset="-122"/>
              </a:rPr>
              <a:t>Оплата через платежного агента</a:t>
            </a:r>
            <a:endParaRPr lang="en-US" sz="2800" dirty="0">
              <a:solidFill>
                <a:srgbClr val="443728"/>
              </a:solidFill>
              <a:latin typeface="+mj-lt"/>
              <a:ea typeface="Crimson Pro Bold" pitchFamily="34" charset="-122"/>
            </a:endParaRPr>
          </a:p>
        </p:txBody>
      </p:sp>
      <p:sp>
        <p:nvSpPr>
          <p:cNvPr id="4" name="Text 2"/>
          <p:cNvSpPr/>
          <p:nvPr/>
        </p:nvSpPr>
        <p:spPr>
          <a:xfrm>
            <a:off x="708165" y="1563749"/>
            <a:ext cx="3579307" cy="356455"/>
          </a:xfrm>
          <a:prstGeom prst="rect">
            <a:avLst/>
          </a:prstGeom>
          <a:noFill/>
          <a:ln/>
        </p:spPr>
        <p:txBody>
          <a:bodyPr wrap="square" lIns="0" tIns="0" rIns="0" bIns="0" rtlCol="0" anchor="t"/>
          <a:lstStyle/>
          <a:p>
            <a:pPr>
              <a:lnSpc>
                <a:spcPts val="1292"/>
              </a:lnSpc>
            </a:pPr>
            <a:r>
              <a:rPr lang="ru-RU" sz="1400" b="1" dirty="0">
                <a:latin typeface="+mn-lt"/>
                <a:ea typeface="Crimson Pro Bold" pitchFamily="34" charset="-122"/>
                <a:cs typeface="Crimson Pro Bold" pitchFamily="34" charset="-120"/>
              </a:rPr>
              <a:t>Понятие платежного агента</a:t>
            </a:r>
            <a:endParaRPr lang="en-US" sz="1400" dirty="0">
              <a:latin typeface="+mn-lt"/>
            </a:endParaRPr>
          </a:p>
        </p:txBody>
      </p:sp>
      <p:sp>
        <p:nvSpPr>
          <p:cNvPr id="8" name="Text 6"/>
          <p:cNvSpPr/>
          <p:nvPr/>
        </p:nvSpPr>
        <p:spPr>
          <a:xfrm>
            <a:off x="696987" y="1846145"/>
            <a:ext cx="5243371" cy="158216"/>
          </a:xfrm>
          <a:prstGeom prst="rect">
            <a:avLst/>
          </a:prstGeom>
          <a:noFill/>
          <a:ln/>
        </p:spPr>
        <p:txBody>
          <a:bodyPr wrap="square" lIns="0" tIns="0" rIns="0" bIns="0" rtlCol="0" anchor="t"/>
          <a:lstStyle/>
          <a:p>
            <a:r>
              <a:rPr lang="ru-RU" sz="1400" dirty="0">
                <a:latin typeface="+mn-lt"/>
                <a:ea typeface="Open Sans" pitchFamily="34" charset="-122"/>
                <a:cs typeface="Open Sans" pitchFamily="34" charset="-120"/>
              </a:rPr>
              <a:t>Посредник, который за комиссию принимает платежи, конвертирует валюту и переводит средства поставщику</a:t>
            </a:r>
            <a:endParaRPr lang="en-US" sz="1400" dirty="0">
              <a:latin typeface="+mn-lt"/>
              <a:ea typeface="Open Sans" pitchFamily="34" charset="-122"/>
              <a:cs typeface="Open Sans" pitchFamily="34" charset="-120"/>
            </a:endParaRPr>
          </a:p>
        </p:txBody>
      </p:sp>
      <p:sp>
        <p:nvSpPr>
          <p:cNvPr id="12" name="Text 10"/>
          <p:cNvSpPr/>
          <p:nvPr/>
        </p:nvSpPr>
        <p:spPr>
          <a:xfrm>
            <a:off x="6169024" y="1561171"/>
            <a:ext cx="3905153" cy="207987"/>
          </a:xfrm>
          <a:prstGeom prst="rect">
            <a:avLst/>
          </a:prstGeom>
          <a:noFill/>
          <a:ln/>
        </p:spPr>
        <p:txBody>
          <a:bodyPr wrap="square" lIns="0" tIns="0" rIns="0" bIns="0" rtlCol="0" anchor="t"/>
          <a:lstStyle/>
          <a:p>
            <a:pPr>
              <a:lnSpc>
                <a:spcPts val="1292"/>
              </a:lnSpc>
            </a:pPr>
            <a:r>
              <a:rPr lang="ru-RU" sz="1400" b="1" dirty="0">
                <a:latin typeface="+mn-lt"/>
                <a:ea typeface="Crimson Pro Bold" pitchFamily="34" charset="-122"/>
                <a:cs typeface="Crimson Pro Bold" pitchFamily="34" charset="-120"/>
              </a:rPr>
              <a:t>Финансовые условия</a:t>
            </a:r>
            <a:endParaRPr lang="en-US" sz="1400" dirty="0">
              <a:latin typeface="+mn-lt"/>
            </a:endParaRPr>
          </a:p>
        </p:txBody>
      </p:sp>
      <p:sp>
        <p:nvSpPr>
          <p:cNvPr id="13" name="Text 11"/>
          <p:cNvSpPr/>
          <p:nvPr/>
        </p:nvSpPr>
        <p:spPr>
          <a:xfrm>
            <a:off x="6673651" y="1868448"/>
            <a:ext cx="5045758" cy="263510"/>
          </a:xfrm>
          <a:prstGeom prst="rect">
            <a:avLst/>
          </a:prstGeom>
          <a:noFill/>
          <a:ln/>
        </p:spPr>
        <p:txBody>
          <a:bodyPr wrap="square" lIns="0" tIns="0" rIns="0" bIns="0" rtlCol="0" anchor="t"/>
          <a:lstStyle/>
          <a:p>
            <a:pPr>
              <a:spcAft>
                <a:spcPts val="600"/>
              </a:spcAft>
            </a:pPr>
            <a:r>
              <a:rPr lang="ru-RU" sz="1400" dirty="0">
                <a:latin typeface="+mn-lt"/>
                <a:ea typeface="Open Sans" pitchFamily="34" charset="-122"/>
                <a:cs typeface="Open Sans" pitchFamily="34" charset="-120"/>
              </a:rPr>
              <a:t>Комиссия: 5–20% (включает вознаграждение агента, конвертацию и банковские расходы)</a:t>
            </a:r>
          </a:p>
          <a:p>
            <a:r>
              <a:rPr lang="ru-RU" sz="1400" dirty="0">
                <a:latin typeface="+mn-lt"/>
                <a:ea typeface="Open Sans" pitchFamily="34" charset="-122"/>
                <a:cs typeface="Open Sans" pitchFamily="34" charset="-120"/>
              </a:rPr>
              <a:t>Можно использовать курсы валют платежного агента, сумма списания рассчитывается в валюте взаиморасчетов</a:t>
            </a:r>
            <a:endParaRPr lang="en-US" sz="1400" dirty="0">
              <a:latin typeface="+mn-lt"/>
              <a:ea typeface="Open Sans" pitchFamily="34" charset="-122"/>
              <a:cs typeface="Open Sans" pitchFamily="34" charset="-120"/>
            </a:endParaRPr>
          </a:p>
        </p:txBody>
      </p:sp>
      <p:sp>
        <p:nvSpPr>
          <p:cNvPr id="16" name="Text 14"/>
          <p:cNvSpPr/>
          <p:nvPr/>
        </p:nvSpPr>
        <p:spPr>
          <a:xfrm>
            <a:off x="692957" y="2720478"/>
            <a:ext cx="3779582" cy="268746"/>
          </a:xfrm>
          <a:prstGeom prst="rect">
            <a:avLst/>
          </a:prstGeom>
          <a:noFill/>
          <a:ln/>
        </p:spPr>
        <p:txBody>
          <a:bodyPr wrap="square" lIns="0" tIns="0" rIns="0" bIns="0" rtlCol="0" anchor="t"/>
          <a:lstStyle/>
          <a:p>
            <a:pPr>
              <a:lnSpc>
                <a:spcPts val="1584"/>
              </a:lnSpc>
            </a:pPr>
            <a:r>
              <a:rPr lang="ru-RU" sz="1400" b="1" dirty="0">
                <a:latin typeface="+mn-lt"/>
                <a:ea typeface="Crimson Pro Bold" pitchFamily="34" charset="-122"/>
                <a:cs typeface="Crimson Pro Bold" pitchFamily="34" charset="-120"/>
              </a:rPr>
              <a:t>Процесс</a:t>
            </a:r>
            <a:r>
              <a:rPr lang="en-US" sz="1400" b="1" dirty="0">
                <a:latin typeface="+mn-lt"/>
                <a:ea typeface="Crimson Pro Bold" pitchFamily="34" charset="-122"/>
                <a:cs typeface="Crimson Pro Bold" pitchFamily="34" charset="-120"/>
              </a:rPr>
              <a:t> </a:t>
            </a:r>
            <a:r>
              <a:rPr lang="ru-RU" sz="1400" b="1" dirty="0">
                <a:latin typeface="+mn-lt"/>
                <a:ea typeface="Crimson Pro Bold" pitchFamily="34" charset="-122"/>
                <a:cs typeface="Crimson Pro Bold" pitchFamily="34" charset="-120"/>
              </a:rPr>
              <a:t>оплаты</a:t>
            </a:r>
            <a:r>
              <a:rPr lang="en-US" sz="1400" b="1" dirty="0">
                <a:latin typeface="+mn-lt"/>
                <a:ea typeface="Crimson Pro Bold" pitchFamily="34" charset="-122"/>
                <a:cs typeface="Crimson Pro Bold" pitchFamily="34" charset="-120"/>
              </a:rPr>
              <a:t> </a:t>
            </a:r>
            <a:r>
              <a:rPr lang="ru-RU" sz="1400" b="1" dirty="0">
                <a:latin typeface="+mn-lt"/>
                <a:ea typeface="Crimson Pro Bold" pitchFamily="34" charset="-122"/>
                <a:cs typeface="Crimson Pro Bold" pitchFamily="34" charset="-120"/>
              </a:rPr>
              <a:t>через агента</a:t>
            </a:r>
            <a:endParaRPr lang="en-US" sz="1400" dirty="0">
              <a:latin typeface="+mn-lt"/>
            </a:endParaRPr>
          </a:p>
        </p:txBody>
      </p:sp>
      <p:sp>
        <p:nvSpPr>
          <p:cNvPr id="44" name="Text 7">
            <a:extLst>
              <a:ext uri="{FF2B5EF4-FFF2-40B4-BE49-F238E27FC236}">
                <a16:creationId xmlns:a16="http://schemas.microsoft.com/office/drawing/2014/main" id="{2A431B2F-7045-407D-A956-3A7CFFA9F179}"/>
              </a:ext>
            </a:extLst>
          </p:cNvPr>
          <p:cNvSpPr/>
          <p:nvPr/>
        </p:nvSpPr>
        <p:spPr>
          <a:xfrm>
            <a:off x="721962" y="3152263"/>
            <a:ext cx="109265" cy="136557"/>
          </a:xfrm>
          <a:prstGeom prst="rect">
            <a:avLst/>
          </a:prstGeom>
          <a:noFill/>
          <a:ln/>
        </p:spPr>
        <p:txBody>
          <a:bodyPr wrap="none" lIns="0" tIns="0" rIns="0" bIns="0" rtlCol="0" anchor="t"/>
          <a:lstStyle/>
          <a:p>
            <a:pPr>
              <a:lnSpc>
                <a:spcPts val="1375"/>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45" name="Shape 8">
            <a:extLst>
              <a:ext uri="{FF2B5EF4-FFF2-40B4-BE49-F238E27FC236}">
                <a16:creationId xmlns:a16="http://schemas.microsoft.com/office/drawing/2014/main" id="{4A39599C-60AF-45F0-A41D-1EC6DC8D71A1}"/>
              </a:ext>
            </a:extLst>
          </p:cNvPr>
          <p:cNvSpPr/>
          <p:nvPr/>
        </p:nvSpPr>
        <p:spPr>
          <a:xfrm>
            <a:off x="721961" y="3325242"/>
            <a:ext cx="4860000" cy="12703"/>
          </a:xfrm>
          <a:prstGeom prst="rect">
            <a:avLst/>
          </a:prstGeom>
          <a:solidFill>
            <a:srgbClr val="835E54"/>
          </a:solidFill>
          <a:ln/>
        </p:spPr>
        <p:txBody>
          <a:bodyPr/>
          <a:lstStyle/>
          <a:p>
            <a:endParaRPr lang="ru-RU"/>
          </a:p>
        </p:txBody>
      </p:sp>
      <p:sp>
        <p:nvSpPr>
          <p:cNvPr id="46" name="Text 9">
            <a:extLst>
              <a:ext uri="{FF2B5EF4-FFF2-40B4-BE49-F238E27FC236}">
                <a16:creationId xmlns:a16="http://schemas.microsoft.com/office/drawing/2014/main" id="{7B895919-AD96-4A72-91DD-1088FD2F672B}"/>
              </a:ext>
            </a:extLst>
          </p:cNvPr>
          <p:cNvSpPr/>
          <p:nvPr/>
        </p:nvSpPr>
        <p:spPr>
          <a:xfrm>
            <a:off x="1061396" y="3160916"/>
            <a:ext cx="2136674" cy="170795"/>
          </a:xfrm>
          <a:prstGeom prst="rect">
            <a:avLst/>
          </a:prstGeom>
          <a:noFill/>
          <a:ln/>
        </p:spPr>
        <p:txBody>
          <a:bodyPr wrap="none" lIns="0" tIns="0" rIns="0" bIns="0" rtlCol="0" anchor="t"/>
          <a:lstStyle/>
          <a:p>
            <a:pPr>
              <a:lnSpc>
                <a:spcPts val="1334"/>
              </a:lnSpc>
            </a:pPr>
            <a:r>
              <a:rPr lang="en-US" sz="1400" b="1" dirty="0">
                <a:solidFill>
                  <a:srgbClr val="443728"/>
                </a:solidFill>
                <a:latin typeface="+mn-lt"/>
                <a:ea typeface="Crimson Pro Bold" pitchFamily="34" charset="-122"/>
                <a:cs typeface="Crimson Pro Bold" pitchFamily="34" charset="-120"/>
              </a:rPr>
              <a:t>Заявка на оплату поставщику</a:t>
            </a:r>
            <a:endParaRPr lang="en-US" sz="1400" dirty="0">
              <a:latin typeface="+mn-lt"/>
            </a:endParaRPr>
          </a:p>
        </p:txBody>
      </p:sp>
      <p:sp>
        <p:nvSpPr>
          <p:cNvPr id="47" name="Text 10">
            <a:extLst>
              <a:ext uri="{FF2B5EF4-FFF2-40B4-BE49-F238E27FC236}">
                <a16:creationId xmlns:a16="http://schemas.microsoft.com/office/drawing/2014/main" id="{53ED2F9D-1672-443F-81C4-B85FB249D4C4}"/>
              </a:ext>
            </a:extLst>
          </p:cNvPr>
          <p:cNvSpPr/>
          <p:nvPr/>
        </p:nvSpPr>
        <p:spPr>
          <a:xfrm>
            <a:off x="721961" y="3470999"/>
            <a:ext cx="4860000" cy="202203"/>
          </a:xfrm>
          <a:prstGeom prst="rect">
            <a:avLst/>
          </a:prstGeom>
          <a:noFill/>
          <a:ln/>
        </p:spPr>
        <p:txBody>
          <a:bodyPr wrap="square" lIns="0" tIns="0" rIns="0" bIns="0" rtlCol="0" anchor="t"/>
          <a:lstStyle/>
          <a:p>
            <a:pPr>
              <a:lnSpc>
                <a:spcPts val="1375"/>
              </a:lnSpc>
            </a:pPr>
            <a:r>
              <a:rPr lang="ru-RU" sz="1400" dirty="0">
                <a:solidFill>
                  <a:srgbClr val="443728"/>
                </a:solidFill>
                <a:latin typeface="+mn-lt"/>
                <a:ea typeface="Open Sans" pitchFamily="34" charset="-122"/>
                <a:cs typeface="Open Sans" pitchFamily="34" charset="-120"/>
              </a:rPr>
              <a:t>Создать заявки на оплату поставщику, указав агента и агентский договор</a:t>
            </a:r>
            <a:endParaRPr lang="en-US" sz="1400" dirty="0">
              <a:latin typeface="+mn-lt"/>
            </a:endParaRPr>
          </a:p>
        </p:txBody>
      </p:sp>
      <p:sp>
        <p:nvSpPr>
          <p:cNvPr id="48" name="Text 11">
            <a:extLst>
              <a:ext uri="{FF2B5EF4-FFF2-40B4-BE49-F238E27FC236}">
                <a16:creationId xmlns:a16="http://schemas.microsoft.com/office/drawing/2014/main" id="{F6F207D0-E287-426E-8B04-1D0B9DABA4F1}"/>
              </a:ext>
            </a:extLst>
          </p:cNvPr>
          <p:cNvSpPr/>
          <p:nvPr/>
        </p:nvSpPr>
        <p:spPr>
          <a:xfrm>
            <a:off x="721962" y="4051195"/>
            <a:ext cx="109265" cy="136557"/>
          </a:xfrm>
          <a:prstGeom prst="rect">
            <a:avLst/>
          </a:prstGeom>
          <a:noFill/>
          <a:ln/>
        </p:spPr>
        <p:txBody>
          <a:bodyPr wrap="none" lIns="0" tIns="0" rIns="0" bIns="0" rtlCol="0" anchor="t"/>
          <a:lstStyle/>
          <a:p>
            <a:pPr>
              <a:lnSpc>
                <a:spcPts val="1375"/>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49" name="Shape 12">
            <a:extLst>
              <a:ext uri="{FF2B5EF4-FFF2-40B4-BE49-F238E27FC236}">
                <a16:creationId xmlns:a16="http://schemas.microsoft.com/office/drawing/2014/main" id="{BABA5337-DDBC-4446-B7E1-C690BD2DDA8A}"/>
              </a:ext>
            </a:extLst>
          </p:cNvPr>
          <p:cNvSpPr/>
          <p:nvPr/>
        </p:nvSpPr>
        <p:spPr>
          <a:xfrm>
            <a:off x="721961" y="4224173"/>
            <a:ext cx="4860000" cy="12703"/>
          </a:xfrm>
          <a:prstGeom prst="rect">
            <a:avLst/>
          </a:prstGeom>
          <a:solidFill>
            <a:srgbClr val="C9907C"/>
          </a:solidFill>
          <a:ln/>
        </p:spPr>
        <p:txBody>
          <a:bodyPr rIns="90000"/>
          <a:lstStyle/>
          <a:p>
            <a:endParaRPr lang="ru-RU"/>
          </a:p>
        </p:txBody>
      </p:sp>
      <p:sp>
        <p:nvSpPr>
          <p:cNvPr id="50" name="Text 13">
            <a:extLst>
              <a:ext uri="{FF2B5EF4-FFF2-40B4-BE49-F238E27FC236}">
                <a16:creationId xmlns:a16="http://schemas.microsoft.com/office/drawing/2014/main" id="{82430779-F712-42DB-BE4B-B92A46CA9A51}"/>
              </a:ext>
            </a:extLst>
          </p:cNvPr>
          <p:cNvSpPr/>
          <p:nvPr/>
        </p:nvSpPr>
        <p:spPr>
          <a:xfrm>
            <a:off x="1061396" y="4084885"/>
            <a:ext cx="1721248" cy="170795"/>
          </a:xfrm>
          <a:prstGeom prst="rect">
            <a:avLst/>
          </a:prstGeom>
          <a:noFill/>
          <a:ln/>
        </p:spPr>
        <p:txBody>
          <a:bodyPr wrap="none" lIns="0" tIns="0" rIns="0" bIns="0" rtlCol="0" anchor="t"/>
          <a:lstStyle/>
          <a:p>
            <a:pPr>
              <a:lnSpc>
                <a:spcPts val="1334"/>
              </a:lnSpc>
            </a:pPr>
            <a:r>
              <a:rPr lang="en-US" sz="1400" b="1" dirty="0">
                <a:solidFill>
                  <a:srgbClr val="443728"/>
                </a:solidFill>
                <a:latin typeface="+mn-lt"/>
                <a:ea typeface="Crimson Pro Bold" pitchFamily="34" charset="-122"/>
                <a:cs typeface="Crimson Pro Bold" pitchFamily="34" charset="-120"/>
              </a:rPr>
              <a:t>Заявку на оплату агенту</a:t>
            </a:r>
            <a:endParaRPr lang="en-US" sz="1400" dirty="0">
              <a:latin typeface="+mn-lt"/>
            </a:endParaRPr>
          </a:p>
        </p:txBody>
      </p:sp>
      <p:sp>
        <p:nvSpPr>
          <p:cNvPr id="51" name="Text 14">
            <a:extLst>
              <a:ext uri="{FF2B5EF4-FFF2-40B4-BE49-F238E27FC236}">
                <a16:creationId xmlns:a16="http://schemas.microsoft.com/office/drawing/2014/main" id="{FF451B60-542B-4403-8119-86BF82A220FE}"/>
              </a:ext>
            </a:extLst>
          </p:cNvPr>
          <p:cNvSpPr/>
          <p:nvPr/>
        </p:nvSpPr>
        <p:spPr>
          <a:xfrm>
            <a:off x="721961" y="4379902"/>
            <a:ext cx="4871570" cy="198440"/>
          </a:xfrm>
          <a:prstGeom prst="rect">
            <a:avLst/>
          </a:prstGeom>
          <a:noFill/>
          <a:ln/>
        </p:spPr>
        <p:txBody>
          <a:bodyPr wrap="square" lIns="0" tIns="0" rIns="0" bIns="0" rtlCol="0" anchor="t"/>
          <a:lstStyle/>
          <a:p>
            <a:pPr>
              <a:lnSpc>
                <a:spcPts val="1375"/>
              </a:lnSpc>
            </a:pPr>
            <a:r>
              <a:rPr lang="en-US" sz="1400" dirty="0">
                <a:solidFill>
                  <a:srgbClr val="443728"/>
                </a:solidFill>
                <a:latin typeface="+mn-lt"/>
                <a:ea typeface="Open Sans" pitchFamily="34" charset="-122"/>
                <a:cs typeface="Open Sans" pitchFamily="34" charset="-120"/>
              </a:rPr>
              <a:t>Автоматически формируется заявку агенту (основной долг + комиссия)</a:t>
            </a:r>
            <a:endParaRPr lang="en-US" sz="1400" dirty="0">
              <a:latin typeface="+mn-lt"/>
            </a:endParaRPr>
          </a:p>
        </p:txBody>
      </p:sp>
      <p:sp>
        <p:nvSpPr>
          <p:cNvPr id="52" name="Text 15">
            <a:extLst>
              <a:ext uri="{FF2B5EF4-FFF2-40B4-BE49-F238E27FC236}">
                <a16:creationId xmlns:a16="http://schemas.microsoft.com/office/drawing/2014/main" id="{1114C708-19B1-43A3-B91B-367C42DA47E0}"/>
              </a:ext>
            </a:extLst>
          </p:cNvPr>
          <p:cNvSpPr/>
          <p:nvPr/>
        </p:nvSpPr>
        <p:spPr>
          <a:xfrm>
            <a:off x="721962" y="4950126"/>
            <a:ext cx="109265" cy="136557"/>
          </a:xfrm>
          <a:prstGeom prst="rect">
            <a:avLst/>
          </a:prstGeom>
          <a:noFill/>
          <a:ln/>
        </p:spPr>
        <p:txBody>
          <a:bodyPr wrap="none" lIns="0" tIns="0" rIns="0" bIns="0" rtlCol="0" anchor="t"/>
          <a:lstStyle/>
          <a:p>
            <a:pPr>
              <a:lnSpc>
                <a:spcPts val="1375"/>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53" name="Shape 16">
            <a:extLst>
              <a:ext uri="{FF2B5EF4-FFF2-40B4-BE49-F238E27FC236}">
                <a16:creationId xmlns:a16="http://schemas.microsoft.com/office/drawing/2014/main" id="{45898B4B-140B-458E-9E39-7C17A0E5F498}"/>
              </a:ext>
            </a:extLst>
          </p:cNvPr>
          <p:cNvSpPr/>
          <p:nvPr/>
        </p:nvSpPr>
        <p:spPr>
          <a:xfrm>
            <a:off x="721961" y="5123105"/>
            <a:ext cx="4860000" cy="12703"/>
          </a:xfrm>
          <a:prstGeom prst="rect">
            <a:avLst/>
          </a:prstGeom>
          <a:solidFill>
            <a:srgbClr val="B3BDB5"/>
          </a:solidFill>
          <a:ln/>
        </p:spPr>
        <p:txBody>
          <a:bodyPr/>
          <a:lstStyle/>
          <a:p>
            <a:endParaRPr lang="ru-RU"/>
          </a:p>
        </p:txBody>
      </p:sp>
      <p:sp>
        <p:nvSpPr>
          <p:cNvPr id="54" name="Text 17">
            <a:extLst>
              <a:ext uri="{FF2B5EF4-FFF2-40B4-BE49-F238E27FC236}">
                <a16:creationId xmlns:a16="http://schemas.microsoft.com/office/drawing/2014/main" id="{029DF556-4245-4E7A-8996-F6AEE492D297}"/>
              </a:ext>
            </a:extLst>
          </p:cNvPr>
          <p:cNvSpPr/>
          <p:nvPr/>
        </p:nvSpPr>
        <p:spPr>
          <a:xfrm>
            <a:off x="1061396" y="4950892"/>
            <a:ext cx="2909172" cy="170795"/>
          </a:xfrm>
          <a:prstGeom prst="rect">
            <a:avLst/>
          </a:prstGeom>
          <a:noFill/>
          <a:ln/>
        </p:spPr>
        <p:txBody>
          <a:bodyPr wrap="none" lIns="0" tIns="0" rIns="0" bIns="0" rtlCol="0" anchor="t"/>
          <a:lstStyle/>
          <a:p>
            <a:pPr>
              <a:lnSpc>
                <a:spcPts val="1334"/>
              </a:lnSpc>
            </a:pPr>
            <a:r>
              <a:rPr lang="en-US" sz="1400" b="1" dirty="0">
                <a:solidFill>
                  <a:srgbClr val="443728"/>
                </a:solidFill>
                <a:latin typeface="+mn-lt"/>
                <a:ea typeface="Crimson Pro Bold" pitchFamily="34" charset="-122"/>
                <a:cs typeface="Crimson Pro Bold" pitchFamily="34" charset="-120"/>
              </a:rPr>
              <a:t>Закрытие задолженности (отчет агента)</a:t>
            </a:r>
            <a:endParaRPr lang="en-US" sz="1400" dirty="0">
              <a:latin typeface="+mn-lt"/>
            </a:endParaRPr>
          </a:p>
        </p:txBody>
      </p:sp>
      <p:sp>
        <p:nvSpPr>
          <p:cNvPr id="55" name="Text 18">
            <a:extLst>
              <a:ext uri="{FF2B5EF4-FFF2-40B4-BE49-F238E27FC236}">
                <a16:creationId xmlns:a16="http://schemas.microsoft.com/office/drawing/2014/main" id="{B625F824-1686-472C-8884-585342A29941}"/>
              </a:ext>
            </a:extLst>
          </p:cNvPr>
          <p:cNvSpPr/>
          <p:nvPr/>
        </p:nvSpPr>
        <p:spPr>
          <a:xfrm>
            <a:off x="715439" y="5305593"/>
            <a:ext cx="4652746" cy="374978"/>
          </a:xfrm>
          <a:prstGeom prst="rect">
            <a:avLst/>
          </a:prstGeom>
          <a:noFill/>
          <a:ln/>
        </p:spPr>
        <p:txBody>
          <a:bodyPr wrap="square" lIns="0" tIns="0" rIns="0" bIns="0" rtlCol="0" anchor="t"/>
          <a:lstStyle/>
          <a:p>
            <a:pPr>
              <a:lnSpc>
                <a:spcPts val="1600"/>
              </a:lnSpc>
            </a:pPr>
            <a:r>
              <a:rPr lang="en-US" sz="1400" dirty="0">
                <a:solidFill>
                  <a:srgbClr val="443728"/>
                </a:solidFill>
                <a:latin typeface="+mn-lt"/>
                <a:ea typeface="Open Sans" pitchFamily="34" charset="-122"/>
                <a:cs typeface="Open Sans" pitchFamily="34" charset="-120"/>
              </a:rPr>
              <a:t>После получения акта от агента </a:t>
            </a:r>
            <a:r>
              <a:rPr lang="en-US" sz="1400" dirty="0" err="1">
                <a:solidFill>
                  <a:srgbClr val="443728"/>
                </a:solidFill>
                <a:latin typeface="+mn-lt"/>
                <a:ea typeface="Open Sans" pitchFamily="34" charset="-122"/>
                <a:cs typeface="Open Sans" pitchFamily="34" charset="-120"/>
              </a:rPr>
              <a:t>формируется</a:t>
            </a:r>
            <a:r>
              <a:rPr lang="en-US" sz="1400"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Отчет</a:t>
            </a:r>
            <a:r>
              <a:rPr lang="en-US" sz="1400" b="1"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платежного</a:t>
            </a:r>
            <a:r>
              <a:rPr lang="en-US" sz="1400" b="1" dirty="0">
                <a:solidFill>
                  <a:srgbClr val="443728"/>
                </a:solidFill>
                <a:latin typeface="+mn-lt"/>
                <a:ea typeface="Open Sans" pitchFamily="34" charset="-122"/>
                <a:cs typeface="Open Sans" pitchFamily="34" charset="-120"/>
              </a:rPr>
              <a:t> </a:t>
            </a:r>
            <a:r>
              <a:rPr lang="en-US" sz="1400" b="1" dirty="0" err="1">
                <a:solidFill>
                  <a:srgbClr val="443728"/>
                </a:solidFill>
                <a:latin typeface="+mn-lt"/>
                <a:ea typeface="Open Sans" pitchFamily="34" charset="-122"/>
                <a:cs typeface="Open Sans" pitchFamily="34" charset="-120"/>
              </a:rPr>
              <a:t>агента</a:t>
            </a:r>
            <a:r>
              <a:rPr lang="en-US" sz="1400" dirty="0">
                <a:solidFill>
                  <a:srgbClr val="443728"/>
                </a:solidFill>
                <a:latin typeface="+mn-lt"/>
                <a:ea typeface="Open Sans" pitchFamily="34" charset="-122"/>
                <a:cs typeface="Open Sans" pitchFamily="34" charset="-120"/>
              </a:rPr>
              <a:t>. При проведении автоматически производится:</a:t>
            </a:r>
            <a:endParaRPr lang="en-US" sz="1400" dirty="0">
              <a:latin typeface="+mn-lt"/>
            </a:endParaRPr>
          </a:p>
        </p:txBody>
      </p:sp>
      <p:sp>
        <p:nvSpPr>
          <p:cNvPr id="56" name="Text 19">
            <a:extLst>
              <a:ext uri="{FF2B5EF4-FFF2-40B4-BE49-F238E27FC236}">
                <a16:creationId xmlns:a16="http://schemas.microsoft.com/office/drawing/2014/main" id="{5A4E794C-B6E6-4C9C-979D-CA3853330A67}"/>
              </a:ext>
            </a:extLst>
          </p:cNvPr>
          <p:cNvSpPr/>
          <p:nvPr/>
        </p:nvSpPr>
        <p:spPr>
          <a:xfrm>
            <a:off x="721961" y="6063092"/>
            <a:ext cx="5375626" cy="181116"/>
          </a:xfrm>
          <a:prstGeom prst="rect">
            <a:avLst/>
          </a:prstGeom>
          <a:noFill/>
          <a:ln/>
        </p:spPr>
        <p:txBody>
          <a:bodyPr wrap="none" lIns="0" tIns="0" rIns="0" bIns="0" rtlCol="0" anchor="t"/>
          <a:lstStyle/>
          <a:p>
            <a:pPr marL="285807" indent="-285807">
              <a:lnSpc>
                <a:spcPts val="1375"/>
              </a:lnSpc>
              <a:buSzPct val="100000"/>
              <a:buChar char="•"/>
            </a:pPr>
            <a:r>
              <a:rPr lang="en-US" sz="1400" dirty="0">
                <a:solidFill>
                  <a:srgbClr val="443728"/>
                </a:solidFill>
                <a:latin typeface="+mn-lt"/>
                <a:ea typeface="Open Sans" pitchFamily="34" charset="-122"/>
                <a:cs typeface="Open Sans" pitchFamily="34" charset="-120"/>
              </a:rPr>
              <a:t>Зачет оплаты (поставщик </a:t>
            </a:r>
            <a:r>
              <a:rPr lang="en-US" sz="1400" dirty="0">
                <a:solidFill>
                  <a:srgbClr val="000000"/>
                </a:solidFill>
                <a:latin typeface="+mn-lt"/>
                <a:ea typeface="Open Sans" pitchFamily="34" charset="-122"/>
                <a:cs typeface="Open Sans" pitchFamily="34" charset="-120"/>
              </a:rPr>
              <a:t>↔</a:t>
            </a:r>
            <a:r>
              <a:rPr lang="en-US" sz="1400" dirty="0">
                <a:solidFill>
                  <a:srgbClr val="443728"/>
                </a:solidFill>
                <a:latin typeface="+mn-lt"/>
                <a:ea typeface="Open Sans" pitchFamily="34" charset="-122"/>
                <a:cs typeface="Open Sans" pitchFamily="34" charset="-120"/>
              </a:rPr>
              <a:t> агент)</a:t>
            </a:r>
            <a:endParaRPr lang="en-US" sz="1400" dirty="0">
              <a:latin typeface="+mn-lt"/>
            </a:endParaRPr>
          </a:p>
        </p:txBody>
      </p:sp>
      <p:sp>
        <p:nvSpPr>
          <p:cNvPr id="57" name="Text 20">
            <a:extLst>
              <a:ext uri="{FF2B5EF4-FFF2-40B4-BE49-F238E27FC236}">
                <a16:creationId xmlns:a16="http://schemas.microsoft.com/office/drawing/2014/main" id="{916FEA37-7478-4454-B18D-9C84D1903326}"/>
              </a:ext>
            </a:extLst>
          </p:cNvPr>
          <p:cNvSpPr/>
          <p:nvPr/>
        </p:nvSpPr>
        <p:spPr>
          <a:xfrm>
            <a:off x="721961" y="6282416"/>
            <a:ext cx="5375626" cy="174765"/>
          </a:xfrm>
          <a:prstGeom prst="rect">
            <a:avLst/>
          </a:prstGeom>
          <a:noFill/>
          <a:ln/>
        </p:spPr>
        <p:txBody>
          <a:bodyPr wrap="none" lIns="0" tIns="0" rIns="0" bIns="0" rtlCol="0" anchor="t"/>
          <a:lstStyle/>
          <a:p>
            <a:pPr marL="285807" indent="-285807">
              <a:lnSpc>
                <a:spcPts val="1375"/>
              </a:lnSpc>
              <a:buSzPct val="100000"/>
              <a:buChar char="•"/>
            </a:pPr>
            <a:r>
              <a:rPr lang="en-US" sz="1400" dirty="0">
                <a:solidFill>
                  <a:srgbClr val="443728"/>
                </a:solidFill>
                <a:latin typeface="+mn-lt"/>
                <a:ea typeface="Open Sans" pitchFamily="34" charset="-122"/>
                <a:cs typeface="Open Sans" pitchFamily="34" charset="-120"/>
              </a:rPr>
              <a:t>Закрытие платежной позиции</a:t>
            </a:r>
            <a:endParaRPr lang="en-US" sz="1400" dirty="0">
              <a:latin typeface="+mn-lt"/>
            </a:endParaRPr>
          </a:p>
        </p:txBody>
      </p:sp>
      <p:sp>
        <p:nvSpPr>
          <p:cNvPr id="58" name="Text 21">
            <a:extLst>
              <a:ext uri="{FF2B5EF4-FFF2-40B4-BE49-F238E27FC236}">
                <a16:creationId xmlns:a16="http://schemas.microsoft.com/office/drawing/2014/main" id="{14E7E1BE-F12D-496C-80A7-64BE6DB2D504}"/>
              </a:ext>
            </a:extLst>
          </p:cNvPr>
          <p:cNvSpPr/>
          <p:nvPr/>
        </p:nvSpPr>
        <p:spPr>
          <a:xfrm>
            <a:off x="721961" y="6495389"/>
            <a:ext cx="5375626" cy="174765"/>
          </a:xfrm>
          <a:prstGeom prst="rect">
            <a:avLst/>
          </a:prstGeom>
          <a:noFill/>
          <a:ln/>
        </p:spPr>
        <p:txBody>
          <a:bodyPr wrap="none" lIns="0" tIns="0" rIns="0" bIns="0" rtlCol="0" anchor="t"/>
          <a:lstStyle/>
          <a:p>
            <a:pPr marL="285807" indent="-285807">
              <a:lnSpc>
                <a:spcPts val="1375"/>
              </a:lnSpc>
              <a:buSzPct val="100000"/>
              <a:buChar char="•"/>
            </a:pPr>
            <a:r>
              <a:rPr lang="en-US" sz="1400" dirty="0">
                <a:solidFill>
                  <a:srgbClr val="443728"/>
                </a:solidFill>
                <a:latin typeface="+mn-lt"/>
                <a:ea typeface="Open Sans" pitchFamily="34" charset="-122"/>
                <a:cs typeface="Open Sans" pitchFamily="34" charset="-120"/>
              </a:rPr>
              <a:t>Фиксация исполнения обязательств</a:t>
            </a:r>
            <a:endParaRPr lang="en-US" sz="1400" dirty="0">
              <a:latin typeface="+mn-lt"/>
            </a:endParaRPr>
          </a:p>
        </p:txBody>
      </p:sp>
      <p:sp>
        <p:nvSpPr>
          <p:cNvPr id="60" name="Shape 3">
            <a:extLst>
              <a:ext uri="{FF2B5EF4-FFF2-40B4-BE49-F238E27FC236}">
                <a16:creationId xmlns:a16="http://schemas.microsoft.com/office/drawing/2014/main" id="{C77531E2-EF4F-4E67-9956-146C457011F3}"/>
              </a:ext>
            </a:extLst>
          </p:cNvPr>
          <p:cNvSpPr/>
          <p:nvPr/>
        </p:nvSpPr>
        <p:spPr>
          <a:xfrm>
            <a:off x="6215775" y="1909977"/>
            <a:ext cx="241852" cy="241852"/>
          </a:xfrm>
          <a:prstGeom prst="roundRect">
            <a:avLst>
              <a:gd name="adj" fmla="val 18674"/>
            </a:avLst>
          </a:prstGeom>
          <a:solidFill>
            <a:srgbClr val="835E54"/>
          </a:solidFill>
          <a:ln w="7620">
            <a:solidFill>
              <a:srgbClr val="9C776D"/>
            </a:solidFill>
            <a:prstDash val="solid"/>
          </a:ln>
        </p:spPr>
        <p:txBody>
          <a:bodyPr wrap="square"/>
          <a:lstStyle/>
          <a:p>
            <a:endParaRPr lang="ru-RU" dirty="0">
              <a:latin typeface="+mn-lt"/>
            </a:endParaRPr>
          </a:p>
        </p:txBody>
      </p:sp>
      <p:sp>
        <p:nvSpPr>
          <p:cNvPr id="61" name="Shape 5">
            <a:extLst>
              <a:ext uri="{FF2B5EF4-FFF2-40B4-BE49-F238E27FC236}">
                <a16:creationId xmlns:a16="http://schemas.microsoft.com/office/drawing/2014/main" id="{04B81210-A4AB-4E04-A298-0271409981B2}"/>
              </a:ext>
            </a:extLst>
          </p:cNvPr>
          <p:cNvSpPr/>
          <p:nvPr/>
        </p:nvSpPr>
        <p:spPr>
          <a:xfrm>
            <a:off x="6215775" y="2395854"/>
            <a:ext cx="241852" cy="241852"/>
          </a:xfrm>
          <a:prstGeom prst="roundRect">
            <a:avLst>
              <a:gd name="adj" fmla="val 18674"/>
            </a:avLst>
          </a:prstGeom>
          <a:solidFill>
            <a:srgbClr val="C9907C"/>
          </a:solidFill>
          <a:ln w="7620">
            <a:solidFill>
              <a:srgbClr val="AF7662"/>
            </a:solidFill>
            <a:prstDash val="solid"/>
          </a:ln>
        </p:spPr>
        <p:txBody>
          <a:bodyPr wrap="square"/>
          <a:lstStyle/>
          <a:p>
            <a:endParaRPr lang="ru-RU" dirty="0">
              <a:latin typeface="+mn-lt"/>
            </a:endParaRPr>
          </a:p>
        </p:txBody>
      </p:sp>
      <p:grpSp>
        <p:nvGrpSpPr>
          <p:cNvPr id="10" name="Группа 9"/>
          <p:cNvGrpSpPr/>
          <p:nvPr/>
        </p:nvGrpSpPr>
        <p:grpSpPr>
          <a:xfrm>
            <a:off x="5623345" y="3325243"/>
            <a:ext cx="6422622" cy="3445638"/>
            <a:chOff x="5564934" y="3331711"/>
            <a:chExt cx="6481033" cy="3439169"/>
          </a:xfrm>
        </p:grpSpPr>
        <p:pic>
          <p:nvPicPr>
            <p:cNvPr id="3" name="Рисунок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64934" y="3331711"/>
              <a:ext cx="6481033" cy="343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400018" y="4797946"/>
              <a:ext cx="3639241" cy="1333244"/>
            </a:xfrm>
            <a:prstGeom prst="rect">
              <a:avLst/>
            </a:prstGeom>
            <a:ln w="34925">
              <a:solidFill>
                <a:srgbClr val="FCC451"/>
              </a:solidFill>
            </a:ln>
          </p:spPr>
        </p:pic>
        <p:cxnSp>
          <p:nvCxnSpPr>
            <p:cNvPr id="7" name="Прямая со стрелкой 6"/>
            <p:cNvCxnSpPr/>
            <p:nvPr/>
          </p:nvCxnSpPr>
          <p:spPr bwMode="auto">
            <a:xfrm>
              <a:off x="7997472" y="4941444"/>
              <a:ext cx="1440160" cy="730445"/>
            </a:xfrm>
            <a:prstGeom prst="straightConnector1">
              <a:avLst/>
            </a:prstGeom>
            <a:solidFill>
              <a:srgbClr val="00FF00">
                <a:alpha val="75000"/>
              </a:srgbClr>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27" name="Рисунок 26">
            <a:extLst>
              <a:ext uri="{FF2B5EF4-FFF2-40B4-BE49-F238E27FC236}">
                <a16:creationId xmlns:a16="http://schemas.microsoft.com/office/drawing/2014/main" id="{C970127A-436D-4E70-AB4E-243363707C8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5710" r="31580" b="9664"/>
          <a:stretch/>
        </p:blipFill>
        <p:spPr>
          <a:xfrm>
            <a:off x="8593554" y="3059683"/>
            <a:ext cx="3779582" cy="11771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69596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84433" y="210459"/>
            <a:ext cx="9085041" cy="7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latin typeface="+mj-lt"/>
                <a:ea typeface="Crimson Pro Bold" pitchFamily="34" charset="-122"/>
              </a:rPr>
              <a:t>Оплата по цепочке платежей</a:t>
            </a:r>
            <a:endParaRPr lang="en-US" sz="2800" dirty="0">
              <a:solidFill>
                <a:srgbClr val="443728"/>
              </a:solidFill>
              <a:latin typeface="+mj-lt"/>
              <a:ea typeface="Crimson Pro Bold" pitchFamily="34" charset="-122"/>
            </a:endParaRPr>
          </a:p>
        </p:txBody>
      </p:sp>
      <p:sp>
        <p:nvSpPr>
          <p:cNvPr id="4" name="Text 2"/>
          <p:cNvSpPr/>
          <p:nvPr/>
        </p:nvSpPr>
        <p:spPr>
          <a:xfrm>
            <a:off x="704247" y="2770036"/>
            <a:ext cx="2859227" cy="356455"/>
          </a:xfrm>
          <a:prstGeom prst="rect">
            <a:avLst/>
          </a:prstGeom>
          <a:noFill/>
          <a:ln/>
        </p:spPr>
        <p:txBody>
          <a:bodyPr wrap="square" lIns="0" tIns="0" rIns="0" bIns="0" rtlCol="0" anchor="t"/>
          <a:lstStyle/>
          <a:p>
            <a:pPr>
              <a:lnSpc>
                <a:spcPts val="1292"/>
              </a:lnSpc>
            </a:pPr>
            <a:r>
              <a:rPr lang="ru-RU" sz="1400" b="1" dirty="0">
                <a:latin typeface="+mn-lt"/>
                <a:ea typeface="Crimson Pro Bold" pitchFamily="34" charset="-122"/>
                <a:cs typeface="Crimson Pro Bold" pitchFamily="34" charset="-120"/>
              </a:rPr>
              <a:t>Настройки:</a:t>
            </a:r>
            <a:endParaRPr lang="en-US" sz="1400" dirty="0">
              <a:latin typeface="+mn-lt"/>
            </a:endParaRPr>
          </a:p>
        </p:txBody>
      </p:sp>
      <p:sp>
        <p:nvSpPr>
          <p:cNvPr id="8" name="Text 6"/>
          <p:cNvSpPr/>
          <p:nvPr/>
        </p:nvSpPr>
        <p:spPr>
          <a:xfrm>
            <a:off x="749965" y="3041685"/>
            <a:ext cx="4955338" cy="172085"/>
          </a:xfrm>
          <a:prstGeom prst="rect">
            <a:avLst/>
          </a:prstGeom>
          <a:noFill/>
          <a:ln/>
        </p:spPr>
        <p:txBody>
          <a:bodyPr wrap="square" lIns="0" tIns="0" rIns="0" bIns="0" rtlCol="0" anchor="t"/>
          <a:lstStyle/>
          <a:p>
            <a:pPr marL="285750" indent="-285750">
              <a:buFont typeface="Arial" panose="020B0604020202020204" pitchFamily="34" charset="0"/>
              <a:buChar char="•"/>
            </a:pPr>
            <a:r>
              <a:rPr lang="ru-RU" sz="1400" dirty="0">
                <a:latin typeface="+mn-lt"/>
                <a:ea typeface="Open Sans" pitchFamily="34" charset="-122"/>
                <a:cs typeface="Open Sans" pitchFamily="34" charset="-120"/>
              </a:rPr>
              <a:t>Включить опцию </a:t>
            </a:r>
            <a:r>
              <a:rPr lang="ru-RU" sz="1400" b="1" dirty="0">
                <a:latin typeface="+mn-lt"/>
                <a:ea typeface="Open Sans" pitchFamily="34" charset="-122"/>
                <a:cs typeface="Open Sans" pitchFamily="34" charset="-120"/>
              </a:rPr>
              <a:t>Использовать цепочки платежей</a:t>
            </a:r>
            <a:endParaRPr lang="ru-RU" sz="1400" dirty="0">
              <a:latin typeface="+mn-lt"/>
              <a:ea typeface="Open Sans" pitchFamily="34" charset="-122"/>
              <a:cs typeface="Open Sans" pitchFamily="34" charset="-120"/>
            </a:endParaRPr>
          </a:p>
          <a:p>
            <a:pPr marL="285750" indent="-285750">
              <a:buFont typeface="Arial" panose="020B0604020202020204" pitchFamily="34" charset="0"/>
              <a:buChar char="•"/>
            </a:pPr>
            <a:r>
              <a:rPr lang="ru-RU" sz="1400" dirty="0">
                <a:latin typeface="+mn-lt"/>
                <a:ea typeface="Open Sans" pitchFamily="34" charset="-122"/>
                <a:cs typeface="Open Sans" pitchFamily="34" charset="-120"/>
              </a:rPr>
              <a:t>Настроить шаблоны цепочек платежей для частых сценариев</a:t>
            </a:r>
          </a:p>
          <a:p>
            <a:pPr marL="285750" indent="-285750">
              <a:buFont typeface="Arial" panose="020B0604020202020204" pitchFamily="34" charset="0"/>
              <a:buChar char="•"/>
            </a:pPr>
            <a:endParaRPr lang="ru-RU" sz="1200" dirty="0">
              <a:latin typeface="+mn-lt"/>
              <a:ea typeface="Open Sans" pitchFamily="34" charset="-122"/>
              <a:cs typeface="Open Sans" pitchFamily="34" charset="-120"/>
            </a:endParaRPr>
          </a:p>
        </p:txBody>
      </p:sp>
      <p:sp>
        <p:nvSpPr>
          <p:cNvPr id="12" name="Text 10"/>
          <p:cNvSpPr/>
          <p:nvPr/>
        </p:nvSpPr>
        <p:spPr>
          <a:xfrm>
            <a:off x="6162752" y="1469868"/>
            <a:ext cx="3119520" cy="207987"/>
          </a:xfrm>
          <a:prstGeom prst="rect">
            <a:avLst/>
          </a:prstGeom>
          <a:noFill/>
          <a:ln/>
        </p:spPr>
        <p:txBody>
          <a:bodyPr wrap="square" lIns="0" tIns="0" rIns="0" bIns="0" rtlCol="0" anchor="t"/>
          <a:lstStyle/>
          <a:p>
            <a:pPr>
              <a:lnSpc>
                <a:spcPts val="1292"/>
              </a:lnSpc>
            </a:pPr>
            <a:r>
              <a:rPr lang="ru-RU" sz="1400" b="1" dirty="0">
                <a:latin typeface="+mn-lt"/>
                <a:ea typeface="Crimson Pro Bold" pitchFamily="34" charset="-122"/>
                <a:cs typeface="Crimson Pro Bold" pitchFamily="34" charset="-120"/>
              </a:rPr>
              <a:t>Особенности:</a:t>
            </a:r>
            <a:endParaRPr lang="en-US" sz="1400" dirty="0">
              <a:latin typeface="+mn-lt"/>
            </a:endParaRPr>
          </a:p>
        </p:txBody>
      </p:sp>
      <p:sp>
        <p:nvSpPr>
          <p:cNvPr id="13" name="Text 11"/>
          <p:cNvSpPr/>
          <p:nvPr/>
        </p:nvSpPr>
        <p:spPr>
          <a:xfrm>
            <a:off x="6169025" y="2197176"/>
            <a:ext cx="5616624" cy="1961050"/>
          </a:xfrm>
          <a:prstGeom prst="rect">
            <a:avLst/>
          </a:prstGeom>
          <a:noFill/>
          <a:ln/>
        </p:spPr>
        <p:txBody>
          <a:bodyPr wrap="square" lIns="0" tIns="0" rIns="0" bIns="0" rtlCol="0" anchor="t"/>
          <a:lstStyle/>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Отслеживание статусов всех звеньев цепочки</a:t>
            </a:r>
          </a:p>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Автоматическое закрытие основной позиции</a:t>
            </a:r>
          </a:p>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Использование банковских курсов валют</a:t>
            </a:r>
          </a:p>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Поддержка операции «Оплата поставщику»</a:t>
            </a:r>
          </a:p>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Подбор способов оплаты по цепочке платежей или через платежных агентов</a:t>
            </a:r>
          </a:p>
          <a:p>
            <a:pPr marL="285750" indent="-285750">
              <a:spcAft>
                <a:spcPts val="0"/>
              </a:spcAft>
              <a:buFont typeface="Arial" panose="020B0604020202020204" pitchFamily="34" charset="0"/>
              <a:buChar char="•"/>
            </a:pPr>
            <a:r>
              <a:rPr lang="ru-RU" sz="1400" dirty="0">
                <a:latin typeface="+mn-lt"/>
                <a:ea typeface="Open Sans" pitchFamily="34" charset="-122"/>
                <a:cs typeface="Open Sans" pitchFamily="34" charset="-120"/>
              </a:rPr>
              <a:t>Автоматический расчет суммы списания</a:t>
            </a:r>
          </a:p>
        </p:txBody>
      </p:sp>
      <p:sp>
        <p:nvSpPr>
          <p:cNvPr id="48" name="TextBox 47">
            <a:extLst>
              <a:ext uri="{FF2B5EF4-FFF2-40B4-BE49-F238E27FC236}">
                <a16:creationId xmlns:a16="http://schemas.microsoft.com/office/drawing/2014/main" id="{5C1087DC-4018-43E2-81CC-51BB6232916E}"/>
              </a:ext>
            </a:extLst>
          </p:cNvPr>
          <p:cNvSpPr txBox="1"/>
          <p:nvPr/>
        </p:nvSpPr>
        <p:spPr>
          <a:xfrm>
            <a:off x="963094" y="1773610"/>
            <a:ext cx="4705249" cy="307777"/>
          </a:xfrm>
          <a:prstGeom prst="rect">
            <a:avLst/>
          </a:prstGeom>
          <a:noFill/>
        </p:spPr>
        <p:txBody>
          <a:bodyPr wrap="square">
            <a:spAutoFit/>
          </a:bodyPr>
          <a:lstStyle/>
          <a:p>
            <a:r>
              <a:rPr lang="ru-RU" sz="1400" dirty="0">
                <a:latin typeface="+mn-lt"/>
              </a:rPr>
              <a:t>Прямые валютные платежи заблокированы</a:t>
            </a:r>
          </a:p>
        </p:txBody>
      </p:sp>
      <p:sp>
        <p:nvSpPr>
          <p:cNvPr id="49" name="TextBox 48">
            <a:extLst>
              <a:ext uri="{FF2B5EF4-FFF2-40B4-BE49-F238E27FC236}">
                <a16:creationId xmlns:a16="http://schemas.microsoft.com/office/drawing/2014/main" id="{542BE8C0-5ED6-47A8-ADE5-BE84B7806416}"/>
              </a:ext>
            </a:extLst>
          </p:cNvPr>
          <p:cNvSpPr txBox="1"/>
          <p:nvPr/>
        </p:nvSpPr>
        <p:spPr>
          <a:xfrm>
            <a:off x="643656" y="1355273"/>
            <a:ext cx="6098650" cy="307777"/>
          </a:xfrm>
          <a:prstGeom prst="rect">
            <a:avLst/>
          </a:prstGeom>
          <a:noFill/>
        </p:spPr>
        <p:txBody>
          <a:bodyPr wrap="square">
            <a:spAutoFit/>
          </a:bodyPr>
          <a:lstStyle/>
          <a:p>
            <a:r>
              <a:rPr lang="ru-RU" sz="1400" b="1" dirty="0">
                <a:latin typeface="+mn-lt"/>
              </a:rPr>
              <a:t>Когда применять:</a:t>
            </a:r>
          </a:p>
        </p:txBody>
      </p:sp>
      <p:sp>
        <p:nvSpPr>
          <p:cNvPr id="23" name="Text 13">
            <a:extLst>
              <a:ext uri="{FF2B5EF4-FFF2-40B4-BE49-F238E27FC236}">
                <a16:creationId xmlns:a16="http://schemas.microsoft.com/office/drawing/2014/main" id="{203F53F1-5405-41B2-B96D-F15405F56E09}"/>
              </a:ext>
            </a:extLst>
          </p:cNvPr>
          <p:cNvSpPr/>
          <p:nvPr/>
        </p:nvSpPr>
        <p:spPr>
          <a:xfrm>
            <a:off x="701561" y="4173865"/>
            <a:ext cx="3092173"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Процесс работы с цепочкой платежей:</a:t>
            </a:r>
            <a:endParaRPr lang="en-US" sz="1400" dirty="0">
              <a:latin typeface="+mn-lt"/>
            </a:endParaRPr>
          </a:p>
        </p:txBody>
      </p:sp>
      <p:sp>
        <p:nvSpPr>
          <p:cNvPr id="24" name="Text 14">
            <a:extLst>
              <a:ext uri="{FF2B5EF4-FFF2-40B4-BE49-F238E27FC236}">
                <a16:creationId xmlns:a16="http://schemas.microsoft.com/office/drawing/2014/main" id="{3BAABC3E-BE28-4B58-9ACF-220EEBB4DB97}"/>
              </a:ext>
            </a:extLst>
          </p:cNvPr>
          <p:cNvSpPr/>
          <p:nvPr/>
        </p:nvSpPr>
        <p:spPr>
          <a:xfrm>
            <a:off x="701561" y="4580918"/>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25" name="Shape 15">
            <a:extLst>
              <a:ext uri="{FF2B5EF4-FFF2-40B4-BE49-F238E27FC236}">
                <a16:creationId xmlns:a16="http://schemas.microsoft.com/office/drawing/2014/main" id="{4E993E87-9F39-48F9-AA0C-2B28E4BEDBA4}"/>
              </a:ext>
            </a:extLst>
          </p:cNvPr>
          <p:cNvSpPr/>
          <p:nvPr/>
        </p:nvSpPr>
        <p:spPr>
          <a:xfrm>
            <a:off x="701561" y="4776920"/>
            <a:ext cx="5374336" cy="12703"/>
          </a:xfrm>
          <a:prstGeom prst="rect">
            <a:avLst/>
          </a:prstGeom>
          <a:solidFill>
            <a:srgbClr val="835E54"/>
          </a:solidFill>
          <a:ln/>
        </p:spPr>
        <p:txBody>
          <a:bodyPr/>
          <a:lstStyle/>
          <a:p>
            <a:endParaRPr lang="ru-RU"/>
          </a:p>
        </p:txBody>
      </p:sp>
      <p:sp>
        <p:nvSpPr>
          <p:cNvPr id="26" name="Text 16">
            <a:extLst>
              <a:ext uri="{FF2B5EF4-FFF2-40B4-BE49-F238E27FC236}">
                <a16:creationId xmlns:a16="http://schemas.microsoft.com/office/drawing/2014/main" id="{74E77270-F4A6-47BB-A1B4-3863E97B93F4}"/>
              </a:ext>
            </a:extLst>
          </p:cNvPr>
          <p:cNvSpPr/>
          <p:nvPr/>
        </p:nvSpPr>
        <p:spPr>
          <a:xfrm>
            <a:off x="1024759" y="4572142"/>
            <a:ext cx="1536162"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Создание заявки</a:t>
            </a:r>
            <a:endParaRPr lang="en-US" sz="1400" dirty="0">
              <a:latin typeface="+mn-lt"/>
            </a:endParaRPr>
          </a:p>
        </p:txBody>
      </p:sp>
      <p:sp>
        <p:nvSpPr>
          <p:cNvPr id="27" name="Text 17">
            <a:extLst>
              <a:ext uri="{FF2B5EF4-FFF2-40B4-BE49-F238E27FC236}">
                <a16:creationId xmlns:a16="http://schemas.microsoft.com/office/drawing/2014/main" id="{07613CFC-8F00-4277-97D6-BE5723BECEA1}"/>
              </a:ext>
            </a:extLst>
          </p:cNvPr>
          <p:cNvSpPr/>
          <p:nvPr/>
        </p:nvSpPr>
        <p:spPr>
          <a:xfrm>
            <a:off x="723251" y="4981012"/>
            <a:ext cx="5374336" cy="196499"/>
          </a:xfrm>
          <a:prstGeom prst="rect">
            <a:avLst/>
          </a:prstGeom>
          <a:noFill/>
          <a:ln/>
        </p:spPr>
        <p:txBody>
          <a:bodyPr wrap="square" lIns="0" tIns="0" rIns="0" bIns="0" rtlCol="0" anchor="t"/>
          <a:lstStyle/>
          <a:p>
            <a:pPr>
              <a:lnSpc>
                <a:spcPts val="1542"/>
              </a:lnSpc>
            </a:pPr>
            <a:r>
              <a:rPr lang="en-US" sz="1400" dirty="0">
                <a:solidFill>
                  <a:srgbClr val="443728"/>
                </a:solidFill>
                <a:latin typeface="+mn-lt"/>
                <a:ea typeface="Open Sans" pitchFamily="34" charset="-122"/>
                <a:cs typeface="Open Sans" pitchFamily="34" charset="-120"/>
              </a:rPr>
              <a:t>Создать заявку на оплату по способу «По цепочке платежей»</a:t>
            </a:r>
            <a:endParaRPr lang="en-US" sz="1400" dirty="0">
              <a:latin typeface="+mn-lt"/>
            </a:endParaRPr>
          </a:p>
        </p:txBody>
      </p:sp>
      <p:sp>
        <p:nvSpPr>
          <p:cNvPr id="28" name="Text 18">
            <a:extLst>
              <a:ext uri="{FF2B5EF4-FFF2-40B4-BE49-F238E27FC236}">
                <a16:creationId xmlns:a16="http://schemas.microsoft.com/office/drawing/2014/main" id="{2C357BCB-A737-4450-88B1-BC5AC5218ED5}"/>
              </a:ext>
            </a:extLst>
          </p:cNvPr>
          <p:cNvSpPr/>
          <p:nvPr/>
        </p:nvSpPr>
        <p:spPr>
          <a:xfrm>
            <a:off x="6159018" y="4580918"/>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29" name="Shape 19">
            <a:extLst>
              <a:ext uri="{FF2B5EF4-FFF2-40B4-BE49-F238E27FC236}">
                <a16:creationId xmlns:a16="http://schemas.microsoft.com/office/drawing/2014/main" id="{8DDA70D6-D351-4220-844A-37391DC5B853}"/>
              </a:ext>
            </a:extLst>
          </p:cNvPr>
          <p:cNvSpPr/>
          <p:nvPr/>
        </p:nvSpPr>
        <p:spPr>
          <a:xfrm>
            <a:off x="6159018" y="4776920"/>
            <a:ext cx="5374336" cy="12703"/>
          </a:xfrm>
          <a:prstGeom prst="rect">
            <a:avLst/>
          </a:prstGeom>
          <a:solidFill>
            <a:srgbClr val="C9907C"/>
          </a:solidFill>
          <a:ln/>
        </p:spPr>
        <p:txBody>
          <a:bodyPr/>
          <a:lstStyle/>
          <a:p>
            <a:endParaRPr lang="ru-RU"/>
          </a:p>
        </p:txBody>
      </p:sp>
      <p:sp>
        <p:nvSpPr>
          <p:cNvPr id="30" name="Text 20">
            <a:extLst>
              <a:ext uri="{FF2B5EF4-FFF2-40B4-BE49-F238E27FC236}">
                <a16:creationId xmlns:a16="http://schemas.microsoft.com/office/drawing/2014/main" id="{7BD9A7F5-838C-46B2-98C6-0C227D3E58C1}"/>
              </a:ext>
            </a:extLst>
          </p:cNvPr>
          <p:cNvSpPr/>
          <p:nvPr/>
        </p:nvSpPr>
        <p:spPr>
          <a:xfrm>
            <a:off x="6529635" y="4572141"/>
            <a:ext cx="1536162"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Анализ вариантов</a:t>
            </a:r>
            <a:endParaRPr lang="en-US" sz="1400" dirty="0">
              <a:latin typeface="+mn-lt"/>
            </a:endParaRPr>
          </a:p>
        </p:txBody>
      </p:sp>
      <p:sp>
        <p:nvSpPr>
          <p:cNvPr id="31" name="Text 21">
            <a:extLst>
              <a:ext uri="{FF2B5EF4-FFF2-40B4-BE49-F238E27FC236}">
                <a16:creationId xmlns:a16="http://schemas.microsoft.com/office/drawing/2014/main" id="{2300A329-1980-404E-BF58-2C0A62A7F131}"/>
              </a:ext>
            </a:extLst>
          </p:cNvPr>
          <p:cNvSpPr/>
          <p:nvPr/>
        </p:nvSpPr>
        <p:spPr>
          <a:xfrm>
            <a:off x="6169025" y="4981012"/>
            <a:ext cx="5374336" cy="392998"/>
          </a:xfrm>
          <a:prstGeom prst="rect">
            <a:avLst/>
          </a:prstGeom>
          <a:noFill/>
          <a:ln/>
        </p:spPr>
        <p:txBody>
          <a:bodyPr wrap="square" lIns="0" tIns="0" rIns="0" bIns="0" rtlCol="0" anchor="t"/>
          <a:lstStyle/>
          <a:p>
            <a:pPr>
              <a:lnSpc>
                <a:spcPts val="1542"/>
              </a:lnSpc>
            </a:pPr>
            <a:r>
              <a:rPr lang="en-US" sz="1400" dirty="0">
                <a:solidFill>
                  <a:srgbClr val="443728"/>
                </a:solidFill>
                <a:latin typeface="+mn-lt"/>
                <a:ea typeface="Open Sans" pitchFamily="34" charset="-122"/>
                <a:cs typeface="Open Sans" pitchFamily="34" charset="-120"/>
              </a:rPr>
              <a:t>Сравнить варианты цепочек по срокам, начальной сумме списания и эффективному курсу</a:t>
            </a:r>
            <a:endParaRPr lang="en-US" sz="1400" dirty="0">
              <a:latin typeface="+mn-lt"/>
            </a:endParaRPr>
          </a:p>
        </p:txBody>
      </p:sp>
      <p:sp>
        <p:nvSpPr>
          <p:cNvPr id="32" name="Text 22">
            <a:extLst>
              <a:ext uri="{FF2B5EF4-FFF2-40B4-BE49-F238E27FC236}">
                <a16:creationId xmlns:a16="http://schemas.microsoft.com/office/drawing/2014/main" id="{E0C758F1-E1A7-42E6-8481-AEF8726EEC84}"/>
              </a:ext>
            </a:extLst>
          </p:cNvPr>
          <p:cNvSpPr/>
          <p:nvPr/>
        </p:nvSpPr>
        <p:spPr>
          <a:xfrm>
            <a:off x="701561" y="5601236"/>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33" name="Shape 23">
            <a:extLst>
              <a:ext uri="{FF2B5EF4-FFF2-40B4-BE49-F238E27FC236}">
                <a16:creationId xmlns:a16="http://schemas.microsoft.com/office/drawing/2014/main" id="{B435BDBA-17AC-4D33-B6E3-A17103920EDD}"/>
              </a:ext>
            </a:extLst>
          </p:cNvPr>
          <p:cNvSpPr/>
          <p:nvPr/>
        </p:nvSpPr>
        <p:spPr>
          <a:xfrm>
            <a:off x="701561" y="5797239"/>
            <a:ext cx="5374336" cy="12703"/>
          </a:xfrm>
          <a:prstGeom prst="rect">
            <a:avLst/>
          </a:prstGeom>
          <a:solidFill>
            <a:srgbClr val="B3BDB5"/>
          </a:solidFill>
          <a:ln/>
        </p:spPr>
        <p:txBody>
          <a:bodyPr/>
          <a:lstStyle/>
          <a:p>
            <a:endParaRPr lang="ru-RU"/>
          </a:p>
        </p:txBody>
      </p:sp>
      <p:sp>
        <p:nvSpPr>
          <p:cNvPr id="34" name="Text 24">
            <a:extLst>
              <a:ext uri="{FF2B5EF4-FFF2-40B4-BE49-F238E27FC236}">
                <a16:creationId xmlns:a16="http://schemas.microsoft.com/office/drawing/2014/main" id="{A8FD3DBE-CC17-47AE-989F-017BBE03FB45}"/>
              </a:ext>
            </a:extLst>
          </p:cNvPr>
          <p:cNvSpPr/>
          <p:nvPr/>
        </p:nvSpPr>
        <p:spPr>
          <a:xfrm>
            <a:off x="1024759" y="5605850"/>
            <a:ext cx="1536162"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Выбор шаблона</a:t>
            </a:r>
            <a:endParaRPr lang="en-US" sz="1400" dirty="0">
              <a:latin typeface="+mn-lt"/>
            </a:endParaRPr>
          </a:p>
        </p:txBody>
      </p:sp>
      <p:sp>
        <p:nvSpPr>
          <p:cNvPr id="35" name="Text 25">
            <a:extLst>
              <a:ext uri="{FF2B5EF4-FFF2-40B4-BE49-F238E27FC236}">
                <a16:creationId xmlns:a16="http://schemas.microsoft.com/office/drawing/2014/main" id="{6658EE50-AC51-4856-86AB-587C2FAD8CE1}"/>
              </a:ext>
            </a:extLst>
          </p:cNvPr>
          <p:cNvSpPr/>
          <p:nvPr/>
        </p:nvSpPr>
        <p:spPr>
          <a:xfrm>
            <a:off x="712238" y="5989124"/>
            <a:ext cx="5374336" cy="392998"/>
          </a:xfrm>
          <a:prstGeom prst="rect">
            <a:avLst/>
          </a:prstGeom>
          <a:noFill/>
          <a:ln/>
        </p:spPr>
        <p:txBody>
          <a:bodyPr wrap="square" lIns="0" tIns="0" rIns="0" bIns="0" rtlCol="0" anchor="t"/>
          <a:lstStyle/>
          <a:p>
            <a:pPr>
              <a:lnSpc>
                <a:spcPts val="1542"/>
              </a:lnSpc>
            </a:pPr>
            <a:r>
              <a:rPr lang="en-US" sz="1400" dirty="0">
                <a:solidFill>
                  <a:srgbClr val="443728"/>
                </a:solidFill>
                <a:latin typeface="+mn-lt"/>
                <a:ea typeface="Open Sans" pitchFamily="34" charset="-122"/>
                <a:cs typeface="Open Sans" pitchFamily="34" charset="-120"/>
              </a:rPr>
              <a:t>Выбрать/подобрать вариант по шаблону цепочки платежей или вариант через платежного агента</a:t>
            </a:r>
            <a:endParaRPr lang="en-US" sz="1400" dirty="0">
              <a:latin typeface="+mn-lt"/>
            </a:endParaRPr>
          </a:p>
        </p:txBody>
      </p:sp>
      <p:sp>
        <p:nvSpPr>
          <p:cNvPr id="36" name="Text 26">
            <a:extLst>
              <a:ext uri="{FF2B5EF4-FFF2-40B4-BE49-F238E27FC236}">
                <a16:creationId xmlns:a16="http://schemas.microsoft.com/office/drawing/2014/main" id="{41A0F630-6651-4FCD-8134-27CF63164640}"/>
              </a:ext>
            </a:extLst>
          </p:cNvPr>
          <p:cNvSpPr/>
          <p:nvPr/>
        </p:nvSpPr>
        <p:spPr>
          <a:xfrm>
            <a:off x="6159018" y="5601236"/>
            <a:ext cx="122861" cy="153527"/>
          </a:xfrm>
          <a:prstGeom prst="rect">
            <a:avLst/>
          </a:prstGeom>
          <a:noFill/>
          <a:ln/>
        </p:spPr>
        <p:txBody>
          <a:bodyPr wrap="none" lIns="0" tIns="0" rIns="0" bIns="0" rtlCol="0" anchor="t"/>
          <a:lstStyle/>
          <a:p>
            <a:pPr>
              <a:lnSpc>
                <a:spcPts val="1542"/>
              </a:lnSpc>
            </a:pPr>
            <a:r>
              <a:rPr lang="en-US" sz="1400" dirty="0">
                <a:solidFill>
                  <a:srgbClr val="443728"/>
                </a:solidFill>
                <a:latin typeface="+mn-lt"/>
                <a:ea typeface="Crimson Pro Light" pitchFamily="34" charset="-122"/>
                <a:cs typeface="Crimson Pro Light" pitchFamily="34" charset="-120"/>
              </a:rPr>
              <a:t>04</a:t>
            </a:r>
            <a:endParaRPr lang="en-US" sz="1400" dirty="0">
              <a:latin typeface="+mn-lt"/>
            </a:endParaRPr>
          </a:p>
        </p:txBody>
      </p:sp>
      <p:sp>
        <p:nvSpPr>
          <p:cNvPr id="37" name="Shape 27">
            <a:extLst>
              <a:ext uri="{FF2B5EF4-FFF2-40B4-BE49-F238E27FC236}">
                <a16:creationId xmlns:a16="http://schemas.microsoft.com/office/drawing/2014/main" id="{688779E3-2323-4764-8152-13A7E939E604}"/>
              </a:ext>
            </a:extLst>
          </p:cNvPr>
          <p:cNvSpPr/>
          <p:nvPr/>
        </p:nvSpPr>
        <p:spPr>
          <a:xfrm>
            <a:off x="6159018" y="5797239"/>
            <a:ext cx="5374336" cy="12703"/>
          </a:xfrm>
          <a:prstGeom prst="rect">
            <a:avLst/>
          </a:prstGeom>
          <a:solidFill>
            <a:srgbClr val="FCC451"/>
          </a:solidFill>
          <a:ln/>
        </p:spPr>
        <p:txBody>
          <a:bodyPr/>
          <a:lstStyle/>
          <a:p>
            <a:endParaRPr lang="ru-RU"/>
          </a:p>
        </p:txBody>
      </p:sp>
      <p:sp>
        <p:nvSpPr>
          <p:cNvPr id="38" name="Text 28">
            <a:extLst>
              <a:ext uri="{FF2B5EF4-FFF2-40B4-BE49-F238E27FC236}">
                <a16:creationId xmlns:a16="http://schemas.microsoft.com/office/drawing/2014/main" id="{FB9F15C3-C6B2-4D11-9D72-586B6EF51423}"/>
              </a:ext>
            </a:extLst>
          </p:cNvPr>
          <p:cNvSpPr/>
          <p:nvPr/>
        </p:nvSpPr>
        <p:spPr>
          <a:xfrm>
            <a:off x="6529635" y="5596099"/>
            <a:ext cx="1536162" cy="192033"/>
          </a:xfrm>
          <a:prstGeom prst="rect">
            <a:avLst/>
          </a:prstGeom>
          <a:noFill/>
          <a:ln/>
        </p:spPr>
        <p:txBody>
          <a:bodyPr wrap="none" lIns="0" tIns="0" rIns="0" bIns="0" rtlCol="0" anchor="t"/>
          <a:lstStyle/>
          <a:p>
            <a:pPr>
              <a:lnSpc>
                <a:spcPts val="1500"/>
              </a:lnSpc>
            </a:pPr>
            <a:r>
              <a:rPr lang="en-US" sz="1400" b="1" dirty="0">
                <a:solidFill>
                  <a:srgbClr val="443728"/>
                </a:solidFill>
                <a:latin typeface="+mn-lt"/>
                <a:ea typeface="Crimson Pro Bold" pitchFamily="34" charset="-122"/>
                <a:cs typeface="Crimson Pro Bold" pitchFamily="34" charset="-120"/>
              </a:rPr>
              <a:t>Обработка</a:t>
            </a:r>
            <a:endParaRPr lang="en-US" sz="1400" dirty="0">
              <a:latin typeface="+mn-lt"/>
            </a:endParaRPr>
          </a:p>
        </p:txBody>
      </p:sp>
      <p:sp>
        <p:nvSpPr>
          <p:cNvPr id="39" name="Text 29">
            <a:extLst>
              <a:ext uri="{FF2B5EF4-FFF2-40B4-BE49-F238E27FC236}">
                <a16:creationId xmlns:a16="http://schemas.microsoft.com/office/drawing/2014/main" id="{2416785D-F0B1-4FFD-AF5F-DAAC32D34D93}"/>
              </a:ext>
            </a:extLst>
          </p:cNvPr>
          <p:cNvSpPr/>
          <p:nvPr/>
        </p:nvSpPr>
        <p:spPr>
          <a:xfrm>
            <a:off x="6148342" y="5989124"/>
            <a:ext cx="5374336" cy="196499"/>
          </a:xfrm>
          <a:prstGeom prst="rect">
            <a:avLst/>
          </a:prstGeom>
          <a:noFill/>
          <a:ln/>
        </p:spPr>
        <p:txBody>
          <a:bodyPr wrap="square" lIns="0" tIns="0" rIns="0" bIns="0" rtlCol="0" anchor="t"/>
          <a:lstStyle/>
          <a:p>
            <a:pPr>
              <a:lnSpc>
                <a:spcPts val="1542"/>
              </a:lnSpc>
            </a:pPr>
            <a:r>
              <a:rPr lang="en-US" sz="1400" dirty="0">
                <a:solidFill>
                  <a:srgbClr val="443728"/>
                </a:solidFill>
                <a:latin typeface="+mn-lt"/>
                <a:ea typeface="Open Sans" pitchFamily="34" charset="-122"/>
                <a:cs typeface="Open Sans" pitchFamily="34" charset="-120"/>
              </a:rPr>
              <a:t>Система создаст связанные заявки, которые будут исполнены последовательно</a:t>
            </a:r>
            <a:endParaRPr lang="en-US" sz="1400" dirty="0">
              <a:latin typeface="+mn-lt"/>
            </a:endParaRPr>
          </a:p>
        </p:txBody>
      </p:sp>
      <p:pic>
        <p:nvPicPr>
          <p:cNvPr id="1028" name="Picture 4">
            <a:extLst>
              <a:ext uri="{FF2B5EF4-FFF2-40B4-BE49-F238E27FC236}">
                <a16:creationId xmlns:a16="http://schemas.microsoft.com/office/drawing/2014/main" id="{044AFE6A-E462-4CE8-8AF1-A3147B82D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837" y="1775385"/>
            <a:ext cx="340148" cy="317964"/>
          </a:xfrm>
          <a:prstGeom prst="rect">
            <a:avLst/>
          </a:prstGeom>
          <a:noFill/>
          <a:extLst>
            <a:ext uri="{909E8E84-426E-40DD-AFC4-6F175D3DCCD1}">
              <a14:hiddenFill xmlns:a14="http://schemas.microsoft.com/office/drawing/2010/main">
                <a:solidFill>
                  <a:srgbClr val="FFFFFF"/>
                </a:solidFill>
              </a14:hiddenFill>
            </a:ext>
          </a:extLst>
        </p:spPr>
      </p:pic>
      <p:sp>
        <p:nvSpPr>
          <p:cNvPr id="46" name="Shape 3">
            <a:extLst>
              <a:ext uri="{FF2B5EF4-FFF2-40B4-BE49-F238E27FC236}">
                <a16:creationId xmlns:a16="http://schemas.microsoft.com/office/drawing/2014/main" id="{6F62739A-9163-47CB-B264-40644D02D274}"/>
              </a:ext>
            </a:extLst>
          </p:cNvPr>
          <p:cNvSpPr/>
          <p:nvPr/>
        </p:nvSpPr>
        <p:spPr>
          <a:xfrm>
            <a:off x="695209" y="1778437"/>
            <a:ext cx="241852" cy="241852"/>
          </a:xfrm>
          <a:prstGeom prst="roundRect">
            <a:avLst>
              <a:gd name="adj" fmla="val 18674"/>
            </a:avLst>
          </a:prstGeom>
          <a:solidFill>
            <a:srgbClr val="835E54"/>
          </a:solidFill>
          <a:ln w="7620">
            <a:solidFill>
              <a:srgbClr val="9C776D"/>
            </a:solidFill>
            <a:prstDash val="solid"/>
          </a:ln>
        </p:spPr>
        <p:txBody>
          <a:bodyPr wrap="square"/>
          <a:lstStyle/>
          <a:p>
            <a:endParaRPr lang="ru-RU" dirty="0">
              <a:latin typeface="+mn-lt"/>
            </a:endParaRPr>
          </a:p>
        </p:txBody>
      </p:sp>
      <p:sp>
        <p:nvSpPr>
          <p:cNvPr id="47" name="Shape 5">
            <a:extLst>
              <a:ext uri="{FF2B5EF4-FFF2-40B4-BE49-F238E27FC236}">
                <a16:creationId xmlns:a16="http://schemas.microsoft.com/office/drawing/2014/main" id="{6C80EA8D-437B-4F7C-B487-1242BE5C4B47}"/>
              </a:ext>
            </a:extLst>
          </p:cNvPr>
          <p:cNvSpPr/>
          <p:nvPr/>
        </p:nvSpPr>
        <p:spPr>
          <a:xfrm>
            <a:off x="695209" y="2148888"/>
            <a:ext cx="241852" cy="241852"/>
          </a:xfrm>
          <a:prstGeom prst="roundRect">
            <a:avLst>
              <a:gd name="adj" fmla="val 18674"/>
            </a:avLst>
          </a:prstGeom>
          <a:solidFill>
            <a:srgbClr val="C9907C"/>
          </a:solidFill>
          <a:ln w="7620">
            <a:solidFill>
              <a:srgbClr val="AF7662"/>
            </a:solidFill>
            <a:prstDash val="solid"/>
          </a:ln>
        </p:spPr>
        <p:txBody>
          <a:bodyPr wrap="square"/>
          <a:lstStyle/>
          <a:p>
            <a:endParaRPr lang="ru-RU" dirty="0">
              <a:latin typeface="+mn-lt"/>
            </a:endParaRPr>
          </a:p>
        </p:txBody>
      </p:sp>
      <p:sp>
        <p:nvSpPr>
          <p:cNvPr id="51" name="TextBox 50">
            <a:extLst>
              <a:ext uri="{FF2B5EF4-FFF2-40B4-BE49-F238E27FC236}">
                <a16:creationId xmlns:a16="http://schemas.microsoft.com/office/drawing/2014/main" id="{BC09C9B2-D5FC-457B-8274-8BA91C700265}"/>
              </a:ext>
            </a:extLst>
          </p:cNvPr>
          <p:cNvSpPr txBox="1"/>
          <p:nvPr/>
        </p:nvSpPr>
        <p:spPr>
          <a:xfrm>
            <a:off x="913048" y="2130849"/>
            <a:ext cx="6097314" cy="307777"/>
          </a:xfrm>
          <a:prstGeom prst="rect">
            <a:avLst/>
          </a:prstGeom>
          <a:noFill/>
        </p:spPr>
        <p:txBody>
          <a:bodyPr wrap="square">
            <a:spAutoFit/>
          </a:bodyPr>
          <a:lstStyle/>
          <a:p>
            <a:r>
              <a:rPr lang="ru-RU" sz="1400" dirty="0">
                <a:latin typeface="+mn-lt"/>
              </a:rPr>
              <a:t>Нужны посредники для конвертации</a:t>
            </a:r>
          </a:p>
        </p:txBody>
      </p:sp>
    </p:spTree>
    <p:extLst>
      <p:ext uri="{BB962C8B-B14F-4D97-AF65-F5344CB8AC3E}">
        <p14:creationId xmlns:p14="http://schemas.microsoft.com/office/powerpoint/2010/main" val="32002733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rot="10800000">
            <a:off x="176" y="0"/>
            <a:ext cx="12194822" cy="1845618"/>
          </a:xfrm>
          <a:prstGeom prst="rect">
            <a:avLst/>
          </a:prstGeom>
        </p:spPr>
      </p:pic>
      <p:sp>
        <p:nvSpPr>
          <p:cNvPr id="25" name="Text 0">
            <a:extLst>
              <a:ext uri="{FF2B5EF4-FFF2-40B4-BE49-F238E27FC236}">
                <a16:creationId xmlns:a16="http://schemas.microsoft.com/office/drawing/2014/main" id="{C00A105B-5281-4E3E-8B6A-8C4CA229CFE5}"/>
              </a:ext>
            </a:extLst>
          </p:cNvPr>
          <p:cNvSpPr/>
          <p:nvPr/>
        </p:nvSpPr>
        <p:spPr>
          <a:xfrm>
            <a:off x="696913" y="188913"/>
            <a:ext cx="90725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latin typeface="+mj-lt"/>
                <a:ea typeface="Crimson Pro Bold" pitchFamily="34" charset="-122"/>
              </a:rPr>
              <a:t>Оплата по цепочке платежей</a:t>
            </a:r>
            <a:endParaRPr lang="en-US" sz="2800" dirty="0">
              <a:solidFill>
                <a:srgbClr val="443728"/>
              </a:solidFill>
              <a:latin typeface="+mj-lt"/>
              <a:ea typeface="Crimson Pro Bold" pitchFamily="34" charset="-122"/>
            </a:endParaRPr>
          </a:p>
        </p:txBody>
      </p:sp>
      <p:pic>
        <p:nvPicPr>
          <p:cNvPr id="26" name="Рисунок 25">
            <a:extLst>
              <a:ext uri="{FF2B5EF4-FFF2-40B4-BE49-F238E27FC236}">
                <a16:creationId xmlns:a16="http://schemas.microsoft.com/office/drawing/2014/main" id="{87E1E458-7E54-41F9-813A-D4E3F8882BBA}"/>
              </a:ext>
            </a:extLst>
          </p:cNvPr>
          <p:cNvPicPr>
            <a:picLocks noChangeAspect="1"/>
          </p:cNvPicPr>
          <p:nvPr/>
        </p:nvPicPr>
        <p:blipFill rotWithShape="1">
          <a:blip r:embed="rId4"/>
          <a:srcRect l="480" r="1"/>
          <a:stretch/>
        </p:blipFill>
        <p:spPr>
          <a:xfrm>
            <a:off x="264939" y="1557586"/>
            <a:ext cx="6368143" cy="2639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Рисунок 26">
            <a:extLst>
              <a:ext uri="{FF2B5EF4-FFF2-40B4-BE49-F238E27FC236}">
                <a16:creationId xmlns:a16="http://schemas.microsoft.com/office/drawing/2014/main" id="{6FA2FFA6-E58F-4C78-B436-22ABAE412DDD}"/>
              </a:ext>
            </a:extLst>
          </p:cNvPr>
          <p:cNvPicPr>
            <a:picLocks noChangeAspect="1"/>
          </p:cNvPicPr>
          <p:nvPr/>
        </p:nvPicPr>
        <p:blipFill rotWithShape="1">
          <a:blip r:embed="rId5"/>
          <a:srcRect l="590" b="8157"/>
          <a:stretch/>
        </p:blipFill>
        <p:spPr>
          <a:xfrm>
            <a:off x="1015163" y="4365898"/>
            <a:ext cx="10538991" cy="2378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Рисунок 28">
            <a:extLst>
              <a:ext uri="{FF2B5EF4-FFF2-40B4-BE49-F238E27FC236}">
                <a16:creationId xmlns:a16="http://schemas.microsoft.com/office/drawing/2014/main" id="{86E1251E-E45B-4973-9C85-FA8413795A92}"/>
              </a:ext>
            </a:extLst>
          </p:cNvPr>
          <p:cNvPicPr>
            <a:picLocks noChangeAspect="1"/>
          </p:cNvPicPr>
          <p:nvPr/>
        </p:nvPicPr>
        <p:blipFill>
          <a:blip r:embed="rId6"/>
          <a:stretch>
            <a:fillRect/>
          </a:stretch>
        </p:blipFill>
        <p:spPr>
          <a:xfrm>
            <a:off x="5216809" y="1911540"/>
            <a:ext cx="6713427" cy="298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3" name="Text 1"/>
          <p:cNvSpPr/>
          <p:nvPr/>
        </p:nvSpPr>
        <p:spPr>
          <a:xfrm>
            <a:off x="696913" y="188913"/>
            <a:ext cx="9072562" cy="8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sz="2800" dirty="0">
                <a:solidFill>
                  <a:srgbClr val="443728"/>
                </a:solidFill>
                <a:latin typeface="+mj-lt"/>
                <a:ea typeface="Crimson Pro Bold" pitchFamily="34" charset="-122"/>
              </a:rPr>
              <a:t>Анализ вариантов способов оплаты по цепочкам </a:t>
            </a:r>
          </a:p>
        </p:txBody>
      </p:sp>
      <p:sp>
        <p:nvSpPr>
          <p:cNvPr id="4" name="Shape 2"/>
          <p:cNvSpPr/>
          <p:nvPr/>
        </p:nvSpPr>
        <p:spPr>
          <a:xfrm>
            <a:off x="696988" y="1580425"/>
            <a:ext cx="5043563" cy="4626550"/>
          </a:xfrm>
          <a:prstGeom prst="roundRect">
            <a:avLst>
              <a:gd name="adj" fmla="val 1977"/>
            </a:avLst>
          </a:prstGeom>
          <a:solidFill>
            <a:srgbClr val="FFFCFA"/>
          </a:solidFill>
          <a:ln/>
        </p:spPr>
        <p:txBody>
          <a:bodyPr/>
          <a:lstStyle/>
          <a:p>
            <a:endParaRPr lang="ru-RU"/>
          </a:p>
        </p:txBody>
      </p:sp>
      <p:sp>
        <p:nvSpPr>
          <p:cNvPr id="5" name="Shape 3"/>
          <p:cNvSpPr/>
          <p:nvPr/>
        </p:nvSpPr>
        <p:spPr>
          <a:xfrm>
            <a:off x="696988" y="1561370"/>
            <a:ext cx="5043563" cy="76218"/>
          </a:xfrm>
          <a:prstGeom prst="roundRect">
            <a:avLst>
              <a:gd name="adj" fmla="val 77185"/>
            </a:avLst>
          </a:prstGeom>
          <a:solidFill>
            <a:srgbClr val="835E54"/>
          </a:solidFill>
          <a:ln/>
        </p:spPr>
        <p:txBody>
          <a:bodyPr/>
          <a:lstStyle/>
          <a:p>
            <a:endParaRPr lang="ru-RU"/>
          </a:p>
        </p:txBody>
      </p:sp>
      <p:sp>
        <p:nvSpPr>
          <p:cNvPr id="6" name="Shape 4"/>
          <p:cNvSpPr/>
          <p:nvPr/>
        </p:nvSpPr>
        <p:spPr>
          <a:xfrm>
            <a:off x="3008624" y="1370330"/>
            <a:ext cx="420190" cy="420190"/>
          </a:xfrm>
          <a:prstGeom prst="roundRect">
            <a:avLst>
              <a:gd name="adj" fmla="val 181389"/>
            </a:avLst>
          </a:prstGeom>
          <a:solidFill>
            <a:srgbClr val="835E54"/>
          </a:solidFill>
          <a:ln/>
        </p:spPr>
        <p:txBody>
          <a:bodyPr/>
          <a:lstStyle/>
          <a:p>
            <a:endParaRPr lang="ru-RU"/>
          </a:p>
        </p:txBody>
      </p:sp>
      <p:sp>
        <p:nvSpPr>
          <p:cNvPr id="7" name="Text 5"/>
          <p:cNvSpPr/>
          <p:nvPr/>
        </p:nvSpPr>
        <p:spPr>
          <a:xfrm>
            <a:off x="1345059" y="1930550"/>
            <a:ext cx="3494896" cy="218828"/>
          </a:xfrm>
          <a:prstGeom prst="rect">
            <a:avLst/>
          </a:prstGeom>
          <a:noFill/>
          <a:ln/>
        </p:spPr>
        <p:txBody>
          <a:bodyPr wrap="none" lIns="0" tIns="0" rIns="0" bIns="0" rtlCol="0" anchor="t"/>
          <a:lstStyle/>
          <a:p>
            <a:pPr algn="ctr">
              <a:lnSpc>
                <a:spcPts val="1709"/>
              </a:lnSpc>
            </a:pPr>
            <a:r>
              <a:rPr lang="ru-RU" sz="1600" b="1" dirty="0">
                <a:solidFill>
                  <a:srgbClr val="443728"/>
                </a:solidFill>
                <a:latin typeface="+mn-lt"/>
                <a:ea typeface="Crimson Pro Bold" pitchFamily="34" charset="-122"/>
                <a:cs typeface="Crimson Pro Bold" pitchFamily="34" charset="-120"/>
              </a:rPr>
              <a:t>Ф</a:t>
            </a:r>
            <a:r>
              <a:rPr lang="en-US" sz="1600" b="1" dirty="0" err="1">
                <a:solidFill>
                  <a:srgbClr val="443728"/>
                </a:solidFill>
                <a:latin typeface="+mn-lt"/>
                <a:ea typeface="Crimson Pro Bold" pitchFamily="34" charset="-122"/>
                <a:cs typeface="Crimson Pro Bold" pitchFamily="34" charset="-120"/>
              </a:rPr>
              <a:t>орма</a:t>
            </a:r>
            <a:r>
              <a:rPr lang="en-US" sz="1600" b="1" dirty="0">
                <a:solidFill>
                  <a:srgbClr val="443728"/>
                </a:solidFill>
                <a:latin typeface="+mn-lt"/>
                <a:ea typeface="Crimson Pro Bold" pitchFamily="34" charset="-122"/>
                <a:cs typeface="Crimson Pro Bold" pitchFamily="34" charset="-120"/>
              </a:rPr>
              <a:t> подбора способа оплаты</a:t>
            </a:r>
            <a:endParaRPr lang="en-US" sz="1600" dirty="0">
              <a:latin typeface="+mn-lt"/>
            </a:endParaRPr>
          </a:p>
        </p:txBody>
      </p:sp>
      <p:sp>
        <p:nvSpPr>
          <p:cNvPr id="9" name="Text 7"/>
          <p:cNvSpPr/>
          <p:nvPr/>
        </p:nvSpPr>
        <p:spPr>
          <a:xfrm>
            <a:off x="696913" y="2349500"/>
            <a:ext cx="4752601" cy="4201506"/>
          </a:xfrm>
          <a:prstGeom prst="rect">
            <a:avLst/>
          </a:prstGeom>
          <a:noFill/>
          <a:ln/>
        </p:spPr>
        <p:txBody>
          <a:bodyPr wrap="square" lIns="0" tIns="0" rIns="0" bIns="0" rtlCol="0" anchor="t"/>
          <a:lstStyle/>
          <a:p>
            <a:pPr marL="285807" indent="-285807">
              <a:lnSpc>
                <a:spcPts val="1750"/>
              </a:lnSpc>
              <a:spcBef>
                <a:spcPts val="1000"/>
              </a:spcBef>
              <a:buSzPct val="100000"/>
              <a:buFontTx/>
              <a:buChar char="•"/>
            </a:pPr>
            <a:r>
              <a:rPr lang="ru-RU" sz="1200" b="1" dirty="0">
                <a:solidFill>
                  <a:srgbClr val="443728"/>
                </a:solidFill>
                <a:latin typeface="+mn-lt"/>
                <a:ea typeface="Open Sans" pitchFamily="34" charset="-122"/>
                <a:cs typeface="Open Sans" pitchFamily="34" charset="-120"/>
              </a:rPr>
              <a:t>Подбор способов оплаты </a:t>
            </a:r>
            <a:r>
              <a:rPr lang="ru-RU" sz="1200" dirty="0">
                <a:solidFill>
                  <a:srgbClr val="443728"/>
                </a:solidFill>
                <a:latin typeface="+mn-lt"/>
                <a:ea typeface="Open Sans" pitchFamily="34" charset="-122"/>
                <a:cs typeface="Open Sans" pitchFamily="34" charset="-120"/>
              </a:rPr>
              <a:t>по цепочке платежей или через платежных агентов</a:t>
            </a:r>
            <a:endParaRPr lang="en-US" sz="1200" dirty="0">
              <a:latin typeface="+mn-lt"/>
            </a:endParaRPr>
          </a:p>
          <a:p>
            <a:pPr marL="285807" indent="-285807">
              <a:lnSpc>
                <a:spcPts val="1750"/>
              </a:lnSpc>
              <a:spcBef>
                <a:spcPts val="1000"/>
              </a:spcBef>
              <a:buSzPct val="100000"/>
              <a:buChar char="•"/>
            </a:pPr>
            <a:r>
              <a:rPr lang="ru-RU" sz="1200" b="1" dirty="0">
                <a:solidFill>
                  <a:srgbClr val="443728"/>
                </a:solidFill>
                <a:latin typeface="+mn-lt"/>
                <a:ea typeface="Open Sans" pitchFamily="34" charset="-122"/>
                <a:cs typeface="Open Sans" pitchFamily="34" charset="-120"/>
              </a:rPr>
              <a:t>Автоматический расчет суммы списания, </a:t>
            </a:r>
            <a:r>
              <a:rPr lang="ru-RU" sz="1200" dirty="0">
                <a:solidFill>
                  <a:srgbClr val="443728"/>
                </a:solidFill>
                <a:latin typeface="+mn-lt"/>
                <a:ea typeface="Open Sans" pitchFamily="34" charset="-122"/>
                <a:cs typeface="Open Sans" pitchFamily="34" charset="-120"/>
              </a:rPr>
              <a:t>учитывая применимые комиссии и актуальные рыночные валютные курсы</a:t>
            </a:r>
          </a:p>
          <a:p>
            <a:pPr marL="285807" indent="-285807">
              <a:lnSpc>
                <a:spcPts val="1750"/>
              </a:lnSpc>
              <a:spcBef>
                <a:spcPts val="1000"/>
              </a:spcBef>
              <a:buSzPct val="100000"/>
              <a:buFontTx/>
              <a:buChar char="•"/>
            </a:pPr>
            <a:r>
              <a:rPr lang="ru-RU" sz="1200" b="1" dirty="0">
                <a:solidFill>
                  <a:srgbClr val="443728"/>
                </a:solidFill>
                <a:latin typeface="+mn-lt"/>
                <a:ea typeface="Open Sans" pitchFamily="34" charset="-122"/>
                <a:cs typeface="Open Sans" pitchFamily="34" charset="-120"/>
              </a:rPr>
              <a:t>Остаток на счете </a:t>
            </a:r>
            <a:r>
              <a:rPr lang="ru-RU" sz="1200" dirty="0">
                <a:solidFill>
                  <a:srgbClr val="443728"/>
                </a:solidFill>
                <a:latin typeface="+mn-lt"/>
                <a:ea typeface="Open Sans" pitchFamily="34" charset="-122"/>
                <a:cs typeface="Open Sans" pitchFamily="34" charset="-120"/>
              </a:rPr>
              <a:t>для определения доступности денежных средств для выполнения платежей</a:t>
            </a:r>
          </a:p>
          <a:p>
            <a:pPr marL="285807" indent="-285807">
              <a:lnSpc>
                <a:spcPts val="1750"/>
              </a:lnSpc>
              <a:spcBef>
                <a:spcPts val="1000"/>
              </a:spcBef>
              <a:buSzPct val="100000"/>
              <a:buChar char="•"/>
            </a:pPr>
            <a:r>
              <a:rPr lang="ru-RU" sz="1200" b="1" dirty="0">
                <a:solidFill>
                  <a:srgbClr val="443728"/>
                </a:solidFill>
                <a:latin typeface="+mn-lt"/>
                <a:ea typeface="Open Sans" pitchFamily="34" charset="-122"/>
                <a:cs typeface="Open Sans" pitchFamily="34" charset="-120"/>
              </a:rPr>
              <a:t>Расчет сроков исполнения </a:t>
            </a:r>
            <a:r>
              <a:rPr lang="ru-RU" sz="1200" dirty="0">
                <a:solidFill>
                  <a:srgbClr val="443728"/>
                </a:solidFill>
                <a:latin typeface="+mn-lt"/>
                <a:ea typeface="Open Sans" pitchFamily="34" charset="-122"/>
                <a:cs typeface="Open Sans" pitchFamily="34" charset="-120"/>
              </a:rPr>
              <a:t>всех этапов в цепочке платежа</a:t>
            </a:r>
          </a:p>
          <a:p>
            <a:pPr marL="285807" indent="-285807">
              <a:lnSpc>
                <a:spcPts val="1750"/>
              </a:lnSpc>
              <a:spcBef>
                <a:spcPts val="1000"/>
              </a:spcBef>
              <a:buSzPct val="100000"/>
              <a:buChar char="•"/>
            </a:pPr>
            <a:r>
              <a:rPr lang="ru-RU" sz="1200" b="1" dirty="0">
                <a:solidFill>
                  <a:srgbClr val="443728"/>
                </a:solidFill>
                <a:latin typeface="+mn-lt"/>
                <a:ea typeface="Open Sans" pitchFamily="34" charset="-122"/>
                <a:cs typeface="Open Sans" pitchFamily="34" charset="-120"/>
              </a:rPr>
              <a:t>Расчет эффективного курса </a:t>
            </a:r>
            <a:r>
              <a:rPr lang="ru-RU" sz="1200" dirty="0">
                <a:solidFill>
                  <a:srgbClr val="443728"/>
                </a:solidFill>
                <a:latin typeface="+mn-lt"/>
                <a:ea typeface="Open Sans" pitchFamily="34" charset="-122"/>
                <a:cs typeface="Open Sans" pitchFamily="34" charset="-120"/>
              </a:rPr>
              <a:t>–</a:t>
            </a:r>
            <a:r>
              <a:rPr lang="ru-RU" sz="1200" b="1" dirty="0">
                <a:solidFill>
                  <a:srgbClr val="443728"/>
                </a:solidFill>
                <a:latin typeface="+mn-lt"/>
                <a:ea typeface="Open Sans" pitchFamily="34" charset="-122"/>
                <a:cs typeface="Open Sans" pitchFamily="34" charset="-120"/>
              </a:rPr>
              <a:t> </a:t>
            </a:r>
            <a:r>
              <a:rPr lang="ru-RU" sz="1200" dirty="0">
                <a:solidFill>
                  <a:srgbClr val="443728"/>
                </a:solidFill>
                <a:latin typeface="+mn-lt"/>
                <a:ea typeface="Open Sans" pitchFamily="34" charset="-122"/>
                <a:cs typeface="Open Sans" pitchFamily="34" charset="-120"/>
              </a:rPr>
              <a:t>средний обменный курс для данной цепочки платежа</a:t>
            </a:r>
          </a:p>
          <a:p>
            <a:pPr marL="285807" indent="-285807">
              <a:lnSpc>
                <a:spcPts val="1750"/>
              </a:lnSpc>
              <a:spcBef>
                <a:spcPts val="1000"/>
              </a:spcBef>
              <a:buSzPct val="100000"/>
              <a:buChar char="•"/>
            </a:pPr>
            <a:r>
              <a:rPr lang="ru-RU" sz="1200" b="1" dirty="0">
                <a:solidFill>
                  <a:srgbClr val="443728"/>
                </a:solidFill>
                <a:latin typeface="+mn-lt"/>
                <a:ea typeface="Open Sans" pitchFamily="34" charset="-122"/>
                <a:cs typeface="Open Sans" pitchFamily="34" charset="-120"/>
              </a:rPr>
              <a:t>Анализ курсов на выбранную дату</a:t>
            </a:r>
            <a:r>
              <a:rPr lang="ru-RU" sz="1200" dirty="0">
                <a:solidFill>
                  <a:srgbClr val="443728"/>
                </a:solidFill>
                <a:latin typeface="+mn-lt"/>
                <a:ea typeface="Open Sans" pitchFamily="34" charset="-122"/>
                <a:cs typeface="Open Sans" pitchFamily="34" charset="-120"/>
              </a:rPr>
              <a:t> для оценки потенциальных рисков</a:t>
            </a:r>
          </a:p>
          <a:p>
            <a:pPr marL="285807" indent="-285807">
              <a:lnSpc>
                <a:spcPts val="1750"/>
              </a:lnSpc>
              <a:spcBef>
                <a:spcPts val="1000"/>
              </a:spcBef>
              <a:buSzPct val="100000"/>
              <a:buChar char="•"/>
            </a:pPr>
            <a:r>
              <a:rPr lang="ru-RU" sz="1200" b="1" dirty="0">
                <a:solidFill>
                  <a:srgbClr val="443728"/>
                </a:solidFill>
                <a:latin typeface="+mn-lt"/>
                <a:ea typeface="Open Sans" pitchFamily="34" charset="-122"/>
                <a:cs typeface="Open Sans" pitchFamily="34" charset="-120"/>
              </a:rPr>
              <a:t>Сортировка данных </a:t>
            </a:r>
            <a:r>
              <a:rPr lang="ru-RU" sz="1200" dirty="0">
                <a:solidFill>
                  <a:srgbClr val="443728"/>
                </a:solidFill>
                <a:latin typeface="+mn-lt"/>
                <a:ea typeface="Open Sans" pitchFamily="34" charset="-122"/>
                <a:cs typeface="Open Sans" pitchFamily="34" charset="-120"/>
              </a:rPr>
              <a:t>по скорости исполнения, выгодности курса и другим критериям</a:t>
            </a:r>
          </a:p>
        </p:txBody>
      </p:sp>
      <p:sp>
        <p:nvSpPr>
          <p:cNvPr id="13" name="Shape 11"/>
          <p:cNvSpPr/>
          <p:nvPr/>
        </p:nvSpPr>
        <p:spPr>
          <a:xfrm>
            <a:off x="6167552" y="1580425"/>
            <a:ext cx="5043662" cy="1489329"/>
          </a:xfrm>
          <a:prstGeom prst="roundRect">
            <a:avLst>
              <a:gd name="adj" fmla="val 1977"/>
            </a:avLst>
          </a:prstGeom>
          <a:solidFill>
            <a:srgbClr val="FFFCFA"/>
          </a:solidFill>
          <a:ln/>
        </p:spPr>
        <p:txBody>
          <a:bodyPr/>
          <a:lstStyle/>
          <a:p>
            <a:endParaRPr lang="ru-RU"/>
          </a:p>
        </p:txBody>
      </p:sp>
      <p:sp>
        <p:nvSpPr>
          <p:cNvPr id="14" name="Shape 12"/>
          <p:cNvSpPr/>
          <p:nvPr/>
        </p:nvSpPr>
        <p:spPr>
          <a:xfrm>
            <a:off x="6167552" y="1561370"/>
            <a:ext cx="5043662" cy="76218"/>
          </a:xfrm>
          <a:prstGeom prst="roundRect">
            <a:avLst>
              <a:gd name="adj" fmla="val 77185"/>
            </a:avLst>
          </a:prstGeom>
          <a:solidFill>
            <a:srgbClr val="C9907C"/>
          </a:solidFill>
          <a:ln/>
        </p:spPr>
        <p:txBody>
          <a:bodyPr/>
          <a:lstStyle/>
          <a:p>
            <a:endParaRPr lang="ru-RU"/>
          </a:p>
        </p:txBody>
      </p:sp>
      <p:sp>
        <p:nvSpPr>
          <p:cNvPr id="15" name="Shape 13"/>
          <p:cNvSpPr/>
          <p:nvPr/>
        </p:nvSpPr>
        <p:spPr>
          <a:xfrm>
            <a:off x="8479289" y="1370330"/>
            <a:ext cx="420190" cy="420190"/>
          </a:xfrm>
          <a:prstGeom prst="roundRect">
            <a:avLst>
              <a:gd name="adj" fmla="val 181389"/>
            </a:avLst>
          </a:prstGeom>
          <a:solidFill>
            <a:srgbClr val="C9907C"/>
          </a:solidFill>
          <a:ln/>
        </p:spPr>
        <p:txBody>
          <a:bodyPr/>
          <a:lstStyle/>
          <a:p>
            <a:endParaRPr lang="ru-RU"/>
          </a:p>
        </p:txBody>
      </p:sp>
      <p:sp>
        <p:nvSpPr>
          <p:cNvPr id="16" name="Text 14"/>
          <p:cNvSpPr/>
          <p:nvPr/>
        </p:nvSpPr>
        <p:spPr>
          <a:xfrm>
            <a:off x="6326636" y="1930550"/>
            <a:ext cx="4725494" cy="437656"/>
          </a:xfrm>
          <a:prstGeom prst="rect">
            <a:avLst/>
          </a:prstGeom>
          <a:noFill/>
          <a:ln/>
        </p:spPr>
        <p:txBody>
          <a:bodyPr wrap="square" lIns="0" tIns="0" rIns="0" bIns="0" rtlCol="0" anchor="t"/>
          <a:lstStyle/>
          <a:p>
            <a:pPr algn="ctr">
              <a:lnSpc>
                <a:spcPts val="1709"/>
              </a:lnSpc>
            </a:pPr>
            <a:r>
              <a:rPr lang="ru-RU" sz="1600" b="1" dirty="0">
                <a:solidFill>
                  <a:srgbClr val="443728"/>
                </a:solidFill>
                <a:latin typeface="+mn-lt"/>
                <a:ea typeface="Crimson Pro Bold" pitchFamily="34" charset="-122"/>
                <a:cs typeface="Crimson Pro Bold" pitchFamily="34" charset="-120"/>
              </a:rPr>
              <a:t>Шаблоны </a:t>
            </a:r>
            <a:r>
              <a:rPr lang="en-US" sz="1600" b="1" dirty="0" err="1">
                <a:solidFill>
                  <a:srgbClr val="443728"/>
                </a:solidFill>
                <a:latin typeface="+mn-lt"/>
                <a:ea typeface="Crimson Pro Bold" pitchFamily="34" charset="-122"/>
                <a:cs typeface="Crimson Pro Bold" pitchFamily="34" charset="-120"/>
              </a:rPr>
              <a:t>цепочек</a:t>
            </a:r>
            <a:r>
              <a:rPr lang="en-US" sz="1600" b="1" dirty="0">
                <a:solidFill>
                  <a:srgbClr val="443728"/>
                </a:solidFill>
                <a:latin typeface="+mn-lt"/>
                <a:ea typeface="Crimson Pro Bold" pitchFamily="34" charset="-122"/>
                <a:cs typeface="Crimson Pro Bold" pitchFamily="34" charset="-120"/>
              </a:rPr>
              <a:t> платежей</a:t>
            </a:r>
            <a:endParaRPr lang="en-US" sz="1600" dirty="0">
              <a:latin typeface="+mn-lt"/>
            </a:endParaRPr>
          </a:p>
        </p:txBody>
      </p:sp>
      <p:sp>
        <p:nvSpPr>
          <p:cNvPr id="17" name="Text 15"/>
          <p:cNvSpPr/>
          <p:nvPr/>
        </p:nvSpPr>
        <p:spPr>
          <a:xfrm>
            <a:off x="6186608" y="2334849"/>
            <a:ext cx="5311579" cy="1094945"/>
          </a:xfrm>
          <a:prstGeom prst="rect">
            <a:avLst/>
          </a:prstGeom>
          <a:noFill/>
          <a:ln/>
        </p:spPr>
        <p:txBody>
          <a:bodyPr wrap="square" lIns="0" tIns="0" rIns="0" bIns="0" rtlCol="0" anchor="t"/>
          <a:lstStyle/>
          <a:p>
            <a:pPr marL="285807" indent="-285807">
              <a:lnSpc>
                <a:spcPts val="1750"/>
              </a:lnSpc>
              <a:buSzPct val="100000"/>
              <a:buFont typeface="Arial" panose="020B0604020202020204" pitchFamily="34" charset="0"/>
              <a:buChar char="•"/>
            </a:pPr>
            <a:r>
              <a:rPr lang="ru-RU" sz="1200" b="1" dirty="0">
                <a:solidFill>
                  <a:srgbClr val="443728"/>
                </a:solidFill>
                <a:latin typeface="+mn-lt"/>
                <a:ea typeface="Open Sans" pitchFamily="34" charset="-122"/>
                <a:cs typeface="Open Sans" pitchFamily="34" charset="-120"/>
              </a:rPr>
              <a:t>Помощник создания шаблонов цепочек платежей </a:t>
            </a:r>
            <a:r>
              <a:rPr lang="ru-RU" sz="1200" dirty="0">
                <a:solidFill>
                  <a:srgbClr val="443728"/>
                </a:solidFill>
                <a:latin typeface="+mn-lt"/>
                <a:ea typeface="Open Sans" pitchFamily="34" charset="-122"/>
                <a:cs typeface="Open Sans" pitchFamily="34" charset="-120"/>
              </a:rPr>
              <a:t>на основе анализа исторических данных фактических платежей</a:t>
            </a:r>
          </a:p>
          <a:p>
            <a:pPr marL="285807" indent="-285807">
              <a:lnSpc>
                <a:spcPts val="1750"/>
              </a:lnSpc>
              <a:spcBef>
                <a:spcPts val="600"/>
              </a:spcBef>
              <a:buSzPct val="100000"/>
              <a:buFont typeface="Arial" panose="020B0604020202020204" pitchFamily="34" charset="0"/>
              <a:buChar char="•"/>
            </a:pPr>
            <a:r>
              <a:rPr lang="ru-RU" sz="1200" b="1" dirty="0">
                <a:solidFill>
                  <a:srgbClr val="443728"/>
                </a:solidFill>
                <a:latin typeface="+mn-lt"/>
                <a:ea typeface="Open Sans" pitchFamily="34" charset="-122"/>
                <a:cs typeface="Open Sans" pitchFamily="34" charset="-120"/>
              </a:rPr>
              <a:t>Автозаполнение полей для операций </a:t>
            </a:r>
            <a:r>
              <a:rPr lang="ru-RU" sz="1200" dirty="0">
                <a:solidFill>
                  <a:srgbClr val="443728"/>
                </a:solidFill>
                <a:latin typeface="+mn-lt"/>
                <a:ea typeface="Open Sans" pitchFamily="34" charset="-122"/>
                <a:cs typeface="Open Sans" pitchFamily="34" charset="-120"/>
              </a:rPr>
              <a:t>при ручной настройке шаблона с целью минимизации ошибок при построении цепочки</a:t>
            </a:r>
          </a:p>
        </p:txBody>
      </p:sp>
      <p:pic>
        <p:nvPicPr>
          <p:cNvPr id="11" name="Рисунок 10">
            <a:extLst>
              <a:ext uri="{FF2B5EF4-FFF2-40B4-BE49-F238E27FC236}">
                <a16:creationId xmlns:a16="http://schemas.microsoft.com/office/drawing/2014/main" id="{9EA7105F-CD40-4912-A10D-5B8B40453B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49514" y="3362716"/>
            <a:ext cx="6786875" cy="381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3655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pic>
        <p:nvPicPr>
          <p:cNvPr id="45" name="Рисунок 6">
            <a:extLst>
              <a:ext uri="{FF2B5EF4-FFF2-40B4-BE49-F238E27FC236}">
                <a16:creationId xmlns:a16="http://schemas.microsoft.com/office/drawing/2014/main" id="{5BAC4E03-C4FC-4C0B-B2DB-F21EB8168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765" y="1629594"/>
            <a:ext cx="5243512"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Рисунок 13">
            <a:extLst>
              <a:ext uri="{FF2B5EF4-FFF2-40B4-BE49-F238E27FC236}">
                <a16:creationId xmlns:a16="http://schemas.microsoft.com/office/drawing/2014/main" id="{CCE595D6-AD38-4237-9C26-38736F43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902" y="2421756"/>
            <a:ext cx="5975350" cy="3033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 name="Прямоугольник 46">
            <a:extLst>
              <a:ext uri="{FF2B5EF4-FFF2-40B4-BE49-F238E27FC236}">
                <a16:creationId xmlns:a16="http://schemas.microsoft.com/office/drawing/2014/main" id="{3BD5619B-9A8E-4139-8622-3BA8ADD7450F}"/>
              </a:ext>
            </a:extLst>
          </p:cNvPr>
          <p:cNvSpPr/>
          <p:nvPr/>
        </p:nvSpPr>
        <p:spPr bwMode="auto">
          <a:xfrm>
            <a:off x="6069301" y="4245390"/>
            <a:ext cx="6004950" cy="2444994"/>
          </a:xfrm>
          <a:prstGeom prst="rect">
            <a:avLst/>
          </a:prstGeom>
          <a:solidFill>
            <a:srgbClr val="FFFCFA">
              <a:alpha val="78000"/>
            </a:srgbClr>
          </a:solidFill>
          <a:ln>
            <a:noFill/>
          </a:ln>
          <a:effectLst/>
        </p:spPr>
        <p:txBody>
          <a:bodyPr vert="horz" wrap="square" lIns="90000" tIns="46800" rIns="90000" bIns="46800" numCol="1" rtlCol="0" anchor="t" anchorCtr="0" compatLnSpc="1">
            <a:prstTxWarp prst="textNoShape">
              <a:avLst/>
            </a:prstTxWarp>
            <a:no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5"/>
              </a:buBlip>
              <a:tabLst/>
            </a:pPr>
            <a:endParaRPr kumimoji="0" lang="ru-RU" sz="1400" b="0" i="0" u="none" strike="noStrike" cap="none" normalizeH="0" baseline="0" dirty="0">
              <a:ln>
                <a:noFill/>
              </a:ln>
              <a:solidFill>
                <a:srgbClr val="006600"/>
              </a:solidFill>
              <a:effectLst/>
            </a:endParaRPr>
          </a:p>
        </p:txBody>
      </p:sp>
      <p:sp>
        <p:nvSpPr>
          <p:cNvPr id="2" name="Text 0"/>
          <p:cNvSpPr/>
          <p:nvPr/>
        </p:nvSpPr>
        <p:spPr>
          <a:xfrm>
            <a:off x="696913" y="188912"/>
            <a:ext cx="9072562" cy="80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От новых способов оплаты — к расчету комиссий и </a:t>
            </a:r>
            <a:r>
              <a:rPr lang="en-US" sz="2800" dirty="0" err="1">
                <a:solidFill>
                  <a:srgbClr val="443728"/>
                </a:solidFill>
                <a:latin typeface="+mj-lt"/>
                <a:ea typeface="Crimson Pro Bold" pitchFamily="34" charset="-122"/>
              </a:rPr>
              <a:t>оценке</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сроков</a:t>
            </a:r>
            <a:endParaRPr lang="en-US" sz="2800" dirty="0">
              <a:solidFill>
                <a:srgbClr val="443728"/>
              </a:solidFill>
              <a:latin typeface="+mj-lt"/>
              <a:ea typeface="Crimson Pro Bold" pitchFamily="34" charset="-122"/>
            </a:endParaRPr>
          </a:p>
        </p:txBody>
      </p:sp>
      <p:sp>
        <p:nvSpPr>
          <p:cNvPr id="3" name="Text 1"/>
          <p:cNvSpPr/>
          <p:nvPr/>
        </p:nvSpPr>
        <p:spPr>
          <a:xfrm>
            <a:off x="661821" y="1448463"/>
            <a:ext cx="5573216" cy="420191"/>
          </a:xfrm>
          <a:prstGeom prst="rect">
            <a:avLst/>
          </a:prstGeom>
          <a:noFill/>
          <a:ln/>
        </p:spPr>
        <p:txBody>
          <a:bodyPr wrap="square" lIns="0" tIns="0" rIns="0" bIns="0" rtlCol="0" anchor="t"/>
          <a:lstStyle/>
          <a:p>
            <a:r>
              <a:rPr lang="en-US" sz="1400" dirty="0" err="1">
                <a:latin typeface="Futura PT Demi"/>
                <a:ea typeface="Open Sans" pitchFamily="34" charset="-122"/>
                <a:cs typeface="Open Sans" pitchFamily="34" charset="-120"/>
              </a:rPr>
              <a:t>При</a:t>
            </a:r>
            <a:r>
              <a:rPr lang="en-US" sz="1400" dirty="0">
                <a:latin typeface="Futura PT Demi"/>
                <a:ea typeface="Open Sans" pitchFamily="34" charset="-122"/>
                <a:cs typeface="Open Sans" pitchFamily="34" charset="-120"/>
              </a:rPr>
              <a:t> выборе способа оплаты (напрямую, через агента или по цепочке) требуется знать:</a:t>
            </a:r>
            <a:endParaRPr lang="en-US" sz="1400" dirty="0">
              <a:latin typeface="Futura PT Demi"/>
            </a:endParaRPr>
          </a:p>
        </p:txBody>
      </p:sp>
      <p:sp>
        <p:nvSpPr>
          <p:cNvPr id="5" name="Text 2"/>
          <p:cNvSpPr/>
          <p:nvPr/>
        </p:nvSpPr>
        <p:spPr>
          <a:xfrm>
            <a:off x="1130624" y="2262583"/>
            <a:ext cx="2918487" cy="331866"/>
          </a:xfrm>
          <a:prstGeom prst="rect">
            <a:avLst/>
          </a:prstGeom>
          <a:noFill/>
          <a:ln/>
        </p:spPr>
        <p:txBody>
          <a:bodyPr wrap="none" lIns="0" tIns="0" rIns="0" bIns="0" rtlCol="0" anchor="t"/>
          <a:lstStyle/>
          <a:p>
            <a:pPr>
              <a:lnSpc>
                <a:spcPts val="1334"/>
              </a:lnSpc>
            </a:pPr>
            <a:r>
              <a:rPr lang="en-US" sz="1600" b="1" dirty="0">
                <a:latin typeface="Futura PT Demi"/>
                <a:ea typeface="Open Sans" pitchFamily="34" charset="-122"/>
                <a:cs typeface="Open Sans" pitchFamily="34" charset="-120"/>
              </a:rPr>
              <a:t>Стоимость каждого варианта</a:t>
            </a:r>
            <a:endParaRPr lang="en-US" sz="1600" dirty="0">
              <a:latin typeface="Futura PT Demi"/>
            </a:endParaRPr>
          </a:p>
        </p:txBody>
      </p:sp>
      <p:sp>
        <p:nvSpPr>
          <p:cNvPr id="7" name="Text 3"/>
          <p:cNvSpPr/>
          <p:nvPr/>
        </p:nvSpPr>
        <p:spPr>
          <a:xfrm>
            <a:off x="1130624" y="2616822"/>
            <a:ext cx="2630455" cy="253110"/>
          </a:xfrm>
          <a:prstGeom prst="rect">
            <a:avLst/>
          </a:prstGeom>
          <a:noFill/>
          <a:ln/>
        </p:spPr>
        <p:txBody>
          <a:bodyPr wrap="none" lIns="0" tIns="0" rIns="0" bIns="0" rtlCol="0" anchor="t"/>
          <a:lstStyle/>
          <a:p>
            <a:pPr>
              <a:lnSpc>
                <a:spcPts val="1334"/>
              </a:lnSpc>
            </a:pPr>
            <a:r>
              <a:rPr lang="en-US" sz="1600" b="1" dirty="0">
                <a:latin typeface="Futura PT Demi"/>
                <a:ea typeface="Open Sans" pitchFamily="34" charset="-122"/>
                <a:cs typeface="Open Sans" pitchFamily="34" charset="-120"/>
              </a:rPr>
              <a:t>Сроки исполнения платежа</a:t>
            </a:r>
            <a:endParaRPr lang="en-US" sz="1600" dirty="0">
              <a:latin typeface="Futura PT Demi"/>
            </a:endParaRPr>
          </a:p>
        </p:txBody>
      </p:sp>
      <p:sp>
        <p:nvSpPr>
          <p:cNvPr id="8" name="Text 4"/>
          <p:cNvSpPr/>
          <p:nvPr/>
        </p:nvSpPr>
        <p:spPr>
          <a:xfrm>
            <a:off x="671085" y="3242235"/>
            <a:ext cx="5425698" cy="440966"/>
          </a:xfrm>
          <a:prstGeom prst="rect">
            <a:avLst/>
          </a:prstGeom>
          <a:noFill/>
          <a:ln/>
        </p:spPr>
        <p:txBody>
          <a:bodyPr wrap="square" lIns="0" tIns="0" rIns="0" bIns="0" rtlCol="0" anchor="t"/>
          <a:lstStyle/>
          <a:p>
            <a:r>
              <a:rPr lang="en-US" sz="1600" b="1" dirty="0">
                <a:latin typeface="Futura PT Demi"/>
                <a:ea typeface="Open Sans" pitchFamily="34" charset="-122"/>
                <a:cs typeface="Open Sans" pitchFamily="34" charset="-120"/>
              </a:rPr>
              <a:t>Новые инструменты позволяют прогнозировать оба параметра:</a:t>
            </a:r>
            <a:endParaRPr lang="en-US" sz="1600" b="1" dirty="0">
              <a:latin typeface="Futura PT Demi"/>
            </a:endParaRPr>
          </a:p>
        </p:txBody>
      </p:sp>
      <p:sp>
        <p:nvSpPr>
          <p:cNvPr id="9" name="Shape 5"/>
          <p:cNvSpPr/>
          <p:nvPr/>
        </p:nvSpPr>
        <p:spPr>
          <a:xfrm>
            <a:off x="3221485" y="3675073"/>
            <a:ext cx="12703" cy="2650647"/>
          </a:xfrm>
          <a:prstGeom prst="roundRect">
            <a:avLst>
              <a:gd name="adj" fmla="val 355535"/>
            </a:avLst>
          </a:prstGeom>
          <a:solidFill>
            <a:srgbClr val="000000">
              <a:alpha val="8000"/>
            </a:srgbClr>
          </a:solidFill>
          <a:ln/>
        </p:spPr>
        <p:txBody>
          <a:bodyPr/>
          <a:lstStyle/>
          <a:p>
            <a:endParaRPr lang="ru-RU"/>
          </a:p>
        </p:txBody>
      </p:sp>
      <p:sp>
        <p:nvSpPr>
          <p:cNvPr id="26" name="Text 22"/>
          <p:cNvSpPr/>
          <p:nvPr/>
        </p:nvSpPr>
        <p:spPr>
          <a:xfrm>
            <a:off x="6285482" y="4491254"/>
            <a:ext cx="2171326" cy="288915"/>
          </a:xfrm>
          <a:prstGeom prst="rect">
            <a:avLst/>
          </a:prstGeom>
          <a:noFill/>
          <a:ln/>
        </p:spPr>
        <p:txBody>
          <a:bodyPr wrap="none" lIns="0" tIns="0" rIns="0" bIns="0" rtlCol="0" anchor="t"/>
          <a:lstStyle/>
          <a:p>
            <a:pPr>
              <a:lnSpc>
                <a:spcPts val="1334"/>
              </a:lnSpc>
            </a:pPr>
            <a:r>
              <a:rPr lang="en-US" sz="1600" b="1" dirty="0">
                <a:latin typeface="Futura PT Demi"/>
                <a:ea typeface="Open Sans" pitchFamily="34" charset="-122"/>
                <a:cs typeface="Open Sans" pitchFamily="34" charset="-120"/>
              </a:rPr>
              <a:t>Преимущества:</a:t>
            </a:r>
            <a:endParaRPr lang="en-US" sz="1600" dirty="0">
              <a:latin typeface="Futura PT Demi"/>
            </a:endParaRPr>
          </a:p>
        </p:txBody>
      </p:sp>
      <p:sp>
        <p:nvSpPr>
          <p:cNvPr id="29" name="Shape 24"/>
          <p:cNvSpPr/>
          <p:nvPr/>
        </p:nvSpPr>
        <p:spPr>
          <a:xfrm>
            <a:off x="6235037" y="4754427"/>
            <a:ext cx="215056" cy="215056"/>
          </a:xfrm>
          <a:prstGeom prst="roundRect">
            <a:avLst>
              <a:gd name="adj" fmla="val 21001"/>
            </a:avLst>
          </a:prstGeom>
          <a:solidFill>
            <a:srgbClr val="835E54"/>
          </a:solidFill>
          <a:ln w="7620">
            <a:solidFill>
              <a:srgbClr val="9C776D"/>
            </a:solidFill>
            <a:prstDash val="solid"/>
          </a:ln>
        </p:spPr>
        <p:txBody>
          <a:bodyPr/>
          <a:lstStyle/>
          <a:p>
            <a:endParaRPr lang="ru-RU"/>
          </a:p>
        </p:txBody>
      </p:sp>
      <p:sp>
        <p:nvSpPr>
          <p:cNvPr id="30" name="Text 25"/>
          <p:cNvSpPr/>
          <p:nvPr/>
        </p:nvSpPr>
        <p:spPr>
          <a:xfrm>
            <a:off x="6275329" y="4777898"/>
            <a:ext cx="134374" cy="168016"/>
          </a:xfrm>
          <a:prstGeom prst="rect">
            <a:avLst/>
          </a:prstGeom>
          <a:noFill/>
          <a:ln/>
        </p:spPr>
        <p:txBody>
          <a:bodyPr wrap="none" lIns="0" tIns="0" rIns="0" bIns="0" rtlCol="0" anchor="t"/>
          <a:lstStyle/>
          <a:p>
            <a:pPr algn="ctr">
              <a:lnSpc>
                <a:spcPts val="1042"/>
              </a:lnSpc>
            </a:pPr>
            <a:endParaRPr lang="en-US" sz="1400" dirty="0">
              <a:latin typeface="Futura PT Demi"/>
            </a:endParaRPr>
          </a:p>
        </p:txBody>
      </p:sp>
      <p:sp>
        <p:nvSpPr>
          <p:cNvPr id="31" name="Text 26"/>
          <p:cNvSpPr/>
          <p:nvPr/>
        </p:nvSpPr>
        <p:spPr>
          <a:xfrm>
            <a:off x="6557573" y="4797946"/>
            <a:ext cx="1808184" cy="167917"/>
          </a:xfrm>
          <a:prstGeom prst="rect">
            <a:avLst/>
          </a:prstGeom>
          <a:noFill/>
          <a:ln/>
        </p:spPr>
        <p:txBody>
          <a:bodyPr wrap="none" lIns="0" tIns="0" rIns="0" bIns="0" rtlCol="0" anchor="t"/>
          <a:lstStyle/>
          <a:p>
            <a:pPr>
              <a:lnSpc>
                <a:spcPts val="1292"/>
              </a:lnSpc>
            </a:pPr>
            <a:r>
              <a:rPr lang="en-US" sz="1400" b="1" dirty="0">
                <a:latin typeface="+mn-lt"/>
                <a:ea typeface="Crimson Pro Bold" pitchFamily="34" charset="-122"/>
                <a:cs typeface="Crimson Pro Bold" pitchFamily="34" charset="-120"/>
              </a:rPr>
              <a:t>Предварительная оценка</a:t>
            </a:r>
            <a:endParaRPr lang="en-US" sz="1400" dirty="0">
              <a:latin typeface="+mn-lt"/>
            </a:endParaRPr>
          </a:p>
        </p:txBody>
      </p:sp>
      <p:sp>
        <p:nvSpPr>
          <p:cNvPr id="32" name="Text 27"/>
          <p:cNvSpPr/>
          <p:nvPr/>
        </p:nvSpPr>
        <p:spPr>
          <a:xfrm>
            <a:off x="6557573" y="5073341"/>
            <a:ext cx="4982133" cy="172085"/>
          </a:xfrm>
          <a:prstGeom prst="rect">
            <a:avLst/>
          </a:prstGeom>
          <a:noFill/>
          <a:ln/>
        </p:spPr>
        <p:txBody>
          <a:bodyPr wrap="none" lIns="0" tIns="0" rIns="0" bIns="0" rtlCol="0" anchor="t"/>
          <a:lstStyle/>
          <a:p>
            <a:pPr>
              <a:lnSpc>
                <a:spcPts val="1334"/>
              </a:lnSpc>
            </a:pPr>
            <a:r>
              <a:rPr lang="en-US" sz="1400" dirty="0">
                <a:latin typeface="+mn-lt"/>
                <a:ea typeface="Open Sans" pitchFamily="34" charset="-122"/>
                <a:cs typeface="Open Sans" pitchFamily="34" charset="-120"/>
              </a:rPr>
              <a:t>стоимости и сроков каждого платежа</a:t>
            </a:r>
            <a:endParaRPr lang="en-US" sz="1400" dirty="0">
              <a:latin typeface="+mn-lt"/>
            </a:endParaRPr>
          </a:p>
        </p:txBody>
      </p:sp>
      <p:sp>
        <p:nvSpPr>
          <p:cNvPr id="35" name="Shape 29"/>
          <p:cNvSpPr/>
          <p:nvPr/>
        </p:nvSpPr>
        <p:spPr>
          <a:xfrm>
            <a:off x="6235037" y="5386696"/>
            <a:ext cx="215056" cy="215056"/>
          </a:xfrm>
          <a:prstGeom prst="roundRect">
            <a:avLst>
              <a:gd name="adj" fmla="val 21001"/>
            </a:avLst>
          </a:prstGeom>
          <a:solidFill>
            <a:srgbClr val="C9907C"/>
          </a:solidFill>
          <a:ln w="7620">
            <a:solidFill>
              <a:srgbClr val="AF7662"/>
            </a:solidFill>
            <a:prstDash val="solid"/>
          </a:ln>
        </p:spPr>
        <p:txBody>
          <a:bodyPr/>
          <a:lstStyle/>
          <a:p>
            <a:endParaRPr lang="ru-RU"/>
          </a:p>
        </p:txBody>
      </p:sp>
      <p:sp>
        <p:nvSpPr>
          <p:cNvPr id="36" name="Text 30"/>
          <p:cNvSpPr/>
          <p:nvPr/>
        </p:nvSpPr>
        <p:spPr>
          <a:xfrm>
            <a:off x="6275329" y="5410168"/>
            <a:ext cx="134374" cy="168016"/>
          </a:xfrm>
          <a:prstGeom prst="rect">
            <a:avLst/>
          </a:prstGeom>
          <a:noFill/>
          <a:ln/>
        </p:spPr>
        <p:txBody>
          <a:bodyPr wrap="none" lIns="0" tIns="0" rIns="0" bIns="0" rtlCol="0" anchor="t"/>
          <a:lstStyle/>
          <a:p>
            <a:pPr algn="ctr">
              <a:lnSpc>
                <a:spcPts val="1042"/>
              </a:lnSpc>
            </a:pPr>
            <a:endParaRPr lang="en-US" sz="1400" dirty="0">
              <a:latin typeface="Futura PT Demi"/>
            </a:endParaRPr>
          </a:p>
        </p:txBody>
      </p:sp>
      <p:sp>
        <p:nvSpPr>
          <p:cNvPr id="37" name="Text 31"/>
          <p:cNvSpPr/>
          <p:nvPr/>
        </p:nvSpPr>
        <p:spPr>
          <a:xfrm>
            <a:off x="6557573" y="5430214"/>
            <a:ext cx="1344130" cy="167917"/>
          </a:xfrm>
          <a:prstGeom prst="rect">
            <a:avLst/>
          </a:prstGeom>
          <a:noFill/>
          <a:ln/>
        </p:spPr>
        <p:txBody>
          <a:bodyPr wrap="none" lIns="0" tIns="0" rIns="0" bIns="0" rtlCol="0" anchor="t"/>
          <a:lstStyle/>
          <a:p>
            <a:pPr>
              <a:lnSpc>
                <a:spcPts val="1292"/>
              </a:lnSpc>
            </a:pPr>
            <a:r>
              <a:rPr lang="en-US" sz="1400" b="1" dirty="0">
                <a:latin typeface="+mn-lt"/>
                <a:ea typeface="Crimson Pro Bold" pitchFamily="34" charset="-122"/>
                <a:cs typeface="Crimson Pro Bold" pitchFamily="34" charset="-120"/>
              </a:rPr>
              <a:t>Прозрачность</a:t>
            </a:r>
            <a:endParaRPr lang="en-US" sz="1400" dirty="0">
              <a:latin typeface="+mn-lt"/>
            </a:endParaRPr>
          </a:p>
        </p:txBody>
      </p:sp>
      <p:sp>
        <p:nvSpPr>
          <p:cNvPr id="38" name="Text 32"/>
          <p:cNvSpPr/>
          <p:nvPr/>
        </p:nvSpPr>
        <p:spPr>
          <a:xfrm>
            <a:off x="6557573" y="5705610"/>
            <a:ext cx="4982133" cy="172085"/>
          </a:xfrm>
          <a:prstGeom prst="rect">
            <a:avLst/>
          </a:prstGeom>
          <a:noFill/>
          <a:ln/>
        </p:spPr>
        <p:txBody>
          <a:bodyPr wrap="none" lIns="0" tIns="0" rIns="0" bIns="0" rtlCol="0" anchor="t"/>
          <a:lstStyle/>
          <a:p>
            <a:pPr>
              <a:lnSpc>
                <a:spcPts val="1334"/>
              </a:lnSpc>
            </a:pPr>
            <a:r>
              <a:rPr lang="en-US" sz="1400" dirty="0">
                <a:latin typeface="+mn-lt"/>
                <a:ea typeface="Open Sans" pitchFamily="34" charset="-122"/>
                <a:cs typeface="Open Sans" pitchFamily="34" charset="-120"/>
              </a:rPr>
              <a:t>расчетов и удобство контроля</a:t>
            </a:r>
            <a:endParaRPr lang="en-US" sz="1400" dirty="0">
              <a:latin typeface="+mn-lt"/>
            </a:endParaRPr>
          </a:p>
        </p:txBody>
      </p:sp>
      <p:sp>
        <p:nvSpPr>
          <p:cNvPr id="41" name="Shape 34"/>
          <p:cNvSpPr/>
          <p:nvPr/>
        </p:nvSpPr>
        <p:spPr>
          <a:xfrm>
            <a:off x="6235037" y="6018966"/>
            <a:ext cx="215056" cy="215056"/>
          </a:xfrm>
          <a:prstGeom prst="roundRect">
            <a:avLst>
              <a:gd name="adj" fmla="val 21001"/>
            </a:avLst>
          </a:prstGeom>
          <a:solidFill>
            <a:srgbClr val="B3BDB5"/>
          </a:solidFill>
          <a:ln w="7620">
            <a:solidFill>
              <a:srgbClr val="99A39B"/>
            </a:solidFill>
            <a:prstDash val="solid"/>
          </a:ln>
        </p:spPr>
        <p:txBody>
          <a:bodyPr/>
          <a:lstStyle/>
          <a:p>
            <a:endParaRPr lang="ru-RU"/>
          </a:p>
        </p:txBody>
      </p:sp>
      <p:sp>
        <p:nvSpPr>
          <p:cNvPr id="42" name="Text 35"/>
          <p:cNvSpPr/>
          <p:nvPr/>
        </p:nvSpPr>
        <p:spPr>
          <a:xfrm>
            <a:off x="6275329" y="6042437"/>
            <a:ext cx="134374" cy="168016"/>
          </a:xfrm>
          <a:prstGeom prst="rect">
            <a:avLst/>
          </a:prstGeom>
          <a:noFill/>
          <a:ln/>
        </p:spPr>
        <p:txBody>
          <a:bodyPr wrap="none" lIns="0" tIns="0" rIns="0" bIns="0" rtlCol="0" anchor="t"/>
          <a:lstStyle/>
          <a:p>
            <a:pPr algn="ctr">
              <a:lnSpc>
                <a:spcPts val="1042"/>
              </a:lnSpc>
            </a:pPr>
            <a:endParaRPr lang="en-US" sz="1400" dirty="0">
              <a:latin typeface="Futura PT Demi"/>
            </a:endParaRPr>
          </a:p>
        </p:txBody>
      </p:sp>
      <p:sp>
        <p:nvSpPr>
          <p:cNvPr id="43" name="Text 36"/>
          <p:cNvSpPr/>
          <p:nvPr/>
        </p:nvSpPr>
        <p:spPr>
          <a:xfrm>
            <a:off x="6557573" y="6062483"/>
            <a:ext cx="1344130" cy="167917"/>
          </a:xfrm>
          <a:prstGeom prst="rect">
            <a:avLst/>
          </a:prstGeom>
          <a:noFill/>
          <a:ln/>
        </p:spPr>
        <p:txBody>
          <a:bodyPr wrap="none" lIns="0" tIns="0" rIns="0" bIns="0" rtlCol="0" anchor="t"/>
          <a:lstStyle/>
          <a:p>
            <a:pPr>
              <a:lnSpc>
                <a:spcPts val="1292"/>
              </a:lnSpc>
            </a:pPr>
            <a:r>
              <a:rPr lang="en-US" sz="1400" b="1" dirty="0">
                <a:latin typeface="+mn-lt"/>
                <a:ea typeface="Crimson Pro Bold" pitchFamily="34" charset="-122"/>
                <a:cs typeface="Crimson Pro Bold" pitchFamily="34" charset="-120"/>
              </a:rPr>
              <a:t>Снижение затрат</a:t>
            </a:r>
            <a:endParaRPr lang="en-US" sz="1400" dirty="0">
              <a:latin typeface="+mn-lt"/>
            </a:endParaRPr>
          </a:p>
        </p:txBody>
      </p:sp>
      <p:sp>
        <p:nvSpPr>
          <p:cNvPr id="44" name="Text 37"/>
          <p:cNvSpPr/>
          <p:nvPr/>
        </p:nvSpPr>
        <p:spPr>
          <a:xfrm>
            <a:off x="6557573" y="6337879"/>
            <a:ext cx="4982133" cy="172085"/>
          </a:xfrm>
          <a:prstGeom prst="rect">
            <a:avLst/>
          </a:prstGeom>
          <a:noFill/>
          <a:ln/>
        </p:spPr>
        <p:txBody>
          <a:bodyPr wrap="square" lIns="0" tIns="0" rIns="0" bIns="0" rtlCol="0" anchor="t"/>
          <a:lstStyle/>
          <a:p>
            <a:pPr>
              <a:lnSpc>
                <a:spcPts val="1334"/>
              </a:lnSpc>
            </a:pPr>
            <a:r>
              <a:rPr lang="en-US" sz="1400" dirty="0">
                <a:latin typeface="+mn-lt"/>
                <a:ea typeface="Open Sans" pitchFamily="34" charset="-122"/>
                <a:cs typeface="Open Sans" pitchFamily="34" charset="-120"/>
              </a:rPr>
              <a:t>минимизация ошибок и повышение эффективности планирования</a:t>
            </a:r>
            <a:endParaRPr lang="en-US" sz="1400" dirty="0">
              <a:latin typeface="+mn-lt"/>
            </a:endParaRPr>
          </a:p>
        </p:txBody>
      </p:sp>
      <p:sp>
        <p:nvSpPr>
          <p:cNvPr id="50" name="Text 9">
            <a:extLst>
              <a:ext uri="{FF2B5EF4-FFF2-40B4-BE49-F238E27FC236}">
                <a16:creationId xmlns:a16="http://schemas.microsoft.com/office/drawing/2014/main" id="{7C7DE013-49D5-4E7C-859B-11BADA3508DB}"/>
              </a:ext>
            </a:extLst>
          </p:cNvPr>
          <p:cNvSpPr/>
          <p:nvPr/>
        </p:nvSpPr>
        <p:spPr>
          <a:xfrm>
            <a:off x="697210" y="3921976"/>
            <a:ext cx="83760" cy="104700"/>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01</a:t>
            </a:r>
            <a:endParaRPr lang="en-US" sz="1400" dirty="0">
              <a:latin typeface="+mn-lt"/>
            </a:endParaRPr>
          </a:p>
        </p:txBody>
      </p:sp>
      <p:sp>
        <p:nvSpPr>
          <p:cNvPr id="51" name="Shape 10">
            <a:extLst>
              <a:ext uri="{FF2B5EF4-FFF2-40B4-BE49-F238E27FC236}">
                <a16:creationId xmlns:a16="http://schemas.microsoft.com/office/drawing/2014/main" id="{E897624C-7C79-4893-BB8A-2039498849DD}"/>
              </a:ext>
            </a:extLst>
          </p:cNvPr>
          <p:cNvSpPr/>
          <p:nvPr/>
        </p:nvSpPr>
        <p:spPr>
          <a:xfrm>
            <a:off x="697210" y="4051585"/>
            <a:ext cx="5220000" cy="12703"/>
          </a:xfrm>
          <a:prstGeom prst="rect">
            <a:avLst/>
          </a:prstGeom>
          <a:solidFill>
            <a:srgbClr val="835E54"/>
          </a:solidFill>
          <a:ln/>
        </p:spPr>
        <p:txBody>
          <a:bodyPr/>
          <a:lstStyle/>
          <a:p>
            <a:endParaRPr lang="ru-RU"/>
          </a:p>
        </p:txBody>
      </p:sp>
      <p:sp>
        <p:nvSpPr>
          <p:cNvPr id="52" name="Text 11">
            <a:extLst>
              <a:ext uri="{FF2B5EF4-FFF2-40B4-BE49-F238E27FC236}">
                <a16:creationId xmlns:a16="http://schemas.microsoft.com/office/drawing/2014/main" id="{40263BB9-7C67-426D-B65A-FFF98B92CB78}"/>
              </a:ext>
            </a:extLst>
          </p:cNvPr>
          <p:cNvSpPr/>
          <p:nvPr/>
        </p:nvSpPr>
        <p:spPr>
          <a:xfrm>
            <a:off x="697210" y="4118872"/>
            <a:ext cx="5220000" cy="134175"/>
          </a:xfrm>
          <a:prstGeom prst="rect">
            <a:avLst/>
          </a:prstGeom>
          <a:noFill/>
          <a:ln/>
        </p:spPr>
        <p:txBody>
          <a:bodyPr wrap="square" lIns="0" tIns="0" rIns="0" bIns="0" rtlCol="0" anchor="t"/>
          <a:lstStyle/>
          <a:p>
            <a:r>
              <a:rPr lang="ru-RU" sz="1400" dirty="0">
                <a:solidFill>
                  <a:srgbClr val="443728"/>
                </a:solidFill>
                <a:latin typeface="+mn-lt"/>
                <a:ea typeface="Open Sans" pitchFamily="34" charset="-122"/>
                <a:cs typeface="Open Sans" pitchFamily="34" charset="-120"/>
              </a:rPr>
              <a:t>Тарифные планы банка определяют стоимость операций и валют</a:t>
            </a:r>
          </a:p>
        </p:txBody>
      </p:sp>
      <p:sp>
        <p:nvSpPr>
          <p:cNvPr id="53" name="Text 12">
            <a:extLst>
              <a:ext uri="{FF2B5EF4-FFF2-40B4-BE49-F238E27FC236}">
                <a16:creationId xmlns:a16="http://schemas.microsoft.com/office/drawing/2014/main" id="{203F8DBE-BE01-43B2-B173-819594218B70}"/>
              </a:ext>
            </a:extLst>
          </p:cNvPr>
          <p:cNvSpPr/>
          <p:nvPr/>
        </p:nvSpPr>
        <p:spPr>
          <a:xfrm>
            <a:off x="696913" y="4724889"/>
            <a:ext cx="83760" cy="104700"/>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02</a:t>
            </a:r>
            <a:endParaRPr lang="en-US" sz="1400" dirty="0">
              <a:latin typeface="+mn-lt"/>
            </a:endParaRPr>
          </a:p>
        </p:txBody>
      </p:sp>
      <p:sp>
        <p:nvSpPr>
          <p:cNvPr id="54" name="Shape 13">
            <a:extLst>
              <a:ext uri="{FF2B5EF4-FFF2-40B4-BE49-F238E27FC236}">
                <a16:creationId xmlns:a16="http://schemas.microsoft.com/office/drawing/2014/main" id="{7172A2AA-AFFA-4011-B0B1-21A116C8125D}"/>
              </a:ext>
            </a:extLst>
          </p:cNvPr>
          <p:cNvSpPr/>
          <p:nvPr/>
        </p:nvSpPr>
        <p:spPr>
          <a:xfrm>
            <a:off x="696913" y="4854499"/>
            <a:ext cx="5220000" cy="12703"/>
          </a:xfrm>
          <a:prstGeom prst="rect">
            <a:avLst/>
          </a:prstGeom>
          <a:solidFill>
            <a:srgbClr val="C9907C"/>
          </a:solidFill>
          <a:ln/>
        </p:spPr>
        <p:txBody>
          <a:bodyPr/>
          <a:lstStyle/>
          <a:p>
            <a:endParaRPr lang="ru-RU"/>
          </a:p>
        </p:txBody>
      </p:sp>
      <p:sp>
        <p:nvSpPr>
          <p:cNvPr id="55" name="Text 14">
            <a:extLst>
              <a:ext uri="{FF2B5EF4-FFF2-40B4-BE49-F238E27FC236}">
                <a16:creationId xmlns:a16="http://schemas.microsoft.com/office/drawing/2014/main" id="{5C78B2FA-2957-457A-8AD1-44647269042B}"/>
              </a:ext>
            </a:extLst>
          </p:cNvPr>
          <p:cNvSpPr/>
          <p:nvPr/>
        </p:nvSpPr>
        <p:spPr>
          <a:xfrm>
            <a:off x="696913" y="4921785"/>
            <a:ext cx="5543940" cy="134175"/>
          </a:xfrm>
          <a:prstGeom prst="rect">
            <a:avLst/>
          </a:prstGeom>
          <a:noFill/>
          <a:ln/>
        </p:spPr>
        <p:txBody>
          <a:bodyPr wrap="square" lIns="0" tIns="0" rIns="0" bIns="0" rtlCol="0" anchor="t"/>
          <a:lstStyle/>
          <a:p>
            <a:pPr>
              <a:lnSpc>
                <a:spcPts val="1542"/>
              </a:lnSpc>
            </a:pPr>
            <a:r>
              <a:rPr lang="ru-RU" sz="1400" dirty="0">
                <a:solidFill>
                  <a:srgbClr val="443728"/>
                </a:solidFill>
                <a:latin typeface="+mn-lt"/>
                <a:ea typeface="Open Sans" pitchFamily="34" charset="-122"/>
                <a:cs typeface="Open Sans" pitchFamily="34" charset="-120"/>
              </a:rPr>
              <a:t>Система автоматически рассчитывает сроки и комиссию по выбранному плану</a:t>
            </a:r>
            <a:endParaRPr lang="en-US" sz="1400" dirty="0">
              <a:latin typeface="+mn-lt"/>
            </a:endParaRPr>
          </a:p>
        </p:txBody>
      </p:sp>
      <p:sp>
        <p:nvSpPr>
          <p:cNvPr id="56" name="Text 15">
            <a:extLst>
              <a:ext uri="{FF2B5EF4-FFF2-40B4-BE49-F238E27FC236}">
                <a16:creationId xmlns:a16="http://schemas.microsoft.com/office/drawing/2014/main" id="{828D4FBE-6DED-4A95-9459-A6734B5D8B49}"/>
              </a:ext>
            </a:extLst>
          </p:cNvPr>
          <p:cNvSpPr/>
          <p:nvPr/>
        </p:nvSpPr>
        <p:spPr>
          <a:xfrm>
            <a:off x="689274" y="5490698"/>
            <a:ext cx="83760" cy="104700"/>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03</a:t>
            </a:r>
            <a:endParaRPr lang="en-US" sz="1400" dirty="0">
              <a:latin typeface="+mn-lt"/>
            </a:endParaRPr>
          </a:p>
        </p:txBody>
      </p:sp>
      <p:sp>
        <p:nvSpPr>
          <p:cNvPr id="57" name="Shape 16">
            <a:extLst>
              <a:ext uri="{FF2B5EF4-FFF2-40B4-BE49-F238E27FC236}">
                <a16:creationId xmlns:a16="http://schemas.microsoft.com/office/drawing/2014/main" id="{D167B4F8-CF87-429C-9984-2ADD1694A439}"/>
              </a:ext>
            </a:extLst>
          </p:cNvPr>
          <p:cNvSpPr/>
          <p:nvPr/>
        </p:nvSpPr>
        <p:spPr>
          <a:xfrm>
            <a:off x="689274" y="5620308"/>
            <a:ext cx="5220000" cy="12703"/>
          </a:xfrm>
          <a:prstGeom prst="rect">
            <a:avLst/>
          </a:prstGeom>
          <a:solidFill>
            <a:srgbClr val="B3BDB5"/>
          </a:solidFill>
          <a:ln/>
        </p:spPr>
        <p:txBody>
          <a:bodyPr/>
          <a:lstStyle/>
          <a:p>
            <a:endParaRPr lang="ru-RU"/>
          </a:p>
        </p:txBody>
      </p:sp>
      <p:sp>
        <p:nvSpPr>
          <p:cNvPr id="58" name="Text 17">
            <a:extLst>
              <a:ext uri="{FF2B5EF4-FFF2-40B4-BE49-F238E27FC236}">
                <a16:creationId xmlns:a16="http://schemas.microsoft.com/office/drawing/2014/main" id="{1CB4DBCB-8213-4AF3-8345-CBAAFCC09F75}"/>
              </a:ext>
            </a:extLst>
          </p:cNvPr>
          <p:cNvSpPr/>
          <p:nvPr/>
        </p:nvSpPr>
        <p:spPr>
          <a:xfrm>
            <a:off x="689274" y="5687594"/>
            <a:ext cx="5543940" cy="134175"/>
          </a:xfrm>
          <a:prstGeom prst="rect">
            <a:avLst/>
          </a:prstGeom>
          <a:noFill/>
          <a:ln/>
        </p:spPr>
        <p:txBody>
          <a:bodyPr wrap="square" lIns="0" tIns="0" rIns="0" bIns="0" rtlCol="0" anchor="t"/>
          <a:lstStyle/>
          <a:p>
            <a:pPr>
              <a:lnSpc>
                <a:spcPts val="1542"/>
              </a:lnSpc>
            </a:pPr>
            <a:r>
              <a:rPr lang="ru-RU" sz="1400" dirty="0">
                <a:solidFill>
                  <a:srgbClr val="443728"/>
                </a:solidFill>
                <a:latin typeface="+mn-lt"/>
                <a:ea typeface="Open Sans" pitchFamily="34" charset="-122"/>
                <a:cs typeface="Open Sans" pitchFamily="34" charset="-120"/>
              </a:rPr>
              <a:t>Для агентских платежей комиссия рассчитывается по условиям договора</a:t>
            </a:r>
            <a:endParaRPr lang="en-US" sz="1400" dirty="0">
              <a:latin typeface="+mn-lt"/>
            </a:endParaRPr>
          </a:p>
        </p:txBody>
      </p:sp>
      <p:sp>
        <p:nvSpPr>
          <p:cNvPr id="59" name="Text 18">
            <a:extLst>
              <a:ext uri="{FF2B5EF4-FFF2-40B4-BE49-F238E27FC236}">
                <a16:creationId xmlns:a16="http://schemas.microsoft.com/office/drawing/2014/main" id="{2ED4A458-4724-4DF3-999A-952FE1D9689F}"/>
              </a:ext>
            </a:extLst>
          </p:cNvPr>
          <p:cNvSpPr/>
          <p:nvPr/>
        </p:nvSpPr>
        <p:spPr>
          <a:xfrm>
            <a:off x="696913" y="6254316"/>
            <a:ext cx="83760" cy="104700"/>
          </a:xfrm>
          <a:prstGeom prst="rect">
            <a:avLst/>
          </a:prstGeom>
          <a:noFill/>
          <a:ln/>
        </p:spPr>
        <p:txBody>
          <a:bodyPr wrap="none" lIns="0" tIns="0" rIns="0" bIns="0" rtlCol="0" anchor="t"/>
          <a:lstStyle/>
          <a:p>
            <a:pPr>
              <a:lnSpc>
                <a:spcPts val="1042"/>
              </a:lnSpc>
            </a:pPr>
            <a:r>
              <a:rPr lang="en-US" sz="1400" dirty="0">
                <a:solidFill>
                  <a:srgbClr val="443728"/>
                </a:solidFill>
                <a:latin typeface="+mn-lt"/>
                <a:ea typeface="Crimson Pro Light" pitchFamily="34" charset="-122"/>
                <a:cs typeface="Crimson Pro Light" pitchFamily="34" charset="-120"/>
              </a:rPr>
              <a:t>04</a:t>
            </a:r>
            <a:endParaRPr lang="en-US" sz="1400" dirty="0">
              <a:latin typeface="+mn-lt"/>
            </a:endParaRPr>
          </a:p>
        </p:txBody>
      </p:sp>
      <p:sp>
        <p:nvSpPr>
          <p:cNvPr id="60" name="Shape 19">
            <a:extLst>
              <a:ext uri="{FF2B5EF4-FFF2-40B4-BE49-F238E27FC236}">
                <a16:creationId xmlns:a16="http://schemas.microsoft.com/office/drawing/2014/main" id="{54C4BED8-5C90-49C4-9B94-C4F1009DC09C}"/>
              </a:ext>
            </a:extLst>
          </p:cNvPr>
          <p:cNvSpPr/>
          <p:nvPr/>
        </p:nvSpPr>
        <p:spPr>
          <a:xfrm>
            <a:off x="696913" y="6383924"/>
            <a:ext cx="5220000" cy="12703"/>
          </a:xfrm>
          <a:prstGeom prst="rect">
            <a:avLst/>
          </a:prstGeom>
          <a:solidFill>
            <a:srgbClr val="FCC451"/>
          </a:solidFill>
          <a:ln/>
        </p:spPr>
        <p:txBody>
          <a:bodyPr/>
          <a:lstStyle/>
          <a:p>
            <a:endParaRPr lang="ru-RU"/>
          </a:p>
        </p:txBody>
      </p:sp>
      <p:sp>
        <p:nvSpPr>
          <p:cNvPr id="61" name="Text 20">
            <a:extLst>
              <a:ext uri="{FF2B5EF4-FFF2-40B4-BE49-F238E27FC236}">
                <a16:creationId xmlns:a16="http://schemas.microsoft.com/office/drawing/2014/main" id="{57A14F32-19D1-40D5-9F20-1E5528A86B31}"/>
              </a:ext>
            </a:extLst>
          </p:cNvPr>
          <p:cNvSpPr/>
          <p:nvPr/>
        </p:nvSpPr>
        <p:spPr>
          <a:xfrm>
            <a:off x="696913" y="6451211"/>
            <a:ext cx="5543940" cy="134175"/>
          </a:xfrm>
          <a:prstGeom prst="rect">
            <a:avLst/>
          </a:prstGeom>
          <a:noFill/>
          <a:ln/>
        </p:spPr>
        <p:txBody>
          <a:bodyPr wrap="square" lIns="0" tIns="0" rIns="0" bIns="0" rtlCol="0" anchor="t"/>
          <a:lstStyle/>
          <a:p>
            <a:pPr>
              <a:lnSpc>
                <a:spcPts val="1542"/>
              </a:lnSpc>
            </a:pPr>
            <a:r>
              <a:rPr lang="ru-RU" sz="1400" dirty="0">
                <a:solidFill>
                  <a:srgbClr val="443728"/>
                </a:solidFill>
                <a:latin typeface="+mn-lt"/>
                <a:ea typeface="Open Sans" pitchFamily="34" charset="-122"/>
                <a:cs typeface="Open Sans" pitchFamily="34" charset="-120"/>
              </a:rPr>
              <a:t>Расчет комиссии отображается в Заявке на оплату</a:t>
            </a:r>
            <a:endParaRPr lang="en-US" sz="1400" dirty="0">
              <a:latin typeface="+mn-lt"/>
            </a:endParaRPr>
          </a:p>
        </p:txBody>
      </p:sp>
      <p:sp>
        <p:nvSpPr>
          <p:cNvPr id="66" name="Shape 3">
            <a:extLst>
              <a:ext uri="{FF2B5EF4-FFF2-40B4-BE49-F238E27FC236}">
                <a16:creationId xmlns:a16="http://schemas.microsoft.com/office/drawing/2014/main" id="{CDB57013-0F82-42E6-B605-F86C4B52A6E5}"/>
              </a:ext>
            </a:extLst>
          </p:cNvPr>
          <p:cNvSpPr/>
          <p:nvPr/>
        </p:nvSpPr>
        <p:spPr>
          <a:xfrm>
            <a:off x="725352" y="2179872"/>
            <a:ext cx="241852" cy="241852"/>
          </a:xfrm>
          <a:prstGeom prst="roundRect">
            <a:avLst>
              <a:gd name="adj" fmla="val 18674"/>
            </a:avLst>
          </a:prstGeom>
          <a:solidFill>
            <a:srgbClr val="835E54"/>
          </a:solidFill>
          <a:ln w="7620">
            <a:solidFill>
              <a:srgbClr val="9C776D"/>
            </a:solidFill>
            <a:prstDash val="solid"/>
          </a:ln>
        </p:spPr>
        <p:txBody>
          <a:bodyPr wrap="square"/>
          <a:lstStyle/>
          <a:p>
            <a:endParaRPr lang="ru-RU" dirty="0">
              <a:latin typeface="+mn-lt"/>
            </a:endParaRPr>
          </a:p>
        </p:txBody>
      </p:sp>
      <p:sp>
        <p:nvSpPr>
          <p:cNvPr id="67" name="Shape 5">
            <a:extLst>
              <a:ext uri="{FF2B5EF4-FFF2-40B4-BE49-F238E27FC236}">
                <a16:creationId xmlns:a16="http://schemas.microsoft.com/office/drawing/2014/main" id="{630E0727-1BBD-4490-9F05-203E2E5A1872}"/>
              </a:ext>
            </a:extLst>
          </p:cNvPr>
          <p:cNvSpPr/>
          <p:nvPr/>
        </p:nvSpPr>
        <p:spPr>
          <a:xfrm>
            <a:off x="725352" y="2550323"/>
            <a:ext cx="241852" cy="241852"/>
          </a:xfrm>
          <a:prstGeom prst="roundRect">
            <a:avLst>
              <a:gd name="adj" fmla="val 18674"/>
            </a:avLst>
          </a:prstGeom>
          <a:solidFill>
            <a:srgbClr val="C9907C"/>
          </a:solidFill>
          <a:ln w="7620">
            <a:solidFill>
              <a:srgbClr val="AF7662"/>
            </a:solidFill>
            <a:prstDash val="solid"/>
          </a:ln>
        </p:spPr>
        <p:txBody>
          <a:bodyPr wrap="square"/>
          <a:lstStyle/>
          <a:p>
            <a:endParaRPr lang="ru-RU" dirty="0">
              <a:latin typeface="+mn-lt"/>
            </a:endParaRPr>
          </a:p>
        </p:txBody>
      </p:sp>
    </p:spTree>
    <p:extLst>
      <p:ext uri="{BB962C8B-B14F-4D97-AF65-F5344CB8AC3E}">
        <p14:creationId xmlns:p14="http://schemas.microsoft.com/office/powerpoint/2010/main" val="7253498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3" name="Text 0"/>
          <p:cNvSpPr/>
          <p:nvPr/>
        </p:nvSpPr>
        <p:spPr>
          <a:xfrm>
            <a:off x="696913" y="188914"/>
            <a:ext cx="9072562" cy="78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Полный или частичный </a:t>
            </a:r>
            <a:r>
              <a:rPr lang="en-US" sz="2800" dirty="0" err="1">
                <a:solidFill>
                  <a:srgbClr val="443728"/>
                </a:solidFill>
                <a:latin typeface="+mj-lt"/>
                <a:ea typeface="Crimson Pro Bold" pitchFamily="34" charset="-122"/>
              </a:rPr>
              <a:t>возврат</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поставщику</a:t>
            </a:r>
            <a:endParaRPr lang="en-US" sz="2800" dirty="0">
              <a:solidFill>
                <a:srgbClr val="443728"/>
              </a:solidFill>
              <a:latin typeface="+mj-lt"/>
              <a:ea typeface="Crimson Pro Bold" pitchFamily="34" charset="-122"/>
            </a:endParaRPr>
          </a:p>
        </p:txBody>
      </p:sp>
      <p:sp>
        <p:nvSpPr>
          <p:cNvPr id="5" name="Text 2"/>
          <p:cNvSpPr/>
          <p:nvPr/>
        </p:nvSpPr>
        <p:spPr>
          <a:xfrm>
            <a:off x="679765" y="1127711"/>
            <a:ext cx="2997100" cy="307253"/>
          </a:xfrm>
          <a:prstGeom prst="rect">
            <a:avLst/>
          </a:prstGeom>
          <a:noFill/>
          <a:ln/>
        </p:spPr>
        <p:txBody>
          <a:bodyPr wrap="none" lIns="0" tIns="0" rIns="0" bIns="0" rtlCol="0" anchor="t"/>
          <a:lstStyle/>
          <a:p>
            <a:pPr>
              <a:lnSpc>
                <a:spcPts val="2417"/>
              </a:lnSpc>
            </a:pPr>
            <a:r>
              <a:rPr lang="en-US" b="1" dirty="0">
                <a:solidFill>
                  <a:srgbClr val="443728"/>
                </a:solidFill>
                <a:latin typeface="+mn-lt"/>
                <a:ea typeface="Crimson Pro Bold" pitchFamily="34" charset="-122"/>
                <a:cs typeface="Crimson Pro Bold" pitchFamily="34" charset="-120"/>
              </a:rPr>
              <a:t>Как оформить возврат:</a:t>
            </a:r>
            <a:endParaRPr lang="en-US" dirty="0">
              <a:latin typeface="+mn-lt"/>
            </a:endParaRPr>
          </a:p>
        </p:txBody>
      </p:sp>
      <p:sp>
        <p:nvSpPr>
          <p:cNvPr id="6" name="Shape 3"/>
          <p:cNvSpPr/>
          <p:nvPr/>
        </p:nvSpPr>
        <p:spPr>
          <a:xfrm>
            <a:off x="663063" y="1789880"/>
            <a:ext cx="3469528" cy="1014647"/>
          </a:xfrm>
          <a:prstGeom prst="roundRect">
            <a:avLst>
              <a:gd name="adj" fmla="val 5087"/>
            </a:avLst>
          </a:prstGeom>
          <a:solidFill>
            <a:srgbClr val="835E54"/>
          </a:solidFill>
          <a:ln w="7620">
            <a:solidFill>
              <a:srgbClr val="9C776D"/>
            </a:solidFill>
            <a:prstDash val="solid"/>
          </a:ln>
        </p:spPr>
        <p:txBody>
          <a:bodyPr/>
          <a:lstStyle/>
          <a:p>
            <a:endParaRPr lang="ru-RU"/>
          </a:p>
        </p:txBody>
      </p:sp>
      <p:sp>
        <p:nvSpPr>
          <p:cNvPr id="7" name="Text 4"/>
          <p:cNvSpPr/>
          <p:nvPr/>
        </p:nvSpPr>
        <p:spPr>
          <a:xfrm>
            <a:off x="792275" y="1919093"/>
            <a:ext cx="1754309" cy="192033"/>
          </a:xfrm>
          <a:prstGeom prst="rect">
            <a:avLst/>
          </a:prstGeom>
          <a:noFill/>
          <a:ln/>
        </p:spPr>
        <p:txBody>
          <a:bodyPr wrap="none" lIns="0" tIns="0" rIns="0" bIns="0" rtlCol="0" anchor="t"/>
          <a:lstStyle/>
          <a:p>
            <a:pPr>
              <a:lnSpc>
                <a:spcPts val="1500"/>
              </a:lnSpc>
            </a:pPr>
            <a:r>
              <a:rPr lang="en-US" sz="1400" b="1" dirty="0">
                <a:solidFill>
                  <a:srgbClr val="FFFFFF"/>
                </a:solidFill>
                <a:latin typeface="+mn-lt"/>
                <a:ea typeface="Crimson Pro Bold" pitchFamily="34" charset="-122"/>
                <a:cs typeface="Crimson Pro Bold" pitchFamily="34" charset="-120"/>
              </a:rPr>
              <a:t>Документ возврата</a:t>
            </a:r>
            <a:endParaRPr lang="en-US" sz="1400" b="1" dirty="0">
              <a:latin typeface="+mn-lt"/>
            </a:endParaRPr>
          </a:p>
        </p:txBody>
      </p:sp>
      <p:sp>
        <p:nvSpPr>
          <p:cNvPr id="8" name="Text 5"/>
          <p:cNvSpPr/>
          <p:nvPr/>
        </p:nvSpPr>
        <p:spPr>
          <a:xfrm>
            <a:off x="792275" y="2158960"/>
            <a:ext cx="3181166" cy="324322"/>
          </a:xfrm>
          <a:prstGeom prst="rect">
            <a:avLst/>
          </a:prstGeom>
          <a:noFill/>
          <a:ln/>
        </p:spPr>
        <p:txBody>
          <a:bodyPr wrap="square" lIns="0" tIns="0" rIns="0" bIns="0" rtlCol="0" anchor="t"/>
          <a:lstStyle/>
          <a:p>
            <a:pPr>
              <a:lnSpc>
                <a:spcPts val="1250"/>
              </a:lnSpc>
            </a:pPr>
            <a:r>
              <a:rPr lang="en-US" sz="1200" dirty="0">
                <a:solidFill>
                  <a:srgbClr val="FFFFFF"/>
                </a:solidFill>
                <a:latin typeface="+mn-lt"/>
                <a:ea typeface="Open Sans" pitchFamily="34" charset="-122"/>
                <a:cs typeface="Open Sans" pitchFamily="34" charset="-120"/>
              </a:rPr>
              <a:t>Создается Поступление ДС с указанием суммы возврата</a:t>
            </a:r>
            <a:endParaRPr lang="en-US" sz="1200" dirty="0">
              <a:latin typeface="+mn-lt"/>
            </a:endParaRPr>
          </a:p>
        </p:txBody>
      </p:sp>
      <p:sp>
        <p:nvSpPr>
          <p:cNvPr id="9" name="Shape 6"/>
          <p:cNvSpPr/>
          <p:nvPr/>
        </p:nvSpPr>
        <p:spPr>
          <a:xfrm>
            <a:off x="4371303" y="1789880"/>
            <a:ext cx="3469528" cy="1014647"/>
          </a:xfrm>
          <a:prstGeom prst="roundRect">
            <a:avLst>
              <a:gd name="adj" fmla="val 5087"/>
            </a:avLst>
          </a:prstGeom>
          <a:solidFill>
            <a:srgbClr val="C9907C"/>
          </a:solidFill>
          <a:ln w="7620">
            <a:solidFill>
              <a:srgbClr val="AF7662"/>
            </a:solidFill>
            <a:prstDash val="solid"/>
          </a:ln>
        </p:spPr>
        <p:txBody>
          <a:bodyPr/>
          <a:lstStyle/>
          <a:p>
            <a:endParaRPr lang="ru-RU"/>
          </a:p>
        </p:txBody>
      </p:sp>
      <p:sp>
        <p:nvSpPr>
          <p:cNvPr id="10" name="Text 7"/>
          <p:cNvSpPr/>
          <p:nvPr/>
        </p:nvSpPr>
        <p:spPr>
          <a:xfrm>
            <a:off x="4500516" y="1919093"/>
            <a:ext cx="3181166" cy="384066"/>
          </a:xfrm>
          <a:prstGeom prst="rect">
            <a:avLst/>
          </a:prstGeom>
          <a:noFill/>
          <a:ln/>
        </p:spPr>
        <p:txBody>
          <a:bodyPr wrap="square" lIns="0" tIns="0" rIns="0" bIns="0" rtlCol="0" anchor="t"/>
          <a:lstStyle/>
          <a:p>
            <a:pPr>
              <a:lnSpc>
                <a:spcPts val="1500"/>
              </a:lnSpc>
            </a:pPr>
            <a:r>
              <a:rPr lang="en-US" sz="1400" b="1" dirty="0">
                <a:solidFill>
                  <a:srgbClr val="000000"/>
                </a:solidFill>
                <a:latin typeface="+mn-lt"/>
                <a:ea typeface="Crimson Pro Bold" pitchFamily="34" charset="-122"/>
                <a:cs typeface="Crimson Pro Bold" pitchFamily="34" charset="-120"/>
              </a:rPr>
              <a:t>Привязка к Списанию ДС и платежной позиции</a:t>
            </a:r>
            <a:endParaRPr lang="en-US" sz="1400" b="1" dirty="0">
              <a:latin typeface="+mn-lt"/>
            </a:endParaRPr>
          </a:p>
        </p:txBody>
      </p:sp>
      <p:sp>
        <p:nvSpPr>
          <p:cNvPr id="11" name="Text 8"/>
          <p:cNvSpPr/>
          <p:nvPr/>
        </p:nvSpPr>
        <p:spPr>
          <a:xfrm>
            <a:off x="4500516" y="2350993"/>
            <a:ext cx="3181166" cy="324322"/>
          </a:xfrm>
          <a:prstGeom prst="rect">
            <a:avLst/>
          </a:prstGeom>
          <a:noFill/>
          <a:ln/>
        </p:spPr>
        <p:txBody>
          <a:bodyPr wrap="square" lIns="0" tIns="0" rIns="0" bIns="0" rtlCol="0" anchor="t"/>
          <a:lstStyle/>
          <a:p>
            <a:pPr>
              <a:lnSpc>
                <a:spcPts val="1250"/>
              </a:lnSpc>
            </a:pPr>
            <a:r>
              <a:rPr lang="en-US" sz="1200" dirty="0">
                <a:solidFill>
                  <a:srgbClr val="000000"/>
                </a:solidFill>
                <a:latin typeface="+mn-lt"/>
                <a:ea typeface="Open Sans" pitchFamily="34" charset="-122"/>
                <a:cs typeface="Open Sans" pitchFamily="34" charset="-120"/>
              </a:rPr>
              <a:t>Возврат платежа указывается в каждой строке расшифровки платежа</a:t>
            </a:r>
            <a:endParaRPr lang="en-US" sz="1200" dirty="0">
              <a:latin typeface="+mn-lt"/>
            </a:endParaRPr>
          </a:p>
        </p:txBody>
      </p:sp>
      <p:sp>
        <p:nvSpPr>
          <p:cNvPr id="12" name="Shape 9"/>
          <p:cNvSpPr/>
          <p:nvPr/>
        </p:nvSpPr>
        <p:spPr>
          <a:xfrm>
            <a:off x="8079543" y="1789880"/>
            <a:ext cx="3450891" cy="1031289"/>
          </a:xfrm>
          <a:prstGeom prst="roundRect">
            <a:avLst>
              <a:gd name="adj" fmla="val 7815"/>
            </a:avLst>
          </a:prstGeom>
          <a:solidFill>
            <a:srgbClr val="B3BDB5"/>
          </a:solidFill>
          <a:ln w="7620">
            <a:solidFill>
              <a:srgbClr val="99A39B"/>
            </a:solidFill>
            <a:prstDash val="solid"/>
          </a:ln>
        </p:spPr>
        <p:txBody>
          <a:bodyPr/>
          <a:lstStyle/>
          <a:p>
            <a:endParaRPr lang="ru-RU"/>
          </a:p>
        </p:txBody>
      </p:sp>
      <p:sp>
        <p:nvSpPr>
          <p:cNvPr id="13" name="Text 10"/>
          <p:cNvSpPr/>
          <p:nvPr/>
        </p:nvSpPr>
        <p:spPr>
          <a:xfrm>
            <a:off x="8208755" y="1919093"/>
            <a:ext cx="2643203" cy="192033"/>
          </a:xfrm>
          <a:prstGeom prst="rect">
            <a:avLst/>
          </a:prstGeom>
          <a:noFill/>
          <a:ln/>
        </p:spPr>
        <p:txBody>
          <a:bodyPr wrap="none" lIns="0" tIns="0" rIns="0" bIns="0" rtlCol="0" anchor="t"/>
          <a:lstStyle/>
          <a:p>
            <a:pPr>
              <a:lnSpc>
                <a:spcPts val="1500"/>
              </a:lnSpc>
            </a:pPr>
            <a:r>
              <a:rPr lang="en-US" sz="1400" b="1" dirty="0">
                <a:solidFill>
                  <a:srgbClr val="000000"/>
                </a:solidFill>
                <a:latin typeface="+mn-lt"/>
                <a:ea typeface="Crimson Pro Bold" pitchFamily="34" charset="-122"/>
                <a:cs typeface="Crimson Pro Bold" pitchFamily="34" charset="-120"/>
              </a:rPr>
              <a:t>Корректировка обязательств</a:t>
            </a:r>
            <a:endParaRPr lang="en-US" sz="1400" b="1" dirty="0">
              <a:latin typeface="+mn-lt"/>
            </a:endParaRPr>
          </a:p>
        </p:txBody>
      </p:sp>
      <p:sp>
        <p:nvSpPr>
          <p:cNvPr id="14" name="Text 11"/>
          <p:cNvSpPr/>
          <p:nvPr/>
        </p:nvSpPr>
        <p:spPr>
          <a:xfrm>
            <a:off x="8208755" y="2158960"/>
            <a:ext cx="3309302" cy="162161"/>
          </a:xfrm>
          <a:prstGeom prst="rect">
            <a:avLst/>
          </a:prstGeom>
          <a:noFill/>
          <a:ln/>
        </p:spPr>
        <p:txBody>
          <a:bodyPr wrap="square" lIns="0" tIns="0" rIns="0" bIns="0" rtlCol="0" anchor="t"/>
          <a:lstStyle/>
          <a:p>
            <a:pPr>
              <a:lnSpc>
                <a:spcPts val="1250"/>
              </a:lnSpc>
            </a:pPr>
            <a:r>
              <a:rPr lang="en-US" sz="1200" dirty="0">
                <a:solidFill>
                  <a:srgbClr val="000000"/>
                </a:solidFill>
                <a:latin typeface="+mn-lt"/>
                <a:ea typeface="Open Sans" pitchFamily="34" charset="-122"/>
                <a:cs typeface="Open Sans" pitchFamily="34" charset="-120"/>
              </a:rPr>
              <a:t>Отражение фактических данных создает сторно по документу планирования на сумму возврата</a:t>
            </a:r>
            <a:endParaRPr lang="en-US" sz="1200" dirty="0">
              <a:latin typeface="+mn-lt"/>
            </a:endParaRPr>
          </a:p>
        </p:txBody>
      </p:sp>
      <p:sp>
        <p:nvSpPr>
          <p:cNvPr id="15" name="Text 12"/>
          <p:cNvSpPr/>
          <p:nvPr/>
        </p:nvSpPr>
        <p:spPr>
          <a:xfrm>
            <a:off x="696913" y="3461656"/>
            <a:ext cx="3241036" cy="307253"/>
          </a:xfrm>
          <a:prstGeom prst="rect">
            <a:avLst/>
          </a:prstGeom>
          <a:noFill/>
          <a:ln/>
        </p:spPr>
        <p:txBody>
          <a:bodyPr wrap="none" lIns="0" tIns="0" rIns="0" bIns="0" rtlCol="0" anchor="t"/>
          <a:lstStyle/>
          <a:p>
            <a:pPr>
              <a:lnSpc>
                <a:spcPts val="2417"/>
              </a:lnSpc>
            </a:pPr>
            <a:r>
              <a:rPr lang="en-US" b="1" dirty="0">
                <a:solidFill>
                  <a:srgbClr val="443728"/>
                </a:solidFill>
                <a:latin typeface="+mn-lt"/>
                <a:ea typeface="Crimson Pro Bold" pitchFamily="34" charset="-122"/>
                <a:cs typeface="Crimson Pro Bold" pitchFamily="34" charset="-120"/>
              </a:rPr>
              <a:t>Ключевые возможности:</a:t>
            </a:r>
            <a:endParaRPr lang="en-US" dirty="0">
              <a:latin typeface="+mn-lt"/>
            </a:endParaRPr>
          </a:p>
        </p:txBody>
      </p:sp>
      <p:sp>
        <p:nvSpPr>
          <p:cNvPr id="16" name="Shape 13"/>
          <p:cNvSpPr/>
          <p:nvPr/>
        </p:nvSpPr>
        <p:spPr>
          <a:xfrm>
            <a:off x="762782" y="4116020"/>
            <a:ext cx="248778" cy="154475"/>
          </a:xfrm>
          <a:prstGeom prst="roundRect">
            <a:avLst>
              <a:gd name="adj" fmla="val 620353"/>
            </a:avLst>
          </a:prstGeom>
          <a:solidFill>
            <a:srgbClr val="835E54"/>
          </a:solidFill>
          <a:ln/>
        </p:spPr>
        <p:txBody>
          <a:bodyPr/>
          <a:lstStyle/>
          <a:p>
            <a:endParaRPr lang="ru-RU"/>
          </a:p>
        </p:txBody>
      </p:sp>
      <p:sp>
        <p:nvSpPr>
          <p:cNvPr id="17" name="Text 14"/>
          <p:cNvSpPr/>
          <p:nvPr/>
        </p:nvSpPr>
        <p:spPr>
          <a:xfrm>
            <a:off x="1160256" y="4055062"/>
            <a:ext cx="4016759" cy="243295"/>
          </a:xfrm>
          <a:prstGeom prst="rect">
            <a:avLst/>
          </a:prstGeom>
          <a:noFill/>
          <a:ln/>
        </p:spPr>
        <p:txBody>
          <a:bodyPr wrap="square" lIns="0" tIns="0" rIns="0" bIns="0" rtlCol="0" anchor="t"/>
          <a:lstStyle/>
          <a:p>
            <a:pPr>
              <a:lnSpc>
                <a:spcPts val="1600"/>
              </a:lnSpc>
            </a:pPr>
            <a:r>
              <a:rPr lang="en-US" sz="1400" dirty="0">
                <a:solidFill>
                  <a:srgbClr val="443728"/>
                </a:solidFill>
                <a:latin typeface="+mn-lt"/>
                <a:ea typeface="Open Sans" pitchFamily="34" charset="-122"/>
                <a:cs typeface="Open Sans" pitchFamily="34" charset="-120"/>
              </a:rPr>
              <a:t>Поддержан полный и частичный возврат ДС по документу планирования</a:t>
            </a:r>
            <a:endParaRPr lang="en-US" sz="1400" dirty="0">
              <a:latin typeface="+mn-lt"/>
            </a:endParaRPr>
          </a:p>
        </p:txBody>
      </p:sp>
      <p:sp>
        <p:nvSpPr>
          <p:cNvPr id="18" name="Shape 15"/>
          <p:cNvSpPr/>
          <p:nvPr/>
        </p:nvSpPr>
        <p:spPr>
          <a:xfrm>
            <a:off x="762782" y="4662740"/>
            <a:ext cx="248778" cy="154475"/>
          </a:xfrm>
          <a:prstGeom prst="roundRect">
            <a:avLst>
              <a:gd name="adj" fmla="val 620353"/>
            </a:avLst>
          </a:prstGeom>
          <a:solidFill>
            <a:srgbClr val="C9907C"/>
          </a:solidFill>
          <a:ln/>
        </p:spPr>
        <p:txBody>
          <a:bodyPr/>
          <a:lstStyle/>
          <a:p>
            <a:endParaRPr lang="ru-RU"/>
          </a:p>
        </p:txBody>
      </p:sp>
      <p:sp>
        <p:nvSpPr>
          <p:cNvPr id="19" name="Text 16"/>
          <p:cNvSpPr/>
          <p:nvPr/>
        </p:nvSpPr>
        <p:spPr>
          <a:xfrm>
            <a:off x="1137249" y="4584510"/>
            <a:ext cx="4016759" cy="486589"/>
          </a:xfrm>
          <a:prstGeom prst="rect">
            <a:avLst/>
          </a:prstGeom>
          <a:noFill/>
          <a:ln/>
        </p:spPr>
        <p:txBody>
          <a:bodyPr wrap="square" lIns="0" tIns="0" rIns="0" bIns="0" rtlCol="0" anchor="t"/>
          <a:lstStyle/>
          <a:p>
            <a:pPr>
              <a:lnSpc>
                <a:spcPts val="1600"/>
              </a:lnSpc>
            </a:pPr>
            <a:r>
              <a:rPr lang="en-US" sz="1400" dirty="0">
                <a:solidFill>
                  <a:srgbClr val="443728"/>
                </a:solidFill>
                <a:latin typeface="+mn-lt"/>
                <a:ea typeface="Open Sans" pitchFamily="34" charset="-122"/>
                <a:cs typeface="Open Sans" pitchFamily="34" charset="-120"/>
              </a:rPr>
              <a:t>Возможен подбор документов списания при возврате в другой валюте (например, оплата в USD, возврат в RUB)</a:t>
            </a:r>
            <a:endParaRPr lang="en-US" sz="1400" dirty="0">
              <a:latin typeface="+mn-lt"/>
            </a:endParaRPr>
          </a:p>
        </p:txBody>
      </p:sp>
      <p:sp>
        <p:nvSpPr>
          <p:cNvPr id="20" name="Shape 17"/>
          <p:cNvSpPr/>
          <p:nvPr/>
        </p:nvSpPr>
        <p:spPr>
          <a:xfrm>
            <a:off x="762782" y="5204863"/>
            <a:ext cx="248778" cy="154475"/>
          </a:xfrm>
          <a:prstGeom prst="roundRect">
            <a:avLst>
              <a:gd name="adj" fmla="val 620353"/>
            </a:avLst>
          </a:prstGeom>
          <a:solidFill>
            <a:srgbClr val="B3BDB5"/>
          </a:solidFill>
          <a:ln/>
        </p:spPr>
        <p:txBody>
          <a:bodyPr/>
          <a:lstStyle/>
          <a:p>
            <a:endParaRPr lang="ru-RU"/>
          </a:p>
        </p:txBody>
      </p:sp>
      <p:sp>
        <p:nvSpPr>
          <p:cNvPr id="21" name="Text 18"/>
          <p:cNvSpPr/>
          <p:nvPr/>
        </p:nvSpPr>
        <p:spPr>
          <a:xfrm>
            <a:off x="1137249" y="5286335"/>
            <a:ext cx="4016759" cy="486589"/>
          </a:xfrm>
          <a:prstGeom prst="rect">
            <a:avLst/>
          </a:prstGeom>
          <a:noFill/>
          <a:ln/>
        </p:spPr>
        <p:txBody>
          <a:bodyPr wrap="square" lIns="0" tIns="0" rIns="0" bIns="0" rtlCol="0" anchor="t"/>
          <a:lstStyle/>
          <a:p>
            <a:pPr>
              <a:lnSpc>
                <a:spcPts val="1600"/>
              </a:lnSpc>
            </a:pPr>
            <a:r>
              <a:rPr lang="en-US" sz="1400" dirty="0">
                <a:solidFill>
                  <a:srgbClr val="443728"/>
                </a:solidFill>
                <a:latin typeface="+mn-lt"/>
                <a:ea typeface="Open Sans" pitchFamily="34" charset="-122"/>
                <a:cs typeface="Open Sans" pitchFamily="34" charset="-120"/>
              </a:rPr>
              <a:t>Реализована возможность указать несколько документов списания (например, несколько авансовых </a:t>
            </a:r>
            <a:r>
              <a:rPr lang="en-US" sz="1400" dirty="0" err="1">
                <a:solidFill>
                  <a:srgbClr val="443728"/>
                </a:solidFill>
                <a:latin typeface="+mn-lt"/>
                <a:ea typeface="Open Sans" pitchFamily="34" charset="-122"/>
                <a:cs typeface="Open Sans" pitchFamily="34" charset="-120"/>
              </a:rPr>
              <a:t>платежей</a:t>
            </a:r>
            <a:r>
              <a:rPr lang="en-US" sz="1400" dirty="0">
                <a:solidFill>
                  <a:srgbClr val="443728"/>
                </a:solidFill>
                <a:latin typeface="+mn-lt"/>
                <a:ea typeface="Open Sans" pitchFamily="34" charset="-122"/>
                <a:cs typeface="Open Sans" pitchFamily="34" charset="-120"/>
              </a:rPr>
              <a:t>)</a:t>
            </a:r>
            <a:endParaRPr lang="en-US" sz="1400" dirty="0">
              <a:latin typeface="+mn-lt"/>
            </a:endParaRPr>
          </a:p>
        </p:txBody>
      </p:sp>
      <p:pic>
        <p:nvPicPr>
          <p:cNvPr id="22" name="Рисунок 21">
            <a:extLst>
              <a:ext uri="{FF2B5EF4-FFF2-40B4-BE49-F238E27FC236}">
                <a16:creationId xmlns:a16="http://schemas.microsoft.com/office/drawing/2014/main" id="{C7DBF4A0-3D64-490A-A29D-A4DB32F25633}"/>
              </a:ext>
            </a:extLst>
          </p:cNvPr>
          <p:cNvPicPr>
            <a:picLocks noChangeAspect="1"/>
          </p:cNvPicPr>
          <p:nvPr/>
        </p:nvPicPr>
        <p:blipFill rotWithShape="1">
          <a:blip r:embed="rId3"/>
          <a:srcRect r="7261"/>
          <a:stretch/>
        </p:blipFill>
        <p:spPr>
          <a:xfrm>
            <a:off x="5374629" y="2960469"/>
            <a:ext cx="6820546" cy="3791878"/>
          </a:xfrm>
          <a:prstGeom prst="rect">
            <a:avLst/>
          </a:prstGeom>
          <a:noFill/>
          <a:ln w="9525">
            <a:solidFill>
              <a:srgbClr val="475467"/>
            </a:solid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FFFCFA"/>
        </a:solidFill>
        <a:effectLst/>
      </p:bgPr>
    </p:bg>
    <p:spTree>
      <p:nvGrpSpPr>
        <p:cNvPr id="1" name=""/>
        <p:cNvGrpSpPr/>
        <p:nvPr/>
      </p:nvGrpSpPr>
      <p:grpSpPr>
        <a:xfrm>
          <a:off x="0" y="0"/>
          <a:ext cx="0" cy="0"/>
          <a:chOff x="0" y="0"/>
          <a:chExt cx="0" cy="0"/>
        </a:xfrm>
      </p:grpSpPr>
      <p:sp>
        <p:nvSpPr>
          <p:cNvPr id="37890" name="Заголовок 1">
            <a:extLst>
              <a:ext uri="{FF2B5EF4-FFF2-40B4-BE49-F238E27FC236}">
                <a16:creationId xmlns:a16="http://schemas.microsoft.com/office/drawing/2014/main" id="{CE434A11-21FC-4D87-BE5E-C8FEA4DC89BF}"/>
              </a:ext>
            </a:extLst>
          </p:cNvPr>
          <p:cNvSpPr>
            <a:spLocks noGrp="1" noChangeArrowheads="1"/>
          </p:cNvSpPr>
          <p:nvPr>
            <p:ph type="title"/>
          </p:nvPr>
        </p:nvSpPr>
        <p:spPr>
          <a:xfrm>
            <a:off x="696912" y="188914"/>
            <a:ext cx="9072563" cy="7921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ru-RU" altLang="ru-RU" sz="2800" dirty="0">
                <a:solidFill>
                  <a:srgbClr val="443728"/>
                </a:solidFill>
                <a:ea typeface="Crimson Pro Bold" pitchFamily="34" charset="-122"/>
                <a:cs typeface="+mn-cs"/>
              </a:rPr>
              <a:t>Перечисление средств подотчетным лицам по списку сотрудников</a:t>
            </a:r>
          </a:p>
        </p:txBody>
      </p:sp>
      <p:sp>
        <p:nvSpPr>
          <p:cNvPr id="7" name="TextBox 6">
            <a:extLst>
              <a:ext uri="{FF2B5EF4-FFF2-40B4-BE49-F238E27FC236}">
                <a16:creationId xmlns:a16="http://schemas.microsoft.com/office/drawing/2014/main" id="{E82ADEA8-AFD7-4F5C-9894-084DEC6C1DAF}"/>
              </a:ext>
            </a:extLst>
          </p:cNvPr>
          <p:cNvSpPr txBox="1"/>
          <p:nvPr/>
        </p:nvSpPr>
        <p:spPr>
          <a:xfrm>
            <a:off x="696913" y="1765205"/>
            <a:ext cx="4172035" cy="3034998"/>
          </a:xfrm>
          <a:prstGeom prst="rect">
            <a:avLst/>
          </a:prstGeom>
          <a:noFill/>
        </p:spPr>
        <p:txBody>
          <a:bodyPr wrap="square">
            <a:spAutoFit/>
          </a:bodyPr>
          <a:lstStyle/>
          <a:p>
            <a:pPr>
              <a:spcAft>
                <a:spcPts val="635"/>
              </a:spcAft>
              <a:defRPr/>
            </a:pPr>
            <a:r>
              <a:rPr lang="ru-RU" sz="1693" dirty="0">
                <a:solidFill>
                  <a:srgbClr val="404040"/>
                </a:solidFill>
                <a:latin typeface="+mn-lt"/>
              </a:rPr>
              <a:t>Реализация</a:t>
            </a:r>
          </a:p>
          <a:p>
            <a:pPr lvl="1">
              <a:defRPr/>
            </a:pPr>
            <a:r>
              <a:rPr lang="ru-RU" sz="1693" dirty="0">
                <a:solidFill>
                  <a:srgbClr val="404040"/>
                </a:solidFill>
              </a:rPr>
              <a:t>Для операции </a:t>
            </a:r>
            <a:r>
              <a:rPr lang="ru-RU" sz="1693" b="1" dirty="0">
                <a:solidFill>
                  <a:srgbClr val="404040"/>
                </a:solidFill>
              </a:rPr>
              <a:t>Перечисление подотчетному лицу</a:t>
            </a:r>
            <a:r>
              <a:rPr lang="ru-RU" sz="1693" dirty="0">
                <a:solidFill>
                  <a:srgbClr val="404040"/>
                </a:solidFill>
              </a:rPr>
              <a:t> добавлена опция </a:t>
            </a:r>
            <a:r>
              <a:rPr lang="ru-RU" sz="1693" b="1" dirty="0">
                <a:solidFill>
                  <a:srgbClr val="404040"/>
                </a:solidFill>
              </a:rPr>
              <a:t>Список сотрудников</a:t>
            </a:r>
          </a:p>
          <a:p>
            <a:pPr lvl="1">
              <a:defRPr/>
            </a:pPr>
            <a:r>
              <a:rPr lang="ru-RU" sz="1693" dirty="0">
                <a:solidFill>
                  <a:srgbClr val="404040"/>
                </a:solidFill>
              </a:rPr>
              <a:t>На вкладке </a:t>
            </a:r>
            <a:r>
              <a:rPr lang="ru-RU" sz="1693" b="1" dirty="0">
                <a:solidFill>
                  <a:srgbClr val="404040"/>
                </a:solidFill>
              </a:rPr>
              <a:t>Лицевые счета сотрудников</a:t>
            </a:r>
            <a:r>
              <a:rPr lang="ru-RU" sz="1693" dirty="0">
                <a:solidFill>
                  <a:srgbClr val="404040"/>
                </a:solidFill>
              </a:rPr>
              <a:t> указываются: сотрудники, их лицевые счета и суммы к перечислению</a:t>
            </a:r>
          </a:p>
          <a:p>
            <a:pPr lvl="1">
              <a:defRPr/>
            </a:pPr>
            <a:r>
              <a:rPr lang="ru-RU" sz="1693" dirty="0">
                <a:solidFill>
                  <a:srgbClr val="404040"/>
                </a:solidFill>
              </a:rPr>
              <a:t>При проведении автоматически создаются </a:t>
            </a:r>
            <a:r>
              <a:rPr lang="ru-RU" sz="1693" b="1" dirty="0">
                <a:solidFill>
                  <a:srgbClr val="404040"/>
                </a:solidFill>
              </a:rPr>
              <a:t>платежные позиции на каждого сотрудника</a:t>
            </a:r>
          </a:p>
        </p:txBody>
      </p:sp>
      <p:pic>
        <p:nvPicPr>
          <p:cNvPr id="37893" name="Рисунок 5">
            <a:extLst>
              <a:ext uri="{FF2B5EF4-FFF2-40B4-BE49-F238E27FC236}">
                <a16:creationId xmlns:a16="http://schemas.microsoft.com/office/drawing/2014/main" id="{16FDED9A-005C-4E65-9D0C-6B8295378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010" y="1676665"/>
            <a:ext cx="6534449" cy="3815822"/>
          </a:xfrm>
          <a:prstGeom prst="rect">
            <a:avLst/>
          </a:prstGeom>
          <a:noFill/>
          <a:ln w="9525">
            <a:solidFill>
              <a:srgbClr val="475467"/>
            </a:solidFill>
            <a:miter lim="800000"/>
            <a:headEnd/>
            <a:tailEnd/>
          </a:ln>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9CA94BAB-E771-4368-AF3C-71F83EC16661}"/>
              </a:ext>
            </a:extLst>
          </p:cNvPr>
          <p:cNvPicPr>
            <a:picLocks noChangeAspect="1"/>
          </p:cNvPicPr>
          <p:nvPr/>
        </p:nvPicPr>
        <p:blipFill>
          <a:blip r:embed="rId4"/>
          <a:stretch>
            <a:fillRect/>
          </a:stretch>
        </p:blipFill>
        <p:spPr>
          <a:xfrm>
            <a:off x="3456065" y="5085978"/>
            <a:ext cx="8103394" cy="1700929"/>
          </a:xfrm>
          <a:prstGeom prst="rect">
            <a:avLst/>
          </a:prstGeom>
          <a:noFill/>
          <a:ln w="9525">
            <a:solidFill>
              <a:srgbClr val="475467"/>
            </a:solidFill>
            <a:miter lim="800000"/>
            <a:headEnd/>
            <a:tailEnd/>
          </a:ln>
        </p:spPr>
      </p:pic>
      <p:sp>
        <p:nvSpPr>
          <p:cNvPr id="9" name="Shape 13">
            <a:extLst>
              <a:ext uri="{FF2B5EF4-FFF2-40B4-BE49-F238E27FC236}">
                <a16:creationId xmlns:a16="http://schemas.microsoft.com/office/drawing/2014/main" id="{3A68B90D-60A8-40D9-964A-5C8BB3914E02}"/>
              </a:ext>
            </a:extLst>
          </p:cNvPr>
          <p:cNvSpPr>
            <a:spLocks noChangeArrowheads="1"/>
          </p:cNvSpPr>
          <p:nvPr/>
        </p:nvSpPr>
        <p:spPr bwMode="auto">
          <a:xfrm>
            <a:off x="832216" y="2192969"/>
            <a:ext cx="212725" cy="153987"/>
          </a:xfrm>
          <a:prstGeom prst="roundRect">
            <a:avLst>
              <a:gd name="adj" fmla="val 18671"/>
            </a:avLst>
          </a:prstGeom>
          <a:solidFill>
            <a:srgbClr val="C9907C"/>
          </a:solidFill>
          <a:ln w="7620">
            <a:solidFill>
              <a:srgbClr val="AF7662"/>
            </a:solidFill>
            <a:round/>
            <a:headEnd/>
            <a:tailEnd/>
          </a:ln>
        </p:spPr>
        <p:txBody>
          <a:bodyPr/>
          <a:lstStyle/>
          <a:p>
            <a:endParaRPr lang="ru-RU"/>
          </a:p>
        </p:txBody>
      </p:sp>
      <p:sp>
        <p:nvSpPr>
          <p:cNvPr id="10" name="Shape 18">
            <a:extLst>
              <a:ext uri="{FF2B5EF4-FFF2-40B4-BE49-F238E27FC236}">
                <a16:creationId xmlns:a16="http://schemas.microsoft.com/office/drawing/2014/main" id="{792AD058-CC09-4BE4-B9B8-CA886713A475}"/>
              </a:ext>
            </a:extLst>
          </p:cNvPr>
          <p:cNvSpPr>
            <a:spLocks noChangeArrowheads="1"/>
          </p:cNvSpPr>
          <p:nvPr/>
        </p:nvSpPr>
        <p:spPr bwMode="auto">
          <a:xfrm>
            <a:off x="832216" y="2985851"/>
            <a:ext cx="212725" cy="153988"/>
          </a:xfrm>
          <a:prstGeom prst="roundRect">
            <a:avLst>
              <a:gd name="adj" fmla="val 18671"/>
            </a:avLst>
          </a:prstGeom>
          <a:solidFill>
            <a:srgbClr val="B3BDB5"/>
          </a:solidFill>
          <a:ln w="7620">
            <a:solidFill>
              <a:srgbClr val="99A39B"/>
            </a:solidFill>
            <a:round/>
            <a:headEnd/>
            <a:tailEnd/>
          </a:ln>
        </p:spPr>
        <p:txBody>
          <a:bodyPr/>
          <a:lstStyle/>
          <a:p>
            <a:endParaRPr lang="ru-RU"/>
          </a:p>
        </p:txBody>
      </p:sp>
      <p:sp>
        <p:nvSpPr>
          <p:cNvPr id="11" name="Shape 22">
            <a:extLst>
              <a:ext uri="{FF2B5EF4-FFF2-40B4-BE49-F238E27FC236}">
                <a16:creationId xmlns:a16="http://schemas.microsoft.com/office/drawing/2014/main" id="{752B3B3E-8D2C-4B69-9803-2F4B24DDE2A6}"/>
              </a:ext>
            </a:extLst>
          </p:cNvPr>
          <p:cNvSpPr>
            <a:spLocks noChangeArrowheads="1"/>
          </p:cNvSpPr>
          <p:nvPr/>
        </p:nvSpPr>
        <p:spPr bwMode="auto">
          <a:xfrm>
            <a:off x="832216" y="3993169"/>
            <a:ext cx="212725" cy="153987"/>
          </a:xfrm>
          <a:prstGeom prst="roundRect">
            <a:avLst>
              <a:gd name="adj" fmla="val 18671"/>
            </a:avLst>
          </a:prstGeom>
          <a:solidFill>
            <a:srgbClr val="FCC451"/>
          </a:solidFill>
          <a:ln w="7620">
            <a:solidFill>
              <a:srgbClr val="E2AA37"/>
            </a:solidFill>
            <a:round/>
            <a:headEnd/>
            <a:tailEnd/>
          </a:ln>
        </p:spPr>
        <p:txBody>
          <a:bodyPr/>
          <a:lstStyle/>
          <a:p>
            <a:endParaRPr lang="ru-RU"/>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CFA"/>
        </a:solidFill>
        <a:effectLst/>
      </p:bgPr>
    </p:bg>
    <p:spTree>
      <p:nvGrpSpPr>
        <p:cNvPr id="1" name=""/>
        <p:cNvGrpSpPr/>
        <p:nvPr/>
      </p:nvGrpSpPr>
      <p:grpSpPr>
        <a:xfrm>
          <a:off x="0" y="0"/>
          <a:ext cx="0" cy="0"/>
          <a:chOff x="0" y="0"/>
          <a:chExt cx="0" cy="0"/>
        </a:xfrm>
      </p:grpSpPr>
      <p:sp>
        <p:nvSpPr>
          <p:cNvPr id="2" name="Text 0"/>
          <p:cNvSpPr/>
          <p:nvPr/>
        </p:nvSpPr>
        <p:spPr>
          <a:xfrm>
            <a:off x="694229" y="188914"/>
            <a:ext cx="907524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Гибкий </a:t>
            </a:r>
            <a:r>
              <a:rPr lang="en-US" sz="2800" dirty="0" err="1">
                <a:solidFill>
                  <a:srgbClr val="443728"/>
                </a:solidFill>
                <a:latin typeface="+mj-lt"/>
                <a:ea typeface="Crimson Pro Bold" pitchFamily="34" charset="-122"/>
              </a:rPr>
              <a:t>процесс</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согласования</a:t>
            </a:r>
            <a:endParaRPr lang="en-US" sz="2800" dirty="0">
              <a:solidFill>
                <a:srgbClr val="443728"/>
              </a:solidFill>
              <a:latin typeface="+mj-lt"/>
              <a:ea typeface="Crimson Pro Bold" pitchFamily="34" charset="-122"/>
            </a:endParaRPr>
          </a:p>
        </p:txBody>
      </p:sp>
      <p:pic>
        <p:nvPicPr>
          <p:cNvPr id="3"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1821" y="1936901"/>
            <a:ext cx="5489661" cy="2282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1" descr="preencoded.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1821" y="4674177"/>
            <a:ext cx="5489660" cy="1563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1"/>
          <p:cNvSpPr/>
          <p:nvPr/>
        </p:nvSpPr>
        <p:spPr>
          <a:xfrm>
            <a:off x="6653098" y="1913282"/>
            <a:ext cx="2591301" cy="295343"/>
          </a:xfrm>
          <a:prstGeom prst="rect">
            <a:avLst/>
          </a:prstGeom>
          <a:noFill/>
          <a:ln/>
        </p:spPr>
        <p:txBody>
          <a:bodyPr wrap="none" lIns="0" tIns="0" rIns="0" bIns="0" rtlCol="0" anchor="t"/>
          <a:lstStyle/>
          <a:p>
            <a:pPr>
              <a:lnSpc>
                <a:spcPts val="2292"/>
              </a:lnSpc>
            </a:pPr>
            <a:r>
              <a:rPr lang="en-US" b="1" dirty="0">
                <a:solidFill>
                  <a:srgbClr val="443728"/>
                </a:solidFill>
                <a:latin typeface="+mn-lt"/>
                <a:ea typeface="Libre Baskerville" pitchFamily="34" charset="-122"/>
                <a:cs typeface="Libre Baskerville" pitchFamily="34" charset="-120"/>
              </a:rPr>
              <a:t>Настройка и контроль</a:t>
            </a:r>
            <a:endParaRPr lang="en-US" b="1" dirty="0">
              <a:solidFill>
                <a:srgbClr val="443728"/>
              </a:solidFill>
              <a:latin typeface="+mn-lt"/>
            </a:endParaRPr>
          </a:p>
        </p:txBody>
      </p:sp>
      <p:sp>
        <p:nvSpPr>
          <p:cNvPr id="6" name="Text 2"/>
          <p:cNvSpPr/>
          <p:nvPr/>
        </p:nvSpPr>
        <p:spPr>
          <a:xfrm>
            <a:off x="6653098" y="2397681"/>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DM Sans" pitchFamily="34" charset="-122"/>
                <a:cs typeface="DM Sans" pitchFamily="34" charset="-120"/>
              </a:rPr>
              <a:t>Гибкий механизм настройки</a:t>
            </a:r>
            <a:endParaRPr lang="en-US" sz="1600" dirty="0">
              <a:solidFill>
                <a:srgbClr val="443728"/>
              </a:solidFill>
              <a:latin typeface="+mn-lt"/>
            </a:endParaRPr>
          </a:p>
        </p:txBody>
      </p:sp>
      <p:sp>
        <p:nvSpPr>
          <p:cNvPr id="7" name="Text 3"/>
          <p:cNvSpPr/>
          <p:nvPr/>
        </p:nvSpPr>
        <p:spPr>
          <a:xfrm>
            <a:off x="6653098" y="2766264"/>
            <a:ext cx="5205129" cy="302489"/>
          </a:xfrm>
          <a:prstGeom prst="rect">
            <a:avLst/>
          </a:prstGeom>
          <a:noFill/>
          <a:ln/>
        </p:spPr>
        <p:txBody>
          <a:bodyPr wrap="square" lIns="0" tIns="0" rIns="0" bIns="0" rtlCol="0" anchor="t"/>
          <a:lstStyle/>
          <a:p>
            <a:pPr marL="285807" indent="-285807">
              <a:lnSpc>
                <a:spcPts val="2375"/>
              </a:lnSpc>
              <a:buSzPct val="100000"/>
              <a:buChar char="•"/>
            </a:pPr>
            <a:r>
              <a:rPr lang="en-US" sz="1600" dirty="0" err="1">
                <a:solidFill>
                  <a:srgbClr val="443728"/>
                </a:solidFill>
                <a:latin typeface="+mn-lt"/>
                <a:ea typeface="DM Sans" pitchFamily="34" charset="-122"/>
                <a:cs typeface="DM Sans" pitchFamily="34" charset="-120"/>
              </a:rPr>
              <a:t>Замена</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ответственных</a:t>
            </a:r>
            <a:r>
              <a:rPr lang="ru-RU" sz="1600" dirty="0">
                <a:solidFill>
                  <a:srgbClr val="443728"/>
                </a:solidFill>
                <a:latin typeface="+mn-lt"/>
                <a:ea typeface="DM Sans" pitchFamily="34" charset="-122"/>
                <a:cs typeface="DM Sans" pitchFamily="34" charset="-120"/>
              </a:rPr>
              <a:t> (делегирование и заместители)</a:t>
            </a:r>
            <a:endParaRPr lang="en-US" sz="1600" dirty="0">
              <a:solidFill>
                <a:srgbClr val="443728"/>
              </a:solidFill>
              <a:latin typeface="+mn-lt"/>
            </a:endParaRPr>
          </a:p>
        </p:txBody>
      </p:sp>
      <p:sp>
        <p:nvSpPr>
          <p:cNvPr id="8" name="Text 4"/>
          <p:cNvSpPr/>
          <p:nvPr/>
        </p:nvSpPr>
        <p:spPr>
          <a:xfrm>
            <a:off x="6653098" y="3352911"/>
            <a:ext cx="5205129" cy="302489"/>
          </a:xfrm>
          <a:prstGeom prst="rect">
            <a:avLst/>
          </a:prstGeom>
          <a:noFill/>
          <a:ln/>
        </p:spPr>
        <p:txBody>
          <a:bodyPr wrap="none" lIns="0" tIns="0" rIns="0" bIns="0" rtlCol="0" anchor="t"/>
          <a:lstStyle/>
          <a:p>
            <a:pPr marL="285807" indent="-285807">
              <a:lnSpc>
                <a:spcPts val="2375"/>
              </a:lnSpc>
              <a:buSzPct val="100000"/>
              <a:buChar char="•"/>
            </a:pPr>
            <a:r>
              <a:rPr lang="ru-RU" sz="1600" dirty="0">
                <a:solidFill>
                  <a:srgbClr val="443728"/>
                </a:solidFill>
                <a:latin typeface="+mn-lt"/>
                <a:ea typeface="DM Sans" pitchFamily="34" charset="-122"/>
                <a:cs typeface="DM Sans" pitchFamily="34" charset="-120"/>
              </a:rPr>
              <a:t>Условные переходы по аналитикам</a:t>
            </a:r>
            <a:endParaRPr lang="en-US" sz="1600" dirty="0">
              <a:solidFill>
                <a:srgbClr val="443728"/>
              </a:solidFill>
              <a:latin typeface="+mn-lt"/>
            </a:endParaRPr>
          </a:p>
        </p:txBody>
      </p:sp>
      <p:sp>
        <p:nvSpPr>
          <p:cNvPr id="9" name="Text 5"/>
          <p:cNvSpPr/>
          <p:nvPr/>
        </p:nvSpPr>
        <p:spPr>
          <a:xfrm>
            <a:off x="6653098" y="4642042"/>
            <a:ext cx="2785913" cy="295343"/>
          </a:xfrm>
          <a:prstGeom prst="rect">
            <a:avLst/>
          </a:prstGeom>
          <a:noFill/>
          <a:ln/>
        </p:spPr>
        <p:txBody>
          <a:bodyPr wrap="none" lIns="0" tIns="0" rIns="0" bIns="0" rtlCol="0" anchor="t"/>
          <a:lstStyle/>
          <a:p>
            <a:pPr>
              <a:lnSpc>
                <a:spcPts val="2292"/>
              </a:lnSpc>
            </a:pPr>
            <a:r>
              <a:rPr lang="en-US" b="1" dirty="0">
                <a:solidFill>
                  <a:srgbClr val="443728"/>
                </a:solidFill>
                <a:latin typeface="+mn-lt"/>
                <a:ea typeface="Libre Baskerville" pitchFamily="34" charset="-122"/>
                <a:cs typeface="Libre Baskerville" pitchFamily="34" charset="-120"/>
              </a:rPr>
              <a:t>Прозрачность процесса</a:t>
            </a:r>
            <a:endParaRPr lang="en-US" b="1" dirty="0">
              <a:solidFill>
                <a:srgbClr val="443728"/>
              </a:solidFill>
              <a:latin typeface="+mn-lt"/>
            </a:endParaRPr>
          </a:p>
        </p:txBody>
      </p:sp>
      <p:sp>
        <p:nvSpPr>
          <p:cNvPr id="10" name="Text 6"/>
          <p:cNvSpPr/>
          <p:nvPr/>
        </p:nvSpPr>
        <p:spPr>
          <a:xfrm>
            <a:off x="6653098" y="5126441"/>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DM Sans" pitchFamily="34" charset="-122"/>
                <a:cs typeface="DM Sans" pitchFamily="34" charset="-120"/>
              </a:rPr>
              <a:t>История согласования</a:t>
            </a:r>
            <a:endParaRPr lang="en-US" sz="1600" dirty="0">
              <a:solidFill>
                <a:srgbClr val="443728"/>
              </a:solidFill>
              <a:latin typeface="+mn-lt"/>
            </a:endParaRPr>
          </a:p>
        </p:txBody>
      </p:sp>
      <p:sp>
        <p:nvSpPr>
          <p:cNvPr id="11" name="Text 7"/>
          <p:cNvSpPr/>
          <p:nvPr/>
        </p:nvSpPr>
        <p:spPr>
          <a:xfrm>
            <a:off x="6653098" y="5495025"/>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DM Sans" pitchFamily="34" charset="-122"/>
                <a:cs typeface="DM Sans" pitchFamily="34" charset="-120"/>
              </a:rPr>
              <a:t>Напоминания и оповещения</a:t>
            </a:r>
            <a:endParaRPr lang="en-US" sz="1600" dirty="0">
              <a:solidFill>
                <a:srgbClr val="443728"/>
              </a:solidFill>
              <a:latin typeface="+mn-lt"/>
            </a:endParaRPr>
          </a:p>
        </p:txBody>
      </p:sp>
      <p:sp>
        <p:nvSpPr>
          <p:cNvPr id="12" name="Text 8"/>
          <p:cNvSpPr/>
          <p:nvPr/>
        </p:nvSpPr>
        <p:spPr>
          <a:xfrm>
            <a:off x="6653098" y="5863609"/>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a:solidFill>
                  <a:srgbClr val="443728"/>
                </a:solidFill>
                <a:latin typeface="+mn-lt"/>
                <a:ea typeface="DM Sans" pitchFamily="34" charset="-122"/>
                <a:cs typeface="DM Sans" pitchFamily="34" charset="-120"/>
              </a:rPr>
              <a:t>Согласование по e-mail</a:t>
            </a:r>
            <a:endParaRPr lang="en-US" sz="1600" dirty="0">
              <a:solidFill>
                <a:srgbClr val="443728"/>
              </a:solidFill>
              <a:latin typeface="+mn-lt"/>
            </a:endParaRPr>
          </a:p>
        </p:txBody>
      </p:sp>
      <p:sp>
        <p:nvSpPr>
          <p:cNvPr id="13" name="Text 4">
            <a:extLst>
              <a:ext uri="{FF2B5EF4-FFF2-40B4-BE49-F238E27FC236}">
                <a16:creationId xmlns:a16="http://schemas.microsoft.com/office/drawing/2014/main" id="{1803DAA9-35D1-4340-B9AA-0758D7F04E30}"/>
              </a:ext>
            </a:extLst>
          </p:cNvPr>
          <p:cNvSpPr/>
          <p:nvPr/>
        </p:nvSpPr>
        <p:spPr>
          <a:xfrm>
            <a:off x="6641834" y="3672156"/>
            <a:ext cx="5205129" cy="302489"/>
          </a:xfrm>
          <a:prstGeom prst="rect">
            <a:avLst/>
          </a:prstGeom>
          <a:noFill/>
          <a:ln/>
        </p:spPr>
        <p:txBody>
          <a:bodyPr wrap="none" lIns="0" tIns="0" rIns="0" bIns="0" rtlCol="0" anchor="t"/>
          <a:lstStyle/>
          <a:p>
            <a:pPr marL="285807" indent="-285807">
              <a:lnSpc>
                <a:spcPts val="2375"/>
              </a:lnSpc>
              <a:buSzPct val="100000"/>
              <a:buChar char="•"/>
            </a:pPr>
            <a:r>
              <a:rPr lang="ru-RU" sz="1600" dirty="0">
                <a:solidFill>
                  <a:srgbClr val="443728"/>
                </a:solidFill>
                <a:latin typeface="+mn-lt"/>
                <a:ea typeface="DM Sans" pitchFamily="34" charset="-122"/>
                <a:cs typeface="DM Sans" pitchFamily="34" charset="-120"/>
              </a:rPr>
              <a:t>Порог существенности и лимиты</a:t>
            </a:r>
            <a:endParaRPr lang="en-US" sz="1600" dirty="0">
              <a:solidFill>
                <a:srgbClr val="443728"/>
              </a:solidFill>
              <a:latin typeface="+mn-lt"/>
            </a:endParaRPr>
          </a:p>
        </p:txBody>
      </p:sp>
      <p:sp>
        <p:nvSpPr>
          <p:cNvPr id="14" name="Text 4">
            <a:extLst>
              <a:ext uri="{FF2B5EF4-FFF2-40B4-BE49-F238E27FC236}">
                <a16:creationId xmlns:a16="http://schemas.microsoft.com/office/drawing/2014/main" id="{B7027A8C-99DF-46F1-93D5-A10B7C9AF985}"/>
              </a:ext>
            </a:extLst>
          </p:cNvPr>
          <p:cNvSpPr/>
          <p:nvPr/>
        </p:nvSpPr>
        <p:spPr>
          <a:xfrm>
            <a:off x="6641834" y="3991401"/>
            <a:ext cx="5205129" cy="302489"/>
          </a:xfrm>
          <a:prstGeom prst="rect">
            <a:avLst/>
          </a:prstGeom>
          <a:noFill/>
          <a:ln/>
        </p:spPr>
        <p:txBody>
          <a:bodyPr wrap="none" lIns="0" tIns="0" rIns="0" bIns="0" rtlCol="0" anchor="t"/>
          <a:lstStyle/>
          <a:p>
            <a:pPr marL="285807" indent="-285807">
              <a:lnSpc>
                <a:spcPts val="2375"/>
              </a:lnSpc>
              <a:buSzPct val="100000"/>
              <a:buChar char="•"/>
            </a:pPr>
            <a:r>
              <a:rPr lang="en-US" sz="1600" dirty="0" err="1">
                <a:solidFill>
                  <a:srgbClr val="443728"/>
                </a:solidFill>
                <a:latin typeface="+mn-lt"/>
                <a:ea typeface="DM Sans" pitchFamily="34" charset="-122"/>
                <a:cs typeface="DM Sans" pitchFamily="34" charset="-120"/>
              </a:rPr>
              <a:t>Оперативный</a:t>
            </a:r>
            <a:r>
              <a:rPr lang="en-US" sz="1600" dirty="0">
                <a:solidFill>
                  <a:srgbClr val="443728"/>
                </a:solidFill>
                <a:latin typeface="+mn-lt"/>
                <a:ea typeface="DM Sans" pitchFamily="34" charset="-122"/>
                <a:cs typeface="DM Sans" pitchFamily="34" charset="-120"/>
              </a:rPr>
              <a:t> </a:t>
            </a:r>
            <a:r>
              <a:rPr lang="en-US" sz="1600" dirty="0" err="1">
                <a:solidFill>
                  <a:srgbClr val="443728"/>
                </a:solidFill>
                <a:latin typeface="+mn-lt"/>
                <a:ea typeface="DM Sans" pitchFamily="34" charset="-122"/>
                <a:cs typeface="DM Sans" pitchFamily="34" charset="-120"/>
              </a:rPr>
              <a:t>контроль</a:t>
            </a:r>
            <a:r>
              <a:rPr lang="ru-RU" sz="1600" dirty="0">
                <a:solidFill>
                  <a:srgbClr val="443728"/>
                </a:solidFill>
                <a:latin typeface="+mn-lt"/>
                <a:ea typeface="DM Sans" pitchFamily="34" charset="-122"/>
                <a:cs typeface="DM Sans" pitchFamily="34" charset="-120"/>
              </a:rPr>
              <a:t> сроков</a:t>
            </a:r>
            <a:endParaRPr lang="en-US" sz="1600" dirty="0">
              <a:solidFill>
                <a:srgbClr val="443728"/>
              </a:solidFill>
              <a:latin typeface="+mn-lt"/>
            </a:endParaRPr>
          </a:p>
        </p:txBody>
      </p:sp>
      <p:pic>
        <p:nvPicPr>
          <p:cNvPr id="15" name="Picture 10" descr="Рисунок4">
            <a:extLst>
              <a:ext uri="{FF2B5EF4-FFF2-40B4-BE49-F238E27FC236}">
                <a16:creationId xmlns:a16="http://schemas.microsoft.com/office/drawing/2014/main" id="{E159AF86-602A-4B8B-BD8F-4D6F16207B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8293" y="3491894"/>
            <a:ext cx="2213441" cy="336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4121" y="188913"/>
            <a:ext cx="9055354" cy="81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p>
            <a:pPr>
              <a:lnSpc>
                <a:spcPts val="3334"/>
              </a:lnSpc>
            </a:pPr>
            <a:r>
              <a:rPr lang="en-US" sz="2800" dirty="0">
                <a:solidFill>
                  <a:srgbClr val="443728"/>
                </a:solidFill>
                <a:latin typeface="+mj-lt"/>
                <a:ea typeface="Crimson Pro Bold" pitchFamily="34" charset="-122"/>
              </a:rPr>
              <a:t>Оповещения о состоянии </a:t>
            </a:r>
            <a:r>
              <a:rPr lang="en-US" sz="2800" dirty="0" err="1">
                <a:solidFill>
                  <a:srgbClr val="443728"/>
                </a:solidFill>
                <a:latin typeface="+mj-lt"/>
                <a:ea typeface="Crimson Pro Bold" pitchFamily="34" charset="-122"/>
              </a:rPr>
              <a:t>платежных</a:t>
            </a:r>
            <a:r>
              <a:rPr lang="en-US" sz="2800" dirty="0">
                <a:solidFill>
                  <a:srgbClr val="443728"/>
                </a:solidFill>
                <a:latin typeface="+mj-lt"/>
                <a:ea typeface="Crimson Pro Bold" pitchFamily="34" charset="-122"/>
              </a:rPr>
              <a:t> </a:t>
            </a:r>
            <a:r>
              <a:rPr lang="en-US" sz="2800" dirty="0" err="1">
                <a:solidFill>
                  <a:srgbClr val="443728"/>
                </a:solidFill>
                <a:latin typeface="+mj-lt"/>
                <a:ea typeface="Crimson Pro Bold" pitchFamily="34" charset="-122"/>
              </a:rPr>
              <a:t>позиций</a:t>
            </a:r>
            <a:endParaRPr lang="en-US" sz="2800" dirty="0">
              <a:solidFill>
                <a:srgbClr val="443728"/>
              </a:solidFill>
              <a:latin typeface="+mj-lt"/>
              <a:ea typeface="Crimson Pro Bold" pitchFamily="34" charset="-122"/>
            </a:endParaRPr>
          </a:p>
        </p:txBody>
      </p:sp>
      <p:sp>
        <p:nvSpPr>
          <p:cNvPr id="3" name="Text 1"/>
          <p:cNvSpPr/>
          <p:nvPr/>
        </p:nvSpPr>
        <p:spPr>
          <a:xfrm>
            <a:off x="656958" y="1350582"/>
            <a:ext cx="10881259" cy="255845"/>
          </a:xfrm>
          <a:prstGeom prst="rect">
            <a:avLst/>
          </a:prstGeom>
          <a:noFill/>
          <a:ln/>
        </p:spPr>
        <p:txBody>
          <a:bodyPr wrap="none" lIns="0" tIns="0" rIns="0" bIns="0" rtlCol="0" anchor="t"/>
          <a:lstStyle/>
          <a:p>
            <a:pPr>
              <a:lnSpc>
                <a:spcPts val="2000"/>
              </a:lnSpc>
            </a:pPr>
            <a:endParaRPr lang="en-US" sz="1292" dirty="0">
              <a:latin typeface="+mn-lt"/>
            </a:endParaRPr>
          </a:p>
        </p:txBody>
      </p:sp>
      <p:sp>
        <p:nvSpPr>
          <p:cNvPr id="4" name="Shape 2"/>
          <p:cNvSpPr/>
          <p:nvPr/>
        </p:nvSpPr>
        <p:spPr>
          <a:xfrm>
            <a:off x="656958" y="1413570"/>
            <a:ext cx="3526455" cy="1505497"/>
          </a:xfrm>
          <a:prstGeom prst="roundRect">
            <a:avLst>
              <a:gd name="adj" fmla="val 6075"/>
            </a:avLst>
          </a:prstGeom>
          <a:solidFill>
            <a:srgbClr val="FFFCFA"/>
          </a:solidFill>
          <a:ln w="22860">
            <a:solidFill>
              <a:srgbClr val="835E54"/>
            </a:solidFill>
            <a:prstDash val="solid"/>
          </a:ln>
        </p:spPr>
        <p:txBody>
          <a:bodyPr/>
          <a:lstStyle/>
          <a:p>
            <a:endParaRPr lang="ru-RU"/>
          </a:p>
        </p:txBody>
      </p:sp>
      <p:sp>
        <p:nvSpPr>
          <p:cNvPr id="5" name="Shape 3"/>
          <p:cNvSpPr/>
          <p:nvPr/>
        </p:nvSpPr>
        <p:spPr>
          <a:xfrm>
            <a:off x="637903" y="1413570"/>
            <a:ext cx="76218" cy="1505497"/>
          </a:xfrm>
          <a:prstGeom prst="roundRect">
            <a:avLst>
              <a:gd name="adj" fmla="val 93078"/>
            </a:avLst>
          </a:prstGeom>
          <a:solidFill>
            <a:srgbClr val="835E54"/>
          </a:solidFill>
          <a:ln/>
        </p:spPr>
        <p:txBody>
          <a:bodyPr/>
          <a:lstStyle/>
          <a:p>
            <a:endParaRPr lang="ru-RU"/>
          </a:p>
        </p:txBody>
      </p:sp>
      <p:sp>
        <p:nvSpPr>
          <p:cNvPr id="6" name="Text 4"/>
          <p:cNvSpPr/>
          <p:nvPr/>
        </p:nvSpPr>
        <p:spPr>
          <a:xfrm>
            <a:off x="901985" y="1601434"/>
            <a:ext cx="3093563"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Включение в реестр платежей</a:t>
            </a:r>
            <a:endParaRPr lang="en-US" sz="1600" dirty="0">
              <a:latin typeface="+mn-lt"/>
            </a:endParaRPr>
          </a:p>
        </p:txBody>
      </p:sp>
      <p:sp>
        <p:nvSpPr>
          <p:cNvPr id="7" name="Text 5"/>
          <p:cNvSpPr/>
          <p:nvPr/>
        </p:nvSpPr>
        <p:spPr>
          <a:xfrm>
            <a:off x="901985" y="2219511"/>
            <a:ext cx="3093563"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 добавлении позиции в </a:t>
            </a:r>
            <a:r>
              <a:rPr lang="en-US" sz="1400" dirty="0" err="1">
                <a:solidFill>
                  <a:srgbClr val="443728"/>
                </a:solidFill>
                <a:latin typeface="+mn-lt"/>
                <a:ea typeface="Open Sans" pitchFamily="34" charset="-122"/>
                <a:cs typeface="Open Sans" pitchFamily="34" charset="-120"/>
              </a:rPr>
              <a:t>реестр</a:t>
            </a:r>
            <a:r>
              <a:rPr lang="ru-RU" sz="1400" dirty="0">
                <a:solidFill>
                  <a:srgbClr val="443728"/>
                </a:solidFill>
                <a:latin typeface="+mn-lt"/>
                <a:ea typeface="Open Sans" pitchFamily="34" charset="-122"/>
                <a:cs typeface="Open Sans" pitchFamily="34" charset="-120"/>
              </a:rPr>
              <a:t> платежей</a:t>
            </a:r>
            <a:endParaRPr lang="en-US" sz="1400" dirty="0">
              <a:latin typeface="+mn-lt"/>
            </a:endParaRPr>
          </a:p>
        </p:txBody>
      </p:sp>
      <p:sp>
        <p:nvSpPr>
          <p:cNvPr id="8" name="Shape 6"/>
          <p:cNvSpPr/>
          <p:nvPr/>
        </p:nvSpPr>
        <p:spPr>
          <a:xfrm>
            <a:off x="4334261" y="1413570"/>
            <a:ext cx="3526554" cy="1505497"/>
          </a:xfrm>
          <a:prstGeom prst="roundRect">
            <a:avLst>
              <a:gd name="adj" fmla="val 6075"/>
            </a:avLst>
          </a:prstGeom>
          <a:solidFill>
            <a:srgbClr val="FFFCFA"/>
          </a:solidFill>
          <a:ln w="22860">
            <a:solidFill>
              <a:srgbClr val="C9907C"/>
            </a:solidFill>
            <a:prstDash val="solid"/>
          </a:ln>
        </p:spPr>
        <p:txBody>
          <a:bodyPr/>
          <a:lstStyle/>
          <a:p>
            <a:endParaRPr lang="ru-RU"/>
          </a:p>
        </p:txBody>
      </p:sp>
      <p:sp>
        <p:nvSpPr>
          <p:cNvPr id="9" name="Shape 7"/>
          <p:cNvSpPr/>
          <p:nvPr/>
        </p:nvSpPr>
        <p:spPr>
          <a:xfrm>
            <a:off x="4315206" y="1413570"/>
            <a:ext cx="76218" cy="1505497"/>
          </a:xfrm>
          <a:prstGeom prst="roundRect">
            <a:avLst>
              <a:gd name="adj" fmla="val 93078"/>
            </a:avLst>
          </a:prstGeom>
          <a:solidFill>
            <a:srgbClr val="C9907C"/>
          </a:solidFill>
          <a:ln/>
        </p:spPr>
        <p:txBody>
          <a:bodyPr/>
          <a:lstStyle/>
          <a:p>
            <a:endParaRPr lang="ru-RU"/>
          </a:p>
        </p:txBody>
      </p:sp>
      <p:sp>
        <p:nvSpPr>
          <p:cNvPr id="10" name="Text 8"/>
          <p:cNvSpPr/>
          <p:nvPr/>
        </p:nvSpPr>
        <p:spPr>
          <a:xfrm>
            <a:off x="4579288" y="1601434"/>
            <a:ext cx="3093662"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Возврат из списка отложенных</a:t>
            </a:r>
            <a:endParaRPr lang="en-US" sz="1600" dirty="0">
              <a:latin typeface="+mn-lt"/>
            </a:endParaRPr>
          </a:p>
        </p:txBody>
      </p:sp>
      <p:sp>
        <p:nvSpPr>
          <p:cNvPr id="11" name="Text 9"/>
          <p:cNvSpPr/>
          <p:nvPr/>
        </p:nvSpPr>
        <p:spPr>
          <a:xfrm>
            <a:off x="4513887" y="2219511"/>
            <a:ext cx="3224464"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информирование о возобновлении обработки платежа</a:t>
            </a:r>
            <a:endParaRPr lang="en-US" sz="1400" dirty="0">
              <a:latin typeface="+mn-lt"/>
            </a:endParaRPr>
          </a:p>
        </p:txBody>
      </p:sp>
      <p:sp>
        <p:nvSpPr>
          <p:cNvPr id="12" name="Shape 10"/>
          <p:cNvSpPr/>
          <p:nvPr/>
        </p:nvSpPr>
        <p:spPr>
          <a:xfrm>
            <a:off x="8011662" y="1413570"/>
            <a:ext cx="3526554" cy="1505497"/>
          </a:xfrm>
          <a:prstGeom prst="roundRect">
            <a:avLst>
              <a:gd name="adj" fmla="val 6075"/>
            </a:avLst>
          </a:prstGeom>
          <a:solidFill>
            <a:srgbClr val="FFFCFA"/>
          </a:solidFill>
          <a:ln w="22860">
            <a:solidFill>
              <a:srgbClr val="B3BDB5"/>
            </a:solidFill>
            <a:prstDash val="solid"/>
          </a:ln>
        </p:spPr>
        <p:txBody>
          <a:bodyPr/>
          <a:lstStyle/>
          <a:p>
            <a:endParaRPr lang="ru-RU"/>
          </a:p>
        </p:txBody>
      </p:sp>
      <p:sp>
        <p:nvSpPr>
          <p:cNvPr id="13" name="Shape 11"/>
          <p:cNvSpPr/>
          <p:nvPr/>
        </p:nvSpPr>
        <p:spPr>
          <a:xfrm>
            <a:off x="7992607" y="1413570"/>
            <a:ext cx="76218" cy="1505497"/>
          </a:xfrm>
          <a:prstGeom prst="roundRect">
            <a:avLst>
              <a:gd name="adj" fmla="val 93078"/>
            </a:avLst>
          </a:prstGeom>
          <a:solidFill>
            <a:srgbClr val="B3BDB5"/>
          </a:solidFill>
          <a:ln/>
        </p:spPr>
        <p:txBody>
          <a:bodyPr/>
          <a:lstStyle/>
          <a:p>
            <a:endParaRPr lang="ru-RU"/>
          </a:p>
        </p:txBody>
      </p:sp>
      <p:sp>
        <p:nvSpPr>
          <p:cNvPr id="14" name="Text 12"/>
          <p:cNvSpPr/>
          <p:nvPr/>
        </p:nvSpPr>
        <p:spPr>
          <a:xfrm>
            <a:off x="8256690" y="1601434"/>
            <a:ext cx="3093662"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Исключение из реестра платежей</a:t>
            </a:r>
            <a:endParaRPr lang="en-US" sz="1600" dirty="0">
              <a:latin typeface="+mn-lt"/>
            </a:endParaRPr>
          </a:p>
        </p:txBody>
      </p:sp>
      <p:sp>
        <p:nvSpPr>
          <p:cNvPr id="15" name="Text 13"/>
          <p:cNvSpPr/>
          <p:nvPr/>
        </p:nvSpPr>
        <p:spPr>
          <a:xfrm>
            <a:off x="8256640" y="2219511"/>
            <a:ext cx="3093662" cy="255845"/>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оповещение об </a:t>
            </a:r>
            <a:r>
              <a:rPr lang="en-US" sz="1400" dirty="0" err="1">
                <a:solidFill>
                  <a:srgbClr val="443728"/>
                </a:solidFill>
                <a:latin typeface="+mn-lt"/>
                <a:ea typeface="Open Sans" pitchFamily="34" charset="-122"/>
                <a:cs typeface="Open Sans" pitchFamily="34" charset="-120"/>
              </a:rPr>
              <a:t>удалении</a:t>
            </a:r>
            <a:r>
              <a:rPr lang="en-US" sz="1400" dirty="0">
                <a:solidFill>
                  <a:srgbClr val="443728"/>
                </a:solidFill>
                <a:latin typeface="+mn-lt"/>
                <a:ea typeface="Open Sans" pitchFamily="34" charset="-122"/>
                <a:cs typeface="Open Sans" pitchFamily="34" charset="-120"/>
              </a:rPr>
              <a:t> </a:t>
            </a:r>
            <a:r>
              <a:rPr lang="en-US" sz="1400" dirty="0" err="1">
                <a:solidFill>
                  <a:srgbClr val="443728"/>
                </a:solidFill>
                <a:latin typeface="+mn-lt"/>
                <a:ea typeface="Open Sans" pitchFamily="34" charset="-122"/>
                <a:cs typeface="Open Sans" pitchFamily="34" charset="-120"/>
              </a:rPr>
              <a:t>позиции</a:t>
            </a:r>
            <a:r>
              <a:rPr lang="ru-RU" sz="1400" dirty="0">
                <a:solidFill>
                  <a:srgbClr val="443728"/>
                </a:solidFill>
                <a:latin typeface="+mn-lt"/>
                <a:ea typeface="Open Sans" pitchFamily="34" charset="-122"/>
                <a:cs typeface="Open Sans" pitchFamily="34" charset="-120"/>
              </a:rPr>
              <a:t> из реестра платежей</a:t>
            </a:r>
            <a:endParaRPr lang="en-US" sz="1400" dirty="0">
              <a:latin typeface="+mn-lt"/>
            </a:endParaRPr>
          </a:p>
        </p:txBody>
      </p:sp>
      <p:sp>
        <p:nvSpPr>
          <p:cNvPr id="16" name="Shape 14"/>
          <p:cNvSpPr/>
          <p:nvPr/>
        </p:nvSpPr>
        <p:spPr>
          <a:xfrm>
            <a:off x="656958" y="3069914"/>
            <a:ext cx="3526455" cy="1505497"/>
          </a:xfrm>
          <a:prstGeom prst="roundRect">
            <a:avLst>
              <a:gd name="adj" fmla="val 6075"/>
            </a:avLst>
          </a:prstGeom>
          <a:solidFill>
            <a:srgbClr val="FFFCFA"/>
          </a:solidFill>
          <a:ln w="22860">
            <a:solidFill>
              <a:srgbClr val="FCC451"/>
            </a:solidFill>
            <a:prstDash val="solid"/>
          </a:ln>
        </p:spPr>
        <p:txBody>
          <a:bodyPr/>
          <a:lstStyle/>
          <a:p>
            <a:endParaRPr lang="ru-RU"/>
          </a:p>
        </p:txBody>
      </p:sp>
      <p:sp>
        <p:nvSpPr>
          <p:cNvPr id="17" name="Shape 15"/>
          <p:cNvSpPr/>
          <p:nvPr/>
        </p:nvSpPr>
        <p:spPr>
          <a:xfrm>
            <a:off x="637903" y="3069914"/>
            <a:ext cx="76218" cy="1505497"/>
          </a:xfrm>
          <a:prstGeom prst="roundRect">
            <a:avLst>
              <a:gd name="adj" fmla="val 93078"/>
            </a:avLst>
          </a:prstGeom>
          <a:solidFill>
            <a:srgbClr val="FCC451"/>
          </a:solidFill>
          <a:ln/>
        </p:spPr>
        <p:txBody>
          <a:bodyPr/>
          <a:lstStyle/>
          <a:p>
            <a:endParaRPr lang="ru-RU"/>
          </a:p>
        </p:txBody>
      </p:sp>
      <p:sp>
        <p:nvSpPr>
          <p:cNvPr id="18" name="Text 16"/>
          <p:cNvSpPr/>
          <p:nvPr/>
        </p:nvSpPr>
        <p:spPr>
          <a:xfrm>
            <a:off x="901985" y="3257778"/>
            <a:ext cx="3093563"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Корректировка размещения</a:t>
            </a:r>
            <a:endParaRPr lang="en-US" sz="1600" dirty="0">
              <a:latin typeface="+mn-lt"/>
            </a:endParaRPr>
          </a:p>
        </p:txBody>
      </p:sp>
      <p:sp>
        <p:nvSpPr>
          <p:cNvPr id="19" name="Text 17"/>
          <p:cNvSpPr/>
          <p:nvPr/>
        </p:nvSpPr>
        <p:spPr>
          <a:xfrm>
            <a:off x="873159" y="3680349"/>
            <a:ext cx="3093563"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об </a:t>
            </a:r>
            <a:r>
              <a:rPr lang="en-US" sz="1400" dirty="0" err="1">
                <a:solidFill>
                  <a:srgbClr val="443728"/>
                </a:solidFill>
                <a:latin typeface="+mn-lt"/>
                <a:ea typeface="Open Sans" pitchFamily="34" charset="-122"/>
                <a:cs typeface="Open Sans" pitchFamily="34" charset="-120"/>
              </a:rPr>
              <a:t>изменении</a:t>
            </a:r>
            <a:r>
              <a:rPr lang="en-US" sz="1400" dirty="0">
                <a:solidFill>
                  <a:srgbClr val="443728"/>
                </a:solidFill>
                <a:latin typeface="+mn-lt"/>
                <a:ea typeface="Open Sans" pitchFamily="34" charset="-122"/>
                <a:cs typeface="Open Sans" pitchFamily="34" charset="-120"/>
              </a:rPr>
              <a:t> </a:t>
            </a:r>
            <a:r>
              <a:rPr lang="ru-RU" sz="1400" dirty="0">
                <a:solidFill>
                  <a:srgbClr val="443728"/>
                </a:solidFill>
                <a:latin typeface="+mn-lt"/>
                <a:ea typeface="Open Sans" pitchFamily="34" charset="-122"/>
                <a:cs typeface="Open Sans" pitchFamily="34" charset="-120"/>
              </a:rPr>
              <a:t>состава позиций заявки</a:t>
            </a:r>
            <a:endParaRPr lang="en-US" sz="1400" dirty="0">
              <a:latin typeface="+mn-lt"/>
            </a:endParaRPr>
          </a:p>
        </p:txBody>
      </p:sp>
      <p:sp>
        <p:nvSpPr>
          <p:cNvPr id="20" name="Shape 18"/>
          <p:cNvSpPr/>
          <p:nvPr/>
        </p:nvSpPr>
        <p:spPr>
          <a:xfrm>
            <a:off x="4334261" y="3069914"/>
            <a:ext cx="3526554" cy="1505497"/>
          </a:xfrm>
          <a:prstGeom prst="roundRect">
            <a:avLst>
              <a:gd name="adj" fmla="val 6075"/>
            </a:avLst>
          </a:prstGeom>
          <a:solidFill>
            <a:srgbClr val="FFFCFA"/>
          </a:solidFill>
          <a:ln w="22860">
            <a:solidFill>
              <a:srgbClr val="835E54"/>
            </a:solidFill>
            <a:prstDash val="solid"/>
          </a:ln>
        </p:spPr>
        <p:txBody>
          <a:bodyPr/>
          <a:lstStyle/>
          <a:p>
            <a:endParaRPr lang="ru-RU"/>
          </a:p>
        </p:txBody>
      </p:sp>
      <p:sp>
        <p:nvSpPr>
          <p:cNvPr id="21" name="Shape 19"/>
          <p:cNvSpPr/>
          <p:nvPr/>
        </p:nvSpPr>
        <p:spPr>
          <a:xfrm>
            <a:off x="4315206" y="3069914"/>
            <a:ext cx="76218" cy="1505497"/>
          </a:xfrm>
          <a:prstGeom prst="roundRect">
            <a:avLst>
              <a:gd name="adj" fmla="val 93078"/>
            </a:avLst>
          </a:prstGeom>
          <a:solidFill>
            <a:srgbClr val="835E54"/>
          </a:solidFill>
          <a:ln/>
        </p:spPr>
        <p:txBody>
          <a:bodyPr/>
          <a:lstStyle/>
          <a:p>
            <a:endParaRPr lang="ru-RU"/>
          </a:p>
        </p:txBody>
      </p:sp>
      <p:sp>
        <p:nvSpPr>
          <p:cNvPr id="22" name="Text 20"/>
          <p:cNvSpPr/>
          <p:nvPr/>
        </p:nvSpPr>
        <p:spPr>
          <a:xfrm>
            <a:off x="5070435" y="3257778"/>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Оплата</a:t>
            </a:r>
            <a:endParaRPr lang="en-US" sz="1600" dirty="0">
              <a:latin typeface="+mn-lt"/>
            </a:endParaRPr>
          </a:p>
        </p:txBody>
      </p:sp>
      <p:sp>
        <p:nvSpPr>
          <p:cNvPr id="23" name="Text 21"/>
          <p:cNvSpPr/>
          <p:nvPr/>
        </p:nvSpPr>
        <p:spPr>
          <a:xfrm>
            <a:off x="4552300" y="3709426"/>
            <a:ext cx="3093662" cy="511690"/>
          </a:xfrm>
          <a:prstGeom prst="rect">
            <a:avLst/>
          </a:prstGeom>
          <a:noFill/>
          <a:ln/>
        </p:spPr>
        <p:txBody>
          <a:bodyPr wrap="square" lIns="0" tIns="0" rIns="0" bIns="0" rtlCol="0" anchor="t"/>
          <a:lstStyle/>
          <a:p>
            <a:pPr algn="ctr">
              <a:lnSpc>
                <a:spcPts val="2000"/>
              </a:lnSpc>
            </a:pPr>
            <a:r>
              <a:rPr lang="ru-RU" sz="1400" dirty="0">
                <a:solidFill>
                  <a:srgbClr val="443728"/>
                </a:solidFill>
                <a:latin typeface="+mn-lt"/>
                <a:ea typeface="Open Sans" pitchFamily="34" charset="-122"/>
                <a:cs typeface="Open Sans" pitchFamily="34" charset="-120"/>
              </a:rPr>
              <a:t>Уведомление об изменении состояния исполнения расходной позиции</a:t>
            </a:r>
            <a:endParaRPr lang="en-US" sz="1400" dirty="0">
              <a:latin typeface="+mn-lt"/>
            </a:endParaRPr>
          </a:p>
        </p:txBody>
      </p:sp>
      <p:sp>
        <p:nvSpPr>
          <p:cNvPr id="24" name="Shape 22"/>
          <p:cNvSpPr/>
          <p:nvPr/>
        </p:nvSpPr>
        <p:spPr>
          <a:xfrm>
            <a:off x="8011662" y="3069914"/>
            <a:ext cx="3526554" cy="1505497"/>
          </a:xfrm>
          <a:prstGeom prst="roundRect">
            <a:avLst>
              <a:gd name="adj" fmla="val 6075"/>
            </a:avLst>
          </a:prstGeom>
          <a:solidFill>
            <a:srgbClr val="FFFCFA"/>
          </a:solidFill>
          <a:ln w="22860">
            <a:solidFill>
              <a:srgbClr val="C9907C"/>
            </a:solidFill>
            <a:prstDash val="solid"/>
          </a:ln>
        </p:spPr>
        <p:txBody>
          <a:bodyPr/>
          <a:lstStyle/>
          <a:p>
            <a:endParaRPr lang="ru-RU"/>
          </a:p>
        </p:txBody>
      </p:sp>
      <p:sp>
        <p:nvSpPr>
          <p:cNvPr id="25" name="Shape 23"/>
          <p:cNvSpPr/>
          <p:nvPr/>
        </p:nvSpPr>
        <p:spPr>
          <a:xfrm>
            <a:off x="7992607" y="3069914"/>
            <a:ext cx="76218" cy="1505497"/>
          </a:xfrm>
          <a:prstGeom prst="roundRect">
            <a:avLst>
              <a:gd name="adj" fmla="val 93078"/>
            </a:avLst>
          </a:prstGeom>
          <a:solidFill>
            <a:srgbClr val="C9907C"/>
          </a:solidFill>
          <a:ln/>
        </p:spPr>
        <p:txBody>
          <a:bodyPr/>
          <a:lstStyle/>
          <a:p>
            <a:endParaRPr lang="ru-RU"/>
          </a:p>
        </p:txBody>
      </p:sp>
      <p:sp>
        <p:nvSpPr>
          <p:cNvPr id="26" name="Text 24"/>
          <p:cNvSpPr/>
          <p:nvPr/>
        </p:nvSpPr>
        <p:spPr>
          <a:xfrm>
            <a:off x="8747837" y="3257778"/>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Передача в оплату</a:t>
            </a:r>
            <a:endParaRPr lang="en-US" sz="1600" dirty="0">
              <a:latin typeface="+mn-lt"/>
            </a:endParaRPr>
          </a:p>
        </p:txBody>
      </p:sp>
      <p:sp>
        <p:nvSpPr>
          <p:cNvPr id="27" name="Text 25"/>
          <p:cNvSpPr/>
          <p:nvPr/>
        </p:nvSpPr>
        <p:spPr>
          <a:xfrm>
            <a:off x="8206404" y="3680349"/>
            <a:ext cx="3149735" cy="511690"/>
          </a:xfrm>
          <a:prstGeom prst="rect">
            <a:avLst/>
          </a:prstGeom>
          <a:noFill/>
          <a:ln/>
        </p:spPr>
        <p:txBody>
          <a:bodyPr wrap="squar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информирование о направлении платежа на исполнение</a:t>
            </a:r>
            <a:endParaRPr lang="en-US" sz="1400" dirty="0">
              <a:latin typeface="+mn-lt"/>
            </a:endParaRPr>
          </a:p>
        </p:txBody>
      </p:sp>
      <p:sp>
        <p:nvSpPr>
          <p:cNvPr id="28" name="Shape 26"/>
          <p:cNvSpPr/>
          <p:nvPr/>
        </p:nvSpPr>
        <p:spPr>
          <a:xfrm>
            <a:off x="656958" y="4726258"/>
            <a:ext cx="3526455" cy="1365312"/>
          </a:xfrm>
          <a:prstGeom prst="roundRect">
            <a:avLst>
              <a:gd name="adj" fmla="val 7319"/>
            </a:avLst>
          </a:prstGeom>
          <a:solidFill>
            <a:srgbClr val="FFFCFA"/>
          </a:solidFill>
          <a:ln w="22860">
            <a:solidFill>
              <a:srgbClr val="B3BDB5"/>
            </a:solidFill>
            <a:prstDash val="solid"/>
          </a:ln>
        </p:spPr>
        <p:txBody>
          <a:bodyPr/>
          <a:lstStyle/>
          <a:p>
            <a:endParaRPr lang="ru-RU"/>
          </a:p>
        </p:txBody>
      </p:sp>
      <p:sp>
        <p:nvSpPr>
          <p:cNvPr id="29" name="Shape 27"/>
          <p:cNvSpPr/>
          <p:nvPr/>
        </p:nvSpPr>
        <p:spPr>
          <a:xfrm>
            <a:off x="637903" y="4726258"/>
            <a:ext cx="76218" cy="1249652"/>
          </a:xfrm>
          <a:prstGeom prst="roundRect">
            <a:avLst>
              <a:gd name="adj" fmla="val 93078"/>
            </a:avLst>
          </a:prstGeom>
          <a:solidFill>
            <a:srgbClr val="B3BDB5"/>
          </a:solidFill>
          <a:ln/>
        </p:spPr>
        <p:txBody>
          <a:bodyPr/>
          <a:lstStyle/>
          <a:p>
            <a:endParaRPr lang="ru-RU"/>
          </a:p>
        </p:txBody>
      </p:sp>
      <p:sp>
        <p:nvSpPr>
          <p:cNvPr id="30" name="Text 28"/>
          <p:cNvSpPr/>
          <p:nvPr/>
        </p:nvSpPr>
        <p:spPr>
          <a:xfrm>
            <a:off x="959149" y="4914122"/>
            <a:ext cx="2979137"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Платеж не исполнен в срок</a:t>
            </a:r>
            <a:endParaRPr lang="en-US" sz="1600" dirty="0">
              <a:latin typeface="+mn-lt"/>
            </a:endParaRPr>
          </a:p>
        </p:txBody>
      </p:sp>
      <p:sp>
        <p:nvSpPr>
          <p:cNvPr id="31" name="Text 29"/>
          <p:cNvSpPr/>
          <p:nvPr/>
        </p:nvSpPr>
        <p:spPr>
          <a:xfrm>
            <a:off x="901985" y="5313768"/>
            <a:ext cx="3093563" cy="255845"/>
          </a:xfrm>
          <a:prstGeom prst="rect">
            <a:avLst/>
          </a:prstGeom>
          <a:noFill/>
          <a:ln/>
        </p:spPr>
        <p:txBody>
          <a:bodyPr wrap="none" lIns="0" tIns="0" rIns="0" bIns="0" rtlCol="0" anchor="t"/>
          <a:lstStyle/>
          <a:p>
            <a:pPr algn="ctr">
              <a:lnSpc>
                <a:spcPts val="2000"/>
              </a:lnSpc>
            </a:pPr>
            <a:r>
              <a:rPr lang="en-US" sz="1292" dirty="0">
                <a:solidFill>
                  <a:srgbClr val="443728"/>
                </a:solidFill>
                <a:latin typeface="+mn-lt"/>
                <a:ea typeface="Open Sans" pitchFamily="34" charset="-122"/>
                <a:cs typeface="Open Sans" pitchFamily="34" charset="-120"/>
              </a:rPr>
              <a:t>предупреждение о просрочке</a:t>
            </a:r>
            <a:endParaRPr lang="en-US" sz="1292" dirty="0">
              <a:latin typeface="+mn-lt"/>
            </a:endParaRPr>
          </a:p>
        </p:txBody>
      </p:sp>
      <p:sp>
        <p:nvSpPr>
          <p:cNvPr id="32" name="Shape 30"/>
          <p:cNvSpPr/>
          <p:nvPr/>
        </p:nvSpPr>
        <p:spPr>
          <a:xfrm>
            <a:off x="4334261" y="4726258"/>
            <a:ext cx="3526554" cy="1365312"/>
          </a:xfrm>
          <a:prstGeom prst="roundRect">
            <a:avLst>
              <a:gd name="adj" fmla="val 7319"/>
            </a:avLst>
          </a:prstGeom>
          <a:solidFill>
            <a:srgbClr val="FFFCFA"/>
          </a:solidFill>
          <a:ln w="22860">
            <a:solidFill>
              <a:srgbClr val="FCC451"/>
            </a:solidFill>
            <a:prstDash val="solid"/>
          </a:ln>
        </p:spPr>
        <p:txBody>
          <a:bodyPr/>
          <a:lstStyle/>
          <a:p>
            <a:endParaRPr lang="ru-RU"/>
          </a:p>
        </p:txBody>
      </p:sp>
      <p:sp>
        <p:nvSpPr>
          <p:cNvPr id="33" name="Shape 31"/>
          <p:cNvSpPr/>
          <p:nvPr/>
        </p:nvSpPr>
        <p:spPr>
          <a:xfrm>
            <a:off x="4315206" y="4726258"/>
            <a:ext cx="76218" cy="1249652"/>
          </a:xfrm>
          <a:prstGeom prst="roundRect">
            <a:avLst>
              <a:gd name="adj" fmla="val 93078"/>
            </a:avLst>
          </a:prstGeom>
          <a:solidFill>
            <a:srgbClr val="FCC451"/>
          </a:solidFill>
          <a:ln/>
        </p:spPr>
        <p:txBody>
          <a:bodyPr/>
          <a:lstStyle/>
          <a:p>
            <a:endParaRPr lang="ru-RU"/>
          </a:p>
        </p:txBody>
      </p:sp>
      <p:sp>
        <p:nvSpPr>
          <p:cNvPr id="34" name="Text 32"/>
          <p:cNvSpPr/>
          <p:nvPr/>
        </p:nvSpPr>
        <p:spPr>
          <a:xfrm>
            <a:off x="4579288" y="4914122"/>
            <a:ext cx="3066674" cy="527569"/>
          </a:xfrm>
          <a:prstGeom prst="rect">
            <a:avLst/>
          </a:prstGeom>
          <a:noFill/>
          <a:ln/>
        </p:spPr>
        <p:txBody>
          <a:bodyPr wrap="squar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Помещение в список отложенных</a:t>
            </a:r>
            <a:endParaRPr lang="en-US" sz="1600" dirty="0">
              <a:latin typeface="+mn-lt"/>
            </a:endParaRPr>
          </a:p>
        </p:txBody>
      </p:sp>
      <p:sp>
        <p:nvSpPr>
          <p:cNvPr id="35" name="Text 33"/>
          <p:cNvSpPr/>
          <p:nvPr/>
        </p:nvSpPr>
        <p:spPr>
          <a:xfrm>
            <a:off x="4579288" y="5532200"/>
            <a:ext cx="3093662" cy="255845"/>
          </a:xfrm>
          <a:prstGeom prst="rect">
            <a:avLst/>
          </a:prstGeom>
          <a:noFill/>
          <a:ln/>
        </p:spPr>
        <p:txBody>
          <a:bodyPr wrap="none" lIns="0" tIns="0" rIns="0" bIns="0" rtlCol="0" anchor="t"/>
          <a:lstStyle/>
          <a:p>
            <a:pPr algn="ctr">
              <a:lnSpc>
                <a:spcPts val="2000"/>
              </a:lnSpc>
            </a:pPr>
            <a:r>
              <a:rPr lang="en-US" sz="1400" dirty="0">
                <a:solidFill>
                  <a:srgbClr val="443728"/>
                </a:solidFill>
                <a:latin typeface="+mn-lt"/>
                <a:ea typeface="Open Sans" pitchFamily="34" charset="-122"/>
                <a:cs typeface="Open Sans" pitchFamily="34" charset="-120"/>
              </a:rPr>
              <a:t>уведомление об отложении платежа</a:t>
            </a:r>
            <a:endParaRPr lang="en-US" sz="1400" dirty="0">
              <a:latin typeface="+mn-lt"/>
            </a:endParaRPr>
          </a:p>
        </p:txBody>
      </p:sp>
      <p:sp>
        <p:nvSpPr>
          <p:cNvPr id="36" name="Shape 34"/>
          <p:cNvSpPr/>
          <p:nvPr/>
        </p:nvSpPr>
        <p:spPr>
          <a:xfrm>
            <a:off x="8011662" y="4726258"/>
            <a:ext cx="3526554" cy="1365312"/>
          </a:xfrm>
          <a:prstGeom prst="roundRect">
            <a:avLst>
              <a:gd name="adj" fmla="val 7319"/>
            </a:avLst>
          </a:prstGeom>
          <a:solidFill>
            <a:srgbClr val="FFFCFA"/>
          </a:solidFill>
          <a:ln w="22860">
            <a:solidFill>
              <a:srgbClr val="835E54"/>
            </a:solidFill>
            <a:prstDash val="solid"/>
          </a:ln>
        </p:spPr>
        <p:txBody>
          <a:bodyPr/>
          <a:lstStyle/>
          <a:p>
            <a:endParaRPr lang="ru-RU"/>
          </a:p>
        </p:txBody>
      </p:sp>
      <p:sp>
        <p:nvSpPr>
          <p:cNvPr id="37" name="Shape 35"/>
          <p:cNvSpPr/>
          <p:nvPr/>
        </p:nvSpPr>
        <p:spPr>
          <a:xfrm>
            <a:off x="7992607" y="4726258"/>
            <a:ext cx="76218" cy="1249652"/>
          </a:xfrm>
          <a:prstGeom prst="roundRect">
            <a:avLst>
              <a:gd name="adj" fmla="val 93078"/>
            </a:avLst>
          </a:prstGeom>
          <a:solidFill>
            <a:srgbClr val="835E54"/>
          </a:solidFill>
          <a:ln/>
        </p:spPr>
        <p:txBody>
          <a:bodyPr/>
          <a:lstStyle/>
          <a:p>
            <a:endParaRPr lang="ru-RU"/>
          </a:p>
        </p:txBody>
      </p:sp>
      <p:sp>
        <p:nvSpPr>
          <p:cNvPr id="38" name="Text 36"/>
          <p:cNvSpPr/>
          <p:nvPr/>
        </p:nvSpPr>
        <p:spPr>
          <a:xfrm>
            <a:off x="8747837" y="4914122"/>
            <a:ext cx="2111269" cy="263784"/>
          </a:xfrm>
          <a:prstGeom prst="rect">
            <a:avLst/>
          </a:prstGeom>
          <a:noFill/>
          <a:ln/>
        </p:spPr>
        <p:txBody>
          <a:bodyPr wrap="none" lIns="0" tIns="0" rIns="0" bIns="0" rtlCol="0" anchor="t"/>
          <a:lstStyle/>
          <a:p>
            <a:pPr algn="ctr">
              <a:lnSpc>
                <a:spcPts val="2042"/>
              </a:lnSpc>
            </a:pPr>
            <a:r>
              <a:rPr lang="en-US" sz="1600" b="1" dirty="0">
                <a:solidFill>
                  <a:srgbClr val="443728"/>
                </a:solidFill>
                <a:latin typeface="+mn-lt"/>
                <a:ea typeface="Crimson Pro Bold" pitchFamily="34" charset="-122"/>
                <a:cs typeface="Crimson Pro Bold" pitchFamily="34" charset="-120"/>
              </a:rPr>
              <a:t>Поступление ДС</a:t>
            </a:r>
            <a:endParaRPr lang="en-US" sz="1600" dirty="0">
              <a:latin typeface="+mn-lt"/>
            </a:endParaRPr>
          </a:p>
        </p:txBody>
      </p:sp>
      <p:sp>
        <p:nvSpPr>
          <p:cNvPr id="39" name="Text 37"/>
          <p:cNvSpPr/>
          <p:nvPr/>
        </p:nvSpPr>
        <p:spPr>
          <a:xfrm>
            <a:off x="8256640" y="5295157"/>
            <a:ext cx="3093662" cy="511690"/>
          </a:xfrm>
          <a:prstGeom prst="rect">
            <a:avLst/>
          </a:prstGeom>
          <a:noFill/>
          <a:ln/>
        </p:spPr>
        <p:txBody>
          <a:bodyPr wrap="square" lIns="0" tIns="0" rIns="0" bIns="0" rtlCol="0" anchor="t"/>
          <a:lstStyle/>
          <a:p>
            <a:pPr algn="ctr">
              <a:lnSpc>
                <a:spcPts val="2000"/>
              </a:lnSpc>
            </a:pPr>
            <a:r>
              <a:rPr lang="ru-RU" sz="1400" dirty="0">
                <a:solidFill>
                  <a:srgbClr val="443728"/>
                </a:solidFill>
                <a:latin typeface="+mn-lt"/>
                <a:ea typeface="Open Sans" pitchFamily="34" charset="-122"/>
                <a:cs typeface="Open Sans" pitchFamily="34" charset="-120"/>
              </a:rPr>
              <a:t>Уведомление об изменении состояния исполнения приходной позиции</a:t>
            </a:r>
            <a:endParaRPr lang="en-US" sz="1400" dirty="0">
              <a:latin typeface="+mn-l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L97zJF8jaVZSKwyDt3v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UL97zJF8jaVZSKwyDt3vWA"/>
</p:tagLst>
</file>

<file path=ppt/theme/_rels/theme3.xml.rels><?xml version="1.0" encoding="UTF-8" standalone="yes"?>
<Relationships xmlns="http://schemas.openxmlformats.org/package/2006/relationships"><Relationship Id="rId1" Type="http://schemas.openxmlformats.org/officeDocument/2006/relationships/image" Target="../media/image4.png"/></Relationships>
</file>

<file path=ppt/theme/_rels/theme4.xml.rels><?xml version="1.0" encoding="UTF-8" standalone="yes"?>
<Relationships xmlns="http://schemas.openxmlformats.org/package/2006/relationships"><Relationship Id="rId1" Type="http://schemas.openxmlformats.org/officeDocument/2006/relationships/image" Target="../media/image4.png"/></Relationships>
</file>

<file path=ppt/theme/_rels/theme6.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Тема Office">
  <a:themeElements>
    <a:clrScheme name="РКС_Финал">
      <a:dk1>
        <a:srgbClr val="323F4F"/>
      </a:dk1>
      <a:lt1>
        <a:srgbClr val="FFFFFF"/>
      </a:lt1>
      <a:dk2>
        <a:srgbClr val="8496B0"/>
      </a:dk2>
      <a:lt2>
        <a:srgbClr val="E7E6E6"/>
      </a:lt2>
      <a:accent1>
        <a:srgbClr val="00549A"/>
      </a:accent1>
      <a:accent2>
        <a:srgbClr val="E31F26"/>
      </a:accent2>
      <a:accent3>
        <a:srgbClr val="3376AE"/>
      </a:accent3>
      <a:accent4>
        <a:srgbClr val="99BBD7"/>
      </a:accent4>
      <a:accent5>
        <a:srgbClr val="5B9BD5"/>
      </a:accent5>
      <a:accent6>
        <a:srgbClr val="CCDDEB"/>
      </a:accent6>
      <a:hlink>
        <a:srgbClr val="00549A"/>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FSK">
  <a:themeElements>
    <a:clrScheme name="Другая 30">
      <a:dk1>
        <a:srgbClr val="3C3C3C"/>
      </a:dk1>
      <a:lt1>
        <a:srgbClr val="FFFFFF"/>
      </a:lt1>
      <a:dk2>
        <a:srgbClr val="1A2D5F"/>
      </a:dk2>
      <a:lt2>
        <a:srgbClr val="EEECE1"/>
      </a:lt2>
      <a:accent1>
        <a:srgbClr val="0C5B9D"/>
      </a:accent1>
      <a:accent2>
        <a:srgbClr val="4FC5B5"/>
      </a:accent2>
      <a:accent3>
        <a:srgbClr val="D52B1E"/>
      </a:accent3>
      <a:accent4>
        <a:srgbClr val="A5A5A5"/>
      </a:accent4>
      <a:accent5>
        <a:srgbClr val="4F81BD"/>
      </a:accent5>
      <a:accent6>
        <a:srgbClr val="D7603A"/>
      </a:accent6>
      <a:hlink>
        <a:srgbClr val="007FD6"/>
      </a:hlink>
      <a:folHlink>
        <a:srgbClr val="706F6F"/>
      </a:folHlink>
    </a:clrScheme>
    <a:fontScheme name="россети">
      <a:majorFont>
        <a:latin typeface="PF Din Text Cond Pro Medium"/>
        <a:ea typeface=""/>
        <a:cs typeface=""/>
      </a:majorFont>
      <a:minorFont>
        <a:latin typeface="PF Din Text Cond Pro Light"/>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9525">
          <a:solidFill>
            <a:schemeClr val="accent4"/>
          </a:solidFill>
        </a:ln>
      </a:spPr>
      <a:bodyPr rtlCol="0" anchor="ctr"/>
      <a:lstStyle>
        <a:defPPr algn="ctr">
          <a:spcBef>
            <a:spcPts val="600"/>
          </a:spcBef>
          <a:defRPr sz="1400" dirty="0" smtClean="0">
            <a:solidFill>
              <a:schemeClr val="tx1"/>
            </a:solidFill>
            <a:latin typeface="Arial Narrow" panose="020B0606020202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spcBef>
            <a:spcPts val="600"/>
          </a:spcBef>
          <a:defRPr sz="1400" dirty="0" err="1" smtClean="0"/>
        </a:defPPr>
      </a:lstStyle>
    </a:txDef>
  </a:objectDefaults>
  <a:extraClrSchemeLst/>
  <a:extLst>
    <a:ext uri="{05A4C25C-085E-4340-85A3-A5531E510DB2}">
      <thm15:themeFamily xmlns:thm15="http://schemas.microsoft.com/office/thememl/2012/main" name="!RUS_Шаблон_16х9_россети_705" id="{F887FC9F-F531-6942-93E1-0F228C8A2B7E}" vid="{43C3D10E-3BC6-6147-B91A-E0A8079000FD}"/>
    </a:ext>
  </a:extLst>
</a:theme>
</file>

<file path=ppt/theme/theme12.xml><?xml version="1.0" encoding="utf-8"?>
<a:theme xmlns:a="http://schemas.openxmlformats.org/drawingml/2006/main" name="3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Тема Office">
  <a:themeElements>
    <a:clrScheme name="РКС_Финал">
      <a:dk1>
        <a:srgbClr val="323F4F"/>
      </a:dk1>
      <a:lt1>
        <a:srgbClr val="FFFFFF"/>
      </a:lt1>
      <a:dk2>
        <a:srgbClr val="8496B0"/>
      </a:dk2>
      <a:lt2>
        <a:srgbClr val="E7E6E6"/>
      </a:lt2>
      <a:accent1>
        <a:srgbClr val="00549A"/>
      </a:accent1>
      <a:accent2>
        <a:srgbClr val="E31F26"/>
      </a:accent2>
      <a:accent3>
        <a:srgbClr val="3376AE"/>
      </a:accent3>
      <a:accent4>
        <a:srgbClr val="99BBD7"/>
      </a:accent4>
      <a:accent5>
        <a:srgbClr val="5B9BD5"/>
      </a:accent5>
      <a:accent6>
        <a:srgbClr val="CCDDEB"/>
      </a:accent6>
      <a:hlink>
        <a:srgbClr val="00549A"/>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Специальное оформление">
  <a:themeElements>
    <a:clrScheme name="6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Специальное оформление">
      <a:majorFont>
        <a:latin typeface="Futura PT Demi"/>
        <a:ea typeface=""/>
        <a:cs typeface="Arial"/>
      </a:majorFont>
      <a:minorFont>
        <a:latin typeface="Futura PT Demi"/>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prstShdw prst="shdw17" dist="17961" dir="2700000">
            <a:srgbClr val="00FF00">
              <a:gamma/>
              <a:shade val="60000"/>
              <a:invGamma/>
            </a:srgbClr>
          </a:prstShdw>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ru-RU" sz="2100" b="1" i="0" u="none" strike="noStrike" cap="none" normalizeH="0" baseline="0" smtClean="0">
            <a:ln>
              <a:noFill/>
            </a:ln>
            <a:solidFill>
              <a:srgbClr val="006600"/>
            </a:solidFill>
            <a:effectLst/>
            <a:latin typeface="Arial" charset="0"/>
          </a:defRPr>
        </a:defPPr>
      </a:lstStyle>
    </a:spDef>
    <a:lnDef>
      <a:spPr bwMode="auto">
        <a:xfrm>
          <a:off x="0" y="0"/>
          <a:ext cx="1" cy="1"/>
        </a:xfrm>
        <a:custGeom>
          <a:avLst/>
          <a:gdLst/>
          <a:ahLst/>
          <a:cxnLst/>
          <a:rect l="0" t="0" r="0" b="0"/>
          <a:pathLst/>
        </a:custGeom>
        <a:solidFill>
          <a:srgbClr val="00FF00">
            <a:alpha val="75000"/>
          </a:srgbClr>
        </a:solidFill>
        <a:ln>
          <a:noFill/>
        </a:ln>
        <a:effectLst>
          <a:prstShdw prst="shdw17" dist="17961" dir="2700000">
            <a:srgbClr val="00FF00">
              <a:gamma/>
              <a:shade val="60000"/>
              <a:invGamma/>
            </a:srgbClr>
          </a:prstShdw>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ru-RU" sz="2100" b="1" i="0" u="none" strike="noStrike" cap="none" normalizeH="0" baseline="0" smtClean="0">
            <a:ln>
              <a:noFill/>
            </a:ln>
            <a:solidFill>
              <a:srgbClr val="006600"/>
            </a:solidFill>
            <a:effectLst/>
            <a:latin typeface="Arial" charset="0"/>
          </a:defRPr>
        </a:defPPr>
      </a:lstStyle>
    </a:lnDef>
  </a:objectDefaults>
  <a:extraClrSchemeLst>
    <a:extraClrScheme>
      <a:clrScheme name="6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Рарус">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agmaticaITT"/>
        <a:ea typeface=""/>
        <a:cs typeface=""/>
      </a:majorFont>
      <a:minorFont>
        <a:latin typeface="PragmaticaITT"/>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Ретро">
  <a:themeElements>
    <a:clrScheme name="АО &quot;Росгео&quot;">
      <a:dk1>
        <a:srgbClr val="000000"/>
      </a:dk1>
      <a:lt1>
        <a:srgbClr val="FFFFFF"/>
      </a:lt1>
      <a:dk2>
        <a:srgbClr val="4550A2"/>
      </a:dk2>
      <a:lt2>
        <a:srgbClr val="FCC410"/>
      </a:lt2>
      <a:accent1>
        <a:srgbClr val="AE235A"/>
      </a:accent1>
      <a:accent2>
        <a:srgbClr val="24B057"/>
      </a:accent2>
      <a:accent3>
        <a:srgbClr val="683093"/>
      </a:accent3>
      <a:accent4>
        <a:srgbClr val="AF8E2F"/>
      </a:accent4>
      <a:accent5>
        <a:srgbClr val="164C4C"/>
      </a:accent5>
      <a:accent6>
        <a:srgbClr val="6D6D6F"/>
      </a:accent6>
      <a:hlink>
        <a:srgbClr val="0168FF"/>
      </a:hlink>
      <a:folHlink>
        <a:srgbClr val="9B9B9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Шаблон_РГ_суша_А4_рус_v1702.potx" id="{C6758D95-D1ED-4A2A-B784-938EE1A847A3}" vid="{D37DFF28-38A7-425C-8128-84F2531167E5}"/>
    </a:ext>
  </a:extLst>
</a:theme>
</file>

<file path=ppt/theme/theme9.xml><?xml version="1.0" encoding="utf-8"?>
<a:theme xmlns:a="http://schemas.openxmlformats.org/drawingml/2006/main" name="3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8159A5-B36B-4673-B78C-693E694AF13B}">
  <we:reference id="wa104380518" version="3.7.0.0" store="ru-RU" storeType="OMEX"/>
  <we:alternateReferences>
    <we:reference id="wa104380518" version="3.7.0.0" store="WA10438051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13565</Words>
  <Application>Microsoft Macintosh PowerPoint</Application>
  <PresentationFormat>Произвольный</PresentationFormat>
  <Paragraphs>2042</Paragraphs>
  <Slides>119</Slides>
  <Notes>116</Notes>
  <HiddenSlides>1</HiddenSlides>
  <MMClips>0</MMClips>
  <ScaleCrop>false</ScaleCrop>
  <HeadingPairs>
    <vt:vector size="8" baseType="variant">
      <vt:variant>
        <vt:lpstr>Использованные шрифты</vt:lpstr>
      </vt:variant>
      <vt:variant>
        <vt:i4>25</vt:i4>
      </vt:variant>
      <vt:variant>
        <vt:lpstr>Тема</vt:lpstr>
      </vt:variant>
      <vt:variant>
        <vt:i4>13</vt:i4>
      </vt:variant>
      <vt:variant>
        <vt:lpstr>Внедренные серверы OLE</vt:lpstr>
      </vt:variant>
      <vt:variant>
        <vt:i4>1</vt:i4>
      </vt:variant>
      <vt:variant>
        <vt:lpstr>Заголовки слайдов</vt:lpstr>
      </vt:variant>
      <vt:variant>
        <vt:i4>119</vt:i4>
      </vt:variant>
    </vt:vector>
  </HeadingPairs>
  <TitlesOfParts>
    <vt:vector size="158" baseType="lpstr">
      <vt:lpstr>atlasgrotesk_light</vt:lpstr>
      <vt:lpstr>Crimson Pro Bold</vt:lpstr>
      <vt:lpstr>Mont</vt:lpstr>
      <vt:lpstr>MuseoSansCyrl</vt:lpstr>
      <vt:lpstr>PF Din Text Cond Pro</vt:lpstr>
      <vt:lpstr>PF Din Text Cond Pro Light</vt:lpstr>
      <vt:lpstr>PF Din Text Cond Pro Medium</vt:lpstr>
      <vt:lpstr>Pragmatica MediumITT</vt:lpstr>
      <vt:lpstr>PragmaticaITT</vt:lpstr>
      <vt:lpstr>quote-cjk-patch</vt:lpstr>
      <vt:lpstr>Slack-Lato</vt:lpstr>
      <vt:lpstr>Arial</vt:lpstr>
      <vt:lpstr>Arial Narrow</vt:lpstr>
      <vt:lpstr>Calibri</vt:lpstr>
      <vt:lpstr>Calibri Light</vt:lpstr>
      <vt:lpstr>Candara</vt:lpstr>
      <vt:lpstr>Futura PT Demi</vt:lpstr>
      <vt:lpstr>Helvetica</vt:lpstr>
      <vt:lpstr>Open Sans</vt:lpstr>
      <vt:lpstr>Poppins</vt:lpstr>
      <vt:lpstr>Roboto</vt:lpstr>
      <vt:lpstr>Tahoma</vt:lpstr>
      <vt:lpstr>Times New Roman</vt:lpstr>
      <vt:lpstr>Titillium Web</vt:lpstr>
      <vt:lpstr>Wingdings</vt:lpstr>
      <vt:lpstr>Специальное оформление</vt:lpstr>
      <vt:lpstr>6_Специальное оформление</vt:lpstr>
      <vt:lpstr>4_Специальное оформление</vt:lpstr>
      <vt:lpstr>5_Специальное оформление</vt:lpstr>
      <vt:lpstr>1_Рарус</vt:lpstr>
      <vt:lpstr>7_Специальное оформление</vt:lpstr>
      <vt:lpstr>4_Оформление по умолчанию</vt:lpstr>
      <vt:lpstr>1_Ретро</vt:lpstr>
      <vt:lpstr>3_Тема Office</vt:lpstr>
      <vt:lpstr>1_Тема Office</vt:lpstr>
      <vt:lpstr>FSK</vt:lpstr>
      <vt:lpstr>3_Специальное оформление</vt:lpstr>
      <vt:lpstr>2_Тема Office</vt:lpstr>
      <vt:lpstr>Слайд think-cell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договоров: различные сценарии и цели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Валютный контроль</vt:lpstr>
      <vt:lpstr>Презентация PowerPoint</vt:lpstr>
      <vt:lpstr>Презентация PowerPoint</vt:lpstr>
      <vt:lpstr>Презентация PowerPoint</vt:lpstr>
      <vt:lpstr>Обеспечительные меры: аккредитивы и гарантии</vt:lpstr>
      <vt:lpstr>Обеспечительные меры: залоги и поручительства входящие / исходящие</vt:lpstr>
      <vt:lpstr>Презентация PowerPoint</vt:lpstr>
      <vt:lpstr>Презентация PowerPoint</vt:lpstr>
      <vt:lpstr>Презентация PowerPoint</vt:lpstr>
      <vt:lpstr>Пример оповещения о нарушениях исполнения обязательств по графикам расчетов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 что обратить внимание при настройке версии соглашения кредита, займа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От заявки до выбора покрытия: проверки и контроли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данных платежного календаря</vt:lpstr>
      <vt:lpstr>Презентация PowerPoint</vt:lpstr>
      <vt:lpstr>Презентация PowerPoint</vt:lpstr>
      <vt:lpstr>Презентация PowerPoint</vt:lpstr>
      <vt:lpstr>Презентация PowerPoint</vt:lpstr>
      <vt:lpstr>Как не утонуть под толщей платежных позиций?</vt:lpstr>
      <vt:lpstr>Презентация PowerPoint</vt:lpstr>
      <vt:lpstr>Презентация PowerPoint</vt:lpstr>
      <vt:lpstr>Презентация PowerPoint</vt:lpstr>
      <vt:lpstr>Презентация PowerPoint</vt:lpstr>
      <vt:lpstr>Презентация PowerPoint</vt:lpstr>
      <vt:lpstr>Прогнозирование денежных потоков</vt:lpstr>
      <vt:lpstr>Презентация PowerPoint</vt:lpstr>
      <vt:lpstr>Презентация PowerPoint</vt:lpstr>
      <vt:lpstr>Презентация PowerPoint</vt:lpstr>
      <vt:lpstr>Презентация PowerPoint</vt:lpstr>
      <vt:lpstr>Презентация PowerPoint</vt:lpstr>
      <vt:lpstr>Конвертация валюты</vt:lpstr>
      <vt:lpstr>Презентация PowerPoint</vt:lpstr>
      <vt:lpstr>Привлечение и погашение кредита через платежный календарь</vt:lpstr>
      <vt:lpstr>Размещение и расторжение депозита через платежный календарь</vt:lpstr>
      <vt:lpstr>Презентация PowerPoint</vt:lpstr>
      <vt:lpstr>Презентация PowerPoint</vt:lpstr>
      <vt:lpstr>Гибкая настройка платежных дней для организаций холдинга</vt:lpstr>
      <vt:lpstr>Автоматическая отмена просроченных заявок на оплату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Перечисление средств подотчетным лицам по списку сотрудников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Автоматизированная информационная система казначейства ПАО "РОССЕТИ" и его ДЗО  </vt:lpstr>
      <vt:lpstr>Презентация PowerPoint</vt:lpstr>
      <vt:lpstr>Презентация PowerPoint</vt:lpstr>
      <vt:lpstr>Автоматизация  финансового менеджмента и управленческой отчетности на 1С:УХ</vt:lpstr>
      <vt:lpstr>Автоматизация фармацевтического ритейла на базе «1С:Управление холдингом»</vt:lpstr>
      <vt:lpstr>Набор казначейских функций, реализованных на предприятиях контура проекта до начала проекта </vt:lpstr>
      <vt:lpstr>Набор казначейских функций, реализованных на предприятиях контура проекта, на момент окончания проекта</vt:lpstr>
      <vt:lpstr>ПРОЕКТ СОЗДАНИЯ ЕДИНОГО РАСЧЕТНОГО ЦЕНТРА НА БАЗЕ 1С:УПРАВЛЕНИЕ ХОЛДИНГОМ   </vt:lpstr>
      <vt:lpstr>Результаты проекта в примерах</vt:lpstr>
      <vt:lpstr>Результаты: Казначейство </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2018-02-08T09:59:48Z</dcterms:created>
  <dcterms:modified xsi:type="dcterms:W3CDTF">2026-02-25T13:10:36Z</dcterms:modified>
</cp:coreProperties>
</file>