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28" r:id="rId2"/>
    <p:sldId id="415" r:id="rId3"/>
    <p:sldId id="431" r:id="rId4"/>
    <p:sldId id="432" r:id="rId5"/>
    <p:sldId id="433" r:id="rId6"/>
    <p:sldId id="434" r:id="rId7"/>
    <p:sldId id="435" r:id="rId8"/>
    <p:sldId id="436" r:id="rId9"/>
    <p:sldId id="437" r:id="rId10"/>
    <p:sldId id="441" r:id="rId11"/>
    <p:sldId id="439" r:id="rId12"/>
    <p:sldId id="29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1920"/>
    <a:srgbClr val="E94B44"/>
    <a:srgbClr val="E94841"/>
    <a:srgbClr val="9DC44D"/>
    <a:srgbClr val="CE4339"/>
    <a:srgbClr val="662D91"/>
    <a:srgbClr val="406DB5"/>
    <a:srgbClr val="2F9342"/>
    <a:srgbClr val="E13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3870" autoAdjust="0"/>
  </p:normalViewPr>
  <p:slideViewPr>
    <p:cSldViewPr snapToGrid="0">
      <p:cViewPr varScale="1">
        <p:scale>
          <a:sx n="96" d="100"/>
          <a:sy n="96" d="100"/>
        </p:scale>
        <p:origin x="49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A70FD-F30F-4AF0-97AB-F813C9689A16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C7926-AF9B-414D-AF01-A8A5A8E8A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2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Коллеги, добрый день!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Меня зовут Шафорост Филипп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тема моего доклада - это эволюция обмена данными в современной информационной среде, и в частности в среде «1С:Документооборота».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Человечество прошло большой путь: от физической передачи дискет до внедрения электронной почты.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своё время это казалось пределом удобства. </a:t>
            </a: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 сегодня, в 2026 году, мы понимаем: просто пересылать "статичные файлы" — этого уже недостаточно.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покажу вам, как сервис 1C:Share открывает новую эру — эру „живых“ ссылок.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технология, которая позволяет не просто передать файл, а сохранить его цифровой смысл, структуру и контекст при переходе из одной системы в другую. </a:t>
            </a: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Наша цель сегодня — превратить механический обмен документами в осмысленный автоматизированный процесс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7926-AF9B-414D-AF01-A8A5A8E8A6B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002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1C:Share — это не фича, которая появилась сегодня.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Сервис был запущен в 2024 году и за это время стал зрелым, стабильным инструментом, который помогает тысячам организаций в их реальных задачах.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endParaRPr lang="ru-RU" sz="11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ru-RU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Главное — сервис уже давно встроен в ваши типовые конфигурации и гарантированно находится у вас под рукой.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Вам не нужно ничего внедрять с нуля, инструмент готов к работе: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В </a:t>
            </a:r>
            <a:r>
              <a:rPr lang="ru-RU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1С:ERP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УТ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КА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</a:t>
            </a:r>
            <a:r>
              <a:rPr lang="ru-RU" sz="1600" b="0" i="0" dirty="0">
                <a:solidFill>
                  <a:srgbClr val="E6E8F0"/>
                </a:solidFill>
                <a:effectLst/>
                <a:latin typeface="Google Sans"/>
              </a:rPr>
              <a:t>еализован максимально полный цикл — от счетов и заказов до актов сверки и прайс-листов</a:t>
            </a:r>
            <a:endParaRPr lang="en-US" sz="1600" b="0" i="0" dirty="0">
              <a:solidFill>
                <a:srgbClr val="E6E8F0"/>
              </a:solidFill>
              <a:effectLst/>
              <a:latin typeface="Google Sans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В </a:t>
            </a:r>
            <a:r>
              <a:rPr lang="ru-RU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1С:Бухгалтерии</a:t>
            </a:r>
            <a:r>
              <a:rPr lang="ru-RU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0" i="0" dirty="0">
                <a:solidFill>
                  <a:srgbClr val="E6E8F0"/>
                </a:solidFill>
                <a:effectLst/>
                <a:latin typeface="Google Sans"/>
              </a:rPr>
              <a:t>упор идет на быструю передачу счетов, актов и УПД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ru-RU" sz="1600" b="0" i="0" dirty="0">
                <a:solidFill>
                  <a:srgbClr val="E6E8F0"/>
                </a:solidFill>
                <a:effectLst/>
                <a:latin typeface="Google Sans"/>
              </a:rPr>
              <a:t>    В </a:t>
            </a:r>
            <a:r>
              <a:rPr lang="ru-RU" sz="1600" b="1" i="0" dirty="0">
                <a:solidFill>
                  <a:srgbClr val="E6E8F0"/>
                </a:solidFill>
                <a:effectLst/>
                <a:latin typeface="Google Sans"/>
              </a:rPr>
              <a:t>УНФ и Рознице</a:t>
            </a:r>
            <a:r>
              <a:rPr lang="ru-RU" sz="1600" b="0" i="0" dirty="0">
                <a:solidFill>
                  <a:srgbClr val="E6E8F0"/>
                </a:solidFill>
                <a:effectLst/>
                <a:latin typeface="Google Sans"/>
              </a:rPr>
              <a:t> фокус сделан на оперативной работе с заказами и актами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предлагаем вам не эксперимент, а проверенный инструмент, который уже прошел проверку временем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7926-AF9B-414D-AF01-A8A5A8E8A6B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193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 именно в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«1С:Документообороте»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возможности 1C:Share раскрываются наиболее полно.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Здесь система становится единым хабом: она умеет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бесшовно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принимать счета и заказы из других конфигураций «1С», консолидируя весь поток оперативной информации.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Здесь вы можете делиться любыми документами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по которым ведется учет по организациям: договорами, приложениями, официальной перепиской.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этом мы сохраняем универсальность: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те, у кого есть 1С:ДО, загрузят данные напрямую в свою базу,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а остальные увидят всё в удобной веб-карточке.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делаем "Документооборот" тем самым узлом связи, который позволяет общаться с контрагентами на языке "живых" данных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7926-AF9B-414D-AF01-A8A5A8E8A6B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133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Подводя итог: 1C:Share — это ваш выход из "информационного тупика" статичных файлов. </a:t>
            </a: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мощный инструмент, который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уже встроен в ваши программы и доступен по умолчанию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Вам не нужно ничего внедрять или настраивать с нуля — новая культура обмена данными уже у вас в руках. </a:t>
            </a:r>
          </a:p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Вам осталось только протянуть руку и нажать кнопку.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Переходите от хаоса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почтовых вложений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 живым ссылкам.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Сделайте коммуникации с вашими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контрагентами и руководителями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быстрыми, понятными и по-настоящему цифровыми. </a:t>
            </a: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Сканируйте QR-код, чтобы узнать больше деталей, и начните использовать 1C:Share в своей работе прямо сегодня. </a:t>
            </a:r>
          </a:p>
          <a:p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89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чем главная проблема привычного обмена документами через почту? </a:t>
            </a:r>
          </a:p>
          <a:p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вашей 1С:ДО документ — это не просто файл.  Это сложная цифровая сущность: выверенная карточка со статусами и связями. </a:t>
            </a:r>
          </a:p>
          <a:p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 как только вы отправляете файл по почте — эта сущность теряется. </a:t>
            </a:r>
          </a:p>
          <a:p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Передавая „картинку“ PDF или скана, вы теряете драгоценный контекст и заставляете человека на той стороне „на глазок“ воспроизводить его вручную. </a:t>
            </a:r>
          </a:p>
          <a:p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там, где есть ручной перенос, неизбежна подмена понятий. </a:t>
            </a:r>
          </a:p>
          <a:p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итоге единая цифровая реальность рушится: в вашей базе документ один, а в его — уже немножечко другой. </a:t>
            </a:r>
          </a:p>
          <a:p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Именно этот разрыв между системами и позволяет не допустить 1C:Share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7926-AF9B-414D-AF01-A8A5A8E8A6B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984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Сервис формирует и поддерживает эту цифровую целостность через одно простое действие.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 списке документов мы нажимаем кнопку „Поделиться“.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бережно сохраняет цифровой образ документа, упаковывая всю структуру данных вместе с вложениями в уникальную и безопасную ссылку.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сути, вы передаёте контрагенту не просто „картинку“, а цифровой ключ к исчерпывающей структурированной информации, которая уже содержит все метаданные, необходимые для моментального отражения в учёте. </a:t>
            </a: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и есть способ сохранить данные живыми, а связь между системами — непрерывной и гармоничной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7926-AF9B-414D-AF01-A8A5A8E8A6B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12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что происходит на стороне получателя?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Там, где раньше требовался ручной ввод, теперь срабатывает технология автоматического распознавания контекста. </a:t>
            </a: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только контрагент открывает вашу ссылку в своей «1С», система мгновенно считывает данные.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Она буквально «узнаёт» ваш документ в лицо: безошибочно определяет вид документа, отправителя, содержание, сроки и суммы. </a:t>
            </a: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сама готовит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предзаполненную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карточку.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Получателю больше не нужно быть интерпретатором — ему остаётся лишь принять данные, которые поступили в его базу в первозданном виде. </a:t>
            </a: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и есть финальный аккорд вашей цифровой гармонии с контрагентом: данные не просто переместились, они интегрировались в его учёт за считанные секунды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7926-AF9B-414D-AF01-A8A5A8E8A6B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43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этом 1C:Share полностью стирает технические барьеры. </a:t>
            </a: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ваш контрагент работает в «1С:Документообороте», он получает глубокую интеграцию данных в учёт. </a:t>
            </a: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 если системы под рукой нет — та же самая ссылка мгновенно разворачивает интерактивную веб-карточку в обычном браузере. </a:t>
            </a: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Там партнер увидит всю структуру документа и полный пакет приложенных файлов.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гарантируем: ваша информация останется официальной и доступной для работы в один клик, независимо от того, какой инструмент использует адресат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7926-AF9B-414D-AF01-A8A5A8E8A6B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347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 1C:Share — это ещё и новый уровень комфорта для тех, кто принимает решения. </a:t>
            </a: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знаем, что топ-менеджменту важно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владеть ситуацией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здесь и сейчас, не погружаясь в интерфейсы систем.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Теперь вы можете отправить «живую» ссылку руководителю прямо в мессенджер.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 откроет её на смартфоне и сразу увидит исчерпывающий контекст. </a:t>
            </a:r>
          </a:p>
          <a:p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Руководителю больше не нужно загромождать телефон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офисными программами или скачивать файлы, чтобы просто посмотреть Word или Excel.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сама выступает визуализатором, открывая любые документы прямо в браузере. </a:t>
            </a: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и есть истинная свобода от рабочего стола: когда вся глубина корпоративной информации становится легким и доступным инструментом для первых лиц компании прямо в их мобильном устройстве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7926-AF9B-414D-AF01-A8A5A8E8A6B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381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фактически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организовываем мобильное рабочее место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внутри одной ссылки. </a:t>
            </a: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Ведь для принятия финального решения руководителю недостаточно увидеть только текст договора.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Нужен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тот самый контекст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все дополнительные материалы, обоснования и связанные документы.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обычной почте всё это разбросано по разным письмам и вложениям, превращаясь в "информационный шум". </a:t>
            </a:r>
          </a:p>
          <a:p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1C:Share сохраняет эту комплектность.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Отправитель передает одну живую ссылку, внутри которой уже упакован весь пакет необходимых данных. Это и есть новый стандарт владения ситуацией: когда всё, что нужно для работы, структурировано и доступно в одно касание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7926-AF9B-414D-AF01-A8A5A8E8A6B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458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Сформировать </a:t>
            </a:r>
            <a:r>
              <a:rPr lang="ru-R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правильный пакет данных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— это только половина дела. Его нужно гарантированно доставить.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условиях нестабильных мессенджеров и лимитов почты пересылка тяжелых вложений превращается в лотерею: файлы "виснут", а письма блокируются фильтрами.</a:t>
            </a:r>
            <a:b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ru-R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1C:Share снимает эти барьеры.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Вместо мегабайтов данных вы передаете одну </a:t>
            </a:r>
            <a:r>
              <a:rPr lang="ru-R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живую ссылку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Она мгновенно проходит там, где файлы </a:t>
            </a:r>
            <a:r>
              <a:rPr lang="ru-R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застрянут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ссылка не боится ограничений по размеру и игнорируется почтовыми фильтрами.</a:t>
            </a:r>
            <a:b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этом сервис </a:t>
            </a:r>
            <a:r>
              <a:rPr lang="ru-R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обеспечивает безопасность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  <a:tabLst>
                <a:tab pos="457200" algn="l"/>
              </a:tabLs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передаются по шифрованному каналу в закрытом пакете.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автоматически блокирует любые опасные вложения на входе.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Срок жизни ссылки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дня - э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 стандарт цифровой гигиены: ваши данные доступны ровно столько, сколько нужно для дела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7926-AF9B-414D-AF01-A8A5A8E8A6B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679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Меня часто спрашивают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"Заменяет ли 1C:Share привычный ЭДО?".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 ответ — нет. Сервис не заменяет ЭДО, он его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дополняет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и они работают в идеальной связке. </a:t>
            </a:r>
          </a:p>
          <a:p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ЭДО — это юридическая фиксация факта. 1C:Share — это оперативная подготовка процесса.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сознательно не передаем электронную подпись и не создаем юридически значимый документ.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Наша задача —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живой обмен данными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Здесь вы можете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проводить всю необходимую подготовительную работу: согласовывать черновики, уточнять расчеты и детализировать контекст "на берегу".  </a:t>
            </a: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 доводите документ до готовности через живую ссылку, а в ЭДО лишь фиксируете юридический факт. Это и есть цифровая гармония: когда вы быстро договорились, а закон закрепил результат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C7926-AF9B-414D-AF01-A8A5A8E8A6B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281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F2B46-1BB3-7B41-D5D3-AC03E1D3D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DCA58B-2390-55C3-DEA1-1D3986A35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F483B-026B-5CD8-4CEE-C8B4ED5D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23EA-CDBA-4FCF-8B2E-F67C1D2B7AEE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801AFA-D871-738B-D92A-657F0B311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7B73CB-2045-581E-1592-C6FED1A3C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2A2-E4EF-4FD4-A4AF-80E1F97E3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88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3F155-7F0B-C104-A38D-3DA569F30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83C5B7-AF50-2861-BFCF-418AADE92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F618A2-A240-0921-CBC7-1421266B5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23EA-CDBA-4FCF-8B2E-F67C1D2B7AEE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7C9D1-7F12-1C3E-F463-4CC993CAD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2B3D7F-1F5C-3738-9292-4C375F77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2A2-E4EF-4FD4-A4AF-80E1F97E3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998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CE0C0E-AA40-30F9-F3D1-6AFE6DC4D5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7989DD-5C57-E514-1C69-3E82DD68A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0B0919-5D93-1216-80BB-7ADAA645C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23EA-CDBA-4FCF-8B2E-F67C1D2B7AEE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DC895B-8B35-78BC-A1DD-BAA8DDEE2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B316DB-1243-BD55-3086-3F9986E3C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2A2-E4EF-4FD4-A4AF-80E1F97E3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305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2FA53CB0-745C-F683-33FB-08E96262DE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77825" y="265960"/>
            <a:ext cx="5092700" cy="669544"/>
          </a:xfrm>
          <a:noFill/>
        </p:spPr>
        <p:txBody>
          <a:bodyPr vert="horz" wrap="square" lIns="91440" tIns="45720" rIns="91440" bIns="45720" rtlCol="0" anchor="b">
            <a:noAutofit/>
          </a:bodyPr>
          <a:lstStyle>
            <a:lvl1pPr marL="0" indent="0">
              <a:buNone/>
              <a:defRPr lang="ru-RU" smtClean="0"/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BD8B00D1-ADEB-3F3D-7BE2-C18D7FCB1B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90524" y="0"/>
            <a:ext cx="4401475" cy="6856413"/>
          </a:xfrm>
          <a:noFill/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FAD91-3E02-5A42-84F5-4BC88BB0AB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803" y="1638223"/>
            <a:ext cx="6840000" cy="3060000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defRPr lang="ru-RU" sz="4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>
              <a:lnSpc>
                <a:spcPct val="110000"/>
              </a:lnSpc>
              <a:spcBef>
                <a:spcPts val="600"/>
              </a:spcBef>
            </a:pPr>
            <a:r>
              <a:rPr lang="ru-RU" dirty="0"/>
              <a:t>ОБРАЗЕЦ ЗАГОЛОВКА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47678A-CDA0-93C3-1070-B5FF6D123D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8" y="113034"/>
            <a:ext cx="1407947" cy="1102449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C8BE509-3188-3635-9677-EF62FF4CE7D0}"/>
              </a:ext>
            </a:extLst>
          </p:cNvPr>
          <p:cNvCxnSpPr/>
          <p:nvPr userDrawn="1"/>
        </p:nvCxnSpPr>
        <p:spPr>
          <a:xfrm>
            <a:off x="2074125" y="991316"/>
            <a:ext cx="496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492F1B23-6D6E-2730-0EE6-1ADEBDC257C9}"/>
              </a:ext>
            </a:extLst>
          </p:cNvPr>
          <p:cNvCxnSpPr>
            <a:cxnSpLocks/>
          </p:cNvCxnSpPr>
          <p:nvPr userDrawn="1"/>
        </p:nvCxnSpPr>
        <p:spPr>
          <a:xfrm>
            <a:off x="643052" y="5462024"/>
            <a:ext cx="453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347631AE-BC75-4756-8E3F-A874CB33361C}"/>
              </a:ext>
            </a:extLst>
          </p:cNvPr>
          <p:cNvCxnSpPr>
            <a:cxnSpLocks/>
          </p:cNvCxnSpPr>
          <p:nvPr userDrawn="1"/>
        </p:nvCxnSpPr>
        <p:spPr>
          <a:xfrm>
            <a:off x="5927452" y="5462024"/>
            <a:ext cx="11430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Текст 31">
            <a:extLst>
              <a:ext uri="{FF2B5EF4-FFF2-40B4-BE49-F238E27FC236}">
                <a16:creationId xmlns:a16="http://schemas.microsoft.com/office/drawing/2014/main" id="{82CF9065-C10F-70B6-4994-DB2626281B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276" y="5616912"/>
            <a:ext cx="4608512" cy="4247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2400" b="1" dirty="0" smtClean="0"/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Автор Презентации</a:t>
            </a:r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id="{B25987E8-29A0-5A6A-9C3E-B627006CE6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8275" y="6097456"/>
            <a:ext cx="4608513" cy="2585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b="0" smtClean="0"/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0" lvl="0"/>
            <a:r>
              <a:rPr lang="ru-RU" dirty="0"/>
              <a:t>Образец текста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5E596352-AFA9-C9E6-AFBA-68BE90CC28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27452" y="5616912"/>
            <a:ext cx="1143073" cy="424732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None/>
              <a:defRPr lang="ru-RU" sz="2400" b="1" dirty="0"/>
            </a:lvl1pPr>
          </a:lstStyle>
          <a:p>
            <a:pPr marL="228600" lvl="0" indent="-228600"/>
            <a:r>
              <a:rPr lang="ru-RU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72074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вобод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404E43-991E-7F4E-8498-8A3A750C2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160" y="315700"/>
            <a:ext cx="10678910" cy="864000"/>
          </a:xfrm>
        </p:spPr>
        <p:txBody>
          <a:bodyPr>
            <a:noAutofit/>
          </a:bodyPr>
          <a:lstStyle>
            <a:lvl1pPr>
              <a:defRPr sz="4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 1 строка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4D6BBB-3C1E-194C-A668-D4F598976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19" y="362545"/>
            <a:ext cx="875728" cy="685712"/>
          </a:xfrm>
          <a:prstGeom prst="rect">
            <a:avLst/>
          </a:prstGeom>
        </p:spPr>
      </p:pic>
      <p:sp>
        <p:nvSpPr>
          <p:cNvPr id="2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id="{43117158-6448-D8E9-7942-23DC240993E6}"/>
              </a:ext>
            </a:extLst>
          </p:cNvPr>
          <p:cNvSpPr/>
          <p:nvPr userDrawn="1"/>
        </p:nvSpPr>
        <p:spPr>
          <a:xfrm>
            <a:off x="203617" y="1276141"/>
            <a:ext cx="11774905" cy="5581859"/>
          </a:xfrm>
          <a:prstGeom prst="round2SameRect">
            <a:avLst>
              <a:gd name="adj1" fmla="val 258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8A98805F-7DA8-4717-6FFD-F36BEEFC7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B615-944F-1843-895B-3126D199D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932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вершающи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 ">
            <a:extLst>
              <a:ext uri="{FF2B5EF4-FFF2-40B4-BE49-F238E27FC236}">
                <a16:creationId xmlns:a16="http://schemas.microsoft.com/office/drawing/2014/main" id="{B2D6861C-3F17-7581-9947-61AEF2D54F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500" y="184573"/>
            <a:ext cx="11804588" cy="6488855"/>
          </a:xfrm>
          <a:prstGeom prst="rect">
            <a:avLst/>
          </a:prstGeom>
        </p:spPr>
      </p:pic>
      <p:sp>
        <p:nvSpPr>
          <p:cNvPr id="7" name="Shape 2">
            <a:extLst>
              <a:ext uri="{FF2B5EF4-FFF2-40B4-BE49-F238E27FC236}">
                <a16:creationId xmlns:a16="http://schemas.microsoft.com/office/drawing/2014/main" id="{34CE469F-A1EC-0907-2085-4E575AC13AEC}"/>
              </a:ext>
            </a:extLst>
          </p:cNvPr>
          <p:cNvSpPr/>
          <p:nvPr userDrawn="1"/>
        </p:nvSpPr>
        <p:spPr>
          <a:xfrm>
            <a:off x="6324567" y="540126"/>
            <a:ext cx="5321272" cy="5784097"/>
          </a:xfrm>
          <a:prstGeom prst="roundRect">
            <a:avLst>
              <a:gd name="adj" fmla="val 31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B08AE2D0-FCCF-ED81-A4E1-C496EE6F6E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9987" y="1489214"/>
            <a:ext cx="5035550" cy="189865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7499"/>
              </a:lnSpc>
              <a:buNone/>
              <a:defRPr lang="ru-RU" sz="5999" b="1" kern="120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Medium" pitchFamily="34" charset="-122"/>
                <a:cs typeface="Arial" panose="020B0604020202020204" pitchFamily="34" charset="0"/>
              </a:defRPr>
            </a:lvl1pPr>
            <a:lvl2pPr marL="0" algn="l" defTabSz="914400" rtl="0" eaLnBrk="1" latinLnBrk="0" hangingPunct="1">
              <a:lnSpc>
                <a:spcPts val="7499"/>
              </a:lnSpc>
              <a:defRPr lang="ru-RU" sz="5999" b="1" kern="120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Medium" pitchFamily="34" charset="-122"/>
                <a:cs typeface="Arial" panose="020B0604020202020204" pitchFamily="34" charset="0"/>
              </a:defRPr>
            </a:lvl2pPr>
            <a:lvl3pPr marL="0" algn="l" defTabSz="914400" rtl="0" eaLnBrk="1" latinLnBrk="0" hangingPunct="1">
              <a:lnSpc>
                <a:spcPts val="7499"/>
              </a:lnSpc>
              <a:defRPr lang="ru-RU" sz="5999" b="1" kern="120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Medium" pitchFamily="34" charset="-122"/>
                <a:cs typeface="Arial" panose="020B0604020202020204" pitchFamily="34" charset="0"/>
              </a:defRPr>
            </a:lvl3pPr>
            <a:lvl4pPr marL="0" algn="l" defTabSz="914400" rtl="0" eaLnBrk="1" latinLnBrk="0" hangingPunct="1">
              <a:lnSpc>
                <a:spcPts val="7499"/>
              </a:lnSpc>
              <a:defRPr lang="ru-RU" sz="5999" b="1" kern="1200" dirty="0" smtClean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Medium" pitchFamily="34" charset="-122"/>
                <a:cs typeface="Arial" panose="020B0604020202020204" pitchFamily="34" charset="0"/>
              </a:defRPr>
            </a:lvl4pPr>
            <a:lvl5pPr marL="0" algn="l" defTabSz="914400" rtl="0" eaLnBrk="1" latinLnBrk="0" hangingPunct="1">
              <a:lnSpc>
                <a:spcPts val="7499"/>
              </a:lnSpc>
              <a:defRPr lang="ru-RU" sz="5999" b="1" kern="12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Medium" pitchFamily="34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Призыв к действию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BF5E8EE6-8D66-F905-D439-C89B66225A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48" y="5319057"/>
            <a:ext cx="4971989" cy="1082770"/>
          </a:xfrm>
          <a:noFill/>
          <a:ln/>
        </p:spPr>
        <p:txBody>
          <a:bodyPr wrap="square" lIns="0" tIns="0" rIns="0" bIns="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000" dirty="0" smtClean="0">
                <a:solidFill>
                  <a:srgbClr val="000000">
                    <a:alpha val="100000"/>
                  </a:srgbClr>
                </a:solidFill>
                <a:ea typeface="Helvetica Neue Regular" pitchFamily="34" charset="-122"/>
              </a:defRPr>
            </a:lvl1pPr>
          </a:lstStyle>
          <a:p>
            <a:pPr>
              <a:lnSpc>
                <a:spcPts val="2599"/>
              </a:lnSpc>
            </a:pPr>
            <a:r>
              <a:rPr lang="en-US" sz="2000" dirty="0" err="1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Фирма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 «1С», </a:t>
            </a:r>
            <a:r>
              <a:rPr lang="en-US" sz="2000" dirty="0" err="1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март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 2025 г.</a:t>
            </a:r>
            <a:r>
              <a:rPr lang="ru-RU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                        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1с@1c.ru</a:t>
            </a:r>
            <a:r>
              <a:rPr lang="ru-RU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                                                            </a:t>
            </a:r>
            <a:r>
              <a:rPr lang="en-US" sz="2000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+7 (495) 258-44-08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2A2E2D67-4618-C498-FBCB-54B0928ECC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4600" y="539750"/>
            <a:ext cx="5321300" cy="5784850"/>
          </a:xfrm>
          <a:prstGeom prst="roundRect">
            <a:avLst>
              <a:gd name="adj" fmla="val 3063"/>
            </a:avLst>
          </a:prstGeom>
        </p:spPr>
        <p:txBody>
          <a:bodyPr/>
          <a:lstStyle/>
          <a:p>
            <a:endParaRPr lang="ru-RU"/>
          </a:p>
        </p:txBody>
      </p:sp>
      <p:pic>
        <p:nvPicPr>
          <p:cNvPr id="4" name="Image 1" descr=" ">
            <a:extLst>
              <a:ext uri="{FF2B5EF4-FFF2-40B4-BE49-F238E27FC236}">
                <a16:creationId xmlns:a16="http://schemas.microsoft.com/office/drawing/2014/main" id="{3E81F5A7-1F79-1A95-6DC3-173A92291E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3548" y="540126"/>
            <a:ext cx="622297" cy="33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24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0AB26-F2F5-CAE2-1676-789FE813F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08BB3A-609B-D858-AC47-3220A7C57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0ADE5D-11C4-4647-2422-240A7FD22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23EA-CDBA-4FCF-8B2E-F67C1D2B7AEE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AFF161-1891-59E5-FF89-8BD655F4C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C7E2DC-6F28-D990-C711-41409F7E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2A2-E4EF-4FD4-A4AF-80E1F97E3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605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29736-9E3B-6A29-ABEC-05E2128C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B78A1B-ADB9-8730-6F12-6F343BC9B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5F6753-1EA2-06A9-2504-7CA15AAD0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23EA-CDBA-4FCF-8B2E-F67C1D2B7AEE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4C617E-0922-C307-9A96-F9DF61D28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D68EA2-0007-2027-CEFA-C8E612DD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2A2-E4EF-4FD4-A4AF-80E1F97E3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72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B0DE4-8108-BB77-2250-EA435CB01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F2AED2-3019-A936-03A5-6D38DA2B0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824581-9955-9B84-310B-DE7779FFC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799CDD-B99A-5755-6AEB-A1C2B1798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23EA-CDBA-4FCF-8B2E-F67C1D2B7AEE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DE0081-75AF-6025-14CC-1E6F7C41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D513BE-03F0-0455-9CAE-D43725E68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2A2-E4EF-4FD4-A4AF-80E1F97E3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75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15848-8B4B-D770-6F68-2A0E90B1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5F9689-6959-0F50-178A-7D9737DA0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4D71B9-027F-A7DF-DE62-83C19A8F8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F04836-B96F-1713-D12B-953B69DD2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88E476-84F9-BD44-1AE0-ACAF4B3DE6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2A2670-C21D-3CC7-D7EB-28708CE6B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23EA-CDBA-4FCF-8B2E-F67C1D2B7AEE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317BEB-D91E-B600-2193-79EEF0E14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DF86B6-4AFD-0136-6606-80829F3C3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2A2-E4EF-4FD4-A4AF-80E1F97E3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073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13512-D1D3-5649-F840-F125765EC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7AB665-E3E4-061A-E3CB-E04289835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23EA-CDBA-4FCF-8B2E-F67C1D2B7AEE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C160C55-0BC2-49D5-DC4E-01223586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0B0AD8E-057B-C916-8C51-BE31E20E4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2A2-E4EF-4FD4-A4AF-80E1F97E3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53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D547673-303C-2423-2BDD-6DE105A73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23EA-CDBA-4FCF-8B2E-F67C1D2B7AEE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1215185-627F-5E52-0B3A-90A1B56D6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7103E8-36EB-258F-6CCD-41C0E0C3C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2A2-E4EF-4FD4-A4AF-80E1F97E3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346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A2F0BE-9057-F06C-758B-F96B88A42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2C4806-BE85-27DA-51A3-902D67C8C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266110-8135-2491-11FB-DB912201A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CDCA25-5A4D-F8D1-0FDB-3D3FDD5CC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23EA-CDBA-4FCF-8B2E-F67C1D2B7AEE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7E4AF0-06DD-312C-C0B4-44824B162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3FA7E7-18B4-7DE6-CE01-2B29C95F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2A2-E4EF-4FD4-A4AF-80E1F97E3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11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0B831-36A1-5F95-2BB0-DCA3179C2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A48094-C214-F92C-C858-6BDEB235BE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E29411-6811-5740-E940-7A198D547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81E40E-C41C-3D4F-81E0-72ED96577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23EA-CDBA-4FCF-8B2E-F67C1D2B7AEE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FEE33F-EF83-B762-B0CD-1F59390BE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F1302-A32F-6202-9F16-0AAEB4057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2A2-E4EF-4FD4-A4AF-80E1F97E3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51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7FC53-E9BB-C49C-F7AE-AF8A03E20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23C513-3999-B1C9-9D5E-33B0101AF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3C1DB-AED0-6946-EBC1-00A0C1DFF9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4A23EA-CDBA-4FCF-8B2E-F67C1D2B7AEE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93F677-9292-F383-9D5B-AC00AEAFF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B0CAE-34CE-161B-9FBF-BF7A9AB4C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7512A2-E4EF-4FD4-A4AF-80E1F97E3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05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31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hyperlink" Target="mailto:v8@1c.ru" TargetMode="External"/><Relationship Id="rId12" Type="http://schemas.openxmlformats.org/officeDocument/2006/relationships/image" Target="../media/image36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svg"/><Relationship Id="rId11" Type="http://schemas.openxmlformats.org/officeDocument/2006/relationships/image" Target="../media/image35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0.svg"/><Relationship Id="rId9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56861-804A-DEB8-FAEF-D85E853D1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D6E3599-C927-4C01-9CB1-5F8CA1D438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30"/>
          <a:stretch/>
        </p:blipFill>
        <p:spPr>
          <a:xfrm>
            <a:off x="7790524" y="1857"/>
            <a:ext cx="4401476" cy="6858000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3137935-D7F7-4F36-A492-BB8305DC93EB}"/>
              </a:ext>
            </a:extLst>
          </p:cNvPr>
          <p:cNvGrpSpPr/>
          <p:nvPr/>
        </p:nvGrpSpPr>
        <p:grpSpPr>
          <a:xfrm>
            <a:off x="-37641" y="-12102"/>
            <a:ext cx="8730703" cy="6879516"/>
            <a:chOff x="-16125" y="9382"/>
            <a:chExt cx="8730703" cy="6855814"/>
          </a:xfrm>
          <a:effectLst/>
        </p:grpSpPr>
        <p:sp>
          <p:nvSpPr>
            <p:cNvPr id="15" name="Блок-схема: сохраненные данные 14">
              <a:extLst>
                <a:ext uri="{FF2B5EF4-FFF2-40B4-BE49-F238E27FC236}">
                  <a16:creationId xmlns:a16="http://schemas.microsoft.com/office/drawing/2014/main" id="{7816E5DC-F2D3-4416-830D-7CFECA675689}"/>
                </a:ext>
              </a:extLst>
            </p:cNvPr>
            <p:cNvSpPr/>
            <p:nvPr/>
          </p:nvSpPr>
          <p:spPr>
            <a:xfrm>
              <a:off x="-16125" y="9382"/>
              <a:ext cx="8730703" cy="6855814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1041"/>
                <a:gd name="connsiteY0" fmla="*/ 0 h 10000"/>
                <a:gd name="connsiteX1" fmla="*/ 10000 w 11041"/>
                <a:gd name="connsiteY1" fmla="*/ 0 h 10000"/>
                <a:gd name="connsiteX2" fmla="*/ 10000 w 11041"/>
                <a:gd name="connsiteY2" fmla="*/ 10000 h 10000"/>
                <a:gd name="connsiteX3" fmla="*/ 1667 w 11041"/>
                <a:gd name="connsiteY3" fmla="*/ 10000 h 10000"/>
                <a:gd name="connsiteX4" fmla="*/ 0 w 11041"/>
                <a:gd name="connsiteY4" fmla="*/ 5000 h 10000"/>
                <a:gd name="connsiteX5" fmla="*/ 1667 w 11041"/>
                <a:gd name="connsiteY5" fmla="*/ 0 h 10000"/>
                <a:gd name="connsiteX0" fmla="*/ 1667 w 10966"/>
                <a:gd name="connsiteY0" fmla="*/ 0 h 10000"/>
                <a:gd name="connsiteX1" fmla="*/ 9842 w 10966"/>
                <a:gd name="connsiteY1" fmla="*/ 28 h 10000"/>
                <a:gd name="connsiteX2" fmla="*/ 10000 w 10966"/>
                <a:gd name="connsiteY2" fmla="*/ 10000 h 10000"/>
                <a:gd name="connsiteX3" fmla="*/ 1667 w 10966"/>
                <a:gd name="connsiteY3" fmla="*/ 10000 h 10000"/>
                <a:gd name="connsiteX4" fmla="*/ 0 w 10966"/>
                <a:gd name="connsiteY4" fmla="*/ 5000 h 10000"/>
                <a:gd name="connsiteX5" fmla="*/ 1667 w 10966"/>
                <a:gd name="connsiteY5" fmla="*/ 0 h 10000"/>
                <a:gd name="connsiteX0" fmla="*/ 1667 w 10839"/>
                <a:gd name="connsiteY0" fmla="*/ 0 h 10000"/>
                <a:gd name="connsiteX1" fmla="*/ 9842 w 10839"/>
                <a:gd name="connsiteY1" fmla="*/ 28 h 10000"/>
                <a:gd name="connsiteX2" fmla="*/ 9751 w 10839"/>
                <a:gd name="connsiteY2" fmla="*/ 10000 h 10000"/>
                <a:gd name="connsiteX3" fmla="*/ 1667 w 10839"/>
                <a:gd name="connsiteY3" fmla="*/ 10000 h 10000"/>
                <a:gd name="connsiteX4" fmla="*/ 0 w 10839"/>
                <a:gd name="connsiteY4" fmla="*/ 5000 h 10000"/>
                <a:gd name="connsiteX5" fmla="*/ 1667 w 10839"/>
                <a:gd name="connsiteY5" fmla="*/ 0 h 10000"/>
                <a:gd name="connsiteX0" fmla="*/ 1667 w 10917"/>
                <a:gd name="connsiteY0" fmla="*/ 0 h 10000"/>
                <a:gd name="connsiteX1" fmla="*/ 9842 w 10917"/>
                <a:gd name="connsiteY1" fmla="*/ 28 h 10000"/>
                <a:gd name="connsiteX2" fmla="*/ 9909 w 10917"/>
                <a:gd name="connsiteY2" fmla="*/ 10000 h 10000"/>
                <a:gd name="connsiteX3" fmla="*/ 1667 w 10917"/>
                <a:gd name="connsiteY3" fmla="*/ 10000 h 10000"/>
                <a:gd name="connsiteX4" fmla="*/ 0 w 10917"/>
                <a:gd name="connsiteY4" fmla="*/ 5000 h 10000"/>
                <a:gd name="connsiteX5" fmla="*/ 1667 w 10917"/>
                <a:gd name="connsiteY5" fmla="*/ 0 h 10000"/>
                <a:gd name="connsiteX0" fmla="*/ 1667 w 10951"/>
                <a:gd name="connsiteY0" fmla="*/ 0 h 10000"/>
                <a:gd name="connsiteX1" fmla="*/ 9910 w 10951"/>
                <a:gd name="connsiteY1" fmla="*/ 56 h 10000"/>
                <a:gd name="connsiteX2" fmla="*/ 9909 w 10951"/>
                <a:gd name="connsiteY2" fmla="*/ 10000 h 10000"/>
                <a:gd name="connsiteX3" fmla="*/ 1667 w 10951"/>
                <a:gd name="connsiteY3" fmla="*/ 10000 h 10000"/>
                <a:gd name="connsiteX4" fmla="*/ 0 w 10951"/>
                <a:gd name="connsiteY4" fmla="*/ 5000 h 10000"/>
                <a:gd name="connsiteX5" fmla="*/ 1667 w 10951"/>
                <a:gd name="connsiteY5" fmla="*/ 0 h 10000"/>
                <a:gd name="connsiteX0" fmla="*/ 1018 w 10980"/>
                <a:gd name="connsiteY0" fmla="*/ 1 h 9944"/>
                <a:gd name="connsiteX1" fmla="*/ 9939 w 10980"/>
                <a:gd name="connsiteY1" fmla="*/ 0 h 9944"/>
                <a:gd name="connsiteX2" fmla="*/ 9938 w 10980"/>
                <a:gd name="connsiteY2" fmla="*/ 9944 h 9944"/>
                <a:gd name="connsiteX3" fmla="*/ 1696 w 10980"/>
                <a:gd name="connsiteY3" fmla="*/ 9944 h 9944"/>
                <a:gd name="connsiteX4" fmla="*/ 29 w 10980"/>
                <a:gd name="connsiteY4" fmla="*/ 4944 h 9944"/>
                <a:gd name="connsiteX5" fmla="*/ 1018 w 10980"/>
                <a:gd name="connsiteY5" fmla="*/ 1 h 9944"/>
                <a:gd name="connsiteX0" fmla="*/ 907 w 9980"/>
                <a:gd name="connsiteY0" fmla="*/ 1 h 10000"/>
                <a:gd name="connsiteX1" fmla="*/ 9032 w 9980"/>
                <a:gd name="connsiteY1" fmla="*/ 0 h 10000"/>
                <a:gd name="connsiteX2" fmla="*/ 9031 w 9980"/>
                <a:gd name="connsiteY2" fmla="*/ 10000 h 10000"/>
                <a:gd name="connsiteX3" fmla="*/ 805 w 9980"/>
                <a:gd name="connsiteY3" fmla="*/ 9915 h 10000"/>
                <a:gd name="connsiteX4" fmla="*/ 6 w 9980"/>
                <a:gd name="connsiteY4" fmla="*/ 4972 h 10000"/>
                <a:gd name="connsiteX5" fmla="*/ 907 w 9980"/>
                <a:gd name="connsiteY5" fmla="*/ 1 h 10000"/>
                <a:gd name="connsiteX0" fmla="*/ 1074 w 10165"/>
                <a:gd name="connsiteY0" fmla="*/ 1 h 10000"/>
                <a:gd name="connsiteX1" fmla="*/ 9215 w 10165"/>
                <a:gd name="connsiteY1" fmla="*/ 0 h 10000"/>
                <a:gd name="connsiteX2" fmla="*/ 9214 w 10165"/>
                <a:gd name="connsiteY2" fmla="*/ 10000 h 10000"/>
                <a:gd name="connsiteX3" fmla="*/ 972 w 10165"/>
                <a:gd name="connsiteY3" fmla="*/ 9915 h 10000"/>
                <a:gd name="connsiteX4" fmla="*/ 171 w 10165"/>
                <a:gd name="connsiteY4" fmla="*/ 4972 h 10000"/>
                <a:gd name="connsiteX5" fmla="*/ 1074 w 10165"/>
                <a:gd name="connsiteY5" fmla="*/ 1 h 10000"/>
                <a:gd name="connsiteX0" fmla="*/ 925 w 10016"/>
                <a:gd name="connsiteY0" fmla="*/ 1 h 10000"/>
                <a:gd name="connsiteX1" fmla="*/ 9066 w 10016"/>
                <a:gd name="connsiteY1" fmla="*/ 0 h 10000"/>
                <a:gd name="connsiteX2" fmla="*/ 9065 w 10016"/>
                <a:gd name="connsiteY2" fmla="*/ 10000 h 10000"/>
                <a:gd name="connsiteX3" fmla="*/ 823 w 10016"/>
                <a:gd name="connsiteY3" fmla="*/ 9915 h 10000"/>
                <a:gd name="connsiteX4" fmla="*/ 22 w 10016"/>
                <a:gd name="connsiteY4" fmla="*/ 4972 h 10000"/>
                <a:gd name="connsiteX5" fmla="*/ 925 w 10016"/>
                <a:gd name="connsiteY5" fmla="*/ 1 h 10000"/>
                <a:gd name="connsiteX0" fmla="*/ 1065 w 10156"/>
                <a:gd name="connsiteY0" fmla="*/ 1 h 10000"/>
                <a:gd name="connsiteX1" fmla="*/ 9206 w 10156"/>
                <a:gd name="connsiteY1" fmla="*/ 0 h 10000"/>
                <a:gd name="connsiteX2" fmla="*/ 9205 w 10156"/>
                <a:gd name="connsiteY2" fmla="*/ 10000 h 10000"/>
                <a:gd name="connsiteX3" fmla="*/ 963 w 10156"/>
                <a:gd name="connsiteY3" fmla="*/ 9915 h 10000"/>
                <a:gd name="connsiteX4" fmla="*/ 162 w 10156"/>
                <a:gd name="connsiteY4" fmla="*/ 4972 h 10000"/>
                <a:gd name="connsiteX5" fmla="*/ 1065 w 10156"/>
                <a:gd name="connsiteY5" fmla="*/ 1 h 10000"/>
                <a:gd name="connsiteX0" fmla="*/ 1074 w 10165"/>
                <a:gd name="connsiteY0" fmla="*/ 1 h 10000"/>
                <a:gd name="connsiteX1" fmla="*/ 9215 w 10165"/>
                <a:gd name="connsiteY1" fmla="*/ 0 h 10000"/>
                <a:gd name="connsiteX2" fmla="*/ 9214 w 10165"/>
                <a:gd name="connsiteY2" fmla="*/ 10000 h 10000"/>
                <a:gd name="connsiteX3" fmla="*/ 972 w 10165"/>
                <a:gd name="connsiteY3" fmla="*/ 9915 h 10000"/>
                <a:gd name="connsiteX4" fmla="*/ 171 w 10165"/>
                <a:gd name="connsiteY4" fmla="*/ 4972 h 10000"/>
                <a:gd name="connsiteX5" fmla="*/ 1074 w 10165"/>
                <a:gd name="connsiteY5" fmla="*/ 1 h 10000"/>
                <a:gd name="connsiteX0" fmla="*/ 786 w 9877"/>
                <a:gd name="connsiteY0" fmla="*/ 1 h 10000"/>
                <a:gd name="connsiteX1" fmla="*/ 8927 w 9877"/>
                <a:gd name="connsiteY1" fmla="*/ 0 h 10000"/>
                <a:gd name="connsiteX2" fmla="*/ 8926 w 9877"/>
                <a:gd name="connsiteY2" fmla="*/ 10000 h 10000"/>
                <a:gd name="connsiteX3" fmla="*/ 684 w 9877"/>
                <a:gd name="connsiteY3" fmla="*/ 9915 h 10000"/>
                <a:gd name="connsiteX4" fmla="*/ 646 w 9877"/>
                <a:gd name="connsiteY4" fmla="*/ 4915 h 10000"/>
                <a:gd name="connsiteX5" fmla="*/ 786 w 9877"/>
                <a:gd name="connsiteY5" fmla="*/ 1 h 10000"/>
                <a:gd name="connsiteX0" fmla="*/ 796 w 10000"/>
                <a:gd name="connsiteY0" fmla="*/ 1 h 10000"/>
                <a:gd name="connsiteX1" fmla="*/ 9038 w 10000"/>
                <a:gd name="connsiteY1" fmla="*/ 0 h 10000"/>
                <a:gd name="connsiteX2" fmla="*/ 9037 w 10000"/>
                <a:gd name="connsiteY2" fmla="*/ 10000 h 10000"/>
                <a:gd name="connsiteX3" fmla="*/ 693 w 10000"/>
                <a:gd name="connsiteY3" fmla="*/ 9915 h 10000"/>
                <a:gd name="connsiteX4" fmla="*/ 654 w 10000"/>
                <a:gd name="connsiteY4" fmla="*/ 4915 h 10000"/>
                <a:gd name="connsiteX5" fmla="*/ 796 w 10000"/>
                <a:gd name="connsiteY5" fmla="*/ 1 h 10000"/>
                <a:gd name="connsiteX0" fmla="*/ 796 w 10000"/>
                <a:gd name="connsiteY0" fmla="*/ 1 h 10000"/>
                <a:gd name="connsiteX1" fmla="*/ 9038 w 10000"/>
                <a:gd name="connsiteY1" fmla="*/ 0 h 10000"/>
                <a:gd name="connsiteX2" fmla="*/ 9037 w 10000"/>
                <a:gd name="connsiteY2" fmla="*/ 10000 h 10000"/>
                <a:gd name="connsiteX3" fmla="*/ 693 w 10000"/>
                <a:gd name="connsiteY3" fmla="*/ 9915 h 10000"/>
                <a:gd name="connsiteX4" fmla="*/ 654 w 10000"/>
                <a:gd name="connsiteY4" fmla="*/ 4915 h 10000"/>
                <a:gd name="connsiteX5" fmla="*/ 796 w 10000"/>
                <a:gd name="connsiteY5" fmla="*/ 1 h 10000"/>
                <a:gd name="connsiteX0" fmla="*/ 688 w 9996"/>
                <a:gd name="connsiteY0" fmla="*/ 0 h 10027"/>
                <a:gd name="connsiteX1" fmla="*/ 9034 w 9996"/>
                <a:gd name="connsiteY1" fmla="*/ 27 h 10027"/>
                <a:gd name="connsiteX2" fmla="*/ 9033 w 9996"/>
                <a:gd name="connsiteY2" fmla="*/ 10027 h 10027"/>
                <a:gd name="connsiteX3" fmla="*/ 689 w 9996"/>
                <a:gd name="connsiteY3" fmla="*/ 9942 h 10027"/>
                <a:gd name="connsiteX4" fmla="*/ 650 w 9996"/>
                <a:gd name="connsiteY4" fmla="*/ 4942 h 10027"/>
                <a:gd name="connsiteX5" fmla="*/ 688 w 9996"/>
                <a:gd name="connsiteY5" fmla="*/ 0 h 10027"/>
                <a:gd name="connsiteX0" fmla="*/ 688 w 10000"/>
                <a:gd name="connsiteY0" fmla="*/ 0 h 10000"/>
                <a:gd name="connsiteX1" fmla="*/ 9038 w 10000"/>
                <a:gd name="connsiteY1" fmla="*/ 27 h 10000"/>
                <a:gd name="connsiteX2" fmla="*/ 9037 w 10000"/>
                <a:gd name="connsiteY2" fmla="*/ 10000 h 10000"/>
                <a:gd name="connsiteX3" fmla="*/ 689 w 10000"/>
                <a:gd name="connsiteY3" fmla="*/ 9915 h 10000"/>
                <a:gd name="connsiteX4" fmla="*/ 650 w 10000"/>
                <a:gd name="connsiteY4" fmla="*/ 4929 h 10000"/>
                <a:gd name="connsiteX5" fmla="*/ 688 w 10000"/>
                <a:gd name="connsiteY5" fmla="*/ 0 h 10000"/>
                <a:gd name="connsiteX0" fmla="*/ 641 w 9998"/>
                <a:gd name="connsiteY0" fmla="*/ 0 h 10000"/>
                <a:gd name="connsiteX1" fmla="*/ 9036 w 9998"/>
                <a:gd name="connsiteY1" fmla="*/ 27 h 10000"/>
                <a:gd name="connsiteX2" fmla="*/ 9035 w 9998"/>
                <a:gd name="connsiteY2" fmla="*/ 10000 h 10000"/>
                <a:gd name="connsiteX3" fmla="*/ 687 w 9998"/>
                <a:gd name="connsiteY3" fmla="*/ 9915 h 10000"/>
                <a:gd name="connsiteX4" fmla="*/ 648 w 9998"/>
                <a:gd name="connsiteY4" fmla="*/ 4929 h 10000"/>
                <a:gd name="connsiteX5" fmla="*/ 641 w 9998"/>
                <a:gd name="connsiteY5" fmla="*/ 0 h 10000"/>
                <a:gd name="connsiteX0" fmla="*/ 630 w 9989"/>
                <a:gd name="connsiteY0" fmla="*/ 0 h 10000"/>
                <a:gd name="connsiteX1" fmla="*/ 9027 w 9989"/>
                <a:gd name="connsiteY1" fmla="*/ 27 h 10000"/>
                <a:gd name="connsiteX2" fmla="*/ 9026 w 9989"/>
                <a:gd name="connsiteY2" fmla="*/ 10000 h 10000"/>
                <a:gd name="connsiteX3" fmla="*/ 690 w 9989"/>
                <a:gd name="connsiteY3" fmla="*/ 9971 h 10000"/>
                <a:gd name="connsiteX4" fmla="*/ 637 w 9989"/>
                <a:gd name="connsiteY4" fmla="*/ 4929 h 10000"/>
                <a:gd name="connsiteX5" fmla="*/ 630 w 9989"/>
                <a:gd name="connsiteY5" fmla="*/ 0 h 10000"/>
                <a:gd name="connsiteX0" fmla="*/ 678 w 10047"/>
                <a:gd name="connsiteY0" fmla="*/ 0 h 10000"/>
                <a:gd name="connsiteX1" fmla="*/ 9084 w 10047"/>
                <a:gd name="connsiteY1" fmla="*/ 27 h 10000"/>
                <a:gd name="connsiteX2" fmla="*/ 9083 w 10047"/>
                <a:gd name="connsiteY2" fmla="*/ 10000 h 10000"/>
                <a:gd name="connsiteX3" fmla="*/ 738 w 10047"/>
                <a:gd name="connsiteY3" fmla="*/ 9971 h 10000"/>
                <a:gd name="connsiteX4" fmla="*/ 685 w 10047"/>
                <a:gd name="connsiteY4" fmla="*/ 4929 h 10000"/>
                <a:gd name="connsiteX5" fmla="*/ 678 w 10047"/>
                <a:gd name="connsiteY5" fmla="*/ 0 h 10000"/>
                <a:gd name="connsiteX0" fmla="*/ 3 w 9372"/>
                <a:gd name="connsiteY0" fmla="*/ 0 h 10000"/>
                <a:gd name="connsiteX1" fmla="*/ 8409 w 9372"/>
                <a:gd name="connsiteY1" fmla="*/ 27 h 10000"/>
                <a:gd name="connsiteX2" fmla="*/ 8408 w 9372"/>
                <a:gd name="connsiteY2" fmla="*/ 10000 h 10000"/>
                <a:gd name="connsiteX3" fmla="*/ 63 w 9372"/>
                <a:gd name="connsiteY3" fmla="*/ 9971 h 10000"/>
                <a:gd name="connsiteX4" fmla="*/ 10 w 9372"/>
                <a:gd name="connsiteY4" fmla="*/ 4929 h 10000"/>
                <a:gd name="connsiteX5" fmla="*/ 3 w 9372"/>
                <a:gd name="connsiteY5" fmla="*/ 0 h 10000"/>
                <a:gd name="connsiteX0" fmla="*/ 2 w 9999"/>
                <a:gd name="connsiteY0" fmla="*/ 0 h 10000"/>
                <a:gd name="connsiteX1" fmla="*/ 8971 w 9999"/>
                <a:gd name="connsiteY1" fmla="*/ 27 h 10000"/>
                <a:gd name="connsiteX2" fmla="*/ 8970 w 9999"/>
                <a:gd name="connsiteY2" fmla="*/ 10000 h 10000"/>
                <a:gd name="connsiteX3" fmla="*/ 37 w 9999"/>
                <a:gd name="connsiteY3" fmla="*/ 9934 h 10000"/>
                <a:gd name="connsiteX4" fmla="*/ 10 w 9999"/>
                <a:gd name="connsiteY4" fmla="*/ 4929 h 10000"/>
                <a:gd name="connsiteX5" fmla="*/ 2 w 9999"/>
                <a:gd name="connsiteY5" fmla="*/ 0 h 10000"/>
                <a:gd name="connsiteX0" fmla="*/ 2 w 10000"/>
                <a:gd name="connsiteY0" fmla="*/ 0 h 10000"/>
                <a:gd name="connsiteX1" fmla="*/ 8972 w 10000"/>
                <a:gd name="connsiteY1" fmla="*/ 27 h 10000"/>
                <a:gd name="connsiteX2" fmla="*/ 8971 w 10000"/>
                <a:gd name="connsiteY2" fmla="*/ 10000 h 10000"/>
                <a:gd name="connsiteX3" fmla="*/ 50 w 10000"/>
                <a:gd name="connsiteY3" fmla="*/ 9983 h 10000"/>
                <a:gd name="connsiteX4" fmla="*/ 10 w 10000"/>
                <a:gd name="connsiteY4" fmla="*/ 4929 h 10000"/>
                <a:gd name="connsiteX5" fmla="*/ 2 w 10000"/>
                <a:gd name="connsiteY5" fmla="*/ 0 h 10000"/>
                <a:gd name="connsiteX0" fmla="*/ 13 w 10011"/>
                <a:gd name="connsiteY0" fmla="*/ 0 h 10000"/>
                <a:gd name="connsiteX1" fmla="*/ 8983 w 10011"/>
                <a:gd name="connsiteY1" fmla="*/ 27 h 10000"/>
                <a:gd name="connsiteX2" fmla="*/ 8982 w 10011"/>
                <a:gd name="connsiteY2" fmla="*/ 10000 h 10000"/>
                <a:gd name="connsiteX3" fmla="*/ 10 w 10011"/>
                <a:gd name="connsiteY3" fmla="*/ 9918 h 10000"/>
                <a:gd name="connsiteX4" fmla="*/ 21 w 10011"/>
                <a:gd name="connsiteY4" fmla="*/ 4929 h 10000"/>
                <a:gd name="connsiteX5" fmla="*/ 13 w 10011"/>
                <a:gd name="connsiteY5" fmla="*/ 0 h 10000"/>
                <a:gd name="connsiteX0" fmla="*/ 3 w 10001"/>
                <a:gd name="connsiteY0" fmla="*/ 0 h 10000"/>
                <a:gd name="connsiteX1" fmla="*/ 8973 w 10001"/>
                <a:gd name="connsiteY1" fmla="*/ 27 h 10000"/>
                <a:gd name="connsiteX2" fmla="*/ 8972 w 10001"/>
                <a:gd name="connsiteY2" fmla="*/ 10000 h 10000"/>
                <a:gd name="connsiteX3" fmla="*/ 51 w 10001"/>
                <a:gd name="connsiteY3" fmla="*/ 9951 h 10000"/>
                <a:gd name="connsiteX4" fmla="*/ 11 w 10001"/>
                <a:gd name="connsiteY4" fmla="*/ 4929 h 10000"/>
                <a:gd name="connsiteX5" fmla="*/ 3 w 10001"/>
                <a:gd name="connsiteY5" fmla="*/ 0 h 10000"/>
                <a:gd name="connsiteX0" fmla="*/ 3 w 10001"/>
                <a:gd name="connsiteY0" fmla="*/ 0 h 10000"/>
                <a:gd name="connsiteX1" fmla="*/ 8973 w 10001"/>
                <a:gd name="connsiteY1" fmla="*/ 27 h 10000"/>
                <a:gd name="connsiteX2" fmla="*/ 8972 w 10001"/>
                <a:gd name="connsiteY2" fmla="*/ 10000 h 10000"/>
                <a:gd name="connsiteX3" fmla="*/ 51 w 10001"/>
                <a:gd name="connsiteY3" fmla="*/ 9951 h 10000"/>
                <a:gd name="connsiteX4" fmla="*/ 11 w 10001"/>
                <a:gd name="connsiteY4" fmla="*/ 4929 h 10000"/>
                <a:gd name="connsiteX5" fmla="*/ 3 w 10001"/>
                <a:gd name="connsiteY5" fmla="*/ 0 h 10000"/>
                <a:gd name="connsiteX0" fmla="*/ 3 w 10001"/>
                <a:gd name="connsiteY0" fmla="*/ 0 h 10000"/>
                <a:gd name="connsiteX1" fmla="*/ 8973 w 10001"/>
                <a:gd name="connsiteY1" fmla="*/ 27 h 10000"/>
                <a:gd name="connsiteX2" fmla="*/ 8972 w 10001"/>
                <a:gd name="connsiteY2" fmla="*/ 10000 h 10000"/>
                <a:gd name="connsiteX3" fmla="*/ 51 w 10001"/>
                <a:gd name="connsiteY3" fmla="*/ 9951 h 10000"/>
                <a:gd name="connsiteX4" fmla="*/ 11 w 10001"/>
                <a:gd name="connsiteY4" fmla="*/ 4929 h 10000"/>
                <a:gd name="connsiteX5" fmla="*/ 3 w 10001"/>
                <a:gd name="connsiteY5" fmla="*/ 0 h 10000"/>
                <a:gd name="connsiteX0" fmla="*/ 3 w 10001"/>
                <a:gd name="connsiteY0" fmla="*/ 0 h 10000"/>
                <a:gd name="connsiteX1" fmla="*/ 8973 w 10001"/>
                <a:gd name="connsiteY1" fmla="*/ 27 h 10000"/>
                <a:gd name="connsiteX2" fmla="*/ 8972 w 10001"/>
                <a:gd name="connsiteY2" fmla="*/ 10000 h 10000"/>
                <a:gd name="connsiteX3" fmla="*/ 51 w 10001"/>
                <a:gd name="connsiteY3" fmla="*/ 9951 h 10000"/>
                <a:gd name="connsiteX4" fmla="*/ 11 w 10001"/>
                <a:gd name="connsiteY4" fmla="*/ 4929 h 10000"/>
                <a:gd name="connsiteX5" fmla="*/ 3 w 10001"/>
                <a:gd name="connsiteY5" fmla="*/ 0 h 10000"/>
                <a:gd name="connsiteX0" fmla="*/ 3 w 10001"/>
                <a:gd name="connsiteY0" fmla="*/ 0 h 10000"/>
                <a:gd name="connsiteX1" fmla="*/ 8973 w 10001"/>
                <a:gd name="connsiteY1" fmla="*/ 27 h 10000"/>
                <a:gd name="connsiteX2" fmla="*/ 8972 w 10001"/>
                <a:gd name="connsiteY2" fmla="*/ 10000 h 10000"/>
                <a:gd name="connsiteX3" fmla="*/ 51 w 10001"/>
                <a:gd name="connsiteY3" fmla="*/ 9951 h 10000"/>
                <a:gd name="connsiteX4" fmla="*/ 11 w 10001"/>
                <a:gd name="connsiteY4" fmla="*/ 4929 h 10000"/>
                <a:gd name="connsiteX5" fmla="*/ 3 w 10001"/>
                <a:gd name="connsiteY5" fmla="*/ 0 h 10000"/>
                <a:gd name="connsiteX0" fmla="*/ 3 w 10001"/>
                <a:gd name="connsiteY0" fmla="*/ 0 h 10000"/>
                <a:gd name="connsiteX1" fmla="*/ 8973 w 10001"/>
                <a:gd name="connsiteY1" fmla="*/ 27 h 10000"/>
                <a:gd name="connsiteX2" fmla="*/ 8972 w 10001"/>
                <a:gd name="connsiteY2" fmla="*/ 10000 h 10000"/>
                <a:gd name="connsiteX3" fmla="*/ 51 w 10001"/>
                <a:gd name="connsiteY3" fmla="*/ 9951 h 10000"/>
                <a:gd name="connsiteX4" fmla="*/ 11 w 10001"/>
                <a:gd name="connsiteY4" fmla="*/ 4929 h 10000"/>
                <a:gd name="connsiteX5" fmla="*/ 3 w 10001"/>
                <a:gd name="connsiteY5" fmla="*/ 0 h 10000"/>
                <a:gd name="connsiteX0" fmla="*/ 25 w 10023"/>
                <a:gd name="connsiteY0" fmla="*/ 0 h 10000"/>
                <a:gd name="connsiteX1" fmla="*/ 8995 w 10023"/>
                <a:gd name="connsiteY1" fmla="*/ 27 h 10000"/>
                <a:gd name="connsiteX2" fmla="*/ 8994 w 10023"/>
                <a:gd name="connsiteY2" fmla="*/ 10000 h 10000"/>
                <a:gd name="connsiteX3" fmla="*/ 9 w 10023"/>
                <a:gd name="connsiteY3" fmla="*/ 10000 h 10000"/>
                <a:gd name="connsiteX4" fmla="*/ 33 w 10023"/>
                <a:gd name="connsiteY4" fmla="*/ 4929 h 10000"/>
                <a:gd name="connsiteX5" fmla="*/ 25 w 10023"/>
                <a:gd name="connsiteY5" fmla="*/ 0 h 10000"/>
                <a:gd name="connsiteX0" fmla="*/ 16 w 10014"/>
                <a:gd name="connsiteY0" fmla="*/ 0 h 10000"/>
                <a:gd name="connsiteX1" fmla="*/ 8986 w 10014"/>
                <a:gd name="connsiteY1" fmla="*/ 27 h 10000"/>
                <a:gd name="connsiteX2" fmla="*/ 8985 w 10014"/>
                <a:gd name="connsiteY2" fmla="*/ 10000 h 10000"/>
                <a:gd name="connsiteX3" fmla="*/ 0 w 10014"/>
                <a:gd name="connsiteY3" fmla="*/ 10000 h 10000"/>
                <a:gd name="connsiteX4" fmla="*/ 24 w 10014"/>
                <a:gd name="connsiteY4" fmla="*/ 4929 h 10000"/>
                <a:gd name="connsiteX5" fmla="*/ 16 w 10014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14" h="10000">
                  <a:moveTo>
                    <a:pt x="16" y="0"/>
                  </a:moveTo>
                  <a:lnTo>
                    <a:pt x="8986" y="27"/>
                  </a:lnTo>
                  <a:cubicBezTo>
                    <a:pt x="10358" y="1698"/>
                    <a:pt x="10357" y="8329"/>
                    <a:pt x="8985" y="10000"/>
                  </a:cubicBezTo>
                  <a:lnTo>
                    <a:pt x="0" y="10000"/>
                  </a:lnTo>
                  <a:cubicBezTo>
                    <a:pt x="35" y="5364"/>
                    <a:pt x="21" y="6596"/>
                    <a:pt x="24" y="4929"/>
                  </a:cubicBezTo>
                  <a:cubicBezTo>
                    <a:pt x="27" y="3262"/>
                    <a:pt x="11" y="2033"/>
                    <a:pt x="16" y="0"/>
                  </a:cubicBezTo>
                  <a:close/>
                </a:path>
              </a:pathLst>
            </a:custGeom>
            <a:solidFill>
              <a:srgbClr val="FFDF18"/>
            </a:solidFill>
            <a:ln>
              <a:noFill/>
            </a:ln>
            <a:effectLst>
              <a:outerShdw blurRad="457200" dist="25400" dir="2520000" sx="101000" sy="101000" algn="l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10BEF7FB-5B0A-43B4-9027-26B7B54B089D}"/>
                </a:ext>
              </a:extLst>
            </p:cNvPr>
            <p:cNvCxnSpPr/>
            <p:nvPr/>
          </p:nvCxnSpPr>
          <p:spPr>
            <a:xfrm>
              <a:off x="2074125" y="991316"/>
              <a:ext cx="496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6367E9EC-6839-4C67-A956-03D8749B5576}"/>
                </a:ext>
              </a:extLst>
            </p:cNvPr>
            <p:cNvCxnSpPr>
              <a:cxnSpLocks/>
            </p:cNvCxnSpPr>
            <p:nvPr/>
          </p:nvCxnSpPr>
          <p:spPr>
            <a:xfrm>
              <a:off x="643052" y="5462024"/>
              <a:ext cx="453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73C89192-D46C-4E95-BE97-BE52066456E4}"/>
                </a:ext>
              </a:extLst>
            </p:cNvPr>
            <p:cNvCxnSpPr>
              <a:cxnSpLocks/>
            </p:cNvCxnSpPr>
            <p:nvPr/>
          </p:nvCxnSpPr>
          <p:spPr>
            <a:xfrm>
              <a:off x="6020763" y="5462024"/>
              <a:ext cx="1791277" cy="148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AC8FB139-7469-477A-AE52-832994B6F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9618" y="113034"/>
              <a:ext cx="1407947" cy="1102449"/>
            </a:xfrm>
            <a:prstGeom prst="rect">
              <a:avLst/>
            </a:prstGeom>
          </p:spPr>
        </p:pic>
      </p:grpSp>
      <p:sp>
        <p:nvSpPr>
          <p:cNvPr id="6" name="Текст 5">
            <a:extLst>
              <a:ext uri="{FF2B5EF4-FFF2-40B4-BE49-F238E27FC236}">
                <a16:creationId xmlns:a16="http://schemas.microsoft.com/office/drawing/2014/main" id="{7BB739C3-6702-9AE1-430E-F968EF8806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90258" y="490237"/>
            <a:ext cx="5946043" cy="669544"/>
          </a:xfrm>
        </p:spPr>
        <p:txBody>
          <a:bodyPr/>
          <a:lstStyle/>
          <a:p>
            <a:endParaRPr lang="ru-RU" sz="1400" b="1" i="0" dirty="0">
              <a:solidFill>
                <a:srgbClr val="FF0000"/>
              </a:solidFill>
              <a:effectLst/>
              <a:latin typeface="Montserrat Black" panose="00000A00000000000000" pitchFamily="2" charset="-52"/>
            </a:endParaRPr>
          </a:p>
          <a:p>
            <a:endParaRPr lang="ru-RU" sz="1400" b="1" dirty="0">
              <a:solidFill>
                <a:srgbClr val="FF0000"/>
              </a:solidFill>
              <a:latin typeface="Montserrat Black" panose="00000A00000000000000" pitchFamily="2" charset="-52"/>
            </a:endParaRPr>
          </a:p>
          <a:p>
            <a:r>
              <a:rPr lang="ru-RU" sz="1400" b="1" i="0" dirty="0">
                <a:effectLst/>
                <a:latin typeface="Montserrat" panose="00000500000000000000" pitchFamily="2" charset="-52"/>
              </a:rPr>
              <a:t>8-й ежегодный </a:t>
            </a:r>
            <a:br>
              <a:rPr lang="ru-RU" sz="1400" b="1" i="0" dirty="0">
                <a:effectLst/>
                <a:latin typeface="Montserrat" panose="00000500000000000000" pitchFamily="2" charset="-52"/>
              </a:rPr>
            </a:br>
            <a:r>
              <a:rPr lang="ru-RU" sz="1400" b="1" i="0" dirty="0">
                <a:effectLst/>
                <a:latin typeface="Montserrat" panose="00000500000000000000" pitchFamily="2" charset="-52"/>
              </a:rPr>
              <a:t>ФОРУМ ПОЛЬЗОВАТЕЛЕЙ «1С:ДОКУМЕНТООБОРОТА»</a:t>
            </a:r>
            <a:br>
              <a:rPr lang="ru-RU" sz="1400" b="1" i="0" dirty="0">
                <a:effectLst/>
                <a:latin typeface="Montserrat" panose="00000500000000000000" pitchFamily="2" charset="-52"/>
              </a:rPr>
            </a:br>
            <a:endParaRPr lang="ru-RU" sz="1400" dirty="0">
              <a:latin typeface="Montserrat" panose="00000500000000000000" pitchFamily="2" charset="-52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F8D05-EE5E-D117-D2E8-6D965097C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802" y="1926889"/>
            <a:ext cx="6562517" cy="2482667"/>
          </a:xfrm>
        </p:spPr>
        <p:txBody>
          <a:bodyPr/>
          <a:lstStyle/>
          <a:p>
            <a:r>
              <a:rPr lang="ru-RU" sz="3600" i="0" dirty="0">
                <a:effectLst/>
              </a:rPr>
              <a:t>Эволюция обмена в 1С:ДО от тяжелых вложений к живым ссылкам </a:t>
            </a:r>
            <a:r>
              <a:rPr lang="ru-RU" sz="3600" i="0" dirty="0">
                <a:solidFill>
                  <a:srgbClr val="D71920"/>
                </a:solidFill>
                <a:effectLst/>
              </a:rPr>
              <a:t>1C:Share</a:t>
            </a:r>
            <a:endParaRPr lang="ru-RU" sz="3600" dirty="0">
              <a:solidFill>
                <a:srgbClr val="D71920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5E23D9-8D22-B170-46F9-BD3CEDDA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5731" y="5500112"/>
            <a:ext cx="5150032" cy="1081065"/>
          </a:xfrm>
        </p:spPr>
        <p:txBody>
          <a:bodyPr/>
          <a:lstStyle/>
          <a:p>
            <a:r>
              <a:rPr lang="ru-RU" sz="1400" dirty="0">
                <a:latin typeface="Montserrat" panose="00000500000000000000" pitchFamily="2" charset="-52"/>
              </a:rPr>
              <a:t>Шафорост Филипп</a:t>
            </a:r>
            <a:br>
              <a:rPr lang="ru-RU" sz="1400" dirty="0">
                <a:latin typeface="Montserrat" panose="00000500000000000000" pitchFamily="2" charset="-52"/>
              </a:rPr>
            </a:br>
            <a:r>
              <a:rPr lang="ru-RU" sz="1400" dirty="0">
                <a:latin typeface="Montserrat" panose="00000500000000000000" pitchFamily="2" charset="-52"/>
              </a:rPr>
              <a:t>Руководитель группы разработки </a:t>
            </a:r>
            <a:br>
              <a:rPr lang="ru-RU" sz="1400" dirty="0">
                <a:latin typeface="Montserrat" panose="00000500000000000000" pitchFamily="2" charset="-52"/>
              </a:rPr>
            </a:br>
            <a:r>
              <a:rPr lang="ru-RU" sz="1400" dirty="0">
                <a:latin typeface="Montserrat" panose="00000500000000000000" pitchFamily="2" charset="-52"/>
              </a:rPr>
              <a:t>Фирма «1С»</a:t>
            </a:r>
          </a:p>
          <a:p>
            <a:endParaRPr lang="ru-RU" sz="200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C7B45DA-DC3C-9175-AECB-FB8C90033B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05936" y="5474299"/>
            <a:ext cx="2090751" cy="286232"/>
          </a:xfrm>
        </p:spPr>
        <p:txBody>
          <a:bodyPr/>
          <a:lstStyle/>
          <a:p>
            <a:r>
              <a:rPr lang="ru-RU" sz="1400" dirty="0">
                <a:latin typeface="Montserrat" panose="00000500000000000000" pitchFamily="2" charset="-52"/>
              </a:rPr>
              <a:t>22 апреля 2026</a:t>
            </a:r>
          </a:p>
        </p:txBody>
      </p:sp>
    </p:spTree>
    <p:extLst>
      <p:ext uri="{BB962C8B-B14F-4D97-AF65-F5344CB8AC3E}">
        <p14:creationId xmlns:p14="http://schemas.microsoft.com/office/powerpoint/2010/main" val="1884169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0537EAC-0BB0-4AF9-9A55-65FFD4201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1C:Share - проверенное решение для ваших задач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8F5D8B-506B-4EE1-A2FD-C9558D2B6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3477" y="5550791"/>
            <a:ext cx="1307209" cy="1307209"/>
          </a:xfrm>
          <a:prstGeom prst="rect">
            <a:avLst/>
          </a:prstGeom>
        </p:spPr>
      </p:pic>
      <p:sp>
        <p:nvSpPr>
          <p:cNvPr id="71" name="Rectangle 3">
            <a:extLst>
              <a:ext uri="{FF2B5EF4-FFF2-40B4-BE49-F238E27FC236}">
                <a16:creationId xmlns:a16="http://schemas.microsoft.com/office/drawing/2014/main" id="{A9A4CF38-9122-4D70-9687-79FB7B7A7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424" y="6271076"/>
            <a:ext cx="414380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100">
                <a:solidFill>
                  <a:schemeClr val="tx1"/>
                </a:solidFill>
                <a:latin typeface="Futura PT Demi" panose="020B0702020204020303" pitchFamily="34" charset="0"/>
              </a:defRPr>
            </a:lvl1pPr>
            <a:lvl2pPr marL="742950" indent="-287338">
              <a:spcBef>
                <a:spcPct val="20000"/>
              </a:spcBef>
              <a:buClr>
                <a:srgbClr val="CC0000"/>
              </a:buClr>
              <a:buChar char="•"/>
              <a:defRPr sz="1700"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4588" indent="-230188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5813" indent="-227013">
              <a:spcBef>
                <a:spcPct val="20000"/>
              </a:spcBef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>
                <a:solidFill>
                  <a:schemeClr val="tx1"/>
                </a:solidFill>
                <a:latin typeface="Futura PT Demi" panose="020B0702020204020303" pitchFamily="34" charset="0"/>
              </a:defRPr>
            </a:lvl9pPr>
          </a:lstStyle>
          <a:p>
            <a:pPr>
              <a:buFontTx/>
              <a:buNone/>
            </a:pPr>
            <a:r>
              <a:rPr lang="ru-RU" altLang="ru-RU" sz="1400" b="0" dirty="0"/>
              <a:t>* </a:t>
            </a:r>
            <a:r>
              <a:rPr lang="ru-RU" altLang="ru-RU" sz="1400" dirty="0"/>
              <a:t>Появится в ближайших релизах конфигурации</a:t>
            </a:r>
            <a:endParaRPr lang="ru-RU" altLang="ru-RU" sz="1400" b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C52F89-1929-4328-A39B-A299FA25AA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812" y="1343291"/>
            <a:ext cx="11590476" cy="4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46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D8EC75A-CE0C-481E-8DDB-F01DB66C0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320726"/>
            <a:ext cx="11597640" cy="12573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7940784-FEA7-4A0A-BF71-BBFEBB806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125" y="4179189"/>
            <a:ext cx="3337374" cy="25201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0537EAC-0BB0-4AF9-9A55-65FFD4201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1С:Документооборот - центр вашей экосистемы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8F5D8B-506B-4EE1-A2FD-C9558D2B6D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3477" y="5550791"/>
            <a:ext cx="1307209" cy="1307209"/>
          </a:xfrm>
          <a:prstGeom prst="rect">
            <a:avLst/>
          </a:prstGeom>
        </p:spPr>
      </p:pic>
      <p:sp>
        <p:nvSpPr>
          <p:cNvPr id="13" name="Рисунок 21" descr="Флажок со сплошной заливкой">
            <a:extLst>
              <a:ext uri="{FF2B5EF4-FFF2-40B4-BE49-F238E27FC236}">
                <a16:creationId xmlns:a16="http://schemas.microsoft.com/office/drawing/2014/main" id="{BDBCC355-0FB5-45AD-9BA3-71030683B2E9}"/>
              </a:ext>
            </a:extLst>
          </p:cNvPr>
          <p:cNvSpPr>
            <a:spLocks noChangeAspect="1"/>
          </p:cNvSpPr>
          <p:nvPr/>
        </p:nvSpPr>
        <p:spPr bwMode="auto">
          <a:xfrm>
            <a:off x="8613775" y="2006279"/>
            <a:ext cx="530065" cy="379415"/>
          </a:xfrm>
          <a:custGeom>
            <a:avLst/>
            <a:gdLst>
              <a:gd name="T0" fmla="*/ 3807 w 880109"/>
              <a:gd name="T1" fmla="*/ 0 h 618172"/>
              <a:gd name="T2" fmla="*/ 1495 w 880109"/>
              <a:gd name="T3" fmla="*/ 2386 h 618172"/>
              <a:gd name="T4" fmla="*/ 384 w 880109"/>
              <a:gd name="T5" fmla="*/ 1144 h 618172"/>
              <a:gd name="T6" fmla="*/ 0 w 880109"/>
              <a:gd name="T7" fmla="*/ 1543 h 618172"/>
              <a:gd name="T8" fmla="*/ 1476 w 880109"/>
              <a:gd name="T9" fmla="*/ 3199 h 618172"/>
              <a:gd name="T10" fmla="*/ 1865 w 880109"/>
              <a:gd name="T11" fmla="*/ 2805 h 618172"/>
              <a:gd name="T12" fmla="*/ 4172 w 880109"/>
              <a:gd name="T13" fmla="*/ 414 h 6181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80109" h="618172">
                <a:moveTo>
                  <a:pt x="802958" y="0"/>
                </a:moveTo>
                <a:lnTo>
                  <a:pt x="315278" y="461010"/>
                </a:lnTo>
                <a:lnTo>
                  <a:pt x="80963" y="220980"/>
                </a:lnTo>
                <a:lnTo>
                  <a:pt x="0" y="298132"/>
                </a:lnTo>
                <a:lnTo>
                  <a:pt x="311468" y="618173"/>
                </a:lnTo>
                <a:lnTo>
                  <a:pt x="393383" y="541973"/>
                </a:lnTo>
                <a:lnTo>
                  <a:pt x="880110" y="80010"/>
                </a:lnTo>
                <a:lnTo>
                  <a:pt x="802958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sz="4000"/>
          </a:p>
        </p:txBody>
      </p:sp>
      <p:sp>
        <p:nvSpPr>
          <p:cNvPr id="15" name="Text Box 25">
            <a:extLst>
              <a:ext uri="{FF2B5EF4-FFF2-40B4-BE49-F238E27FC236}">
                <a16:creationId xmlns:a16="http://schemas.microsoft.com/office/drawing/2014/main" id="{A26A9196-C14D-4A12-9396-20766CC24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" y="2553251"/>
            <a:ext cx="110902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9900"/>
            </a:prstShdw>
          </a:effec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1400" dirty="0">
                <a:latin typeface="Futura PT Medium" pitchFamily="34" charset="-52"/>
              </a:rPr>
              <a:t>* </a:t>
            </a:r>
            <a:r>
              <a:rPr lang="ru-RU" altLang="ru-RU" sz="1400" dirty="0">
                <a:latin typeface="Futura PT Medium" pitchFamily="34" charset="-52"/>
              </a:rPr>
              <a:t> С версии 3.0.16 поддержана возможность делиться любыми видами документами, в которых включены настройки:  вести учет по организациям или вести учет сторон.</a:t>
            </a:r>
          </a:p>
        </p:txBody>
      </p:sp>
      <p:pic>
        <p:nvPicPr>
          <p:cNvPr id="27" name="Picture 15">
            <a:extLst>
              <a:ext uri="{FF2B5EF4-FFF2-40B4-BE49-F238E27FC236}">
                <a16:creationId xmlns:a16="http://schemas.microsoft.com/office/drawing/2014/main" id="{808FF5D4-2C41-45D6-9570-C5705D977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20135" y="4163572"/>
            <a:ext cx="1302467" cy="26289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B9CE76C-CEED-4D15-87D2-07E134AC34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8038" y="4179191"/>
            <a:ext cx="3345280" cy="25201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EFF09C2-6240-40CA-BE73-FE1B35531F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7728" y="2994660"/>
            <a:ext cx="4136544" cy="13581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7779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47"/>
            <a:ext cx="12191937" cy="6857107"/>
          </a:xfrm>
          <a:prstGeom prst="rect">
            <a:avLst/>
          </a:prstGeom>
          <a:solidFill>
            <a:srgbClr val="FFFFFF">
              <a:alpha val="100000"/>
            </a:srgbClr>
          </a:solidFill>
          <a:ln/>
        </p:spPr>
      </p:sp>
      <p:pic>
        <p:nvPicPr>
          <p:cNvPr id="3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40" y="179998"/>
            <a:ext cx="11804588" cy="6488855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B4A9061A-5D54-4E78-AEFA-76CBF224016B}"/>
              </a:ext>
            </a:extLst>
          </p:cNvPr>
          <p:cNvSpPr/>
          <p:nvPr/>
        </p:nvSpPr>
        <p:spPr>
          <a:xfrm>
            <a:off x="6369046" y="549274"/>
            <a:ext cx="5307015" cy="5768600"/>
          </a:xfrm>
          <a:prstGeom prst="roundRect">
            <a:avLst>
              <a:gd name="adj" fmla="val 25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3548" y="540126"/>
            <a:ext cx="622297" cy="33015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4696" y="1609525"/>
            <a:ext cx="5152996" cy="21587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7499"/>
              </a:lnSpc>
            </a:pPr>
            <a:r>
              <a:rPr lang="en-US" sz="5999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Medium" pitchFamily="34" charset="-122"/>
                <a:cs typeface="Arial" panose="020B0604020202020204" pitchFamily="34" charset="0"/>
              </a:rPr>
              <a:t>Благодарим за внимание!</a:t>
            </a:r>
            <a:endParaRPr lang="en-US" sz="599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1832404" y="5331658"/>
            <a:ext cx="4362066" cy="9543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99"/>
              </a:lnSpc>
            </a:pPr>
            <a:r>
              <a:rPr lang="en-US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Фирма «1С»</a:t>
            </a:r>
            <a:br>
              <a:rPr lang="ru-RU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</a:b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-</a:t>
            </a:r>
            <a:r>
              <a:rPr lang="ru-RU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000000">
                    <a:alpha val="100000"/>
                  </a:srgbClr>
                </a:solidFill>
                <a:latin typeface="Montserrat" panose="00000500000000000000" pitchFamily="2" charset="-52"/>
                <a:ea typeface="Helvetica Neue Regular" pitchFamily="34" charset="-122"/>
                <a:cs typeface="Arial" panose="020B0604020202020204" pitchFamily="34" charset="0"/>
              </a:rPr>
              <a:t>по орг. и методологическим вопросам</a:t>
            </a:r>
            <a:r>
              <a:rPr lang="ru-RU" sz="1200" dirty="0">
                <a:solidFill>
                  <a:srgbClr val="000000">
                    <a:alpha val="100000"/>
                  </a:srgbClr>
                </a:solidFill>
                <a:latin typeface="Montserrat" panose="00000500000000000000" pitchFamily="2" charset="-52"/>
                <a:ea typeface="Helvetica Neue Regular" pitchFamily="34" charset="-122"/>
                <a:cs typeface="Arial" panose="020B0604020202020204" pitchFamily="34" charset="0"/>
              </a:rPr>
              <a:t>: </a:t>
            </a:r>
            <a:r>
              <a:rPr lang="ru-RU" sz="1200" b="1" u="sng" dirty="0">
                <a:solidFill>
                  <a:srgbClr val="FF0000"/>
                </a:solidFill>
                <a:latin typeface="Montserrat" panose="00000500000000000000" pitchFamily="2" charset="-52"/>
                <a:ea typeface="Helvetica Neue Regular" pitchFamily="34" charset="-122"/>
                <a:cs typeface="Arial" panose="020B0604020202020204" pitchFamily="34" charset="0"/>
              </a:rPr>
              <a:t>doc@1c.ru</a:t>
            </a:r>
          </a:p>
          <a:p>
            <a:pPr>
              <a:lnSpc>
                <a:spcPts val="2599"/>
              </a:lnSpc>
            </a:pPr>
            <a:r>
              <a:rPr lang="ru-RU" sz="1200" b="1" dirty="0">
                <a:solidFill>
                  <a:srgbClr val="FF0000"/>
                </a:solidFill>
                <a:latin typeface="Montserrat" panose="00000500000000000000" pitchFamily="2" charset="-52"/>
                <a:ea typeface="Helvetica Neue Regular" pitchFamily="34" charset="-122"/>
                <a:cs typeface="Arial" panose="020B0604020202020204" pitchFamily="34" charset="0"/>
              </a:rPr>
              <a:t>-</a:t>
            </a:r>
            <a:r>
              <a:rPr lang="ru-RU" sz="1200" b="1" dirty="0">
                <a:solidFill>
                  <a:srgbClr val="000000">
                    <a:alpha val="100000"/>
                  </a:srgbClr>
                </a:solidFill>
                <a:latin typeface="Montserrat" panose="00000500000000000000" pitchFamily="2" charset="-52"/>
                <a:ea typeface="Helvetica Neue Regular" pitchFamily="34" charset="-122"/>
                <a:cs typeface="Arial" panose="020B0604020202020204" pitchFamily="34" charset="0"/>
              </a:rPr>
              <a:t> по техническим вопросам: </a:t>
            </a:r>
            <a:r>
              <a:rPr lang="ru-RU" sz="1200" b="1" dirty="0">
                <a:solidFill>
                  <a:srgbClr val="FF0000"/>
                </a:solidFill>
                <a:latin typeface="Montserrat" panose="00000500000000000000" pitchFamily="2" charset="-52"/>
                <a:ea typeface="Helvetica Neue Regular" pitchFamily="34" charset="-122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v8@1c.ru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Изображение выглядит как текст, Графика, графический дизайн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8F8028D9-06D5-7617-0EA6-85EE0CFB1F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9" y="5331658"/>
            <a:ext cx="987554" cy="954364"/>
          </a:xfrm>
          <a:prstGeom prst="rect">
            <a:avLst/>
          </a:prstGeom>
        </p:spPr>
      </p:pic>
      <p:sp>
        <p:nvSpPr>
          <p:cNvPr id="12" name="Text 3">
            <a:extLst>
              <a:ext uri="{FF2B5EF4-FFF2-40B4-BE49-F238E27FC236}">
                <a16:creationId xmlns:a16="http://schemas.microsoft.com/office/drawing/2014/main" id="{EDDA2E3F-0AB8-4925-BA72-1F41EC102E8D}"/>
              </a:ext>
            </a:extLst>
          </p:cNvPr>
          <p:cNvSpPr/>
          <p:nvPr/>
        </p:nvSpPr>
        <p:spPr>
          <a:xfrm>
            <a:off x="7504120" y="5234701"/>
            <a:ext cx="3036863" cy="62017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  <a:spcAft>
                <a:spcPts val="24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Узнайте больше о возможностях 1C:Share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58DA285-E817-4640-BA84-33F0C75368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26240" y="1005149"/>
            <a:ext cx="4192621" cy="41926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D67A34-802B-4453-80E1-2A594C2922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15939" y="4128810"/>
            <a:ext cx="987554" cy="987554"/>
          </a:xfrm>
          <a:prstGeom prst="rect">
            <a:avLst/>
          </a:prstGeom>
        </p:spPr>
      </p:pic>
      <p:sp>
        <p:nvSpPr>
          <p:cNvPr id="14" name="Text 3">
            <a:extLst>
              <a:ext uri="{FF2B5EF4-FFF2-40B4-BE49-F238E27FC236}">
                <a16:creationId xmlns:a16="http://schemas.microsoft.com/office/drawing/2014/main" id="{F7E5B852-0C00-4EDA-BC63-443C60BBAE44}"/>
              </a:ext>
            </a:extLst>
          </p:cNvPr>
          <p:cNvSpPr/>
          <p:nvPr/>
        </p:nvSpPr>
        <p:spPr>
          <a:xfrm>
            <a:off x="1832404" y="4128810"/>
            <a:ext cx="4362066" cy="6360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99"/>
              </a:lnSpc>
            </a:pPr>
            <a:r>
              <a:rPr lang="ru-RU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Шафорост Филипп</a:t>
            </a:r>
          </a:p>
          <a:p>
            <a:pPr>
              <a:lnSpc>
                <a:spcPts val="2599"/>
              </a:lnSpc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-</a:t>
            </a:r>
            <a:r>
              <a:rPr lang="ru-RU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Helvetica Neue Regular" pitchFamily="34" charset="-122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000000">
                    <a:alpha val="100000"/>
                  </a:srgbClr>
                </a:solidFill>
                <a:latin typeface="Montserrat" panose="00000500000000000000" pitchFamily="2" charset="-52"/>
                <a:ea typeface="Helvetica Neue Regular" pitchFamily="34" charset="-122"/>
                <a:cs typeface="Arial" panose="020B0604020202020204" pitchFamily="34" charset="0"/>
              </a:rPr>
              <a:t>по всем вопросам</a:t>
            </a:r>
            <a:r>
              <a:rPr lang="ru-RU" sz="1200" dirty="0">
                <a:solidFill>
                  <a:srgbClr val="000000">
                    <a:alpha val="100000"/>
                  </a:srgbClr>
                </a:solidFill>
                <a:latin typeface="Montserrat" panose="00000500000000000000" pitchFamily="2" charset="-52"/>
                <a:ea typeface="Helvetica Neue Regular" pitchFamily="34" charset="-122"/>
                <a:cs typeface="Arial" panose="020B0604020202020204" pitchFamily="34" charset="0"/>
              </a:rPr>
              <a:t>: </a:t>
            </a:r>
            <a:r>
              <a:rPr lang="en-US" sz="1200" b="1" u="sng" dirty="0">
                <a:solidFill>
                  <a:srgbClr val="FF0000"/>
                </a:solidFill>
                <a:latin typeface="Montserrat" panose="00000500000000000000" pitchFamily="2" charset="-52"/>
                <a:ea typeface="Helvetica Neue Regular" pitchFamily="34" charset="-122"/>
                <a:cs typeface="Arial" panose="020B0604020202020204" pitchFamily="34" charset="0"/>
              </a:rPr>
              <a:t>shaf@1c.ru</a:t>
            </a:r>
            <a:endParaRPr lang="ru-RU" sz="1200" b="1" u="sng" dirty="0">
              <a:solidFill>
                <a:srgbClr val="FF0000"/>
              </a:solidFill>
              <a:latin typeface="Montserrat" panose="00000500000000000000" pitchFamily="2" charset="-52"/>
              <a:ea typeface="Helvetica Neue Regular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344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446B92A-1CD1-4D17-89D2-E5B280639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550" y="1413129"/>
            <a:ext cx="7186899" cy="4791266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0537EAC-0BB0-4AF9-9A55-65FFD4201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PDF и Excel — «информационные тупики»</a:t>
            </a:r>
          </a:p>
        </p:txBody>
      </p:sp>
      <p:sp>
        <p:nvSpPr>
          <p:cNvPr id="16" name="Номер слайда 4">
            <a:extLst>
              <a:ext uri="{FF2B5EF4-FFF2-40B4-BE49-F238E27FC236}">
                <a16:creationId xmlns:a16="http://schemas.microsoft.com/office/drawing/2014/main" id="{614512CF-B5E7-48E3-B09D-F0558FB45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2</a:t>
            </a:fld>
            <a:endParaRPr lang="ru-RU" dirty="0"/>
          </a:p>
        </p:txBody>
      </p:sp>
      <p:sp>
        <p:nvSpPr>
          <p:cNvPr id="15" name="Скругленный прямоугольник 6">
            <a:extLst>
              <a:ext uri="{FF2B5EF4-FFF2-40B4-BE49-F238E27FC236}">
                <a16:creationId xmlns:a16="http://schemas.microsoft.com/office/drawing/2014/main" id="{0122E0B8-A9EF-410E-BC37-7D32C2A54CBD}"/>
              </a:ext>
            </a:extLst>
          </p:cNvPr>
          <p:cNvSpPr/>
          <p:nvPr/>
        </p:nvSpPr>
        <p:spPr>
          <a:xfrm>
            <a:off x="3925891" y="5851277"/>
            <a:ext cx="7883380" cy="505073"/>
          </a:xfrm>
          <a:prstGeom prst="roundRect">
            <a:avLst>
              <a:gd name="adj" fmla="val 15349"/>
            </a:avLst>
          </a:prstGeom>
          <a:noFill/>
          <a:ln w="19050">
            <a:solidFill>
              <a:srgbClr val="DF130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вашей базе документ один, а в его — уже немножечко другой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8F5D8B-506B-4EE1-A2FD-C9558D2B6D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477" y="5550791"/>
            <a:ext cx="1307209" cy="130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6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82299A5-633D-419C-B3D3-1B9B2EEF4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4" y="1539876"/>
            <a:ext cx="11631049" cy="459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0537EAC-0BB0-4AF9-9A55-65FFD4201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Кнопка «Поделиться» — ваш цифровой мост.</a:t>
            </a:r>
          </a:p>
        </p:txBody>
      </p:sp>
      <p:sp>
        <p:nvSpPr>
          <p:cNvPr id="16" name="Номер слайда 4">
            <a:extLst>
              <a:ext uri="{FF2B5EF4-FFF2-40B4-BE49-F238E27FC236}">
                <a16:creationId xmlns:a16="http://schemas.microsoft.com/office/drawing/2014/main" id="{614512CF-B5E7-48E3-B09D-F0558FB45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3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8F5D8B-506B-4EE1-A2FD-C9558D2B6D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477" y="5550791"/>
            <a:ext cx="1307209" cy="130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78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115B37-ED50-4B8C-AD36-63EE0CE9B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97" y="1390963"/>
            <a:ext cx="6096000" cy="342226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0537EAC-0BB0-4AF9-9A55-65FFD4201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Магия распознавания контекста на стороне получателя.</a:t>
            </a:r>
          </a:p>
        </p:txBody>
      </p:sp>
      <p:sp>
        <p:nvSpPr>
          <p:cNvPr id="16" name="Номер слайда 4">
            <a:extLst>
              <a:ext uri="{FF2B5EF4-FFF2-40B4-BE49-F238E27FC236}">
                <a16:creationId xmlns:a16="http://schemas.microsoft.com/office/drawing/2014/main" id="{614512CF-B5E7-48E3-B09D-F0558FB45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4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8F5D8B-506B-4EE1-A2FD-C9558D2B6D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477" y="5550791"/>
            <a:ext cx="1307209" cy="130720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931F55F-2532-49E8-AF0D-7987295A52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5053" y="3283107"/>
            <a:ext cx="6096000" cy="34222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AF221029-BAAF-4020-A13A-1A47ACA47C81}"/>
              </a:ext>
            </a:extLst>
          </p:cNvPr>
          <p:cNvCxnSpPr>
            <a:cxnSpLocks/>
          </p:cNvCxnSpPr>
          <p:nvPr/>
        </p:nvCxnSpPr>
        <p:spPr>
          <a:xfrm>
            <a:off x="5113020" y="5198660"/>
            <a:ext cx="982980" cy="0"/>
          </a:xfrm>
          <a:prstGeom prst="straightConnector1">
            <a:avLst/>
          </a:prstGeom>
          <a:ln w="50800">
            <a:solidFill>
              <a:srgbClr val="E94841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F3C9F74E-948A-4ECA-AA92-C5EE985F0BD9}"/>
              </a:ext>
            </a:extLst>
          </p:cNvPr>
          <p:cNvCxnSpPr>
            <a:cxnSpLocks/>
          </p:cNvCxnSpPr>
          <p:nvPr/>
        </p:nvCxnSpPr>
        <p:spPr>
          <a:xfrm>
            <a:off x="3817620" y="1624880"/>
            <a:ext cx="640080" cy="0"/>
          </a:xfrm>
          <a:prstGeom prst="straightConnector1">
            <a:avLst/>
          </a:prstGeom>
          <a:ln w="34925">
            <a:solidFill>
              <a:srgbClr val="E94841"/>
            </a:solidFill>
            <a:prstDash val="soli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7F675256-8639-4BCA-B1AD-7885FE69F621}"/>
              </a:ext>
            </a:extLst>
          </p:cNvPr>
          <p:cNvCxnSpPr>
            <a:cxnSpLocks/>
          </p:cNvCxnSpPr>
          <p:nvPr/>
        </p:nvCxnSpPr>
        <p:spPr>
          <a:xfrm>
            <a:off x="1366300" y="4032800"/>
            <a:ext cx="0" cy="493480"/>
          </a:xfrm>
          <a:prstGeom prst="straightConnector1">
            <a:avLst/>
          </a:prstGeom>
          <a:ln w="34925">
            <a:solidFill>
              <a:srgbClr val="E94841"/>
            </a:solidFill>
            <a:prstDash val="soli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827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838C19-4930-4B3D-A905-2F5EFD461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063" y="1410698"/>
            <a:ext cx="9452887" cy="5310777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0537EAC-0BB0-4AF9-9A55-65FFD4201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Доступность без границ - 1С или браузер</a:t>
            </a:r>
          </a:p>
        </p:txBody>
      </p:sp>
      <p:sp>
        <p:nvSpPr>
          <p:cNvPr id="16" name="Номер слайда 4">
            <a:extLst>
              <a:ext uri="{FF2B5EF4-FFF2-40B4-BE49-F238E27FC236}">
                <a16:creationId xmlns:a16="http://schemas.microsoft.com/office/drawing/2014/main" id="{614512CF-B5E7-48E3-B09D-F0558FB45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C2B615-944F-1843-895B-3126D199D396}" type="slidenum">
              <a:rPr lang="ru-RU" smtClean="0"/>
              <a:t>5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8F5D8B-506B-4EE1-A2FD-C9558D2B6D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477" y="5550791"/>
            <a:ext cx="1307209" cy="1307209"/>
          </a:xfrm>
          <a:prstGeom prst="rect">
            <a:avLst/>
          </a:prstGeom>
        </p:spPr>
      </p:pic>
      <p:pic>
        <p:nvPicPr>
          <p:cNvPr id="12" name="Picture 15" descr="SNAGHTMLdd3cd079">
            <a:extLst>
              <a:ext uri="{FF2B5EF4-FFF2-40B4-BE49-F238E27FC236}">
                <a16:creationId xmlns:a16="http://schemas.microsoft.com/office/drawing/2014/main" id="{D9E7615C-7ACA-4F60-A13E-83CC4B86F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235942">
            <a:off x="3484816" y="2576967"/>
            <a:ext cx="1422304" cy="1004292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CCEA628-0739-4B6D-8349-D4C574A79F0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98" t="564" r="2697" b="875"/>
          <a:stretch/>
        </p:blipFill>
        <p:spPr>
          <a:xfrm>
            <a:off x="5009280" y="3482340"/>
            <a:ext cx="5602657" cy="323913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9240209-B9AC-4F99-9D6F-8203C8179909}"/>
              </a:ext>
            </a:extLst>
          </p:cNvPr>
          <p:cNvSpPr/>
          <p:nvPr/>
        </p:nvSpPr>
        <p:spPr>
          <a:xfrm>
            <a:off x="5009280" y="3482340"/>
            <a:ext cx="5602657" cy="3239135"/>
          </a:xfrm>
          <a:prstGeom prst="rect">
            <a:avLst/>
          </a:prstGeom>
          <a:noFill/>
          <a:ln w="31750">
            <a:solidFill>
              <a:srgbClr val="E94B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138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>
            <a:extLst>
              <a:ext uri="{FF2B5EF4-FFF2-40B4-BE49-F238E27FC236}">
                <a16:creationId xmlns:a16="http://schemas.microsoft.com/office/drawing/2014/main" id="{0DD4E0C9-5391-406A-B881-98B122C38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8777" y="1255786"/>
            <a:ext cx="2728470" cy="54677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5">
            <a:extLst>
              <a:ext uri="{FF2B5EF4-FFF2-40B4-BE49-F238E27FC236}">
                <a16:creationId xmlns:a16="http://schemas.microsoft.com/office/drawing/2014/main" id="{FA55E7C8-C48D-4E8D-8A62-D12EAA001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5338" y="1255786"/>
            <a:ext cx="2708966" cy="54677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0537EAC-0BB0-4AF9-9A55-65FFD4201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Весь контекст там, где удобно руководителю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8F5D8B-506B-4EE1-A2FD-C9558D2B6D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3477" y="5550791"/>
            <a:ext cx="1307209" cy="130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37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B1C5C1-F18F-473D-8C15-9340B02E7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595" y="1502160"/>
            <a:ext cx="8971168" cy="504014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0537EAC-0BB0-4AF9-9A55-65FFD4201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Одна ссылка — полноценное мобильное рабочее место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8F5D8B-506B-4EE1-A2FD-C9558D2B6D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477" y="5550791"/>
            <a:ext cx="1307209" cy="130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68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0537EAC-0BB0-4AF9-9A55-65FFD4201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Доставка без преград там, где файлы зависают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8F5D8B-506B-4EE1-A2FD-C9558D2B6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3477" y="5550791"/>
            <a:ext cx="1307209" cy="13072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0344AA-086A-4E0F-B86A-C6A09E03D6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6117" y="1783060"/>
            <a:ext cx="6694124" cy="3767731"/>
          </a:xfrm>
          <a:prstGeom prst="rect">
            <a:avLst/>
          </a:prstGeom>
        </p:spPr>
      </p:pic>
      <p:sp>
        <p:nvSpPr>
          <p:cNvPr id="11" name="Скругленный прямоугольник 6">
            <a:extLst>
              <a:ext uri="{FF2B5EF4-FFF2-40B4-BE49-F238E27FC236}">
                <a16:creationId xmlns:a16="http://schemas.microsoft.com/office/drawing/2014/main" id="{E1FB5D29-6369-446C-A162-E128C4CE8241}"/>
              </a:ext>
            </a:extLst>
          </p:cNvPr>
          <p:cNvSpPr/>
          <p:nvPr/>
        </p:nvSpPr>
        <p:spPr>
          <a:xfrm>
            <a:off x="1764599" y="1623998"/>
            <a:ext cx="6957390" cy="4025822"/>
          </a:xfrm>
          <a:prstGeom prst="roundRect">
            <a:avLst>
              <a:gd name="adj" fmla="val 10050"/>
            </a:avLst>
          </a:prstGeom>
          <a:noFill/>
          <a:ln w="304800">
            <a:solidFill>
              <a:schemeClr val="bg1"/>
            </a:solidFill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Соединитель: изогнутый 21">
            <a:extLst>
              <a:ext uri="{FF2B5EF4-FFF2-40B4-BE49-F238E27FC236}">
                <a16:creationId xmlns:a16="http://schemas.microsoft.com/office/drawing/2014/main" id="{CEA59AF4-35DB-4482-A8B5-9D083E669F32}"/>
              </a:ext>
            </a:extLst>
          </p:cNvPr>
          <p:cNvCxnSpPr>
            <a:cxnSpLocks/>
          </p:cNvCxnSpPr>
          <p:nvPr/>
        </p:nvCxnSpPr>
        <p:spPr>
          <a:xfrm flipV="1">
            <a:off x="8452235" y="3548703"/>
            <a:ext cx="789560" cy="329253"/>
          </a:xfrm>
          <a:prstGeom prst="curvedConnector2">
            <a:avLst/>
          </a:prstGeom>
          <a:ln w="31750">
            <a:solidFill>
              <a:srgbClr val="CE433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: изогнутый 25">
            <a:extLst>
              <a:ext uri="{FF2B5EF4-FFF2-40B4-BE49-F238E27FC236}">
                <a16:creationId xmlns:a16="http://schemas.microsoft.com/office/drawing/2014/main" id="{7F59A494-B114-4CC2-96E0-E2B8E4437D23}"/>
              </a:ext>
            </a:extLst>
          </p:cNvPr>
          <p:cNvCxnSpPr>
            <a:cxnSpLocks/>
          </p:cNvCxnSpPr>
          <p:nvPr/>
        </p:nvCxnSpPr>
        <p:spPr>
          <a:xfrm>
            <a:off x="8501653" y="4481316"/>
            <a:ext cx="724275" cy="287821"/>
          </a:xfrm>
          <a:prstGeom prst="curvedConnector2">
            <a:avLst/>
          </a:prstGeom>
          <a:ln w="31750">
            <a:solidFill>
              <a:srgbClr val="9DC44D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712AA52-2856-4AB2-B6DB-5001562CE0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14510" y="4514278"/>
            <a:ext cx="1291373" cy="129137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F9773EB-54DF-4FA6-B6E4-283CC9EF29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59405" y="2428839"/>
            <a:ext cx="1259639" cy="125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01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92D84ED-E25C-4902-9052-A42F379C7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6680" y="3096765"/>
            <a:ext cx="2353550" cy="235355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0537EAC-0BB0-4AF9-9A55-65FFD4201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1C:Share и ЭДО - Гармония процесса и результата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8F5D8B-506B-4EE1-A2FD-C9558D2B6D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3477" y="5550791"/>
            <a:ext cx="1307209" cy="1307209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D3F820A-1322-44ED-8905-C15BFAD36CD6}"/>
              </a:ext>
            </a:extLst>
          </p:cNvPr>
          <p:cNvGrpSpPr/>
          <p:nvPr/>
        </p:nvGrpSpPr>
        <p:grpSpPr>
          <a:xfrm>
            <a:off x="1787270" y="2025168"/>
            <a:ext cx="2225808" cy="2555096"/>
            <a:chOff x="8178131" y="1958604"/>
            <a:chExt cx="2225808" cy="2555096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2A695CC2-E049-4016-8144-F98CB3A65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8131" y="1958604"/>
              <a:ext cx="2018539" cy="201853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2A4B27A6-FD62-45BF-BA79-0D095C74B08B}"/>
                </a:ext>
              </a:extLst>
            </p:cNvPr>
            <p:cNvSpPr txBox="1">
              <a:spLocks/>
            </p:cNvSpPr>
            <p:nvPr/>
          </p:nvSpPr>
          <p:spPr>
            <a:xfrm>
              <a:off x="8314847" y="3977143"/>
              <a:ext cx="2089092" cy="536557"/>
            </a:xfrm>
            <a:prstGeom prst="rect">
              <a:avLst/>
            </a:prstGeom>
            <a:noFill/>
            <a:effectLst/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None/>
                <a:defRPr lang="ru-RU" sz="48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</a:lstStyle>
            <a:p>
              <a:r>
                <a:rPr lang="ru-RU" sz="2800" b="0" dirty="0">
                  <a:solidFill>
                    <a:srgbClr val="406DB5"/>
                  </a:solidFill>
                  <a:latin typeface="Montserrat Black" panose="00000A00000000000000" pitchFamily="2" charset="-52"/>
                </a:rPr>
                <a:t>1C:Share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8FE0334-7E35-4676-8A99-DA330D00BA56}"/>
              </a:ext>
            </a:extLst>
          </p:cNvPr>
          <p:cNvGrpSpPr/>
          <p:nvPr/>
        </p:nvGrpSpPr>
        <p:grpSpPr>
          <a:xfrm>
            <a:off x="8213833" y="2025168"/>
            <a:ext cx="2142857" cy="2679414"/>
            <a:chOff x="1230651" y="1958872"/>
            <a:chExt cx="2142857" cy="267941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EEAFEF2-4995-4983-9EDF-2542AE730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651" y="1958872"/>
              <a:ext cx="2142857" cy="214285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Заголовок 1">
              <a:extLst>
                <a:ext uri="{FF2B5EF4-FFF2-40B4-BE49-F238E27FC236}">
                  <a16:creationId xmlns:a16="http://schemas.microsoft.com/office/drawing/2014/main" id="{0B84BFFA-60F2-48F7-8EE8-433C62D97A70}"/>
                </a:ext>
              </a:extLst>
            </p:cNvPr>
            <p:cNvSpPr txBox="1">
              <a:spLocks/>
            </p:cNvSpPr>
            <p:nvPr/>
          </p:nvSpPr>
          <p:spPr>
            <a:xfrm>
              <a:off x="1501212" y="4101729"/>
              <a:ext cx="1602001" cy="536557"/>
            </a:xfrm>
            <a:prstGeom prst="rect">
              <a:avLst/>
            </a:prstGeom>
            <a:noFill/>
            <a:effectLst/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None/>
                <a:defRPr lang="ru-RU" sz="48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</a:lstStyle>
            <a:p>
              <a:r>
                <a:rPr lang="ru-RU" sz="2800" b="0" dirty="0">
                  <a:solidFill>
                    <a:srgbClr val="662D91"/>
                  </a:solidFill>
                  <a:latin typeface="Montserrat Black" panose="00000A00000000000000" pitchFamily="2" charset="-52"/>
                </a:rPr>
                <a:t>1С-ЭДО</a:t>
              </a:r>
            </a:p>
          </p:txBody>
        </p:sp>
      </p:grpSp>
      <p:sp>
        <p:nvSpPr>
          <p:cNvPr id="12" name="Скругленный прямоугольник 6">
            <a:extLst>
              <a:ext uri="{FF2B5EF4-FFF2-40B4-BE49-F238E27FC236}">
                <a16:creationId xmlns:a16="http://schemas.microsoft.com/office/drawing/2014/main" id="{CA58E5F5-D646-4AA2-A664-9A3EB4A6195B}"/>
              </a:ext>
            </a:extLst>
          </p:cNvPr>
          <p:cNvSpPr/>
          <p:nvPr/>
        </p:nvSpPr>
        <p:spPr>
          <a:xfrm>
            <a:off x="7304446" y="4936986"/>
            <a:ext cx="3961629" cy="505073"/>
          </a:xfrm>
          <a:prstGeom prst="roundRect">
            <a:avLst>
              <a:gd name="adj" fmla="val 15349"/>
            </a:avLst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662D91"/>
                </a:solidFill>
                <a:latin typeface="Montserrat Black" panose="00000A00000000000000" pitchFamily="2" charset="-52"/>
                <a:cs typeface="Arial" panose="020B0604020202020204" pitchFamily="34" charset="0"/>
              </a:rPr>
              <a:t>Юридическая фиксация факта</a:t>
            </a:r>
          </a:p>
        </p:txBody>
      </p:sp>
      <p:sp>
        <p:nvSpPr>
          <p:cNvPr id="15" name="Скругленный прямоугольник 6">
            <a:extLst>
              <a:ext uri="{FF2B5EF4-FFF2-40B4-BE49-F238E27FC236}">
                <a16:creationId xmlns:a16="http://schemas.microsoft.com/office/drawing/2014/main" id="{266EC231-020C-4EE9-995B-15FA2F44AEB5}"/>
              </a:ext>
            </a:extLst>
          </p:cNvPr>
          <p:cNvSpPr/>
          <p:nvPr/>
        </p:nvSpPr>
        <p:spPr>
          <a:xfrm>
            <a:off x="626523" y="4936986"/>
            <a:ext cx="4340031" cy="505073"/>
          </a:xfrm>
          <a:prstGeom prst="roundRect">
            <a:avLst>
              <a:gd name="adj" fmla="val 15349"/>
            </a:avLst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06DB5"/>
                </a:solidFill>
                <a:latin typeface="Montserrat Black" panose="00000A00000000000000" pitchFamily="2" charset="-52"/>
                <a:cs typeface="Arial" panose="020B0604020202020204" pitchFamily="34" charset="0"/>
              </a:rPr>
              <a:t>Оперативная подготовка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9968427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5308</TotalTime>
  <Words>1598</Words>
  <Application>Microsoft Office PowerPoint</Application>
  <PresentationFormat>Широкоэкранный</PresentationFormat>
  <Paragraphs>157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Futura PT Demi</vt:lpstr>
      <vt:lpstr>Futura PT Medium</vt:lpstr>
      <vt:lpstr>Google Sans</vt:lpstr>
      <vt:lpstr>Montserrat</vt:lpstr>
      <vt:lpstr>Montserrat Black</vt:lpstr>
      <vt:lpstr>Symbol</vt:lpstr>
      <vt:lpstr>Тема Office</vt:lpstr>
      <vt:lpstr>Эволюция обмена в 1С:ДО от тяжелых вложений к живым ссылкам 1C:Share</vt:lpstr>
      <vt:lpstr>PDF и Excel — «информационные тупики»</vt:lpstr>
      <vt:lpstr>Кнопка «Поделиться» — ваш цифровой мост.</vt:lpstr>
      <vt:lpstr>Магия распознавания контекста на стороне получателя.</vt:lpstr>
      <vt:lpstr>Доступность без границ - 1С или браузер</vt:lpstr>
      <vt:lpstr>Весь контекст там, где удобно руководителю</vt:lpstr>
      <vt:lpstr>Одна ссылка — полноценное мобильное рабочее место</vt:lpstr>
      <vt:lpstr>Доставка без преград там, где файлы зависают</vt:lpstr>
      <vt:lpstr>1C:Share и ЭДО - Гармония процесса и результата</vt:lpstr>
      <vt:lpstr>1C:Share - проверенное решение для ваших задач</vt:lpstr>
      <vt:lpstr>1С:Документооборот - центр вашей экосистемы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должны знать и уметь специалисты служб делопроизводства и архива?</dc:title>
  <dc:creator>Беляева Мария Дмитриевна</dc:creator>
  <cp:lastModifiedBy>Филипп Шафорост</cp:lastModifiedBy>
  <cp:revision>74</cp:revision>
  <dcterms:created xsi:type="dcterms:W3CDTF">2026-03-06T12:15:24Z</dcterms:created>
  <dcterms:modified xsi:type="dcterms:W3CDTF">2026-04-21T08:58:04Z</dcterms:modified>
</cp:coreProperties>
</file>