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31"/>
  </p:notesMasterIdLst>
  <p:handoutMasterIdLst>
    <p:handoutMasterId r:id="rId32"/>
  </p:handoutMasterIdLst>
  <p:sldIdLst>
    <p:sldId id="278" r:id="rId5"/>
    <p:sldId id="295" r:id="rId6"/>
    <p:sldId id="279" r:id="rId7"/>
    <p:sldId id="313" r:id="rId8"/>
    <p:sldId id="281" r:id="rId9"/>
    <p:sldId id="296" r:id="rId10"/>
    <p:sldId id="305" r:id="rId11"/>
    <p:sldId id="301" r:id="rId12"/>
    <p:sldId id="304" r:id="rId13"/>
    <p:sldId id="308" r:id="rId14"/>
    <p:sldId id="309" r:id="rId15"/>
    <p:sldId id="306" r:id="rId16"/>
    <p:sldId id="310" r:id="rId17"/>
    <p:sldId id="312" r:id="rId18"/>
    <p:sldId id="320" r:id="rId19"/>
    <p:sldId id="327" r:id="rId20"/>
    <p:sldId id="328" r:id="rId21"/>
    <p:sldId id="321" r:id="rId22"/>
    <p:sldId id="324" r:id="rId23"/>
    <p:sldId id="323" r:id="rId24"/>
    <p:sldId id="325" r:id="rId25"/>
    <p:sldId id="326" r:id="rId26"/>
    <p:sldId id="289" r:id="rId27"/>
    <p:sldId id="282" r:id="rId28"/>
    <p:sldId id="316" r:id="rId29"/>
    <p:sldId id="322" r:id="rId3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Vishnyakov" initials="KV" lastIdx="7" clrIdx="0">
    <p:extLst>
      <p:ext uri="{19B8F6BF-5375-455C-9EA6-DF929625EA0E}">
        <p15:presenceInfo xmlns:p15="http://schemas.microsoft.com/office/powerpoint/2012/main" userId="9a4f1473f7858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000099"/>
    <a:srgbClr val="1B38AB"/>
    <a:srgbClr val="233CA7"/>
    <a:srgbClr val="224299"/>
    <a:srgbClr val="1E3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60" autoAdjust="0"/>
  </p:normalViewPr>
  <p:slideViewPr>
    <p:cSldViewPr snapToGrid="0">
      <p:cViewPr varScale="1">
        <p:scale>
          <a:sx n="122" d="100"/>
          <a:sy n="122" d="100"/>
        </p:scale>
        <p:origin x="504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5T11:17:22.246" idx="6">
    <p:pos x="5362" y="711"/>
    <p:text>Регламентированный учет РСБУ (1 закрытие 1 числа месяца за отчетным – прогнозируемый (estimate), окончательное закрытие в 20х числах по Российскому законодательству (actual). 
Разница между estimate &amp; actual уходит на следующий месяц по US GAAP. 
Сдача отчётности из ИС в соответствии с законодательством РФ и Учетной политикой заказчика не позднее 20  числа месяца, следующего за отчётным (Сдача отчётности в ПФР, ФСС, налоговые органы, Росстат в сроки, установленные законодательством РФ)
 ЭДО (обмен документами в электронном виде с использованием ЭЦП)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5T11:18:25.391" idx="7">
    <p:pos x="5179" y="1287"/>
    <p:text>ERP использует интеграцию с Документооборотом для обмена данных по договорам и контрагентам.</p:text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15T11:14:11.083" idx="4">
    <p:pos x="3849" y="1674"/>
    <p:text>Использование бумажных носитилей сократилось в 12 раз, по количеству подразделений, т.к. раньше каждый документ кроме хранения оригинала в канцелярии распечатывался и отдавался на хранение руководителям.</p:text>
    <p:extLst>
      <p:ext uri="{C676402C-5697-4E1C-873F-D02D1690AC5C}">
        <p15:threadingInfo xmlns:p15="http://schemas.microsoft.com/office/powerpoint/2012/main" timeZoneBias="-240"/>
      </p:ext>
    </p:extLst>
  </p:cm>
  <p:cm authorId="1" dt="2017-03-15T11:16:43.996" idx="5">
    <p:pos x="5345" y="985"/>
    <p:text>Отчетность по US GAAP формировалась в 
EXEL путем переноса данных из системы и проведения ручных корректировок не менее 2 дней. Была высокая вероятность ошибок и не соблюдались сроки предоставления отчетности , установленные компанией.</p:text>
    <p:extLst>
      <p:ext uri="{C676402C-5697-4E1C-873F-D02D1690AC5C}">
        <p15:threadingInfo xmlns:p15="http://schemas.microsoft.com/office/powerpoint/2012/main" timeZoneBias="-240"/>
      </p:ext>
    </p:extLst>
  </p:cm>
</p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CBF6EA-751C-421C-B96B-8A4821289F3A}" type="doc">
      <dgm:prSet loTypeId="urn:microsoft.com/office/officeart/2005/8/layout/hList7#1" loCatId="picture" qsTypeId="urn:microsoft.com/office/officeart/2005/8/quickstyle/simple1" qsCatId="simple" csTypeId="urn:microsoft.com/office/officeart/2005/8/colors/accent1_2" csCatId="accent1" phldr="1"/>
      <dgm:spPr/>
    </dgm:pt>
    <dgm:pt modelId="{F5CC4539-56DB-4F6F-AB71-D4499BE4120A}">
      <dgm:prSet phldrT="[Текст]"/>
      <dgm:spPr/>
      <dgm:t>
        <a:bodyPr/>
        <a:lstStyle/>
        <a:p>
          <a:endParaRPr lang="en-US" dirty="0"/>
        </a:p>
        <a:p>
          <a:r>
            <a:rPr lang="ru-RU" dirty="0"/>
            <a:t>Сталелитейное производство</a:t>
          </a:r>
        </a:p>
        <a:p>
          <a:r>
            <a:rPr lang="ru-RU" dirty="0"/>
            <a:t>(линия заливки СБЛ) </a:t>
          </a:r>
        </a:p>
      </dgm:t>
    </dgm:pt>
    <dgm:pt modelId="{E0EF403B-44C9-4CF1-9E96-5F1669B28B09}" type="parTrans" cxnId="{C5C9A9B1-CBDD-44F2-9642-331AB26D02FE}">
      <dgm:prSet/>
      <dgm:spPr/>
      <dgm:t>
        <a:bodyPr/>
        <a:lstStyle/>
        <a:p>
          <a:endParaRPr lang="ru-RU"/>
        </a:p>
      </dgm:t>
    </dgm:pt>
    <dgm:pt modelId="{53C6DF7B-6FDD-4BC5-A6D0-D766E00E4E3A}" type="sibTrans" cxnId="{C5C9A9B1-CBDD-44F2-9642-331AB26D02FE}">
      <dgm:prSet/>
      <dgm:spPr/>
      <dgm:t>
        <a:bodyPr/>
        <a:lstStyle/>
        <a:p>
          <a:endParaRPr lang="ru-RU"/>
        </a:p>
      </dgm:t>
    </dgm:pt>
    <dgm:pt modelId="{B934A885-158C-4438-8E65-C31B92B40B7B}">
      <dgm:prSet phldrT="[Текст]"/>
      <dgm:spPr/>
      <dgm:t>
        <a:bodyPr/>
        <a:lstStyle/>
        <a:p>
          <a:r>
            <a:rPr lang="ru-RU" dirty="0"/>
            <a:t>Производство авто компонентов</a:t>
          </a:r>
        </a:p>
      </dgm:t>
    </dgm:pt>
    <dgm:pt modelId="{00B613CF-CA25-44DF-BE37-A4C727FFD6F6}" type="parTrans" cxnId="{17B78494-576C-4B1A-BA3F-1BC273D0B32F}">
      <dgm:prSet/>
      <dgm:spPr/>
      <dgm:t>
        <a:bodyPr/>
        <a:lstStyle/>
        <a:p>
          <a:endParaRPr lang="ru-RU"/>
        </a:p>
      </dgm:t>
    </dgm:pt>
    <dgm:pt modelId="{BA288A5B-70EC-4838-8AEF-725100C71C06}" type="sibTrans" cxnId="{17B78494-576C-4B1A-BA3F-1BC273D0B32F}">
      <dgm:prSet/>
      <dgm:spPr/>
      <dgm:t>
        <a:bodyPr/>
        <a:lstStyle/>
        <a:p>
          <a:endParaRPr lang="ru-RU"/>
        </a:p>
      </dgm:t>
    </dgm:pt>
    <dgm:pt modelId="{244FF724-C483-4F97-83D5-75DB658E8EFE}">
      <dgm:prSet phldrT="[Текст]"/>
      <dgm:spPr/>
      <dgm:t>
        <a:bodyPr/>
        <a:lstStyle/>
        <a:p>
          <a:endParaRPr lang="en-US" dirty="0"/>
        </a:p>
        <a:p>
          <a:r>
            <a:rPr lang="ru-RU" dirty="0"/>
            <a:t>Химическое производство</a:t>
          </a:r>
        </a:p>
        <a:p>
          <a:r>
            <a:rPr lang="ru-RU" dirty="0"/>
            <a:t>(участок гальваники)</a:t>
          </a:r>
        </a:p>
      </dgm:t>
    </dgm:pt>
    <dgm:pt modelId="{2466F242-33F3-48B5-8765-F42E46E6A1EA}" type="parTrans" cxnId="{8D61A0BE-A887-4359-95BD-DE11663BAB0A}">
      <dgm:prSet/>
      <dgm:spPr/>
      <dgm:t>
        <a:bodyPr/>
        <a:lstStyle/>
        <a:p>
          <a:endParaRPr lang="ru-RU"/>
        </a:p>
      </dgm:t>
    </dgm:pt>
    <dgm:pt modelId="{1898E49C-584A-4C79-8FBE-BFC419637A35}" type="sibTrans" cxnId="{8D61A0BE-A887-4359-95BD-DE11663BAB0A}">
      <dgm:prSet/>
      <dgm:spPr/>
      <dgm:t>
        <a:bodyPr/>
        <a:lstStyle/>
        <a:p>
          <a:endParaRPr lang="ru-RU"/>
        </a:p>
      </dgm:t>
    </dgm:pt>
    <dgm:pt modelId="{89B5E269-47D8-46FB-8124-2D4F9D999B8F}" type="pres">
      <dgm:prSet presAssocID="{87CBF6EA-751C-421C-B96B-8A4821289F3A}" presName="Name0" presStyleCnt="0">
        <dgm:presLayoutVars>
          <dgm:dir/>
          <dgm:resizeHandles val="exact"/>
        </dgm:presLayoutVars>
      </dgm:prSet>
      <dgm:spPr/>
    </dgm:pt>
    <dgm:pt modelId="{C0F9D142-937F-4EE6-96E9-1048FE4D42C4}" type="pres">
      <dgm:prSet presAssocID="{87CBF6EA-751C-421C-B96B-8A4821289F3A}" presName="fgShape" presStyleLbl="fgShp" presStyleIdx="0" presStyleCnt="1"/>
      <dgm:spPr/>
    </dgm:pt>
    <dgm:pt modelId="{C1797B1A-162D-404F-9E3B-35D273A70F83}" type="pres">
      <dgm:prSet presAssocID="{87CBF6EA-751C-421C-B96B-8A4821289F3A}" presName="linComp" presStyleCnt="0"/>
      <dgm:spPr/>
    </dgm:pt>
    <dgm:pt modelId="{B6D0429F-02E7-4176-ACC5-F79DF7393459}" type="pres">
      <dgm:prSet presAssocID="{F5CC4539-56DB-4F6F-AB71-D4499BE4120A}" presName="compNode" presStyleCnt="0"/>
      <dgm:spPr/>
    </dgm:pt>
    <dgm:pt modelId="{90212FEE-8DE7-422F-B8EF-7591CCB73481}" type="pres">
      <dgm:prSet presAssocID="{F5CC4539-56DB-4F6F-AB71-D4499BE4120A}" presName="bkgdShape" presStyleLbl="node1" presStyleIdx="0" presStyleCnt="3" custLinFactNeighborX="-11376" custLinFactNeighborY="-1280"/>
      <dgm:spPr/>
      <dgm:t>
        <a:bodyPr/>
        <a:lstStyle/>
        <a:p>
          <a:endParaRPr lang="ru-RU"/>
        </a:p>
      </dgm:t>
    </dgm:pt>
    <dgm:pt modelId="{8B982CE1-D47A-4CCC-9B6B-03B44D2C8EC6}" type="pres">
      <dgm:prSet presAssocID="{F5CC4539-56DB-4F6F-AB71-D4499BE4120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F1B74-79CD-49E7-9F0B-F913DD79CDC5}" type="pres">
      <dgm:prSet presAssocID="{F5CC4539-56DB-4F6F-AB71-D4499BE4120A}" presName="invisiNode" presStyleLbl="node1" presStyleIdx="0" presStyleCnt="3"/>
      <dgm:spPr/>
    </dgm:pt>
    <dgm:pt modelId="{11D31396-74FE-48F7-B821-15DC704A5900}" type="pres">
      <dgm:prSet presAssocID="{F5CC4539-56DB-4F6F-AB71-D4499BE4120A}" presName="imagNode" presStyleLbl="fgImgPlace1" presStyleIdx="0" presStyleCnt="3" custScaleX="156726" custScaleY="155481" custLinFactNeighborX="0" custLinFactNeighborY="118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A62B9BAC-D40E-4E50-9267-CE2659066A80}" type="pres">
      <dgm:prSet presAssocID="{53C6DF7B-6FDD-4BC5-A6D0-D766E00E4E3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FA73FA5-D03E-44C0-B7EC-9CCC087109B2}" type="pres">
      <dgm:prSet presAssocID="{B934A885-158C-4438-8E65-C31B92B40B7B}" presName="compNode" presStyleCnt="0"/>
      <dgm:spPr/>
    </dgm:pt>
    <dgm:pt modelId="{C75C5BD6-F67B-458B-9C43-A64C8460E82D}" type="pres">
      <dgm:prSet presAssocID="{B934A885-158C-4438-8E65-C31B92B40B7B}" presName="bkgdShape" presStyleLbl="node1" presStyleIdx="1" presStyleCnt="3" custLinFactNeighborX="-481" custLinFactNeighborY="-1280"/>
      <dgm:spPr/>
      <dgm:t>
        <a:bodyPr/>
        <a:lstStyle/>
        <a:p>
          <a:endParaRPr lang="ru-RU"/>
        </a:p>
      </dgm:t>
    </dgm:pt>
    <dgm:pt modelId="{3BA5B8C2-AD4D-4420-B66B-65C17D053EBA}" type="pres">
      <dgm:prSet presAssocID="{B934A885-158C-4438-8E65-C31B92B40B7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8EC7C-F73B-4857-B3F0-EF3C89A2323B}" type="pres">
      <dgm:prSet presAssocID="{B934A885-158C-4438-8E65-C31B92B40B7B}" presName="invisiNode" presStyleLbl="node1" presStyleIdx="1" presStyleCnt="3"/>
      <dgm:spPr/>
    </dgm:pt>
    <dgm:pt modelId="{4F001FA4-79B3-420A-ABE4-69D1A8C4A93F}" type="pres">
      <dgm:prSet presAssocID="{B934A885-158C-4438-8E65-C31B92B40B7B}" presName="imagNode" presStyleLbl="fgImgPlace1" presStyleIdx="1" presStyleCnt="3" custScaleX="165248" custScaleY="157070" custLinFactNeighborX="-1098" custLinFactNeighborY="1152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CEE1179D-CBDC-49A3-B22D-12FA3B25BED2}" type="pres">
      <dgm:prSet presAssocID="{BA288A5B-70EC-4838-8AEF-725100C71C0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128890E-0942-4370-84C0-83793D9B2D80}" type="pres">
      <dgm:prSet presAssocID="{244FF724-C483-4F97-83D5-75DB658E8EFE}" presName="compNode" presStyleCnt="0"/>
      <dgm:spPr/>
    </dgm:pt>
    <dgm:pt modelId="{E9010E1A-1855-47D4-825F-5A5EE1273C24}" type="pres">
      <dgm:prSet presAssocID="{244FF724-C483-4F97-83D5-75DB658E8EFE}" presName="bkgdShape" presStyleLbl="node1" presStyleIdx="2" presStyleCnt="3"/>
      <dgm:spPr/>
      <dgm:t>
        <a:bodyPr/>
        <a:lstStyle/>
        <a:p>
          <a:endParaRPr lang="ru-RU"/>
        </a:p>
      </dgm:t>
    </dgm:pt>
    <dgm:pt modelId="{CCC6EF4B-9780-4F6E-9C59-1096F163D8A7}" type="pres">
      <dgm:prSet presAssocID="{244FF724-C483-4F97-83D5-75DB658E8EFE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FB8DE2-C59E-486F-B94C-DBCD6D365FE9}" type="pres">
      <dgm:prSet presAssocID="{244FF724-C483-4F97-83D5-75DB658E8EFE}" presName="invisiNode" presStyleLbl="node1" presStyleIdx="2" presStyleCnt="3"/>
      <dgm:spPr/>
    </dgm:pt>
    <dgm:pt modelId="{61B2FEF5-74A8-4F85-A16A-408A44B3D051}" type="pres">
      <dgm:prSet presAssocID="{244FF724-C483-4F97-83D5-75DB658E8EFE}" presName="imagNode" presStyleLbl="fgImgPlace1" presStyleIdx="2" presStyleCnt="3" custScaleX="158398" custScaleY="153170" custLinFactNeighborX="0" custLinFactNeighborY="1482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4DD513E8-4AA2-462D-90E1-DEA152D2D8BA}" type="presOf" srcId="{B934A885-158C-4438-8E65-C31B92B40B7B}" destId="{C75C5BD6-F67B-458B-9C43-A64C8460E82D}" srcOrd="0" destOrd="0" presId="urn:microsoft.com/office/officeart/2005/8/layout/hList7#1"/>
    <dgm:cxn modelId="{17B78494-576C-4B1A-BA3F-1BC273D0B32F}" srcId="{87CBF6EA-751C-421C-B96B-8A4821289F3A}" destId="{B934A885-158C-4438-8E65-C31B92B40B7B}" srcOrd="1" destOrd="0" parTransId="{00B613CF-CA25-44DF-BE37-A4C727FFD6F6}" sibTransId="{BA288A5B-70EC-4838-8AEF-725100C71C06}"/>
    <dgm:cxn modelId="{EFFD4237-C53E-4EA6-8303-F5BD84349C89}" type="presOf" srcId="{F5CC4539-56DB-4F6F-AB71-D4499BE4120A}" destId="{8B982CE1-D47A-4CCC-9B6B-03B44D2C8EC6}" srcOrd="1" destOrd="0" presId="urn:microsoft.com/office/officeart/2005/8/layout/hList7#1"/>
    <dgm:cxn modelId="{C5C9A9B1-CBDD-44F2-9642-331AB26D02FE}" srcId="{87CBF6EA-751C-421C-B96B-8A4821289F3A}" destId="{F5CC4539-56DB-4F6F-AB71-D4499BE4120A}" srcOrd="0" destOrd="0" parTransId="{E0EF403B-44C9-4CF1-9E96-5F1669B28B09}" sibTransId="{53C6DF7B-6FDD-4BC5-A6D0-D766E00E4E3A}"/>
    <dgm:cxn modelId="{5744F09A-2982-4623-91FE-7C7EFA3043C4}" type="presOf" srcId="{87CBF6EA-751C-421C-B96B-8A4821289F3A}" destId="{89B5E269-47D8-46FB-8124-2D4F9D999B8F}" srcOrd="0" destOrd="0" presId="urn:microsoft.com/office/officeart/2005/8/layout/hList7#1"/>
    <dgm:cxn modelId="{4A5FED6E-4544-4DAA-A0FB-4A20AAD2D082}" type="presOf" srcId="{244FF724-C483-4F97-83D5-75DB658E8EFE}" destId="{E9010E1A-1855-47D4-825F-5A5EE1273C24}" srcOrd="0" destOrd="0" presId="urn:microsoft.com/office/officeart/2005/8/layout/hList7#1"/>
    <dgm:cxn modelId="{855FD9C7-6743-4016-AC97-4A8D541D0774}" type="presOf" srcId="{F5CC4539-56DB-4F6F-AB71-D4499BE4120A}" destId="{90212FEE-8DE7-422F-B8EF-7591CCB73481}" srcOrd="0" destOrd="0" presId="urn:microsoft.com/office/officeart/2005/8/layout/hList7#1"/>
    <dgm:cxn modelId="{3C0E8219-A341-4AEA-92EB-58D2F2FB4381}" type="presOf" srcId="{BA288A5B-70EC-4838-8AEF-725100C71C06}" destId="{CEE1179D-CBDC-49A3-B22D-12FA3B25BED2}" srcOrd="0" destOrd="0" presId="urn:microsoft.com/office/officeart/2005/8/layout/hList7#1"/>
    <dgm:cxn modelId="{71A6D93D-9A65-429E-886B-CAF3AF3ED105}" type="presOf" srcId="{53C6DF7B-6FDD-4BC5-A6D0-D766E00E4E3A}" destId="{A62B9BAC-D40E-4E50-9267-CE2659066A80}" srcOrd="0" destOrd="0" presId="urn:microsoft.com/office/officeart/2005/8/layout/hList7#1"/>
    <dgm:cxn modelId="{8D61A0BE-A887-4359-95BD-DE11663BAB0A}" srcId="{87CBF6EA-751C-421C-B96B-8A4821289F3A}" destId="{244FF724-C483-4F97-83D5-75DB658E8EFE}" srcOrd="2" destOrd="0" parTransId="{2466F242-33F3-48B5-8765-F42E46E6A1EA}" sibTransId="{1898E49C-584A-4C79-8FBE-BFC419637A35}"/>
    <dgm:cxn modelId="{A09B8A9A-A0D4-4F26-BA7A-58448DCD1676}" type="presOf" srcId="{244FF724-C483-4F97-83D5-75DB658E8EFE}" destId="{CCC6EF4B-9780-4F6E-9C59-1096F163D8A7}" srcOrd="1" destOrd="0" presId="urn:microsoft.com/office/officeart/2005/8/layout/hList7#1"/>
    <dgm:cxn modelId="{918A5FBF-66FD-4B6F-A3AD-55BDA91276E9}" type="presOf" srcId="{B934A885-158C-4438-8E65-C31B92B40B7B}" destId="{3BA5B8C2-AD4D-4420-B66B-65C17D053EBA}" srcOrd="1" destOrd="0" presId="urn:microsoft.com/office/officeart/2005/8/layout/hList7#1"/>
    <dgm:cxn modelId="{A74E111A-1D4A-4F1B-AFAF-FD9853E9F6BB}" type="presParOf" srcId="{89B5E269-47D8-46FB-8124-2D4F9D999B8F}" destId="{C0F9D142-937F-4EE6-96E9-1048FE4D42C4}" srcOrd="0" destOrd="0" presId="urn:microsoft.com/office/officeart/2005/8/layout/hList7#1"/>
    <dgm:cxn modelId="{6CD33B33-FB6B-4E5B-9420-7CB0673A93A3}" type="presParOf" srcId="{89B5E269-47D8-46FB-8124-2D4F9D999B8F}" destId="{C1797B1A-162D-404F-9E3B-35D273A70F83}" srcOrd="1" destOrd="0" presId="urn:microsoft.com/office/officeart/2005/8/layout/hList7#1"/>
    <dgm:cxn modelId="{DF53D4FB-699A-4455-8581-C60F76BAA686}" type="presParOf" srcId="{C1797B1A-162D-404F-9E3B-35D273A70F83}" destId="{B6D0429F-02E7-4176-ACC5-F79DF7393459}" srcOrd="0" destOrd="0" presId="urn:microsoft.com/office/officeart/2005/8/layout/hList7#1"/>
    <dgm:cxn modelId="{0256552A-E0F7-4FE9-A8CF-A22F52200A5F}" type="presParOf" srcId="{B6D0429F-02E7-4176-ACC5-F79DF7393459}" destId="{90212FEE-8DE7-422F-B8EF-7591CCB73481}" srcOrd="0" destOrd="0" presId="urn:microsoft.com/office/officeart/2005/8/layout/hList7#1"/>
    <dgm:cxn modelId="{C2FE48F0-0E1C-463A-8954-BB80E379705D}" type="presParOf" srcId="{B6D0429F-02E7-4176-ACC5-F79DF7393459}" destId="{8B982CE1-D47A-4CCC-9B6B-03B44D2C8EC6}" srcOrd="1" destOrd="0" presId="urn:microsoft.com/office/officeart/2005/8/layout/hList7#1"/>
    <dgm:cxn modelId="{7AA7385B-2632-4B8D-B4F3-16B2D8FF8F8F}" type="presParOf" srcId="{B6D0429F-02E7-4176-ACC5-F79DF7393459}" destId="{5C7F1B74-79CD-49E7-9F0B-F913DD79CDC5}" srcOrd="2" destOrd="0" presId="urn:microsoft.com/office/officeart/2005/8/layout/hList7#1"/>
    <dgm:cxn modelId="{2C39862C-4C89-4B2F-8351-B46DAD0543A3}" type="presParOf" srcId="{B6D0429F-02E7-4176-ACC5-F79DF7393459}" destId="{11D31396-74FE-48F7-B821-15DC704A5900}" srcOrd="3" destOrd="0" presId="urn:microsoft.com/office/officeart/2005/8/layout/hList7#1"/>
    <dgm:cxn modelId="{4D4E1D60-45DC-47B5-94E3-1EB2E95FB464}" type="presParOf" srcId="{C1797B1A-162D-404F-9E3B-35D273A70F83}" destId="{A62B9BAC-D40E-4E50-9267-CE2659066A80}" srcOrd="1" destOrd="0" presId="urn:microsoft.com/office/officeart/2005/8/layout/hList7#1"/>
    <dgm:cxn modelId="{45BA14B5-CBE7-41E2-BCF9-A0BEDA81DD34}" type="presParOf" srcId="{C1797B1A-162D-404F-9E3B-35D273A70F83}" destId="{BFA73FA5-D03E-44C0-B7EC-9CCC087109B2}" srcOrd="2" destOrd="0" presId="urn:microsoft.com/office/officeart/2005/8/layout/hList7#1"/>
    <dgm:cxn modelId="{BE1AC278-11BB-4E4B-A694-8405C248F6A0}" type="presParOf" srcId="{BFA73FA5-D03E-44C0-B7EC-9CCC087109B2}" destId="{C75C5BD6-F67B-458B-9C43-A64C8460E82D}" srcOrd="0" destOrd="0" presId="urn:microsoft.com/office/officeart/2005/8/layout/hList7#1"/>
    <dgm:cxn modelId="{50BC116C-629F-425B-A559-88C207F598E8}" type="presParOf" srcId="{BFA73FA5-D03E-44C0-B7EC-9CCC087109B2}" destId="{3BA5B8C2-AD4D-4420-B66B-65C17D053EBA}" srcOrd="1" destOrd="0" presId="urn:microsoft.com/office/officeart/2005/8/layout/hList7#1"/>
    <dgm:cxn modelId="{373D9D27-6D1B-46C4-AF2C-FE43EF44F675}" type="presParOf" srcId="{BFA73FA5-D03E-44C0-B7EC-9CCC087109B2}" destId="{7F78EC7C-F73B-4857-B3F0-EF3C89A2323B}" srcOrd="2" destOrd="0" presId="urn:microsoft.com/office/officeart/2005/8/layout/hList7#1"/>
    <dgm:cxn modelId="{037B6172-2596-49E6-BC10-8C7671D55ED6}" type="presParOf" srcId="{BFA73FA5-D03E-44C0-B7EC-9CCC087109B2}" destId="{4F001FA4-79B3-420A-ABE4-69D1A8C4A93F}" srcOrd="3" destOrd="0" presId="urn:microsoft.com/office/officeart/2005/8/layout/hList7#1"/>
    <dgm:cxn modelId="{5D4B077C-472C-49CF-8C66-9A85E36909F2}" type="presParOf" srcId="{C1797B1A-162D-404F-9E3B-35D273A70F83}" destId="{CEE1179D-CBDC-49A3-B22D-12FA3B25BED2}" srcOrd="3" destOrd="0" presId="urn:microsoft.com/office/officeart/2005/8/layout/hList7#1"/>
    <dgm:cxn modelId="{71D25F4D-D0A1-4140-8928-15BA9C9106A6}" type="presParOf" srcId="{C1797B1A-162D-404F-9E3B-35D273A70F83}" destId="{2128890E-0942-4370-84C0-83793D9B2D80}" srcOrd="4" destOrd="0" presId="urn:microsoft.com/office/officeart/2005/8/layout/hList7#1"/>
    <dgm:cxn modelId="{90CF6724-6247-48C2-8C2C-7FDF495D74A1}" type="presParOf" srcId="{2128890E-0942-4370-84C0-83793D9B2D80}" destId="{E9010E1A-1855-47D4-825F-5A5EE1273C24}" srcOrd="0" destOrd="0" presId="urn:microsoft.com/office/officeart/2005/8/layout/hList7#1"/>
    <dgm:cxn modelId="{763ECF85-758C-4635-B25E-BBA3E546A488}" type="presParOf" srcId="{2128890E-0942-4370-84C0-83793D9B2D80}" destId="{CCC6EF4B-9780-4F6E-9C59-1096F163D8A7}" srcOrd="1" destOrd="0" presId="urn:microsoft.com/office/officeart/2005/8/layout/hList7#1"/>
    <dgm:cxn modelId="{5016A6BD-18B3-46B4-B825-99AD475D379E}" type="presParOf" srcId="{2128890E-0942-4370-84C0-83793D9B2D80}" destId="{AFFB8DE2-C59E-486F-B94C-DBCD6D365FE9}" srcOrd="2" destOrd="0" presId="urn:microsoft.com/office/officeart/2005/8/layout/hList7#1"/>
    <dgm:cxn modelId="{4A3FBA08-7E48-4D80-B76A-875056126E59}" type="presParOf" srcId="{2128890E-0942-4370-84C0-83793D9B2D80}" destId="{61B2FEF5-74A8-4F85-A16A-408A44B3D05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2FEE-8DE7-422F-B8EF-7591CCB73481}">
      <dsp:nvSpPr>
        <dsp:cNvPr id="0" name=""/>
        <dsp:cNvSpPr/>
      </dsp:nvSpPr>
      <dsp:spPr>
        <a:xfrm>
          <a:off x="0" y="11767"/>
          <a:ext cx="2590790" cy="34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Сталелитейное производство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(линия заливки СБЛ) </a:t>
          </a:r>
        </a:p>
      </dsp:txBody>
      <dsp:txXfrm>
        <a:off x="0" y="1401147"/>
        <a:ext cx="2590790" cy="1389380"/>
      </dsp:txXfrm>
    </dsp:sp>
    <dsp:sp modelId="{11D31396-74FE-48F7-B821-15DC704A5900}">
      <dsp:nvSpPr>
        <dsp:cNvPr id="0" name=""/>
        <dsp:cNvSpPr/>
      </dsp:nvSpPr>
      <dsp:spPr>
        <a:xfrm>
          <a:off x="390668" y="80292"/>
          <a:ext cx="1812785" cy="17983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C5BD6-F67B-458B-9C43-A64C8460E82D}">
      <dsp:nvSpPr>
        <dsp:cNvPr id="0" name=""/>
        <dsp:cNvSpPr/>
      </dsp:nvSpPr>
      <dsp:spPr>
        <a:xfrm>
          <a:off x="2657717" y="16362"/>
          <a:ext cx="2590790" cy="34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Производство авто компонентов</a:t>
          </a:r>
        </a:p>
      </dsp:txBody>
      <dsp:txXfrm>
        <a:off x="2657717" y="1405742"/>
        <a:ext cx="2590790" cy="1389380"/>
      </dsp:txXfrm>
    </dsp:sp>
    <dsp:sp modelId="{4F001FA4-79B3-420A-ABE4-69D1A8C4A93F}">
      <dsp:nvSpPr>
        <dsp:cNvPr id="0" name=""/>
        <dsp:cNvSpPr/>
      </dsp:nvSpPr>
      <dsp:spPr>
        <a:xfrm>
          <a:off x="2997197" y="72528"/>
          <a:ext cx="1911355" cy="181676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10E1A-1855-47D4-825F-5A5EE1273C24}">
      <dsp:nvSpPr>
        <dsp:cNvPr id="0" name=""/>
        <dsp:cNvSpPr/>
      </dsp:nvSpPr>
      <dsp:spPr>
        <a:xfrm>
          <a:off x="5338694" y="49545"/>
          <a:ext cx="2590790" cy="34734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Химическое производство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(участок гальваники)</a:t>
          </a:r>
        </a:p>
      </dsp:txBody>
      <dsp:txXfrm>
        <a:off x="5338694" y="1438925"/>
        <a:ext cx="2590790" cy="1389380"/>
      </dsp:txXfrm>
    </dsp:sp>
    <dsp:sp modelId="{61B2FEF5-74A8-4F85-A16A-408A44B3D051}">
      <dsp:nvSpPr>
        <dsp:cNvPr id="0" name=""/>
        <dsp:cNvSpPr/>
      </dsp:nvSpPr>
      <dsp:spPr>
        <a:xfrm>
          <a:off x="5718027" y="121906"/>
          <a:ext cx="1832124" cy="17716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D142-937F-4EE6-96E9-1048FE4D42C4}">
      <dsp:nvSpPr>
        <dsp:cNvPr id="0" name=""/>
        <dsp:cNvSpPr/>
      </dsp:nvSpPr>
      <dsp:spPr>
        <a:xfrm>
          <a:off x="317246" y="2778760"/>
          <a:ext cx="7296658" cy="52101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0412A9E-FF26-40FF-B002-F067629FDEFE}" type="datetimeFigureOut">
              <a:rPr lang="en-US"/>
              <a:pPr>
                <a:defRPr/>
              </a:pPr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8361E5-2796-4C39-B4E1-076440B3E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51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33" tIns="46666" rIns="93333" bIns="46666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E8EF2D-DA30-4022-A6E7-138A59AD6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06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E8EF2D-DA30-4022-A6E7-138A59AD68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 bwMode="auto">
          <a:xfrm>
            <a:off x="0" y="1484422"/>
            <a:ext cx="9144000" cy="1626920"/>
          </a:xfrm>
          <a:prstGeom prst="rect">
            <a:avLst/>
          </a:prstGeom>
          <a:solidFill>
            <a:srgbClr val="0061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4486279"/>
            <a:ext cx="9144000" cy="65722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 userDrawn="1">
            <p:ph type="ctrTitle" sz="quarter" hasCustomPrompt="1"/>
          </p:nvPr>
        </p:nvSpPr>
        <p:spPr>
          <a:xfrm>
            <a:off x="2686050" y="1581151"/>
            <a:ext cx="6296024" cy="485775"/>
          </a:xfrm>
        </p:spPr>
        <p:txBody>
          <a:bodyPr anchor="t"/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– 28 pt Arial</a:t>
            </a:r>
            <a:endParaRPr lang="de-DE" dirty="0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ubTitle" sz="quarter" idx="1" hasCustomPrompt="1"/>
          </p:nvPr>
        </p:nvSpPr>
        <p:spPr>
          <a:xfrm>
            <a:off x="3638554" y="2124077"/>
            <a:ext cx="5362575" cy="790575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Subhead – 24 pt Arial Italic</a:t>
            </a:r>
          </a:p>
          <a:p>
            <a:r>
              <a:rPr lang="en-US" dirty="0"/>
              <a:t>mm/</a:t>
            </a:r>
            <a:r>
              <a:rPr lang="en-US" dirty="0" err="1"/>
              <a:t>dd</a:t>
            </a:r>
            <a:r>
              <a:rPr lang="en-US" dirty="0"/>
              <a:t>/</a:t>
            </a:r>
            <a:r>
              <a:rPr lang="en-US" dirty="0" err="1"/>
              <a:t>yyyy</a:t>
            </a:r>
            <a:endParaRPr lang="en-US" dirty="0"/>
          </a:p>
        </p:txBody>
      </p:sp>
      <p:pic>
        <p:nvPicPr>
          <p:cNvPr id="10" name="Picture 9" descr="oe-GROUPING_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48886"/>
            <a:ext cx="9144000" cy="512064"/>
          </a:xfrm>
          <a:prstGeom prst="rect">
            <a:avLst/>
          </a:prstGeom>
        </p:spPr>
      </p:pic>
      <p:pic>
        <p:nvPicPr>
          <p:cNvPr id="9" name="Picture 8" descr="b4.png"/>
          <p:cNvPicPr>
            <a:picLocks noChangeAspect="1"/>
          </p:cNvPicPr>
          <p:nvPr userDrawn="1"/>
        </p:nvPicPr>
        <p:blipFill>
          <a:blip r:embed="rId3" cstate="print"/>
          <a:srcRect l="37614"/>
          <a:stretch>
            <a:fillRect/>
          </a:stretch>
        </p:blipFill>
        <p:spPr>
          <a:xfrm>
            <a:off x="0" y="-668519"/>
            <a:ext cx="3806459" cy="6101471"/>
          </a:xfrm>
          <a:prstGeom prst="rect">
            <a:avLst/>
          </a:prstGeom>
        </p:spPr>
      </p:pic>
      <p:pic>
        <p:nvPicPr>
          <p:cNvPr id="11" name="Picture 10" descr="Untitled-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97996" y="595201"/>
            <a:ext cx="3169557" cy="34843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73" y="241934"/>
            <a:ext cx="6934200" cy="628650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28677"/>
            <a:ext cx="9144000" cy="66675"/>
          </a:xfrm>
          <a:prstGeom prst="rect">
            <a:avLst/>
          </a:prstGeom>
          <a:solidFill>
            <a:srgbClr val="005D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828677"/>
            <a:ext cx="9144000" cy="66675"/>
          </a:xfrm>
          <a:prstGeom prst="rect">
            <a:avLst/>
          </a:prstGeom>
          <a:solidFill>
            <a:srgbClr val="005D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673" y="241934"/>
            <a:ext cx="6934200" cy="628650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085850"/>
            <a:ext cx="8420100" cy="3600450"/>
          </a:xfrm>
        </p:spPr>
        <p:txBody>
          <a:bodyPr/>
          <a:lstStyle/>
          <a:p>
            <a:pPr lvl="0"/>
            <a:r>
              <a:rPr lang="ru-RU" noProof="0"/>
              <a:t>Вставка диаграммы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828677"/>
            <a:ext cx="9144000" cy="66675"/>
          </a:xfrm>
          <a:prstGeom prst="rect">
            <a:avLst/>
          </a:prstGeom>
          <a:solidFill>
            <a:srgbClr val="005D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2673" y="241934"/>
            <a:ext cx="6934200" cy="628650"/>
          </a:xfrm>
        </p:spPr>
        <p:txBody>
          <a:bodyPr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0988" y="359569"/>
            <a:ext cx="69342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85850"/>
            <a:ext cx="84201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8542338" y="4914905"/>
            <a:ext cx="449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fld id="{0A92B9AD-DC43-436B-A793-C0BACADA47B8}" type="slidenum">
              <a:rPr lang="it-IT" sz="1000"/>
              <a:pPr>
                <a:defRPr/>
              </a:pPr>
              <a:t>‹#›</a:t>
            </a:fld>
            <a:endParaRPr lang="it-IT" sz="100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00409" y="4914905"/>
            <a:ext cx="2727325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1000" dirty="0"/>
              <a:t>Data classification: </a:t>
            </a:r>
            <a:r>
              <a:rPr lang="en-GB" sz="1000" dirty="0" smtClean="0"/>
              <a:t>External</a:t>
            </a:r>
            <a:endParaRPr lang="en-GB" sz="1000" dirty="0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45122" y="4914905"/>
            <a:ext cx="2879725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it-IT" sz="1000" dirty="0" smtClean="0"/>
              <a:t>15/03/2017</a:t>
            </a:r>
            <a:endParaRPr lang="it-IT" sz="1000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04800" y="4883475"/>
            <a:ext cx="2674938" cy="2462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 smtClean="0"/>
              <a:t>Bearings</a:t>
            </a:r>
            <a:endParaRPr lang="it-IT" sz="10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1475" y="864394"/>
            <a:ext cx="8496300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90534" y="1035844"/>
            <a:ext cx="8448675" cy="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0" y="4674298"/>
            <a:ext cx="9144000" cy="263348"/>
          </a:xfrm>
          <a:prstGeom prst="rect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icon.png"/>
          <p:cNvPicPr>
            <a:picLocks noChangeAspect="1"/>
          </p:cNvPicPr>
          <p:nvPr/>
        </p:nvPicPr>
        <p:blipFill>
          <a:blip r:embed="rId6" cstate="print"/>
          <a:srcRect t="38952" b="39091"/>
          <a:stretch>
            <a:fillRect/>
          </a:stretch>
        </p:blipFill>
        <p:spPr>
          <a:xfrm>
            <a:off x="6472060" y="4635895"/>
            <a:ext cx="1807705" cy="362102"/>
          </a:xfrm>
          <a:prstGeom prst="rect">
            <a:avLst/>
          </a:prstGeom>
        </p:spPr>
      </p:pic>
      <p:pic>
        <p:nvPicPr>
          <p:cNvPr id="17" name="Picture 16" descr="Untitled-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58269" y="383217"/>
            <a:ext cx="2658140" cy="29221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6" r:id="rId2"/>
    <p:sldLayoutId id="2147483750" r:id="rId3"/>
    <p:sldLayoutId id="2147483756" r:id="rId4"/>
  </p:sldLayoutIdLst>
  <p:transition>
    <p:cut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5" Type="http://schemas.openxmlformats.org/officeDocument/2006/relationships/image" Target="../media/image13.emf"/><Relationship Id="rId10" Type="http://schemas.openxmlformats.org/officeDocument/2006/relationships/oleObject" Target="../embeddings/_____Microsoft_Excel_97-20033.xls"/><Relationship Id="rId4" Type="http://schemas.openxmlformats.org/officeDocument/2006/relationships/oleObject" Target="../embeddings/_____Microsoft_Excel_97-20031.xls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2%D0%BE%D1%81%D1%82%D0%BE%D1%87%D0%BD%D0%B0%D1%8F_%D0%95%D0%B2%D1%80%D0%BE%D0%BF%D0%B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686050" y="1581151"/>
            <a:ext cx="6296024" cy="1339849"/>
          </a:xfrm>
        </p:spPr>
        <p:txBody>
          <a:bodyPr/>
          <a:lstStyle/>
          <a:p>
            <a:r>
              <a:rPr lang="ru-RU" sz="2000" dirty="0"/>
              <a:t>Практический опыт организации процесса перехода с 1С:Управление производственным предприятием на 1C:ERP + 1C:Документооборот в компании ООО «Федерал-Могул Димитровград»</a:t>
            </a:r>
            <a:endParaRPr lang="en-US" sz="20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3648074" y="3390899"/>
            <a:ext cx="52101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Вишняков Константин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latin typeface="+mn-lt"/>
              </a:rPr>
              <a:t>руководитель ИТ</a:t>
            </a:r>
            <a:r>
              <a:rPr kumimoji="0" lang="ru-RU" sz="24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4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79" y="930729"/>
            <a:ext cx="6676571" cy="375557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Склад готовой продукции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94824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4450" y="938893"/>
            <a:ext cx="6400800" cy="374740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</a:rPr>
              <a:t>Склад стальной ленты, инструмента, запасных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ru-RU" sz="1800" dirty="0" smtClean="0">
                <a:solidFill>
                  <a:srgbClr val="0070C0"/>
                </a:solidFill>
              </a:rPr>
              <a:t>частей,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учет по ячейкам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091920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Управление продажами готовой продукции на основании плана продаж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Регистрация заказов  </a:t>
            </a:r>
            <a:r>
              <a:rPr lang="ru-RU" dirty="0" smtClean="0">
                <a:solidFill>
                  <a:srgbClr val="00B050"/>
                </a:solidFill>
              </a:rPr>
              <a:t>потребителей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Производственное </a:t>
            </a:r>
            <a:r>
              <a:rPr lang="ru-RU" dirty="0">
                <a:solidFill>
                  <a:srgbClr val="00B050"/>
                </a:solidFill>
              </a:rPr>
              <a:t>планирование – расчет планов производства (на основании плана продаж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Финансовое </a:t>
            </a:r>
            <a:r>
              <a:rPr lang="ru-RU" dirty="0">
                <a:solidFill>
                  <a:srgbClr val="00B050"/>
                </a:solidFill>
              </a:rPr>
              <a:t>планирование (планы продаж/закупок – на основании создаем заказы </a:t>
            </a:r>
            <a:r>
              <a:rPr lang="ru-RU" dirty="0" smtClean="0">
                <a:solidFill>
                  <a:srgbClr val="00B050"/>
                </a:solidFill>
              </a:rPr>
              <a:t>покупателей </a:t>
            </a:r>
            <a:r>
              <a:rPr lang="ru-RU" dirty="0">
                <a:solidFill>
                  <a:srgbClr val="00B050"/>
                </a:solidFill>
              </a:rPr>
              <a:t>и заказы </a:t>
            </a:r>
            <a:r>
              <a:rPr lang="ru-RU" dirty="0" smtClean="0">
                <a:solidFill>
                  <a:srgbClr val="00B050"/>
                </a:solidFill>
              </a:rPr>
              <a:t>поставщикам)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Управление продажами,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финансовое планирование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81656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Учет по американским стандартам (US GAAP) производится на основании первичных документов. Они служат основой для формирования главной ОСВ по всем счетам и баланса по стандартам US GAAP. Обязательное условие – формирование отчетности  до 3 числа месяца, следующего за отчетным.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1C:ERP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US </a:t>
            </a:r>
            <a:r>
              <a:rPr lang="en-US" sz="2400" dirty="0">
                <a:solidFill>
                  <a:srgbClr val="0070C0"/>
                </a:solidFill>
              </a:rPr>
              <a:t>GAAP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907840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1C:ERP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US GAAP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849132"/>
              </p:ext>
            </p:extLst>
          </p:nvPr>
        </p:nvGraphicFramePr>
        <p:xfrm>
          <a:off x="3352579" y="893776"/>
          <a:ext cx="2346960" cy="378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" name="Лист" r:id="rId4" imgW="7343925" imgH="11839619" progId="Excel.Sheet.8">
                  <p:embed/>
                </p:oleObj>
              </mc:Choice>
              <mc:Fallback>
                <p:oleObj name="Лист" r:id="rId4" imgW="7343925" imgH="11839619" progId="Excel.Sheet.8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579" y="893776"/>
                        <a:ext cx="2346960" cy="3783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411034"/>
              </p:ext>
            </p:extLst>
          </p:nvPr>
        </p:nvGraphicFramePr>
        <p:xfrm>
          <a:off x="6226493" y="893776"/>
          <a:ext cx="2498407" cy="3780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Лист" r:id="rId7" imgW="7858175" imgH="11887067" progId="Excel.Sheet.8">
                  <p:embed/>
                </p:oleObj>
              </mc:Choice>
              <mc:Fallback>
                <p:oleObj name="Лист" r:id="rId7" imgW="7858175" imgH="11887067" progId="Excel.Sheet.8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493" y="893776"/>
                        <a:ext cx="2498407" cy="3780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94866"/>
              </p:ext>
            </p:extLst>
          </p:nvPr>
        </p:nvGraphicFramePr>
        <p:xfrm>
          <a:off x="327218" y="893776"/>
          <a:ext cx="2652202" cy="3763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Лист" r:id="rId10" imgW="8391575" imgH="11906206" progId="Excel.Sheet.8">
                  <p:embed/>
                </p:oleObj>
              </mc:Choice>
              <mc:Fallback>
                <p:oleObj name="Лист" r:id="rId10" imgW="8391575" imgH="11906206" progId="Excel.Sheet.8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218" y="893776"/>
                        <a:ext cx="2652202" cy="37636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24155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/>
              <a:t>Блок «Производство ФМ» - автоматизация по нескольким переделам (используются характеристики продукции), детальный расчёт себестоимости продукции</a:t>
            </a:r>
          </a:p>
          <a:p>
            <a:r>
              <a:rPr lang="ru-RU" sz="1800" dirty="0"/>
              <a:t>Блок «Технология ФМ» - Карты циклов </a:t>
            </a:r>
            <a:r>
              <a:rPr lang="ru-RU" sz="1800" dirty="0" smtClean="0"/>
              <a:t>обработки</a:t>
            </a:r>
          </a:p>
          <a:p>
            <a:r>
              <a:rPr lang="ru-RU" sz="1800" dirty="0"/>
              <a:t>Блок «Управление ремонтами ФМ»</a:t>
            </a:r>
          </a:p>
          <a:p>
            <a:r>
              <a:rPr lang="ru-RU" sz="1800" dirty="0"/>
              <a:t>Литейное производство – рапорта плавок, рапорта по изготовлению </a:t>
            </a:r>
            <a:r>
              <a:rPr lang="ru-RU" sz="1800" dirty="0" smtClean="0"/>
              <a:t>СБЛ</a:t>
            </a:r>
          </a:p>
          <a:p>
            <a:pPr marL="0" indent="0"/>
            <a:r>
              <a:rPr lang="ru-RU" sz="1800" dirty="0" smtClean="0"/>
              <a:t> Учет инструмента и оснастки</a:t>
            </a:r>
            <a:endParaRPr lang="en-US" sz="1800" dirty="0" smtClean="0"/>
          </a:p>
          <a:p>
            <a:pPr marL="0" indent="0"/>
            <a:r>
              <a:rPr lang="ru-RU" sz="1800" dirty="0" smtClean="0"/>
              <a:t> Организация ремонтов</a:t>
            </a:r>
            <a:r>
              <a:rPr lang="en-US" sz="1800" dirty="0" smtClean="0"/>
              <a:t>  (</a:t>
            </a:r>
            <a:r>
              <a:rPr lang="ru-RU" sz="1800" dirty="0" smtClean="0"/>
              <a:t>учет  и выдача нарядов осмотровых нарядов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pPr marL="0" indent="0"/>
            <a:r>
              <a:rPr lang="ru-RU" sz="1800" dirty="0" smtClean="0"/>
              <a:t> Учёт брака с использованием специальных коэффициентов</a:t>
            </a:r>
            <a:endParaRPr lang="en-US" sz="1800" dirty="0" smtClean="0"/>
          </a:p>
          <a:p>
            <a:pPr marL="0" indent="0"/>
            <a:r>
              <a:rPr lang="ru-RU" sz="1800" dirty="0" smtClean="0"/>
              <a:t> Автоматическое  составление графиков поверки, аттестации средств контроля и измерений, приборов учета</a:t>
            </a:r>
          </a:p>
          <a:p>
            <a:endParaRPr lang="ru-RU" sz="1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Производство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87726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371" y="915931"/>
            <a:ext cx="6702879" cy="377036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Производство</a:t>
            </a:r>
            <a:r>
              <a:rPr lang="ru-RU" sz="2400" dirty="0" smtClean="0">
                <a:solidFill>
                  <a:srgbClr val="0070C0"/>
                </a:solidFill>
              </a:rPr>
              <a:t> ФМ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16282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975" y="870584"/>
            <a:ext cx="6754468" cy="379938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Технология ФМ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51558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4430" y="870584"/>
            <a:ext cx="6768984" cy="38075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Управление ремонтами ФМ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659463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Разграничение </a:t>
            </a:r>
            <a:r>
              <a:rPr lang="ru-RU" dirty="0"/>
              <a:t>пользовательских прав с соблюдением </a:t>
            </a:r>
            <a:r>
              <a:rPr lang="en-US" dirty="0" smtClean="0"/>
              <a:t>SOD</a:t>
            </a:r>
            <a:endParaRPr lang="ru-RU" dirty="0" smtClean="0"/>
          </a:p>
          <a:p>
            <a:r>
              <a:rPr lang="ru-RU" dirty="0" smtClean="0"/>
              <a:t>Администрирование </a:t>
            </a:r>
            <a:r>
              <a:rPr lang="ru-RU" dirty="0"/>
              <a:t>(отчет по версионированию данных,</a:t>
            </a:r>
          </a:p>
          <a:p>
            <a:r>
              <a:rPr lang="ru-RU" dirty="0" smtClean="0"/>
              <a:t>Защита </a:t>
            </a:r>
            <a:r>
              <a:rPr lang="ru-RU" dirty="0"/>
              <a:t>учетных записей блокировкой входа при превышении порогового значения неправильных попыток входа в систему, настраиваемая и с отслеживанием состояния)</a:t>
            </a:r>
          </a:p>
          <a:p>
            <a:endParaRPr lang="ru-RU" dirty="0" smtClean="0"/>
          </a:p>
          <a:p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0070C0"/>
                </a:solidFill>
              </a:rPr>
              <a:t>Внедренные программные </a:t>
            </a:r>
            <a:r>
              <a:rPr lang="ru-RU" sz="2000" dirty="0" smtClean="0">
                <a:solidFill>
                  <a:srgbClr val="0070C0"/>
                </a:solidFill>
              </a:rPr>
              <a:t>продукты</a:t>
            </a:r>
            <a:br>
              <a:rPr lang="ru-RU" sz="2000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70C0"/>
                </a:solidFill>
              </a:rPr>
              <a:t>1С</a:t>
            </a:r>
            <a:r>
              <a:rPr lang="en-US" sz="2000" dirty="0" smtClean="0">
                <a:solidFill>
                  <a:srgbClr val="0070C0"/>
                </a:solidFill>
              </a:rPr>
              <a:t>:ERP </a:t>
            </a:r>
            <a:r>
              <a:rPr lang="ru-RU" sz="2000" dirty="0" smtClean="0">
                <a:solidFill>
                  <a:srgbClr val="0070C0"/>
                </a:solidFill>
              </a:rPr>
              <a:t>Администрирование, безопасность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14508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/>
              <a:t>Корпорация "</a:t>
            </a:r>
            <a:r>
              <a:rPr lang="en-US" sz="2000" dirty="0"/>
              <a:t>Federal Mogul</a:t>
            </a:r>
            <a:r>
              <a:rPr lang="ru-RU" sz="2000" dirty="0"/>
              <a:t>", в которую входит ООО «Федерал-Могул Димитровград</a:t>
            </a:r>
            <a:r>
              <a:rPr lang="ru-RU" sz="2000" dirty="0" smtClean="0"/>
              <a:t>», </a:t>
            </a:r>
            <a:r>
              <a:rPr lang="ru-RU" sz="2000" dirty="0"/>
              <a:t>является ведущим мировым поставщиком технологий и компонентов для грузовых и легковых автомобилей, а </a:t>
            </a:r>
            <a:r>
              <a:rPr lang="ru-RU" sz="2000" dirty="0" smtClean="0"/>
              <a:t>также </a:t>
            </a:r>
            <a:r>
              <a:rPr lang="ru-RU" sz="2000" dirty="0"/>
              <a:t>работает в энергетической, аэрокосмической, морской, железнодорожной и промышленных областях в России, </a:t>
            </a:r>
            <a:r>
              <a:rPr lang="ru-RU" sz="2000" b="1" dirty="0">
                <a:hlinkClick r:id="rId2" tooltip="Восточная Европа"/>
              </a:rPr>
              <a:t>Европе и Америке</a:t>
            </a:r>
            <a:r>
              <a:rPr lang="ru-RU" sz="2000" dirty="0"/>
              <a:t>. Производственные мощности предприятия расположены в Димитровграде и других городах. В настоящее время компания в г. Димитровград производит подшипники скольжения (вкладыши, втулки, полукольца) из сталебронзовой и сталеалюминиевой ленты для двигателей грузовых и легковых автомобилей, 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О нас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36727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Разграничение пользовательских прав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43" y="906746"/>
            <a:ext cx="6719207" cy="37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6330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Отчет по версионированию объектов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207" y="911339"/>
            <a:ext cx="6711043" cy="377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8290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rgbClr val="0070C0"/>
                </a:solidFill>
              </a:rPr>
              <a:t>Защита </a:t>
            </a:r>
            <a:r>
              <a:rPr lang="ru-RU" sz="2000" dirty="0">
                <a:solidFill>
                  <a:srgbClr val="0070C0"/>
                </a:solidFill>
              </a:rPr>
              <a:t>учетных записей блокировкой входа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43" y="906746"/>
            <a:ext cx="6719207" cy="37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8708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2000" dirty="0" smtClean="0"/>
              <a:t> Автоматизация </a:t>
            </a:r>
            <a:r>
              <a:rPr lang="ru-RU" sz="2000" dirty="0"/>
              <a:t>работы канцелярии</a:t>
            </a:r>
          </a:p>
          <a:p>
            <a:pPr marL="0" indent="0"/>
            <a:r>
              <a:rPr lang="ru-RU" sz="2000" dirty="0" smtClean="0"/>
              <a:t> Автоматизация </a:t>
            </a:r>
            <a:r>
              <a:rPr lang="ru-RU" sz="2000" dirty="0"/>
              <a:t>документооборота внутри подразделений, согласование внутренней </a:t>
            </a:r>
            <a:r>
              <a:rPr lang="ru-RU" sz="2000" dirty="0" smtClean="0"/>
              <a:t>документации (например конструкторской)</a:t>
            </a:r>
            <a:endParaRPr lang="ru-RU" sz="2000" dirty="0"/>
          </a:p>
          <a:p>
            <a:pPr marL="0" indent="0"/>
            <a:r>
              <a:rPr lang="ru-RU" sz="2000" dirty="0" smtClean="0"/>
              <a:t> Согласование </a:t>
            </a:r>
            <a:r>
              <a:rPr lang="ru-RU" sz="2000" dirty="0"/>
              <a:t>и хранение </a:t>
            </a:r>
            <a:r>
              <a:rPr lang="ru-RU" sz="2000" dirty="0" smtClean="0"/>
              <a:t>договоров в одной базе (база </a:t>
            </a:r>
            <a:r>
              <a:rPr lang="en-US" sz="2000" dirty="0" smtClean="0"/>
              <a:t>ERP </a:t>
            </a:r>
            <a:r>
              <a:rPr lang="ru-RU" sz="2000" dirty="0" smtClean="0"/>
              <a:t>не разрастается из-за хранения сканов договоров), </a:t>
            </a:r>
            <a:endParaRPr lang="en-US" sz="2000" dirty="0" smtClean="0"/>
          </a:p>
          <a:p>
            <a:pPr marL="0" indent="0"/>
            <a:r>
              <a:rPr lang="ru-RU" sz="2000" dirty="0" smtClean="0"/>
              <a:t> Регистрация </a:t>
            </a:r>
            <a:r>
              <a:rPr lang="ru-RU" sz="2000" dirty="0"/>
              <a:t>заказов  потребителей, сроков проработки  и заключений о возможности </a:t>
            </a:r>
            <a:r>
              <a:rPr lang="ru-RU" sz="2000" dirty="0" smtClean="0"/>
              <a:t>изготовления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>
                <a:solidFill>
                  <a:srgbClr val="0070C0"/>
                </a:solidFill>
              </a:rPr>
              <a:t>Интеграция с 1С</a:t>
            </a:r>
            <a:r>
              <a:rPr lang="ru-RU" sz="2400" dirty="0">
                <a:solidFill>
                  <a:srgbClr val="0070C0"/>
                </a:solidFill>
              </a:rPr>
              <a:t>: Документооборот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0995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850" y="971550"/>
            <a:ext cx="8420100" cy="3600450"/>
          </a:xfrm>
        </p:spPr>
        <p:txBody>
          <a:bodyPr/>
          <a:lstStyle/>
          <a:p>
            <a:pPr marL="0" indent="0"/>
            <a:r>
              <a:rPr lang="ru-RU" sz="1800" dirty="0" smtClean="0"/>
              <a:t> Увеличилась скорость </a:t>
            </a:r>
            <a:r>
              <a:rPr lang="ru-RU" sz="1800" dirty="0"/>
              <a:t>и </a:t>
            </a:r>
            <a:r>
              <a:rPr lang="ru-RU" sz="1800" dirty="0" smtClean="0"/>
              <a:t>качество </a:t>
            </a:r>
            <a:r>
              <a:rPr lang="ru-RU" sz="1800" dirty="0"/>
              <a:t>ведения учета за счет работы с единой информационной базой;</a:t>
            </a:r>
          </a:p>
          <a:p>
            <a:pPr marL="0" indent="0"/>
            <a:r>
              <a:rPr lang="ru-RU" sz="1800" dirty="0" smtClean="0"/>
              <a:t> Повысилась прозрачность </a:t>
            </a:r>
            <a:r>
              <a:rPr lang="ru-RU" sz="1800" dirty="0"/>
              <a:t>учета для руководства и </a:t>
            </a:r>
            <a:r>
              <a:rPr lang="ru-RU" sz="1800" dirty="0">
                <a:solidFill>
                  <a:srgbClr val="00B050"/>
                </a:solidFill>
              </a:rPr>
              <a:t>аудиторских проверок</a:t>
            </a:r>
            <a:r>
              <a:rPr lang="ru-RU" sz="1800" dirty="0"/>
              <a:t>; (сколько занимала проверка до и после)</a:t>
            </a:r>
          </a:p>
          <a:p>
            <a:pPr marL="0" indent="0"/>
            <a:r>
              <a:rPr lang="ru-RU" sz="1800" dirty="0" smtClean="0"/>
              <a:t> Внедрение </a:t>
            </a:r>
            <a:r>
              <a:rPr lang="ru-RU" sz="1800" dirty="0"/>
              <a:t>Документооборота </a:t>
            </a:r>
            <a:r>
              <a:rPr lang="ru-RU" sz="1800" dirty="0">
                <a:solidFill>
                  <a:srgbClr val="00B050"/>
                </a:solidFill>
              </a:rPr>
              <a:t>(Автоматизация  бизнес-процессов) сократило время проработки заказов от поставщиков, согласование договоров, оптимизировал </a:t>
            </a:r>
            <a:r>
              <a:rPr lang="ru-RU" sz="1800" dirty="0" smtClean="0">
                <a:solidFill>
                  <a:srgbClr val="00B050"/>
                </a:solidFill>
              </a:rPr>
              <a:t>канцелярию, </a:t>
            </a:r>
            <a:r>
              <a:rPr lang="ru-RU" sz="1800" dirty="0">
                <a:solidFill>
                  <a:srgbClr val="00B050"/>
                </a:solidFill>
              </a:rPr>
              <a:t>перестали использовать бумажные журналы регистрации</a:t>
            </a:r>
            <a:r>
              <a:rPr lang="ru-RU" sz="1800" dirty="0"/>
              <a:t>, сократились расходы на закупку канцтоваров (бумага и сопутствующие - например ручки, скрепки, маркеры и т.п.)</a:t>
            </a:r>
          </a:p>
          <a:p>
            <a:pPr marL="0" indent="0"/>
            <a:r>
              <a:rPr lang="ru-RU" sz="1800" dirty="0" smtClean="0">
                <a:solidFill>
                  <a:srgbClr val="00B050"/>
                </a:solidFill>
              </a:rPr>
              <a:t> Удалось </a:t>
            </a:r>
            <a:r>
              <a:rPr lang="ru-RU" sz="1800" dirty="0">
                <a:solidFill>
                  <a:srgbClr val="00B050"/>
                </a:solidFill>
              </a:rPr>
              <a:t>отказаться от использования нескольких разрозненных программных продуктов и поддержки разными сторонними организациями.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Результаты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749717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6700" y="1543050"/>
            <a:ext cx="8420100" cy="2495550"/>
          </a:xfrm>
        </p:spPr>
        <p:txBody>
          <a:bodyPr/>
          <a:lstStyle/>
          <a:p>
            <a:r>
              <a:rPr lang="ru-RU" dirty="0" smtClean="0"/>
              <a:t>Основная фаза проекта завершена. Идет развитие.</a:t>
            </a:r>
          </a:p>
          <a:p>
            <a:r>
              <a:rPr lang="ru-RU" dirty="0" smtClean="0"/>
              <a:t>В </a:t>
            </a:r>
            <a:r>
              <a:rPr lang="ru-RU" dirty="0"/>
              <a:t>проекте в данное время автоматизировано 120 рабочих </a:t>
            </a:r>
            <a:r>
              <a:rPr lang="ru-RU" dirty="0" smtClean="0"/>
              <a:t>мест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Результаты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8140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3200" dirty="0" smtClean="0"/>
              <a:t>Спасибо за внимание!</a:t>
            </a:r>
            <a:endParaRPr lang="ru-RU" sz="3200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3581409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sz="2000" dirty="0" smtClean="0"/>
              <a:t> Основной </a:t>
            </a:r>
            <a:r>
              <a:rPr lang="ru-RU" sz="2000" dirty="0"/>
              <a:t>целью проекта стало обеспечение достоверности, непрерывности, своевременности и полноты информационных потоков. </a:t>
            </a:r>
            <a:endParaRPr lang="ru-RU" sz="2000" dirty="0" smtClean="0"/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</a:rPr>
              <a:t> Ведение </a:t>
            </a:r>
            <a:r>
              <a:rPr lang="ru-RU" sz="2000" dirty="0">
                <a:solidFill>
                  <a:srgbClr val="FF0000"/>
                </a:solidFill>
              </a:rPr>
              <a:t>различных видов учета в единой информационной базе. (РСБУ и </a:t>
            </a:r>
            <a:r>
              <a:rPr lang="en-US" sz="2000" dirty="0">
                <a:solidFill>
                  <a:srgbClr val="FF0000"/>
                </a:solidFill>
              </a:rPr>
              <a:t>US GAAP</a:t>
            </a:r>
            <a:r>
              <a:rPr lang="ru-RU" sz="2000" dirty="0">
                <a:solidFill>
                  <a:srgbClr val="FF0000"/>
                </a:solidFill>
              </a:rPr>
              <a:t>)</a:t>
            </a:r>
          </a:p>
          <a:p>
            <a:pPr marL="0" indent="0"/>
            <a:r>
              <a:rPr lang="ru-RU" sz="2000" dirty="0" smtClean="0"/>
              <a:t> Снижение трудоемкости </a:t>
            </a:r>
            <a:r>
              <a:rPr lang="ru-RU" sz="2000" dirty="0"/>
              <a:t>учета. </a:t>
            </a:r>
            <a:endParaRPr lang="ru-RU" sz="2000" dirty="0" smtClean="0"/>
          </a:p>
          <a:p>
            <a:pPr marL="0" indent="0"/>
            <a:r>
              <a:rPr lang="ru-RU" sz="2000" dirty="0" smtClean="0"/>
              <a:t> Повышение </a:t>
            </a:r>
            <a:r>
              <a:rPr lang="ru-RU" sz="2000" dirty="0"/>
              <a:t>эффективности выполнения бизнес-процессов за счет максимальной автоматизации и интеграции всех участников.</a:t>
            </a:r>
          </a:p>
          <a:p>
            <a:pPr marL="0" indent="0"/>
            <a:r>
              <a:rPr lang="ru-RU" sz="2000" dirty="0" smtClean="0"/>
              <a:t> Интеграция </a:t>
            </a:r>
            <a:r>
              <a:rPr lang="ru-RU" sz="2000" dirty="0"/>
              <a:t>всех процессов и информационных ресурсов предприятия на базе «1С:ERP Управление предприятием» и «1С:Документоборот 8 КОРП»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Цели проекта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0761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Фрагментированная и неполная автоматизация ИС двух юридических лиц (ООО «ДЗВ» и ЗАО «ТД ДЗВ</a:t>
            </a:r>
            <a:r>
              <a:rPr lang="ru-RU" dirty="0" smtClean="0"/>
              <a:t>»)</a:t>
            </a:r>
            <a:endParaRPr lang="en-US" dirty="0" smtClean="0"/>
          </a:p>
          <a:p>
            <a:r>
              <a:rPr lang="ru-RU" dirty="0" smtClean="0"/>
              <a:t>1C:Управление производственным предприятием,</a:t>
            </a:r>
          </a:p>
          <a:p>
            <a:r>
              <a:rPr lang="ru-RU" dirty="0" smtClean="0"/>
              <a:t>1С:Управление </a:t>
            </a:r>
            <a:r>
              <a:rPr lang="ru-RU" dirty="0"/>
              <a:t>торговлей</a:t>
            </a:r>
          </a:p>
          <a:p>
            <a:r>
              <a:rPr lang="ru-RU" dirty="0"/>
              <a:t>1С:Бухгалтерия Предприятия (2 базы)</a:t>
            </a:r>
          </a:p>
          <a:p>
            <a:r>
              <a:rPr lang="ru-RU" dirty="0"/>
              <a:t>1С:Зарплата и Управление Персоналом (2 базы)</a:t>
            </a:r>
          </a:p>
          <a:p>
            <a:r>
              <a:rPr lang="ru-RU" dirty="0"/>
              <a:t>MS </a:t>
            </a:r>
            <a:r>
              <a:rPr lang="ru-RU" dirty="0" err="1"/>
              <a:t>Excel</a:t>
            </a:r>
            <a:r>
              <a:rPr lang="ru-RU" dirty="0"/>
              <a:t>, MS </a:t>
            </a:r>
            <a:r>
              <a:rPr lang="ru-RU" dirty="0" err="1" smtClean="0"/>
              <a:t>Access</a:t>
            </a:r>
            <a:r>
              <a:rPr lang="en-US" dirty="0" smtClean="0"/>
              <a:t> </a:t>
            </a:r>
            <a:r>
              <a:rPr lang="ru-RU" dirty="0" smtClean="0"/>
              <a:t>своды</a:t>
            </a:r>
            <a:endParaRPr lang="ru-RU" dirty="0"/>
          </a:p>
          <a:p>
            <a:r>
              <a:rPr lang="ru-RU" dirty="0"/>
              <a:t>Отсутствие единой системы, объединяющей все бизнес – процессы предприятия.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Ситуация до внедрения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79570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2673" y="1085850"/>
            <a:ext cx="8420100" cy="360045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Уникальность проекта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4850731"/>
              </p:ext>
            </p:extLst>
          </p:nvPr>
        </p:nvGraphicFramePr>
        <p:xfrm>
          <a:off x="647700" y="1130300"/>
          <a:ext cx="7931150" cy="347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76424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ru-RU" dirty="0" smtClean="0"/>
              <a:t> Была </a:t>
            </a:r>
            <a:r>
              <a:rPr lang="ru-RU" dirty="0"/>
              <a:t>выбрана система "1С:ERP Управление предприятием 2" и "1С: Документооборот. </a:t>
            </a:r>
            <a:r>
              <a:rPr lang="ru-RU" dirty="0" err="1" smtClean="0"/>
              <a:t>Корп</a:t>
            </a:r>
            <a:r>
              <a:rPr lang="ru-RU" dirty="0" smtClean="0"/>
              <a:t>" </a:t>
            </a:r>
          </a:p>
          <a:p>
            <a:pPr marL="0" indent="0"/>
            <a:r>
              <a:rPr lang="ru-RU" dirty="0" smtClean="0"/>
              <a:t> СУБД – </a:t>
            </a:r>
            <a:r>
              <a:rPr lang="en-US" dirty="0" smtClean="0"/>
              <a:t>MS SQL Server</a:t>
            </a:r>
            <a:endParaRPr lang="ru-RU" dirty="0" smtClean="0"/>
          </a:p>
          <a:p>
            <a:pPr marL="0" indent="0">
              <a:buNone/>
            </a:pPr>
            <a:endParaRPr lang="en-US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качестве исполнителя проекта была привлечена компания </a:t>
            </a:r>
            <a:r>
              <a:rPr lang="ru-RU" dirty="0">
                <a:solidFill>
                  <a:srgbClr val="00B050"/>
                </a:solidFill>
              </a:rPr>
              <a:t>ООО </a:t>
            </a:r>
            <a:r>
              <a:rPr lang="ru-RU">
                <a:solidFill>
                  <a:srgbClr val="00B050"/>
                </a:solidFill>
              </a:rPr>
              <a:t>"</a:t>
            </a:r>
            <a:r>
              <a:rPr lang="ru-RU" smtClean="0">
                <a:solidFill>
                  <a:srgbClr val="00B050"/>
                </a:solidFill>
              </a:rPr>
              <a:t>ПрограмМастер"</a:t>
            </a:r>
            <a:r>
              <a:rPr lang="ru-RU" smtClean="0"/>
              <a:t>,</a:t>
            </a:r>
            <a:r>
              <a:rPr lang="ru-RU" smtClean="0">
                <a:solidFill>
                  <a:srgbClr val="00B050"/>
                </a:solidFill>
              </a:rPr>
              <a:t> </a:t>
            </a:r>
            <a:r>
              <a:rPr lang="ru-RU" dirty="0"/>
              <a:t>имеющая успешный опыт внедрения ERP-систем на производственных предприятиях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Выбор платформы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875532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085850"/>
            <a:ext cx="4229100" cy="3600450"/>
          </a:xfrm>
        </p:spPr>
        <p:txBody>
          <a:bodyPr/>
          <a:lstStyle/>
          <a:p>
            <a:r>
              <a:rPr lang="ru-RU" sz="1800" dirty="0"/>
              <a:t>Автоматизирован участок упаковки (с использованием мобильных компьютеров - Motorola Workabout Pro 4, промышленных защищенных стационарных ПК с сенсорными вводом, термотрансферных принтеров Zebra ZM400 и стационарных сканеров ш\к).</a:t>
            </a:r>
          </a:p>
          <a:p>
            <a:r>
              <a:rPr lang="ru-RU" sz="1800" dirty="0"/>
              <a:t>Аутентификация пользователей, выбор номенклатуры  выполняется </a:t>
            </a:r>
            <a:r>
              <a:rPr lang="ru-RU" sz="1800" dirty="0" smtClean="0"/>
              <a:t>индивидуальными бирками </a:t>
            </a:r>
            <a:r>
              <a:rPr lang="ru-RU" sz="1800" dirty="0"/>
              <a:t>с ш\к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Внедренный функционал: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Участок </a:t>
            </a:r>
            <a:r>
              <a:rPr lang="ru-RU" sz="2400" dirty="0">
                <a:solidFill>
                  <a:srgbClr val="0070C0"/>
                </a:solidFill>
              </a:rPr>
              <a:t>упаковки</a:t>
            </a:r>
            <a:endParaRPr lang="ru-RU" sz="2400" dirty="0"/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7675" y="1171575"/>
            <a:ext cx="4724399" cy="265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70083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5" y="870584"/>
            <a:ext cx="6783495" cy="38157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70C0"/>
                </a:solidFill>
              </a:rPr>
              <a:t>Участок упаковки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42484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4800" y="1085850"/>
            <a:ext cx="6067425" cy="3600450"/>
          </a:xfrm>
        </p:spPr>
        <p:txBody>
          <a:bodyPr/>
          <a:lstStyle/>
          <a:p>
            <a:r>
              <a:rPr lang="ru-RU" dirty="0" smtClean="0"/>
              <a:t>Реализация ордерной схемы</a:t>
            </a:r>
          </a:p>
          <a:p>
            <a:r>
              <a:rPr lang="ru-RU" dirty="0" smtClean="0"/>
              <a:t>Отгрузка по </a:t>
            </a:r>
            <a:r>
              <a:rPr lang="ru-RU" dirty="0"/>
              <a:t>методу </a:t>
            </a:r>
            <a:r>
              <a:rPr lang="en-US" dirty="0" smtClean="0"/>
              <a:t>FIFO</a:t>
            </a:r>
            <a:endParaRPr lang="ru-RU" dirty="0" smtClean="0"/>
          </a:p>
          <a:p>
            <a:r>
              <a:rPr lang="ru-RU" dirty="0" smtClean="0"/>
              <a:t>Приемка, отгрузка и инвентаризация </a:t>
            </a:r>
            <a:r>
              <a:rPr lang="ru-RU" dirty="0"/>
              <a:t>готовой продукции </a:t>
            </a:r>
            <a:r>
              <a:rPr lang="ru-RU" dirty="0" smtClean="0"/>
              <a:t>автоматизированы с использованием </a:t>
            </a:r>
            <a:r>
              <a:rPr lang="ru-RU" dirty="0"/>
              <a:t>мобильных </a:t>
            </a:r>
            <a:r>
              <a:rPr lang="ru-RU" dirty="0" smtClean="0"/>
              <a:t>компьютеров (рабочие интерфейсы упаковщиков, комплектовщиков и кладовщиков унифицированы).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70C0"/>
                </a:solidFill>
              </a:rPr>
              <a:t>Склад готовой продукции</a:t>
            </a:r>
            <a:endParaRPr lang="ru-RU" sz="2400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1821" y="1066799"/>
            <a:ext cx="2152801" cy="337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359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train_16_9">
  <a:themeElements>
    <a:clrScheme name="Federal-Mogul Colors">
      <a:dk1>
        <a:srgbClr val="000000"/>
      </a:dk1>
      <a:lt1>
        <a:srgbClr val="FFFFFF"/>
      </a:lt1>
      <a:dk2>
        <a:srgbClr val="005DAA"/>
      </a:dk2>
      <a:lt2>
        <a:srgbClr val="AF1E2D"/>
      </a:lt2>
      <a:accent1>
        <a:srgbClr val="000099"/>
      </a:accent1>
      <a:accent2>
        <a:srgbClr val="FF0000"/>
      </a:accent2>
      <a:accent3>
        <a:srgbClr val="FFFF00"/>
      </a:accent3>
      <a:accent4>
        <a:srgbClr val="3366FF"/>
      </a:accent4>
      <a:accent5>
        <a:srgbClr val="338000"/>
      </a:accent5>
      <a:accent6>
        <a:srgbClr val="00CC99"/>
      </a:accent6>
      <a:hlink>
        <a:srgbClr val="3366FF"/>
      </a:hlink>
      <a:folHlink>
        <a:srgbClr val="FFFF00"/>
      </a:folHlink>
    </a:clrScheme>
    <a:fontScheme name="PPT_template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PT_template_Fi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99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0000"/>
        </a:accent6>
        <a:hlink>
          <a:srgbClr val="008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185870295B24DA2E0A52C763BD97E" ma:contentTypeVersion="0" ma:contentTypeDescription="Create a new document." ma:contentTypeScope="" ma:versionID="9c5453010ca39f5002f07c8ddbb139a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7EC8B-FCFB-46C9-B5F1-FC2087D536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6D09B22-F625-4AB6-9F89-87C3DE85E0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43ACC4-627A-45E7-A748-91CBF2B13D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Powertrain_16_9</Template>
  <TotalTime>706</TotalTime>
  <Words>733</Words>
  <Application>Microsoft Office PowerPoint</Application>
  <PresentationFormat>Экран (16:9)</PresentationFormat>
  <Paragraphs>94</Paragraphs>
  <Slides>26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Powertrain_16_9</vt:lpstr>
      <vt:lpstr>Лист</vt:lpstr>
      <vt:lpstr>Практический опыт организации процесса перехода с 1С:Управление производственным предприятием на 1C:ERP + 1C:Документооборот в компании ООО «Федерал-Могул Димитровград»</vt:lpstr>
      <vt:lpstr>О нас</vt:lpstr>
      <vt:lpstr>Цели проекта</vt:lpstr>
      <vt:lpstr>Ситуация до внедрения</vt:lpstr>
      <vt:lpstr>Уникальность проекта</vt:lpstr>
      <vt:lpstr>Выбор платформы</vt:lpstr>
      <vt:lpstr>Внедренный функционал: Участок упаковки</vt:lpstr>
      <vt:lpstr>Участок упаковки</vt:lpstr>
      <vt:lpstr>Склад готовой продукции</vt:lpstr>
      <vt:lpstr>Склад готовой продукции</vt:lpstr>
      <vt:lpstr>Склад стальной ленты, инструмента, запасных частей, учет по ячейкам</vt:lpstr>
      <vt:lpstr>Управление продажами,  финансовое планирование</vt:lpstr>
      <vt:lpstr>1C:ERP US GAAP</vt:lpstr>
      <vt:lpstr>1C:ERP US GAAP</vt:lpstr>
      <vt:lpstr>Производство</vt:lpstr>
      <vt:lpstr>Производство ФМ</vt:lpstr>
      <vt:lpstr>Технология ФМ</vt:lpstr>
      <vt:lpstr>Управление ремонтами ФМ</vt:lpstr>
      <vt:lpstr>Внедренные программные продукты 1С:ERP Администрирование, безопасность</vt:lpstr>
      <vt:lpstr>Разграничение пользовательских прав</vt:lpstr>
      <vt:lpstr>Отчет по версионированию объектов</vt:lpstr>
      <vt:lpstr>Защита учетных записей блокировкой входа</vt:lpstr>
      <vt:lpstr> Интеграция с 1С: Документооборот</vt:lpstr>
      <vt:lpstr>Результаты проекта</vt:lpstr>
      <vt:lpstr>Результаты проекта</vt:lpstr>
      <vt:lpstr>Презентация PowerPoint</vt:lpstr>
    </vt:vector>
  </TitlesOfParts>
  <Company>Federal-Mogul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«Внедрение и запуск 1C:ERP на  ООО «Федерал-Могул Димитровград»</dc:title>
  <dc:creator>Vishnyakov, Konstantin</dc:creator>
  <cp:lastModifiedBy>Konstantin Vishnyakov</cp:lastModifiedBy>
  <cp:revision>170</cp:revision>
  <cp:lastPrinted>2005-09-19T17:45:01Z</cp:lastPrinted>
  <dcterms:created xsi:type="dcterms:W3CDTF">2017-03-04T04:15:55Z</dcterms:created>
  <dcterms:modified xsi:type="dcterms:W3CDTF">2017-03-15T08:52:06Z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0x0101006E9185870295B24DA2E0A52C763BD97E</vt:lpwstr>
  </property>
</Properties>
</file>