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789" r:id="rId1"/>
    <p:sldMasterId id="2147486790" r:id="rId2"/>
  </p:sldMasterIdLst>
  <p:notesMasterIdLst>
    <p:notesMasterId r:id="rId37"/>
  </p:notesMasterIdLst>
  <p:handoutMasterIdLst>
    <p:handoutMasterId r:id="rId38"/>
  </p:handoutMasterIdLst>
  <p:sldIdLst>
    <p:sldId id="2632" r:id="rId3"/>
    <p:sldId id="2704" r:id="rId4"/>
    <p:sldId id="2663" r:id="rId5"/>
    <p:sldId id="2702" r:id="rId6"/>
    <p:sldId id="2665" r:id="rId7"/>
    <p:sldId id="2680" r:id="rId8"/>
    <p:sldId id="2653" r:id="rId9"/>
    <p:sldId id="2652" r:id="rId10"/>
    <p:sldId id="2675" r:id="rId11"/>
    <p:sldId id="2676" r:id="rId12"/>
    <p:sldId id="2677" r:id="rId13"/>
    <p:sldId id="2671" r:id="rId14"/>
    <p:sldId id="2679" r:id="rId15"/>
    <p:sldId id="2672" r:id="rId16"/>
    <p:sldId id="2700" r:id="rId17"/>
    <p:sldId id="2683" r:id="rId18"/>
    <p:sldId id="2684" r:id="rId19"/>
    <p:sldId id="2685" r:id="rId20"/>
    <p:sldId id="2686" r:id="rId21"/>
    <p:sldId id="2687" r:id="rId22"/>
    <p:sldId id="2697" r:id="rId23"/>
    <p:sldId id="2698" r:id="rId24"/>
    <p:sldId id="2688" r:id="rId25"/>
    <p:sldId id="2690" r:id="rId26"/>
    <p:sldId id="2689" r:id="rId27"/>
    <p:sldId id="2706" r:id="rId28"/>
    <p:sldId id="2707" r:id="rId29"/>
    <p:sldId id="2709" r:id="rId30"/>
    <p:sldId id="2713" r:id="rId31"/>
    <p:sldId id="2720" r:id="rId32"/>
    <p:sldId id="2717" r:id="rId33"/>
    <p:sldId id="2721" r:id="rId34"/>
    <p:sldId id="2701" r:id="rId35"/>
    <p:sldId id="2636" r:id="rId36"/>
  </p:sldIdLst>
  <p:sldSz cx="11522075" cy="6480175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b="1" kern="1200">
        <a:solidFill>
          <a:srgbClr val="0066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b="1" kern="1200">
        <a:solidFill>
          <a:srgbClr val="0066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b="1" kern="1200">
        <a:solidFill>
          <a:srgbClr val="0066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b="1" kern="1200">
        <a:solidFill>
          <a:srgbClr val="006600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A0F973"/>
    <a:srgbClr val="CCFFFF"/>
    <a:srgbClr val="F8F8F8"/>
    <a:srgbClr val="EAEAEA"/>
    <a:srgbClr val="99FFCC"/>
    <a:srgbClr val="FF3300"/>
    <a:srgbClr val="CC0000"/>
    <a:srgbClr val="008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10" autoAdjust="0"/>
    <p:restoredTop sz="55334" autoAdjust="0"/>
  </p:normalViewPr>
  <p:slideViewPr>
    <p:cSldViewPr>
      <p:cViewPr varScale="1">
        <p:scale>
          <a:sx n="62" d="100"/>
          <a:sy n="62" d="100"/>
        </p:scale>
        <p:origin x="-1152" y="-84"/>
      </p:cViewPr>
      <p:guideLst>
        <p:guide orient="horz" pos="2041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3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F8A4ACD5-5DEB-4AC5-8462-BD581A9C39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5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0488" y="742950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88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205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671FB51A-0FA9-4F81-92F0-F8567A85B0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>
              <a:cs typeface="Arial" charset="0"/>
            </a:endParaRPr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1B9E65-B079-4999-A7B0-933570C0E022}" type="slidenum">
              <a:rPr lang="ru-RU" altLang="ru-RU" smtClean="0">
                <a:cs typeface="Arial" charset="0"/>
              </a:rPr>
              <a:pPr/>
              <a:t>1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0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>
              <a:cs typeface="Arial" charset="0"/>
            </a:endParaRPr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56A1F5-799D-48C9-8768-6F1F87A58DD8}" type="slidenum">
              <a:rPr lang="ru-RU" altLang="ru-RU" smtClean="0">
                <a:cs typeface="Arial" charset="0"/>
              </a:rPr>
              <a:pPr/>
              <a:t>2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6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0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8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6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4994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7042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9090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>
              <a:cs typeface="Arial" charset="0"/>
            </a:endParaRPr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8F6893-271F-4535-9168-AC4B25EAC44B}" type="slidenum">
              <a:rPr lang="ru-RU" altLang="ru-RU" smtClean="0">
                <a:cs typeface="Arial" charset="0"/>
              </a:rPr>
              <a:pPr/>
              <a:t>3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1138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3186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5234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2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>
              <a:cs typeface="Arial" charset="0"/>
            </a:endParaRPr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A5E0A7-D248-41E3-8A70-A235DA829119}" type="slidenum">
              <a:rPr lang="ru-RU" altLang="ru-RU" smtClean="0">
                <a:cs typeface="Arial" charset="0"/>
              </a:rPr>
              <a:pPr/>
              <a:t>4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>
              <a:cs typeface="Arial" charset="0"/>
            </a:endParaRPr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410DE3-CEB3-4AB3-9B04-FBB6C2A45499}" type="slidenum">
              <a:rPr lang="ru-RU" altLang="ru-RU" smtClean="0">
                <a:cs typeface="Arial" charset="0"/>
              </a:rPr>
              <a:pPr/>
              <a:t>5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988" y="107950"/>
            <a:ext cx="8893175" cy="10223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71463" y="1606550"/>
            <a:ext cx="10934700" cy="2994025"/>
          </a:xfrm>
        </p:spPr>
        <p:txBody>
          <a:bodyPr/>
          <a:lstStyle/>
          <a:p>
            <a:pPr lvl="0"/>
            <a:endParaRPr lang="ru-RU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232025" y="1944688"/>
            <a:ext cx="889317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Наименование доклада</a:t>
            </a:r>
          </a:p>
        </p:txBody>
      </p:sp>
      <p:pic>
        <p:nvPicPr>
          <p:cNvPr id="1027" name="Picture 16" descr="Layer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1">
            <a:extLst>
              <a:ext uri="{FF2B5EF4-FFF2-40B4-BE49-F238E27FC236}"/>
            </a:extLst>
          </p:cNvPr>
          <p:cNvSpPr txBox="1">
            <a:spLocks noChangeArrowheads="1"/>
          </p:cNvSpPr>
          <p:nvPr userDrawn="1"/>
        </p:nvSpPr>
        <p:spPr bwMode="auto">
          <a:xfrm>
            <a:off x="2160588" y="1079500"/>
            <a:ext cx="3382962" cy="3048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ru-RU" sz="1400" b="0">
                <a:solidFill>
                  <a:srgbClr val="800000"/>
                </a:solidFill>
                <a:cs typeface="+mn-cs"/>
              </a:rPr>
              <a:t>28–30</a:t>
            </a:r>
            <a:r>
              <a:rPr lang="ru-RU" altLang="ru-RU" sz="1400" b="0">
                <a:solidFill>
                  <a:srgbClr val="800000"/>
                </a:solidFill>
                <a:cs typeface="+mn-cs"/>
              </a:rPr>
              <a:t> сентября</a:t>
            </a:r>
            <a:r>
              <a:rPr lang="ru-RU" altLang="ru-RU" sz="1400" b="0">
                <a:solidFill>
                  <a:srgbClr val="800000"/>
                </a:solidFill>
                <a:cs typeface="Arial" panose="020B0604020202020204" pitchFamily="34" charset="0"/>
              </a:rPr>
              <a:t> </a:t>
            </a:r>
            <a:r>
              <a:rPr lang="en-US" altLang="ru-RU" sz="1400" b="0">
                <a:solidFill>
                  <a:srgbClr val="800000"/>
                </a:solidFill>
                <a:cs typeface="Arial" panose="020B0604020202020204" pitchFamily="34" charset="0"/>
              </a:rPr>
              <a:t>20</a:t>
            </a:r>
            <a:r>
              <a:rPr lang="ru-RU" altLang="ru-RU" sz="1400" b="0">
                <a:solidFill>
                  <a:srgbClr val="800000"/>
                </a:solidFill>
                <a:cs typeface="Arial" panose="020B0604020202020204" pitchFamily="34" charset="0"/>
              </a:rPr>
              <a:t>24</a:t>
            </a:r>
            <a:r>
              <a:rPr lang="en-US" altLang="ru-RU" sz="1400" b="0">
                <a:solidFill>
                  <a:srgbClr val="800000"/>
                </a:solidFill>
                <a:cs typeface="Arial" panose="020B0604020202020204" pitchFamily="34" charset="0"/>
              </a:rPr>
              <a:t> </a:t>
            </a:r>
            <a:r>
              <a:rPr lang="ru-RU" altLang="ru-RU" sz="1400" b="0">
                <a:solidFill>
                  <a:srgbClr val="800000"/>
                </a:solidFill>
                <a:cs typeface="Arial" panose="020B0604020202020204" pitchFamily="34" charset="0"/>
              </a:rPr>
              <a:t>года</a:t>
            </a:r>
          </a:p>
        </p:txBody>
      </p:sp>
      <p:sp>
        <p:nvSpPr>
          <p:cNvPr id="1029" name="Text Box 44">
            <a:extLst>
              <a:ext uri="{FF2B5EF4-FFF2-40B4-BE49-F238E27FC236}"/>
            </a:extLst>
          </p:cNvPr>
          <p:cNvSpPr txBox="1">
            <a:spLocks noChangeArrowheads="1"/>
          </p:cNvSpPr>
          <p:nvPr userDrawn="1"/>
        </p:nvSpPr>
        <p:spPr bwMode="auto">
          <a:xfrm>
            <a:off x="2160588" y="360363"/>
            <a:ext cx="4749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altLang="ru-RU" sz="2000">
                <a:solidFill>
                  <a:srgbClr val="D20000"/>
                </a:solidFill>
                <a:cs typeface="+mn-cs"/>
              </a:rPr>
              <a:t>Семинар партнеров фирмы «1С»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91" r:id="rId1"/>
    <p:sldLayoutId id="2147486792" r:id="rId2"/>
    <p:sldLayoutId id="2147486793" r:id="rId3"/>
    <p:sldLayoutId id="2147486794" r:id="rId4"/>
    <p:sldLayoutId id="2147486795" r:id="rId5"/>
    <p:sldLayoutId id="2147486796" r:id="rId6"/>
    <p:sldLayoutId id="2147486797" r:id="rId7"/>
    <p:sldLayoutId id="2147486798" r:id="rId8"/>
    <p:sldLayoutId id="2147486799" r:id="rId9"/>
    <p:sldLayoutId id="2147486800" r:id="rId10"/>
    <p:sldLayoutId id="2147486801" r:id="rId11"/>
    <p:sldLayoutId id="214748680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433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4340" name="Picture 16" descr="Layer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6" descr="Layer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0602913" y="6035675"/>
            <a:ext cx="919162" cy="360363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50000"/>
              </a:spcBef>
              <a:defRPr/>
            </a:pPr>
            <a:fld id="{D8425655-B713-47D7-AFB1-589A810737D1}" type="slidenum">
              <a:rPr lang="ru-RU" altLang="ru-RU" sz="1600" smtClean="0">
                <a:solidFill>
                  <a:schemeClr val="tx2"/>
                </a:solidFill>
                <a:cs typeface="Arial" panose="020B0604020202020204" pitchFamily="34" charset="0"/>
              </a:rPr>
              <a:pPr algn="r">
                <a:lnSpc>
                  <a:spcPct val="110000"/>
                </a:lnSpc>
                <a:spcBef>
                  <a:spcPct val="50000"/>
                </a:spcBef>
                <a:defRPr/>
              </a:pPr>
              <a:t>‹#›</a:t>
            </a:fld>
            <a:endParaRPr lang="ru-RU" altLang="ru-RU" sz="160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03" r:id="rId1"/>
    <p:sldLayoutId id="2147486804" r:id="rId2"/>
    <p:sldLayoutId id="2147486805" r:id="rId3"/>
    <p:sldLayoutId id="2147486806" r:id="rId4"/>
    <p:sldLayoutId id="2147486807" r:id="rId5"/>
    <p:sldLayoutId id="2147486808" r:id="rId6"/>
    <p:sldLayoutId id="2147486809" r:id="rId7"/>
    <p:sldLayoutId id="2147486810" r:id="rId8"/>
    <p:sldLayoutId id="2147486811" r:id="rId9"/>
    <p:sldLayoutId id="2147486812" r:id="rId10"/>
    <p:sldLayoutId id="2147486813" r:id="rId11"/>
    <p:sldLayoutId id="2147486814" r:id="rId12"/>
    <p:sldLayoutId id="214748681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5" Type="http://schemas.openxmlformats.org/officeDocument/2006/relationships/image" Target="../media/image1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png"/><Relationship Id="rId5" Type="http://schemas.openxmlformats.org/officeDocument/2006/relationships/image" Target="../media/image1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5792788" y="1727200"/>
            <a:ext cx="184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>
            <a:lvl1pPr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r>
              <a:rPr lang="ru-RU" altLang="ru-RU" sz="2400" b="0">
                <a:solidFill>
                  <a:schemeClr val="tx1"/>
                </a:solidFill>
                <a:cs typeface="Arial" panose="020B0604020202020204" pitchFamily="34" charset="0"/>
              </a:rPr>
              <a:t/>
            </a:r>
            <a:br>
              <a:rPr lang="ru-RU" altLang="ru-RU" sz="2400" b="0">
                <a:solidFill>
                  <a:schemeClr val="tx1"/>
                </a:solidFill>
                <a:cs typeface="Arial" panose="020B0604020202020204" pitchFamily="34" charset="0"/>
              </a:rPr>
            </a:br>
            <a:endParaRPr lang="en-US" altLang="ru-RU" sz="2400" b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endParaRPr lang="ru-RU" altLang="ru-RU" sz="2400" b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0722" name="Rectangle 10"/>
          <p:cNvSpPr>
            <a:spLocks noChangeArrowheads="1"/>
          </p:cNvSpPr>
          <p:nvPr/>
        </p:nvSpPr>
        <p:spPr bwMode="auto">
          <a:xfrm>
            <a:off x="9545638" y="5545138"/>
            <a:ext cx="163195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altLang="ru-RU" sz="1400">
                <a:solidFill>
                  <a:srgbClr val="CC3300"/>
                </a:solidFill>
              </a:rPr>
              <a:t>Головин Денис</a:t>
            </a:r>
            <a:br>
              <a:rPr lang="ru-RU" altLang="ru-RU" sz="1400">
                <a:solidFill>
                  <a:srgbClr val="CC3300"/>
                </a:solidFill>
              </a:rPr>
            </a:br>
            <a:r>
              <a:rPr lang="ru-RU" altLang="ru-RU" sz="1400">
                <a:solidFill>
                  <a:srgbClr val="CC3300"/>
                </a:solidFill>
              </a:rPr>
              <a:t>Эксперт 1С-ЭДО</a:t>
            </a:r>
            <a:endParaRPr lang="ru-RU" altLang="ru-RU" sz="2000" b="0">
              <a:solidFill>
                <a:schemeClr val="tx1"/>
              </a:solidFill>
            </a:endParaRPr>
          </a:p>
        </p:txBody>
      </p:sp>
      <p:sp>
        <p:nvSpPr>
          <p:cNvPr id="30723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2160588" y="2016125"/>
            <a:ext cx="8964612" cy="1022350"/>
          </a:xfrm>
        </p:spPr>
        <p:txBody>
          <a:bodyPr/>
          <a:lstStyle/>
          <a:p>
            <a:r>
              <a:rPr lang="ru-RU" altLang="ru-RU" sz="5200" smtClean="0"/>
              <a:t>Новое в 1С-ЭДО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8875" y="1152525"/>
            <a:ext cx="9204325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Загрузка формализованных документов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/>
            </a:extLst>
          </p:cNvPr>
          <p:cNvSpPr/>
          <p:nvPr/>
        </p:nvSpPr>
        <p:spPr bwMode="auto">
          <a:xfrm>
            <a:off x="9001125" y="1773238"/>
            <a:ext cx="2160588" cy="1322387"/>
          </a:xfrm>
          <a:prstGeom prst="roundRect">
            <a:avLst/>
          </a:prstGeom>
          <a:solidFill>
            <a:srgbClr val="FFDE07">
              <a:alpha val="75000"/>
            </a:srgbClr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buSzPct val="120000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Определяются все реквизиты электронного документа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/>
            </a:extLst>
          </p:cNvPr>
          <p:cNvSpPr/>
          <p:nvPr/>
        </p:nvSpPr>
        <p:spPr bwMode="auto">
          <a:xfrm>
            <a:off x="396875" y="4248150"/>
            <a:ext cx="2339975" cy="1322388"/>
          </a:xfrm>
          <a:prstGeom prst="roundRect">
            <a:avLst/>
          </a:prstGeom>
          <a:solidFill>
            <a:srgbClr val="FFDE07">
              <a:alpha val="75000"/>
            </a:srgbClr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buSzPct val="120000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После загрузки доступны все привычные функции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3850" y="1049338"/>
            <a:ext cx="8334375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Загрузка формализованных документов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/>
            </a:extLst>
          </p:cNvPr>
          <p:cNvSpPr/>
          <p:nvPr/>
        </p:nvSpPr>
        <p:spPr bwMode="auto">
          <a:xfrm>
            <a:off x="787400" y="3576638"/>
            <a:ext cx="2471738" cy="714375"/>
          </a:xfrm>
          <a:prstGeom prst="roundRect">
            <a:avLst/>
          </a:prstGeom>
          <a:solidFill>
            <a:srgbClr val="FFDE07">
              <a:alpha val="75000"/>
            </a:srgbClr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buSzPct val="120000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Связь с документом учета</a:t>
            </a:r>
          </a:p>
        </p:txBody>
      </p:sp>
      <p:sp>
        <p:nvSpPr>
          <p:cNvPr id="9" name="Дуга 8">
            <a:extLst>
              <a:ext uri="{FF2B5EF4-FFF2-40B4-BE49-F238E27FC236}"/>
            </a:extLst>
          </p:cNvPr>
          <p:cNvSpPr/>
          <p:nvPr/>
        </p:nvSpPr>
        <p:spPr bwMode="auto">
          <a:xfrm rot="5210958">
            <a:off x="1968500" y="2162175"/>
            <a:ext cx="2012950" cy="1663700"/>
          </a:xfrm>
          <a:prstGeom prst="arc">
            <a:avLst>
              <a:gd name="adj1" fmla="val 15459261"/>
              <a:gd name="adj2" fmla="val 20933734"/>
            </a:avLst>
          </a:prstGeom>
          <a:noFill/>
          <a:ln w="31750">
            <a:solidFill>
              <a:srgbClr val="FFDE07"/>
            </a:solidFill>
            <a:prstDash val="solid"/>
            <a:headEnd type="triangle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marL="381000" indent="-381000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4"/>
              </a:buBlip>
              <a:defRPr/>
            </a:pPr>
            <a:endParaRPr lang="ru-RU" b="0" dirty="0">
              <a:latin typeface="Arial" panose="020B0604020202020204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Массовая отправка файлов</a:t>
            </a:r>
          </a:p>
        </p:txBody>
      </p:sp>
      <p:sp>
        <p:nvSpPr>
          <p:cNvPr id="53250" name="Прямоугольник: скругленные углы 16"/>
          <p:cNvSpPr>
            <a:spLocks noChangeArrowheads="1"/>
          </p:cNvSpPr>
          <p:nvPr/>
        </p:nvSpPr>
        <p:spPr bwMode="auto">
          <a:xfrm>
            <a:off x="5256213" y="1365250"/>
            <a:ext cx="5735637" cy="1203325"/>
          </a:xfrm>
          <a:prstGeom prst="roundRect">
            <a:avLst>
              <a:gd name="adj" fmla="val 16667"/>
            </a:avLst>
          </a:prstGeom>
          <a:solidFill>
            <a:srgbClr val="FFDE07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81000" indent="-381000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  <p:sp>
        <p:nvSpPr>
          <p:cNvPr id="11" name="TextBox 10">
            <a:extLst>
              <a:ext uri="{FF2B5EF4-FFF2-40B4-BE49-F238E27FC236}"/>
            </a:extLst>
          </p:cNvPr>
          <p:cNvSpPr txBox="1"/>
          <p:nvPr/>
        </p:nvSpPr>
        <p:spPr>
          <a:xfrm>
            <a:off x="504825" y="1439863"/>
            <a:ext cx="5040313" cy="1006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6000" dirty="0">
                <a:solidFill>
                  <a:srgbClr val="FFDE07"/>
                </a:solidFill>
                <a:latin typeface="+mn-lt"/>
                <a:cs typeface="+mn-cs"/>
              </a:rPr>
              <a:t>СЦЕНАРИИ:</a:t>
            </a:r>
          </a:p>
        </p:txBody>
      </p:sp>
      <p:sp>
        <p:nvSpPr>
          <p:cNvPr id="12" name="Прямоугольник 11">
            <a:extLst>
              <a:ext uri="{FF2B5EF4-FFF2-40B4-BE49-F238E27FC236}"/>
            </a:extLst>
          </p:cNvPr>
          <p:cNvSpPr/>
          <p:nvPr/>
        </p:nvSpPr>
        <p:spPr>
          <a:xfrm>
            <a:off x="5256213" y="1368425"/>
            <a:ext cx="573563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altLang="ru-RU" sz="2400" b="0" dirty="0">
                <a:solidFill>
                  <a:schemeClr val="tx1"/>
                </a:solidFill>
                <a:latin typeface="+mn-lt"/>
                <a:cs typeface="+mn-cs"/>
              </a:rPr>
              <a:t>Несколько файлов – один контрагент</a:t>
            </a:r>
          </a:p>
          <a:p>
            <a:pPr marL="342900" indent="-342900" eaLnBrk="0" hangingPunct="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altLang="ru-RU" sz="2400" b="0" dirty="0">
                <a:solidFill>
                  <a:schemeClr val="tx1"/>
                </a:solidFill>
                <a:latin typeface="+mn-lt"/>
                <a:cs typeface="+mn-cs"/>
              </a:rPr>
              <a:t>Один файл – несколько контрагентов</a:t>
            </a:r>
          </a:p>
          <a:p>
            <a:pPr marL="342900" indent="-342900" eaLnBrk="0" hangingPunct="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altLang="ru-RU" sz="2400" b="0" dirty="0">
                <a:solidFill>
                  <a:schemeClr val="tx1"/>
                </a:solidFill>
                <a:latin typeface="+mn-lt"/>
                <a:cs typeface="+mn-cs"/>
              </a:rPr>
              <a:t>Много файлов – много контрагентов</a:t>
            </a:r>
          </a:p>
        </p:txBody>
      </p:sp>
      <p:pic>
        <p:nvPicPr>
          <p:cNvPr id="53253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2975" y="2808288"/>
            <a:ext cx="9636125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Дуга 12">
            <a:extLst>
              <a:ext uri="{FF2B5EF4-FFF2-40B4-BE49-F238E27FC236}"/>
            </a:extLst>
          </p:cNvPr>
          <p:cNvSpPr/>
          <p:nvPr/>
        </p:nvSpPr>
        <p:spPr bwMode="auto">
          <a:xfrm>
            <a:off x="8785225" y="1455738"/>
            <a:ext cx="2520950" cy="2647950"/>
          </a:xfrm>
          <a:prstGeom prst="arc">
            <a:avLst>
              <a:gd name="adj1" fmla="val 18682175"/>
              <a:gd name="adj2" fmla="val 7528795"/>
            </a:avLst>
          </a:prstGeom>
          <a:noFill/>
          <a:ln w="28575" cap="flat" cmpd="sng" algn="ctr">
            <a:solidFill>
              <a:srgbClr val="FFDE07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marL="381000" indent="-381000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  <a:defRPr/>
            </a:pPr>
            <a:endParaRPr lang="ru-RU" b="0">
              <a:latin typeface="Arial" panose="020B0604020202020204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Массовая отправка файлов</a:t>
            </a:r>
          </a:p>
        </p:txBody>
      </p:sp>
      <p:pic>
        <p:nvPicPr>
          <p:cNvPr id="55298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488" y="1331913"/>
            <a:ext cx="10071100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: скругленные углы 9">
            <a:extLst>
              <a:ext uri="{FF2B5EF4-FFF2-40B4-BE49-F238E27FC236}"/>
            </a:extLst>
          </p:cNvPr>
          <p:cNvSpPr/>
          <p:nvPr/>
        </p:nvSpPr>
        <p:spPr bwMode="auto">
          <a:xfrm>
            <a:off x="20638" y="4584700"/>
            <a:ext cx="2582862" cy="714375"/>
          </a:xfrm>
          <a:prstGeom prst="roundRect">
            <a:avLst/>
          </a:prstGeom>
          <a:solidFill>
            <a:srgbClr val="FFDE07">
              <a:alpha val="75000"/>
            </a:srgbClr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buSzPct val="120000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Выбор разных получателей</a:t>
            </a:r>
          </a:p>
        </p:txBody>
      </p:sp>
      <p:sp>
        <p:nvSpPr>
          <p:cNvPr id="11" name="Дуга 10">
            <a:extLst>
              <a:ext uri="{FF2B5EF4-FFF2-40B4-BE49-F238E27FC236}"/>
            </a:extLst>
          </p:cNvPr>
          <p:cNvSpPr/>
          <p:nvPr/>
        </p:nvSpPr>
        <p:spPr bwMode="auto">
          <a:xfrm rot="5974193">
            <a:off x="1612107" y="3504406"/>
            <a:ext cx="1795462" cy="1285875"/>
          </a:xfrm>
          <a:prstGeom prst="arc">
            <a:avLst>
              <a:gd name="adj1" fmla="val 15392387"/>
              <a:gd name="adj2" fmla="val 20801221"/>
            </a:avLst>
          </a:prstGeom>
          <a:noFill/>
          <a:ln w="31750">
            <a:solidFill>
              <a:srgbClr val="FFDE07"/>
            </a:solidFill>
            <a:prstDash val="solid"/>
            <a:headEnd type="triangle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marL="381000" indent="-381000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4"/>
              </a:buBlip>
              <a:defRPr/>
            </a:pPr>
            <a:endParaRPr lang="ru-RU" b="0" dirty="0">
              <a:latin typeface="Arial" panose="020B0604020202020204" pitchFamily="34" charset="0"/>
              <a:cs typeface="+mn-cs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/>
            </a:extLst>
          </p:cNvPr>
          <p:cNvSpPr/>
          <p:nvPr/>
        </p:nvSpPr>
        <p:spPr bwMode="auto">
          <a:xfrm>
            <a:off x="8620125" y="935038"/>
            <a:ext cx="2541588" cy="1019175"/>
          </a:xfrm>
          <a:prstGeom prst="roundRect">
            <a:avLst/>
          </a:prstGeom>
          <a:solidFill>
            <a:srgbClr val="FFDE07">
              <a:alpha val="75000"/>
            </a:srgbClr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buSzPct val="120000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Предпросмотр формализованных</a:t>
            </a:r>
            <a:r>
              <a:rPr lang="en-US" b="0" dirty="0">
                <a:solidFill>
                  <a:schemeClr val="tx1"/>
                </a:solidFill>
                <a:latin typeface="+mn-lt"/>
                <a:cs typeface="+mn-cs"/>
              </a:rPr>
              <a:t>xml </a:t>
            </a: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файлов</a:t>
            </a:r>
          </a:p>
        </p:txBody>
      </p:sp>
      <p:sp>
        <p:nvSpPr>
          <p:cNvPr id="13" name="Дуга 12">
            <a:extLst>
              <a:ext uri="{FF2B5EF4-FFF2-40B4-BE49-F238E27FC236}"/>
            </a:extLst>
          </p:cNvPr>
          <p:cNvSpPr/>
          <p:nvPr/>
        </p:nvSpPr>
        <p:spPr bwMode="auto">
          <a:xfrm rot="16634724">
            <a:off x="7830344" y="1715294"/>
            <a:ext cx="2012950" cy="1665288"/>
          </a:xfrm>
          <a:prstGeom prst="arc">
            <a:avLst>
              <a:gd name="adj1" fmla="val 15392387"/>
              <a:gd name="adj2" fmla="val 20434870"/>
            </a:avLst>
          </a:prstGeom>
          <a:noFill/>
          <a:ln w="31750">
            <a:solidFill>
              <a:srgbClr val="FFDE07"/>
            </a:solidFill>
            <a:prstDash val="solid"/>
            <a:headEnd type="triangle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marL="381000" indent="-381000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4"/>
              </a:buBlip>
              <a:defRPr/>
            </a:pPr>
            <a:endParaRPr lang="ru-RU" b="0" dirty="0">
              <a:latin typeface="Arial" panose="020B0604020202020204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Массовая отправка файлов</a:t>
            </a:r>
          </a:p>
        </p:txBody>
      </p:sp>
      <p:pic>
        <p:nvPicPr>
          <p:cNvPr id="57346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6138" y="1201738"/>
            <a:ext cx="7289800" cy="516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: скругленные углы 9">
            <a:extLst>
              <a:ext uri="{FF2B5EF4-FFF2-40B4-BE49-F238E27FC236}"/>
            </a:extLst>
          </p:cNvPr>
          <p:cNvSpPr/>
          <p:nvPr/>
        </p:nvSpPr>
        <p:spPr bwMode="auto">
          <a:xfrm>
            <a:off x="215900" y="4243388"/>
            <a:ext cx="2582863" cy="714375"/>
          </a:xfrm>
          <a:prstGeom prst="roundRect">
            <a:avLst/>
          </a:prstGeom>
          <a:solidFill>
            <a:srgbClr val="FFDE07">
              <a:alpha val="75000"/>
            </a:srgbClr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buSzPct val="120000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Разные файлы –один получатель</a:t>
            </a:r>
          </a:p>
        </p:txBody>
      </p:sp>
      <p:sp>
        <p:nvSpPr>
          <p:cNvPr id="11" name="Дуга 10">
            <a:extLst>
              <a:ext uri="{FF2B5EF4-FFF2-40B4-BE49-F238E27FC236}"/>
            </a:extLst>
          </p:cNvPr>
          <p:cNvSpPr/>
          <p:nvPr/>
        </p:nvSpPr>
        <p:spPr bwMode="auto">
          <a:xfrm rot="5974193">
            <a:off x="1807369" y="3163094"/>
            <a:ext cx="1795463" cy="1285875"/>
          </a:xfrm>
          <a:prstGeom prst="arc">
            <a:avLst>
              <a:gd name="adj1" fmla="val 15392387"/>
              <a:gd name="adj2" fmla="val 20801221"/>
            </a:avLst>
          </a:prstGeom>
          <a:noFill/>
          <a:ln w="31750">
            <a:solidFill>
              <a:srgbClr val="FFDE07"/>
            </a:solidFill>
            <a:prstDash val="solid"/>
            <a:headEnd type="triangle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marL="381000" indent="-381000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4"/>
              </a:buBlip>
              <a:defRPr/>
            </a:pPr>
            <a:endParaRPr lang="ru-RU" b="0" dirty="0">
              <a:latin typeface="Arial" panose="020B0604020202020204" pitchFamily="34" charset="0"/>
              <a:cs typeface="+mn-cs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/>
            </a:extLst>
          </p:cNvPr>
          <p:cNvSpPr/>
          <p:nvPr/>
        </p:nvSpPr>
        <p:spPr bwMode="auto">
          <a:xfrm>
            <a:off x="8329613" y="2220913"/>
            <a:ext cx="2541587" cy="1019175"/>
          </a:xfrm>
          <a:prstGeom prst="roundRect">
            <a:avLst/>
          </a:prstGeom>
          <a:solidFill>
            <a:srgbClr val="FFDE07">
              <a:alpha val="75000"/>
            </a:srgbClr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buSzPct val="120000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Автоматическое заполнение получателя</a:t>
            </a:r>
          </a:p>
        </p:txBody>
      </p:sp>
      <p:sp>
        <p:nvSpPr>
          <p:cNvPr id="13" name="Дуга 12">
            <a:extLst>
              <a:ext uri="{FF2B5EF4-FFF2-40B4-BE49-F238E27FC236}"/>
            </a:extLst>
          </p:cNvPr>
          <p:cNvSpPr/>
          <p:nvPr/>
        </p:nvSpPr>
        <p:spPr bwMode="auto">
          <a:xfrm rot="16634724">
            <a:off x="7539832" y="3001169"/>
            <a:ext cx="2012950" cy="1665287"/>
          </a:xfrm>
          <a:prstGeom prst="arc">
            <a:avLst>
              <a:gd name="adj1" fmla="val 15392387"/>
              <a:gd name="adj2" fmla="val 20434870"/>
            </a:avLst>
          </a:prstGeom>
          <a:noFill/>
          <a:ln w="31750">
            <a:solidFill>
              <a:srgbClr val="FFDE07"/>
            </a:solidFill>
            <a:prstDash val="solid"/>
            <a:headEnd type="triangle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marL="381000" indent="-381000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4"/>
              </a:buBlip>
              <a:defRPr/>
            </a:pPr>
            <a:endParaRPr lang="ru-RU" b="0" dirty="0">
              <a:latin typeface="Arial" panose="020B0604020202020204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Контроль размера пакетов</a:t>
            </a:r>
          </a:p>
        </p:txBody>
      </p:sp>
      <p:pic>
        <p:nvPicPr>
          <p:cNvPr id="59394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113" y="1384300"/>
            <a:ext cx="10737850" cy="588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: скругленные углы 8">
            <a:extLst>
              <a:ext uri="{FF2B5EF4-FFF2-40B4-BE49-F238E27FC236}"/>
            </a:extLst>
          </p:cNvPr>
          <p:cNvSpPr/>
          <p:nvPr/>
        </p:nvSpPr>
        <p:spPr bwMode="auto">
          <a:xfrm>
            <a:off x="7485063" y="1644650"/>
            <a:ext cx="2668587" cy="1019175"/>
          </a:xfrm>
          <a:prstGeom prst="roundRect">
            <a:avLst/>
          </a:prstGeom>
          <a:solidFill>
            <a:srgbClr val="FFDE07">
              <a:alpha val="75000"/>
            </a:srgbClr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buSzPct val="120000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Проверка количества файлов и размера пакета</a:t>
            </a:r>
          </a:p>
        </p:txBody>
      </p:sp>
      <p:sp>
        <p:nvSpPr>
          <p:cNvPr id="10" name="Дуга 9">
            <a:extLst>
              <a:ext uri="{FF2B5EF4-FFF2-40B4-BE49-F238E27FC236}"/>
            </a:extLst>
          </p:cNvPr>
          <p:cNvSpPr/>
          <p:nvPr/>
        </p:nvSpPr>
        <p:spPr bwMode="auto">
          <a:xfrm rot="16634724">
            <a:off x="6696075" y="2354263"/>
            <a:ext cx="2011363" cy="1665287"/>
          </a:xfrm>
          <a:prstGeom prst="arc">
            <a:avLst>
              <a:gd name="adj1" fmla="val 15392387"/>
              <a:gd name="adj2" fmla="val 20434870"/>
            </a:avLst>
          </a:prstGeom>
          <a:noFill/>
          <a:ln w="31750">
            <a:solidFill>
              <a:srgbClr val="FFDE07"/>
            </a:solidFill>
            <a:prstDash val="solid"/>
            <a:headEnd type="triangle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marL="381000" indent="-381000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4"/>
              </a:buBlip>
              <a:defRPr/>
            </a:pPr>
            <a:endParaRPr lang="ru-RU" b="0" dirty="0">
              <a:latin typeface="Arial" panose="020B0604020202020204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4">
            <a:extLst>
              <a:ext uri="{FF2B5EF4-FFF2-40B4-BE49-F238E27FC236}"/>
            </a:extLst>
          </p:cNvPr>
          <p:cNvSpPr/>
          <p:nvPr/>
        </p:nvSpPr>
        <p:spPr>
          <a:xfrm>
            <a:off x="6337101" y="-1863018"/>
            <a:ext cx="10206214" cy="10206209"/>
          </a:xfrm>
          <a:prstGeom prst="ellipse">
            <a:avLst/>
          </a:prstGeom>
          <a:pattFill prst="pct75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lIns="91428" tIns="45714" rIns="91428" bIns="45714" anchor="ctr"/>
          <a:lstStyle/>
          <a:p>
            <a:pPr algn="ctr" defTabSz="914309" eaLnBrk="0" hangingPunct="0">
              <a:defRPr/>
            </a:pPr>
            <a:endParaRPr lang="ru-RU" sz="450" kern="0" dirty="0" err="1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/>
            </a:extLst>
          </p:cNvPr>
          <p:cNvSpPr/>
          <p:nvPr/>
        </p:nvSpPr>
        <p:spPr bwMode="auto">
          <a:xfrm>
            <a:off x="1008063" y="1998663"/>
            <a:ext cx="9648825" cy="1431925"/>
          </a:xfrm>
          <a:prstGeom prst="roundRect">
            <a:avLst>
              <a:gd name="adj" fmla="val 50000"/>
            </a:avLst>
          </a:prstGeom>
          <a:solidFill>
            <a:srgbClr val="FFDE07"/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eaLnBrk="0" hangingPunct="0">
              <a:defRPr/>
            </a:pPr>
            <a:r>
              <a:rPr lang="ru-RU" sz="6000" b="0" dirty="0">
                <a:solidFill>
                  <a:schemeClr val="tx1"/>
                </a:solidFill>
                <a:latin typeface="+mn-lt"/>
                <a:cs typeface="+mn-cs"/>
              </a:rPr>
              <a:t>ЛЕГКОГО ИНТЕРФЕЙСА</a:t>
            </a:r>
          </a:p>
        </p:txBody>
      </p:sp>
      <p:sp>
        <p:nvSpPr>
          <p:cNvPr id="8" name="TextBox 7">
            <a:extLst>
              <a:ext uri="{FF2B5EF4-FFF2-40B4-BE49-F238E27FC236}"/>
            </a:extLst>
          </p:cNvPr>
          <p:cNvSpPr txBox="1"/>
          <p:nvPr/>
        </p:nvSpPr>
        <p:spPr>
          <a:xfrm>
            <a:off x="1152525" y="1432336"/>
            <a:ext cx="504056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6000" dirty="0">
                <a:ln w="28575">
                  <a:solidFill>
                    <a:schemeClr val="bg1"/>
                  </a:solidFill>
                </a:ln>
                <a:solidFill>
                  <a:schemeClr val="tx1"/>
                </a:solidFill>
                <a:latin typeface="+mn-lt"/>
                <a:cs typeface="+mn-cs"/>
              </a:rPr>
              <a:t>РАЗВИТИЕ</a:t>
            </a:r>
            <a:endParaRPr lang="en-US" sz="6000" dirty="0">
              <a:ln w="28575">
                <a:solidFill>
                  <a:schemeClr val="bg1"/>
                </a:solidFill>
              </a:ln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1152525" y="3795713"/>
            <a:ext cx="8137525" cy="1497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150000"/>
              </a:lnSpc>
              <a:buClr>
                <a:srgbClr val="D61521"/>
              </a:buClr>
              <a:buFont typeface="Arial" panose="020B0604020202020204" pitchFamily="34" charset="0"/>
              <a:buChar char="»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новая визуализация карточек электронных документов</a:t>
            </a:r>
          </a:p>
          <a:p>
            <a:pPr marL="342900" indent="-342900" eaLnBrk="0" hangingPunct="0">
              <a:lnSpc>
                <a:spcPct val="150000"/>
              </a:lnSpc>
              <a:buClr>
                <a:srgbClr val="D61521"/>
              </a:buClr>
              <a:buFont typeface="Arial" panose="020B0604020202020204" pitchFamily="34" charset="0"/>
              <a:buChar char="»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протокол обмена электронными документами</a:t>
            </a:r>
          </a:p>
          <a:p>
            <a:pPr marL="342900" indent="-342900" eaLnBrk="0" hangingPunct="0">
              <a:lnSpc>
                <a:spcPct val="150000"/>
              </a:lnSpc>
              <a:buClr>
                <a:srgbClr val="D61521"/>
              </a:buClr>
              <a:buFont typeface="Arial" panose="020B0604020202020204" pitchFamily="34" charset="0"/>
              <a:buChar char="»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панель кратких сведений по электронному документу</a:t>
            </a:r>
          </a:p>
        </p:txBody>
      </p:sp>
      <p:pic>
        <p:nvPicPr>
          <p:cNvPr id="61447" name="Picture 2" descr="https://lh6.googleusercontent.com/proxy/Ale2gaX6bS4AwOggAH8hwLJznHX_iPtOppswt_ZLGqZ0MWrXJfnKjvFku2bCjwfqftLMIzpWi3EWd9QC85idhUfS_ZhOboJ8Ohb3F7sWD_Zel8MU-DJ-SMYgMjK355hj3VeZg46ca09IbAEpsto4QMptcHu_z5TBEiGxSMs=s0-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625" y="6908800"/>
            <a:ext cx="11617325" cy="691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8" name="Рисунок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09788" y="7818438"/>
            <a:ext cx="73088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9" name="Прямоугольник 16"/>
          <p:cNvSpPr>
            <a:spLocks noChangeArrowheads="1"/>
          </p:cNvSpPr>
          <p:nvPr/>
        </p:nvSpPr>
        <p:spPr bwMode="auto">
          <a:xfrm>
            <a:off x="3673475" y="12241213"/>
            <a:ext cx="5688013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81000" indent="-381000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5"/>
              </a:buBlip>
            </a:pPr>
            <a:endParaRPr lang="ru-RU" altLang="ru-RU" b="0"/>
          </a:p>
        </p:txBody>
      </p:sp>
      <p:pic>
        <p:nvPicPr>
          <p:cNvPr id="61450" name="Рисунок 17"/>
          <p:cNvPicPr>
            <a:picLocks noChangeAspect="1"/>
          </p:cNvPicPr>
          <p:nvPr/>
        </p:nvPicPr>
        <p:blipFill>
          <a:blip r:embed="rId6"/>
          <a:srcRect l="14716" t="46324" r="24565" b="50578"/>
          <a:stretch>
            <a:fillRect/>
          </a:stretch>
        </p:blipFill>
        <p:spPr bwMode="auto">
          <a:xfrm>
            <a:off x="3876675" y="10040938"/>
            <a:ext cx="3933825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1" name="Рисунок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2588" y="8118475"/>
            <a:ext cx="6478587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https://lh6.googleusercontent.com/proxy/Ale2gaX6bS4AwOggAH8hwLJznHX_iPtOppswt_ZLGqZ0MWrXJfnKjvFku2bCjwfqftLMIzpWi3EWd9QC85idhUfS_ZhOboJ8Ohb3F7sWD_Zel8MU-DJ-SMYgMjK355hj3VeZg46ca09IbAEpsto4QMptcHu_z5TBEiGxSMs=s0-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625" y="139700"/>
            <a:ext cx="11617325" cy="691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Рисунок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09788" y="1049338"/>
            <a:ext cx="730885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: скругленные углы 15">
            <a:extLst>
              <a:ext uri="{FF2B5EF4-FFF2-40B4-BE49-F238E27FC236}"/>
            </a:extLst>
          </p:cNvPr>
          <p:cNvSpPr/>
          <p:nvPr/>
        </p:nvSpPr>
        <p:spPr bwMode="auto">
          <a:xfrm>
            <a:off x="-3311525" y="3502025"/>
            <a:ext cx="2197100" cy="1177925"/>
          </a:xfrm>
          <a:prstGeom prst="roundRect">
            <a:avLst/>
          </a:prstGeom>
          <a:solidFill>
            <a:srgbClr val="FFDE07">
              <a:alpha val="75000"/>
            </a:srgbClr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SzPct val="120000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Краткие сведения по документу</a:t>
            </a:r>
          </a:p>
        </p:txBody>
      </p:sp>
      <p:sp>
        <p:nvSpPr>
          <p:cNvPr id="17" name="Дуга 16">
            <a:extLst>
              <a:ext uri="{FF2B5EF4-FFF2-40B4-BE49-F238E27FC236}"/>
            </a:extLst>
          </p:cNvPr>
          <p:cNvSpPr/>
          <p:nvPr/>
        </p:nvSpPr>
        <p:spPr bwMode="auto">
          <a:xfrm rot="2143233" flipH="1">
            <a:off x="-1600200" y="2773363"/>
            <a:ext cx="1160462" cy="1717675"/>
          </a:xfrm>
          <a:prstGeom prst="arc">
            <a:avLst>
              <a:gd name="adj1" fmla="val 15525290"/>
              <a:gd name="adj2" fmla="val 1364269"/>
            </a:avLst>
          </a:prstGeom>
          <a:noFill/>
          <a:ln w="31750">
            <a:solidFill>
              <a:srgbClr val="FFDE07"/>
            </a:solidFill>
            <a:prstDash val="solid"/>
            <a:headEnd type="triangle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marL="381000" indent="-381000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5"/>
              </a:buBlip>
              <a:defRPr/>
            </a:pPr>
            <a:endParaRPr lang="ru-RU" b="0" dirty="0">
              <a:latin typeface="Arial" panose="020B0604020202020204" pitchFamily="34" charset="0"/>
              <a:cs typeface="+mn-cs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/>
            </a:extLst>
          </p:cNvPr>
          <p:cNvSpPr/>
          <p:nvPr/>
        </p:nvSpPr>
        <p:spPr bwMode="auto">
          <a:xfrm>
            <a:off x="12025313" y="2151063"/>
            <a:ext cx="9648825" cy="1431925"/>
          </a:xfrm>
          <a:prstGeom prst="roundRect">
            <a:avLst>
              <a:gd name="adj" fmla="val 50000"/>
            </a:avLst>
          </a:prstGeom>
          <a:solidFill>
            <a:srgbClr val="FFDE07"/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eaLnBrk="0" hangingPunct="0">
              <a:defRPr/>
            </a:pPr>
            <a:r>
              <a:rPr lang="ru-RU" sz="6000" b="0" dirty="0">
                <a:solidFill>
                  <a:schemeClr val="tx1"/>
                </a:solidFill>
                <a:latin typeface="+mn-lt"/>
                <a:cs typeface="+mn-cs"/>
              </a:rPr>
              <a:t>ЛЕГКОГО ИНТЕРФЕЙСА</a:t>
            </a:r>
          </a:p>
        </p:txBody>
      </p:sp>
      <p:sp>
        <p:nvSpPr>
          <p:cNvPr id="19" name="TextBox 18">
            <a:extLst>
              <a:ext uri="{FF2B5EF4-FFF2-40B4-BE49-F238E27FC236}"/>
            </a:extLst>
          </p:cNvPr>
          <p:cNvSpPr txBox="1"/>
          <p:nvPr/>
        </p:nvSpPr>
        <p:spPr>
          <a:xfrm>
            <a:off x="12169749" y="1584736"/>
            <a:ext cx="504056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6000" dirty="0">
                <a:ln w="28575">
                  <a:solidFill>
                    <a:schemeClr val="bg1"/>
                  </a:solidFill>
                </a:ln>
                <a:solidFill>
                  <a:schemeClr val="tx1"/>
                </a:solidFill>
                <a:latin typeface="+mn-lt"/>
                <a:cs typeface="+mn-cs"/>
              </a:rPr>
              <a:t>РАЗВИТИЕ</a:t>
            </a:r>
            <a:endParaRPr lang="en-US" sz="6000" dirty="0">
              <a:ln w="28575">
                <a:solidFill>
                  <a:schemeClr val="bg1"/>
                </a:solidFill>
              </a:ln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/>
            </a:extLst>
          </p:cNvPr>
          <p:cNvSpPr txBox="1"/>
          <p:nvPr/>
        </p:nvSpPr>
        <p:spPr>
          <a:xfrm>
            <a:off x="12169775" y="3948113"/>
            <a:ext cx="8137525" cy="1497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150000"/>
              </a:lnSpc>
              <a:buClr>
                <a:srgbClr val="D61521"/>
              </a:buClr>
              <a:buFont typeface="Arial" panose="020B0604020202020204" pitchFamily="34" charset="0"/>
              <a:buChar char="»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новые карточки электронных документов</a:t>
            </a:r>
          </a:p>
          <a:p>
            <a:pPr marL="342900" indent="-342900" eaLnBrk="0" hangingPunct="0">
              <a:lnSpc>
                <a:spcPct val="150000"/>
              </a:lnSpc>
              <a:buClr>
                <a:srgbClr val="D61521"/>
              </a:buClr>
              <a:buFont typeface="Arial" panose="020B0604020202020204" pitchFamily="34" charset="0"/>
              <a:buChar char="»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протокол обмена электронными документами</a:t>
            </a:r>
          </a:p>
          <a:p>
            <a:pPr marL="342900" indent="-342900" eaLnBrk="0" hangingPunct="0">
              <a:lnSpc>
                <a:spcPct val="150000"/>
              </a:lnSpc>
              <a:buClr>
                <a:srgbClr val="D61521"/>
              </a:buClr>
              <a:buFont typeface="Arial" panose="020B0604020202020204" pitchFamily="34" charset="0"/>
              <a:buChar char="»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панель кратких сведений по электронному документу</a:t>
            </a:r>
          </a:p>
        </p:txBody>
      </p:sp>
      <p:pic>
        <p:nvPicPr>
          <p:cNvPr id="63496" name="Рисунок 22"/>
          <p:cNvPicPr>
            <a:picLocks noChangeAspect="1"/>
          </p:cNvPicPr>
          <p:nvPr/>
        </p:nvPicPr>
        <p:blipFill>
          <a:blip r:embed="rId6"/>
          <a:srcRect l="15646" t="45898" r="22565" b="51106"/>
          <a:stretch>
            <a:fillRect/>
          </a:stretch>
        </p:blipFill>
        <p:spPr bwMode="auto">
          <a:xfrm>
            <a:off x="3943350" y="3284538"/>
            <a:ext cx="3968750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7" name="Рисунок 2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38463" y="1357313"/>
            <a:ext cx="6423025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 descr="https://lh6.googleusercontent.com/proxy/Ale2gaX6bS4AwOggAH8hwLJznHX_iPtOppswt_ZLGqZ0MWrXJfnKjvFku2bCjwfqftLMIzpWi3EWd9QC85idhUfS_ZhOboJ8Ohb3F7sWD_Zel8MU-DJ-SMYgMjK355hj3VeZg46ca09IbAEpsto4QMptcHu_z5TBEiGxSMs=s0-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87738" y="-1944688"/>
            <a:ext cx="18497551" cy="1116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Рисунок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3975" y="-474663"/>
            <a:ext cx="11637963" cy="730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Рисунок 24"/>
          <p:cNvPicPr>
            <a:picLocks noChangeAspect="1"/>
          </p:cNvPicPr>
          <p:nvPr/>
        </p:nvPicPr>
        <p:blipFill>
          <a:blip r:embed="rId5"/>
          <a:srcRect l="15433" t="46098" r="22916" b="51370"/>
          <a:stretch>
            <a:fillRect/>
          </a:stretch>
        </p:blipFill>
        <p:spPr bwMode="auto">
          <a:xfrm>
            <a:off x="2840038" y="3143250"/>
            <a:ext cx="6305550" cy="171450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5540" name="Рисунок 2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66825" y="20638"/>
            <a:ext cx="10226675" cy="677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Прямоугольник: скругленные углы 7"/>
          <p:cNvSpPr>
            <a:spLocks noChangeArrowheads="1"/>
          </p:cNvSpPr>
          <p:nvPr/>
        </p:nvSpPr>
        <p:spPr bwMode="auto">
          <a:xfrm>
            <a:off x="2851150" y="3143250"/>
            <a:ext cx="6318250" cy="1778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DE68F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81000" indent="-381000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7"/>
              </a:buBlip>
            </a:pPr>
            <a:endParaRPr lang="ru-RU" altLang="ru-RU" b="0"/>
          </a:p>
        </p:txBody>
      </p:sp>
      <p:sp>
        <p:nvSpPr>
          <p:cNvPr id="16" name="Прямоугольник: скругленные углы 15">
            <a:extLst>
              <a:ext uri="{FF2B5EF4-FFF2-40B4-BE49-F238E27FC236}"/>
            </a:extLst>
          </p:cNvPr>
          <p:cNvSpPr/>
          <p:nvPr/>
        </p:nvSpPr>
        <p:spPr bwMode="auto">
          <a:xfrm>
            <a:off x="336550" y="3575050"/>
            <a:ext cx="2197100" cy="1177925"/>
          </a:xfrm>
          <a:prstGeom prst="roundRect">
            <a:avLst/>
          </a:prstGeom>
          <a:solidFill>
            <a:srgbClr val="FFDE07">
              <a:alpha val="75000"/>
            </a:srgbClr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SzPct val="120000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Краткие сведения по документу</a:t>
            </a:r>
          </a:p>
        </p:txBody>
      </p:sp>
      <p:sp>
        <p:nvSpPr>
          <p:cNvPr id="17" name="Дуга 16">
            <a:extLst>
              <a:ext uri="{FF2B5EF4-FFF2-40B4-BE49-F238E27FC236}"/>
            </a:extLst>
          </p:cNvPr>
          <p:cNvSpPr/>
          <p:nvPr/>
        </p:nvSpPr>
        <p:spPr bwMode="auto">
          <a:xfrm rot="2143233" flipH="1">
            <a:off x="2047875" y="2846388"/>
            <a:ext cx="1160463" cy="1717675"/>
          </a:xfrm>
          <a:prstGeom prst="arc">
            <a:avLst>
              <a:gd name="adj1" fmla="val 15525290"/>
              <a:gd name="adj2" fmla="val 1364269"/>
            </a:avLst>
          </a:prstGeom>
          <a:noFill/>
          <a:ln w="31750">
            <a:solidFill>
              <a:srgbClr val="FFDE07"/>
            </a:solidFill>
            <a:prstDash val="solid"/>
            <a:headEnd type="triangle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marL="381000" indent="-381000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7"/>
              </a:buBlip>
              <a:defRPr/>
            </a:pPr>
            <a:endParaRPr lang="ru-RU" b="0" dirty="0">
              <a:latin typeface="Arial" panose="020B0604020202020204" pitchFamily="34" charset="0"/>
              <a:cs typeface="+mn-cs"/>
            </a:endParaRPr>
          </a:p>
        </p:txBody>
      </p:sp>
      <p:sp>
        <p:nvSpPr>
          <p:cNvPr id="655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74">
            <a:extLst>
              <a:ext uri="{FF2B5EF4-FFF2-40B4-BE49-F238E27FC236}"/>
            </a:extLst>
          </p:cNvPr>
          <p:cNvSpPr/>
          <p:nvPr/>
        </p:nvSpPr>
        <p:spPr>
          <a:xfrm>
            <a:off x="6356023" y="-1863018"/>
            <a:ext cx="10206214" cy="10206209"/>
          </a:xfrm>
          <a:prstGeom prst="ellipse">
            <a:avLst/>
          </a:prstGeom>
          <a:pattFill prst="pct75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lIns="91428" tIns="45714" rIns="91428" bIns="45714" anchor="ctr"/>
          <a:lstStyle/>
          <a:p>
            <a:pPr algn="ctr" defTabSz="914309" eaLnBrk="0" hangingPunct="0">
              <a:defRPr/>
            </a:pPr>
            <a:endParaRPr lang="ru-RU" sz="450" kern="0" dirty="0" err="1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/>
            </a:extLst>
          </p:cNvPr>
          <p:cNvSpPr/>
          <p:nvPr/>
        </p:nvSpPr>
        <p:spPr bwMode="auto">
          <a:xfrm>
            <a:off x="1008063" y="1458913"/>
            <a:ext cx="9648825" cy="1431925"/>
          </a:xfrm>
          <a:prstGeom prst="roundRect">
            <a:avLst>
              <a:gd name="adj" fmla="val 50000"/>
            </a:avLst>
          </a:prstGeom>
          <a:solidFill>
            <a:srgbClr val="FFDE07"/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eaLnBrk="0" hangingPunct="0">
              <a:defRPr/>
            </a:pPr>
            <a:r>
              <a:rPr lang="ru-RU" sz="6000" b="0" dirty="0">
                <a:solidFill>
                  <a:schemeClr val="tx1"/>
                </a:solidFill>
                <a:latin typeface="+mn-lt"/>
                <a:cs typeface="+mn-cs"/>
              </a:rPr>
              <a:t>ЛЕГКИЕ КАРТОЧКИ</a:t>
            </a:r>
          </a:p>
        </p:txBody>
      </p:sp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1152525" y="3255963"/>
            <a:ext cx="9217025" cy="2465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150000"/>
              </a:lnSpc>
              <a:buClr>
                <a:srgbClr val="D61521"/>
              </a:buClr>
              <a:buFont typeface="Arial" panose="020B0604020202020204" pitchFamily="34" charset="0"/>
              <a:buChar char="»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состояние документооборота и подсказки по действиям с документом</a:t>
            </a:r>
          </a:p>
          <a:p>
            <a:pPr marL="342900" indent="-342900" eaLnBrk="0" hangingPunct="0">
              <a:lnSpc>
                <a:spcPct val="150000"/>
              </a:lnSpc>
              <a:buClr>
                <a:srgbClr val="D61521"/>
              </a:buClr>
              <a:buFont typeface="Arial" panose="020B0604020202020204" pitchFamily="34" charset="0"/>
              <a:buChar char="»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индикация состояния документов в пакете</a:t>
            </a:r>
          </a:p>
          <a:p>
            <a:pPr marL="342900" indent="-342900" eaLnBrk="0" hangingPunct="0">
              <a:lnSpc>
                <a:spcPct val="150000"/>
              </a:lnSpc>
              <a:buClr>
                <a:srgbClr val="D61521"/>
              </a:buClr>
              <a:buFont typeface="Arial" panose="020B0604020202020204" pitchFamily="34" charset="0"/>
              <a:buChar char="»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протокол обмена по электронному документу</a:t>
            </a:r>
          </a:p>
          <a:p>
            <a:pPr marL="342900" indent="-342900" eaLnBrk="0" hangingPunct="0">
              <a:lnSpc>
                <a:spcPct val="150000"/>
              </a:lnSpc>
              <a:buClr>
                <a:srgbClr val="D61521"/>
              </a:buClr>
              <a:buFont typeface="Arial" panose="020B0604020202020204" pitchFamily="34" charset="0"/>
              <a:buChar char="»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отображение реквизитов произвольного документа</a:t>
            </a:r>
          </a:p>
          <a:p>
            <a:pPr marL="342900" indent="-342900" eaLnBrk="0" hangingPunct="0">
              <a:lnSpc>
                <a:spcPct val="150000"/>
              </a:lnSpc>
              <a:buClr>
                <a:srgbClr val="D61521"/>
              </a:buClr>
              <a:buFont typeface="Arial" panose="020B0604020202020204" pitchFamily="34" charset="0"/>
              <a:buChar char="»"/>
              <a:defRPr/>
            </a:pPr>
            <a:endParaRPr lang="ru-RU" b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6759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Единый ЭДО во всех типовых решениях</a:t>
            </a:r>
          </a:p>
        </p:txBody>
      </p:sp>
      <p:grpSp>
        <p:nvGrpSpPr>
          <p:cNvPr id="32770" name="Группа 4"/>
          <p:cNvGrpSpPr>
            <a:grpSpLocks/>
          </p:cNvGrpSpPr>
          <p:nvPr/>
        </p:nvGrpSpPr>
        <p:grpSpPr bwMode="auto">
          <a:xfrm>
            <a:off x="336550" y="1362075"/>
            <a:ext cx="10847388" cy="5334000"/>
            <a:chOff x="168273" y="933450"/>
            <a:chExt cx="10847390" cy="5334396"/>
          </a:xfrm>
        </p:grpSpPr>
        <p:sp>
          <p:nvSpPr>
            <p:cNvPr id="8" name="TextBox 7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68273" y="1020769"/>
              <a:ext cx="7056439" cy="52470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hangingPunct="0">
                <a:spcAft>
                  <a:spcPts val="600"/>
                </a:spcAft>
                <a:buClr>
                  <a:srgbClr val="C00000"/>
                </a:buClr>
                <a:defRPr/>
              </a:pPr>
              <a:r>
                <a:rPr lang="ru-RU" b="0" dirty="0">
                  <a:solidFill>
                    <a:schemeClr val="tx1"/>
                  </a:solidFill>
                  <a:latin typeface="+mn-lt"/>
                  <a:cs typeface="+mn-cs"/>
                </a:rPr>
                <a:t>Модуль ЭДО входит в 20 типовых решений 1С:</a:t>
              </a:r>
            </a:p>
            <a:p>
              <a:pPr marL="285750" indent="-285750" eaLnBrk="0" hangingPunct="0">
                <a:buClr>
                  <a:srgbClr val="C00000"/>
                </a:buClr>
                <a:buFont typeface="Futura PT Demi" panose="020B0702020204020303" pitchFamily="34" charset="0"/>
                <a:buChar char="»"/>
                <a:defRPr/>
              </a:pPr>
              <a:r>
                <a:rPr lang="ru-RU" sz="1600" b="0" dirty="0">
                  <a:solidFill>
                    <a:schemeClr val="tx1"/>
                  </a:solidFill>
                  <a:latin typeface="+mn-lt"/>
                  <a:cs typeface="+mn-cs"/>
                </a:rPr>
                <a:t>1C:Управление нашей фирмой, ред. 1.6 и выше (в т.ч. базовая)</a:t>
              </a:r>
            </a:p>
            <a:p>
              <a:pPr marL="285750" indent="-285750" eaLnBrk="0" hangingPunct="0">
                <a:buClr>
                  <a:srgbClr val="C00000"/>
                </a:buClr>
                <a:buFont typeface="Futura PT Demi" panose="020B0702020204020303" pitchFamily="34" charset="0"/>
                <a:buChar char="»"/>
                <a:defRPr/>
              </a:pPr>
              <a:r>
                <a:rPr lang="ru-RU" sz="1600" b="0" dirty="0">
                  <a:solidFill>
                    <a:schemeClr val="tx1"/>
                  </a:solidFill>
                  <a:latin typeface="+mn-lt"/>
                  <a:cs typeface="+mn-cs"/>
                </a:rPr>
                <a:t>1С:Розница, ред. 2 и 3 (в т.ч. базовые)</a:t>
              </a:r>
            </a:p>
            <a:p>
              <a:pPr marL="285750" indent="-285750" eaLnBrk="0" hangingPunct="0">
                <a:buClr>
                  <a:srgbClr val="C00000"/>
                </a:buClr>
                <a:buFont typeface="Futura PT Demi" panose="020B0702020204020303" pitchFamily="34" charset="0"/>
                <a:buChar char="»"/>
                <a:defRPr/>
              </a:pPr>
              <a:r>
                <a:rPr lang="ru-RU" sz="1600" b="0" dirty="0">
                  <a:solidFill>
                    <a:schemeClr val="tx1"/>
                  </a:solidFill>
                  <a:latin typeface="+mn-lt"/>
                  <a:cs typeface="+mn-cs"/>
                </a:rPr>
                <a:t>1С:Бухгалтерия, ред. 2.0 и 3.0  (в т.ч. базовые)</a:t>
              </a:r>
            </a:p>
            <a:p>
              <a:pPr marL="285750" indent="-285750" eaLnBrk="0" hangingPunct="0">
                <a:buClr>
                  <a:srgbClr val="C00000"/>
                </a:buClr>
                <a:buFont typeface="Futura PT Demi" panose="020B0702020204020303" pitchFamily="34" charset="0"/>
                <a:buChar char="»"/>
                <a:defRPr/>
              </a:pPr>
              <a:r>
                <a:rPr lang="ru-RU" sz="1600" b="0" dirty="0">
                  <a:solidFill>
                    <a:schemeClr val="tx1"/>
                  </a:solidFill>
                  <a:latin typeface="+mn-lt"/>
                  <a:cs typeface="+mn-cs"/>
                </a:rPr>
                <a:t>1C:Управление холдингом, ред. 3</a:t>
              </a:r>
            </a:p>
            <a:p>
              <a:pPr marL="285750" indent="-285750" eaLnBrk="0" hangingPunct="0">
                <a:buClr>
                  <a:srgbClr val="C00000"/>
                </a:buClr>
                <a:buFont typeface="Futura PT Demi" panose="020B0702020204020303" pitchFamily="34" charset="0"/>
                <a:buChar char="»"/>
                <a:defRPr/>
              </a:pPr>
              <a:r>
                <a:rPr lang="ru-RU" sz="1600" b="0" dirty="0">
                  <a:solidFill>
                    <a:schemeClr val="tx1"/>
                  </a:solidFill>
                  <a:latin typeface="+mn-lt"/>
                  <a:cs typeface="+mn-cs"/>
                </a:rPr>
                <a:t>1С:Управление торговлей, ред. 10.3 и 11 (в т.ч. базовые)</a:t>
              </a:r>
            </a:p>
            <a:p>
              <a:pPr marL="285750" indent="-285750" eaLnBrk="0" hangingPunct="0">
                <a:buClr>
                  <a:srgbClr val="C00000"/>
                </a:buClr>
                <a:buFont typeface="Futura PT Demi" panose="020B0702020204020303" pitchFamily="34" charset="0"/>
                <a:buChar char="»"/>
                <a:defRPr/>
              </a:pPr>
              <a:r>
                <a:rPr lang="ru-RU" sz="1600" b="0" dirty="0">
                  <a:solidFill>
                    <a:schemeClr val="tx1"/>
                  </a:solidFill>
                  <a:latin typeface="+mn-lt"/>
                  <a:cs typeface="+mn-cs"/>
                </a:rPr>
                <a:t>1С:Комплексная автоматизация, ред. 2</a:t>
              </a:r>
            </a:p>
            <a:p>
              <a:pPr marL="285750" indent="-285750" eaLnBrk="0" hangingPunct="0">
                <a:buClr>
                  <a:srgbClr val="C00000"/>
                </a:buClr>
                <a:buFont typeface="Futura PT Demi" panose="020B0702020204020303" pitchFamily="34" charset="0"/>
                <a:buChar char="»"/>
                <a:defRPr/>
              </a:pPr>
              <a:r>
                <a:rPr lang="ru-RU" sz="1600" b="0" dirty="0">
                  <a:solidFill>
                    <a:schemeClr val="tx1"/>
                  </a:solidFill>
                  <a:latin typeface="+mn-lt"/>
                  <a:cs typeface="+mn-cs"/>
                </a:rPr>
                <a:t>1С:Бухгалтерия государственного учреждения ред. 1.0 и 2.0</a:t>
              </a:r>
            </a:p>
            <a:p>
              <a:pPr marL="285750" indent="-285750" eaLnBrk="0" hangingPunct="0">
                <a:buClr>
                  <a:srgbClr val="C00000"/>
                </a:buClr>
                <a:buFont typeface="Futura PT Demi" panose="020B0702020204020303" pitchFamily="34" charset="0"/>
                <a:buChar char="»"/>
                <a:defRPr/>
              </a:pPr>
              <a:r>
                <a:rPr lang="ru-RU" sz="1600" b="0" dirty="0">
                  <a:solidFill>
                    <a:schemeClr val="tx1"/>
                  </a:solidFill>
                  <a:latin typeface="+mn-lt"/>
                  <a:cs typeface="+mn-cs"/>
                </a:rPr>
                <a:t>1С:Бухгалтерия некоммерческой организации (в т.ч. базовая)</a:t>
              </a:r>
            </a:p>
            <a:p>
              <a:pPr marL="285750" indent="-285750" eaLnBrk="0" hangingPunct="0">
                <a:buClr>
                  <a:srgbClr val="C00000"/>
                </a:buClr>
                <a:buFont typeface="Futura PT Demi" panose="020B0702020204020303" pitchFamily="34" charset="0"/>
                <a:buChar char="»"/>
                <a:defRPr/>
              </a:pPr>
              <a:r>
                <a:rPr lang="ru-RU" sz="1600" b="0" dirty="0">
                  <a:solidFill>
                    <a:schemeClr val="tx1"/>
                  </a:solidFill>
                  <a:latin typeface="+mn-lt"/>
                  <a:cs typeface="+mn-cs"/>
                </a:rPr>
                <a:t>1С:Налоговый мониторинг. Бухгалтерия КОРП МСФО</a:t>
              </a:r>
            </a:p>
            <a:p>
              <a:pPr marL="285750" indent="-285750" eaLnBrk="0" hangingPunct="0">
                <a:buClr>
                  <a:srgbClr val="C00000"/>
                </a:buClr>
                <a:buFont typeface="Futura PT Demi" panose="020B0702020204020303" pitchFamily="34" charset="0"/>
                <a:buChar char="»"/>
                <a:defRPr/>
              </a:pPr>
              <a:r>
                <a:rPr lang="ru-RU" sz="1600" b="0" dirty="0">
                  <a:solidFill>
                    <a:schemeClr val="tx1"/>
                  </a:solidFill>
                  <a:latin typeface="+mn-lt"/>
                  <a:cs typeface="+mn-cs"/>
                </a:rPr>
                <a:t>1С:Управление производственным предприятием 1.3</a:t>
              </a:r>
            </a:p>
            <a:p>
              <a:pPr marL="285750" indent="-285750" eaLnBrk="0" hangingPunct="0">
                <a:buClr>
                  <a:srgbClr val="C00000"/>
                </a:buClr>
                <a:buFont typeface="Futura PT Demi" panose="020B0702020204020303" pitchFamily="34" charset="0"/>
                <a:buChar char="»"/>
                <a:defRPr/>
              </a:pPr>
              <a:r>
                <a:rPr lang="ru-RU" sz="1600" b="0" dirty="0">
                  <a:solidFill>
                    <a:schemeClr val="tx1"/>
                  </a:solidFill>
                  <a:latin typeface="+mn-lt"/>
                  <a:cs typeface="+mn-cs"/>
                </a:rPr>
                <a:t>1C:ERP Управление предприятием, ред. 2 и 3</a:t>
              </a:r>
            </a:p>
            <a:p>
              <a:pPr marL="285750" indent="-285750" eaLnBrk="0" hangingPunct="0">
                <a:buClr>
                  <a:srgbClr val="C00000"/>
                </a:buClr>
                <a:buFont typeface="Futura PT Demi" panose="020B0702020204020303" pitchFamily="34" charset="0"/>
                <a:buChar char="»"/>
                <a:defRPr/>
              </a:pPr>
              <a:r>
                <a:rPr lang="ru-RU" sz="1600" b="0" dirty="0">
                  <a:solidFill>
                    <a:schemeClr val="tx1"/>
                  </a:solidFill>
                  <a:latin typeface="+mn-lt"/>
                  <a:cs typeface="+mn-cs"/>
                </a:rPr>
                <a:t>1С:ERP. Управление холдингом, ред. 3</a:t>
              </a:r>
            </a:p>
            <a:p>
              <a:pPr marL="285750" indent="-285750" eaLnBrk="0" hangingPunct="0">
                <a:buClr>
                  <a:srgbClr val="C00000"/>
                </a:buClr>
                <a:buFont typeface="Futura PT Demi" panose="020B0702020204020303" pitchFamily="34" charset="0"/>
                <a:buChar char="»"/>
                <a:defRPr/>
              </a:pPr>
              <a:r>
                <a:rPr lang="ru-RU" sz="1600" b="0" dirty="0">
                  <a:solidFill>
                    <a:schemeClr val="tx1"/>
                  </a:solidFill>
                  <a:latin typeface="+mn-lt"/>
                  <a:cs typeface="+mn-cs"/>
                </a:rPr>
                <a:t>1С:Садовод (в т.ч. базовая)</a:t>
              </a:r>
            </a:p>
            <a:p>
              <a:pPr marL="285750" indent="-285750" eaLnBrk="0" hangingPunct="0">
                <a:buClr>
                  <a:srgbClr val="C00000"/>
                </a:buClr>
                <a:buFont typeface="Futura PT Demi" panose="020B0702020204020303" pitchFamily="34" charset="0"/>
                <a:buChar char="»"/>
                <a:defRPr/>
              </a:pPr>
              <a:r>
                <a:rPr lang="ru-RU" sz="1600" b="0" dirty="0">
                  <a:solidFill>
                    <a:schemeClr val="tx1"/>
                  </a:solidFill>
                  <a:latin typeface="+mn-lt"/>
                  <a:cs typeface="+mn-cs"/>
                </a:rPr>
                <a:t>1С:Гаражи</a:t>
              </a:r>
            </a:p>
            <a:p>
              <a:pPr marL="285750" indent="-285750" eaLnBrk="0" hangingPunct="0">
                <a:buClr>
                  <a:srgbClr val="C00000"/>
                </a:buClr>
                <a:buFont typeface="Futura PT Demi" panose="020B0702020204020303" pitchFamily="34" charset="0"/>
                <a:buChar char="»"/>
                <a:defRPr/>
              </a:pPr>
              <a:r>
                <a:rPr lang="ru-RU" sz="1600" b="0" dirty="0">
                  <a:solidFill>
                    <a:schemeClr val="tx1"/>
                  </a:solidFill>
                  <a:latin typeface="+mn-lt"/>
                  <a:cs typeface="+mn-cs"/>
                </a:rPr>
                <a:t>1С:Касса</a:t>
              </a:r>
            </a:p>
            <a:p>
              <a:pPr marL="285750" indent="-285750" eaLnBrk="0" hangingPunct="0">
                <a:buClr>
                  <a:srgbClr val="C00000"/>
                </a:buClr>
                <a:buFont typeface="Futura PT Demi" panose="020B0702020204020303" pitchFamily="34" charset="0"/>
                <a:buChar char="»"/>
                <a:defRPr/>
              </a:pPr>
              <a:r>
                <a:rPr lang="ru-RU" sz="1600" b="0" dirty="0">
                  <a:solidFill>
                    <a:schemeClr val="tx1"/>
                  </a:solidFill>
                  <a:latin typeface="+mn-lt"/>
                  <a:cs typeface="+mn-cs"/>
                </a:rPr>
                <a:t>1С:Клиент ЭДО, ред. 2</a:t>
              </a:r>
            </a:p>
            <a:p>
              <a:pPr marL="285750" indent="-285750" eaLnBrk="0" hangingPunct="0">
                <a:buClr>
                  <a:srgbClr val="C00000"/>
                </a:buClr>
                <a:buFont typeface="Futura PT Demi" panose="020B0702020204020303" pitchFamily="34" charset="0"/>
                <a:buChar char="»"/>
                <a:defRPr/>
              </a:pPr>
              <a:r>
                <a:rPr lang="ru-RU" sz="1600" b="0" dirty="0">
                  <a:solidFill>
                    <a:schemeClr val="tx1"/>
                  </a:solidFill>
                  <a:latin typeface="+mn-lt"/>
                  <a:cs typeface="+mn-cs"/>
                </a:rPr>
                <a:t>1С:Документооборот КОРП, ред. 2 и 3</a:t>
              </a:r>
            </a:p>
            <a:p>
              <a:pPr marL="285750" indent="-285750" eaLnBrk="0" hangingPunct="0">
                <a:buClr>
                  <a:srgbClr val="C00000"/>
                </a:buClr>
                <a:buFont typeface="Futura PT Demi" panose="020B0702020204020303" pitchFamily="34" charset="0"/>
                <a:buChar char="»"/>
                <a:defRPr/>
              </a:pPr>
              <a:r>
                <a:rPr lang="ru-RU" sz="1600" b="0" dirty="0">
                  <a:solidFill>
                    <a:schemeClr val="tx1"/>
                  </a:solidFill>
                  <a:latin typeface="+mn-lt"/>
                  <a:cs typeface="+mn-cs"/>
                </a:rPr>
                <a:t>1С:Документооборот государственного учреждения, ред. 2.1 и 3.0</a:t>
              </a:r>
            </a:p>
            <a:p>
              <a:pPr marL="342900" indent="-342900" eaLnBrk="0" hangingPunct="0">
                <a:spcAft>
                  <a:spcPts val="600"/>
                </a:spcAft>
                <a:buClr>
                  <a:srgbClr val="C00000"/>
                </a:buClr>
                <a:buFont typeface="Montserrat" panose="00000500000000000000" pitchFamily="2" charset="-52"/>
                <a:buChar char="»"/>
                <a:defRPr/>
              </a:pPr>
              <a:endParaRPr lang="en-US" b="0" dirty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grpSp>
          <p:nvGrpSpPr>
            <p:cNvPr id="32772" name="Группа 1"/>
            <p:cNvGrpSpPr>
              <a:grpSpLocks/>
            </p:cNvGrpSpPr>
            <p:nvPr/>
          </p:nvGrpSpPr>
          <p:grpSpPr bwMode="auto">
            <a:xfrm>
              <a:off x="6491288" y="933450"/>
              <a:ext cx="4524375" cy="4613275"/>
              <a:chOff x="6491288" y="1262063"/>
              <a:chExt cx="4524375" cy="4613275"/>
            </a:xfrm>
          </p:grpSpPr>
          <p:sp>
            <p:nvSpPr>
              <p:cNvPr id="32773" name="Овал 99"/>
              <p:cNvSpPr>
                <a:spLocks noChangeArrowheads="1"/>
              </p:cNvSpPr>
              <p:nvPr/>
            </p:nvSpPr>
            <p:spPr bwMode="auto">
              <a:xfrm>
                <a:off x="6711950" y="1509713"/>
                <a:ext cx="4084638" cy="4116387"/>
              </a:xfrm>
              <a:prstGeom prst="ellipse">
                <a:avLst/>
              </a:prstGeom>
              <a:noFill/>
              <a:ln w="25400">
                <a:solidFill>
                  <a:srgbClr val="646770"/>
                </a:solidFill>
                <a:prstDash val="sysDot"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marL="381000" indent="-381000">
                  <a:lnSpc>
                    <a:spcPct val="85000"/>
                  </a:lnSpc>
                  <a:spcBef>
                    <a:spcPct val="50000"/>
                  </a:spcBef>
                  <a:buSzPct val="120000"/>
                  <a:buFontTx/>
                  <a:buBlip>
                    <a:blip r:embed="rId3"/>
                  </a:buBlip>
                </a:pPr>
                <a:endParaRPr lang="ru-RU" altLang="ru-RU" b="0"/>
              </a:p>
            </p:txBody>
          </p:sp>
          <p:pic>
            <p:nvPicPr>
              <p:cNvPr id="32774" name="Рисунок 100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9293225" y="1449388"/>
                <a:ext cx="611188" cy="611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775" name="Рисунок 101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872288" y="2032000"/>
                <a:ext cx="611187" cy="61118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776" name="Рисунок 102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0002838" y="2003425"/>
                <a:ext cx="611187" cy="61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777" name="Рисунок 103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9324975" y="5060950"/>
                <a:ext cx="611188" cy="61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778" name="Рисунок 104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0025063" y="4494213"/>
                <a:ext cx="611187" cy="611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779" name="Рисунок 105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0404475" y="3678238"/>
                <a:ext cx="611188" cy="611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780" name="Рисунок 106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8448675" y="1262063"/>
                <a:ext cx="611188" cy="611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781" name="Рисунок 108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10398125" y="2813050"/>
                <a:ext cx="611188" cy="61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782" name="Рисунок 109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8448675" y="5264150"/>
                <a:ext cx="611188" cy="61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783" name="Рисунок 110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7602538" y="5076825"/>
                <a:ext cx="611187" cy="61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784" name="Рисунок 111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7570788" y="1463675"/>
                <a:ext cx="611187" cy="61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785" name="Рисунок 112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6491288" y="2846388"/>
                <a:ext cx="611187" cy="611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786" name="Рисунок 113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497638" y="3713163"/>
                <a:ext cx="611187" cy="611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787" name="Рисунок 114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6891338" y="4522788"/>
                <a:ext cx="611187" cy="611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788" name="Овал 115"/>
              <p:cNvSpPr>
                <a:spLocks noChangeArrowheads="1"/>
              </p:cNvSpPr>
              <p:nvPr/>
            </p:nvSpPr>
            <p:spPr bwMode="auto">
              <a:xfrm>
                <a:off x="7200900" y="2016125"/>
                <a:ext cx="3105150" cy="3105150"/>
              </a:xfrm>
              <a:prstGeom prst="ellipse">
                <a:avLst/>
              </a:prstGeom>
              <a:solidFill>
                <a:srgbClr val="FFDE07"/>
              </a:solidFill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marL="381000" indent="-381000">
                  <a:lnSpc>
                    <a:spcPct val="85000"/>
                  </a:lnSpc>
                  <a:spcBef>
                    <a:spcPct val="50000"/>
                  </a:spcBef>
                  <a:buSzPct val="120000"/>
                  <a:buFontTx/>
                  <a:buBlip>
                    <a:blip r:embed="rId3"/>
                  </a:buBlip>
                </a:pPr>
                <a:endParaRPr lang="ru-RU" altLang="ru-RU" b="0"/>
              </a:p>
            </p:txBody>
          </p:sp>
          <p:sp>
            <p:nvSpPr>
              <p:cNvPr id="26" name="TextBox 25">
                <a:extLst>
                  <a:ext uri="{FF2B5EF4-FFF2-40B4-BE49-F238E27FC236}"/>
                </a:extLst>
              </p:cNvPr>
              <p:cNvSpPr txBox="1"/>
              <p:nvPr/>
            </p:nvSpPr>
            <p:spPr>
              <a:xfrm>
                <a:off x="7443787" y="3106875"/>
                <a:ext cx="2735263" cy="92399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r>
                  <a:rPr lang="en-US" sz="5400" dirty="0">
                    <a:solidFill>
                      <a:srgbClr val="646770"/>
                    </a:solidFill>
                    <a:latin typeface="+mn-lt"/>
                    <a:cs typeface="+mn-cs"/>
                  </a:rPr>
                  <a:t>1</a:t>
                </a:r>
                <a:r>
                  <a:rPr lang="ru-RU" sz="5400" dirty="0">
                    <a:solidFill>
                      <a:srgbClr val="646770"/>
                    </a:solidFill>
                    <a:latin typeface="+mn-lt"/>
                    <a:cs typeface="+mn-cs"/>
                  </a:rPr>
                  <a:t>С-ЭДО</a:t>
                </a:r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11520487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Рисунок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6838" y="476250"/>
            <a:ext cx="10120312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Рисунок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4325" y="1063625"/>
            <a:ext cx="9577388" cy="505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: скругленные углы 26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217488" y="3152775"/>
            <a:ext cx="3887787" cy="2736850"/>
          </a:xfrm>
          <a:prstGeom prst="roundRect">
            <a:avLst>
              <a:gd name="adj" fmla="val 16667"/>
            </a:avLst>
          </a:prstGeom>
          <a:solidFill>
            <a:srgbClr val="FFDE07"/>
          </a:solidFill>
          <a:ln w="22225">
            <a:noFill/>
            <a:round/>
            <a:headEnd/>
            <a:tailEnd/>
          </a:ln>
        </p:spPr>
        <p:txBody>
          <a:bodyPr lIns="85042" tIns="44222" rIns="85042" bIns="44222"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lnSpc>
                <a:spcPct val="85000"/>
              </a:lnSpc>
              <a:spcBef>
                <a:spcPct val="50000"/>
              </a:spcBef>
              <a:buClr>
                <a:srgbClr val="C00000"/>
              </a:buClr>
              <a:buSzPct val="120000"/>
              <a:buFont typeface="Futura PT Demi" panose="020B0702020204020303" pitchFamily="34" charset="0"/>
              <a:buChar char="»"/>
              <a:defRPr/>
            </a:pPr>
            <a:r>
              <a:rPr lang="ru-RU" altLang="ru-RU" sz="1984" b="0" dirty="0">
                <a:solidFill>
                  <a:schemeClr val="tx1"/>
                </a:solidFill>
                <a:latin typeface="Futura PT Demi" panose="020B0702020204020303" pitchFamily="34" charset="0"/>
                <a:cs typeface="+mn-cs"/>
              </a:rPr>
              <a:t>Отправка пакета – это возможность логической связи нескольких документов </a:t>
            </a:r>
          </a:p>
          <a:p>
            <a:pPr marL="342900" indent="-342900">
              <a:lnSpc>
                <a:spcPct val="85000"/>
              </a:lnSpc>
              <a:spcBef>
                <a:spcPct val="50000"/>
              </a:spcBef>
              <a:buClr>
                <a:srgbClr val="C00000"/>
              </a:buClr>
              <a:buSzPct val="120000"/>
              <a:buFont typeface="Futura PT Demi" panose="020B0702020204020303" pitchFamily="34" charset="0"/>
              <a:buChar char="»"/>
              <a:defRPr/>
            </a:pPr>
            <a:r>
              <a:rPr lang="ru-RU" altLang="ru-RU" sz="1984" b="0" dirty="0">
                <a:solidFill>
                  <a:schemeClr val="tx1"/>
                </a:solidFill>
                <a:latin typeface="Futura PT Demi" panose="020B0702020204020303" pitchFamily="34" charset="0"/>
                <a:cs typeface="+mn-cs"/>
              </a:rPr>
              <a:t>Новый интерфейс</a:t>
            </a:r>
          </a:p>
          <a:p>
            <a:pPr marL="342900" indent="-342900">
              <a:lnSpc>
                <a:spcPct val="85000"/>
              </a:lnSpc>
              <a:spcBef>
                <a:spcPct val="50000"/>
              </a:spcBef>
              <a:buClr>
                <a:srgbClr val="C00000"/>
              </a:buClr>
              <a:buSzPct val="120000"/>
              <a:buFont typeface="Futura PT Demi" panose="020B0702020204020303" pitchFamily="34" charset="0"/>
              <a:buChar char="»"/>
              <a:defRPr/>
            </a:pPr>
            <a:r>
              <a:rPr lang="ru-RU" altLang="ru-RU" sz="1984" b="0" dirty="0">
                <a:solidFill>
                  <a:schemeClr val="tx1"/>
                </a:solidFill>
                <a:latin typeface="Futura PT Demi" panose="020B0702020204020303" pitchFamily="34" charset="0"/>
                <a:cs typeface="+mn-cs"/>
              </a:rPr>
              <a:t>Привычный «светофор» для состояний документов в пакете</a:t>
            </a:r>
          </a:p>
        </p:txBody>
      </p:sp>
      <p:sp>
        <p:nvSpPr>
          <p:cNvPr id="7168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Легкие карточки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3730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3375" y="925513"/>
            <a:ext cx="9271000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: скругленные углы 9">
            <a:extLst>
              <a:ext uri="{FF2B5EF4-FFF2-40B4-BE49-F238E27FC236}"/>
            </a:extLst>
          </p:cNvPr>
          <p:cNvSpPr/>
          <p:nvPr/>
        </p:nvSpPr>
        <p:spPr bwMode="auto">
          <a:xfrm>
            <a:off x="144463" y="3883025"/>
            <a:ext cx="5327650" cy="2486025"/>
          </a:xfrm>
          <a:prstGeom prst="roundRect">
            <a:avLst>
              <a:gd name="adj" fmla="val 38302"/>
            </a:avLst>
          </a:prstGeom>
          <a:solidFill>
            <a:srgbClr val="FFDE07"/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 eaLnBrk="0" hangingPunct="0">
              <a:defRPr/>
            </a:pPr>
            <a:r>
              <a:rPr lang="ru-RU" sz="6000" b="0" dirty="0">
                <a:solidFill>
                  <a:schemeClr val="tx1"/>
                </a:solidFill>
                <a:latin typeface="+mn-lt"/>
                <a:cs typeface="+mn-cs"/>
              </a:rPr>
              <a:t>ПРОТОКОЛ ОБМЕНА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26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46075" y="2376488"/>
            <a:ext cx="4679950" cy="4122737"/>
          </a:xfrm>
          <a:prstGeom prst="roundRect">
            <a:avLst>
              <a:gd name="adj" fmla="val 15687"/>
            </a:avLst>
          </a:prstGeom>
          <a:solidFill>
            <a:srgbClr val="FFDE07"/>
          </a:solidFill>
          <a:ln w="22225">
            <a:noFill/>
            <a:round/>
            <a:headEnd/>
            <a:tailEnd/>
          </a:ln>
        </p:spPr>
        <p:txBody>
          <a:bodyPr lIns="85042" tIns="44222" rIns="85042" bIns="44222"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lnSpc>
                <a:spcPct val="85000"/>
              </a:lnSpc>
              <a:spcBef>
                <a:spcPct val="50000"/>
              </a:spcBef>
              <a:buClr>
                <a:srgbClr val="C00000"/>
              </a:buClr>
              <a:buSzPct val="120000"/>
              <a:buFont typeface="Futura PT Demi" panose="020B0702020204020303" pitchFamily="34" charset="0"/>
              <a:buChar char="»"/>
              <a:defRPr/>
            </a:pPr>
            <a:r>
              <a:rPr lang="ru-RU" altLang="ru-RU" b="0" dirty="0">
                <a:solidFill>
                  <a:schemeClr val="tx1"/>
                </a:solidFill>
                <a:latin typeface="Futura PT Demi" panose="020B0702020204020303" pitchFamily="34" charset="0"/>
                <a:cs typeface="+mn-cs"/>
              </a:rPr>
              <a:t>Данные о документе </a:t>
            </a:r>
          </a:p>
          <a:p>
            <a:pPr marL="357188" indent="-357188">
              <a:lnSpc>
                <a:spcPct val="85000"/>
              </a:lnSpc>
              <a:spcBef>
                <a:spcPct val="50000"/>
              </a:spcBef>
              <a:buClr>
                <a:srgbClr val="C00000"/>
              </a:buClr>
              <a:buSzPct val="120000"/>
              <a:buFont typeface="Futura PT Demi" panose="020B0702020204020303" pitchFamily="34" charset="0"/>
              <a:buChar char="»"/>
              <a:defRPr/>
            </a:pPr>
            <a:r>
              <a:rPr lang="ru-RU" altLang="ru-RU" b="0" dirty="0">
                <a:solidFill>
                  <a:schemeClr val="tx1"/>
                </a:solidFill>
                <a:latin typeface="Futura PT Demi" panose="020B0702020204020303" pitchFamily="34" charset="0"/>
                <a:cs typeface="+mn-cs"/>
              </a:rPr>
              <a:t>Сведения об отправителе, получателе</a:t>
            </a:r>
          </a:p>
          <a:p>
            <a:pPr marL="357188" indent="-357188">
              <a:lnSpc>
                <a:spcPct val="85000"/>
              </a:lnSpc>
              <a:spcBef>
                <a:spcPct val="50000"/>
              </a:spcBef>
              <a:buClr>
                <a:srgbClr val="C00000"/>
              </a:buClr>
              <a:buSzPct val="120000"/>
              <a:buFont typeface="Futura PT Demi" panose="020B0702020204020303" pitchFamily="34" charset="0"/>
              <a:buChar char="»"/>
              <a:defRPr/>
            </a:pPr>
            <a:r>
              <a:rPr lang="ru-RU" altLang="ru-RU" b="0" dirty="0">
                <a:solidFill>
                  <a:schemeClr val="tx1"/>
                </a:solidFill>
                <a:latin typeface="Futura PT Demi" panose="020B0702020204020303" pitchFamily="34" charset="0"/>
                <a:cs typeface="+mn-cs"/>
              </a:rPr>
              <a:t>Дата отправки и получения, наименование и идентификатор файла</a:t>
            </a:r>
          </a:p>
          <a:p>
            <a:pPr marL="342900" indent="-342900">
              <a:lnSpc>
                <a:spcPct val="85000"/>
              </a:lnSpc>
              <a:spcBef>
                <a:spcPct val="50000"/>
              </a:spcBef>
              <a:buClr>
                <a:srgbClr val="C00000"/>
              </a:buClr>
              <a:buSzPct val="120000"/>
              <a:buFont typeface="Futura PT Demi" panose="020B0702020204020303" pitchFamily="34" charset="0"/>
              <a:buChar char="»"/>
              <a:defRPr/>
            </a:pPr>
            <a:r>
              <a:rPr lang="ru-RU" altLang="ru-RU" b="0" dirty="0">
                <a:solidFill>
                  <a:schemeClr val="tx1"/>
                </a:solidFill>
                <a:latin typeface="Futura PT Demi" panose="020B0702020204020303" pitchFamily="34" charset="0"/>
                <a:cs typeface="+mn-cs"/>
              </a:rPr>
              <a:t>Сведения о подписанте, дата и время подписания, номер сертификата период действия сертификата</a:t>
            </a:r>
          </a:p>
          <a:p>
            <a:pPr marL="342900" indent="-342900">
              <a:lnSpc>
                <a:spcPct val="85000"/>
              </a:lnSpc>
              <a:spcBef>
                <a:spcPct val="50000"/>
              </a:spcBef>
              <a:buClr>
                <a:srgbClr val="C00000"/>
              </a:buClr>
              <a:buSzPct val="120000"/>
              <a:buFont typeface="Futura PT Demi" panose="020B0702020204020303" pitchFamily="34" charset="0"/>
              <a:buChar char="»"/>
              <a:defRPr/>
            </a:pPr>
            <a:r>
              <a:rPr lang="ru-RU" altLang="ru-RU" b="0" dirty="0">
                <a:solidFill>
                  <a:schemeClr val="tx1"/>
                </a:solidFill>
                <a:latin typeface="Futura PT Demi" panose="020B0702020204020303" pitchFamily="34" charset="0"/>
                <a:cs typeface="+mn-cs"/>
              </a:rPr>
              <a:t>Сведения о МЧД</a:t>
            </a:r>
          </a:p>
        </p:txBody>
      </p:sp>
      <p:pic>
        <p:nvPicPr>
          <p:cNvPr id="5" name="Рисунок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599" y="230029"/>
            <a:ext cx="5991022" cy="5818370"/>
          </a:xfrm>
          <a:prstGeom prst="roundRect">
            <a:avLst>
              <a:gd name="adj" fmla="val 4409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577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Извещение о получении – теперь не нужно</a:t>
            </a:r>
          </a:p>
        </p:txBody>
      </p:sp>
      <p:sp>
        <p:nvSpPr>
          <p:cNvPr id="77826" name="Прямоугольник: скругленные углы 8"/>
          <p:cNvSpPr>
            <a:spLocks noChangeArrowheads="1"/>
          </p:cNvSpPr>
          <p:nvPr/>
        </p:nvSpPr>
        <p:spPr bwMode="auto">
          <a:xfrm>
            <a:off x="538163" y="3994150"/>
            <a:ext cx="9329737" cy="2270125"/>
          </a:xfrm>
          <a:prstGeom prst="roundRect">
            <a:avLst>
              <a:gd name="adj" fmla="val 16667"/>
            </a:avLst>
          </a:prstGeom>
          <a:solidFill>
            <a:srgbClr val="FFDE07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81000" indent="-381000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2298700" y="4005263"/>
            <a:ext cx="6918325" cy="2154237"/>
          </a:xfrm>
          <a:prstGeom prst="rect">
            <a:avLst/>
          </a:prstGeom>
          <a:noFill/>
        </p:spPr>
        <p:txBody>
          <a:bodyPr/>
          <a:lstStyle/>
          <a:p>
            <a:pPr marL="342900" indent="-342900" eaLnBrk="0" hangingPunct="0">
              <a:spcBef>
                <a:spcPts val="600"/>
              </a:spcBef>
              <a:buClr>
                <a:srgbClr val="C00000"/>
              </a:buClr>
              <a:buFontTx/>
              <a:buChar char="»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Извещение о получении не обязательное сообщение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C00000"/>
              </a:buClr>
              <a:buFontTx/>
              <a:buChar char="»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Некоторые операторы его не передают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C00000"/>
              </a:buClr>
              <a:buFontTx/>
              <a:buChar char="»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Теперь программа без ИОП будет считать документооборот завершенным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C00000"/>
              </a:buClr>
              <a:buFontTx/>
              <a:buChar char="»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Если считаете, что для вас сообщение важно – можно изменить в настройках обмена</a:t>
            </a:r>
          </a:p>
          <a:p>
            <a:pPr eaLnBrk="0" hangingPunct="0">
              <a:defRPr/>
            </a:pPr>
            <a:endParaRPr lang="ru-RU" b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77828" name="Рисунок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700" y="4484688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9586" y="1702912"/>
            <a:ext cx="7280043" cy="2401271"/>
          </a:xfrm>
          <a:prstGeom prst="roundRect">
            <a:avLst>
              <a:gd name="adj" fmla="val 11541"/>
            </a:avLst>
          </a:prstGeom>
          <a:ln w="15875">
            <a:solidFill>
              <a:srgbClr val="969696"/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8388" y="3001963"/>
            <a:ext cx="4732337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: скругленные углы 14">
            <a:extLst>
              <a:ext uri="{FF2B5EF4-FFF2-40B4-BE49-F238E27FC236}"/>
            </a:extLst>
          </p:cNvPr>
          <p:cNvSpPr/>
          <p:nvPr/>
        </p:nvSpPr>
        <p:spPr bwMode="auto">
          <a:xfrm>
            <a:off x="930275" y="4902200"/>
            <a:ext cx="6624638" cy="1362075"/>
          </a:xfrm>
          <a:prstGeom prst="roundRect">
            <a:avLst>
              <a:gd name="adj" fmla="val 23032"/>
            </a:avLst>
          </a:prstGeom>
          <a:solidFill>
            <a:srgbClr val="FFDE07"/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eaLnBrk="0" hangingPunct="0"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Отправка и получение документов по выбранной:</a:t>
            </a:r>
          </a:p>
          <a:p>
            <a:pPr marL="342900" indent="-342900" eaLnBrk="0" hangingPunct="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Организации</a:t>
            </a:r>
          </a:p>
          <a:p>
            <a:pPr marL="342900" indent="-342900" eaLnBrk="0" hangingPunct="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Учетной записи </a:t>
            </a:r>
          </a:p>
        </p:txBody>
      </p:sp>
      <p:sp>
        <p:nvSpPr>
          <p:cNvPr id="7987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Выборочная доставка по организации</a:t>
            </a:r>
          </a:p>
        </p:txBody>
      </p:sp>
      <p:pic>
        <p:nvPicPr>
          <p:cNvPr id="79876" name="Рисунок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1038" y="1727200"/>
            <a:ext cx="5078412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Рисунок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3563" y="2482850"/>
            <a:ext cx="39608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74">
            <a:extLst>
              <a:ext uri="{FF2B5EF4-FFF2-40B4-BE49-F238E27FC236}"/>
            </a:extLst>
          </p:cNvPr>
          <p:cNvSpPr/>
          <p:nvPr/>
        </p:nvSpPr>
        <p:spPr>
          <a:xfrm>
            <a:off x="5761037" y="-1863017"/>
            <a:ext cx="10206214" cy="10206209"/>
          </a:xfrm>
          <a:prstGeom prst="ellipse">
            <a:avLst/>
          </a:prstGeom>
          <a:pattFill prst="pct75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lIns="91428" tIns="45714" rIns="91428" bIns="45714" anchor="ctr"/>
          <a:lstStyle/>
          <a:p>
            <a:pPr algn="ctr" defTabSz="914309" eaLnBrk="0" hangingPunct="0">
              <a:defRPr/>
            </a:pPr>
            <a:endParaRPr lang="ru-RU" sz="450" kern="0" dirty="0" err="1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8192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рямоугольник: скругленные углы 2">
            <a:extLst>
              <a:ext uri="{FF2B5EF4-FFF2-40B4-BE49-F238E27FC236}"/>
            </a:extLst>
          </p:cNvPr>
          <p:cNvSpPr/>
          <p:nvPr/>
        </p:nvSpPr>
        <p:spPr bwMode="auto">
          <a:xfrm>
            <a:off x="1008063" y="1998663"/>
            <a:ext cx="8893175" cy="1431925"/>
          </a:xfrm>
          <a:prstGeom prst="roundRect">
            <a:avLst>
              <a:gd name="adj" fmla="val 50000"/>
            </a:avLst>
          </a:prstGeom>
          <a:solidFill>
            <a:srgbClr val="FFDE07"/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eaLnBrk="0" hangingPunct="0">
              <a:defRPr/>
            </a:pPr>
            <a:r>
              <a:rPr lang="ru-RU" sz="6000" b="0" dirty="0">
                <a:solidFill>
                  <a:schemeClr val="tx1"/>
                </a:solidFill>
                <a:latin typeface="+mn-lt"/>
                <a:cs typeface="+mn-cs"/>
              </a:rPr>
              <a:t>УПД и СЧЕТА-ФАКТУРЫ</a:t>
            </a:r>
          </a:p>
        </p:txBody>
      </p:sp>
      <p:sp>
        <p:nvSpPr>
          <p:cNvPr id="4" name="TextBox 3">
            <a:extLst>
              <a:ext uri="{FF2B5EF4-FFF2-40B4-BE49-F238E27FC236}"/>
            </a:extLst>
          </p:cNvPr>
          <p:cNvSpPr txBox="1"/>
          <p:nvPr/>
        </p:nvSpPr>
        <p:spPr>
          <a:xfrm>
            <a:off x="1152525" y="1432336"/>
            <a:ext cx="632699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6000" dirty="0">
                <a:ln w="28575">
                  <a:solidFill>
                    <a:schemeClr val="bg1"/>
                  </a:solidFill>
                </a:ln>
                <a:solidFill>
                  <a:schemeClr val="tx1"/>
                </a:solidFill>
                <a:latin typeface="+mn-lt"/>
                <a:cs typeface="+mn-cs"/>
              </a:rPr>
              <a:t>НОВЫЙ ФОРМАТ</a:t>
            </a:r>
            <a:endParaRPr lang="en-US" sz="6000" dirty="0">
              <a:ln w="28575">
                <a:solidFill>
                  <a:schemeClr val="bg1"/>
                </a:solidFill>
              </a:ln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/>
            </a:extLst>
          </p:cNvPr>
          <p:cNvSpPr txBox="1"/>
          <p:nvPr/>
        </p:nvSpPr>
        <p:spPr>
          <a:xfrm>
            <a:off x="1152525" y="3795713"/>
            <a:ext cx="9361488" cy="227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150000"/>
              </a:lnSpc>
              <a:spcAft>
                <a:spcPts val="600"/>
              </a:spcAft>
              <a:buClr>
                <a:srgbClr val="D61521"/>
              </a:buClr>
              <a:buFont typeface="Arial" panose="020B0604020202020204" pitchFamily="34" charset="0"/>
              <a:buChar char="»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Утвержден приказом ФНС России от 19.12.2023 № ЕД-7-26/970</a:t>
            </a:r>
            <a:r>
              <a:rPr lang="en-US" b="0" dirty="0">
                <a:solidFill>
                  <a:schemeClr val="tx1"/>
                </a:solidFill>
                <a:latin typeface="+mn-lt"/>
                <a:cs typeface="+mn-cs"/>
              </a:rPr>
              <a:t>@</a:t>
            </a:r>
            <a:endParaRPr lang="ru-RU" b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342900" eaLnBrk="0" hangingPunct="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Изменения коснулись 3-х документов:</a:t>
            </a:r>
          </a:p>
          <a:p>
            <a:pPr marL="622300" indent="-268288" eaLnBrk="0" hangingPunct="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Счет-фактура</a:t>
            </a:r>
          </a:p>
          <a:p>
            <a:pPr marL="622300" indent="-268288" eaLnBrk="0" hangingPunct="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УПД, </a:t>
            </a:r>
            <a:r>
              <a:rPr lang="ru-RU" b="0" dirty="0" err="1">
                <a:solidFill>
                  <a:schemeClr val="tx1"/>
                </a:solidFill>
                <a:latin typeface="+mn-lt"/>
                <a:cs typeface="+mn-cs"/>
              </a:rPr>
              <a:t>включаещего</a:t>
            </a: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 счет-фактуру</a:t>
            </a:r>
          </a:p>
          <a:p>
            <a:pPr marL="622300" indent="-268288" eaLnBrk="0" hangingPunct="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УПД</a:t>
            </a:r>
          </a:p>
          <a:p>
            <a:pPr marL="354013" indent="-354013" eaLnBrk="0" hangingPunct="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endParaRPr lang="ru-RU" b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81928" name="TextBox 6"/>
          <p:cNvSpPr txBox="1">
            <a:spLocks noChangeArrowheads="1"/>
          </p:cNvSpPr>
          <p:nvPr/>
        </p:nvSpPr>
        <p:spPr bwMode="auto">
          <a:xfrm>
            <a:off x="11090275" y="6048375"/>
            <a:ext cx="431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0">
                <a:solidFill>
                  <a:schemeClr val="tx1"/>
                </a:solidFill>
                <a:latin typeface="Futura PT Demi"/>
              </a:rPr>
              <a:t>11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397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0" y="68263"/>
            <a:ext cx="8829675" cy="630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: скругленные углы 26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71450" y="3635375"/>
            <a:ext cx="3717925" cy="2162175"/>
          </a:xfrm>
          <a:prstGeom prst="roundRect">
            <a:avLst>
              <a:gd name="adj" fmla="val 16667"/>
            </a:avLst>
          </a:prstGeom>
          <a:solidFill>
            <a:srgbClr val="FFDE07"/>
          </a:solidFill>
          <a:ln w="22225">
            <a:noFill/>
            <a:round/>
            <a:headEnd/>
            <a:tailEnd/>
          </a:ln>
        </p:spPr>
        <p:txBody>
          <a:bodyPr lIns="85042" tIns="44222" rIns="85042" bIns="44222"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  <a:buClr>
                <a:srgbClr val="C00000"/>
              </a:buClr>
              <a:buSzPct val="120000"/>
              <a:defRPr/>
            </a:pPr>
            <a:r>
              <a:rPr lang="ru-RU" altLang="ru-RU" sz="1984" b="0" dirty="0">
                <a:solidFill>
                  <a:schemeClr val="tx1"/>
                </a:solidFill>
                <a:latin typeface="Futura PT Demi" panose="020B0702020204020303" pitchFamily="34" charset="0"/>
                <a:cs typeface="+mn-cs"/>
              </a:rPr>
              <a:t>В настройках обмена добавлен выбор нового формата, например:</a:t>
            </a:r>
          </a:p>
          <a:p>
            <a:pPr>
              <a:lnSpc>
                <a:spcPct val="85000"/>
              </a:lnSpc>
              <a:spcBef>
                <a:spcPct val="50000"/>
              </a:spcBef>
              <a:buClr>
                <a:srgbClr val="C00000"/>
              </a:buClr>
              <a:buSzPct val="120000"/>
              <a:defRPr/>
            </a:pPr>
            <a:r>
              <a:rPr lang="ru-RU" altLang="ru-RU" sz="1984" b="0" dirty="0">
                <a:solidFill>
                  <a:schemeClr val="tx1"/>
                </a:solidFill>
                <a:latin typeface="Futura PT Demi" panose="020B0702020204020303" pitchFamily="34" charset="0"/>
                <a:cs typeface="+mn-cs"/>
              </a:rPr>
              <a:t>для Акта выполненных работ:</a:t>
            </a:r>
            <a:br>
              <a:rPr lang="ru-RU" altLang="ru-RU" sz="1984" b="0" dirty="0">
                <a:solidFill>
                  <a:schemeClr val="tx1"/>
                </a:solidFill>
                <a:latin typeface="Futura PT Demi" panose="020B0702020204020303" pitchFamily="34" charset="0"/>
                <a:cs typeface="+mn-cs"/>
              </a:rPr>
            </a:br>
            <a:r>
              <a:rPr lang="ru-RU" altLang="ru-RU" sz="1984" b="0" dirty="0">
                <a:solidFill>
                  <a:schemeClr val="tx1"/>
                </a:solidFill>
                <a:latin typeface="Futura PT Demi" panose="020B0702020204020303" pitchFamily="34" charset="0"/>
                <a:cs typeface="+mn-cs"/>
              </a:rPr>
              <a:t>820, 552 и 970</a:t>
            </a:r>
          </a:p>
          <a:p>
            <a:pPr marL="342900" indent="-342900">
              <a:lnSpc>
                <a:spcPct val="85000"/>
              </a:lnSpc>
              <a:spcBef>
                <a:spcPct val="50000"/>
              </a:spcBef>
              <a:buClr>
                <a:srgbClr val="C00000"/>
              </a:buClr>
              <a:buSzPct val="120000"/>
              <a:buFont typeface="Futura PT Demi" panose="020B0702020204020303" pitchFamily="34" charset="0"/>
              <a:buChar char="»"/>
              <a:defRPr/>
            </a:pPr>
            <a:endParaRPr lang="ru-RU" altLang="ru-RU" sz="1984" b="0" dirty="0">
              <a:solidFill>
                <a:schemeClr val="tx1"/>
              </a:solidFill>
              <a:latin typeface="Futura PT Demi" panose="020B0702020204020303" pitchFamily="34" charset="0"/>
              <a:cs typeface="+mn-cs"/>
            </a:endParaRPr>
          </a:p>
        </p:txBody>
      </p:sp>
      <p:sp>
        <p:nvSpPr>
          <p:cNvPr id="83972" name="TextBox 6"/>
          <p:cNvSpPr txBox="1">
            <a:spLocks noChangeArrowheads="1"/>
          </p:cNvSpPr>
          <p:nvPr/>
        </p:nvSpPr>
        <p:spPr bwMode="auto">
          <a:xfrm>
            <a:off x="11102975" y="6032500"/>
            <a:ext cx="4318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700" b="0">
                <a:solidFill>
                  <a:schemeClr val="tx1"/>
                </a:solidFill>
                <a:latin typeface="Futura PT Demi"/>
              </a:rPr>
              <a:t>13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Идентификаторы в имени файла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88353" y="1800225"/>
            <a:ext cx="10009188" cy="4319588"/>
          </a:xfr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dirty="0"/>
              <a:t>Для каждой области</a:t>
            </a:r>
            <a:r>
              <a:rPr lang="en-US" dirty="0"/>
              <a:t> </a:t>
            </a:r>
            <a:r>
              <a:rPr lang="ru-RU" dirty="0"/>
              <a:t>контроля появился свой идентификатор:</a:t>
            </a:r>
          </a:p>
          <a:p>
            <a:pPr>
              <a:buFont typeface="Futura PT Demi" panose="020B0702020204020303" pitchFamily="34" charset="0"/>
              <a:buChar char="»"/>
              <a:defRPr/>
            </a:pPr>
            <a:r>
              <a:rPr lang="en-US" dirty="0">
                <a:highlight>
                  <a:srgbClr val="FFDE07"/>
                </a:highlight>
              </a:rPr>
              <a:t>N2</a:t>
            </a:r>
            <a:r>
              <a:rPr lang="en-US" dirty="0"/>
              <a:t> – </a:t>
            </a:r>
            <a:r>
              <a:rPr lang="ru-RU" dirty="0"/>
              <a:t>товары, подлежащие прослеживаемости</a:t>
            </a:r>
            <a:endParaRPr lang="en-US" dirty="0"/>
          </a:p>
          <a:p>
            <a:pPr>
              <a:buFont typeface="Futura PT Demi" panose="020B0702020204020303" pitchFamily="34" charset="0"/>
              <a:buChar char="»"/>
              <a:defRPr/>
            </a:pPr>
            <a:r>
              <a:rPr lang="en-US" dirty="0">
                <a:highlight>
                  <a:srgbClr val="FFDE07"/>
                </a:highlight>
              </a:rPr>
              <a:t>N3</a:t>
            </a:r>
            <a:r>
              <a:rPr lang="ru-RU" dirty="0"/>
              <a:t> – товары, подлежащие маркировке</a:t>
            </a:r>
          </a:p>
          <a:p>
            <a:pPr>
              <a:buFont typeface="Futura PT Demi" panose="020B0702020204020303" pitchFamily="34" charset="0"/>
              <a:buChar char="»"/>
              <a:defRPr/>
            </a:pPr>
            <a:r>
              <a:rPr lang="en-US" dirty="0">
                <a:highlight>
                  <a:srgbClr val="FFDE07"/>
                </a:highlight>
              </a:rPr>
              <a:t>N4</a:t>
            </a:r>
            <a:r>
              <a:rPr lang="en-US" dirty="0"/>
              <a:t> – </a:t>
            </a:r>
            <a:r>
              <a:rPr lang="ru-RU" dirty="0"/>
              <a:t>алкогольная продукция</a:t>
            </a:r>
            <a:endParaRPr lang="en-US" dirty="0"/>
          </a:p>
          <a:p>
            <a:pPr>
              <a:buFont typeface="Futura PT Demi" panose="020B0702020204020303" pitchFamily="34" charset="0"/>
              <a:buChar char="»"/>
              <a:defRPr/>
            </a:pPr>
            <a:r>
              <a:rPr lang="en-US" dirty="0">
                <a:highlight>
                  <a:srgbClr val="FFDE07"/>
                </a:highlight>
              </a:rPr>
              <a:t>N5</a:t>
            </a:r>
            <a:r>
              <a:rPr lang="ru-RU" dirty="0"/>
              <a:t> – табачная и </a:t>
            </a:r>
            <a:r>
              <a:rPr lang="ru-RU" dirty="0" err="1"/>
              <a:t>никотинсодержащая</a:t>
            </a:r>
            <a:r>
              <a:rPr lang="ru-RU" dirty="0"/>
              <a:t> продукция</a:t>
            </a:r>
            <a:endParaRPr lang="en-US" dirty="0"/>
          </a:p>
          <a:p>
            <a:pPr>
              <a:buFont typeface="Futura PT Demi" panose="020B0702020204020303" pitchFamily="34" charset="0"/>
              <a:buChar char="»"/>
              <a:defRPr/>
            </a:pPr>
            <a:r>
              <a:rPr lang="en-US" dirty="0">
                <a:highlight>
                  <a:srgbClr val="FFDE07"/>
                </a:highlight>
              </a:rPr>
              <a:t>N6</a:t>
            </a:r>
            <a:r>
              <a:rPr lang="ru-RU" dirty="0"/>
              <a:t> - нефтепродукты</a:t>
            </a:r>
            <a:endParaRPr lang="en-US" dirty="0"/>
          </a:p>
          <a:p>
            <a:pPr>
              <a:buFont typeface="Futura PT Demi" panose="020B0702020204020303" pitchFamily="34" charset="0"/>
              <a:buChar char="»"/>
              <a:defRPr/>
            </a:pPr>
            <a:r>
              <a:rPr lang="en-US" dirty="0">
                <a:highlight>
                  <a:srgbClr val="FFDE07"/>
                </a:highlight>
              </a:rPr>
              <a:t>N7</a:t>
            </a:r>
            <a:r>
              <a:rPr lang="ru-RU" dirty="0"/>
              <a:t> – свободный идентификатор, для новых сценариев гос. контроля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sz="1200" dirty="0"/>
              <a:t>                                         </a:t>
            </a:r>
            <a:r>
              <a:rPr lang="en-US" sz="1200" dirty="0"/>
              <a:t>                                            </a:t>
            </a:r>
            <a:r>
              <a:rPr lang="ru-RU" sz="1200" dirty="0"/>
              <a:t>       </a:t>
            </a:r>
            <a:r>
              <a:rPr lang="en-US" sz="1200" dirty="0"/>
              <a:t>      </a:t>
            </a:r>
            <a:r>
              <a:rPr lang="ru-RU" sz="1200" dirty="0"/>
              <a:t>  </a:t>
            </a:r>
            <a:r>
              <a:rPr lang="en-US" sz="1200" dirty="0"/>
              <a:t>  </a:t>
            </a:r>
            <a:r>
              <a:rPr lang="en-US" sz="1200" dirty="0">
                <a:highlight>
                  <a:srgbClr val="FFDE07"/>
                </a:highlight>
              </a:rPr>
              <a:t>N2</a:t>
            </a:r>
            <a:r>
              <a:rPr lang="en-US" sz="1200" dirty="0"/>
              <a:t>   </a:t>
            </a:r>
            <a:r>
              <a:rPr lang="en-US" sz="1200" dirty="0">
                <a:highlight>
                  <a:srgbClr val="FFDE07"/>
                </a:highlight>
              </a:rPr>
              <a:t>N3</a:t>
            </a:r>
            <a:r>
              <a:rPr lang="en-US" sz="1200" dirty="0"/>
              <a:t>    </a:t>
            </a:r>
            <a:r>
              <a:rPr lang="en-US" sz="1200" dirty="0">
                <a:highlight>
                  <a:srgbClr val="FFDE07"/>
                </a:highlight>
              </a:rPr>
              <a:t>N4</a:t>
            </a:r>
            <a:r>
              <a:rPr lang="en-US" sz="1200" dirty="0"/>
              <a:t>   </a:t>
            </a:r>
            <a:r>
              <a:rPr lang="en-US" sz="1200" dirty="0">
                <a:highlight>
                  <a:srgbClr val="FFDE07"/>
                </a:highlight>
              </a:rPr>
              <a:t>N5</a:t>
            </a:r>
            <a:r>
              <a:rPr lang="en-US" sz="1200" dirty="0"/>
              <a:t>   </a:t>
            </a:r>
            <a:r>
              <a:rPr lang="en-US" sz="1200" dirty="0">
                <a:highlight>
                  <a:srgbClr val="FFDE07"/>
                </a:highlight>
              </a:rPr>
              <a:t>N6</a:t>
            </a:r>
            <a:r>
              <a:rPr lang="en-US" sz="1200" dirty="0"/>
              <a:t>    </a:t>
            </a:r>
            <a:r>
              <a:rPr lang="en-US" sz="1200" dirty="0">
                <a:highlight>
                  <a:srgbClr val="FFDE07"/>
                </a:highlight>
              </a:rPr>
              <a:t>N7</a:t>
            </a:r>
            <a:r>
              <a:rPr lang="ru-RU" dirty="0"/>
              <a:t/>
            </a:r>
            <a:br>
              <a:rPr lang="ru-RU" dirty="0"/>
            </a:br>
            <a:r>
              <a:rPr lang="en-US" sz="2400" dirty="0"/>
              <a:t>ON_NSCHFDOPPR_</a:t>
            </a:r>
            <a:r>
              <a:rPr lang="ru-RU" sz="2400" dirty="0"/>
              <a:t>.........._0_1_1_1_0_00</a:t>
            </a:r>
            <a:r>
              <a:rPr lang="ru-RU" dirty="0"/>
              <a:t>, например такое имя файла будет у УПД, который содержит информацию об алкогольной и табачной продукции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Данные по налоговому учету</a:t>
            </a:r>
          </a:p>
        </p:txBody>
      </p:sp>
      <p:pic>
        <p:nvPicPr>
          <p:cNvPr id="88066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625" y="1584325"/>
            <a:ext cx="9648825" cy="45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Прямоугольник: скругленные углы 4"/>
          <p:cNvSpPr>
            <a:spLocks noChangeArrowheads="1"/>
          </p:cNvSpPr>
          <p:nvPr/>
        </p:nvSpPr>
        <p:spPr bwMode="auto">
          <a:xfrm>
            <a:off x="1133475" y="3190875"/>
            <a:ext cx="9255125" cy="617538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DE07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81000" indent="-381000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4"/>
              </a:buBlip>
            </a:pPr>
            <a:endParaRPr lang="ru-RU" b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Прямоугольник: скругленные углы 2"/>
          <p:cNvSpPr>
            <a:spLocks noChangeArrowheads="1"/>
          </p:cNvSpPr>
          <p:nvPr/>
        </p:nvSpPr>
        <p:spPr bwMode="auto">
          <a:xfrm>
            <a:off x="5761038" y="2232025"/>
            <a:ext cx="5545137" cy="3600450"/>
          </a:xfrm>
          <a:prstGeom prst="roundRect">
            <a:avLst>
              <a:gd name="adj" fmla="val 13944"/>
            </a:avLst>
          </a:prstGeom>
          <a:solidFill>
            <a:srgbClr val="FFED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/>
            <a:endParaRPr lang="ru-RU" altLang="ru-RU"/>
          </a:p>
        </p:txBody>
      </p:sp>
      <p:sp>
        <p:nvSpPr>
          <p:cNvPr id="34818" name="Заголовок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Подпись с меткой доверенного времени (</a:t>
            </a:r>
            <a:r>
              <a:rPr lang="en-US" altLang="ru-RU" smtClean="0"/>
              <a:t>CAdES-T</a:t>
            </a:r>
            <a:r>
              <a:rPr lang="ru-RU" altLang="ru-RU" smtClean="0"/>
              <a:t>)</a:t>
            </a:r>
          </a:p>
        </p:txBody>
      </p:sp>
      <p:sp>
        <p:nvSpPr>
          <p:cNvPr id="2" name="TextBox 1">
            <a:extLst>
              <a:ext uri="{FF2B5EF4-FFF2-40B4-BE49-F238E27FC236}"/>
            </a:extLst>
          </p:cNvPr>
          <p:cNvSpPr txBox="1"/>
          <p:nvPr/>
        </p:nvSpPr>
        <p:spPr>
          <a:xfrm>
            <a:off x="936625" y="2519363"/>
            <a:ext cx="3744913" cy="1447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8800" b="0" dirty="0">
                <a:solidFill>
                  <a:schemeClr val="tx1"/>
                </a:solidFill>
                <a:latin typeface="+mn-lt"/>
                <a:cs typeface="+mn-cs"/>
              </a:rPr>
              <a:t>63-ФЗ</a:t>
            </a:r>
          </a:p>
        </p:txBody>
      </p:sp>
      <p:sp>
        <p:nvSpPr>
          <p:cNvPr id="6" name="TextBox 5">
            <a:extLst>
              <a:ext uri="{FF2B5EF4-FFF2-40B4-BE49-F238E27FC236}"/>
            </a:extLst>
          </p:cNvPr>
          <p:cNvSpPr txBox="1"/>
          <p:nvPr/>
        </p:nvSpPr>
        <p:spPr>
          <a:xfrm>
            <a:off x="5905500" y="2390775"/>
            <a:ext cx="5400675" cy="3676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Метки времени фиксируют достоверную дату и время подписания документа</a:t>
            </a:r>
          </a:p>
          <a:p>
            <a:pPr eaLnBrk="0" hangingPunct="0">
              <a:buClr>
                <a:srgbClr val="C00000"/>
              </a:buClr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В нашей программе можно настроить тип подписи:</a:t>
            </a:r>
          </a:p>
          <a:p>
            <a:pPr marL="342900" indent="-342900" eaLnBrk="0" hangingPunct="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для документов</a:t>
            </a:r>
          </a:p>
          <a:p>
            <a:pPr marL="342900" indent="-342900" eaLnBrk="0" hangingPunct="0">
              <a:spcAft>
                <a:spcPts val="1200"/>
              </a:spcAft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для МЧД</a:t>
            </a:r>
          </a:p>
          <a:p>
            <a:pPr eaLnBrk="0" hangingPunct="0">
              <a:buClr>
                <a:srgbClr val="C00000"/>
              </a:buClr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Используются адреса служб меток:</a:t>
            </a:r>
          </a:p>
          <a:p>
            <a:pPr marL="342900" indent="-342900" eaLnBrk="0" hangingPunct="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1С</a:t>
            </a:r>
            <a:r>
              <a:rPr lang="en-US" b="0" dirty="0">
                <a:solidFill>
                  <a:schemeClr val="tx1"/>
                </a:solidFill>
                <a:latin typeface="+mn-lt"/>
                <a:cs typeface="+mn-cs"/>
              </a:rPr>
              <a:t>-DSS</a:t>
            </a:r>
          </a:p>
          <a:p>
            <a:pPr marL="342900" indent="-342900" eaLnBrk="0" hangingPunct="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ФНС</a:t>
            </a:r>
          </a:p>
          <a:p>
            <a:pPr eaLnBrk="0" hangingPunct="0">
              <a:defRPr/>
            </a:pPr>
            <a:endParaRPr lang="ru-RU" sz="2400" b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936625" y="4329113"/>
            <a:ext cx="388778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400" b="0" dirty="0">
                <a:solidFill>
                  <a:schemeClr val="tx1"/>
                </a:solidFill>
                <a:latin typeface="+mn-lt"/>
                <a:cs typeface="+mn-cs"/>
              </a:rPr>
              <a:t>Приказ </a:t>
            </a:r>
            <a:r>
              <a:rPr lang="ru-RU" sz="2400" b="0" dirty="0" err="1">
                <a:solidFill>
                  <a:schemeClr val="tx1"/>
                </a:solidFill>
                <a:latin typeface="+mn-lt"/>
                <a:cs typeface="+mn-cs"/>
              </a:rPr>
              <a:t>Минцифры</a:t>
            </a:r>
            <a:r>
              <a:rPr lang="ru-RU" sz="2400" b="0" dirty="0">
                <a:solidFill>
                  <a:schemeClr val="tx1"/>
                </a:solidFill>
                <a:latin typeface="+mn-lt"/>
                <a:cs typeface="+mn-cs"/>
              </a:rPr>
              <a:t> России № 580 от 06.11.2020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Контроль маркированных товаров</a:t>
            </a:r>
          </a:p>
        </p:txBody>
      </p:sp>
      <p:pic>
        <p:nvPicPr>
          <p:cNvPr id="9011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113" y="1306513"/>
            <a:ext cx="10082212" cy="49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3113" y="2054225"/>
            <a:ext cx="80645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Прямоугольник: скругленные углы 6"/>
          <p:cNvSpPr>
            <a:spLocks noChangeArrowheads="1"/>
          </p:cNvSpPr>
          <p:nvPr/>
        </p:nvSpPr>
        <p:spPr bwMode="auto">
          <a:xfrm>
            <a:off x="7489825" y="3552825"/>
            <a:ext cx="2968625" cy="10287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DE07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81000" indent="-381000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5"/>
              </a:buBlip>
            </a:pPr>
            <a:endParaRPr lang="ru-RU" b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 еще некоторые изменения</a:t>
            </a:r>
          </a:p>
        </p:txBody>
      </p:sp>
      <p:sp>
        <p:nvSpPr>
          <p:cNvPr id="92162" name="Объект 2"/>
          <p:cNvSpPr>
            <a:spLocks noGrp="1"/>
          </p:cNvSpPr>
          <p:nvPr>
            <p:ph idx="4294967295"/>
          </p:nvPr>
        </p:nvSpPr>
        <p:spPr>
          <a:xfrm>
            <a:off x="144463" y="1800225"/>
            <a:ext cx="10009187" cy="4319588"/>
          </a:xfrm>
        </p:spPr>
        <p:txBody>
          <a:bodyPr/>
          <a:lstStyle/>
          <a:p>
            <a:pPr>
              <a:lnSpc>
                <a:spcPct val="150000"/>
              </a:lnSpc>
              <a:buFont typeface="Futura PT Demi"/>
              <a:buChar char="»"/>
            </a:pPr>
            <a:r>
              <a:rPr lang="ru-RU" altLang="ru-RU" smtClean="0"/>
              <a:t>Указание стоимости прослеживаемых товаров</a:t>
            </a:r>
          </a:p>
          <a:p>
            <a:pPr>
              <a:lnSpc>
                <a:spcPct val="150000"/>
              </a:lnSpc>
              <a:buFont typeface="Futura PT Demi"/>
              <a:buChar char="»"/>
            </a:pPr>
            <a:r>
              <a:rPr lang="ru-RU" altLang="ru-RU" smtClean="0"/>
              <a:t>Не поддерживается ставка НДС 18%</a:t>
            </a:r>
          </a:p>
          <a:p>
            <a:pPr>
              <a:lnSpc>
                <a:spcPct val="150000"/>
              </a:lnSpc>
              <a:buFont typeface="Futura PT Demi"/>
              <a:buChar char="»"/>
            </a:pPr>
            <a:r>
              <a:rPr lang="ru-RU" altLang="ru-RU" smtClean="0"/>
              <a:t>Указание имени файла исправляемого документа</a:t>
            </a:r>
          </a:p>
          <a:p>
            <a:pPr>
              <a:lnSpc>
                <a:spcPct val="150000"/>
              </a:lnSpc>
              <a:buFont typeface="Futura PT Demi"/>
              <a:buChar char="»"/>
            </a:pPr>
            <a:r>
              <a:rPr lang="ru-RU" altLang="ru-RU" smtClean="0"/>
              <a:t>Порядок отражения показателей строки «5а»</a:t>
            </a:r>
          </a:p>
          <a:p>
            <a:pPr>
              <a:lnSpc>
                <a:spcPct val="150000"/>
              </a:lnSpc>
              <a:buFont typeface="Futura PT Demi"/>
              <a:buChar char="»"/>
            </a:pPr>
            <a:r>
              <a:rPr lang="ru-RU" altLang="ru-RU" smtClean="0"/>
              <a:t>Сведения о товарах, подлежащих учету в ГИС</a:t>
            </a:r>
          </a:p>
          <a:p>
            <a:pPr>
              <a:lnSpc>
                <a:spcPct val="150000"/>
              </a:lnSpc>
              <a:buFont typeface="Futura PT Demi"/>
              <a:buChar char="»"/>
            </a:pPr>
            <a:r>
              <a:rPr lang="ru-RU" altLang="ru-RU" smtClean="0"/>
              <a:t>Возможность указания сопроводительных документов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Как использовать форматы</a:t>
            </a:r>
            <a:br>
              <a:rPr lang="ru-RU" smtClean="0"/>
            </a:br>
            <a:r>
              <a:rPr lang="ru-RU" smtClean="0"/>
              <a:t>в переходный период</a:t>
            </a:r>
          </a:p>
        </p:txBody>
      </p:sp>
      <p:graphicFrame>
        <p:nvGraphicFramePr>
          <p:cNvPr id="4" name="Google Shape;398;p28">
            <a:extLst>
              <a:ext uri="{FF2B5EF4-FFF2-40B4-BE49-F238E27FC236}"/>
            </a:extLst>
          </p:cNvPr>
          <p:cNvGraphicFramePr/>
          <p:nvPr/>
        </p:nvGraphicFramePr>
        <p:xfrm>
          <a:off x="941861" y="2375991"/>
          <a:ext cx="10264302" cy="2315495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2664296">
                  <a:extLst>
                    <a:ext uri="{9D8B030D-6E8A-4147-A177-3AD203B41FA5}"/>
                  </a:extLst>
                </a:gridCol>
                <a:gridCol w="7600006">
                  <a:extLst>
                    <a:ext uri="{9D8B030D-6E8A-4147-A177-3AD203B41FA5}"/>
                  </a:extLst>
                </a:gridCol>
              </a:tblGrid>
              <a:tr h="56674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highlight>
                            <a:srgbClr val="FFDE07"/>
                          </a:highlight>
                          <a:latin typeface="+mn-lt"/>
                          <a:ea typeface="Geologica SemiBold"/>
                          <a:cs typeface="Geologica SemiBold"/>
                          <a:sym typeface="Geologica SemiBold"/>
                        </a:rPr>
                        <a:t>До</a:t>
                      </a:r>
                      <a:r>
                        <a:rPr lang="ru-RU" sz="1800" dirty="0">
                          <a:latin typeface="+mn-lt"/>
                          <a:ea typeface="Geologica SemiBold"/>
                          <a:cs typeface="Geologica SemiBold"/>
                          <a:sym typeface="Geologica SemiBold"/>
                        </a:rPr>
                        <a:t> 01.04.2025</a:t>
                      </a:r>
                      <a:endParaRPr sz="1800" dirty="0">
                        <a:latin typeface="+mn-lt"/>
                        <a:ea typeface="Geologica Light"/>
                        <a:cs typeface="Geologica Light"/>
                        <a:sym typeface="Geologica Light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100"/>
                        <a:buFont typeface="Futura PT Demi" panose="020B0702020204020303" pitchFamily="34" charset="0"/>
                        <a:buChar char="»"/>
                      </a:pPr>
                      <a:r>
                        <a:rPr lang="ru-RU" dirty="0"/>
                        <a:t>версия </a:t>
                      </a:r>
                      <a:r>
                        <a:rPr lang="ru-RU" dirty="0">
                          <a:highlight>
                            <a:srgbClr val="FFDE07"/>
                          </a:highlight>
                        </a:rPr>
                        <a:t>5.02</a:t>
                      </a:r>
                      <a:r>
                        <a:rPr lang="ru-RU" dirty="0"/>
                        <a:t>, в соответствии с приложением №1 приказа ФНС от 19.12.2023 N ЕД-7-26/970@</a:t>
                      </a: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100"/>
                        <a:buFont typeface="Futura PT Demi" panose="020B0702020204020303" pitchFamily="34" charset="0"/>
                        <a:buChar char="»"/>
                      </a:pPr>
                      <a:r>
                        <a:rPr lang="ru-RU" dirty="0"/>
                        <a:t>версия </a:t>
                      </a:r>
                      <a:r>
                        <a:rPr lang="ru-RU" dirty="0">
                          <a:highlight>
                            <a:srgbClr val="FFDE07"/>
                          </a:highlight>
                        </a:rPr>
                        <a:t>5.01</a:t>
                      </a:r>
                      <a:r>
                        <a:rPr lang="ru-RU" dirty="0"/>
                        <a:t>, в соответствии с приложением №2 приказа ФНС от 19.12.2023 N ЕД-7-26/970@ (повторяет формат в приказе № ММВ-7-15/820@)</a:t>
                      </a: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100"/>
                        <a:buFont typeface="Futura PT Demi" panose="020B0702020204020303" pitchFamily="34" charset="0"/>
                        <a:buChar char="»"/>
                      </a:pPr>
                      <a:endParaRPr sz="1800" b="0" dirty="0">
                        <a:latin typeface="+mn-lt"/>
                        <a:ea typeface="Geologica Light"/>
                        <a:cs typeface="Geologica Light"/>
                        <a:sym typeface="Geologica Light"/>
                      </a:endParaRPr>
                    </a:p>
                  </a:txBody>
                  <a:tcPr marL="10800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695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ru-RU" sz="1800" dirty="0">
                          <a:highlight>
                            <a:srgbClr val="FFDE07"/>
                          </a:highlight>
                          <a:latin typeface="+mn-lt"/>
                          <a:ea typeface="Geologica SemiBold"/>
                          <a:cs typeface="Geologica SemiBold"/>
                          <a:sym typeface="Geologica SemiBold"/>
                        </a:rPr>
                        <a:t>С</a:t>
                      </a:r>
                      <a:r>
                        <a:rPr lang="ru-RU" sz="1800" dirty="0">
                          <a:latin typeface="+mn-lt"/>
                          <a:ea typeface="Geologica SemiBold"/>
                          <a:cs typeface="Geologica SemiBold"/>
                          <a:sym typeface="Geologica SemiBold"/>
                        </a:rPr>
                        <a:t> 01.04.2025</a:t>
                      </a:r>
                      <a:endParaRPr lang="ru-RU" sz="1800" dirty="0">
                        <a:latin typeface="+mn-lt"/>
                        <a:ea typeface="Geologica Light"/>
                        <a:cs typeface="Geologica Light"/>
                        <a:sym typeface="Geologica Light"/>
                      </a:endParaRPr>
                    </a:p>
                  </a:txBody>
                  <a:tcPr marL="0" marR="0" marT="102875" marB="10287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100"/>
                        <a:buFont typeface="Futura PT Demi" panose="020B0702020204020303" pitchFamily="34" charset="0"/>
                        <a:buChar char="»"/>
                      </a:pPr>
                      <a:r>
                        <a:rPr lang="ru-RU" dirty="0"/>
                        <a:t>версия 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highlight>
                            <a:srgbClr val="FFDE07"/>
                          </a:highlight>
                        </a:rPr>
                        <a:t>5.02</a:t>
                      </a:r>
                      <a:r>
                        <a:rPr lang="ru-RU" dirty="0"/>
                        <a:t>, в соответствии с приложением №1 приказа № 970.</a:t>
                      </a:r>
                      <a:endParaRPr sz="1800" dirty="0">
                        <a:solidFill>
                          <a:schemeClr val="dk1"/>
                        </a:solidFill>
                        <a:latin typeface="+mn-lt"/>
                        <a:ea typeface="Geologica Light"/>
                        <a:cs typeface="Geologica Light"/>
                        <a:sym typeface="Geologica Light"/>
                      </a:endParaRPr>
                    </a:p>
                  </a:txBody>
                  <a:tcPr marL="108000" marR="0" marT="102875" marB="1028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Прямоугольник: скругленные углы 8"/>
          <p:cNvSpPr>
            <a:spLocks noChangeArrowheads="1"/>
          </p:cNvSpPr>
          <p:nvPr/>
        </p:nvSpPr>
        <p:spPr bwMode="auto">
          <a:xfrm>
            <a:off x="115888" y="4613275"/>
            <a:ext cx="7835900" cy="1787525"/>
          </a:xfrm>
          <a:prstGeom prst="roundRect">
            <a:avLst>
              <a:gd name="adj" fmla="val 16667"/>
            </a:avLst>
          </a:prstGeom>
          <a:solidFill>
            <a:srgbClr val="FFDE07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81000" indent="-381000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  <p:sp>
        <p:nvSpPr>
          <p:cNvPr id="96258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ru-RU" altLang="ru-RU" smtClean="0"/>
              <a:t>Другие изменения</a:t>
            </a:r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315913" y="1227138"/>
            <a:ext cx="11090275" cy="5186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150000"/>
              </a:lnSpc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sz="2000" b="0" dirty="0">
                <a:solidFill>
                  <a:schemeClr val="tx1"/>
                </a:solidFill>
                <a:latin typeface="+mn-lt"/>
                <a:cs typeface="+mn-cs"/>
              </a:rPr>
              <a:t>Поддержали работу с файлом </a:t>
            </a:r>
            <a:r>
              <a:rPr lang="ru-RU" sz="2000" b="0" dirty="0" err="1">
                <a:solidFill>
                  <a:schemeClr val="tx1"/>
                </a:solidFill>
                <a:latin typeface="+mn-lt"/>
                <a:cs typeface="+mn-cs"/>
              </a:rPr>
              <a:t>Warrant</a:t>
            </a:r>
            <a:r>
              <a:rPr lang="ru-RU" sz="2000" b="0" dirty="0">
                <a:solidFill>
                  <a:schemeClr val="tx1"/>
                </a:solidFill>
                <a:latin typeface="+mn-lt"/>
                <a:cs typeface="+mn-cs"/>
              </a:rPr>
              <a:t> для учетных записей </a:t>
            </a:r>
            <a:r>
              <a:rPr lang="ru-RU" sz="2000" b="0" dirty="0" err="1">
                <a:solidFill>
                  <a:schemeClr val="tx1"/>
                </a:solidFill>
                <a:latin typeface="+mn-lt"/>
                <a:cs typeface="+mn-cs"/>
              </a:rPr>
              <a:t>Такском</a:t>
            </a:r>
            <a:endParaRPr lang="ru-RU" sz="2000" b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150000"/>
              </a:lnSpc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sz="2000" b="0" dirty="0">
                <a:solidFill>
                  <a:schemeClr val="tx1"/>
                </a:solidFill>
                <a:latin typeface="+mn-lt"/>
                <a:cs typeface="+mn-cs"/>
              </a:rPr>
              <a:t>Заполнение строки 10 во входящих УПД от некоторых операторов</a:t>
            </a:r>
          </a:p>
          <a:p>
            <a:pPr marL="342900" indent="-342900" eaLnBrk="0" hangingPunct="0">
              <a:lnSpc>
                <a:spcPct val="150000"/>
              </a:lnSpc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sz="2000" b="0" dirty="0">
                <a:solidFill>
                  <a:schemeClr val="tx1"/>
                </a:solidFill>
                <a:latin typeface="+mn-lt"/>
                <a:cs typeface="+mn-cs"/>
              </a:rPr>
              <a:t>Улучшение отправки приглашений</a:t>
            </a:r>
          </a:p>
          <a:p>
            <a:pPr marL="342900" indent="-342900" eaLnBrk="0" hangingPunct="0">
              <a:lnSpc>
                <a:spcPct val="150000"/>
              </a:lnSpc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sz="2000" b="0" dirty="0">
                <a:solidFill>
                  <a:schemeClr val="tx1"/>
                </a:solidFill>
                <a:latin typeface="+mn-lt"/>
                <a:cs typeface="+mn-cs"/>
              </a:rPr>
              <a:t>Визуализация журнала МЧД</a:t>
            </a:r>
          </a:p>
          <a:p>
            <a:pPr marL="342900" indent="-342900" eaLnBrk="0" hangingPunct="0">
              <a:lnSpc>
                <a:spcPct val="150000"/>
              </a:lnSpc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sz="2000" b="0" dirty="0">
                <a:solidFill>
                  <a:schemeClr val="tx1"/>
                </a:solidFill>
                <a:latin typeface="+mn-lt"/>
                <a:cs typeface="+mn-cs"/>
              </a:rPr>
              <a:t>Улучшение диагностики сервисов криптографии</a:t>
            </a:r>
          </a:p>
          <a:p>
            <a:pPr marL="342900" indent="-342900" eaLnBrk="0" hangingPunct="0">
              <a:lnSpc>
                <a:spcPct val="150000"/>
              </a:lnSpc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sz="2000" b="0" dirty="0">
                <a:solidFill>
                  <a:schemeClr val="tx1"/>
                </a:solidFill>
                <a:latin typeface="+mn-lt"/>
                <a:cs typeface="+mn-cs"/>
              </a:rPr>
              <a:t>Улучшение диагностики ошибок во входящих документах</a:t>
            </a:r>
          </a:p>
          <a:p>
            <a:pPr marL="342900" indent="-342900" eaLnBrk="0" hangingPunct="0">
              <a:lnSpc>
                <a:spcPct val="150000"/>
              </a:lnSpc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endParaRPr lang="ru-RU" sz="1200" b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150000"/>
              </a:lnSpc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endParaRPr lang="ru-RU" sz="1200" b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150000"/>
              </a:lnSpc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sz="2000" b="0" dirty="0">
                <a:solidFill>
                  <a:schemeClr val="tx1"/>
                </a:solidFill>
                <a:latin typeface="+mn-lt"/>
                <a:cs typeface="+mn-cs"/>
              </a:rPr>
              <a:t>Подписывайтесь на наш ТГ канал 1С-ЭДО вы будете первыми</a:t>
            </a:r>
          </a:p>
          <a:p>
            <a:pPr marL="363538" indent="-3175" eaLnBrk="0" hangingPunct="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defRPr/>
            </a:pPr>
            <a:r>
              <a:rPr lang="ru-RU" sz="2000" b="0" dirty="0">
                <a:solidFill>
                  <a:schemeClr val="tx1"/>
                </a:solidFill>
                <a:latin typeface="+mn-lt"/>
                <a:cs typeface="+mn-cs"/>
              </a:rPr>
              <a:t>узнавать про новое в модуле ЭДО:</a:t>
            </a:r>
          </a:p>
          <a:p>
            <a:pPr marL="703263" indent="-342900" eaLnBrk="0" hangingPunct="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sz="2000" b="0" dirty="0">
                <a:solidFill>
                  <a:schemeClr val="tx1"/>
                </a:solidFill>
                <a:latin typeface="+mn-lt"/>
                <a:cs typeface="+mn-cs"/>
              </a:rPr>
              <a:t>Улучшение правил проверки МЧД</a:t>
            </a:r>
          </a:p>
          <a:p>
            <a:pPr marL="703263" indent="-342900" eaLnBrk="0" hangingPunct="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sz="2000" b="0" dirty="0">
                <a:solidFill>
                  <a:schemeClr val="tx1"/>
                </a:solidFill>
                <a:latin typeface="+mn-lt"/>
                <a:cs typeface="+mn-cs"/>
              </a:rPr>
              <a:t>Усиление контроля сертификатов</a:t>
            </a:r>
          </a:p>
        </p:txBody>
      </p:sp>
      <p:pic>
        <p:nvPicPr>
          <p:cNvPr id="96260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05850" y="4106863"/>
            <a:ext cx="2128838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: скругленные углы 5">
            <a:extLst>
              <a:ext uri="{FF2B5EF4-FFF2-40B4-BE49-F238E27FC236}"/>
            </a:extLst>
          </p:cNvPr>
          <p:cNvSpPr/>
          <p:nvPr/>
        </p:nvSpPr>
        <p:spPr bwMode="auto">
          <a:xfrm>
            <a:off x="8450263" y="3392488"/>
            <a:ext cx="2640012" cy="714375"/>
          </a:xfrm>
          <a:prstGeom prst="roundRect">
            <a:avLst>
              <a:gd name="adj" fmla="val 26819"/>
            </a:avLst>
          </a:prstGeom>
          <a:solidFill>
            <a:srgbClr val="FFDE07">
              <a:alpha val="75000"/>
            </a:srgbClr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marL="541338">
              <a:lnSpc>
                <a:spcPct val="85000"/>
              </a:lnSpc>
              <a:spcBef>
                <a:spcPct val="50000"/>
              </a:spcBef>
              <a:buSzPct val="120000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Наш </a:t>
            </a:r>
            <a:r>
              <a:rPr lang="ru-RU" b="0" dirty="0" err="1">
                <a:solidFill>
                  <a:schemeClr val="tx1"/>
                </a:solidFill>
                <a:latin typeface="+mn-lt"/>
                <a:cs typeface="+mn-cs"/>
              </a:rPr>
              <a:t>телеграм</a:t>
            </a:r>
            <a:r>
              <a:rPr lang="en-US" b="0" dirty="0">
                <a:solidFill>
                  <a:schemeClr val="tx1"/>
                </a:solidFill>
                <a:latin typeface="+mn-lt"/>
                <a:cs typeface="+mn-cs"/>
              </a:rPr>
              <a:t/>
            </a:r>
            <a:br>
              <a:rPr lang="en-US" b="0" dirty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канал</a:t>
            </a:r>
          </a:p>
        </p:txBody>
      </p:sp>
      <p:pic>
        <p:nvPicPr>
          <p:cNvPr id="96262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51838" y="3311525"/>
            <a:ext cx="855662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5792788" y="1727200"/>
            <a:ext cx="184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>
            <a:lvl1pPr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r>
              <a:rPr lang="ru-RU" altLang="ru-RU" sz="2400" b="0">
                <a:solidFill>
                  <a:schemeClr val="tx1"/>
                </a:solidFill>
                <a:cs typeface="Arial" panose="020B0604020202020204" pitchFamily="34" charset="0"/>
              </a:rPr>
              <a:t/>
            </a:r>
            <a:br>
              <a:rPr lang="ru-RU" altLang="ru-RU" sz="2400" b="0">
                <a:solidFill>
                  <a:schemeClr val="tx1"/>
                </a:solidFill>
                <a:cs typeface="Arial" panose="020B0604020202020204" pitchFamily="34" charset="0"/>
              </a:rPr>
            </a:br>
            <a:endParaRPr lang="en-US" altLang="ru-RU" sz="2400" b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endParaRPr lang="ru-RU" altLang="ru-RU" sz="2400" b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8306" name="Rectangle 10"/>
          <p:cNvSpPr>
            <a:spLocks noChangeArrowheads="1"/>
          </p:cNvSpPr>
          <p:nvPr/>
        </p:nvSpPr>
        <p:spPr bwMode="auto">
          <a:xfrm>
            <a:off x="9545638" y="5545138"/>
            <a:ext cx="163195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altLang="ru-RU" sz="1400">
                <a:solidFill>
                  <a:srgbClr val="CC3300"/>
                </a:solidFill>
              </a:rPr>
              <a:t>Головин Денис</a:t>
            </a:r>
            <a:br>
              <a:rPr lang="ru-RU" altLang="ru-RU" sz="1400">
                <a:solidFill>
                  <a:srgbClr val="CC3300"/>
                </a:solidFill>
              </a:rPr>
            </a:br>
            <a:r>
              <a:rPr lang="ru-RU" altLang="ru-RU" sz="1400">
                <a:solidFill>
                  <a:srgbClr val="CC3300"/>
                </a:solidFill>
              </a:rPr>
              <a:t>Эксперт 1С-ЭДО</a:t>
            </a:r>
            <a:endParaRPr lang="ru-RU" altLang="ru-RU" sz="2000" b="0">
              <a:solidFill>
                <a:schemeClr val="tx1"/>
              </a:solidFill>
            </a:endParaRPr>
          </a:p>
        </p:txBody>
      </p:sp>
      <p:sp>
        <p:nvSpPr>
          <p:cNvPr id="98307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2232025" y="2016125"/>
            <a:ext cx="8893175" cy="1022350"/>
          </a:xfrm>
        </p:spPr>
        <p:txBody>
          <a:bodyPr/>
          <a:lstStyle/>
          <a:p>
            <a:r>
              <a:rPr lang="ru-RU" altLang="ru-RU" sz="5200" smtClean="0"/>
              <a:t>Новое в 1С-ЭДО</a:t>
            </a:r>
          </a:p>
        </p:txBody>
      </p:sp>
      <p:sp>
        <p:nvSpPr>
          <p:cNvPr id="98308" name="Text Box 5"/>
          <p:cNvSpPr txBox="1">
            <a:spLocks noChangeArrowheads="1"/>
          </p:cNvSpPr>
          <p:nvPr/>
        </p:nvSpPr>
        <p:spPr bwMode="auto">
          <a:xfrm>
            <a:off x="2305050" y="4679950"/>
            <a:ext cx="4392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altLang="ru-RU" sz="2400">
                <a:solidFill>
                  <a:srgbClr val="D9241C"/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533" y="3021364"/>
            <a:ext cx="7851774" cy="2811011"/>
          </a:xfrm>
          <a:prstGeom prst="roundRect">
            <a:avLst>
              <a:gd name="adj" fmla="val 5986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</p:pic>
      <p:sp>
        <p:nvSpPr>
          <p:cNvPr id="36866" name="Заголовок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Подпись с меткой доверенного времени (</a:t>
            </a:r>
            <a:r>
              <a:rPr lang="en-US" altLang="ru-RU" smtClean="0"/>
              <a:t>CAdES-T</a:t>
            </a:r>
            <a:r>
              <a:rPr lang="ru-RU" altLang="ru-RU" smtClean="0"/>
              <a:t>)</a:t>
            </a:r>
          </a:p>
        </p:txBody>
      </p:sp>
      <p:sp>
        <p:nvSpPr>
          <p:cNvPr id="10" name="Rounded Rectangular Callout 19">
            <a:extLst>
              <a:ext uri="{FF2B5EF4-FFF2-40B4-BE49-F238E27FC236}"/>
            </a:extLst>
          </p:cNvPr>
          <p:cNvSpPr/>
          <p:nvPr/>
        </p:nvSpPr>
        <p:spPr>
          <a:xfrm flipH="1">
            <a:off x="5746750" y="4968875"/>
            <a:ext cx="3759200" cy="1454150"/>
          </a:xfrm>
          <a:prstGeom prst="wedgeRoundRectCallout">
            <a:avLst>
              <a:gd name="adj1" fmla="val -3632"/>
              <a:gd name="adj2" fmla="val -14297"/>
              <a:gd name="adj3" fmla="val 16667"/>
            </a:avLst>
          </a:prstGeom>
          <a:solidFill>
            <a:srgbClr val="FFDE07">
              <a:alpha val="75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buSzPct val="120000"/>
              <a:defRPr/>
            </a:pPr>
            <a:r>
              <a:rPr lang="ru-RU" altLang="ru-RU" b="0" dirty="0">
                <a:solidFill>
                  <a:schemeClr val="tx1"/>
                </a:solidFill>
              </a:rPr>
              <a:t>Настройки по умолчанию:</a:t>
            </a:r>
          </a:p>
          <a:p>
            <a:pPr marL="342900" indent="-342900">
              <a:spcBef>
                <a:spcPts val="0"/>
              </a:spcBef>
              <a:buClr>
                <a:srgbClr val="C00000"/>
              </a:buClr>
              <a:buSzPct val="120000"/>
              <a:buFont typeface="Futura PT Demi" panose="020B0702020204020303" pitchFamily="34" charset="0"/>
              <a:buChar char="»"/>
              <a:defRPr/>
            </a:pPr>
            <a:r>
              <a:rPr lang="ru-RU" altLang="ru-RU" b="0" dirty="0">
                <a:solidFill>
                  <a:schemeClr val="tx1"/>
                </a:solidFill>
              </a:rPr>
              <a:t>Документы – с меткой времени</a:t>
            </a:r>
          </a:p>
          <a:p>
            <a:pPr marL="342900" indent="-342900">
              <a:spcBef>
                <a:spcPts val="0"/>
              </a:spcBef>
              <a:buClr>
                <a:srgbClr val="C00000"/>
              </a:buClr>
              <a:buSzPct val="120000"/>
              <a:buFont typeface="Futura PT Demi" panose="020B0702020204020303" pitchFamily="34" charset="0"/>
              <a:buChar char="»"/>
              <a:defRPr/>
            </a:pPr>
            <a:r>
              <a:rPr lang="ru-RU" altLang="ru-RU" b="0" dirty="0">
                <a:solidFill>
                  <a:schemeClr val="tx1"/>
                </a:solidFill>
              </a:rPr>
              <a:t>МЧД – с меткой времени</a:t>
            </a:r>
          </a:p>
        </p:txBody>
      </p:sp>
      <p:sp>
        <p:nvSpPr>
          <p:cNvPr id="11" name="Rounded Rectangular Callout 19">
            <a:extLst>
              <a:ext uri="{FF2B5EF4-FFF2-40B4-BE49-F238E27FC236}"/>
            </a:extLst>
          </p:cNvPr>
          <p:cNvSpPr/>
          <p:nvPr/>
        </p:nvSpPr>
        <p:spPr>
          <a:xfrm flipH="1">
            <a:off x="2673350" y="1584325"/>
            <a:ext cx="3159125" cy="1452563"/>
          </a:xfrm>
          <a:prstGeom prst="wedgeRoundRectCallout">
            <a:avLst>
              <a:gd name="adj1" fmla="val -3632"/>
              <a:gd name="adj2" fmla="val -14297"/>
              <a:gd name="adj3" fmla="val 16667"/>
            </a:avLst>
          </a:prstGeom>
          <a:solidFill>
            <a:srgbClr val="FFDE07">
              <a:alpha val="75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buSzPct val="120000"/>
              <a:defRPr/>
            </a:pPr>
            <a:r>
              <a:rPr lang="ru-RU" altLang="ru-RU" b="0" dirty="0">
                <a:solidFill>
                  <a:schemeClr val="tx1"/>
                </a:solidFill>
              </a:rPr>
              <a:t>Адреса серверов меток времени в общих настройках программы</a:t>
            </a:r>
          </a:p>
        </p:txBody>
      </p:sp>
      <p:sp>
        <p:nvSpPr>
          <p:cNvPr id="12" name="Дуга 11">
            <a:extLst>
              <a:ext uri="{FF2B5EF4-FFF2-40B4-BE49-F238E27FC236}"/>
            </a:extLst>
          </p:cNvPr>
          <p:cNvSpPr/>
          <p:nvPr/>
        </p:nvSpPr>
        <p:spPr bwMode="auto">
          <a:xfrm rot="5400000" flipH="1">
            <a:off x="5189537" y="1508126"/>
            <a:ext cx="1146175" cy="1587500"/>
          </a:xfrm>
          <a:prstGeom prst="arc">
            <a:avLst>
              <a:gd name="adj1" fmla="val 16161570"/>
              <a:gd name="adj2" fmla="val 21563444"/>
            </a:avLst>
          </a:prstGeom>
          <a:noFill/>
          <a:ln w="31750">
            <a:solidFill>
              <a:srgbClr val="FFDE07"/>
            </a:solidFill>
            <a:prstDash val="solid"/>
            <a:headEnd type="triangle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marL="381000" indent="-381000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4"/>
              </a:buBlip>
              <a:defRPr/>
            </a:pPr>
            <a:endParaRPr lang="ru-RU" b="0" dirty="0">
              <a:latin typeface="Arial" panose="020B0604020202020204" pitchFamily="34" charset="0"/>
              <a:cs typeface="+mn-cs"/>
            </a:endParaRPr>
          </a:p>
        </p:txBody>
      </p:sp>
      <p:sp>
        <p:nvSpPr>
          <p:cNvPr id="14" name="Дуга 13">
            <a:extLst>
              <a:ext uri="{FF2B5EF4-FFF2-40B4-BE49-F238E27FC236}"/>
            </a:extLst>
          </p:cNvPr>
          <p:cNvSpPr/>
          <p:nvPr/>
        </p:nvSpPr>
        <p:spPr bwMode="auto">
          <a:xfrm rot="16200000" flipH="1">
            <a:off x="5173662" y="4921251"/>
            <a:ext cx="1146175" cy="1587500"/>
          </a:xfrm>
          <a:prstGeom prst="arc">
            <a:avLst>
              <a:gd name="adj1" fmla="val 16196850"/>
              <a:gd name="adj2" fmla="val 354090"/>
            </a:avLst>
          </a:prstGeom>
          <a:noFill/>
          <a:ln w="31750">
            <a:solidFill>
              <a:srgbClr val="FFDE07"/>
            </a:solidFill>
            <a:prstDash val="solid"/>
            <a:headEnd type="triangle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marL="381000" indent="-381000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4"/>
              </a:buBlip>
              <a:defRPr/>
            </a:pPr>
            <a:endParaRPr lang="ru-RU" b="0" dirty="0">
              <a:latin typeface="Arial" panose="020B0604020202020204" pitchFamily="34" charset="0"/>
              <a:cs typeface="+mn-cs"/>
            </a:endParaRPr>
          </a:p>
        </p:txBody>
      </p:sp>
      <p:pic>
        <p:nvPicPr>
          <p:cNvPr id="13" name="Объект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1037" y="2310318"/>
            <a:ext cx="4135522" cy="1572261"/>
          </a:xfrm>
          <a:prstGeom prst="roundRect">
            <a:avLst>
              <a:gd name="adj" fmla="val 11820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Дата подписи в карточке электронного документа</a:t>
            </a:r>
          </a:p>
        </p:txBody>
      </p:sp>
      <p:pic>
        <p:nvPicPr>
          <p:cNvPr id="5" name="Рисунок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493" y="1943943"/>
            <a:ext cx="7058725" cy="4279756"/>
          </a:xfrm>
          <a:prstGeom prst="roundRect">
            <a:avLst>
              <a:gd name="adj" fmla="val 5986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</p:pic>
      <p:sp>
        <p:nvSpPr>
          <p:cNvPr id="6" name="Rounded Rectangular Callout 19">
            <a:extLst>
              <a:ext uri="{FF2B5EF4-FFF2-40B4-BE49-F238E27FC236}"/>
            </a:extLst>
          </p:cNvPr>
          <p:cNvSpPr/>
          <p:nvPr/>
        </p:nvSpPr>
        <p:spPr>
          <a:xfrm flipH="1">
            <a:off x="7200900" y="3044825"/>
            <a:ext cx="3159125" cy="2139950"/>
          </a:xfrm>
          <a:prstGeom prst="wedgeRoundRectCallout">
            <a:avLst>
              <a:gd name="adj1" fmla="val -3632"/>
              <a:gd name="adj2" fmla="val -14297"/>
              <a:gd name="adj3" fmla="val 16667"/>
            </a:avLst>
          </a:prstGeom>
          <a:solidFill>
            <a:srgbClr val="FFDE07">
              <a:alpha val="75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buSzPct val="120000"/>
              <a:defRPr/>
            </a:pPr>
            <a:r>
              <a:rPr lang="ru-RU" altLang="ru-RU" b="0" dirty="0">
                <a:solidFill>
                  <a:schemeClr val="tx1"/>
                </a:solidFill>
              </a:rPr>
              <a:t>В печатную форму карточки электронного документа добавлена информация о датах установленных подписей</a:t>
            </a:r>
          </a:p>
        </p:txBody>
      </p:sp>
      <p:sp>
        <p:nvSpPr>
          <p:cNvPr id="7" name="Дуга 6">
            <a:extLst>
              <a:ext uri="{FF2B5EF4-FFF2-40B4-BE49-F238E27FC236}"/>
            </a:extLst>
          </p:cNvPr>
          <p:cNvSpPr/>
          <p:nvPr/>
        </p:nvSpPr>
        <p:spPr bwMode="auto">
          <a:xfrm rot="5400000" flipH="1" flipV="1">
            <a:off x="6203157" y="4114006"/>
            <a:ext cx="2139950" cy="2881313"/>
          </a:xfrm>
          <a:prstGeom prst="arc">
            <a:avLst>
              <a:gd name="adj1" fmla="val 16196850"/>
              <a:gd name="adj2" fmla="val 21439747"/>
            </a:avLst>
          </a:prstGeom>
          <a:noFill/>
          <a:ln w="31750">
            <a:solidFill>
              <a:srgbClr val="FFDE07"/>
            </a:solidFill>
            <a:prstDash val="solid"/>
            <a:headEnd type="triangle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marL="381000" indent="-381000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4"/>
              </a:buBlip>
              <a:defRPr/>
            </a:pPr>
            <a:endParaRPr lang="ru-RU" b="0" dirty="0">
              <a:latin typeface="Arial" panose="020B0604020202020204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4475" y="1816100"/>
            <a:ext cx="84963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Штампирование файлов разных форматов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/>
            </a:extLst>
          </p:cNvPr>
          <p:cNvSpPr/>
          <p:nvPr/>
        </p:nvSpPr>
        <p:spPr bwMode="auto">
          <a:xfrm>
            <a:off x="698500" y="3887788"/>
            <a:ext cx="2614613" cy="1322387"/>
          </a:xfrm>
          <a:prstGeom prst="roundRect">
            <a:avLst/>
          </a:prstGeom>
          <a:solidFill>
            <a:srgbClr val="FFDE07">
              <a:alpha val="75000"/>
            </a:srgbClr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buSzPct val="120000"/>
              <a:defRPr/>
            </a:pP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Проштампуем файлы с форматом </a:t>
            </a:r>
            <a:r>
              <a:rPr lang="en-US" b="0" dirty="0">
                <a:solidFill>
                  <a:schemeClr val="tx1"/>
                </a:solidFill>
                <a:latin typeface="+mn-lt"/>
                <a:cs typeface="+mn-cs"/>
              </a:rPr>
              <a:t>pdf, doc, </a:t>
            </a:r>
            <a:r>
              <a:rPr lang="en-US" b="0" dirty="0" err="1">
                <a:solidFill>
                  <a:schemeClr val="tx1"/>
                </a:solidFill>
                <a:latin typeface="+mn-lt"/>
                <a:cs typeface="+mn-cs"/>
              </a:rPr>
              <a:t>xls</a:t>
            </a:r>
            <a:r>
              <a:rPr lang="ru-RU" b="0" dirty="0">
                <a:solidFill>
                  <a:schemeClr val="tx1"/>
                </a:solidFill>
                <a:latin typeface="+mn-lt"/>
                <a:cs typeface="+mn-cs"/>
              </a:rPr>
              <a:t> и другие</a:t>
            </a:r>
          </a:p>
        </p:txBody>
      </p:sp>
      <p:pic>
        <p:nvPicPr>
          <p:cNvPr id="15" name="Рисунок 1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5850" y="3617913"/>
            <a:ext cx="5816600" cy="2786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Дуга 5">
            <a:extLst>
              <a:ext uri="{FF2B5EF4-FFF2-40B4-BE49-F238E27FC236}"/>
            </a:extLst>
          </p:cNvPr>
          <p:cNvSpPr/>
          <p:nvPr/>
        </p:nvSpPr>
        <p:spPr bwMode="auto">
          <a:xfrm rot="6040173">
            <a:off x="2394744" y="2643981"/>
            <a:ext cx="2012950" cy="1665288"/>
          </a:xfrm>
          <a:prstGeom prst="arc">
            <a:avLst>
              <a:gd name="adj1" fmla="val 15392387"/>
              <a:gd name="adj2" fmla="val 21257260"/>
            </a:avLst>
          </a:prstGeom>
          <a:noFill/>
          <a:ln w="31750">
            <a:solidFill>
              <a:srgbClr val="FFDE07"/>
            </a:solidFill>
            <a:prstDash val="solid"/>
            <a:headEnd type="triangle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marL="381000" indent="-381000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5"/>
              </a:buBlip>
              <a:defRPr/>
            </a:pPr>
            <a:endParaRPr lang="ru-RU" b="0" dirty="0">
              <a:latin typeface="Arial" panose="020B0604020202020204" pitchFamily="34" charset="0"/>
              <a:cs typeface="+mn-cs"/>
            </a:endParaRPr>
          </a:p>
        </p:txBody>
      </p:sp>
      <p:grpSp>
        <p:nvGrpSpPr>
          <p:cNvPr id="40966" name="Группа 10"/>
          <p:cNvGrpSpPr>
            <a:grpSpLocks/>
          </p:cNvGrpSpPr>
          <p:nvPr/>
        </p:nvGrpSpPr>
        <p:grpSpPr bwMode="auto">
          <a:xfrm>
            <a:off x="7921625" y="5184775"/>
            <a:ext cx="731838" cy="731838"/>
            <a:chOff x="10597326" y="4248199"/>
            <a:chExt cx="944563" cy="944563"/>
          </a:xfrm>
        </p:grpSpPr>
        <p:sp>
          <p:nvSpPr>
            <p:cNvPr id="40969" name="Овал 3"/>
            <p:cNvSpPr>
              <a:spLocks noChangeArrowheads="1"/>
            </p:cNvSpPr>
            <p:nvPr/>
          </p:nvSpPr>
          <p:spPr bwMode="auto">
            <a:xfrm>
              <a:off x="10597326" y="4248199"/>
              <a:ext cx="944563" cy="944563"/>
            </a:xfrm>
            <a:prstGeom prst="ellipse">
              <a:avLst/>
            </a:prstGeom>
            <a:solidFill>
              <a:srgbClr val="FFDE07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381000" indent="-381000">
                <a:lnSpc>
                  <a:spcPct val="85000"/>
                </a:lnSpc>
                <a:spcBef>
                  <a:spcPct val="50000"/>
                </a:spcBef>
                <a:buSzPct val="120000"/>
                <a:buFontTx/>
                <a:buBlip>
                  <a:blip r:embed="rId5"/>
                </a:buBlip>
              </a:pPr>
              <a:endParaRPr lang="ru-RU" altLang="ru-RU" b="0"/>
            </a:p>
          </p:txBody>
        </p:sp>
        <p:pic>
          <p:nvPicPr>
            <p:cNvPr id="40970" name="Рисунок 8" descr="Знак одобрения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786239" y="4437112"/>
              <a:ext cx="566737" cy="566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Дуга 13">
            <a:extLst>
              <a:ext uri="{FF2B5EF4-FFF2-40B4-BE49-F238E27FC236}"/>
            </a:extLst>
          </p:cNvPr>
          <p:cNvSpPr/>
          <p:nvPr/>
        </p:nvSpPr>
        <p:spPr bwMode="auto">
          <a:xfrm rot="16200000">
            <a:off x="4806156" y="2694782"/>
            <a:ext cx="2663825" cy="1792288"/>
          </a:xfrm>
          <a:prstGeom prst="arc">
            <a:avLst>
              <a:gd name="adj1" fmla="val 16086564"/>
              <a:gd name="adj2" fmla="val 20428221"/>
            </a:avLst>
          </a:prstGeom>
          <a:noFill/>
          <a:ln w="28575" cap="flat" cmpd="sng" algn="ctr">
            <a:solidFill>
              <a:srgbClr val="FFDE07"/>
            </a:solidFill>
            <a:prstDash val="solid"/>
            <a:round/>
            <a:headEnd type="arrow" w="med" len="med"/>
            <a:tailEnd type="none" w="med" len="med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marL="381000" indent="-381000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5"/>
              </a:buBlip>
              <a:defRPr/>
            </a:pPr>
            <a:endParaRPr lang="ru-RU" b="0" dirty="0">
              <a:latin typeface="Arial" panose="020B0604020202020204" pitchFamily="34" charset="0"/>
              <a:cs typeface="+mn-cs"/>
            </a:endParaRPr>
          </a:p>
        </p:txBody>
      </p:sp>
      <p:sp>
        <p:nvSpPr>
          <p:cNvPr id="40968" name="Прямоугольник 7"/>
          <p:cNvSpPr>
            <a:spLocks noChangeArrowheads="1"/>
          </p:cNvSpPr>
          <p:nvPr/>
        </p:nvSpPr>
        <p:spPr bwMode="auto">
          <a:xfrm>
            <a:off x="7783513" y="3621088"/>
            <a:ext cx="714375" cy="163512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81000" indent="-381000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5"/>
              </a:buBlip>
            </a:pPr>
            <a:endParaRPr lang="ru-RU" altLang="ru-RU" b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Проверка МЧД операторами ЭДО</a:t>
            </a:r>
          </a:p>
        </p:txBody>
      </p:sp>
      <p:pic>
        <p:nvPicPr>
          <p:cNvPr id="43010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4463" y="1824038"/>
            <a:ext cx="367665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Рисунок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8900" y="1927225"/>
            <a:ext cx="3684588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Прямоугольник: скругленные углы 1"/>
          <p:cNvSpPr>
            <a:spLocks noChangeArrowheads="1"/>
          </p:cNvSpPr>
          <p:nvPr/>
        </p:nvSpPr>
        <p:spPr bwMode="auto">
          <a:xfrm>
            <a:off x="1676400" y="4624388"/>
            <a:ext cx="3276600" cy="215900"/>
          </a:xfrm>
          <a:prstGeom prst="roundRect">
            <a:avLst>
              <a:gd name="adj" fmla="val 16667"/>
            </a:avLst>
          </a:prstGeom>
          <a:solidFill>
            <a:schemeClr val="tx1">
              <a:alpha val="0"/>
            </a:schemeClr>
          </a:solidFill>
          <a:ln w="25400">
            <a:solidFill>
              <a:srgbClr val="C0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81000" indent="-381000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5"/>
              </a:buBlip>
            </a:pPr>
            <a:endParaRPr lang="ru-RU" altLang="ru-RU" b="0"/>
          </a:p>
        </p:txBody>
      </p:sp>
      <p:sp>
        <p:nvSpPr>
          <p:cNvPr id="43013" name="Овал 3"/>
          <p:cNvSpPr>
            <a:spLocks noChangeArrowheads="1"/>
          </p:cNvSpPr>
          <p:nvPr/>
        </p:nvSpPr>
        <p:spPr bwMode="auto">
          <a:xfrm>
            <a:off x="9361488" y="1584325"/>
            <a:ext cx="944562" cy="944563"/>
          </a:xfrm>
          <a:prstGeom prst="ellipse">
            <a:avLst/>
          </a:prstGeom>
          <a:solidFill>
            <a:srgbClr val="FFDE07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81000" indent="-381000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5"/>
              </a:buBlip>
            </a:pPr>
            <a:endParaRPr lang="ru-RU" altLang="ru-RU" b="0"/>
          </a:p>
        </p:txBody>
      </p:sp>
      <p:pic>
        <p:nvPicPr>
          <p:cNvPr id="43014" name="Рисунок 8" descr="Знак одобрени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50400" y="1773238"/>
            <a:ext cx="566738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Овал 9"/>
          <p:cNvSpPr>
            <a:spLocks noChangeArrowheads="1"/>
          </p:cNvSpPr>
          <p:nvPr/>
        </p:nvSpPr>
        <p:spPr bwMode="auto">
          <a:xfrm>
            <a:off x="4392613" y="1584325"/>
            <a:ext cx="944562" cy="944563"/>
          </a:xfrm>
          <a:prstGeom prst="ellipse">
            <a:avLst/>
          </a:prstGeom>
          <a:solidFill>
            <a:srgbClr val="FFDE07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81000" indent="-381000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5"/>
              </a:buBlip>
            </a:pPr>
            <a:endParaRPr lang="ru-RU" altLang="ru-RU" b="0"/>
          </a:p>
        </p:txBody>
      </p:sp>
      <p:pic>
        <p:nvPicPr>
          <p:cNvPr id="43016" name="Рисунок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81525" y="18065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Загрузка формализованных документов</a:t>
            </a:r>
          </a:p>
        </p:txBody>
      </p:sp>
      <p:pic>
        <p:nvPicPr>
          <p:cNvPr id="45058" name="Рисунок 9" descr="Добавл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5925" y="1254125"/>
            <a:ext cx="5302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Объект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44414" y="1943943"/>
            <a:ext cx="11161762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1431" tIns="45716" rIns="91431" bIns="45716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ru-RU" altLang="ru-RU" sz="2400" b="0" dirty="0"/>
              <a:t>	Начиная с версии модуля </a:t>
            </a:r>
            <a:r>
              <a:rPr lang="ru-RU" altLang="ru-RU" sz="2400" b="0" dirty="0">
                <a:highlight>
                  <a:srgbClr val="FFED01"/>
                </a:highlight>
              </a:rPr>
              <a:t>1.9.12.13</a:t>
            </a:r>
            <a:r>
              <a:rPr lang="ru-RU" altLang="ru-RU" sz="2400" b="0" dirty="0"/>
              <a:t>:</a:t>
            </a:r>
          </a:p>
          <a:p>
            <a:pPr>
              <a:lnSpc>
                <a:spcPct val="150000"/>
              </a:lnSpc>
              <a:buFont typeface="Futura PT Demi" panose="020B0702020204020303" pitchFamily="34" charset="0"/>
              <a:buChar char="»"/>
              <a:defRPr/>
            </a:pPr>
            <a:r>
              <a:rPr lang="ru-RU" altLang="ru-RU" b="0" dirty="0"/>
              <a:t>Программа распознает формат </a:t>
            </a:r>
            <a:r>
              <a:rPr lang="en-US" altLang="ru-RU" b="0" dirty="0"/>
              <a:t>xml </a:t>
            </a:r>
            <a:r>
              <a:rPr lang="ru-RU" altLang="ru-RU" b="0" dirty="0"/>
              <a:t>файла, например, что вы загрузили УПД 820 формата</a:t>
            </a:r>
          </a:p>
          <a:p>
            <a:pPr>
              <a:lnSpc>
                <a:spcPct val="150000"/>
              </a:lnSpc>
              <a:buFont typeface="Futura PT Demi" panose="020B0702020204020303" pitchFamily="34" charset="0"/>
              <a:buChar char="»"/>
              <a:defRPr/>
            </a:pPr>
            <a:r>
              <a:rPr lang="ru-RU" altLang="ru-RU" b="0" dirty="0"/>
              <a:t>Возможность загружать формализованные документы без создания документов учета</a:t>
            </a:r>
          </a:p>
          <a:p>
            <a:pPr>
              <a:lnSpc>
                <a:spcPct val="150000"/>
              </a:lnSpc>
              <a:buFont typeface="Futura PT Demi" panose="020B0702020204020303" pitchFamily="34" charset="0"/>
              <a:buChar char="»"/>
              <a:defRPr/>
            </a:pPr>
            <a:r>
              <a:rPr lang="ru-RU" altLang="ru-RU" b="0" dirty="0"/>
              <a:t>Возможность замены </a:t>
            </a:r>
            <a:r>
              <a:rPr lang="en-US" altLang="ru-RU" b="0" dirty="0"/>
              <a:t>xml </a:t>
            </a:r>
            <a:r>
              <a:rPr lang="ru-RU" altLang="ru-RU" b="0" dirty="0"/>
              <a:t>файла в карточке электронного документа</a:t>
            </a:r>
          </a:p>
          <a:p>
            <a:pPr>
              <a:lnSpc>
                <a:spcPct val="150000"/>
              </a:lnSpc>
              <a:buFont typeface="Futura PT Demi" panose="020B0702020204020303" pitchFamily="34" charset="0"/>
              <a:buChar char="»"/>
              <a:defRPr/>
            </a:pPr>
            <a:r>
              <a:rPr lang="ru-RU" altLang="ru-RU" b="0" dirty="0"/>
              <a:t>Возможность работать с </a:t>
            </a:r>
            <a:r>
              <a:rPr lang="en-US" altLang="ru-RU" b="0" dirty="0"/>
              <a:t>xml </a:t>
            </a:r>
            <a:r>
              <a:rPr lang="ru-RU" altLang="ru-RU" b="0" dirty="0"/>
              <a:t>файлами из сторонних программных продуктов, например ОЗОН</a:t>
            </a:r>
          </a:p>
          <a:p>
            <a:pPr marL="0" indent="0">
              <a:buFontTx/>
              <a:buNone/>
              <a:defRPr/>
            </a:pPr>
            <a:endParaRPr lang="ru-RU" altLang="ru-RU" b="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Загрузка формализованных документов</a:t>
            </a:r>
          </a:p>
        </p:txBody>
      </p:sp>
      <p:pic>
        <p:nvPicPr>
          <p:cNvPr id="47106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725" y="1341438"/>
            <a:ext cx="1084262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52750" y="2735263"/>
            <a:ext cx="7232650" cy="29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Дуга 9">
            <a:extLst>
              <a:ext uri="{FF2B5EF4-FFF2-40B4-BE49-F238E27FC236}"/>
            </a:extLst>
          </p:cNvPr>
          <p:cNvSpPr/>
          <p:nvPr/>
        </p:nvSpPr>
        <p:spPr bwMode="auto">
          <a:xfrm>
            <a:off x="5130800" y="1790700"/>
            <a:ext cx="1022350" cy="1885950"/>
          </a:xfrm>
          <a:prstGeom prst="arc">
            <a:avLst>
              <a:gd name="adj1" fmla="val 16373447"/>
              <a:gd name="adj2" fmla="val 0"/>
            </a:avLst>
          </a:prstGeom>
          <a:noFill/>
          <a:ln w="28575" cap="flat" cmpd="sng" algn="ctr">
            <a:solidFill>
              <a:srgbClr val="FFDE07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marL="381000" indent="-381000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5"/>
              </a:buBlip>
              <a:defRPr/>
            </a:pPr>
            <a:endParaRPr lang="ru-RU" b="0">
              <a:latin typeface="Arial" panose="020B0604020202020204" pitchFamily="34" charset="0"/>
              <a:cs typeface="+mn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79876</TotalTime>
  <Words>625</Words>
  <Application>Microsoft Office PowerPoint</Application>
  <PresentationFormat>Произвольный</PresentationFormat>
  <Paragraphs>142</Paragraphs>
  <Slides>34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Futura PT Demi</vt:lpstr>
      <vt:lpstr>Times New Roman</vt:lpstr>
      <vt:lpstr>Montserrat</vt:lpstr>
      <vt:lpstr>Calibri</vt:lpstr>
      <vt:lpstr>3_Специальное оформление</vt:lpstr>
      <vt:lpstr>4_Специальное оформление</vt:lpstr>
      <vt:lpstr>Новое в 1С-ЭДО</vt:lpstr>
      <vt:lpstr>Единый ЭДО во всех типовых решениях</vt:lpstr>
      <vt:lpstr>Подпись с меткой доверенного времени (CAdES-T)</vt:lpstr>
      <vt:lpstr>Подпись с меткой доверенного времени (CAdES-T)</vt:lpstr>
      <vt:lpstr>Дата подписи в карточке электронного документа</vt:lpstr>
      <vt:lpstr>Штампирование файлов разных форматов</vt:lpstr>
      <vt:lpstr>Проверка МЧД операторами ЭДО</vt:lpstr>
      <vt:lpstr>Загрузка формализованных документов</vt:lpstr>
      <vt:lpstr>Загрузка формализованных документов</vt:lpstr>
      <vt:lpstr>Загрузка формализованных документов</vt:lpstr>
      <vt:lpstr>Загрузка формализованных документов</vt:lpstr>
      <vt:lpstr>Массовая отправка файлов</vt:lpstr>
      <vt:lpstr>Массовая отправка файлов</vt:lpstr>
      <vt:lpstr>Массовая отправка файлов</vt:lpstr>
      <vt:lpstr>Контроль размера пакетов</vt:lpstr>
      <vt:lpstr>Слайд 16</vt:lpstr>
      <vt:lpstr>Слайд 17</vt:lpstr>
      <vt:lpstr>Слайд 18</vt:lpstr>
      <vt:lpstr>Слайд 19</vt:lpstr>
      <vt:lpstr>Слайд 20</vt:lpstr>
      <vt:lpstr>Легкие карточки</vt:lpstr>
      <vt:lpstr>Слайд 22</vt:lpstr>
      <vt:lpstr>Слайд 23</vt:lpstr>
      <vt:lpstr>Извещение о получении – теперь не нужно</vt:lpstr>
      <vt:lpstr>Выборочная доставка по организации</vt:lpstr>
      <vt:lpstr>Слайд 26</vt:lpstr>
      <vt:lpstr>Слайд 27</vt:lpstr>
      <vt:lpstr>Идентификаторы в имени файла</vt:lpstr>
      <vt:lpstr>Данные по налоговому учету</vt:lpstr>
      <vt:lpstr>Контроль маркированных товаров</vt:lpstr>
      <vt:lpstr>И еще некоторые изменения</vt:lpstr>
      <vt:lpstr>Как использовать форматы в переходный период</vt:lpstr>
      <vt:lpstr>Другие изменения</vt:lpstr>
      <vt:lpstr>Новое в 1С-ЭДО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Кузора Игорь Вячеславович</dc:creator>
  <cp:lastModifiedBy>ryabokon_a</cp:lastModifiedBy>
  <cp:revision>3171</cp:revision>
  <cp:lastPrinted>2015-05-12T12:08:53Z</cp:lastPrinted>
  <dcterms:created xsi:type="dcterms:W3CDTF">2004-06-25T18:36:23Z</dcterms:created>
  <dcterms:modified xsi:type="dcterms:W3CDTF">2024-10-01T09:31:40Z</dcterms:modified>
</cp:coreProperties>
</file>