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35"/>
  </p:notesMasterIdLst>
  <p:handoutMasterIdLst>
    <p:handoutMasterId r:id="rId36"/>
  </p:handoutMasterIdLst>
  <p:sldIdLst>
    <p:sldId id="256" r:id="rId2"/>
    <p:sldId id="322" r:id="rId3"/>
    <p:sldId id="318" r:id="rId4"/>
    <p:sldId id="315" r:id="rId5"/>
    <p:sldId id="323" r:id="rId6"/>
    <p:sldId id="324" r:id="rId7"/>
    <p:sldId id="305" r:id="rId8"/>
    <p:sldId id="287" r:id="rId9"/>
    <p:sldId id="289" r:id="rId10"/>
    <p:sldId id="288" r:id="rId11"/>
    <p:sldId id="290" r:id="rId12"/>
    <p:sldId id="325" r:id="rId13"/>
    <p:sldId id="637" r:id="rId14"/>
    <p:sldId id="640" r:id="rId15"/>
    <p:sldId id="641" r:id="rId16"/>
    <p:sldId id="291" r:id="rId17"/>
    <p:sldId id="292" r:id="rId18"/>
    <p:sldId id="293" r:id="rId19"/>
    <p:sldId id="642" r:id="rId20"/>
    <p:sldId id="326" r:id="rId21"/>
    <p:sldId id="296" r:id="rId22"/>
    <p:sldId id="307" r:id="rId23"/>
    <p:sldId id="298" r:id="rId24"/>
    <p:sldId id="299" r:id="rId25"/>
    <p:sldId id="308" r:id="rId26"/>
    <p:sldId id="309" r:id="rId27"/>
    <p:sldId id="327" r:id="rId28"/>
    <p:sldId id="328" r:id="rId29"/>
    <p:sldId id="329" r:id="rId30"/>
    <p:sldId id="301" r:id="rId31"/>
    <p:sldId id="331" r:id="rId32"/>
    <p:sldId id="656" r:id="rId33"/>
    <p:sldId id="280" r:id="rId3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D20000"/>
    <a:srgbClr val="E2271E"/>
    <a:srgbClr val="B2B2B2"/>
    <a:srgbClr val="808080"/>
    <a:srgbClr val="CC9900"/>
    <a:srgbClr val="F6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80" autoAdjust="0"/>
    <p:restoredTop sz="60025" autoAdjust="0"/>
  </p:normalViewPr>
  <p:slideViewPr>
    <p:cSldViewPr>
      <p:cViewPr varScale="1">
        <p:scale>
          <a:sx n="52" d="100"/>
          <a:sy n="52" d="100"/>
        </p:scale>
        <p:origin x="2146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4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82D2439-395F-4E1B-BD0C-F22490554B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1969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8DAC597-E3D7-42FD-ACC1-CE64AF004A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2359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1c.ru/news/info.jsp?id=31400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D5700E2-BE5E-4205-95D5-C38E68B83F80}" type="slidenum">
              <a:rPr lang="ru-RU" altLang="ru-RU" sz="1200" smtClean="0">
                <a:latin typeface="Times New Roman" pitchFamily="18" charset="0"/>
              </a:rPr>
              <a:pPr/>
              <a:t>1</a:t>
            </a:fld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Тесты используются в курсах для самопроверки и как аттестационные, создаются на основе 10 типов вопросов. </a:t>
            </a:r>
            <a:r>
              <a:rPr lang="ru-RU" altLang="ru-RU" dirty="0" err="1"/>
              <a:t>Практикоориентированными</a:t>
            </a:r>
            <a:r>
              <a:rPr lang="ru-RU" altLang="ru-RU" dirty="0"/>
              <a:t> они становятся благодаря использованию аудио/видеороликов в формулировках вопросов, картинок в вопросах, вариантах ответа и комментариях к ним. Многочисленные настройки позволяют задать время выполнения, количество вопросов и попыток сдачи; управлять видимостью результатов ответа; назначить вопросам разные веса; составлять тест из определенного количества случайно выбранных вопросов по каждой теме. И еще, еще, еще.</a:t>
            </a:r>
          </a:p>
          <a:p>
            <a:r>
              <a:rPr lang="ru-RU" altLang="ru-RU" dirty="0"/>
              <a:t>Тестами специального назначения проводится анкетирование по итогам учебы. Его сводные итоги доступны в специализированном отчете</a:t>
            </a:r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539E84B-F09D-4359-956B-2CFF5A986C36}" type="slidenum">
              <a:rPr lang="ru-RU" altLang="ru-RU" sz="1200" smtClean="0">
                <a:latin typeface="Times New Roman" pitchFamily="18" charset="0"/>
              </a:rPr>
              <a:pPr/>
              <a:t>10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Разработанные электронные курсы и тесты изучаются в Корпоративном университете, сохраняются по стандарту СКОРМ-2004 для использования в других Системах дистанционного обучения или публикуются в формате HTML. При такой публикации курсы/тесты становятся обычными папками со стартовым </a:t>
            </a:r>
            <a:r>
              <a:rPr lang="ru-RU" altLang="ru-RU" dirty="0" err="1"/>
              <a:t>html</a:t>
            </a:r>
            <a:r>
              <a:rPr lang="ru-RU" altLang="ru-RU" dirty="0"/>
              <a:t> файлом, который запускается браузером. Запустили – и прямо в окне браузера демонстрируется курс со всеми мультимедиа и тестами. Пример папки показан на слайде. Папку допустимо неограниченно тиражировать и, например, передавать слушателям на </a:t>
            </a:r>
            <a:r>
              <a:rPr lang="ru-RU" altLang="ru-RU" dirty="0" err="1"/>
              <a:t>флешке</a:t>
            </a:r>
            <a:r>
              <a:rPr lang="ru-RU" altLang="ru-RU" dirty="0"/>
              <a:t>, диске, почтой в качестве самоучителя.</a:t>
            </a:r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A560C7E-4C2E-4504-9598-725A08515605}" type="slidenum">
              <a:rPr lang="ru-RU" altLang="ru-RU" sz="1200" smtClean="0">
                <a:latin typeface="Times New Roman" pitchFamily="18" charset="0"/>
              </a:rPr>
              <a:pPr/>
              <a:t>11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В электронном обучении кроме курсов и тестов используются контрольные работы. Их преподаватель вручную проверит в своем личном кабинете, выставит оценку, напишет комментарий, приложит файл при необходимости. Или вернет на доработку без оценки по одной из причин, перечень которых настраивается. Естественно, все не на бумаге, 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электронно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Есть проектный опыт использования электронных контрольных работ для дистанционного контроля результатов практических занятий. Слушатель снимает на смартфон фото ключевых этапов практического занятия. Объединяет эти фото в один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пдф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файл, надписывает, комментирует и высылает на проверку преподавателю. Или записывает звуковой файл своего диалога или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выступления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и потом высылает на проверку. Аналогично с видео, но тут педагогическая фантазия уже разыгрывается безгранично.</a:t>
            </a: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3D1EA1B-B458-4A25-959D-FC8EBB5107A6}" type="slidenum">
              <a:rPr lang="ru-RU" altLang="ru-RU" sz="1200" smtClean="0">
                <a:latin typeface="Times New Roman" pitchFamily="18" charset="0"/>
              </a:rPr>
              <a:pPr/>
              <a:t>12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>
            <a:extLst>
              <a:ext uri="{FF2B5EF4-FFF2-40B4-BE49-F238E27FC236}">
                <a16:creationId xmlns:a16="http://schemas.microsoft.com/office/drawing/2014/main" id="{37F54ACE-1EF6-498F-8A3F-9373EC5450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>
            <a:extLst>
              <a:ext uri="{FF2B5EF4-FFF2-40B4-BE49-F238E27FC236}">
                <a16:creationId xmlns:a16="http://schemas.microsoft.com/office/drawing/2014/main" id="{816F5B3A-9FEA-477F-AF5B-A98CBD1C50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Дистанционное обучение часто проводится с использованием вебинаров. Удобно: для их проведения достаточно преподавателя; не надо готовить электронные курсы и тесты. Чтобы поддержать в Корпоративном университете все технологии дистанционного обучения, недавно интегрировались с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BigBlueButton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Это свободно распространяемая русифицированная программа проведения вебинаров, вроде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Линукс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Использование её в государственных информационных системах и в </a:t>
            </a:r>
            <a:r>
              <a:rPr lang="ru-RU" sz="1200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образовательных организациях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дозволено, как решения с открытым кодом. Установили программу в свою сеть и можете бесплатно что угодно обсуждать на вебинарах. Информация наружу не выйдет.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Применительно к закрытым сетям нормативка гласит: "Используя ПО с открытым исходным кодом, предприятия имеют возможность провести оценку эффективности реализованных мер по обеспечению безопасности персональных данных и самостоятельно провести испытания по выявлению уязвимостей в программном обеспечении". В общем и в закрытые сети можно устанавливать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BigBlueButton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но придется повозиться.</a:t>
            </a:r>
            <a:endParaRPr lang="ru-RU" altLang="ru-RU" dirty="0"/>
          </a:p>
        </p:txBody>
      </p:sp>
      <p:sp>
        <p:nvSpPr>
          <p:cNvPr id="13316" name="Номер слайда 3">
            <a:extLst>
              <a:ext uri="{FF2B5EF4-FFF2-40B4-BE49-F238E27FC236}">
                <a16:creationId xmlns:a16="http://schemas.microsoft.com/office/drawing/2014/main" id="{8A9ADB87-ED77-4A68-A041-F7ED585D0A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BEB51B99-FF46-4A53-9B50-7095B4A45915}" type="slidenum">
              <a:rPr lang="ru-RU" altLang="ru-RU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13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>
            <a:extLst>
              <a:ext uri="{FF2B5EF4-FFF2-40B4-BE49-F238E27FC236}">
                <a16:creationId xmlns:a16="http://schemas.microsoft.com/office/drawing/2014/main" id="{59834BBF-89F7-4E56-B1B2-A4E8FCA7B8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>
            <a:extLst>
              <a:ext uri="{FF2B5EF4-FFF2-40B4-BE49-F238E27FC236}">
                <a16:creationId xmlns:a16="http://schemas.microsoft.com/office/drawing/2014/main" id="{E0773DA8-DE30-4E89-A90E-B2931B6268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В личных кабинетах обучающихся и преподавателей появятся ссылки на вебинары. Переход к ним происходит без дополнительной авторизации. Вебинар создается автоматически при входе в него преподавателя или при входе в него первого обучающегося за некоторое временя до начала вебинара. Аналог в очном обучении - слушатели проходят в аудиторию заблаговременно, а преподаватель входит по звонку.</a:t>
            </a:r>
            <a:endParaRPr lang="ru-RU" altLang="ru-RU" dirty="0"/>
          </a:p>
        </p:txBody>
      </p:sp>
      <p:sp>
        <p:nvSpPr>
          <p:cNvPr id="23556" name="Номер слайда 3">
            <a:extLst>
              <a:ext uri="{FF2B5EF4-FFF2-40B4-BE49-F238E27FC236}">
                <a16:creationId xmlns:a16="http://schemas.microsoft.com/office/drawing/2014/main" id="{2274A7D6-0C11-4304-B405-4FAFA9BE8B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3ADCFE72-ECBD-4B9F-96E0-94C490EE702E}" type="slidenum">
              <a:rPr lang="ru-RU" altLang="ru-RU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14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>
            <a:extLst>
              <a:ext uri="{FF2B5EF4-FFF2-40B4-BE49-F238E27FC236}">
                <a16:creationId xmlns:a16="http://schemas.microsoft.com/office/drawing/2014/main" id="{7767FAA7-13A1-4BFC-8BA1-D26139393E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>
            <a:extLst>
              <a:ext uri="{FF2B5EF4-FFF2-40B4-BE49-F238E27FC236}">
                <a16:creationId xmlns:a16="http://schemas.microsoft.com/office/drawing/2014/main" id="{EEA0E7E9-F5F6-4D79-831C-845D892BC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Соответствующие вебинарам Проведения обучения создаются и настраиваются в Корпоративном университете. По итогам вебинара преподаватель получает отчет со статистикой участия, заполняет ведомость: отмечает присутствовавших, проставляет оценки. Подробнее посмотрите на ИТС, там в свободном доступе вопросы-ответы по "1С:Электронное обучение". Соответствующий ответ недавно обновили. </a:t>
            </a:r>
            <a:endParaRPr lang="ru-RU" altLang="ru-RU" dirty="0"/>
          </a:p>
        </p:txBody>
      </p:sp>
      <p:sp>
        <p:nvSpPr>
          <p:cNvPr id="45060" name="Номер слайда 3">
            <a:extLst>
              <a:ext uri="{FF2B5EF4-FFF2-40B4-BE49-F238E27FC236}">
                <a16:creationId xmlns:a16="http://schemas.microsoft.com/office/drawing/2014/main" id="{71665E81-A562-4BA1-932A-D3E7FE4F20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FE1BF0-4F2F-4D4D-83C2-EDD6EB159A9F}" type="slidenum">
              <a:rPr lang="ru-RU" altLang="ru-RU" sz="1200">
                <a:latin typeface="Times New Roman" panose="02020603050405020304" pitchFamily="18" charset="0"/>
              </a:rPr>
              <a:pPr/>
              <a:t>15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Укрупненная схема настройки обучения показана на слайде. Вначале настраивается вид учебной деятельности. Например, один вид - вебинар или другой - изучение электронного курса с письменным контрольным заданием, которое проверит преподаватель. Проведения обучения привязаны к одному из видов. Они дополнительно характеризуются участниками и преподавателями, временем, определенными курсами/тестами и файлами. </a:t>
            </a:r>
          </a:p>
          <a:p>
            <a:r>
              <a:rPr lang="ru-RU" altLang="ru-RU" dirty="0"/>
              <a:t>С помощью правил автоматического зачисления Проведения обучений объединяются в цепочки, когда выпускники одного автоматически зачисляются на другое.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Например, при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реализации программ профессиональной переподготовки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r>
              <a:rPr lang="ru-RU" altLang="ru-RU" dirty="0"/>
              <a:t>Программа обучения позволяет проводить зачисление сразу на несколько Проведений обучения.</a:t>
            </a:r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7262F45-6C42-4B2C-8604-A543F713F950}" type="slidenum">
              <a:rPr lang="ru-RU" altLang="ru-RU" sz="1200" smtClean="0">
                <a:latin typeface="Times New Roman" pitchFamily="18" charset="0"/>
              </a:rPr>
              <a:pPr/>
              <a:t>16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Настройками вида  регистрируются занятия по технологиям электронного, дистанционного, аудиторного и смешанного обучения. Определяется, будут ли использоваться электронные курсы, тесты или контрольные работы; выставляется ли по результатам оценка, требуется ли преподаватель. Довольно подробно настраивается процедура завершения учебы, решение о котором может быть принято автоматически, преподавателем или самим участником  после достижения им некоторых показателей. </a:t>
            </a:r>
          </a:p>
          <a:p>
            <a:r>
              <a:rPr lang="ru-RU" altLang="ru-RU" dirty="0"/>
              <a:t>Отдельная группа настроек определяет видимость выпускникам правильных ответов к выполненным тестам, оценок за них.</a:t>
            </a:r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5EAEF7F-EBF7-4572-8E68-68FF44EC45A4}" type="slidenum">
              <a:rPr lang="ru-RU" altLang="ru-RU" sz="1200" smtClean="0">
                <a:latin typeface="Times New Roman" pitchFamily="18" charset="0"/>
              </a:rPr>
              <a:pPr/>
              <a:t>17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На основе настроенного Вида создается Проведение обучения. В зависимости от этапа, оно может иметь один из четырех статусов: запланировано, активно, завершено, отменено. </a:t>
            </a:r>
          </a:p>
          <a:p>
            <a:r>
              <a:rPr lang="ru-RU" altLang="ru-RU" dirty="0"/>
              <a:t>Настройки, доступные на этой форме, определяются видом обучения. Для аудиторных занятий появится поле указания аудитории, для электронных – закладка «Обязательные</a:t>
            </a:r>
            <a:r>
              <a:rPr lang="ru-RU" altLang="ru-RU" baseline="0" dirty="0"/>
              <a:t> задания</a:t>
            </a:r>
            <a:r>
              <a:rPr lang="ru-RU" altLang="ru-RU" dirty="0"/>
              <a:t>».</a:t>
            </a:r>
          </a:p>
          <a:p>
            <a:r>
              <a:rPr lang="ru-RU" altLang="ru-RU" dirty="0"/>
              <a:t>Обучающиеся указываются на закладке Участники или эта закладка заполняется автоматически при установке одного из выделенных рамкой флажков. На открытые для записи обучения пользователи зачисляются сами, причем не все подряд, а только те, кому данная возможность сделана доступной по должности и другим параметрам. При установке флажка «Требуется заявка» желание слушателя поучиться рассмотрит менеджер, сможет согласиться или отклонить. Правила автоматического зачисления на обучения включаются соответствующим флажком.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В рамках одного Проведения обучения допустимо изучать сколько угодно курсов, выполнять много тестов и контрольных работ. Последовательно одно за другим или в любом порядке. Настраиваются проходные баллы и веса оценок отдельного задания, они учитываются при расчете итоговой оценки за обучение в целом. Шкала оценок тоже произвольная: пятибалльная, зачет/незачет или иная.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13E1DFF-EC7A-4580-9267-9F2CA9823718}" type="slidenum">
              <a:rPr lang="ru-RU" altLang="ru-RU" sz="1200" smtClean="0">
                <a:latin typeface="Times New Roman" pitchFamily="18" charset="0"/>
              </a:rPr>
              <a:pPr/>
              <a:t>18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>
            <a:extLst>
              <a:ext uri="{FF2B5EF4-FFF2-40B4-BE49-F238E27FC236}">
                <a16:creationId xmlns:a16="http://schemas.microsoft.com/office/drawing/2014/main" id="{E83B91D0-9FA4-4A5C-A24F-A68E83EBE1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>
            <a:extLst>
              <a:ext uri="{FF2B5EF4-FFF2-40B4-BE49-F238E27FC236}">
                <a16:creationId xmlns:a16="http://schemas.microsoft.com/office/drawing/2014/main" id="{8BC8D4C0-64ED-4909-8166-B63A3D5A3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4276" name="Номер слайда 3">
            <a:extLst>
              <a:ext uri="{FF2B5EF4-FFF2-40B4-BE49-F238E27FC236}">
                <a16:creationId xmlns:a16="http://schemas.microsoft.com/office/drawing/2014/main" id="{6969D44B-6570-40A7-9A32-A4810E9465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D169D8-193E-4432-8F97-64B5C6FB46D2}" type="slidenum">
              <a:rPr lang="ru-RU" altLang="ru-RU" sz="1200">
                <a:latin typeface="Times New Roman" panose="02020603050405020304" pitchFamily="18" charset="0"/>
              </a:rPr>
              <a:pPr/>
              <a:t>19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50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Программа предназначена для автоматизации</a:t>
            </a:r>
            <a:r>
              <a:rPr lang="ru-RU" altLang="ru-RU" baseline="0" dirty="0"/>
              <a:t> </a:t>
            </a:r>
            <a:r>
              <a:rPr lang="ru-RU" altLang="ru-RU" dirty="0"/>
              <a:t>электронного и смешанного обучения в коммерческих и образовательных организациях. По сути является Системой дистанционного обучения с встроенным конструктором электронных курсов и тестов. Поддерживается общепринятый для таких систем стандарт курсов/тестов СКОРМ-2004. Ведется учет не только электронного, но и смешанного обучения. </a:t>
            </a:r>
          </a:p>
          <a:p>
            <a:r>
              <a:rPr lang="ru-RU" altLang="ru-RU" dirty="0"/>
              <a:t>Сделать обучение более эффективным помогает среда общения. Настраиваются правила автоматической выдачи выпускникам персонифицированных электронных   сертификатов. Сведения о слушателях</a:t>
            </a:r>
            <a:r>
              <a:rPr lang="ru-RU" altLang="ru-RU" baseline="0" dirty="0"/>
              <a:t> и настройки обучений</a:t>
            </a:r>
            <a:r>
              <a:rPr lang="ru-RU" altLang="ru-RU" dirty="0"/>
              <a:t> загружаются в Корпоративный</a:t>
            </a:r>
            <a:r>
              <a:rPr lang="ru-RU" altLang="ru-RU" baseline="0" dirty="0"/>
              <a:t> университет </a:t>
            </a:r>
            <a:r>
              <a:rPr lang="ru-RU" altLang="ru-RU" dirty="0"/>
              <a:t>из программы</a:t>
            </a:r>
            <a:r>
              <a:rPr lang="ru-RU" altLang="ru-RU" baseline="0" dirty="0"/>
              <a:t> автоматизации повседневной деятельности учебного центра «1С:Управление учебным центром»</a:t>
            </a:r>
            <a:r>
              <a:rPr lang="ru-RU" altLang="ru-RU" dirty="0"/>
              <a:t>.</a:t>
            </a:r>
          </a:p>
          <a:p>
            <a:endParaRPr lang="ru-RU" altLang="ru-RU" dirty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8F50785-5EF9-47CF-9FAF-153554F67F93}" type="slidenum">
              <a:rPr lang="ru-RU" altLang="ru-RU" sz="1200" smtClean="0">
                <a:latin typeface="Times New Roman" pitchFamily="18" charset="0"/>
              </a:rPr>
              <a:pPr/>
              <a:t>2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Электронные персонифицированные сертификаты на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фирменных бланках учебного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центра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автоматически выдаются выпускникам для просмотра по уникальной интернет-ссылке или в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pdf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, чтобы можно было распечатать. Шаблоны их любые, для персонификации используются переменные, ведется нумерация, указывается срок действия в зависимости от даты выдачи</a:t>
            </a:r>
            <a:endParaRPr lang="ru-RU" altLang="ru-RU" dirty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44C91C6-83A2-4A6F-9093-0AAD399CB17C}" type="slidenum">
              <a:rPr lang="ru-RU" altLang="ru-RU" sz="1200" smtClean="0">
                <a:latin typeface="Times New Roman" pitchFamily="18" charset="0"/>
              </a:rPr>
              <a:pPr/>
              <a:t>20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Обучение поддерживается достаточно традиционным набором сервисов. Это новости, видимость их настраивается: всем или только некоторым по учебным группам. Публикация новостей опционально сопровождается рассылкой сообщений на электронную почту.</a:t>
            </a:r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CC12B82-2FDF-4F1F-903E-AE454EAB84DE}" type="slidenum">
              <a:rPr lang="ru-RU" altLang="ru-RU" sz="1200" smtClean="0">
                <a:latin typeface="Times New Roman" pitchFamily="18" charset="0"/>
              </a:rPr>
              <a:pPr/>
              <a:t>21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/>
              <a:t>Встроенная система личных сообщений позволяет не только вручную отправлять сообщения пользователям , но и производить массовые рассылки персонифицированных сообщений по заранее заданным шаблонам. Выбирается способ доставки сообщений между электронной почтой, СМС или встроенной системой. Существенно упростит работу менеджеров </a:t>
            </a:r>
            <a:r>
              <a:rPr lang="ru-RU" altLang="ru-RU" b="1" dirty="0"/>
              <a:t>автоматическая</a:t>
            </a:r>
            <a:r>
              <a:rPr lang="ru-RU" altLang="ru-RU" dirty="0"/>
              <a:t> рассылка таких сообщений при наступлении определенных событий. Например, при зачислении, отставании от графика или после выпуска.</a:t>
            </a:r>
          </a:p>
          <a:p>
            <a:endParaRPr lang="ru-RU" altLang="ru-RU" dirty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98CFF7D-72C2-4138-B0CF-66B0C22923CF}" type="slidenum">
              <a:rPr lang="ru-RU" altLang="ru-RU" sz="1200" smtClean="0">
                <a:latin typeface="Times New Roman" pitchFamily="18" charset="0"/>
              </a:rPr>
              <a:pPr/>
              <a:t>22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Завершают линейку сервисов учебные форумы. Аналогично новостям они настраиваются по видимости: всем или некоторым пользователям. Назначается модератор, который имеет</a:t>
            </a:r>
            <a:r>
              <a:rPr lang="ru-RU" altLang="ru-RU" baseline="0" dirty="0"/>
              <a:t> </a:t>
            </a:r>
            <a:r>
              <a:rPr lang="ru-RU" altLang="ru-RU" dirty="0"/>
              <a:t>право удалить</a:t>
            </a:r>
            <a:r>
              <a:rPr lang="ru-RU" altLang="ru-RU" baseline="0" dirty="0"/>
              <a:t> некорректное </a:t>
            </a:r>
            <a:r>
              <a:rPr lang="ru-RU" altLang="ru-RU" dirty="0"/>
              <a:t>сообщение в определенном разделе форума. </a:t>
            </a:r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AEEBF0F-95D9-44DE-8BF0-091D1D06BA96}" type="slidenum">
              <a:rPr lang="ru-RU" altLang="ru-RU" sz="1200" smtClean="0">
                <a:latin typeface="Times New Roman" pitchFamily="18" charset="0"/>
              </a:rPr>
              <a:pPr/>
              <a:t>23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Некоторые отчеты (более двух десятков) включены в типовую конфигурацию. Универсальный для конфигураций 1С конструктор отчетов позволяет настраивать отчеты по любой сохраненной в Корпоративном университете информации в любом разрезе и разных визуальных формах. А информации этой в информационной базы много: сохраняются сведения о работе каждого слушателя с каждой страницей электронного курса, каждым тестовым вопросом.</a:t>
            </a:r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FABF4F9-8ED1-41E1-A7B3-742F3C601CD8}" type="slidenum">
              <a:rPr lang="ru-RU" altLang="ru-RU" sz="1200" smtClean="0">
                <a:latin typeface="Times New Roman" pitchFamily="18" charset="0"/>
              </a:rPr>
              <a:pPr/>
              <a:t>24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/>
              <a:t>Например, можно оценить удачность тестовых вопросов и вариантов ответа к ним с помощью специального отчета. Какой вопрос слишком легкий, какой слишком сложный. Какой дистрактор (вариант неправильного ответа) слишком очевидно ложный, а какой правильный вариант ответа слишком очевидно правильный.</a:t>
            </a:r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83ACA30-45E8-47B7-8012-F558C0198620}" type="slidenum">
              <a:rPr lang="ru-RU" altLang="ru-RU" sz="1200" smtClean="0">
                <a:latin typeface="Times New Roman" pitchFamily="18" charset="0"/>
              </a:rPr>
              <a:pPr/>
              <a:t>25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Для продаж доступа к дистанционному обучению используются пин-коды. Их кто угодно покупает, например, в интернет-магазине, куда их сдадут для розничных продаж. При активации пин-кода через веб-кабинет покупатель указывает данные о себе на настраиваемой форме регистрации, получает права доступа в программу и настройки аутентификации, зачисляется на определенную настройками пин-кода учебу. </a:t>
            </a:r>
          </a:p>
          <a:p>
            <a:r>
              <a:rPr lang="ru-RU" altLang="ru-RU" dirty="0"/>
              <a:t>Данная функциональность востребована учебными</a:t>
            </a:r>
            <a:r>
              <a:rPr lang="ru-RU" altLang="ru-RU" baseline="0" dirty="0"/>
              <a:t> центрами</a:t>
            </a:r>
            <a:r>
              <a:rPr lang="ru-RU" altLang="ru-RU" dirty="0"/>
              <a:t>, которые хотят за счет дистанционных слушателей расширить традиционный контингент обучающихся.</a:t>
            </a:r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CE5DD2C-042D-4CFA-8FC4-3E631B3F7036}" type="slidenum">
              <a:rPr lang="ru-RU" altLang="ru-RU" sz="1200" smtClean="0">
                <a:latin typeface="Times New Roman" pitchFamily="18" charset="0"/>
              </a:rPr>
              <a:pPr/>
              <a:t>26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Приобретатель пин-кода самостоятельно регистрируется в веб-кабинете, активирует пин-код, получает права доступа в Корпоративный университет и настройки аутентификации, сразу зачисляется на учебу, которая зашифрована в пин-коде.</a:t>
            </a: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3A8F59D-C4CF-4AEC-8742-8DBC5F64FC98}" type="slidenum">
              <a:rPr lang="ru-RU" altLang="ru-RU" sz="1200" smtClean="0">
                <a:latin typeface="Times New Roman" pitchFamily="18" charset="0"/>
              </a:rPr>
              <a:pPr/>
              <a:t>27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Реализована автоматическая загрузка из программы автоматизации повседневной деятельности учебного центра «1С:Управление учебным центром» списка слушателей и данных дистанционных курсов. Загруженные сведения используются в Корпоративном университете для настройки электронного обучения в рамках учебных программ дополнительного образования, созданных в 1С:УУЦ.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Оценки, которые слушатели получили в ходе электронной учебы через веб-кабинет, автоматически переносятся из Корпоративного университета в «1С:Управление учебным центром». Показана экранная форма Управления учебным центром для настройки переноса. Данные новых слушателей, зачисленных на дистанционную учебу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саморегистрацией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в веб-кабинете по купленному ими пин-коду, тоже переносятся в «1С:Управление учебным центром».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Таким образом в «1С:Управление учебным центром» аккумулируются данные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всех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слушателей дополнительного образования, вне зависимости от способа их регистрации, и накапливаются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все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результаты успеваемости по технологиям аудиторного и дистанционного обучения.</a:t>
            </a:r>
          </a:p>
          <a:p>
            <a:endParaRPr lang="ru-RU" altLang="ru-RU" dirty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391727A-2D6B-4E18-BD64-C565C5FB86FE}" type="slidenum">
              <a:rPr lang="ru-RU" altLang="ru-RU" sz="1200" smtClean="0">
                <a:latin typeface="Times New Roman" pitchFamily="18" charset="0"/>
              </a:rPr>
              <a:pPr/>
              <a:t>28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Корпоративный университет внедряется в учебных центрах для создания электронной информационно-образовательной среды; работает в ней совместно с «1С:Управление учебным центром».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ЭИОС имеет два контура. Нижний, хорошо закрыт от информационных угроз с помощью Защищенного программного комплекса 1С:Предприятие 8.3.z; в нем работают системный администратор, учебные администраторы, методисты и другие административные сотрудники. И верхний открытый в интернет контур, в нем через личные веб-кабинеты работают слушатели и преподаватели.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Управленческая информация и персональные данные слушателей, преподавателей, сотрудников учебного центра хранятся, накапливаются, обрабатываются в защищенном контуре, он показан на желтой плашке. А в открытом контуре никакая информация долговременно не хранится!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Все данные об участниках образовательной среды, которые передаются в открытый контур, во-первых, индивидуальны по одному слушателю, а не разом по многим; во-вторых, обезличены: пользователя определяет идентификатор (например, табельный номер или фамилия с инициалами) и, в-третьих, ограничены набором имеющихся в Корпоративном университете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http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web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сервисов. Если сервис для передачи в веб-кабинет, например, отчества и даты рождения не создан, то НИКАК через веб-кабинет эти данные не получить,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какой бы хакер не буйствовал.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Поэтому предложенная ЭИОС весьма надежна по информационной безопасности.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DAC597-E3D7-42FD-ACC1-CE64AF004A14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6829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l"/>
            <a:r>
              <a:rPr lang="ru-RU" altLang="ru-RU" dirty="0"/>
              <a:t>Для использования Корпоративного университета учебными центрами имеется специальная настройка. При её применении Корпоративный университет становится модулем дистанционного обучения к программе "1С:Управление учебным центром"</a:t>
            </a: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8C23728-0B46-4946-91B4-E4DA292647EA}" type="slidenum">
              <a:rPr lang="ru-RU" altLang="ru-RU" sz="1200" smtClean="0">
                <a:latin typeface="Times New Roman" pitchFamily="18" charset="0"/>
              </a:rPr>
              <a:pPr/>
              <a:t>3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Загруженные слушатели становятся пользователями Корпоративного университета. Есть возможность им массово настроить доступ в программу, установить логин/пароль и сразу сообщить его рассылкой на личную электронную почту. </a:t>
            </a:r>
          </a:p>
          <a:p>
            <a:r>
              <a:rPr lang="ru-RU" altLang="ru-RU" dirty="0"/>
              <a:t>Настройка прав доступа пользователей гибкая, как и в остальных конфигурациях 1С. Есть пять групп доступа в типовой конфигурации, на их основе допустимо создавать иные группы доступа; пользователя включать сразу в несколько групп.</a:t>
            </a:r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5C47E95-897A-4546-B2B0-5C1131EDCE20}" type="slidenum">
              <a:rPr lang="ru-RU" altLang="ru-RU" sz="1200" smtClean="0">
                <a:latin typeface="Times New Roman" pitchFamily="18" charset="0"/>
              </a:rPr>
              <a:pPr/>
              <a:t>30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Корпоративный университет с веб-кабинетом внедрен и активно используется в Центре</a:t>
            </a:r>
            <a:r>
              <a:rPr lang="ru-RU" altLang="ru-RU" baseline="0" dirty="0"/>
              <a:t> профессионального образования врачей «</a:t>
            </a:r>
            <a:r>
              <a:rPr lang="ru-RU" altLang="ru-RU" baseline="0" dirty="0" err="1"/>
              <a:t>Медтрейн</a:t>
            </a:r>
            <a:r>
              <a:rPr lang="ru-RU" altLang="ru-RU" baseline="0" dirty="0"/>
              <a:t>», Школе ЭТНОМИР, факультетах повышения квалификации</a:t>
            </a:r>
            <a:r>
              <a:rPr lang="ru-RU" altLang="ru-RU" dirty="0"/>
              <a:t> МГТУ им. Баумана (</a:t>
            </a:r>
            <a:r>
              <a:rPr lang="ru-RU" altLang="ru-RU" dirty="0" err="1"/>
              <a:t>Мытищинский</a:t>
            </a:r>
            <a:r>
              <a:rPr lang="ru-RU" altLang="ru-RU" dirty="0"/>
              <a:t> филиал, бывший МГУ Леса), </a:t>
            </a:r>
            <a:r>
              <a:rPr lang="ru-RU" altLang="ru-RU" dirty="0" err="1"/>
              <a:t>РАНХиГС</a:t>
            </a:r>
            <a:r>
              <a:rPr lang="ru-RU" altLang="ru-RU" dirty="0"/>
              <a:t> (Питерский филиал), </a:t>
            </a:r>
            <a:r>
              <a:rPr lang="ru-RU" altLang="ru-RU" dirty="0" err="1"/>
              <a:t>Оренбурский</a:t>
            </a:r>
            <a:r>
              <a:rPr lang="ru-RU" altLang="ru-RU" dirty="0"/>
              <a:t> гос. мед. университет, корпоративных учебных центрах торговой сети Мария-Ра, авиакомпании Аврора, ФБГУ Аэропорты севера</a:t>
            </a:r>
            <a:r>
              <a:rPr lang="ru-RU" altLang="ru-RU" baseline="0" dirty="0"/>
              <a:t> </a:t>
            </a:r>
            <a:r>
              <a:rPr lang="ru-RU" altLang="ru-RU" dirty="0"/>
              <a:t>и др.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/>
              <a:t>Требования к серверам описаны в ответе на соответствующий вопрос, он в открытом доступе </a:t>
            </a:r>
            <a:r>
              <a:rPr lang="ru-RU" altLang="ru-RU"/>
              <a:t>на 1С:ИТС</a:t>
            </a:r>
            <a:r>
              <a:rPr lang="ru-RU" altLang="ru-RU" dirty="0"/>
              <a:t>,</a:t>
            </a:r>
            <a:r>
              <a:rPr lang="ru-RU" altLang="ru-RU" baseline="0" dirty="0"/>
              <a:t> интернет-ссылка на слайде.</a:t>
            </a:r>
            <a:endParaRPr lang="ru-RU" altLang="ru-RU" dirty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82ACE5E-80AE-4568-90F1-22C92C1A470F}" type="slidenum">
              <a:rPr lang="ru-RU" altLang="ru-RU" sz="1200" smtClean="0">
                <a:latin typeface="Times New Roman" pitchFamily="18" charset="0"/>
              </a:rPr>
              <a:pPr/>
              <a:t>31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>
            <a:extLst>
              <a:ext uri="{FF2B5EF4-FFF2-40B4-BE49-F238E27FC236}">
                <a16:creationId xmlns:a16="http://schemas.microsoft.com/office/drawing/2014/main" id="{DC14DE0D-64DE-4891-888A-74C8840180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>
            <a:extLst>
              <a:ext uri="{FF2B5EF4-FFF2-40B4-BE49-F238E27FC236}">
                <a16:creationId xmlns:a16="http://schemas.microsoft.com/office/drawing/2014/main" id="{9A829E21-4D36-4FDB-8AE6-676DFB223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Учебным центрам предназначены </a:t>
            </a:r>
            <a:r>
              <a:rPr lang="ru-RU" sz="1200" b="0" i="0" u="non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поставки LMS с ограничением 100 или 300 максимального числа активных пользователей веб-кабинета.</a:t>
            </a:r>
            <a:r>
              <a:rPr lang="ru-RU" sz="1200" b="0" i="0" u="non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Обучающийся или преподаватель считается активным пользователем веб-кабинета до тех пор, пока не исключен явно из списка активных пользователей администратором LMS (слушатель выпущен либо отчислен и т.п.) независимо от фактической давности и частоты авторизации этого пользователя в веб-кабинете. Например, если пользователь ФИО хотя бы раз вошел в веб-кабинет, то ФИО будет считаться активным пользователем до тех пор, пока его не отчислят. Между поставками LMS с ограничением числа пользователей веб-кабинета и поставкой LMS, в которой количество обучающихся и преподавателей не ограничено, допустимы апгрейды.</a:t>
            </a:r>
            <a:endParaRPr lang="ru-RU" altLang="ru-RU" dirty="0"/>
          </a:p>
          <a:p>
            <a:r>
              <a:rPr lang="ru-RU" altLang="ru-RU" dirty="0"/>
              <a:t>Программы 1С приобретаются однократно, время пользования ими не ограничено. Есть возможность аренды программ в сервисе партнеров-франчайзи на основе "1С:Облачная инфраструктура".</a:t>
            </a:r>
          </a:p>
          <a:p>
            <a:r>
              <a:rPr lang="ru-RU" altLang="ru-RU" dirty="0"/>
              <a:t>Информация о Корпоративном университете и веб-кабинете легкодоступна. Есть бесплатная учебная версия для установки на компьютер. Она скачивается с сайта, адрес на слайде, команда Демонстрационные версии. Устанавливается одной кнопкой, никаких лицензий не требует, поскольку поставляется с учебной версией платформы.</a:t>
            </a:r>
          </a:p>
          <a:p>
            <a:r>
              <a:rPr lang="ru-RU" altLang="ru-RU" dirty="0"/>
              <a:t>Документация к Корпоративному университету и веб-кабинету опубликована на ИТС и в pdf прикладывается к обновлениям. Причем документация не только актуализируется к выпуску очередной версии, но и заменяет собой методическое пособие. </a:t>
            </a:r>
          </a:p>
          <a:p>
            <a:r>
              <a:rPr lang="ru-RU" altLang="ru-RU" dirty="0"/>
              <a:t>На </a:t>
            </a:r>
            <a:r>
              <a:rPr lang="ru-RU" altLang="ru-RU" dirty="0" err="1"/>
              <a:t>ютьюбе</a:t>
            </a:r>
            <a:r>
              <a:rPr lang="ru-RU" altLang="ru-RU" dirty="0"/>
              <a:t> https://www.youtube.com/user/SDO1C отдельный канал, там ролики по работе в Корпоративном университете. </a:t>
            </a:r>
          </a:p>
          <a:p>
            <a:r>
              <a:rPr lang="ru-RU" altLang="ru-RU" dirty="0"/>
              <a:t>Сведения о программах «1С:Электронное обучение», приведенные на разных сайтах 1С, подобраны на одной странице https://sdo.1c.ru/conf/ </a:t>
            </a:r>
          </a:p>
          <a:p>
            <a:endParaRPr lang="ru-RU" altLang="ru-RU" dirty="0"/>
          </a:p>
        </p:txBody>
      </p:sp>
      <p:sp>
        <p:nvSpPr>
          <p:cNvPr id="56324" name="Номер слайда 3">
            <a:extLst>
              <a:ext uri="{FF2B5EF4-FFF2-40B4-BE49-F238E27FC236}">
                <a16:creationId xmlns:a16="http://schemas.microsoft.com/office/drawing/2014/main" id="{74D3E318-703F-4214-ABBD-BE91936ED2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0D5EA8-4443-4C1D-BDBB-A7D1A979A2BA}" type="slidenum">
              <a:rPr lang="ru-RU" altLang="ru-RU" sz="1200">
                <a:latin typeface="Times New Roman" panose="02020603050405020304" pitchFamily="18" charset="0"/>
              </a:rPr>
              <a:pPr/>
              <a:t>32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Итак, просим рассмотреть организацию дистанционного обучения </a:t>
            </a:r>
            <a:r>
              <a:rPr lang="ru-RU" altLang="ru-RU"/>
              <a:t>в учебном центре </a:t>
            </a:r>
            <a:r>
              <a:rPr lang="ru-RU" altLang="ru-RU" dirty="0"/>
              <a:t>с использованием программных продуктов «1С:Электронное обучение», которые:</a:t>
            </a:r>
          </a:p>
          <a:p>
            <a:r>
              <a:rPr lang="ru-RU" altLang="ru-RU" dirty="0"/>
              <a:t>- созданы на платформе 1С:Предприятие 8 с открытым кодом, </a:t>
            </a:r>
          </a:p>
          <a:p>
            <a:r>
              <a:rPr lang="ru-RU" altLang="ru-RU" dirty="0"/>
              <a:t>- просты к освоению,</a:t>
            </a:r>
          </a:p>
          <a:p>
            <a:r>
              <a:rPr lang="ru-RU" altLang="ru-RU" dirty="0"/>
              <a:t>- легко наполняются учебным контентом, </a:t>
            </a:r>
          </a:p>
          <a:p>
            <a:r>
              <a:rPr lang="ru-RU" altLang="ru-RU" dirty="0"/>
              <a:t>- в типовой поставке интегрируются с "1С:Управление учебным центром".</a:t>
            </a:r>
          </a:p>
          <a:p>
            <a:endParaRPr lang="ru-RU" altLang="ru-RU" dirty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B9586B3-5398-42BF-AC6E-79064F72B8BB}" type="slidenum">
              <a:rPr lang="ru-RU" altLang="ru-RU" sz="1200" smtClean="0">
                <a:latin typeface="Times New Roman" pitchFamily="18" charset="0"/>
              </a:rPr>
              <a:pPr/>
              <a:t>33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Ключевые преимущества обусловлены не столько возможностями Корпоративного университета (они хотя и полны, но достаточно стандартны), сколько платформой «1С:Предприятие», на которой конфигурация создана, и уникальной партнерской сетью 1С. </a:t>
            </a:r>
          </a:p>
          <a:p>
            <a:r>
              <a:rPr lang="ru-RU" altLang="ru-RU" dirty="0"/>
              <a:t>Нелишне знать, что Корпоративный университет – единственная система дистанционного обучения, когда-либо кем-либо реализованная в виде конфигурации.</a:t>
            </a:r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937689C-698D-4F98-ADC8-52166BD67C4B}" type="slidenum">
              <a:rPr lang="ru-RU" altLang="ru-RU" sz="1200" smtClean="0">
                <a:latin typeface="Times New Roman" pitchFamily="18" charset="0"/>
              </a:rPr>
              <a:pPr/>
              <a:t>4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Корпоративный университет имеет собственный веб-интерфейс, выпущен он отдельным программным продуктом "1С:Электронное обучение. Веб-кабинет преподавателя и обучающегося». С помощью веб-кабинета обучающиеся и преподаватели получают доступ к электронным курсам/тестам и остальному функционалу Корпоративного университета на условиях неограниченной клиентской лицензии.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Веб-кабинет представляет собой небольшой сайт с адаптивным дизайном, написан на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HTML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поставляется с открытым кодом и готовым проектом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Angular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Устанавливается он на веб-сервер учебного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центра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Обучение через веб-кабинет проходят с разных смартфонов, планшетов или компьютеров с помощью браузера. Загрузка каких-либо приложений не требуется. Данных в себе веб-кабинет не хранит, а только отображает их из информационной базы Корпоративного университета. Другими словами, веб-кабинет – это веб-морда Корпоративного университета.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Установка, настройка и обновление веб-кабинета автоматизированы, его самостоятельное внедрение вполне доступно не только партнерам 1С, но и ИТ службе учебного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центра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Для обслуживания веб-кабинета нужен квалифицированный системный администратор, который хорошо разбирается в используемых веб-серверах и СУБД, имеет навыки веб-программирования.</a:t>
            </a:r>
            <a:endParaRPr lang="ru-RU" altLang="ru-RU" dirty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570F126-37AD-44DB-AE4E-4195819986DB}" type="slidenum">
              <a:rPr lang="ru-RU" altLang="ru-RU" sz="1200" smtClean="0">
                <a:latin typeface="Times New Roman" pitchFamily="18" charset="0"/>
              </a:rPr>
              <a:pPr/>
              <a:t>5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Дизайн веб-кабинета достаточно привлекательный, работать в нем удобно с самых разных устройств. Интерфейс интуитивно понятный, учить обучающихся и преподавателей действиям в веб-кабинете не надо. При разработке форм веб-кабинета основное внимание уделяли простоте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мобильного обучения,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привычности пальцевого ввода и других команд. Так что для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дистанционки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слушателям будет достаточно недорогого смартфона и приличного канала интернет.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Веб-кабинет развивается. Сделали новый более наглядный учебный календарь, оценку пройденной учебы выпускниками. Работаем над игрофикацией и новым плеером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электронных курсов/тестов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</a:t>
            </a:r>
            <a:endParaRPr lang="ru-RU" alt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33E0A9F-4090-4402-9819-9137F54B90A1}" type="slidenum">
              <a:rPr lang="ru-RU" altLang="ru-RU" sz="1200" smtClean="0">
                <a:latin typeface="Times New Roman" pitchFamily="18" charset="0"/>
              </a:rPr>
              <a:pPr/>
              <a:t>6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/>
              <a:t>Корпоративный университет – конфигурация производства фирмы «1С» с полностью открытым программным кодом и системой лицензирования клиентскими лицензиями на платформу 1С:Предприятие. Конфигурация технологически современна, регулярно обновляется и функционально развивается.</a:t>
            </a:r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849FDA6-A7A1-4C03-9A6A-B6846BE9166D}" type="slidenum">
              <a:rPr lang="ru-RU" altLang="ru-RU" sz="1200" smtClean="0">
                <a:latin typeface="Times New Roman" pitchFamily="18" charset="0"/>
              </a:rPr>
              <a:pPr/>
              <a:t>7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Встроенный конструктор электронных образовательных ресурсов позволяет разработать/доработать свои собственные электронные курсы и многие виды тестов. Загружаются готовые курсы сторонних производителей в стандарте </a:t>
            </a:r>
            <a:r>
              <a:rPr lang="en-US" altLang="ru-RU" dirty="0"/>
              <a:t>SCORM</a:t>
            </a:r>
            <a:r>
              <a:rPr lang="ru-RU" altLang="ru-RU" dirty="0"/>
              <a:t>-2004, в новые курсы включаются фрагменты ранее созданных курсов/тестов и любые файлы.</a:t>
            </a:r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AE44D5-C38E-4B78-9870-1C6D5FA921AF}" type="slidenum">
              <a:rPr lang="ru-RU" altLang="ru-RU" sz="1200" smtClean="0">
                <a:latin typeface="Times New Roman" pitchFamily="18" charset="0"/>
              </a:rPr>
              <a:pPr/>
              <a:t>8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Разработка электронных курсов доступна авторам, владеющим компьютером на уровне пользователя.</a:t>
            </a:r>
            <a:r>
              <a:rPr lang="ru-RU" altLang="ru-RU" baseline="0" dirty="0"/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Курсы создаются в привычных методистам файлах MS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Word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; одной страничке электронного курса соответствует один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вордовский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файл. На макете страницы курса штатными средствами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Ворд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размещаются: форматированный текст, формулы, списки, таблицы, картинки; расставляются внутренние и внешние ссылки; прямо в текст вставляются ссылки на аудио и видеоролики в любом формате, которые после загрузки в курс становятся окнами аудио или видео плеера. При просмотре видео его можно развернуть на полный экран, увеличить скорость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просмотра.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3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модели в формате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WebGL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добавляются в курс и показываются в веб-кабинете.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К курсам прикрепляется словарь терминов. Гиперссылки на термины из этого словаря расставляются в курсе автоматически.</a:t>
            </a:r>
            <a:endParaRPr lang="ru-RU" altLang="ru-RU" dirty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B3310E8-A0B3-4D0E-AE9B-1257AF2448A6}" type="slidenum">
              <a:rPr lang="ru-RU" altLang="ru-RU" sz="1200" smtClean="0">
                <a:latin typeface="Times New Roman" pitchFamily="18" charset="0"/>
              </a:rPr>
              <a:pPr/>
              <a:t>9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>
            <a:grpSpLocks/>
          </p:cNvGrpSpPr>
          <p:nvPr/>
        </p:nvGrpSpPr>
        <p:grpSpPr bwMode="auto">
          <a:xfrm flipV="1">
            <a:off x="395288" y="5300663"/>
            <a:ext cx="8353425" cy="144462"/>
            <a:chOff x="295" y="1974"/>
            <a:chExt cx="5170" cy="5"/>
          </a:xfrm>
        </p:grpSpPr>
        <p:sp>
          <p:nvSpPr>
            <p:cNvPr id="4" name="Line 15"/>
            <p:cNvSpPr>
              <a:spLocks noChangeShapeType="1"/>
            </p:cNvSpPr>
            <p:nvPr userDrawn="1"/>
          </p:nvSpPr>
          <p:spPr bwMode="auto">
            <a:xfrm>
              <a:off x="295" y="1979"/>
              <a:ext cx="5170" cy="0"/>
            </a:xfrm>
            <a:prstGeom prst="line">
              <a:avLst/>
            </a:prstGeom>
            <a:noFill/>
            <a:ln w="12699">
              <a:solidFill>
                <a:srgbClr val="FFFF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5" name="Line 16"/>
            <p:cNvSpPr>
              <a:spLocks noChangeShapeType="1"/>
            </p:cNvSpPr>
            <p:nvPr userDrawn="1"/>
          </p:nvSpPr>
          <p:spPr bwMode="auto">
            <a:xfrm>
              <a:off x="295" y="1974"/>
              <a:ext cx="5170" cy="0"/>
            </a:xfrm>
            <a:prstGeom prst="line">
              <a:avLst/>
            </a:prstGeom>
            <a:noFill/>
            <a:ln w="12699">
              <a:solidFill>
                <a:srgbClr val="FFCC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pic>
        <p:nvPicPr>
          <p:cNvPr id="6" name="Picture 40" descr="лого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333375"/>
            <a:ext cx="8096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3645" name="Rectangle 45"/>
          <p:cNvSpPr>
            <a:spLocks noGrp="1" noChangeArrowheads="1"/>
          </p:cNvSpPr>
          <p:nvPr>
            <p:ph type="ctrTitle" sz="quarter"/>
          </p:nvPr>
        </p:nvSpPr>
        <p:spPr>
          <a:xfrm>
            <a:off x="395288" y="2535238"/>
            <a:ext cx="8353425" cy="1470025"/>
          </a:xfrm>
        </p:spPr>
        <p:txBody>
          <a:bodyPr/>
          <a:lstStyle>
            <a:lvl1pPr algn="ctr">
              <a:defRPr sz="4200"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6538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26BC6-A6E8-4400-AA4C-8CF704EEE9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0603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5" y="-26988"/>
            <a:ext cx="2232025" cy="65516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-26988"/>
            <a:ext cx="6543675" cy="65516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ECFE2-B0F0-4105-B327-389009451E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4298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2EFB9-7CEC-4E3A-9C72-FE25FDC357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5149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950" y="1268413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07950" y="3971925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EE663-5CD5-4770-988B-43521820D6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418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03350-EBFC-4B24-82D0-5AF5D1305C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9234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168B7-8C66-431F-B62E-1D4BDA6784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874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FA716-3FE0-46FB-971E-A245D91E54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6349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AC58E-3776-46D0-85B4-9D3CAB588C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56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82F84-A055-4BB8-8E52-2BA6AB0C58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399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A978B-6B04-4A6B-A2C9-235B49194A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4013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C2D1E-BDEB-4614-8FE8-89BA79FBED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996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A7FB8-2F69-403D-8EA0-43BEEB756C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637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6ED39-7302-4304-9993-6660D2FDCA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041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7" descr="1C_06_L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6700"/>
            <a:ext cx="91440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4" descr="лого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333375"/>
            <a:ext cx="8096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-26988"/>
            <a:ext cx="4824413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9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268413"/>
            <a:ext cx="8928100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817245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5B0917"/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000" b="1">
                <a:solidFill>
                  <a:srgbClr val="5B0917"/>
                </a:solidFill>
              </a:defRPr>
            </a:lvl1pPr>
          </a:lstStyle>
          <a:p>
            <a:pPr>
              <a:defRPr/>
            </a:pPr>
            <a:fld id="{8833BD45-2E35-4106-99C1-188BF6A92A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  <p:sldLayoutId id="2147484030" r:id="rId13"/>
    <p:sldLayoutId id="2147484032" r:id="rId14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itchFamily="2" charset="2"/>
        <a:buChar char="§"/>
        <a:defRPr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pn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reestr.digital.gov.ru/reestr/305891/?sphrase_id=925325" TargetMode="External"/><Relationship Id="rId3" Type="http://schemas.openxmlformats.org/officeDocument/2006/relationships/hyperlink" Target="https://sdo.1c.ru/conf/demo/" TargetMode="External"/><Relationship Id="rId7" Type="http://schemas.openxmlformats.org/officeDocument/2006/relationships/hyperlink" Target="https://v8.1c.ru/elo/poleznye-materialy/video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user/SDO1C" TargetMode="External"/><Relationship Id="rId5" Type="http://schemas.openxmlformats.org/officeDocument/2006/relationships/hyperlink" Target="https://its.1c.ru/db/answers1c/content/1110/hdoc" TargetMode="External"/><Relationship Id="rId10" Type="http://schemas.openxmlformats.org/officeDocument/2006/relationships/image" Target="../media/image67.png"/><Relationship Id="rId4" Type="http://schemas.openxmlformats.org/officeDocument/2006/relationships/hyperlink" Target="https://its.1c.ru/db/ellearn" TargetMode="External"/><Relationship Id="rId9" Type="http://schemas.openxmlformats.org/officeDocument/2006/relationships/hyperlink" Target="https://ruresh.ru/service/oi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168525"/>
            <a:ext cx="8353425" cy="2879725"/>
          </a:xfrm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ru-RU" altLang="ru-RU" sz="3600"/>
              <a:t>Автоматизация электронного и смешанного обучения с помощью «1C:Электронное обучение. Корпоративный университет»</a:t>
            </a:r>
            <a:br>
              <a:rPr lang="ru-RU" altLang="ru-RU" sz="3600"/>
            </a:br>
            <a:endParaRPr lang="ru-RU" altLang="ru-RU"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4248150" cy="1081088"/>
          </a:xfrm>
        </p:spPr>
        <p:txBody>
          <a:bodyPr/>
          <a:lstStyle/>
          <a:p>
            <a:pPr eaLnBrk="1" hangingPunct="1"/>
            <a:r>
              <a:rPr lang="ru-RU" altLang="ru-RU"/>
              <a:t>Практикоориентированные тесты</a:t>
            </a:r>
          </a:p>
        </p:txBody>
      </p:sp>
      <p:sp>
        <p:nvSpPr>
          <p:cNvPr id="11267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B6E4DA3-1519-4BBF-B98B-6E8A311E4715}" type="slidenum">
              <a:rPr lang="ru-RU" altLang="ru-RU" sz="100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</a:t>
            </a:fld>
            <a:endParaRPr lang="ru-RU" altLang="ru-RU" sz="1000"/>
          </a:p>
        </p:txBody>
      </p:sp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238125" y="1125538"/>
            <a:ext cx="3259138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Настройки тестов: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- учебные и контрольные;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- 10 типов вопросов;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- аудио- и видеоролики в вопросах;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- иллюстрации в вопросах, вариантах ответа и комментариях;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- время выполнения, количество вопросов и попыток сдачи;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- </a:t>
            </a:r>
          </a:p>
        </p:txBody>
      </p:sp>
      <p:pic>
        <p:nvPicPr>
          <p:cNvPr id="11269" name="Picture 6" descr="C:\Users\Fedorchenko_V\Desktop\Верх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189038"/>
            <a:ext cx="542925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 descr="C:\Users\Fedorchenko_V\Desktop\Сним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5629275"/>
            <a:ext cx="15557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35150" y="-1588"/>
            <a:ext cx="3889375" cy="1008063"/>
          </a:xfrm>
        </p:spPr>
        <p:txBody>
          <a:bodyPr/>
          <a:lstStyle/>
          <a:p>
            <a:r>
              <a:rPr lang="ru-RU" altLang="ru-RU"/>
              <a:t>Публикации электронных курсов и тестов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4294967295"/>
          </p:nvPr>
        </p:nvSpPr>
        <p:spPr>
          <a:xfrm>
            <a:off x="322263" y="1484313"/>
            <a:ext cx="8642350" cy="475297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altLang="ru-RU" dirty="0"/>
              <a:t>Электронный учебный курс или тест</a:t>
            </a:r>
          </a:p>
          <a:p>
            <a:pPr>
              <a:buFont typeface="Wingdings" pitchFamily="2" charset="2"/>
              <a:buNone/>
              <a:defRPr/>
            </a:pPr>
            <a:r>
              <a:rPr lang="ru-RU" altLang="ru-RU" dirty="0"/>
              <a:t>можно опубликовать в форматах</a:t>
            </a:r>
          </a:p>
          <a:p>
            <a:pPr>
              <a:buFont typeface="Wingdings" pitchFamily="2" charset="2"/>
              <a:buNone/>
              <a:defRPr/>
            </a:pPr>
            <a:r>
              <a:rPr lang="en-US" altLang="ru-RU" dirty="0"/>
              <a:t>SCORM </a:t>
            </a:r>
            <a:r>
              <a:rPr lang="ru-RU" altLang="ru-RU" dirty="0"/>
              <a:t>либо </a:t>
            </a:r>
            <a:r>
              <a:rPr lang="en-US" altLang="ru-RU" dirty="0"/>
              <a:t>HTML </a:t>
            </a:r>
            <a:r>
              <a:rPr lang="ru-RU" altLang="ru-RU" dirty="0"/>
              <a:t>и использовать:</a:t>
            </a:r>
          </a:p>
          <a:p>
            <a:pPr lvl="1">
              <a:spcBef>
                <a:spcPts val="1200"/>
              </a:spcBef>
              <a:defRPr/>
            </a:pPr>
            <a:r>
              <a:rPr lang="ru-RU" altLang="ru-RU" dirty="0"/>
              <a:t>В любой СДО, поддерживающей </a:t>
            </a:r>
            <a:r>
              <a:rPr lang="en-US" altLang="ru-RU" dirty="0"/>
              <a:t>SCORM</a:t>
            </a:r>
            <a:r>
              <a:rPr lang="ru-RU" altLang="ru-RU" dirty="0"/>
              <a:t> 2004 (1.3);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altLang="ru-RU" dirty="0"/>
              <a:t>На любом сайте;</a:t>
            </a:r>
          </a:p>
          <a:p>
            <a:pPr lvl="1">
              <a:defRPr/>
            </a:pPr>
            <a:r>
              <a:rPr lang="ru-RU" altLang="ru-RU" dirty="0"/>
              <a:t>Локально как самоучитель,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ru-RU" altLang="ru-RU" dirty="0"/>
              <a:t>    открывая </a:t>
            </a:r>
            <a:r>
              <a:rPr lang="en-US" altLang="ru-RU" dirty="0"/>
              <a:t>HTML </a:t>
            </a:r>
            <a:r>
              <a:rPr lang="ru-RU" altLang="ru-RU" dirty="0"/>
              <a:t>выгрузку браузером 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ru-RU" altLang="ru-RU" dirty="0"/>
              <a:t>    без подключения к интернет</a:t>
            </a:r>
          </a:p>
        </p:txBody>
      </p:sp>
      <p:pic>
        <p:nvPicPr>
          <p:cNvPr id="12292" name="Picture 4" descr="Сним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5" y="4416425"/>
            <a:ext cx="24479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Скругленный прямоугольник 1"/>
          <p:cNvSpPr>
            <a:spLocks noChangeArrowheads="1"/>
          </p:cNvSpPr>
          <p:nvPr/>
        </p:nvSpPr>
        <p:spPr bwMode="auto">
          <a:xfrm>
            <a:off x="6529388" y="4200525"/>
            <a:ext cx="2413000" cy="2447925"/>
          </a:xfrm>
          <a:prstGeom prst="roundRect">
            <a:avLst>
              <a:gd name="adj" fmla="val 16667"/>
            </a:avLst>
          </a:prstGeom>
          <a:solidFill>
            <a:srgbClr val="FFFF00">
              <a:alpha val="21960"/>
            </a:srgbClr>
          </a:solidFill>
          <a:ln w="12699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4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2294" name="TextBox 2"/>
          <p:cNvSpPr txBox="1">
            <a:spLocks noChangeArrowheads="1"/>
          </p:cNvSpPr>
          <p:nvPr/>
        </p:nvSpPr>
        <p:spPr bwMode="auto">
          <a:xfrm>
            <a:off x="6070600" y="3810000"/>
            <a:ext cx="3048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i="1">
                <a:solidFill>
                  <a:schemeClr val="tx1"/>
                </a:solidFill>
              </a:rPr>
              <a:t>Пример </a:t>
            </a:r>
            <a:r>
              <a:rPr lang="en-US" altLang="ru-RU" sz="2000" i="1">
                <a:solidFill>
                  <a:schemeClr val="tx1"/>
                </a:solidFill>
              </a:rPr>
              <a:t>HTML </a:t>
            </a:r>
            <a:r>
              <a:rPr lang="ru-RU" altLang="ru-RU" sz="2000" i="1">
                <a:solidFill>
                  <a:schemeClr val="tx1"/>
                </a:solidFill>
              </a:rPr>
              <a:t>выгрузки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5329238" cy="1081088"/>
          </a:xfrm>
        </p:spPr>
        <p:txBody>
          <a:bodyPr/>
          <a:lstStyle/>
          <a:p>
            <a:pPr eaLnBrk="1" hangingPunct="1"/>
            <a:r>
              <a:rPr lang="ru-RU" altLang="ru-RU"/>
              <a:t>Электронные контрольные работы</a:t>
            </a:r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6AA9BDF-0F39-40DF-A86C-67D600F10CDE}" type="slidenum">
              <a:rPr lang="ru-RU" altLang="ru-RU" sz="100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</a:t>
            </a:fld>
            <a:endParaRPr lang="ru-RU" altLang="ru-RU" sz="1000"/>
          </a:p>
        </p:txBody>
      </p:sp>
      <p:pic>
        <p:nvPicPr>
          <p:cNvPr id="12292" name="Picture 3" descr="C:\Users\Fedorchenko_V\Desktop\Сним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8563"/>
            <a:ext cx="5414962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2"/>
          <p:cNvSpPr txBox="1">
            <a:spLocks noChangeArrowheads="1"/>
          </p:cNvSpPr>
          <p:nvPr/>
        </p:nvSpPr>
        <p:spPr bwMode="auto">
          <a:xfrm>
            <a:off x="5724525" y="1530350"/>
            <a:ext cx="3455988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altLang="ru-RU" sz="2000">
                <a:solidFill>
                  <a:schemeClr val="tx1"/>
                </a:solidFill>
              </a:rPr>
              <a:t>Не знал инструкции – изучишь её при выполнении задания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altLang="ru-RU" sz="2000">
                <a:solidFill>
                  <a:schemeClr val="tx1"/>
                </a:solidFill>
              </a:rPr>
              <a:t>Научишься соотносить требования нормативки с реально наблюдаемым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altLang="ru-RU" sz="2000">
                <a:solidFill>
                  <a:schemeClr val="tx1"/>
                </a:solidFill>
              </a:rPr>
              <a:t>Обучающийся выполняет долго, а преподаватель проверяет быстро</a:t>
            </a:r>
          </a:p>
        </p:txBody>
      </p:sp>
    </p:spTree>
    <p:extLst>
      <p:ext uri="{BB962C8B-B14F-4D97-AF65-F5344CB8AC3E}">
        <p14:creationId xmlns:p14="http://schemas.microsoft.com/office/powerpoint/2010/main" val="3246550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Облачко с текстом: прямоугольное 1">
            <a:extLst>
              <a:ext uri="{FF2B5EF4-FFF2-40B4-BE49-F238E27FC236}">
                <a16:creationId xmlns:a16="http://schemas.microsoft.com/office/drawing/2014/main" id="{2197B2F5-CD07-4672-BBA7-65C66CD93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680" y="2572302"/>
            <a:ext cx="3372622" cy="1504770"/>
          </a:xfrm>
          <a:prstGeom prst="wedgeRectCallout">
            <a:avLst>
              <a:gd name="adj1" fmla="val 62841"/>
              <a:gd name="adj2" fmla="val -120726"/>
            </a:avLst>
          </a:prstGeom>
          <a:solidFill>
            <a:srgbClr val="FFFF00"/>
          </a:solidFill>
          <a:ln>
            <a:noFill/>
          </a:ln>
        </p:spPr>
        <p:txBody>
          <a:bodyPr wrap="square" lIns="71425" tIns="37141" rIns="71425" bIns="37141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sz="1667" b="0"/>
          </a:p>
        </p:txBody>
      </p:sp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C54D20AB-4302-42B5-BF75-8F16ABD82D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9672" y="188640"/>
            <a:ext cx="6903453" cy="5946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 sz="1999" dirty="0" err="1"/>
              <a:t>BigBlueButton</a:t>
            </a:r>
            <a:r>
              <a:rPr lang="en-US" altLang="ru-RU" sz="1999" dirty="0"/>
              <a:t> - </a:t>
            </a:r>
            <a:r>
              <a:rPr lang="ru-RU" altLang="ru-RU" sz="1999" dirty="0"/>
              <a:t>программа проведения вебинаров</a:t>
            </a:r>
          </a:p>
        </p:txBody>
      </p:sp>
      <p:sp>
        <p:nvSpPr>
          <p:cNvPr id="10243" name="Номер слайда 3">
            <a:extLst>
              <a:ext uri="{FF2B5EF4-FFF2-40B4-BE49-F238E27FC236}">
                <a16:creationId xmlns:a16="http://schemas.microsoft.com/office/drawing/2014/main" id="{035EE63F-E2A1-43E9-9B27-D869CF7A541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857644"/>
            <a:ext cx="0" cy="0"/>
          </a:xfrm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1649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557104" indent="-214271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499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857084" indent="-171417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199917" indent="-171417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199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1542750" indent="-171417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049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1885584" indent="-17141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49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228417" indent="-17141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49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2571251" indent="-17141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49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2914083" indent="-17141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49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C92BF3A-0964-4EBC-BA42-05F43392CAB9}" type="slidenum">
              <a:rPr lang="ru-RU" altLang="ru-RU" sz="75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13</a:t>
            </a:fld>
            <a:endParaRPr lang="ru-RU" altLang="ru-RU" sz="7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E65D6B-5CE3-47C6-AEE3-650F610ED497}"/>
              </a:ext>
            </a:extLst>
          </p:cNvPr>
          <p:cNvSpPr txBox="1"/>
          <p:nvPr/>
        </p:nvSpPr>
        <p:spPr>
          <a:xfrm>
            <a:off x="342680" y="2054503"/>
            <a:ext cx="3940815" cy="38460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618" indent="-285618">
              <a:spcBef>
                <a:spcPts val="2399"/>
              </a:spcBef>
              <a:buFont typeface="Arial" panose="020B0604020202020204" pitchFamily="34" charset="0"/>
              <a:buChar char="•"/>
              <a:defRPr/>
            </a:pPr>
            <a:r>
              <a:rPr lang="ru-RU" sz="1599" dirty="0">
                <a:latin typeface="+mn-lt"/>
              </a:rPr>
              <a:t>Работает, проверено</a:t>
            </a:r>
          </a:p>
          <a:p>
            <a:pPr marL="285618" indent="-285618">
              <a:spcBef>
                <a:spcPts val="2399"/>
              </a:spcBef>
              <a:buFont typeface="Arial" panose="020B0604020202020204" pitchFamily="34" charset="0"/>
              <a:buChar char="•"/>
              <a:defRPr/>
            </a:pPr>
            <a:r>
              <a:rPr lang="ru-RU" sz="1599" dirty="0">
                <a:latin typeface="+mn-lt"/>
              </a:rPr>
              <a:t>Свободно распространяется</a:t>
            </a:r>
          </a:p>
          <a:p>
            <a:pPr marL="285618" indent="-285618">
              <a:spcBef>
                <a:spcPts val="2399"/>
              </a:spcBef>
              <a:buFont typeface="Arial" panose="020B0604020202020204" pitchFamily="34" charset="0"/>
              <a:buChar char="•"/>
              <a:defRPr/>
            </a:pPr>
            <a:r>
              <a:rPr lang="ru-RU" sz="1599" dirty="0">
                <a:latin typeface="+mn-lt"/>
              </a:rPr>
              <a:t>Открытый исходный код </a:t>
            </a:r>
          </a:p>
          <a:p>
            <a:pPr marL="285618" indent="-285618">
              <a:spcBef>
                <a:spcPts val="2399"/>
              </a:spcBef>
              <a:buFont typeface="Arial" panose="020B0604020202020204" pitchFamily="34" charset="0"/>
              <a:buChar char="•"/>
              <a:defRPr/>
            </a:pPr>
            <a:r>
              <a:rPr lang="ru-RU" sz="1599" dirty="0">
                <a:latin typeface="+mn-lt"/>
              </a:rPr>
              <a:t>Русифицирована</a:t>
            </a:r>
          </a:p>
          <a:p>
            <a:pPr marL="285618" indent="-285618">
              <a:spcBef>
                <a:spcPts val="2399"/>
              </a:spcBef>
              <a:buFont typeface="Arial" panose="020B0604020202020204" pitchFamily="34" charset="0"/>
              <a:buChar char="•"/>
              <a:defRPr/>
            </a:pPr>
            <a:r>
              <a:rPr lang="ru-RU" sz="1599" dirty="0">
                <a:latin typeface="+mn-lt"/>
              </a:rPr>
              <a:t>Устанавливается на сервер вашей сети</a:t>
            </a:r>
          </a:p>
          <a:p>
            <a:pPr marL="285618" indent="-285618">
              <a:spcBef>
                <a:spcPts val="2399"/>
              </a:spcBef>
              <a:buFont typeface="Arial" panose="020B0604020202020204" pitchFamily="34" charset="0"/>
              <a:buChar char="•"/>
              <a:defRPr/>
            </a:pPr>
            <a:r>
              <a:rPr lang="ru-RU" sz="1599" dirty="0">
                <a:latin typeface="+mn-lt"/>
              </a:rPr>
              <a:t>Подробнее на </a:t>
            </a:r>
            <a:r>
              <a:rPr lang="en-US" sz="1599" dirty="0">
                <a:latin typeface="+mn-lt"/>
              </a:rPr>
              <a:t>https://docs.bigbluebutton.org/</a:t>
            </a:r>
            <a:endParaRPr lang="ru-RU" sz="1599" dirty="0">
              <a:latin typeface="+mn-lt"/>
            </a:endParaRPr>
          </a:p>
          <a:p>
            <a:pPr>
              <a:defRPr/>
            </a:pPr>
            <a:endParaRPr lang="ru-RU" sz="1599" dirty="0"/>
          </a:p>
        </p:txBody>
      </p:sp>
      <p:pic>
        <p:nvPicPr>
          <p:cNvPr id="12293" name="Рисунок 2">
            <a:extLst>
              <a:ext uri="{FF2B5EF4-FFF2-40B4-BE49-F238E27FC236}">
                <a16:creationId xmlns:a16="http://schemas.microsoft.com/office/drawing/2014/main" id="{915F6802-0B69-4E51-BA2D-E003BAA18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317" y="1951031"/>
            <a:ext cx="4850651" cy="419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648872-1D73-4E50-86AA-D8763593DE4C}"/>
              </a:ext>
            </a:extLst>
          </p:cNvPr>
          <p:cNvSpPr txBox="1"/>
          <p:nvPr/>
        </p:nvSpPr>
        <p:spPr>
          <a:xfrm>
            <a:off x="3203848" y="1290753"/>
            <a:ext cx="3060005" cy="33656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587" i="1" dirty="0">
                <a:latin typeface="+mn-lt"/>
              </a:rPr>
              <a:t>Имеете право использовать!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169B25C9-08E3-4A73-93DA-8F02E90465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5828072" cy="593390"/>
          </a:xfrm>
        </p:spPr>
        <p:txBody>
          <a:bodyPr/>
          <a:lstStyle/>
          <a:p>
            <a:pPr eaLnBrk="1" hangingPunct="1"/>
            <a:r>
              <a:rPr lang="ru-RU" altLang="ru-RU" sz="1905" dirty="0"/>
              <a:t>Переход к вебинару </a:t>
            </a:r>
            <a:br>
              <a:rPr lang="ru-RU" altLang="ru-RU" sz="1905" dirty="0"/>
            </a:br>
            <a:r>
              <a:rPr lang="ru-RU" altLang="ru-RU" sz="1905" dirty="0"/>
              <a:t>из личного кабинета обучающегося</a:t>
            </a:r>
          </a:p>
        </p:txBody>
      </p:sp>
      <p:sp>
        <p:nvSpPr>
          <p:cNvPr id="10243" name="Номер слайда 3">
            <a:extLst>
              <a:ext uri="{FF2B5EF4-FFF2-40B4-BE49-F238E27FC236}">
                <a16:creationId xmlns:a16="http://schemas.microsoft.com/office/drawing/2014/main" id="{035EE63F-E2A1-43E9-9B27-D869CF7A541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857644"/>
            <a:ext cx="0" cy="0"/>
          </a:xfrm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1649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557104" indent="-214271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499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857084" indent="-171417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199917" indent="-171417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199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1542750" indent="-171417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049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1885584" indent="-17141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49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228417" indent="-17141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49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2571251" indent="-17141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49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2914083" indent="-17141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49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683EF4-90BB-4A2F-88FF-9DE1FF32EB9A}" type="slidenum">
              <a:rPr lang="ru-RU" altLang="ru-RU" sz="75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14</a:t>
            </a:fld>
            <a:endParaRPr lang="ru-RU" altLang="ru-RU" sz="750"/>
          </a:p>
        </p:txBody>
      </p:sp>
      <p:pic>
        <p:nvPicPr>
          <p:cNvPr id="22532" name="Рисунок 3">
            <a:extLst>
              <a:ext uri="{FF2B5EF4-FFF2-40B4-BE49-F238E27FC236}">
                <a16:creationId xmlns:a16="http://schemas.microsoft.com/office/drawing/2014/main" id="{ACB36BEA-7B8C-4A20-B2FD-E5CD26EEF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3" y="1288375"/>
            <a:ext cx="5325078" cy="291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Рисунок 5">
            <a:extLst>
              <a:ext uri="{FF2B5EF4-FFF2-40B4-BE49-F238E27FC236}">
                <a16:creationId xmlns:a16="http://schemas.microsoft.com/office/drawing/2014/main" id="{BEC999E9-031E-48B3-B8E5-DCD3AFD26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874" y="3262700"/>
            <a:ext cx="5403356" cy="297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972774FF-9A35-42E5-9C5E-892B81253D62}"/>
              </a:ext>
            </a:extLst>
          </p:cNvPr>
          <p:cNvCxnSpPr>
            <a:cxnSpLocks/>
          </p:cNvCxnSpPr>
          <p:nvPr/>
        </p:nvCxnSpPr>
        <p:spPr>
          <a:xfrm>
            <a:off x="827584" y="2996952"/>
            <a:ext cx="4248472" cy="1296144"/>
          </a:xfrm>
          <a:prstGeom prst="straightConnector1">
            <a:avLst/>
          </a:prstGeom>
          <a:ln w="34925">
            <a:solidFill>
              <a:srgbClr val="99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6E1C61-3618-463D-871A-46ED9D215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904" y="4653591"/>
            <a:ext cx="2206402" cy="2120810"/>
          </a:xfrm>
          <a:prstGeom prst="rect">
            <a:avLst/>
          </a:prstGeom>
        </p:spPr>
      </p:pic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C2DB4782-9BA3-41E0-A021-041BED948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-26988"/>
            <a:ext cx="6121400" cy="1081088"/>
          </a:xfrm>
        </p:spPr>
        <p:txBody>
          <a:bodyPr/>
          <a:lstStyle/>
          <a:p>
            <a:pPr eaLnBrk="1" hangingPunct="1"/>
            <a:r>
              <a:rPr lang="ru-RU" altLang="ru-RU" dirty="0"/>
              <a:t>Вебинары: настройки, фиксация итогов</a:t>
            </a:r>
          </a:p>
        </p:txBody>
      </p:sp>
      <p:sp>
        <p:nvSpPr>
          <p:cNvPr id="17412" name="TextBox 1">
            <a:extLst>
              <a:ext uri="{FF2B5EF4-FFF2-40B4-BE49-F238E27FC236}">
                <a16:creationId xmlns:a16="http://schemas.microsoft.com/office/drawing/2014/main" id="{5CA3A681-5186-4485-9B03-CAADD6E66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1517333"/>
            <a:ext cx="4125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Создание и настройки вебинара  </a:t>
            </a:r>
          </a:p>
        </p:txBody>
      </p:sp>
      <p:pic>
        <p:nvPicPr>
          <p:cNvPr id="17414" name="Picture 3" descr="C:\Users\user\Desktop\Снимок.PNG">
            <a:extLst>
              <a:ext uri="{FF2B5EF4-FFF2-40B4-BE49-F238E27FC236}">
                <a16:creationId xmlns:a16="http://schemas.microsoft.com/office/drawing/2014/main" id="{7EA971E2-51A8-4C07-B14D-7BD65EF8A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187575"/>
            <a:ext cx="33432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Box 1">
            <a:extLst>
              <a:ext uri="{FF2B5EF4-FFF2-40B4-BE49-F238E27FC236}">
                <a16:creationId xmlns:a16="http://schemas.microsoft.com/office/drawing/2014/main" id="{D69CEB97-B8DE-4172-86A4-D4AD71DCA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5175" y="1052513"/>
            <a:ext cx="3232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По итогам вебинара преподаватель заполняет Ведомость  </a:t>
            </a:r>
          </a:p>
        </p:txBody>
      </p:sp>
      <p:sp>
        <p:nvSpPr>
          <p:cNvPr id="17416" name="TextBox 1">
            <a:extLst>
              <a:ext uri="{FF2B5EF4-FFF2-40B4-BE49-F238E27FC236}">
                <a16:creationId xmlns:a16="http://schemas.microsoft.com/office/drawing/2014/main" id="{E5FC7A25-A797-40F8-AA23-E3124C9CB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5759450"/>
            <a:ext cx="8497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Подробнее см. </a:t>
            </a:r>
            <a:r>
              <a:rPr lang="en-US" altLang="ru-RU" sz="2000" b="1">
                <a:solidFill>
                  <a:srgbClr val="0070C0"/>
                </a:solidFill>
              </a:rPr>
              <a:t>https://its.1c.ru/db/answers1c</a:t>
            </a:r>
            <a:r>
              <a:rPr lang="ru-RU" altLang="ru-RU" sz="2000">
                <a:solidFill>
                  <a:schemeClr val="tx1"/>
                </a:solidFill>
              </a:rPr>
              <a:t>  </a:t>
            </a:r>
          </a:p>
        </p:txBody>
      </p:sp>
      <p:cxnSp>
        <p:nvCxnSpPr>
          <p:cNvPr id="17418" name="Прямая со стрелкой 2">
            <a:extLst>
              <a:ext uri="{FF2B5EF4-FFF2-40B4-BE49-F238E27FC236}">
                <a16:creationId xmlns:a16="http://schemas.microsoft.com/office/drawing/2014/main" id="{417CE7B5-8690-49C1-9063-A772FD41C19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652120" y="4941169"/>
            <a:ext cx="936104" cy="1016628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4538F0-7948-4042-84D0-135662C784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6" y="2099542"/>
            <a:ext cx="5453093" cy="303098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98438"/>
            <a:ext cx="3887787" cy="709612"/>
          </a:xfrm>
        </p:spPr>
        <p:txBody>
          <a:bodyPr/>
          <a:lstStyle/>
          <a:p>
            <a:pPr eaLnBrk="1" hangingPunct="1"/>
            <a:r>
              <a:rPr lang="ru-RU" altLang="ru-RU"/>
              <a:t>Управление обучением</a:t>
            </a:r>
          </a:p>
        </p:txBody>
      </p:sp>
      <p:pic>
        <p:nvPicPr>
          <p:cNvPr id="14339" name="Picture 6" descr="C:\Users\Fedorchenko_V\Desktop\Сним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5538"/>
            <a:ext cx="8928100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98438"/>
            <a:ext cx="4032250" cy="638175"/>
          </a:xfrm>
        </p:spPr>
        <p:txBody>
          <a:bodyPr/>
          <a:lstStyle/>
          <a:p>
            <a:pPr eaLnBrk="1" hangingPunct="1"/>
            <a:r>
              <a:rPr lang="ru-RU" altLang="ru-RU"/>
              <a:t>Вид обучения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6AEC9A-E72C-4187-9154-627894933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45" y="984559"/>
            <a:ext cx="8196684" cy="557305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98438"/>
            <a:ext cx="4464050" cy="709612"/>
          </a:xfrm>
        </p:spPr>
        <p:txBody>
          <a:bodyPr/>
          <a:lstStyle/>
          <a:p>
            <a:pPr eaLnBrk="1" hangingPunct="1"/>
            <a:r>
              <a:rPr lang="ru-RU" altLang="ru-RU"/>
              <a:t>Проведение обучения</a:t>
            </a:r>
          </a:p>
        </p:txBody>
      </p:sp>
      <p:pic>
        <p:nvPicPr>
          <p:cNvPr id="16390" name="Picture 6" descr="C:\Users\user\Desktop\Сним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96" y="1020837"/>
            <a:ext cx="8892480" cy="557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id="{C9ECDE40-1FE8-4438-A77A-2619EC888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-26988"/>
            <a:ext cx="5329238" cy="10810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altLang="ru-RU" dirty="0"/>
              <a:t>Гибкая настройка прав доступа</a:t>
            </a:r>
          </a:p>
        </p:txBody>
      </p:sp>
      <p:sp>
        <p:nvSpPr>
          <p:cNvPr id="27651" name="Номер слайда 3">
            <a:extLst>
              <a:ext uri="{FF2B5EF4-FFF2-40B4-BE49-F238E27FC236}">
                <a16:creationId xmlns:a16="http://schemas.microsoft.com/office/drawing/2014/main" id="{C0B86E17-6C17-4C4A-A0BE-B9D069A8AD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4BDFEFD-9735-4166-8C76-0E8B8D039AA8}" type="slidenum">
              <a:rPr lang="ru-RU" altLang="ru-RU" sz="100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19</a:t>
            </a:fld>
            <a:endParaRPr lang="ru-RU" altLang="ru-RU" sz="1000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5497EEDE-6CAF-48A8-80E3-D336E1E72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124744"/>
            <a:ext cx="859318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 typeface="Wingdings" pitchFamily="2" charset="2"/>
              <a:buNone/>
              <a:defRPr/>
            </a:pPr>
            <a:r>
              <a:rPr lang="ru-RU" altLang="ru-RU" sz="1800" b="1" kern="0" dirty="0"/>
              <a:t>	Типовые группы доступа:</a:t>
            </a:r>
            <a:endParaRPr lang="ru-RU" altLang="ru-RU" sz="1800" kern="0" dirty="0"/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Обучающийся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Преподаватель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Методист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Администратор обучения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Старший менеджер по обучению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Младший менеджер по обучению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Администратор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endParaRPr lang="ru-RU" altLang="ru-RU" sz="1800" kern="0" dirty="0"/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800" kern="0" dirty="0"/>
              <a:t>Поддерживается разделение доступа к данным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800" kern="0" dirty="0"/>
              <a:t>по Организациям или Менеджерам (</a:t>
            </a:r>
            <a:r>
              <a:rPr lang="en-US" altLang="ru-RU" sz="1800" kern="0" dirty="0"/>
              <a:t>RLS</a:t>
            </a:r>
            <a:r>
              <a:rPr lang="ru-RU" altLang="ru-RU" sz="1800" kern="0" dirty="0"/>
              <a:t>),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800" kern="0" dirty="0"/>
              <a:t>а также создание собственных профилей групп доступа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9ACA04-22CA-4954-AB9F-FCBCEFE15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268760"/>
            <a:ext cx="3321408" cy="41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10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362075" y="-66675"/>
            <a:ext cx="7626350" cy="10810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altLang="ru-RU"/>
              <a:t>Назначение программы</a:t>
            </a:r>
            <a:r>
              <a:rPr lang="en-US" altLang="ru-RU"/>
              <a:t> </a:t>
            </a:r>
            <a:br>
              <a:rPr lang="ru-RU" altLang="ru-RU"/>
            </a:br>
            <a:r>
              <a:rPr lang="ru-RU" altLang="ru-RU"/>
              <a:t>«1С:Электронное обучение. Корпоративный университет»</a:t>
            </a:r>
          </a:p>
        </p:txBody>
      </p:sp>
      <p:sp>
        <p:nvSpPr>
          <p:cNvPr id="6147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DD7F9E5-47CA-4570-82E3-22D378155921}" type="slidenum">
              <a:rPr lang="ru-RU" altLang="ru-RU" sz="100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</a:t>
            </a:fld>
            <a:endParaRPr lang="ru-RU" altLang="ru-RU" sz="1000" dirty="0"/>
          </a:p>
        </p:txBody>
      </p:sp>
      <p:sp>
        <p:nvSpPr>
          <p:cNvPr id="8" name="Rectangle 14"/>
          <p:cNvSpPr txBox="1">
            <a:spLocks noChangeArrowheads="1"/>
          </p:cNvSpPr>
          <p:nvPr/>
        </p:nvSpPr>
        <p:spPr bwMode="auto">
          <a:xfrm>
            <a:off x="69850" y="1023853"/>
            <a:ext cx="8928100" cy="532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 typeface="Wingdings" pitchFamily="2" charset="2"/>
              <a:buNone/>
              <a:defRPr/>
            </a:pPr>
            <a:r>
              <a:rPr lang="ru-RU" altLang="ru-RU" sz="1800" b="1" kern="0" dirty="0"/>
              <a:t>Система дистанционного обучения на платформе «1С:Предприятие 8»</a:t>
            </a:r>
            <a:endParaRPr lang="ru-RU" altLang="ru-RU" sz="1800" kern="0" dirty="0"/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Автоматизация электронного и смешанного обучения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Разработка электронных учебных курсов и тестов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Импорт/экспорт электронных курсов в </a:t>
            </a:r>
            <a:r>
              <a:rPr lang="en-US" altLang="ru-RU" sz="1800" kern="0" dirty="0"/>
              <a:t>SCORM</a:t>
            </a:r>
            <a:r>
              <a:rPr lang="ru-RU" altLang="ru-RU" sz="1800" kern="0" dirty="0"/>
              <a:t>-2004</a:t>
            </a:r>
            <a:r>
              <a:rPr lang="en-US" altLang="ru-RU" sz="1800" kern="0" dirty="0"/>
              <a:t> </a:t>
            </a:r>
            <a:r>
              <a:rPr lang="ru-RU" altLang="ru-RU" sz="1800" kern="0" dirty="0"/>
              <a:t>и </a:t>
            </a:r>
            <a:r>
              <a:rPr lang="en-US" altLang="ru-RU" sz="1800" kern="0" dirty="0"/>
              <a:t>HTML</a:t>
            </a:r>
            <a:endParaRPr lang="ru-RU" altLang="ru-RU" sz="1800" kern="0" dirty="0"/>
          </a:p>
          <a:p>
            <a:pPr eaLnBrk="1" hangingPunct="1">
              <a:spcBef>
                <a:spcPts val="900"/>
              </a:spcBef>
              <a:spcAft>
                <a:spcPts val="0"/>
              </a:spcAft>
              <a:defRPr/>
            </a:pPr>
            <a:r>
              <a:rPr lang="ru-RU" altLang="ru-RU" sz="1800" kern="0" dirty="0"/>
              <a:t>Гибкая настройка обучения: изучение курсов, выполнение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ru-RU" altLang="ru-RU" sz="1800" kern="0" dirty="0"/>
              <a:t>     тестов и электронных контрольных работ, вебинары и аудиторные занятия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Единая среда общения: учебные форумы, личные сообщения, ручные или автоматические рассылки и новости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Печатные и электронные сертификаты выпускникам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 err="1"/>
              <a:t>Пин</a:t>
            </a:r>
            <a:r>
              <a:rPr lang="ru-RU" altLang="ru-RU" sz="1800" kern="0" dirty="0"/>
              <a:t>-коды для продажи доступа к дистанционному обучению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Встроенная интеграция с 1С:Управление учебным центром, 1С:ЗУП                и </a:t>
            </a:r>
            <a:r>
              <a:rPr lang="en-US" altLang="ru-RU" sz="1800" kern="0" dirty="0"/>
              <a:t>c </a:t>
            </a:r>
            <a:r>
              <a:rPr lang="ru-RU" altLang="ru-RU" sz="1800" kern="0" dirty="0"/>
              <a:t>бесплатными вебинарами </a:t>
            </a:r>
            <a:r>
              <a:rPr lang="en-US" altLang="ru-RU" sz="1800" kern="0" dirty="0"/>
              <a:t>BigBlueButton</a:t>
            </a:r>
            <a:endParaRPr lang="ru-RU" altLang="ru-RU" sz="1800" kern="0" dirty="0"/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endParaRPr lang="ru-RU" altLang="ru-RU" sz="1800" kern="0" dirty="0"/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endParaRPr lang="ru-RU" altLang="ru-RU" sz="1800" kern="0" dirty="0"/>
          </a:p>
        </p:txBody>
      </p:sp>
      <p:pic>
        <p:nvPicPr>
          <p:cNvPr id="6149" name="Picture 16" descr="_pict_Конструктор_курсов_frag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1391195"/>
            <a:ext cx="233362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471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88913"/>
            <a:ext cx="3960813" cy="647700"/>
          </a:xfrm>
        </p:spPr>
        <p:txBody>
          <a:bodyPr/>
          <a:lstStyle/>
          <a:p>
            <a:pPr eaLnBrk="1" hangingPunct="1"/>
            <a:r>
              <a:rPr lang="ru-RU" altLang="ru-RU"/>
              <a:t>Сертификаты выпускникам</a:t>
            </a:r>
          </a:p>
        </p:txBody>
      </p:sp>
      <p:pic>
        <p:nvPicPr>
          <p:cNvPr id="1945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908050"/>
            <a:ext cx="784860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255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88913"/>
            <a:ext cx="3168650" cy="719137"/>
          </a:xfrm>
        </p:spPr>
        <p:txBody>
          <a:bodyPr/>
          <a:lstStyle/>
          <a:p>
            <a:pPr eaLnBrk="1" hangingPunct="1"/>
            <a:r>
              <a:rPr lang="ru-RU" altLang="ru-RU"/>
              <a:t>Новости</a:t>
            </a:r>
          </a:p>
        </p:txBody>
      </p:sp>
      <p:pic>
        <p:nvPicPr>
          <p:cNvPr id="19459" name="Picture 2" descr="C:\Users\Fedorchenko_V\Desktop\Сним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817688"/>
            <a:ext cx="8964612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88913"/>
            <a:ext cx="3457575" cy="719137"/>
          </a:xfrm>
        </p:spPr>
        <p:txBody>
          <a:bodyPr/>
          <a:lstStyle/>
          <a:p>
            <a:pPr eaLnBrk="1" hangingPunct="1"/>
            <a:r>
              <a:rPr lang="ru-RU" altLang="ru-RU"/>
              <a:t>Рассылки сообщений</a:t>
            </a:r>
          </a:p>
        </p:txBody>
      </p:sp>
      <p:pic>
        <p:nvPicPr>
          <p:cNvPr id="20483" name="Picture 2" descr="C:\Users\Fedorchenko_V\Desktop\Сним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138238"/>
            <a:ext cx="8885238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C:\Users\Fedorchenko_V\Desktop\Сним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035050"/>
            <a:ext cx="3816350" cy="554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88913"/>
            <a:ext cx="3673475" cy="719137"/>
          </a:xfrm>
        </p:spPr>
        <p:txBody>
          <a:bodyPr/>
          <a:lstStyle/>
          <a:p>
            <a:pPr eaLnBrk="1" hangingPunct="1"/>
            <a:r>
              <a:rPr lang="ru-RU" altLang="ru-RU"/>
              <a:t>Учебные форумы</a:t>
            </a:r>
          </a:p>
        </p:txBody>
      </p:sp>
      <p:pic>
        <p:nvPicPr>
          <p:cNvPr id="21507" name="Picture 2" descr="C:\Users\Fedorchenko_V\Desktop\Сним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125538"/>
            <a:ext cx="6100763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88913"/>
            <a:ext cx="4608513" cy="647700"/>
          </a:xfrm>
        </p:spPr>
        <p:txBody>
          <a:bodyPr/>
          <a:lstStyle/>
          <a:p>
            <a:pPr eaLnBrk="1" hangingPunct="1"/>
            <a:r>
              <a:rPr lang="ru-RU" altLang="ru-RU"/>
              <a:t>Отчеты</a:t>
            </a:r>
          </a:p>
        </p:txBody>
      </p:sp>
      <p:pic>
        <p:nvPicPr>
          <p:cNvPr id="22531" name="Picture 6" descr="C:\Users\Fedorchenko_V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20788"/>
            <a:ext cx="7618413" cy="508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88913"/>
            <a:ext cx="5616575" cy="647700"/>
          </a:xfrm>
        </p:spPr>
        <p:txBody>
          <a:bodyPr/>
          <a:lstStyle/>
          <a:p>
            <a:pPr eaLnBrk="1" hangingPunct="1"/>
            <a:r>
              <a:rPr lang="ru-RU" altLang="ru-RU"/>
              <a:t>Оценка удачности тестовых вопросов</a:t>
            </a:r>
          </a:p>
        </p:txBody>
      </p:sp>
      <p:pic>
        <p:nvPicPr>
          <p:cNvPr id="23555" name="Picture 2" descr="C:\Users\Fedorchenko_V\Desktop\Сним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587500"/>
            <a:ext cx="89408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35150" y="188913"/>
            <a:ext cx="6121400" cy="75406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ru-RU" altLang="ru-RU"/>
              <a:t>Пин-коды для продажи доступа к обучению</a:t>
            </a:r>
          </a:p>
        </p:txBody>
      </p:sp>
      <p:pic>
        <p:nvPicPr>
          <p:cNvPr id="24579" name="Picture 2" descr="C:\Users\Fedorchenko_V\Desktop\Сним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2757488"/>
            <a:ext cx="8308975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 descr="C:\Users\Fedorchenko_V\Desktop\Снимок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942975"/>
            <a:ext cx="3094038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2"/>
          <p:cNvSpPr txBox="1">
            <a:spLocks noChangeArrowheads="1"/>
          </p:cNvSpPr>
          <p:nvPr/>
        </p:nvSpPr>
        <p:spPr bwMode="auto">
          <a:xfrm>
            <a:off x="242888" y="2081213"/>
            <a:ext cx="1287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Создаем</a:t>
            </a:r>
          </a:p>
        </p:txBody>
      </p:sp>
      <p:sp>
        <p:nvSpPr>
          <p:cNvPr id="24582" name="TextBox 3"/>
          <p:cNvSpPr txBox="1">
            <a:spLocks noChangeArrowheads="1"/>
          </p:cNvSpPr>
          <p:nvPr/>
        </p:nvSpPr>
        <p:spPr bwMode="auto">
          <a:xfrm>
            <a:off x="3481388" y="1382713"/>
            <a:ext cx="2163762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Используют</a:t>
            </a:r>
          </a:p>
          <a:p>
            <a:pPr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при регистрации</a:t>
            </a:r>
          </a:p>
        </p:txBody>
      </p:sp>
      <p:cxnSp>
        <p:nvCxnSpPr>
          <p:cNvPr id="24583" name="Прямая со стрелкой 5"/>
          <p:cNvCxnSpPr>
            <a:cxnSpLocks noChangeShapeType="1"/>
          </p:cNvCxnSpPr>
          <p:nvPr/>
        </p:nvCxnSpPr>
        <p:spPr bwMode="auto">
          <a:xfrm>
            <a:off x="1403350" y="2420938"/>
            <a:ext cx="584200" cy="539750"/>
          </a:xfrm>
          <a:prstGeom prst="straightConnector1">
            <a:avLst/>
          </a:prstGeom>
          <a:noFill/>
          <a:ln w="34925" algn="ctr">
            <a:solidFill>
              <a:srgbClr val="C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4" name="Прямая со стрелкой 14"/>
          <p:cNvCxnSpPr>
            <a:cxnSpLocks noChangeShapeType="1"/>
          </p:cNvCxnSpPr>
          <p:nvPr/>
        </p:nvCxnSpPr>
        <p:spPr bwMode="auto">
          <a:xfrm>
            <a:off x="5580063" y="2203450"/>
            <a:ext cx="1090612" cy="1879600"/>
          </a:xfrm>
          <a:prstGeom prst="straightConnector1">
            <a:avLst/>
          </a:prstGeom>
          <a:noFill/>
          <a:ln w="34925" algn="ctr">
            <a:solidFill>
              <a:srgbClr val="C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5" name="Прямая соединительная линия 7"/>
          <p:cNvCxnSpPr>
            <a:cxnSpLocks noChangeShapeType="1"/>
          </p:cNvCxnSpPr>
          <p:nvPr/>
        </p:nvCxnSpPr>
        <p:spPr bwMode="auto">
          <a:xfrm flipH="1">
            <a:off x="3481388" y="2203450"/>
            <a:ext cx="2098675" cy="0"/>
          </a:xfrm>
          <a:prstGeom prst="line">
            <a:avLst/>
          </a:prstGeom>
          <a:noFill/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9E383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  <p:sp>
        <p:nvSpPr>
          <p:cNvPr id="21507" name="Заголовок 1"/>
          <p:cNvSpPr>
            <a:spLocks noGrp="1"/>
          </p:cNvSpPr>
          <p:nvPr>
            <p:ph type="title"/>
          </p:nvPr>
        </p:nvSpPr>
        <p:spPr>
          <a:xfrm>
            <a:off x="1543050" y="-28575"/>
            <a:ext cx="7129463" cy="10810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altLang="ru-RU"/>
              <a:t>Регистрация нового  обучающегося через веб-кабинет</a:t>
            </a: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DB6F788-916D-49C7-AC92-C52320C53EE6}" type="slidenum">
              <a:rPr lang="ru-RU" altLang="ru-RU" sz="100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27</a:t>
            </a:fld>
            <a:endParaRPr lang="ru-RU" altLang="ru-RU" sz="1000"/>
          </a:p>
        </p:txBody>
      </p:sp>
      <p:pic>
        <p:nvPicPr>
          <p:cNvPr id="21509" name="Picture 2" descr="C:\Users\Fedorchenko_V\Documents\1C\Конференции\Региональные Автоматизация СПО и ВО\СПбГУТ, март 2020\Сним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484313"/>
            <a:ext cx="2730500" cy="48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3" descr="C:\Users\Fedorchenko_V\Documents\1C\Конференции\Региональные Автоматизация СПО и ВО\СПбГУТ, март 2020\Снимок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8" y="1544638"/>
            <a:ext cx="2700337" cy="48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4" descr="C:\Users\Fedorchenko_V\Documents\1C\Конференции\Региональные Автоматизация СПО и ВО\СПбГУТ, март 2020\Снимок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484313"/>
            <a:ext cx="2689225" cy="48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152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6625158" cy="10810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altLang="ru-RU" dirty="0"/>
              <a:t>Интеграция с «1С:Управление учебным центром»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D6E1359-3457-4140-B4A6-9F133CB5265A}" type="slidenum">
              <a:rPr lang="ru-RU" altLang="ru-RU" sz="100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28</a:t>
            </a:fld>
            <a:endParaRPr lang="ru-RU" altLang="ru-RU" sz="1000"/>
          </a:p>
        </p:txBody>
      </p:sp>
      <p:pic>
        <p:nvPicPr>
          <p:cNvPr id="1028" name="Picture 4" descr="C:\Users\Fedorchenko_V\Documents\1C\Конференции\Региональные Автоматизация СПО и ВО\СПбГУТ, март 2020\Мой доклад\Сним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524375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Fedorchenko_V\Documents\1C\Конференции\Региональные Автоматизация СПО и ВО\СПбГУТ, март 2020\Мой доклад\Снимок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44824"/>
            <a:ext cx="531495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7748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7"/>
          <p:cNvSpPr>
            <a:spLocks noChangeShapeType="1"/>
          </p:cNvSpPr>
          <p:nvPr/>
        </p:nvSpPr>
        <p:spPr bwMode="auto">
          <a:xfrm>
            <a:off x="7777163" y="2075221"/>
            <a:ext cx="0" cy="360363"/>
          </a:xfrm>
          <a:prstGeom prst="line">
            <a:avLst/>
          </a:prstGeom>
          <a:noFill/>
          <a:ln w="19050">
            <a:solidFill>
              <a:srgbClr val="2C628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" name="AutoShape 241"/>
          <p:cNvSpPr>
            <a:spLocks noChangeArrowheads="1"/>
          </p:cNvSpPr>
          <p:nvPr/>
        </p:nvSpPr>
        <p:spPr bwMode="auto">
          <a:xfrm>
            <a:off x="250825" y="1356084"/>
            <a:ext cx="2519363" cy="719137"/>
          </a:xfrm>
          <a:prstGeom prst="roundRect">
            <a:avLst>
              <a:gd name="adj" fmla="val 13657"/>
            </a:avLst>
          </a:prstGeom>
          <a:solidFill>
            <a:srgbClr val="9BC6DD"/>
          </a:solidFill>
          <a:ln w="12700">
            <a:solidFill>
              <a:srgbClr val="1F465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FontTx/>
              <a:buNone/>
            </a:pPr>
            <a:endParaRPr lang="ru-RU" altLang="ru-RU" sz="900" b="1">
              <a:solidFill>
                <a:srgbClr val="1F465B"/>
              </a:solidFill>
            </a:endParaRPr>
          </a:p>
        </p:txBody>
      </p:sp>
      <p:grpSp>
        <p:nvGrpSpPr>
          <p:cNvPr id="2052" name="Group 38"/>
          <p:cNvGrpSpPr>
            <a:grpSpLocks/>
          </p:cNvGrpSpPr>
          <p:nvPr/>
        </p:nvGrpSpPr>
        <p:grpSpPr bwMode="auto">
          <a:xfrm>
            <a:off x="250825" y="2435584"/>
            <a:ext cx="8642350" cy="360362"/>
            <a:chOff x="158" y="1026"/>
            <a:chExt cx="5444" cy="227"/>
          </a:xfrm>
          <a:solidFill>
            <a:srgbClr val="C9E0ED"/>
          </a:solidFill>
        </p:grpSpPr>
        <p:sp>
          <p:nvSpPr>
            <p:cNvPr id="2103" name="AutoShape 241"/>
            <p:cNvSpPr>
              <a:spLocks noChangeArrowheads="1"/>
            </p:cNvSpPr>
            <p:nvPr/>
          </p:nvSpPr>
          <p:spPr bwMode="auto">
            <a:xfrm>
              <a:off x="158" y="1026"/>
              <a:ext cx="5444" cy="227"/>
            </a:xfrm>
            <a:prstGeom prst="roundRect">
              <a:avLst>
                <a:gd name="adj" fmla="val 14097"/>
              </a:avLst>
            </a:prstGeom>
            <a:grpFill/>
            <a:ln w="12700">
              <a:solidFill>
                <a:srgbClr val="1F465B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chemeClr val="tx2"/>
                </a:buClr>
                <a:buFontTx/>
                <a:buNone/>
              </a:pPr>
              <a:r>
                <a:rPr lang="ru-RU" altLang="ru-RU" sz="1200" b="1">
                  <a:solidFill>
                    <a:srgbClr val="1F465B"/>
                  </a:solidFill>
                </a:rPr>
                <a:t>1С:Электронное обучение. Веб-кабинет – преподавателя и студента </a:t>
              </a:r>
            </a:p>
          </p:txBody>
        </p:sp>
        <p:pic>
          <p:nvPicPr>
            <p:cNvPr id="2104" name="Picture 14" descr="icon_e-learni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1037"/>
              <a:ext cx="199" cy="1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3" name="Group 24"/>
          <p:cNvGrpSpPr>
            <a:grpSpLocks/>
          </p:cNvGrpSpPr>
          <p:nvPr/>
        </p:nvGrpSpPr>
        <p:grpSpPr bwMode="auto">
          <a:xfrm>
            <a:off x="7380288" y="2133959"/>
            <a:ext cx="792162" cy="190500"/>
            <a:chOff x="4649" y="1071"/>
            <a:chExt cx="499" cy="120"/>
          </a:xfrm>
        </p:grpSpPr>
        <p:sp>
          <p:nvSpPr>
            <p:cNvPr id="2101" name="Text Box 22"/>
            <p:cNvSpPr txBox="1">
              <a:spLocks noChangeArrowheads="1"/>
            </p:cNvSpPr>
            <p:nvPr/>
          </p:nvSpPr>
          <p:spPr bwMode="auto">
            <a:xfrm>
              <a:off x="4649" y="1088"/>
              <a:ext cx="499" cy="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900" b="1">
                  <a:solidFill>
                    <a:srgbClr val="455659"/>
                  </a:solidFill>
                </a:rPr>
                <a:t>Браузер</a:t>
              </a:r>
            </a:p>
          </p:txBody>
        </p:sp>
        <p:pic>
          <p:nvPicPr>
            <p:cNvPr id="2102" name="Picture 23" descr="icon_interne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5" y="1071"/>
              <a:ext cx="12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Line 27"/>
          <p:cNvSpPr>
            <a:spLocks noChangeShapeType="1"/>
          </p:cNvSpPr>
          <p:nvPr/>
        </p:nvSpPr>
        <p:spPr bwMode="auto">
          <a:xfrm>
            <a:off x="1476375" y="2075221"/>
            <a:ext cx="0" cy="360363"/>
          </a:xfrm>
          <a:prstGeom prst="line">
            <a:avLst/>
          </a:prstGeom>
          <a:noFill/>
          <a:ln w="19050">
            <a:solidFill>
              <a:srgbClr val="2C628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5" name="AutoShape 241"/>
          <p:cNvSpPr>
            <a:spLocks noChangeArrowheads="1"/>
          </p:cNvSpPr>
          <p:nvPr/>
        </p:nvSpPr>
        <p:spPr bwMode="auto">
          <a:xfrm>
            <a:off x="250825" y="3659026"/>
            <a:ext cx="8642350" cy="2520157"/>
          </a:xfrm>
          <a:prstGeom prst="roundRect">
            <a:avLst>
              <a:gd name="adj" fmla="val 1208"/>
            </a:avLst>
          </a:prstGeom>
          <a:solidFill>
            <a:srgbClr val="FFCC00"/>
          </a:solidFill>
          <a:ln w="12700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FontTx/>
              <a:buNone/>
            </a:pPr>
            <a:endParaRPr lang="ru-RU" altLang="ru-RU" sz="900" b="1">
              <a:solidFill>
                <a:srgbClr val="1F465B"/>
              </a:solidFill>
            </a:endParaRPr>
          </a:p>
        </p:txBody>
      </p:sp>
      <p:grpSp>
        <p:nvGrpSpPr>
          <p:cNvPr id="2056" name="Group 40"/>
          <p:cNvGrpSpPr>
            <a:grpSpLocks/>
          </p:cNvGrpSpPr>
          <p:nvPr/>
        </p:nvGrpSpPr>
        <p:grpSpPr bwMode="auto">
          <a:xfrm>
            <a:off x="468313" y="5531484"/>
            <a:ext cx="8102600" cy="360362"/>
            <a:chOff x="316" y="3702"/>
            <a:chExt cx="5104" cy="227"/>
          </a:xfrm>
        </p:grpSpPr>
        <p:sp>
          <p:nvSpPr>
            <p:cNvPr id="2099" name="AutoShape 241"/>
            <p:cNvSpPr>
              <a:spLocks noChangeArrowheads="1"/>
            </p:cNvSpPr>
            <p:nvPr/>
          </p:nvSpPr>
          <p:spPr bwMode="auto">
            <a:xfrm>
              <a:off x="316" y="3702"/>
              <a:ext cx="5104" cy="227"/>
            </a:xfrm>
            <a:prstGeom prst="roundRect">
              <a:avLst>
                <a:gd name="adj" fmla="val 14097"/>
              </a:avLst>
            </a:prstGeom>
            <a:solidFill>
              <a:srgbClr val="FF9900"/>
            </a:solidFill>
            <a:ln w="12700">
              <a:solidFill>
                <a:srgbClr val="4824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chemeClr val="tx2"/>
                </a:buClr>
                <a:buFontTx/>
                <a:buNone/>
              </a:pPr>
              <a:r>
                <a:rPr lang="ru-RU" altLang="ru-RU" sz="1200" b="1">
                  <a:solidFill>
                    <a:srgbClr val="482400"/>
                  </a:solidFill>
                </a:rPr>
                <a:t>1С:Электронное обучение. Корпоративный университет</a:t>
              </a:r>
            </a:p>
          </p:txBody>
        </p:sp>
        <p:pic>
          <p:nvPicPr>
            <p:cNvPr id="2100" name="Picture 39" descr="icon_universit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3717"/>
              <a:ext cx="199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7" name="Text Box 41"/>
          <p:cNvSpPr txBox="1">
            <a:spLocks noChangeArrowheads="1"/>
          </p:cNvSpPr>
          <p:nvPr/>
        </p:nvSpPr>
        <p:spPr bwMode="auto">
          <a:xfrm>
            <a:off x="250825" y="5891846"/>
            <a:ext cx="8642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663300"/>
                </a:solidFill>
              </a:rPr>
              <a:t>Защищенный программный комплекс 1С:Предприятие </a:t>
            </a:r>
            <a:r>
              <a:rPr lang="en-US" altLang="ru-RU" sz="1200" b="1">
                <a:solidFill>
                  <a:srgbClr val="663300"/>
                </a:solidFill>
              </a:rPr>
              <a:t>8.3z</a:t>
            </a:r>
            <a:endParaRPr lang="ru-RU" altLang="ru-RU" sz="1200" b="1">
              <a:solidFill>
                <a:srgbClr val="663300"/>
              </a:solidFill>
            </a:endParaRPr>
          </a:p>
        </p:txBody>
      </p:sp>
      <p:sp>
        <p:nvSpPr>
          <p:cNvPr id="2058" name="AutoShape 241"/>
          <p:cNvSpPr>
            <a:spLocks noChangeArrowheads="1"/>
          </p:cNvSpPr>
          <p:nvPr/>
        </p:nvSpPr>
        <p:spPr bwMode="auto">
          <a:xfrm>
            <a:off x="1692275" y="4163059"/>
            <a:ext cx="5759450" cy="360362"/>
          </a:xfrm>
          <a:prstGeom prst="roundRect">
            <a:avLst>
              <a:gd name="adj" fmla="val 14097"/>
            </a:avLst>
          </a:prstGeom>
          <a:solidFill>
            <a:srgbClr val="FF9900"/>
          </a:solidFill>
          <a:ln w="12700">
            <a:solidFill>
              <a:srgbClr val="4824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ru-RU" altLang="ru-RU" sz="1200" b="1">
                <a:solidFill>
                  <a:srgbClr val="482400"/>
                </a:solidFill>
              </a:rPr>
              <a:t>1С:Управление учебным центром</a:t>
            </a:r>
          </a:p>
        </p:txBody>
      </p:sp>
      <p:pic>
        <p:nvPicPr>
          <p:cNvPr id="2059" name="Picture 55" descr="icon_ha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4186871"/>
            <a:ext cx="315912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Line 57"/>
          <p:cNvSpPr>
            <a:spLocks noChangeShapeType="1"/>
          </p:cNvSpPr>
          <p:nvPr/>
        </p:nvSpPr>
        <p:spPr bwMode="auto">
          <a:xfrm flipV="1">
            <a:off x="6756400" y="4523421"/>
            <a:ext cx="0" cy="1008063"/>
          </a:xfrm>
          <a:prstGeom prst="line">
            <a:avLst/>
          </a:prstGeom>
          <a:noFill/>
          <a:ln w="19050">
            <a:solidFill>
              <a:srgbClr val="4824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1" name="AutoShape 241"/>
          <p:cNvSpPr>
            <a:spLocks noChangeArrowheads="1"/>
          </p:cNvSpPr>
          <p:nvPr/>
        </p:nvSpPr>
        <p:spPr bwMode="auto">
          <a:xfrm>
            <a:off x="6084888" y="4739321"/>
            <a:ext cx="1366837" cy="611188"/>
          </a:xfrm>
          <a:prstGeom prst="roundRect">
            <a:avLst>
              <a:gd name="adj" fmla="val 14593"/>
            </a:avLst>
          </a:prstGeom>
          <a:solidFill>
            <a:srgbClr val="FFCC99"/>
          </a:solidFill>
          <a:ln w="127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rIns="900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57188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04925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2913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209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781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53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25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497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ru-RU" altLang="ru-RU" sz="800" b="1">
                <a:solidFill>
                  <a:srgbClr val="663300"/>
                </a:solidFill>
              </a:rPr>
              <a:t>Новые слушатели, зачисленные после саморегистрации</a:t>
            </a:r>
          </a:p>
        </p:txBody>
      </p:sp>
      <p:sp>
        <p:nvSpPr>
          <p:cNvPr id="2062" name="Line 59"/>
          <p:cNvSpPr>
            <a:spLocks noChangeShapeType="1"/>
          </p:cNvSpPr>
          <p:nvPr/>
        </p:nvSpPr>
        <p:spPr bwMode="auto">
          <a:xfrm flipV="1">
            <a:off x="5003800" y="4523421"/>
            <a:ext cx="0" cy="1008063"/>
          </a:xfrm>
          <a:prstGeom prst="line">
            <a:avLst/>
          </a:prstGeom>
          <a:noFill/>
          <a:ln w="19050">
            <a:solidFill>
              <a:srgbClr val="4824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063" name="Group 60"/>
          <p:cNvGrpSpPr>
            <a:grpSpLocks/>
          </p:cNvGrpSpPr>
          <p:nvPr/>
        </p:nvGrpSpPr>
        <p:grpSpPr bwMode="auto">
          <a:xfrm>
            <a:off x="4105275" y="4739321"/>
            <a:ext cx="1800225" cy="611188"/>
            <a:chOff x="2517" y="3294"/>
            <a:chExt cx="1134" cy="385"/>
          </a:xfrm>
        </p:grpSpPr>
        <p:sp>
          <p:nvSpPr>
            <p:cNvPr id="2097" name="AutoShape 241"/>
            <p:cNvSpPr>
              <a:spLocks noChangeArrowheads="1"/>
            </p:cNvSpPr>
            <p:nvPr/>
          </p:nvSpPr>
          <p:spPr bwMode="auto">
            <a:xfrm>
              <a:off x="2517" y="3294"/>
              <a:ext cx="1134" cy="385"/>
            </a:xfrm>
            <a:prstGeom prst="roundRect">
              <a:avLst>
                <a:gd name="adj" fmla="val 14593"/>
              </a:avLst>
            </a:prstGeom>
            <a:solidFill>
              <a:srgbClr val="FFCC99"/>
            </a:solidFill>
            <a:ln w="12700">
              <a:solidFill>
                <a:srgbClr val="66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6800" rIns="46800" anchor="ctr"/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57188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304925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712913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1209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781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0353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925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9497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lvl="1" eaLnBrk="1" hangingPunct="1">
                <a:lnSpc>
                  <a:spcPct val="80000"/>
                </a:lnSpc>
                <a:spcBef>
                  <a:spcPct val="0"/>
                </a:spcBef>
                <a:buClr>
                  <a:schemeClr val="tx2"/>
                </a:buClr>
                <a:buFontTx/>
                <a:buNone/>
              </a:pPr>
              <a:r>
                <a:rPr lang="ru-RU" altLang="ru-RU" sz="800" b="1">
                  <a:solidFill>
                    <a:srgbClr val="663300"/>
                  </a:solidFill>
                </a:rPr>
                <a:t>Оценки за электронные курсы, тесты и контрольные работы</a:t>
              </a:r>
            </a:p>
          </p:txBody>
        </p:sp>
        <p:pic>
          <p:nvPicPr>
            <p:cNvPr id="2098" name="Picture 62" descr="icon_ocenk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3385"/>
              <a:ext cx="199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4" name="Line 63"/>
          <p:cNvSpPr>
            <a:spLocks noChangeShapeType="1"/>
          </p:cNvSpPr>
          <p:nvPr/>
        </p:nvSpPr>
        <p:spPr bwMode="auto">
          <a:xfrm flipV="1">
            <a:off x="2771775" y="4523421"/>
            <a:ext cx="0" cy="1008063"/>
          </a:xfrm>
          <a:prstGeom prst="line">
            <a:avLst/>
          </a:prstGeom>
          <a:noFill/>
          <a:ln w="19050">
            <a:solidFill>
              <a:srgbClr val="482400"/>
            </a:solidFill>
            <a:round/>
            <a:headEnd type="triangle" w="lg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065" name="Group 64"/>
          <p:cNvGrpSpPr>
            <a:grpSpLocks/>
          </p:cNvGrpSpPr>
          <p:nvPr/>
        </p:nvGrpSpPr>
        <p:grpSpPr bwMode="auto">
          <a:xfrm>
            <a:off x="1692275" y="4739321"/>
            <a:ext cx="2159000" cy="611188"/>
            <a:chOff x="1066" y="3294"/>
            <a:chExt cx="1360" cy="385"/>
          </a:xfrm>
        </p:grpSpPr>
        <p:sp>
          <p:nvSpPr>
            <p:cNvPr id="2095" name="AutoShape 241"/>
            <p:cNvSpPr>
              <a:spLocks noChangeArrowheads="1"/>
            </p:cNvSpPr>
            <p:nvPr/>
          </p:nvSpPr>
          <p:spPr bwMode="auto">
            <a:xfrm>
              <a:off x="1066" y="3294"/>
              <a:ext cx="1360" cy="385"/>
            </a:xfrm>
            <a:prstGeom prst="roundRect">
              <a:avLst>
                <a:gd name="adj" fmla="val 14593"/>
              </a:avLst>
            </a:prstGeom>
            <a:solidFill>
              <a:srgbClr val="FFCC99"/>
            </a:solidFill>
            <a:ln w="12700">
              <a:solidFill>
                <a:srgbClr val="66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6800" rIns="46800" anchor="ctr"/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57188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304925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712913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1209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781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0353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925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9497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lvl="1" eaLnBrk="1" hangingPunct="1">
                <a:lnSpc>
                  <a:spcPct val="80000"/>
                </a:lnSpc>
                <a:spcBef>
                  <a:spcPct val="0"/>
                </a:spcBef>
                <a:buClr>
                  <a:schemeClr val="tx2"/>
                </a:buClr>
                <a:buFontTx/>
                <a:buNone/>
              </a:pPr>
              <a:r>
                <a:rPr lang="ru-RU" altLang="ru-RU" sz="800" b="1">
                  <a:solidFill>
                    <a:srgbClr val="663300"/>
                  </a:solidFill>
                </a:rPr>
                <a:t>Дистанционные курсы: наименование, слушатели, преподаватели, срок обучения</a:t>
              </a:r>
            </a:p>
          </p:txBody>
        </p:sp>
        <p:pic>
          <p:nvPicPr>
            <p:cNvPr id="2096" name="Picture 66" descr="icon_distance_kurses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3385"/>
              <a:ext cx="199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6" name="Line 67"/>
          <p:cNvSpPr>
            <a:spLocks noChangeShapeType="1"/>
          </p:cNvSpPr>
          <p:nvPr/>
        </p:nvSpPr>
        <p:spPr bwMode="auto">
          <a:xfrm>
            <a:off x="957263" y="2795947"/>
            <a:ext cx="14287" cy="2735538"/>
          </a:xfrm>
          <a:prstGeom prst="line">
            <a:avLst/>
          </a:prstGeom>
          <a:noFill/>
          <a:ln w="19050">
            <a:solidFill>
              <a:srgbClr val="2C628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067" name="Group 68"/>
          <p:cNvGrpSpPr>
            <a:grpSpLocks/>
          </p:cNvGrpSpPr>
          <p:nvPr/>
        </p:nvGrpSpPr>
        <p:grpSpPr bwMode="auto">
          <a:xfrm>
            <a:off x="250825" y="2940409"/>
            <a:ext cx="3238500" cy="431800"/>
            <a:chOff x="158" y="1344"/>
            <a:chExt cx="2040" cy="272"/>
          </a:xfrm>
        </p:grpSpPr>
        <p:sp>
          <p:nvSpPr>
            <p:cNvPr id="2093" name="AutoShape 241"/>
            <p:cNvSpPr>
              <a:spLocks noChangeArrowheads="1"/>
            </p:cNvSpPr>
            <p:nvPr/>
          </p:nvSpPr>
          <p:spPr bwMode="auto">
            <a:xfrm>
              <a:off x="158" y="1344"/>
              <a:ext cx="2040" cy="272"/>
            </a:xfrm>
            <a:prstGeom prst="roundRect">
              <a:avLst>
                <a:gd name="adj" fmla="val 14593"/>
              </a:avLst>
            </a:prstGeom>
            <a:solidFill>
              <a:srgbClr val="9BC6DD"/>
            </a:solidFill>
            <a:ln w="12700">
              <a:solidFill>
                <a:srgbClr val="1F465B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57188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304925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712913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1209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781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0353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925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9497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lvl="1" eaLnBrk="1" hangingPunct="1">
                <a:lnSpc>
                  <a:spcPct val="80000"/>
                </a:lnSpc>
                <a:spcBef>
                  <a:spcPct val="0"/>
                </a:spcBef>
                <a:buClr>
                  <a:schemeClr val="tx2"/>
                </a:buClr>
                <a:buFontTx/>
                <a:buNone/>
              </a:pPr>
              <a:r>
                <a:rPr lang="ru-RU" altLang="ru-RU" sz="800" b="1" dirty="0">
                  <a:solidFill>
                    <a:srgbClr val="1F465B"/>
                  </a:solidFill>
                </a:rPr>
                <a:t>Данные новых слушателей, изучения электронных курсов, выполнения тестов и контрольных работ; сообщения</a:t>
              </a:r>
            </a:p>
          </p:txBody>
        </p:sp>
        <p:pic>
          <p:nvPicPr>
            <p:cNvPr id="2094" name="Picture 70" descr="icon_new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" y="1378"/>
              <a:ext cx="199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8" name="Line 71"/>
          <p:cNvSpPr>
            <a:spLocks noChangeShapeType="1"/>
          </p:cNvSpPr>
          <p:nvPr/>
        </p:nvSpPr>
        <p:spPr bwMode="auto">
          <a:xfrm flipV="1">
            <a:off x="8172450" y="2768957"/>
            <a:ext cx="0" cy="2762526"/>
          </a:xfrm>
          <a:prstGeom prst="line">
            <a:avLst/>
          </a:prstGeom>
          <a:noFill/>
          <a:ln w="19050">
            <a:solidFill>
              <a:srgbClr val="4824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069" name="Picture 73" descr="icon_loc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9" y="4005103"/>
            <a:ext cx="3159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70" name="Group 105"/>
          <p:cNvGrpSpPr>
            <a:grpSpLocks/>
          </p:cNvGrpSpPr>
          <p:nvPr/>
        </p:nvGrpSpPr>
        <p:grpSpPr bwMode="auto">
          <a:xfrm>
            <a:off x="5651500" y="2940409"/>
            <a:ext cx="3238500" cy="431800"/>
            <a:chOff x="3562" y="1347"/>
            <a:chExt cx="2040" cy="272"/>
          </a:xfrm>
        </p:grpSpPr>
        <p:sp>
          <p:nvSpPr>
            <p:cNvPr id="2091" name="AutoShape 241"/>
            <p:cNvSpPr>
              <a:spLocks noChangeArrowheads="1"/>
            </p:cNvSpPr>
            <p:nvPr/>
          </p:nvSpPr>
          <p:spPr bwMode="auto">
            <a:xfrm>
              <a:off x="3562" y="1347"/>
              <a:ext cx="2040" cy="272"/>
            </a:xfrm>
            <a:prstGeom prst="roundRect">
              <a:avLst>
                <a:gd name="adj" fmla="val 14593"/>
              </a:avLst>
            </a:prstGeom>
            <a:solidFill>
              <a:srgbClr val="FFCC99"/>
            </a:solidFill>
            <a:ln w="12700">
              <a:solidFill>
                <a:srgbClr val="66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57188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304925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712913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1209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781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0353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925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9497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lvl="1" eaLnBrk="1" hangingPunct="1">
                <a:lnSpc>
                  <a:spcPct val="80000"/>
                </a:lnSpc>
                <a:spcBef>
                  <a:spcPct val="0"/>
                </a:spcBef>
                <a:buClr>
                  <a:schemeClr val="tx2"/>
                </a:buClr>
                <a:buFontTx/>
                <a:buNone/>
              </a:pPr>
              <a:r>
                <a:rPr lang="ru-RU" altLang="ru-RU" sz="800" b="1">
                  <a:solidFill>
                    <a:srgbClr val="663300"/>
                  </a:solidFill>
                </a:rPr>
                <a:t>Электронные курс и контрольные работы, тесты, успеваемость, сообщения, новости</a:t>
              </a:r>
            </a:p>
          </p:txBody>
        </p:sp>
        <p:pic>
          <p:nvPicPr>
            <p:cNvPr id="2092" name="Picture 107" descr="icon_kurses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1389"/>
              <a:ext cx="199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71" name="Picture 121" descr="user_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54509"/>
            <a:ext cx="633413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122" descr="user_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54509"/>
            <a:ext cx="633413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3" name="Text Box 123"/>
          <p:cNvSpPr txBox="1">
            <a:spLocks noChangeArrowheads="1"/>
          </p:cNvSpPr>
          <p:nvPr/>
        </p:nvSpPr>
        <p:spPr bwMode="auto">
          <a:xfrm>
            <a:off x="250825" y="1400534"/>
            <a:ext cx="252095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ru-RU" altLang="ru-RU" sz="900" b="1" dirty="0">
                <a:solidFill>
                  <a:srgbClr val="1F465B"/>
                </a:solidFill>
              </a:rPr>
              <a:t>Новые</a:t>
            </a:r>
            <a:br>
              <a:rPr lang="en-US" altLang="ru-RU" sz="900" b="1" dirty="0">
                <a:solidFill>
                  <a:srgbClr val="1F465B"/>
                </a:solidFill>
              </a:rPr>
            </a:br>
            <a:r>
              <a:rPr lang="ru-RU" altLang="ru-RU" sz="900" b="1" dirty="0">
                <a:solidFill>
                  <a:srgbClr val="1F465B"/>
                </a:solidFill>
              </a:rPr>
              <a:t>дистанционные</a:t>
            </a:r>
            <a:br>
              <a:rPr lang="en-US" altLang="ru-RU" sz="900" b="1" dirty="0">
                <a:solidFill>
                  <a:srgbClr val="1F465B"/>
                </a:solidFill>
              </a:rPr>
            </a:br>
            <a:r>
              <a:rPr lang="ru-RU" altLang="ru-RU" sz="900" b="1" dirty="0">
                <a:solidFill>
                  <a:srgbClr val="1F465B"/>
                </a:solidFill>
              </a:rPr>
              <a:t>слушатели,</a:t>
            </a:r>
            <a:br>
              <a:rPr lang="ru-RU" altLang="ru-RU" sz="900" b="1" dirty="0">
                <a:solidFill>
                  <a:srgbClr val="1F465B"/>
                </a:solidFill>
              </a:rPr>
            </a:br>
            <a:r>
              <a:rPr lang="ru-RU" altLang="ru-RU" sz="900" b="1" dirty="0" err="1">
                <a:solidFill>
                  <a:srgbClr val="1F465B"/>
                </a:solidFill>
              </a:rPr>
              <a:t>саморегистрация</a:t>
            </a:r>
            <a:br>
              <a:rPr lang="en-US" altLang="ru-RU" sz="900" b="1" dirty="0">
                <a:solidFill>
                  <a:srgbClr val="1F465B"/>
                </a:solidFill>
              </a:rPr>
            </a:br>
            <a:r>
              <a:rPr lang="ru-RU" altLang="ru-RU" sz="900" b="1" dirty="0">
                <a:solidFill>
                  <a:srgbClr val="1F465B"/>
                </a:solidFill>
              </a:rPr>
              <a:t>по пин-коду</a:t>
            </a:r>
            <a:endParaRPr lang="ru-RU" altLang="ru-RU" sz="900" dirty="0"/>
          </a:p>
        </p:txBody>
      </p:sp>
      <p:sp>
        <p:nvSpPr>
          <p:cNvPr id="2074" name="AutoShape 241"/>
          <p:cNvSpPr>
            <a:spLocks noChangeArrowheads="1"/>
          </p:cNvSpPr>
          <p:nvPr/>
        </p:nvSpPr>
        <p:spPr bwMode="auto">
          <a:xfrm>
            <a:off x="6361113" y="1360846"/>
            <a:ext cx="2519362" cy="719138"/>
          </a:xfrm>
          <a:prstGeom prst="roundRect">
            <a:avLst>
              <a:gd name="adj" fmla="val 13657"/>
            </a:avLst>
          </a:prstGeom>
          <a:solidFill>
            <a:srgbClr val="9BC6DD"/>
          </a:solidFill>
          <a:ln w="12700">
            <a:solidFill>
              <a:srgbClr val="1F465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FontTx/>
              <a:buNone/>
            </a:pPr>
            <a:endParaRPr lang="ru-RU" altLang="ru-RU" sz="900" b="1">
              <a:solidFill>
                <a:srgbClr val="1F465B"/>
              </a:solidFill>
            </a:endParaRPr>
          </a:p>
        </p:txBody>
      </p:sp>
      <p:sp>
        <p:nvSpPr>
          <p:cNvPr id="2075" name="Text Box 6"/>
          <p:cNvSpPr txBox="1">
            <a:spLocks noChangeArrowheads="1"/>
          </p:cNvSpPr>
          <p:nvPr/>
        </p:nvSpPr>
        <p:spPr bwMode="auto">
          <a:xfrm>
            <a:off x="6443663" y="1422759"/>
            <a:ext cx="24495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ru-RU" altLang="ru-RU" sz="900" b="1">
                <a:solidFill>
                  <a:srgbClr val="3E5057"/>
                </a:solidFill>
              </a:rPr>
              <a:t>Преподаватели </a:t>
            </a:r>
            <a:br>
              <a:rPr lang="ru-RU" altLang="ru-RU" sz="900" b="1">
                <a:solidFill>
                  <a:srgbClr val="3E5057"/>
                </a:solidFill>
              </a:rPr>
            </a:br>
            <a:r>
              <a:rPr lang="ru-RU" altLang="ru-RU" sz="900" b="1">
                <a:solidFill>
                  <a:srgbClr val="3E5057"/>
                </a:solidFill>
              </a:rPr>
              <a:t>и обучающиеся</a:t>
            </a:r>
            <a:endParaRPr lang="ru-RU" altLang="ru-RU" sz="900"/>
          </a:p>
        </p:txBody>
      </p:sp>
      <p:pic>
        <p:nvPicPr>
          <p:cNvPr id="2076" name="Picture 7" descr="обучающиеся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1427521"/>
            <a:ext cx="3413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Picture 8" descr="преподаватель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427521"/>
            <a:ext cx="5492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78" name="Group 24"/>
          <p:cNvGrpSpPr>
            <a:grpSpLocks/>
          </p:cNvGrpSpPr>
          <p:nvPr/>
        </p:nvGrpSpPr>
        <p:grpSpPr bwMode="auto">
          <a:xfrm>
            <a:off x="1104900" y="2145071"/>
            <a:ext cx="792163" cy="190500"/>
            <a:chOff x="4649" y="1071"/>
            <a:chExt cx="499" cy="120"/>
          </a:xfrm>
        </p:grpSpPr>
        <p:sp>
          <p:nvSpPr>
            <p:cNvPr id="2089" name="Text Box 22"/>
            <p:cNvSpPr txBox="1">
              <a:spLocks noChangeArrowheads="1"/>
            </p:cNvSpPr>
            <p:nvPr/>
          </p:nvSpPr>
          <p:spPr bwMode="auto">
            <a:xfrm>
              <a:off x="4649" y="1088"/>
              <a:ext cx="499" cy="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900" b="1">
                  <a:solidFill>
                    <a:srgbClr val="455659"/>
                  </a:solidFill>
                </a:rPr>
                <a:t>Браузер</a:t>
              </a:r>
            </a:p>
          </p:txBody>
        </p:sp>
        <p:pic>
          <p:nvPicPr>
            <p:cNvPr id="2090" name="Picture 23" descr="icon_interne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5" y="1071"/>
              <a:ext cx="12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" name="Заголовок 1"/>
          <p:cNvSpPr txBox="1">
            <a:spLocks/>
          </p:cNvSpPr>
          <p:nvPr/>
        </p:nvSpPr>
        <p:spPr bwMode="auto">
          <a:xfrm>
            <a:off x="1737668" y="-26988"/>
            <a:ext cx="6780857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eaLnBrk="1" hangingPunct="1">
              <a:lnSpc>
                <a:spcPct val="80000"/>
              </a:lnSpc>
              <a:spcBef>
                <a:spcPct val="0"/>
              </a:spcBef>
              <a:defRPr b="1" kern="0">
                <a:solidFill>
                  <a:srgbClr val="E2271E"/>
                </a:solidFill>
                <a:latin typeface="+mj-lt"/>
                <a:ea typeface="+mj-ea"/>
                <a:cs typeface="+mj-cs"/>
              </a:defRPr>
            </a:lvl1pPr>
            <a:lvl2pPr>
              <a:lnSpc>
                <a:spcPct val="80000"/>
              </a:lnSpc>
              <a:spcBef>
                <a:spcPct val="0"/>
              </a:spcBef>
              <a:defRPr b="1">
                <a:solidFill>
                  <a:srgbClr val="E2271E"/>
                </a:solidFill>
              </a:defRPr>
            </a:lvl2pPr>
            <a:lvl3pPr>
              <a:lnSpc>
                <a:spcPct val="80000"/>
              </a:lnSpc>
              <a:spcBef>
                <a:spcPct val="0"/>
              </a:spcBef>
              <a:defRPr b="1">
                <a:solidFill>
                  <a:srgbClr val="E2271E"/>
                </a:solidFill>
              </a:defRPr>
            </a:lvl3pPr>
            <a:lvl4pPr>
              <a:lnSpc>
                <a:spcPct val="80000"/>
              </a:lnSpc>
              <a:spcBef>
                <a:spcPct val="0"/>
              </a:spcBef>
              <a:defRPr b="1">
                <a:solidFill>
                  <a:srgbClr val="E2271E"/>
                </a:solidFill>
              </a:defRPr>
            </a:lvl4pPr>
            <a:lvl5pPr>
              <a:lnSpc>
                <a:spcPct val="80000"/>
              </a:lnSpc>
              <a:spcBef>
                <a:spcPct val="0"/>
              </a:spcBef>
              <a:defRPr b="1">
                <a:solidFill>
                  <a:srgbClr val="E2271E"/>
                </a:solidFill>
              </a:defRPr>
            </a:lvl5pPr>
            <a:lvl6pPr marL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E2271E"/>
                </a:solidFill>
              </a:defRPr>
            </a:lvl6pPr>
            <a:lvl7pPr marL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E2271E"/>
                </a:solidFill>
              </a:defRPr>
            </a:lvl7pPr>
            <a:lvl8pPr marL="13716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E2271E"/>
                </a:solidFill>
              </a:defRPr>
            </a:lvl8pPr>
            <a:lvl9pPr marL="18288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E2271E"/>
                </a:solidFill>
              </a:defRPr>
            </a:lvl9pPr>
          </a:lstStyle>
          <a:p>
            <a:r>
              <a:rPr lang="ru-RU" dirty="0"/>
              <a:t>Электронная информационно-образовательная среда учебного центра 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04040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692275" y="125413"/>
            <a:ext cx="6416675" cy="792162"/>
          </a:xfrm>
        </p:spPr>
        <p:txBody>
          <a:bodyPr/>
          <a:lstStyle/>
          <a:p>
            <a:pPr eaLnBrk="1" hangingPunct="1"/>
            <a:r>
              <a:rPr lang="ru-RU" altLang="ru-RU" dirty="0"/>
              <a:t>Настройка для учебных центров</a:t>
            </a:r>
          </a:p>
        </p:txBody>
      </p:sp>
      <p:sp>
        <p:nvSpPr>
          <p:cNvPr id="5123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53FA94D-CA91-4B11-ABC0-713EE4A8BFF4}" type="slidenum">
              <a:rPr lang="ru-RU" altLang="ru-RU" sz="100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ru-RU" altLang="ru-RU" sz="100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8C1BDE-3FBE-411F-AF1E-E1F1C07B0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00821"/>
            <a:ext cx="6021323" cy="215230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88913"/>
            <a:ext cx="5113338" cy="576262"/>
          </a:xfrm>
        </p:spPr>
        <p:txBody>
          <a:bodyPr/>
          <a:lstStyle/>
          <a:p>
            <a:pPr eaLnBrk="1" hangingPunct="1"/>
            <a:r>
              <a:rPr lang="ru-RU" altLang="ru-RU"/>
              <a:t>Управление пользователями</a:t>
            </a:r>
          </a:p>
        </p:txBody>
      </p:sp>
      <p:pic>
        <p:nvPicPr>
          <p:cNvPr id="34819" name="Picture 2" descr="C:\Users\Fedorchenko_V\Desktop\Сним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984250"/>
            <a:ext cx="5267325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574800" y="6350"/>
            <a:ext cx="6338888" cy="9747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altLang="ru-RU" dirty="0"/>
              <a:t>Внедрения в учебных центрах, </a:t>
            </a:r>
            <a:br>
              <a:rPr lang="ru-RU" altLang="ru-RU" dirty="0"/>
            </a:br>
            <a:r>
              <a:rPr lang="ru-RU" altLang="ru-RU" dirty="0"/>
              <a:t>требования к серверам </a:t>
            </a:r>
          </a:p>
        </p:txBody>
      </p:sp>
      <p:pic>
        <p:nvPicPr>
          <p:cNvPr id="2053" name="Picture 5" descr="C:\Users\user\Desktop\Снимок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12186"/>
            <a:ext cx="913852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8" y="3429000"/>
            <a:ext cx="3785011" cy="404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https://its.1c.ru/db/answers1c</a:t>
            </a:r>
            <a:endParaRPr lang="ru-RU" b="1" dirty="0"/>
          </a:p>
        </p:txBody>
      </p:sp>
      <p:pic>
        <p:nvPicPr>
          <p:cNvPr id="12" name="Picture 6" descr="C:\Users\user\Desktop\medium_108387371b687ee177b73421787c6e9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792" y="1483843"/>
            <a:ext cx="136815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user\Desktop\1546001455-gek_ru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255" y="1244951"/>
            <a:ext cx="1178448" cy="188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user\Desktop\img-0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885" y="1525834"/>
            <a:ext cx="1391097" cy="128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maxresdefaul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71" y="1082028"/>
            <a:ext cx="1664892" cy="134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avatars-000256314199-pp1mqs-t500x5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58188"/>
            <a:ext cx="1731551" cy="107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Снимок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351" y="1312133"/>
            <a:ext cx="2575273" cy="57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big-5e258293571da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842" y="2167919"/>
            <a:ext cx="4684290" cy="105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03293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>
            <a:extLst>
              <a:ext uri="{FF2B5EF4-FFF2-40B4-BE49-F238E27FC236}">
                <a16:creationId xmlns:a16="http://schemas.microsoft.com/office/drawing/2014/main" id="{00E4C155-FC77-4BCF-90DA-06EEEC765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-26988"/>
            <a:ext cx="7129463" cy="1081088"/>
          </a:xfrm>
        </p:spPr>
        <p:txBody>
          <a:bodyPr/>
          <a:lstStyle/>
          <a:p>
            <a:pPr eaLnBrk="1" hangingPunct="1"/>
            <a:r>
              <a:rPr lang="ru-RU" altLang="ru-RU" dirty="0"/>
              <a:t>Ознакомиться  легко:  все ссылки на </a:t>
            </a:r>
            <a:r>
              <a:rPr lang="en-US" altLang="ru-RU" dirty="0">
                <a:hlinkClick r:id="rId3"/>
              </a:rPr>
              <a:t>SDO.1C.RU</a:t>
            </a:r>
            <a:endParaRPr lang="ru-RU" altLang="ru-RU" dirty="0"/>
          </a:p>
        </p:txBody>
      </p:sp>
      <p:sp>
        <p:nvSpPr>
          <p:cNvPr id="29699" name="Номер слайда 3">
            <a:extLst>
              <a:ext uri="{FF2B5EF4-FFF2-40B4-BE49-F238E27FC236}">
                <a16:creationId xmlns:a16="http://schemas.microsoft.com/office/drawing/2014/main" id="{3D86134F-B70A-4474-AC3F-6C8A897C6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0E408E5-F5C6-4DB4-9BED-7EE6ECE40E28}" type="slidenum">
              <a:rPr lang="ru-RU" altLang="ru-RU" sz="100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32</a:t>
            </a:fld>
            <a:endParaRPr lang="ru-RU" altLang="ru-RU" sz="100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268B62B-1485-435E-9720-DBBECB73D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973" y="2204864"/>
            <a:ext cx="5332411" cy="514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kern="0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ru-RU" sz="2800" kern="0" dirty="0"/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spcAft>
                <a:spcPts val="1200"/>
              </a:spcAft>
              <a:defRPr/>
            </a:pPr>
            <a:r>
              <a:rPr lang="ru-RU" sz="2000" kern="0" dirty="0">
                <a:hlinkClick r:id="rId3"/>
              </a:rPr>
              <a:t>Учебная версия для установки</a:t>
            </a:r>
            <a:endParaRPr lang="ru-RU" sz="2000" kern="0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ru-RU" sz="2000" kern="0" dirty="0">
                <a:hlinkClick r:id="rId4"/>
              </a:rPr>
              <a:t>Документация</a:t>
            </a:r>
            <a:r>
              <a:rPr lang="ru-RU" sz="2000" kern="0" dirty="0"/>
              <a:t> и </a:t>
            </a:r>
            <a:r>
              <a:rPr lang="ru-RU" sz="2000" kern="0" dirty="0">
                <a:hlinkClick r:id="rId5"/>
              </a:rPr>
              <a:t>вопросы-ответы на 1С:ИТС</a:t>
            </a:r>
            <a:endParaRPr lang="ru-RU" sz="2000" kern="0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ru-RU" sz="2000" kern="0" dirty="0"/>
              <a:t>Видеоролики на </a:t>
            </a:r>
            <a:r>
              <a:rPr lang="en-US" sz="2000" kern="0" dirty="0">
                <a:hlinkClick r:id="rId6"/>
              </a:rPr>
              <a:t>Youtube</a:t>
            </a:r>
            <a:r>
              <a:rPr lang="ru-RU" sz="2000" kern="0" dirty="0"/>
              <a:t> и </a:t>
            </a:r>
            <a:r>
              <a:rPr lang="en-US" sz="2000" kern="0" dirty="0">
                <a:hlinkClick r:id="rId7"/>
              </a:rPr>
              <a:t>v8.1c</a:t>
            </a:r>
            <a:endParaRPr lang="en-US" sz="2000" kern="0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ru-RU" sz="2000" kern="0" dirty="0">
                <a:hlinkClick r:id="rId8"/>
              </a:rPr>
              <a:t>Реестр отечественного софта</a:t>
            </a:r>
            <a:endParaRPr lang="ru-RU" sz="2000" kern="0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ru-RU" sz="2000" kern="0" dirty="0"/>
              <a:t>Возможность </a:t>
            </a:r>
            <a:r>
              <a:rPr lang="ru-RU" sz="2000" kern="0" dirty="0">
                <a:hlinkClick r:id="rId9"/>
              </a:rPr>
              <a:t>аренды в сервисе партнеров</a:t>
            </a:r>
            <a:r>
              <a:rPr lang="ru-RU" sz="2000" kern="0" dirty="0"/>
              <a:t> на основе 1</a:t>
            </a:r>
            <a:r>
              <a:rPr lang="en-US" sz="2000" kern="0" dirty="0"/>
              <a:t>C</a:t>
            </a:r>
            <a:r>
              <a:rPr lang="ru-RU" sz="2000" kern="0" dirty="0"/>
              <a:t>:Облачная инфраструктура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kern="0" dirty="0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C09E937D-EA3A-43FD-9F5A-92A396CA8F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593405"/>
              </p:ext>
            </p:extLst>
          </p:nvPr>
        </p:nvGraphicFramePr>
        <p:xfrm>
          <a:off x="266973" y="1188254"/>
          <a:ext cx="4921592" cy="22665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72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8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73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1С:Электронное обучение. LMS Корпоративный университет+Веб-кабинет преподавателя и обучающегося (до 100 пользователей)</a:t>
                      </a:r>
                    </a:p>
                  </a:txBody>
                  <a:tcPr marL="68590" marR="68590" marT="36163" marB="361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200 000 руб.</a:t>
                      </a:r>
                    </a:p>
                  </a:txBody>
                  <a:tcPr marL="68590" marR="68590" marT="36163" marB="361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947146"/>
                  </a:ext>
                </a:extLst>
              </a:tr>
              <a:tr h="537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1С:Электронное обучение. LMS Корпоративный университет+Веб-кабинет преподавателя и обучающегося (до 300 пользователей)</a:t>
                      </a:r>
                    </a:p>
                  </a:txBody>
                  <a:tcPr marL="68590" marR="68590" marT="36163" marB="361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400 000 руб.</a:t>
                      </a:r>
                    </a:p>
                  </a:txBody>
                  <a:tcPr marL="68590" marR="68590" marT="36163" marB="361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939007"/>
                  </a:ext>
                </a:extLst>
              </a:tr>
              <a:tr h="537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1С:Электронное обучение. LMS Корпоративный университет+Веб-кабинет преподавателя и обучающегося (количество обучающихся и преподавателей не ограничено)</a:t>
                      </a:r>
                    </a:p>
                  </a:txBody>
                  <a:tcPr marL="68590" marR="68590" marT="36163" marB="361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900 000 руб.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0" marR="68590" marT="36163" marB="361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9718" name="Рисунок 2">
            <a:extLst>
              <a:ext uri="{FF2B5EF4-FFF2-40B4-BE49-F238E27FC236}">
                <a16:creationId xmlns:a16="http://schemas.microsoft.com/office/drawing/2014/main" id="{ED10F91E-D5DD-43B7-AC03-34F111FD9C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925" y="1188254"/>
            <a:ext cx="3502025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9" name="Скругленный прямоугольник 3">
            <a:extLst>
              <a:ext uri="{FF2B5EF4-FFF2-40B4-BE49-F238E27FC236}">
                <a16:creationId xmlns:a16="http://schemas.microsoft.com/office/drawing/2014/main" id="{19C6010E-E18A-4CBE-A54A-276BCDFFE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5588" y="982663"/>
            <a:ext cx="3717925" cy="5761037"/>
          </a:xfrm>
          <a:prstGeom prst="roundRect">
            <a:avLst>
              <a:gd name="adj" fmla="val 16667"/>
            </a:avLst>
          </a:prstGeom>
          <a:noFill/>
          <a:ln w="44450" algn="ctr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1С:Электронное обучение</a:t>
            </a:r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89FAC81-6377-49E1-AA6B-1B359EA88981}" type="slidenum">
              <a:rPr lang="ru-RU" altLang="ru-RU" sz="100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33</a:t>
            </a:fld>
            <a:endParaRPr lang="ru-RU" altLang="ru-RU" sz="100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0825" y="1125538"/>
            <a:ext cx="864235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kern="0" dirty="0">
              <a:solidFill>
                <a:srgbClr val="000099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kern="0" dirty="0">
                <a:solidFill>
                  <a:srgbClr val="000099"/>
                </a:solidFill>
              </a:rPr>
              <a:t>Благодарим за внимание!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кругленный прямоугольник 10"/>
          <p:cNvSpPr>
            <a:spLocks noChangeArrowheads="1"/>
          </p:cNvSpPr>
          <p:nvPr/>
        </p:nvSpPr>
        <p:spPr bwMode="auto">
          <a:xfrm>
            <a:off x="1758950" y="4005263"/>
            <a:ext cx="7345363" cy="2303462"/>
          </a:xfrm>
          <a:prstGeom prst="roundRect">
            <a:avLst>
              <a:gd name="adj" fmla="val 16667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  <p:sp>
        <p:nvSpPr>
          <p:cNvPr id="6147" name="Скругленный прямоугольник 4"/>
          <p:cNvSpPr>
            <a:spLocks noChangeArrowheads="1"/>
          </p:cNvSpPr>
          <p:nvPr/>
        </p:nvSpPr>
        <p:spPr bwMode="auto">
          <a:xfrm>
            <a:off x="179388" y="1125538"/>
            <a:ext cx="7345362" cy="2374900"/>
          </a:xfrm>
          <a:prstGeom prst="roundRect">
            <a:avLst>
              <a:gd name="adj" fmla="val 16667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216270" y="1341438"/>
            <a:ext cx="7460247" cy="18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	</a:t>
            </a:r>
            <a:r>
              <a:rPr lang="ru-RU" altLang="ru-RU" sz="2000" b="1" dirty="0">
                <a:solidFill>
                  <a:schemeClr val="tx1"/>
                </a:solidFill>
              </a:rPr>
              <a:t>Для ИТ-службы: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- Реализация на платформе «1С:Предприятие 8»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- Открытый документированный код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- Встроенная интеграция с 1С:Управление учебным центром</a:t>
            </a:r>
          </a:p>
        </p:txBody>
      </p:sp>
      <p:sp>
        <p:nvSpPr>
          <p:cNvPr id="6149" name="Заголовок 1"/>
          <p:cNvSpPr>
            <a:spLocks noGrp="1"/>
          </p:cNvSpPr>
          <p:nvPr>
            <p:ph type="title"/>
          </p:nvPr>
        </p:nvSpPr>
        <p:spPr>
          <a:xfrm>
            <a:off x="1619250" y="0"/>
            <a:ext cx="5329238" cy="10810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altLang="ru-RU"/>
              <a:t>Ключевые преимущества</a:t>
            </a:r>
          </a:p>
        </p:txBody>
      </p:sp>
      <p:sp>
        <p:nvSpPr>
          <p:cNvPr id="6150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7486F21-1DF7-42AD-89B7-7D21F7EE8FE4}" type="slidenum">
              <a:rPr lang="ru-RU" altLang="ru-RU" sz="100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ru-RU" altLang="ru-RU" sz="1000"/>
          </a:p>
        </p:txBody>
      </p:sp>
      <p:sp>
        <p:nvSpPr>
          <p:cNvPr id="6151" name="TextBox 8"/>
          <p:cNvSpPr txBox="1">
            <a:spLocks noChangeArrowheads="1"/>
          </p:cNvSpPr>
          <p:nvPr/>
        </p:nvSpPr>
        <p:spPr bwMode="auto">
          <a:xfrm>
            <a:off x="1719263" y="4149725"/>
            <a:ext cx="7424737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	</a:t>
            </a:r>
            <a:r>
              <a:rPr lang="ru-RU" altLang="ru-RU" sz="2000" b="1" dirty="0">
                <a:solidFill>
                  <a:schemeClr val="tx1"/>
                </a:solidFill>
              </a:rPr>
              <a:t>Для учебной администрации</a:t>
            </a:r>
            <a:r>
              <a:rPr lang="ru-RU" altLang="ru-RU" sz="2000" dirty="0">
                <a:solidFill>
                  <a:schemeClr val="tx1"/>
                </a:solidFill>
              </a:rPr>
              <a:t>: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- Доступность создания электронных курсов </a:t>
            </a:r>
            <a:r>
              <a:rPr lang="en-US" altLang="ru-RU" sz="2000" dirty="0">
                <a:solidFill>
                  <a:schemeClr val="tx1"/>
                </a:solidFill>
              </a:rPr>
              <a:t>(</a:t>
            </a:r>
            <a:r>
              <a:rPr lang="ru-RU" altLang="ru-RU" sz="2000" dirty="0">
                <a:solidFill>
                  <a:schemeClr val="tx1"/>
                </a:solidFill>
              </a:rPr>
              <a:t>в основе </a:t>
            </a:r>
            <a:r>
              <a:rPr lang="en-US" altLang="ru-RU" sz="2000" dirty="0">
                <a:solidFill>
                  <a:schemeClr val="tx1"/>
                </a:solidFill>
              </a:rPr>
              <a:t>Word</a:t>
            </a:r>
            <a:r>
              <a:rPr lang="ru-RU" altLang="ru-RU" sz="200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- Привычный пользовательский интерфейс 1С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- Возможность и быстрота доработок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6263" y="0"/>
            <a:ext cx="5616575" cy="1008063"/>
          </a:xfrm>
        </p:spPr>
        <p:txBody>
          <a:bodyPr/>
          <a:lstStyle/>
          <a:p>
            <a:r>
              <a:rPr lang="ru-RU" altLang="ru-RU" dirty="0"/>
              <a:t>Бесшовная интеграция с «Веб-кабинетом преподавателя и обучающегося»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7313" y="1196975"/>
            <a:ext cx="9036050" cy="302418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ru-RU" altLang="ru-RU" sz="1800" dirty="0">
                <a:latin typeface="+mj-lt"/>
              </a:rPr>
              <a:t>При совместной работе с программным продуктом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ru-RU" altLang="ru-RU" sz="1800" b="1" dirty="0">
                <a:latin typeface="+mj-lt"/>
              </a:rPr>
              <a:t>«1С:Электронное обучение. Веб-кабинет преподавателя и обучающегося»</a:t>
            </a:r>
            <a:r>
              <a:rPr lang="ru-RU" altLang="ru-RU" sz="1800" dirty="0">
                <a:latin typeface="+mj-lt"/>
              </a:rPr>
              <a:t>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altLang="ru-RU" sz="1800" dirty="0">
                <a:latin typeface="+mj-lt"/>
              </a:rPr>
              <a:t>обучающимся и преподавателям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altLang="ru-RU" sz="1800" b="1" dirty="0">
                <a:latin typeface="+mj-lt"/>
              </a:rPr>
              <a:t>ДОСТУПНО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altLang="ru-RU" sz="1800" dirty="0">
                <a:latin typeface="+mj-lt"/>
              </a:rPr>
              <a:t>мобильное обучение на условиях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altLang="ru-RU" sz="1800" b="1" dirty="0">
                <a:latin typeface="+mj-lt"/>
              </a:rPr>
              <a:t>неограниченной клиентской лицензии!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altLang="ru-RU" b="1" dirty="0">
                <a:solidFill>
                  <a:srgbClr val="005392"/>
                </a:solidFill>
              </a:rPr>
              <a:t>   </a:t>
            </a:r>
            <a:endParaRPr lang="ru-RU" altLang="ru-RU" sz="3200" b="1" dirty="0">
              <a:solidFill>
                <a:srgbClr val="004070"/>
              </a:solidFill>
            </a:endParaRPr>
          </a:p>
        </p:txBody>
      </p:sp>
      <p:pic>
        <p:nvPicPr>
          <p:cNvPr id="7172" name="Picture 7" descr="C:\Users\Fedorchenko_V\Desktop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2130425"/>
            <a:ext cx="19018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C:\Users\Fedorchenko_V\Desktop\Снимо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848225"/>
            <a:ext cx="85185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1"/>
          <p:cNvSpPr txBox="1">
            <a:spLocks noChangeArrowheads="1"/>
          </p:cNvSpPr>
          <p:nvPr/>
        </p:nvSpPr>
        <p:spPr bwMode="auto">
          <a:xfrm>
            <a:off x="430213" y="4416425"/>
            <a:ext cx="8389937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Установка</a:t>
            </a:r>
            <a:r>
              <a:rPr lang="ru-RU" altLang="ru-RU" sz="2000">
                <a:solidFill>
                  <a:schemeClr val="tx1"/>
                </a:solidFill>
              </a:rPr>
              <a:t>, настройка и обновление веб-кабинета автоматизированы:</a:t>
            </a:r>
          </a:p>
        </p:txBody>
      </p:sp>
    </p:spTree>
    <p:extLst>
      <p:ext uri="{BB962C8B-B14F-4D97-AF65-F5344CB8AC3E}">
        <p14:creationId xmlns:p14="http://schemas.microsoft.com/office/powerpoint/2010/main" val="347326970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0" y="30163"/>
            <a:ext cx="7143750" cy="97472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+mn-lt"/>
              </a:rPr>
              <a:t>Веб-кабинет сегодня и вскоре</a:t>
            </a:r>
          </a:p>
        </p:txBody>
      </p:sp>
      <p:pic>
        <p:nvPicPr>
          <p:cNvPr id="8195" name="Picture 5" descr="C:\Users\user\Desktop\Сним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995363"/>
            <a:ext cx="3457575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 descr="C:\Users\user\Desktop\Снимо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1125538"/>
            <a:ext cx="3384550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20901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5329238" cy="1081088"/>
          </a:xfrm>
        </p:spPr>
        <p:txBody>
          <a:bodyPr/>
          <a:lstStyle/>
          <a:p>
            <a:pPr eaLnBrk="1" hangingPunct="1"/>
            <a:r>
              <a:rPr lang="ru-RU" altLang="ru-RU"/>
              <a:t>Технологически современная конфигурация</a:t>
            </a:r>
          </a:p>
        </p:txBody>
      </p:sp>
      <p:sp>
        <p:nvSpPr>
          <p:cNvPr id="8195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CA5E71C-4A0D-4202-9632-5BDABFDADEA0}" type="slidenum">
              <a:rPr lang="ru-RU" altLang="ru-RU" sz="100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ru-RU" altLang="ru-RU" sz="100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1628800"/>
            <a:ext cx="8370185" cy="5441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ru-RU" sz="2000" kern="0" dirty="0"/>
              <a:t>Разработка фирмы «1С»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ru-RU" sz="2000" kern="0" dirty="0"/>
              <a:t>Платформы 1С:Предприятие 8.3.14+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ru-RU" sz="2000" kern="0" dirty="0"/>
              <a:t>БСП 3.0.3, режим совместимости 8.3.14 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defRPr/>
            </a:pPr>
            <a:r>
              <a:rPr lang="ru-RU" sz="2000" kern="0" dirty="0"/>
              <a:t>Регулярные обновления: за 2021 год выпущены 16 новых версий, в 6 из них существенное развитие функциональности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defRPr/>
            </a:pPr>
            <a:r>
              <a:rPr lang="ru-RU" sz="2000" kern="0" dirty="0"/>
              <a:t>Проектные доработки рекомендуется выполнять по технологии расширений конфигурации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kern="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4248150" cy="1081088"/>
          </a:xfrm>
        </p:spPr>
        <p:txBody>
          <a:bodyPr/>
          <a:lstStyle/>
          <a:p>
            <a:pPr eaLnBrk="1" hangingPunct="1"/>
            <a:r>
              <a:rPr lang="ru-RU" altLang="ru-RU"/>
              <a:t>Разработка электронных курсов и тестов</a:t>
            </a:r>
          </a:p>
        </p:txBody>
      </p:sp>
      <p:sp>
        <p:nvSpPr>
          <p:cNvPr id="9219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FCDE86D-1107-4ED6-A820-D86309334AF3}" type="slidenum">
              <a:rPr lang="ru-RU" altLang="ru-RU" sz="100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</a:t>
            </a:fld>
            <a:endParaRPr lang="ru-RU" altLang="ru-RU" sz="1000"/>
          </a:p>
        </p:txBody>
      </p:sp>
      <p:sp>
        <p:nvSpPr>
          <p:cNvPr id="2" name="TextBox 1"/>
          <p:cNvSpPr txBox="1"/>
          <p:nvPr/>
        </p:nvSpPr>
        <p:spPr>
          <a:xfrm>
            <a:off x="304800" y="1196975"/>
            <a:ext cx="8399463" cy="1416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/>
              <a:t>Встроенное средство разработки электронных учебных материалов: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dirty="0"/>
              <a:t>мультимедийных интерактивных учебных курсов,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dirty="0"/>
              <a:t>практикоориентированных тестов.</a:t>
            </a:r>
          </a:p>
        </p:txBody>
      </p:sp>
      <p:pic>
        <p:nvPicPr>
          <p:cNvPr id="9221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41600"/>
            <a:ext cx="7810500" cy="402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547813" y="115888"/>
            <a:ext cx="4968875" cy="793750"/>
          </a:xfrm>
        </p:spPr>
        <p:txBody>
          <a:bodyPr/>
          <a:lstStyle/>
          <a:p>
            <a:r>
              <a:rPr lang="ru-RU" altLang="ru-RU"/>
              <a:t>Создание электронного мультимедийного курса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68313" y="1557338"/>
            <a:ext cx="835342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lnSpc>
                <a:spcPct val="115000"/>
              </a:lnSpc>
              <a:spcBef>
                <a:spcPct val="7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None/>
            </a:pPr>
            <a:r>
              <a:rPr lang="ru-RU" altLang="ru-RU" sz="160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10244" name="Text Box 12"/>
          <p:cNvSpPr txBox="1">
            <a:spLocks noChangeArrowheads="1"/>
          </p:cNvSpPr>
          <p:nvPr/>
        </p:nvSpPr>
        <p:spPr bwMode="auto">
          <a:xfrm>
            <a:off x="2508250" y="4019550"/>
            <a:ext cx="1911350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Видео и аудио</a:t>
            </a:r>
          </a:p>
          <a:p>
            <a:pPr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ролики</a:t>
            </a:r>
          </a:p>
        </p:txBody>
      </p:sp>
      <p:sp>
        <p:nvSpPr>
          <p:cNvPr id="10245" name="Rectangle 13"/>
          <p:cNvSpPr>
            <a:spLocks noChangeArrowheads="1"/>
          </p:cNvSpPr>
          <p:nvPr/>
        </p:nvSpPr>
        <p:spPr bwMode="auto">
          <a:xfrm>
            <a:off x="2592388" y="4800600"/>
            <a:ext cx="1439862" cy="158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  <p:sp>
        <p:nvSpPr>
          <p:cNvPr id="10246" name="Text Box 14"/>
          <p:cNvSpPr txBox="1">
            <a:spLocks noChangeArrowheads="1"/>
          </p:cNvSpPr>
          <p:nvPr/>
        </p:nvSpPr>
        <p:spPr bwMode="auto">
          <a:xfrm>
            <a:off x="5789613" y="4400550"/>
            <a:ext cx="1216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3</a:t>
            </a:r>
            <a:r>
              <a:rPr lang="en-US" altLang="ru-RU" sz="2000">
                <a:solidFill>
                  <a:schemeClr val="tx1"/>
                </a:solidFill>
              </a:rPr>
              <a:t>D </a:t>
            </a:r>
            <a:r>
              <a:rPr lang="ru-RU" altLang="ru-RU" sz="2000">
                <a:solidFill>
                  <a:schemeClr val="tx1"/>
                </a:solidFill>
              </a:rPr>
              <a:t>модели</a:t>
            </a:r>
          </a:p>
        </p:txBody>
      </p:sp>
      <p:sp>
        <p:nvSpPr>
          <p:cNvPr id="10247" name="Rectangle 15"/>
          <p:cNvSpPr>
            <a:spLocks noChangeArrowheads="1"/>
          </p:cNvSpPr>
          <p:nvPr/>
        </p:nvSpPr>
        <p:spPr bwMode="auto">
          <a:xfrm>
            <a:off x="5678488" y="4832350"/>
            <a:ext cx="1438275" cy="158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  <p:sp>
        <p:nvSpPr>
          <p:cNvPr id="10248" name="Text Box 16"/>
          <p:cNvSpPr txBox="1">
            <a:spLocks noChangeArrowheads="1"/>
          </p:cNvSpPr>
          <p:nvPr/>
        </p:nvSpPr>
        <p:spPr bwMode="auto">
          <a:xfrm>
            <a:off x="2554288" y="4797425"/>
            <a:ext cx="16033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>
                <a:solidFill>
                  <a:schemeClr val="tx1"/>
                </a:solidFill>
              </a:rPr>
              <a:t>Любое видео.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1600">
                <a:solidFill>
                  <a:schemeClr val="tx1"/>
                </a:solidFill>
              </a:rPr>
              <a:t>mp3 </a:t>
            </a:r>
            <a:r>
              <a:rPr lang="ru-RU" altLang="ru-RU" sz="1600">
                <a:solidFill>
                  <a:schemeClr val="tx1"/>
                </a:solidFill>
              </a:rPr>
              <a:t>аудио</a:t>
            </a:r>
          </a:p>
        </p:txBody>
      </p:sp>
      <p:sp>
        <p:nvSpPr>
          <p:cNvPr id="10249" name="Text Box 17"/>
          <p:cNvSpPr txBox="1">
            <a:spLocks noChangeArrowheads="1"/>
          </p:cNvSpPr>
          <p:nvPr/>
        </p:nvSpPr>
        <p:spPr bwMode="auto">
          <a:xfrm>
            <a:off x="5761038" y="4822825"/>
            <a:ext cx="140176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1600">
                <a:solidFill>
                  <a:schemeClr val="tx1"/>
                </a:solidFill>
              </a:rPr>
              <a:t>html </a:t>
            </a:r>
            <a:r>
              <a:rPr lang="ru-RU" altLang="ru-RU" sz="1600">
                <a:solidFill>
                  <a:schemeClr val="tx1"/>
                </a:solidFill>
              </a:rPr>
              <a:t>файлы</a:t>
            </a:r>
          </a:p>
        </p:txBody>
      </p:sp>
      <p:pic>
        <p:nvPicPr>
          <p:cNvPr id="10250" name="Picture 18" descr="Сним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5135563"/>
            <a:ext cx="129698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AutoShape 20"/>
          <p:cNvSpPr>
            <a:spLocks noChangeArrowheads="1"/>
          </p:cNvSpPr>
          <p:nvPr/>
        </p:nvSpPr>
        <p:spPr bwMode="auto">
          <a:xfrm>
            <a:off x="539750" y="1628775"/>
            <a:ext cx="5545138" cy="230505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  <p:sp>
        <p:nvSpPr>
          <p:cNvPr id="10252" name="Text Box 21"/>
          <p:cNvSpPr txBox="1">
            <a:spLocks noChangeArrowheads="1"/>
          </p:cNvSpPr>
          <p:nvPr/>
        </p:nvSpPr>
        <p:spPr bwMode="auto">
          <a:xfrm>
            <a:off x="700088" y="1631950"/>
            <a:ext cx="5441950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	Средствами </a:t>
            </a:r>
            <a:r>
              <a:rPr lang="en-US" altLang="ru-RU" sz="1800">
                <a:solidFill>
                  <a:schemeClr val="tx1"/>
                </a:solidFill>
              </a:rPr>
              <a:t>Word</a:t>
            </a:r>
            <a:r>
              <a:rPr lang="ru-RU" altLang="ru-RU" sz="180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1. Добавляем в текстовые </a:t>
            </a:r>
            <a:r>
              <a:rPr lang="en-US" altLang="ru-RU" sz="1800">
                <a:solidFill>
                  <a:schemeClr val="tx1"/>
                </a:solidFill>
              </a:rPr>
              <a:t>doc </a:t>
            </a:r>
            <a:r>
              <a:rPr lang="ru-RU" altLang="ru-RU" sz="1800">
                <a:solidFill>
                  <a:schemeClr val="tx1"/>
                </a:solidFill>
              </a:rPr>
              <a:t>файлы картинки, схемы, графики, таблицы, фото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2. Расставляем ссылки на видео, аудио и 3</a:t>
            </a:r>
            <a:r>
              <a:rPr lang="en-US" altLang="ru-RU" sz="1800">
                <a:solidFill>
                  <a:schemeClr val="tx1"/>
                </a:solidFill>
              </a:rPr>
              <a:t>D</a:t>
            </a:r>
            <a:endParaRPr lang="ru-RU" altLang="ru-RU" sz="180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3. Расставляем ссылки из одного </a:t>
            </a:r>
            <a:r>
              <a:rPr lang="en-US" altLang="ru-RU" sz="1800">
                <a:solidFill>
                  <a:schemeClr val="tx1"/>
                </a:solidFill>
              </a:rPr>
              <a:t>doc </a:t>
            </a:r>
            <a:r>
              <a:rPr lang="ru-RU" altLang="ru-RU" sz="1800">
                <a:solidFill>
                  <a:schemeClr val="tx1"/>
                </a:solidFill>
              </a:rPr>
              <a:t>файла на другие </a:t>
            </a:r>
            <a:r>
              <a:rPr lang="en-US" altLang="ru-RU" sz="1800">
                <a:solidFill>
                  <a:schemeClr val="tx1"/>
                </a:solidFill>
              </a:rPr>
              <a:t>doc </a:t>
            </a:r>
            <a:r>
              <a:rPr lang="ru-RU" altLang="ru-RU" sz="1800">
                <a:solidFill>
                  <a:schemeClr val="tx1"/>
                </a:solidFill>
              </a:rPr>
              <a:t>файлы</a:t>
            </a:r>
          </a:p>
        </p:txBody>
      </p:sp>
      <p:grpSp>
        <p:nvGrpSpPr>
          <p:cNvPr id="10253" name="Group 24"/>
          <p:cNvGrpSpPr>
            <a:grpSpLocks/>
          </p:cNvGrpSpPr>
          <p:nvPr/>
        </p:nvGrpSpPr>
        <p:grpSpPr bwMode="auto">
          <a:xfrm>
            <a:off x="7164388" y="1700213"/>
            <a:ext cx="885825" cy="2219325"/>
            <a:chOff x="521" y="1207"/>
            <a:chExt cx="558" cy="1398"/>
          </a:xfrm>
        </p:grpSpPr>
        <p:sp>
          <p:nvSpPr>
            <p:cNvPr id="10276" name="Rectangle 25"/>
            <p:cNvSpPr>
              <a:spLocks noChangeArrowheads="1"/>
            </p:cNvSpPr>
            <p:nvPr/>
          </p:nvSpPr>
          <p:spPr bwMode="auto">
            <a:xfrm>
              <a:off x="521" y="1207"/>
              <a:ext cx="454" cy="13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ru-RU" altLang="ru-RU" sz="2000">
                <a:solidFill>
                  <a:schemeClr val="tx1"/>
                </a:solidFill>
              </a:endParaRPr>
            </a:p>
          </p:txBody>
        </p:sp>
        <p:pic>
          <p:nvPicPr>
            <p:cNvPr id="10277" name="Picture 26" descr="Снимок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207"/>
              <a:ext cx="336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78" name="Text Box 27"/>
            <p:cNvSpPr txBox="1">
              <a:spLocks noChangeArrowheads="1"/>
            </p:cNvSpPr>
            <p:nvPr/>
          </p:nvSpPr>
          <p:spPr bwMode="auto">
            <a:xfrm>
              <a:off x="612" y="1595"/>
              <a:ext cx="467" cy="10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 текст, 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текст..,</a:t>
              </a:r>
            </a:p>
          </p:txBody>
        </p:sp>
      </p:grpSp>
      <p:grpSp>
        <p:nvGrpSpPr>
          <p:cNvPr id="10254" name="Group 32"/>
          <p:cNvGrpSpPr>
            <a:grpSpLocks/>
          </p:cNvGrpSpPr>
          <p:nvPr/>
        </p:nvGrpSpPr>
        <p:grpSpPr bwMode="auto">
          <a:xfrm>
            <a:off x="8027988" y="4076700"/>
            <a:ext cx="885825" cy="2200275"/>
            <a:chOff x="521" y="1207"/>
            <a:chExt cx="558" cy="1386"/>
          </a:xfrm>
        </p:grpSpPr>
        <p:sp>
          <p:nvSpPr>
            <p:cNvPr id="10273" name="Rectangle 33"/>
            <p:cNvSpPr>
              <a:spLocks noChangeArrowheads="1"/>
            </p:cNvSpPr>
            <p:nvPr/>
          </p:nvSpPr>
          <p:spPr bwMode="auto">
            <a:xfrm>
              <a:off x="521" y="1207"/>
              <a:ext cx="454" cy="13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ru-RU" altLang="ru-RU" sz="2000">
                <a:solidFill>
                  <a:schemeClr val="tx1"/>
                </a:solidFill>
              </a:endParaRPr>
            </a:p>
          </p:txBody>
        </p:sp>
        <p:pic>
          <p:nvPicPr>
            <p:cNvPr id="10274" name="Picture 34" descr="Снимок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207"/>
              <a:ext cx="336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75" name="Text Box 35"/>
            <p:cNvSpPr txBox="1">
              <a:spLocks noChangeArrowheads="1"/>
            </p:cNvSpPr>
            <p:nvPr/>
          </p:nvSpPr>
          <p:spPr bwMode="auto">
            <a:xfrm>
              <a:off x="612" y="1583"/>
              <a:ext cx="467" cy="10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 текст, 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текст..,</a:t>
              </a:r>
            </a:p>
          </p:txBody>
        </p:sp>
      </p:grpSp>
      <p:pic>
        <p:nvPicPr>
          <p:cNvPr id="10255" name="Picture 37" descr="Снимо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636838"/>
            <a:ext cx="79216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6" name="Group 28"/>
          <p:cNvGrpSpPr>
            <a:grpSpLocks/>
          </p:cNvGrpSpPr>
          <p:nvPr/>
        </p:nvGrpSpPr>
        <p:grpSpPr bwMode="auto">
          <a:xfrm>
            <a:off x="7667625" y="2781300"/>
            <a:ext cx="885825" cy="2219325"/>
            <a:chOff x="521" y="1207"/>
            <a:chExt cx="558" cy="1398"/>
          </a:xfrm>
        </p:grpSpPr>
        <p:sp>
          <p:nvSpPr>
            <p:cNvPr id="10270" name="Rectangle 29"/>
            <p:cNvSpPr>
              <a:spLocks noChangeArrowheads="1"/>
            </p:cNvSpPr>
            <p:nvPr/>
          </p:nvSpPr>
          <p:spPr bwMode="auto">
            <a:xfrm>
              <a:off x="521" y="1207"/>
              <a:ext cx="454" cy="13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ru-RU" altLang="ru-RU" sz="2000">
                <a:solidFill>
                  <a:schemeClr val="tx1"/>
                </a:solidFill>
              </a:endParaRPr>
            </a:p>
          </p:txBody>
        </p:sp>
        <p:pic>
          <p:nvPicPr>
            <p:cNvPr id="10271" name="Picture 30" descr="Снимок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207"/>
              <a:ext cx="336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72" name="Text Box 31"/>
            <p:cNvSpPr txBox="1">
              <a:spLocks noChangeArrowheads="1"/>
            </p:cNvSpPr>
            <p:nvPr/>
          </p:nvSpPr>
          <p:spPr bwMode="auto">
            <a:xfrm>
              <a:off x="612" y="1595"/>
              <a:ext cx="467" cy="10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 текст, 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текст..,</a:t>
              </a:r>
            </a:p>
          </p:txBody>
        </p:sp>
      </p:grpSp>
      <p:pic>
        <p:nvPicPr>
          <p:cNvPr id="10257" name="Picture 40" descr="Бросок гранаты по танк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716338"/>
            <a:ext cx="7207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8" name="Line 43"/>
          <p:cNvSpPr>
            <a:spLocks noChangeShapeType="1"/>
          </p:cNvSpPr>
          <p:nvPr/>
        </p:nvSpPr>
        <p:spPr bwMode="auto">
          <a:xfrm flipH="1" flipV="1">
            <a:off x="6948488" y="5805488"/>
            <a:ext cx="1168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9" name="Line 44"/>
          <p:cNvSpPr>
            <a:spLocks noChangeShapeType="1"/>
          </p:cNvSpPr>
          <p:nvPr/>
        </p:nvSpPr>
        <p:spPr bwMode="auto">
          <a:xfrm flipH="1">
            <a:off x="6732588" y="4581525"/>
            <a:ext cx="1112837" cy="911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0" name="Line 45"/>
          <p:cNvSpPr>
            <a:spLocks noChangeShapeType="1"/>
          </p:cNvSpPr>
          <p:nvPr/>
        </p:nvSpPr>
        <p:spPr bwMode="auto">
          <a:xfrm flipH="1">
            <a:off x="3959225" y="3357563"/>
            <a:ext cx="3276600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1" name="Line 46"/>
          <p:cNvSpPr>
            <a:spLocks noChangeShapeType="1"/>
          </p:cNvSpPr>
          <p:nvPr/>
        </p:nvSpPr>
        <p:spPr bwMode="auto">
          <a:xfrm flipH="1">
            <a:off x="3959225" y="3644900"/>
            <a:ext cx="3852863" cy="1979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2" name="Freeform 50"/>
          <p:cNvSpPr>
            <a:spLocks/>
          </p:cNvSpPr>
          <p:nvPr/>
        </p:nvSpPr>
        <p:spPr bwMode="auto">
          <a:xfrm>
            <a:off x="7667625" y="2278063"/>
            <a:ext cx="1031875" cy="838200"/>
          </a:xfrm>
          <a:custGeom>
            <a:avLst/>
            <a:gdLst>
              <a:gd name="T0" fmla="*/ 0 w 650"/>
              <a:gd name="T1" fmla="*/ 2147483647 h 528"/>
              <a:gd name="T2" fmla="*/ 2147483647 w 650"/>
              <a:gd name="T3" fmla="*/ 2147483647 h 528"/>
              <a:gd name="T4" fmla="*/ 2147483647 w 650"/>
              <a:gd name="T5" fmla="*/ 2147483647 h 528"/>
              <a:gd name="T6" fmla="*/ 2147483647 w 65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50" h="528">
                <a:moveTo>
                  <a:pt x="0" y="181"/>
                </a:moveTo>
                <a:cubicBezTo>
                  <a:pt x="265" y="90"/>
                  <a:pt x="530" y="0"/>
                  <a:pt x="590" y="45"/>
                </a:cubicBezTo>
                <a:cubicBezTo>
                  <a:pt x="650" y="90"/>
                  <a:pt x="408" y="378"/>
                  <a:pt x="363" y="453"/>
                </a:cubicBezTo>
                <a:cubicBezTo>
                  <a:pt x="318" y="528"/>
                  <a:pt x="318" y="513"/>
                  <a:pt x="318" y="498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3" name="Line 53"/>
          <p:cNvSpPr>
            <a:spLocks noChangeShapeType="1"/>
          </p:cNvSpPr>
          <p:nvPr/>
        </p:nvSpPr>
        <p:spPr bwMode="auto">
          <a:xfrm flipV="1">
            <a:off x="8172450" y="2997200"/>
            <a:ext cx="144463" cy="714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4" name="Line 55"/>
          <p:cNvSpPr>
            <a:spLocks noChangeShapeType="1"/>
          </p:cNvSpPr>
          <p:nvPr/>
        </p:nvSpPr>
        <p:spPr bwMode="auto">
          <a:xfrm flipV="1">
            <a:off x="8220075" y="2914650"/>
            <a:ext cx="0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5" name="Freeform 56"/>
          <p:cNvSpPr>
            <a:spLocks/>
          </p:cNvSpPr>
          <p:nvPr/>
        </p:nvSpPr>
        <p:spPr bwMode="auto">
          <a:xfrm>
            <a:off x="8243888" y="3573463"/>
            <a:ext cx="479425" cy="503237"/>
          </a:xfrm>
          <a:custGeom>
            <a:avLst/>
            <a:gdLst>
              <a:gd name="T0" fmla="*/ 0 w 302"/>
              <a:gd name="T1" fmla="*/ 2147483647 h 317"/>
              <a:gd name="T2" fmla="*/ 2147483647 w 302"/>
              <a:gd name="T3" fmla="*/ 2147483647 h 317"/>
              <a:gd name="T4" fmla="*/ 2147483647 w 302"/>
              <a:gd name="T5" fmla="*/ 2147483647 h 3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02" h="317">
                <a:moveTo>
                  <a:pt x="0" y="45"/>
                </a:moveTo>
                <a:cubicBezTo>
                  <a:pt x="121" y="22"/>
                  <a:pt x="242" y="0"/>
                  <a:pt x="272" y="45"/>
                </a:cubicBezTo>
                <a:cubicBezTo>
                  <a:pt x="302" y="90"/>
                  <a:pt x="197" y="272"/>
                  <a:pt x="182" y="317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6" name="Line 57"/>
          <p:cNvSpPr>
            <a:spLocks noChangeShapeType="1"/>
          </p:cNvSpPr>
          <p:nvPr/>
        </p:nvSpPr>
        <p:spPr bwMode="auto">
          <a:xfrm flipV="1">
            <a:off x="8532813" y="3965575"/>
            <a:ext cx="107950" cy="107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7" name="Line 58"/>
          <p:cNvSpPr>
            <a:spLocks noChangeShapeType="1"/>
          </p:cNvSpPr>
          <p:nvPr/>
        </p:nvSpPr>
        <p:spPr bwMode="auto">
          <a:xfrm flipV="1">
            <a:off x="8532813" y="3933825"/>
            <a:ext cx="0" cy="142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268" name="Picture 11" descr="imgs+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3" y="5529263"/>
            <a:ext cx="10096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9" name="TextBox 1"/>
          <p:cNvSpPr txBox="1">
            <a:spLocks noChangeArrowheads="1"/>
          </p:cNvSpPr>
          <p:nvPr/>
        </p:nvSpPr>
        <p:spPr bwMode="auto">
          <a:xfrm>
            <a:off x="469900" y="1133475"/>
            <a:ext cx="72120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Для создания курса достаточно уметь работать в </a:t>
            </a:r>
            <a:r>
              <a:rPr lang="en-US" altLang="ru-RU" sz="2000">
                <a:solidFill>
                  <a:schemeClr val="tx1"/>
                </a:solidFill>
              </a:rPr>
              <a:t>MS Word</a:t>
            </a:r>
            <a:r>
              <a:rPr lang="ru-RU" altLang="ru-RU" sz="2000">
                <a:solidFill>
                  <a:schemeClr val="tx1"/>
                </a:solidFill>
              </a:rPr>
              <a:t>!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1409_Шаблон">
  <a:themeElements>
    <a:clrScheme name="14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14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1409_Шаблон</Template>
  <TotalTime>2424</TotalTime>
  <Words>3772</Words>
  <Application>Microsoft Office PowerPoint</Application>
  <PresentationFormat>Экран (4:3)</PresentationFormat>
  <Paragraphs>284</Paragraphs>
  <Slides>33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Times New Roman</vt:lpstr>
      <vt:lpstr>Wingdings</vt:lpstr>
      <vt:lpstr>1409_Шаблон</vt:lpstr>
      <vt:lpstr>Автоматизация электронного и смешанного обучения с помощью «1C:Электронное обучение. Корпоративный университет» </vt:lpstr>
      <vt:lpstr>Назначение программы  «1С:Электронное обучение. Корпоративный университет»</vt:lpstr>
      <vt:lpstr>Настройка для учебных центров</vt:lpstr>
      <vt:lpstr>Ключевые преимущества</vt:lpstr>
      <vt:lpstr>Бесшовная интеграция с «Веб-кабинетом преподавателя и обучающегося»</vt:lpstr>
      <vt:lpstr>Веб-кабинет сегодня и вскоре</vt:lpstr>
      <vt:lpstr>Технологически современная конфигурация</vt:lpstr>
      <vt:lpstr>Разработка электронных курсов и тестов</vt:lpstr>
      <vt:lpstr>Создание электронного мультимедийного курса</vt:lpstr>
      <vt:lpstr>Практикоориентированные тесты</vt:lpstr>
      <vt:lpstr>Публикации электронных курсов и тестов</vt:lpstr>
      <vt:lpstr>Электронные контрольные работы</vt:lpstr>
      <vt:lpstr>BigBlueButton - программа проведения вебинаров</vt:lpstr>
      <vt:lpstr>Переход к вебинару  из личного кабинета обучающегося</vt:lpstr>
      <vt:lpstr>Вебинары: настройки, фиксация итогов</vt:lpstr>
      <vt:lpstr>Управление обучением</vt:lpstr>
      <vt:lpstr>Вид обучения</vt:lpstr>
      <vt:lpstr>Проведение обучения</vt:lpstr>
      <vt:lpstr>Гибкая настройка прав доступа</vt:lpstr>
      <vt:lpstr>Сертификаты выпускникам</vt:lpstr>
      <vt:lpstr>Новости</vt:lpstr>
      <vt:lpstr>Рассылки сообщений</vt:lpstr>
      <vt:lpstr>Учебные форумы</vt:lpstr>
      <vt:lpstr>Отчеты</vt:lpstr>
      <vt:lpstr>Оценка удачности тестовых вопросов</vt:lpstr>
      <vt:lpstr>Пин-коды для продажи доступа к обучению</vt:lpstr>
      <vt:lpstr>Регистрация нового  обучающегося через веб-кабинет</vt:lpstr>
      <vt:lpstr>Интеграция с «1С:Управление учебным центром»</vt:lpstr>
      <vt:lpstr>Презентация PowerPoint</vt:lpstr>
      <vt:lpstr>Управление пользователями</vt:lpstr>
      <vt:lpstr>Внедрения в учебных центрах,  требования к серверам </vt:lpstr>
      <vt:lpstr>Ознакомиться  легко:  все ссылки на SDO.1C.RU</vt:lpstr>
      <vt:lpstr>1С:Электронное обучение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доклада</dc:title>
  <dc:creator>admin</dc:creator>
  <cp:lastModifiedBy>Fedorchenko</cp:lastModifiedBy>
  <cp:revision>204</cp:revision>
  <dcterms:created xsi:type="dcterms:W3CDTF">2014-08-20T11:28:12Z</dcterms:created>
  <dcterms:modified xsi:type="dcterms:W3CDTF">2024-02-01T12:17:30Z</dcterms:modified>
</cp:coreProperties>
</file>