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embeddedFontLst>
    <p:embeddedFont>
      <p:font typeface="Open Sans" pitchFamily="2" charset="0"/>
      <p:regular r:id="rId26"/>
      <p:bold r:id="rId27"/>
      <p:italic r:id="rId28"/>
      <p:boldItalic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3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</a:p>
        </p:txBody>
      </p:sp>
      <p:sp>
        <p:nvSpPr>
          <p:cNvPr id="136" name="PlaceHolder 4"/>
          <p:cNvSpPr>
            <a:spLocks noGrp="1"/>
          </p:cNvSpPr>
          <p:nvPr>
            <p:ph type="dt" idx="1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</a:p>
        </p:txBody>
      </p:sp>
      <p:sp>
        <p:nvSpPr>
          <p:cNvPr id="137" name="PlaceHolder 5"/>
          <p:cNvSpPr>
            <a:spLocks noGrp="1"/>
          </p:cNvSpPr>
          <p:nvPr>
            <p:ph type="ftr" idx="1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</a:p>
        </p:txBody>
      </p:sp>
      <p:sp>
        <p:nvSpPr>
          <p:cNvPr id="138" name="PlaceHolder 6"/>
          <p:cNvSpPr>
            <a:spLocks noGrp="1"/>
          </p:cNvSpPr>
          <p:nvPr>
            <p:ph type="sldNum" idx="1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FF891D2D-EBD8-42B9-A18A-6A1DF9885419}" type="slidenum"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ru-RU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ln w="0">
            <a:noFill/>
          </a:ln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>
              <a:buNone/>
            </a:pPr>
            <a:endParaRPr lang="ru-RU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 type="sldNum" idx="14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>
            <a:lvl1pPr indent="0" algn="r">
              <a:lnSpc>
                <a:spcPct val="100000"/>
              </a:lnSpc>
              <a:buNone/>
              <a:defRPr lang="ru-RU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F4A7558C-7836-4ECA-B274-2DA3D2D9A402}" type="slidenum">
              <a:rPr lang="ru-RU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4</a:t>
            </a:fld>
            <a:endParaRPr lang="ru-RU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514680" y="966960"/>
            <a:ext cx="5448960" cy="2052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3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A81879FD-EEA0-4D1E-8E66-689AA95F3E1A}" type="slidenum">
              <a: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Google Shape;14;p2"/>
          <p:cNvSpPr/>
          <p:nvPr/>
        </p:nvSpPr>
        <p:spPr>
          <a:xfrm rot="10800000" flipH="1">
            <a:off x="0" y="720"/>
            <a:ext cx="9118800" cy="2075760"/>
          </a:xfrm>
          <a:prstGeom prst="rtTriangle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" name="Google Shape;15;p2"/>
          <p:cNvSpPr/>
          <p:nvPr/>
        </p:nvSpPr>
        <p:spPr>
          <a:xfrm rot="10800000" flipH="1">
            <a:off x="0" y="720"/>
            <a:ext cx="9118800" cy="1521360"/>
          </a:xfrm>
          <a:prstGeom prst="rtTriangle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7" name="Google Shape;16;p2"/>
          <p:cNvPicPr/>
          <p:nvPr/>
        </p:nvPicPr>
        <p:blipFill>
          <a:blip r:embed="rId2"/>
          <a:stretch/>
        </p:blipFill>
        <p:spPr>
          <a:xfrm>
            <a:off x="8077320" y="4371120"/>
            <a:ext cx="887400" cy="5914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8" name="Google Shape;17;p2"/>
          <p:cNvCxnSpPr/>
          <p:nvPr/>
        </p:nvCxnSpPr>
        <p:spPr>
          <a:xfrm flipV="1">
            <a:off x="4024440" y="3768480"/>
            <a:ext cx="5128560" cy="1398960"/>
          </a:xfrm>
          <a:prstGeom prst="straightConnector1">
            <a:avLst/>
          </a:prstGeom>
          <a:ln w="38100">
            <a:solidFill>
              <a:srgbClr val="F58220"/>
            </a:solidFill>
            <a:round/>
          </a:ln>
        </p:spPr>
      </p:cxnSp>
      <p:cxnSp>
        <p:nvCxnSpPr>
          <p:cNvPr id="9" name="Google Shape;18;p2"/>
          <p:cNvCxnSpPr/>
          <p:nvPr/>
        </p:nvCxnSpPr>
        <p:spPr>
          <a:xfrm>
            <a:off x="0" y="4498560"/>
            <a:ext cx="9153360" cy="645480"/>
          </a:xfrm>
          <a:prstGeom prst="straightConnector1">
            <a:avLst/>
          </a:prstGeom>
          <a:ln w="38100">
            <a:solidFill>
              <a:srgbClr val="192B55"/>
            </a:solidFill>
            <a:round/>
          </a:ln>
        </p:spPr>
      </p:cxnSp>
      <p:sp>
        <p:nvSpPr>
          <p:cNvPr id="10" name="Google Shape;19;p2"/>
          <p:cNvSpPr/>
          <p:nvPr/>
        </p:nvSpPr>
        <p:spPr>
          <a:xfrm>
            <a:off x="0" y="4963320"/>
            <a:ext cx="1098360" cy="179280"/>
          </a:xfrm>
          <a:prstGeom prst="rect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1" name="Google Shape;20;p2"/>
          <p:cNvSpPr/>
          <p:nvPr/>
        </p:nvSpPr>
        <p:spPr>
          <a:xfrm>
            <a:off x="1286640" y="4963320"/>
            <a:ext cx="786960" cy="17928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2" name="Google Shape;21;p2"/>
          <p:cNvSpPr/>
          <p:nvPr/>
        </p:nvSpPr>
        <p:spPr>
          <a:xfrm>
            <a:off x="2243880" y="4963680"/>
            <a:ext cx="635400" cy="179280"/>
          </a:xfrm>
          <a:prstGeom prst="rect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3" name="Google Shape;22;p2"/>
          <p:cNvSpPr/>
          <p:nvPr/>
        </p:nvSpPr>
        <p:spPr>
          <a:xfrm>
            <a:off x="3049200" y="4963680"/>
            <a:ext cx="433080" cy="17928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4" name="Google Shape;23;p2"/>
          <p:cNvSpPr/>
          <p:nvPr/>
        </p:nvSpPr>
        <p:spPr>
          <a:xfrm rot="3000">
            <a:off x="178200" y="4610160"/>
            <a:ext cx="2887560" cy="35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rgbClr val="192B55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" name="Google Shape;24;p2"/>
          <p:cNvPicPr/>
          <p:nvPr/>
        </p:nvPicPr>
        <p:blipFill>
          <a:blip r:embed="rId3"/>
          <a:stretch/>
        </p:blipFill>
        <p:spPr>
          <a:xfrm>
            <a:off x="178560" y="141480"/>
            <a:ext cx="2887560" cy="67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2823120" y="966960"/>
            <a:ext cx="6140160" cy="1625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3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sldNum" idx="7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C493D19E-4C93-4065-B250-81EC768C0643}" type="slidenum">
              <a: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Google Shape;29;p3"/>
          <p:cNvSpPr/>
          <p:nvPr/>
        </p:nvSpPr>
        <p:spPr>
          <a:xfrm rot="10800000" flipH="1">
            <a:off x="0" y="720"/>
            <a:ext cx="9118800" cy="2075760"/>
          </a:xfrm>
          <a:prstGeom prst="rtTriangle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97" name="Google Shape;30;p3"/>
          <p:cNvSpPr/>
          <p:nvPr/>
        </p:nvSpPr>
        <p:spPr>
          <a:xfrm rot="10800000" flipH="1">
            <a:off x="0" y="720"/>
            <a:ext cx="9118800" cy="1521360"/>
          </a:xfrm>
          <a:prstGeom prst="rtTriangle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98" name="Google Shape;31;p3"/>
          <p:cNvPicPr/>
          <p:nvPr/>
        </p:nvPicPr>
        <p:blipFill>
          <a:blip r:embed="rId2"/>
          <a:stretch/>
        </p:blipFill>
        <p:spPr>
          <a:xfrm>
            <a:off x="8077320" y="4371120"/>
            <a:ext cx="887400" cy="5914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99" name="Google Shape;32;p3"/>
          <p:cNvCxnSpPr/>
          <p:nvPr/>
        </p:nvCxnSpPr>
        <p:spPr>
          <a:xfrm flipV="1">
            <a:off x="4024440" y="3768480"/>
            <a:ext cx="5128560" cy="1398960"/>
          </a:xfrm>
          <a:prstGeom prst="straightConnector1">
            <a:avLst/>
          </a:prstGeom>
          <a:ln w="38100">
            <a:solidFill>
              <a:srgbClr val="F58220"/>
            </a:solidFill>
            <a:round/>
          </a:ln>
        </p:spPr>
      </p:cxnSp>
      <p:cxnSp>
        <p:nvCxnSpPr>
          <p:cNvPr id="100" name="Google Shape;33;p3"/>
          <p:cNvCxnSpPr/>
          <p:nvPr/>
        </p:nvCxnSpPr>
        <p:spPr>
          <a:xfrm>
            <a:off x="0" y="4498560"/>
            <a:ext cx="9153360" cy="645480"/>
          </a:xfrm>
          <a:prstGeom prst="straightConnector1">
            <a:avLst/>
          </a:prstGeom>
          <a:ln w="38100">
            <a:solidFill>
              <a:srgbClr val="192B55"/>
            </a:solidFill>
            <a:round/>
          </a:ln>
        </p:spPr>
      </p:cxnSp>
      <p:sp>
        <p:nvSpPr>
          <p:cNvPr id="101" name="Google Shape;34;p3"/>
          <p:cNvSpPr/>
          <p:nvPr/>
        </p:nvSpPr>
        <p:spPr>
          <a:xfrm>
            <a:off x="0" y="4963320"/>
            <a:ext cx="1098360" cy="179280"/>
          </a:xfrm>
          <a:prstGeom prst="rect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02" name="Google Shape;35;p3"/>
          <p:cNvSpPr/>
          <p:nvPr/>
        </p:nvSpPr>
        <p:spPr>
          <a:xfrm>
            <a:off x="1286640" y="4963320"/>
            <a:ext cx="786960" cy="17928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03" name="Google Shape;36;p3"/>
          <p:cNvSpPr/>
          <p:nvPr/>
        </p:nvSpPr>
        <p:spPr>
          <a:xfrm>
            <a:off x="2243880" y="4963680"/>
            <a:ext cx="635400" cy="179280"/>
          </a:xfrm>
          <a:prstGeom prst="rect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04" name="Google Shape;37;p3"/>
          <p:cNvSpPr/>
          <p:nvPr/>
        </p:nvSpPr>
        <p:spPr>
          <a:xfrm>
            <a:off x="3049200" y="4963680"/>
            <a:ext cx="433080" cy="17928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05" name="Google Shape;38;p3"/>
          <p:cNvSpPr/>
          <p:nvPr/>
        </p:nvSpPr>
        <p:spPr>
          <a:xfrm rot="3000">
            <a:off x="178200" y="4610160"/>
            <a:ext cx="2887560" cy="35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rgbClr val="192B55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06" name="Google Shape;39;p3"/>
          <p:cNvPicPr/>
          <p:nvPr/>
        </p:nvPicPr>
        <p:blipFill>
          <a:blip r:embed="rId3"/>
          <a:stretch/>
        </p:blipFill>
        <p:spPr>
          <a:xfrm>
            <a:off x="178560" y="141480"/>
            <a:ext cx="2887560" cy="672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1_3_1_2_1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2215080" y="447840"/>
            <a:ext cx="6746760" cy="949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lnSpcReduction="9999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sldNum" idx="8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ED994D7-8908-4160-ACB4-85A32F0C6717}" type="slidenum">
              <a: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Google Shape;45;p4"/>
          <p:cNvSpPr/>
          <p:nvPr/>
        </p:nvSpPr>
        <p:spPr>
          <a:xfrm>
            <a:off x="0" y="4798440"/>
            <a:ext cx="9143280" cy="34416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11" name="Google Shape;46;p4"/>
          <p:cNvSpPr/>
          <p:nvPr/>
        </p:nvSpPr>
        <p:spPr>
          <a:xfrm rot="3000">
            <a:off x="179280" y="4775040"/>
            <a:ext cx="260820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2" name="Google Shape;47;p4"/>
          <p:cNvPicPr/>
          <p:nvPr/>
        </p:nvPicPr>
        <p:blipFill>
          <a:blip r:embed="rId2"/>
          <a:stretch/>
        </p:blipFill>
        <p:spPr>
          <a:xfrm>
            <a:off x="64080" y="63000"/>
            <a:ext cx="1689120" cy="392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3" name="Google Shape;48;p4"/>
          <p:cNvSpPr/>
          <p:nvPr/>
        </p:nvSpPr>
        <p:spPr>
          <a:xfrm rot="10800000">
            <a:off x="1811160" y="0"/>
            <a:ext cx="7333560" cy="466200"/>
          </a:xfrm>
          <a:prstGeom prst="rtTriangle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77760" rIns="90000" bIns="7776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14" name="Google Shape;49;p4"/>
          <p:cNvPicPr/>
          <p:nvPr/>
        </p:nvPicPr>
        <p:blipFill>
          <a:blip r:embed="rId3"/>
          <a:stretch/>
        </p:blipFill>
        <p:spPr>
          <a:xfrm>
            <a:off x="8514000" y="4808160"/>
            <a:ext cx="465120" cy="30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1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1884600" y="360"/>
            <a:ext cx="7079760" cy="453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lnSpcReduction="9999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ldNum" idx="9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7DAFC84-28F4-4671-889E-245C27D11B9A}" type="slidenum">
              <a: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Google Shape;54;p5"/>
          <p:cNvSpPr/>
          <p:nvPr/>
        </p:nvSpPr>
        <p:spPr>
          <a:xfrm>
            <a:off x="0" y="4798440"/>
            <a:ext cx="9143280" cy="34416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120" name="Google Shape;55;p5"/>
          <p:cNvPicPr/>
          <p:nvPr/>
        </p:nvPicPr>
        <p:blipFill>
          <a:blip r:embed="rId2"/>
          <a:stretch/>
        </p:blipFill>
        <p:spPr>
          <a:xfrm>
            <a:off x="48600" y="55440"/>
            <a:ext cx="1479240" cy="344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1" name="Google Shape;56;p5"/>
          <p:cNvPicPr/>
          <p:nvPr/>
        </p:nvPicPr>
        <p:blipFill>
          <a:blip r:embed="rId3"/>
          <a:stretch/>
        </p:blipFill>
        <p:spPr>
          <a:xfrm>
            <a:off x="8514000" y="4808160"/>
            <a:ext cx="465120" cy="30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2" name="Google Shape;57;p5"/>
          <p:cNvSpPr/>
          <p:nvPr/>
        </p:nvSpPr>
        <p:spPr>
          <a:xfrm rot="3000">
            <a:off x="179280" y="4775040"/>
            <a:ext cx="260820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1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25" name="PlaceHolder 1"/>
          <p:cNvSpPr>
            <a:spLocks noGrp="1"/>
          </p:cNvSpPr>
          <p:nvPr>
            <p:ph type="sldNum" idx="10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DAE08EB9-CE9E-4037-BEBA-57AA1ED6EFF5}" type="slidenum">
              <a: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Google Shape;60;p6"/>
          <p:cNvSpPr/>
          <p:nvPr/>
        </p:nvSpPr>
        <p:spPr>
          <a:xfrm>
            <a:off x="0" y="4641840"/>
            <a:ext cx="9143280" cy="50076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27" name="Google Shape;61;p6"/>
          <p:cNvSpPr/>
          <p:nvPr/>
        </p:nvSpPr>
        <p:spPr>
          <a:xfrm rot="10800000">
            <a:off x="1811160" y="0"/>
            <a:ext cx="7333560" cy="466200"/>
          </a:xfrm>
          <a:prstGeom prst="rtTriangle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77760" rIns="90000" bIns="7776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28" name="Google Shape;62;p6"/>
          <p:cNvSpPr/>
          <p:nvPr/>
        </p:nvSpPr>
        <p:spPr>
          <a:xfrm rot="3600">
            <a:off x="7296480" y="-38880"/>
            <a:ext cx="1990800" cy="21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180720" y="588960"/>
            <a:ext cx="8782200" cy="398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title"/>
          </p:nvPr>
        </p:nvSpPr>
        <p:spPr>
          <a:xfrm>
            <a:off x="180720" y="4745520"/>
            <a:ext cx="8291160" cy="344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70000" lnSpcReduction="19999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31" name="Google Shape;65;p6"/>
          <p:cNvPicPr/>
          <p:nvPr/>
        </p:nvPicPr>
        <p:blipFill>
          <a:blip r:embed="rId2"/>
          <a:stretch/>
        </p:blipFill>
        <p:spPr>
          <a:xfrm>
            <a:off x="64080" y="63000"/>
            <a:ext cx="1689120" cy="39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32" name="Google Shape;66;p6"/>
          <p:cNvPicPr/>
          <p:nvPr/>
        </p:nvPicPr>
        <p:blipFill>
          <a:blip r:embed="rId3"/>
          <a:stretch/>
        </p:blipFill>
        <p:spPr>
          <a:xfrm>
            <a:off x="8514000" y="4808160"/>
            <a:ext cx="465120" cy="309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1_1_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sldNum" idx="2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DCB6624-2E09-4C72-8596-570B7E1ADB64}" type="slidenum">
              <a: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Google Shape;69;p7"/>
          <p:cNvSpPr/>
          <p:nvPr/>
        </p:nvSpPr>
        <p:spPr>
          <a:xfrm>
            <a:off x="0" y="4641840"/>
            <a:ext cx="9143280" cy="50076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0" name="Google Shape;70;p7"/>
          <p:cNvSpPr/>
          <p:nvPr/>
        </p:nvSpPr>
        <p:spPr>
          <a:xfrm rot="3600">
            <a:off x="2009520" y="149760"/>
            <a:ext cx="199080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80720" y="588960"/>
            <a:ext cx="4305960" cy="398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title"/>
          </p:nvPr>
        </p:nvSpPr>
        <p:spPr>
          <a:xfrm>
            <a:off x="180720" y="4745520"/>
            <a:ext cx="8782200" cy="344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70000" lnSpcReduction="19999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23" name="Google Shape;73;p7"/>
          <p:cNvPicPr/>
          <p:nvPr/>
        </p:nvPicPr>
        <p:blipFill>
          <a:blip r:embed="rId2"/>
          <a:stretch/>
        </p:blipFill>
        <p:spPr>
          <a:xfrm>
            <a:off x="64080" y="63000"/>
            <a:ext cx="1689120" cy="3927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" name="Google Shape;74;p7"/>
          <p:cNvSpPr/>
          <p:nvPr/>
        </p:nvSpPr>
        <p:spPr>
          <a:xfrm rot="10800000">
            <a:off x="1811160" y="0"/>
            <a:ext cx="7333560" cy="466200"/>
          </a:xfrm>
          <a:prstGeom prst="rtTriangle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77760" rIns="90000" bIns="7776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39680" y="572760"/>
            <a:ext cx="4305960" cy="3984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26" name="Google Shape;76;p7"/>
          <p:cNvPicPr/>
          <p:nvPr/>
        </p:nvPicPr>
        <p:blipFill>
          <a:blip r:embed="rId3"/>
          <a:stretch/>
        </p:blipFill>
        <p:spPr>
          <a:xfrm>
            <a:off x="8514000" y="4808160"/>
            <a:ext cx="465120" cy="309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1_1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28" name="PlaceHolder 1"/>
          <p:cNvSpPr>
            <a:spLocks noGrp="1"/>
          </p:cNvSpPr>
          <p:nvPr>
            <p:ph type="sldNum" idx="3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E1B8F58-7511-47BF-8FA9-EC421BDF2706}" type="slidenum">
              <a: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710960" y="588960"/>
            <a:ext cx="4251600" cy="413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lnSpcReduction="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0" name="Google Shape;80;p8"/>
          <p:cNvSpPr/>
          <p:nvPr/>
        </p:nvSpPr>
        <p:spPr>
          <a:xfrm>
            <a:off x="0" y="4798800"/>
            <a:ext cx="9143280" cy="34416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title"/>
          </p:nvPr>
        </p:nvSpPr>
        <p:spPr>
          <a:xfrm>
            <a:off x="180000" y="588960"/>
            <a:ext cx="4414320" cy="794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85400" y="1454400"/>
            <a:ext cx="4414320" cy="32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33" name="Google Shape;83;p8"/>
          <p:cNvSpPr/>
          <p:nvPr/>
        </p:nvSpPr>
        <p:spPr>
          <a:xfrm rot="10800000">
            <a:off x="1811160" y="0"/>
            <a:ext cx="7333560" cy="466200"/>
          </a:xfrm>
          <a:prstGeom prst="rtTriangle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77760" rIns="90000" bIns="7776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34" name="Google Shape;84;p8"/>
          <p:cNvPicPr/>
          <p:nvPr/>
        </p:nvPicPr>
        <p:blipFill>
          <a:blip r:embed="rId2"/>
          <a:stretch/>
        </p:blipFill>
        <p:spPr>
          <a:xfrm>
            <a:off x="64080" y="63000"/>
            <a:ext cx="1689120" cy="39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35" name="Google Shape;85;p8"/>
          <p:cNvPicPr/>
          <p:nvPr/>
        </p:nvPicPr>
        <p:blipFill>
          <a:blip r:embed="rId3"/>
          <a:stretch/>
        </p:blipFill>
        <p:spPr>
          <a:xfrm>
            <a:off x="8514000" y="4808160"/>
            <a:ext cx="465120" cy="30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6" name="Google Shape;86;p8"/>
          <p:cNvSpPr/>
          <p:nvPr/>
        </p:nvSpPr>
        <p:spPr>
          <a:xfrm rot="3000">
            <a:off x="179280" y="4775040"/>
            <a:ext cx="260820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1_1_2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38" name="PlaceHolder 1"/>
          <p:cNvSpPr>
            <a:spLocks noGrp="1"/>
          </p:cNvSpPr>
          <p:nvPr>
            <p:ph type="sldNum" idx="4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43691F3-F677-4E39-A185-129FED033EB1}" type="slidenum">
              <a: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180000" y="600840"/>
            <a:ext cx="4251600" cy="41367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lnSpcReduction="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0" name="Google Shape;90;p9"/>
          <p:cNvSpPr/>
          <p:nvPr/>
        </p:nvSpPr>
        <p:spPr>
          <a:xfrm>
            <a:off x="0" y="4798800"/>
            <a:ext cx="9143280" cy="34416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title"/>
          </p:nvPr>
        </p:nvSpPr>
        <p:spPr>
          <a:xfrm>
            <a:off x="4550040" y="600840"/>
            <a:ext cx="4414320" cy="794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4550040" y="1468800"/>
            <a:ext cx="4414320" cy="3270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43" name="Google Shape;93;p9"/>
          <p:cNvSpPr/>
          <p:nvPr/>
        </p:nvSpPr>
        <p:spPr>
          <a:xfrm rot="10800000">
            <a:off x="1811160" y="0"/>
            <a:ext cx="7333560" cy="466200"/>
          </a:xfrm>
          <a:prstGeom prst="rtTriangle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77760" rIns="90000" bIns="7776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44" name="Google Shape;94;p9"/>
          <p:cNvPicPr/>
          <p:nvPr/>
        </p:nvPicPr>
        <p:blipFill>
          <a:blip r:embed="rId2"/>
          <a:stretch/>
        </p:blipFill>
        <p:spPr>
          <a:xfrm>
            <a:off x="64080" y="63000"/>
            <a:ext cx="1689120" cy="3927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45" name="Google Shape;95;p9"/>
          <p:cNvPicPr/>
          <p:nvPr/>
        </p:nvPicPr>
        <p:blipFill>
          <a:blip r:embed="rId3"/>
          <a:stretch/>
        </p:blipFill>
        <p:spPr>
          <a:xfrm>
            <a:off x="8514000" y="4808160"/>
            <a:ext cx="465120" cy="309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6" name="Google Shape;96;p9"/>
          <p:cNvSpPr/>
          <p:nvPr/>
        </p:nvSpPr>
        <p:spPr>
          <a:xfrm rot="3000">
            <a:off x="179280" y="4775040"/>
            <a:ext cx="260820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1_1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48" name="PlaceHolder 1"/>
          <p:cNvSpPr>
            <a:spLocks noGrp="1"/>
          </p:cNvSpPr>
          <p:nvPr>
            <p:ph type="sldNum" idx="5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9B997786-FEE2-4419-B5DD-10BD771751F6}" type="slidenum">
              <a: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49" name="Google Shape;113;p11"/>
          <p:cNvPicPr/>
          <p:nvPr/>
        </p:nvPicPr>
        <p:blipFill>
          <a:blip r:embed="rId2"/>
          <a:stretch/>
        </p:blipFill>
        <p:spPr>
          <a:xfrm>
            <a:off x="48600" y="55440"/>
            <a:ext cx="1479240" cy="34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0" name="Google Shape;114;p11"/>
          <p:cNvSpPr/>
          <p:nvPr/>
        </p:nvSpPr>
        <p:spPr>
          <a:xfrm rot="3600">
            <a:off x="1645560" y="92880"/>
            <a:ext cx="199080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1" name="Google Shape;115;p11"/>
          <p:cNvPicPr/>
          <p:nvPr/>
        </p:nvPicPr>
        <p:blipFill>
          <a:blip r:embed="rId3"/>
          <a:stretch/>
        </p:blipFill>
        <p:spPr>
          <a:xfrm>
            <a:off x="8668800" y="94680"/>
            <a:ext cx="398160" cy="26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0" y="1137240"/>
            <a:ext cx="9143280" cy="4010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3" name="Google Shape;117;p11"/>
          <p:cNvSpPr/>
          <p:nvPr/>
        </p:nvSpPr>
        <p:spPr>
          <a:xfrm>
            <a:off x="7200" y="447480"/>
            <a:ext cx="9143280" cy="611640"/>
          </a:xfrm>
          <a:prstGeom prst="rect">
            <a:avLst/>
          </a:prstGeom>
          <a:solidFill>
            <a:srgbClr val="192B55"/>
          </a:solidFill>
          <a:ln w="9525">
            <a:solidFill>
              <a:srgbClr val="192B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title"/>
          </p:nvPr>
        </p:nvSpPr>
        <p:spPr>
          <a:xfrm>
            <a:off x="136440" y="447480"/>
            <a:ext cx="8883720" cy="602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1_1_1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56" name="Google Shape;120;p12"/>
          <p:cNvPicPr/>
          <p:nvPr/>
        </p:nvPicPr>
        <p:blipFill>
          <a:blip r:embed="rId2"/>
          <a:stretch/>
        </p:blipFill>
        <p:spPr>
          <a:xfrm>
            <a:off x="48600" y="55440"/>
            <a:ext cx="1479240" cy="34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Google Shape;121;p12"/>
          <p:cNvSpPr/>
          <p:nvPr/>
        </p:nvSpPr>
        <p:spPr>
          <a:xfrm rot="3600">
            <a:off x="1645560" y="92880"/>
            <a:ext cx="199080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58" name="Google Shape;122;p12"/>
          <p:cNvPicPr/>
          <p:nvPr/>
        </p:nvPicPr>
        <p:blipFill>
          <a:blip r:embed="rId3"/>
          <a:stretch/>
        </p:blipFill>
        <p:spPr>
          <a:xfrm>
            <a:off x="8668800" y="94680"/>
            <a:ext cx="398160" cy="26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PlaceHolder 1"/>
          <p:cNvSpPr>
            <a:spLocks noGrp="1"/>
          </p:cNvSpPr>
          <p:nvPr>
            <p:ph type="body"/>
          </p:nvPr>
        </p:nvSpPr>
        <p:spPr>
          <a:xfrm>
            <a:off x="0" y="1137240"/>
            <a:ext cx="9143280" cy="342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0" name="Google Shape;124;p12"/>
          <p:cNvSpPr/>
          <p:nvPr/>
        </p:nvSpPr>
        <p:spPr>
          <a:xfrm>
            <a:off x="7200" y="447480"/>
            <a:ext cx="9143280" cy="611640"/>
          </a:xfrm>
          <a:prstGeom prst="rect">
            <a:avLst/>
          </a:prstGeom>
          <a:solidFill>
            <a:srgbClr val="192B55"/>
          </a:solidFill>
          <a:ln w="9525">
            <a:solidFill>
              <a:srgbClr val="192B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title"/>
          </p:nvPr>
        </p:nvSpPr>
        <p:spPr>
          <a:xfrm>
            <a:off x="180000" y="447480"/>
            <a:ext cx="8813160" cy="602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1_1_1_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63" name="Google Shape;128;p13"/>
          <p:cNvPicPr/>
          <p:nvPr/>
        </p:nvPicPr>
        <p:blipFill>
          <a:blip r:embed="rId2"/>
          <a:stretch/>
        </p:blipFill>
        <p:spPr>
          <a:xfrm>
            <a:off x="48600" y="55440"/>
            <a:ext cx="1479240" cy="344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4" name="Google Shape;129;p13"/>
          <p:cNvSpPr/>
          <p:nvPr/>
        </p:nvSpPr>
        <p:spPr>
          <a:xfrm rot="3600">
            <a:off x="1645560" y="92880"/>
            <a:ext cx="199080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65" name="Google Shape;130;p13"/>
          <p:cNvPicPr/>
          <p:nvPr/>
        </p:nvPicPr>
        <p:blipFill>
          <a:blip r:embed="rId3"/>
          <a:stretch/>
        </p:blipFill>
        <p:spPr>
          <a:xfrm>
            <a:off x="8668800" y="94680"/>
            <a:ext cx="398160" cy="265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" name="PlaceHolder 1"/>
          <p:cNvSpPr>
            <a:spLocks noGrp="1"/>
          </p:cNvSpPr>
          <p:nvPr>
            <p:ph type="body"/>
          </p:nvPr>
        </p:nvSpPr>
        <p:spPr>
          <a:xfrm>
            <a:off x="0" y="1137240"/>
            <a:ext cx="4331880" cy="3525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2500" lnSpcReduction="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7" name="Google Shape;132;p13"/>
          <p:cNvSpPr/>
          <p:nvPr/>
        </p:nvSpPr>
        <p:spPr>
          <a:xfrm>
            <a:off x="7200" y="447480"/>
            <a:ext cx="9143280" cy="611640"/>
          </a:xfrm>
          <a:prstGeom prst="rect">
            <a:avLst/>
          </a:prstGeom>
          <a:solidFill>
            <a:srgbClr val="192B55"/>
          </a:solidFill>
          <a:ln w="9525">
            <a:solidFill>
              <a:srgbClr val="192B55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215640" y="447480"/>
            <a:ext cx="8748000" cy="602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811400" y="1137240"/>
            <a:ext cx="4331880" cy="3525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2500" lnSpcReduction="9999"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bg>
      <p:bgPr>
        <a:solidFill>
          <a:srgbClr val="192B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71" name="Google Shape;137;p14"/>
          <p:cNvPicPr/>
          <p:nvPr/>
        </p:nvPicPr>
        <p:blipFill>
          <a:blip r:embed="rId2"/>
          <a:stretch/>
        </p:blipFill>
        <p:spPr>
          <a:xfrm>
            <a:off x="8077320" y="4371120"/>
            <a:ext cx="887400" cy="591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80000" y="1869120"/>
            <a:ext cx="8783280" cy="1099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lnSpcReduction="9999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3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cxnSp>
        <p:nvCxnSpPr>
          <p:cNvPr id="73" name="Google Shape;139;p14"/>
          <p:cNvCxnSpPr/>
          <p:nvPr/>
        </p:nvCxnSpPr>
        <p:spPr>
          <a:xfrm>
            <a:off x="0" y="4498560"/>
            <a:ext cx="9153360" cy="645480"/>
          </a:xfrm>
          <a:prstGeom prst="straightConnector1">
            <a:avLst/>
          </a:prstGeom>
          <a:ln w="38100">
            <a:solidFill>
              <a:srgbClr val="FFFFFF"/>
            </a:solidFill>
            <a:round/>
          </a:ln>
        </p:spPr>
      </p:cxnSp>
      <p:cxnSp>
        <p:nvCxnSpPr>
          <p:cNvPr id="74" name="Google Shape;140;p14"/>
          <p:cNvCxnSpPr/>
          <p:nvPr/>
        </p:nvCxnSpPr>
        <p:spPr>
          <a:xfrm flipV="1">
            <a:off x="4024440" y="3768480"/>
            <a:ext cx="5128560" cy="1398960"/>
          </a:xfrm>
          <a:prstGeom prst="straightConnector1">
            <a:avLst/>
          </a:prstGeom>
          <a:ln w="38100">
            <a:solidFill>
              <a:srgbClr val="F58220"/>
            </a:solidFill>
            <a:round/>
          </a:ln>
        </p:spPr>
      </p:cxnSp>
      <p:sp>
        <p:nvSpPr>
          <p:cNvPr id="75" name="Google Shape;141;p14"/>
          <p:cNvSpPr/>
          <p:nvPr/>
        </p:nvSpPr>
        <p:spPr>
          <a:xfrm>
            <a:off x="0" y="0"/>
            <a:ext cx="9143280" cy="10692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Open Sans"/>
              <a:ea typeface="Open Sans"/>
            </a:endParaRPr>
          </a:p>
        </p:txBody>
      </p:sp>
      <p:pic>
        <p:nvPicPr>
          <p:cNvPr id="76" name="Google Shape;142;p14"/>
          <p:cNvPicPr/>
          <p:nvPr/>
        </p:nvPicPr>
        <p:blipFill>
          <a:blip r:embed="rId3"/>
          <a:stretch/>
        </p:blipFill>
        <p:spPr>
          <a:xfrm>
            <a:off x="178560" y="180000"/>
            <a:ext cx="2887560" cy="67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" name="Google Shape;143;p14"/>
          <p:cNvSpPr/>
          <p:nvPr/>
        </p:nvSpPr>
        <p:spPr>
          <a:xfrm rot="3000">
            <a:off x="179280" y="4775040"/>
            <a:ext cx="2608200" cy="341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структуры щёлкните мышью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Второй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Третий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ru-RU" sz="14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Четвёртый уровень структуры</a:t>
            </a:r>
            <a:endParaRPr lang="ru-RU" sz="1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Пятый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2592000" lvl="5" indent="-216000" defTabSz="9144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Шестой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024000" lvl="6" indent="-216000" defTabSz="9144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ru-RU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Седьмой уровень структуры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9;p1"/>
          <p:cNvSpPr/>
          <p:nvPr/>
        </p:nvSpPr>
        <p:spPr>
          <a:xfrm>
            <a:off x="4155120" y="2185560"/>
            <a:ext cx="4447800" cy="46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ru-RU" sz="1800" b="0" u="none" strike="noStrike">
              <a:solidFill>
                <a:schemeClr val="dk2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78560" y="1321920"/>
            <a:ext cx="5185440" cy="14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2500" lnSpcReduction="9999"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Для правки текста заглавия щёлкните мышью</a:t>
            </a:r>
            <a:endParaRPr lang="ru-RU" sz="3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sldNum" idx="6"/>
          </p:nvPr>
        </p:nvSpPr>
        <p:spPr>
          <a:xfrm>
            <a:off x="8472600" y="4663080"/>
            <a:ext cx="547920" cy="3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6D12BF5A-218F-4C53-B7BA-C287BBBBF0EC}" type="slidenum">
              <a:rPr lang="ru" sz="1000" b="0" u="none" strike="noStrike">
                <a:solidFill>
                  <a:schemeClr val="dk2"/>
                </a:solidFill>
                <a:effectLst/>
                <a:uFillTx/>
                <a:latin typeface="Arial"/>
                <a:ea typeface="Arial"/>
              </a:rPr>
              <a:t>‹#›</a:t>
            </a:fld>
            <a:endParaRPr lang="ru-RU" sz="10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Google Shape;147;p15"/>
          <p:cNvSpPr/>
          <p:nvPr/>
        </p:nvSpPr>
        <p:spPr>
          <a:xfrm rot="10800000">
            <a:off x="360" y="0"/>
            <a:ext cx="9158760" cy="2075760"/>
          </a:xfrm>
          <a:prstGeom prst="rtTriangle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83" name="Google Shape;148;p15"/>
          <p:cNvSpPr/>
          <p:nvPr/>
        </p:nvSpPr>
        <p:spPr>
          <a:xfrm rot="10800000">
            <a:off x="-28440" y="0"/>
            <a:ext cx="9201600" cy="1521360"/>
          </a:xfrm>
          <a:prstGeom prst="rtTriangle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pic>
        <p:nvPicPr>
          <p:cNvPr id="84" name="Google Shape;149;p15"/>
          <p:cNvPicPr/>
          <p:nvPr/>
        </p:nvPicPr>
        <p:blipFill>
          <a:blip r:embed="rId2"/>
          <a:stretch/>
        </p:blipFill>
        <p:spPr>
          <a:xfrm>
            <a:off x="8077320" y="4371120"/>
            <a:ext cx="887400" cy="591480"/>
          </a:xfrm>
          <a:prstGeom prst="rect">
            <a:avLst/>
          </a:prstGeom>
          <a:noFill/>
          <a:ln w="0">
            <a:noFill/>
          </a:ln>
        </p:spPr>
      </p:pic>
      <p:cxnSp>
        <p:nvCxnSpPr>
          <p:cNvPr id="85" name="Google Shape;150;p15"/>
          <p:cNvCxnSpPr/>
          <p:nvPr/>
        </p:nvCxnSpPr>
        <p:spPr>
          <a:xfrm flipV="1">
            <a:off x="4024440" y="3768480"/>
            <a:ext cx="5128560" cy="1398960"/>
          </a:xfrm>
          <a:prstGeom prst="straightConnector1">
            <a:avLst/>
          </a:prstGeom>
          <a:ln w="38100">
            <a:solidFill>
              <a:srgbClr val="F58220"/>
            </a:solidFill>
            <a:round/>
          </a:ln>
        </p:spPr>
      </p:cxnSp>
      <p:cxnSp>
        <p:nvCxnSpPr>
          <p:cNvPr id="86" name="Google Shape;151;p15"/>
          <p:cNvCxnSpPr/>
          <p:nvPr/>
        </p:nvCxnSpPr>
        <p:spPr>
          <a:xfrm>
            <a:off x="0" y="4498560"/>
            <a:ext cx="9153360" cy="645480"/>
          </a:xfrm>
          <a:prstGeom prst="straightConnector1">
            <a:avLst/>
          </a:prstGeom>
          <a:ln w="38100">
            <a:solidFill>
              <a:srgbClr val="192B55"/>
            </a:solidFill>
            <a:round/>
          </a:ln>
        </p:spPr>
      </p:cxnSp>
      <p:sp>
        <p:nvSpPr>
          <p:cNvPr id="87" name="Google Shape;152;p15"/>
          <p:cNvSpPr/>
          <p:nvPr/>
        </p:nvSpPr>
        <p:spPr>
          <a:xfrm>
            <a:off x="0" y="4963320"/>
            <a:ext cx="1098360" cy="179280"/>
          </a:xfrm>
          <a:prstGeom prst="rect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88" name="Google Shape;153;p15"/>
          <p:cNvSpPr/>
          <p:nvPr/>
        </p:nvSpPr>
        <p:spPr>
          <a:xfrm>
            <a:off x="1286640" y="4963320"/>
            <a:ext cx="786960" cy="17928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89" name="Google Shape;154;p15"/>
          <p:cNvSpPr/>
          <p:nvPr/>
        </p:nvSpPr>
        <p:spPr>
          <a:xfrm>
            <a:off x="2243880" y="4963680"/>
            <a:ext cx="635400" cy="179280"/>
          </a:xfrm>
          <a:prstGeom prst="rect">
            <a:avLst/>
          </a:prstGeom>
          <a:solidFill>
            <a:srgbClr val="F582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90" name="Google Shape;155;p15"/>
          <p:cNvSpPr/>
          <p:nvPr/>
        </p:nvSpPr>
        <p:spPr>
          <a:xfrm>
            <a:off x="3049200" y="4963680"/>
            <a:ext cx="433080" cy="179280"/>
          </a:xfrm>
          <a:prstGeom prst="rect">
            <a:avLst/>
          </a:prstGeom>
          <a:solidFill>
            <a:srgbClr val="192B55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89640" rIns="90000" bIns="89640" anchor="ctr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  <a:ea typeface="Arial"/>
            </a:endParaRPr>
          </a:p>
        </p:txBody>
      </p:sp>
      <p:sp>
        <p:nvSpPr>
          <p:cNvPr id="91" name="Google Shape;156;p15"/>
          <p:cNvSpPr/>
          <p:nvPr/>
        </p:nvSpPr>
        <p:spPr>
          <a:xfrm rot="3000">
            <a:off x="178200" y="4610160"/>
            <a:ext cx="2887560" cy="35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91440" rIns="90000" bIns="91440" anchor="t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ru" sz="1400" b="0" u="none" strike="noStrike">
                <a:solidFill>
                  <a:srgbClr val="192B55"/>
                </a:solidFill>
                <a:effectLst/>
                <a:uFillTx/>
                <a:latin typeface="Arial"/>
                <a:ea typeface="Arial"/>
              </a:rPr>
              <a:t>www.fort.crimea.com</a:t>
            </a:r>
            <a:endParaRPr lang="ru-RU" sz="1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92" name="Google Shape;158;p15"/>
          <p:cNvPicPr/>
          <p:nvPr/>
        </p:nvPicPr>
        <p:blipFill>
          <a:blip r:embed="rId3"/>
          <a:stretch/>
        </p:blipFill>
        <p:spPr>
          <a:xfrm>
            <a:off x="6076800" y="141480"/>
            <a:ext cx="2887560" cy="6721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2743200" y="966960"/>
            <a:ext cx="6220440" cy="2427404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«1С‑ЭДО»: практические советы для работы без проблем</a:t>
            </a:r>
            <a:endParaRPr lang="ru-RU" sz="36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subTitle"/>
          </p:nvPr>
        </p:nvSpPr>
        <p:spPr>
          <a:xfrm>
            <a:off x="178560" y="3032280"/>
            <a:ext cx="5127120" cy="146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228600"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" sz="2000" b="0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Боева Вероника Николаевна 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" sz="2000" b="0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ООО «Лаборатория Форт Крым»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" sz="2000" b="0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Тел.: </a:t>
            </a:r>
            <a:r>
              <a:rPr lang="ru-RU" sz="2000" b="0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+7 (989) 009-01-32, доб. 124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" sz="2000" b="0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E-mail: </a:t>
            </a:r>
            <a:r>
              <a:rPr lang="en-US" sz="2000" b="0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b.veronika@fort.crimea.com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215640" y="394920"/>
            <a:ext cx="8748000" cy="727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u="none" strike="noStrike" dirty="0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Ситуация 2: Документ не отправляется,  даже если приглашение контрагентом принято</a:t>
            </a:r>
            <a:endParaRPr lang="ru-RU" sz="2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63" name="Рисунок 28" descr="Изображение выглядит как текст, снимок экрана, программное обеспечение, веб-страница"/>
          <p:cNvPicPr/>
          <p:nvPr/>
        </p:nvPicPr>
        <p:blipFill>
          <a:blip r:embed="rId2"/>
          <a:srcRect l="7896" t="2239" r="17090" b="9015"/>
          <a:stretch/>
        </p:blipFill>
        <p:spPr>
          <a:xfrm>
            <a:off x="4590000" y="1187640"/>
            <a:ext cx="4424400" cy="3267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147600" y="4419720"/>
            <a:ext cx="8848440" cy="721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0" indent="0" defTabSz="914400">
              <a:lnSpc>
                <a:spcPct val="115000"/>
              </a:lnSpc>
              <a:spcBef>
                <a:spcPts val="1001"/>
              </a:spcBef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6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Для изменения настройки нужно провалиться из «Текущих дел ЭДО» в «Настройки ЭДО», выбрать настройку с контрагентом, нажать напротив «Учетной записи» на троеточие. </a:t>
            </a:r>
            <a:endParaRPr lang="ru-RU" sz="1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5" name="Рисунок 26" descr="Изображение выглядит как текст, снимок экрана, программное обеспечение, линия&#10;&#10;Контент, сгенерированный ИИ, может содержать ошибки."/>
          <p:cNvPicPr/>
          <p:nvPr/>
        </p:nvPicPr>
        <p:blipFill>
          <a:blip r:embed="rId3"/>
          <a:srcRect l="269" r="16011"/>
          <a:stretch/>
        </p:blipFill>
        <p:spPr>
          <a:xfrm>
            <a:off x="0" y="1187640"/>
            <a:ext cx="4554000" cy="3335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1884600" y="360"/>
            <a:ext cx="7079760" cy="1135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2000" b="0" u="none" strike="noStrike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Выбрать зеленый идентификатор со значком как представлено на картинке ниже. </a:t>
            </a:r>
            <a:br>
              <a:rPr sz="2000"/>
            </a:br>
            <a:r>
              <a:rPr lang="ru-RU" sz="2000" b="0" u="none" strike="noStrike">
                <a:solidFill>
                  <a:srgbClr val="192B55"/>
                </a:solidFill>
                <a:effectLst/>
                <a:uFillTx/>
                <a:latin typeface="Arial"/>
                <a:ea typeface="Arial"/>
              </a:rPr>
              <a:t>После этого нажать «Готово» - «Записать и закрыть». 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67" name="Рисунок 2" descr="Изображение выглядит как текст, снимок экрана, программное обеспечение, линия&#10;&#10;Контент, сгенерированный ИИ, может содержать ошибки."/>
          <p:cNvPicPr/>
          <p:nvPr/>
        </p:nvPicPr>
        <p:blipFill>
          <a:blip r:embed="rId2"/>
          <a:srcRect t="1398" b="1398"/>
          <a:stretch/>
        </p:blipFill>
        <p:spPr>
          <a:xfrm>
            <a:off x="360" y="1288800"/>
            <a:ext cx="9143280" cy="342504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Рисунок 2" descr="Изображение выглядит как текст, снимок экрана, Шрифт, число&#10;&#10;Контент, сгенерированный ИИ, может содержать ошибки."/>
          <p:cNvPicPr/>
          <p:nvPr/>
        </p:nvPicPr>
        <p:blipFill>
          <a:blip r:embed="rId2"/>
          <a:srcRect l="366" r="366" b="2473"/>
          <a:stretch/>
        </p:blipFill>
        <p:spPr>
          <a:xfrm>
            <a:off x="179280" y="1558800"/>
            <a:ext cx="4357800" cy="300780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</p:pic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0" y="606240"/>
            <a:ext cx="4108320" cy="794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Ситуация 3: Документ </a:t>
            </a:r>
            <a:br>
              <a:rPr sz="2000" dirty="0"/>
            </a:br>
            <a:r>
              <a:rPr lang="ru-RU" sz="20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не подписывается</a:t>
            </a:r>
            <a:endParaRPr lang="ru-RU" sz="2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4606560" y="1614054"/>
            <a:ext cx="4357800" cy="3208865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9999"/>
          </a:bodyPr>
          <a:lstStyle/>
          <a:p>
            <a:pPr indent="0" defTabSz="914400">
              <a:lnSpc>
                <a:spcPct val="115000"/>
              </a:lnSpc>
              <a:buNone/>
              <a:tabLst>
                <a:tab pos="0" algn="l"/>
              </a:tabLst>
            </a:pPr>
            <a:r>
              <a:rPr lang="ru-RU" sz="1400" b="1" u="none" strike="noStrike" dirty="0">
                <a:solidFill>
                  <a:srgbClr val="192B55"/>
                </a:solidFill>
                <a:effectLst/>
                <a:uFillTx/>
                <a:latin typeface="Arial"/>
                <a:ea typeface="Arial"/>
              </a:rPr>
              <a:t>Причины может быть 5 :</a:t>
            </a:r>
            <a:endParaRPr lang="ru-RU" sz="14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15000"/>
              </a:lnSpc>
              <a:buClr>
                <a:srgbClr val="192B55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Сертификат истёк</a:t>
            </a:r>
            <a:endParaRPr lang="ru-RU" sz="14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15000"/>
              </a:lnSpc>
              <a:buClr>
                <a:srgbClr val="192B55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Не вставлен ключевой носитель в компьютер</a:t>
            </a:r>
            <a:endParaRPr lang="ru-RU" sz="14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15000"/>
              </a:lnSpc>
              <a:buClr>
                <a:srgbClr val="192B55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Не установлен сертификат в личные КриптоПро CSP</a:t>
            </a:r>
            <a:endParaRPr lang="ru-RU" sz="14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15000"/>
              </a:lnSpc>
              <a:buClr>
                <a:srgbClr val="192B55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В Учетной записи ЭДО указан пользователь отличный от текущего</a:t>
            </a:r>
            <a:endParaRPr lang="ru-RU" sz="14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  <a:p>
            <a:pPr marL="343080" indent="-343080" defTabSz="914400">
              <a:lnSpc>
                <a:spcPct val="115000"/>
              </a:lnSpc>
              <a:buClr>
                <a:srgbClr val="192B55"/>
              </a:buClr>
              <a:buFont typeface="Arial"/>
              <a:buAutoNum type="arabicPeriod"/>
              <a:tabLst>
                <a:tab pos="0" algn="l"/>
              </a:tabLst>
            </a:pPr>
            <a:r>
              <a:rPr lang="ru-RU" sz="14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Если предыдущие причины устранены, но ошибка сохраняется, нужно </a:t>
            </a:r>
            <a:r>
              <a:rPr lang="ru-RU" sz="1400" b="0" u="none" strike="noStrike" dirty="0" err="1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перезайти</a:t>
            </a:r>
            <a:r>
              <a:rPr lang="ru-RU" sz="14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 в 1С</a:t>
            </a:r>
            <a:endParaRPr lang="ru-RU" sz="14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endParaRPr lang="ru-RU" sz="14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15640" y="447480"/>
            <a:ext cx="8748000" cy="602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ru-RU" sz="2400" b="1" u="none" strike="noStrike" dirty="0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Ситуация 4: Документ формируется неверно</a:t>
            </a:r>
            <a:endParaRPr lang="ru-RU" sz="24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72" name="Рисунок 8"/>
          <p:cNvPicPr/>
          <p:nvPr/>
        </p:nvPicPr>
        <p:blipFill>
          <a:blip r:embed="rId2"/>
          <a:srcRect l="929" t="2168" r="1630" b="1084"/>
          <a:stretch/>
        </p:blipFill>
        <p:spPr>
          <a:xfrm>
            <a:off x="0" y="1137240"/>
            <a:ext cx="5433120" cy="26416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73" name="Рисунок 3"/>
          <p:cNvPicPr/>
          <p:nvPr/>
        </p:nvPicPr>
        <p:blipFill>
          <a:blip r:embed="rId3"/>
          <a:srcRect l="1010" t="1463" r="1010"/>
          <a:stretch/>
        </p:blipFill>
        <p:spPr>
          <a:xfrm>
            <a:off x="3967200" y="2341440"/>
            <a:ext cx="5176440" cy="2801880"/>
          </a:xfrm>
          <a:prstGeom prst="rect">
            <a:avLst/>
          </a:prstGeom>
          <a:noFill/>
          <a:ln w="0">
            <a:noFill/>
          </a:ln>
          <a:effectLst>
            <a:outerShdw blurRad="291960" dist="139498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Рисунок 2" descr="Изображение выглядит как текст, снимок экрана, число, Шрифт&#10;&#10;Контент, сгенерированный ИИ, может содержать ошибки."/>
          <p:cNvPicPr/>
          <p:nvPr/>
        </p:nvPicPr>
        <p:blipFill>
          <a:blip r:embed="rId2"/>
          <a:srcRect l="477" t="21135" b="23619"/>
          <a:stretch/>
        </p:blipFill>
        <p:spPr>
          <a:xfrm>
            <a:off x="270360" y="1149840"/>
            <a:ext cx="8603280" cy="35463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579320" y="360"/>
            <a:ext cx="7385040" cy="1149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18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«СведенияОСчетеФактуре-СведенияОГрузополучателях-НомерСтроки-Грузополучатель»</a:t>
            </a:r>
            <a:br>
              <a:rPr sz="1800" dirty="0"/>
            </a:br>
            <a:br>
              <a:rPr sz="1800" dirty="0"/>
            </a:br>
            <a:r>
              <a:rPr lang="ru-RU" sz="18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Откройте карточку контрагента из реализации.</a:t>
            </a:r>
            <a:endParaRPr lang="ru-RU" sz="18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884600" y="360"/>
            <a:ext cx="7079760" cy="705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1800" b="0" u="none" strike="noStrike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В строке «Фактический адрес» нажмите на «…», чтобы открыть карточку адреса.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77" name="Рисунок 2" descr="Изображение выглядит как текст, чек, снимок экрана, линия&#10;&#10;Контент, сгенерированный ИИ, может содержать ошибки."/>
          <p:cNvPicPr/>
          <p:nvPr/>
        </p:nvPicPr>
        <p:blipFill>
          <a:blip r:embed="rId2"/>
          <a:srcRect l="-598" r="-598"/>
          <a:stretch/>
        </p:blipFill>
        <p:spPr>
          <a:xfrm>
            <a:off x="0" y="1378440"/>
            <a:ext cx="9143280" cy="2747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884600" y="360"/>
            <a:ext cx="7079760" cy="705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1800" b="0" u="none" strike="noStrike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Перезаполните адрес по КЛАДРу, вернитесь в реализацию и переформируйте документ.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79" name="Рисунок 2" descr="Изображение выглядит как текст, снимок экрана, число, Шрифт&#10;&#10;Контент, сгенерированный ИИ, может содержать ошибки."/>
          <p:cNvPicPr/>
          <p:nvPr/>
        </p:nvPicPr>
        <p:blipFill>
          <a:blip r:embed="rId2"/>
          <a:srcRect t="15229" b="20807"/>
          <a:stretch/>
        </p:blipFill>
        <p:spPr>
          <a:xfrm>
            <a:off x="250200" y="948960"/>
            <a:ext cx="8781480" cy="36640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1884600" y="360"/>
            <a:ext cx="7079760" cy="872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18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«</a:t>
            </a:r>
            <a:r>
              <a:rPr lang="ru-RU" sz="1800" b="0" u="none" strike="noStrike" dirty="0" err="1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СведенияОСчетеФактуре</a:t>
            </a:r>
            <a:r>
              <a:rPr lang="ru-RU" sz="18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 - </a:t>
            </a:r>
            <a:r>
              <a:rPr lang="ru-RU" sz="1800" b="0" u="none" strike="noStrike" dirty="0" err="1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СведенияОПродавцах</a:t>
            </a:r>
            <a:r>
              <a:rPr lang="ru-RU" sz="18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 - </a:t>
            </a:r>
            <a:r>
              <a:rPr lang="ru-RU" sz="1800" b="0" u="none" strike="noStrike" dirty="0" err="1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НомерСтроки</a:t>
            </a:r>
            <a:r>
              <a:rPr lang="ru-RU" sz="18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 - Продавец - </a:t>
            </a:r>
            <a:r>
              <a:rPr lang="ru-RU" sz="1800" b="0" u="none" strike="noStrike" dirty="0" err="1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ТипУчастника</a:t>
            </a:r>
            <a:r>
              <a:rPr lang="ru-RU" sz="18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 - ЮЛ - КПП: значение указано неверно»</a:t>
            </a:r>
            <a:endParaRPr lang="ru-RU" sz="18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81" name="Рисунок 4"/>
          <p:cNvPicPr/>
          <p:nvPr/>
        </p:nvPicPr>
        <p:blipFill>
          <a:blip r:embed="rId2"/>
          <a:srcRect l="758" t="11181" r="38783"/>
          <a:stretch/>
        </p:blipFill>
        <p:spPr>
          <a:xfrm>
            <a:off x="48600" y="1875240"/>
            <a:ext cx="9046080" cy="1121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1884600" y="360"/>
            <a:ext cx="7079760" cy="802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1800" b="0" u="none" strike="noStrike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В подразделение не указан КПП. Заполняем его и жмем «Записать и закрыть».</a:t>
            </a:r>
            <a:endParaRPr lang="ru-RU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83" name="Рисунок 4" descr="Изображение выглядит как текст, снимок экрана, Шрифт, число&#10;&#10;Контент, сгенерированный ИИ, может содержать ошибки."/>
          <p:cNvPicPr/>
          <p:nvPr/>
        </p:nvPicPr>
        <p:blipFill>
          <a:blip r:embed="rId2"/>
          <a:srcRect l="-2808" t="18556" r="-2808" b="18191"/>
          <a:stretch/>
        </p:blipFill>
        <p:spPr>
          <a:xfrm>
            <a:off x="367200" y="803520"/>
            <a:ext cx="7079760" cy="38779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180000" y="1869120"/>
            <a:ext cx="8783280" cy="1099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u="none" strike="noStrike" dirty="0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Как избежать трудностей пр</a:t>
            </a:r>
            <a:r>
              <a:rPr lang="ru-RU" sz="3600" b="1" dirty="0">
                <a:solidFill>
                  <a:schemeClr val="lt1"/>
                </a:solidFill>
                <a:latin typeface="Arial"/>
                <a:ea typeface="Arial"/>
              </a:rPr>
              <a:t>и работе</a:t>
            </a:r>
            <a:r>
              <a:rPr lang="ru-RU" sz="3600" b="1" u="none" strike="noStrike" dirty="0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 </a:t>
            </a:r>
            <a:br>
              <a:rPr lang="ru-RU" sz="3600" b="1" u="none" strike="noStrike" dirty="0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</a:br>
            <a:r>
              <a:rPr lang="ru-RU" sz="3600" b="1" u="none" strike="noStrike" dirty="0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в ЭДО: практические рекомендации</a:t>
            </a:r>
            <a:endParaRPr lang="ru-RU" sz="36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699655" y="1938240"/>
            <a:ext cx="7682345" cy="1099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u="none" strike="noStrike" dirty="0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Из-за чего могут возникать трудности при работе с «1С‑ЭДО»? </a:t>
            </a:r>
            <a:endParaRPr lang="ru-RU" sz="36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399309" y="360"/>
            <a:ext cx="7565051" cy="705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8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Чек‑лист стабильной работы «1С-ЭДО»</a:t>
            </a:r>
            <a:endParaRPr lang="ru-RU" sz="28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subTitle"/>
          </p:nvPr>
        </p:nvSpPr>
        <p:spPr>
          <a:xfrm>
            <a:off x="180000" y="789709"/>
            <a:ext cx="4737960" cy="4008371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57200" indent="-31752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1. Проверьте настройки обмена.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2. Автоматизируйте проверку реквизитов.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3. Следите за статусами документов.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4. Контролируйте срок действия ЭП.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5. Регулярно обновляйте классификаторы и справочники.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6. Проверяйте документы до отправки.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7. Организуйте работу с контрагентами.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0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8. Настройте резервный контроль.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87" name="Picture 2" descr="Флэт-иллюстрация чек-листа"/>
          <p:cNvPicPr/>
          <p:nvPr/>
        </p:nvPicPr>
        <p:blipFill>
          <a:blip r:embed="rId2"/>
          <a:stretch/>
        </p:blipFill>
        <p:spPr>
          <a:xfrm>
            <a:off x="4818240" y="947880"/>
            <a:ext cx="4091400" cy="4091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850400" y="447840"/>
            <a:ext cx="7111440" cy="791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0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Шаблон чек‑листа для проверки </a:t>
            </a:r>
            <a:r>
              <a:rPr lang="ru-RU" sz="3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 </a:t>
            </a:r>
            <a:endParaRPr lang="ru-RU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subTitle"/>
          </p:nvPr>
        </p:nvSpPr>
        <p:spPr>
          <a:xfrm>
            <a:off x="419760" y="1654200"/>
            <a:ext cx="4054680" cy="527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sng" strike="noStrike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Пример фиксации результатов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190" name="Таблица 5"/>
          <p:cNvGraphicFramePr/>
          <p:nvPr/>
        </p:nvGraphicFramePr>
        <p:xfrm>
          <a:off x="664200" y="2312640"/>
          <a:ext cx="7815600" cy="2196000"/>
        </p:xfrm>
        <a:graphic>
          <a:graphicData uri="http://schemas.openxmlformats.org/drawingml/2006/table">
            <a:tbl>
              <a:tblPr/>
              <a:tblGrid>
                <a:gridCol w="2602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06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52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Пункт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Статус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182880"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1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Комментарий</a:t>
                      </a:r>
                      <a:endParaRPr lang="ru-RU" sz="1400" b="0" u="none" strike="noStrike">
                        <a:solidFill>
                          <a:srgbClr val="000000"/>
                        </a:solidFill>
                        <a:effectLst/>
                        <a:uFillTx/>
                        <a:latin typeface="Arial"/>
                      </a:endParaRPr>
                    </a:p>
                  </a:txBody>
                  <a:tcPr marL="182880"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48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Сертификат КЭП</a:t>
                      </a:r>
                    </a:p>
                  </a:txBody>
                  <a:tcPr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Действителен до 15.08.2026</a:t>
                      </a:r>
                    </a:p>
                  </a:txBody>
                  <a:tcPr marL="182880"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Осталось 2 месяца — запланировать </a:t>
                      </a: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продление</a:t>
                      </a:r>
                    </a:p>
                  </a:txBody>
                  <a:tcPr marL="182880"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Неотправленные </a:t>
                      </a:r>
                    </a:p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документы</a:t>
                      </a:r>
                    </a:p>
                  </a:txBody>
                  <a:tcPr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0</a:t>
                      </a:r>
                    </a:p>
                  </a:txBody>
                  <a:tcPr marL="182880"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Всё в порядке</a:t>
                      </a:r>
                    </a:p>
                  </a:txBody>
                  <a:tcPr marL="182880"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000"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Обновления «1С»</a:t>
                      </a:r>
                    </a:p>
                  </a:txBody>
                  <a:tcPr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solidFill>
                      <a:schemeClr val="lt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Требуется патч </a:t>
                      </a:r>
                    </a:p>
                  </a:txBody>
                  <a:tcPr marL="182880"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</a:pPr>
                      <a:r>
                        <a:rPr lang="ru-RU" sz="1400" b="0" u="none" strike="noStrike">
                          <a:solidFill>
                            <a:srgbClr val="000000"/>
                          </a:solidFill>
                          <a:effectLst/>
                          <a:uFillTx/>
                          <a:latin typeface="Arial"/>
                        </a:rPr>
                        <a:t>Запланировать установку с сервис инженером</a:t>
                      </a:r>
                    </a:p>
                  </a:txBody>
                  <a:tcPr marL="182880" marR="182880" marT="60840" marB="60840" anchor="ctr">
                    <a:lnL w="12240">
                      <a:solidFill>
                        <a:srgbClr val="192B55"/>
                      </a:solidFill>
                      <a:prstDash val="solid"/>
                    </a:lnL>
                    <a:lnR w="12240">
                      <a:solidFill>
                        <a:srgbClr val="192B55"/>
                      </a:solidFill>
                      <a:prstDash val="solid"/>
                    </a:lnR>
                    <a:lnT w="12240">
                      <a:solidFill>
                        <a:srgbClr val="192B55"/>
                      </a:solidFill>
                      <a:prstDash val="solid"/>
                    </a:lnT>
                    <a:lnB w="12240">
                      <a:solidFill>
                        <a:srgbClr val="192B55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787236" y="550800"/>
            <a:ext cx="7174604" cy="923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 algn="r" defTabSz="914400">
              <a:lnSpc>
                <a:spcPct val="90000"/>
              </a:lnSpc>
              <a:buNone/>
            </a:pPr>
            <a:r>
              <a:rPr lang="ru-RU" sz="2800" b="1" u="none" strike="noStrike" dirty="0">
                <a:solidFill>
                  <a:schemeClr val="dk1"/>
                </a:solidFill>
                <a:effectLst/>
                <a:uFillTx/>
                <a:latin typeface="Arial"/>
              </a:rPr>
              <a:t>Разбор других популярных ситуаций смотрите в нашей базе знаний</a:t>
            </a:r>
            <a:endParaRPr lang="ru-RU" sz="28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394920" y="4274280"/>
            <a:ext cx="3761280" cy="42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dk2"/>
                </a:solidFill>
                <a:effectLst/>
                <a:uFillTx/>
                <a:latin typeface="Arial"/>
              </a:rPr>
              <a:t>https://fort.crimea.com/support/</a:t>
            </a:r>
            <a:endParaRPr lang="ru-RU" sz="2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pic>
        <p:nvPicPr>
          <p:cNvPr id="193" name="Рисунок 4"/>
          <p:cNvPicPr/>
          <p:nvPr/>
        </p:nvPicPr>
        <p:blipFill>
          <a:blip r:embed="rId2"/>
          <a:stretch/>
        </p:blipFill>
        <p:spPr>
          <a:xfrm>
            <a:off x="1032120" y="2005560"/>
            <a:ext cx="2077920" cy="2077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Стрелка: вниз 15"/>
          <p:cNvSpPr/>
          <p:nvPr/>
        </p:nvSpPr>
        <p:spPr>
          <a:xfrm rot="3441600">
            <a:off x="3926160" y="1837800"/>
            <a:ext cx="692280" cy="11887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192B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800" b="0" u="none" strike="noStrike">
              <a:solidFill>
                <a:schemeClr val="lt1"/>
              </a:solidFill>
              <a:effectLst/>
              <a:uFillTx/>
              <a:latin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07FBCB-39D3-4695-AA78-750803F6B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64" y="1820110"/>
            <a:ext cx="2236825" cy="22368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78560" y="1321920"/>
            <a:ext cx="5362920" cy="14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  <a:tabLst>
                <a:tab pos="0" algn="l"/>
              </a:tabLst>
            </a:pPr>
            <a:r>
              <a:rPr lang="ru-RU" sz="3600" b="1" u="none" strike="noStrike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Спасибо за внимание!</a:t>
            </a:r>
            <a:endParaRPr lang="ru-RU" sz="36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235440" y="2934720"/>
            <a:ext cx="5128560" cy="147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400" b="0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Жду ваши вопросы</a:t>
            </a:r>
            <a:endParaRPr lang="ru-RU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2215080" y="447840"/>
            <a:ext cx="6746760" cy="729796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2500"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0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Со стороны электронной подписи:</a:t>
            </a:r>
            <a:endParaRPr lang="ru-RU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subTitle"/>
          </p:nvPr>
        </p:nvSpPr>
        <p:spPr>
          <a:xfrm>
            <a:off x="4017818" y="1274618"/>
            <a:ext cx="4944022" cy="3502222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9999"/>
          </a:bodyPr>
          <a:lstStyle/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1. Истёк срок действия сертификата электронной подписью.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2. Сертификат отозван удостоверяющим центром.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3. Закрытый ключ недоступен или повреждён.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4. Сертификат не установлен на компьютер пользователя.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5. Используется сертификат, не привязанный к организации.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4" name="Рисунок 2"/>
          <p:cNvPicPr/>
          <p:nvPr/>
        </p:nvPicPr>
        <p:blipFill>
          <a:blip r:embed="rId2"/>
          <a:stretch/>
        </p:blipFill>
        <p:spPr>
          <a:xfrm>
            <a:off x="254160" y="1551600"/>
            <a:ext cx="3645360" cy="28206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773382" y="447840"/>
            <a:ext cx="7188458" cy="77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0000"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Со стороны криптографического ПО:</a:t>
            </a:r>
            <a:endParaRPr lang="ru-RU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3594960" y="1359360"/>
            <a:ext cx="5366880" cy="3336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9999"/>
          </a:bodyPr>
          <a:lstStyle/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1. Не установлен или неправильно настроен КриптоПро CSP.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2. Версия </a:t>
            </a:r>
            <a:r>
              <a:rPr lang="ru-RU" sz="2000" b="0" u="none" strike="noStrike" dirty="0" err="1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криптопровайдера</a:t>
            </a: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 устарела, или истекла лицензия.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3. Не установлены корневые и промежуточные сертификаты удостоверяющих центров.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4. Конфликт между версиями компонентов криптозащиты. Например стоит КриптоПро </a:t>
            </a:r>
            <a:r>
              <a:rPr lang="en-US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CSP</a:t>
            </a: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 и </a:t>
            </a:r>
            <a:r>
              <a:rPr lang="en-US" sz="2000" b="0" u="none" strike="noStrike" dirty="0" err="1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VipNet</a:t>
            </a: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 </a:t>
            </a:r>
            <a:r>
              <a:rPr lang="en-US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CSP</a:t>
            </a: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7" name="Рисунок 1"/>
          <p:cNvPicPr/>
          <p:nvPr/>
        </p:nvPicPr>
        <p:blipFill>
          <a:blip r:embed="rId3"/>
          <a:stretch/>
        </p:blipFill>
        <p:spPr>
          <a:xfrm>
            <a:off x="168120" y="1359360"/>
            <a:ext cx="3605400" cy="36054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82640" y="447840"/>
            <a:ext cx="8179200" cy="77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 fontScale="92500"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000" b="1" dirty="0">
                <a:solidFill>
                  <a:srgbClr val="000000"/>
                </a:solidFill>
                <a:latin typeface="Arial"/>
              </a:rPr>
              <a:t>Со стороны</a:t>
            </a:r>
            <a:r>
              <a:rPr lang="ru-RU" sz="3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 подключения к оператору:</a:t>
            </a:r>
            <a:endParaRPr lang="ru-RU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4821480" y="1891080"/>
            <a:ext cx="4140720" cy="2906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1. Нет доступа к интернету.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2. Блокировка соединения межсетевым экраном или прокси-сервером.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3</a:t>
            </a:r>
            <a:r>
              <a:rPr lang="ru-RU" sz="2000" b="0" u="none" strike="noStrike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. Неверные настройки обмена в «1С».</a:t>
            </a: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0" name="Picture 2" descr="Сбой интернета"/>
          <p:cNvPicPr/>
          <p:nvPr/>
        </p:nvPicPr>
        <p:blipFill>
          <a:blip r:embed="rId2"/>
          <a:stretch/>
        </p:blipFill>
        <p:spPr>
          <a:xfrm>
            <a:off x="477000" y="997560"/>
            <a:ext cx="4260960" cy="4260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2215080" y="447840"/>
            <a:ext cx="6746760" cy="77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Со стороны документа:</a:t>
            </a:r>
            <a:endParaRPr lang="ru-RU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subTitle"/>
          </p:nvPr>
        </p:nvSpPr>
        <p:spPr>
          <a:xfrm>
            <a:off x="4473360" y="1359360"/>
            <a:ext cx="4488480" cy="3336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9999"/>
          </a:bodyPr>
          <a:lstStyle/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1. Документ заполнен некорректно.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2. Не заполнены обязательные реквизиты.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3. Формат документа не соответствует требованиям ФНС.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rial"/>
              </a:rPr>
              <a:t>4. Контрагент не подключён к ЭДО или указан неверный идентификатор.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3" name="Picture 2" descr="Обмен документами"/>
          <p:cNvPicPr/>
          <p:nvPr/>
        </p:nvPicPr>
        <p:blipFill>
          <a:blip r:embed="rId2"/>
          <a:stretch/>
        </p:blipFill>
        <p:spPr>
          <a:xfrm>
            <a:off x="181800" y="881640"/>
            <a:ext cx="4291200" cy="4291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2215080" y="447840"/>
            <a:ext cx="6746760" cy="77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000" b="1" u="none" strike="noStrike" dirty="0">
                <a:solidFill>
                  <a:srgbClr val="000000"/>
                </a:solidFill>
                <a:effectLst/>
                <a:uFillTx/>
                <a:latin typeface="Arial"/>
              </a:rPr>
              <a:t>Со стороны настроек «1С»:</a:t>
            </a:r>
            <a:endParaRPr lang="ru-RU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302000" y="1777680"/>
            <a:ext cx="4696200" cy="3045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</a:rPr>
              <a:t>1. Устаревшая версия конфигурации или платформы «1С».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</a:rPr>
              <a:t>2</a:t>
            </a: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</a:rPr>
              <a:t>. Повреждены настройки обмена.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3</a:t>
            </a:r>
            <a:r>
              <a:rPr lang="ru-RU" sz="20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. </a:t>
            </a:r>
            <a:r>
              <a:rPr lang="ru-RU" sz="2000" b="0" u="none" strike="noStrike" dirty="0">
                <a:solidFill>
                  <a:schemeClr val="accent1"/>
                </a:solidFill>
                <a:effectLst/>
                <a:uFillTx/>
                <a:latin typeface="Arial"/>
              </a:rPr>
              <a:t>Ошибки в расширениях или доработках конфигурации.</a:t>
            </a: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57200" indent="-317520" defTabSz="9144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ru-RU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6" name="Picture 2" descr="Настройка программы"/>
          <p:cNvPicPr/>
          <p:nvPr/>
        </p:nvPicPr>
        <p:blipFill>
          <a:blip r:embed="rId2"/>
          <a:stretch/>
        </p:blipFill>
        <p:spPr>
          <a:xfrm>
            <a:off x="55440" y="918360"/>
            <a:ext cx="4435560" cy="44355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180000" y="1869120"/>
            <a:ext cx="8783280" cy="10998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600" b="1" u="none" strike="noStrike" dirty="0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Распространенные </a:t>
            </a:r>
            <a:r>
              <a:rPr lang="ru-RU" sz="3600" b="1" dirty="0">
                <a:solidFill>
                  <a:schemeClr val="lt1"/>
                </a:solidFill>
                <a:latin typeface="Arial"/>
                <a:ea typeface="Arial"/>
              </a:rPr>
              <a:t>проблемы</a:t>
            </a:r>
            <a:br>
              <a:rPr lang="ru-RU" sz="3600" b="1" u="none" strike="noStrike" dirty="0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</a:br>
            <a:r>
              <a:rPr lang="ru-RU" sz="3600" b="1" u="none" strike="noStrike" dirty="0">
                <a:solidFill>
                  <a:schemeClr val="lt1"/>
                </a:solidFill>
                <a:effectLst/>
                <a:uFillTx/>
                <a:latin typeface="Arial"/>
                <a:ea typeface="Arial"/>
              </a:rPr>
              <a:t>и их решения</a:t>
            </a:r>
            <a:endParaRPr lang="ru-RU" sz="36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2" descr="Изображение выглядит как текст, снимок экрана, Параллельный, Шрифт&#10;&#10;Контент, сгенерированный ИИ, может содержать ошибки."/>
          <p:cNvPicPr/>
          <p:nvPr/>
        </p:nvPicPr>
        <p:blipFill>
          <a:blip r:embed="rId2"/>
          <a:srcRect t="956" b="956"/>
          <a:stretch/>
        </p:blipFill>
        <p:spPr>
          <a:xfrm>
            <a:off x="4711680" y="588960"/>
            <a:ext cx="4250520" cy="41364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80000" y="588960"/>
            <a:ext cx="4414320" cy="7948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defTabSz="9144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1" u="none" strike="noStrike" dirty="0">
                <a:solidFill>
                  <a:schemeClr val="dk1"/>
                </a:solidFill>
                <a:effectLst/>
                <a:uFillTx/>
                <a:latin typeface="Arial"/>
                <a:ea typeface="Arial"/>
              </a:rPr>
              <a:t>Ситуация 1: Документ отклонён</a:t>
            </a:r>
            <a:endParaRPr lang="ru-RU" sz="2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/>
          </p:nvPr>
        </p:nvSpPr>
        <p:spPr>
          <a:xfrm>
            <a:off x="185400" y="1517040"/>
            <a:ext cx="4414320" cy="3208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10000"/>
          </a:bodyPr>
          <a:lstStyle/>
          <a:p>
            <a:pPr indent="0" defTabSz="914400"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8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В «Текущих делах ЭДО» состояние в таком документе меняется на «Требуется уточнение» и обычно в скобках указана причина по которой контрагент его отклонил.</a:t>
            </a:r>
            <a:endParaRPr lang="ru-RU" sz="18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15000"/>
              </a:lnSpc>
              <a:spcAft>
                <a:spcPts val="1199"/>
              </a:spcAft>
              <a:buNone/>
              <a:tabLst>
                <a:tab pos="0" algn="l"/>
              </a:tabLst>
            </a:pPr>
            <a:r>
              <a:rPr lang="ru-RU" sz="1800" b="0" u="none" strike="noStrike" dirty="0">
                <a:solidFill>
                  <a:schemeClr val="accent1"/>
                </a:solidFill>
                <a:effectLst/>
                <a:uFillTx/>
                <a:latin typeface="Arial"/>
                <a:ea typeface="Aptos"/>
              </a:rPr>
              <a:t>Более подробно причину отклонения документа можно посмотреть в «Уведомлении об уточнении».</a:t>
            </a:r>
            <a:br>
              <a:rPr sz="1800" dirty="0"/>
            </a:br>
            <a:endParaRPr lang="ru-RU" sz="18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1" name="Стрелка: влево 5"/>
          <p:cNvSpPr/>
          <p:nvPr/>
        </p:nvSpPr>
        <p:spPr>
          <a:xfrm>
            <a:off x="6055920" y="2037960"/>
            <a:ext cx="643680" cy="17244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192B55"/>
          </a:solidFill>
          <a:ln>
            <a:solidFill>
              <a:srgbClr val="0A1225"/>
            </a:solidFill>
            <a:round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1400" rIns="90000" bIns="414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ru-RU" sz="1400" b="0" u="none" strike="noStrike">
              <a:solidFill>
                <a:schemeClr val="lt1"/>
              </a:solidFill>
              <a:effectLst/>
              <a:uFillTx/>
              <a:latin typeface="Arial"/>
              <a:ea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192B55"/>
      </a:dk2>
      <a:lt2>
        <a:srgbClr val="EEEEEE"/>
      </a:lt2>
      <a:accent1>
        <a:srgbClr val="192B55"/>
      </a:accent1>
      <a:accent2>
        <a:srgbClr val="F58220"/>
      </a:accent2>
      <a:accent3>
        <a:srgbClr val="D71920"/>
      </a:accent3>
      <a:accent4>
        <a:srgbClr val="FFAB40"/>
      </a:accent4>
      <a:accent5>
        <a:srgbClr val="0097A7"/>
      </a:accent5>
      <a:accent6>
        <a:srgbClr val="EEFF41"/>
      </a:accent6>
      <a:hlink>
        <a:srgbClr val="F5822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1044</TotalTime>
  <Words>641</Words>
  <Application>Microsoft Office PowerPoint</Application>
  <PresentationFormat>Экран (16:9)</PresentationFormat>
  <Paragraphs>81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Symbol</vt:lpstr>
      <vt:lpstr>Wingdings</vt:lpstr>
      <vt:lpstr>Arial</vt:lpstr>
      <vt:lpstr>Times New Roman</vt:lpstr>
      <vt:lpstr>Open Sans</vt:lpstr>
      <vt:lpstr>Simple Light</vt:lpstr>
      <vt:lpstr>«1С‑ЭДО»: практические советы для работы без проблем</vt:lpstr>
      <vt:lpstr>Из-за чего могут возникать трудности при работе с «1С‑ЭДО»? </vt:lpstr>
      <vt:lpstr>Со стороны электронной подписи:</vt:lpstr>
      <vt:lpstr>Со стороны криптографического ПО:</vt:lpstr>
      <vt:lpstr>Со стороны подключения к оператору:</vt:lpstr>
      <vt:lpstr>Со стороны документа:</vt:lpstr>
      <vt:lpstr>Со стороны настроек «1С»:</vt:lpstr>
      <vt:lpstr>Распространенные проблемы и их решения</vt:lpstr>
      <vt:lpstr>Ситуация 1: Документ отклонён</vt:lpstr>
      <vt:lpstr>Ситуация 2: Документ не отправляется,  даже если приглашение контрагентом принято</vt:lpstr>
      <vt:lpstr>Выбрать зеленый идентификатор со значком как представлено на картинке ниже.  После этого нажать «Готово» - «Записать и закрыть». </vt:lpstr>
      <vt:lpstr>Ситуация 3: Документ  не подписывается</vt:lpstr>
      <vt:lpstr>Ситуация 4: Документ формируется неверно</vt:lpstr>
      <vt:lpstr>«СведенияОСчетеФактуре-СведенияОГрузополучателях-НомерСтроки-Грузополучатель»  Откройте карточку контрагента из реализации.</vt:lpstr>
      <vt:lpstr>В строке «Фактический адрес» нажмите на «…», чтобы открыть карточку адреса.</vt:lpstr>
      <vt:lpstr>Перезаполните адрес по КЛАДРу, вернитесь в реализацию и переформируйте документ.</vt:lpstr>
      <vt:lpstr>«СведенияОСчетеФактуре - СведенияОПродавцах - НомерСтроки - Продавец - ТипУчастника - ЮЛ - КПП: значение указано неверно»</vt:lpstr>
      <vt:lpstr>В подразделение не указан КПП. Заполняем его и жмем «Записать и закрыть».</vt:lpstr>
      <vt:lpstr>Как избежать трудностей при работе  в ЭДО: практические рекомендации</vt:lpstr>
      <vt:lpstr>Чек‑лист стабильной работы «1С-ЭДО»</vt:lpstr>
      <vt:lpstr>Шаблон чек‑листа для проверки  </vt:lpstr>
      <vt:lpstr>Разбор других популярных ситуаций смотрите в нашей базе знаний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ТОП ошибок в ЭДО и как их избежать </dc:title>
  <dc:subject/>
  <dc:creator>admin</dc:creator>
  <dc:description/>
  <cp:lastModifiedBy>Дарья Чуприна</cp:lastModifiedBy>
  <cp:revision>42</cp:revision>
  <dcterms:modified xsi:type="dcterms:W3CDTF">2026-07-07T12:39:50Z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(16:9)</vt:lpwstr>
  </property>
  <property fmtid="{D5CDD505-2E9C-101B-9397-08002B2CF9AE}" pid="4" name="Slides">
    <vt:i4>23</vt:i4>
  </property>
</Properties>
</file>