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2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1"/>
    <p:sldMasterId id="2147485135" r:id="rId2"/>
    <p:sldMasterId id="2147485988" r:id="rId3"/>
    <p:sldMasterId id="2147486001" r:id="rId4"/>
    <p:sldMasterId id="2147486014" r:id="rId5"/>
    <p:sldMasterId id="2147486026" r:id="rId6"/>
    <p:sldMasterId id="2147486038" r:id="rId7"/>
  </p:sldMasterIdLst>
  <p:notesMasterIdLst>
    <p:notesMasterId r:id="rId35"/>
  </p:notesMasterIdLst>
  <p:handoutMasterIdLst>
    <p:handoutMasterId r:id="rId36"/>
  </p:handoutMasterIdLst>
  <p:sldIdLst>
    <p:sldId id="1040" r:id="rId8"/>
    <p:sldId id="1025" r:id="rId9"/>
    <p:sldId id="961" r:id="rId10"/>
    <p:sldId id="1001" r:id="rId11"/>
    <p:sldId id="1013" r:id="rId12"/>
    <p:sldId id="1014" r:id="rId13"/>
    <p:sldId id="1019" r:id="rId14"/>
    <p:sldId id="1015" r:id="rId15"/>
    <p:sldId id="1012" r:id="rId16"/>
    <p:sldId id="1017" r:id="rId17"/>
    <p:sldId id="1024" r:id="rId18"/>
    <p:sldId id="1021" r:id="rId19"/>
    <p:sldId id="1027" r:id="rId20"/>
    <p:sldId id="1028" r:id="rId21"/>
    <p:sldId id="1029" r:id="rId22"/>
    <p:sldId id="1030" r:id="rId23"/>
    <p:sldId id="1031" r:id="rId24"/>
    <p:sldId id="1032" r:id="rId25"/>
    <p:sldId id="1033" r:id="rId26"/>
    <p:sldId id="1034" r:id="rId27"/>
    <p:sldId id="1035" r:id="rId28"/>
    <p:sldId id="1036" r:id="rId29"/>
    <p:sldId id="1037" r:id="rId30"/>
    <p:sldId id="1038" r:id="rId31"/>
    <p:sldId id="1039" r:id="rId32"/>
    <p:sldId id="1026" r:id="rId33"/>
    <p:sldId id="931" r:id="rId34"/>
  </p:sldIdLst>
  <p:sldSz cx="12192000" cy="6858000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253" userDrawn="1">
          <p15:clr>
            <a:srgbClr val="A4A3A4"/>
          </p15:clr>
        </p15:guide>
        <p15:guide id="2" pos="1073" userDrawn="1">
          <p15:clr>
            <a:srgbClr val="A4A3A4"/>
          </p15:clr>
        </p15:guide>
        <p15:guide id="3" orient="horz" pos="27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пов Леонид Леонидович" initials="ПЛЛ" lastIdx="1" clrIdx="0">
    <p:extLst>
      <p:ext uri="{19B8F6BF-5375-455C-9EA6-DF929625EA0E}">
        <p15:presenceInfo xmlns:p15="http://schemas.microsoft.com/office/powerpoint/2012/main" userId="S-1-5-21-1935655697-606747145-839522115-76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7275E"/>
    <a:srgbClr val="E2F0D9"/>
    <a:srgbClr val="FCFFEB"/>
    <a:srgbClr val="FC6E51"/>
    <a:srgbClr val="2C90A8"/>
    <a:srgbClr val="8FAADC"/>
    <a:srgbClr val="B3DCD8"/>
    <a:srgbClr val="A5A5A5"/>
    <a:srgbClr val="FFC000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01" autoAdjust="0"/>
  </p:normalViewPr>
  <p:slideViewPr>
    <p:cSldViewPr>
      <p:cViewPr varScale="1">
        <p:scale>
          <a:sx n="104" d="100"/>
          <a:sy n="104" d="100"/>
        </p:scale>
        <p:origin x="1320" y="496"/>
      </p:cViewPr>
      <p:guideLst>
        <p:guide orient="horz" pos="1253"/>
        <p:guide pos="1073"/>
        <p:guide orient="horz" pos="2750"/>
      </p:guideLst>
    </p:cSldViewPr>
  </p:slideViewPr>
  <p:notesTextViewPr>
    <p:cViewPr>
      <p:scale>
        <a:sx n="1" d="1"/>
        <a:sy n="1" d="1"/>
      </p:scale>
      <p:origin x="0" y="-104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3996" y="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viewProps" Target="viewProps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6F1E7FC-4A67-4094-B34D-33B2D1E439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4728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FF8961B-A0AE-47F1-BC1F-4D30B35169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98210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ru-RU" altLang="ru-RU"/>
              <a:t>Добрый день, коллеги </a:t>
            </a:r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C9B46A-8A89-46A1-8010-6C3CE84B668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28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1100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F8961B-A0AE-47F1-BC1F-4D30B3516956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7156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F8961B-A0AE-47F1-BC1F-4D30B3516956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43837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solidFill>
                  <a:srgbClr val="2C90A8"/>
                </a:solidFill>
                <a:latin typeface="Arial Narrow" panose="020B0606020202030204" pitchFamily="34" charset="0"/>
              </a:rPr>
              <a:t>Разные</a:t>
            </a:r>
            <a:r>
              <a:rPr lang="ru-RU" sz="1200" baseline="0" dirty="0">
                <a:solidFill>
                  <a:srgbClr val="2C90A8"/>
                </a:solidFill>
                <a:latin typeface="Arial Narrow" panose="020B0606020202030204" pitchFamily="34" charset="0"/>
              </a:rPr>
              <a:t> представления для лотовой (горизонтальное по поставщикам) и попозиционной закупке (вертикальное по поставщикам)</a:t>
            </a:r>
            <a:endParaRPr lang="ru-RU" sz="1200" dirty="0">
              <a:solidFill>
                <a:srgbClr val="2C90A8"/>
              </a:solidFill>
              <a:latin typeface="Arial Narrow" panose="020B0606020202030204" pitchFamily="34" charset="0"/>
            </a:endParaRPr>
          </a:p>
          <a:p>
            <a:r>
              <a:rPr lang="ru-RU" sz="1200" dirty="0">
                <a:solidFill>
                  <a:srgbClr val="2C90A8"/>
                </a:solidFill>
                <a:latin typeface="Arial Narrow" panose="020B0606020202030204" pitchFamily="34" charset="0"/>
              </a:rPr>
              <a:t>При попозиционной закупке по каждой номенклатуре</a:t>
            </a:r>
            <a:r>
              <a:rPr lang="ru-RU" sz="1200" baseline="0" dirty="0">
                <a:solidFill>
                  <a:srgbClr val="2C90A8"/>
                </a:solidFill>
                <a:latin typeface="Arial Narrow" panose="020B0606020202030204" pitchFamily="34" charset="0"/>
              </a:rPr>
              <a:t> может быть победитель. </a:t>
            </a:r>
          </a:p>
          <a:p>
            <a:r>
              <a:rPr lang="ru-RU" sz="1200" baseline="0" dirty="0">
                <a:solidFill>
                  <a:srgbClr val="2C90A8"/>
                </a:solidFill>
                <a:latin typeface="Arial Narrow" panose="020B0606020202030204" pitchFamily="34" charset="0"/>
              </a:rPr>
              <a:t>Можно закупать частично, следовательно есть распределение количества по поставщикам</a:t>
            </a:r>
            <a:br>
              <a:rPr lang="ru-RU" sz="1200" dirty="0">
                <a:solidFill>
                  <a:srgbClr val="2C90A8"/>
                </a:solidFill>
                <a:latin typeface="Arial Narrow" panose="020B0606020202030204" pitchFamily="34" charset="0"/>
              </a:rPr>
            </a:br>
            <a:r>
              <a:rPr lang="ru-RU" sz="1200" dirty="0">
                <a:solidFill>
                  <a:srgbClr val="2C90A8"/>
                </a:solidFill>
                <a:latin typeface="Arial Narrow" panose="020B0606020202030204" pitchFamily="34" charset="0"/>
              </a:rPr>
              <a:t>Возможности отборов: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atin typeface="Arial Narrow" panose="020B0606020202030204" pitchFamily="34" charset="0"/>
              </a:rPr>
              <a:t>Оставить  только предложения с полным покрытием (если включена частичная закупка)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atin typeface="Arial Narrow" panose="020B0606020202030204" pitchFamily="34" charset="0"/>
              </a:rPr>
              <a:t>Рассмотреть основные предложения, потом альтернативные, можем посмотреть вместе.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atin typeface="Arial Narrow" panose="020B0606020202030204" pitchFamily="34" charset="0"/>
              </a:rPr>
              <a:t>Оценивать только ведущие позиции, остальные просмотр. А можем показать только ведущие.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atin typeface="Arial Narrow" panose="020B0606020202030204" pitchFamily="34" charset="0"/>
              </a:rPr>
              <a:t>Отобраться по поставщикам, по типу критерия (организационные, технические, коммерческие).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F8961B-A0AE-47F1-BC1F-4D30B3516956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11990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F8961B-A0AE-47F1-BC1F-4D30B3516956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5819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ru-RU" dirty="0"/>
              <a:t>До 2024</a:t>
            </a:r>
            <a:r>
              <a:rPr lang="ru-RU" baseline="0" dirty="0"/>
              <a:t> года национальный режим устанавливался отдельными актами. С 2024 появился закон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318-ФЗ , а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к 2025 году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ПП1875 которое унифицировало правила закупок импортных товаров.</a:t>
            </a:r>
            <a:br>
              <a:rPr lang="ru-RU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ru-RU" sz="12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Ньюанс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: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нац.режим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полностью отработан только в конкурентном листе.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Оценка по критериям складывается из субъективных оценок экспертов.  Поэтому при оценке по критериям пользователи получают  доступ к конкурентному листу для визуального анализа поступивших предложений.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F8961B-A0AE-47F1-BC1F-4D30B3516956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0423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F8961B-A0AE-47F1-BC1F-4D30B3516956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1895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F8961B-A0AE-47F1-BC1F-4D30B3516956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9771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F8961B-A0AE-47F1-BC1F-4D30B3516956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7573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F8961B-A0AE-47F1-BC1F-4D30B3516956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1576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F8961B-A0AE-47F1-BC1F-4D30B3516956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662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F8961B-A0AE-47F1-BC1F-4D30B3516956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2618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F8961B-A0AE-47F1-BC1F-4D30B3516956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8414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F8961B-A0AE-47F1-BC1F-4D30B3516956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1038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F8961B-A0AE-47F1-BC1F-4D30B3516956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8120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F8961B-A0AE-47F1-BC1F-4D30B3516956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0379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F8961B-A0AE-47F1-BC1F-4D30B3516956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6705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F8961B-A0AE-47F1-BC1F-4D30B3516956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5866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F8961B-A0AE-47F1-BC1F-4D30B3516956}" type="slidenum">
              <a:rPr lang="ru-RU" altLang="ru-RU" smtClean="0"/>
              <a:pPr>
                <a:defRPr/>
              </a:pPr>
              <a:t>26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41639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AF3600-01B7-4D3D-A0CA-AC5E9E639727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28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6409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F8961B-A0AE-47F1-BC1F-4D30B3516956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0623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F8961B-A0AE-47F1-BC1F-4D30B3516956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3774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F8961B-A0AE-47F1-BC1F-4D30B3516956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869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Обратите внимание, некоторые критерии предопределенные. Это как раз те, что ранее были</a:t>
            </a:r>
            <a:r>
              <a:rPr lang="ru-RU" baseline="0" dirty="0"/>
              <a:t> полями формы Предложение участника. </a:t>
            </a:r>
            <a:br>
              <a:rPr lang="ru-RU" baseline="0" dirty="0"/>
            </a:br>
            <a:r>
              <a:rPr lang="ru-RU" baseline="0" dirty="0"/>
              <a:t>Плюс мы добавили новые (гарантия, </a:t>
            </a:r>
            <a:r>
              <a:rPr lang="ru-RU" baseline="0" dirty="0" err="1"/>
              <a:t>толеранс</a:t>
            </a:r>
            <a:r>
              <a:rPr lang="ru-RU" baseline="0" dirty="0"/>
              <a:t>). Их не обязательно использовать. Справочник доступных критериев иерархический. </a:t>
            </a:r>
            <a:br>
              <a:rPr lang="ru-RU" baseline="0" dirty="0"/>
            </a:br>
            <a:r>
              <a:rPr lang="ru-RU" baseline="0" dirty="0"/>
              <a:t>Критерии делятся на организационные, технические, коммерческие (перечисление, можно добавлять свои значения, например Качество или Информация об участнике)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F8961B-A0AE-47F1-BC1F-4D30B3516956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1080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F8961B-A0AE-47F1-BC1F-4D30B3516956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645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F8961B-A0AE-47F1-BC1F-4D30B3516956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8878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F8961B-A0AE-47F1-BC1F-4D30B3516956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4467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 userDrawn="1"/>
        </p:nvSpPr>
        <p:spPr bwMode="auto">
          <a:xfrm>
            <a:off x="2330451" y="184150"/>
            <a:ext cx="9649883" cy="8001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>
                <a:solidFill>
                  <a:srgbClr val="333333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1600">
                <a:solidFill>
                  <a:srgbClr val="333333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200">
                <a:solidFill>
                  <a:srgbClr val="333333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2800" b="1">
                <a:solidFill>
                  <a:schemeClr val="tx2"/>
                </a:solidFill>
                <a:cs typeface="+mn-cs"/>
              </a:rPr>
              <a:t>Бизнес-форум 1С:</a:t>
            </a:r>
            <a:r>
              <a:rPr lang="en-US" altLang="ru-RU" sz="2800" b="1">
                <a:solidFill>
                  <a:schemeClr val="tx2"/>
                </a:solidFill>
                <a:cs typeface="+mn-cs"/>
              </a:rPr>
              <a:t>ERP</a:t>
            </a:r>
            <a:r>
              <a:rPr lang="ru-RU" altLang="ru-RU" sz="2800" b="1">
                <a:solidFill>
                  <a:schemeClr val="tx2"/>
                </a:solidFill>
                <a:cs typeface="+mn-cs"/>
              </a:rPr>
              <a:t>  </a:t>
            </a:r>
            <a:endParaRPr lang="en-US" altLang="ru-RU" sz="2800" b="1">
              <a:solidFill>
                <a:schemeClr val="tx2"/>
              </a:solidFill>
              <a:cs typeface="+mn-cs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800">
                <a:solidFill>
                  <a:schemeClr val="tx2"/>
                </a:solidFill>
                <a:cs typeface="+mn-cs"/>
              </a:rPr>
              <a:t>2</a:t>
            </a:r>
            <a:r>
              <a:rPr lang="en-US" altLang="ru-RU" sz="1800">
                <a:solidFill>
                  <a:schemeClr val="tx2"/>
                </a:solidFill>
                <a:cs typeface="+mn-cs"/>
              </a:rPr>
              <a:t>3</a:t>
            </a:r>
            <a:r>
              <a:rPr lang="ru-RU" altLang="ru-RU" sz="1800">
                <a:solidFill>
                  <a:schemeClr val="tx2"/>
                </a:solidFill>
                <a:cs typeface="+mn-cs"/>
              </a:rPr>
              <a:t> октября 2015 года</a:t>
            </a:r>
          </a:p>
        </p:txBody>
      </p:sp>
    </p:spTree>
    <p:extLst>
      <p:ext uri="{BB962C8B-B14F-4D97-AF65-F5344CB8AC3E}">
        <p14:creationId xmlns:p14="http://schemas.microsoft.com/office/powerpoint/2010/main" val="3085701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0C715-48C8-4567-A74A-08B20484D5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2531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72034" y="-26988"/>
            <a:ext cx="2976033" cy="655161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34" y="-26988"/>
            <a:ext cx="8724900" cy="655161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A0D62-CA41-442A-A225-0FD0526A0B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5109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1" y="-26988"/>
            <a:ext cx="6432551" cy="10810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933" y="1268413"/>
            <a:ext cx="5850467" cy="5256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268413"/>
            <a:ext cx="5850467" cy="2551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3971925"/>
            <a:ext cx="5850467" cy="2552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7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6D25B-3812-4B67-AB6A-B05726CA69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6282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2159001" y="-26988"/>
            <a:ext cx="6432551" cy="10810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43933" y="1268413"/>
            <a:ext cx="5850467" cy="2551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268413"/>
            <a:ext cx="5850467" cy="2551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143933" y="3971925"/>
            <a:ext cx="5850467" cy="2552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7600" y="3971925"/>
            <a:ext cx="5850467" cy="2552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F1373-6CAB-4669-9E15-E415C2415C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6137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>
            <a:spLocks noChangeArrowheads="1"/>
          </p:cNvSpPr>
          <p:nvPr userDrawn="1"/>
        </p:nvSpPr>
        <p:spPr bwMode="auto">
          <a:xfrm>
            <a:off x="-31751" y="6524626"/>
            <a:ext cx="3083345" cy="3970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800">
                <a:cs typeface="+mn-cs"/>
              </a:rPr>
              <a:t>1С: Управление холдингом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0584" y="314326"/>
            <a:ext cx="6671733" cy="3143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6400" y="1200150"/>
            <a:ext cx="5562600" cy="4992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72200" y="1200150"/>
            <a:ext cx="5562600" cy="2419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72200" y="3771900"/>
            <a:ext cx="5562600" cy="2420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7A1EF-FEC8-402B-B178-69002BA4A6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8445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 userDrawn="1"/>
        </p:nvSpPr>
        <p:spPr bwMode="auto">
          <a:xfrm>
            <a:off x="1365251" y="331788"/>
            <a:ext cx="609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5000"/>
              </a:lnSpc>
              <a:defRPr/>
            </a:pPr>
            <a:r>
              <a:rPr lang="ru-RU" altLang="ru-RU" sz="1900" b="1">
                <a:solidFill>
                  <a:srgbClr val="FFFFFF"/>
                </a:solidFill>
              </a:rPr>
              <a:t>1С:УПРАВЛЕНИЕ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ru-RU" altLang="ru-RU" sz="1900" b="1">
                <a:solidFill>
                  <a:srgbClr val="FFFFFF"/>
                </a:solidFill>
              </a:rPr>
              <a:t>ХОЛДИНГОМ 8</a:t>
            </a:r>
          </a:p>
        </p:txBody>
      </p:sp>
      <p:pic>
        <p:nvPicPr>
          <p:cNvPr id="3" name="Picture 16" descr="Layer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17" y="239714"/>
            <a:ext cx="12954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0496497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00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339" y="1340768"/>
            <a:ext cx="11904133" cy="5256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BD3E1-6446-4AF7-B3E8-1C9B863CFF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3388958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FB7DF-23D4-434F-A639-E7F744D8F7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4233254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933" y="1268413"/>
            <a:ext cx="5850467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268413"/>
            <a:ext cx="5850467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3907F-AFC0-4700-9A84-2B456E6ABB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7276556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821C6-8206-4FDE-B7BC-390D08DD0E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3116281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00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339" y="1340768"/>
            <a:ext cx="11904133" cy="5256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F703A-1635-4F82-BA9D-634CE3BB42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0498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4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98229-26E0-4C28-A8A9-F3BF1DAC65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952532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3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15300-E25C-4F20-B27A-84207A5051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5867978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C57D8-D7D2-4D31-972B-45ABD28F69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644779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88510-F70C-4CE0-9B6A-D786D4A0FD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6003925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DA439-611F-46F3-B968-0942622B45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7512222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72034" y="-26988"/>
            <a:ext cx="2976033" cy="655161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34" y="-26988"/>
            <a:ext cx="8724900" cy="655161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162C4-7EF3-41AC-A122-6B3C8C0AB8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4583108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1" y="-26988"/>
            <a:ext cx="6432551" cy="10810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933" y="1268413"/>
            <a:ext cx="5850467" cy="5256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268413"/>
            <a:ext cx="5850467" cy="2551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3971925"/>
            <a:ext cx="5850467" cy="2552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7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97920-501A-4003-AE3F-F3CC023F0E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6816956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2159001" y="-26988"/>
            <a:ext cx="6432551" cy="10810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43933" y="1268413"/>
            <a:ext cx="5850467" cy="2551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268413"/>
            <a:ext cx="5850467" cy="2551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143933" y="3971925"/>
            <a:ext cx="5850467" cy="2552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7600" y="3971925"/>
            <a:ext cx="5850467" cy="2552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BCAB5-1F54-4512-8AD1-FE077A4C73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2243621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>
            <a:spLocks noChangeArrowheads="1"/>
          </p:cNvSpPr>
          <p:nvPr userDrawn="1"/>
        </p:nvSpPr>
        <p:spPr bwMode="auto">
          <a:xfrm>
            <a:off x="-31751" y="6524626"/>
            <a:ext cx="3083345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ru-RU" altLang="ru-RU" sz="1800">
                <a:solidFill>
                  <a:srgbClr val="5F0000"/>
                </a:solidFill>
              </a:rPr>
              <a:t>1С: Управление холдингом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0584" y="314326"/>
            <a:ext cx="6671733" cy="3143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6400" y="1200150"/>
            <a:ext cx="5562600" cy="4992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72200" y="1200150"/>
            <a:ext cx="5562600" cy="2419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72200" y="3771900"/>
            <a:ext cx="5562600" cy="2420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7BA20-3CFB-44B9-A373-AB6A19940E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0264982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581" y="1122279"/>
            <a:ext cx="9144840" cy="2387364"/>
          </a:xfrm>
        </p:spPr>
        <p:txBody>
          <a:bodyPr anchor="b"/>
          <a:lstStyle>
            <a:lvl1pPr algn="ctr">
              <a:defRPr sz="6349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581" y="3602047"/>
            <a:ext cx="9144840" cy="1656538"/>
          </a:xfrm>
        </p:spPr>
        <p:txBody>
          <a:bodyPr/>
          <a:lstStyle>
            <a:lvl1pPr marL="0" indent="0" algn="ctr">
              <a:buNone/>
              <a:defRPr sz="2539"/>
            </a:lvl1pPr>
            <a:lvl2pPr marL="483763" indent="0" algn="ctr">
              <a:buNone/>
              <a:defRPr sz="2116"/>
            </a:lvl2pPr>
            <a:lvl3pPr marL="967527" indent="0" algn="ctr">
              <a:buNone/>
              <a:defRPr sz="1905"/>
            </a:lvl3pPr>
            <a:lvl4pPr marL="1451290" indent="0" algn="ctr">
              <a:buNone/>
              <a:defRPr sz="1693"/>
            </a:lvl4pPr>
            <a:lvl5pPr marL="1935053" indent="0" algn="ctr">
              <a:buNone/>
              <a:defRPr sz="1693"/>
            </a:lvl5pPr>
            <a:lvl6pPr marL="2418817" indent="0" algn="ctr">
              <a:buNone/>
              <a:defRPr sz="1693"/>
            </a:lvl6pPr>
            <a:lvl7pPr marL="2902580" indent="0" algn="ctr">
              <a:buNone/>
              <a:defRPr sz="1693"/>
            </a:lvl7pPr>
            <a:lvl8pPr marL="3386343" indent="0" algn="ctr">
              <a:buNone/>
              <a:defRPr sz="1693"/>
            </a:lvl8pPr>
            <a:lvl9pPr marL="3870107" indent="0" algn="ctr">
              <a:buNone/>
              <a:defRPr sz="1693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29129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35FD6-26BD-4CCB-A000-94E88AD427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29477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384518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502" y="1710300"/>
            <a:ext cx="10515558" cy="2852740"/>
          </a:xfrm>
        </p:spPr>
        <p:txBody>
          <a:bodyPr anchor="b"/>
          <a:lstStyle>
            <a:lvl1pPr>
              <a:defRPr sz="6349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502" y="4589921"/>
            <a:ext cx="10515558" cy="1500293"/>
          </a:xfrm>
        </p:spPr>
        <p:txBody>
          <a:bodyPr/>
          <a:lstStyle>
            <a:lvl1pPr marL="0" indent="0">
              <a:buNone/>
              <a:defRPr sz="2539"/>
            </a:lvl1pPr>
            <a:lvl2pPr marL="483763" indent="0">
              <a:buNone/>
              <a:defRPr sz="2116"/>
            </a:lvl2pPr>
            <a:lvl3pPr marL="967527" indent="0">
              <a:buNone/>
              <a:defRPr sz="1905"/>
            </a:lvl3pPr>
            <a:lvl4pPr marL="1451290" indent="0">
              <a:buNone/>
              <a:defRPr sz="1693"/>
            </a:lvl4pPr>
            <a:lvl5pPr marL="1935053" indent="0">
              <a:buNone/>
              <a:defRPr sz="1693"/>
            </a:lvl5pPr>
            <a:lvl6pPr marL="2418817" indent="0">
              <a:buNone/>
              <a:defRPr sz="1693"/>
            </a:lvl6pPr>
            <a:lvl7pPr marL="2902580" indent="0">
              <a:buNone/>
              <a:defRPr sz="1693"/>
            </a:lvl7pPr>
            <a:lvl8pPr marL="3386343" indent="0">
              <a:buNone/>
              <a:defRPr sz="1693"/>
            </a:lvl8pPr>
            <a:lvl9pPr marL="3870107" indent="0">
              <a:buNone/>
              <a:defRPr sz="169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102301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7247" y="1700220"/>
            <a:ext cx="5704606" cy="316859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53114" y="1700220"/>
            <a:ext cx="5704606" cy="316859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396941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901" y="364574"/>
            <a:ext cx="10515558" cy="132556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901" y="1681740"/>
            <a:ext cx="5156991" cy="823229"/>
          </a:xfrm>
        </p:spPr>
        <p:txBody>
          <a:bodyPr anchor="b"/>
          <a:lstStyle>
            <a:lvl1pPr marL="0" indent="0">
              <a:buNone/>
              <a:defRPr sz="2539" b="1"/>
            </a:lvl1pPr>
            <a:lvl2pPr marL="483763" indent="0">
              <a:buNone/>
              <a:defRPr sz="2116" b="1"/>
            </a:lvl2pPr>
            <a:lvl3pPr marL="967527" indent="0">
              <a:buNone/>
              <a:defRPr sz="1905" b="1"/>
            </a:lvl3pPr>
            <a:lvl4pPr marL="1451290" indent="0">
              <a:buNone/>
              <a:defRPr sz="1693" b="1"/>
            </a:lvl4pPr>
            <a:lvl5pPr marL="1935053" indent="0">
              <a:buNone/>
              <a:defRPr sz="1693" b="1"/>
            </a:lvl5pPr>
            <a:lvl6pPr marL="2418817" indent="0">
              <a:buNone/>
              <a:defRPr sz="1693" b="1"/>
            </a:lvl6pPr>
            <a:lvl7pPr marL="2902580" indent="0">
              <a:buNone/>
              <a:defRPr sz="1693" b="1"/>
            </a:lvl7pPr>
            <a:lvl8pPr marL="3386343" indent="0">
              <a:buNone/>
              <a:defRPr sz="1693" b="1"/>
            </a:lvl8pPr>
            <a:lvl9pPr marL="3870107" indent="0">
              <a:buNone/>
              <a:defRPr sz="169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901" y="2504969"/>
            <a:ext cx="5156991" cy="36843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1591" y="1681740"/>
            <a:ext cx="5183868" cy="823229"/>
          </a:xfrm>
        </p:spPr>
        <p:txBody>
          <a:bodyPr anchor="b"/>
          <a:lstStyle>
            <a:lvl1pPr marL="0" indent="0">
              <a:buNone/>
              <a:defRPr sz="2539" b="1"/>
            </a:lvl1pPr>
            <a:lvl2pPr marL="483763" indent="0">
              <a:buNone/>
              <a:defRPr sz="2116" b="1"/>
            </a:lvl2pPr>
            <a:lvl3pPr marL="967527" indent="0">
              <a:buNone/>
              <a:defRPr sz="1905" b="1"/>
            </a:lvl3pPr>
            <a:lvl4pPr marL="1451290" indent="0">
              <a:buNone/>
              <a:defRPr sz="1693" b="1"/>
            </a:lvl4pPr>
            <a:lvl5pPr marL="1935053" indent="0">
              <a:buNone/>
              <a:defRPr sz="1693" b="1"/>
            </a:lvl5pPr>
            <a:lvl6pPr marL="2418817" indent="0">
              <a:buNone/>
              <a:defRPr sz="1693" b="1"/>
            </a:lvl6pPr>
            <a:lvl7pPr marL="2902580" indent="0">
              <a:buNone/>
              <a:defRPr sz="1693" b="1"/>
            </a:lvl7pPr>
            <a:lvl8pPr marL="3386343" indent="0">
              <a:buNone/>
              <a:defRPr sz="1693" b="1"/>
            </a:lvl8pPr>
            <a:lvl9pPr marL="3870107" indent="0">
              <a:buNone/>
              <a:defRPr sz="169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1591" y="2504969"/>
            <a:ext cx="5183868" cy="36843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185982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0453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6153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901" y="456976"/>
            <a:ext cx="3932416" cy="1601097"/>
          </a:xfrm>
        </p:spPr>
        <p:txBody>
          <a:bodyPr anchor="b"/>
          <a:lstStyle>
            <a:lvl1pPr>
              <a:defRPr sz="338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868" y="987875"/>
            <a:ext cx="6171591" cy="4873851"/>
          </a:xfrm>
        </p:spPr>
        <p:txBody>
          <a:bodyPr/>
          <a:lstStyle>
            <a:lvl1pPr>
              <a:defRPr sz="3386"/>
            </a:lvl1pPr>
            <a:lvl2pPr>
              <a:defRPr sz="2963"/>
            </a:lvl2pPr>
            <a:lvl3pPr>
              <a:defRPr sz="2539"/>
            </a:lvl3pPr>
            <a:lvl4pPr>
              <a:defRPr sz="2116"/>
            </a:lvl4pPr>
            <a:lvl5pPr>
              <a:defRPr sz="2116"/>
            </a:lvl5pPr>
            <a:lvl6pPr>
              <a:defRPr sz="2116"/>
            </a:lvl6pPr>
            <a:lvl7pPr>
              <a:defRPr sz="2116"/>
            </a:lvl7pPr>
            <a:lvl8pPr>
              <a:defRPr sz="2116"/>
            </a:lvl8pPr>
            <a:lvl9pPr>
              <a:defRPr sz="211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901" y="2058073"/>
            <a:ext cx="3932416" cy="3810373"/>
          </a:xfrm>
        </p:spPr>
        <p:txBody>
          <a:bodyPr/>
          <a:lstStyle>
            <a:lvl1pPr marL="0" indent="0">
              <a:buNone/>
              <a:defRPr sz="1693"/>
            </a:lvl1pPr>
            <a:lvl2pPr marL="483763" indent="0">
              <a:buNone/>
              <a:defRPr sz="1481"/>
            </a:lvl2pPr>
            <a:lvl3pPr marL="967527" indent="0">
              <a:buNone/>
              <a:defRPr sz="1270"/>
            </a:lvl3pPr>
            <a:lvl4pPr marL="1451290" indent="0">
              <a:buNone/>
              <a:defRPr sz="1058"/>
            </a:lvl4pPr>
            <a:lvl5pPr marL="1935053" indent="0">
              <a:buNone/>
              <a:defRPr sz="1058"/>
            </a:lvl5pPr>
            <a:lvl6pPr marL="2418817" indent="0">
              <a:buNone/>
              <a:defRPr sz="1058"/>
            </a:lvl6pPr>
            <a:lvl7pPr marL="2902580" indent="0">
              <a:buNone/>
              <a:defRPr sz="1058"/>
            </a:lvl7pPr>
            <a:lvl8pPr marL="3386343" indent="0">
              <a:buNone/>
              <a:defRPr sz="1058"/>
            </a:lvl8pPr>
            <a:lvl9pPr marL="3870107" indent="0">
              <a:buNone/>
              <a:defRPr sz="105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986872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901" y="456976"/>
            <a:ext cx="3932416" cy="1601097"/>
          </a:xfrm>
        </p:spPr>
        <p:txBody>
          <a:bodyPr anchor="b"/>
          <a:lstStyle>
            <a:lvl1pPr>
              <a:defRPr sz="338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868" y="987875"/>
            <a:ext cx="6171591" cy="4873851"/>
          </a:xfrm>
        </p:spPr>
        <p:txBody>
          <a:bodyPr/>
          <a:lstStyle>
            <a:lvl1pPr marL="0" indent="0">
              <a:buNone/>
              <a:defRPr sz="3386"/>
            </a:lvl1pPr>
            <a:lvl2pPr marL="483763" indent="0">
              <a:buNone/>
              <a:defRPr sz="2963"/>
            </a:lvl2pPr>
            <a:lvl3pPr marL="967527" indent="0">
              <a:buNone/>
              <a:defRPr sz="2539"/>
            </a:lvl3pPr>
            <a:lvl4pPr marL="1451290" indent="0">
              <a:buNone/>
              <a:defRPr sz="2116"/>
            </a:lvl4pPr>
            <a:lvl5pPr marL="1935053" indent="0">
              <a:buNone/>
              <a:defRPr sz="2116"/>
            </a:lvl5pPr>
            <a:lvl6pPr marL="2418817" indent="0">
              <a:buNone/>
              <a:defRPr sz="2116"/>
            </a:lvl6pPr>
            <a:lvl7pPr marL="2902580" indent="0">
              <a:buNone/>
              <a:defRPr sz="2116"/>
            </a:lvl7pPr>
            <a:lvl8pPr marL="3386343" indent="0">
              <a:buNone/>
              <a:defRPr sz="2116"/>
            </a:lvl8pPr>
            <a:lvl9pPr marL="3870107" indent="0">
              <a:buNone/>
              <a:defRPr sz="2116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901" y="2058073"/>
            <a:ext cx="3932416" cy="3810373"/>
          </a:xfrm>
        </p:spPr>
        <p:txBody>
          <a:bodyPr/>
          <a:lstStyle>
            <a:lvl1pPr marL="0" indent="0">
              <a:buNone/>
              <a:defRPr sz="1693"/>
            </a:lvl1pPr>
            <a:lvl2pPr marL="483763" indent="0">
              <a:buNone/>
              <a:defRPr sz="1481"/>
            </a:lvl2pPr>
            <a:lvl3pPr marL="967527" indent="0">
              <a:buNone/>
              <a:defRPr sz="1270"/>
            </a:lvl3pPr>
            <a:lvl4pPr marL="1451290" indent="0">
              <a:buNone/>
              <a:defRPr sz="1058"/>
            </a:lvl4pPr>
            <a:lvl5pPr marL="1935053" indent="0">
              <a:buNone/>
              <a:defRPr sz="1058"/>
            </a:lvl5pPr>
            <a:lvl6pPr marL="2418817" indent="0">
              <a:buNone/>
              <a:defRPr sz="1058"/>
            </a:lvl6pPr>
            <a:lvl7pPr marL="2902580" indent="0">
              <a:buNone/>
              <a:defRPr sz="1058"/>
            </a:lvl7pPr>
            <a:lvl8pPr marL="3386343" indent="0">
              <a:buNone/>
              <a:defRPr sz="1058"/>
            </a:lvl8pPr>
            <a:lvl9pPr marL="3870107" indent="0">
              <a:buNone/>
              <a:defRPr sz="105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766134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13580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65102" y="114245"/>
            <a:ext cx="2892618" cy="475456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7247" y="114245"/>
            <a:ext cx="8516594" cy="475456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66899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933" y="1268413"/>
            <a:ext cx="5850467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268413"/>
            <a:ext cx="5850467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58B82-39F9-44A5-BF19-5DA5FB4D15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22604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87247" y="114245"/>
            <a:ext cx="11570473" cy="47545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572888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581" y="1122279"/>
            <a:ext cx="9144840" cy="2387364"/>
          </a:xfrm>
        </p:spPr>
        <p:txBody>
          <a:bodyPr anchor="b"/>
          <a:lstStyle>
            <a:lvl1pPr algn="ctr">
              <a:defRPr sz="6349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581" y="3602047"/>
            <a:ext cx="9144840" cy="1656538"/>
          </a:xfrm>
        </p:spPr>
        <p:txBody>
          <a:bodyPr/>
          <a:lstStyle>
            <a:lvl1pPr marL="0" indent="0" algn="ctr">
              <a:buNone/>
              <a:defRPr sz="2539"/>
            </a:lvl1pPr>
            <a:lvl2pPr marL="483763" indent="0" algn="ctr">
              <a:buNone/>
              <a:defRPr sz="2116"/>
            </a:lvl2pPr>
            <a:lvl3pPr marL="967527" indent="0" algn="ctr">
              <a:buNone/>
              <a:defRPr sz="1905"/>
            </a:lvl3pPr>
            <a:lvl4pPr marL="1451290" indent="0" algn="ctr">
              <a:buNone/>
              <a:defRPr sz="1693"/>
            </a:lvl4pPr>
            <a:lvl5pPr marL="1935053" indent="0" algn="ctr">
              <a:buNone/>
              <a:defRPr sz="1693"/>
            </a:lvl5pPr>
            <a:lvl6pPr marL="2418817" indent="0" algn="ctr">
              <a:buNone/>
              <a:defRPr sz="1693"/>
            </a:lvl6pPr>
            <a:lvl7pPr marL="2902580" indent="0" algn="ctr">
              <a:buNone/>
              <a:defRPr sz="1693"/>
            </a:lvl7pPr>
            <a:lvl8pPr marL="3386343" indent="0" algn="ctr">
              <a:buNone/>
              <a:defRPr sz="1693"/>
            </a:lvl8pPr>
            <a:lvl9pPr marL="3870107" indent="0" algn="ctr">
              <a:buNone/>
              <a:defRPr sz="1693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533261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980998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502" y="1710300"/>
            <a:ext cx="10515558" cy="2852740"/>
          </a:xfrm>
        </p:spPr>
        <p:txBody>
          <a:bodyPr anchor="b"/>
          <a:lstStyle>
            <a:lvl1pPr>
              <a:defRPr sz="6349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502" y="4589921"/>
            <a:ext cx="10515558" cy="1500293"/>
          </a:xfrm>
        </p:spPr>
        <p:txBody>
          <a:bodyPr/>
          <a:lstStyle>
            <a:lvl1pPr marL="0" indent="0">
              <a:buNone/>
              <a:defRPr sz="2539"/>
            </a:lvl1pPr>
            <a:lvl2pPr marL="483763" indent="0">
              <a:buNone/>
              <a:defRPr sz="2116"/>
            </a:lvl2pPr>
            <a:lvl3pPr marL="967527" indent="0">
              <a:buNone/>
              <a:defRPr sz="1905"/>
            </a:lvl3pPr>
            <a:lvl4pPr marL="1451290" indent="0">
              <a:buNone/>
              <a:defRPr sz="1693"/>
            </a:lvl4pPr>
            <a:lvl5pPr marL="1935053" indent="0">
              <a:buNone/>
              <a:defRPr sz="1693"/>
            </a:lvl5pPr>
            <a:lvl6pPr marL="2418817" indent="0">
              <a:buNone/>
              <a:defRPr sz="1693"/>
            </a:lvl6pPr>
            <a:lvl7pPr marL="2902580" indent="0">
              <a:buNone/>
              <a:defRPr sz="1693"/>
            </a:lvl7pPr>
            <a:lvl8pPr marL="3386343" indent="0">
              <a:buNone/>
              <a:defRPr sz="1693"/>
            </a:lvl8pPr>
            <a:lvl9pPr marL="3870107" indent="0">
              <a:buNone/>
              <a:defRPr sz="169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365013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7247" y="1700220"/>
            <a:ext cx="5704606" cy="316859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53114" y="1700220"/>
            <a:ext cx="5704606" cy="316859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248343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901" y="364574"/>
            <a:ext cx="10515558" cy="132556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901" y="1681740"/>
            <a:ext cx="5156991" cy="823229"/>
          </a:xfrm>
        </p:spPr>
        <p:txBody>
          <a:bodyPr anchor="b"/>
          <a:lstStyle>
            <a:lvl1pPr marL="0" indent="0">
              <a:buNone/>
              <a:defRPr sz="2539" b="1"/>
            </a:lvl1pPr>
            <a:lvl2pPr marL="483763" indent="0">
              <a:buNone/>
              <a:defRPr sz="2116" b="1"/>
            </a:lvl2pPr>
            <a:lvl3pPr marL="967527" indent="0">
              <a:buNone/>
              <a:defRPr sz="1905" b="1"/>
            </a:lvl3pPr>
            <a:lvl4pPr marL="1451290" indent="0">
              <a:buNone/>
              <a:defRPr sz="1693" b="1"/>
            </a:lvl4pPr>
            <a:lvl5pPr marL="1935053" indent="0">
              <a:buNone/>
              <a:defRPr sz="1693" b="1"/>
            </a:lvl5pPr>
            <a:lvl6pPr marL="2418817" indent="0">
              <a:buNone/>
              <a:defRPr sz="1693" b="1"/>
            </a:lvl6pPr>
            <a:lvl7pPr marL="2902580" indent="0">
              <a:buNone/>
              <a:defRPr sz="1693" b="1"/>
            </a:lvl7pPr>
            <a:lvl8pPr marL="3386343" indent="0">
              <a:buNone/>
              <a:defRPr sz="1693" b="1"/>
            </a:lvl8pPr>
            <a:lvl9pPr marL="3870107" indent="0">
              <a:buNone/>
              <a:defRPr sz="169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901" y="2504969"/>
            <a:ext cx="5156991" cy="36843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1591" y="1681740"/>
            <a:ext cx="5183868" cy="823229"/>
          </a:xfrm>
        </p:spPr>
        <p:txBody>
          <a:bodyPr anchor="b"/>
          <a:lstStyle>
            <a:lvl1pPr marL="0" indent="0">
              <a:buNone/>
              <a:defRPr sz="2539" b="1"/>
            </a:lvl1pPr>
            <a:lvl2pPr marL="483763" indent="0">
              <a:buNone/>
              <a:defRPr sz="2116" b="1"/>
            </a:lvl2pPr>
            <a:lvl3pPr marL="967527" indent="0">
              <a:buNone/>
              <a:defRPr sz="1905" b="1"/>
            </a:lvl3pPr>
            <a:lvl4pPr marL="1451290" indent="0">
              <a:buNone/>
              <a:defRPr sz="1693" b="1"/>
            </a:lvl4pPr>
            <a:lvl5pPr marL="1935053" indent="0">
              <a:buNone/>
              <a:defRPr sz="1693" b="1"/>
            </a:lvl5pPr>
            <a:lvl6pPr marL="2418817" indent="0">
              <a:buNone/>
              <a:defRPr sz="1693" b="1"/>
            </a:lvl6pPr>
            <a:lvl7pPr marL="2902580" indent="0">
              <a:buNone/>
              <a:defRPr sz="1693" b="1"/>
            </a:lvl7pPr>
            <a:lvl8pPr marL="3386343" indent="0">
              <a:buNone/>
              <a:defRPr sz="1693" b="1"/>
            </a:lvl8pPr>
            <a:lvl9pPr marL="3870107" indent="0">
              <a:buNone/>
              <a:defRPr sz="169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1591" y="2504969"/>
            <a:ext cx="5183868" cy="36843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730176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2285118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2862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901" y="456976"/>
            <a:ext cx="3932416" cy="1601097"/>
          </a:xfrm>
        </p:spPr>
        <p:txBody>
          <a:bodyPr anchor="b"/>
          <a:lstStyle>
            <a:lvl1pPr>
              <a:defRPr sz="338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868" y="987875"/>
            <a:ext cx="6171591" cy="4873851"/>
          </a:xfrm>
        </p:spPr>
        <p:txBody>
          <a:bodyPr/>
          <a:lstStyle>
            <a:lvl1pPr>
              <a:defRPr sz="3386"/>
            </a:lvl1pPr>
            <a:lvl2pPr>
              <a:defRPr sz="2963"/>
            </a:lvl2pPr>
            <a:lvl3pPr>
              <a:defRPr sz="2539"/>
            </a:lvl3pPr>
            <a:lvl4pPr>
              <a:defRPr sz="2116"/>
            </a:lvl4pPr>
            <a:lvl5pPr>
              <a:defRPr sz="2116"/>
            </a:lvl5pPr>
            <a:lvl6pPr>
              <a:defRPr sz="2116"/>
            </a:lvl6pPr>
            <a:lvl7pPr>
              <a:defRPr sz="2116"/>
            </a:lvl7pPr>
            <a:lvl8pPr>
              <a:defRPr sz="2116"/>
            </a:lvl8pPr>
            <a:lvl9pPr>
              <a:defRPr sz="211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901" y="2058073"/>
            <a:ext cx="3932416" cy="3810373"/>
          </a:xfrm>
        </p:spPr>
        <p:txBody>
          <a:bodyPr/>
          <a:lstStyle>
            <a:lvl1pPr marL="0" indent="0">
              <a:buNone/>
              <a:defRPr sz="1693"/>
            </a:lvl1pPr>
            <a:lvl2pPr marL="483763" indent="0">
              <a:buNone/>
              <a:defRPr sz="1481"/>
            </a:lvl2pPr>
            <a:lvl3pPr marL="967527" indent="0">
              <a:buNone/>
              <a:defRPr sz="1270"/>
            </a:lvl3pPr>
            <a:lvl4pPr marL="1451290" indent="0">
              <a:buNone/>
              <a:defRPr sz="1058"/>
            </a:lvl4pPr>
            <a:lvl5pPr marL="1935053" indent="0">
              <a:buNone/>
              <a:defRPr sz="1058"/>
            </a:lvl5pPr>
            <a:lvl6pPr marL="2418817" indent="0">
              <a:buNone/>
              <a:defRPr sz="1058"/>
            </a:lvl6pPr>
            <a:lvl7pPr marL="2902580" indent="0">
              <a:buNone/>
              <a:defRPr sz="1058"/>
            </a:lvl7pPr>
            <a:lvl8pPr marL="3386343" indent="0">
              <a:buNone/>
              <a:defRPr sz="1058"/>
            </a:lvl8pPr>
            <a:lvl9pPr marL="3870107" indent="0">
              <a:buNone/>
              <a:defRPr sz="105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637125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901" y="456976"/>
            <a:ext cx="3932416" cy="1601097"/>
          </a:xfrm>
        </p:spPr>
        <p:txBody>
          <a:bodyPr anchor="b"/>
          <a:lstStyle>
            <a:lvl1pPr>
              <a:defRPr sz="338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868" y="987875"/>
            <a:ext cx="6171591" cy="4873851"/>
          </a:xfrm>
        </p:spPr>
        <p:txBody>
          <a:bodyPr/>
          <a:lstStyle>
            <a:lvl1pPr marL="0" indent="0">
              <a:buNone/>
              <a:defRPr sz="3386"/>
            </a:lvl1pPr>
            <a:lvl2pPr marL="483763" indent="0">
              <a:buNone/>
              <a:defRPr sz="2963"/>
            </a:lvl2pPr>
            <a:lvl3pPr marL="967527" indent="0">
              <a:buNone/>
              <a:defRPr sz="2539"/>
            </a:lvl3pPr>
            <a:lvl4pPr marL="1451290" indent="0">
              <a:buNone/>
              <a:defRPr sz="2116"/>
            </a:lvl4pPr>
            <a:lvl5pPr marL="1935053" indent="0">
              <a:buNone/>
              <a:defRPr sz="2116"/>
            </a:lvl5pPr>
            <a:lvl6pPr marL="2418817" indent="0">
              <a:buNone/>
              <a:defRPr sz="2116"/>
            </a:lvl6pPr>
            <a:lvl7pPr marL="2902580" indent="0">
              <a:buNone/>
              <a:defRPr sz="2116"/>
            </a:lvl7pPr>
            <a:lvl8pPr marL="3386343" indent="0">
              <a:buNone/>
              <a:defRPr sz="2116"/>
            </a:lvl8pPr>
            <a:lvl9pPr marL="3870107" indent="0">
              <a:buNone/>
              <a:defRPr sz="2116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901" y="2058073"/>
            <a:ext cx="3932416" cy="3810373"/>
          </a:xfrm>
        </p:spPr>
        <p:txBody>
          <a:bodyPr/>
          <a:lstStyle>
            <a:lvl1pPr marL="0" indent="0">
              <a:buNone/>
              <a:defRPr sz="1693"/>
            </a:lvl1pPr>
            <a:lvl2pPr marL="483763" indent="0">
              <a:buNone/>
              <a:defRPr sz="1481"/>
            </a:lvl2pPr>
            <a:lvl3pPr marL="967527" indent="0">
              <a:buNone/>
              <a:defRPr sz="1270"/>
            </a:lvl3pPr>
            <a:lvl4pPr marL="1451290" indent="0">
              <a:buNone/>
              <a:defRPr sz="1058"/>
            </a:lvl4pPr>
            <a:lvl5pPr marL="1935053" indent="0">
              <a:buNone/>
              <a:defRPr sz="1058"/>
            </a:lvl5pPr>
            <a:lvl6pPr marL="2418817" indent="0">
              <a:buNone/>
              <a:defRPr sz="1058"/>
            </a:lvl6pPr>
            <a:lvl7pPr marL="2902580" indent="0">
              <a:buNone/>
              <a:defRPr sz="1058"/>
            </a:lvl7pPr>
            <a:lvl8pPr marL="3386343" indent="0">
              <a:buNone/>
              <a:defRPr sz="1058"/>
            </a:lvl8pPr>
            <a:lvl9pPr marL="3870107" indent="0">
              <a:buNone/>
              <a:defRPr sz="105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38447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1FBE3-FF1B-4906-BD28-7084B47F35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58646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178062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65102" y="114245"/>
            <a:ext cx="2892618" cy="475456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7247" y="114245"/>
            <a:ext cx="8516594" cy="475456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319724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87247" y="114245"/>
            <a:ext cx="11570473" cy="47545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299813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791" y="1122279"/>
            <a:ext cx="9144419" cy="2387364"/>
          </a:xfrm>
          <a:prstGeom prst="rect">
            <a:avLst/>
          </a:prstGeom>
        </p:spPr>
        <p:txBody>
          <a:bodyPr anchor="b"/>
          <a:lstStyle>
            <a:lvl1pPr algn="ctr">
              <a:defRPr sz="6350"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791" y="3602047"/>
            <a:ext cx="9144419" cy="1656538"/>
          </a:xfrm>
        </p:spPr>
        <p:txBody>
          <a:bodyPr/>
          <a:lstStyle>
            <a:lvl1pPr marL="0" indent="0" algn="ctr">
              <a:buNone/>
              <a:defRPr sz="2540"/>
            </a:lvl1pPr>
            <a:lvl2pPr marL="483855" indent="0" algn="ctr">
              <a:buNone/>
              <a:defRPr sz="2117"/>
            </a:lvl2pPr>
            <a:lvl3pPr marL="967710" indent="0" algn="ctr">
              <a:buNone/>
              <a:defRPr sz="1905"/>
            </a:lvl3pPr>
            <a:lvl4pPr marL="1451564" indent="0" algn="ctr">
              <a:buNone/>
              <a:defRPr sz="1693"/>
            </a:lvl4pPr>
            <a:lvl5pPr marL="1935419" indent="0" algn="ctr">
              <a:buNone/>
              <a:defRPr sz="1693"/>
            </a:lvl5pPr>
            <a:lvl6pPr marL="2419274" indent="0" algn="ctr">
              <a:buNone/>
              <a:defRPr sz="1693"/>
            </a:lvl6pPr>
            <a:lvl7pPr marL="2903129" indent="0" algn="ctr">
              <a:buNone/>
              <a:defRPr sz="1693"/>
            </a:lvl7pPr>
            <a:lvl8pPr marL="3386983" indent="0" algn="ctr">
              <a:buNone/>
              <a:defRPr sz="1693"/>
            </a:lvl8pPr>
            <a:lvl9pPr marL="3870838" indent="0" algn="ctr">
              <a:buNone/>
              <a:defRPr sz="1693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7710"/>
            <a:fld id="{D4EA93BB-F3C0-4EEF-B930-F1AB46C72949}" type="datetimeFigureOut">
              <a:rPr lang="ru-RU" b="1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67710"/>
              <a:t>10.04.2025</a:t>
            </a:fld>
            <a:endParaRPr lang="ru-RU" b="1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7710"/>
            <a:endParaRPr lang="ru-RU" b="1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7710"/>
            <a:fld id="{9EA70483-B9FE-456E-A24D-AEA3E9FE12B3}" type="slidenum">
              <a:rPr lang="ru-RU" b="1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67710"/>
              <a:t>‹#›</a:t>
            </a:fld>
            <a:endParaRPr lang="ru-RU" b="1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7" name="Трапеция 6"/>
          <p:cNvSpPr/>
          <p:nvPr userDrawn="1"/>
        </p:nvSpPr>
        <p:spPr>
          <a:xfrm>
            <a:off x="1142660" y="630172"/>
            <a:ext cx="8458781" cy="19049"/>
          </a:xfrm>
          <a:prstGeom prst="trapezoi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677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222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1066455" y="228331"/>
            <a:ext cx="8686899" cy="3972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6771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4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6451437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455" y="228331"/>
            <a:ext cx="8686899" cy="397202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337" y="1219014"/>
            <a:ext cx="10515326" cy="43513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7710"/>
            <a:fld id="{D4EA93BB-F3C0-4EEF-B930-F1AB46C72949}" type="datetimeFigureOut">
              <a:rPr lang="ru-RU" b="1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67710"/>
              <a:t>10.04.2025</a:t>
            </a:fld>
            <a:endParaRPr lang="ru-RU" b="1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7710"/>
            <a:endParaRPr lang="ru-RU" b="1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7710"/>
            <a:fld id="{9EA70483-B9FE-456E-A24D-AEA3E9FE12B3}" type="slidenum">
              <a:rPr lang="ru-RU" b="1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67710"/>
              <a:t>‹#›</a:t>
            </a:fld>
            <a:endParaRPr lang="ru-RU" b="1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8" name="Трапеция 7"/>
          <p:cNvSpPr/>
          <p:nvPr userDrawn="1"/>
        </p:nvSpPr>
        <p:spPr>
          <a:xfrm>
            <a:off x="1142660" y="630172"/>
            <a:ext cx="8458781" cy="19049"/>
          </a:xfrm>
          <a:prstGeom prst="trapezoi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677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222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93521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617" y="1710300"/>
            <a:ext cx="10515326" cy="2852740"/>
          </a:xfrm>
          <a:prstGeom prst="rect">
            <a:avLst/>
          </a:prstGeom>
        </p:spPr>
        <p:txBody>
          <a:bodyPr anchor="b"/>
          <a:lstStyle>
            <a:lvl1pPr>
              <a:defRPr sz="635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617" y="4589921"/>
            <a:ext cx="10515326" cy="1500293"/>
          </a:xfrm>
        </p:spPr>
        <p:txBody>
          <a:bodyPr/>
          <a:lstStyle>
            <a:lvl1pPr marL="0" indent="0">
              <a:buNone/>
              <a:defRPr sz="2540">
                <a:solidFill>
                  <a:schemeClr val="tx1">
                    <a:tint val="75000"/>
                  </a:schemeClr>
                </a:solidFill>
              </a:defRPr>
            </a:lvl1pPr>
            <a:lvl2pPr marL="483855" indent="0">
              <a:buNone/>
              <a:defRPr sz="2117">
                <a:solidFill>
                  <a:schemeClr val="tx1">
                    <a:tint val="75000"/>
                  </a:schemeClr>
                </a:solidFill>
              </a:defRPr>
            </a:lvl2pPr>
            <a:lvl3pPr marL="967710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3pPr>
            <a:lvl4pPr marL="1451564" indent="0">
              <a:buNone/>
              <a:defRPr sz="1693">
                <a:solidFill>
                  <a:schemeClr val="tx1">
                    <a:tint val="75000"/>
                  </a:schemeClr>
                </a:solidFill>
              </a:defRPr>
            </a:lvl4pPr>
            <a:lvl5pPr marL="1935419" indent="0">
              <a:buNone/>
              <a:defRPr sz="1693">
                <a:solidFill>
                  <a:schemeClr val="tx1">
                    <a:tint val="75000"/>
                  </a:schemeClr>
                </a:solidFill>
              </a:defRPr>
            </a:lvl5pPr>
            <a:lvl6pPr marL="2419274" indent="0">
              <a:buNone/>
              <a:defRPr sz="1693">
                <a:solidFill>
                  <a:schemeClr val="tx1">
                    <a:tint val="75000"/>
                  </a:schemeClr>
                </a:solidFill>
              </a:defRPr>
            </a:lvl6pPr>
            <a:lvl7pPr marL="2903129" indent="0">
              <a:buNone/>
              <a:defRPr sz="1693">
                <a:solidFill>
                  <a:schemeClr val="tx1">
                    <a:tint val="75000"/>
                  </a:schemeClr>
                </a:solidFill>
              </a:defRPr>
            </a:lvl7pPr>
            <a:lvl8pPr marL="3386983" indent="0">
              <a:buNone/>
              <a:defRPr sz="1693">
                <a:solidFill>
                  <a:schemeClr val="tx1">
                    <a:tint val="75000"/>
                  </a:schemeClr>
                </a:solidFill>
              </a:defRPr>
            </a:lvl8pPr>
            <a:lvl9pPr marL="3870838" indent="0">
              <a:buNone/>
              <a:defRPr sz="16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7710"/>
            <a:fld id="{D4EA93BB-F3C0-4EEF-B930-F1AB46C72949}" type="datetimeFigureOut">
              <a:rPr lang="ru-RU" b="1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67710"/>
              <a:t>10.04.2025</a:t>
            </a:fld>
            <a:endParaRPr lang="ru-RU" b="1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7710"/>
            <a:endParaRPr lang="ru-RU" b="1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7710"/>
            <a:fld id="{9EA70483-B9FE-456E-A24D-AEA3E9FE12B3}" type="slidenum">
              <a:rPr lang="ru-RU" b="1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67710"/>
              <a:t>‹#›</a:t>
            </a:fld>
            <a:endParaRPr lang="ru-RU" b="1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25333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338" y="1826225"/>
            <a:ext cx="5176181" cy="43513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5802" y="1826225"/>
            <a:ext cx="5177862" cy="43513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7710"/>
            <a:fld id="{D4EA93BB-F3C0-4EEF-B930-F1AB46C72949}" type="datetimeFigureOut">
              <a:rPr lang="ru-RU" b="1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67710"/>
              <a:t>10.04.2025</a:t>
            </a:fld>
            <a:endParaRPr lang="ru-RU" b="1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7710"/>
            <a:endParaRPr lang="ru-RU" b="1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7710"/>
            <a:fld id="{9EA70483-B9FE-456E-A24D-AEA3E9FE12B3}" type="slidenum">
              <a:rPr lang="ru-RU" b="1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67710"/>
              <a:t>‹#›</a:t>
            </a:fld>
            <a:endParaRPr lang="ru-RU" b="1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66455" y="228331"/>
            <a:ext cx="8686899" cy="397202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9" name="Трапеция 8"/>
          <p:cNvSpPr/>
          <p:nvPr userDrawn="1"/>
        </p:nvSpPr>
        <p:spPr>
          <a:xfrm>
            <a:off x="1142660" y="630172"/>
            <a:ext cx="8458781" cy="19049"/>
          </a:xfrm>
          <a:prstGeom prst="trapezoi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FFD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677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222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1427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017" y="1681740"/>
            <a:ext cx="5157701" cy="823229"/>
          </a:xfrm>
        </p:spPr>
        <p:txBody>
          <a:bodyPr anchor="b"/>
          <a:lstStyle>
            <a:lvl1pPr marL="0" indent="0">
              <a:buNone/>
              <a:defRPr sz="2540" b="1"/>
            </a:lvl1pPr>
            <a:lvl2pPr marL="483855" indent="0">
              <a:buNone/>
              <a:defRPr sz="2117" b="1"/>
            </a:lvl2pPr>
            <a:lvl3pPr marL="967710" indent="0">
              <a:buNone/>
              <a:defRPr sz="1905" b="1"/>
            </a:lvl3pPr>
            <a:lvl4pPr marL="1451564" indent="0">
              <a:buNone/>
              <a:defRPr sz="1693" b="1"/>
            </a:lvl4pPr>
            <a:lvl5pPr marL="1935419" indent="0">
              <a:buNone/>
              <a:defRPr sz="1693" b="1"/>
            </a:lvl5pPr>
            <a:lvl6pPr marL="2419274" indent="0">
              <a:buNone/>
              <a:defRPr sz="1693" b="1"/>
            </a:lvl6pPr>
            <a:lvl7pPr marL="2903129" indent="0">
              <a:buNone/>
              <a:defRPr sz="1693" b="1"/>
            </a:lvl7pPr>
            <a:lvl8pPr marL="3386983" indent="0">
              <a:buNone/>
              <a:defRPr sz="1693" b="1"/>
            </a:lvl8pPr>
            <a:lvl9pPr marL="3870838" indent="0">
              <a:buNone/>
              <a:defRPr sz="169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017" y="2504969"/>
            <a:ext cx="5157701" cy="36843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441" y="1681740"/>
            <a:ext cx="5182902" cy="823229"/>
          </a:xfrm>
        </p:spPr>
        <p:txBody>
          <a:bodyPr anchor="b"/>
          <a:lstStyle>
            <a:lvl1pPr marL="0" indent="0">
              <a:buNone/>
              <a:defRPr sz="2540" b="1"/>
            </a:lvl1pPr>
            <a:lvl2pPr marL="483855" indent="0">
              <a:buNone/>
              <a:defRPr sz="2117" b="1"/>
            </a:lvl2pPr>
            <a:lvl3pPr marL="967710" indent="0">
              <a:buNone/>
              <a:defRPr sz="1905" b="1"/>
            </a:lvl3pPr>
            <a:lvl4pPr marL="1451564" indent="0">
              <a:buNone/>
              <a:defRPr sz="1693" b="1"/>
            </a:lvl4pPr>
            <a:lvl5pPr marL="1935419" indent="0">
              <a:buNone/>
              <a:defRPr sz="1693" b="1"/>
            </a:lvl5pPr>
            <a:lvl6pPr marL="2419274" indent="0">
              <a:buNone/>
              <a:defRPr sz="1693" b="1"/>
            </a:lvl6pPr>
            <a:lvl7pPr marL="2903129" indent="0">
              <a:buNone/>
              <a:defRPr sz="1693" b="1"/>
            </a:lvl7pPr>
            <a:lvl8pPr marL="3386983" indent="0">
              <a:buNone/>
              <a:defRPr sz="1693" b="1"/>
            </a:lvl8pPr>
            <a:lvl9pPr marL="3870838" indent="0">
              <a:buNone/>
              <a:defRPr sz="169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441" y="2504969"/>
            <a:ext cx="5182902" cy="36843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7710"/>
            <a:fld id="{D4EA93BB-F3C0-4EEF-B930-F1AB46C72949}" type="datetimeFigureOut">
              <a:rPr lang="ru-RU" b="1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67710"/>
              <a:t>10.04.2025</a:t>
            </a:fld>
            <a:endParaRPr lang="ru-RU" b="1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7710"/>
            <a:endParaRPr lang="ru-RU" b="1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7710"/>
            <a:fld id="{9EA70483-B9FE-456E-A24D-AEA3E9FE12B3}" type="slidenum">
              <a:rPr lang="ru-RU" b="1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67710"/>
              <a:t>‹#›</a:t>
            </a:fld>
            <a:endParaRPr lang="ru-RU" b="1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11" name="Трапеция 10"/>
          <p:cNvSpPr/>
          <p:nvPr userDrawn="1"/>
        </p:nvSpPr>
        <p:spPr>
          <a:xfrm>
            <a:off x="1142660" y="630172"/>
            <a:ext cx="8458781" cy="19049"/>
          </a:xfrm>
          <a:prstGeom prst="trapezoi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677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222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22881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7710"/>
            <a:fld id="{D4EA93BB-F3C0-4EEF-B930-F1AB46C72949}" type="datetimeFigureOut">
              <a:rPr lang="ru-RU" b="1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67710"/>
              <a:t>10.04.2025</a:t>
            </a:fld>
            <a:endParaRPr lang="ru-RU" b="1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7710"/>
            <a:endParaRPr lang="ru-RU" b="1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7710"/>
            <a:fld id="{9EA70483-B9FE-456E-A24D-AEA3E9FE12B3}" type="slidenum">
              <a:rPr lang="ru-RU" b="1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67710"/>
              <a:t>‹#›</a:t>
            </a:fld>
            <a:endParaRPr lang="ru-RU" b="1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66455" y="228331"/>
            <a:ext cx="8686899" cy="397202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Трапеция 7"/>
          <p:cNvSpPr/>
          <p:nvPr userDrawn="1"/>
        </p:nvSpPr>
        <p:spPr>
          <a:xfrm>
            <a:off x="1142660" y="630172"/>
            <a:ext cx="8458781" cy="19049"/>
          </a:xfrm>
          <a:prstGeom prst="trapezoi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677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222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18778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7710"/>
            <a:fld id="{D4EA93BB-F3C0-4EEF-B930-F1AB46C72949}" type="datetimeFigureOut">
              <a:rPr lang="ru-RU" b="1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67710"/>
              <a:t>10.04.2025</a:t>
            </a:fld>
            <a:endParaRPr lang="ru-RU" b="1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7710"/>
            <a:endParaRPr lang="ru-RU" b="1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7710"/>
            <a:fld id="{9EA70483-B9FE-456E-A24D-AEA3E9FE12B3}" type="slidenum">
              <a:rPr lang="ru-RU" b="1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67710"/>
              <a:t>‹#›</a:t>
            </a:fld>
            <a:endParaRPr lang="ru-RU" b="1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Трапеция 5"/>
          <p:cNvSpPr/>
          <p:nvPr userDrawn="1"/>
        </p:nvSpPr>
        <p:spPr>
          <a:xfrm>
            <a:off x="1142660" y="630172"/>
            <a:ext cx="8458781" cy="19049"/>
          </a:xfrm>
          <a:prstGeom prst="trapezoi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677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222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2128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4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3D66D-C3FB-48F1-8826-374EDF124A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12385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2903" y="987875"/>
            <a:ext cx="6172441" cy="4873851"/>
          </a:xfrm>
        </p:spPr>
        <p:txBody>
          <a:bodyPr/>
          <a:lstStyle>
            <a:lvl1pPr>
              <a:defRPr sz="3387"/>
            </a:lvl1pPr>
            <a:lvl2pPr>
              <a:defRPr sz="2963"/>
            </a:lvl2pPr>
            <a:lvl3pPr>
              <a:defRPr sz="2540"/>
            </a:lvl3pPr>
            <a:lvl4pPr>
              <a:defRPr sz="2117"/>
            </a:lvl4pPr>
            <a:lvl5pPr>
              <a:defRPr sz="2117"/>
            </a:lvl5pPr>
            <a:lvl6pPr>
              <a:defRPr sz="2117"/>
            </a:lvl6pPr>
            <a:lvl7pPr>
              <a:defRPr sz="2117"/>
            </a:lvl7pPr>
            <a:lvl8pPr>
              <a:defRPr sz="2117"/>
            </a:lvl8pPr>
            <a:lvl9pPr>
              <a:defRPr sz="211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017" y="2058073"/>
            <a:ext cx="3931277" cy="3810373"/>
          </a:xfrm>
        </p:spPr>
        <p:txBody>
          <a:bodyPr/>
          <a:lstStyle>
            <a:lvl1pPr marL="0" indent="0">
              <a:buNone/>
              <a:defRPr sz="1693"/>
            </a:lvl1pPr>
            <a:lvl2pPr marL="483855" indent="0">
              <a:buNone/>
              <a:defRPr sz="1482"/>
            </a:lvl2pPr>
            <a:lvl3pPr marL="967710" indent="0">
              <a:buNone/>
              <a:defRPr sz="1270"/>
            </a:lvl3pPr>
            <a:lvl4pPr marL="1451564" indent="0">
              <a:buNone/>
              <a:defRPr sz="1058"/>
            </a:lvl4pPr>
            <a:lvl5pPr marL="1935419" indent="0">
              <a:buNone/>
              <a:defRPr sz="1058"/>
            </a:lvl5pPr>
            <a:lvl6pPr marL="2419274" indent="0">
              <a:buNone/>
              <a:defRPr sz="1058"/>
            </a:lvl6pPr>
            <a:lvl7pPr marL="2903129" indent="0">
              <a:buNone/>
              <a:defRPr sz="1058"/>
            </a:lvl7pPr>
            <a:lvl8pPr marL="3386983" indent="0">
              <a:buNone/>
              <a:defRPr sz="1058"/>
            </a:lvl8pPr>
            <a:lvl9pPr marL="3870838" indent="0">
              <a:buNone/>
              <a:defRPr sz="105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7710"/>
            <a:fld id="{D4EA93BB-F3C0-4EEF-B930-F1AB46C72949}" type="datetimeFigureOut">
              <a:rPr lang="ru-RU" b="1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67710"/>
              <a:t>10.04.2025</a:t>
            </a:fld>
            <a:endParaRPr lang="ru-RU" b="1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7710"/>
            <a:endParaRPr lang="ru-RU" b="1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7710"/>
            <a:fld id="{9EA70483-B9FE-456E-A24D-AEA3E9FE12B3}" type="slidenum">
              <a:rPr lang="ru-RU" b="1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67710"/>
              <a:t>‹#›</a:t>
            </a:fld>
            <a:endParaRPr lang="ru-RU" b="1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8" name="Трапеция 7"/>
          <p:cNvSpPr/>
          <p:nvPr userDrawn="1"/>
        </p:nvSpPr>
        <p:spPr>
          <a:xfrm>
            <a:off x="1142660" y="630172"/>
            <a:ext cx="8458781" cy="19049"/>
          </a:xfrm>
          <a:prstGeom prst="trapezoi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677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222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03616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2903" y="987875"/>
            <a:ext cx="6172441" cy="4873851"/>
          </a:xfrm>
        </p:spPr>
        <p:txBody>
          <a:bodyPr/>
          <a:lstStyle>
            <a:lvl1pPr marL="0" indent="0">
              <a:buNone/>
              <a:defRPr sz="3387"/>
            </a:lvl1pPr>
            <a:lvl2pPr marL="483855" indent="0">
              <a:buNone/>
              <a:defRPr sz="2963"/>
            </a:lvl2pPr>
            <a:lvl3pPr marL="967710" indent="0">
              <a:buNone/>
              <a:defRPr sz="2540"/>
            </a:lvl3pPr>
            <a:lvl4pPr marL="1451564" indent="0">
              <a:buNone/>
              <a:defRPr sz="2117"/>
            </a:lvl4pPr>
            <a:lvl5pPr marL="1935419" indent="0">
              <a:buNone/>
              <a:defRPr sz="2117"/>
            </a:lvl5pPr>
            <a:lvl6pPr marL="2419274" indent="0">
              <a:buNone/>
              <a:defRPr sz="2117"/>
            </a:lvl6pPr>
            <a:lvl7pPr marL="2903129" indent="0">
              <a:buNone/>
              <a:defRPr sz="2117"/>
            </a:lvl7pPr>
            <a:lvl8pPr marL="3386983" indent="0">
              <a:buNone/>
              <a:defRPr sz="2117"/>
            </a:lvl8pPr>
            <a:lvl9pPr marL="3870838" indent="0">
              <a:buNone/>
              <a:defRPr sz="211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017" y="2058073"/>
            <a:ext cx="3931277" cy="3810373"/>
          </a:xfrm>
        </p:spPr>
        <p:txBody>
          <a:bodyPr/>
          <a:lstStyle>
            <a:lvl1pPr marL="0" indent="0">
              <a:buNone/>
              <a:defRPr sz="1693"/>
            </a:lvl1pPr>
            <a:lvl2pPr marL="483855" indent="0">
              <a:buNone/>
              <a:defRPr sz="1482"/>
            </a:lvl2pPr>
            <a:lvl3pPr marL="967710" indent="0">
              <a:buNone/>
              <a:defRPr sz="1270"/>
            </a:lvl3pPr>
            <a:lvl4pPr marL="1451564" indent="0">
              <a:buNone/>
              <a:defRPr sz="1058"/>
            </a:lvl4pPr>
            <a:lvl5pPr marL="1935419" indent="0">
              <a:buNone/>
              <a:defRPr sz="1058"/>
            </a:lvl5pPr>
            <a:lvl6pPr marL="2419274" indent="0">
              <a:buNone/>
              <a:defRPr sz="1058"/>
            </a:lvl6pPr>
            <a:lvl7pPr marL="2903129" indent="0">
              <a:buNone/>
              <a:defRPr sz="1058"/>
            </a:lvl7pPr>
            <a:lvl8pPr marL="3386983" indent="0">
              <a:buNone/>
              <a:defRPr sz="1058"/>
            </a:lvl8pPr>
            <a:lvl9pPr marL="3870838" indent="0">
              <a:buNone/>
              <a:defRPr sz="105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7710"/>
            <a:fld id="{D4EA93BB-F3C0-4EEF-B930-F1AB46C72949}" type="datetimeFigureOut">
              <a:rPr lang="ru-RU" b="1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67710"/>
              <a:t>10.04.2025</a:t>
            </a:fld>
            <a:endParaRPr lang="ru-RU" b="1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7710"/>
            <a:endParaRPr lang="ru-RU" b="1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7710"/>
            <a:fld id="{9EA70483-B9FE-456E-A24D-AEA3E9FE12B3}" type="slidenum">
              <a:rPr lang="ru-RU" b="1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67710"/>
              <a:t>‹#›</a:t>
            </a:fld>
            <a:endParaRPr lang="ru-RU" b="1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8" name="Трапеция 7"/>
          <p:cNvSpPr/>
          <p:nvPr userDrawn="1"/>
        </p:nvSpPr>
        <p:spPr>
          <a:xfrm>
            <a:off x="1142660" y="630172"/>
            <a:ext cx="8458781" cy="19049"/>
          </a:xfrm>
          <a:prstGeom prst="trapezoi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677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222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32821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7710"/>
            <a:fld id="{D4EA93BB-F3C0-4EEF-B930-F1AB46C72949}" type="datetimeFigureOut">
              <a:rPr lang="ru-RU" b="1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67710"/>
              <a:t>10.04.2025</a:t>
            </a:fld>
            <a:endParaRPr lang="ru-RU" b="1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7710"/>
            <a:endParaRPr lang="ru-RU" b="1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7710"/>
            <a:fld id="{9EA70483-B9FE-456E-A24D-AEA3E9FE12B3}" type="slidenum">
              <a:rPr lang="ru-RU" b="1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67710"/>
              <a:t>‹#›</a:t>
            </a:fld>
            <a:endParaRPr lang="ru-RU" b="1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66455" y="228331"/>
            <a:ext cx="8686899" cy="397202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9" name="Трапеция 8"/>
          <p:cNvSpPr/>
          <p:nvPr userDrawn="1"/>
        </p:nvSpPr>
        <p:spPr>
          <a:xfrm>
            <a:off x="1142660" y="630172"/>
            <a:ext cx="8458781" cy="19049"/>
          </a:xfrm>
          <a:prstGeom prst="trapezoi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677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222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88594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6091" y="364574"/>
            <a:ext cx="2627572" cy="5813003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337" y="364574"/>
            <a:ext cx="7726471" cy="581300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7710"/>
            <a:fld id="{D4EA93BB-F3C0-4EEF-B930-F1AB46C72949}" type="datetimeFigureOut">
              <a:rPr lang="ru-RU" b="1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67710"/>
              <a:t>10.04.2025</a:t>
            </a:fld>
            <a:endParaRPr lang="ru-RU" b="1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7710"/>
            <a:endParaRPr lang="ru-RU" b="1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7710"/>
            <a:fld id="{9EA70483-B9FE-456E-A24D-AEA3E9FE12B3}" type="slidenum">
              <a:rPr lang="ru-RU" b="1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67710"/>
              <a:t>‹#›</a:t>
            </a:fld>
            <a:endParaRPr lang="ru-RU" b="1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60386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4" indent="0" algn="ctr">
              <a:buNone/>
              <a:defRPr sz="2000"/>
            </a:lvl2pPr>
            <a:lvl3pPr marL="914389" indent="0" algn="ctr">
              <a:buNone/>
              <a:defRPr sz="1800"/>
            </a:lvl3pPr>
            <a:lvl4pPr marL="1371583" indent="0" algn="ctr">
              <a:buNone/>
              <a:defRPr sz="1600"/>
            </a:lvl4pPr>
            <a:lvl5pPr marL="1828777" indent="0" algn="ctr">
              <a:buNone/>
              <a:defRPr sz="1600"/>
            </a:lvl5pPr>
            <a:lvl6pPr marL="2285971" indent="0" algn="ctr">
              <a:buNone/>
              <a:defRPr sz="1600"/>
            </a:lvl6pPr>
            <a:lvl7pPr marL="2743167" indent="0" algn="ctr">
              <a:buNone/>
              <a:defRPr sz="1600"/>
            </a:lvl7pPr>
            <a:lvl8pPr marL="3200361" indent="0" algn="ctr">
              <a:buNone/>
              <a:defRPr sz="1600"/>
            </a:lvl8pPr>
            <a:lvl9pPr marL="3657555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7710"/>
            <a:fld id="{C764DE79-268F-4C1A-8933-263129D2AF90}" type="datetimeFigureOut">
              <a:rPr lang="en-US" b="1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67710"/>
              <a:t>4/10/25</a:t>
            </a:fld>
            <a:endParaRPr lang="en-US" b="1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7710"/>
            <a:endParaRPr lang="en-US" b="1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7710"/>
            <a:fld id="{48F63A3B-78C7-47BE-AE5E-E10140E04643}" type="slidenum">
              <a:rPr lang="en-US" b="1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67710"/>
              <a:t>‹#›</a:t>
            </a:fld>
            <a:endParaRPr lang="en-US" b="1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22891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7710"/>
            <a:fld id="{C764DE79-268F-4C1A-8933-263129D2AF90}" type="datetimeFigureOut">
              <a:rPr lang="en-US" b="1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67710"/>
              <a:t>4/10/25</a:t>
            </a:fld>
            <a:endParaRPr lang="en-US" b="1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7710"/>
            <a:endParaRPr lang="en-US" b="1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7710"/>
            <a:fld id="{48F63A3B-78C7-47BE-AE5E-E10140E04643}" type="slidenum">
              <a:rPr lang="en-US" b="1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67710"/>
              <a:t>‹#›</a:t>
            </a:fld>
            <a:endParaRPr lang="en-US" b="1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58742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9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7710"/>
            <a:fld id="{C764DE79-268F-4C1A-8933-263129D2AF90}" type="datetimeFigureOut">
              <a:rPr lang="en-US" b="1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67710"/>
              <a:t>4/10/25</a:t>
            </a:fld>
            <a:endParaRPr lang="en-US" b="1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7710"/>
            <a:endParaRPr lang="en-US" b="1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7710"/>
            <a:fld id="{48F63A3B-78C7-47BE-AE5E-E10140E04643}" type="slidenum">
              <a:rPr lang="en-US" b="1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67710"/>
              <a:t>‹#›</a:t>
            </a:fld>
            <a:endParaRPr lang="en-US" b="1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EBFB713-94D3-F6F7-74DA-94C76F91638C}"/>
              </a:ext>
            </a:extLst>
          </p:cNvPr>
          <p:cNvSpPr/>
          <p:nvPr userDrawn="1"/>
        </p:nvSpPr>
        <p:spPr>
          <a:xfrm>
            <a:off x="50087" y="0"/>
            <a:ext cx="48384" cy="685781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677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222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001516B-999C-8E99-7D02-5B7894A33D57}"/>
              </a:ext>
            </a:extLst>
          </p:cNvPr>
          <p:cNvCxnSpPr>
            <a:cxnSpLocks/>
          </p:cNvCxnSpPr>
          <p:nvPr userDrawn="1"/>
        </p:nvCxnSpPr>
        <p:spPr>
          <a:xfrm>
            <a:off x="23393" y="0"/>
            <a:ext cx="0" cy="6857815"/>
          </a:xfrm>
          <a:prstGeom prst="line">
            <a:avLst/>
          </a:prstGeom>
          <a:ln w="15875" cap="sq">
            <a:solidFill>
              <a:srgbClr val="FC6E5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40671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4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7710"/>
            <a:fld id="{C764DE79-268F-4C1A-8933-263129D2AF90}" type="datetimeFigureOut">
              <a:rPr lang="en-US" b="1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67710"/>
              <a:t>4/10/25</a:t>
            </a:fld>
            <a:endParaRPr lang="en-US" b="1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7710"/>
            <a:endParaRPr lang="en-US" b="1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7710"/>
            <a:fld id="{48F63A3B-78C7-47BE-AE5E-E10140E04643}" type="slidenum">
              <a:rPr lang="en-US" b="1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67710"/>
              <a:t>‹#›</a:t>
            </a:fld>
            <a:endParaRPr lang="en-US" b="1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8F6C3DC-B0A3-0E37-28D6-1AB337EC1132}"/>
              </a:ext>
            </a:extLst>
          </p:cNvPr>
          <p:cNvSpPr/>
          <p:nvPr userDrawn="1"/>
        </p:nvSpPr>
        <p:spPr>
          <a:xfrm>
            <a:off x="50087" y="0"/>
            <a:ext cx="48384" cy="685781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677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222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AF0337A-C734-10C0-76B7-2BF51531CE5B}"/>
              </a:ext>
            </a:extLst>
          </p:cNvPr>
          <p:cNvCxnSpPr>
            <a:cxnSpLocks/>
          </p:cNvCxnSpPr>
          <p:nvPr userDrawn="1"/>
        </p:nvCxnSpPr>
        <p:spPr>
          <a:xfrm>
            <a:off x="23393" y="0"/>
            <a:ext cx="0" cy="6857815"/>
          </a:xfrm>
          <a:prstGeom prst="line">
            <a:avLst/>
          </a:prstGeom>
          <a:ln w="15875" cap="sq">
            <a:solidFill>
              <a:srgbClr val="FC6E5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4401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4" indent="0">
              <a:buNone/>
              <a:defRPr sz="2000" b="1"/>
            </a:lvl2pPr>
            <a:lvl3pPr marL="914389" indent="0">
              <a:buNone/>
              <a:defRPr sz="1800" b="1"/>
            </a:lvl3pPr>
            <a:lvl4pPr marL="1371583" indent="0">
              <a:buNone/>
              <a:defRPr sz="1600" b="1"/>
            </a:lvl4pPr>
            <a:lvl5pPr marL="1828777" indent="0">
              <a:buNone/>
              <a:defRPr sz="1600" b="1"/>
            </a:lvl5pPr>
            <a:lvl6pPr marL="2285971" indent="0">
              <a:buNone/>
              <a:defRPr sz="1600" b="1"/>
            </a:lvl6pPr>
            <a:lvl7pPr marL="2743167" indent="0">
              <a:buNone/>
              <a:defRPr sz="1600" b="1"/>
            </a:lvl7pPr>
            <a:lvl8pPr marL="3200361" indent="0">
              <a:buNone/>
              <a:defRPr sz="1600" b="1"/>
            </a:lvl8pPr>
            <a:lvl9pPr marL="365755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4" indent="0">
              <a:buNone/>
              <a:defRPr sz="2000" b="1"/>
            </a:lvl2pPr>
            <a:lvl3pPr marL="914389" indent="0">
              <a:buNone/>
              <a:defRPr sz="1800" b="1"/>
            </a:lvl3pPr>
            <a:lvl4pPr marL="1371583" indent="0">
              <a:buNone/>
              <a:defRPr sz="1600" b="1"/>
            </a:lvl4pPr>
            <a:lvl5pPr marL="1828777" indent="0">
              <a:buNone/>
              <a:defRPr sz="1600" b="1"/>
            </a:lvl5pPr>
            <a:lvl6pPr marL="2285971" indent="0">
              <a:buNone/>
              <a:defRPr sz="1600" b="1"/>
            </a:lvl6pPr>
            <a:lvl7pPr marL="2743167" indent="0">
              <a:buNone/>
              <a:defRPr sz="1600" b="1"/>
            </a:lvl7pPr>
            <a:lvl8pPr marL="3200361" indent="0">
              <a:buNone/>
              <a:defRPr sz="1600" b="1"/>
            </a:lvl8pPr>
            <a:lvl9pPr marL="365755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7710"/>
            <a:fld id="{C764DE79-268F-4C1A-8933-263129D2AF90}" type="datetimeFigureOut">
              <a:rPr lang="en-US" b="1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67710"/>
              <a:t>4/10/25</a:t>
            </a:fld>
            <a:endParaRPr lang="en-US" b="1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7710"/>
            <a:endParaRPr lang="en-US" b="1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7710"/>
            <a:fld id="{48F63A3B-78C7-47BE-AE5E-E10140E04643}" type="slidenum">
              <a:rPr lang="en-US" b="1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67710"/>
              <a:t>‹#›</a:t>
            </a:fld>
            <a:endParaRPr lang="en-US" b="1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88EF6D0-1F59-48A8-01D0-CB0BE04860F9}"/>
              </a:ext>
            </a:extLst>
          </p:cNvPr>
          <p:cNvSpPr/>
          <p:nvPr userDrawn="1"/>
        </p:nvSpPr>
        <p:spPr>
          <a:xfrm>
            <a:off x="50087" y="0"/>
            <a:ext cx="48384" cy="685781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677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222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F50D5FD3-B60B-35CF-E2ED-F2F2F34203EB}"/>
              </a:ext>
            </a:extLst>
          </p:cNvPr>
          <p:cNvCxnSpPr>
            <a:cxnSpLocks/>
          </p:cNvCxnSpPr>
          <p:nvPr userDrawn="1"/>
        </p:nvCxnSpPr>
        <p:spPr>
          <a:xfrm>
            <a:off x="23393" y="0"/>
            <a:ext cx="0" cy="6857815"/>
          </a:xfrm>
          <a:prstGeom prst="line">
            <a:avLst/>
          </a:prstGeom>
          <a:ln w="15875" cap="sq">
            <a:solidFill>
              <a:srgbClr val="FC6E5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4988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7710"/>
            <a:fld id="{C764DE79-268F-4C1A-8933-263129D2AF90}" type="datetimeFigureOut">
              <a:rPr lang="en-US" b="1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67710"/>
              <a:t>4/10/25</a:t>
            </a:fld>
            <a:endParaRPr lang="en-US" b="1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7710"/>
            <a:endParaRPr lang="en-US" b="1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7710"/>
            <a:fld id="{48F63A3B-78C7-47BE-AE5E-E10140E04643}" type="slidenum">
              <a:rPr lang="en-US" b="1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67710"/>
              <a:t>‹#›</a:t>
            </a:fld>
            <a:endParaRPr lang="en-US" b="1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F6383FC-06A0-9F79-E7A4-5FC9AEF5ED73}"/>
              </a:ext>
            </a:extLst>
          </p:cNvPr>
          <p:cNvSpPr/>
          <p:nvPr userDrawn="1"/>
        </p:nvSpPr>
        <p:spPr>
          <a:xfrm>
            <a:off x="50087" y="0"/>
            <a:ext cx="48384" cy="685781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677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222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8DBB3853-8B9D-8A5F-0C9E-3C4088E8E611}"/>
              </a:ext>
            </a:extLst>
          </p:cNvPr>
          <p:cNvCxnSpPr>
            <a:cxnSpLocks/>
          </p:cNvCxnSpPr>
          <p:nvPr userDrawn="1"/>
        </p:nvCxnSpPr>
        <p:spPr>
          <a:xfrm>
            <a:off x="23393" y="0"/>
            <a:ext cx="0" cy="6857815"/>
          </a:xfrm>
          <a:prstGeom prst="line">
            <a:avLst/>
          </a:prstGeom>
          <a:ln w="15875" cap="sq">
            <a:solidFill>
              <a:srgbClr val="FC6E5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999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3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25479-F2B3-4B5F-BE12-BB4AD9457D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315204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7710"/>
            <a:fld id="{C764DE79-268F-4C1A-8933-263129D2AF90}" type="datetimeFigureOut">
              <a:rPr lang="en-US" b="1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67710"/>
              <a:t>4/10/25</a:t>
            </a:fld>
            <a:endParaRPr lang="en-US" b="1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7710"/>
            <a:endParaRPr lang="en-US" b="1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7710"/>
            <a:fld id="{48F63A3B-78C7-47BE-AE5E-E10140E04643}" type="slidenum">
              <a:rPr lang="en-US" b="1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67710"/>
              <a:t>‹#›</a:t>
            </a:fld>
            <a:endParaRPr lang="en-US" b="1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5426F75-94F8-1D43-252E-24BA97E2E884}"/>
              </a:ext>
            </a:extLst>
          </p:cNvPr>
          <p:cNvSpPr/>
          <p:nvPr userDrawn="1"/>
        </p:nvSpPr>
        <p:spPr>
          <a:xfrm>
            <a:off x="50087" y="0"/>
            <a:ext cx="48384" cy="685781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677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222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4BD5F40-9B24-489E-9689-4BE610BE00B5}"/>
              </a:ext>
            </a:extLst>
          </p:cNvPr>
          <p:cNvCxnSpPr>
            <a:cxnSpLocks/>
          </p:cNvCxnSpPr>
          <p:nvPr userDrawn="1"/>
        </p:nvCxnSpPr>
        <p:spPr>
          <a:xfrm>
            <a:off x="23393" y="0"/>
            <a:ext cx="0" cy="6857815"/>
          </a:xfrm>
          <a:prstGeom prst="line">
            <a:avLst/>
          </a:prstGeom>
          <a:ln w="15875" cap="sq">
            <a:solidFill>
              <a:srgbClr val="FC6E5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3470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4" indent="0">
              <a:buNone/>
              <a:defRPr sz="1400"/>
            </a:lvl2pPr>
            <a:lvl3pPr marL="914389" indent="0">
              <a:buNone/>
              <a:defRPr sz="1200"/>
            </a:lvl3pPr>
            <a:lvl4pPr marL="1371583" indent="0">
              <a:buNone/>
              <a:defRPr sz="1000"/>
            </a:lvl4pPr>
            <a:lvl5pPr marL="1828777" indent="0">
              <a:buNone/>
              <a:defRPr sz="1000"/>
            </a:lvl5pPr>
            <a:lvl6pPr marL="2285971" indent="0">
              <a:buNone/>
              <a:defRPr sz="1000"/>
            </a:lvl6pPr>
            <a:lvl7pPr marL="2743167" indent="0">
              <a:buNone/>
              <a:defRPr sz="1000"/>
            </a:lvl7pPr>
            <a:lvl8pPr marL="3200361" indent="0">
              <a:buNone/>
              <a:defRPr sz="1000"/>
            </a:lvl8pPr>
            <a:lvl9pPr marL="3657555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7710"/>
            <a:fld id="{C764DE79-268F-4C1A-8933-263129D2AF90}" type="datetimeFigureOut">
              <a:rPr lang="en-US" b="1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67710"/>
              <a:t>4/10/25</a:t>
            </a:fld>
            <a:endParaRPr lang="en-US" b="1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7710"/>
            <a:endParaRPr lang="en-US" b="1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7710"/>
            <a:fld id="{48F63A3B-78C7-47BE-AE5E-E10140E04643}" type="slidenum">
              <a:rPr lang="en-US" b="1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67710"/>
              <a:t>‹#›</a:t>
            </a:fld>
            <a:endParaRPr lang="en-US" b="1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02337C7-3EF1-5BC1-C44D-3C1D170D2684}"/>
              </a:ext>
            </a:extLst>
          </p:cNvPr>
          <p:cNvSpPr/>
          <p:nvPr userDrawn="1"/>
        </p:nvSpPr>
        <p:spPr>
          <a:xfrm>
            <a:off x="50087" y="0"/>
            <a:ext cx="48384" cy="685781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677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222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0635C1C-EC6A-573B-4613-EC9263446222}"/>
              </a:ext>
            </a:extLst>
          </p:cNvPr>
          <p:cNvCxnSpPr>
            <a:cxnSpLocks/>
          </p:cNvCxnSpPr>
          <p:nvPr userDrawn="1"/>
        </p:nvCxnSpPr>
        <p:spPr>
          <a:xfrm>
            <a:off x="23393" y="0"/>
            <a:ext cx="0" cy="6857815"/>
          </a:xfrm>
          <a:prstGeom prst="line">
            <a:avLst/>
          </a:prstGeom>
          <a:ln w="15875" cap="sq">
            <a:solidFill>
              <a:srgbClr val="FC6E5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8778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94" indent="0">
              <a:buNone/>
              <a:defRPr sz="2800"/>
            </a:lvl2pPr>
            <a:lvl3pPr marL="914389" indent="0">
              <a:buNone/>
              <a:defRPr sz="2400"/>
            </a:lvl3pPr>
            <a:lvl4pPr marL="1371583" indent="0">
              <a:buNone/>
              <a:defRPr sz="2000"/>
            </a:lvl4pPr>
            <a:lvl5pPr marL="1828777" indent="0">
              <a:buNone/>
              <a:defRPr sz="2000"/>
            </a:lvl5pPr>
            <a:lvl6pPr marL="2285971" indent="0">
              <a:buNone/>
              <a:defRPr sz="2000"/>
            </a:lvl6pPr>
            <a:lvl7pPr marL="2743167" indent="0">
              <a:buNone/>
              <a:defRPr sz="2000"/>
            </a:lvl7pPr>
            <a:lvl8pPr marL="3200361" indent="0">
              <a:buNone/>
              <a:defRPr sz="2000"/>
            </a:lvl8pPr>
            <a:lvl9pPr marL="3657555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4" indent="0">
              <a:buNone/>
              <a:defRPr sz="1400"/>
            </a:lvl2pPr>
            <a:lvl3pPr marL="914389" indent="0">
              <a:buNone/>
              <a:defRPr sz="1200"/>
            </a:lvl3pPr>
            <a:lvl4pPr marL="1371583" indent="0">
              <a:buNone/>
              <a:defRPr sz="1000"/>
            </a:lvl4pPr>
            <a:lvl5pPr marL="1828777" indent="0">
              <a:buNone/>
              <a:defRPr sz="1000"/>
            </a:lvl5pPr>
            <a:lvl6pPr marL="2285971" indent="0">
              <a:buNone/>
              <a:defRPr sz="1000"/>
            </a:lvl6pPr>
            <a:lvl7pPr marL="2743167" indent="0">
              <a:buNone/>
              <a:defRPr sz="1000"/>
            </a:lvl7pPr>
            <a:lvl8pPr marL="3200361" indent="0">
              <a:buNone/>
              <a:defRPr sz="1000"/>
            </a:lvl8pPr>
            <a:lvl9pPr marL="3657555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7710"/>
            <a:fld id="{C764DE79-268F-4C1A-8933-263129D2AF90}" type="datetimeFigureOut">
              <a:rPr lang="en-US" b="1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67710"/>
              <a:t>4/10/25</a:t>
            </a:fld>
            <a:endParaRPr lang="en-US" b="1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7710"/>
            <a:endParaRPr lang="en-US" b="1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7710"/>
            <a:fld id="{48F63A3B-78C7-47BE-AE5E-E10140E04643}" type="slidenum">
              <a:rPr lang="en-US" b="1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67710"/>
              <a:t>‹#›</a:t>
            </a:fld>
            <a:endParaRPr lang="en-US" b="1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6248501-C2DB-34C4-7B03-3E90DDBAB82A}"/>
              </a:ext>
            </a:extLst>
          </p:cNvPr>
          <p:cNvSpPr/>
          <p:nvPr userDrawn="1"/>
        </p:nvSpPr>
        <p:spPr>
          <a:xfrm>
            <a:off x="50087" y="0"/>
            <a:ext cx="48384" cy="685781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677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222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9D4E09B8-EC17-19C0-8E8C-2F2F0CF16001}"/>
              </a:ext>
            </a:extLst>
          </p:cNvPr>
          <p:cNvCxnSpPr>
            <a:cxnSpLocks/>
          </p:cNvCxnSpPr>
          <p:nvPr userDrawn="1"/>
        </p:nvCxnSpPr>
        <p:spPr>
          <a:xfrm>
            <a:off x="23393" y="0"/>
            <a:ext cx="0" cy="6857815"/>
          </a:xfrm>
          <a:prstGeom prst="line">
            <a:avLst/>
          </a:prstGeom>
          <a:ln w="15875" cap="sq">
            <a:solidFill>
              <a:srgbClr val="FC6E5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2182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7710"/>
            <a:fld id="{C764DE79-268F-4C1A-8933-263129D2AF90}" type="datetimeFigureOut">
              <a:rPr lang="en-US" b="1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67710"/>
              <a:t>4/10/25</a:t>
            </a:fld>
            <a:endParaRPr lang="en-US" b="1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7710"/>
            <a:endParaRPr lang="en-US" b="1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7710"/>
            <a:fld id="{48F63A3B-78C7-47BE-AE5E-E10140E04643}" type="slidenum">
              <a:rPr lang="en-US" b="1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67710"/>
              <a:t>‹#›</a:t>
            </a:fld>
            <a:endParaRPr lang="en-US" b="1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429450B-E7C5-4C90-ECA5-91D5EB637AD3}"/>
              </a:ext>
            </a:extLst>
          </p:cNvPr>
          <p:cNvSpPr/>
          <p:nvPr userDrawn="1"/>
        </p:nvSpPr>
        <p:spPr>
          <a:xfrm>
            <a:off x="50087" y="0"/>
            <a:ext cx="48384" cy="685781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677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222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C1D9141C-FEE8-19BF-B74D-CAA13857B8D2}"/>
              </a:ext>
            </a:extLst>
          </p:cNvPr>
          <p:cNvCxnSpPr>
            <a:cxnSpLocks/>
          </p:cNvCxnSpPr>
          <p:nvPr userDrawn="1"/>
        </p:nvCxnSpPr>
        <p:spPr>
          <a:xfrm>
            <a:off x="23393" y="0"/>
            <a:ext cx="0" cy="6857815"/>
          </a:xfrm>
          <a:prstGeom prst="line">
            <a:avLst/>
          </a:prstGeom>
          <a:ln w="15875" cap="sq">
            <a:solidFill>
              <a:srgbClr val="FC6E5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06578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7710"/>
            <a:fld id="{C764DE79-268F-4C1A-8933-263129D2AF90}" type="datetimeFigureOut">
              <a:rPr lang="en-US" b="1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67710"/>
              <a:t>4/10/25</a:t>
            </a:fld>
            <a:endParaRPr lang="en-US" b="1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7710"/>
            <a:endParaRPr lang="en-US" b="1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7710"/>
            <a:fld id="{48F63A3B-78C7-47BE-AE5E-E10140E04643}" type="slidenum">
              <a:rPr lang="en-US" b="1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67710"/>
              <a:t>‹#›</a:t>
            </a:fld>
            <a:endParaRPr lang="en-US" b="1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6CBF06B-FC5C-AA80-FFBE-160D75013174}"/>
              </a:ext>
            </a:extLst>
          </p:cNvPr>
          <p:cNvSpPr/>
          <p:nvPr userDrawn="1"/>
        </p:nvSpPr>
        <p:spPr>
          <a:xfrm>
            <a:off x="50087" y="0"/>
            <a:ext cx="48384" cy="685781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677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222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B421CEAE-AF3A-E12D-A8AC-2C647D972A72}"/>
              </a:ext>
            </a:extLst>
          </p:cNvPr>
          <p:cNvCxnSpPr>
            <a:cxnSpLocks/>
          </p:cNvCxnSpPr>
          <p:nvPr userDrawn="1"/>
        </p:nvCxnSpPr>
        <p:spPr>
          <a:xfrm>
            <a:off x="23393" y="0"/>
            <a:ext cx="0" cy="6857815"/>
          </a:xfrm>
          <a:prstGeom prst="line">
            <a:avLst/>
          </a:prstGeom>
          <a:ln w="15875" cap="sq">
            <a:solidFill>
              <a:srgbClr val="FC6E5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46451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581" y="1122279"/>
            <a:ext cx="9144840" cy="2387364"/>
          </a:xfrm>
        </p:spPr>
        <p:txBody>
          <a:bodyPr anchor="b"/>
          <a:lstStyle>
            <a:lvl1pPr algn="ctr">
              <a:defRPr sz="6349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581" y="3602047"/>
            <a:ext cx="9144840" cy="1656538"/>
          </a:xfrm>
        </p:spPr>
        <p:txBody>
          <a:bodyPr/>
          <a:lstStyle>
            <a:lvl1pPr marL="0" indent="0" algn="ctr">
              <a:buNone/>
              <a:defRPr sz="2539"/>
            </a:lvl1pPr>
            <a:lvl2pPr marL="483763" indent="0" algn="ctr">
              <a:buNone/>
              <a:defRPr sz="2116"/>
            </a:lvl2pPr>
            <a:lvl3pPr marL="967527" indent="0" algn="ctr">
              <a:buNone/>
              <a:defRPr sz="1905"/>
            </a:lvl3pPr>
            <a:lvl4pPr marL="1451290" indent="0" algn="ctr">
              <a:buNone/>
              <a:defRPr sz="1693"/>
            </a:lvl4pPr>
            <a:lvl5pPr marL="1935053" indent="0" algn="ctr">
              <a:buNone/>
              <a:defRPr sz="1693"/>
            </a:lvl5pPr>
            <a:lvl6pPr marL="2418817" indent="0" algn="ctr">
              <a:buNone/>
              <a:defRPr sz="1693"/>
            </a:lvl6pPr>
            <a:lvl7pPr marL="2902580" indent="0" algn="ctr">
              <a:buNone/>
              <a:defRPr sz="1693"/>
            </a:lvl7pPr>
            <a:lvl8pPr marL="3386343" indent="0" algn="ctr">
              <a:buNone/>
              <a:defRPr sz="1693"/>
            </a:lvl8pPr>
            <a:lvl9pPr marL="3870107" indent="0" algn="ctr">
              <a:buNone/>
              <a:defRPr sz="1693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655180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301446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502" y="1710300"/>
            <a:ext cx="10515558" cy="2852740"/>
          </a:xfrm>
        </p:spPr>
        <p:txBody>
          <a:bodyPr anchor="b"/>
          <a:lstStyle>
            <a:lvl1pPr>
              <a:defRPr sz="6349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502" y="4589921"/>
            <a:ext cx="10515558" cy="1500293"/>
          </a:xfrm>
        </p:spPr>
        <p:txBody>
          <a:bodyPr/>
          <a:lstStyle>
            <a:lvl1pPr marL="0" indent="0">
              <a:buNone/>
              <a:defRPr sz="2539"/>
            </a:lvl1pPr>
            <a:lvl2pPr marL="483763" indent="0">
              <a:buNone/>
              <a:defRPr sz="2116"/>
            </a:lvl2pPr>
            <a:lvl3pPr marL="967527" indent="0">
              <a:buNone/>
              <a:defRPr sz="1905"/>
            </a:lvl3pPr>
            <a:lvl4pPr marL="1451290" indent="0">
              <a:buNone/>
              <a:defRPr sz="1693"/>
            </a:lvl4pPr>
            <a:lvl5pPr marL="1935053" indent="0">
              <a:buNone/>
              <a:defRPr sz="1693"/>
            </a:lvl5pPr>
            <a:lvl6pPr marL="2418817" indent="0">
              <a:buNone/>
              <a:defRPr sz="1693"/>
            </a:lvl6pPr>
            <a:lvl7pPr marL="2902580" indent="0">
              <a:buNone/>
              <a:defRPr sz="1693"/>
            </a:lvl7pPr>
            <a:lvl8pPr marL="3386343" indent="0">
              <a:buNone/>
              <a:defRPr sz="1693"/>
            </a:lvl8pPr>
            <a:lvl9pPr marL="3870107" indent="0">
              <a:buNone/>
              <a:defRPr sz="169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1485519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7247" y="1700220"/>
            <a:ext cx="5704606" cy="316859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53114" y="1700220"/>
            <a:ext cx="5704606" cy="316859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8837375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901" y="364574"/>
            <a:ext cx="10515558" cy="132556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901" y="1681740"/>
            <a:ext cx="5156991" cy="823229"/>
          </a:xfrm>
        </p:spPr>
        <p:txBody>
          <a:bodyPr anchor="b"/>
          <a:lstStyle>
            <a:lvl1pPr marL="0" indent="0">
              <a:buNone/>
              <a:defRPr sz="2539" b="1"/>
            </a:lvl1pPr>
            <a:lvl2pPr marL="483763" indent="0">
              <a:buNone/>
              <a:defRPr sz="2116" b="1"/>
            </a:lvl2pPr>
            <a:lvl3pPr marL="967527" indent="0">
              <a:buNone/>
              <a:defRPr sz="1905" b="1"/>
            </a:lvl3pPr>
            <a:lvl4pPr marL="1451290" indent="0">
              <a:buNone/>
              <a:defRPr sz="1693" b="1"/>
            </a:lvl4pPr>
            <a:lvl5pPr marL="1935053" indent="0">
              <a:buNone/>
              <a:defRPr sz="1693" b="1"/>
            </a:lvl5pPr>
            <a:lvl6pPr marL="2418817" indent="0">
              <a:buNone/>
              <a:defRPr sz="1693" b="1"/>
            </a:lvl6pPr>
            <a:lvl7pPr marL="2902580" indent="0">
              <a:buNone/>
              <a:defRPr sz="1693" b="1"/>
            </a:lvl7pPr>
            <a:lvl8pPr marL="3386343" indent="0">
              <a:buNone/>
              <a:defRPr sz="1693" b="1"/>
            </a:lvl8pPr>
            <a:lvl9pPr marL="3870107" indent="0">
              <a:buNone/>
              <a:defRPr sz="169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901" y="2504969"/>
            <a:ext cx="5156991" cy="36843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1591" y="1681740"/>
            <a:ext cx="5183868" cy="823229"/>
          </a:xfrm>
        </p:spPr>
        <p:txBody>
          <a:bodyPr anchor="b"/>
          <a:lstStyle>
            <a:lvl1pPr marL="0" indent="0">
              <a:buNone/>
              <a:defRPr sz="2539" b="1"/>
            </a:lvl1pPr>
            <a:lvl2pPr marL="483763" indent="0">
              <a:buNone/>
              <a:defRPr sz="2116" b="1"/>
            </a:lvl2pPr>
            <a:lvl3pPr marL="967527" indent="0">
              <a:buNone/>
              <a:defRPr sz="1905" b="1"/>
            </a:lvl3pPr>
            <a:lvl4pPr marL="1451290" indent="0">
              <a:buNone/>
              <a:defRPr sz="1693" b="1"/>
            </a:lvl4pPr>
            <a:lvl5pPr marL="1935053" indent="0">
              <a:buNone/>
              <a:defRPr sz="1693" b="1"/>
            </a:lvl5pPr>
            <a:lvl6pPr marL="2418817" indent="0">
              <a:buNone/>
              <a:defRPr sz="1693" b="1"/>
            </a:lvl6pPr>
            <a:lvl7pPr marL="2902580" indent="0">
              <a:buNone/>
              <a:defRPr sz="1693" b="1"/>
            </a:lvl7pPr>
            <a:lvl8pPr marL="3386343" indent="0">
              <a:buNone/>
              <a:defRPr sz="1693" b="1"/>
            </a:lvl8pPr>
            <a:lvl9pPr marL="3870107" indent="0">
              <a:buNone/>
              <a:defRPr sz="169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1591" y="2504969"/>
            <a:ext cx="5183868" cy="36843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03600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9DFB9-B00C-424C-B95F-E7A6D6B4AA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870805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5853980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670060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901" y="456976"/>
            <a:ext cx="3932416" cy="1601097"/>
          </a:xfrm>
        </p:spPr>
        <p:txBody>
          <a:bodyPr anchor="b"/>
          <a:lstStyle>
            <a:lvl1pPr>
              <a:defRPr sz="338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868" y="987875"/>
            <a:ext cx="6171591" cy="4873851"/>
          </a:xfrm>
        </p:spPr>
        <p:txBody>
          <a:bodyPr/>
          <a:lstStyle>
            <a:lvl1pPr>
              <a:defRPr sz="3386"/>
            </a:lvl1pPr>
            <a:lvl2pPr>
              <a:defRPr sz="2963"/>
            </a:lvl2pPr>
            <a:lvl3pPr>
              <a:defRPr sz="2539"/>
            </a:lvl3pPr>
            <a:lvl4pPr>
              <a:defRPr sz="2116"/>
            </a:lvl4pPr>
            <a:lvl5pPr>
              <a:defRPr sz="2116"/>
            </a:lvl5pPr>
            <a:lvl6pPr>
              <a:defRPr sz="2116"/>
            </a:lvl6pPr>
            <a:lvl7pPr>
              <a:defRPr sz="2116"/>
            </a:lvl7pPr>
            <a:lvl8pPr>
              <a:defRPr sz="2116"/>
            </a:lvl8pPr>
            <a:lvl9pPr>
              <a:defRPr sz="211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901" y="2058073"/>
            <a:ext cx="3932416" cy="3810373"/>
          </a:xfrm>
        </p:spPr>
        <p:txBody>
          <a:bodyPr/>
          <a:lstStyle>
            <a:lvl1pPr marL="0" indent="0">
              <a:buNone/>
              <a:defRPr sz="1693"/>
            </a:lvl1pPr>
            <a:lvl2pPr marL="483763" indent="0">
              <a:buNone/>
              <a:defRPr sz="1481"/>
            </a:lvl2pPr>
            <a:lvl3pPr marL="967527" indent="0">
              <a:buNone/>
              <a:defRPr sz="1270"/>
            </a:lvl3pPr>
            <a:lvl4pPr marL="1451290" indent="0">
              <a:buNone/>
              <a:defRPr sz="1058"/>
            </a:lvl4pPr>
            <a:lvl5pPr marL="1935053" indent="0">
              <a:buNone/>
              <a:defRPr sz="1058"/>
            </a:lvl5pPr>
            <a:lvl6pPr marL="2418817" indent="0">
              <a:buNone/>
              <a:defRPr sz="1058"/>
            </a:lvl6pPr>
            <a:lvl7pPr marL="2902580" indent="0">
              <a:buNone/>
              <a:defRPr sz="1058"/>
            </a:lvl7pPr>
            <a:lvl8pPr marL="3386343" indent="0">
              <a:buNone/>
              <a:defRPr sz="1058"/>
            </a:lvl8pPr>
            <a:lvl9pPr marL="3870107" indent="0">
              <a:buNone/>
              <a:defRPr sz="105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6027705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901" y="456976"/>
            <a:ext cx="3932416" cy="1601097"/>
          </a:xfrm>
        </p:spPr>
        <p:txBody>
          <a:bodyPr anchor="b"/>
          <a:lstStyle>
            <a:lvl1pPr>
              <a:defRPr sz="338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868" y="987875"/>
            <a:ext cx="6171591" cy="4873851"/>
          </a:xfrm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386"/>
            </a:lvl1pPr>
            <a:lvl2pPr marL="483763" indent="0">
              <a:buNone/>
              <a:defRPr sz="2963"/>
            </a:lvl2pPr>
            <a:lvl3pPr marL="967527" indent="0">
              <a:buNone/>
              <a:defRPr sz="2539"/>
            </a:lvl3pPr>
            <a:lvl4pPr marL="1451290" indent="0">
              <a:buNone/>
              <a:defRPr sz="2116"/>
            </a:lvl4pPr>
            <a:lvl5pPr marL="1935053" indent="0">
              <a:buNone/>
              <a:defRPr sz="2116"/>
            </a:lvl5pPr>
            <a:lvl6pPr marL="2418817" indent="0">
              <a:buNone/>
              <a:defRPr sz="2116"/>
            </a:lvl6pPr>
            <a:lvl7pPr marL="2902580" indent="0">
              <a:buNone/>
              <a:defRPr sz="2116"/>
            </a:lvl7pPr>
            <a:lvl8pPr marL="3386343" indent="0">
              <a:buNone/>
              <a:defRPr sz="2116"/>
            </a:lvl8pPr>
            <a:lvl9pPr marL="3870107" indent="0">
              <a:buNone/>
              <a:defRPr sz="2116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901" y="2058073"/>
            <a:ext cx="3932416" cy="3810373"/>
          </a:xfrm>
        </p:spPr>
        <p:txBody>
          <a:bodyPr/>
          <a:lstStyle>
            <a:lvl1pPr marL="0" indent="0">
              <a:buNone/>
              <a:defRPr sz="1693"/>
            </a:lvl1pPr>
            <a:lvl2pPr marL="483763" indent="0">
              <a:buNone/>
              <a:defRPr sz="1481"/>
            </a:lvl2pPr>
            <a:lvl3pPr marL="967527" indent="0">
              <a:buNone/>
              <a:defRPr sz="1270"/>
            </a:lvl3pPr>
            <a:lvl4pPr marL="1451290" indent="0">
              <a:buNone/>
              <a:defRPr sz="1058"/>
            </a:lvl4pPr>
            <a:lvl5pPr marL="1935053" indent="0">
              <a:buNone/>
              <a:defRPr sz="1058"/>
            </a:lvl5pPr>
            <a:lvl6pPr marL="2418817" indent="0">
              <a:buNone/>
              <a:defRPr sz="1058"/>
            </a:lvl6pPr>
            <a:lvl7pPr marL="2902580" indent="0">
              <a:buNone/>
              <a:defRPr sz="1058"/>
            </a:lvl7pPr>
            <a:lvl8pPr marL="3386343" indent="0">
              <a:buNone/>
              <a:defRPr sz="1058"/>
            </a:lvl8pPr>
            <a:lvl9pPr marL="3870107" indent="0">
              <a:buNone/>
              <a:defRPr sz="105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7605977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3438542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65102" y="114245"/>
            <a:ext cx="2892618" cy="475456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7247" y="114245"/>
            <a:ext cx="8516594" cy="475456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79044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87247" y="114245"/>
            <a:ext cx="11570473" cy="47545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2728403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 userDrawn="1"/>
        </p:nvSpPr>
        <p:spPr bwMode="auto">
          <a:xfrm>
            <a:off x="1365680" y="330973"/>
            <a:ext cx="6095999" cy="711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36" tIns="54418" rIns="108836" bIns="5441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5000"/>
              </a:lnSpc>
              <a:defRPr/>
            </a:pPr>
            <a:r>
              <a:rPr lang="ru-RU" altLang="ru-RU" sz="2299" dirty="0">
                <a:solidFill>
                  <a:srgbClr val="FFFFFF"/>
                </a:solidFill>
              </a:rPr>
              <a:t>1С:УПРАВЛЕНИЕ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ru-RU" altLang="ru-RU" sz="2299" dirty="0">
                <a:solidFill>
                  <a:srgbClr val="FFFFFF"/>
                </a:solidFill>
              </a:rPr>
              <a:t>ХОЛДИНГОМ 8</a:t>
            </a:r>
          </a:p>
        </p:txBody>
      </p:sp>
      <p:pic>
        <p:nvPicPr>
          <p:cNvPr id="3" name="Picture 16" descr="Layer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77" y="240249"/>
            <a:ext cx="1295127" cy="76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3056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D4358-469F-41D6-9B8C-87C63A02B5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535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6"/>
          <p:cNvSpPr>
            <a:spLocks noGrp="1" noChangeArrowheads="1"/>
          </p:cNvSpPr>
          <p:nvPr>
            <p:ph type="title"/>
          </p:nvPr>
        </p:nvSpPr>
        <p:spPr bwMode="auto">
          <a:xfrm>
            <a:off x="2256367" y="152400"/>
            <a:ext cx="6432551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4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0284" y="1363664"/>
            <a:ext cx="11904133" cy="523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53652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32576"/>
            <a:ext cx="10896600" cy="2524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defRPr sz="1400">
                <a:solidFill>
                  <a:srgbClr val="5B0917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153655" name="Rectangle 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91851" y="6597650"/>
            <a:ext cx="1022349" cy="2603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rgbClr val="D20000"/>
                </a:solidFill>
              </a:defRPr>
            </a:lvl1pPr>
          </a:lstStyle>
          <a:p>
            <a:pPr>
              <a:defRPr/>
            </a:pPr>
            <a:fld id="{13D3AE32-08BE-4DC2-B571-71DA8CD466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1030" name="Picture 16" descr="Layer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17" y="144463"/>
            <a:ext cx="206586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948" r:id="rId1"/>
    <p:sldLayoutId id="2147485936" r:id="rId2"/>
    <p:sldLayoutId id="2147485937" r:id="rId3"/>
    <p:sldLayoutId id="2147485938" r:id="rId4"/>
    <p:sldLayoutId id="2147485939" r:id="rId5"/>
    <p:sldLayoutId id="2147485940" r:id="rId6"/>
    <p:sldLayoutId id="2147485941" r:id="rId7"/>
    <p:sldLayoutId id="2147485942" r:id="rId8"/>
    <p:sldLayoutId id="2147485943" r:id="rId9"/>
    <p:sldLayoutId id="2147485944" r:id="rId10"/>
    <p:sldLayoutId id="2147485945" r:id="rId11"/>
    <p:sldLayoutId id="2147485946" r:id="rId12"/>
    <p:sldLayoutId id="2147485947" r:id="rId13"/>
    <p:sldLayoutId id="2147485949" r:id="rId14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50000"/>
        </a:spcAft>
        <a:buClr>
          <a:srgbClr val="CC0000"/>
        </a:buClr>
        <a:buSzPct val="60000"/>
        <a:buFont typeface="Wingdings" panose="05000000000000000000" pitchFamily="2" charset="2"/>
        <a:buChar char="n"/>
        <a:defRPr sz="2200">
          <a:solidFill>
            <a:srgbClr val="5B091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30000"/>
        </a:spcAft>
        <a:buClr>
          <a:srgbClr val="CC0000"/>
        </a:buClr>
        <a:buFont typeface="Wingdings" panose="05000000000000000000" pitchFamily="2" charset="2"/>
        <a:buChar char="§"/>
        <a:defRPr sz="2000">
          <a:solidFill>
            <a:srgbClr val="5B091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SzPct val="80000"/>
        <a:buFont typeface="Wingdings" panose="05000000000000000000" pitchFamily="2" charset="2"/>
        <a:buChar char="§"/>
        <a:defRPr sz="2400">
          <a:solidFill>
            <a:srgbClr val="5B091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Font typeface="Times New Roman" panose="02020603050405020304" pitchFamily="18" charset="0"/>
        <a:buChar char="▪"/>
        <a:defRPr sz="1600">
          <a:solidFill>
            <a:srgbClr val="5B091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Arial" panose="020B0604020202020204" pitchFamily="34" charset="0"/>
        <a:buChar char="∙"/>
        <a:defRPr sz="1400">
          <a:solidFill>
            <a:srgbClr val="5B091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6"/>
          <p:cNvSpPr>
            <a:spLocks noGrp="1" noChangeArrowheads="1"/>
          </p:cNvSpPr>
          <p:nvPr>
            <p:ph type="title"/>
          </p:nvPr>
        </p:nvSpPr>
        <p:spPr bwMode="auto">
          <a:xfrm>
            <a:off x="2256367" y="152400"/>
            <a:ext cx="6432551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051" name="Rectangle 4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0284" y="1363664"/>
            <a:ext cx="11904133" cy="523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53652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32576"/>
            <a:ext cx="10896600" cy="2524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5B0917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153655" name="Rectangle 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91851" y="6597650"/>
            <a:ext cx="1022349" cy="2603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rgbClr val="D20000"/>
                </a:solidFill>
              </a:defRPr>
            </a:lvl1pPr>
          </a:lstStyle>
          <a:p>
            <a:pPr>
              <a:defRPr/>
            </a:pPr>
            <a:fld id="{ED99998C-7A73-479E-AA2C-89CA6699B7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2054" name="Picture 16" descr="Layer 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17" y="144463"/>
            <a:ext cx="206586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950" r:id="rId1"/>
    <p:sldLayoutId id="2147485951" r:id="rId2"/>
    <p:sldLayoutId id="2147485952" r:id="rId3"/>
    <p:sldLayoutId id="2147485953" r:id="rId4"/>
    <p:sldLayoutId id="2147485954" r:id="rId5"/>
    <p:sldLayoutId id="2147485955" r:id="rId6"/>
    <p:sldLayoutId id="2147485956" r:id="rId7"/>
    <p:sldLayoutId id="2147485957" r:id="rId8"/>
    <p:sldLayoutId id="2147485958" r:id="rId9"/>
    <p:sldLayoutId id="2147485959" r:id="rId10"/>
    <p:sldLayoutId id="2147485960" r:id="rId11"/>
    <p:sldLayoutId id="2147485961" r:id="rId12"/>
    <p:sldLayoutId id="2147485962" r:id="rId13"/>
    <p:sldLayoutId id="2147485963" r:id="rId14"/>
  </p:sldLayoutIdLst>
  <p:transition spd="slow"/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50000"/>
        </a:spcAft>
        <a:buClr>
          <a:srgbClr val="CC0000"/>
        </a:buClr>
        <a:buSzPct val="60000"/>
        <a:buFont typeface="Wingdings" panose="05000000000000000000" pitchFamily="2" charset="2"/>
        <a:buChar char="n"/>
        <a:defRPr sz="2200">
          <a:solidFill>
            <a:srgbClr val="5B091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30000"/>
        </a:spcAft>
        <a:buClr>
          <a:srgbClr val="CC0000"/>
        </a:buClr>
        <a:buFont typeface="Wingdings" panose="05000000000000000000" pitchFamily="2" charset="2"/>
        <a:buChar char="§"/>
        <a:defRPr sz="2000">
          <a:solidFill>
            <a:srgbClr val="5B091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SzPct val="80000"/>
        <a:buFont typeface="Wingdings" panose="05000000000000000000" pitchFamily="2" charset="2"/>
        <a:buChar char="§"/>
        <a:defRPr>
          <a:solidFill>
            <a:srgbClr val="5B091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Font typeface="Times New Roman" panose="02020603050405020304" pitchFamily="18" charset="0"/>
        <a:buChar char="▪"/>
        <a:defRPr sz="1600">
          <a:solidFill>
            <a:srgbClr val="5B091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Arial" panose="020B0604020202020204" pitchFamily="34" charset="0"/>
        <a:buChar char="∙"/>
        <a:defRPr sz="1400">
          <a:solidFill>
            <a:srgbClr val="5B091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247" y="1700220"/>
            <a:ext cx="11570473" cy="316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447472" y="114244"/>
            <a:ext cx="9410249" cy="108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1028" name="Picture 16" descr="Layer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03" y="161286"/>
            <a:ext cx="1641166" cy="129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3705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89" r:id="rId1"/>
    <p:sldLayoutId id="2147485990" r:id="rId2"/>
    <p:sldLayoutId id="2147485991" r:id="rId3"/>
    <p:sldLayoutId id="2147485992" r:id="rId4"/>
    <p:sldLayoutId id="2147485993" r:id="rId5"/>
    <p:sldLayoutId id="2147485994" r:id="rId6"/>
    <p:sldLayoutId id="2147485995" r:id="rId7"/>
    <p:sldLayoutId id="2147485996" r:id="rId8"/>
    <p:sldLayoutId id="2147485997" r:id="rId9"/>
    <p:sldLayoutId id="2147485998" r:id="rId10"/>
    <p:sldLayoutId id="2147485999" r:id="rId11"/>
    <p:sldLayoutId id="214748600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68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68">
          <a:solidFill>
            <a:schemeClr val="tx2"/>
          </a:solidFill>
          <a:latin typeface="Futura PT Demi" panose="020B07020202040203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68">
          <a:solidFill>
            <a:schemeClr val="tx2"/>
          </a:solidFill>
          <a:latin typeface="Futura PT Demi" panose="020B07020202040203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68">
          <a:solidFill>
            <a:schemeClr val="tx2"/>
          </a:solidFill>
          <a:latin typeface="Futura PT Demi" panose="020B07020202040203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68">
          <a:solidFill>
            <a:schemeClr val="tx2"/>
          </a:solidFill>
          <a:latin typeface="Futura PT Demi" panose="020B0702020204020303" pitchFamily="34" charset="0"/>
        </a:defRPr>
      </a:lvl5pPr>
      <a:lvl6pPr marL="483763" algn="l" rtl="0" eaLnBrk="0" fontAlgn="base" hangingPunct="0">
        <a:spcBef>
          <a:spcPct val="0"/>
        </a:spcBef>
        <a:spcAft>
          <a:spcPct val="0"/>
        </a:spcAft>
        <a:defRPr sz="3068">
          <a:solidFill>
            <a:schemeClr val="tx2"/>
          </a:solidFill>
          <a:latin typeface="Futura PT Demi" panose="020B0702020204020303" pitchFamily="34" charset="0"/>
        </a:defRPr>
      </a:lvl6pPr>
      <a:lvl7pPr marL="967527" algn="l" rtl="0" eaLnBrk="0" fontAlgn="base" hangingPunct="0">
        <a:spcBef>
          <a:spcPct val="0"/>
        </a:spcBef>
        <a:spcAft>
          <a:spcPct val="0"/>
        </a:spcAft>
        <a:defRPr sz="3068">
          <a:solidFill>
            <a:schemeClr val="tx2"/>
          </a:solidFill>
          <a:latin typeface="Futura PT Demi" panose="020B0702020204020303" pitchFamily="34" charset="0"/>
        </a:defRPr>
      </a:lvl7pPr>
      <a:lvl8pPr marL="1451290" algn="l" rtl="0" eaLnBrk="0" fontAlgn="base" hangingPunct="0">
        <a:spcBef>
          <a:spcPct val="0"/>
        </a:spcBef>
        <a:spcAft>
          <a:spcPct val="0"/>
        </a:spcAft>
        <a:defRPr sz="3068">
          <a:solidFill>
            <a:schemeClr val="tx2"/>
          </a:solidFill>
          <a:latin typeface="Futura PT Demi" panose="020B0702020204020303" pitchFamily="34" charset="0"/>
        </a:defRPr>
      </a:lvl8pPr>
      <a:lvl9pPr marL="1935053" algn="l" rtl="0" eaLnBrk="0" fontAlgn="base" hangingPunct="0">
        <a:spcBef>
          <a:spcPct val="0"/>
        </a:spcBef>
        <a:spcAft>
          <a:spcPct val="0"/>
        </a:spcAft>
        <a:defRPr sz="3068">
          <a:solidFill>
            <a:schemeClr val="tx2"/>
          </a:solidFill>
          <a:latin typeface="Futura PT Demi" panose="020B0702020204020303" pitchFamily="34" charset="0"/>
        </a:defRPr>
      </a:lvl9pPr>
    </p:titleStyle>
    <p:bodyStyle>
      <a:lvl1pPr marL="362822" indent="-362822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1pPr>
      <a:lvl2pPr marL="786115" indent="-304032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1211089" indent="-243562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93" kern="1200">
          <a:solidFill>
            <a:schemeClr val="tx1"/>
          </a:solidFill>
          <a:latin typeface="+mn-lt"/>
          <a:ea typeface="+mn-ea"/>
          <a:cs typeface="+mn-cs"/>
        </a:defRPr>
      </a:lvl3pPr>
      <a:lvl4pPr marL="1693172" indent="-241882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81" kern="1200">
          <a:solidFill>
            <a:schemeClr val="tx1"/>
          </a:solidFill>
          <a:latin typeface="+mn-lt"/>
          <a:ea typeface="+mn-ea"/>
          <a:cs typeface="+mn-cs"/>
        </a:defRPr>
      </a:lvl4pPr>
      <a:lvl5pPr marL="2175256" indent="-240202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376" kern="1200">
          <a:solidFill>
            <a:schemeClr val="tx1"/>
          </a:solidFill>
          <a:latin typeface="+mn-lt"/>
          <a:ea typeface="+mn-ea"/>
          <a:cs typeface="+mn-cs"/>
        </a:defRPr>
      </a:lvl5pPr>
      <a:lvl6pPr marL="2660698" indent="-241882" algn="l" defTabSz="967527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4462" indent="-241882" algn="l" defTabSz="967527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8225" indent="-241882" algn="l" defTabSz="967527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1988" indent="-241882" algn="l" defTabSz="967527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763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527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290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053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8817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2580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6343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107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247" y="1700220"/>
            <a:ext cx="11570473" cy="316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447472" y="114244"/>
            <a:ext cx="9410249" cy="108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1028" name="Picture 16" descr="Layer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03" y="161286"/>
            <a:ext cx="1641166" cy="129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872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02" r:id="rId1"/>
    <p:sldLayoutId id="2147486003" r:id="rId2"/>
    <p:sldLayoutId id="2147486004" r:id="rId3"/>
    <p:sldLayoutId id="2147486005" r:id="rId4"/>
    <p:sldLayoutId id="2147486006" r:id="rId5"/>
    <p:sldLayoutId id="2147486007" r:id="rId6"/>
    <p:sldLayoutId id="2147486008" r:id="rId7"/>
    <p:sldLayoutId id="2147486009" r:id="rId8"/>
    <p:sldLayoutId id="2147486010" r:id="rId9"/>
    <p:sldLayoutId id="2147486011" r:id="rId10"/>
    <p:sldLayoutId id="2147486012" r:id="rId11"/>
    <p:sldLayoutId id="214748601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68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68">
          <a:solidFill>
            <a:schemeClr val="tx2"/>
          </a:solidFill>
          <a:latin typeface="Futura PT Demi" panose="020B07020202040203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68">
          <a:solidFill>
            <a:schemeClr val="tx2"/>
          </a:solidFill>
          <a:latin typeface="Futura PT Demi" panose="020B07020202040203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68">
          <a:solidFill>
            <a:schemeClr val="tx2"/>
          </a:solidFill>
          <a:latin typeface="Futura PT Demi" panose="020B07020202040203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68">
          <a:solidFill>
            <a:schemeClr val="tx2"/>
          </a:solidFill>
          <a:latin typeface="Futura PT Demi" panose="020B0702020204020303" pitchFamily="34" charset="0"/>
        </a:defRPr>
      </a:lvl5pPr>
      <a:lvl6pPr marL="483763" algn="l" rtl="0" eaLnBrk="0" fontAlgn="base" hangingPunct="0">
        <a:spcBef>
          <a:spcPct val="0"/>
        </a:spcBef>
        <a:spcAft>
          <a:spcPct val="0"/>
        </a:spcAft>
        <a:defRPr sz="3068">
          <a:solidFill>
            <a:schemeClr val="tx2"/>
          </a:solidFill>
          <a:latin typeface="Futura PT Demi" panose="020B0702020204020303" pitchFamily="34" charset="0"/>
        </a:defRPr>
      </a:lvl6pPr>
      <a:lvl7pPr marL="967527" algn="l" rtl="0" eaLnBrk="0" fontAlgn="base" hangingPunct="0">
        <a:spcBef>
          <a:spcPct val="0"/>
        </a:spcBef>
        <a:spcAft>
          <a:spcPct val="0"/>
        </a:spcAft>
        <a:defRPr sz="3068">
          <a:solidFill>
            <a:schemeClr val="tx2"/>
          </a:solidFill>
          <a:latin typeface="Futura PT Demi" panose="020B0702020204020303" pitchFamily="34" charset="0"/>
        </a:defRPr>
      </a:lvl7pPr>
      <a:lvl8pPr marL="1451290" algn="l" rtl="0" eaLnBrk="0" fontAlgn="base" hangingPunct="0">
        <a:spcBef>
          <a:spcPct val="0"/>
        </a:spcBef>
        <a:spcAft>
          <a:spcPct val="0"/>
        </a:spcAft>
        <a:defRPr sz="3068">
          <a:solidFill>
            <a:schemeClr val="tx2"/>
          </a:solidFill>
          <a:latin typeface="Futura PT Demi" panose="020B0702020204020303" pitchFamily="34" charset="0"/>
        </a:defRPr>
      </a:lvl8pPr>
      <a:lvl9pPr marL="1935053" algn="l" rtl="0" eaLnBrk="0" fontAlgn="base" hangingPunct="0">
        <a:spcBef>
          <a:spcPct val="0"/>
        </a:spcBef>
        <a:spcAft>
          <a:spcPct val="0"/>
        </a:spcAft>
        <a:defRPr sz="3068">
          <a:solidFill>
            <a:schemeClr val="tx2"/>
          </a:solidFill>
          <a:latin typeface="Futura PT Demi" panose="020B0702020204020303" pitchFamily="34" charset="0"/>
        </a:defRPr>
      </a:lvl9pPr>
    </p:titleStyle>
    <p:bodyStyle>
      <a:lvl1pPr marL="362822" indent="-362822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1pPr>
      <a:lvl2pPr marL="786115" indent="-304032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1211089" indent="-243562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93" kern="1200">
          <a:solidFill>
            <a:schemeClr val="tx1"/>
          </a:solidFill>
          <a:latin typeface="+mn-lt"/>
          <a:ea typeface="+mn-ea"/>
          <a:cs typeface="+mn-cs"/>
        </a:defRPr>
      </a:lvl3pPr>
      <a:lvl4pPr marL="1693172" indent="-241882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81" kern="1200">
          <a:solidFill>
            <a:schemeClr val="tx1"/>
          </a:solidFill>
          <a:latin typeface="+mn-lt"/>
          <a:ea typeface="+mn-ea"/>
          <a:cs typeface="+mn-cs"/>
        </a:defRPr>
      </a:lvl4pPr>
      <a:lvl5pPr marL="2175256" indent="-240202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376" kern="1200">
          <a:solidFill>
            <a:schemeClr val="tx1"/>
          </a:solidFill>
          <a:latin typeface="+mn-lt"/>
          <a:ea typeface="+mn-ea"/>
          <a:cs typeface="+mn-cs"/>
        </a:defRPr>
      </a:lvl5pPr>
      <a:lvl6pPr marL="2660698" indent="-241882" algn="l" defTabSz="967527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4462" indent="-241882" algn="l" defTabSz="967527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8225" indent="-241882" algn="l" defTabSz="967527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1988" indent="-241882" algn="l" defTabSz="967527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763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527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290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053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8817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2580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6343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107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337" y="1826225"/>
            <a:ext cx="10515326" cy="4351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338" y="6355663"/>
            <a:ext cx="2743493" cy="3662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defTabSz="967710"/>
            <a:fld id="{D4EA93BB-F3C0-4EEF-B930-F1AB46C72949}" type="datetimeFigureOut">
              <a:rPr lang="ru-RU" b="1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67710"/>
              <a:t>10.04.2025</a:t>
            </a:fld>
            <a:endParaRPr lang="ru-RU" b="1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800" y="6355663"/>
            <a:ext cx="4114401" cy="3662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defTabSz="967710"/>
            <a:endParaRPr lang="ru-RU" b="1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170" y="6355663"/>
            <a:ext cx="2743493" cy="3662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defTabSz="967710"/>
            <a:fld id="{9EA70483-B9FE-456E-A24D-AEA3E9FE12B3}" type="slidenum">
              <a:rPr lang="ru-RU" b="1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67710"/>
              <a:t>‹#›</a:t>
            </a:fld>
            <a:endParaRPr lang="ru-RU" b="1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024884" cy="77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8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15" r:id="rId1"/>
    <p:sldLayoutId id="2147486016" r:id="rId2"/>
    <p:sldLayoutId id="2147486017" r:id="rId3"/>
    <p:sldLayoutId id="2147486018" r:id="rId4"/>
    <p:sldLayoutId id="2147486019" r:id="rId5"/>
    <p:sldLayoutId id="2147486020" r:id="rId6"/>
    <p:sldLayoutId id="2147486021" r:id="rId7"/>
    <p:sldLayoutId id="2147486022" r:id="rId8"/>
    <p:sldLayoutId id="2147486023" r:id="rId9"/>
    <p:sldLayoutId id="2147486024" r:id="rId10"/>
    <p:sldLayoutId id="2147486025" r:id="rId11"/>
  </p:sldLayoutIdLst>
  <p:txStyles>
    <p:titleStyle>
      <a:lvl1pPr algn="l" defTabSz="967710" rtl="0" eaLnBrk="1" latinLnBrk="0" hangingPunct="1">
        <a:lnSpc>
          <a:spcPct val="90000"/>
        </a:lnSpc>
        <a:spcBef>
          <a:spcPct val="0"/>
        </a:spcBef>
        <a:buNone/>
        <a:defRPr sz="25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27" indent="-241927" algn="l" defTabSz="967710" rtl="0" eaLnBrk="1" latinLnBrk="0" hangingPunct="1">
        <a:lnSpc>
          <a:spcPct val="90000"/>
        </a:lnSpc>
        <a:spcBef>
          <a:spcPts val="1058"/>
        </a:spcBef>
        <a:buFont typeface="Arial" panose="020B0604020202020204" pitchFamily="34" charset="0"/>
        <a:buChar char="•"/>
        <a:defRPr sz="2540" kern="1200">
          <a:solidFill>
            <a:schemeClr val="tx1"/>
          </a:solidFill>
          <a:latin typeface="+mj-lt"/>
          <a:ea typeface="+mn-ea"/>
          <a:cs typeface="+mn-cs"/>
        </a:defRPr>
      </a:lvl1pPr>
      <a:lvl2pPr marL="725782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2117" kern="1200">
          <a:solidFill>
            <a:schemeClr val="tx1"/>
          </a:solidFill>
          <a:latin typeface="+mj-lt"/>
          <a:ea typeface="+mn-ea"/>
          <a:cs typeface="+mn-cs"/>
        </a:defRPr>
      </a:lvl2pPr>
      <a:lvl3pPr marL="1209637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j-lt"/>
          <a:ea typeface="+mn-ea"/>
          <a:cs typeface="+mn-cs"/>
        </a:defRPr>
      </a:lvl3pPr>
      <a:lvl4pPr marL="1693492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693" kern="1200">
          <a:solidFill>
            <a:schemeClr val="tx1"/>
          </a:solidFill>
          <a:latin typeface="+mj-lt"/>
          <a:ea typeface="+mn-ea"/>
          <a:cs typeface="+mn-cs"/>
        </a:defRPr>
      </a:lvl4pPr>
      <a:lvl5pPr marL="2177346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693" kern="1200">
          <a:solidFill>
            <a:schemeClr val="tx1"/>
          </a:solidFill>
          <a:latin typeface="+mj-lt"/>
          <a:ea typeface="+mn-ea"/>
          <a:cs typeface="+mn-cs"/>
        </a:defRPr>
      </a:lvl5pPr>
      <a:lvl6pPr marL="2661201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056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8911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765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55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10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564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19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274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129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6983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838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4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7710"/>
            <a:fld id="{C764DE79-268F-4C1A-8933-263129D2AF90}" type="datetimeFigureOut">
              <a:rPr lang="en-US" b="1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67710"/>
              <a:t>4/10/25</a:t>
            </a:fld>
            <a:endParaRPr lang="en-US" b="1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7710"/>
            <a:endParaRPr lang="en-US" b="1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7710"/>
            <a:fld id="{48F63A3B-78C7-47BE-AE5E-E10140E04643}" type="slidenum">
              <a:rPr lang="en-US" b="1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67710"/>
              <a:t>‹#›</a:t>
            </a:fld>
            <a:endParaRPr lang="en-US" b="1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pic>
        <p:nvPicPr>
          <p:cNvPr id="7" name="Picture 16" descr="Layer 2">
            <a:extLst>
              <a:ext uri="{FF2B5EF4-FFF2-40B4-BE49-F238E27FC236}">
                <a16:creationId xmlns:a16="http://schemas.microsoft.com/office/drawing/2014/main" id="{DE9342D5-31C3-B153-5589-6E08C9F0E4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05" y="161286"/>
            <a:ext cx="1641165" cy="129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7925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27" r:id="rId1"/>
    <p:sldLayoutId id="2147486028" r:id="rId2"/>
    <p:sldLayoutId id="2147486029" r:id="rId3"/>
    <p:sldLayoutId id="2147486030" r:id="rId4"/>
    <p:sldLayoutId id="2147486031" r:id="rId5"/>
    <p:sldLayoutId id="2147486032" r:id="rId6"/>
    <p:sldLayoutId id="2147486033" r:id="rId7"/>
    <p:sldLayoutId id="2147486034" r:id="rId8"/>
    <p:sldLayoutId id="2147486035" r:id="rId9"/>
    <p:sldLayoutId id="2147486036" r:id="rId10"/>
    <p:sldLayoutId id="2147486037" r:id="rId11"/>
  </p:sldLayoutIdLst>
  <p:txStyles>
    <p:titleStyle>
      <a:lvl1pPr algn="l" defTabSz="91438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7" indent="-228597" algn="l" defTabSz="91438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1" indent="-228597" algn="l" defTabSz="9143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6" indent="-228597" algn="l" defTabSz="9143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0" indent="-228597" algn="l" defTabSz="9143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74" indent="-228597" algn="l" defTabSz="9143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69" indent="-228597" algn="l" defTabSz="9143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64" indent="-228597" algn="l" defTabSz="9143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58" indent="-228597" algn="l" defTabSz="9143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52" indent="-228597" algn="l" defTabSz="9143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4" algn="l" defTabSz="914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9" algn="l" defTabSz="914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3" algn="l" defTabSz="914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7" algn="l" defTabSz="914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1" algn="l" defTabSz="914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67" algn="l" defTabSz="914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1" algn="l" defTabSz="914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55" algn="l" defTabSz="914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361801" y="2058072"/>
            <a:ext cx="9410249" cy="108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Наименование доклада</a:t>
            </a:r>
          </a:p>
        </p:txBody>
      </p:sp>
      <p:pic>
        <p:nvPicPr>
          <p:cNvPr id="3075" name="Picture 16" descr="Layer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03" y="161286"/>
            <a:ext cx="1641166" cy="129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31"/>
          <p:cNvSpPr txBox="1">
            <a:spLocks noChangeArrowheads="1"/>
          </p:cNvSpPr>
          <p:nvPr userDrawn="1"/>
        </p:nvSpPr>
        <p:spPr bwMode="auto">
          <a:xfrm>
            <a:off x="2286210" y="1142440"/>
            <a:ext cx="3579657" cy="320216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ru-RU" altLang="ru-RU" sz="1481" b="0">
                <a:solidFill>
                  <a:srgbClr val="800000"/>
                </a:solidFill>
                <a:cs typeface="Arial" panose="020B0604020202020204" pitchFamily="34" charset="0"/>
              </a:rPr>
              <a:t>28 февраля–3 марта 2025 года</a:t>
            </a:r>
          </a:p>
        </p:txBody>
      </p:sp>
      <p:sp>
        <p:nvSpPr>
          <p:cNvPr id="3077" name="Text Box 44"/>
          <p:cNvSpPr txBox="1">
            <a:spLocks noChangeArrowheads="1"/>
          </p:cNvSpPr>
          <p:nvPr userDrawn="1"/>
        </p:nvSpPr>
        <p:spPr bwMode="auto">
          <a:xfrm>
            <a:off x="2286211" y="381374"/>
            <a:ext cx="5025966" cy="45050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ru-RU" altLang="ru-RU" sz="2116">
                <a:solidFill>
                  <a:srgbClr val="D20000"/>
                </a:solidFill>
              </a:rPr>
              <a:t>Семинар партнеров фирмы «1С»</a:t>
            </a:r>
          </a:p>
        </p:txBody>
      </p:sp>
    </p:spTree>
    <p:extLst>
      <p:ext uri="{BB962C8B-B14F-4D97-AF65-F5344CB8AC3E}">
        <p14:creationId xmlns:p14="http://schemas.microsoft.com/office/powerpoint/2010/main" val="1648429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39" r:id="rId1"/>
    <p:sldLayoutId id="2147486040" r:id="rId2"/>
    <p:sldLayoutId id="2147486041" r:id="rId3"/>
    <p:sldLayoutId id="2147486042" r:id="rId4"/>
    <p:sldLayoutId id="2147486043" r:id="rId5"/>
    <p:sldLayoutId id="2147486044" r:id="rId6"/>
    <p:sldLayoutId id="2147486045" r:id="rId7"/>
    <p:sldLayoutId id="2147486046" r:id="rId8"/>
    <p:sldLayoutId id="2147486047" r:id="rId9"/>
    <p:sldLayoutId id="2147486048" r:id="rId10"/>
    <p:sldLayoutId id="2147486049" r:id="rId11"/>
    <p:sldLayoutId id="2147486050" r:id="rId12"/>
    <p:sldLayoutId id="214748605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68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68">
          <a:solidFill>
            <a:schemeClr val="tx2"/>
          </a:solidFill>
          <a:latin typeface="Futura PT Demi" panose="020B07020202040203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68">
          <a:solidFill>
            <a:schemeClr val="tx2"/>
          </a:solidFill>
          <a:latin typeface="Futura PT Demi" panose="020B07020202040203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68">
          <a:solidFill>
            <a:schemeClr val="tx2"/>
          </a:solidFill>
          <a:latin typeface="Futura PT Demi" panose="020B07020202040203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68">
          <a:solidFill>
            <a:schemeClr val="tx2"/>
          </a:solidFill>
          <a:latin typeface="Futura PT Demi" panose="020B0702020204020303" pitchFamily="34" charset="0"/>
        </a:defRPr>
      </a:lvl5pPr>
      <a:lvl6pPr marL="483763" algn="l" rtl="0" eaLnBrk="0" fontAlgn="base" hangingPunct="0">
        <a:spcBef>
          <a:spcPct val="0"/>
        </a:spcBef>
        <a:spcAft>
          <a:spcPct val="0"/>
        </a:spcAft>
        <a:defRPr sz="3068">
          <a:solidFill>
            <a:schemeClr val="tx2"/>
          </a:solidFill>
          <a:latin typeface="Futura PT Demi" panose="020B0702020204020303" pitchFamily="34" charset="0"/>
        </a:defRPr>
      </a:lvl6pPr>
      <a:lvl7pPr marL="967527" algn="l" rtl="0" eaLnBrk="0" fontAlgn="base" hangingPunct="0">
        <a:spcBef>
          <a:spcPct val="0"/>
        </a:spcBef>
        <a:spcAft>
          <a:spcPct val="0"/>
        </a:spcAft>
        <a:defRPr sz="3068">
          <a:solidFill>
            <a:schemeClr val="tx2"/>
          </a:solidFill>
          <a:latin typeface="Futura PT Demi" panose="020B0702020204020303" pitchFamily="34" charset="0"/>
        </a:defRPr>
      </a:lvl7pPr>
      <a:lvl8pPr marL="1451290" algn="l" rtl="0" eaLnBrk="0" fontAlgn="base" hangingPunct="0">
        <a:spcBef>
          <a:spcPct val="0"/>
        </a:spcBef>
        <a:spcAft>
          <a:spcPct val="0"/>
        </a:spcAft>
        <a:defRPr sz="3068">
          <a:solidFill>
            <a:schemeClr val="tx2"/>
          </a:solidFill>
          <a:latin typeface="Futura PT Demi" panose="020B0702020204020303" pitchFamily="34" charset="0"/>
        </a:defRPr>
      </a:lvl8pPr>
      <a:lvl9pPr marL="1935053" algn="l" rtl="0" eaLnBrk="0" fontAlgn="base" hangingPunct="0">
        <a:spcBef>
          <a:spcPct val="0"/>
        </a:spcBef>
        <a:spcAft>
          <a:spcPct val="0"/>
        </a:spcAft>
        <a:defRPr sz="3068">
          <a:solidFill>
            <a:schemeClr val="tx2"/>
          </a:solidFill>
          <a:latin typeface="Futura PT Demi" panose="020B0702020204020303" pitchFamily="34" charset="0"/>
        </a:defRPr>
      </a:lvl9pPr>
    </p:titleStyle>
    <p:bodyStyle>
      <a:lvl1pPr marL="362822" indent="-362822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1pPr>
      <a:lvl2pPr marL="786115" indent="-304032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1211089" indent="-243562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93" kern="1200">
          <a:solidFill>
            <a:schemeClr val="tx1"/>
          </a:solidFill>
          <a:latin typeface="+mn-lt"/>
          <a:ea typeface="+mn-ea"/>
          <a:cs typeface="+mn-cs"/>
        </a:defRPr>
      </a:lvl3pPr>
      <a:lvl4pPr marL="1693172" indent="-241882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81" kern="1200">
          <a:solidFill>
            <a:schemeClr val="tx1"/>
          </a:solidFill>
          <a:latin typeface="+mn-lt"/>
          <a:ea typeface="+mn-ea"/>
          <a:cs typeface="+mn-cs"/>
        </a:defRPr>
      </a:lvl4pPr>
      <a:lvl5pPr marL="2175256" indent="-240202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376" kern="1200">
          <a:solidFill>
            <a:schemeClr val="tx1"/>
          </a:solidFill>
          <a:latin typeface="+mn-lt"/>
          <a:ea typeface="+mn-ea"/>
          <a:cs typeface="+mn-cs"/>
        </a:defRPr>
      </a:lvl5pPr>
      <a:lvl6pPr marL="2660698" indent="-241882" algn="l" defTabSz="967527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4462" indent="-241882" algn="l" defTabSz="967527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8225" indent="-241882" algn="l" defTabSz="967527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1988" indent="-241882" algn="l" defTabSz="967527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763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527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290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053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8817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2580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6343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107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51.jpg"/><Relationship Id="rId2" Type="http://schemas.openxmlformats.org/officeDocument/2006/relationships/slideLayout" Target="../slideLayouts/slideLayout65.xml"/><Relationship Id="rId1" Type="http://schemas.openxmlformats.org/officeDocument/2006/relationships/tags" Target="../tags/tag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v8.1c.ru/cpm/poleznye-materialy/video/" TargetMode="External"/><Relationship Id="rId13" Type="http://schemas.openxmlformats.org/officeDocument/2006/relationships/hyperlink" Target="https://partners.v8.1c.ru/forum" TargetMode="External"/><Relationship Id="rId18" Type="http://schemas.openxmlformats.org/officeDocument/2006/relationships/image" Target="../media/image58.png"/><Relationship Id="rId3" Type="http://schemas.openxmlformats.org/officeDocument/2006/relationships/hyperlink" Target="https://v8.1c.ru/cpm-erp/" TargetMode="External"/><Relationship Id="rId7" Type="http://schemas.openxmlformats.org/officeDocument/2006/relationships/hyperlink" Target="https://v8.1c.ru/cpm/poleznye-materialy/presentations/" TargetMode="External"/><Relationship Id="rId12" Type="http://schemas.openxmlformats.org/officeDocument/2006/relationships/hyperlink" Target="https://t.me/CPMRussia" TargetMode="External"/><Relationship Id="rId17" Type="http://schemas.openxmlformats.org/officeDocument/2006/relationships/image" Target="../media/image57.jpeg"/><Relationship Id="rId2" Type="http://schemas.openxmlformats.org/officeDocument/2006/relationships/notesSlide" Target="../notesSlides/notesSlide27.xml"/><Relationship Id="rId16" Type="http://schemas.openxmlformats.org/officeDocument/2006/relationships/hyperlink" Target="https://www.youtube.com/channel/UCcqLClFBq1HOSUDEDBLygFg" TargetMode="External"/><Relationship Id="rId1" Type="http://schemas.openxmlformats.org/officeDocument/2006/relationships/slideLayout" Target="../slideLayouts/slideLayout54.xml"/><Relationship Id="rId6" Type="http://schemas.openxmlformats.org/officeDocument/2006/relationships/hyperlink" Target="https://v8.1c.ru/cpm/" TargetMode="External"/><Relationship Id="rId11" Type="http://schemas.openxmlformats.org/officeDocument/2006/relationships/image" Target="../media/image54.png"/><Relationship Id="rId5" Type="http://schemas.openxmlformats.org/officeDocument/2006/relationships/hyperlink" Target="https://v8.1c.ru/cpm-erp/poleznye-materialy/video/" TargetMode="External"/><Relationship Id="rId15" Type="http://schemas.openxmlformats.org/officeDocument/2006/relationships/image" Target="../media/image56.png"/><Relationship Id="rId10" Type="http://schemas.openxmlformats.org/officeDocument/2006/relationships/hyperlink" Target="https://v8.1c.ru/cpm/assets/" TargetMode="External"/><Relationship Id="rId19" Type="http://schemas.openxmlformats.org/officeDocument/2006/relationships/hyperlink" Target="https://dzen.ru/suite/fd52a772-897d-41ac-afab-8e3b1f88b9c7" TargetMode="External"/><Relationship Id="rId4" Type="http://schemas.openxmlformats.org/officeDocument/2006/relationships/hyperlink" Target="https://v8.1c.ru/cpm-erp/poleznye-materialy/presentations/" TargetMode="External"/><Relationship Id="rId9" Type="http://schemas.openxmlformats.org/officeDocument/2006/relationships/hyperlink" Target="https://v8.1c.ru/cpm/istorii-uspekha/" TargetMode="External"/><Relationship Id="rId1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65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19936" y="2794283"/>
            <a:ext cx="667206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023">
              <a:defRPr/>
            </a:pPr>
            <a:r>
              <a:rPr lang="ru-RU" sz="2400" dirty="0">
                <a:solidFill>
                  <a:schemeClr val="bg1"/>
                </a:solidFill>
              </a:rPr>
              <a:t>1С:Управление холдингом</a:t>
            </a:r>
          </a:p>
          <a:p>
            <a:pPr algn="ctr" defTabSz="914023">
              <a:defRPr/>
            </a:pPr>
            <a:r>
              <a:rPr lang="ru-RU" dirty="0">
                <a:solidFill>
                  <a:schemeClr val="bg1"/>
                </a:solidFill>
              </a:rPr>
              <a:t>Корпоративные закупки: ред. 3.3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909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Заголовок 3"/>
          <p:cNvSpPr txBox="1">
            <a:spLocks/>
          </p:cNvSpPr>
          <p:nvPr/>
        </p:nvSpPr>
        <p:spPr>
          <a:xfrm>
            <a:off x="3216277" y="9192"/>
            <a:ext cx="5904060" cy="7673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Конкурентные листы.</a:t>
            </a:r>
            <a:b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Шаг 2 Выбор победителя (лотовая закупка)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789"/>
            <a:ext cx="21932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Impact" panose="020B0806030902050204" pitchFamily="34" charset="0"/>
              </a:rPr>
              <a:t>1С: Управление холдингом 3.3</a:t>
            </a:r>
            <a:endParaRPr lang="ru-RU" sz="12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48" y="2526076"/>
            <a:ext cx="11702930" cy="43336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87488" y="862514"/>
            <a:ext cx="814517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2C90A8"/>
                </a:solidFill>
                <a:latin typeface="Arial Narrow" panose="020B0606020202030204" pitchFamily="34" charset="0"/>
              </a:rPr>
              <a:t>Возможности отборов: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Arial Narrow" panose="020B0606020202030204" pitchFamily="34" charset="0"/>
              </a:rPr>
              <a:t>Оставить  только предложения с полным покрытием (если включена частичная закупка);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Arial Narrow" panose="020B0606020202030204" pitchFamily="34" charset="0"/>
              </a:rPr>
              <a:t>Рассмотреть основные предложения, потом альтернативные, можем посмотреть вместе;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Arial Narrow" panose="020B0606020202030204" pitchFamily="34" charset="0"/>
              </a:rPr>
              <a:t>Оценивать только ведущие позиции;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Arial Narrow" panose="020B0606020202030204" pitchFamily="34" charset="0"/>
              </a:rPr>
              <a:t>Отобраться по поставщикам и по типу критерия (организационные, технические, коммерческие).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81169" y="2204864"/>
            <a:ext cx="5563303" cy="584775"/>
          </a:xfrm>
          <a:prstGeom prst="rect">
            <a:avLst/>
          </a:prstGeom>
          <a:noFill/>
          <a:ln w="28575">
            <a:solidFill>
              <a:srgbClr val="FC6E5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 Narrow" panose="020B0606020202030204" pitchFamily="34" charset="0"/>
              </a:rPr>
              <a:t>Оценка выполняется в валюте лота, в единицах измерения лота</a:t>
            </a:r>
            <a:br>
              <a:rPr lang="ru-RU" sz="1600" dirty="0">
                <a:latin typeface="Arial Narrow" panose="020B0606020202030204" pitchFamily="34" charset="0"/>
              </a:rPr>
            </a:br>
            <a:r>
              <a:rPr lang="ru-RU" sz="1600" dirty="0">
                <a:latin typeface="Arial Narrow" panose="020B0606020202030204" pitchFamily="34" charset="0"/>
              </a:rPr>
              <a:t>Участники выводятся по убыванию баллов, </a:t>
            </a:r>
            <a:r>
              <a:rPr lang="ru-RU" sz="1600" dirty="0">
                <a:solidFill>
                  <a:srgbClr val="FF0000"/>
                </a:solidFill>
                <a:latin typeface="Arial Narrow" panose="020B0606020202030204" pitchFamily="34" charset="0"/>
              </a:rPr>
              <a:t>слева лучший</a:t>
            </a:r>
          </a:p>
        </p:txBody>
      </p:sp>
    </p:spTree>
    <p:extLst>
      <p:ext uri="{BB962C8B-B14F-4D97-AF65-F5344CB8AC3E}">
        <p14:creationId xmlns:p14="http://schemas.microsoft.com/office/powerpoint/2010/main" val="354049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3215"/>
    </mc:Choice>
    <mc:Fallback xmlns="">
      <p:transition advTm="83215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Заголовок 3"/>
          <p:cNvSpPr txBox="1">
            <a:spLocks/>
          </p:cNvSpPr>
          <p:nvPr/>
        </p:nvSpPr>
        <p:spPr>
          <a:xfrm>
            <a:off x="3216277" y="9192"/>
            <a:ext cx="5904060" cy="7673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Конкурентные листы.</a:t>
            </a:r>
            <a:b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Шаг 2 Выбор победителя (попозиционная закупка)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789"/>
            <a:ext cx="21659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Impact" panose="020B0806030902050204" pitchFamily="34" charset="0"/>
              </a:rPr>
              <a:t>1С: Управление холдингом 3.3</a:t>
            </a:r>
            <a:endParaRPr lang="ru-RU" sz="12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9456" y="1058526"/>
            <a:ext cx="76193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2C90A8"/>
                </a:solidFill>
                <a:latin typeface="Arial Narrow" panose="020B0606020202030204" pitchFamily="34" charset="0"/>
              </a:rPr>
              <a:t>Дополнительные возможности отборов: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Arial Narrow" panose="020B0606020202030204" pitchFamily="34" charset="0"/>
              </a:rPr>
              <a:t>Скрывать поставщиков по мере завершения процесса оформления.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600" dirty="0">
              <a:latin typeface="Arial Narrow" panose="020B0606020202030204" pitchFamily="34" charset="0"/>
            </a:endParaRPr>
          </a:p>
          <a:p>
            <a:r>
              <a:rPr lang="ru-RU" sz="1600" dirty="0">
                <a:solidFill>
                  <a:srgbClr val="2C90A8"/>
                </a:solidFill>
                <a:latin typeface="Arial Narrow" panose="020B0606020202030204" pitchFamily="34" charset="0"/>
              </a:rPr>
              <a:t>Возможности выбора победителей: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Arial Narrow" panose="020B0606020202030204" pitchFamily="34" charset="0"/>
              </a:rPr>
              <a:t>Можно выбрать победителей и распределить количество по поставщикам автоматически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Arial Narrow" panose="020B0606020202030204" pitchFamily="34" charset="0"/>
              </a:rPr>
              <a:t>Можно провести ручной выбор и распределение.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563" y="3045190"/>
            <a:ext cx="11808000" cy="369617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799856" y="2752802"/>
            <a:ext cx="5563303" cy="584775"/>
          </a:xfrm>
          <a:prstGeom prst="rect">
            <a:avLst/>
          </a:prstGeom>
          <a:noFill/>
          <a:ln w="28575">
            <a:solidFill>
              <a:srgbClr val="FC6E5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 Narrow" panose="020B0606020202030204" pitchFamily="34" charset="0"/>
              </a:rPr>
              <a:t>Оценка выполняется в валюте лота, в единицах измерения лота</a:t>
            </a:r>
            <a:br>
              <a:rPr lang="ru-RU" sz="1600" dirty="0">
                <a:latin typeface="Arial Narrow" panose="020B0606020202030204" pitchFamily="34" charset="0"/>
              </a:rPr>
            </a:br>
            <a:r>
              <a:rPr lang="ru-RU" sz="1600" dirty="0">
                <a:latin typeface="Arial Narrow" panose="020B0606020202030204" pitchFamily="34" charset="0"/>
              </a:rPr>
              <a:t>Участники выводятся по убыванию баллов, </a:t>
            </a:r>
            <a:r>
              <a:rPr lang="ru-RU" sz="1600" dirty="0">
                <a:solidFill>
                  <a:srgbClr val="FF0000"/>
                </a:solidFill>
                <a:latin typeface="Arial Narrow" panose="020B0606020202030204" pitchFamily="34" charset="0"/>
              </a:rPr>
              <a:t>первый в списке лучший</a:t>
            </a:r>
          </a:p>
        </p:txBody>
      </p:sp>
    </p:spTree>
    <p:extLst>
      <p:ext uri="{BB962C8B-B14F-4D97-AF65-F5344CB8AC3E}">
        <p14:creationId xmlns:p14="http://schemas.microsoft.com/office/powerpoint/2010/main" val="231600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319"/>
    </mc:Choice>
    <mc:Fallback xmlns="">
      <p:transition advTm="3031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Заголовок 3"/>
          <p:cNvSpPr txBox="1">
            <a:spLocks/>
          </p:cNvSpPr>
          <p:nvPr/>
        </p:nvSpPr>
        <p:spPr>
          <a:xfrm>
            <a:off x="3216277" y="9192"/>
            <a:ext cx="5904060" cy="7673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Конкурентные листы.</a:t>
            </a:r>
            <a:b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Формы лотовой и попозиционной закупки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789"/>
            <a:ext cx="21932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Impact" panose="020B0806030902050204" pitchFamily="34" charset="0"/>
              </a:rPr>
              <a:t>1С: Управление холдингом 3.3</a:t>
            </a:r>
            <a:endParaRPr lang="ru-RU" sz="12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53" y="692696"/>
            <a:ext cx="10975607" cy="37444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b="11027"/>
          <a:stretch/>
        </p:blipFill>
        <p:spPr>
          <a:xfrm>
            <a:off x="839416" y="3789040"/>
            <a:ext cx="11149874" cy="2964647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908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6188"/>
    </mc:Choice>
    <mc:Fallback xmlns="">
      <p:transition advTm="56188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Заголовок 3"/>
          <p:cNvSpPr txBox="1">
            <a:spLocks/>
          </p:cNvSpPr>
          <p:nvPr/>
        </p:nvSpPr>
        <p:spPr>
          <a:xfrm>
            <a:off x="3216277" y="9192"/>
            <a:ext cx="5904060" cy="7673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Национальный режим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789"/>
            <a:ext cx="21659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1С: Управление холдингом 3.3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77" y="1678231"/>
            <a:ext cx="4631660" cy="3262937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551384" y="769247"/>
            <a:ext cx="2520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2C90A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Устанавливаем условия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C90A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нац.режима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59696" y="784111"/>
            <a:ext cx="3528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2C90A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В закупочной процедуре можно обосновать исключение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5980" y="1454422"/>
            <a:ext cx="9724676" cy="4494858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7747" y="4725144"/>
            <a:ext cx="10081120" cy="2204802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27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6188"/>
    </mc:Choice>
    <mc:Fallback xmlns="">
      <p:transition advTm="561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Заголовок 3"/>
          <p:cNvSpPr txBox="1">
            <a:spLocks/>
          </p:cNvSpPr>
          <p:nvPr/>
        </p:nvSpPr>
        <p:spPr>
          <a:xfrm>
            <a:off x="3216277" y="9192"/>
            <a:ext cx="5904060" cy="7673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Национальный режим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789"/>
            <a:ext cx="21659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1С: Управление холдингом 3.3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1384" y="769247"/>
            <a:ext cx="22322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2C90A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Устанавливаем условия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C90A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нац.режима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59696" y="769247"/>
            <a:ext cx="3240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2C90A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В закупочной процедуре можно обосновать исключение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43475" y="769247"/>
            <a:ext cx="29774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3.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2C90A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В конкурентном листе цены с учетом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C90A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нац.режима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1741" y="1700808"/>
            <a:ext cx="8728519" cy="500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67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6188"/>
    </mc:Choice>
    <mc:Fallback xmlns="">
      <p:transition advTm="56188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69901" y="2233438"/>
            <a:ext cx="6380670" cy="6194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45518" y="1844824"/>
            <a:ext cx="0" cy="306000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Заголовок 3"/>
          <p:cNvSpPr txBox="1">
            <a:spLocks/>
          </p:cNvSpPr>
          <p:nvPr/>
        </p:nvSpPr>
        <p:spPr>
          <a:xfrm>
            <a:off x="3216277" y="9192"/>
            <a:ext cx="5904060" cy="7673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Функционал, реализованный по обращениям</a:t>
            </a:r>
            <a:b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 линию поддержки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789"/>
            <a:ext cx="21659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1С: Управление холдингом 3.3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7368" y="1849650"/>
            <a:ext cx="6552728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Пересчет единиц измерения, тип измеряемой величины;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Планирование закупок СНДС, без НДС (вид цен), поправлена вся цепочка документов и формы подбора;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В заявке на обеспечение можно вводить разные цены по периодам;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Можно обезличить поставщика (настройка в способе закупок). Отрабатывает в Конкурентом листе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Создаем только контрагентов-победителей закупки. Используем анкету поставщика до протокола без создания контрагента;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Контролируем правила положения о закупках.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5943" y="2305447"/>
            <a:ext cx="216000" cy="216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08168" y="2132856"/>
            <a:ext cx="35461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!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Вариант планирования НДС - настройка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в Типе цены для расценки потребностей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Переработаны все формы и подборы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872" y="4873850"/>
            <a:ext cx="5904656" cy="165149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8208" y="3481414"/>
            <a:ext cx="2854624" cy="125025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5087888" y="6218262"/>
            <a:ext cx="151216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026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6188"/>
    </mc:Choice>
    <mc:Fallback xmlns="">
      <p:transition advTm="56188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69901" y="2924945"/>
            <a:ext cx="6380670" cy="2880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45518" y="1844824"/>
            <a:ext cx="0" cy="306000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Заголовок 3"/>
          <p:cNvSpPr txBox="1">
            <a:spLocks/>
          </p:cNvSpPr>
          <p:nvPr/>
        </p:nvSpPr>
        <p:spPr>
          <a:xfrm>
            <a:off x="3216277" y="9192"/>
            <a:ext cx="5904060" cy="7673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Функционал, реализованный по обращениям</a:t>
            </a:r>
            <a:b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 линию поддержки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789"/>
            <a:ext cx="21659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1С: Управление холдингом 3.3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7368" y="1849650"/>
            <a:ext cx="6552728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Пересчет единиц измерения, тип измеряемой величины;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Планирование закупок СНДС, без НДС (вид цен), поправлена вся цепочка документов и формы подбора;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В заявке на обеспечение можно вводить разные цены по периодам;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Можно обезличить поставщика (настройка в способе закупок). Отрабатывает в Конкурентом листе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Создаем только контрагентов-победителей закупки. Используем анкету поставщика до протокола без создания контрагента;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Контролируем правила положения о закупках.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5943" y="2953543"/>
            <a:ext cx="216000" cy="216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891" y="5301207"/>
            <a:ext cx="10010219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6188"/>
    </mc:Choice>
    <mc:Fallback xmlns="">
      <p:transition advTm="56188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69901" y="3313559"/>
            <a:ext cx="6380670" cy="5570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45518" y="1844824"/>
            <a:ext cx="0" cy="306000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Заголовок 3"/>
          <p:cNvSpPr txBox="1">
            <a:spLocks/>
          </p:cNvSpPr>
          <p:nvPr/>
        </p:nvSpPr>
        <p:spPr>
          <a:xfrm>
            <a:off x="3216277" y="9192"/>
            <a:ext cx="5904060" cy="7673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Функционал, реализованный по обращениям</a:t>
            </a:r>
            <a:b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 линию поддержки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789"/>
            <a:ext cx="21659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1С: Управление холдингом 3.3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7368" y="1849650"/>
            <a:ext cx="6552728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Пересчет единиц измерения, тип измеряемой величины;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Планирование закупок СНДС, без НДС (вид цен), поправлена вся цепочка документов и формы подбора;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В заявке на обеспечение можно вводить разные цены по периодам;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Можно обезличить поставщика (настройка в способе закупок). Используется в Конкурентом листе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Создаем только контрагентов-победителей закупки. Используем анкету поставщика до протокола без создания контрагента;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Контролируем правила положения о закупках.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5943" y="3332632"/>
            <a:ext cx="216000" cy="216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08" y="3996200"/>
            <a:ext cx="10155196" cy="275075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8246" y="1251104"/>
            <a:ext cx="4749564" cy="3114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5071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6188"/>
    </mc:Choice>
    <mc:Fallback xmlns="">
      <p:transition advTm="56188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69901" y="3952106"/>
            <a:ext cx="6380670" cy="5570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45518" y="1844824"/>
            <a:ext cx="0" cy="306000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Заголовок 3"/>
          <p:cNvSpPr txBox="1">
            <a:spLocks/>
          </p:cNvSpPr>
          <p:nvPr/>
        </p:nvSpPr>
        <p:spPr>
          <a:xfrm>
            <a:off x="3216277" y="9192"/>
            <a:ext cx="5904060" cy="7673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Функционал, реализованный по обращениям</a:t>
            </a:r>
            <a:b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 линию поддержки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789"/>
            <a:ext cx="21659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1С: Управление холдингом 3.3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7368" y="1849650"/>
            <a:ext cx="6552728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Пересчет единиц измерения, тип измеряемой величины;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Планирование закупок СНДС, без НДС (вид цен), поправлена вся цепочка документов и формы подбора;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В заявке на обеспечение можно вводить разные цены по периодам;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Можно обезличить поставщика (настройка в способе закупок). Используется в Конкурентом листе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Создаем контрагентов только по победителям закупки. 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Используем анкету поставщика до протокола без создания контрагента.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Контролируем правила положения о закупках.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5943" y="3980681"/>
            <a:ext cx="216000" cy="216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696" y="890780"/>
            <a:ext cx="5069032" cy="2994985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8088" y="3082856"/>
            <a:ext cx="5203349" cy="3643936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431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6188"/>
    </mc:Choice>
    <mc:Fallback xmlns="">
      <p:transition advTm="56188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69901" y="4600178"/>
            <a:ext cx="6380670" cy="3046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45518" y="1844824"/>
            <a:ext cx="0" cy="306000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Заголовок 3"/>
          <p:cNvSpPr txBox="1">
            <a:spLocks/>
          </p:cNvSpPr>
          <p:nvPr/>
        </p:nvSpPr>
        <p:spPr>
          <a:xfrm>
            <a:off x="3216277" y="9192"/>
            <a:ext cx="5904060" cy="7673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Функционал, реализованный по обращениям</a:t>
            </a:r>
            <a:b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 линию поддержки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789"/>
            <a:ext cx="21659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1С: Управление холдингом 3.3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7368" y="1849650"/>
            <a:ext cx="6552728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Пересчет единиц измерения, тип измеряемой величины;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Планирование закупок СНДС, без НДС (вид цен), поправлена вся цепочка документов и формы подбора;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В заявке на обеспечение можно вводить разные цены по периодам;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Можно обезличить поставщика (настройка в способе закупок). Используется в Конкурентом листе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Создаем контрагентов только по победителям закупки. 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Используем анкету поставщика до протокола без создания контрагента.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Контролируем правила положения о закупках.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5943" y="4624585"/>
            <a:ext cx="216000" cy="216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69" y="1225673"/>
            <a:ext cx="7891897" cy="3258772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2764" y="5973569"/>
            <a:ext cx="8077295" cy="63336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/>
          <a:srcRect r="26902"/>
          <a:stretch/>
        </p:blipFill>
        <p:spPr>
          <a:xfrm>
            <a:off x="8803729" y="2195335"/>
            <a:ext cx="3384376" cy="3458418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848941" y="5020557"/>
            <a:ext cx="2834791" cy="1586379"/>
            <a:chOff x="1194787" y="857706"/>
            <a:chExt cx="2834791" cy="1586379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94787" y="857706"/>
              <a:ext cx="2834791" cy="1586379"/>
            </a:xfrm>
            <a:prstGeom prst="rect">
              <a:avLst/>
            </a:prstGeom>
            <a:effectLst>
              <a:outerShdw blurRad="254000" dist="50800" dir="5400000" algn="ctr" rotWithShape="0">
                <a:srgbClr val="000000">
                  <a:alpha val="43137"/>
                </a:srgbClr>
              </a:outerShdw>
            </a:effectLst>
          </p:spPr>
        </p:pic>
        <p:sp>
          <p:nvSpPr>
            <p:cNvPr id="16" name="Скругленный прямоугольник 15"/>
            <p:cNvSpPr/>
            <p:nvPr/>
          </p:nvSpPr>
          <p:spPr>
            <a:xfrm>
              <a:off x="1215569" y="2081631"/>
              <a:ext cx="1228805" cy="28803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9589811" y="3899596"/>
            <a:ext cx="360040" cy="400110"/>
            <a:chOff x="2999656" y="6223422"/>
            <a:chExt cx="360040" cy="400110"/>
          </a:xfrm>
        </p:grpSpPr>
        <p:sp>
          <p:nvSpPr>
            <p:cNvPr id="23" name="Овал 22"/>
            <p:cNvSpPr/>
            <p:nvPr/>
          </p:nvSpPr>
          <p:spPr>
            <a:xfrm>
              <a:off x="2999656" y="6244482"/>
              <a:ext cx="360040" cy="360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10709" y="6223422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6939086" y="5823312"/>
            <a:ext cx="360040" cy="400110"/>
            <a:chOff x="2999656" y="6223422"/>
            <a:chExt cx="360040" cy="400110"/>
          </a:xfrm>
        </p:grpSpPr>
        <p:sp>
          <p:nvSpPr>
            <p:cNvPr id="26" name="Овал 25"/>
            <p:cNvSpPr/>
            <p:nvPr/>
          </p:nvSpPr>
          <p:spPr>
            <a:xfrm>
              <a:off x="2999656" y="6244482"/>
              <a:ext cx="360040" cy="360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010709" y="6223422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2747628" y="6169839"/>
            <a:ext cx="360040" cy="400110"/>
            <a:chOff x="2999656" y="6223422"/>
            <a:chExt cx="360040" cy="400110"/>
          </a:xfrm>
        </p:grpSpPr>
        <p:sp>
          <p:nvSpPr>
            <p:cNvPr id="37" name="Овал 36"/>
            <p:cNvSpPr/>
            <p:nvPr/>
          </p:nvSpPr>
          <p:spPr>
            <a:xfrm>
              <a:off x="2999656" y="6244482"/>
              <a:ext cx="360040" cy="360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010709" y="6223422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6312024" y="1601534"/>
            <a:ext cx="360040" cy="400110"/>
            <a:chOff x="2999656" y="6223422"/>
            <a:chExt cx="360040" cy="400110"/>
          </a:xfrm>
        </p:grpSpPr>
        <p:sp>
          <p:nvSpPr>
            <p:cNvPr id="40" name="Овал 39"/>
            <p:cNvSpPr/>
            <p:nvPr/>
          </p:nvSpPr>
          <p:spPr>
            <a:xfrm>
              <a:off x="2999656" y="6244482"/>
              <a:ext cx="360040" cy="360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010709" y="6223422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986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6188"/>
    </mc:Choice>
    <mc:Fallback xmlns="">
      <p:transition advTm="5618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5943358" y="1556792"/>
            <a:ext cx="0" cy="424800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Заголовок 3"/>
          <p:cNvSpPr txBox="1">
            <a:spLocks/>
          </p:cNvSpPr>
          <p:nvPr/>
        </p:nvSpPr>
        <p:spPr>
          <a:xfrm>
            <a:off x="3216277" y="9192"/>
            <a:ext cx="5904060" cy="7673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Новая</a:t>
            </a:r>
            <a:r>
              <a:rPr kumimoji="0" lang="ru-RU" altLang="ru-RU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функциональность</a:t>
            </a: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789"/>
            <a:ext cx="21659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1С: Управление холдингом 3.3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758782" y="1556792"/>
            <a:ext cx="0" cy="424800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623392" y="1498719"/>
            <a:ext cx="489654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Добавлена работа с альтернативными предложениями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Замена на аналоги на этапе сбора предложений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Сбор и оценка предложений в валюте отличной от валюты лота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Сбор и оценка предложений в единицах измерения, отличных от валюты лота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Оценка конкурентным листом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Национальный режим для 223-ФЗ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Корректировка потребности по результатам торгов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Интеграция с ЭТП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Bidzaar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Учет </a:t>
            </a:r>
            <a:r>
              <a:rPr lang="ru-RU" sz="1600" dirty="0" err="1">
                <a:solidFill>
                  <a:prstClr val="black"/>
                </a:solidFill>
                <a:latin typeface="Arial Narrow" panose="020B0606020202030204" pitchFamily="34" charset="0"/>
              </a:rPr>
              <a:t>толеранса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 (для весового товара)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Концептуально пересмотрен контроль лимитов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8" descr="https://gas-kvas.com/uploads/posts/2023-02/1676452982_gas-kvas-com-p-risunok-detskii-radostnii-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663" y="4984063"/>
            <a:ext cx="1588558" cy="164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807968" y="1498719"/>
            <a:ext cx="525658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Добавлен пересчет единиц измерения через тип измеряемой величины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Реализовано планирование закупок СНДС, без НДС (типы цен), поправлена вся цепочка документов и формы подбора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В заявке на обеспечение можно вводить разные цены по периодам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Можно обезличить поставщика (настройка в способе закупок). Отрабатывает в Конкурентом листе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Создаем только контрагентов-победителей закупки. Используем анкету поставщика до протокола без создания контрагента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Корректируем</a:t>
            </a:r>
            <a:r>
              <a:rPr kumimoji="0" lang="ru-RU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потребности договора при расторжении или досрочном завершении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Контролируем правила положения о закупках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12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6188"/>
    </mc:Choice>
    <mc:Fallback xmlns="">
      <p:transition advTm="56188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Заголовок 3"/>
          <p:cNvSpPr txBox="1">
            <a:spLocks/>
          </p:cNvSpPr>
          <p:nvPr/>
        </p:nvSpPr>
        <p:spPr>
          <a:xfrm>
            <a:off x="3216277" y="9192"/>
            <a:ext cx="5904060" cy="7673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Корректировка заявки на обеспечение</a:t>
            </a:r>
            <a:b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 строк плана закупок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789"/>
            <a:ext cx="21659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1С: Управление холдингом 3.3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487DB5D-6CB1-9506-8F96-F4391A82A40B}"/>
              </a:ext>
            </a:extLst>
          </p:cNvPr>
          <p:cNvSpPr/>
          <p:nvPr/>
        </p:nvSpPr>
        <p:spPr>
          <a:xfrm>
            <a:off x="5807968" y="2132856"/>
            <a:ext cx="1512168" cy="7767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6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Строка плана закупок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B487DB5D-6CB1-9506-8F96-F4391A82A40B}"/>
              </a:ext>
            </a:extLst>
          </p:cNvPr>
          <p:cNvSpPr/>
          <p:nvPr/>
        </p:nvSpPr>
        <p:spPr>
          <a:xfrm>
            <a:off x="7835877" y="2132856"/>
            <a:ext cx="1512168" cy="7767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6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Строка плана</a:t>
            </a:r>
            <a:b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закупок, версия 2</a:t>
            </a:r>
          </a:p>
        </p:txBody>
      </p:sp>
      <p:cxnSp>
        <p:nvCxnSpPr>
          <p:cNvPr id="31" name="Прямая со стрелкой 42"/>
          <p:cNvCxnSpPr>
            <a:stCxn id="6" idx="3"/>
            <a:endCxn id="24" idx="1"/>
          </p:cNvCxnSpPr>
          <p:nvPr/>
        </p:nvCxnSpPr>
        <p:spPr>
          <a:xfrm>
            <a:off x="7320136" y="2521218"/>
            <a:ext cx="5157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B487DB5D-6CB1-9506-8F96-F4391A82A40B}"/>
              </a:ext>
            </a:extLst>
          </p:cNvPr>
          <p:cNvSpPr/>
          <p:nvPr/>
        </p:nvSpPr>
        <p:spPr>
          <a:xfrm>
            <a:off x="5807968" y="3482764"/>
            <a:ext cx="1512168" cy="7767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6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План закупок 223</a:t>
            </a:r>
          </a:p>
        </p:txBody>
      </p:sp>
      <p:cxnSp>
        <p:nvCxnSpPr>
          <p:cNvPr id="35" name="Прямая со стрелкой 42"/>
          <p:cNvCxnSpPr>
            <a:stCxn id="6" idx="2"/>
            <a:endCxn id="34" idx="0"/>
          </p:cNvCxnSpPr>
          <p:nvPr/>
        </p:nvCxnSpPr>
        <p:spPr>
          <a:xfrm>
            <a:off x="6564052" y="2909580"/>
            <a:ext cx="0" cy="573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B487DB5D-6CB1-9506-8F96-F4391A82A40B}"/>
              </a:ext>
            </a:extLst>
          </p:cNvPr>
          <p:cNvSpPr/>
          <p:nvPr/>
        </p:nvSpPr>
        <p:spPr>
          <a:xfrm>
            <a:off x="7835877" y="3489114"/>
            <a:ext cx="1512168" cy="7767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6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План закупок 223</a:t>
            </a:r>
            <a:b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версия 2</a:t>
            </a:r>
          </a:p>
        </p:txBody>
      </p:sp>
      <p:cxnSp>
        <p:nvCxnSpPr>
          <p:cNvPr id="39" name="Прямая со стрелкой 42"/>
          <p:cNvCxnSpPr>
            <a:stCxn id="24" idx="2"/>
            <a:endCxn id="38" idx="0"/>
          </p:cNvCxnSpPr>
          <p:nvPr/>
        </p:nvCxnSpPr>
        <p:spPr>
          <a:xfrm>
            <a:off x="8591961" y="2909580"/>
            <a:ext cx="0" cy="5795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2"/>
          <p:cNvCxnSpPr>
            <a:stCxn id="34" idx="3"/>
            <a:endCxn id="38" idx="1"/>
          </p:cNvCxnSpPr>
          <p:nvPr/>
        </p:nvCxnSpPr>
        <p:spPr>
          <a:xfrm>
            <a:off x="7320136" y="3871126"/>
            <a:ext cx="515741" cy="6350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B487DB5D-6CB1-9506-8F96-F4391A82A40B}"/>
              </a:ext>
            </a:extLst>
          </p:cNvPr>
          <p:cNvSpPr/>
          <p:nvPr/>
        </p:nvSpPr>
        <p:spPr>
          <a:xfrm>
            <a:off x="5807968" y="4825336"/>
            <a:ext cx="1512168" cy="7767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6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ЕИС</a:t>
            </a:r>
          </a:p>
        </p:txBody>
      </p:sp>
      <p:cxnSp>
        <p:nvCxnSpPr>
          <p:cNvPr id="52" name="Прямая со стрелкой 42"/>
          <p:cNvCxnSpPr>
            <a:stCxn id="34" idx="2"/>
            <a:endCxn id="51" idx="0"/>
          </p:cNvCxnSpPr>
          <p:nvPr/>
        </p:nvCxnSpPr>
        <p:spPr>
          <a:xfrm>
            <a:off x="6564052" y="4259488"/>
            <a:ext cx="0" cy="565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B487DB5D-6CB1-9506-8F96-F4391A82A40B}"/>
              </a:ext>
            </a:extLst>
          </p:cNvPr>
          <p:cNvSpPr/>
          <p:nvPr/>
        </p:nvSpPr>
        <p:spPr>
          <a:xfrm>
            <a:off x="7835877" y="4825831"/>
            <a:ext cx="1512168" cy="7767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6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ЕИС</a:t>
            </a:r>
          </a:p>
        </p:txBody>
      </p:sp>
      <p:cxnSp>
        <p:nvCxnSpPr>
          <p:cNvPr id="56" name="Прямая со стрелкой 42"/>
          <p:cNvCxnSpPr>
            <a:stCxn id="38" idx="2"/>
            <a:endCxn id="55" idx="0"/>
          </p:cNvCxnSpPr>
          <p:nvPr/>
        </p:nvCxnSpPr>
        <p:spPr>
          <a:xfrm>
            <a:off x="8591961" y="4265838"/>
            <a:ext cx="0" cy="5599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B487DB5D-6CB1-9506-8F96-F4391A82A40B}"/>
              </a:ext>
            </a:extLst>
          </p:cNvPr>
          <p:cNvSpPr/>
          <p:nvPr/>
        </p:nvSpPr>
        <p:spPr>
          <a:xfrm>
            <a:off x="854588" y="2132856"/>
            <a:ext cx="1512168" cy="7767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6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Заявка на обеспечение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B487DB5D-6CB1-9506-8F96-F4391A82A40B}"/>
              </a:ext>
            </a:extLst>
          </p:cNvPr>
          <p:cNvSpPr/>
          <p:nvPr/>
        </p:nvSpPr>
        <p:spPr>
          <a:xfrm>
            <a:off x="2882497" y="2132856"/>
            <a:ext cx="1512168" cy="7767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6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Корректировка потребности</a:t>
            </a:r>
          </a:p>
        </p:txBody>
      </p:sp>
      <p:cxnSp>
        <p:nvCxnSpPr>
          <p:cNvPr id="42" name="Прямая со стрелкой 42"/>
          <p:cNvCxnSpPr>
            <a:stCxn id="40" idx="3"/>
            <a:endCxn id="41" idx="1"/>
          </p:cNvCxnSpPr>
          <p:nvPr/>
        </p:nvCxnSpPr>
        <p:spPr>
          <a:xfrm>
            <a:off x="2366756" y="2521218"/>
            <a:ext cx="5157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39759" y="1340768"/>
            <a:ext cx="21427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C90A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Корректировка заявки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675456" y="1338433"/>
            <a:ext cx="4092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C90A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Корректировка строк плана и плана закупок 223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480" y="3091420"/>
            <a:ext cx="8173494" cy="3578071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grpSp>
        <p:nvGrpSpPr>
          <p:cNvPr id="5" name="Группа 4"/>
          <p:cNvGrpSpPr/>
          <p:nvPr/>
        </p:nvGrpSpPr>
        <p:grpSpPr>
          <a:xfrm>
            <a:off x="907864" y="3660198"/>
            <a:ext cx="9345909" cy="2793137"/>
            <a:chOff x="907864" y="3660198"/>
            <a:chExt cx="9345909" cy="2793137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864" y="3660198"/>
              <a:ext cx="9345909" cy="2793137"/>
            </a:xfrm>
            <a:prstGeom prst="rect">
              <a:avLst/>
            </a:prstGeom>
            <a:effectLst>
              <a:outerShdw blurRad="254000" dist="50800" dir="5400000" algn="ctr" rotWithShape="0">
                <a:srgbClr val="000000">
                  <a:alpha val="43137"/>
                </a:srgbClr>
              </a:outerShdw>
            </a:effectLst>
          </p:spPr>
        </p:pic>
        <p:sp>
          <p:nvSpPr>
            <p:cNvPr id="4" name="Скругленный прямоугольник 3"/>
            <p:cNvSpPr/>
            <p:nvPr/>
          </p:nvSpPr>
          <p:spPr>
            <a:xfrm>
              <a:off x="907864" y="5486059"/>
              <a:ext cx="3628279" cy="720080"/>
            </a:xfrm>
            <a:prstGeom prst="roundRect">
              <a:avLst>
                <a:gd name="adj" fmla="val 9452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163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6188"/>
    </mc:Choice>
    <mc:Fallback xmlns="">
      <p:transition advTm="561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Заголовок 3"/>
          <p:cNvSpPr txBox="1">
            <a:spLocks/>
          </p:cNvSpPr>
          <p:nvPr/>
        </p:nvSpPr>
        <p:spPr>
          <a:xfrm>
            <a:off x="3216277" y="9192"/>
            <a:ext cx="5904060" cy="7673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Корректировка при отмене</a:t>
            </a:r>
            <a:b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закупочной процедуры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789"/>
            <a:ext cx="21659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1С: Управление холдингом 3.3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120665" y="2492896"/>
            <a:ext cx="5011013" cy="1267067"/>
            <a:chOff x="120665" y="1573119"/>
            <a:chExt cx="5011013" cy="1267067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B487DB5D-6CB1-9506-8F96-F4391A82A40B}"/>
                </a:ext>
              </a:extLst>
            </p:cNvPr>
            <p:cNvSpPr/>
            <p:nvPr/>
          </p:nvSpPr>
          <p:spPr>
            <a:xfrm>
              <a:off x="4170422" y="2063462"/>
              <a:ext cx="961256" cy="7767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 cap="flat" cmpd="thickThin" algn="ctr">
              <a:solidFill>
                <a:schemeClr val="bg1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337095"/>
                        <a:gd name="connsiteY0" fmla="*/ 0 h 457200"/>
                        <a:gd name="connsiteX1" fmla="*/ 695289 w 1337095"/>
                        <a:gd name="connsiteY1" fmla="*/ 0 h 457200"/>
                        <a:gd name="connsiteX2" fmla="*/ 1337095 w 1337095"/>
                        <a:gd name="connsiteY2" fmla="*/ 0 h 457200"/>
                        <a:gd name="connsiteX3" fmla="*/ 1337095 w 1337095"/>
                        <a:gd name="connsiteY3" fmla="*/ 457200 h 457200"/>
                        <a:gd name="connsiteX4" fmla="*/ 681918 w 1337095"/>
                        <a:gd name="connsiteY4" fmla="*/ 457200 h 457200"/>
                        <a:gd name="connsiteX5" fmla="*/ 0 w 1337095"/>
                        <a:gd name="connsiteY5" fmla="*/ 457200 h 457200"/>
                        <a:gd name="connsiteX6" fmla="*/ 0 w 1337095"/>
                        <a:gd name="connsiteY6" fmla="*/ 0 h 457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337095" h="457200" fill="none" extrusionOk="0">
                          <a:moveTo>
                            <a:pt x="0" y="0"/>
                          </a:moveTo>
                          <a:cubicBezTo>
                            <a:pt x="330567" y="-8256"/>
                            <a:pt x="427511" y="-22367"/>
                            <a:pt x="695289" y="0"/>
                          </a:cubicBezTo>
                          <a:cubicBezTo>
                            <a:pt x="963067" y="22367"/>
                            <a:pt x="1198705" y="20642"/>
                            <a:pt x="1337095" y="0"/>
                          </a:cubicBezTo>
                          <a:cubicBezTo>
                            <a:pt x="1333384" y="97864"/>
                            <a:pt x="1342481" y="315005"/>
                            <a:pt x="1337095" y="457200"/>
                          </a:cubicBezTo>
                          <a:cubicBezTo>
                            <a:pt x="1120263" y="435203"/>
                            <a:pt x="992131" y="470841"/>
                            <a:pt x="681918" y="457200"/>
                          </a:cubicBezTo>
                          <a:cubicBezTo>
                            <a:pt x="371705" y="443559"/>
                            <a:pt x="215134" y="476965"/>
                            <a:pt x="0" y="457200"/>
                          </a:cubicBezTo>
                          <a:cubicBezTo>
                            <a:pt x="14505" y="230035"/>
                            <a:pt x="9219" y="92183"/>
                            <a:pt x="0" y="0"/>
                          </a:cubicBezTo>
                          <a:close/>
                        </a:path>
                        <a:path w="1337095" h="457200" stroke="0" extrusionOk="0">
                          <a:moveTo>
                            <a:pt x="0" y="0"/>
                          </a:moveTo>
                          <a:cubicBezTo>
                            <a:pt x="154254" y="-29096"/>
                            <a:pt x="443695" y="8287"/>
                            <a:pt x="655177" y="0"/>
                          </a:cubicBezTo>
                          <a:cubicBezTo>
                            <a:pt x="866659" y="-8287"/>
                            <a:pt x="1057325" y="-30796"/>
                            <a:pt x="1337095" y="0"/>
                          </a:cubicBezTo>
                          <a:cubicBezTo>
                            <a:pt x="1338134" y="227241"/>
                            <a:pt x="1330674" y="327571"/>
                            <a:pt x="1337095" y="457200"/>
                          </a:cubicBezTo>
                          <a:cubicBezTo>
                            <a:pt x="1060449" y="452359"/>
                            <a:pt x="852495" y="487804"/>
                            <a:pt x="668548" y="457200"/>
                          </a:cubicBezTo>
                          <a:cubicBezTo>
                            <a:pt x="484601" y="426596"/>
                            <a:pt x="231661" y="432874"/>
                            <a:pt x="0" y="457200"/>
                          </a:cubicBezTo>
                          <a:cubicBezTo>
                            <a:pt x="13499" y="303125"/>
                            <a:pt x="-6429" y="14793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677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Протокол отмены</a:t>
              </a: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B487DB5D-6CB1-9506-8F96-F4391A82A40B}"/>
                </a:ext>
              </a:extLst>
            </p:cNvPr>
            <p:cNvSpPr/>
            <p:nvPr/>
          </p:nvSpPr>
          <p:spPr>
            <a:xfrm>
              <a:off x="1506126" y="2063462"/>
              <a:ext cx="1161109" cy="7767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 cap="flat" cmpd="thickThin" algn="ctr">
              <a:solidFill>
                <a:schemeClr val="bg1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337095"/>
                        <a:gd name="connsiteY0" fmla="*/ 0 h 457200"/>
                        <a:gd name="connsiteX1" fmla="*/ 695289 w 1337095"/>
                        <a:gd name="connsiteY1" fmla="*/ 0 h 457200"/>
                        <a:gd name="connsiteX2" fmla="*/ 1337095 w 1337095"/>
                        <a:gd name="connsiteY2" fmla="*/ 0 h 457200"/>
                        <a:gd name="connsiteX3" fmla="*/ 1337095 w 1337095"/>
                        <a:gd name="connsiteY3" fmla="*/ 457200 h 457200"/>
                        <a:gd name="connsiteX4" fmla="*/ 681918 w 1337095"/>
                        <a:gd name="connsiteY4" fmla="*/ 457200 h 457200"/>
                        <a:gd name="connsiteX5" fmla="*/ 0 w 1337095"/>
                        <a:gd name="connsiteY5" fmla="*/ 457200 h 457200"/>
                        <a:gd name="connsiteX6" fmla="*/ 0 w 1337095"/>
                        <a:gd name="connsiteY6" fmla="*/ 0 h 457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337095" h="457200" fill="none" extrusionOk="0">
                          <a:moveTo>
                            <a:pt x="0" y="0"/>
                          </a:moveTo>
                          <a:cubicBezTo>
                            <a:pt x="330567" y="-8256"/>
                            <a:pt x="427511" y="-22367"/>
                            <a:pt x="695289" y="0"/>
                          </a:cubicBezTo>
                          <a:cubicBezTo>
                            <a:pt x="963067" y="22367"/>
                            <a:pt x="1198705" y="20642"/>
                            <a:pt x="1337095" y="0"/>
                          </a:cubicBezTo>
                          <a:cubicBezTo>
                            <a:pt x="1333384" y="97864"/>
                            <a:pt x="1342481" y="315005"/>
                            <a:pt x="1337095" y="457200"/>
                          </a:cubicBezTo>
                          <a:cubicBezTo>
                            <a:pt x="1120263" y="435203"/>
                            <a:pt x="992131" y="470841"/>
                            <a:pt x="681918" y="457200"/>
                          </a:cubicBezTo>
                          <a:cubicBezTo>
                            <a:pt x="371705" y="443559"/>
                            <a:pt x="215134" y="476965"/>
                            <a:pt x="0" y="457200"/>
                          </a:cubicBezTo>
                          <a:cubicBezTo>
                            <a:pt x="14505" y="230035"/>
                            <a:pt x="9219" y="92183"/>
                            <a:pt x="0" y="0"/>
                          </a:cubicBezTo>
                          <a:close/>
                        </a:path>
                        <a:path w="1337095" h="457200" stroke="0" extrusionOk="0">
                          <a:moveTo>
                            <a:pt x="0" y="0"/>
                          </a:moveTo>
                          <a:cubicBezTo>
                            <a:pt x="154254" y="-29096"/>
                            <a:pt x="443695" y="8287"/>
                            <a:pt x="655177" y="0"/>
                          </a:cubicBezTo>
                          <a:cubicBezTo>
                            <a:pt x="866659" y="-8287"/>
                            <a:pt x="1057325" y="-30796"/>
                            <a:pt x="1337095" y="0"/>
                          </a:cubicBezTo>
                          <a:cubicBezTo>
                            <a:pt x="1338134" y="227241"/>
                            <a:pt x="1330674" y="327571"/>
                            <a:pt x="1337095" y="457200"/>
                          </a:cubicBezTo>
                          <a:cubicBezTo>
                            <a:pt x="1060449" y="452359"/>
                            <a:pt x="852495" y="487804"/>
                            <a:pt x="668548" y="457200"/>
                          </a:cubicBezTo>
                          <a:cubicBezTo>
                            <a:pt x="484601" y="426596"/>
                            <a:pt x="231661" y="432874"/>
                            <a:pt x="0" y="457200"/>
                          </a:cubicBezTo>
                          <a:cubicBezTo>
                            <a:pt x="13499" y="303125"/>
                            <a:pt x="-6429" y="14793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677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Строка плана</a:t>
              </a:r>
              <a:b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или заявка</a:t>
              </a:r>
            </a:p>
          </p:txBody>
        </p:sp>
        <p:cxnSp>
          <p:nvCxnSpPr>
            <p:cNvPr id="20" name="Прямая со стрелкой 19"/>
            <p:cNvCxnSpPr>
              <a:stCxn id="21" idx="3"/>
              <a:endCxn id="18" idx="1"/>
            </p:cNvCxnSpPr>
            <p:nvPr/>
          </p:nvCxnSpPr>
          <p:spPr>
            <a:xfrm>
              <a:off x="3935760" y="2451824"/>
              <a:ext cx="23466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B487DB5D-6CB1-9506-8F96-F4391A82A40B}"/>
                </a:ext>
              </a:extLst>
            </p:cNvPr>
            <p:cNvSpPr/>
            <p:nvPr/>
          </p:nvSpPr>
          <p:spPr>
            <a:xfrm>
              <a:off x="2901897" y="2063462"/>
              <a:ext cx="1033863" cy="7767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 cap="flat" cmpd="thickThin" algn="ctr">
              <a:solidFill>
                <a:schemeClr val="bg1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337095"/>
                        <a:gd name="connsiteY0" fmla="*/ 0 h 457200"/>
                        <a:gd name="connsiteX1" fmla="*/ 695289 w 1337095"/>
                        <a:gd name="connsiteY1" fmla="*/ 0 h 457200"/>
                        <a:gd name="connsiteX2" fmla="*/ 1337095 w 1337095"/>
                        <a:gd name="connsiteY2" fmla="*/ 0 h 457200"/>
                        <a:gd name="connsiteX3" fmla="*/ 1337095 w 1337095"/>
                        <a:gd name="connsiteY3" fmla="*/ 457200 h 457200"/>
                        <a:gd name="connsiteX4" fmla="*/ 681918 w 1337095"/>
                        <a:gd name="connsiteY4" fmla="*/ 457200 h 457200"/>
                        <a:gd name="connsiteX5" fmla="*/ 0 w 1337095"/>
                        <a:gd name="connsiteY5" fmla="*/ 457200 h 457200"/>
                        <a:gd name="connsiteX6" fmla="*/ 0 w 1337095"/>
                        <a:gd name="connsiteY6" fmla="*/ 0 h 457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337095" h="457200" fill="none" extrusionOk="0">
                          <a:moveTo>
                            <a:pt x="0" y="0"/>
                          </a:moveTo>
                          <a:cubicBezTo>
                            <a:pt x="330567" y="-8256"/>
                            <a:pt x="427511" y="-22367"/>
                            <a:pt x="695289" y="0"/>
                          </a:cubicBezTo>
                          <a:cubicBezTo>
                            <a:pt x="963067" y="22367"/>
                            <a:pt x="1198705" y="20642"/>
                            <a:pt x="1337095" y="0"/>
                          </a:cubicBezTo>
                          <a:cubicBezTo>
                            <a:pt x="1333384" y="97864"/>
                            <a:pt x="1342481" y="315005"/>
                            <a:pt x="1337095" y="457200"/>
                          </a:cubicBezTo>
                          <a:cubicBezTo>
                            <a:pt x="1120263" y="435203"/>
                            <a:pt x="992131" y="470841"/>
                            <a:pt x="681918" y="457200"/>
                          </a:cubicBezTo>
                          <a:cubicBezTo>
                            <a:pt x="371705" y="443559"/>
                            <a:pt x="215134" y="476965"/>
                            <a:pt x="0" y="457200"/>
                          </a:cubicBezTo>
                          <a:cubicBezTo>
                            <a:pt x="14505" y="230035"/>
                            <a:pt x="9219" y="92183"/>
                            <a:pt x="0" y="0"/>
                          </a:cubicBezTo>
                          <a:close/>
                        </a:path>
                        <a:path w="1337095" h="457200" stroke="0" extrusionOk="0">
                          <a:moveTo>
                            <a:pt x="0" y="0"/>
                          </a:moveTo>
                          <a:cubicBezTo>
                            <a:pt x="154254" y="-29096"/>
                            <a:pt x="443695" y="8287"/>
                            <a:pt x="655177" y="0"/>
                          </a:cubicBezTo>
                          <a:cubicBezTo>
                            <a:pt x="866659" y="-8287"/>
                            <a:pt x="1057325" y="-30796"/>
                            <a:pt x="1337095" y="0"/>
                          </a:cubicBezTo>
                          <a:cubicBezTo>
                            <a:pt x="1338134" y="227241"/>
                            <a:pt x="1330674" y="327571"/>
                            <a:pt x="1337095" y="457200"/>
                          </a:cubicBezTo>
                          <a:cubicBezTo>
                            <a:pt x="1060449" y="452359"/>
                            <a:pt x="852495" y="487804"/>
                            <a:pt x="668548" y="457200"/>
                          </a:cubicBezTo>
                          <a:cubicBezTo>
                            <a:pt x="484601" y="426596"/>
                            <a:pt x="231661" y="432874"/>
                            <a:pt x="0" y="457200"/>
                          </a:cubicBezTo>
                          <a:cubicBezTo>
                            <a:pt x="13499" y="303125"/>
                            <a:pt x="-6429" y="14793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677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Закупочная процедура</a:t>
              </a: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B487DB5D-6CB1-9506-8F96-F4391A82A40B}"/>
                </a:ext>
              </a:extLst>
            </p:cNvPr>
            <p:cNvSpPr/>
            <p:nvPr/>
          </p:nvSpPr>
          <p:spPr>
            <a:xfrm>
              <a:off x="191344" y="2063462"/>
              <a:ext cx="1080120" cy="7767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 cap="flat" cmpd="thickThin" algn="ctr">
              <a:solidFill>
                <a:schemeClr val="bg1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337095"/>
                        <a:gd name="connsiteY0" fmla="*/ 0 h 457200"/>
                        <a:gd name="connsiteX1" fmla="*/ 695289 w 1337095"/>
                        <a:gd name="connsiteY1" fmla="*/ 0 h 457200"/>
                        <a:gd name="connsiteX2" fmla="*/ 1337095 w 1337095"/>
                        <a:gd name="connsiteY2" fmla="*/ 0 h 457200"/>
                        <a:gd name="connsiteX3" fmla="*/ 1337095 w 1337095"/>
                        <a:gd name="connsiteY3" fmla="*/ 457200 h 457200"/>
                        <a:gd name="connsiteX4" fmla="*/ 681918 w 1337095"/>
                        <a:gd name="connsiteY4" fmla="*/ 457200 h 457200"/>
                        <a:gd name="connsiteX5" fmla="*/ 0 w 1337095"/>
                        <a:gd name="connsiteY5" fmla="*/ 457200 h 457200"/>
                        <a:gd name="connsiteX6" fmla="*/ 0 w 1337095"/>
                        <a:gd name="connsiteY6" fmla="*/ 0 h 457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337095" h="457200" fill="none" extrusionOk="0">
                          <a:moveTo>
                            <a:pt x="0" y="0"/>
                          </a:moveTo>
                          <a:cubicBezTo>
                            <a:pt x="330567" y="-8256"/>
                            <a:pt x="427511" y="-22367"/>
                            <a:pt x="695289" y="0"/>
                          </a:cubicBezTo>
                          <a:cubicBezTo>
                            <a:pt x="963067" y="22367"/>
                            <a:pt x="1198705" y="20642"/>
                            <a:pt x="1337095" y="0"/>
                          </a:cubicBezTo>
                          <a:cubicBezTo>
                            <a:pt x="1333384" y="97864"/>
                            <a:pt x="1342481" y="315005"/>
                            <a:pt x="1337095" y="457200"/>
                          </a:cubicBezTo>
                          <a:cubicBezTo>
                            <a:pt x="1120263" y="435203"/>
                            <a:pt x="992131" y="470841"/>
                            <a:pt x="681918" y="457200"/>
                          </a:cubicBezTo>
                          <a:cubicBezTo>
                            <a:pt x="371705" y="443559"/>
                            <a:pt x="215134" y="476965"/>
                            <a:pt x="0" y="457200"/>
                          </a:cubicBezTo>
                          <a:cubicBezTo>
                            <a:pt x="14505" y="230035"/>
                            <a:pt x="9219" y="92183"/>
                            <a:pt x="0" y="0"/>
                          </a:cubicBezTo>
                          <a:close/>
                        </a:path>
                        <a:path w="1337095" h="457200" stroke="0" extrusionOk="0">
                          <a:moveTo>
                            <a:pt x="0" y="0"/>
                          </a:moveTo>
                          <a:cubicBezTo>
                            <a:pt x="154254" y="-29096"/>
                            <a:pt x="443695" y="8287"/>
                            <a:pt x="655177" y="0"/>
                          </a:cubicBezTo>
                          <a:cubicBezTo>
                            <a:pt x="866659" y="-8287"/>
                            <a:pt x="1057325" y="-30796"/>
                            <a:pt x="1337095" y="0"/>
                          </a:cubicBezTo>
                          <a:cubicBezTo>
                            <a:pt x="1338134" y="227241"/>
                            <a:pt x="1330674" y="327571"/>
                            <a:pt x="1337095" y="457200"/>
                          </a:cubicBezTo>
                          <a:cubicBezTo>
                            <a:pt x="1060449" y="452359"/>
                            <a:pt x="852495" y="487804"/>
                            <a:pt x="668548" y="457200"/>
                          </a:cubicBezTo>
                          <a:cubicBezTo>
                            <a:pt x="484601" y="426596"/>
                            <a:pt x="231661" y="432874"/>
                            <a:pt x="0" y="457200"/>
                          </a:cubicBezTo>
                          <a:cubicBezTo>
                            <a:pt x="13499" y="303125"/>
                            <a:pt x="-6429" y="14793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677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Заявка на обеспечение</a:t>
              </a:r>
            </a:p>
          </p:txBody>
        </p:sp>
        <p:cxnSp>
          <p:nvCxnSpPr>
            <p:cNvPr id="23" name="Прямая со стрелкой 42"/>
            <p:cNvCxnSpPr>
              <a:stCxn id="22" idx="3"/>
              <a:endCxn id="19" idx="1"/>
            </p:cNvCxnSpPr>
            <p:nvPr/>
          </p:nvCxnSpPr>
          <p:spPr>
            <a:xfrm>
              <a:off x="1271464" y="2451824"/>
              <a:ext cx="23466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120665" y="1573119"/>
              <a:ext cx="11330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Госзакупка</a:t>
              </a: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6" name="Прямая со стрелкой 42"/>
            <p:cNvCxnSpPr>
              <a:stCxn id="19" idx="3"/>
              <a:endCxn id="21" idx="1"/>
            </p:cNvCxnSpPr>
            <p:nvPr/>
          </p:nvCxnSpPr>
          <p:spPr>
            <a:xfrm>
              <a:off x="2667235" y="2451824"/>
              <a:ext cx="23466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74"/>
            <p:cNvCxnSpPr>
              <a:stCxn id="18" idx="3"/>
              <a:endCxn id="19" idx="0"/>
            </p:cNvCxnSpPr>
            <p:nvPr/>
          </p:nvCxnSpPr>
          <p:spPr>
            <a:xfrm flipH="1" flipV="1">
              <a:off x="2086681" y="2063462"/>
              <a:ext cx="3044997" cy="388362"/>
            </a:xfrm>
            <a:prstGeom prst="bentConnector4">
              <a:avLst>
                <a:gd name="adj1" fmla="val -7507"/>
                <a:gd name="adj2" fmla="val 158863"/>
              </a:avLst>
            </a:prstGeom>
            <a:ln w="28575">
              <a:solidFill>
                <a:srgbClr val="F7275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Группа 56"/>
          <p:cNvGrpSpPr/>
          <p:nvPr/>
        </p:nvGrpSpPr>
        <p:grpSpPr>
          <a:xfrm>
            <a:off x="120665" y="3933056"/>
            <a:ext cx="5011013" cy="1368152"/>
            <a:chOff x="120665" y="2890890"/>
            <a:chExt cx="5011013" cy="1368152"/>
          </a:xfrm>
        </p:grpSpPr>
        <p:sp>
          <p:nvSpPr>
            <p:cNvPr id="25" name="TextBox 24"/>
            <p:cNvSpPr txBox="1"/>
            <p:nvPr/>
          </p:nvSpPr>
          <p:spPr>
            <a:xfrm>
              <a:off x="120665" y="2890890"/>
              <a:ext cx="19660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Коммерческая закупка</a:t>
              </a:r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B487DB5D-6CB1-9506-8F96-F4391A82A40B}"/>
                </a:ext>
              </a:extLst>
            </p:cNvPr>
            <p:cNvSpPr/>
            <p:nvPr/>
          </p:nvSpPr>
          <p:spPr>
            <a:xfrm>
              <a:off x="4178806" y="3482318"/>
              <a:ext cx="952872" cy="7767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 cap="flat" cmpd="thickThin" algn="ctr">
              <a:solidFill>
                <a:schemeClr val="bg1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337095"/>
                        <a:gd name="connsiteY0" fmla="*/ 0 h 457200"/>
                        <a:gd name="connsiteX1" fmla="*/ 695289 w 1337095"/>
                        <a:gd name="connsiteY1" fmla="*/ 0 h 457200"/>
                        <a:gd name="connsiteX2" fmla="*/ 1337095 w 1337095"/>
                        <a:gd name="connsiteY2" fmla="*/ 0 h 457200"/>
                        <a:gd name="connsiteX3" fmla="*/ 1337095 w 1337095"/>
                        <a:gd name="connsiteY3" fmla="*/ 457200 h 457200"/>
                        <a:gd name="connsiteX4" fmla="*/ 681918 w 1337095"/>
                        <a:gd name="connsiteY4" fmla="*/ 457200 h 457200"/>
                        <a:gd name="connsiteX5" fmla="*/ 0 w 1337095"/>
                        <a:gd name="connsiteY5" fmla="*/ 457200 h 457200"/>
                        <a:gd name="connsiteX6" fmla="*/ 0 w 1337095"/>
                        <a:gd name="connsiteY6" fmla="*/ 0 h 457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337095" h="457200" fill="none" extrusionOk="0">
                          <a:moveTo>
                            <a:pt x="0" y="0"/>
                          </a:moveTo>
                          <a:cubicBezTo>
                            <a:pt x="330567" y="-8256"/>
                            <a:pt x="427511" y="-22367"/>
                            <a:pt x="695289" y="0"/>
                          </a:cubicBezTo>
                          <a:cubicBezTo>
                            <a:pt x="963067" y="22367"/>
                            <a:pt x="1198705" y="20642"/>
                            <a:pt x="1337095" y="0"/>
                          </a:cubicBezTo>
                          <a:cubicBezTo>
                            <a:pt x="1333384" y="97864"/>
                            <a:pt x="1342481" y="315005"/>
                            <a:pt x="1337095" y="457200"/>
                          </a:cubicBezTo>
                          <a:cubicBezTo>
                            <a:pt x="1120263" y="435203"/>
                            <a:pt x="992131" y="470841"/>
                            <a:pt x="681918" y="457200"/>
                          </a:cubicBezTo>
                          <a:cubicBezTo>
                            <a:pt x="371705" y="443559"/>
                            <a:pt x="215134" y="476965"/>
                            <a:pt x="0" y="457200"/>
                          </a:cubicBezTo>
                          <a:cubicBezTo>
                            <a:pt x="14505" y="230035"/>
                            <a:pt x="9219" y="92183"/>
                            <a:pt x="0" y="0"/>
                          </a:cubicBezTo>
                          <a:close/>
                        </a:path>
                        <a:path w="1337095" h="457200" stroke="0" extrusionOk="0">
                          <a:moveTo>
                            <a:pt x="0" y="0"/>
                          </a:moveTo>
                          <a:cubicBezTo>
                            <a:pt x="154254" y="-29096"/>
                            <a:pt x="443695" y="8287"/>
                            <a:pt x="655177" y="0"/>
                          </a:cubicBezTo>
                          <a:cubicBezTo>
                            <a:pt x="866659" y="-8287"/>
                            <a:pt x="1057325" y="-30796"/>
                            <a:pt x="1337095" y="0"/>
                          </a:cubicBezTo>
                          <a:cubicBezTo>
                            <a:pt x="1338134" y="227241"/>
                            <a:pt x="1330674" y="327571"/>
                            <a:pt x="1337095" y="457200"/>
                          </a:cubicBezTo>
                          <a:cubicBezTo>
                            <a:pt x="1060449" y="452359"/>
                            <a:pt x="852495" y="487804"/>
                            <a:pt x="668548" y="457200"/>
                          </a:cubicBezTo>
                          <a:cubicBezTo>
                            <a:pt x="484601" y="426596"/>
                            <a:pt x="231661" y="432874"/>
                            <a:pt x="0" y="457200"/>
                          </a:cubicBezTo>
                          <a:cubicBezTo>
                            <a:pt x="13499" y="303125"/>
                            <a:pt x="-6429" y="14793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677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Протокол отмены</a:t>
              </a:r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B487DB5D-6CB1-9506-8F96-F4391A82A40B}"/>
                </a:ext>
              </a:extLst>
            </p:cNvPr>
            <p:cNvSpPr/>
            <p:nvPr/>
          </p:nvSpPr>
          <p:spPr>
            <a:xfrm>
              <a:off x="191344" y="3482318"/>
              <a:ext cx="1089101" cy="7767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 cap="flat" cmpd="thickThin" algn="ctr">
              <a:solidFill>
                <a:schemeClr val="bg1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337095"/>
                        <a:gd name="connsiteY0" fmla="*/ 0 h 457200"/>
                        <a:gd name="connsiteX1" fmla="*/ 695289 w 1337095"/>
                        <a:gd name="connsiteY1" fmla="*/ 0 h 457200"/>
                        <a:gd name="connsiteX2" fmla="*/ 1337095 w 1337095"/>
                        <a:gd name="connsiteY2" fmla="*/ 0 h 457200"/>
                        <a:gd name="connsiteX3" fmla="*/ 1337095 w 1337095"/>
                        <a:gd name="connsiteY3" fmla="*/ 457200 h 457200"/>
                        <a:gd name="connsiteX4" fmla="*/ 681918 w 1337095"/>
                        <a:gd name="connsiteY4" fmla="*/ 457200 h 457200"/>
                        <a:gd name="connsiteX5" fmla="*/ 0 w 1337095"/>
                        <a:gd name="connsiteY5" fmla="*/ 457200 h 457200"/>
                        <a:gd name="connsiteX6" fmla="*/ 0 w 1337095"/>
                        <a:gd name="connsiteY6" fmla="*/ 0 h 457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337095" h="457200" fill="none" extrusionOk="0">
                          <a:moveTo>
                            <a:pt x="0" y="0"/>
                          </a:moveTo>
                          <a:cubicBezTo>
                            <a:pt x="330567" y="-8256"/>
                            <a:pt x="427511" y="-22367"/>
                            <a:pt x="695289" y="0"/>
                          </a:cubicBezTo>
                          <a:cubicBezTo>
                            <a:pt x="963067" y="22367"/>
                            <a:pt x="1198705" y="20642"/>
                            <a:pt x="1337095" y="0"/>
                          </a:cubicBezTo>
                          <a:cubicBezTo>
                            <a:pt x="1333384" y="97864"/>
                            <a:pt x="1342481" y="315005"/>
                            <a:pt x="1337095" y="457200"/>
                          </a:cubicBezTo>
                          <a:cubicBezTo>
                            <a:pt x="1120263" y="435203"/>
                            <a:pt x="992131" y="470841"/>
                            <a:pt x="681918" y="457200"/>
                          </a:cubicBezTo>
                          <a:cubicBezTo>
                            <a:pt x="371705" y="443559"/>
                            <a:pt x="215134" y="476965"/>
                            <a:pt x="0" y="457200"/>
                          </a:cubicBezTo>
                          <a:cubicBezTo>
                            <a:pt x="14505" y="230035"/>
                            <a:pt x="9219" y="92183"/>
                            <a:pt x="0" y="0"/>
                          </a:cubicBezTo>
                          <a:close/>
                        </a:path>
                        <a:path w="1337095" h="457200" stroke="0" extrusionOk="0">
                          <a:moveTo>
                            <a:pt x="0" y="0"/>
                          </a:moveTo>
                          <a:cubicBezTo>
                            <a:pt x="154254" y="-29096"/>
                            <a:pt x="443695" y="8287"/>
                            <a:pt x="655177" y="0"/>
                          </a:cubicBezTo>
                          <a:cubicBezTo>
                            <a:pt x="866659" y="-8287"/>
                            <a:pt x="1057325" y="-30796"/>
                            <a:pt x="1337095" y="0"/>
                          </a:cubicBezTo>
                          <a:cubicBezTo>
                            <a:pt x="1338134" y="227241"/>
                            <a:pt x="1330674" y="327571"/>
                            <a:pt x="1337095" y="457200"/>
                          </a:cubicBezTo>
                          <a:cubicBezTo>
                            <a:pt x="1060449" y="452359"/>
                            <a:pt x="852495" y="487804"/>
                            <a:pt x="668548" y="457200"/>
                          </a:cubicBezTo>
                          <a:cubicBezTo>
                            <a:pt x="484601" y="426596"/>
                            <a:pt x="231661" y="432874"/>
                            <a:pt x="0" y="457200"/>
                          </a:cubicBezTo>
                          <a:cubicBezTo>
                            <a:pt x="13499" y="303125"/>
                            <a:pt x="-6429" y="14793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677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Заявка на обеспечение</a:t>
              </a:r>
            </a:p>
          </p:txBody>
        </p:sp>
        <p:cxnSp>
          <p:nvCxnSpPr>
            <p:cNvPr id="30" name="Прямая со стрелкой 29"/>
            <p:cNvCxnSpPr>
              <a:stCxn id="31" idx="3"/>
              <a:endCxn id="28" idx="1"/>
            </p:cNvCxnSpPr>
            <p:nvPr/>
          </p:nvCxnSpPr>
          <p:spPr>
            <a:xfrm>
              <a:off x="3216277" y="3870680"/>
              <a:ext cx="96252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B487DB5D-6CB1-9506-8F96-F4391A82A40B}"/>
                </a:ext>
              </a:extLst>
            </p:cNvPr>
            <p:cNvSpPr/>
            <p:nvPr/>
          </p:nvSpPr>
          <p:spPr>
            <a:xfrm>
              <a:off x="2127176" y="3482318"/>
              <a:ext cx="1089101" cy="7767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 cap="flat" cmpd="thickThin" algn="ctr">
              <a:solidFill>
                <a:schemeClr val="bg1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337095"/>
                        <a:gd name="connsiteY0" fmla="*/ 0 h 457200"/>
                        <a:gd name="connsiteX1" fmla="*/ 695289 w 1337095"/>
                        <a:gd name="connsiteY1" fmla="*/ 0 h 457200"/>
                        <a:gd name="connsiteX2" fmla="*/ 1337095 w 1337095"/>
                        <a:gd name="connsiteY2" fmla="*/ 0 h 457200"/>
                        <a:gd name="connsiteX3" fmla="*/ 1337095 w 1337095"/>
                        <a:gd name="connsiteY3" fmla="*/ 457200 h 457200"/>
                        <a:gd name="connsiteX4" fmla="*/ 681918 w 1337095"/>
                        <a:gd name="connsiteY4" fmla="*/ 457200 h 457200"/>
                        <a:gd name="connsiteX5" fmla="*/ 0 w 1337095"/>
                        <a:gd name="connsiteY5" fmla="*/ 457200 h 457200"/>
                        <a:gd name="connsiteX6" fmla="*/ 0 w 1337095"/>
                        <a:gd name="connsiteY6" fmla="*/ 0 h 457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337095" h="457200" fill="none" extrusionOk="0">
                          <a:moveTo>
                            <a:pt x="0" y="0"/>
                          </a:moveTo>
                          <a:cubicBezTo>
                            <a:pt x="330567" y="-8256"/>
                            <a:pt x="427511" y="-22367"/>
                            <a:pt x="695289" y="0"/>
                          </a:cubicBezTo>
                          <a:cubicBezTo>
                            <a:pt x="963067" y="22367"/>
                            <a:pt x="1198705" y="20642"/>
                            <a:pt x="1337095" y="0"/>
                          </a:cubicBezTo>
                          <a:cubicBezTo>
                            <a:pt x="1333384" y="97864"/>
                            <a:pt x="1342481" y="315005"/>
                            <a:pt x="1337095" y="457200"/>
                          </a:cubicBezTo>
                          <a:cubicBezTo>
                            <a:pt x="1120263" y="435203"/>
                            <a:pt x="992131" y="470841"/>
                            <a:pt x="681918" y="457200"/>
                          </a:cubicBezTo>
                          <a:cubicBezTo>
                            <a:pt x="371705" y="443559"/>
                            <a:pt x="215134" y="476965"/>
                            <a:pt x="0" y="457200"/>
                          </a:cubicBezTo>
                          <a:cubicBezTo>
                            <a:pt x="14505" y="230035"/>
                            <a:pt x="9219" y="92183"/>
                            <a:pt x="0" y="0"/>
                          </a:cubicBezTo>
                          <a:close/>
                        </a:path>
                        <a:path w="1337095" h="457200" stroke="0" extrusionOk="0">
                          <a:moveTo>
                            <a:pt x="0" y="0"/>
                          </a:moveTo>
                          <a:cubicBezTo>
                            <a:pt x="154254" y="-29096"/>
                            <a:pt x="443695" y="8287"/>
                            <a:pt x="655177" y="0"/>
                          </a:cubicBezTo>
                          <a:cubicBezTo>
                            <a:pt x="866659" y="-8287"/>
                            <a:pt x="1057325" y="-30796"/>
                            <a:pt x="1337095" y="0"/>
                          </a:cubicBezTo>
                          <a:cubicBezTo>
                            <a:pt x="1338134" y="227241"/>
                            <a:pt x="1330674" y="327571"/>
                            <a:pt x="1337095" y="457200"/>
                          </a:cubicBezTo>
                          <a:cubicBezTo>
                            <a:pt x="1060449" y="452359"/>
                            <a:pt x="852495" y="487804"/>
                            <a:pt x="668548" y="457200"/>
                          </a:cubicBezTo>
                          <a:cubicBezTo>
                            <a:pt x="484601" y="426596"/>
                            <a:pt x="231661" y="432874"/>
                            <a:pt x="0" y="457200"/>
                          </a:cubicBezTo>
                          <a:cubicBezTo>
                            <a:pt x="13499" y="303125"/>
                            <a:pt x="-6429" y="14793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677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Закупочная процедура</a:t>
              </a:r>
            </a:p>
          </p:txBody>
        </p:sp>
        <p:cxnSp>
          <p:nvCxnSpPr>
            <p:cNvPr id="32" name="Прямая со стрелкой 42"/>
            <p:cNvCxnSpPr>
              <a:stCxn id="29" idx="3"/>
              <a:endCxn id="31" idx="1"/>
            </p:cNvCxnSpPr>
            <p:nvPr/>
          </p:nvCxnSpPr>
          <p:spPr>
            <a:xfrm>
              <a:off x="1280445" y="3870680"/>
              <a:ext cx="84673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74"/>
            <p:cNvCxnSpPr>
              <a:stCxn id="28" idx="3"/>
              <a:endCxn id="29" idx="0"/>
            </p:cNvCxnSpPr>
            <p:nvPr/>
          </p:nvCxnSpPr>
          <p:spPr>
            <a:xfrm flipH="1" flipV="1">
              <a:off x="735895" y="3482318"/>
              <a:ext cx="4395783" cy="388362"/>
            </a:xfrm>
            <a:prstGeom prst="bentConnector4">
              <a:avLst>
                <a:gd name="adj1" fmla="val -5200"/>
                <a:gd name="adj2" fmla="val 158863"/>
              </a:avLst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625471"/>
            <a:ext cx="5895238" cy="4323809"/>
          </a:xfrm>
          <a:prstGeom prst="rect">
            <a:avLst/>
          </a:prstGeom>
        </p:spPr>
      </p:pic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B487DB5D-6CB1-9506-8F96-F4391A82A40B}"/>
              </a:ext>
            </a:extLst>
          </p:cNvPr>
          <p:cNvSpPr/>
          <p:nvPr/>
        </p:nvSpPr>
        <p:spPr>
          <a:xfrm>
            <a:off x="4170422" y="5683862"/>
            <a:ext cx="961256" cy="7767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6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Протокол отмены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B487DB5D-6CB1-9506-8F96-F4391A82A40B}"/>
              </a:ext>
            </a:extLst>
          </p:cNvPr>
          <p:cNvSpPr/>
          <p:nvPr/>
        </p:nvSpPr>
        <p:spPr>
          <a:xfrm>
            <a:off x="2150303" y="5683862"/>
            <a:ext cx="1033863" cy="7767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6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Закупочная процедура</a:t>
            </a:r>
          </a:p>
        </p:txBody>
      </p:sp>
      <p:cxnSp>
        <p:nvCxnSpPr>
          <p:cNvPr id="65" name="Прямая со стрелкой 64"/>
          <p:cNvCxnSpPr>
            <a:stCxn id="64" idx="3"/>
            <a:endCxn id="63" idx="1"/>
          </p:cNvCxnSpPr>
          <p:nvPr/>
        </p:nvCxnSpPr>
        <p:spPr>
          <a:xfrm>
            <a:off x="3184166" y="6072224"/>
            <a:ext cx="9862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2161438" y="5580614"/>
            <a:ext cx="1008112" cy="10536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2161438" y="5580614"/>
            <a:ext cx="936104" cy="10536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2161438" y="4428486"/>
            <a:ext cx="1008112" cy="10536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H="1">
            <a:off x="2161438" y="4428486"/>
            <a:ext cx="936104" cy="10536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2901770" y="2869989"/>
            <a:ext cx="1008112" cy="10536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H="1">
            <a:off x="2901770" y="2869989"/>
            <a:ext cx="936104" cy="10536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Группа 73"/>
          <p:cNvGrpSpPr/>
          <p:nvPr/>
        </p:nvGrpSpPr>
        <p:grpSpPr>
          <a:xfrm>
            <a:off x="335360" y="1052736"/>
            <a:ext cx="4680520" cy="1169551"/>
            <a:chOff x="9048328" y="2073946"/>
            <a:chExt cx="4680520" cy="1169551"/>
          </a:xfrm>
        </p:grpSpPr>
        <p:sp>
          <p:nvSpPr>
            <p:cNvPr id="75" name="TextBox 74"/>
            <p:cNvSpPr txBox="1"/>
            <p:nvPr/>
          </p:nvSpPr>
          <p:spPr>
            <a:xfrm>
              <a:off x="9137121" y="2073946"/>
              <a:ext cx="459172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C90A8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Ситуация: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Отменяем действующую (стартовавшую) закупочную процедуру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C90A8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Наши действия: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Вводим протокол отмены. </a:t>
              </a:r>
            </a:p>
          </p:txBody>
        </p:sp>
        <p:cxnSp>
          <p:nvCxnSpPr>
            <p:cNvPr id="76" name="Прямая соединительная линия 75"/>
            <p:cNvCxnSpPr/>
            <p:nvPr/>
          </p:nvCxnSpPr>
          <p:spPr>
            <a:xfrm>
              <a:off x="9048328" y="2150108"/>
              <a:ext cx="0" cy="1008000"/>
            </a:xfrm>
            <a:prstGeom prst="line">
              <a:avLst/>
            </a:pr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7276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6188"/>
    </mc:Choice>
    <mc:Fallback xmlns="">
      <p:transition advTm="56188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Заголовок 3"/>
          <p:cNvSpPr txBox="1">
            <a:spLocks/>
          </p:cNvSpPr>
          <p:nvPr/>
        </p:nvSpPr>
        <p:spPr>
          <a:xfrm>
            <a:off x="3216277" y="9192"/>
            <a:ext cx="5904060" cy="7673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Корректировка потребности </a:t>
            </a:r>
            <a:b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по результатам торгов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789"/>
            <a:ext cx="21659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1С: Управление холдингом 3.3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169289" y="3078139"/>
            <a:ext cx="4286751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C90A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Этапы:		              Документы: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1. Заявки подготовленные               Заявка на обеспечение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2. Заявки прошедшие экспертизу    Заявка на обеспечение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3. План закупок                                 Строка плана закупок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4. Закупочные процедуры                Лот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5. Выбран поставщик	               Протокол выбора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6. Законтрактовано	               Договор с поставщиком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7. Заказы поставщикам                     Заказ поставщику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8. Исполнено		                ПТУ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Отказ от закупки</a:t>
            </a:r>
          </a:p>
        </p:txBody>
      </p:sp>
      <p:sp>
        <p:nvSpPr>
          <p:cNvPr id="101" name="Овал 100"/>
          <p:cNvSpPr/>
          <p:nvPr/>
        </p:nvSpPr>
        <p:spPr>
          <a:xfrm>
            <a:off x="2140714" y="4230267"/>
            <a:ext cx="144016" cy="1440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2140714" y="5310387"/>
            <a:ext cx="144016" cy="1440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2207568" y="3582195"/>
            <a:ext cx="144016" cy="1440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2140714" y="4461655"/>
            <a:ext cx="144016" cy="1440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5" name="Прямая со стрелкой 102"/>
          <p:cNvCxnSpPr>
            <a:stCxn id="101" idx="2"/>
            <a:endCxn id="40" idx="2"/>
          </p:cNvCxnSpPr>
          <p:nvPr/>
        </p:nvCxnSpPr>
        <p:spPr>
          <a:xfrm rot="10800000" flipV="1">
            <a:off x="2140714" y="4302275"/>
            <a:ext cx="12700" cy="1080120"/>
          </a:xfrm>
          <a:prstGeom prst="curvedConnector3">
            <a:avLst>
              <a:gd name="adj1" fmla="val 2547173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102"/>
          <p:cNvCxnSpPr>
            <a:stCxn id="101" idx="2"/>
            <a:endCxn id="41" idx="2"/>
          </p:cNvCxnSpPr>
          <p:nvPr/>
        </p:nvCxnSpPr>
        <p:spPr>
          <a:xfrm rot="10800000" flipH="1">
            <a:off x="2140714" y="3654203"/>
            <a:ext cx="66854" cy="648072"/>
          </a:xfrm>
          <a:prstGeom prst="curvedConnector3">
            <a:avLst>
              <a:gd name="adj1" fmla="val -341939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Овал 59"/>
          <p:cNvSpPr/>
          <p:nvPr/>
        </p:nvSpPr>
        <p:spPr>
          <a:xfrm>
            <a:off x="3868906" y="4230267"/>
            <a:ext cx="144016" cy="1440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3868906" y="4461655"/>
            <a:ext cx="144016" cy="1440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2" name="Прямая со стрелкой 102"/>
          <p:cNvCxnSpPr/>
          <p:nvPr/>
        </p:nvCxnSpPr>
        <p:spPr>
          <a:xfrm rot="10800000" flipV="1">
            <a:off x="3796899" y="4302275"/>
            <a:ext cx="12700" cy="231388"/>
          </a:xfrm>
          <a:prstGeom prst="curvedConnector3">
            <a:avLst>
              <a:gd name="adj1" fmla="val -1935843"/>
            </a:avLst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122641" y="2063380"/>
            <a:ext cx="27326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Номенклатура возвращается на этап «Заявки прошедшие экспертизу»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Лимиты остаются в резерве.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17931" y="5711370"/>
            <a:ext cx="25936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Номенклатура переходит на этап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«Отказ от закупки»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Резерв возвращается в 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свободные лимиты</a:t>
            </a:r>
          </a:p>
        </p:txBody>
      </p:sp>
      <p:pic>
        <p:nvPicPr>
          <p:cNvPr id="122" name="Рисунок 121"/>
          <p:cNvPicPr>
            <a:picLocks noChangeAspect="1"/>
          </p:cNvPicPr>
          <p:nvPr/>
        </p:nvPicPr>
        <p:blipFill rotWithShape="1">
          <a:blip r:embed="rId3"/>
          <a:srcRect r="6930"/>
          <a:stretch/>
        </p:blipFill>
        <p:spPr>
          <a:xfrm>
            <a:off x="4606274" y="2962663"/>
            <a:ext cx="7581831" cy="328601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487DB5D-6CB1-9506-8F96-F4391A82A40B}"/>
              </a:ext>
            </a:extLst>
          </p:cNvPr>
          <p:cNvSpPr/>
          <p:nvPr/>
        </p:nvSpPr>
        <p:spPr>
          <a:xfrm>
            <a:off x="5187580" y="1044582"/>
            <a:ext cx="1728192" cy="7767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6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Протокол выбора победителя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487DB5D-6CB1-9506-8F96-F4391A82A40B}"/>
              </a:ext>
            </a:extLst>
          </p:cNvPr>
          <p:cNvSpPr/>
          <p:nvPr/>
        </p:nvSpPr>
        <p:spPr>
          <a:xfrm>
            <a:off x="7589566" y="1044582"/>
            <a:ext cx="1512168" cy="7767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6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Договор с поставщиком</a:t>
            </a:r>
          </a:p>
        </p:txBody>
      </p:sp>
      <p:cxnSp>
        <p:nvCxnSpPr>
          <p:cNvPr id="3" name="Прямая со стрелкой 2"/>
          <p:cNvCxnSpPr>
            <a:stCxn id="24" idx="3"/>
            <a:endCxn id="6" idx="1"/>
          </p:cNvCxnSpPr>
          <p:nvPr/>
        </p:nvCxnSpPr>
        <p:spPr>
          <a:xfrm>
            <a:off x="4763916" y="1432944"/>
            <a:ext cx="4236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6" idx="3"/>
            <a:endCxn id="7" idx="1"/>
          </p:cNvCxnSpPr>
          <p:nvPr/>
        </p:nvCxnSpPr>
        <p:spPr>
          <a:xfrm>
            <a:off x="6915772" y="1432944"/>
            <a:ext cx="67379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B487DB5D-6CB1-9506-8F96-F4391A82A40B}"/>
              </a:ext>
            </a:extLst>
          </p:cNvPr>
          <p:cNvSpPr/>
          <p:nvPr/>
        </p:nvSpPr>
        <p:spPr>
          <a:xfrm>
            <a:off x="3251748" y="1044582"/>
            <a:ext cx="1512168" cy="7767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6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Закупочная процедура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3320785" y="1954207"/>
            <a:ext cx="13740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6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Требуется 10 шт.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7392144" y="777098"/>
            <a:ext cx="17427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6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Законтрактовано 7 шт.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5155557" y="1954207"/>
            <a:ext cx="175080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6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В контракт           7 шт.</a:t>
            </a:r>
            <a:b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Отказ от покупки 1 шт.</a:t>
            </a:r>
          </a:p>
          <a:p>
            <a:pPr marL="0" marR="0" lvl="0" indent="0" algn="l" defTabSz="96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Возврат в план    2 шт.</a:t>
            </a:r>
          </a:p>
        </p:txBody>
      </p:sp>
      <p:cxnSp>
        <p:nvCxnSpPr>
          <p:cNvPr id="127" name="Прямая соединительная линия 126"/>
          <p:cNvCxnSpPr>
            <a:endCxn id="120" idx="2"/>
          </p:cNvCxnSpPr>
          <p:nvPr/>
        </p:nvCxnSpPr>
        <p:spPr>
          <a:xfrm flipH="1" flipV="1">
            <a:off x="1488955" y="2802044"/>
            <a:ext cx="397464" cy="9241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>
            <a:endCxn id="67" idx="0"/>
          </p:cNvCxnSpPr>
          <p:nvPr/>
        </p:nvCxnSpPr>
        <p:spPr>
          <a:xfrm flipH="1">
            <a:off x="1414778" y="5085184"/>
            <a:ext cx="390690" cy="6261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B487DB5D-6CB1-9506-8F96-F4391A82A40B}"/>
              </a:ext>
            </a:extLst>
          </p:cNvPr>
          <p:cNvSpPr/>
          <p:nvPr/>
        </p:nvSpPr>
        <p:spPr>
          <a:xfrm>
            <a:off x="638175" y="1040114"/>
            <a:ext cx="1512168" cy="7767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6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Заявка на обеспечение / СПЗ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B487DB5D-6CB1-9506-8F96-F4391A82A40B}"/>
              </a:ext>
            </a:extLst>
          </p:cNvPr>
          <p:cNvSpPr/>
          <p:nvPr/>
        </p:nvSpPr>
        <p:spPr>
          <a:xfrm>
            <a:off x="2543501" y="1046602"/>
            <a:ext cx="312139" cy="7767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6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…</a:t>
            </a:r>
          </a:p>
        </p:txBody>
      </p:sp>
      <p:cxnSp>
        <p:nvCxnSpPr>
          <p:cNvPr id="31" name="Прямая со стрелкой 30"/>
          <p:cNvCxnSpPr>
            <a:endCxn id="30" idx="1"/>
          </p:cNvCxnSpPr>
          <p:nvPr/>
        </p:nvCxnSpPr>
        <p:spPr>
          <a:xfrm>
            <a:off x="2124991" y="1434964"/>
            <a:ext cx="4185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30" idx="3"/>
            <a:endCxn id="24" idx="1"/>
          </p:cNvCxnSpPr>
          <p:nvPr/>
        </p:nvCxnSpPr>
        <p:spPr>
          <a:xfrm flipV="1">
            <a:off x="2855640" y="1432944"/>
            <a:ext cx="396108" cy="2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6" idx="3"/>
            <a:endCxn id="29" idx="1"/>
          </p:cNvCxnSpPr>
          <p:nvPr/>
        </p:nvCxnSpPr>
        <p:spPr>
          <a:xfrm flipH="1" flipV="1">
            <a:off x="638175" y="1428476"/>
            <a:ext cx="6277597" cy="4468"/>
          </a:xfrm>
          <a:prstGeom prst="bentConnector5">
            <a:avLst>
              <a:gd name="adj1" fmla="val -2268"/>
              <a:gd name="adj2" fmla="val 12170815"/>
              <a:gd name="adj3" fmla="val 103642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7615932" y="1977500"/>
            <a:ext cx="16754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6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Отказ от закупки 1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шт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4" name="Прямая со стрелкой 35"/>
          <p:cNvCxnSpPr>
            <a:stCxn id="6" idx="3"/>
            <a:endCxn id="43" idx="1"/>
          </p:cNvCxnSpPr>
          <p:nvPr/>
        </p:nvCxnSpPr>
        <p:spPr>
          <a:xfrm>
            <a:off x="6915772" y="1432944"/>
            <a:ext cx="700160" cy="698445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Овал 46"/>
          <p:cNvSpPr/>
          <p:nvPr/>
        </p:nvSpPr>
        <p:spPr>
          <a:xfrm>
            <a:off x="2207568" y="3797666"/>
            <a:ext cx="144016" cy="1440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705977" y="6045369"/>
            <a:ext cx="56129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C90A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Особенность: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Если потребность регистрировалась лотом, возможен только отказ от закупки. 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т.к. некуда возвращать!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2643332" y="559127"/>
            <a:ext cx="10919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6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Возврат 2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шт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61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5026"/>
    </mc:Choice>
    <mc:Fallback xmlns="">
      <p:transition advTm="55026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Заголовок 3"/>
          <p:cNvSpPr txBox="1">
            <a:spLocks/>
          </p:cNvSpPr>
          <p:nvPr/>
        </p:nvSpPr>
        <p:spPr>
          <a:xfrm>
            <a:off x="3216277" y="9192"/>
            <a:ext cx="5904060" cy="7673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Протокол выбора. Закупка не состоялась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789"/>
            <a:ext cx="21659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1С: Управление холдингом 3.3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324819" y="1196752"/>
            <a:ext cx="5752256" cy="2336060"/>
            <a:chOff x="1163516" y="1044582"/>
            <a:chExt cx="5752256" cy="2336060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1163516" y="1044582"/>
              <a:ext cx="5752256" cy="2336060"/>
              <a:chOff x="-1235650" y="1052736"/>
              <a:chExt cx="5752256" cy="2336060"/>
            </a:xfrm>
          </p:grpSpPr>
          <p:sp>
            <p:nvSpPr>
              <p:cNvPr id="27" name="Прямоугольник 26">
                <a:extLst>
                  <a:ext uri="{FF2B5EF4-FFF2-40B4-BE49-F238E27FC236}">
                    <a16:creationId xmlns:a16="http://schemas.microsoft.com/office/drawing/2014/main" id="{B487DB5D-6CB1-9506-8F96-F4391A82A40B}"/>
                  </a:ext>
                </a:extLst>
              </p:cNvPr>
              <p:cNvSpPr/>
              <p:nvPr/>
            </p:nvSpPr>
            <p:spPr>
              <a:xfrm>
                <a:off x="2788414" y="1052736"/>
                <a:ext cx="1728192" cy="77672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 cap="flat" cmpd="thickThin" algn="ctr">
                <a:solidFill>
                  <a:schemeClr val="bg1"/>
                </a:solidFill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1337095"/>
                          <a:gd name="connsiteY0" fmla="*/ 0 h 457200"/>
                          <a:gd name="connsiteX1" fmla="*/ 695289 w 1337095"/>
                          <a:gd name="connsiteY1" fmla="*/ 0 h 457200"/>
                          <a:gd name="connsiteX2" fmla="*/ 1337095 w 1337095"/>
                          <a:gd name="connsiteY2" fmla="*/ 0 h 457200"/>
                          <a:gd name="connsiteX3" fmla="*/ 1337095 w 1337095"/>
                          <a:gd name="connsiteY3" fmla="*/ 457200 h 457200"/>
                          <a:gd name="connsiteX4" fmla="*/ 681918 w 1337095"/>
                          <a:gd name="connsiteY4" fmla="*/ 457200 h 457200"/>
                          <a:gd name="connsiteX5" fmla="*/ 0 w 1337095"/>
                          <a:gd name="connsiteY5" fmla="*/ 457200 h 457200"/>
                          <a:gd name="connsiteX6" fmla="*/ 0 w 1337095"/>
                          <a:gd name="connsiteY6" fmla="*/ 0 h 4572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337095" h="457200" fill="none" extrusionOk="0">
                            <a:moveTo>
                              <a:pt x="0" y="0"/>
                            </a:moveTo>
                            <a:cubicBezTo>
                              <a:pt x="330567" y="-8256"/>
                              <a:pt x="427511" y="-22367"/>
                              <a:pt x="695289" y="0"/>
                            </a:cubicBezTo>
                            <a:cubicBezTo>
                              <a:pt x="963067" y="22367"/>
                              <a:pt x="1198705" y="20642"/>
                              <a:pt x="1337095" y="0"/>
                            </a:cubicBezTo>
                            <a:cubicBezTo>
                              <a:pt x="1333384" y="97864"/>
                              <a:pt x="1342481" y="315005"/>
                              <a:pt x="1337095" y="457200"/>
                            </a:cubicBezTo>
                            <a:cubicBezTo>
                              <a:pt x="1120263" y="435203"/>
                              <a:pt x="992131" y="470841"/>
                              <a:pt x="681918" y="457200"/>
                            </a:cubicBezTo>
                            <a:cubicBezTo>
                              <a:pt x="371705" y="443559"/>
                              <a:pt x="215134" y="476965"/>
                              <a:pt x="0" y="457200"/>
                            </a:cubicBezTo>
                            <a:cubicBezTo>
                              <a:pt x="14505" y="230035"/>
                              <a:pt x="9219" y="92183"/>
                              <a:pt x="0" y="0"/>
                            </a:cubicBezTo>
                            <a:close/>
                          </a:path>
                          <a:path w="1337095" h="457200" stroke="0" extrusionOk="0">
                            <a:moveTo>
                              <a:pt x="0" y="0"/>
                            </a:moveTo>
                            <a:cubicBezTo>
                              <a:pt x="154254" y="-29096"/>
                              <a:pt x="443695" y="8287"/>
                              <a:pt x="655177" y="0"/>
                            </a:cubicBezTo>
                            <a:cubicBezTo>
                              <a:pt x="866659" y="-8287"/>
                              <a:pt x="1057325" y="-30796"/>
                              <a:pt x="1337095" y="0"/>
                            </a:cubicBezTo>
                            <a:cubicBezTo>
                              <a:pt x="1338134" y="227241"/>
                              <a:pt x="1330674" y="327571"/>
                              <a:pt x="1337095" y="457200"/>
                            </a:cubicBezTo>
                            <a:cubicBezTo>
                              <a:pt x="1060449" y="452359"/>
                              <a:pt x="852495" y="487804"/>
                              <a:pt x="668548" y="457200"/>
                            </a:cubicBezTo>
                            <a:cubicBezTo>
                              <a:pt x="484601" y="426596"/>
                              <a:pt x="231661" y="432874"/>
                              <a:pt x="0" y="457200"/>
                            </a:cubicBezTo>
                            <a:cubicBezTo>
                              <a:pt x="13499" y="303125"/>
                              <a:pt x="-6429" y="147935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  <a:effectLst/>
            </p:spPr>
            <p:txBody>
              <a:bodyPr rtlCol="0" anchor="ctr"/>
              <a:lstStyle/>
              <a:p>
                <a:pPr marL="0" marR="0" lvl="0" indent="0" algn="ctr" defTabSz="9677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Arial" panose="020B0604020202020204" pitchFamily="34" charset="0"/>
                  </a:rPr>
                  <a:t>Протокол </a:t>
                </a:r>
                <a:br>
                  <a:rPr kumimoji="0" lang="ru-RU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Arial" panose="020B0604020202020204" pitchFamily="34" charset="0"/>
                  </a:rPr>
                </a:br>
                <a:r>
                  <a:rPr kumimoji="0" lang="ru-RU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Arial" panose="020B0604020202020204" pitchFamily="34" charset="0"/>
                  </a:rPr>
                  <a:t>закупка не состоялась</a:t>
                </a:r>
              </a:p>
            </p:txBody>
          </p:sp>
          <p:cxnSp>
            <p:nvCxnSpPr>
              <p:cNvPr id="29" name="Прямая со стрелкой 28"/>
              <p:cNvCxnSpPr>
                <a:stCxn id="31" idx="3"/>
                <a:endCxn id="27" idx="1"/>
              </p:cNvCxnSpPr>
              <p:nvPr/>
            </p:nvCxnSpPr>
            <p:spPr>
              <a:xfrm>
                <a:off x="2364750" y="1441098"/>
                <a:ext cx="42366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 стрелкой 29"/>
              <p:cNvCxnSpPr>
                <a:stCxn id="27" idx="3"/>
                <a:endCxn id="32" idx="0"/>
              </p:cNvCxnSpPr>
              <p:nvPr/>
            </p:nvCxnSpPr>
            <p:spPr>
              <a:xfrm flipH="1" flipV="1">
                <a:off x="-479566" y="1052736"/>
                <a:ext cx="4996172" cy="388362"/>
              </a:xfrm>
              <a:prstGeom prst="bentConnector4">
                <a:avLst>
                  <a:gd name="adj1" fmla="val -4576"/>
                  <a:gd name="adj2" fmla="val 158863"/>
                </a:avLst>
              </a:prstGeom>
              <a:ln w="28575">
                <a:solidFill>
                  <a:srgbClr val="F7275E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Прямоугольник 30">
                <a:extLst>
                  <a:ext uri="{FF2B5EF4-FFF2-40B4-BE49-F238E27FC236}">
                    <a16:creationId xmlns:a16="http://schemas.microsoft.com/office/drawing/2014/main" id="{B487DB5D-6CB1-9506-8F96-F4391A82A40B}"/>
                  </a:ext>
                </a:extLst>
              </p:cNvPr>
              <p:cNvSpPr/>
              <p:nvPr/>
            </p:nvSpPr>
            <p:spPr>
              <a:xfrm>
                <a:off x="852582" y="1052736"/>
                <a:ext cx="1512168" cy="77672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 cap="flat" cmpd="thickThin" algn="ctr">
                <a:solidFill>
                  <a:schemeClr val="bg1"/>
                </a:solidFill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1337095"/>
                          <a:gd name="connsiteY0" fmla="*/ 0 h 457200"/>
                          <a:gd name="connsiteX1" fmla="*/ 695289 w 1337095"/>
                          <a:gd name="connsiteY1" fmla="*/ 0 h 457200"/>
                          <a:gd name="connsiteX2" fmla="*/ 1337095 w 1337095"/>
                          <a:gd name="connsiteY2" fmla="*/ 0 h 457200"/>
                          <a:gd name="connsiteX3" fmla="*/ 1337095 w 1337095"/>
                          <a:gd name="connsiteY3" fmla="*/ 457200 h 457200"/>
                          <a:gd name="connsiteX4" fmla="*/ 681918 w 1337095"/>
                          <a:gd name="connsiteY4" fmla="*/ 457200 h 457200"/>
                          <a:gd name="connsiteX5" fmla="*/ 0 w 1337095"/>
                          <a:gd name="connsiteY5" fmla="*/ 457200 h 457200"/>
                          <a:gd name="connsiteX6" fmla="*/ 0 w 1337095"/>
                          <a:gd name="connsiteY6" fmla="*/ 0 h 4572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337095" h="457200" fill="none" extrusionOk="0">
                            <a:moveTo>
                              <a:pt x="0" y="0"/>
                            </a:moveTo>
                            <a:cubicBezTo>
                              <a:pt x="330567" y="-8256"/>
                              <a:pt x="427511" y="-22367"/>
                              <a:pt x="695289" y="0"/>
                            </a:cubicBezTo>
                            <a:cubicBezTo>
                              <a:pt x="963067" y="22367"/>
                              <a:pt x="1198705" y="20642"/>
                              <a:pt x="1337095" y="0"/>
                            </a:cubicBezTo>
                            <a:cubicBezTo>
                              <a:pt x="1333384" y="97864"/>
                              <a:pt x="1342481" y="315005"/>
                              <a:pt x="1337095" y="457200"/>
                            </a:cubicBezTo>
                            <a:cubicBezTo>
                              <a:pt x="1120263" y="435203"/>
                              <a:pt x="992131" y="470841"/>
                              <a:pt x="681918" y="457200"/>
                            </a:cubicBezTo>
                            <a:cubicBezTo>
                              <a:pt x="371705" y="443559"/>
                              <a:pt x="215134" y="476965"/>
                              <a:pt x="0" y="457200"/>
                            </a:cubicBezTo>
                            <a:cubicBezTo>
                              <a:pt x="14505" y="230035"/>
                              <a:pt x="9219" y="92183"/>
                              <a:pt x="0" y="0"/>
                            </a:cubicBezTo>
                            <a:close/>
                          </a:path>
                          <a:path w="1337095" h="457200" stroke="0" extrusionOk="0">
                            <a:moveTo>
                              <a:pt x="0" y="0"/>
                            </a:moveTo>
                            <a:cubicBezTo>
                              <a:pt x="154254" y="-29096"/>
                              <a:pt x="443695" y="8287"/>
                              <a:pt x="655177" y="0"/>
                            </a:cubicBezTo>
                            <a:cubicBezTo>
                              <a:pt x="866659" y="-8287"/>
                              <a:pt x="1057325" y="-30796"/>
                              <a:pt x="1337095" y="0"/>
                            </a:cubicBezTo>
                            <a:cubicBezTo>
                              <a:pt x="1338134" y="227241"/>
                              <a:pt x="1330674" y="327571"/>
                              <a:pt x="1337095" y="457200"/>
                            </a:cubicBezTo>
                            <a:cubicBezTo>
                              <a:pt x="1060449" y="452359"/>
                              <a:pt x="852495" y="487804"/>
                              <a:pt x="668548" y="457200"/>
                            </a:cubicBezTo>
                            <a:cubicBezTo>
                              <a:pt x="484601" y="426596"/>
                              <a:pt x="231661" y="432874"/>
                              <a:pt x="0" y="457200"/>
                            </a:cubicBezTo>
                            <a:cubicBezTo>
                              <a:pt x="13499" y="303125"/>
                              <a:pt x="-6429" y="147935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  <a:effectLst/>
            </p:spPr>
            <p:txBody>
              <a:bodyPr rtlCol="0" anchor="ctr"/>
              <a:lstStyle/>
              <a:p>
                <a:pPr marL="0" marR="0" lvl="0" indent="0" algn="ctr" defTabSz="9677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Arial" panose="020B0604020202020204" pitchFamily="34" charset="0"/>
                  </a:rPr>
                  <a:t>Закупочная процедура</a:t>
                </a:r>
              </a:p>
            </p:txBody>
          </p:sp>
          <p:sp>
            <p:nvSpPr>
              <p:cNvPr id="32" name="Прямоугольник 31">
                <a:extLst>
                  <a:ext uri="{FF2B5EF4-FFF2-40B4-BE49-F238E27FC236}">
                    <a16:creationId xmlns:a16="http://schemas.microsoft.com/office/drawing/2014/main" id="{B487DB5D-6CB1-9506-8F96-F4391A82A40B}"/>
                  </a:ext>
                </a:extLst>
              </p:cNvPr>
              <p:cNvSpPr/>
              <p:nvPr/>
            </p:nvSpPr>
            <p:spPr>
              <a:xfrm>
                <a:off x="-1235650" y="1052736"/>
                <a:ext cx="1512168" cy="77672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 cap="flat" cmpd="thickThin" algn="ctr">
                <a:solidFill>
                  <a:schemeClr val="bg1"/>
                </a:solidFill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1337095"/>
                          <a:gd name="connsiteY0" fmla="*/ 0 h 457200"/>
                          <a:gd name="connsiteX1" fmla="*/ 695289 w 1337095"/>
                          <a:gd name="connsiteY1" fmla="*/ 0 h 457200"/>
                          <a:gd name="connsiteX2" fmla="*/ 1337095 w 1337095"/>
                          <a:gd name="connsiteY2" fmla="*/ 0 h 457200"/>
                          <a:gd name="connsiteX3" fmla="*/ 1337095 w 1337095"/>
                          <a:gd name="connsiteY3" fmla="*/ 457200 h 457200"/>
                          <a:gd name="connsiteX4" fmla="*/ 681918 w 1337095"/>
                          <a:gd name="connsiteY4" fmla="*/ 457200 h 457200"/>
                          <a:gd name="connsiteX5" fmla="*/ 0 w 1337095"/>
                          <a:gd name="connsiteY5" fmla="*/ 457200 h 457200"/>
                          <a:gd name="connsiteX6" fmla="*/ 0 w 1337095"/>
                          <a:gd name="connsiteY6" fmla="*/ 0 h 4572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337095" h="457200" fill="none" extrusionOk="0">
                            <a:moveTo>
                              <a:pt x="0" y="0"/>
                            </a:moveTo>
                            <a:cubicBezTo>
                              <a:pt x="330567" y="-8256"/>
                              <a:pt x="427511" y="-22367"/>
                              <a:pt x="695289" y="0"/>
                            </a:cubicBezTo>
                            <a:cubicBezTo>
                              <a:pt x="963067" y="22367"/>
                              <a:pt x="1198705" y="20642"/>
                              <a:pt x="1337095" y="0"/>
                            </a:cubicBezTo>
                            <a:cubicBezTo>
                              <a:pt x="1333384" y="97864"/>
                              <a:pt x="1342481" y="315005"/>
                              <a:pt x="1337095" y="457200"/>
                            </a:cubicBezTo>
                            <a:cubicBezTo>
                              <a:pt x="1120263" y="435203"/>
                              <a:pt x="992131" y="470841"/>
                              <a:pt x="681918" y="457200"/>
                            </a:cubicBezTo>
                            <a:cubicBezTo>
                              <a:pt x="371705" y="443559"/>
                              <a:pt x="215134" y="476965"/>
                              <a:pt x="0" y="457200"/>
                            </a:cubicBezTo>
                            <a:cubicBezTo>
                              <a:pt x="14505" y="230035"/>
                              <a:pt x="9219" y="92183"/>
                              <a:pt x="0" y="0"/>
                            </a:cubicBezTo>
                            <a:close/>
                          </a:path>
                          <a:path w="1337095" h="457200" stroke="0" extrusionOk="0">
                            <a:moveTo>
                              <a:pt x="0" y="0"/>
                            </a:moveTo>
                            <a:cubicBezTo>
                              <a:pt x="154254" y="-29096"/>
                              <a:pt x="443695" y="8287"/>
                              <a:pt x="655177" y="0"/>
                            </a:cubicBezTo>
                            <a:cubicBezTo>
                              <a:pt x="866659" y="-8287"/>
                              <a:pt x="1057325" y="-30796"/>
                              <a:pt x="1337095" y="0"/>
                            </a:cubicBezTo>
                            <a:cubicBezTo>
                              <a:pt x="1338134" y="227241"/>
                              <a:pt x="1330674" y="327571"/>
                              <a:pt x="1337095" y="457200"/>
                            </a:cubicBezTo>
                            <a:cubicBezTo>
                              <a:pt x="1060449" y="452359"/>
                              <a:pt x="852495" y="487804"/>
                              <a:pt x="668548" y="457200"/>
                            </a:cubicBezTo>
                            <a:cubicBezTo>
                              <a:pt x="484601" y="426596"/>
                              <a:pt x="231661" y="432874"/>
                              <a:pt x="0" y="457200"/>
                            </a:cubicBezTo>
                            <a:cubicBezTo>
                              <a:pt x="13499" y="303125"/>
                              <a:pt x="-6429" y="147935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  <a:effectLst/>
            </p:spPr>
            <p:txBody>
              <a:bodyPr rtlCol="0" anchor="ctr"/>
              <a:lstStyle/>
              <a:p>
                <a:pPr marL="0" marR="0" lvl="0" indent="0" algn="ctr" defTabSz="9677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Arial" panose="020B0604020202020204" pitchFamily="34" charset="0"/>
                  </a:rPr>
                  <a:t>Заявка на обеспечение / СПЗ</a:t>
                </a:r>
              </a:p>
            </p:txBody>
          </p:sp>
          <p:cxnSp>
            <p:nvCxnSpPr>
              <p:cNvPr id="33" name="Прямая со стрелкой 32"/>
              <p:cNvCxnSpPr>
                <a:stCxn id="32" idx="3"/>
                <a:endCxn id="31" idx="1"/>
              </p:cNvCxnSpPr>
              <p:nvPr/>
            </p:nvCxnSpPr>
            <p:spPr>
              <a:xfrm>
                <a:off x="276518" y="1441098"/>
                <a:ext cx="57606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Прямоугольник 42">
                <a:extLst>
                  <a:ext uri="{FF2B5EF4-FFF2-40B4-BE49-F238E27FC236}">
                    <a16:creationId xmlns:a16="http://schemas.microsoft.com/office/drawing/2014/main" id="{B487DB5D-6CB1-9506-8F96-F4391A82A40B}"/>
                  </a:ext>
                </a:extLst>
              </p:cNvPr>
              <p:cNvSpPr/>
              <p:nvPr/>
            </p:nvSpPr>
            <p:spPr>
              <a:xfrm>
                <a:off x="921619" y="2612072"/>
                <a:ext cx="1512168" cy="77672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 cap="flat" cmpd="thickThin" algn="ctr">
                <a:solidFill>
                  <a:schemeClr val="bg1"/>
                </a:solidFill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1337095"/>
                          <a:gd name="connsiteY0" fmla="*/ 0 h 457200"/>
                          <a:gd name="connsiteX1" fmla="*/ 695289 w 1337095"/>
                          <a:gd name="connsiteY1" fmla="*/ 0 h 457200"/>
                          <a:gd name="connsiteX2" fmla="*/ 1337095 w 1337095"/>
                          <a:gd name="connsiteY2" fmla="*/ 0 h 457200"/>
                          <a:gd name="connsiteX3" fmla="*/ 1337095 w 1337095"/>
                          <a:gd name="connsiteY3" fmla="*/ 457200 h 457200"/>
                          <a:gd name="connsiteX4" fmla="*/ 681918 w 1337095"/>
                          <a:gd name="connsiteY4" fmla="*/ 457200 h 457200"/>
                          <a:gd name="connsiteX5" fmla="*/ 0 w 1337095"/>
                          <a:gd name="connsiteY5" fmla="*/ 457200 h 457200"/>
                          <a:gd name="connsiteX6" fmla="*/ 0 w 1337095"/>
                          <a:gd name="connsiteY6" fmla="*/ 0 h 4572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337095" h="457200" fill="none" extrusionOk="0">
                            <a:moveTo>
                              <a:pt x="0" y="0"/>
                            </a:moveTo>
                            <a:cubicBezTo>
                              <a:pt x="330567" y="-8256"/>
                              <a:pt x="427511" y="-22367"/>
                              <a:pt x="695289" y="0"/>
                            </a:cubicBezTo>
                            <a:cubicBezTo>
                              <a:pt x="963067" y="22367"/>
                              <a:pt x="1198705" y="20642"/>
                              <a:pt x="1337095" y="0"/>
                            </a:cubicBezTo>
                            <a:cubicBezTo>
                              <a:pt x="1333384" y="97864"/>
                              <a:pt x="1342481" y="315005"/>
                              <a:pt x="1337095" y="457200"/>
                            </a:cubicBezTo>
                            <a:cubicBezTo>
                              <a:pt x="1120263" y="435203"/>
                              <a:pt x="992131" y="470841"/>
                              <a:pt x="681918" y="457200"/>
                            </a:cubicBezTo>
                            <a:cubicBezTo>
                              <a:pt x="371705" y="443559"/>
                              <a:pt x="215134" y="476965"/>
                              <a:pt x="0" y="457200"/>
                            </a:cubicBezTo>
                            <a:cubicBezTo>
                              <a:pt x="14505" y="230035"/>
                              <a:pt x="9219" y="92183"/>
                              <a:pt x="0" y="0"/>
                            </a:cubicBezTo>
                            <a:close/>
                          </a:path>
                          <a:path w="1337095" h="457200" stroke="0" extrusionOk="0">
                            <a:moveTo>
                              <a:pt x="0" y="0"/>
                            </a:moveTo>
                            <a:cubicBezTo>
                              <a:pt x="154254" y="-29096"/>
                              <a:pt x="443695" y="8287"/>
                              <a:pt x="655177" y="0"/>
                            </a:cubicBezTo>
                            <a:cubicBezTo>
                              <a:pt x="866659" y="-8287"/>
                              <a:pt x="1057325" y="-30796"/>
                              <a:pt x="1337095" y="0"/>
                            </a:cubicBezTo>
                            <a:cubicBezTo>
                              <a:pt x="1338134" y="227241"/>
                              <a:pt x="1330674" y="327571"/>
                              <a:pt x="1337095" y="457200"/>
                            </a:cubicBezTo>
                            <a:cubicBezTo>
                              <a:pt x="1060449" y="452359"/>
                              <a:pt x="852495" y="487804"/>
                              <a:pt x="668548" y="457200"/>
                            </a:cubicBezTo>
                            <a:cubicBezTo>
                              <a:pt x="484601" y="426596"/>
                              <a:pt x="231661" y="432874"/>
                              <a:pt x="0" y="457200"/>
                            </a:cubicBezTo>
                            <a:cubicBezTo>
                              <a:pt x="13499" y="303125"/>
                              <a:pt x="-6429" y="147935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  <a:effectLst/>
            </p:spPr>
            <p:txBody>
              <a:bodyPr rtlCol="0" anchor="ctr"/>
              <a:lstStyle/>
              <a:p>
                <a:pPr marL="0" marR="0" lvl="0" indent="0" algn="ctr" defTabSz="9677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Arial" panose="020B0604020202020204" pitchFamily="34" charset="0"/>
                  </a:rPr>
                  <a:t>Закупочная процедура</a:t>
                </a:r>
              </a:p>
            </p:txBody>
          </p:sp>
          <p:cxnSp>
            <p:nvCxnSpPr>
              <p:cNvPr id="44" name="Прямая со стрелкой 43"/>
              <p:cNvCxnSpPr>
                <a:stCxn id="32" idx="3"/>
                <a:endCxn id="43" idx="1"/>
              </p:cNvCxnSpPr>
              <p:nvPr/>
            </p:nvCxnSpPr>
            <p:spPr>
              <a:xfrm>
                <a:off x="276518" y="1441098"/>
                <a:ext cx="645101" cy="1559336"/>
              </a:xfrm>
              <a:prstGeom prst="curvedConnector3">
                <a:avLst>
                  <a:gd name="adj1" fmla="val 50000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Прямоугольник 22"/>
            <p:cNvSpPr/>
            <p:nvPr/>
          </p:nvSpPr>
          <p:spPr>
            <a:xfrm>
              <a:off x="3320785" y="1954207"/>
              <a:ext cx="137409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677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Требуется 10 шт.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5155557" y="1954207"/>
              <a:ext cx="121539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677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Возврат 10 шт.</a:t>
              </a: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1232553" y="1969240"/>
              <a:ext cx="137409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677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Требуется 10 шт.</a:t>
              </a:r>
            </a:p>
          </p:txBody>
        </p:sp>
      </p:grpSp>
      <p:cxnSp>
        <p:nvCxnSpPr>
          <p:cNvPr id="11" name="Прямая соединительная линия 10"/>
          <p:cNvCxnSpPr/>
          <p:nvPr/>
        </p:nvCxnSpPr>
        <p:spPr>
          <a:xfrm>
            <a:off x="2701083" y="1052736"/>
            <a:ext cx="1008112" cy="10536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2701083" y="1052736"/>
            <a:ext cx="936104" cy="10536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8883" y="2515882"/>
            <a:ext cx="6840000" cy="4223153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6600056" y="4908894"/>
            <a:ext cx="936104" cy="2880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335360" y="3632244"/>
            <a:ext cx="3981500" cy="2893100"/>
            <a:chOff x="9048328" y="2073946"/>
            <a:chExt cx="3981500" cy="2893100"/>
          </a:xfrm>
        </p:grpSpPr>
        <p:sp>
          <p:nvSpPr>
            <p:cNvPr id="51" name="TextBox 50"/>
            <p:cNvSpPr txBox="1"/>
            <p:nvPr/>
          </p:nvSpPr>
          <p:spPr>
            <a:xfrm>
              <a:off x="9137121" y="2073946"/>
              <a:ext cx="3892707" cy="289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C90A8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Ситуация: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По результатам закупки нет победителя.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C90A8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Наши действия: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Переключатель в положение</a:t>
              </a:r>
              <a:b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Не состоялась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 и описание причины.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C90A8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Особенность: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Для </a:t>
              </a:r>
              <a:r>
                <a:rPr kumimoji="0" lang="ru-RU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госзакупок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 возврат в СПЗ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Для коммерческих закупок возврат в заявку на обеспечение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Если потребность регистрировалась лотом, отказ от закупки. Потребуется вводит новый лот.</a:t>
              </a:r>
            </a:p>
          </p:txBody>
        </p:sp>
        <p:cxnSp>
          <p:nvCxnSpPr>
            <p:cNvPr id="52" name="Прямая соединительная линия 51"/>
            <p:cNvCxnSpPr/>
            <p:nvPr/>
          </p:nvCxnSpPr>
          <p:spPr>
            <a:xfrm>
              <a:off x="9048328" y="2150108"/>
              <a:ext cx="0" cy="2808000"/>
            </a:xfrm>
            <a:prstGeom prst="line">
              <a:avLst/>
            </a:pr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8694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5026"/>
    </mc:Choice>
    <mc:Fallback xmlns="">
      <p:transition advTm="55026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Заголовок 3"/>
          <p:cNvSpPr txBox="1">
            <a:spLocks/>
          </p:cNvSpPr>
          <p:nvPr/>
        </p:nvSpPr>
        <p:spPr>
          <a:xfrm>
            <a:off x="3216277" y="9192"/>
            <a:ext cx="5904060" cy="7673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Корректировка договора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789"/>
            <a:ext cx="21659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1С: Управление холдингом 3.3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00" y="2884572"/>
            <a:ext cx="8039907" cy="3802089"/>
          </a:xfrm>
          <a:prstGeom prst="rect">
            <a:avLst/>
          </a:prstGeom>
        </p:spPr>
      </p:pic>
      <p:grpSp>
        <p:nvGrpSpPr>
          <p:cNvPr id="99" name="Группа 98"/>
          <p:cNvGrpSpPr/>
          <p:nvPr/>
        </p:nvGrpSpPr>
        <p:grpSpPr>
          <a:xfrm>
            <a:off x="9048328" y="1988840"/>
            <a:ext cx="3003728" cy="4401205"/>
            <a:chOff x="9048328" y="1988840"/>
            <a:chExt cx="3003728" cy="4401205"/>
          </a:xfrm>
        </p:grpSpPr>
        <p:sp>
          <p:nvSpPr>
            <p:cNvPr id="36" name="TextBox 35"/>
            <p:cNvSpPr txBox="1"/>
            <p:nvPr/>
          </p:nvSpPr>
          <p:spPr>
            <a:xfrm>
              <a:off x="9137121" y="1988840"/>
              <a:ext cx="2914935" cy="4401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C90A8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Ситуация: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Поставщик частично выполнил обязательства, но расторгает контракт.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C90A8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Наши действия: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Вводим корректировку на основании последней версии соглашения.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Можем отказаться от закупки или вернуть в план потребности.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C90A8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Особенность: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Если потребность регистрировалась без заявки на обеспечение (СПЗ, Лот, Договор) то возможен только 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Отказ от закупки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. Эти документы не могут быть использованы повторно.</a:t>
              </a:r>
            </a:p>
          </p:txBody>
        </p:sp>
        <p:cxnSp>
          <p:nvCxnSpPr>
            <p:cNvPr id="37" name="Прямая соединительная линия 36"/>
            <p:cNvCxnSpPr/>
            <p:nvPr/>
          </p:nvCxnSpPr>
          <p:spPr>
            <a:xfrm>
              <a:off x="9048328" y="2088200"/>
              <a:ext cx="0" cy="4212000"/>
            </a:xfrm>
            <a:prstGeom prst="line">
              <a:avLst/>
            </a:pr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B487DB5D-6CB1-9506-8F96-F4391A82A40B}"/>
              </a:ext>
            </a:extLst>
          </p:cNvPr>
          <p:cNvSpPr/>
          <p:nvPr/>
        </p:nvSpPr>
        <p:spPr>
          <a:xfrm>
            <a:off x="5447928" y="980728"/>
            <a:ext cx="1512168" cy="7767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6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Заказы поставщикам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B487DB5D-6CB1-9506-8F96-F4391A82A40B}"/>
              </a:ext>
            </a:extLst>
          </p:cNvPr>
          <p:cNvSpPr/>
          <p:nvPr/>
        </p:nvSpPr>
        <p:spPr>
          <a:xfrm>
            <a:off x="3359696" y="980728"/>
            <a:ext cx="1512168" cy="7767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6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Договор с графиком поставок</a:t>
            </a:r>
          </a:p>
        </p:txBody>
      </p:sp>
      <p:cxnSp>
        <p:nvCxnSpPr>
          <p:cNvPr id="40" name="Прямая со стрелкой 39"/>
          <p:cNvCxnSpPr>
            <a:stCxn id="39" idx="3"/>
            <a:endCxn id="38" idx="1"/>
          </p:cNvCxnSpPr>
          <p:nvPr/>
        </p:nvCxnSpPr>
        <p:spPr>
          <a:xfrm>
            <a:off x="4871864" y="1369090"/>
            <a:ext cx="5760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B487DB5D-6CB1-9506-8F96-F4391A82A40B}"/>
              </a:ext>
            </a:extLst>
          </p:cNvPr>
          <p:cNvSpPr/>
          <p:nvPr/>
        </p:nvSpPr>
        <p:spPr>
          <a:xfrm>
            <a:off x="7536160" y="980728"/>
            <a:ext cx="1512168" cy="7767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6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ПТУ</a:t>
            </a:r>
          </a:p>
        </p:txBody>
      </p:sp>
      <p:cxnSp>
        <p:nvCxnSpPr>
          <p:cNvPr id="42" name="Прямая со стрелкой 41"/>
          <p:cNvCxnSpPr>
            <a:stCxn id="38" idx="3"/>
            <a:endCxn id="41" idx="1"/>
          </p:cNvCxnSpPr>
          <p:nvPr/>
        </p:nvCxnSpPr>
        <p:spPr>
          <a:xfrm>
            <a:off x="6960096" y="1369090"/>
            <a:ext cx="5760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B487DB5D-6CB1-9506-8F96-F4391A82A40B}"/>
              </a:ext>
            </a:extLst>
          </p:cNvPr>
          <p:cNvSpPr/>
          <p:nvPr/>
        </p:nvSpPr>
        <p:spPr>
          <a:xfrm>
            <a:off x="695400" y="980728"/>
            <a:ext cx="1512168" cy="7767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6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Заявка на обеспечение</a:t>
            </a:r>
          </a:p>
        </p:txBody>
      </p:sp>
      <p:cxnSp>
        <p:nvCxnSpPr>
          <p:cNvPr id="46" name="Прямая со стрелкой 45"/>
          <p:cNvCxnSpPr>
            <a:stCxn id="45" idx="3"/>
          </p:cNvCxnSpPr>
          <p:nvPr/>
        </p:nvCxnSpPr>
        <p:spPr>
          <a:xfrm flipV="1">
            <a:off x="2207568" y="1363705"/>
            <a:ext cx="288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endCxn id="39" idx="1"/>
          </p:cNvCxnSpPr>
          <p:nvPr/>
        </p:nvCxnSpPr>
        <p:spPr>
          <a:xfrm>
            <a:off x="3071696" y="1363705"/>
            <a:ext cx="288000" cy="5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B487DB5D-6CB1-9506-8F96-F4391A82A40B}"/>
              </a:ext>
            </a:extLst>
          </p:cNvPr>
          <p:cNvSpPr/>
          <p:nvPr/>
        </p:nvSpPr>
        <p:spPr>
          <a:xfrm>
            <a:off x="2495568" y="982596"/>
            <a:ext cx="576064" cy="7767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6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B487DB5D-6CB1-9506-8F96-F4391A82A40B}"/>
              </a:ext>
            </a:extLst>
          </p:cNvPr>
          <p:cNvSpPr/>
          <p:nvPr/>
        </p:nvSpPr>
        <p:spPr>
          <a:xfrm>
            <a:off x="5447928" y="1932650"/>
            <a:ext cx="1512168" cy="7767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6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Корректировка</a:t>
            </a:r>
          </a:p>
        </p:txBody>
      </p:sp>
      <p:cxnSp>
        <p:nvCxnSpPr>
          <p:cNvPr id="52" name="Прямая со стрелкой 51"/>
          <p:cNvCxnSpPr>
            <a:stCxn id="39" idx="3"/>
            <a:endCxn id="51" idx="1"/>
          </p:cNvCxnSpPr>
          <p:nvPr/>
        </p:nvCxnSpPr>
        <p:spPr>
          <a:xfrm>
            <a:off x="4871864" y="1369090"/>
            <a:ext cx="576064" cy="95192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51" idx="3"/>
            <a:endCxn id="45" idx="1"/>
          </p:cNvCxnSpPr>
          <p:nvPr/>
        </p:nvCxnSpPr>
        <p:spPr>
          <a:xfrm flipH="1" flipV="1">
            <a:off x="695400" y="1369090"/>
            <a:ext cx="6264696" cy="951922"/>
          </a:xfrm>
          <a:prstGeom prst="bentConnector5">
            <a:avLst>
              <a:gd name="adj1" fmla="val -3649"/>
              <a:gd name="adj2" fmla="val 50000"/>
              <a:gd name="adj3" fmla="val 103649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B487DB5D-6CB1-9506-8F96-F4391A82A40B}"/>
              </a:ext>
            </a:extLst>
          </p:cNvPr>
          <p:cNvSpPr/>
          <p:nvPr/>
        </p:nvSpPr>
        <p:spPr>
          <a:xfrm>
            <a:off x="7871211" y="1932650"/>
            <a:ext cx="864096" cy="776724"/>
          </a:xfrm>
          <a:prstGeom prst="rect">
            <a:avLst/>
          </a:prstGeom>
          <a:noFill/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6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Отказ от закупки</a:t>
            </a:r>
          </a:p>
        </p:txBody>
      </p:sp>
      <p:cxnSp>
        <p:nvCxnSpPr>
          <p:cNvPr id="62" name="Прямая со стрелкой 54"/>
          <p:cNvCxnSpPr>
            <a:stCxn id="51" idx="3"/>
            <a:endCxn id="61" idx="1"/>
          </p:cNvCxnSpPr>
          <p:nvPr/>
        </p:nvCxnSpPr>
        <p:spPr>
          <a:xfrm>
            <a:off x="6960096" y="2321012"/>
            <a:ext cx="91111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86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6188"/>
    </mc:Choice>
    <mc:Fallback xmlns="">
      <p:transition advTm="56188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6960096" y="4399608"/>
            <a:ext cx="4896544" cy="2405350"/>
          </a:xfrm>
          <a:prstGeom prst="roundRect">
            <a:avLst>
              <a:gd name="adj" fmla="val 626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41156" y="5364590"/>
            <a:ext cx="6048672" cy="2880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41156" y="6144882"/>
            <a:ext cx="6048672" cy="2880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399575" y="1556792"/>
            <a:ext cx="0" cy="475200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741156" y="2244939"/>
            <a:ext cx="6048672" cy="2880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41156" y="3014755"/>
            <a:ext cx="6048672" cy="3214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41156" y="4087463"/>
            <a:ext cx="6048672" cy="7303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Заголовок 3"/>
          <p:cNvSpPr txBox="1">
            <a:spLocks/>
          </p:cNvSpPr>
          <p:nvPr/>
        </p:nvSpPr>
        <p:spPr>
          <a:xfrm>
            <a:off x="3216277" y="9192"/>
            <a:ext cx="5904060" cy="7673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Изменения относительно ред.3.2</a:t>
            </a:r>
            <a:b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 части констант и некоторых настроек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789"/>
            <a:ext cx="21659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1С: Управление холдингом 3.3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3352" y="1556792"/>
            <a:ext cx="6552728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Константа «Не требовать регистрации участников по открытым способам закупок» - исключена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Функционал перенесен в Способы закупок.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Константа «Вести учет номенклатуры по странам» - исключена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Страны обязательны для учета национального режима 223-ФЗ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Правила заполнения статей бюджета (по категории закупок, по категории в рамках функционального направления) - исключена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Доступ к статьям определяет настройка «Ограничивать статьи по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функциональному направлению». В рамках ФН пользователь может выбирать любую статью.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Отказались от кросс-таблиц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        Сохранили только в Заявка на обеспечение и Предложение участника.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Место поставки – самостоятельная аналитика.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        Можно добавлять дополнительные реквизиты, создавая свои смыслы.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3216" y="2504860"/>
            <a:ext cx="4619408" cy="2813261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31" name="Овал 30"/>
          <p:cNvSpPr/>
          <p:nvPr/>
        </p:nvSpPr>
        <p:spPr>
          <a:xfrm>
            <a:off x="288222" y="1621470"/>
            <a:ext cx="216000" cy="216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288222" y="2657695"/>
            <a:ext cx="216000" cy="216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288222" y="3444847"/>
            <a:ext cx="216000" cy="216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288222" y="4970144"/>
            <a:ext cx="216000" cy="216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288222" y="5770760"/>
            <a:ext cx="216000" cy="216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2304" y="5503314"/>
            <a:ext cx="1731844" cy="1238054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7192366" y="5364278"/>
            <a:ext cx="149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Доп.реквизиты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99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6188"/>
    </mc:Choice>
    <mc:Fallback xmlns="">
      <p:transition advTm="561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21" grpId="0" animBg="1"/>
      <p:bldP spid="4" grpId="0" animBg="1"/>
      <p:bldP spid="11" grpId="0" animBg="1"/>
      <p:bldP spid="12" grpId="0" animBg="1"/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Заголовок 3"/>
          <p:cNvSpPr txBox="1">
            <a:spLocks/>
          </p:cNvSpPr>
          <p:nvPr/>
        </p:nvSpPr>
        <p:spPr>
          <a:xfrm>
            <a:off x="3216277" y="9192"/>
            <a:ext cx="5904060" cy="7673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Стандартная интеграция с ЭТП </a:t>
            </a:r>
            <a:r>
              <a:rPr lang="ru-RU" altLang="ru-RU" sz="2000" dirty="0" err="1">
                <a:latin typeface="Arial Narrow" panose="020B0606020202030204" pitchFamily="34" charset="0"/>
                <a:cs typeface="Arial" panose="020B0604020202020204" pitchFamily="34" charset="0"/>
              </a:rPr>
              <a:t>Бидзаар</a:t>
            </a:r>
            <a:r>
              <a:rPr lang="ru-RU" alt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br>
              <a:rPr lang="ru-RU" altLang="ru-RU" sz="2000" dirty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alt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Выбор поставщика на ЭТП.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789"/>
            <a:ext cx="21659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Impact" panose="020B0806030902050204" pitchFamily="34" charset="0"/>
              </a:rPr>
              <a:t>1С: Управление холдингом 3.3</a:t>
            </a:r>
            <a:endParaRPr lang="ru-RU" sz="12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487DB5D-6CB1-9506-8F96-F4391A82A40B}"/>
              </a:ext>
            </a:extLst>
          </p:cNvPr>
          <p:cNvSpPr/>
          <p:nvPr/>
        </p:nvSpPr>
        <p:spPr>
          <a:xfrm>
            <a:off x="7066831" y="2474067"/>
            <a:ext cx="1512168" cy="7767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defTabSz="96771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kern="0" dirty="0">
                <a:latin typeface="Arial Narrow" panose="020B0606020202030204" pitchFamily="34" charset="0"/>
                <a:cs typeface="+mn-cs"/>
              </a:rPr>
              <a:t>Запрос коммерческих предложений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487DB5D-6CB1-9506-8F96-F4391A82A40B}"/>
              </a:ext>
            </a:extLst>
          </p:cNvPr>
          <p:cNvSpPr/>
          <p:nvPr/>
        </p:nvSpPr>
        <p:spPr>
          <a:xfrm>
            <a:off x="7752184" y="3535358"/>
            <a:ext cx="1512168" cy="7767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defTabSz="96771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kern="0" dirty="0">
                <a:latin typeface="Arial Narrow" panose="020B0606020202030204" pitchFamily="34" charset="0"/>
                <a:cs typeface="+mn-cs"/>
              </a:rPr>
              <a:t>ЭТП</a:t>
            </a:r>
            <a:br>
              <a:rPr lang="ru-RU" sz="1400" kern="0" dirty="0">
                <a:latin typeface="Arial Narrow" panose="020B0606020202030204" pitchFamily="34" charset="0"/>
                <a:cs typeface="+mn-cs"/>
              </a:rPr>
            </a:br>
            <a:r>
              <a:rPr lang="ru-RU" sz="1400" kern="0" dirty="0" err="1">
                <a:latin typeface="Arial Narrow" panose="020B0606020202030204" pitchFamily="34" charset="0"/>
                <a:cs typeface="+mn-cs"/>
              </a:rPr>
              <a:t>Бидзаар</a:t>
            </a:r>
            <a:endParaRPr lang="ru-RU" sz="1400" kern="0" dirty="0"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487DB5D-6CB1-9506-8F96-F4391A82A40B}"/>
              </a:ext>
            </a:extLst>
          </p:cNvPr>
          <p:cNvSpPr/>
          <p:nvPr/>
        </p:nvSpPr>
        <p:spPr>
          <a:xfrm>
            <a:off x="8292244" y="4600516"/>
            <a:ext cx="1512168" cy="7767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defTabSz="96771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kern="0" dirty="0">
                <a:latin typeface="Arial Narrow" panose="020B0606020202030204" pitchFamily="34" charset="0"/>
                <a:cs typeface="+mn-cs"/>
              </a:rPr>
              <a:t>Коммерческие</a:t>
            </a:r>
          </a:p>
          <a:p>
            <a:pPr algn="ctr" defTabSz="96771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kern="0" dirty="0">
                <a:latin typeface="Arial Narrow" panose="020B0606020202030204" pitchFamily="34" charset="0"/>
                <a:cs typeface="+mn-cs"/>
              </a:rPr>
              <a:t>предложения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487DB5D-6CB1-9506-8F96-F4391A82A40B}"/>
              </a:ext>
            </a:extLst>
          </p:cNvPr>
          <p:cNvSpPr/>
          <p:nvPr/>
        </p:nvSpPr>
        <p:spPr>
          <a:xfrm>
            <a:off x="7968208" y="5657940"/>
            <a:ext cx="1512168" cy="7767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defTabSz="96771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kern="0" dirty="0">
                <a:latin typeface="Arial Narrow" panose="020B0606020202030204" pitchFamily="34" charset="0"/>
                <a:cs typeface="+mn-cs"/>
              </a:rPr>
              <a:t>Договоры / Заказы поставщикам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189" y="1077090"/>
            <a:ext cx="5355472" cy="2502770"/>
          </a:xfrm>
          <a:prstGeom prst="rect">
            <a:avLst/>
          </a:prstGeom>
        </p:spPr>
      </p:pic>
      <p:cxnSp>
        <p:nvCxnSpPr>
          <p:cNvPr id="54" name="Прямая со стрелкой 53"/>
          <p:cNvCxnSpPr/>
          <p:nvPr/>
        </p:nvCxnSpPr>
        <p:spPr>
          <a:xfrm>
            <a:off x="7968208" y="3250791"/>
            <a:ext cx="0" cy="284567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8563525" y="4312082"/>
            <a:ext cx="0" cy="284567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9264352" y="5373373"/>
            <a:ext cx="0" cy="284567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" name="Группа 119"/>
          <p:cNvGrpSpPr/>
          <p:nvPr/>
        </p:nvGrpSpPr>
        <p:grpSpPr>
          <a:xfrm>
            <a:off x="7365243" y="764704"/>
            <a:ext cx="4707421" cy="5673268"/>
            <a:chOff x="7365243" y="764704"/>
            <a:chExt cx="4707421" cy="5673268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B487DB5D-6CB1-9506-8F96-F4391A82A40B}"/>
                </a:ext>
              </a:extLst>
            </p:cNvPr>
            <p:cNvSpPr/>
            <p:nvPr/>
          </p:nvSpPr>
          <p:spPr>
            <a:xfrm>
              <a:off x="7536160" y="1409468"/>
              <a:ext cx="1512168" cy="7767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 cap="flat" cmpd="thickThin" algn="ctr">
              <a:solidFill>
                <a:schemeClr val="bg1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337095"/>
                        <a:gd name="connsiteY0" fmla="*/ 0 h 457200"/>
                        <a:gd name="connsiteX1" fmla="*/ 695289 w 1337095"/>
                        <a:gd name="connsiteY1" fmla="*/ 0 h 457200"/>
                        <a:gd name="connsiteX2" fmla="*/ 1337095 w 1337095"/>
                        <a:gd name="connsiteY2" fmla="*/ 0 h 457200"/>
                        <a:gd name="connsiteX3" fmla="*/ 1337095 w 1337095"/>
                        <a:gd name="connsiteY3" fmla="*/ 457200 h 457200"/>
                        <a:gd name="connsiteX4" fmla="*/ 681918 w 1337095"/>
                        <a:gd name="connsiteY4" fmla="*/ 457200 h 457200"/>
                        <a:gd name="connsiteX5" fmla="*/ 0 w 1337095"/>
                        <a:gd name="connsiteY5" fmla="*/ 457200 h 457200"/>
                        <a:gd name="connsiteX6" fmla="*/ 0 w 1337095"/>
                        <a:gd name="connsiteY6" fmla="*/ 0 h 457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337095" h="457200" fill="none" extrusionOk="0">
                          <a:moveTo>
                            <a:pt x="0" y="0"/>
                          </a:moveTo>
                          <a:cubicBezTo>
                            <a:pt x="330567" y="-8256"/>
                            <a:pt x="427511" y="-22367"/>
                            <a:pt x="695289" y="0"/>
                          </a:cubicBezTo>
                          <a:cubicBezTo>
                            <a:pt x="963067" y="22367"/>
                            <a:pt x="1198705" y="20642"/>
                            <a:pt x="1337095" y="0"/>
                          </a:cubicBezTo>
                          <a:cubicBezTo>
                            <a:pt x="1333384" y="97864"/>
                            <a:pt x="1342481" y="315005"/>
                            <a:pt x="1337095" y="457200"/>
                          </a:cubicBezTo>
                          <a:cubicBezTo>
                            <a:pt x="1120263" y="435203"/>
                            <a:pt x="992131" y="470841"/>
                            <a:pt x="681918" y="457200"/>
                          </a:cubicBezTo>
                          <a:cubicBezTo>
                            <a:pt x="371705" y="443559"/>
                            <a:pt x="215134" y="476965"/>
                            <a:pt x="0" y="457200"/>
                          </a:cubicBezTo>
                          <a:cubicBezTo>
                            <a:pt x="14505" y="230035"/>
                            <a:pt x="9219" y="92183"/>
                            <a:pt x="0" y="0"/>
                          </a:cubicBezTo>
                          <a:close/>
                        </a:path>
                        <a:path w="1337095" h="457200" stroke="0" extrusionOk="0">
                          <a:moveTo>
                            <a:pt x="0" y="0"/>
                          </a:moveTo>
                          <a:cubicBezTo>
                            <a:pt x="154254" y="-29096"/>
                            <a:pt x="443695" y="8287"/>
                            <a:pt x="655177" y="0"/>
                          </a:cubicBezTo>
                          <a:cubicBezTo>
                            <a:pt x="866659" y="-8287"/>
                            <a:pt x="1057325" y="-30796"/>
                            <a:pt x="1337095" y="0"/>
                          </a:cubicBezTo>
                          <a:cubicBezTo>
                            <a:pt x="1338134" y="227241"/>
                            <a:pt x="1330674" y="327571"/>
                            <a:pt x="1337095" y="457200"/>
                          </a:cubicBezTo>
                          <a:cubicBezTo>
                            <a:pt x="1060449" y="452359"/>
                            <a:pt x="852495" y="487804"/>
                            <a:pt x="668548" y="457200"/>
                          </a:cubicBezTo>
                          <a:cubicBezTo>
                            <a:pt x="484601" y="426596"/>
                            <a:pt x="231661" y="432874"/>
                            <a:pt x="0" y="457200"/>
                          </a:cubicBezTo>
                          <a:cubicBezTo>
                            <a:pt x="13499" y="303125"/>
                            <a:pt x="-6429" y="14793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 defTabSz="96771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400" kern="0" dirty="0">
                  <a:latin typeface="Arial Narrow" panose="020B0606020202030204" pitchFamily="34" charset="0"/>
                  <a:cs typeface="+mn-cs"/>
                </a:rPr>
                <a:t>Заявка на обеспечение</a:t>
              </a:r>
            </a:p>
          </p:txBody>
        </p:sp>
        <p:cxnSp>
          <p:nvCxnSpPr>
            <p:cNvPr id="41" name="Прямая со стрелкой 40"/>
            <p:cNvCxnSpPr>
              <a:stCxn id="8" idx="2"/>
            </p:cNvCxnSpPr>
            <p:nvPr/>
          </p:nvCxnSpPr>
          <p:spPr>
            <a:xfrm>
              <a:off x="8292244" y="2186192"/>
              <a:ext cx="0" cy="284567"/>
            </a:xfrm>
            <a:prstGeom prst="straightConnector1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 cap="flat" cmpd="thickThin" algn="ctr">
              <a:solidFill>
                <a:schemeClr val="bg1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337095"/>
                        <a:gd name="connsiteY0" fmla="*/ 0 h 457200"/>
                        <a:gd name="connsiteX1" fmla="*/ 695289 w 1337095"/>
                        <a:gd name="connsiteY1" fmla="*/ 0 h 457200"/>
                        <a:gd name="connsiteX2" fmla="*/ 1337095 w 1337095"/>
                        <a:gd name="connsiteY2" fmla="*/ 0 h 457200"/>
                        <a:gd name="connsiteX3" fmla="*/ 1337095 w 1337095"/>
                        <a:gd name="connsiteY3" fmla="*/ 457200 h 457200"/>
                        <a:gd name="connsiteX4" fmla="*/ 681918 w 1337095"/>
                        <a:gd name="connsiteY4" fmla="*/ 457200 h 457200"/>
                        <a:gd name="connsiteX5" fmla="*/ 0 w 1337095"/>
                        <a:gd name="connsiteY5" fmla="*/ 457200 h 457200"/>
                        <a:gd name="connsiteX6" fmla="*/ 0 w 1337095"/>
                        <a:gd name="connsiteY6" fmla="*/ 0 h 457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337095" h="457200" fill="none" extrusionOk="0">
                          <a:moveTo>
                            <a:pt x="0" y="0"/>
                          </a:moveTo>
                          <a:cubicBezTo>
                            <a:pt x="330567" y="-8256"/>
                            <a:pt x="427511" y="-22367"/>
                            <a:pt x="695289" y="0"/>
                          </a:cubicBezTo>
                          <a:cubicBezTo>
                            <a:pt x="963067" y="22367"/>
                            <a:pt x="1198705" y="20642"/>
                            <a:pt x="1337095" y="0"/>
                          </a:cubicBezTo>
                          <a:cubicBezTo>
                            <a:pt x="1333384" y="97864"/>
                            <a:pt x="1342481" y="315005"/>
                            <a:pt x="1337095" y="457200"/>
                          </a:cubicBezTo>
                          <a:cubicBezTo>
                            <a:pt x="1120263" y="435203"/>
                            <a:pt x="992131" y="470841"/>
                            <a:pt x="681918" y="457200"/>
                          </a:cubicBezTo>
                          <a:cubicBezTo>
                            <a:pt x="371705" y="443559"/>
                            <a:pt x="215134" y="476965"/>
                            <a:pt x="0" y="457200"/>
                          </a:cubicBezTo>
                          <a:cubicBezTo>
                            <a:pt x="14505" y="230035"/>
                            <a:pt x="9219" y="92183"/>
                            <a:pt x="0" y="0"/>
                          </a:cubicBezTo>
                          <a:close/>
                        </a:path>
                        <a:path w="1337095" h="457200" stroke="0" extrusionOk="0">
                          <a:moveTo>
                            <a:pt x="0" y="0"/>
                          </a:moveTo>
                          <a:cubicBezTo>
                            <a:pt x="154254" y="-29096"/>
                            <a:pt x="443695" y="8287"/>
                            <a:pt x="655177" y="0"/>
                          </a:cubicBezTo>
                          <a:cubicBezTo>
                            <a:pt x="866659" y="-8287"/>
                            <a:pt x="1057325" y="-30796"/>
                            <a:pt x="1337095" y="0"/>
                          </a:cubicBezTo>
                          <a:cubicBezTo>
                            <a:pt x="1338134" y="227241"/>
                            <a:pt x="1330674" y="327571"/>
                            <a:pt x="1337095" y="457200"/>
                          </a:cubicBezTo>
                          <a:cubicBezTo>
                            <a:pt x="1060449" y="452359"/>
                            <a:pt x="852495" y="487804"/>
                            <a:pt x="668548" y="457200"/>
                          </a:cubicBezTo>
                          <a:cubicBezTo>
                            <a:pt x="484601" y="426596"/>
                            <a:pt x="231661" y="432874"/>
                            <a:pt x="0" y="457200"/>
                          </a:cubicBezTo>
                          <a:cubicBezTo>
                            <a:pt x="13499" y="303125"/>
                            <a:pt x="-6429" y="14793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</p:cxnSp>
        <p:sp>
          <p:nvSpPr>
            <p:cNvPr id="115" name="TextBox 114"/>
            <p:cNvSpPr txBox="1"/>
            <p:nvPr/>
          </p:nvSpPr>
          <p:spPr>
            <a:xfrm>
              <a:off x="10299346" y="1770724"/>
              <a:ext cx="1636390" cy="644312"/>
            </a:xfrm>
            <a:prstGeom prst="rect">
              <a:avLst/>
            </a:prstGeom>
            <a:noFill/>
            <a:ln w="28575" cap="flat" cmpd="thickThin" algn="ctr">
              <a:solidFill>
                <a:schemeClr val="bg1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337095"/>
                        <a:gd name="connsiteY0" fmla="*/ 0 h 457200"/>
                        <a:gd name="connsiteX1" fmla="*/ 695289 w 1337095"/>
                        <a:gd name="connsiteY1" fmla="*/ 0 h 457200"/>
                        <a:gd name="connsiteX2" fmla="*/ 1337095 w 1337095"/>
                        <a:gd name="connsiteY2" fmla="*/ 0 h 457200"/>
                        <a:gd name="connsiteX3" fmla="*/ 1337095 w 1337095"/>
                        <a:gd name="connsiteY3" fmla="*/ 457200 h 457200"/>
                        <a:gd name="connsiteX4" fmla="*/ 681918 w 1337095"/>
                        <a:gd name="connsiteY4" fmla="*/ 457200 h 457200"/>
                        <a:gd name="connsiteX5" fmla="*/ 0 w 1337095"/>
                        <a:gd name="connsiteY5" fmla="*/ 457200 h 457200"/>
                        <a:gd name="connsiteX6" fmla="*/ 0 w 1337095"/>
                        <a:gd name="connsiteY6" fmla="*/ 0 h 457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337095" h="457200" fill="none" extrusionOk="0">
                          <a:moveTo>
                            <a:pt x="0" y="0"/>
                          </a:moveTo>
                          <a:cubicBezTo>
                            <a:pt x="330567" y="-8256"/>
                            <a:pt x="427511" y="-22367"/>
                            <a:pt x="695289" y="0"/>
                          </a:cubicBezTo>
                          <a:cubicBezTo>
                            <a:pt x="963067" y="22367"/>
                            <a:pt x="1198705" y="20642"/>
                            <a:pt x="1337095" y="0"/>
                          </a:cubicBezTo>
                          <a:cubicBezTo>
                            <a:pt x="1333384" y="97864"/>
                            <a:pt x="1342481" y="315005"/>
                            <a:pt x="1337095" y="457200"/>
                          </a:cubicBezTo>
                          <a:cubicBezTo>
                            <a:pt x="1120263" y="435203"/>
                            <a:pt x="992131" y="470841"/>
                            <a:pt x="681918" y="457200"/>
                          </a:cubicBezTo>
                          <a:cubicBezTo>
                            <a:pt x="371705" y="443559"/>
                            <a:pt x="215134" y="476965"/>
                            <a:pt x="0" y="457200"/>
                          </a:cubicBezTo>
                          <a:cubicBezTo>
                            <a:pt x="14505" y="230035"/>
                            <a:pt x="9219" y="92183"/>
                            <a:pt x="0" y="0"/>
                          </a:cubicBezTo>
                          <a:close/>
                        </a:path>
                        <a:path w="1337095" h="457200" stroke="0" extrusionOk="0">
                          <a:moveTo>
                            <a:pt x="0" y="0"/>
                          </a:moveTo>
                          <a:cubicBezTo>
                            <a:pt x="154254" y="-29096"/>
                            <a:pt x="443695" y="8287"/>
                            <a:pt x="655177" y="0"/>
                          </a:cubicBezTo>
                          <a:cubicBezTo>
                            <a:pt x="866659" y="-8287"/>
                            <a:pt x="1057325" y="-30796"/>
                            <a:pt x="1337095" y="0"/>
                          </a:cubicBezTo>
                          <a:cubicBezTo>
                            <a:pt x="1338134" y="227241"/>
                            <a:pt x="1330674" y="327571"/>
                            <a:pt x="1337095" y="457200"/>
                          </a:cubicBezTo>
                          <a:cubicBezTo>
                            <a:pt x="1060449" y="452359"/>
                            <a:pt x="852495" y="487804"/>
                            <a:pt x="668548" y="457200"/>
                          </a:cubicBezTo>
                          <a:cubicBezTo>
                            <a:pt x="484601" y="426596"/>
                            <a:pt x="231661" y="432874"/>
                            <a:pt x="0" y="457200"/>
                          </a:cubicBezTo>
                          <a:cubicBezTo>
                            <a:pt x="13499" y="303125"/>
                            <a:pt x="-6429" y="14793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algn="ctr" defTabSz="967710" eaLnBrk="1" fontAlgn="auto" hangingPunct="1">
                <a:spcBef>
                  <a:spcPts val="0"/>
                </a:spcBef>
                <a:spcAft>
                  <a:spcPts val="0"/>
                </a:spcAft>
                <a:defRPr sz="1400" kern="0">
                  <a:latin typeface="Arial Narrow" panose="020B0606020202030204" pitchFamily="34" charset="0"/>
                  <a:cs typeface="+mn-cs"/>
                </a:defRPr>
              </a:lvl1pPr>
            </a:lstStyle>
            <a:p>
              <a:r>
                <a:rPr lang="ru-RU" b="1" dirty="0"/>
                <a:t>Выбор поставщика</a:t>
              </a:r>
              <a:br>
                <a:rPr lang="ru-RU" b="1" dirty="0"/>
              </a:br>
              <a:r>
                <a:rPr lang="ru-RU" b="1" dirty="0"/>
                <a:t>без интеграции и лотов</a:t>
              </a:r>
            </a:p>
          </p:txBody>
        </p:sp>
        <p:sp>
          <p:nvSpPr>
            <p:cNvPr id="61" name="Прямоугольник 60">
              <a:extLst>
                <a:ext uri="{FF2B5EF4-FFF2-40B4-BE49-F238E27FC236}">
                  <a16:creationId xmlns:a16="http://schemas.microsoft.com/office/drawing/2014/main" id="{B487DB5D-6CB1-9506-8F96-F4391A82A40B}"/>
                </a:ext>
              </a:extLst>
            </p:cNvPr>
            <p:cNvSpPr/>
            <p:nvPr/>
          </p:nvSpPr>
          <p:spPr>
            <a:xfrm>
              <a:off x="10187925" y="3538666"/>
              <a:ext cx="1512168" cy="7767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 cap="flat" cmpd="thickThin" algn="ctr">
              <a:solidFill>
                <a:schemeClr val="bg1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337095"/>
                        <a:gd name="connsiteY0" fmla="*/ 0 h 457200"/>
                        <a:gd name="connsiteX1" fmla="*/ 695289 w 1337095"/>
                        <a:gd name="connsiteY1" fmla="*/ 0 h 457200"/>
                        <a:gd name="connsiteX2" fmla="*/ 1337095 w 1337095"/>
                        <a:gd name="connsiteY2" fmla="*/ 0 h 457200"/>
                        <a:gd name="connsiteX3" fmla="*/ 1337095 w 1337095"/>
                        <a:gd name="connsiteY3" fmla="*/ 457200 h 457200"/>
                        <a:gd name="connsiteX4" fmla="*/ 681918 w 1337095"/>
                        <a:gd name="connsiteY4" fmla="*/ 457200 h 457200"/>
                        <a:gd name="connsiteX5" fmla="*/ 0 w 1337095"/>
                        <a:gd name="connsiteY5" fmla="*/ 457200 h 457200"/>
                        <a:gd name="connsiteX6" fmla="*/ 0 w 1337095"/>
                        <a:gd name="connsiteY6" fmla="*/ 0 h 457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337095" h="457200" fill="none" extrusionOk="0">
                          <a:moveTo>
                            <a:pt x="0" y="0"/>
                          </a:moveTo>
                          <a:cubicBezTo>
                            <a:pt x="330567" y="-8256"/>
                            <a:pt x="427511" y="-22367"/>
                            <a:pt x="695289" y="0"/>
                          </a:cubicBezTo>
                          <a:cubicBezTo>
                            <a:pt x="963067" y="22367"/>
                            <a:pt x="1198705" y="20642"/>
                            <a:pt x="1337095" y="0"/>
                          </a:cubicBezTo>
                          <a:cubicBezTo>
                            <a:pt x="1333384" y="97864"/>
                            <a:pt x="1342481" y="315005"/>
                            <a:pt x="1337095" y="457200"/>
                          </a:cubicBezTo>
                          <a:cubicBezTo>
                            <a:pt x="1120263" y="435203"/>
                            <a:pt x="992131" y="470841"/>
                            <a:pt x="681918" y="457200"/>
                          </a:cubicBezTo>
                          <a:cubicBezTo>
                            <a:pt x="371705" y="443559"/>
                            <a:pt x="215134" y="476965"/>
                            <a:pt x="0" y="457200"/>
                          </a:cubicBezTo>
                          <a:cubicBezTo>
                            <a:pt x="14505" y="230035"/>
                            <a:pt x="9219" y="92183"/>
                            <a:pt x="0" y="0"/>
                          </a:cubicBezTo>
                          <a:close/>
                        </a:path>
                        <a:path w="1337095" h="457200" stroke="0" extrusionOk="0">
                          <a:moveTo>
                            <a:pt x="0" y="0"/>
                          </a:moveTo>
                          <a:cubicBezTo>
                            <a:pt x="154254" y="-29096"/>
                            <a:pt x="443695" y="8287"/>
                            <a:pt x="655177" y="0"/>
                          </a:cubicBezTo>
                          <a:cubicBezTo>
                            <a:pt x="866659" y="-8287"/>
                            <a:pt x="1057325" y="-30796"/>
                            <a:pt x="1337095" y="0"/>
                          </a:cubicBezTo>
                          <a:cubicBezTo>
                            <a:pt x="1338134" y="227241"/>
                            <a:pt x="1330674" y="327571"/>
                            <a:pt x="1337095" y="457200"/>
                          </a:cubicBezTo>
                          <a:cubicBezTo>
                            <a:pt x="1060449" y="452359"/>
                            <a:pt x="852495" y="487804"/>
                            <a:pt x="668548" y="457200"/>
                          </a:cubicBezTo>
                          <a:cubicBezTo>
                            <a:pt x="484601" y="426596"/>
                            <a:pt x="231661" y="432874"/>
                            <a:pt x="0" y="457200"/>
                          </a:cubicBezTo>
                          <a:cubicBezTo>
                            <a:pt x="13499" y="303125"/>
                            <a:pt x="-6429" y="14793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 defTabSz="96771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400" kern="0" dirty="0">
                  <a:latin typeface="Arial Narrow" panose="020B0606020202030204" pitchFamily="34" charset="0"/>
                  <a:cs typeface="+mn-cs"/>
                </a:rPr>
                <a:t>Запрос коммерческих предложений</a:t>
              </a:r>
            </a:p>
          </p:txBody>
        </p:sp>
        <p:sp>
          <p:nvSpPr>
            <p:cNvPr id="62" name="Прямоугольник 61">
              <a:extLst>
                <a:ext uri="{FF2B5EF4-FFF2-40B4-BE49-F238E27FC236}">
                  <a16:creationId xmlns:a16="http://schemas.microsoft.com/office/drawing/2014/main" id="{B487DB5D-6CB1-9506-8F96-F4391A82A40B}"/>
                </a:ext>
              </a:extLst>
            </p:cNvPr>
            <p:cNvSpPr/>
            <p:nvPr/>
          </p:nvSpPr>
          <p:spPr>
            <a:xfrm>
              <a:off x="10461610" y="2481242"/>
              <a:ext cx="1512168" cy="7767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 cap="flat" cmpd="thickThin" algn="ctr">
              <a:solidFill>
                <a:schemeClr val="bg1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337095"/>
                        <a:gd name="connsiteY0" fmla="*/ 0 h 457200"/>
                        <a:gd name="connsiteX1" fmla="*/ 695289 w 1337095"/>
                        <a:gd name="connsiteY1" fmla="*/ 0 h 457200"/>
                        <a:gd name="connsiteX2" fmla="*/ 1337095 w 1337095"/>
                        <a:gd name="connsiteY2" fmla="*/ 0 h 457200"/>
                        <a:gd name="connsiteX3" fmla="*/ 1337095 w 1337095"/>
                        <a:gd name="connsiteY3" fmla="*/ 457200 h 457200"/>
                        <a:gd name="connsiteX4" fmla="*/ 681918 w 1337095"/>
                        <a:gd name="connsiteY4" fmla="*/ 457200 h 457200"/>
                        <a:gd name="connsiteX5" fmla="*/ 0 w 1337095"/>
                        <a:gd name="connsiteY5" fmla="*/ 457200 h 457200"/>
                        <a:gd name="connsiteX6" fmla="*/ 0 w 1337095"/>
                        <a:gd name="connsiteY6" fmla="*/ 0 h 457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337095" h="457200" fill="none" extrusionOk="0">
                          <a:moveTo>
                            <a:pt x="0" y="0"/>
                          </a:moveTo>
                          <a:cubicBezTo>
                            <a:pt x="330567" y="-8256"/>
                            <a:pt x="427511" y="-22367"/>
                            <a:pt x="695289" y="0"/>
                          </a:cubicBezTo>
                          <a:cubicBezTo>
                            <a:pt x="963067" y="22367"/>
                            <a:pt x="1198705" y="20642"/>
                            <a:pt x="1337095" y="0"/>
                          </a:cubicBezTo>
                          <a:cubicBezTo>
                            <a:pt x="1333384" y="97864"/>
                            <a:pt x="1342481" y="315005"/>
                            <a:pt x="1337095" y="457200"/>
                          </a:cubicBezTo>
                          <a:cubicBezTo>
                            <a:pt x="1120263" y="435203"/>
                            <a:pt x="992131" y="470841"/>
                            <a:pt x="681918" y="457200"/>
                          </a:cubicBezTo>
                          <a:cubicBezTo>
                            <a:pt x="371705" y="443559"/>
                            <a:pt x="215134" y="476965"/>
                            <a:pt x="0" y="457200"/>
                          </a:cubicBezTo>
                          <a:cubicBezTo>
                            <a:pt x="14505" y="230035"/>
                            <a:pt x="9219" y="92183"/>
                            <a:pt x="0" y="0"/>
                          </a:cubicBezTo>
                          <a:close/>
                        </a:path>
                        <a:path w="1337095" h="457200" stroke="0" extrusionOk="0">
                          <a:moveTo>
                            <a:pt x="0" y="0"/>
                          </a:moveTo>
                          <a:cubicBezTo>
                            <a:pt x="154254" y="-29096"/>
                            <a:pt x="443695" y="8287"/>
                            <a:pt x="655177" y="0"/>
                          </a:cubicBezTo>
                          <a:cubicBezTo>
                            <a:pt x="866659" y="-8287"/>
                            <a:pt x="1057325" y="-30796"/>
                            <a:pt x="1337095" y="0"/>
                          </a:cubicBezTo>
                          <a:cubicBezTo>
                            <a:pt x="1338134" y="227241"/>
                            <a:pt x="1330674" y="327571"/>
                            <a:pt x="1337095" y="457200"/>
                          </a:cubicBezTo>
                          <a:cubicBezTo>
                            <a:pt x="1060449" y="452359"/>
                            <a:pt x="852495" y="487804"/>
                            <a:pt x="668548" y="457200"/>
                          </a:cubicBezTo>
                          <a:cubicBezTo>
                            <a:pt x="484601" y="426596"/>
                            <a:pt x="231661" y="432874"/>
                            <a:pt x="0" y="457200"/>
                          </a:cubicBezTo>
                          <a:cubicBezTo>
                            <a:pt x="13499" y="303125"/>
                            <a:pt x="-6429" y="14793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 defTabSz="96771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400" kern="0" dirty="0">
                  <a:latin typeface="Arial Narrow" panose="020B0606020202030204" pitchFamily="34" charset="0"/>
                  <a:cs typeface="+mn-cs"/>
                </a:rPr>
                <a:t>Заявка на обеспечение</a:t>
              </a:r>
            </a:p>
          </p:txBody>
        </p:sp>
        <p:sp>
          <p:nvSpPr>
            <p:cNvPr id="64" name="Прямоугольник 63">
              <a:extLst>
                <a:ext uri="{FF2B5EF4-FFF2-40B4-BE49-F238E27FC236}">
                  <a16:creationId xmlns:a16="http://schemas.microsoft.com/office/drawing/2014/main" id="{B487DB5D-6CB1-9506-8F96-F4391A82A40B}"/>
                </a:ext>
              </a:extLst>
            </p:cNvPr>
            <p:cNvSpPr/>
            <p:nvPr/>
          </p:nvSpPr>
          <p:spPr>
            <a:xfrm>
              <a:off x="10560496" y="4603824"/>
              <a:ext cx="1512168" cy="7767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 cap="flat" cmpd="thickThin" algn="ctr">
              <a:solidFill>
                <a:schemeClr val="bg1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337095"/>
                        <a:gd name="connsiteY0" fmla="*/ 0 h 457200"/>
                        <a:gd name="connsiteX1" fmla="*/ 695289 w 1337095"/>
                        <a:gd name="connsiteY1" fmla="*/ 0 h 457200"/>
                        <a:gd name="connsiteX2" fmla="*/ 1337095 w 1337095"/>
                        <a:gd name="connsiteY2" fmla="*/ 0 h 457200"/>
                        <a:gd name="connsiteX3" fmla="*/ 1337095 w 1337095"/>
                        <a:gd name="connsiteY3" fmla="*/ 457200 h 457200"/>
                        <a:gd name="connsiteX4" fmla="*/ 681918 w 1337095"/>
                        <a:gd name="connsiteY4" fmla="*/ 457200 h 457200"/>
                        <a:gd name="connsiteX5" fmla="*/ 0 w 1337095"/>
                        <a:gd name="connsiteY5" fmla="*/ 457200 h 457200"/>
                        <a:gd name="connsiteX6" fmla="*/ 0 w 1337095"/>
                        <a:gd name="connsiteY6" fmla="*/ 0 h 457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337095" h="457200" fill="none" extrusionOk="0">
                          <a:moveTo>
                            <a:pt x="0" y="0"/>
                          </a:moveTo>
                          <a:cubicBezTo>
                            <a:pt x="330567" y="-8256"/>
                            <a:pt x="427511" y="-22367"/>
                            <a:pt x="695289" y="0"/>
                          </a:cubicBezTo>
                          <a:cubicBezTo>
                            <a:pt x="963067" y="22367"/>
                            <a:pt x="1198705" y="20642"/>
                            <a:pt x="1337095" y="0"/>
                          </a:cubicBezTo>
                          <a:cubicBezTo>
                            <a:pt x="1333384" y="97864"/>
                            <a:pt x="1342481" y="315005"/>
                            <a:pt x="1337095" y="457200"/>
                          </a:cubicBezTo>
                          <a:cubicBezTo>
                            <a:pt x="1120263" y="435203"/>
                            <a:pt x="992131" y="470841"/>
                            <a:pt x="681918" y="457200"/>
                          </a:cubicBezTo>
                          <a:cubicBezTo>
                            <a:pt x="371705" y="443559"/>
                            <a:pt x="215134" y="476965"/>
                            <a:pt x="0" y="457200"/>
                          </a:cubicBezTo>
                          <a:cubicBezTo>
                            <a:pt x="14505" y="230035"/>
                            <a:pt x="9219" y="92183"/>
                            <a:pt x="0" y="0"/>
                          </a:cubicBezTo>
                          <a:close/>
                        </a:path>
                        <a:path w="1337095" h="457200" stroke="0" extrusionOk="0">
                          <a:moveTo>
                            <a:pt x="0" y="0"/>
                          </a:moveTo>
                          <a:cubicBezTo>
                            <a:pt x="154254" y="-29096"/>
                            <a:pt x="443695" y="8287"/>
                            <a:pt x="655177" y="0"/>
                          </a:cubicBezTo>
                          <a:cubicBezTo>
                            <a:pt x="866659" y="-8287"/>
                            <a:pt x="1057325" y="-30796"/>
                            <a:pt x="1337095" y="0"/>
                          </a:cubicBezTo>
                          <a:cubicBezTo>
                            <a:pt x="1338134" y="227241"/>
                            <a:pt x="1330674" y="327571"/>
                            <a:pt x="1337095" y="457200"/>
                          </a:cubicBezTo>
                          <a:cubicBezTo>
                            <a:pt x="1060449" y="452359"/>
                            <a:pt x="852495" y="487804"/>
                            <a:pt x="668548" y="457200"/>
                          </a:cubicBezTo>
                          <a:cubicBezTo>
                            <a:pt x="484601" y="426596"/>
                            <a:pt x="231661" y="432874"/>
                            <a:pt x="0" y="457200"/>
                          </a:cubicBezTo>
                          <a:cubicBezTo>
                            <a:pt x="13499" y="303125"/>
                            <a:pt x="-6429" y="14793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 defTabSz="96771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400" kern="0" dirty="0">
                  <a:latin typeface="Arial Narrow" panose="020B0606020202030204" pitchFamily="34" charset="0"/>
                  <a:cs typeface="+mn-cs"/>
                </a:rPr>
                <a:t>Коммерческие</a:t>
              </a:r>
            </a:p>
            <a:p>
              <a:pPr algn="ctr" defTabSz="96771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400" kern="0" dirty="0">
                  <a:latin typeface="Arial Narrow" panose="020B0606020202030204" pitchFamily="34" charset="0"/>
                  <a:cs typeface="+mn-cs"/>
                </a:rPr>
                <a:t>предложения</a:t>
              </a:r>
            </a:p>
          </p:txBody>
        </p:sp>
        <p:sp>
          <p:nvSpPr>
            <p:cNvPr id="65" name="Прямоугольник 64">
              <a:extLst>
                <a:ext uri="{FF2B5EF4-FFF2-40B4-BE49-F238E27FC236}">
                  <a16:creationId xmlns:a16="http://schemas.microsoft.com/office/drawing/2014/main" id="{B487DB5D-6CB1-9506-8F96-F4391A82A40B}"/>
                </a:ext>
              </a:extLst>
            </p:cNvPr>
            <p:cNvSpPr/>
            <p:nvPr/>
          </p:nvSpPr>
          <p:spPr>
            <a:xfrm>
              <a:off x="10236460" y="5661248"/>
              <a:ext cx="1512168" cy="7767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 cap="flat" cmpd="thickThin" algn="ctr">
              <a:solidFill>
                <a:schemeClr val="bg1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337095"/>
                        <a:gd name="connsiteY0" fmla="*/ 0 h 457200"/>
                        <a:gd name="connsiteX1" fmla="*/ 695289 w 1337095"/>
                        <a:gd name="connsiteY1" fmla="*/ 0 h 457200"/>
                        <a:gd name="connsiteX2" fmla="*/ 1337095 w 1337095"/>
                        <a:gd name="connsiteY2" fmla="*/ 0 h 457200"/>
                        <a:gd name="connsiteX3" fmla="*/ 1337095 w 1337095"/>
                        <a:gd name="connsiteY3" fmla="*/ 457200 h 457200"/>
                        <a:gd name="connsiteX4" fmla="*/ 681918 w 1337095"/>
                        <a:gd name="connsiteY4" fmla="*/ 457200 h 457200"/>
                        <a:gd name="connsiteX5" fmla="*/ 0 w 1337095"/>
                        <a:gd name="connsiteY5" fmla="*/ 457200 h 457200"/>
                        <a:gd name="connsiteX6" fmla="*/ 0 w 1337095"/>
                        <a:gd name="connsiteY6" fmla="*/ 0 h 457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337095" h="457200" fill="none" extrusionOk="0">
                          <a:moveTo>
                            <a:pt x="0" y="0"/>
                          </a:moveTo>
                          <a:cubicBezTo>
                            <a:pt x="330567" y="-8256"/>
                            <a:pt x="427511" y="-22367"/>
                            <a:pt x="695289" y="0"/>
                          </a:cubicBezTo>
                          <a:cubicBezTo>
                            <a:pt x="963067" y="22367"/>
                            <a:pt x="1198705" y="20642"/>
                            <a:pt x="1337095" y="0"/>
                          </a:cubicBezTo>
                          <a:cubicBezTo>
                            <a:pt x="1333384" y="97864"/>
                            <a:pt x="1342481" y="315005"/>
                            <a:pt x="1337095" y="457200"/>
                          </a:cubicBezTo>
                          <a:cubicBezTo>
                            <a:pt x="1120263" y="435203"/>
                            <a:pt x="992131" y="470841"/>
                            <a:pt x="681918" y="457200"/>
                          </a:cubicBezTo>
                          <a:cubicBezTo>
                            <a:pt x="371705" y="443559"/>
                            <a:pt x="215134" y="476965"/>
                            <a:pt x="0" y="457200"/>
                          </a:cubicBezTo>
                          <a:cubicBezTo>
                            <a:pt x="14505" y="230035"/>
                            <a:pt x="9219" y="92183"/>
                            <a:pt x="0" y="0"/>
                          </a:cubicBezTo>
                          <a:close/>
                        </a:path>
                        <a:path w="1337095" h="457200" stroke="0" extrusionOk="0">
                          <a:moveTo>
                            <a:pt x="0" y="0"/>
                          </a:moveTo>
                          <a:cubicBezTo>
                            <a:pt x="154254" y="-29096"/>
                            <a:pt x="443695" y="8287"/>
                            <a:pt x="655177" y="0"/>
                          </a:cubicBezTo>
                          <a:cubicBezTo>
                            <a:pt x="866659" y="-8287"/>
                            <a:pt x="1057325" y="-30796"/>
                            <a:pt x="1337095" y="0"/>
                          </a:cubicBezTo>
                          <a:cubicBezTo>
                            <a:pt x="1338134" y="227241"/>
                            <a:pt x="1330674" y="327571"/>
                            <a:pt x="1337095" y="457200"/>
                          </a:cubicBezTo>
                          <a:cubicBezTo>
                            <a:pt x="1060449" y="452359"/>
                            <a:pt x="852495" y="487804"/>
                            <a:pt x="668548" y="457200"/>
                          </a:cubicBezTo>
                          <a:cubicBezTo>
                            <a:pt x="484601" y="426596"/>
                            <a:pt x="231661" y="432874"/>
                            <a:pt x="0" y="457200"/>
                          </a:cubicBezTo>
                          <a:cubicBezTo>
                            <a:pt x="13499" y="303125"/>
                            <a:pt x="-6429" y="14793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 defTabSz="96771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400" kern="0" dirty="0">
                  <a:latin typeface="Arial Narrow" panose="020B0606020202030204" pitchFamily="34" charset="0"/>
                  <a:cs typeface="+mn-cs"/>
                </a:rPr>
                <a:t>Договоры / Заказы поставщикам</a:t>
              </a:r>
            </a:p>
          </p:txBody>
        </p:sp>
        <p:cxnSp>
          <p:nvCxnSpPr>
            <p:cNvPr id="66" name="Прямая со стрелкой 65"/>
            <p:cNvCxnSpPr>
              <a:stCxn id="62" idx="2"/>
            </p:cNvCxnSpPr>
            <p:nvPr/>
          </p:nvCxnSpPr>
          <p:spPr>
            <a:xfrm>
              <a:off x="11217694" y="3257966"/>
              <a:ext cx="0" cy="284567"/>
            </a:xfrm>
            <a:prstGeom prst="straightConnector1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 cap="flat" cmpd="thickThin" algn="ctr">
              <a:solidFill>
                <a:schemeClr val="bg1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337095"/>
                        <a:gd name="connsiteY0" fmla="*/ 0 h 457200"/>
                        <a:gd name="connsiteX1" fmla="*/ 695289 w 1337095"/>
                        <a:gd name="connsiteY1" fmla="*/ 0 h 457200"/>
                        <a:gd name="connsiteX2" fmla="*/ 1337095 w 1337095"/>
                        <a:gd name="connsiteY2" fmla="*/ 0 h 457200"/>
                        <a:gd name="connsiteX3" fmla="*/ 1337095 w 1337095"/>
                        <a:gd name="connsiteY3" fmla="*/ 457200 h 457200"/>
                        <a:gd name="connsiteX4" fmla="*/ 681918 w 1337095"/>
                        <a:gd name="connsiteY4" fmla="*/ 457200 h 457200"/>
                        <a:gd name="connsiteX5" fmla="*/ 0 w 1337095"/>
                        <a:gd name="connsiteY5" fmla="*/ 457200 h 457200"/>
                        <a:gd name="connsiteX6" fmla="*/ 0 w 1337095"/>
                        <a:gd name="connsiteY6" fmla="*/ 0 h 457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337095" h="457200" fill="none" extrusionOk="0">
                          <a:moveTo>
                            <a:pt x="0" y="0"/>
                          </a:moveTo>
                          <a:cubicBezTo>
                            <a:pt x="330567" y="-8256"/>
                            <a:pt x="427511" y="-22367"/>
                            <a:pt x="695289" y="0"/>
                          </a:cubicBezTo>
                          <a:cubicBezTo>
                            <a:pt x="963067" y="22367"/>
                            <a:pt x="1198705" y="20642"/>
                            <a:pt x="1337095" y="0"/>
                          </a:cubicBezTo>
                          <a:cubicBezTo>
                            <a:pt x="1333384" y="97864"/>
                            <a:pt x="1342481" y="315005"/>
                            <a:pt x="1337095" y="457200"/>
                          </a:cubicBezTo>
                          <a:cubicBezTo>
                            <a:pt x="1120263" y="435203"/>
                            <a:pt x="992131" y="470841"/>
                            <a:pt x="681918" y="457200"/>
                          </a:cubicBezTo>
                          <a:cubicBezTo>
                            <a:pt x="371705" y="443559"/>
                            <a:pt x="215134" y="476965"/>
                            <a:pt x="0" y="457200"/>
                          </a:cubicBezTo>
                          <a:cubicBezTo>
                            <a:pt x="14505" y="230035"/>
                            <a:pt x="9219" y="92183"/>
                            <a:pt x="0" y="0"/>
                          </a:cubicBezTo>
                          <a:close/>
                        </a:path>
                        <a:path w="1337095" h="457200" stroke="0" extrusionOk="0">
                          <a:moveTo>
                            <a:pt x="0" y="0"/>
                          </a:moveTo>
                          <a:cubicBezTo>
                            <a:pt x="154254" y="-29096"/>
                            <a:pt x="443695" y="8287"/>
                            <a:pt x="655177" y="0"/>
                          </a:cubicBezTo>
                          <a:cubicBezTo>
                            <a:pt x="866659" y="-8287"/>
                            <a:pt x="1057325" y="-30796"/>
                            <a:pt x="1337095" y="0"/>
                          </a:cubicBezTo>
                          <a:cubicBezTo>
                            <a:pt x="1338134" y="227241"/>
                            <a:pt x="1330674" y="327571"/>
                            <a:pt x="1337095" y="457200"/>
                          </a:cubicBezTo>
                          <a:cubicBezTo>
                            <a:pt x="1060449" y="452359"/>
                            <a:pt x="852495" y="487804"/>
                            <a:pt x="668548" y="457200"/>
                          </a:cubicBezTo>
                          <a:cubicBezTo>
                            <a:pt x="484601" y="426596"/>
                            <a:pt x="231661" y="432874"/>
                            <a:pt x="0" y="457200"/>
                          </a:cubicBezTo>
                          <a:cubicBezTo>
                            <a:pt x="13499" y="303125"/>
                            <a:pt x="-6429" y="14793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</p:cxnSp>
        <p:cxnSp>
          <p:nvCxnSpPr>
            <p:cNvPr id="68" name="Прямая со стрелкой 67"/>
            <p:cNvCxnSpPr/>
            <p:nvPr/>
          </p:nvCxnSpPr>
          <p:spPr>
            <a:xfrm>
              <a:off x="10831777" y="4315390"/>
              <a:ext cx="0" cy="284567"/>
            </a:xfrm>
            <a:prstGeom prst="straightConnector1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 cap="flat" cmpd="thickThin" algn="ctr">
              <a:solidFill>
                <a:schemeClr val="bg1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337095"/>
                        <a:gd name="connsiteY0" fmla="*/ 0 h 457200"/>
                        <a:gd name="connsiteX1" fmla="*/ 695289 w 1337095"/>
                        <a:gd name="connsiteY1" fmla="*/ 0 h 457200"/>
                        <a:gd name="connsiteX2" fmla="*/ 1337095 w 1337095"/>
                        <a:gd name="connsiteY2" fmla="*/ 0 h 457200"/>
                        <a:gd name="connsiteX3" fmla="*/ 1337095 w 1337095"/>
                        <a:gd name="connsiteY3" fmla="*/ 457200 h 457200"/>
                        <a:gd name="connsiteX4" fmla="*/ 681918 w 1337095"/>
                        <a:gd name="connsiteY4" fmla="*/ 457200 h 457200"/>
                        <a:gd name="connsiteX5" fmla="*/ 0 w 1337095"/>
                        <a:gd name="connsiteY5" fmla="*/ 457200 h 457200"/>
                        <a:gd name="connsiteX6" fmla="*/ 0 w 1337095"/>
                        <a:gd name="connsiteY6" fmla="*/ 0 h 457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337095" h="457200" fill="none" extrusionOk="0">
                          <a:moveTo>
                            <a:pt x="0" y="0"/>
                          </a:moveTo>
                          <a:cubicBezTo>
                            <a:pt x="330567" y="-8256"/>
                            <a:pt x="427511" y="-22367"/>
                            <a:pt x="695289" y="0"/>
                          </a:cubicBezTo>
                          <a:cubicBezTo>
                            <a:pt x="963067" y="22367"/>
                            <a:pt x="1198705" y="20642"/>
                            <a:pt x="1337095" y="0"/>
                          </a:cubicBezTo>
                          <a:cubicBezTo>
                            <a:pt x="1333384" y="97864"/>
                            <a:pt x="1342481" y="315005"/>
                            <a:pt x="1337095" y="457200"/>
                          </a:cubicBezTo>
                          <a:cubicBezTo>
                            <a:pt x="1120263" y="435203"/>
                            <a:pt x="992131" y="470841"/>
                            <a:pt x="681918" y="457200"/>
                          </a:cubicBezTo>
                          <a:cubicBezTo>
                            <a:pt x="371705" y="443559"/>
                            <a:pt x="215134" y="476965"/>
                            <a:pt x="0" y="457200"/>
                          </a:cubicBezTo>
                          <a:cubicBezTo>
                            <a:pt x="14505" y="230035"/>
                            <a:pt x="9219" y="92183"/>
                            <a:pt x="0" y="0"/>
                          </a:cubicBezTo>
                          <a:close/>
                        </a:path>
                        <a:path w="1337095" h="457200" stroke="0" extrusionOk="0">
                          <a:moveTo>
                            <a:pt x="0" y="0"/>
                          </a:moveTo>
                          <a:cubicBezTo>
                            <a:pt x="154254" y="-29096"/>
                            <a:pt x="443695" y="8287"/>
                            <a:pt x="655177" y="0"/>
                          </a:cubicBezTo>
                          <a:cubicBezTo>
                            <a:pt x="866659" y="-8287"/>
                            <a:pt x="1057325" y="-30796"/>
                            <a:pt x="1337095" y="0"/>
                          </a:cubicBezTo>
                          <a:cubicBezTo>
                            <a:pt x="1338134" y="227241"/>
                            <a:pt x="1330674" y="327571"/>
                            <a:pt x="1337095" y="457200"/>
                          </a:cubicBezTo>
                          <a:cubicBezTo>
                            <a:pt x="1060449" y="452359"/>
                            <a:pt x="852495" y="487804"/>
                            <a:pt x="668548" y="457200"/>
                          </a:cubicBezTo>
                          <a:cubicBezTo>
                            <a:pt x="484601" y="426596"/>
                            <a:pt x="231661" y="432874"/>
                            <a:pt x="0" y="457200"/>
                          </a:cubicBezTo>
                          <a:cubicBezTo>
                            <a:pt x="13499" y="303125"/>
                            <a:pt x="-6429" y="14793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</p:cxnSp>
        <p:cxnSp>
          <p:nvCxnSpPr>
            <p:cNvPr id="69" name="Прямая со стрелкой 68"/>
            <p:cNvCxnSpPr/>
            <p:nvPr/>
          </p:nvCxnSpPr>
          <p:spPr>
            <a:xfrm>
              <a:off x="11532604" y="5376681"/>
              <a:ext cx="0" cy="284567"/>
            </a:xfrm>
            <a:prstGeom prst="straightConnector1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 cap="flat" cmpd="thickThin" algn="ctr">
              <a:solidFill>
                <a:schemeClr val="bg1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337095"/>
                        <a:gd name="connsiteY0" fmla="*/ 0 h 457200"/>
                        <a:gd name="connsiteX1" fmla="*/ 695289 w 1337095"/>
                        <a:gd name="connsiteY1" fmla="*/ 0 h 457200"/>
                        <a:gd name="connsiteX2" fmla="*/ 1337095 w 1337095"/>
                        <a:gd name="connsiteY2" fmla="*/ 0 h 457200"/>
                        <a:gd name="connsiteX3" fmla="*/ 1337095 w 1337095"/>
                        <a:gd name="connsiteY3" fmla="*/ 457200 h 457200"/>
                        <a:gd name="connsiteX4" fmla="*/ 681918 w 1337095"/>
                        <a:gd name="connsiteY4" fmla="*/ 457200 h 457200"/>
                        <a:gd name="connsiteX5" fmla="*/ 0 w 1337095"/>
                        <a:gd name="connsiteY5" fmla="*/ 457200 h 457200"/>
                        <a:gd name="connsiteX6" fmla="*/ 0 w 1337095"/>
                        <a:gd name="connsiteY6" fmla="*/ 0 h 457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337095" h="457200" fill="none" extrusionOk="0">
                          <a:moveTo>
                            <a:pt x="0" y="0"/>
                          </a:moveTo>
                          <a:cubicBezTo>
                            <a:pt x="330567" y="-8256"/>
                            <a:pt x="427511" y="-22367"/>
                            <a:pt x="695289" y="0"/>
                          </a:cubicBezTo>
                          <a:cubicBezTo>
                            <a:pt x="963067" y="22367"/>
                            <a:pt x="1198705" y="20642"/>
                            <a:pt x="1337095" y="0"/>
                          </a:cubicBezTo>
                          <a:cubicBezTo>
                            <a:pt x="1333384" y="97864"/>
                            <a:pt x="1342481" y="315005"/>
                            <a:pt x="1337095" y="457200"/>
                          </a:cubicBezTo>
                          <a:cubicBezTo>
                            <a:pt x="1120263" y="435203"/>
                            <a:pt x="992131" y="470841"/>
                            <a:pt x="681918" y="457200"/>
                          </a:cubicBezTo>
                          <a:cubicBezTo>
                            <a:pt x="371705" y="443559"/>
                            <a:pt x="215134" y="476965"/>
                            <a:pt x="0" y="457200"/>
                          </a:cubicBezTo>
                          <a:cubicBezTo>
                            <a:pt x="14505" y="230035"/>
                            <a:pt x="9219" y="92183"/>
                            <a:pt x="0" y="0"/>
                          </a:cubicBezTo>
                          <a:close/>
                        </a:path>
                        <a:path w="1337095" h="457200" stroke="0" extrusionOk="0">
                          <a:moveTo>
                            <a:pt x="0" y="0"/>
                          </a:moveTo>
                          <a:cubicBezTo>
                            <a:pt x="154254" y="-29096"/>
                            <a:pt x="443695" y="8287"/>
                            <a:pt x="655177" y="0"/>
                          </a:cubicBezTo>
                          <a:cubicBezTo>
                            <a:pt x="866659" y="-8287"/>
                            <a:pt x="1057325" y="-30796"/>
                            <a:pt x="1337095" y="0"/>
                          </a:cubicBezTo>
                          <a:cubicBezTo>
                            <a:pt x="1338134" y="227241"/>
                            <a:pt x="1330674" y="327571"/>
                            <a:pt x="1337095" y="457200"/>
                          </a:cubicBezTo>
                          <a:cubicBezTo>
                            <a:pt x="1060449" y="452359"/>
                            <a:pt x="852495" y="487804"/>
                            <a:pt x="668548" y="457200"/>
                          </a:cubicBezTo>
                          <a:cubicBezTo>
                            <a:pt x="484601" y="426596"/>
                            <a:pt x="231661" y="432874"/>
                            <a:pt x="0" y="457200"/>
                          </a:cubicBezTo>
                          <a:cubicBezTo>
                            <a:pt x="13499" y="303125"/>
                            <a:pt x="-6429" y="14793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</p:cxnSp>
        <p:sp>
          <p:nvSpPr>
            <p:cNvPr id="47" name="TextBox 46"/>
            <p:cNvSpPr txBox="1"/>
            <p:nvPr/>
          </p:nvSpPr>
          <p:spPr>
            <a:xfrm>
              <a:off x="7365243" y="764704"/>
              <a:ext cx="1636390" cy="644312"/>
            </a:xfrm>
            <a:prstGeom prst="rect">
              <a:avLst/>
            </a:prstGeom>
            <a:noFill/>
            <a:ln w="28575" cap="flat" cmpd="thickThin" algn="ctr">
              <a:solidFill>
                <a:schemeClr val="bg1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337095"/>
                        <a:gd name="connsiteY0" fmla="*/ 0 h 457200"/>
                        <a:gd name="connsiteX1" fmla="*/ 695289 w 1337095"/>
                        <a:gd name="connsiteY1" fmla="*/ 0 h 457200"/>
                        <a:gd name="connsiteX2" fmla="*/ 1337095 w 1337095"/>
                        <a:gd name="connsiteY2" fmla="*/ 0 h 457200"/>
                        <a:gd name="connsiteX3" fmla="*/ 1337095 w 1337095"/>
                        <a:gd name="connsiteY3" fmla="*/ 457200 h 457200"/>
                        <a:gd name="connsiteX4" fmla="*/ 681918 w 1337095"/>
                        <a:gd name="connsiteY4" fmla="*/ 457200 h 457200"/>
                        <a:gd name="connsiteX5" fmla="*/ 0 w 1337095"/>
                        <a:gd name="connsiteY5" fmla="*/ 457200 h 457200"/>
                        <a:gd name="connsiteX6" fmla="*/ 0 w 1337095"/>
                        <a:gd name="connsiteY6" fmla="*/ 0 h 457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337095" h="457200" fill="none" extrusionOk="0">
                          <a:moveTo>
                            <a:pt x="0" y="0"/>
                          </a:moveTo>
                          <a:cubicBezTo>
                            <a:pt x="330567" y="-8256"/>
                            <a:pt x="427511" y="-22367"/>
                            <a:pt x="695289" y="0"/>
                          </a:cubicBezTo>
                          <a:cubicBezTo>
                            <a:pt x="963067" y="22367"/>
                            <a:pt x="1198705" y="20642"/>
                            <a:pt x="1337095" y="0"/>
                          </a:cubicBezTo>
                          <a:cubicBezTo>
                            <a:pt x="1333384" y="97864"/>
                            <a:pt x="1342481" y="315005"/>
                            <a:pt x="1337095" y="457200"/>
                          </a:cubicBezTo>
                          <a:cubicBezTo>
                            <a:pt x="1120263" y="435203"/>
                            <a:pt x="992131" y="470841"/>
                            <a:pt x="681918" y="457200"/>
                          </a:cubicBezTo>
                          <a:cubicBezTo>
                            <a:pt x="371705" y="443559"/>
                            <a:pt x="215134" y="476965"/>
                            <a:pt x="0" y="457200"/>
                          </a:cubicBezTo>
                          <a:cubicBezTo>
                            <a:pt x="14505" y="230035"/>
                            <a:pt x="9219" y="92183"/>
                            <a:pt x="0" y="0"/>
                          </a:cubicBezTo>
                          <a:close/>
                        </a:path>
                        <a:path w="1337095" h="457200" stroke="0" extrusionOk="0">
                          <a:moveTo>
                            <a:pt x="0" y="0"/>
                          </a:moveTo>
                          <a:cubicBezTo>
                            <a:pt x="154254" y="-29096"/>
                            <a:pt x="443695" y="8287"/>
                            <a:pt x="655177" y="0"/>
                          </a:cubicBezTo>
                          <a:cubicBezTo>
                            <a:pt x="866659" y="-8287"/>
                            <a:pt x="1057325" y="-30796"/>
                            <a:pt x="1337095" y="0"/>
                          </a:cubicBezTo>
                          <a:cubicBezTo>
                            <a:pt x="1338134" y="227241"/>
                            <a:pt x="1330674" y="327571"/>
                            <a:pt x="1337095" y="457200"/>
                          </a:cubicBezTo>
                          <a:cubicBezTo>
                            <a:pt x="1060449" y="452359"/>
                            <a:pt x="852495" y="487804"/>
                            <a:pt x="668548" y="457200"/>
                          </a:cubicBezTo>
                          <a:cubicBezTo>
                            <a:pt x="484601" y="426596"/>
                            <a:pt x="231661" y="432874"/>
                            <a:pt x="0" y="457200"/>
                          </a:cubicBezTo>
                          <a:cubicBezTo>
                            <a:pt x="13499" y="303125"/>
                            <a:pt x="-6429" y="14793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algn="ctr" defTabSz="967710" eaLnBrk="1" fontAlgn="auto" hangingPunct="1">
                <a:spcBef>
                  <a:spcPts val="0"/>
                </a:spcBef>
                <a:spcAft>
                  <a:spcPts val="0"/>
                </a:spcAft>
                <a:defRPr sz="1400" kern="0">
                  <a:latin typeface="Arial Narrow" panose="020B0606020202030204" pitchFamily="34" charset="0"/>
                  <a:cs typeface="+mn-cs"/>
                </a:defRPr>
              </a:lvl1pPr>
            </a:lstStyle>
            <a:p>
              <a:r>
                <a:rPr lang="ru-RU" b="1" dirty="0"/>
                <a:t>Стандартная интеграция</a:t>
              </a:r>
            </a:p>
          </p:txBody>
        </p:sp>
      </p:grpSp>
      <p:cxnSp>
        <p:nvCxnSpPr>
          <p:cNvPr id="72" name="Прямая со стрелкой 71"/>
          <p:cNvCxnSpPr/>
          <p:nvPr/>
        </p:nvCxnSpPr>
        <p:spPr>
          <a:xfrm>
            <a:off x="8287161" y="2177975"/>
            <a:ext cx="0" cy="284567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>
            <a:off x="10967232" y="3268890"/>
            <a:ext cx="0" cy="284567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>
            <a:off x="11320619" y="4312081"/>
            <a:ext cx="0" cy="284567"/>
          </a:xfrm>
          <a:prstGeom prst="straightConnector1">
            <a:avLst/>
          </a:prstGeom>
          <a:ln w="22225">
            <a:solidFill>
              <a:srgbClr val="F7275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>
            <a:off x="11018341" y="5373372"/>
            <a:ext cx="0" cy="284567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9984432" y="1409468"/>
            <a:ext cx="0" cy="5025196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89" y="4018735"/>
            <a:ext cx="7376103" cy="2095068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" t="934" r="-488" b="21001"/>
          <a:stretch/>
        </p:blipFill>
        <p:spPr>
          <a:xfrm>
            <a:off x="668770" y="3645024"/>
            <a:ext cx="6987933" cy="3015638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682" y="2049821"/>
            <a:ext cx="5193934" cy="46526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70" y="2878541"/>
            <a:ext cx="6331278" cy="3450566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" y="3469459"/>
            <a:ext cx="6415998" cy="2254378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948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2919"/>
    </mc:Choice>
    <mc:Fallback xmlns="">
      <p:transition advTm="529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Информация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1127448" y="1096129"/>
            <a:ext cx="9613529" cy="5386363"/>
            <a:chOff x="2049715" y="1414852"/>
            <a:chExt cx="9613529" cy="5386363"/>
          </a:xfrm>
        </p:grpSpPr>
        <p:sp>
          <p:nvSpPr>
            <p:cNvPr id="5" name="TextBox 4"/>
            <p:cNvSpPr txBox="1"/>
            <p:nvPr/>
          </p:nvSpPr>
          <p:spPr>
            <a:xfrm>
              <a:off x="2049715" y="4055848"/>
              <a:ext cx="9613529" cy="274536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6771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kern="0" dirty="0">
                  <a:solidFill>
                    <a:srgbClr val="000000"/>
                  </a:solidFill>
                </a:rPr>
                <a:t>Страница</a:t>
              </a:r>
              <a:r>
                <a:rPr lang="en-US" kern="0" dirty="0">
                  <a:solidFill>
                    <a:srgbClr val="000000"/>
                  </a:solidFill>
                </a:rPr>
                <a:t> </a:t>
              </a:r>
              <a:r>
                <a:rPr lang="ru-RU" kern="0" dirty="0">
                  <a:solidFill>
                    <a:srgbClr val="000000"/>
                  </a:solidFill>
                </a:rPr>
                <a:t>решения: </a:t>
              </a:r>
              <a:r>
                <a:rPr lang="ru-RU" sz="1905" kern="0" dirty="0">
                  <a:solidFill>
                    <a:srgbClr val="000000"/>
                  </a:solidFill>
                  <a:cs typeface="+mn-cs"/>
                </a:rPr>
                <a:t>Сайт 1С</a:t>
              </a:r>
              <a:r>
                <a:rPr lang="en-US" sz="1905" kern="0" dirty="0">
                  <a:solidFill>
                    <a:srgbClr val="000000"/>
                  </a:solidFill>
                  <a:cs typeface="+mn-cs"/>
                </a:rPr>
                <a:t>:ERP.</a:t>
              </a:r>
              <a:r>
                <a:rPr lang="ru-RU" sz="1905" kern="0" dirty="0">
                  <a:solidFill>
                    <a:srgbClr val="000000"/>
                  </a:solidFill>
                  <a:cs typeface="+mn-cs"/>
                </a:rPr>
                <a:t>Управление холдингом: </a:t>
              </a:r>
              <a:r>
                <a:rPr lang="en-US" sz="1905" kern="0" dirty="0">
                  <a:solidFill>
                    <a:srgbClr val="000000"/>
                  </a:solidFill>
                  <a:cs typeface="+mn-cs"/>
                  <a:hlinkClick r:id="rId3"/>
                </a:rPr>
                <a:t>https://v8.1c.ru/cpm-erp/</a:t>
              </a:r>
              <a:endParaRPr lang="ru-RU" sz="1905" kern="0" dirty="0">
                <a:solidFill>
                  <a:srgbClr val="000000"/>
                </a:solidFill>
                <a:cs typeface="+mn-cs"/>
              </a:endParaRPr>
            </a:p>
            <a:p>
              <a:pPr defTabSz="96771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905" kern="0" dirty="0">
                  <a:solidFill>
                    <a:srgbClr val="000000"/>
                  </a:solidFill>
                  <a:cs typeface="+mn-cs"/>
                </a:rPr>
                <a:t>Презентации </a:t>
              </a:r>
              <a:r>
                <a:rPr lang="en-US" sz="1905" kern="0" dirty="0">
                  <a:solidFill>
                    <a:srgbClr val="000000"/>
                  </a:solidFill>
                  <a:cs typeface="+mn-cs"/>
                  <a:hlinkClick r:id="rId4"/>
                </a:rPr>
                <a:t>https://v8.1c.ru/cpm-erp/poleznye-materialy/presentations/</a:t>
              </a:r>
              <a:endParaRPr lang="ru-RU" sz="1905" kern="0" dirty="0">
                <a:solidFill>
                  <a:srgbClr val="000000"/>
                </a:solidFill>
                <a:cs typeface="+mn-cs"/>
              </a:endParaRPr>
            </a:p>
            <a:p>
              <a:pPr defTabSz="96771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905" kern="0" dirty="0">
                  <a:solidFill>
                    <a:srgbClr val="000000"/>
                  </a:solidFill>
                  <a:cs typeface="+mn-cs"/>
                </a:rPr>
                <a:t>Видео: </a:t>
              </a:r>
              <a:r>
                <a:rPr lang="en-US" sz="1905" kern="0" dirty="0">
                  <a:solidFill>
                    <a:srgbClr val="000000"/>
                  </a:solidFill>
                  <a:cs typeface="+mn-cs"/>
                  <a:hlinkClick r:id="rId5"/>
                </a:rPr>
                <a:t>https://v8.1c.ru/cpm-erp/poleznye-materialy/video/</a:t>
              </a:r>
              <a:endParaRPr lang="ru-RU" sz="1905" kern="0" dirty="0">
                <a:solidFill>
                  <a:srgbClr val="000000"/>
                </a:solidFill>
                <a:cs typeface="+mn-cs"/>
              </a:endParaRPr>
            </a:p>
            <a:p>
              <a:pPr defTabSz="96771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905" kern="0" dirty="0">
                <a:solidFill>
                  <a:srgbClr val="000000"/>
                </a:solidFill>
                <a:cs typeface="+mn-cs"/>
              </a:endParaRPr>
            </a:p>
            <a:p>
              <a:pPr defTabSz="96771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905" kern="0" dirty="0">
                  <a:solidFill>
                    <a:srgbClr val="000000"/>
                  </a:solidFill>
                  <a:cs typeface="+mn-cs"/>
                </a:rPr>
                <a:t>Сайт 1С</a:t>
              </a:r>
              <a:r>
                <a:rPr lang="en-US" sz="1905" kern="0" dirty="0">
                  <a:solidFill>
                    <a:srgbClr val="000000"/>
                  </a:solidFill>
                  <a:cs typeface="+mn-cs"/>
                </a:rPr>
                <a:t>:</a:t>
              </a:r>
              <a:r>
                <a:rPr lang="ru-RU" sz="1905" kern="0" dirty="0">
                  <a:solidFill>
                    <a:srgbClr val="000000"/>
                  </a:solidFill>
                  <a:cs typeface="+mn-cs"/>
                </a:rPr>
                <a:t>Управление холдингом: </a:t>
              </a:r>
              <a:r>
                <a:rPr lang="en-US" sz="1905" kern="0" dirty="0">
                  <a:solidFill>
                    <a:srgbClr val="000000"/>
                  </a:solidFill>
                  <a:cs typeface="+mn-cs"/>
                  <a:hlinkClick r:id="rId6"/>
                </a:rPr>
                <a:t>https://v8.1c.ru/cpm/</a:t>
              </a:r>
              <a:endParaRPr lang="ru-RU" sz="1905" kern="0" dirty="0">
                <a:solidFill>
                  <a:srgbClr val="000000"/>
                </a:solidFill>
                <a:cs typeface="+mn-cs"/>
              </a:endParaRPr>
            </a:p>
            <a:p>
              <a:pPr defTabSz="96771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905" kern="0" dirty="0">
                  <a:solidFill>
                    <a:srgbClr val="000000"/>
                  </a:solidFill>
                  <a:cs typeface="+mn-cs"/>
                </a:rPr>
                <a:t>Презентации </a:t>
              </a:r>
              <a:r>
                <a:rPr lang="en-US" sz="1905" kern="0" dirty="0">
                  <a:solidFill>
                    <a:srgbClr val="000000"/>
                  </a:solidFill>
                  <a:cs typeface="+mn-cs"/>
                  <a:hlinkClick r:id="rId7"/>
                </a:rPr>
                <a:t>https://v8.1c.ru/cpm/poleznye-materialy/presentations/</a:t>
              </a:r>
              <a:endParaRPr lang="ru-RU" sz="1905" kern="0" dirty="0">
                <a:solidFill>
                  <a:srgbClr val="000000"/>
                </a:solidFill>
                <a:cs typeface="+mn-cs"/>
              </a:endParaRPr>
            </a:p>
            <a:p>
              <a:pPr defTabSz="96771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905" kern="0" dirty="0">
                  <a:solidFill>
                    <a:srgbClr val="000000"/>
                  </a:solidFill>
                  <a:cs typeface="+mn-cs"/>
                </a:rPr>
                <a:t>Видео: </a:t>
              </a:r>
              <a:r>
                <a:rPr lang="en-US" sz="1905" kern="0" dirty="0">
                  <a:solidFill>
                    <a:srgbClr val="000000"/>
                  </a:solidFill>
                  <a:cs typeface="+mn-cs"/>
                  <a:hlinkClick r:id="rId8"/>
                </a:rPr>
                <a:t>https://v8.1c.ru/cpm/poleznye-materialy/video/</a:t>
              </a:r>
              <a:r>
                <a:rPr lang="ru-RU" sz="1905" kern="0" dirty="0">
                  <a:solidFill>
                    <a:srgbClr val="000000"/>
                  </a:solidFill>
                  <a:cs typeface="+mn-cs"/>
                </a:rPr>
                <a:t> </a:t>
              </a:r>
            </a:p>
            <a:p>
              <a:pPr defTabSz="96771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905" kern="0" dirty="0">
                <a:solidFill>
                  <a:srgbClr val="000000"/>
                </a:solidFill>
                <a:cs typeface="+mn-cs"/>
              </a:endParaRPr>
            </a:p>
            <a:p>
              <a:pPr defTabSz="96771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905" kern="0" dirty="0">
                  <a:solidFill>
                    <a:srgbClr val="000000"/>
                  </a:solidFill>
                  <a:cs typeface="+mn-cs"/>
                </a:rPr>
                <a:t>Наиболее интересные внедрения: </a:t>
              </a:r>
              <a:r>
                <a:rPr lang="en-US" sz="1905" kern="0" dirty="0">
                  <a:solidFill>
                    <a:srgbClr val="000000"/>
                  </a:solidFill>
                  <a:cs typeface="+mn-cs"/>
                  <a:hlinkClick r:id="rId9"/>
                </a:rPr>
                <a:t>https://v8.1c.ru/cpm/istorii-uspekha/</a:t>
              </a:r>
              <a:endParaRPr lang="ru-RU" sz="1905" kern="0" dirty="0">
                <a:solidFill>
                  <a:srgbClr val="000000"/>
                </a:solidFill>
                <a:cs typeface="+mn-cs"/>
                <a:hlinkClick r:id="rId10"/>
              </a:endParaRPr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2049715" y="1414852"/>
              <a:ext cx="9232844" cy="1916368"/>
              <a:chOff x="2049715" y="1414852"/>
              <a:chExt cx="9232844" cy="1916368"/>
            </a:xfrm>
          </p:grpSpPr>
          <p:grpSp>
            <p:nvGrpSpPr>
              <p:cNvPr id="6" name="Группа 5"/>
              <p:cNvGrpSpPr/>
              <p:nvPr/>
            </p:nvGrpSpPr>
            <p:grpSpPr>
              <a:xfrm>
                <a:off x="2049715" y="1414852"/>
                <a:ext cx="9055181" cy="1500314"/>
                <a:chOff x="1309054" y="1635071"/>
                <a:chExt cx="8556439" cy="1417679"/>
              </a:xfrm>
            </p:grpSpPr>
            <p:grpSp>
              <p:nvGrpSpPr>
                <p:cNvPr id="7" name="Группа 6"/>
                <p:cNvGrpSpPr/>
                <p:nvPr/>
              </p:nvGrpSpPr>
              <p:grpSpPr>
                <a:xfrm>
                  <a:off x="1309054" y="2408951"/>
                  <a:ext cx="7198220" cy="643799"/>
                  <a:chOff x="1309054" y="2427178"/>
                  <a:chExt cx="7198220" cy="643799"/>
                </a:xfrm>
              </p:grpSpPr>
              <p:pic>
                <p:nvPicPr>
                  <p:cNvPr id="17" name="Picture 2" descr="https://avatars.mds.yandex.net/get-zen_doc/1350031/pub_5d12253a4e1b7300ae116679_5d1225869b710800af8997fb/scale_1200"/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09054" y="2427178"/>
                    <a:ext cx="685237" cy="63571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1876572" y="2429709"/>
                    <a:ext cx="6630702" cy="641268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 anchorCtr="1">
                    <a:spAutoFit/>
                  </a:bodyPr>
                  <a:lstStyle/>
                  <a:p>
                    <a:pPr defTabSz="96771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ru-RU" sz="1905" kern="0" dirty="0">
                        <a:solidFill>
                          <a:srgbClr val="000000"/>
                        </a:solidFill>
                        <a:cs typeface="+mn-cs"/>
                      </a:rPr>
                      <a:t>Неофициальный канал по 1С: Управление холдингом в Телеграм </a:t>
                    </a:r>
                    <a:r>
                      <a:rPr lang="en-US" sz="1905" kern="0" dirty="0">
                        <a:solidFill>
                          <a:srgbClr val="00B0F0"/>
                        </a:solidFill>
                        <a:cs typeface="+mn-cs"/>
                        <a:hlinkClick r:id="rId12"/>
                      </a:rPr>
                      <a:t>https://t.me/CPMRussia</a:t>
                    </a:r>
                    <a:r>
                      <a:rPr lang="ru-RU" sz="1905" kern="0" dirty="0">
                        <a:cs typeface="+mn-cs"/>
                      </a:rPr>
                      <a:t>, 3.5 тыс. специалистов</a:t>
                    </a:r>
                  </a:p>
                </p:txBody>
              </p:sp>
            </p:grpSp>
            <p:grpSp>
              <p:nvGrpSpPr>
                <p:cNvPr id="8" name="Группа 7"/>
                <p:cNvGrpSpPr/>
                <p:nvPr/>
              </p:nvGrpSpPr>
              <p:grpSpPr>
                <a:xfrm>
                  <a:off x="4129107" y="1635071"/>
                  <a:ext cx="5736386" cy="641269"/>
                  <a:chOff x="4129107" y="1635071"/>
                  <a:chExt cx="5736386" cy="641269"/>
                </a:xfrm>
              </p:grpSpPr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4825805" y="1635071"/>
                    <a:ext cx="5039688" cy="641269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 anchorCtr="0">
                    <a:spAutoFit/>
                  </a:bodyPr>
                  <a:lstStyle/>
                  <a:p>
                    <a:pPr defTabSz="96771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ru-RU" sz="1905" kern="0" dirty="0">
                        <a:solidFill>
                          <a:srgbClr val="000000"/>
                        </a:solidFill>
                        <a:cs typeface="+mn-cs"/>
                      </a:rPr>
                      <a:t>Партнерский форум </a:t>
                    </a:r>
                    <a:r>
                      <a:rPr lang="en-US" sz="1905" kern="0" dirty="0">
                        <a:solidFill>
                          <a:srgbClr val="00B0F0"/>
                        </a:solidFill>
                        <a:cs typeface="+mn-cs"/>
                        <a:hlinkClick r:id="rId13"/>
                      </a:rPr>
                      <a:t>https://partners.v8.1c.ru/forum</a:t>
                    </a:r>
                    <a:r>
                      <a:rPr lang="ru-RU" sz="1905" kern="0" dirty="0">
                        <a:solidFill>
                          <a:srgbClr val="00B0F0"/>
                        </a:solidFill>
                        <a:cs typeface="+mn-cs"/>
                      </a:rPr>
                      <a:t> </a:t>
                    </a:r>
                  </a:p>
                </p:txBody>
              </p:sp>
              <p:pic>
                <p:nvPicPr>
                  <p:cNvPr id="16" name="Picture 5" descr="http://www.fa.ru/org/chair/1c/Documents/vEFq3LuQA3U.jpg"/>
                  <p:cNvPicPr>
                    <a:picLocks noChangeAspect="1" noChangeArrowheads="1"/>
                  </p:cNvPicPr>
                  <p:nvPr/>
                </p:nvPicPr>
                <p:blipFill>
                  <a:blip r:embed="rId1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129107" y="1647383"/>
                    <a:ext cx="616645" cy="61664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9" name="Группа 8"/>
                <p:cNvGrpSpPr/>
                <p:nvPr/>
              </p:nvGrpSpPr>
              <p:grpSpPr>
                <a:xfrm>
                  <a:off x="1309054" y="1662110"/>
                  <a:ext cx="2517552" cy="662725"/>
                  <a:chOff x="360437" y="1646816"/>
                  <a:chExt cx="2517552" cy="662725"/>
                </a:xfrm>
              </p:grpSpPr>
              <p:pic>
                <p:nvPicPr>
                  <p:cNvPr id="13" name="Picture 7" descr="https://www.clipartmax.com/png/full/237-2375961_htcs-exclusive-mail-app-arrives-in-the-play-store-android-email-app.png"/>
                  <p:cNvPicPr>
                    <a:picLocks noChangeAspect="1" noChangeArrowheads="1"/>
                  </p:cNvPicPr>
                  <p:nvPr/>
                </p:nvPicPr>
                <p:blipFill>
                  <a:blip r:embed="rId1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0437" y="1646816"/>
                    <a:ext cx="664034" cy="66272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1024848" y="1657543"/>
                    <a:ext cx="1853141" cy="641268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 anchorCtr="0">
                    <a:spAutoFit/>
                  </a:bodyPr>
                  <a:lstStyle/>
                  <a:p>
                    <a:pPr defTabSz="96771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ru-RU" sz="1905" kern="0" dirty="0">
                        <a:solidFill>
                          <a:srgbClr val="000000"/>
                        </a:solidFill>
                        <a:cs typeface="+mn-cs"/>
                      </a:rPr>
                      <a:t>Поддержка 1С </a:t>
                    </a:r>
                    <a:r>
                      <a:rPr lang="en-US" sz="1905" kern="0" dirty="0">
                        <a:solidFill>
                          <a:srgbClr val="0070C0"/>
                        </a:solidFill>
                        <a:cs typeface="+mn-cs"/>
                      </a:rPr>
                      <a:t>v8@1c.ru</a:t>
                    </a:r>
                    <a:r>
                      <a:rPr lang="ru-RU" sz="1905" kern="0" dirty="0">
                        <a:solidFill>
                          <a:srgbClr val="0070C0"/>
                        </a:solidFill>
                        <a:cs typeface="+mn-cs"/>
                      </a:rPr>
                      <a:t> </a:t>
                    </a:r>
                  </a:p>
                </p:txBody>
              </p:sp>
            </p:grpSp>
          </p:grpSp>
          <p:sp>
            <p:nvSpPr>
              <p:cNvPr id="3" name="Прямоугольник 2"/>
              <p:cNvSpPr/>
              <p:nvPr/>
            </p:nvSpPr>
            <p:spPr>
              <a:xfrm>
                <a:off x="3937743" y="2931110"/>
                <a:ext cx="734481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6771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u="sng" kern="0" dirty="0">
                    <a:solidFill>
                      <a:srgbClr val="000000"/>
                    </a:solidFill>
                    <a:hlinkClick r:id="rId16"/>
                  </a:rPr>
                  <a:t>Канал линейки продуктов «1С:Управление холдингом»</a:t>
                </a:r>
                <a:endParaRPr lang="ru-RU" u="sng" kern="0" dirty="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1026" name="Picture 2" descr="https://avatars.mds.yandex.net/get-entity_search/5734168/565648357/S600xU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526" y="2706390"/>
            <a:ext cx="1120200" cy="19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526" y="3085377"/>
            <a:ext cx="804148" cy="36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039180" y="3107007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677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u="sng" dirty="0">
                <a:hlinkClick r:id="rId19"/>
              </a:rPr>
              <a:t>https://dzen.ru/suite/fd52a772-897d-41ac-afab-8e3b1f88b9c7</a:t>
            </a:r>
            <a:endParaRPr lang="en-US" sz="1905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67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83"/>
    </mc:Choice>
    <mc:Fallback xmlns="">
      <p:transition spd="slow" advTm="598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3216277" y="9192"/>
            <a:ext cx="5904060" cy="7673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Доработанные участки закупочного процесса</a:t>
            </a:r>
          </a:p>
        </p:txBody>
      </p:sp>
      <p:sp>
        <p:nvSpPr>
          <p:cNvPr id="7" name="Полилиния 6"/>
          <p:cNvSpPr/>
          <p:nvPr/>
        </p:nvSpPr>
        <p:spPr bwMode="auto">
          <a:xfrm>
            <a:off x="423950" y="1124744"/>
            <a:ext cx="11305300" cy="5616000"/>
          </a:xfrm>
          <a:custGeom>
            <a:avLst/>
            <a:gdLst>
              <a:gd name="connsiteX0" fmla="*/ 91440 w 11330247"/>
              <a:gd name="connsiteY0" fmla="*/ 8313 h 5527964"/>
              <a:gd name="connsiteX1" fmla="*/ 8969432 w 11330247"/>
              <a:gd name="connsiteY1" fmla="*/ 24938 h 5527964"/>
              <a:gd name="connsiteX2" fmla="*/ 8977745 w 11330247"/>
              <a:gd name="connsiteY2" fmla="*/ 1055716 h 5527964"/>
              <a:gd name="connsiteX3" fmla="*/ 11330247 w 11330247"/>
              <a:gd name="connsiteY3" fmla="*/ 1055716 h 5527964"/>
              <a:gd name="connsiteX4" fmla="*/ 11321934 w 11330247"/>
              <a:gd name="connsiteY4" fmla="*/ 5527964 h 5527964"/>
              <a:gd name="connsiteX5" fmla="*/ 0 w 11330247"/>
              <a:gd name="connsiteY5" fmla="*/ 5478087 h 5527964"/>
              <a:gd name="connsiteX6" fmla="*/ 8312 w 11330247"/>
              <a:gd name="connsiteY6" fmla="*/ 0 h 5527964"/>
              <a:gd name="connsiteX7" fmla="*/ 91440 w 11330247"/>
              <a:gd name="connsiteY7" fmla="*/ 8313 h 5527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30247" h="5527964">
                <a:moveTo>
                  <a:pt x="91440" y="8313"/>
                </a:moveTo>
                <a:lnTo>
                  <a:pt x="8969432" y="24938"/>
                </a:lnTo>
                <a:lnTo>
                  <a:pt x="8977745" y="1055716"/>
                </a:lnTo>
                <a:lnTo>
                  <a:pt x="11330247" y="1055716"/>
                </a:lnTo>
                <a:lnTo>
                  <a:pt x="11321934" y="5527964"/>
                </a:lnTo>
                <a:lnTo>
                  <a:pt x="0" y="5478087"/>
                </a:lnTo>
                <a:cubicBezTo>
                  <a:pt x="2771" y="3652058"/>
                  <a:pt x="5541" y="1826029"/>
                  <a:pt x="8312" y="0"/>
                </a:cubicBezTo>
                <a:lnTo>
                  <a:pt x="91440" y="8313"/>
                </a:lnTo>
                <a:close/>
              </a:path>
            </a:pathLst>
          </a:custGeom>
          <a:solidFill>
            <a:srgbClr val="E1E8F5">
              <a:alpha val="75000"/>
            </a:srgbClr>
          </a:solidFill>
          <a:ln>
            <a:solidFill>
              <a:schemeClr val="bg1">
                <a:lumMod val="95000"/>
              </a:schemeClr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endParaRPr kumimoji="0" lang="ru-RU" sz="2100" b="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95400" y="1415930"/>
            <a:ext cx="8360153" cy="5253430"/>
            <a:chOff x="2704399" y="1387837"/>
            <a:chExt cx="8360153" cy="5253430"/>
          </a:xfrm>
        </p:grpSpPr>
        <p:sp>
          <p:nvSpPr>
            <p:cNvPr id="83" name="Стрелка вправо 82"/>
            <p:cNvSpPr/>
            <p:nvPr/>
          </p:nvSpPr>
          <p:spPr bwMode="auto">
            <a:xfrm rot="5400000">
              <a:off x="8410681" y="3514255"/>
              <a:ext cx="3528392" cy="733410"/>
            </a:xfrm>
            <a:prstGeom prst="rightArrow">
              <a:avLst/>
            </a:prstGeom>
            <a:solidFill>
              <a:srgbClr val="B3DCD8"/>
            </a:solidFill>
            <a:ln>
              <a:noFill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81000" indent="-381000" eaLnBrk="1" hangingPunct="1">
                <a:lnSpc>
                  <a:spcPct val="85000"/>
                </a:lnSpc>
                <a:spcBef>
                  <a:spcPct val="50000"/>
                </a:spcBef>
                <a:buSzPct val="120000"/>
                <a:buFontTx/>
                <a:buBlip>
                  <a:blip r:embed="rId3"/>
                </a:buBlip>
              </a:pPr>
              <a:endParaRPr lang="ru-RU" sz="2100">
                <a:solidFill>
                  <a:srgbClr val="006600"/>
                </a:solidFill>
              </a:endParaRPr>
            </a:p>
          </p:txBody>
        </p:sp>
        <p:sp>
          <p:nvSpPr>
            <p:cNvPr id="82" name="Стрелка вправо 81"/>
            <p:cNvSpPr/>
            <p:nvPr/>
          </p:nvSpPr>
          <p:spPr bwMode="auto">
            <a:xfrm rot="5400000">
              <a:off x="5704509" y="4012311"/>
              <a:ext cx="4524503" cy="733410"/>
            </a:xfrm>
            <a:prstGeom prst="rightArrow">
              <a:avLst/>
            </a:prstGeom>
            <a:solidFill>
              <a:srgbClr val="B3DCD8"/>
            </a:solidFill>
            <a:ln>
              <a:noFill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81000" indent="-381000" eaLnBrk="1" hangingPunct="1">
                <a:lnSpc>
                  <a:spcPct val="85000"/>
                </a:lnSpc>
                <a:spcBef>
                  <a:spcPct val="50000"/>
                </a:spcBef>
                <a:buSzPct val="120000"/>
                <a:buFontTx/>
                <a:buBlip>
                  <a:blip r:embed="rId3"/>
                </a:buBlip>
              </a:pPr>
              <a:endParaRPr lang="ru-RU" sz="2100">
                <a:solidFill>
                  <a:srgbClr val="006600"/>
                </a:solidFill>
              </a:endParaRPr>
            </a:p>
          </p:txBody>
        </p:sp>
        <p:sp>
          <p:nvSpPr>
            <p:cNvPr id="81" name="Стрелка вправо 80"/>
            <p:cNvSpPr/>
            <p:nvPr/>
          </p:nvSpPr>
          <p:spPr bwMode="auto">
            <a:xfrm rot="5400000">
              <a:off x="3945931" y="3543534"/>
              <a:ext cx="3586945" cy="733410"/>
            </a:xfrm>
            <a:prstGeom prst="rightArrow">
              <a:avLst/>
            </a:prstGeom>
            <a:solidFill>
              <a:srgbClr val="B3DCD8"/>
            </a:solidFill>
            <a:ln>
              <a:noFill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81000" indent="-381000" eaLnBrk="1" hangingPunct="1">
                <a:lnSpc>
                  <a:spcPct val="85000"/>
                </a:lnSpc>
                <a:spcBef>
                  <a:spcPct val="50000"/>
                </a:spcBef>
                <a:buSzPct val="120000"/>
                <a:buFontTx/>
                <a:buBlip>
                  <a:blip r:embed="rId3"/>
                </a:buBlip>
              </a:pPr>
              <a:endParaRPr lang="ru-RU" sz="2100">
                <a:solidFill>
                  <a:srgbClr val="006600"/>
                </a:solidFill>
              </a:endParaRPr>
            </a:p>
          </p:txBody>
        </p:sp>
        <p:sp>
          <p:nvSpPr>
            <p:cNvPr id="80" name="Стрелка вправо 79"/>
            <p:cNvSpPr/>
            <p:nvPr/>
          </p:nvSpPr>
          <p:spPr bwMode="auto">
            <a:xfrm rot="5400000">
              <a:off x="1814371" y="3520920"/>
              <a:ext cx="3528392" cy="720080"/>
            </a:xfrm>
            <a:prstGeom prst="rightArrow">
              <a:avLst/>
            </a:prstGeom>
            <a:solidFill>
              <a:srgbClr val="B3DCD8"/>
            </a:solidFill>
            <a:ln>
              <a:noFill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81000" marR="0" indent="-381000" algn="l" defTabSz="914400" rtl="0" eaLnBrk="1" fontAlgn="base" latinLnBrk="0" hangingPunct="1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20000"/>
                <a:buFontTx/>
                <a:buBlip>
                  <a:blip r:embed="rId3"/>
                </a:buBlip>
                <a:tabLst/>
              </a:pPr>
              <a:endParaRPr kumimoji="0" lang="ru-RU" sz="21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Блок-схема: альтернативный процесс 55">
              <a:extLst>
                <a:ext uri="{FF2B5EF4-FFF2-40B4-BE49-F238E27FC236}">
                  <a16:creationId xmlns:a16="http://schemas.microsoft.com/office/drawing/2014/main" id="{B487DB5D-6CB1-9506-8F96-F4391A82A40B}"/>
                </a:ext>
              </a:extLst>
            </p:cNvPr>
            <p:cNvSpPr/>
            <p:nvPr/>
          </p:nvSpPr>
          <p:spPr>
            <a:xfrm>
              <a:off x="2705638" y="1399838"/>
              <a:ext cx="1776740" cy="709558"/>
            </a:xfrm>
            <a:prstGeom prst="flowChartAlternateProcess">
              <a:avLst/>
            </a:prstGeom>
            <a:solidFill>
              <a:srgbClr val="E9FFFF"/>
            </a:solidFill>
            <a:ln w="57150" cap="flat" cmpd="thickThin" algn="ctr">
              <a:solidFill>
                <a:schemeClr val="tx2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337095"/>
                        <a:gd name="connsiteY0" fmla="*/ 0 h 457200"/>
                        <a:gd name="connsiteX1" fmla="*/ 695289 w 1337095"/>
                        <a:gd name="connsiteY1" fmla="*/ 0 h 457200"/>
                        <a:gd name="connsiteX2" fmla="*/ 1337095 w 1337095"/>
                        <a:gd name="connsiteY2" fmla="*/ 0 h 457200"/>
                        <a:gd name="connsiteX3" fmla="*/ 1337095 w 1337095"/>
                        <a:gd name="connsiteY3" fmla="*/ 457200 h 457200"/>
                        <a:gd name="connsiteX4" fmla="*/ 681918 w 1337095"/>
                        <a:gd name="connsiteY4" fmla="*/ 457200 h 457200"/>
                        <a:gd name="connsiteX5" fmla="*/ 0 w 1337095"/>
                        <a:gd name="connsiteY5" fmla="*/ 457200 h 457200"/>
                        <a:gd name="connsiteX6" fmla="*/ 0 w 1337095"/>
                        <a:gd name="connsiteY6" fmla="*/ 0 h 457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337095" h="457200" fill="none" extrusionOk="0">
                          <a:moveTo>
                            <a:pt x="0" y="0"/>
                          </a:moveTo>
                          <a:cubicBezTo>
                            <a:pt x="330567" y="-8256"/>
                            <a:pt x="427511" y="-22367"/>
                            <a:pt x="695289" y="0"/>
                          </a:cubicBezTo>
                          <a:cubicBezTo>
                            <a:pt x="963067" y="22367"/>
                            <a:pt x="1198705" y="20642"/>
                            <a:pt x="1337095" y="0"/>
                          </a:cubicBezTo>
                          <a:cubicBezTo>
                            <a:pt x="1333384" y="97864"/>
                            <a:pt x="1342481" y="315005"/>
                            <a:pt x="1337095" y="457200"/>
                          </a:cubicBezTo>
                          <a:cubicBezTo>
                            <a:pt x="1120263" y="435203"/>
                            <a:pt x="992131" y="470841"/>
                            <a:pt x="681918" y="457200"/>
                          </a:cubicBezTo>
                          <a:cubicBezTo>
                            <a:pt x="371705" y="443559"/>
                            <a:pt x="215134" y="476965"/>
                            <a:pt x="0" y="457200"/>
                          </a:cubicBezTo>
                          <a:cubicBezTo>
                            <a:pt x="14505" y="230035"/>
                            <a:pt x="9219" y="92183"/>
                            <a:pt x="0" y="0"/>
                          </a:cubicBezTo>
                          <a:close/>
                        </a:path>
                        <a:path w="1337095" h="457200" stroke="0" extrusionOk="0">
                          <a:moveTo>
                            <a:pt x="0" y="0"/>
                          </a:moveTo>
                          <a:cubicBezTo>
                            <a:pt x="154254" y="-29096"/>
                            <a:pt x="443695" y="8287"/>
                            <a:pt x="655177" y="0"/>
                          </a:cubicBezTo>
                          <a:cubicBezTo>
                            <a:pt x="866659" y="-8287"/>
                            <a:pt x="1057325" y="-30796"/>
                            <a:pt x="1337095" y="0"/>
                          </a:cubicBezTo>
                          <a:cubicBezTo>
                            <a:pt x="1338134" y="227241"/>
                            <a:pt x="1330674" y="327571"/>
                            <a:pt x="1337095" y="457200"/>
                          </a:cubicBezTo>
                          <a:cubicBezTo>
                            <a:pt x="1060449" y="452359"/>
                            <a:pt x="852495" y="487804"/>
                            <a:pt x="668548" y="457200"/>
                          </a:cubicBezTo>
                          <a:cubicBezTo>
                            <a:pt x="484601" y="426596"/>
                            <a:pt x="231661" y="432874"/>
                            <a:pt x="0" y="457200"/>
                          </a:cubicBezTo>
                          <a:cubicBezTo>
                            <a:pt x="13499" y="303125"/>
                            <a:pt x="-6429" y="14793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 defTabSz="96771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270" kern="0" dirty="0">
                  <a:latin typeface="Arial Narrow" panose="020B0606020202030204" pitchFamily="34" charset="0"/>
                  <a:cs typeface="+mn-cs"/>
                </a:rPr>
                <a:t>Регистрируем потребности к покупке</a:t>
              </a:r>
            </a:p>
          </p:txBody>
        </p:sp>
        <p:sp>
          <p:nvSpPr>
            <p:cNvPr id="57" name="Блок-схема: альтернативный процесс 56">
              <a:extLst>
                <a:ext uri="{FF2B5EF4-FFF2-40B4-BE49-F238E27FC236}">
                  <a16:creationId xmlns:a16="http://schemas.microsoft.com/office/drawing/2014/main" id="{B487DB5D-6CB1-9506-8F96-F4391A82A40B}"/>
                </a:ext>
              </a:extLst>
            </p:cNvPr>
            <p:cNvSpPr/>
            <p:nvPr/>
          </p:nvSpPr>
          <p:spPr>
            <a:xfrm>
              <a:off x="4866475" y="1396644"/>
              <a:ext cx="1776740" cy="709558"/>
            </a:xfrm>
            <a:prstGeom prst="flowChartAlternateProcess">
              <a:avLst/>
            </a:prstGeom>
            <a:solidFill>
              <a:srgbClr val="E9FFFF"/>
            </a:solidFill>
            <a:ln w="57150" cap="flat" cmpd="thickThin" algn="ctr">
              <a:solidFill>
                <a:schemeClr val="tx2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337095"/>
                        <a:gd name="connsiteY0" fmla="*/ 0 h 457200"/>
                        <a:gd name="connsiteX1" fmla="*/ 695289 w 1337095"/>
                        <a:gd name="connsiteY1" fmla="*/ 0 h 457200"/>
                        <a:gd name="connsiteX2" fmla="*/ 1337095 w 1337095"/>
                        <a:gd name="connsiteY2" fmla="*/ 0 h 457200"/>
                        <a:gd name="connsiteX3" fmla="*/ 1337095 w 1337095"/>
                        <a:gd name="connsiteY3" fmla="*/ 457200 h 457200"/>
                        <a:gd name="connsiteX4" fmla="*/ 681918 w 1337095"/>
                        <a:gd name="connsiteY4" fmla="*/ 457200 h 457200"/>
                        <a:gd name="connsiteX5" fmla="*/ 0 w 1337095"/>
                        <a:gd name="connsiteY5" fmla="*/ 457200 h 457200"/>
                        <a:gd name="connsiteX6" fmla="*/ 0 w 1337095"/>
                        <a:gd name="connsiteY6" fmla="*/ 0 h 457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337095" h="457200" fill="none" extrusionOk="0">
                          <a:moveTo>
                            <a:pt x="0" y="0"/>
                          </a:moveTo>
                          <a:cubicBezTo>
                            <a:pt x="330567" y="-8256"/>
                            <a:pt x="427511" y="-22367"/>
                            <a:pt x="695289" y="0"/>
                          </a:cubicBezTo>
                          <a:cubicBezTo>
                            <a:pt x="963067" y="22367"/>
                            <a:pt x="1198705" y="20642"/>
                            <a:pt x="1337095" y="0"/>
                          </a:cubicBezTo>
                          <a:cubicBezTo>
                            <a:pt x="1333384" y="97864"/>
                            <a:pt x="1342481" y="315005"/>
                            <a:pt x="1337095" y="457200"/>
                          </a:cubicBezTo>
                          <a:cubicBezTo>
                            <a:pt x="1120263" y="435203"/>
                            <a:pt x="992131" y="470841"/>
                            <a:pt x="681918" y="457200"/>
                          </a:cubicBezTo>
                          <a:cubicBezTo>
                            <a:pt x="371705" y="443559"/>
                            <a:pt x="215134" y="476965"/>
                            <a:pt x="0" y="457200"/>
                          </a:cubicBezTo>
                          <a:cubicBezTo>
                            <a:pt x="14505" y="230035"/>
                            <a:pt x="9219" y="92183"/>
                            <a:pt x="0" y="0"/>
                          </a:cubicBezTo>
                          <a:close/>
                        </a:path>
                        <a:path w="1337095" h="457200" stroke="0" extrusionOk="0">
                          <a:moveTo>
                            <a:pt x="0" y="0"/>
                          </a:moveTo>
                          <a:cubicBezTo>
                            <a:pt x="154254" y="-29096"/>
                            <a:pt x="443695" y="8287"/>
                            <a:pt x="655177" y="0"/>
                          </a:cubicBezTo>
                          <a:cubicBezTo>
                            <a:pt x="866659" y="-8287"/>
                            <a:pt x="1057325" y="-30796"/>
                            <a:pt x="1337095" y="0"/>
                          </a:cubicBezTo>
                          <a:cubicBezTo>
                            <a:pt x="1338134" y="227241"/>
                            <a:pt x="1330674" y="327571"/>
                            <a:pt x="1337095" y="457200"/>
                          </a:cubicBezTo>
                          <a:cubicBezTo>
                            <a:pt x="1060449" y="452359"/>
                            <a:pt x="852495" y="487804"/>
                            <a:pt x="668548" y="457200"/>
                          </a:cubicBezTo>
                          <a:cubicBezTo>
                            <a:pt x="484601" y="426596"/>
                            <a:pt x="231661" y="432874"/>
                            <a:pt x="0" y="457200"/>
                          </a:cubicBezTo>
                          <a:cubicBezTo>
                            <a:pt x="13499" y="303125"/>
                            <a:pt x="-6429" y="14793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 defTabSz="96771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270" kern="0" dirty="0">
                  <a:latin typeface="Arial Narrow" panose="020B0606020202030204" pitchFamily="34" charset="0"/>
                  <a:cs typeface="+mn-cs"/>
                </a:rPr>
                <a:t>Планируем закупочные процедуры</a:t>
              </a:r>
            </a:p>
          </p:txBody>
        </p:sp>
        <p:sp>
          <p:nvSpPr>
            <p:cNvPr id="58" name="Блок-схема: альтернативный процесс 57">
              <a:extLst>
                <a:ext uri="{FF2B5EF4-FFF2-40B4-BE49-F238E27FC236}">
                  <a16:creationId xmlns:a16="http://schemas.microsoft.com/office/drawing/2014/main" id="{B487DB5D-6CB1-9506-8F96-F4391A82A40B}"/>
                </a:ext>
              </a:extLst>
            </p:cNvPr>
            <p:cNvSpPr/>
            <p:nvPr/>
          </p:nvSpPr>
          <p:spPr>
            <a:xfrm>
              <a:off x="7065428" y="1390256"/>
              <a:ext cx="1776740" cy="709558"/>
            </a:xfrm>
            <a:prstGeom prst="flowChartAlternateProcess">
              <a:avLst/>
            </a:prstGeom>
            <a:solidFill>
              <a:srgbClr val="E9FFFF"/>
            </a:solidFill>
            <a:ln w="57150" cap="flat" cmpd="thickThin" algn="ctr">
              <a:solidFill>
                <a:schemeClr val="tx2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337095"/>
                        <a:gd name="connsiteY0" fmla="*/ 0 h 457200"/>
                        <a:gd name="connsiteX1" fmla="*/ 695289 w 1337095"/>
                        <a:gd name="connsiteY1" fmla="*/ 0 h 457200"/>
                        <a:gd name="connsiteX2" fmla="*/ 1337095 w 1337095"/>
                        <a:gd name="connsiteY2" fmla="*/ 0 h 457200"/>
                        <a:gd name="connsiteX3" fmla="*/ 1337095 w 1337095"/>
                        <a:gd name="connsiteY3" fmla="*/ 457200 h 457200"/>
                        <a:gd name="connsiteX4" fmla="*/ 681918 w 1337095"/>
                        <a:gd name="connsiteY4" fmla="*/ 457200 h 457200"/>
                        <a:gd name="connsiteX5" fmla="*/ 0 w 1337095"/>
                        <a:gd name="connsiteY5" fmla="*/ 457200 h 457200"/>
                        <a:gd name="connsiteX6" fmla="*/ 0 w 1337095"/>
                        <a:gd name="connsiteY6" fmla="*/ 0 h 457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337095" h="457200" fill="none" extrusionOk="0">
                          <a:moveTo>
                            <a:pt x="0" y="0"/>
                          </a:moveTo>
                          <a:cubicBezTo>
                            <a:pt x="330567" y="-8256"/>
                            <a:pt x="427511" y="-22367"/>
                            <a:pt x="695289" y="0"/>
                          </a:cubicBezTo>
                          <a:cubicBezTo>
                            <a:pt x="963067" y="22367"/>
                            <a:pt x="1198705" y="20642"/>
                            <a:pt x="1337095" y="0"/>
                          </a:cubicBezTo>
                          <a:cubicBezTo>
                            <a:pt x="1333384" y="97864"/>
                            <a:pt x="1342481" y="315005"/>
                            <a:pt x="1337095" y="457200"/>
                          </a:cubicBezTo>
                          <a:cubicBezTo>
                            <a:pt x="1120263" y="435203"/>
                            <a:pt x="992131" y="470841"/>
                            <a:pt x="681918" y="457200"/>
                          </a:cubicBezTo>
                          <a:cubicBezTo>
                            <a:pt x="371705" y="443559"/>
                            <a:pt x="215134" y="476965"/>
                            <a:pt x="0" y="457200"/>
                          </a:cubicBezTo>
                          <a:cubicBezTo>
                            <a:pt x="14505" y="230035"/>
                            <a:pt x="9219" y="92183"/>
                            <a:pt x="0" y="0"/>
                          </a:cubicBezTo>
                          <a:close/>
                        </a:path>
                        <a:path w="1337095" h="457200" stroke="0" extrusionOk="0">
                          <a:moveTo>
                            <a:pt x="0" y="0"/>
                          </a:moveTo>
                          <a:cubicBezTo>
                            <a:pt x="154254" y="-29096"/>
                            <a:pt x="443695" y="8287"/>
                            <a:pt x="655177" y="0"/>
                          </a:cubicBezTo>
                          <a:cubicBezTo>
                            <a:pt x="866659" y="-8287"/>
                            <a:pt x="1057325" y="-30796"/>
                            <a:pt x="1337095" y="0"/>
                          </a:cubicBezTo>
                          <a:cubicBezTo>
                            <a:pt x="1338134" y="227241"/>
                            <a:pt x="1330674" y="327571"/>
                            <a:pt x="1337095" y="457200"/>
                          </a:cubicBezTo>
                          <a:cubicBezTo>
                            <a:pt x="1060449" y="452359"/>
                            <a:pt x="852495" y="487804"/>
                            <a:pt x="668548" y="457200"/>
                          </a:cubicBezTo>
                          <a:cubicBezTo>
                            <a:pt x="484601" y="426596"/>
                            <a:pt x="231661" y="432874"/>
                            <a:pt x="0" y="457200"/>
                          </a:cubicBezTo>
                          <a:cubicBezTo>
                            <a:pt x="13499" y="303125"/>
                            <a:pt x="-6429" y="14793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 defTabSz="96771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270" kern="0" dirty="0">
                  <a:latin typeface="Arial Narrow" panose="020B0606020202030204" pitchFamily="34" charset="0"/>
                  <a:cs typeface="+mn-cs"/>
                </a:rPr>
                <a:t>Проводим закупочные процедуры</a:t>
              </a:r>
            </a:p>
          </p:txBody>
        </p:sp>
        <p:sp>
          <p:nvSpPr>
            <p:cNvPr id="60" name="Блок-схема: альтернативный процесс 59">
              <a:extLst>
                <a:ext uri="{FF2B5EF4-FFF2-40B4-BE49-F238E27FC236}">
                  <a16:creationId xmlns:a16="http://schemas.microsoft.com/office/drawing/2014/main" id="{B487DB5D-6CB1-9506-8F96-F4391A82A40B}"/>
                </a:ext>
              </a:extLst>
            </p:cNvPr>
            <p:cNvSpPr/>
            <p:nvPr/>
          </p:nvSpPr>
          <p:spPr>
            <a:xfrm>
              <a:off x="9262233" y="1387837"/>
              <a:ext cx="1776740" cy="709558"/>
            </a:xfrm>
            <a:prstGeom prst="flowChartAlternateProcess">
              <a:avLst/>
            </a:prstGeom>
            <a:solidFill>
              <a:srgbClr val="E9FFFF"/>
            </a:solidFill>
            <a:ln w="57150" cap="flat" cmpd="thickThin" algn="ctr">
              <a:solidFill>
                <a:schemeClr val="tx2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337095"/>
                        <a:gd name="connsiteY0" fmla="*/ 0 h 457200"/>
                        <a:gd name="connsiteX1" fmla="*/ 695289 w 1337095"/>
                        <a:gd name="connsiteY1" fmla="*/ 0 h 457200"/>
                        <a:gd name="connsiteX2" fmla="*/ 1337095 w 1337095"/>
                        <a:gd name="connsiteY2" fmla="*/ 0 h 457200"/>
                        <a:gd name="connsiteX3" fmla="*/ 1337095 w 1337095"/>
                        <a:gd name="connsiteY3" fmla="*/ 457200 h 457200"/>
                        <a:gd name="connsiteX4" fmla="*/ 681918 w 1337095"/>
                        <a:gd name="connsiteY4" fmla="*/ 457200 h 457200"/>
                        <a:gd name="connsiteX5" fmla="*/ 0 w 1337095"/>
                        <a:gd name="connsiteY5" fmla="*/ 457200 h 457200"/>
                        <a:gd name="connsiteX6" fmla="*/ 0 w 1337095"/>
                        <a:gd name="connsiteY6" fmla="*/ 0 h 457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337095" h="457200" fill="none" extrusionOk="0">
                          <a:moveTo>
                            <a:pt x="0" y="0"/>
                          </a:moveTo>
                          <a:cubicBezTo>
                            <a:pt x="330567" y="-8256"/>
                            <a:pt x="427511" y="-22367"/>
                            <a:pt x="695289" y="0"/>
                          </a:cubicBezTo>
                          <a:cubicBezTo>
                            <a:pt x="963067" y="22367"/>
                            <a:pt x="1198705" y="20642"/>
                            <a:pt x="1337095" y="0"/>
                          </a:cubicBezTo>
                          <a:cubicBezTo>
                            <a:pt x="1333384" y="97864"/>
                            <a:pt x="1342481" y="315005"/>
                            <a:pt x="1337095" y="457200"/>
                          </a:cubicBezTo>
                          <a:cubicBezTo>
                            <a:pt x="1120263" y="435203"/>
                            <a:pt x="992131" y="470841"/>
                            <a:pt x="681918" y="457200"/>
                          </a:cubicBezTo>
                          <a:cubicBezTo>
                            <a:pt x="371705" y="443559"/>
                            <a:pt x="215134" y="476965"/>
                            <a:pt x="0" y="457200"/>
                          </a:cubicBezTo>
                          <a:cubicBezTo>
                            <a:pt x="14505" y="230035"/>
                            <a:pt x="9219" y="92183"/>
                            <a:pt x="0" y="0"/>
                          </a:cubicBezTo>
                          <a:close/>
                        </a:path>
                        <a:path w="1337095" h="457200" stroke="0" extrusionOk="0">
                          <a:moveTo>
                            <a:pt x="0" y="0"/>
                          </a:moveTo>
                          <a:cubicBezTo>
                            <a:pt x="154254" y="-29096"/>
                            <a:pt x="443695" y="8287"/>
                            <a:pt x="655177" y="0"/>
                          </a:cubicBezTo>
                          <a:cubicBezTo>
                            <a:pt x="866659" y="-8287"/>
                            <a:pt x="1057325" y="-30796"/>
                            <a:pt x="1337095" y="0"/>
                          </a:cubicBezTo>
                          <a:cubicBezTo>
                            <a:pt x="1338134" y="227241"/>
                            <a:pt x="1330674" y="327571"/>
                            <a:pt x="1337095" y="457200"/>
                          </a:cubicBezTo>
                          <a:cubicBezTo>
                            <a:pt x="1060449" y="452359"/>
                            <a:pt x="852495" y="487804"/>
                            <a:pt x="668548" y="457200"/>
                          </a:cubicBezTo>
                          <a:cubicBezTo>
                            <a:pt x="484601" y="426596"/>
                            <a:pt x="231661" y="432874"/>
                            <a:pt x="0" y="457200"/>
                          </a:cubicBezTo>
                          <a:cubicBezTo>
                            <a:pt x="13499" y="303125"/>
                            <a:pt x="-6429" y="14793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 defTabSz="96771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270" kern="0" dirty="0">
                  <a:latin typeface="Arial Narrow" panose="020B0606020202030204" pitchFamily="34" charset="0"/>
                  <a:cs typeface="+mn-cs"/>
                </a:rPr>
                <a:t>Исполняем договора: платим поставщикам</a:t>
              </a:r>
              <a:br>
                <a:rPr lang="ru-RU" sz="1270" kern="0" dirty="0">
                  <a:latin typeface="Arial Narrow" panose="020B0606020202030204" pitchFamily="34" charset="0"/>
                  <a:cs typeface="+mn-cs"/>
                </a:rPr>
              </a:br>
              <a:r>
                <a:rPr lang="ru-RU" sz="1270" kern="0" dirty="0">
                  <a:latin typeface="Arial Narrow" panose="020B0606020202030204" pitchFamily="34" charset="0"/>
                  <a:cs typeface="+mn-cs"/>
                </a:rPr>
                <a:t>получаем товары</a:t>
              </a:r>
            </a:p>
          </p:txBody>
        </p:sp>
        <p:sp>
          <p:nvSpPr>
            <p:cNvPr id="61" name="Блок-схема: альтернативный процесс 60">
              <a:extLst>
                <a:ext uri="{FF2B5EF4-FFF2-40B4-BE49-F238E27FC236}">
                  <a16:creationId xmlns:a16="http://schemas.microsoft.com/office/drawing/2014/main" id="{B487DB5D-6CB1-9506-8F96-F4391A82A40B}"/>
                </a:ext>
              </a:extLst>
            </p:cNvPr>
            <p:cNvSpPr/>
            <p:nvPr/>
          </p:nvSpPr>
          <p:spPr>
            <a:xfrm>
              <a:off x="2704399" y="3488070"/>
              <a:ext cx="1776740" cy="709558"/>
            </a:xfrm>
            <a:prstGeom prst="flowChartAlternateProcess">
              <a:avLst/>
            </a:prstGeom>
            <a:solidFill>
              <a:schemeClr val="bg1"/>
            </a:solidFill>
            <a:ln w="28575" cap="flat" cmpd="dbl" algn="ctr">
              <a:solidFill>
                <a:srgbClr val="2C90A8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337095"/>
                        <a:gd name="connsiteY0" fmla="*/ 0 h 457200"/>
                        <a:gd name="connsiteX1" fmla="*/ 695289 w 1337095"/>
                        <a:gd name="connsiteY1" fmla="*/ 0 h 457200"/>
                        <a:gd name="connsiteX2" fmla="*/ 1337095 w 1337095"/>
                        <a:gd name="connsiteY2" fmla="*/ 0 h 457200"/>
                        <a:gd name="connsiteX3" fmla="*/ 1337095 w 1337095"/>
                        <a:gd name="connsiteY3" fmla="*/ 457200 h 457200"/>
                        <a:gd name="connsiteX4" fmla="*/ 681918 w 1337095"/>
                        <a:gd name="connsiteY4" fmla="*/ 457200 h 457200"/>
                        <a:gd name="connsiteX5" fmla="*/ 0 w 1337095"/>
                        <a:gd name="connsiteY5" fmla="*/ 457200 h 457200"/>
                        <a:gd name="connsiteX6" fmla="*/ 0 w 1337095"/>
                        <a:gd name="connsiteY6" fmla="*/ 0 h 457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337095" h="457200" fill="none" extrusionOk="0">
                          <a:moveTo>
                            <a:pt x="0" y="0"/>
                          </a:moveTo>
                          <a:cubicBezTo>
                            <a:pt x="330567" y="-8256"/>
                            <a:pt x="427511" y="-22367"/>
                            <a:pt x="695289" y="0"/>
                          </a:cubicBezTo>
                          <a:cubicBezTo>
                            <a:pt x="963067" y="22367"/>
                            <a:pt x="1198705" y="20642"/>
                            <a:pt x="1337095" y="0"/>
                          </a:cubicBezTo>
                          <a:cubicBezTo>
                            <a:pt x="1333384" y="97864"/>
                            <a:pt x="1342481" y="315005"/>
                            <a:pt x="1337095" y="457200"/>
                          </a:cubicBezTo>
                          <a:cubicBezTo>
                            <a:pt x="1120263" y="435203"/>
                            <a:pt x="992131" y="470841"/>
                            <a:pt x="681918" y="457200"/>
                          </a:cubicBezTo>
                          <a:cubicBezTo>
                            <a:pt x="371705" y="443559"/>
                            <a:pt x="215134" y="476965"/>
                            <a:pt x="0" y="457200"/>
                          </a:cubicBezTo>
                          <a:cubicBezTo>
                            <a:pt x="14505" y="230035"/>
                            <a:pt x="9219" y="92183"/>
                            <a:pt x="0" y="0"/>
                          </a:cubicBezTo>
                          <a:close/>
                        </a:path>
                        <a:path w="1337095" h="457200" stroke="0" extrusionOk="0">
                          <a:moveTo>
                            <a:pt x="0" y="0"/>
                          </a:moveTo>
                          <a:cubicBezTo>
                            <a:pt x="154254" y="-29096"/>
                            <a:pt x="443695" y="8287"/>
                            <a:pt x="655177" y="0"/>
                          </a:cubicBezTo>
                          <a:cubicBezTo>
                            <a:pt x="866659" y="-8287"/>
                            <a:pt x="1057325" y="-30796"/>
                            <a:pt x="1337095" y="0"/>
                          </a:cubicBezTo>
                          <a:cubicBezTo>
                            <a:pt x="1338134" y="227241"/>
                            <a:pt x="1330674" y="327571"/>
                            <a:pt x="1337095" y="457200"/>
                          </a:cubicBezTo>
                          <a:cubicBezTo>
                            <a:pt x="1060449" y="452359"/>
                            <a:pt x="852495" y="487804"/>
                            <a:pt x="668548" y="457200"/>
                          </a:cubicBezTo>
                          <a:cubicBezTo>
                            <a:pt x="484601" y="426596"/>
                            <a:pt x="231661" y="432874"/>
                            <a:pt x="0" y="457200"/>
                          </a:cubicBezTo>
                          <a:cubicBezTo>
                            <a:pt x="13499" y="303125"/>
                            <a:pt x="-6429" y="14793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 defTabSz="96771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270" kern="0" dirty="0">
                  <a:latin typeface="Arial Narrow" panose="020B0606020202030204" pitchFamily="34" charset="0"/>
                  <a:cs typeface="+mn-cs"/>
                </a:rPr>
                <a:t>Оптимизируем стоимость закупки (Замена на аналоги)</a:t>
              </a:r>
            </a:p>
          </p:txBody>
        </p:sp>
        <p:sp>
          <p:nvSpPr>
            <p:cNvPr id="62" name="Блок-схема: альтернативный процесс 61">
              <a:extLst>
                <a:ext uri="{FF2B5EF4-FFF2-40B4-BE49-F238E27FC236}">
                  <a16:creationId xmlns:a16="http://schemas.microsoft.com/office/drawing/2014/main" id="{B487DB5D-6CB1-9506-8F96-F4391A82A40B}"/>
                </a:ext>
              </a:extLst>
            </p:cNvPr>
            <p:cNvSpPr/>
            <p:nvPr/>
          </p:nvSpPr>
          <p:spPr>
            <a:xfrm>
              <a:off x="2705638" y="2483310"/>
              <a:ext cx="1776740" cy="709558"/>
            </a:xfrm>
            <a:prstGeom prst="flowChartAlternateProcess">
              <a:avLst/>
            </a:prstGeom>
            <a:solidFill>
              <a:schemeClr val="bg1"/>
            </a:solidFill>
            <a:ln w="28575" cap="flat" cmpd="dbl" algn="ctr">
              <a:solidFill>
                <a:srgbClr val="2C90A8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337095"/>
                        <a:gd name="connsiteY0" fmla="*/ 0 h 457200"/>
                        <a:gd name="connsiteX1" fmla="*/ 695289 w 1337095"/>
                        <a:gd name="connsiteY1" fmla="*/ 0 h 457200"/>
                        <a:gd name="connsiteX2" fmla="*/ 1337095 w 1337095"/>
                        <a:gd name="connsiteY2" fmla="*/ 0 h 457200"/>
                        <a:gd name="connsiteX3" fmla="*/ 1337095 w 1337095"/>
                        <a:gd name="connsiteY3" fmla="*/ 457200 h 457200"/>
                        <a:gd name="connsiteX4" fmla="*/ 681918 w 1337095"/>
                        <a:gd name="connsiteY4" fmla="*/ 457200 h 457200"/>
                        <a:gd name="connsiteX5" fmla="*/ 0 w 1337095"/>
                        <a:gd name="connsiteY5" fmla="*/ 457200 h 457200"/>
                        <a:gd name="connsiteX6" fmla="*/ 0 w 1337095"/>
                        <a:gd name="connsiteY6" fmla="*/ 0 h 457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337095" h="457200" fill="none" extrusionOk="0">
                          <a:moveTo>
                            <a:pt x="0" y="0"/>
                          </a:moveTo>
                          <a:cubicBezTo>
                            <a:pt x="330567" y="-8256"/>
                            <a:pt x="427511" y="-22367"/>
                            <a:pt x="695289" y="0"/>
                          </a:cubicBezTo>
                          <a:cubicBezTo>
                            <a:pt x="963067" y="22367"/>
                            <a:pt x="1198705" y="20642"/>
                            <a:pt x="1337095" y="0"/>
                          </a:cubicBezTo>
                          <a:cubicBezTo>
                            <a:pt x="1333384" y="97864"/>
                            <a:pt x="1342481" y="315005"/>
                            <a:pt x="1337095" y="457200"/>
                          </a:cubicBezTo>
                          <a:cubicBezTo>
                            <a:pt x="1120263" y="435203"/>
                            <a:pt x="992131" y="470841"/>
                            <a:pt x="681918" y="457200"/>
                          </a:cubicBezTo>
                          <a:cubicBezTo>
                            <a:pt x="371705" y="443559"/>
                            <a:pt x="215134" y="476965"/>
                            <a:pt x="0" y="457200"/>
                          </a:cubicBezTo>
                          <a:cubicBezTo>
                            <a:pt x="14505" y="230035"/>
                            <a:pt x="9219" y="92183"/>
                            <a:pt x="0" y="0"/>
                          </a:cubicBezTo>
                          <a:close/>
                        </a:path>
                        <a:path w="1337095" h="457200" stroke="0" extrusionOk="0">
                          <a:moveTo>
                            <a:pt x="0" y="0"/>
                          </a:moveTo>
                          <a:cubicBezTo>
                            <a:pt x="154254" y="-29096"/>
                            <a:pt x="443695" y="8287"/>
                            <a:pt x="655177" y="0"/>
                          </a:cubicBezTo>
                          <a:cubicBezTo>
                            <a:pt x="866659" y="-8287"/>
                            <a:pt x="1057325" y="-30796"/>
                            <a:pt x="1337095" y="0"/>
                          </a:cubicBezTo>
                          <a:cubicBezTo>
                            <a:pt x="1338134" y="227241"/>
                            <a:pt x="1330674" y="327571"/>
                            <a:pt x="1337095" y="457200"/>
                          </a:cubicBezTo>
                          <a:cubicBezTo>
                            <a:pt x="1060449" y="452359"/>
                            <a:pt x="852495" y="487804"/>
                            <a:pt x="668548" y="457200"/>
                          </a:cubicBezTo>
                          <a:cubicBezTo>
                            <a:pt x="484601" y="426596"/>
                            <a:pt x="231661" y="432874"/>
                            <a:pt x="0" y="457200"/>
                          </a:cubicBezTo>
                          <a:cubicBezTo>
                            <a:pt x="13499" y="303125"/>
                            <a:pt x="-6429" y="14793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 defTabSz="96771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270" kern="0" dirty="0">
                  <a:latin typeface="Arial Narrow" panose="020B0606020202030204" pitchFamily="34" charset="0"/>
                  <a:cs typeface="+mn-cs"/>
                </a:rPr>
                <a:t>Уточняем потребности (Экспертиза)</a:t>
              </a:r>
            </a:p>
          </p:txBody>
        </p:sp>
        <p:sp>
          <p:nvSpPr>
            <p:cNvPr id="65" name="Блок-схема: альтернативный процесс 64">
              <a:extLst>
                <a:ext uri="{FF2B5EF4-FFF2-40B4-BE49-F238E27FC236}">
                  <a16:creationId xmlns:a16="http://schemas.microsoft.com/office/drawing/2014/main" id="{B487DB5D-6CB1-9506-8F96-F4391A82A40B}"/>
                </a:ext>
              </a:extLst>
            </p:cNvPr>
            <p:cNvSpPr/>
            <p:nvPr/>
          </p:nvSpPr>
          <p:spPr>
            <a:xfrm>
              <a:off x="4866475" y="2416134"/>
              <a:ext cx="1776740" cy="843911"/>
            </a:xfrm>
            <a:prstGeom prst="flowChartAlternateProcess">
              <a:avLst/>
            </a:prstGeom>
            <a:solidFill>
              <a:schemeClr val="bg1"/>
            </a:solidFill>
            <a:ln w="28575" cap="flat" cmpd="dbl" algn="ctr">
              <a:solidFill>
                <a:srgbClr val="2C90A8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337095"/>
                        <a:gd name="connsiteY0" fmla="*/ 0 h 457200"/>
                        <a:gd name="connsiteX1" fmla="*/ 695289 w 1337095"/>
                        <a:gd name="connsiteY1" fmla="*/ 0 h 457200"/>
                        <a:gd name="connsiteX2" fmla="*/ 1337095 w 1337095"/>
                        <a:gd name="connsiteY2" fmla="*/ 0 h 457200"/>
                        <a:gd name="connsiteX3" fmla="*/ 1337095 w 1337095"/>
                        <a:gd name="connsiteY3" fmla="*/ 457200 h 457200"/>
                        <a:gd name="connsiteX4" fmla="*/ 681918 w 1337095"/>
                        <a:gd name="connsiteY4" fmla="*/ 457200 h 457200"/>
                        <a:gd name="connsiteX5" fmla="*/ 0 w 1337095"/>
                        <a:gd name="connsiteY5" fmla="*/ 457200 h 457200"/>
                        <a:gd name="connsiteX6" fmla="*/ 0 w 1337095"/>
                        <a:gd name="connsiteY6" fmla="*/ 0 h 457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337095" h="457200" fill="none" extrusionOk="0">
                          <a:moveTo>
                            <a:pt x="0" y="0"/>
                          </a:moveTo>
                          <a:cubicBezTo>
                            <a:pt x="330567" y="-8256"/>
                            <a:pt x="427511" y="-22367"/>
                            <a:pt x="695289" y="0"/>
                          </a:cubicBezTo>
                          <a:cubicBezTo>
                            <a:pt x="963067" y="22367"/>
                            <a:pt x="1198705" y="20642"/>
                            <a:pt x="1337095" y="0"/>
                          </a:cubicBezTo>
                          <a:cubicBezTo>
                            <a:pt x="1333384" y="97864"/>
                            <a:pt x="1342481" y="315005"/>
                            <a:pt x="1337095" y="457200"/>
                          </a:cubicBezTo>
                          <a:cubicBezTo>
                            <a:pt x="1120263" y="435203"/>
                            <a:pt x="992131" y="470841"/>
                            <a:pt x="681918" y="457200"/>
                          </a:cubicBezTo>
                          <a:cubicBezTo>
                            <a:pt x="371705" y="443559"/>
                            <a:pt x="215134" y="476965"/>
                            <a:pt x="0" y="457200"/>
                          </a:cubicBezTo>
                          <a:cubicBezTo>
                            <a:pt x="14505" y="230035"/>
                            <a:pt x="9219" y="92183"/>
                            <a:pt x="0" y="0"/>
                          </a:cubicBezTo>
                          <a:close/>
                        </a:path>
                        <a:path w="1337095" h="457200" stroke="0" extrusionOk="0">
                          <a:moveTo>
                            <a:pt x="0" y="0"/>
                          </a:moveTo>
                          <a:cubicBezTo>
                            <a:pt x="154254" y="-29096"/>
                            <a:pt x="443695" y="8287"/>
                            <a:pt x="655177" y="0"/>
                          </a:cubicBezTo>
                          <a:cubicBezTo>
                            <a:pt x="866659" y="-8287"/>
                            <a:pt x="1057325" y="-30796"/>
                            <a:pt x="1337095" y="0"/>
                          </a:cubicBezTo>
                          <a:cubicBezTo>
                            <a:pt x="1338134" y="227241"/>
                            <a:pt x="1330674" y="327571"/>
                            <a:pt x="1337095" y="457200"/>
                          </a:cubicBezTo>
                          <a:cubicBezTo>
                            <a:pt x="1060449" y="452359"/>
                            <a:pt x="852495" y="487804"/>
                            <a:pt x="668548" y="457200"/>
                          </a:cubicBezTo>
                          <a:cubicBezTo>
                            <a:pt x="484601" y="426596"/>
                            <a:pt x="231661" y="432874"/>
                            <a:pt x="0" y="457200"/>
                          </a:cubicBezTo>
                          <a:cubicBezTo>
                            <a:pt x="13499" y="303125"/>
                            <a:pt x="-6429" y="14793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 defTabSz="96771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270" kern="0" dirty="0">
                  <a:latin typeface="Arial Narrow" panose="020B0606020202030204" pitchFamily="34" charset="0"/>
                  <a:cs typeface="+mn-cs"/>
                </a:rPr>
                <a:t>Формализуем требования к объекту закупки и условиям поставки</a:t>
              </a:r>
            </a:p>
          </p:txBody>
        </p:sp>
        <p:sp>
          <p:nvSpPr>
            <p:cNvPr id="66" name="Блок-схема: альтернативный процесс 65">
              <a:extLst>
                <a:ext uri="{FF2B5EF4-FFF2-40B4-BE49-F238E27FC236}">
                  <a16:creationId xmlns:a16="http://schemas.microsoft.com/office/drawing/2014/main" id="{B487DB5D-6CB1-9506-8F96-F4391A82A40B}"/>
                </a:ext>
              </a:extLst>
            </p:cNvPr>
            <p:cNvSpPr/>
            <p:nvPr/>
          </p:nvSpPr>
          <p:spPr>
            <a:xfrm>
              <a:off x="4860655" y="3486186"/>
              <a:ext cx="1776740" cy="709558"/>
            </a:xfrm>
            <a:prstGeom prst="flowChartAlternateProcess">
              <a:avLst/>
            </a:prstGeom>
            <a:solidFill>
              <a:schemeClr val="bg1"/>
            </a:solidFill>
            <a:ln w="28575" cap="flat" cmpd="dbl" algn="ctr">
              <a:solidFill>
                <a:srgbClr val="C00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337095"/>
                        <a:gd name="connsiteY0" fmla="*/ 0 h 457200"/>
                        <a:gd name="connsiteX1" fmla="*/ 695289 w 1337095"/>
                        <a:gd name="connsiteY1" fmla="*/ 0 h 457200"/>
                        <a:gd name="connsiteX2" fmla="*/ 1337095 w 1337095"/>
                        <a:gd name="connsiteY2" fmla="*/ 0 h 457200"/>
                        <a:gd name="connsiteX3" fmla="*/ 1337095 w 1337095"/>
                        <a:gd name="connsiteY3" fmla="*/ 457200 h 457200"/>
                        <a:gd name="connsiteX4" fmla="*/ 681918 w 1337095"/>
                        <a:gd name="connsiteY4" fmla="*/ 457200 h 457200"/>
                        <a:gd name="connsiteX5" fmla="*/ 0 w 1337095"/>
                        <a:gd name="connsiteY5" fmla="*/ 457200 h 457200"/>
                        <a:gd name="connsiteX6" fmla="*/ 0 w 1337095"/>
                        <a:gd name="connsiteY6" fmla="*/ 0 h 457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337095" h="457200" fill="none" extrusionOk="0">
                          <a:moveTo>
                            <a:pt x="0" y="0"/>
                          </a:moveTo>
                          <a:cubicBezTo>
                            <a:pt x="330567" y="-8256"/>
                            <a:pt x="427511" y="-22367"/>
                            <a:pt x="695289" y="0"/>
                          </a:cubicBezTo>
                          <a:cubicBezTo>
                            <a:pt x="963067" y="22367"/>
                            <a:pt x="1198705" y="20642"/>
                            <a:pt x="1337095" y="0"/>
                          </a:cubicBezTo>
                          <a:cubicBezTo>
                            <a:pt x="1333384" y="97864"/>
                            <a:pt x="1342481" y="315005"/>
                            <a:pt x="1337095" y="457200"/>
                          </a:cubicBezTo>
                          <a:cubicBezTo>
                            <a:pt x="1120263" y="435203"/>
                            <a:pt x="992131" y="470841"/>
                            <a:pt x="681918" y="457200"/>
                          </a:cubicBezTo>
                          <a:cubicBezTo>
                            <a:pt x="371705" y="443559"/>
                            <a:pt x="215134" y="476965"/>
                            <a:pt x="0" y="457200"/>
                          </a:cubicBezTo>
                          <a:cubicBezTo>
                            <a:pt x="14505" y="230035"/>
                            <a:pt x="9219" y="92183"/>
                            <a:pt x="0" y="0"/>
                          </a:cubicBezTo>
                          <a:close/>
                        </a:path>
                        <a:path w="1337095" h="457200" stroke="0" extrusionOk="0">
                          <a:moveTo>
                            <a:pt x="0" y="0"/>
                          </a:moveTo>
                          <a:cubicBezTo>
                            <a:pt x="154254" y="-29096"/>
                            <a:pt x="443695" y="8287"/>
                            <a:pt x="655177" y="0"/>
                          </a:cubicBezTo>
                          <a:cubicBezTo>
                            <a:pt x="866659" y="-8287"/>
                            <a:pt x="1057325" y="-30796"/>
                            <a:pt x="1337095" y="0"/>
                          </a:cubicBezTo>
                          <a:cubicBezTo>
                            <a:pt x="1338134" y="227241"/>
                            <a:pt x="1330674" y="327571"/>
                            <a:pt x="1337095" y="457200"/>
                          </a:cubicBezTo>
                          <a:cubicBezTo>
                            <a:pt x="1060449" y="452359"/>
                            <a:pt x="852495" y="487804"/>
                            <a:pt x="668548" y="457200"/>
                          </a:cubicBezTo>
                          <a:cubicBezTo>
                            <a:pt x="484601" y="426596"/>
                            <a:pt x="231661" y="432874"/>
                            <a:pt x="0" y="457200"/>
                          </a:cubicBezTo>
                          <a:cubicBezTo>
                            <a:pt x="13499" y="303125"/>
                            <a:pt x="-6429" y="14793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 defTabSz="96771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270" kern="0" dirty="0">
                  <a:latin typeface="Arial Narrow" panose="020B0606020202030204" pitchFamily="34" charset="0"/>
                  <a:cs typeface="+mn-cs"/>
                </a:rPr>
                <a:t>Формализуем критерии оценки для выбора победителя</a:t>
              </a:r>
            </a:p>
          </p:txBody>
        </p:sp>
        <p:sp>
          <p:nvSpPr>
            <p:cNvPr id="67" name="Блок-схема: альтернативный процесс 66">
              <a:extLst>
                <a:ext uri="{FF2B5EF4-FFF2-40B4-BE49-F238E27FC236}">
                  <a16:creationId xmlns:a16="http://schemas.microsoft.com/office/drawing/2014/main" id="{B487DB5D-6CB1-9506-8F96-F4391A82A40B}"/>
                </a:ext>
              </a:extLst>
            </p:cNvPr>
            <p:cNvSpPr/>
            <p:nvPr/>
          </p:nvSpPr>
          <p:spPr>
            <a:xfrm>
              <a:off x="4890767" y="4412668"/>
              <a:ext cx="1776740" cy="860447"/>
            </a:xfrm>
            <a:prstGeom prst="flowChartAlternateProcess">
              <a:avLst/>
            </a:prstGeom>
            <a:solidFill>
              <a:schemeClr val="bg1"/>
            </a:solidFill>
            <a:ln w="28575" cap="flat" cmpd="dbl" algn="ctr">
              <a:solidFill>
                <a:srgbClr val="2C90A8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337095"/>
                        <a:gd name="connsiteY0" fmla="*/ 0 h 457200"/>
                        <a:gd name="connsiteX1" fmla="*/ 695289 w 1337095"/>
                        <a:gd name="connsiteY1" fmla="*/ 0 h 457200"/>
                        <a:gd name="connsiteX2" fmla="*/ 1337095 w 1337095"/>
                        <a:gd name="connsiteY2" fmla="*/ 0 h 457200"/>
                        <a:gd name="connsiteX3" fmla="*/ 1337095 w 1337095"/>
                        <a:gd name="connsiteY3" fmla="*/ 457200 h 457200"/>
                        <a:gd name="connsiteX4" fmla="*/ 681918 w 1337095"/>
                        <a:gd name="connsiteY4" fmla="*/ 457200 h 457200"/>
                        <a:gd name="connsiteX5" fmla="*/ 0 w 1337095"/>
                        <a:gd name="connsiteY5" fmla="*/ 457200 h 457200"/>
                        <a:gd name="connsiteX6" fmla="*/ 0 w 1337095"/>
                        <a:gd name="connsiteY6" fmla="*/ 0 h 457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337095" h="457200" fill="none" extrusionOk="0">
                          <a:moveTo>
                            <a:pt x="0" y="0"/>
                          </a:moveTo>
                          <a:cubicBezTo>
                            <a:pt x="330567" y="-8256"/>
                            <a:pt x="427511" y="-22367"/>
                            <a:pt x="695289" y="0"/>
                          </a:cubicBezTo>
                          <a:cubicBezTo>
                            <a:pt x="963067" y="22367"/>
                            <a:pt x="1198705" y="20642"/>
                            <a:pt x="1337095" y="0"/>
                          </a:cubicBezTo>
                          <a:cubicBezTo>
                            <a:pt x="1333384" y="97864"/>
                            <a:pt x="1342481" y="315005"/>
                            <a:pt x="1337095" y="457200"/>
                          </a:cubicBezTo>
                          <a:cubicBezTo>
                            <a:pt x="1120263" y="435203"/>
                            <a:pt x="992131" y="470841"/>
                            <a:pt x="681918" y="457200"/>
                          </a:cubicBezTo>
                          <a:cubicBezTo>
                            <a:pt x="371705" y="443559"/>
                            <a:pt x="215134" y="476965"/>
                            <a:pt x="0" y="457200"/>
                          </a:cubicBezTo>
                          <a:cubicBezTo>
                            <a:pt x="14505" y="230035"/>
                            <a:pt x="9219" y="92183"/>
                            <a:pt x="0" y="0"/>
                          </a:cubicBezTo>
                          <a:close/>
                        </a:path>
                        <a:path w="1337095" h="457200" stroke="0" extrusionOk="0">
                          <a:moveTo>
                            <a:pt x="0" y="0"/>
                          </a:moveTo>
                          <a:cubicBezTo>
                            <a:pt x="154254" y="-29096"/>
                            <a:pt x="443695" y="8287"/>
                            <a:pt x="655177" y="0"/>
                          </a:cubicBezTo>
                          <a:cubicBezTo>
                            <a:pt x="866659" y="-8287"/>
                            <a:pt x="1057325" y="-30796"/>
                            <a:pt x="1337095" y="0"/>
                          </a:cubicBezTo>
                          <a:cubicBezTo>
                            <a:pt x="1338134" y="227241"/>
                            <a:pt x="1330674" y="327571"/>
                            <a:pt x="1337095" y="457200"/>
                          </a:cubicBezTo>
                          <a:cubicBezTo>
                            <a:pt x="1060449" y="452359"/>
                            <a:pt x="852495" y="487804"/>
                            <a:pt x="668548" y="457200"/>
                          </a:cubicBezTo>
                          <a:cubicBezTo>
                            <a:pt x="484601" y="426596"/>
                            <a:pt x="231661" y="432874"/>
                            <a:pt x="0" y="457200"/>
                          </a:cubicBezTo>
                          <a:cubicBezTo>
                            <a:pt x="13499" y="303125"/>
                            <a:pt x="-6429" y="14793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 defTabSz="96771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270" kern="0" dirty="0">
                  <a:latin typeface="Arial Narrow" panose="020B0606020202030204" pitchFamily="34" charset="0"/>
                  <a:cs typeface="+mn-cs"/>
                </a:rPr>
                <a:t>Собираем и согласовываем закупочную документацию</a:t>
              </a:r>
            </a:p>
          </p:txBody>
        </p:sp>
        <p:sp>
          <p:nvSpPr>
            <p:cNvPr id="68" name="Блок-схема: альтернативный процесс 67">
              <a:extLst>
                <a:ext uri="{FF2B5EF4-FFF2-40B4-BE49-F238E27FC236}">
                  <a16:creationId xmlns:a16="http://schemas.microsoft.com/office/drawing/2014/main" id="{B487DB5D-6CB1-9506-8F96-F4391A82A40B}"/>
                </a:ext>
              </a:extLst>
            </p:cNvPr>
            <p:cNvSpPr/>
            <p:nvPr/>
          </p:nvSpPr>
          <p:spPr>
            <a:xfrm>
              <a:off x="7084699" y="3484341"/>
              <a:ext cx="1776740" cy="709558"/>
            </a:xfrm>
            <a:prstGeom prst="flowChartAlternateProcess">
              <a:avLst/>
            </a:prstGeom>
            <a:solidFill>
              <a:schemeClr val="bg1"/>
            </a:solidFill>
            <a:ln w="28575" cap="flat" cmpd="dbl" algn="ctr">
              <a:solidFill>
                <a:srgbClr val="2C90A8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337095"/>
                        <a:gd name="connsiteY0" fmla="*/ 0 h 457200"/>
                        <a:gd name="connsiteX1" fmla="*/ 695289 w 1337095"/>
                        <a:gd name="connsiteY1" fmla="*/ 0 h 457200"/>
                        <a:gd name="connsiteX2" fmla="*/ 1337095 w 1337095"/>
                        <a:gd name="connsiteY2" fmla="*/ 0 h 457200"/>
                        <a:gd name="connsiteX3" fmla="*/ 1337095 w 1337095"/>
                        <a:gd name="connsiteY3" fmla="*/ 457200 h 457200"/>
                        <a:gd name="connsiteX4" fmla="*/ 681918 w 1337095"/>
                        <a:gd name="connsiteY4" fmla="*/ 457200 h 457200"/>
                        <a:gd name="connsiteX5" fmla="*/ 0 w 1337095"/>
                        <a:gd name="connsiteY5" fmla="*/ 457200 h 457200"/>
                        <a:gd name="connsiteX6" fmla="*/ 0 w 1337095"/>
                        <a:gd name="connsiteY6" fmla="*/ 0 h 457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337095" h="457200" fill="none" extrusionOk="0">
                          <a:moveTo>
                            <a:pt x="0" y="0"/>
                          </a:moveTo>
                          <a:cubicBezTo>
                            <a:pt x="330567" y="-8256"/>
                            <a:pt x="427511" y="-22367"/>
                            <a:pt x="695289" y="0"/>
                          </a:cubicBezTo>
                          <a:cubicBezTo>
                            <a:pt x="963067" y="22367"/>
                            <a:pt x="1198705" y="20642"/>
                            <a:pt x="1337095" y="0"/>
                          </a:cubicBezTo>
                          <a:cubicBezTo>
                            <a:pt x="1333384" y="97864"/>
                            <a:pt x="1342481" y="315005"/>
                            <a:pt x="1337095" y="457200"/>
                          </a:cubicBezTo>
                          <a:cubicBezTo>
                            <a:pt x="1120263" y="435203"/>
                            <a:pt x="992131" y="470841"/>
                            <a:pt x="681918" y="457200"/>
                          </a:cubicBezTo>
                          <a:cubicBezTo>
                            <a:pt x="371705" y="443559"/>
                            <a:pt x="215134" y="476965"/>
                            <a:pt x="0" y="457200"/>
                          </a:cubicBezTo>
                          <a:cubicBezTo>
                            <a:pt x="14505" y="230035"/>
                            <a:pt x="9219" y="92183"/>
                            <a:pt x="0" y="0"/>
                          </a:cubicBezTo>
                          <a:close/>
                        </a:path>
                        <a:path w="1337095" h="457200" stroke="0" extrusionOk="0">
                          <a:moveTo>
                            <a:pt x="0" y="0"/>
                          </a:moveTo>
                          <a:cubicBezTo>
                            <a:pt x="154254" y="-29096"/>
                            <a:pt x="443695" y="8287"/>
                            <a:pt x="655177" y="0"/>
                          </a:cubicBezTo>
                          <a:cubicBezTo>
                            <a:pt x="866659" y="-8287"/>
                            <a:pt x="1057325" y="-30796"/>
                            <a:pt x="1337095" y="0"/>
                          </a:cubicBezTo>
                          <a:cubicBezTo>
                            <a:pt x="1338134" y="227241"/>
                            <a:pt x="1330674" y="327571"/>
                            <a:pt x="1337095" y="457200"/>
                          </a:cubicBezTo>
                          <a:cubicBezTo>
                            <a:pt x="1060449" y="452359"/>
                            <a:pt x="852495" y="487804"/>
                            <a:pt x="668548" y="457200"/>
                          </a:cubicBezTo>
                          <a:cubicBezTo>
                            <a:pt x="484601" y="426596"/>
                            <a:pt x="231661" y="432874"/>
                            <a:pt x="0" y="457200"/>
                          </a:cubicBezTo>
                          <a:cubicBezTo>
                            <a:pt x="13499" y="303125"/>
                            <a:pt x="-6429" y="14793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 defTabSz="96771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270" kern="0" dirty="0">
                  <a:latin typeface="Arial Narrow" panose="020B0606020202030204" pitchFamily="34" charset="0"/>
                  <a:cs typeface="+mn-cs"/>
                </a:rPr>
                <a:t>Проводим квалификацию участников</a:t>
              </a:r>
            </a:p>
          </p:txBody>
        </p:sp>
        <p:sp>
          <p:nvSpPr>
            <p:cNvPr id="69" name="Блок-схема: альтернативный процесс 68">
              <a:extLst>
                <a:ext uri="{FF2B5EF4-FFF2-40B4-BE49-F238E27FC236}">
                  <a16:creationId xmlns:a16="http://schemas.microsoft.com/office/drawing/2014/main" id="{B487DB5D-6CB1-9506-8F96-F4391A82A40B}"/>
                </a:ext>
              </a:extLst>
            </p:cNvPr>
            <p:cNvSpPr/>
            <p:nvPr/>
          </p:nvSpPr>
          <p:spPr>
            <a:xfrm>
              <a:off x="7085938" y="2483310"/>
              <a:ext cx="1776740" cy="709558"/>
            </a:xfrm>
            <a:prstGeom prst="flowChartAlternateProcess">
              <a:avLst/>
            </a:prstGeom>
            <a:solidFill>
              <a:schemeClr val="bg1"/>
            </a:solidFill>
            <a:ln w="28575" cap="flat" cmpd="dbl" algn="ctr">
              <a:solidFill>
                <a:srgbClr val="C00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337095"/>
                        <a:gd name="connsiteY0" fmla="*/ 0 h 457200"/>
                        <a:gd name="connsiteX1" fmla="*/ 695289 w 1337095"/>
                        <a:gd name="connsiteY1" fmla="*/ 0 h 457200"/>
                        <a:gd name="connsiteX2" fmla="*/ 1337095 w 1337095"/>
                        <a:gd name="connsiteY2" fmla="*/ 0 h 457200"/>
                        <a:gd name="connsiteX3" fmla="*/ 1337095 w 1337095"/>
                        <a:gd name="connsiteY3" fmla="*/ 457200 h 457200"/>
                        <a:gd name="connsiteX4" fmla="*/ 681918 w 1337095"/>
                        <a:gd name="connsiteY4" fmla="*/ 457200 h 457200"/>
                        <a:gd name="connsiteX5" fmla="*/ 0 w 1337095"/>
                        <a:gd name="connsiteY5" fmla="*/ 457200 h 457200"/>
                        <a:gd name="connsiteX6" fmla="*/ 0 w 1337095"/>
                        <a:gd name="connsiteY6" fmla="*/ 0 h 457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337095" h="457200" fill="none" extrusionOk="0">
                          <a:moveTo>
                            <a:pt x="0" y="0"/>
                          </a:moveTo>
                          <a:cubicBezTo>
                            <a:pt x="330567" y="-8256"/>
                            <a:pt x="427511" y="-22367"/>
                            <a:pt x="695289" y="0"/>
                          </a:cubicBezTo>
                          <a:cubicBezTo>
                            <a:pt x="963067" y="22367"/>
                            <a:pt x="1198705" y="20642"/>
                            <a:pt x="1337095" y="0"/>
                          </a:cubicBezTo>
                          <a:cubicBezTo>
                            <a:pt x="1333384" y="97864"/>
                            <a:pt x="1342481" y="315005"/>
                            <a:pt x="1337095" y="457200"/>
                          </a:cubicBezTo>
                          <a:cubicBezTo>
                            <a:pt x="1120263" y="435203"/>
                            <a:pt x="992131" y="470841"/>
                            <a:pt x="681918" y="457200"/>
                          </a:cubicBezTo>
                          <a:cubicBezTo>
                            <a:pt x="371705" y="443559"/>
                            <a:pt x="215134" y="476965"/>
                            <a:pt x="0" y="457200"/>
                          </a:cubicBezTo>
                          <a:cubicBezTo>
                            <a:pt x="14505" y="230035"/>
                            <a:pt x="9219" y="92183"/>
                            <a:pt x="0" y="0"/>
                          </a:cubicBezTo>
                          <a:close/>
                        </a:path>
                        <a:path w="1337095" h="457200" stroke="0" extrusionOk="0">
                          <a:moveTo>
                            <a:pt x="0" y="0"/>
                          </a:moveTo>
                          <a:cubicBezTo>
                            <a:pt x="154254" y="-29096"/>
                            <a:pt x="443695" y="8287"/>
                            <a:pt x="655177" y="0"/>
                          </a:cubicBezTo>
                          <a:cubicBezTo>
                            <a:pt x="866659" y="-8287"/>
                            <a:pt x="1057325" y="-30796"/>
                            <a:pt x="1337095" y="0"/>
                          </a:cubicBezTo>
                          <a:cubicBezTo>
                            <a:pt x="1338134" y="227241"/>
                            <a:pt x="1330674" y="327571"/>
                            <a:pt x="1337095" y="457200"/>
                          </a:cubicBezTo>
                          <a:cubicBezTo>
                            <a:pt x="1060449" y="452359"/>
                            <a:pt x="852495" y="487804"/>
                            <a:pt x="668548" y="457200"/>
                          </a:cubicBezTo>
                          <a:cubicBezTo>
                            <a:pt x="484601" y="426596"/>
                            <a:pt x="231661" y="432874"/>
                            <a:pt x="0" y="457200"/>
                          </a:cubicBezTo>
                          <a:cubicBezTo>
                            <a:pt x="13499" y="303125"/>
                            <a:pt x="-6429" y="14793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 defTabSz="96771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270" kern="0" dirty="0">
                  <a:latin typeface="Arial Narrow" panose="020B0606020202030204" pitchFamily="34" charset="0"/>
                  <a:cs typeface="+mn-cs"/>
                </a:rPr>
                <a:t>Регистрация</a:t>
              </a:r>
              <a:br>
                <a:rPr lang="ru-RU" sz="1270" kern="0" dirty="0">
                  <a:latin typeface="Arial Narrow" panose="020B0606020202030204" pitchFamily="34" charset="0"/>
                  <a:cs typeface="+mn-cs"/>
                </a:rPr>
              </a:br>
              <a:r>
                <a:rPr lang="ru-RU" sz="1270" kern="0" dirty="0">
                  <a:latin typeface="Arial Narrow" panose="020B0606020202030204" pitchFamily="34" charset="0"/>
                  <a:cs typeface="+mn-cs"/>
                </a:rPr>
                <a:t>участников</a:t>
              </a:r>
            </a:p>
          </p:txBody>
        </p:sp>
        <p:sp>
          <p:nvSpPr>
            <p:cNvPr id="70" name="Блок-схема: альтернативный процесс 69">
              <a:extLst>
                <a:ext uri="{FF2B5EF4-FFF2-40B4-BE49-F238E27FC236}">
                  <a16:creationId xmlns:a16="http://schemas.microsoft.com/office/drawing/2014/main" id="{B487DB5D-6CB1-9506-8F96-F4391A82A40B}"/>
                </a:ext>
              </a:extLst>
            </p:cNvPr>
            <p:cNvSpPr/>
            <p:nvPr/>
          </p:nvSpPr>
          <p:spPr>
            <a:xfrm>
              <a:off x="7070497" y="4492453"/>
              <a:ext cx="1776740" cy="709558"/>
            </a:xfrm>
            <a:prstGeom prst="flowChartAlternateProcess">
              <a:avLst/>
            </a:prstGeom>
            <a:solidFill>
              <a:schemeClr val="bg1"/>
            </a:solidFill>
            <a:ln w="28575" cap="flat" cmpd="dbl" algn="ctr">
              <a:solidFill>
                <a:srgbClr val="C00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337095"/>
                        <a:gd name="connsiteY0" fmla="*/ 0 h 457200"/>
                        <a:gd name="connsiteX1" fmla="*/ 695289 w 1337095"/>
                        <a:gd name="connsiteY1" fmla="*/ 0 h 457200"/>
                        <a:gd name="connsiteX2" fmla="*/ 1337095 w 1337095"/>
                        <a:gd name="connsiteY2" fmla="*/ 0 h 457200"/>
                        <a:gd name="connsiteX3" fmla="*/ 1337095 w 1337095"/>
                        <a:gd name="connsiteY3" fmla="*/ 457200 h 457200"/>
                        <a:gd name="connsiteX4" fmla="*/ 681918 w 1337095"/>
                        <a:gd name="connsiteY4" fmla="*/ 457200 h 457200"/>
                        <a:gd name="connsiteX5" fmla="*/ 0 w 1337095"/>
                        <a:gd name="connsiteY5" fmla="*/ 457200 h 457200"/>
                        <a:gd name="connsiteX6" fmla="*/ 0 w 1337095"/>
                        <a:gd name="connsiteY6" fmla="*/ 0 h 457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337095" h="457200" fill="none" extrusionOk="0">
                          <a:moveTo>
                            <a:pt x="0" y="0"/>
                          </a:moveTo>
                          <a:cubicBezTo>
                            <a:pt x="330567" y="-8256"/>
                            <a:pt x="427511" y="-22367"/>
                            <a:pt x="695289" y="0"/>
                          </a:cubicBezTo>
                          <a:cubicBezTo>
                            <a:pt x="963067" y="22367"/>
                            <a:pt x="1198705" y="20642"/>
                            <a:pt x="1337095" y="0"/>
                          </a:cubicBezTo>
                          <a:cubicBezTo>
                            <a:pt x="1333384" y="97864"/>
                            <a:pt x="1342481" y="315005"/>
                            <a:pt x="1337095" y="457200"/>
                          </a:cubicBezTo>
                          <a:cubicBezTo>
                            <a:pt x="1120263" y="435203"/>
                            <a:pt x="992131" y="470841"/>
                            <a:pt x="681918" y="457200"/>
                          </a:cubicBezTo>
                          <a:cubicBezTo>
                            <a:pt x="371705" y="443559"/>
                            <a:pt x="215134" y="476965"/>
                            <a:pt x="0" y="457200"/>
                          </a:cubicBezTo>
                          <a:cubicBezTo>
                            <a:pt x="14505" y="230035"/>
                            <a:pt x="9219" y="92183"/>
                            <a:pt x="0" y="0"/>
                          </a:cubicBezTo>
                          <a:close/>
                        </a:path>
                        <a:path w="1337095" h="457200" stroke="0" extrusionOk="0">
                          <a:moveTo>
                            <a:pt x="0" y="0"/>
                          </a:moveTo>
                          <a:cubicBezTo>
                            <a:pt x="154254" y="-29096"/>
                            <a:pt x="443695" y="8287"/>
                            <a:pt x="655177" y="0"/>
                          </a:cubicBezTo>
                          <a:cubicBezTo>
                            <a:pt x="866659" y="-8287"/>
                            <a:pt x="1057325" y="-30796"/>
                            <a:pt x="1337095" y="0"/>
                          </a:cubicBezTo>
                          <a:cubicBezTo>
                            <a:pt x="1338134" y="227241"/>
                            <a:pt x="1330674" y="327571"/>
                            <a:pt x="1337095" y="457200"/>
                          </a:cubicBezTo>
                          <a:cubicBezTo>
                            <a:pt x="1060449" y="452359"/>
                            <a:pt x="852495" y="487804"/>
                            <a:pt x="668548" y="457200"/>
                          </a:cubicBezTo>
                          <a:cubicBezTo>
                            <a:pt x="484601" y="426596"/>
                            <a:pt x="231661" y="432874"/>
                            <a:pt x="0" y="457200"/>
                          </a:cubicBezTo>
                          <a:cubicBezTo>
                            <a:pt x="13499" y="303125"/>
                            <a:pt x="-6429" y="14793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 defTabSz="96771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270" kern="0" dirty="0">
                  <a:latin typeface="Arial Narrow" panose="020B0606020202030204" pitchFamily="34" charset="0"/>
                  <a:cs typeface="+mn-cs"/>
                </a:rPr>
                <a:t>Собираем коммерческие предложения</a:t>
              </a:r>
            </a:p>
          </p:txBody>
        </p:sp>
        <p:sp>
          <p:nvSpPr>
            <p:cNvPr id="71" name="Блок-схема: альтернативный процесс 70">
              <a:extLst>
                <a:ext uri="{FF2B5EF4-FFF2-40B4-BE49-F238E27FC236}">
                  <a16:creationId xmlns:a16="http://schemas.microsoft.com/office/drawing/2014/main" id="{B487DB5D-6CB1-9506-8F96-F4391A82A40B}"/>
                </a:ext>
              </a:extLst>
            </p:cNvPr>
            <p:cNvSpPr/>
            <p:nvPr/>
          </p:nvSpPr>
          <p:spPr>
            <a:xfrm>
              <a:off x="7071165" y="5489139"/>
              <a:ext cx="1776740" cy="709558"/>
            </a:xfrm>
            <a:prstGeom prst="flowChartAlternateProcess">
              <a:avLst/>
            </a:prstGeom>
            <a:solidFill>
              <a:schemeClr val="bg1"/>
            </a:solidFill>
            <a:ln w="28575" cap="flat" cmpd="dbl" algn="ctr">
              <a:solidFill>
                <a:srgbClr val="C00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337095"/>
                        <a:gd name="connsiteY0" fmla="*/ 0 h 457200"/>
                        <a:gd name="connsiteX1" fmla="*/ 695289 w 1337095"/>
                        <a:gd name="connsiteY1" fmla="*/ 0 h 457200"/>
                        <a:gd name="connsiteX2" fmla="*/ 1337095 w 1337095"/>
                        <a:gd name="connsiteY2" fmla="*/ 0 h 457200"/>
                        <a:gd name="connsiteX3" fmla="*/ 1337095 w 1337095"/>
                        <a:gd name="connsiteY3" fmla="*/ 457200 h 457200"/>
                        <a:gd name="connsiteX4" fmla="*/ 681918 w 1337095"/>
                        <a:gd name="connsiteY4" fmla="*/ 457200 h 457200"/>
                        <a:gd name="connsiteX5" fmla="*/ 0 w 1337095"/>
                        <a:gd name="connsiteY5" fmla="*/ 457200 h 457200"/>
                        <a:gd name="connsiteX6" fmla="*/ 0 w 1337095"/>
                        <a:gd name="connsiteY6" fmla="*/ 0 h 457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337095" h="457200" fill="none" extrusionOk="0">
                          <a:moveTo>
                            <a:pt x="0" y="0"/>
                          </a:moveTo>
                          <a:cubicBezTo>
                            <a:pt x="330567" y="-8256"/>
                            <a:pt x="427511" y="-22367"/>
                            <a:pt x="695289" y="0"/>
                          </a:cubicBezTo>
                          <a:cubicBezTo>
                            <a:pt x="963067" y="22367"/>
                            <a:pt x="1198705" y="20642"/>
                            <a:pt x="1337095" y="0"/>
                          </a:cubicBezTo>
                          <a:cubicBezTo>
                            <a:pt x="1333384" y="97864"/>
                            <a:pt x="1342481" y="315005"/>
                            <a:pt x="1337095" y="457200"/>
                          </a:cubicBezTo>
                          <a:cubicBezTo>
                            <a:pt x="1120263" y="435203"/>
                            <a:pt x="992131" y="470841"/>
                            <a:pt x="681918" y="457200"/>
                          </a:cubicBezTo>
                          <a:cubicBezTo>
                            <a:pt x="371705" y="443559"/>
                            <a:pt x="215134" y="476965"/>
                            <a:pt x="0" y="457200"/>
                          </a:cubicBezTo>
                          <a:cubicBezTo>
                            <a:pt x="14505" y="230035"/>
                            <a:pt x="9219" y="92183"/>
                            <a:pt x="0" y="0"/>
                          </a:cubicBezTo>
                          <a:close/>
                        </a:path>
                        <a:path w="1337095" h="457200" stroke="0" extrusionOk="0">
                          <a:moveTo>
                            <a:pt x="0" y="0"/>
                          </a:moveTo>
                          <a:cubicBezTo>
                            <a:pt x="154254" y="-29096"/>
                            <a:pt x="443695" y="8287"/>
                            <a:pt x="655177" y="0"/>
                          </a:cubicBezTo>
                          <a:cubicBezTo>
                            <a:pt x="866659" y="-8287"/>
                            <a:pt x="1057325" y="-30796"/>
                            <a:pt x="1337095" y="0"/>
                          </a:cubicBezTo>
                          <a:cubicBezTo>
                            <a:pt x="1338134" y="227241"/>
                            <a:pt x="1330674" y="327571"/>
                            <a:pt x="1337095" y="457200"/>
                          </a:cubicBezTo>
                          <a:cubicBezTo>
                            <a:pt x="1060449" y="452359"/>
                            <a:pt x="852495" y="487804"/>
                            <a:pt x="668548" y="457200"/>
                          </a:cubicBezTo>
                          <a:cubicBezTo>
                            <a:pt x="484601" y="426596"/>
                            <a:pt x="231661" y="432874"/>
                            <a:pt x="0" y="457200"/>
                          </a:cubicBezTo>
                          <a:cubicBezTo>
                            <a:pt x="13499" y="303125"/>
                            <a:pt x="-6429" y="14793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 defTabSz="96771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270" kern="0" dirty="0">
                  <a:latin typeface="Arial Narrow" panose="020B0606020202030204" pitchFamily="34" charset="0"/>
                  <a:cs typeface="+mn-cs"/>
                </a:rPr>
                <a:t>Оцениваем и выбираем победителей</a:t>
              </a:r>
            </a:p>
          </p:txBody>
        </p:sp>
        <p:sp>
          <p:nvSpPr>
            <p:cNvPr id="72" name="Блок-схема: альтернативный процесс 71">
              <a:extLst>
                <a:ext uri="{FF2B5EF4-FFF2-40B4-BE49-F238E27FC236}">
                  <a16:creationId xmlns:a16="http://schemas.microsoft.com/office/drawing/2014/main" id="{B487DB5D-6CB1-9506-8F96-F4391A82A40B}"/>
                </a:ext>
              </a:extLst>
            </p:cNvPr>
            <p:cNvSpPr/>
            <p:nvPr/>
          </p:nvSpPr>
          <p:spPr>
            <a:xfrm>
              <a:off x="9286573" y="3480612"/>
              <a:ext cx="1776740" cy="709558"/>
            </a:xfrm>
            <a:prstGeom prst="flowChartAlternateProcess">
              <a:avLst/>
            </a:prstGeom>
            <a:solidFill>
              <a:schemeClr val="bg1"/>
            </a:solidFill>
            <a:ln w="28575" cap="flat" cmpd="dbl" algn="ctr">
              <a:solidFill>
                <a:srgbClr val="2C90A8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337095"/>
                        <a:gd name="connsiteY0" fmla="*/ 0 h 457200"/>
                        <a:gd name="connsiteX1" fmla="*/ 695289 w 1337095"/>
                        <a:gd name="connsiteY1" fmla="*/ 0 h 457200"/>
                        <a:gd name="connsiteX2" fmla="*/ 1337095 w 1337095"/>
                        <a:gd name="connsiteY2" fmla="*/ 0 h 457200"/>
                        <a:gd name="connsiteX3" fmla="*/ 1337095 w 1337095"/>
                        <a:gd name="connsiteY3" fmla="*/ 457200 h 457200"/>
                        <a:gd name="connsiteX4" fmla="*/ 681918 w 1337095"/>
                        <a:gd name="connsiteY4" fmla="*/ 457200 h 457200"/>
                        <a:gd name="connsiteX5" fmla="*/ 0 w 1337095"/>
                        <a:gd name="connsiteY5" fmla="*/ 457200 h 457200"/>
                        <a:gd name="connsiteX6" fmla="*/ 0 w 1337095"/>
                        <a:gd name="connsiteY6" fmla="*/ 0 h 457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337095" h="457200" fill="none" extrusionOk="0">
                          <a:moveTo>
                            <a:pt x="0" y="0"/>
                          </a:moveTo>
                          <a:cubicBezTo>
                            <a:pt x="330567" y="-8256"/>
                            <a:pt x="427511" y="-22367"/>
                            <a:pt x="695289" y="0"/>
                          </a:cubicBezTo>
                          <a:cubicBezTo>
                            <a:pt x="963067" y="22367"/>
                            <a:pt x="1198705" y="20642"/>
                            <a:pt x="1337095" y="0"/>
                          </a:cubicBezTo>
                          <a:cubicBezTo>
                            <a:pt x="1333384" y="97864"/>
                            <a:pt x="1342481" y="315005"/>
                            <a:pt x="1337095" y="457200"/>
                          </a:cubicBezTo>
                          <a:cubicBezTo>
                            <a:pt x="1120263" y="435203"/>
                            <a:pt x="992131" y="470841"/>
                            <a:pt x="681918" y="457200"/>
                          </a:cubicBezTo>
                          <a:cubicBezTo>
                            <a:pt x="371705" y="443559"/>
                            <a:pt x="215134" y="476965"/>
                            <a:pt x="0" y="457200"/>
                          </a:cubicBezTo>
                          <a:cubicBezTo>
                            <a:pt x="14505" y="230035"/>
                            <a:pt x="9219" y="92183"/>
                            <a:pt x="0" y="0"/>
                          </a:cubicBezTo>
                          <a:close/>
                        </a:path>
                        <a:path w="1337095" h="457200" stroke="0" extrusionOk="0">
                          <a:moveTo>
                            <a:pt x="0" y="0"/>
                          </a:moveTo>
                          <a:cubicBezTo>
                            <a:pt x="154254" y="-29096"/>
                            <a:pt x="443695" y="8287"/>
                            <a:pt x="655177" y="0"/>
                          </a:cubicBezTo>
                          <a:cubicBezTo>
                            <a:pt x="866659" y="-8287"/>
                            <a:pt x="1057325" y="-30796"/>
                            <a:pt x="1337095" y="0"/>
                          </a:cubicBezTo>
                          <a:cubicBezTo>
                            <a:pt x="1338134" y="227241"/>
                            <a:pt x="1330674" y="327571"/>
                            <a:pt x="1337095" y="457200"/>
                          </a:cubicBezTo>
                          <a:cubicBezTo>
                            <a:pt x="1060449" y="452359"/>
                            <a:pt x="852495" y="487804"/>
                            <a:pt x="668548" y="457200"/>
                          </a:cubicBezTo>
                          <a:cubicBezTo>
                            <a:pt x="484601" y="426596"/>
                            <a:pt x="231661" y="432874"/>
                            <a:pt x="0" y="457200"/>
                          </a:cubicBezTo>
                          <a:cubicBezTo>
                            <a:pt x="13499" y="303125"/>
                            <a:pt x="-6429" y="14793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 defTabSz="96771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270" kern="0" dirty="0">
                  <a:latin typeface="Arial Narrow" panose="020B0606020202030204" pitchFamily="34" charset="0"/>
                  <a:cs typeface="+mn-cs"/>
                </a:rPr>
                <a:t>Проводим оплаты поставщикам</a:t>
              </a:r>
            </a:p>
          </p:txBody>
        </p:sp>
        <p:sp>
          <p:nvSpPr>
            <p:cNvPr id="73" name="Блок-схема: альтернативный процесс 72">
              <a:extLst>
                <a:ext uri="{FF2B5EF4-FFF2-40B4-BE49-F238E27FC236}">
                  <a16:creationId xmlns:a16="http://schemas.microsoft.com/office/drawing/2014/main" id="{B487DB5D-6CB1-9506-8F96-F4391A82A40B}"/>
                </a:ext>
              </a:extLst>
            </p:cNvPr>
            <p:cNvSpPr/>
            <p:nvPr/>
          </p:nvSpPr>
          <p:spPr>
            <a:xfrm>
              <a:off x="9287812" y="2483310"/>
              <a:ext cx="1776740" cy="709558"/>
            </a:xfrm>
            <a:prstGeom prst="flowChartAlternateProcess">
              <a:avLst/>
            </a:prstGeom>
            <a:solidFill>
              <a:schemeClr val="bg1"/>
            </a:solidFill>
            <a:ln w="28575" cap="flat" cmpd="dbl" algn="ctr">
              <a:solidFill>
                <a:srgbClr val="C00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337095"/>
                        <a:gd name="connsiteY0" fmla="*/ 0 h 457200"/>
                        <a:gd name="connsiteX1" fmla="*/ 695289 w 1337095"/>
                        <a:gd name="connsiteY1" fmla="*/ 0 h 457200"/>
                        <a:gd name="connsiteX2" fmla="*/ 1337095 w 1337095"/>
                        <a:gd name="connsiteY2" fmla="*/ 0 h 457200"/>
                        <a:gd name="connsiteX3" fmla="*/ 1337095 w 1337095"/>
                        <a:gd name="connsiteY3" fmla="*/ 457200 h 457200"/>
                        <a:gd name="connsiteX4" fmla="*/ 681918 w 1337095"/>
                        <a:gd name="connsiteY4" fmla="*/ 457200 h 457200"/>
                        <a:gd name="connsiteX5" fmla="*/ 0 w 1337095"/>
                        <a:gd name="connsiteY5" fmla="*/ 457200 h 457200"/>
                        <a:gd name="connsiteX6" fmla="*/ 0 w 1337095"/>
                        <a:gd name="connsiteY6" fmla="*/ 0 h 457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337095" h="457200" fill="none" extrusionOk="0">
                          <a:moveTo>
                            <a:pt x="0" y="0"/>
                          </a:moveTo>
                          <a:cubicBezTo>
                            <a:pt x="330567" y="-8256"/>
                            <a:pt x="427511" y="-22367"/>
                            <a:pt x="695289" y="0"/>
                          </a:cubicBezTo>
                          <a:cubicBezTo>
                            <a:pt x="963067" y="22367"/>
                            <a:pt x="1198705" y="20642"/>
                            <a:pt x="1337095" y="0"/>
                          </a:cubicBezTo>
                          <a:cubicBezTo>
                            <a:pt x="1333384" y="97864"/>
                            <a:pt x="1342481" y="315005"/>
                            <a:pt x="1337095" y="457200"/>
                          </a:cubicBezTo>
                          <a:cubicBezTo>
                            <a:pt x="1120263" y="435203"/>
                            <a:pt x="992131" y="470841"/>
                            <a:pt x="681918" y="457200"/>
                          </a:cubicBezTo>
                          <a:cubicBezTo>
                            <a:pt x="371705" y="443559"/>
                            <a:pt x="215134" y="476965"/>
                            <a:pt x="0" y="457200"/>
                          </a:cubicBezTo>
                          <a:cubicBezTo>
                            <a:pt x="14505" y="230035"/>
                            <a:pt x="9219" y="92183"/>
                            <a:pt x="0" y="0"/>
                          </a:cubicBezTo>
                          <a:close/>
                        </a:path>
                        <a:path w="1337095" h="457200" stroke="0" extrusionOk="0">
                          <a:moveTo>
                            <a:pt x="0" y="0"/>
                          </a:moveTo>
                          <a:cubicBezTo>
                            <a:pt x="154254" y="-29096"/>
                            <a:pt x="443695" y="8287"/>
                            <a:pt x="655177" y="0"/>
                          </a:cubicBezTo>
                          <a:cubicBezTo>
                            <a:pt x="866659" y="-8287"/>
                            <a:pt x="1057325" y="-30796"/>
                            <a:pt x="1337095" y="0"/>
                          </a:cubicBezTo>
                          <a:cubicBezTo>
                            <a:pt x="1338134" y="227241"/>
                            <a:pt x="1330674" y="327571"/>
                            <a:pt x="1337095" y="457200"/>
                          </a:cubicBezTo>
                          <a:cubicBezTo>
                            <a:pt x="1060449" y="452359"/>
                            <a:pt x="852495" y="487804"/>
                            <a:pt x="668548" y="457200"/>
                          </a:cubicBezTo>
                          <a:cubicBezTo>
                            <a:pt x="484601" y="426596"/>
                            <a:pt x="231661" y="432874"/>
                            <a:pt x="0" y="457200"/>
                          </a:cubicBezTo>
                          <a:cubicBezTo>
                            <a:pt x="13499" y="303125"/>
                            <a:pt x="-6429" y="14793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 defTabSz="96771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270" kern="0" dirty="0">
                  <a:latin typeface="Arial Narrow" panose="020B0606020202030204" pitchFamily="34" charset="0"/>
                  <a:cs typeface="+mn-cs"/>
                </a:rPr>
                <a:t>Формируем заказы поставщикам</a:t>
              </a:r>
            </a:p>
          </p:txBody>
        </p:sp>
        <p:sp>
          <p:nvSpPr>
            <p:cNvPr id="74" name="Блок-схема: альтернативный процесс 73">
              <a:extLst>
                <a:ext uri="{FF2B5EF4-FFF2-40B4-BE49-F238E27FC236}">
                  <a16:creationId xmlns:a16="http://schemas.microsoft.com/office/drawing/2014/main" id="{B487DB5D-6CB1-9506-8F96-F4391A82A40B}"/>
                </a:ext>
              </a:extLst>
            </p:cNvPr>
            <p:cNvSpPr/>
            <p:nvPr/>
          </p:nvSpPr>
          <p:spPr>
            <a:xfrm>
              <a:off x="9272371" y="4488724"/>
              <a:ext cx="1776740" cy="709558"/>
            </a:xfrm>
            <a:prstGeom prst="flowChartAlternateProcess">
              <a:avLst/>
            </a:prstGeom>
            <a:solidFill>
              <a:schemeClr val="bg1"/>
            </a:solidFill>
            <a:ln w="28575" cap="flat" cmpd="dbl" algn="ctr">
              <a:solidFill>
                <a:srgbClr val="2C90A8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337095"/>
                        <a:gd name="connsiteY0" fmla="*/ 0 h 457200"/>
                        <a:gd name="connsiteX1" fmla="*/ 695289 w 1337095"/>
                        <a:gd name="connsiteY1" fmla="*/ 0 h 457200"/>
                        <a:gd name="connsiteX2" fmla="*/ 1337095 w 1337095"/>
                        <a:gd name="connsiteY2" fmla="*/ 0 h 457200"/>
                        <a:gd name="connsiteX3" fmla="*/ 1337095 w 1337095"/>
                        <a:gd name="connsiteY3" fmla="*/ 457200 h 457200"/>
                        <a:gd name="connsiteX4" fmla="*/ 681918 w 1337095"/>
                        <a:gd name="connsiteY4" fmla="*/ 457200 h 457200"/>
                        <a:gd name="connsiteX5" fmla="*/ 0 w 1337095"/>
                        <a:gd name="connsiteY5" fmla="*/ 457200 h 457200"/>
                        <a:gd name="connsiteX6" fmla="*/ 0 w 1337095"/>
                        <a:gd name="connsiteY6" fmla="*/ 0 h 457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337095" h="457200" fill="none" extrusionOk="0">
                          <a:moveTo>
                            <a:pt x="0" y="0"/>
                          </a:moveTo>
                          <a:cubicBezTo>
                            <a:pt x="330567" y="-8256"/>
                            <a:pt x="427511" y="-22367"/>
                            <a:pt x="695289" y="0"/>
                          </a:cubicBezTo>
                          <a:cubicBezTo>
                            <a:pt x="963067" y="22367"/>
                            <a:pt x="1198705" y="20642"/>
                            <a:pt x="1337095" y="0"/>
                          </a:cubicBezTo>
                          <a:cubicBezTo>
                            <a:pt x="1333384" y="97864"/>
                            <a:pt x="1342481" y="315005"/>
                            <a:pt x="1337095" y="457200"/>
                          </a:cubicBezTo>
                          <a:cubicBezTo>
                            <a:pt x="1120263" y="435203"/>
                            <a:pt x="992131" y="470841"/>
                            <a:pt x="681918" y="457200"/>
                          </a:cubicBezTo>
                          <a:cubicBezTo>
                            <a:pt x="371705" y="443559"/>
                            <a:pt x="215134" y="476965"/>
                            <a:pt x="0" y="457200"/>
                          </a:cubicBezTo>
                          <a:cubicBezTo>
                            <a:pt x="14505" y="230035"/>
                            <a:pt x="9219" y="92183"/>
                            <a:pt x="0" y="0"/>
                          </a:cubicBezTo>
                          <a:close/>
                        </a:path>
                        <a:path w="1337095" h="457200" stroke="0" extrusionOk="0">
                          <a:moveTo>
                            <a:pt x="0" y="0"/>
                          </a:moveTo>
                          <a:cubicBezTo>
                            <a:pt x="154254" y="-29096"/>
                            <a:pt x="443695" y="8287"/>
                            <a:pt x="655177" y="0"/>
                          </a:cubicBezTo>
                          <a:cubicBezTo>
                            <a:pt x="866659" y="-8287"/>
                            <a:pt x="1057325" y="-30796"/>
                            <a:pt x="1337095" y="0"/>
                          </a:cubicBezTo>
                          <a:cubicBezTo>
                            <a:pt x="1338134" y="227241"/>
                            <a:pt x="1330674" y="327571"/>
                            <a:pt x="1337095" y="457200"/>
                          </a:cubicBezTo>
                          <a:cubicBezTo>
                            <a:pt x="1060449" y="452359"/>
                            <a:pt x="852495" y="487804"/>
                            <a:pt x="668548" y="457200"/>
                          </a:cubicBezTo>
                          <a:cubicBezTo>
                            <a:pt x="484601" y="426596"/>
                            <a:pt x="231661" y="432874"/>
                            <a:pt x="0" y="457200"/>
                          </a:cubicBezTo>
                          <a:cubicBezTo>
                            <a:pt x="13499" y="303125"/>
                            <a:pt x="-6429" y="14793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 defTabSz="96771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270" kern="0" dirty="0">
                  <a:latin typeface="Arial Narrow" panose="020B0606020202030204" pitchFamily="34" charset="0"/>
                  <a:cs typeface="+mn-cs"/>
                </a:rPr>
                <a:t>Урегулируем нарушения</a:t>
              </a:r>
            </a:p>
          </p:txBody>
        </p:sp>
        <p:sp>
          <p:nvSpPr>
            <p:cNvPr id="4" name="Стрелка вправо 3"/>
            <p:cNvSpPr/>
            <p:nvPr/>
          </p:nvSpPr>
          <p:spPr bwMode="auto">
            <a:xfrm>
              <a:off x="4577527" y="1391383"/>
              <a:ext cx="208374" cy="720080"/>
            </a:xfrm>
            <a:prstGeom prst="rightArrow">
              <a:avLst/>
            </a:prstGeom>
            <a:solidFill>
              <a:srgbClr val="2C90A8">
                <a:alpha val="75000"/>
              </a:srgbClr>
            </a:solidFill>
            <a:ln>
              <a:noFill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81000" marR="0" indent="-381000" algn="l" defTabSz="914400" rtl="0" eaLnBrk="1" fontAlgn="base" latinLnBrk="0" hangingPunct="1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20000"/>
                <a:buFontTx/>
                <a:buBlip>
                  <a:blip r:embed="rId3"/>
                </a:buBlip>
                <a:tabLst/>
              </a:pPr>
              <a:endParaRPr kumimoji="0" lang="ru-RU" sz="21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7" name="Стрелка вправо 76"/>
            <p:cNvSpPr/>
            <p:nvPr/>
          </p:nvSpPr>
          <p:spPr bwMode="auto">
            <a:xfrm>
              <a:off x="6747292" y="1398600"/>
              <a:ext cx="208374" cy="733410"/>
            </a:xfrm>
            <a:prstGeom prst="rightArrow">
              <a:avLst/>
            </a:prstGeom>
            <a:solidFill>
              <a:srgbClr val="2C90A8">
                <a:alpha val="75000"/>
              </a:srgbClr>
            </a:solidFill>
            <a:ln>
              <a:noFill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81000" indent="-381000" eaLnBrk="1" hangingPunct="1">
                <a:lnSpc>
                  <a:spcPct val="85000"/>
                </a:lnSpc>
                <a:spcBef>
                  <a:spcPct val="50000"/>
                </a:spcBef>
                <a:buSzPct val="120000"/>
                <a:buFontTx/>
                <a:buBlip>
                  <a:blip r:embed="rId3"/>
                </a:buBlip>
              </a:pPr>
              <a:endParaRPr lang="ru-RU" sz="2100">
                <a:solidFill>
                  <a:srgbClr val="006600"/>
                </a:solidFill>
              </a:endParaRPr>
            </a:p>
          </p:txBody>
        </p:sp>
        <p:sp>
          <p:nvSpPr>
            <p:cNvPr id="78" name="Стрелка вправо 77"/>
            <p:cNvSpPr/>
            <p:nvPr/>
          </p:nvSpPr>
          <p:spPr bwMode="auto">
            <a:xfrm>
              <a:off x="8955173" y="1405817"/>
              <a:ext cx="208374" cy="733410"/>
            </a:xfrm>
            <a:prstGeom prst="rightArrow">
              <a:avLst/>
            </a:prstGeom>
            <a:solidFill>
              <a:srgbClr val="2C90A8">
                <a:alpha val="75000"/>
              </a:srgbClr>
            </a:solidFill>
            <a:ln>
              <a:noFill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81000" indent="-381000" eaLnBrk="1" hangingPunct="1">
                <a:lnSpc>
                  <a:spcPct val="85000"/>
                </a:lnSpc>
                <a:spcBef>
                  <a:spcPct val="50000"/>
                </a:spcBef>
                <a:buSzPct val="120000"/>
                <a:buFontTx/>
                <a:buBlip>
                  <a:blip r:embed="rId3"/>
                </a:buBlip>
              </a:pPr>
              <a:endParaRPr lang="ru-RU" sz="2100">
                <a:solidFill>
                  <a:srgbClr val="006600"/>
                </a:solidFill>
              </a:endParaRPr>
            </a:p>
          </p:txBody>
        </p:sp>
        <p:sp>
          <p:nvSpPr>
            <p:cNvPr id="43" name="Блок-схема: альтернативный процесс 42">
              <a:extLst>
                <a:ext uri="{FF2B5EF4-FFF2-40B4-BE49-F238E27FC236}">
                  <a16:creationId xmlns:a16="http://schemas.microsoft.com/office/drawing/2014/main" id="{B487DB5D-6CB1-9506-8F96-F4391A82A40B}"/>
                </a:ext>
              </a:extLst>
            </p:cNvPr>
            <p:cNvSpPr/>
            <p:nvPr/>
          </p:nvSpPr>
          <p:spPr>
            <a:xfrm>
              <a:off x="2704399" y="4492453"/>
              <a:ext cx="1776740" cy="709558"/>
            </a:xfrm>
            <a:prstGeom prst="flowChartAlternateProcess">
              <a:avLst/>
            </a:prstGeom>
            <a:solidFill>
              <a:schemeClr val="bg1"/>
            </a:solidFill>
            <a:ln w="28575" cap="flat" cmpd="dbl" algn="ctr">
              <a:solidFill>
                <a:srgbClr val="C00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337095"/>
                        <a:gd name="connsiteY0" fmla="*/ 0 h 457200"/>
                        <a:gd name="connsiteX1" fmla="*/ 695289 w 1337095"/>
                        <a:gd name="connsiteY1" fmla="*/ 0 h 457200"/>
                        <a:gd name="connsiteX2" fmla="*/ 1337095 w 1337095"/>
                        <a:gd name="connsiteY2" fmla="*/ 0 h 457200"/>
                        <a:gd name="connsiteX3" fmla="*/ 1337095 w 1337095"/>
                        <a:gd name="connsiteY3" fmla="*/ 457200 h 457200"/>
                        <a:gd name="connsiteX4" fmla="*/ 681918 w 1337095"/>
                        <a:gd name="connsiteY4" fmla="*/ 457200 h 457200"/>
                        <a:gd name="connsiteX5" fmla="*/ 0 w 1337095"/>
                        <a:gd name="connsiteY5" fmla="*/ 457200 h 457200"/>
                        <a:gd name="connsiteX6" fmla="*/ 0 w 1337095"/>
                        <a:gd name="connsiteY6" fmla="*/ 0 h 457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337095" h="457200" fill="none" extrusionOk="0">
                          <a:moveTo>
                            <a:pt x="0" y="0"/>
                          </a:moveTo>
                          <a:cubicBezTo>
                            <a:pt x="330567" y="-8256"/>
                            <a:pt x="427511" y="-22367"/>
                            <a:pt x="695289" y="0"/>
                          </a:cubicBezTo>
                          <a:cubicBezTo>
                            <a:pt x="963067" y="22367"/>
                            <a:pt x="1198705" y="20642"/>
                            <a:pt x="1337095" y="0"/>
                          </a:cubicBezTo>
                          <a:cubicBezTo>
                            <a:pt x="1333384" y="97864"/>
                            <a:pt x="1342481" y="315005"/>
                            <a:pt x="1337095" y="457200"/>
                          </a:cubicBezTo>
                          <a:cubicBezTo>
                            <a:pt x="1120263" y="435203"/>
                            <a:pt x="992131" y="470841"/>
                            <a:pt x="681918" y="457200"/>
                          </a:cubicBezTo>
                          <a:cubicBezTo>
                            <a:pt x="371705" y="443559"/>
                            <a:pt x="215134" y="476965"/>
                            <a:pt x="0" y="457200"/>
                          </a:cubicBezTo>
                          <a:cubicBezTo>
                            <a:pt x="14505" y="230035"/>
                            <a:pt x="9219" y="92183"/>
                            <a:pt x="0" y="0"/>
                          </a:cubicBezTo>
                          <a:close/>
                        </a:path>
                        <a:path w="1337095" h="457200" stroke="0" extrusionOk="0">
                          <a:moveTo>
                            <a:pt x="0" y="0"/>
                          </a:moveTo>
                          <a:cubicBezTo>
                            <a:pt x="154254" y="-29096"/>
                            <a:pt x="443695" y="8287"/>
                            <a:pt x="655177" y="0"/>
                          </a:cubicBezTo>
                          <a:cubicBezTo>
                            <a:pt x="866659" y="-8287"/>
                            <a:pt x="1057325" y="-30796"/>
                            <a:pt x="1337095" y="0"/>
                          </a:cubicBezTo>
                          <a:cubicBezTo>
                            <a:pt x="1338134" y="227241"/>
                            <a:pt x="1330674" y="327571"/>
                            <a:pt x="1337095" y="457200"/>
                          </a:cubicBezTo>
                          <a:cubicBezTo>
                            <a:pt x="1060449" y="452359"/>
                            <a:pt x="852495" y="487804"/>
                            <a:pt x="668548" y="457200"/>
                          </a:cubicBezTo>
                          <a:cubicBezTo>
                            <a:pt x="484601" y="426596"/>
                            <a:pt x="231661" y="432874"/>
                            <a:pt x="0" y="457200"/>
                          </a:cubicBezTo>
                          <a:cubicBezTo>
                            <a:pt x="13499" y="303125"/>
                            <a:pt x="-6429" y="14793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 defTabSz="96771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270" kern="0" dirty="0">
                  <a:latin typeface="Arial Narrow" panose="020B0606020202030204" pitchFamily="34" charset="0"/>
                  <a:cs typeface="+mn-cs"/>
                </a:rPr>
                <a:t>Корректируем</a:t>
              </a:r>
              <a:br>
                <a:rPr lang="ru-RU" sz="1270" kern="0" dirty="0">
                  <a:latin typeface="Arial Narrow" panose="020B0606020202030204" pitchFamily="34" charset="0"/>
                  <a:cs typeface="+mn-cs"/>
                </a:rPr>
              </a:br>
              <a:r>
                <a:rPr lang="ru-RU" sz="1270" kern="0" dirty="0">
                  <a:latin typeface="Arial Narrow" panose="020B0606020202030204" pitchFamily="34" charset="0"/>
                  <a:cs typeface="+mn-cs"/>
                </a:rPr>
                <a:t>потребности</a:t>
              </a: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9696400" y="2511403"/>
            <a:ext cx="1785871" cy="3735790"/>
            <a:chOff x="326229" y="2492896"/>
            <a:chExt cx="1785871" cy="3735790"/>
          </a:xfrm>
        </p:grpSpPr>
        <p:sp>
          <p:nvSpPr>
            <p:cNvPr id="28" name="Блок-схема: альтернативный процесс 27">
              <a:extLst>
                <a:ext uri="{FF2B5EF4-FFF2-40B4-BE49-F238E27FC236}">
                  <a16:creationId xmlns:a16="http://schemas.microsoft.com/office/drawing/2014/main" id="{B487DB5D-6CB1-9506-8F96-F4391A82A40B}"/>
                </a:ext>
              </a:extLst>
            </p:cNvPr>
            <p:cNvSpPr/>
            <p:nvPr/>
          </p:nvSpPr>
          <p:spPr>
            <a:xfrm>
              <a:off x="335360" y="2492896"/>
              <a:ext cx="1776740" cy="709558"/>
            </a:xfrm>
            <a:prstGeom prst="flowChartAlternateProcess">
              <a:avLst/>
            </a:prstGeom>
            <a:solidFill>
              <a:srgbClr val="E9FFFF"/>
            </a:solidFill>
            <a:ln w="57150" cap="flat" cmpd="thickThin" algn="ctr">
              <a:solidFill>
                <a:schemeClr val="tx2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337095"/>
                        <a:gd name="connsiteY0" fmla="*/ 0 h 457200"/>
                        <a:gd name="connsiteX1" fmla="*/ 695289 w 1337095"/>
                        <a:gd name="connsiteY1" fmla="*/ 0 h 457200"/>
                        <a:gd name="connsiteX2" fmla="*/ 1337095 w 1337095"/>
                        <a:gd name="connsiteY2" fmla="*/ 0 h 457200"/>
                        <a:gd name="connsiteX3" fmla="*/ 1337095 w 1337095"/>
                        <a:gd name="connsiteY3" fmla="*/ 457200 h 457200"/>
                        <a:gd name="connsiteX4" fmla="*/ 681918 w 1337095"/>
                        <a:gd name="connsiteY4" fmla="*/ 457200 h 457200"/>
                        <a:gd name="connsiteX5" fmla="*/ 0 w 1337095"/>
                        <a:gd name="connsiteY5" fmla="*/ 457200 h 457200"/>
                        <a:gd name="connsiteX6" fmla="*/ 0 w 1337095"/>
                        <a:gd name="connsiteY6" fmla="*/ 0 h 457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337095" h="457200" fill="none" extrusionOk="0">
                          <a:moveTo>
                            <a:pt x="0" y="0"/>
                          </a:moveTo>
                          <a:cubicBezTo>
                            <a:pt x="330567" y="-8256"/>
                            <a:pt x="427511" y="-22367"/>
                            <a:pt x="695289" y="0"/>
                          </a:cubicBezTo>
                          <a:cubicBezTo>
                            <a:pt x="963067" y="22367"/>
                            <a:pt x="1198705" y="20642"/>
                            <a:pt x="1337095" y="0"/>
                          </a:cubicBezTo>
                          <a:cubicBezTo>
                            <a:pt x="1333384" y="97864"/>
                            <a:pt x="1342481" y="315005"/>
                            <a:pt x="1337095" y="457200"/>
                          </a:cubicBezTo>
                          <a:cubicBezTo>
                            <a:pt x="1120263" y="435203"/>
                            <a:pt x="992131" y="470841"/>
                            <a:pt x="681918" y="457200"/>
                          </a:cubicBezTo>
                          <a:cubicBezTo>
                            <a:pt x="371705" y="443559"/>
                            <a:pt x="215134" y="476965"/>
                            <a:pt x="0" y="457200"/>
                          </a:cubicBezTo>
                          <a:cubicBezTo>
                            <a:pt x="14505" y="230035"/>
                            <a:pt x="9219" y="92183"/>
                            <a:pt x="0" y="0"/>
                          </a:cubicBezTo>
                          <a:close/>
                        </a:path>
                        <a:path w="1337095" h="457200" stroke="0" extrusionOk="0">
                          <a:moveTo>
                            <a:pt x="0" y="0"/>
                          </a:moveTo>
                          <a:cubicBezTo>
                            <a:pt x="154254" y="-29096"/>
                            <a:pt x="443695" y="8287"/>
                            <a:pt x="655177" y="0"/>
                          </a:cubicBezTo>
                          <a:cubicBezTo>
                            <a:pt x="866659" y="-8287"/>
                            <a:pt x="1057325" y="-30796"/>
                            <a:pt x="1337095" y="0"/>
                          </a:cubicBezTo>
                          <a:cubicBezTo>
                            <a:pt x="1338134" y="227241"/>
                            <a:pt x="1330674" y="327571"/>
                            <a:pt x="1337095" y="457200"/>
                          </a:cubicBezTo>
                          <a:cubicBezTo>
                            <a:pt x="1060449" y="452359"/>
                            <a:pt x="852495" y="487804"/>
                            <a:pt x="668548" y="457200"/>
                          </a:cubicBezTo>
                          <a:cubicBezTo>
                            <a:pt x="484601" y="426596"/>
                            <a:pt x="231661" y="432874"/>
                            <a:pt x="0" y="457200"/>
                          </a:cubicBezTo>
                          <a:cubicBezTo>
                            <a:pt x="13499" y="303125"/>
                            <a:pt x="-6429" y="14793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 defTabSz="96771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270" kern="0" dirty="0">
                  <a:latin typeface="Arial Narrow" panose="020B0606020202030204" pitchFamily="34" charset="0"/>
                  <a:cs typeface="+mn-cs"/>
                </a:rPr>
                <a:t>Аккредитация поставщиков</a:t>
              </a:r>
            </a:p>
          </p:txBody>
        </p:sp>
        <p:sp>
          <p:nvSpPr>
            <p:cNvPr id="29" name="Блок-схема: альтернативный процесс 28">
              <a:extLst>
                <a:ext uri="{FF2B5EF4-FFF2-40B4-BE49-F238E27FC236}">
                  <a16:creationId xmlns:a16="http://schemas.microsoft.com/office/drawing/2014/main" id="{B487DB5D-6CB1-9506-8F96-F4391A82A40B}"/>
                </a:ext>
              </a:extLst>
            </p:cNvPr>
            <p:cNvSpPr/>
            <p:nvPr/>
          </p:nvSpPr>
          <p:spPr>
            <a:xfrm>
              <a:off x="328061" y="4502614"/>
              <a:ext cx="1776740" cy="709558"/>
            </a:xfrm>
            <a:prstGeom prst="flowChartAlternateProcess">
              <a:avLst/>
            </a:prstGeom>
            <a:solidFill>
              <a:schemeClr val="bg1"/>
            </a:solidFill>
            <a:ln w="57150" cap="flat" cmpd="thickThin" algn="ctr">
              <a:solidFill>
                <a:srgbClr val="CC4728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337095"/>
                        <a:gd name="connsiteY0" fmla="*/ 0 h 457200"/>
                        <a:gd name="connsiteX1" fmla="*/ 695289 w 1337095"/>
                        <a:gd name="connsiteY1" fmla="*/ 0 h 457200"/>
                        <a:gd name="connsiteX2" fmla="*/ 1337095 w 1337095"/>
                        <a:gd name="connsiteY2" fmla="*/ 0 h 457200"/>
                        <a:gd name="connsiteX3" fmla="*/ 1337095 w 1337095"/>
                        <a:gd name="connsiteY3" fmla="*/ 457200 h 457200"/>
                        <a:gd name="connsiteX4" fmla="*/ 681918 w 1337095"/>
                        <a:gd name="connsiteY4" fmla="*/ 457200 h 457200"/>
                        <a:gd name="connsiteX5" fmla="*/ 0 w 1337095"/>
                        <a:gd name="connsiteY5" fmla="*/ 457200 h 457200"/>
                        <a:gd name="connsiteX6" fmla="*/ 0 w 1337095"/>
                        <a:gd name="connsiteY6" fmla="*/ 0 h 457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337095" h="457200" fill="none" extrusionOk="0">
                          <a:moveTo>
                            <a:pt x="0" y="0"/>
                          </a:moveTo>
                          <a:cubicBezTo>
                            <a:pt x="330567" y="-8256"/>
                            <a:pt x="427511" y="-22367"/>
                            <a:pt x="695289" y="0"/>
                          </a:cubicBezTo>
                          <a:cubicBezTo>
                            <a:pt x="963067" y="22367"/>
                            <a:pt x="1198705" y="20642"/>
                            <a:pt x="1337095" y="0"/>
                          </a:cubicBezTo>
                          <a:cubicBezTo>
                            <a:pt x="1333384" y="97864"/>
                            <a:pt x="1342481" y="315005"/>
                            <a:pt x="1337095" y="457200"/>
                          </a:cubicBezTo>
                          <a:cubicBezTo>
                            <a:pt x="1120263" y="435203"/>
                            <a:pt x="992131" y="470841"/>
                            <a:pt x="681918" y="457200"/>
                          </a:cubicBezTo>
                          <a:cubicBezTo>
                            <a:pt x="371705" y="443559"/>
                            <a:pt x="215134" y="476965"/>
                            <a:pt x="0" y="457200"/>
                          </a:cubicBezTo>
                          <a:cubicBezTo>
                            <a:pt x="14505" y="230035"/>
                            <a:pt x="9219" y="92183"/>
                            <a:pt x="0" y="0"/>
                          </a:cubicBezTo>
                          <a:close/>
                        </a:path>
                        <a:path w="1337095" h="457200" stroke="0" extrusionOk="0">
                          <a:moveTo>
                            <a:pt x="0" y="0"/>
                          </a:moveTo>
                          <a:cubicBezTo>
                            <a:pt x="154254" y="-29096"/>
                            <a:pt x="443695" y="8287"/>
                            <a:pt x="655177" y="0"/>
                          </a:cubicBezTo>
                          <a:cubicBezTo>
                            <a:pt x="866659" y="-8287"/>
                            <a:pt x="1057325" y="-30796"/>
                            <a:pt x="1337095" y="0"/>
                          </a:cubicBezTo>
                          <a:cubicBezTo>
                            <a:pt x="1338134" y="227241"/>
                            <a:pt x="1330674" y="327571"/>
                            <a:pt x="1337095" y="457200"/>
                          </a:cubicBezTo>
                          <a:cubicBezTo>
                            <a:pt x="1060449" y="452359"/>
                            <a:pt x="852495" y="487804"/>
                            <a:pt x="668548" y="457200"/>
                          </a:cubicBezTo>
                          <a:cubicBezTo>
                            <a:pt x="484601" y="426596"/>
                            <a:pt x="231661" y="432874"/>
                            <a:pt x="0" y="457200"/>
                          </a:cubicBezTo>
                          <a:cubicBezTo>
                            <a:pt x="13499" y="303125"/>
                            <a:pt x="-6429" y="14793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 defTabSz="96771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270" kern="0" dirty="0">
                  <a:latin typeface="Arial Narrow" panose="020B0606020202030204" pitchFamily="34" charset="0"/>
                  <a:cs typeface="+mn-cs"/>
                </a:rPr>
                <a:t>Контроль закупок</a:t>
              </a:r>
              <a:br>
                <a:rPr lang="ru-RU" sz="1270" kern="0" dirty="0">
                  <a:latin typeface="Arial Narrow" panose="020B0606020202030204" pitchFamily="34" charset="0"/>
                  <a:cs typeface="+mn-cs"/>
                </a:rPr>
              </a:br>
              <a:r>
                <a:rPr lang="ru-RU" sz="1270" kern="0" dirty="0">
                  <a:latin typeface="Arial Narrow" panose="020B0606020202030204" pitchFamily="34" charset="0"/>
                  <a:cs typeface="+mn-cs"/>
                </a:rPr>
                <a:t>по лимитам</a:t>
              </a:r>
            </a:p>
          </p:txBody>
        </p:sp>
        <p:sp>
          <p:nvSpPr>
            <p:cNvPr id="30" name="Блок-схема: альтернативный процесс 29">
              <a:extLst>
                <a:ext uri="{FF2B5EF4-FFF2-40B4-BE49-F238E27FC236}">
                  <a16:creationId xmlns:a16="http://schemas.microsoft.com/office/drawing/2014/main" id="{B487DB5D-6CB1-9506-8F96-F4391A82A40B}"/>
                </a:ext>
              </a:extLst>
            </p:cNvPr>
            <p:cNvSpPr/>
            <p:nvPr/>
          </p:nvSpPr>
          <p:spPr>
            <a:xfrm>
              <a:off x="326229" y="3505024"/>
              <a:ext cx="1776740" cy="709558"/>
            </a:xfrm>
            <a:prstGeom prst="flowChartAlternateProcess">
              <a:avLst/>
            </a:prstGeom>
            <a:solidFill>
              <a:srgbClr val="E9FFFF"/>
            </a:solidFill>
            <a:ln w="57150" cap="flat" cmpd="thickThin" algn="ctr">
              <a:solidFill>
                <a:schemeClr val="tx2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337095"/>
                        <a:gd name="connsiteY0" fmla="*/ 0 h 457200"/>
                        <a:gd name="connsiteX1" fmla="*/ 695289 w 1337095"/>
                        <a:gd name="connsiteY1" fmla="*/ 0 h 457200"/>
                        <a:gd name="connsiteX2" fmla="*/ 1337095 w 1337095"/>
                        <a:gd name="connsiteY2" fmla="*/ 0 h 457200"/>
                        <a:gd name="connsiteX3" fmla="*/ 1337095 w 1337095"/>
                        <a:gd name="connsiteY3" fmla="*/ 457200 h 457200"/>
                        <a:gd name="connsiteX4" fmla="*/ 681918 w 1337095"/>
                        <a:gd name="connsiteY4" fmla="*/ 457200 h 457200"/>
                        <a:gd name="connsiteX5" fmla="*/ 0 w 1337095"/>
                        <a:gd name="connsiteY5" fmla="*/ 457200 h 457200"/>
                        <a:gd name="connsiteX6" fmla="*/ 0 w 1337095"/>
                        <a:gd name="connsiteY6" fmla="*/ 0 h 457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337095" h="457200" fill="none" extrusionOk="0">
                          <a:moveTo>
                            <a:pt x="0" y="0"/>
                          </a:moveTo>
                          <a:cubicBezTo>
                            <a:pt x="330567" y="-8256"/>
                            <a:pt x="427511" y="-22367"/>
                            <a:pt x="695289" y="0"/>
                          </a:cubicBezTo>
                          <a:cubicBezTo>
                            <a:pt x="963067" y="22367"/>
                            <a:pt x="1198705" y="20642"/>
                            <a:pt x="1337095" y="0"/>
                          </a:cubicBezTo>
                          <a:cubicBezTo>
                            <a:pt x="1333384" y="97864"/>
                            <a:pt x="1342481" y="315005"/>
                            <a:pt x="1337095" y="457200"/>
                          </a:cubicBezTo>
                          <a:cubicBezTo>
                            <a:pt x="1120263" y="435203"/>
                            <a:pt x="992131" y="470841"/>
                            <a:pt x="681918" y="457200"/>
                          </a:cubicBezTo>
                          <a:cubicBezTo>
                            <a:pt x="371705" y="443559"/>
                            <a:pt x="215134" y="476965"/>
                            <a:pt x="0" y="457200"/>
                          </a:cubicBezTo>
                          <a:cubicBezTo>
                            <a:pt x="14505" y="230035"/>
                            <a:pt x="9219" y="92183"/>
                            <a:pt x="0" y="0"/>
                          </a:cubicBezTo>
                          <a:close/>
                        </a:path>
                        <a:path w="1337095" h="457200" stroke="0" extrusionOk="0">
                          <a:moveTo>
                            <a:pt x="0" y="0"/>
                          </a:moveTo>
                          <a:cubicBezTo>
                            <a:pt x="154254" y="-29096"/>
                            <a:pt x="443695" y="8287"/>
                            <a:pt x="655177" y="0"/>
                          </a:cubicBezTo>
                          <a:cubicBezTo>
                            <a:pt x="866659" y="-8287"/>
                            <a:pt x="1057325" y="-30796"/>
                            <a:pt x="1337095" y="0"/>
                          </a:cubicBezTo>
                          <a:cubicBezTo>
                            <a:pt x="1338134" y="227241"/>
                            <a:pt x="1330674" y="327571"/>
                            <a:pt x="1337095" y="457200"/>
                          </a:cubicBezTo>
                          <a:cubicBezTo>
                            <a:pt x="1060449" y="452359"/>
                            <a:pt x="852495" y="487804"/>
                            <a:pt x="668548" y="457200"/>
                          </a:cubicBezTo>
                          <a:cubicBezTo>
                            <a:pt x="484601" y="426596"/>
                            <a:pt x="231661" y="432874"/>
                            <a:pt x="0" y="457200"/>
                          </a:cubicBezTo>
                          <a:cubicBezTo>
                            <a:pt x="13499" y="303125"/>
                            <a:pt x="-6429" y="14793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 defTabSz="96771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270" kern="0" dirty="0">
                  <a:latin typeface="Arial Narrow" panose="020B0606020202030204" pitchFamily="34" charset="0"/>
                  <a:cs typeface="+mn-cs"/>
                </a:rPr>
                <a:t>Оценка </a:t>
              </a:r>
              <a:br>
                <a:rPr lang="ru-RU" sz="1270" kern="0" dirty="0">
                  <a:latin typeface="Arial Narrow" panose="020B0606020202030204" pitchFamily="34" charset="0"/>
                  <a:cs typeface="+mn-cs"/>
                </a:rPr>
              </a:br>
              <a:r>
                <a:rPr lang="ru-RU" sz="1270" kern="0" dirty="0">
                  <a:latin typeface="Arial Narrow" panose="020B0606020202030204" pitchFamily="34" charset="0"/>
                  <a:cs typeface="+mn-cs"/>
                </a:rPr>
                <a:t>поставщиков</a:t>
              </a:r>
            </a:p>
          </p:txBody>
        </p:sp>
        <p:sp>
          <p:nvSpPr>
            <p:cNvPr id="49" name="Блок-схема: альтернативный процесс 48">
              <a:extLst>
                <a:ext uri="{FF2B5EF4-FFF2-40B4-BE49-F238E27FC236}">
                  <a16:creationId xmlns:a16="http://schemas.microsoft.com/office/drawing/2014/main" id="{B487DB5D-6CB1-9506-8F96-F4391A82A40B}"/>
                </a:ext>
              </a:extLst>
            </p:cNvPr>
            <p:cNvSpPr/>
            <p:nvPr/>
          </p:nvSpPr>
          <p:spPr>
            <a:xfrm>
              <a:off x="326230" y="5519128"/>
              <a:ext cx="1776740" cy="709558"/>
            </a:xfrm>
            <a:prstGeom prst="flowChartAlternateProcess">
              <a:avLst/>
            </a:prstGeom>
            <a:solidFill>
              <a:schemeClr val="bg1"/>
            </a:solidFill>
            <a:ln w="57150" cap="flat" cmpd="thickThin" algn="ctr">
              <a:solidFill>
                <a:srgbClr val="CC4728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337095"/>
                        <a:gd name="connsiteY0" fmla="*/ 0 h 457200"/>
                        <a:gd name="connsiteX1" fmla="*/ 695289 w 1337095"/>
                        <a:gd name="connsiteY1" fmla="*/ 0 h 457200"/>
                        <a:gd name="connsiteX2" fmla="*/ 1337095 w 1337095"/>
                        <a:gd name="connsiteY2" fmla="*/ 0 h 457200"/>
                        <a:gd name="connsiteX3" fmla="*/ 1337095 w 1337095"/>
                        <a:gd name="connsiteY3" fmla="*/ 457200 h 457200"/>
                        <a:gd name="connsiteX4" fmla="*/ 681918 w 1337095"/>
                        <a:gd name="connsiteY4" fmla="*/ 457200 h 457200"/>
                        <a:gd name="connsiteX5" fmla="*/ 0 w 1337095"/>
                        <a:gd name="connsiteY5" fmla="*/ 457200 h 457200"/>
                        <a:gd name="connsiteX6" fmla="*/ 0 w 1337095"/>
                        <a:gd name="connsiteY6" fmla="*/ 0 h 457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337095" h="457200" fill="none" extrusionOk="0">
                          <a:moveTo>
                            <a:pt x="0" y="0"/>
                          </a:moveTo>
                          <a:cubicBezTo>
                            <a:pt x="330567" y="-8256"/>
                            <a:pt x="427511" y="-22367"/>
                            <a:pt x="695289" y="0"/>
                          </a:cubicBezTo>
                          <a:cubicBezTo>
                            <a:pt x="963067" y="22367"/>
                            <a:pt x="1198705" y="20642"/>
                            <a:pt x="1337095" y="0"/>
                          </a:cubicBezTo>
                          <a:cubicBezTo>
                            <a:pt x="1333384" y="97864"/>
                            <a:pt x="1342481" y="315005"/>
                            <a:pt x="1337095" y="457200"/>
                          </a:cubicBezTo>
                          <a:cubicBezTo>
                            <a:pt x="1120263" y="435203"/>
                            <a:pt x="992131" y="470841"/>
                            <a:pt x="681918" y="457200"/>
                          </a:cubicBezTo>
                          <a:cubicBezTo>
                            <a:pt x="371705" y="443559"/>
                            <a:pt x="215134" y="476965"/>
                            <a:pt x="0" y="457200"/>
                          </a:cubicBezTo>
                          <a:cubicBezTo>
                            <a:pt x="14505" y="230035"/>
                            <a:pt x="9219" y="92183"/>
                            <a:pt x="0" y="0"/>
                          </a:cubicBezTo>
                          <a:close/>
                        </a:path>
                        <a:path w="1337095" h="457200" stroke="0" extrusionOk="0">
                          <a:moveTo>
                            <a:pt x="0" y="0"/>
                          </a:moveTo>
                          <a:cubicBezTo>
                            <a:pt x="154254" y="-29096"/>
                            <a:pt x="443695" y="8287"/>
                            <a:pt x="655177" y="0"/>
                          </a:cubicBezTo>
                          <a:cubicBezTo>
                            <a:pt x="866659" y="-8287"/>
                            <a:pt x="1057325" y="-30796"/>
                            <a:pt x="1337095" y="0"/>
                          </a:cubicBezTo>
                          <a:cubicBezTo>
                            <a:pt x="1338134" y="227241"/>
                            <a:pt x="1330674" y="327571"/>
                            <a:pt x="1337095" y="457200"/>
                          </a:cubicBezTo>
                          <a:cubicBezTo>
                            <a:pt x="1060449" y="452359"/>
                            <a:pt x="852495" y="487804"/>
                            <a:pt x="668548" y="457200"/>
                          </a:cubicBezTo>
                          <a:cubicBezTo>
                            <a:pt x="484601" y="426596"/>
                            <a:pt x="231661" y="432874"/>
                            <a:pt x="0" y="457200"/>
                          </a:cubicBezTo>
                          <a:cubicBezTo>
                            <a:pt x="13499" y="303125"/>
                            <a:pt x="-6429" y="14793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 defTabSz="96771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270" kern="0" dirty="0">
                  <a:latin typeface="Arial Narrow" panose="020B0606020202030204" pitchFamily="34" charset="0"/>
                  <a:cs typeface="+mn-cs"/>
                </a:rPr>
                <a:t>Интеграция с</a:t>
              </a:r>
              <a:br>
                <a:rPr lang="ru-RU" sz="1270" kern="0" dirty="0">
                  <a:latin typeface="Arial Narrow" panose="020B0606020202030204" pitchFamily="34" charset="0"/>
                  <a:cs typeface="+mn-cs"/>
                </a:rPr>
              </a:br>
              <a:r>
                <a:rPr lang="ru-RU" sz="1270" kern="0" dirty="0" err="1">
                  <a:latin typeface="Arial Narrow" panose="020B0606020202030204" pitchFamily="34" charset="0"/>
                  <a:cs typeface="+mn-cs"/>
                </a:rPr>
                <a:t>Бидзаар</a:t>
              </a:r>
              <a:r>
                <a:rPr lang="ru-RU" sz="1270" kern="0" dirty="0">
                  <a:latin typeface="Arial Narrow" panose="020B0606020202030204" pitchFamily="34" charset="0"/>
                  <a:cs typeface="+mn-cs"/>
                </a:rPr>
                <a:t>, ЕИС,</a:t>
              </a:r>
              <a:br>
                <a:rPr lang="ru-RU" sz="1270" kern="0" dirty="0">
                  <a:latin typeface="Arial Narrow" panose="020B0606020202030204" pitchFamily="34" charset="0"/>
                  <a:cs typeface="+mn-cs"/>
                </a:rPr>
              </a:br>
              <a:r>
                <a:rPr lang="ru-RU" sz="1270" kern="0" dirty="0">
                  <a:latin typeface="Arial Narrow" panose="020B0606020202030204" pitchFamily="34" charset="0"/>
                  <a:cs typeface="+mn-cs"/>
                </a:rPr>
                <a:t>Бизнес-сеть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77249" y="831238"/>
            <a:ext cx="18389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Impact" panose="020B0806030902050204" pitchFamily="34" charset="0"/>
              </a:rPr>
              <a:t>Закупочный процесс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372729" y="1884817"/>
            <a:ext cx="2438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Impact" panose="020B0806030902050204" pitchFamily="34" charset="0"/>
              </a:rPr>
              <a:t>Вспомогательные процессы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>
            <a:off x="423950" y="1134904"/>
            <a:ext cx="8949683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7" idx="2"/>
          </p:cNvCxnSpPr>
          <p:nvPr/>
        </p:nvCxnSpPr>
        <p:spPr bwMode="auto">
          <a:xfrm>
            <a:off x="9381928" y="2197273"/>
            <a:ext cx="2347322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728" y="4711468"/>
            <a:ext cx="280417" cy="280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761" y="4722861"/>
            <a:ext cx="280417" cy="280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760" y="5731802"/>
            <a:ext cx="280417" cy="280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16" y="3730733"/>
            <a:ext cx="280417" cy="280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1882" y="4722861"/>
            <a:ext cx="280417" cy="280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783" y="2701500"/>
            <a:ext cx="280417" cy="280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175" y="2725973"/>
            <a:ext cx="280417" cy="280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1882" y="5746548"/>
            <a:ext cx="280417" cy="280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0" y="3789"/>
            <a:ext cx="21659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1С: Управление холдингом 3.3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3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743"/>
    </mc:Choice>
    <mc:Fallback xmlns="">
      <p:transition spd="slow" advTm="6274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Заголовок 3"/>
          <p:cNvSpPr txBox="1">
            <a:spLocks/>
          </p:cNvSpPr>
          <p:nvPr/>
        </p:nvSpPr>
        <p:spPr>
          <a:xfrm>
            <a:off x="3216277" y="9192"/>
            <a:ext cx="5904060" cy="7673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Альтернативные предложения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0836" y="963513"/>
            <a:ext cx="913515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2C90A8"/>
                </a:solidFill>
                <a:latin typeface="Arial Narrow" panose="020B0606020202030204" pitchFamily="34" charset="0"/>
              </a:rPr>
              <a:t>Альтернативные предложения</a:t>
            </a:r>
            <a:r>
              <a:rPr lang="ru-RU" sz="1800" dirty="0">
                <a:solidFill>
                  <a:srgbClr val="2C90A8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latin typeface="Arial Narrow" panose="020B0606020202030204" pitchFamily="34" charset="0"/>
              </a:rPr>
              <a:t>– разрешение участнику закупки предоставить предложение, условие которого отличается от условий, установленных в закупочной документации. Например, предложение отличается по характеристикам, срокам, ценам, гарантийным обязательствам </a:t>
            </a:r>
            <a:r>
              <a:rPr lang="ru-RU" sz="1600" dirty="0" err="1">
                <a:latin typeface="Arial Narrow" panose="020B0606020202030204" pitchFamily="34" charset="0"/>
              </a:rPr>
              <a:t>итд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07768" y="2078846"/>
            <a:ext cx="611023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>
                <a:solidFill>
                  <a:srgbClr val="2C90A8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Правила по работе с альтернативными предложениями: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latin typeface="Arial Narrow" panose="020B0606020202030204" pitchFamily="34" charset="0"/>
              </a:rPr>
              <a:t>Подача только альтернативного предложения запрещена;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latin typeface="Arial Narrow" panose="020B0606020202030204" pitchFamily="34" charset="0"/>
              </a:rPr>
              <a:t>Заказчик определяет по каким условиям договора и критериям могут подаваться альтернативные предложения;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latin typeface="Arial Narrow" panose="020B0606020202030204" pitchFamily="34" charset="0"/>
              </a:rPr>
              <a:t>Альтернативное предложение не должно отличаться только ценой;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latin typeface="Arial Narrow" panose="020B0606020202030204" pitchFamily="34" charset="0"/>
              </a:rPr>
              <a:t>Альтернативное предложение не должно ухудшать функциональные и качественные характеристики;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latin typeface="Arial Narrow" panose="020B0606020202030204" pitchFamily="34" charset="0"/>
              </a:rPr>
              <a:t>Альтернативное предложение может победить.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789"/>
            <a:ext cx="21659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Impact" panose="020B0806030902050204" pitchFamily="34" charset="0"/>
              </a:rPr>
              <a:t>1С: Управление холдингом 3.3</a:t>
            </a:r>
            <a:endParaRPr lang="ru-RU" sz="12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017667" y="2420888"/>
            <a:ext cx="2484041" cy="3849276"/>
            <a:chOff x="461491" y="1955988"/>
            <a:chExt cx="2484041" cy="3849276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3"/>
            <a:srcRect/>
            <a:stretch/>
          </p:blipFill>
          <p:spPr>
            <a:xfrm>
              <a:off x="695400" y="3644503"/>
              <a:ext cx="2016224" cy="2160761"/>
            </a:xfrm>
            <a:prstGeom prst="rect">
              <a:avLst/>
            </a:prstGeom>
          </p:spPr>
        </p:pic>
        <p:pic>
          <p:nvPicPr>
            <p:cNvPr id="1028" name="Picture 4" descr="Picture backgroun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491" y="1955988"/>
              <a:ext cx="2484041" cy="1344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Прямоугольник 9"/>
          <p:cNvSpPr/>
          <p:nvPr/>
        </p:nvSpPr>
        <p:spPr>
          <a:xfrm>
            <a:off x="4007768" y="5189783"/>
            <a:ext cx="727280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Только в альтернативном предложении поставщик может предложить аналог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latin typeface="Arial Narrow" panose="020B0606020202030204" pitchFamily="34" charset="0"/>
              </a:rPr>
              <a:t>Если предусмотрена возможность принимать аналоги, разрешите прием альтернативных предложений;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latin typeface="Arial Narrow" panose="020B0606020202030204" pitchFamily="34" charset="0"/>
              </a:rPr>
              <a:t>Номенклатура аналог – предопределенный критерий в списке доступных критериев.</a:t>
            </a:r>
          </a:p>
        </p:txBody>
      </p:sp>
    </p:spTree>
    <p:extLst>
      <p:ext uri="{BB962C8B-B14F-4D97-AF65-F5344CB8AC3E}">
        <p14:creationId xmlns:p14="http://schemas.microsoft.com/office/powerpoint/2010/main" val="384666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3901"/>
    </mc:Choice>
    <mc:Fallback xmlns="">
      <p:transition advTm="5390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Заголовок 3"/>
          <p:cNvSpPr txBox="1">
            <a:spLocks/>
          </p:cNvSpPr>
          <p:nvPr/>
        </p:nvSpPr>
        <p:spPr>
          <a:xfrm>
            <a:off x="3216277" y="9192"/>
            <a:ext cx="5904060" cy="7673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Внешний вид формы «Закупочная процедура»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789"/>
            <a:ext cx="21932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Impact" panose="020B0806030902050204" pitchFamily="34" charset="0"/>
              </a:rPr>
              <a:t>1С: Управление холдингом 3.3</a:t>
            </a:r>
            <a:endParaRPr lang="ru-RU" sz="12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343472" y="1000511"/>
            <a:ext cx="9831642" cy="5577058"/>
            <a:chOff x="1343472" y="1000511"/>
            <a:chExt cx="9831642" cy="5577058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43472" y="1000511"/>
              <a:ext cx="9831642" cy="5577058"/>
            </a:xfrm>
            <a:prstGeom prst="rect">
              <a:avLst/>
            </a:prstGeom>
          </p:spPr>
        </p:pic>
        <p:sp>
          <p:nvSpPr>
            <p:cNvPr id="9" name="Прямоугольная выноска 8"/>
            <p:cNvSpPr/>
            <p:nvPr/>
          </p:nvSpPr>
          <p:spPr>
            <a:xfrm>
              <a:off x="8688288" y="2972666"/>
              <a:ext cx="1800200" cy="576064"/>
            </a:xfrm>
            <a:prstGeom prst="wedgeRectCallout">
              <a:avLst>
                <a:gd name="adj1" fmla="val -39093"/>
                <a:gd name="adj2" fmla="val 90319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Новые управляющие переключатели</a:t>
              </a:r>
            </a:p>
          </p:txBody>
        </p:sp>
        <p:sp>
          <p:nvSpPr>
            <p:cNvPr id="14" name="Прямоугольная выноска 13"/>
            <p:cNvSpPr/>
            <p:nvPr/>
          </p:nvSpPr>
          <p:spPr>
            <a:xfrm>
              <a:off x="7752184" y="2348880"/>
              <a:ext cx="936104" cy="576064"/>
            </a:xfrm>
            <a:prstGeom prst="wedgeRectCallout">
              <a:avLst>
                <a:gd name="adj1" fmla="val -12252"/>
                <a:gd name="adj2" fmla="val -82809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Настройка оценки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152630" y="3771788"/>
              <a:ext cx="4119834" cy="1295787"/>
            </a:xfrm>
            <a:prstGeom prst="rect">
              <a:avLst/>
            </a:prstGeom>
            <a:noFill/>
            <a:ln w="28575">
              <a:solidFill>
                <a:srgbClr val="FC6E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03094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32751"/>
    </mc:Choice>
    <mc:Fallback xmlns="">
      <p:transition advTm="13275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982" y="2231344"/>
            <a:ext cx="11457666" cy="4366008"/>
          </a:xfrm>
          <a:prstGeom prst="rect">
            <a:avLst/>
          </a:prstGeom>
        </p:spPr>
      </p:pic>
      <p:sp>
        <p:nvSpPr>
          <p:cNvPr id="96" name="Заголовок 3"/>
          <p:cNvSpPr txBox="1">
            <a:spLocks/>
          </p:cNvSpPr>
          <p:nvPr/>
        </p:nvSpPr>
        <p:spPr>
          <a:xfrm>
            <a:off x="3216277" y="9192"/>
            <a:ext cx="5904060" cy="7673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Настройка оценки конкурентным листом.</a:t>
            </a:r>
          </a:p>
          <a:p>
            <a:pPr fontAlgn="auto">
              <a:spcAft>
                <a:spcPts val="0"/>
              </a:spcAft>
            </a:pPr>
            <a:r>
              <a:rPr lang="ru-RU" alt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Работа с критериями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789"/>
            <a:ext cx="21932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Impact" panose="020B0806030902050204" pitchFamily="34" charset="0"/>
              </a:rPr>
              <a:t>1С: Управление холдингом 3.3</a:t>
            </a:r>
            <a:endParaRPr lang="ru-RU" sz="12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2386" y="836712"/>
            <a:ext cx="8856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600" dirty="0">
                <a:latin typeface="Arial Narrow" panose="020B0606020202030204" pitchFamily="34" charset="0"/>
              </a:rPr>
              <a:t>Колонка </a:t>
            </a:r>
            <a:r>
              <a:rPr lang="ru-RU" sz="1600" dirty="0">
                <a:solidFill>
                  <a:srgbClr val="2C90A8"/>
                </a:solidFill>
                <a:latin typeface="Arial Narrow" panose="020B0606020202030204" pitchFamily="34" charset="0"/>
              </a:rPr>
              <a:t>Ведущая</a:t>
            </a:r>
            <a:r>
              <a:rPr lang="ru-RU" sz="1600" dirty="0">
                <a:latin typeface="Arial Narrow" panose="020B0606020202030204" pitchFamily="34" charset="0"/>
              </a:rPr>
              <a:t> победитель рассчитывается по балам ведущих позиций, остальные информационные</a:t>
            </a:r>
            <a:br>
              <a:rPr lang="ru-RU" sz="1600" dirty="0">
                <a:latin typeface="Arial Narrow" panose="020B0606020202030204" pitchFamily="34" charset="0"/>
              </a:rPr>
            </a:br>
            <a:r>
              <a:rPr lang="ru-RU" sz="1600" dirty="0">
                <a:latin typeface="Arial Narrow" panose="020B0606020202030204" pitchFamily="34" charset="0"/>
              </a:rPr>
              <a:t>Колонка </a:t>
            </a:r>
            <a:r>
              <a:rPr lang="ru-RU" sz="1600" dirty="0">
                <a:solidFill>
                  <a:srgbClr val="2C90A8"/>
                </a:solidFill>
                <a:latin typeface="Arial Narrow" panose="020B0606020202030204" pitchFamily="34" charset="0"/>
              </a:rPr>
              <a:t>Доступно частичное покрытие</a:t>
            </a:r>
            <a:r>
              <a:rPr lang="ru-RU" sz="1600" dirty="0">
                <a:latin typeface="Arial Narrow" panose="020B0606020202030204" pitchFamily="34" charset="0"/>
              </a:rPr>
              <a:t> разрешается подавать предложение с неполным покрытием</a:t>
            </a:r>
            <a:br>
              <a:rPr lang="ru-RU" sz="1600" dirty="0">
                <a:latin typeface="Arial Narrow" panose="020B0606020202030204" pitchFamily="34" charset="0"/>
              </a:rPr>
            </a:br>
            <a:r>
              <a:rPr lang="ru-RU" sz="1600" dirty="0">
                <a:latin typeface="Arial Narrow" panose="020B0606020202030204" pitchFamily="34" charset="0"/>
              </a:rPr>
              <a:t>Колонка </a:t>
            </a:r>
            <a:r>
              <a:rPr lang="ru-RU" sz="1600" dirty="0">
                <a:solidFill>
                  <a:srgbClr val="2C90A8"/>
                </a:solidFill>
                <a:latin typeface="Arial Narrow" panose="020B0606020202030204" pitchFamily="34" charset="0"/>
              </a:rPr>
              <a:t>Доступна альтернатива</a:t>
            </a:r>
            <a:r>
              <a:rPr lang="ru-RU" sz="1600" dirty="0">
                <a:latin typeface="Arial Narrow" panose="020B0606020202030204" pitchFamily="34" charset="0"/>
              </a:rPr>
              <a:t> отображается если разрешено принимать альтернативные предложения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432" y="1779478"/>
            <a:ext cx="333333" cy="285714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9280" y="1793764"/>
            <a:ext cx="276190" cy="257143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9777" y="1803288"/>
            <a:ext cx="266667" cy="238095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327156" y="1768447"/>
            <a:ext cx="1407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Ведущая позиция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97239" y="1768447"/>
            <a:ext cx="2258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Доступна частичное покрытие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68008" y="1768447"/>
            <a:ext cx="18149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Доступна альтернатива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76320" y="3647730"/>
            <a:ext cx="3127350" cy="3024163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4982" y="2760146"/>
            <a:ext cx="3600818" cy="1620000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6" name="Овал 15"/>
          <p:cNvSpPr/>
          <p:nvPr/>
        </p:nvSpPr>
        <p:spPr>
          <a:xfrm>
            <a:off x="2426086" y="2852936"/>
            <a:ext cx="395288" cy="404812"/>
          </a:xfrm>
          <a:prstGeom prst="ellipse">
            <a:avLst/>
          </a:prstGeom>
          <a:solidFill>
            <a:srgbClr val="FC6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800" dirty="0">
                <a:solidFill>
                  <a:srgbClr val="FFFFFF"/>
                </a:solidFill>
                <a:latin typeface="Arial"/>
              </a:rPr>
              <a:t>3</a:t>
            </a:r>
          </a:p>
        </p:txBody>
      </p:sp>
      <p:sp>
        <p:nvSpPr>
          <p:cNvPr id="17" name="Овал 16"/>
          <p:cNvSpPr/>
          <p:nvPr/>
        </p:nvSpPr>
        <p:spPr>
          <a:xfrm>
            <a:off x="9912424" y="4293096"/>
            <a:ext cx="395288" cy="404812"/>
          </a:xfrm>
          <a:prstGeom prst="ellipse">
            <a:avLst/>
          </a:prstGeom>
          <a:solidFill>
            <a:srgbClr val="FC6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800" dirty="0">
                <a:solidFill>
                  <a:srgbClr val="FFFFFF"/>
                </a:solidFill>
                <a:latin typeface="Arial"/>
              </a:rPr>
              <a:t>2</a:t>
            </a:r>
          </a:p>
        </p:txBody>
      </p:sp>
      <p:sp>
        <p:nvSpPr>
          <p:cNvPr id="21" name="Овал 20"/>
          <p:cNvSpPr/>
          <p:nvPr/>
        </p:nvSpPr>
        <p:spPr>
          <a:xfrm>
            <a:off x="299694" y="1053660"/>
            <a:ext cx="395288" cy="404812"/>
          </a:xfrm>
          <a:prstGeom prst="ellipse">
            <a:avLst/>
          </a:prstGeom>
          <a:solidFill>
            <a:srgbClr val="FC6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800" dirty="0">
                <a:solidFill>
                  <a:srgbClr val="FFFFFF"/>
                </a:solidFill>
                <a:latin typeface="Arial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041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46240"/>
    </mc:Choice>
    <mc:Fallback xmlns="">
      <p:transition advTm="1462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7" grpId="1" animBg="1"/>
      <p:bldP spid="2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Заголовок 3"/>
          <p:cNvSpPr txBox="1">
            <a:spLocks/>
          </p:cNvSpPr>
          <p:nvPr/>
        </p:nvSpPr>
        <p:spPr>
          <a:xfrm>
            <a:off x="3216277" y="9192"/>
            <a:ext cx="5904060" cy="7673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Настройка оценки конкурентным листом.</a:t>
            </a:r>
          </a:p>
          <a:p>
            <a:pPr fontAlgn="auto">
              <a:spcAft>
                <a:spcPts val="0"/>
              </a:spcAft>
            </a:pPr>
            <a:r>
              <a:rPr lang="ru-RU" alt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Пояснения по формулам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789"/>
            <a:ext cx="21659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Impact" panose="020B0806030902050204" pitchFamily="34" charset="0"/>
              </a:rPr>
              <a:t>1С: Управление холдингом 3.3</a:t>
            </a:r>
            <a:endParaRPr lang="ru-RU" sz="12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273107"/>
              </p:ext>
            </p:extLst>
          </p:nvPr>
        </p:nvGraphicFramePr>
        <p:xfrm>
          <a:off x="1326064" y="1052736"/>
          <a:ext cx="9234432" cy="2961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409896">
                  <a:extLst>
                    <a:ext uri="{9D8B030D-6E8A-4147-A177-3AD203B41FA5}">
                      <a16:colId xmlns:a16="http://schemas.microsoft.com/office/drawing/2014/main" val="2928966521"/>
                    </a:ext>
                  </a:extLst>
                </a:gridCol>
                <a:gridCol w="4824536">
                  <a:extLst>
                    <a:ext uri="{9D8B030D-6E8A-4147-A177-3AD203B41FA5}">
                      <a16:colId xmlns:a16="http://schemas.microsoft.com/office/drawing/2014/main" val="22246869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 Narrow" panose="020B0606020202030204" pitchFamily="34" charset="0"/>
                        </a:rPr>
                        <a:t>Простая настройка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 Narrow" panose="020B0606020202030204" pitchFamily="34" charset="0"/>
                        </a:rPr>
                        <a:t>Полная настройка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048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lvl="1" indent="-371475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600" dirty="0">
                          <a:latin typeface="Arial Narrow" panose="020B0606020202030204" pitchFamily="34" charset="0"/>
                        </a:rPr>
                        <a:t>Результат оценки 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целое</a:t>
                      </a:r>
                      <a:r>
                        <a:rPr lang="ru-RU" sz="1600" baseline="0" dirty="0">
                          <a:latin typeface="Arial Narrow" panose="020B0606020202030204" pitchFamily="34" charset="0"/>
                        </a:rPr>
                        <a:t> число</a:t>
                      </a:r>
                      <a:r>
                        <a:rPr lang="ru-RU" sz="1600" dirty="0">
                          <a:latin typeface="Arial Narrow" panose="020B0606020202030204" pitchFamily="34" charset="0"/>
                        </a:rPr>
                        <a:t>;</a:t>
                      </a:r>
                    </a:p>
                    <a:p>
                      <a:pPr marL="457200" lvl="1" indent="-371475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600" dirty="0">
                          <a:latin typeface="Arial Narrow" panose="020B0606020202030204" pitchFamily="34" charset="0"/>
                        </a:rPr>
                        <a:t>Числовые показатели считаются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по</a:t>
                      </a:r>
                      <a:r>
                        <a:rPr lang="en-US" sz="1600" baseline="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baseline="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предопределенным </a:t>
                      </a:r>
                      <a:r>
                        <a:rPr lang="ru-RU" sz="1600" dirty="0">
                          <a:latin typeface="Arial Narrow" panose="020B0606020202030204" pitchFamily="34" charset="0"/>
                        </a:rPr>
                        <a:t>формулам:</a:t>
                      </a:r>
                    </a:p>
                    <a:p>
                      <a:pPr marL="457200" lvl="1" indent="-371475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600" dirty="0">
                          <a:latin typeface="Arial Narrow" panose="020B0606020202030204" pitchFamily="34" charset="0"/>
                        </a:rPr>
                        <a:t>Цифровые критерии оцениваются автоматически</a:t>
                      </a:r>
                      <a:br>
                        <a:rPr lang="ru-RU" sz="1600" dirty="0">
                          <a:latin typeface="Arial Narrow" panose="020B0606020202030204" pitchFamily="34" charset="0"/>
                        </a:rPr>
                      </a:br>
                      <a:r>
                        <a:rPr lang="ru-RU" sz="1600" dirty="0">
                          <a:latin typeface="Arial Narrow" panose="020B0606020202030204" pitchFamily="34" charset="0"/>
                        </a:rPr>
                        <a:t>(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шкала </a:t>
                      </a:r>
                      <a:r>
                        <a:rPr lang="ru-RU" sz="1600" baseline="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 1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 - 5</a:t>
                      </a:r>
                      <a:r>
                        <a:rPr lang="ru-RU" sz="1600" dirty="0">
                          <a:latin typeface="Arial Narrow" panose="020B0606020202030204" pitchFamily="34" charset="0"/>
                        </a:rPr>
                        <a:t>); </a:t>
                      </a:r>
                    </a:p>
                    <a:p>
                      <a:pPr marL="457200" lvl="1" indent="-371475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600" dirty="0">
                          <a:latin typeface="Arial Narrow" panose="020B0606020202030204" pitchFamily="34" charset="0"/>
                        </a:rPr>
                        <a:t>Нечисловые критерии оценивает пользователь</a:t>
                      </a:r>
                      <a:br>
                        <a:rPr lang="ru-RU" sz="1600" dirty="0">
                          <a:latin typeface="Arial Narrow" panose="020B0606020202030204" pitchFamily="34" charset="0"/>
                        </a:rPr>
                      </a:br>
                      <a:r>
                        <a:rPr lang="ru-RU" sz="1600" dirty="0">
                          <a:latin typeface="Arial Narrow" panose="020B0606020202030204" pitchFamily="34" charset="0"/>
                        </a:rPr>
                        <a:t>(шкала 1 - 5);</a:t>
                      </a:r>
                    </a:p>
                    <a:p>
                      <a:pPr marL="457200" lvl="1" indent="-371475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600" dirty="0">
                          <a:latin typeface="Arial Narrow" panose="020B0606020202030204" pitchFamily="34" charset="0"/>
                        </a:rPr>
                        <a:t>Критерии 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НЕ имеют</a:t>
                      </a:r>
                      <a:r>
                        <a:rPr lang="ru-RU" sz="1600" dirty="0">
                          <a:latin typeface="Arial Narrow" panose="020B0606020202030204" pitchFamily="34" charset="0"/>
                        </a:rPr>
                        <a:t> весовых</a:t>
                      </a:r>
                      <a:br>
                        <a:rPr lang="ru-RU" sz="1600" dirty="0">
                          <a:latin typeface="Arial Narrow" panose="020B0606020202030204" pitchFamily="34" charset="0"/>
                        </a:rPr>
                      </a:br>
                      <a:r>
                        <a:rPr lang="ru-RU" sz="1600" dirty="0">
                          <a:latin typeface="Arial Narrow" panose="020B0606020202030204" pitchFamily="34" charset="0"/>
                        </a:rPr>
                        <a:t>коэффициентов;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indent="-371475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600" dirty="0">
                          <a:latin typeface="Arial Narrow" panose="020B0606020202030204" pitchFamily="34" charset="0"/>
                        </a:rPr>
                        <a:t>Результат оценки 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дробное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число</a:t>
                      </a:r>
                      <a:r>
                        <a:rPr lang="ru-RU" sz="1600" dirty="0">
                          <a:latin typeface="Arial Narrow" panose="020B0606020202030204" pitchFamily="34" charset="0"/>
                        </a:rPr>
                        <a:t>;</a:t>
                      </a:r>
                    </a:p>
                    <a:p>
                      <a:pPr marL="457200" lvl="1" indent="-371475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600" dirty="0">
                          <a:latin typeface="Arial Narrow" panose="020B0606020202030204" pitchFamily="34" charset="0"/>
                        </a:rPr>
                        <a:t>Числовые показатели считаются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по </a:t>
                      </a:r>
                      <a:br>
                        <a:rPr lang="ru-RU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</a:br>
                      <a:r>
                        <a:rPr lang="ru-RU" sz="160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произвольным</a:t>
                      </a:r>
                      <a:r>
                        <a:rPr lang="ru-RU" sz="1600" dirty="0">
                          <a:latin typeface="Arial Narrow" panose="020B0606020202030204" pitchFamily="34" charset="0"/>
                        </a:rPr>
                        <a:t> формулам:</a:t>
                      </a:r>
                    </a:p>
                    <a:p>
                      <a:pPr marL="457200" lvl="1" indent="-371475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600" dirty="0">
                          <a:latin typeface="Arial Narrow" panose="020B0606020202030204" pitchFamily="34" charset="0"/>
                        </a:rPr>
                        <a:t>Цифровые критерии оцениваются по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формулам</a:t>
                      </a:r>
                      <a:br>
                        <a:rPr lang="ru-RU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</a:b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(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шкала определяется значением формулы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)</a:t>
                      </a:r>
                      <a:r>
                        <a:rPr lang="ru-RU" sz="1600" dirty="0">
                          <a:latin typeface="Arial Narrow" panose="020B0606020202030204" pitchFamily="34" charset="0"/>
                        </a:rPr>
                        <a:t>;</a:t>
                      </a:r>
                    </a:p>
                    <a:p>
                      <a:pPr marL="457200" lvl="1" indent="-371475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600" dirty="0">
                          <a:latin typeface="Arial Narrow" panose="020B0606020202030204" pitchFamily="34" charset="0"/>
                        </a:rPr>
                        <a:t>Нечисловые критерии оценивает пользователь</a:t>
                      </a:r>
                      <a:br>
                        <a:rPr lang="ru-RU" sz="1600" dirty="0">
                          <a:latin typeface="Arial Narrow" panose="020B0606020202030204" pitchFamily="34" charset="0"/>
                        </a:rPr>
                      </a:br>
                      <a:r>
                        <a:rPr lang="ru-RU" sz="1600" dirty="0">
                          <a:latin typeface="Arial Narrow" panose="020B0606020202030204" pitchFamily="34" charset="0"/>
                        </a:rPr>
                        <a:t> (шкала 1 - 5);</a:t>
                      </a:r>
                    </a:p>
                    <a:p>
                      <a:pPr marL="457200" lvl="1" indent="-371475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Можно использовать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весовые</a:t>
                      </a:r>
                      <a:br>
                        <a:rPr lang="ru-RU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</a:b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коэффициенты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61609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702158"/>
              </p:ext>
            </p:extLst>
          </p:nvPr>
        </p:nvGraphicFramePr>
        <p:xfrm>
          <a:off x="1326064" y="4494232"/>
          <a:ext cx="9234432" cy="21031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409896">
                  <a:extLst>
                    <a:ext uri="{9D8B030D-6E8A-4147-A177-3AD203B41FA5}">
                      <a16:colId xmlns:a16="http://schemas.microsoft.com/office/drawing/2014/main" val="2928966521"/>
                    </a:ext>
                  </a:extLst>
                </a:gridCol>
                <a:gridCol w="4824536">
                  <a:extLst>
                    <a:ext uri="{9D8B030D-6E8A-4147-A177-3AD203B41FA5}">
                      <a16:colId xmlns:a16="http://schemas.microsoft.com/office/drawing/2014/main" val="22246869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57200" lvl="1" indent="-371475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Предопределенные формулы используются только для числовых значений:</a:t>
                      </a:r>
                    </a:p>
                    <a:p>
                      <a:pPr marL="457200" lvl="1" indent="-371475"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Char char="-"/>
                      </a:pPr>
                      <a:r>
                        <a:rPr lang="ru-RU" sz="1600" b="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Чем больше, тем лучше;</a:t>
                      </a:r>
                    </a:p>
                    <a:p>
                      <a:pPr marL="457200" lvl="1" indent="-371475"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Char char="-"/>
                      </a:pPr>
                      <a:r>
                        <a:rPr lang="ru-RU" sz="1600" b="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Чем меньше, тем лучше.</a:t>
                      </a:r>
                    </a:p>
                    <a:p>
                      <a:pPr marL="457200" lvl="1" indent="-371475"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Char char="-"/>
                      </a:pPr>
                      <a:r>
                        <a:rPr lang="ru-RU" sz="1600" b="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Не рассчитывать;</a:t>
                      </a:r>
                    </a:p>
                    <a:p>
                      <a:pPr marL="85725" lvl="1" indent="0"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b="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Шкала оценки 1 – 5. Максимальное и минимальное значения принимают крайние значения шкалы. 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indent="-371475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600" b="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Произвольные формулы </a:t>
                      </a:r>
                      <a:br>
                        <a:rPr lang="ru-RU" sz="1600" b="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</a:br>
                      <a:r>
                        <a:rPr lang="ru-RU" sz="1600" b="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составляет пользователь</a:t>
                      </a:r>
                    </a:p>
                    <a:p>
                      <a:pPr marL="457200" lvl="1" indent="-371475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600" b="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Предопределенные формулы</a:t>
                      </a:r>
                      <a:br>
                        <a:rPr lang="ru-RU" sz="1600" b="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</a:br>
                      <a:r>
                        <a:rPr lang="ru-RU" sz="1600" b="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тоже доступны</a:t>
                      </a:r>
                    </a:p>
                    <a:p>
                      <a:pPr marL="457200" lvl="1" indent="-371475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None/>
                      </a:pPr>
                      <a:endParaRPr lang="ru-RU" sz="1600" b="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61609"/>
                  </a:ext>
                </a:extLst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0746" y="3212976"/>
            <a:ext cx="3413886" cy="3599675"/>
          </a:xfrm>
          <a:prstGeom prst="rect">
            <a:avLst/>
          </a:prstGeom>
          <a:ln w="22225">
            <a:noFill/>
          </a:ln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1326064" y="4189998"/>
            <a:ext cx="10871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 Narrow" panose="020B0606020202030204" pitchFamily="34" charset="0"/>
              </a:rPr>
              <a:t>Пояснения:</a:t>
            </a:r>
          </a:p>
        </p:txBody>
      </p:sp>
    </p:spTree>
    <p:extLst>
      <p:ext uri="{BB962C8B-B14F-4D97-AF65-F5344CB8AC3E}">
        <p14:creationId xmlns:p14="http://schemas.microsoft.com/office/powerpoint/2010/main" val="184782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4884"/>
    </mc:Choice>
    <mc:Fallback xmlns="">
      <p:transition advTm="7488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Заголовок 3"/>
          <p:cNvSpPr txBox="1">
            <a:spLocks/>
          </p:cNvSpPr>
          <p:nvPr/>
        </p:nvSpPr>
        <p:spPr>
          <a:xfrm>
            <a:off x="3216277" y="9192"/>
            <a:ext cx="5904060" cy="7673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Предложение участника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789"/>
            <a:ext cx="21932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Impact" panose="020B0806030902050204" pitchFamily="34" charset="0"/>
              </a:rPr>
              <a:t>1С: Управление холдингом 3.3</a:t>
            </a:r>
            <a:endParaRPr lang="ru-RU" sz="12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148" y="1629360"/>
            <a:ext cx="10685705" cy="50400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245088" y="793199"/>
            <a:ext cx="909938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AutoNum type="arabicParenBoth"/>
            </a:pPr>
            <a:r>
              <a:rPr lang="ru-RU" sz="1600" dirty="0">
                <a:latin typeface="Arial Narrow" panose="020B0606020202030204" pitchFamily="34" charset="0"/>
              </a:rPr>
              <a:t>Можно подавать предложения в валюте отличной от валюты лота и единицах, отличных от лота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AutoNum type="arabicParenBoth"/>
            </a:pPr>
            <a:r>
              <a:rPr lang="ru-RU" sz="1600" dirty="0">
                <a:latin typeface="Arial Narrow" panose="020B0606020202030204" pitchFamily="34" charset="0"/>
              </a:rPr>
              <a:t>В альтернативном предложении можно отразить аналог предложенный поставщиком (позиция №5)</a:t>
            </a:r>
          </a:p>
        </p:txBody>
      </p:sp>
    </p:spTree>
    <p:extLst>
      <p:ext uri="{BB962C8B-B14F-4D97-AF65-F5344CB8AC3E}">
        <p14:creationId xmlns:p14="http://schemas.microsoft.com/office/powerpoint/2010/main" val="100377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7776"/>
    </mc:Choice>
    <mc:Fallback xmlns="">
      <p:transition advTm="47776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Заголовок 3"/>
          <p:cNvSpPr txBox="1">
            <a:spLocks/>
          </p:cNvSpPr>
          <p:nvPr/>
        </p:nvSpPr>
        <p:spPr>
          <a:xfrm>
            <a:off x="3216277" y="9192"/>
            <a:ext cx="5904060" cy="7673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Шаг 1 Расценка нечисловых значений критериев оценки поставщиков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789"/>
            <a:ext cx="21932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Impact" panose="020B0806030902050204" pitchFamily="34" charset="0"/>
              </a:rPr>
              <a:t>1С: Управление холдингом 3.3</a:t>
            </a:r>
            <a:endParaRPr lang="ru-RU" sz="12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9336" y="1268760"/>
            <a:ext cx="5411583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     </a:t>
            </a:r>
            <a:r>
              <a:rPr lang="ru-RU" sz="3200" dirty="0">
                <a:solidFill>
                  <a:srgbClr val="FF0000"/>
                </a:solidFill>
                <a:latin typeface="Arial Narrow" panose="020B0606020202030204" pitchFamily="34" charset="0"/>
              </a:rPr>
              <a:t>Шаги оценки: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ru-RU" sz="1600" dirty="0">
              <a:solidFill>
                <a:srgbClr val="2C90A8"/>
              </a:solidFill>
              <a:latin typeface="Arial Narrow" panose="020B0606020202030204" pitchFamily="34" charset="0"/>
            </a:endParaRP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latin typeface="Arial Narrow" panose="020B0606020202030204" pitchFamily="34" charset="0"/>
              </a:rPr>
              <a:t>На первом шаге </a:t>
            </a:r>
            <a:r>
              <a:rPr lang="ru-RU" sz="1600" dirty="0">
                <a:solidFill>
                  <a:srgbClr val="FF0000"/>
                </a:solidFill>
                <a:latin typeface="Arial Narrow" panose="020B0606020202030204" pitchFamily="34" charset="0"/>
              </a:rPr>
              <a:t>(1)</a:t>
            </a:r>
            <a:r>
              <a:rPr lang="ru-RU" sz="1600" dirty="0">
                <a:latin typeface="Arial Narrow" panose="020B0606020202030204" pitchFamily="34" charset="0"/>
              </a:rPr>
              <a:t> пользователи расценивают предложения участников по нечисловым критериям;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latin typeface="Arial Narrow" panose="020B0606020202030204" pitchFamily="34" charset="0"/>
              </a:rPr>
              <a:t>На втором шаге</a:t>
            </a:r>
            <a:r>
              <a:rPr lang="ru-RU" sz="1600" dirty="0">
                <a:solidFill>
                  <a:srgbClr val="FF0000"/>
                </a:solidFill>
                <a:latin typeface="Arial Narrow" panose="020B0606020202030204" pitchFamily="34" charset="0"/>
              </a:rPr>
              <a:t> (2)</a:t>
            </a:r>
            <a:r>
              <a:rPr lang="ru-RU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latin typeface="Arial Narrow" panose="020B0606020202030204" pitchFamily="34" charset="0"/>
              </a:rPr>
              <a:t>выбирают победителя и распределяют объем закупки:</a:t>
            </a:r>
          </a:p>
          <a:p>
            <a:pPr marL="1200150" lvl="2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latin typeface="Arial Narrow" panose="020B0606020202030204" pitchFamily="34" charset="0"/>
              </a:rPr>
              <a:t>При лотовой закупке один победитель;</a:t>
            </a:r>
          </a:p>
          <a:p>
            <a:pPr marL="1200150" lvl="2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latin typeface="Arial Narrow" panose="020B0606020202030204" pitchFamily="34" charset="0"/>
              </a:rPr>
              <a:t>При попозиционной закупке победителей может быть несколько (по каждой номенклатуре);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ru-RU" sz="1600" dirty="0">
              <a:latin typeface="Arial Narrow" panose="020B0606020202030204" pitchFamily="34" charset="0"/>
            </a:endParaRP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ru-RU" sz="1600" dirty="0">
                <a:latin typeface="Arial Narrow" panose="020B0606020202030204" pitchFamily="34" charset="0"/>
              </a:rPr>
              <a:t>Пользователь фиксирует лучшие предложения ориентируясь на итог по баллам (числовые + нечисловые) значения оценки. Победитель всегда слева вверху.</a:t>
            </a:r>
            <a:endParaRPr lang="ru-RU" sz="1600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ru-RU" sz="1600" dirty="0">
                <a:latin typeface="Arial Narrow" panose="020B0606020202030204" pitchFamily="34" charset="0"/>
              </a:rPr>
              <a:t>Результаты сохраняются в протоколе, можно посмотреть как выбирали. При необходимости распечатать протокол.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6361" y="1789493"/>
            <a:ext cx="6690319" cy="451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7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454"/>
    </mc:Choice>
    <mc:Fallback xmlns="">
      <p:transition advTm="60454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2|2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6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theme/theme1.xml><?xml version="1.0" encoding="utf-8"?>
<a:theme xmlns:a="http://schemas.openxmlformats.org/drawingml/2006/main" name="1409_Шаблон">
  <a:themeElements>
    <a:clrScheme name="1409_Шаблон 1">
      <a:dk1>
        <a:srgbClr val="5F0000"/>
      </a:dk1>
      <a:lt1>
        <a:srgbClr val="FFFFFF"/>
      </a:lt1>
      <a:dk2>
        <a:srgbClr val="CC3300"/>
      </a:dk2>
      <a:lt2>
        <a:srgbClr val="808080"/>
      </a:lt2>
      <a:accent1>
        <a:srgbClr val="F9E383"/>
      </a:accent1>
      <a:accent2>
        <a:srgbClr val="369900"/>
      </a:accent2>
      <a:accent3>
        <a:srgbClr val="FFFFFF"/>
      </a:accent3>
      <a:accent4>
        <a:srgbClr val="500000"/>
      </a:accent4>
      <a:accent5>
        <a:srgbClr val="FBEFC1"/>
      </a:accent5>
      <a:accent6>
        <a:srgbClr val="308A00"/>
      </a:accent6>
      <a:hlink>
        <a:srgbClr val="0033CC"/>
      </a:hlink>
      <a:folHlink>
        <a:srgbClr val="CC3300"/>
      </a:folHlink>
    </a:clrScheme>
    <a:fontScheme name="1409_Шабло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409_Шаблон 1">
        <a:dk1>
          <a:srgbClr val="5F0000"/>
        </a:dk1>
        <a:lt1>
          <a:srgbClr val="FFFFFF"/>
        </a:lt1>
        <a:dk2>
          <a:srgbClr val="CC3300"/>
        </a:dk2>
        <a:lt2>
          <a:srgbClr val="808080"/>
        </a:lt2>
        <a:accent1>
          <a:srgbClr val="F9E383"/>
        </a:accent1>
        <a:accent2>
          <a:srgbClr val="369900"/>
        </a:accent2>
        <a:accent3>
          <a:srgbClr val="FFFFFF"/>
        </a:accent3>
        <a:accent4>
          <a:srgbClr val="500000"/>
        </a:accent4>
        <a:accent5>
          <a:srgbClr val="FBEFC1"/>
        </a:accent5>
        <a:accent6>
          <a:srgbClr val="308A00"/>
        </a:accent6>
        <a:hlink>
          <a:srgbClr val="0033CC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1409_Шаблон">
  <a:themeElements>
    <a:clrScheme name="1409_Шаблон 1">
      <a:dk1>
        <a:srgbClr val="5F0000"/>
      </a:dk1>
      <a:lt1>
        <a:srgbClr val="FFFFFF"/>
      </a:lt1>
      <a:dk2>
        <a:srgbClr val="CC3300"/>
      </a:dk2>
      <a:lt2>
        <a:srgbClr val="808080"/>
      </a:lt2>
      <a:accent1>
        <a:srgbClr val="F9E383"/>
      </a:accent1>
      <a:accent2>
        <a:srgbClr val="369900"/>
      </a:accent2>
      <a:accent3>
        <a:srgbClr val="FFFFFF"/>
      </a:accent3>
      <a:accent4>
        <a:srgbClr val="500000"/>
      </a:accent4>
      <a:accent5>
        <a:srgbClr val="FBEFC1"/>
      </a:accent5>
      <a:accent6>
        <a:srgbClr val="308A00"/>
      </a:accent6>
      <a:hlink>
        <a:srgbClr val="0033CC"/>
      </a:hlink>
      <a:folHlink>
        <a:srgbClr val="CC3300"/>
      </a:folHlink>
    </a:clrScheme>
    <a:fontScheme name="1409_Шабло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409_Шаблон 1">
        <a:dk1>
          <a:srgbClr val="5F0000"/>
        </a:dk1>
        <a:lt1>
          <a:srgbClr val="FFFFFF"/>
        </a:lt1>
        <a:dk2>
          <a:srgbClr val="CC3300"/>
        </a:dk2>
        <a:lt2>
          <a:srgbClr val="808080"/>
        </a:lt2>
        <a:accent1>
          <a:srgbClr val="F9E383"/>
        </a:accent1>
        <a:accent2>
          <a:srgbClr val="369900"/>
        </a:accent2>
        <a:accent3>
          <a:srgbClr val="FFFFFF"/>
        </a:accent3>
        <a:accent4>
          <a:srgbClr val="500000"/>
        </a:accent4>
        <a:accent5>
          <a:srgbClr val="FBEFC1"/>
        </a:accent5>
        <a:accent6>
          <a:srgbClr val="308A00"/>
        </a:accent6>
        <a:hlink>
          <a:srgbClr val="0033CC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Futura PT Demi"/>
        <a:ea typeface=""/>
        <a:cs typeface=""/>
      </a:majorFont>
      <a:minorFont>
        <a:latin typeface="Futura PT Dem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Futura PT Demi"/>
        <a:ea typeface=""/>
        <a:cs typeface=""/>
      </a:majorFont>
      <a:minorFont>
        <a:latin typeface="Futura PT Dem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Futura PT Demi"/>
        <a:ea typeface=""/>
        <a:cs typeface=""/>
      </a:majorFont>
      <a:minorFont>
        <a:latin typeface="Futura PT Dem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206048</TotalTime>
  <Words>2444</Words>
  <Application>Microsoft Macintosh PowerPoint</Application>
  <PresentationFormat>Широкоэкранный</PresentationFormat>
  <Paragraphs>363</Paragraphs>
  <Slides>27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27</vt:i4>
      </vt:variant>
    </vt:vector>
  </HeadingPairs>
  <TitlesOfParts>
    <vt:vector size="42" baseType="lpstr">
      <vt:lpstr>Arial</vt:lpstr>
      <vt:lpstr>Arial Narrow</vt:lpstr>
      <vt:lpstr>Calibri</vt:lpstr>
      <vt:lpstr>Calibri Light</vt:lpstr>
      <vt:lpstr>Futura PT Demi</vt:lpstr>
      <vt:lpstr>Impact</vt:lpstr>
      <vt:lpstr>Times New Roman</vt:lpstr>
      <vt:lpstr>Wingdings</vt:lpstr>
      <vt:lpstr>1409_Шаблон</vt:lpstr>
      <vt:lpstr>1_1409_Шаблон</vt:lpstr>
      <vt:lpstr>3_Специальное оформление</vt:lpstr>
      <vt:lpstr>4_Специальное оформление</vt:lpstr>
      <vt:lpstr>Специальное оформление</vt:lpstr>
      <vt:lpstr>Тема Office</vt:lpstr>
      <vt:lpstr>5_Специальное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Информация</vt:lpstr>
    </vt:vector>
  </TitlesOfParts>
  <Company>1C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Наименование доклада</dc:title>
  <dc:creator>admin</dc:creator>
  <cp:lastModifiedBy>Станислав Митрохин</cp:lastModifiedBy>
  <cp:revision>2811</cp:revision>
  <cp:lastPrinted>2016-10-27T11:13:39Z</cp:lastPrinted>
  <dcterms:created xsi:type="dcterms:W3CDTF">2014-08-20T11:28:12Z</dcterms:created>
  <dcterms:modified xsi:type="dcterms:W3CDTF">2025-04-10T15:29:15Z</dcterms:modified>
</cp:coreProperties>
</file>