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6789" r:id="rId1"/>
    <p:sldMasterId id="2147486790" r:id="rId2"/>
  </p:sldMasterIdLst>
  <p:notesMasterIdLst>
    <p:notesMasterId r:id="rId31"/>
  </p:notesMasterIdLst>
  <p:handoutMasterIdLst>
    <p:handoutMasterId r:id="rId32"/>
  </p:handoutMasterIdLst>
  <p:sldIdLst>
    <p:sldId id="2632" r:id="rId3"/>
    <p:sldId id="2799" r:id="rId4"/>
    <p:sldId id="2852" r:id="rId5"/>
    <p:sldId id="2863" r:id="rId6"/>
    <p:sldId id="2829" r:id="rId7"/>
    <p:sldId id="2745" r:id="rId8"/>
    <p:sldId id="2778" r:id="rId9"/>
    <p:sldId id="2850" r:id="rId10"/>
    <p:sldId id="2851" r:id="rId11"/>
    <p:sldId id="2847" r:id="rId12"/>
    <p:sldId id="2848" r:id="rId13"/>
    <p:sldId id="2771" r:id="rId14"/>
    <p:sldId id="2777" r:id="rId15"/>
    <p:sldId id="2776" r:id="rId16"/>
    <p:sldId id="2853" r:id="rId17"/>
    <p:sldId id="2857" r:id="rId18"/>
    <p:sldId id="2858" r:id="rId19"/>
    <p:sldId id="2833" r:id="rId20"/>
    <p:sldId id="2856" r:id="rId21"/>
    <p:sldId id="2759" r:id="rId22"/>
    <p:sldId id="2854" r:id="rId23"/>
    <p:sldId id="2784" r:id="rId24"/>
    <p:sldId id="2781" r:id="rId25"/>
    <p:sldId id="2785" r:id="rId26"/>
    <p:sldId id="2786" r:id="rId27"/>
    <p:sldId id="2860" r:id="rId28"/>
    <p:sldId id="2861" r:id="rId29"/>
    <p:sldId id="2864" r:id="rId30"/>
  </p:sldIdLst>
  <p:sldSz cx="11522075" cy="6480175"/>
  <p:notesSz cx="6797675" cy="9926638"/>
  <p:embeddedFontLst>
    <p:embeddedFont>
      <p:font typeface="Futura PT Demi" panose="020B0702020204020303" pitchFamily="34" charset="0"/>
      <p:regular r:id="rId33"/>
    </p:embeddedFont>
    <p:embeddedFont>
      <p:font typeface="Montserrat" panose="00000500000000000000" pitchFamily="2" charset="-52"/>
      <p:regular r:id="rId34"/>
      <p:bold r:id="rId35"/>
      <p:italic r:id="rId36"/>
      <p:boldItalic r:id="rId37"/>
    </p:embeddedFont>
    <p:embeddedFont>
      <p:font typeface="Montserrat Black" panose="00000A00000000000000" pitchFamily="2" charset="-52"/>
      <p:bold r:id="rId38"/>
      <p:boldItalic r:id="rId39"/>
    </p:embeddedFont>
    <p:embeddedFont>
      <p:font typeface="Montserrat ExtraBold" panose="00000900000000000000" pitchFamily="2" charset="-52"/>
      <p:bold r:id="rId40"/>
      <p:boldItalic r:id="rId41"/>
    </p:embeddedFont>
    <p:embeddedFont>
      <p:font typeface="Montserrat Light" panose="00000400000000000000" pitchFamily="2" charset="-52"/>
      <p:regular r:id="rId42"/>
      <p:italic r:id="rId43"/>
    </p:embeddedFont>
    <p:embeddedFont>
      <p:font typeface="Montserrat Medium" panose="00000600000000000000" pitchFamily="2" charset="-52"/>
      <p:regular r:id="rId44"/>
      <p:italic r:id="rId45"/>
    </p:embeddedFont>
    <p:embeddedFont>
      <p:font typeface="Montserrat SemiBold" panose="00000700000000000000" pitchFamily="2" charset="-52"/>
      <p:bold r:id="rId46"/>
      <p:boldItalic r:id="rId47"/>
    </p:embeddedFont>
  </p:embeddedFontLst>
  <p:defaultTextStyle>
    <a:defPPr>
      <a:defRPr lang="en-US"/>
    </a:defPPr>
    <a:lvl1pPr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1pPr>
    <a:lvl2pPr marL="4572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2pPr>
    <a:lvl3pPr marL="9144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3pPr>
    <a:lvl4pPr marL="13716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4pPr>
    <a:lvl5pPr marL="18288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5pPr>
    <a:lvl6pPr marL="2286000" algn="l" defTabSz="914400" rtl="0" eaLnBrk="1" latinLnBrk="0" hangingPunct="1">
      <a:defRPr sz="2100" b="1" kern="1200">
        <a:solidFill>
          <a:srgbClr val="006600"/>
        </a:solidFill>
        <a:latin typeface="Arial" panose="020B0604020202020204" pitchFamily="34" charset="0"/>
        <a:ea typeface="+mn-ea"/>
        <a:cs typeface="+mn-cs"/>
      </a:defRPr>
    </a:lvl6pPr>
    <a:lvl7pPr marL="2743200" algn="l" defTabSz="914400" rtl="0" eaLnBrk="1" latinLnBrk="0" hangingPunct="1">
      <a:defRPr sz="2100" b="1" kern="1200">
        <a:solidFill>
          <a:srgbClr val="006600"/>
        </a:solidFill>
        <a:latin typeface="Arial" panose="020B0604020202020204" pitchFamily="34" charset="0"/>
        <a:ea typeface="+mn-ea"/>
        <a:cs typeface="+mn-cs"/>
      </a:defRPr>
    </a:lvl7pPr>
    <a:lvl8pPr marL="3200400" algn="l" defTabSz="914400" rtl="0" eaLnBrk="1" latinLnBrk="0" hangingPunct="1">
      <a:defRPr sz="2100" b="1" kern="1200">
        <a:solidFill>
          <a:srgbClr val="006600"/>
        </a:solidFill>
        <a:latin typeface="Arial" panose="020B0604020202020204" pitchFamily="34" charset="0"/>
        <a:ea typeface="+mn-ea"/>
        <a:cs typeface="+mn-cs"/>
      </a:defRPr>
    </a:lvl8pPr>
    <a:lvl9pPr marL="3657600" algn="l" defTabSz="914400" rtl="0" eaLnBrk="1" latinLnBrk="0" hangingPunct="1">
      <a:defRPr sz="2100" b="1" kern="1200">
        <a:solidFill>
          <a:srgbClr val="0066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2" pos="3629">
          <p15:clr>
            <a:srgbClr val="A4A3A4"/>
          </p15:clr>
        </p15:guide>
        <p15:guide id="3" orient="horz" pos="20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FFDE07"/>
    <a:srgbClr val="FFFFFF"/>
    <a:srgbClr val="E97315"/>
    <a:srgbClr val="FFC000"/>
    <a:srgbClr val="A0F973"/>
    <a:srgbClr val="CC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6" autoAdjust="0"/>
    <p:restoredTop sz="94601" autoAdjust="0"/>
  </p:normalViewPr>
  <p:slideViewPr>
    <p:cSldViewPr showGuides="1">
      <p:cViewPr varScale="1">
        <p:scale>
          <a:sx n="105" d="100"/>
          <a:sy n="105" d="100"/>
        </p:scale>
        <p:origin x="64" y="832"/>
      </p:cViewPr>
      <p:guideLst>
        <p:guide pos="3629"/>
        <p:guide orient="horz" pos="2041"/>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2CA5473-FC49-4386-8987-BB22BB4AD879}"/>
              </a:ext>
            </a:extLst>
          </p:cNvPr>
          <p:cNvSpPr>
            <a:spLocks noGrp="1" noChangeArrowheads="1"/>
          </p:cNvSpPr>
          <p:nvPr>
            <p:ph type="hdr" sz="quarter"/>
          </p:nvPr>
        </p:nvSpPr>
        <p:spPr bwMode="auto">
          <a:xfrm>
            <a:off x="0"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3" name="Rectangle 3">
            <a:extLst>
              <a:ext uri="{FF2B5EF4-FFF2-40B4-BE49-F238E27FC236}">
                <a16:creationId xmlns:a16="http://schemas.microsoft.com/office/drawing/2014/main" id="{CBBD373C-D103-492C-AE53-7F70921EBE62}"/>
              </a:ext>
            </a:extLst>
          </p:cNvPr>
          <p:cNvSpPr>
            <a:spLocks noGrp="1" noChangeArrowheads="1"/>
          </p:cNvSpPr>
          <p:nvPr>
            <p:ph type="dt" sz="quarter" idx="1"/>
          </p:nvPr>
        </p:nvSpPr>
        <p:spPr bwMode="auto">
          <a:xfrm>
            <a:off x="3851275"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4" name="Rectangle 4">
            <a:extLst>
              <a:ext uri="{FF2B5EF4-FFF2-40B4-BE49-F238E27FC236}">
                <a16:creationId xmlns:a16="http://schemas.microsoft.com/office/drawing/2014/main" id="{812E7542-CF21-45FF-9445-A1BE92F50E19}"/>
              </a:ext>
            </a:extLst>
          </p:cNvPr>
          <p:cNvSpPr>
            <a:spLocks noGrp="1" noChangeArrowheads="1"/>
          </p:cNvSpPr>
          <p:nvPr>
            <p:ph type="ftr" sz="quarter" idx="2"/>
          </p:nvPr>
        </p:nvSpPr>
        <p:spPr bwMode="auto">
          <a:xfrm>
            <a:off x="0"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5" name="Rectangle 5">
            <a:extLst>
              <a:ext uri="{FF2B5EF4-FFF2-40B4-BE49-F238E27FC236}">
                <a16:creationId xmlns:a16="http://schemas.microsoft.com/office/drawing/2014/main" id="{1DA98CC8-D201-47E1-8107-86D061ACCE67}"/>
              </a:ext>
            </a:extLst>
          </p:cNvPr>
          <p:cNvSpPr>
            <a:spLocks noGrp="1" noChangeArrowheads="1"/>
          </p:cNvSpPr>
          <p:nvPr>
            <p:ph type="sldNum" sz="quarter" idx="3"/>
          </p:nvPr>
        </p:nvSpPr>
        <p:spPr bwMode="auto">
          <a:xfrm>
            <a:off x="3851275"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a:defRPr sz="1200" b="0" smtClean="0">
                <a:solidFill>
                  <a:schemeClr val="tx1"/>
                </a:solidFill>
                <a:latin typeface="Times New Roman" panose="02020603050405020304" pitchFamily="18" charset="0"/>
              </a:defRPr>
            </a:lvl1pPr>
          </a:lstStyle>
          <a:p>
            <a:pPr>
              <a:defRPr/>
            </a:pPr>
            <a:fld id="{193EF101-E04A-4455-B7E3-6EACC0FE2755}" type="slidenum">
              <a:rPr lang="ru-RU" altLang="ru-RU"/>
              <a:pPr>
                <a:defRPr/>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4BE0056-FCE6-4765-BF34-1902955ED934}"/>
              </a:ext>
            </a:extLst>
          </p:cNvPr>
          <p:cNvSpPr>
            <a:spLocks noGrp="1" noChangeArrowheads="1"/>
          </p:cNvSpPr>
          <p:nvPr>
            <p:ph type="hdr" sz="quarter"/>
          </p:nvPr>
        </p:nvSpPr>
        <p:spPr bwMode="auto">
          <a:xfrm>
            <a:off x="0"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3075" name="Rectangle 3">
            <a:extLst>
              <a:ext uri="{FF2B5EF4-FFF2-40B4-BE49-F238E27FC236}">
                <a16:creationId xmlns:a16="http://schemas.microsoft.com/office/drawing/2014/main" id="{BEB32B1F-D09B-479B-83B6-F8E006578797}"/>
              </a:ext>
            </a:extLst>
          </p:cNvPr>
          <p:cNvSpPr>
            <a:spLocks noGrp="1" noRot="1" noChangeAspect="1" noChangeArrowheads="1"/>
          </p:cNvSpPr>
          <p:nvPr>
            <p:ph type="sldImg" idx="2"/>
          </p:nvPr>
        </p:nvSpPr>
        <p:spPr bwMode="auto">
          <a:xfrm>
            <a:off x="90488" y="742950"/>
            <a:ext cx="6616700"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4CCECE74-3EAB-4EFA-954D-1D4AD9097169}"/>
              </a:ext>
            </a:extLst>
          </p:cNvPr>
          <p:cNvSpPr>
            <a:spLocks noGrp="1" noChangeArrowheads="1"/>
          </p:cNvSpPr>
          <p:nvPr>
            <p:ph type="body" sz="quarter" idx="3"/>
          </p:nvPr>
        </p:nvSpPr>
        <p:spPr bwMode="auto">
          <a:xfrm>
            <a:off x="906463" y="4714875"/>
            <a:ext cx="4984750" cy="446881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2053" name="Rectangle 5">
            <a:extLst>
              <a:ext uri="{FF2B5EF4-FFF2-40B4-BE49-F238E27FC236}">
                <a16:creationId xmlns:a16="http://schemas.microsoft.com/office/drawing/2014/main" id="{D2D2F8BF-EA56-40F4-B90D-D9510CBCD5FF}"/>
              </a:ext>
            </a:extLst>
          </p:cNvPr>
          <p:cNvSpPr>
            <a:spLocks noGrp="1" noChangeArrowheads="1"/>
          </p:cNvSpPr>
          <p:nvPr>
            <p:ph type="dt" idx="1"/>
          </p:nvPr>
        </p:nvSpPr>
        <p:spPr bwMode="auto">
          <a:xfrm>
            <a:off x="3851275"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54" name="Rectangle 6">
            <a:extLst>
              <a:ext uri="{FF2B5EF4-FFF2-40B4-BE49-F238E27FC236}">
                <a16:creationId xmlns:a16="http://schemas.microsoft.com/office/drawing/2014/main" id="{3A741DF7-7D3A-4042-8948-D9156411AAB9}"/>
              </a:ext>
            </a:extLst>
          </p:cNvPr>
          <p:cNvSpPr>
            <a:spLocks noGrp="1" noChangeArrowheads="1"/>
          </p:cNvSpPr>
          <p:nvPr>
            <p:ph type="ftr" sz="quarter" idx="4"/>
          </p:nvPr>
        </p:nvSpPr>
        <p:spPr bwMode="auto">
          <a:xfrm>
            <a:off x="0"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55" name="Rectangle 7">
            <a:extLst>
              <a:ext uri="{FF2B5EF4-FFF2-40B4-BE49-F238E27FC236}">
                <a16:creationId xmlns:a16="http://schemas.microsoft.com/office/drawing/2014/main" id="{35405974-19D1-483F-9159-E049F6524AAE}"/>
              </a:ext>
            </a:extLst>
          </p:cNvPr>
          <p:cNvSpPr>
            <a:spLocks noGrp="1" noChangeArrowheads="1"/>
          </p:cNvSpPr>
          <p:nvPr>
            <p:ph type="sldNum" sz="quarter" idx="5"/>
          </p:nvPr>
        </p:nvSpPr>
        <p:spPr bwMode="auto">
          <a:xfrm>
            <a:off x="3851275"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a:defRPr sz="1200" b="0" smtClean="0">
                <a:solidFill>
                  <a:schemeClr val="tx1"/>
                </a:solidFill>
                <a:latin typeface="Times New Roman" panose="02020603050405020304" pitchFamily="18" charset="0"/>
              </a:defRPr>
            </a:lvl1pPr>
          </a:lstStyle>
          <a:p>
            <a:pPr>
              <a:defRPr/>
            </a:pPr>
            <a:fld id="{79426084-D6B2-480A-8482-20B084D12BE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a:extLst>
              <a:ext uri="{FF2B5EF4-FFF2-40B4-BE49-F238E27FC236}">
                <a16:creationId xmlns:a16="http://schemas.microsoft.com/office/drawing/2014/main" id="{344E7776-1FDE-4743-ACEB-C2659E953FAF}"/>
              </a:ext>
            </a:extLst>
          </p:cNvPr>
          <p:cNvSpPr>
            <a:spLocks noGrp="1" noRot="1" noChangeAspect="1" noChangeArrowheads="1" noTextEdit="1"/>
          </p:cNvSpPr>
          <p:nvPr>
            <p:ph type="sldImg"/>
          </p:nvPr>
        </p:nvSpPr>
        <p:spPr>
          <a:ln/>
        </p:spPr>
      </p:sp>
      <p:sp>
        <p:nvSpPr>
          <p:cNvPr id="6147" name="Заметки 2">
            <a:extLst>
              <a:ext uri="{FF2B5EF4-FFF2-40B4-BE49-F238E27FC236}">
                <a16:creationId xmlns:a16="http://schemas.microsoft.com/office/drawing/2014/main" id="{D65E33DB-03A2-4D27-AD08-FE0BBC7639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ru-RU" altLang="ru-RU" dirty="0"/>
              <a:t>Добрый день, меня зовут Денис Головин, в фирме 1С я занимаюсь развитием электронного документооборота и сегодня я расскажу что нового появилось в 1С-эдо и почему это упростит </a:t>
            </a:r>
            <a:r>
              <a:rPr lang="ru-RU" altLang="ru-RU"/>
              <a:t>вашу работу.</a:t>
            </a:r>
            <a:endParaRPr lang="ru-RU" alt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Массовая проверка подписей была, например когда установлена не вся цепочка сертификатов, но не охватывала проверку доверенностей, например была </a:t>
            </a:r>
          </a:p>
        </p:txBody>
      </p:sp>
    </p:spTree>
    <p:extLst>
      <p:ext uri="{BB962C8B-B14F-4D97-AF65-F5344CB8AC3E}">
        <p14:creationId xmlns:p14="http://schemas.microsoft.com/office/powerpoint/2010/main" val="288288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8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Коллеги, на этом слайде — схема трансграничного ЭДО.</a:t>
            </a:r>
            <a:br>
              <a:rPr lang="ru-RU" dirty="0"/>
            </a:br>
            <a:r>
              <a:rPr lang="ru-RU" dirty="0"/>
              <a:t>Важно понимать: участников действительно много.</a:t>
            </a:r>
          </a:p>
          <a:p>
            <a:r>
              <a:rPr lang="ru-RU" dirty="0"/>
              <a:t>С нашей стороны — программа 1С и наш оператор </a:t>
            </a:r>
            <a:r>
              <a:rPr lang="ru-RU" b="1" dirty="0"/>
              <a:t>Калуга </a:t>
            </a:r>
            <a:r>
              <a:rPr lang="ru-RU" b="1" dirty="0" err="1"/>
              <a:t>Астрал</a:t>
            </a:r>
            <a:r>
              <a:rPr lang="ru-RU" dirty="0" err="1"/>
              <a:t>.Со</a:t>
            </a:r>
            <a:r>
              <a:rPr lang="ru-RU" dirty="0"/>
              <a:t> стороны Беларуси — их оператор </a:t>
            </a:r>
            <a:r>
              <a:rPr lang="ru-RU" b="1" dirty="0"/>
              <a:t>СТТ</a:t>
            </a:r>
            <a:r>
              <a:rPr lang="ru-RU" dirty="0"/>
              <a:t>. Между ними работают </a:t>
            </a:r>
            <a:r>
              <a:rPr lang="ru-RU" b="1" dirty="0"/>
              <a:t>две доверенные третьи стороны</a:t>
            </a:r>
            <a:r>
              <a:rPr lang="ru-RU" dirty="0"/>
              <a:t> — российская и белорусская.</a:t>
            </a:r>
            <a:br>
              <a:rPr lang="ru-RU" dirty="0"/>
            </a:br>
            <a:r>
              <a:rPr lang="ru-RU" dirty="0"/>
              <a:t>Плюс инфраструктура ФНС, реестр МЧД, ЦРПТ, </a:t>
            </a:r>
            <a:r>
              <a:rPr lang="ru-RU" dirty="0" err="1"/>
              <a:t>криптосредства</a:t>
            </a:r>
            <a:r>
              <a:rPr lang="ru-RU" dirty="0"/>
              <a:t> — всё это тоже включено в процесс.</a:t>
            </a:r>
          </a:p>
          <a:p>
            <a:r>
              <a:rPr lang="ru-RU" dirty="0"/>
              <a:t>Но главное — что вся эта сложная конструкция полностью скрыта внутри 1С.</a:t>
            </a:r>
            <a:br>
              <a:rPr lang="ru-RU" dirty="0"/>
            </a:br>
            <a:r>
              <a:rPr lang="ru-RU" dirty="0"/>
              <a:t>Пользователь этого не видит: для него обмен с белорусским контрагентом выглядит ровно так же, как обычный ЭДО.»</a:t>
            </a:r>
          </a:p>
          <a:p>
            <a:br>
              <a:rPr lang="ru-RU" dirty="0"/>
            </a:br>
            <a:endParaRPr lang="ru-RU" dirty="0"/>
          </a:p>
        </p:txBody>
      </p:sp>
      <p:sp>
        <p:nvSpPr>
          <p:cNvPr id="4" name="Номер слайда 3"/>
          <p:cNvSpPr>
            <a:spLocks noGrp="1"/>
          </p:cNvSpPr>
          <p:nvPr>
            <p:ph type="sldNum" sz="quarter" idx="5"/>
          </p:nvPr>
        </p:nvSpPr>
        <p:spPr/>
        <p:txBody>
          <a:bodyPr/>
          <a:lstStyle/>
          <a:p>
            <a:pPr>
              <a:defRPr/>
            </a:pPr>
            <a:fld id="{79426084-D6B2-480A-8482-20B084D12BED}" type="slidenum">
              <a:rPr lang="ru-RU" altLang="ru-RU" smtClean="0"/>
              <a:pPr>
                <a:defRPr/>
              </a:pPr>
              <a:t>16</a:t>
            </a:fld>
            <a:endParaRPr lang="ru-RU" altLang="ru-RU"/>
          </a:p>
        </p:txBody>
      </p:sp>
    </p:spTree>
    <p:extLst>
      <p:ext uri="{BB962C8B-B14F-4D97-AF65-F5344CB8AC3E}">
        <p14:creationId xmlns:p14="http://schemas.microsoft.com/office/powerpoint/2010/main" val="52856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Теперь — несколько ключевых моментов.</a:t>
            </a:r>
          </a:p>
          <a:p>
            <a:r>
              <a:rPr lang="ru-RU" dirty="0"/>
              <a:t>Первое: сейчас в трансграничном ЭДО участвуют </a:t>
            </a:r>
            <a:r>
              <a:rPr lang="ru-RU" b="1" dirty="0"/>
              <a:t>два оператора</a:t>
            </a:r>
            <a:r>
              <a:rPr lang="ru-RU" dirty="0"/>
              <a:t> — наш </a:t>
            </a:r>
            <a:r>
              <a:rPr lang="ru-RU" i="1" dirty="0"/>
              <a:t>Калуга Астрал</a:t>
            </a:r>
            <a:r>
              <a:rPr lang="ru-RU" dirty="0"/>
              <a:t> и белорусский </a:t>
            </a:r>
            <a:r>
              <a:rPr lang="ru-RU" i="1" dirty="0"/>
              <a:t>СТТ</a:t>
            </a:r>
            <a:r>
              <a:rPr lang="ru-RU" dirty="0"/>
              <a:t>.</a:t>
            </a:r>
            <a:br>
              <a:rPr lang="ru-RU" dirty="0"/>
            </a:br>
            <a:r>
              <a:rPr lang="ru-RU" dirty="0"/>
              <a:t>Функционал уже работает, но пока в тестовом режиме.</a:t>
            </a:r>
          </a:p>
          <a:p>
            <a:r>
              <a:rPr lang="ru-RU" dirty="0"/>
              <a:t>Второе: как попробовать.</a:t>
            </a:r>
            <a:br>
              <a:rPr lang="ru-RU" dirty="0"/>
            </a:br>
            <a:r>
              <a:rPr lang="ru-RU" dirty="0"/>
              <a:t>Есть два сценария:</a:t>
            </a:r>
            <a:br>
              <a:rPr lang="ru-RU" dirty="0"/>
            </a:br>
            <a:r>
              <a:rPr lang="ru-RU" dirty="0"/>
              <a:t>— либо создать </a:t>
            </a:r>
            <a:r>
              <a:rPr lang="ru-RU" b="1" dirty="0"/>
              <a:t>отдельную учётную запись</a:t>
            </a:r>
            <a:r>
              <a:rPr lang="ru-RU" dirty="0"/>
              <a:t> в </a:t>
            </a:r>
            <a:r>
              <a:rPr lang="ru-RU" i="1" dirty="0"/>
              <a:t>Клиенте ЭДО</a:t>
            </a:r>
            <a:r>
              <a:rPr lang="ru-RU" dirty="0"/>
              <a:t> и тестировать обмен уже сейчас;</a:t>
            </a:r>
            <a:br>
              <a:rPr lang="ru-RU" dirty="0"/>
            </a:br>
            <a:r>
              <a:rPr lang="ru-RU" dirty="0"/>
              <a:t>— либо дождаться, когда этот механизм появится в типовых решениях 1С — это будет чуть позже.</a:t>
            </a:r>
          </a:p>
          <a:p>
            <a:r>
              <a:rPr lang="ru-RU" dirty="0"/>
              <a:t>Третье: что нового для пользователей.</a:t>
            </a:r>
            <a:br>
              <a:rPr lang="ru-RU" dirty="0"/>
            </a:br>
            <a:r>
              <a:rPr lang="ru-RU" dirty="0"/>
              <a:t>Появилась процедура </a:t>
            </a:r>
            <a:r>
              <a:rPr lang="ru-RU" b="1" dirty="0"/>
              <a:t>отправки приглашений</a:t>
            </a:r>
            <a:r>
              <a:rPr lang="ru-RU" dirty="0"/>
              <a:t> на трансграничный обмен.</a:t>
            </a:r>
            <a:br>
              <a:rPr lang="ru-RU" dirty="0"/>
            </a:br>
            <a:r>
              <a:rPr lang="ru-RU" dirty="0"/>
              <a:t>Сейчас она делается через техническую поддержку — достаточно отправить заявку, и вас полностью проведут по всем шагам.</a:t>
            </a:r>
          </a:p>
          <a:p>
            <a:r>
              <a:rPr lang="ru-RU" dirty="0"/>
              <a:t>И четвёртое: мы открываем </a:t>
            </a:r>
            <a:r>
              <a:rPr lang="ru-RU" b="1" dirty="0"/>
              <a:t>пилотирование</a:t>
            </a:r>
            <a:r>
              <a:rPr lang="ru-RU" dirty="0"/>
              <a:t>.</a:t>
            </a:r>
            <a:br>
              <a:rPr lang="ru-RU" dirty="0"/>
            </a:br>
            <a:r>
              <a:rPr lang="ru-RU" dirty="0"/>
              <a:t>Если хотите участвовать — можно подойти к нам на вернисаже или прислать заявку на нашу почту.</a:t>
            </a:r>
            <a:br>
              <a:rPr lang="ru-RU" dirty="0"/>
            </a:br>
            <a:r>
              <a:rPr lang="ru-RU" dirty="0"/>
              <a:t>Мы возьмём ограниченное число пилотов, поэтому лучше записаться заранее.»</a:t>
            </a:r>
          </a:p>
          <a:p>
            <a:endParaRPr lang="ru-RU" dirty="0"/>
          </a:p>
        </p:txBody>
      </p:sp>
      <p:sp>
        <p:nvSpPr>
          <p:cNvPr id="4" name="Номер слайда 3"/>
          <p:cNvSpPr>
            <a:spLocks noGrp="1"/>
          </p:cNvSpPr>
          <p:nvPr>
            <p:ph type="sldNum" sz="quarter" idx="5"/>
          </p:nvPr>
        </p:nvSpPr>
        <p:spPr/>
        <p:txBody>
          <a:bodyPr/>
          <a:lstStyle/>
          <a:p>
            <a:pPr>
              <a:defRPr/>
            </a:pPr>
            <a:fld id="{79426084-D6B2-480A-8482-20B084D12BED}" type="slidenum">
              <a:rPr lang="ru-RU" altLang="ru-RU" smtClean="0"/>
              <a:pPr>
                <a:defRPr/>
              </a:pPr>
              <a:t>17</a:t>
            </a:fld>
            <a:endParaRPr lang="ru-RU" altLang="ru-RU"/>
          </a:p>
        </p:txBody>
      </p:sp>
    </p:spTree>
    <p:extLst>
      <p:ext uri="{BB962C8B-B14F-4D97-AF65-F5344CB8AC3E}">
        <p14:creationId xmlns:p14="http://schemas.microsoft.com/office/powerpoint/2010/main" val="360798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Итак, когда вы отправляет или принимает приглашение, в 1С автоматически создаётся настройка с этим контрагентом. В ней хранится соответствие между учетным документом и его электронным видом. Например, акт </a:t>
            </a:r>
            <a:r>
              <a:rPr lang="ru-RU" dirty="0" err="1"/>
              <a:t>выполенных</a:t>
            </a:r>
            <a:r>
              <a:rPr lang="ru-RU" dirty="0"/>
              <a:t> работ формируется в виде УПД по приказу ФНС № 970 .Это удобно: с каждым контрагентом можно задать свои правила и гибко управлять документооборотом.</a:t>
            </a:r>
          </a:p>
          <a:p>
            <a:r>
              <a:rPr lang="ru-RU" dirty="0"/>
              <a:t>Но раньше было небольшое ограничение. Если нужно было изменить настройки сразу у нескольких контрагентов, приходилось открывать каждую настройку вручную. Такая ситуация, например, была в апреле 2025 года, когда мы переходили на новый формат УПД. Мы автоматически изменила настройки 1 апреля, но если была необходимость сделать это заранее, нужно было вручную пройтись по всем настройкам с контрагентами, а их могли быть сотни или тысячи и это занимало время.</a:t>
            </a:r>
          </a:p>
          <a:p>
            <a:r>
              <a:rPr lang="ru-RU" dirty="0"/>
              <a:t>Теперь всё проще. Если вы меняете вид документа в одной настройке, программа сразу предлагает обновить этот параметр во всех остальных. Это экономит массу времени, особенно в компаниях с большим количеством настроенных связей.</a:t>
            </a:r>
          </a:p>
          <a:p>
            <a:r>
              <a:rPr lang="ru-RU" dirty="0"/>
              <a:t>И ещё один важный момент: если вы по какой-то причине не успели </a:t>
            </a:r>
            <a:r>
              <a:rPr lang="ru-RU" dirty="0" err="1"/>
              <a:t>обноавиться</a:t>
            </a:r>
            <a:r>
              <a:rPr lang="ru-RU" dirty="0"/>
              <a:t> — эта возможность реализована и в виде </a:t>
            </a:r>
            <a:r>
              <a:rPr lang="ru-RU" dirty="0" err="1"/>
              <a:t>патча</a:t>
            </a:r>
            <a:r>
              <a:rPr lang="ru-RU" dirty="0"/>
              <a:t>. Его номер вы видите на слайде. </a:t>
            </a:r>
            <a:r>
              <a:rPr lang="ru-RU" dirty="0" err="1"/>
              <a:t>Патч</a:t>
            </a:r>
            <a:r>
              <a:rPr lang="ru-RU" dirty="0"/>
              <a:t> распространяется на все релизы 1С-ЭДО версии 1.9.15.</a:t>
            </a:r>
          </a:p>
          <a:p>
            <a:endParaRPr lang="ru-RU" dirty="0"/>
          </a:p>
        </p:txBody>
      </p:sp>
    </p:spTree>
    <p:extLst>
      <p:ext uri="{BB962C8B-B14F-4D97-AF65-F5344CB8AC3E}">
        <p14:creationId xmlns:p14="http://schemas.microsoft.com/office/powerpoint/2010/main" val="427105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ru-RU" sz="1200" b="0" i="0" kern="1200" dirty="0">
                <a:solidFill>
                  <a:schemeClr val="tx1"/>
                </a:solidFill>
                <a:effectLst/>
                <a:latin typeface="Times New Roman" pitchFamily="18" charset="0"/>
                <a:ea typeface="+mn-ea"/>
                <a:cs typeface="Arial" panose="020B0604020202020204" pitchFamily="34" charset="0"/>
              </a:rPr>
              <a:t>Нет возможности распечатать пакет документов полностью ,нужно открывать и печатать каждый документ. Нельзя подшить скопом к документу в  1с все документы из пакета.</a:t>
            </a:r>
            <a:r>
              <a:rPr lang="ru-RU" dirty="0"/>
              <a:t> </a:t>
            </a:r>
            <a:br>
              <a:rPr lang="ru-RU" dirty="0"/>
            </a:br>
            <a:r>
              <a:rPr lang="ru-RU" dirty="0"/>
              <a:t>В расширенном можно было только в архиве, в легком любые виды документов</a:t>
            </a:r>
            <a:br>
              <a:rPr lang="ru-RU" dirty="0"/>
            </a:br>
            <a:r>
              <a:rPr lang="ru-RU" dirty="0"/>
              <a:t>если подключен 1с:штамп то офисные документы можно будет распечатать или выгрузить с синим </a:t>
            </a:r>
            <a:r>
              <a:rPr lang="ru-RU" dirty="0" err="1"/>
              <a:t>штампиком</a:t>
            </a:r>
            <a:endParaRPr lang="ru-RU" dirty="0"/>
          </a:p>
          <a:p>
            <a:endParaRPr lang="ru-RU" dirty="0"/>
          </a:p>
        </p:txBody>
      </p:sp>
      <p:sp>
        <p:nvSpPr>
          <p:cNvPr id="4" name="Номер слайда 3"/>
          <p:cNvSpPr>
            <a:spLocks noGrp="1"/>
          </p:cNvSpPr>
          <p:nvPr>
            <p:ph type="sldNum" sz="quarter" idx="5"/>
          </p:nvPr>
        </p:nvSpPr>
        <p:spPr/>
        <p:txBody>
          <a:bodyPr/>
          <a:lstStyle/>
          <a:p>
            <a:pPr>
              <a:defRPr/>
            </a:pPr>
            <a:fld id="{79426084-D6B2-480A-8482-20B084D12BED}" type="slidenum">
              <a:rPr lang="ru-RU" altLang="ru-RU" smtClean="0"/>
              <a:pPr>
                <a:defRPr/>
              </a:pPr>
              <a:t>19</a:t>
            </a:fld>
            <a:endParaRPr lang="ru-RU" altLang="ru-RU"/>
          </a:p>
        </p:txBody>
      </p:sp>
    </p:spTree>
    <p:extLst>
      <p:ext uri="{BB962C8B-B14F-4D97-AF65-F5344CB8AC3E}">
        <p14:creationId xmlns:p14="http://schemas.microsoft.com/office/powerpoint/2010/main" val="280681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Раньше, когда что-то шло не так при обмене документами, сообщения в системе были очень общими. Часто они показывали только код или краткую формулировку, и пользователю приходилось открывать журнал регистрации или искать файлы ошибок, чтобы понять, что именно произошло. Это отнимало время</a:t>
            </a:r>
            <a:r>
              <a:rPr lang="en-US" dirty="0"/>
              <a:t> </a:t>
            </a:r>
            <a:r>
              <a:rPr lang="ru-RU" dirty="0"/>
              <a:t>и у нашей тех поддержки при анализе обращений так и у пользователей при просмотре уведомлений вызывало лишние вопросы.</a:t>
            </a:r>
          </a:p>
          <a:p>
            <a:r>
              <a:rPr lang="ru-RU" dirty="0"/>
              <a:t>Сейчас ситуация поменялась. Сообщения стали информативнее — помимо общего описания они сразу показывают конкретные детали. Например, вместо просто «того что оператор получателя не поддерживает документ такого типа» вы видите «в том числе подробное описание ». Все важные сведения доступны прямо в интерфейсе, без дополнительных действий.</a:t>
            </a:r>
          </a:p>
          <a:p>
            <a:r>
              <a:rPr lang="ru-RU" dirty="0"/>
              <a:t>Это позволяет быстрее понять суть проблемы и принять решение о дальнейших действиях. Служба поддержки и партнёры тоже сразу видят подробности, что упрощает разбор проблем и ускоряет работу с документами.</a:t>
            </a:r>
          </a:p>
          <a:p>
            <a:r>
              <a:rPr lang="ru-RU" dirty="0"/>
              <a:t>В итоге новая система сообщений делает процесс обмена документами более прозрачным, экономит время и снижает количество лишних действий при возникновении проблем.</a:t>
            </a:r>
          </a:p>
        </p:txBody>
      </p:sp>
    </p:spTree>
    <p:extLst>
      <p:ext uri="{BB962C8B-B14F-4D97-AF65-F5344CB8AC3E}">
        <p14:creationId xmlns:p14="http://schemas.microsoft.com/office/powerpoint/2010/main" val="1751498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60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Отличные новости! Мы только что выпустили новый релиз 1С-ЭДО, который продолжает развитие версии 1.9.15.</a:t>
            </a:r>
            <a:br>
              <a:rPr lang="ru-RU" dirty="0"/>
            </a:br>
            <a:r>
              <a:rPr lang="ru-RU" dirty="0"/>
              <a:t>Основная цель этой ветки релизов — обеспечить своевременную поддержку законодательных изменений и повысить стабильность работы сервиса.</a:t>
            </a:r>
          </a:p>
          <a:p>
            <a:r>
              <a:rPr lang="ru-RU" dirty="0"/>
              <a:t>Релизы выходят регулярно — примерно раз в две–три недели. В каждом из них мы стараемся не только поддерживать актуальные требования законодательства, но и развивать функционал, особенно в тех частях, где пользователи давно ждали улучшений.</a:t>
            </a:r>
          </a:p>
          <a:p>
            <a:r>
              <a:rPr lang="ru-RU" dirty="0"/>
              <a:t>И сегодня я хочу коротко рассказать вам о ключевом нововведении этого релиза — </a:t>
            </a:r>
            <a:r>
              <a:rPr lang="ru-RU" b="1" dirty="0"/>
              <a:t>автоматическом получении документов по авторизации в сервисе 1С-ЭДО</a:t>
            </a:r>
            <a:r>
              <a:rPr lang="ru-RU" dirty="0"/>
              <a:t>.</a:t>
            </a:r>
          </a:p>
        </p:txBody>
      </p:sp>
    </p:spTree>
    <p:extLst>
      <p:ext uri="{BB962C8B-B14F-4D97-AF65-F5344CB8AC3E}">
        <p14:creationId xmlns:p14="http://schemas.microsoft.com/office/powerpoint/2010/main" val="2456910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a:extLst>
              <a:ext uri="{FF2B5EF4-FFF2-40B4-BE49-F238E27FC236}">
                <a16:creationId xmlns:a16="http://schemas.microsoft.com/office/drawing/2014/main" id="{6A14FCB3-F1C8-401D-A48F-E8AE69CCD130}"/>
              </a:ext>
            </a:extLst>
          </p:cNvPr>
          <p:cNvSpPr>
            <a:spLocks noGrp="1" noRot="1" noChangeAspect="1" noChangeArrowheads="1" noTextEdit="1"/>
          </p:cNvSpPr>
          <p:nvPr>
            <p:ph type="sldImg"/>
          </p:nvPr>
        </p:nvSpPr>
        <p:spPr>
          <a:ln/>
        </p:spPr>
      </p:sp>
      <p:sp>
        <p:nvSpPr>
          <p:cNvPr id="10243" name="Заметки 2">
            <a:extLst>
              <a:ext uri="{FF2B5EF4-FFF2-40B4-BE49-F238E27FC236}">
                <a16:creationId xmlns:a16="http://schemas.microsoft.com/office/drawing/2014/main" id="{DEE4FCF5-4F35-47D0-A2A1-F3863BACF6E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ru-RU" altLang="ru-RU"/>
              <a:t>Рутокен нфс 3600</a:t>
            </a:r>
          </a:p>
          <a:p>
            <a:r>
              <a:rPr lang="ru-RU" altLang="ru-RU"/>
              <a:t>Смарт карта 2600, считыватель 3000</a:t>
            </a:r>
          </a:p>
          <a:p>
            <a:r>
              <a:rPr lang="ru-RU" altLang="ru-RU">
                <a:solidFill>
                  <a:srgbClr val="F8FAFF"/>
                </a:solidFill>
                <a:latin typeface="quote-cjk-patch"/>
              </a:rPr>
              <a:t>Итак, </a:t>
            </a:r>
            <a:r>
              <a:rPr lang="ru-RU" altLang="ru-RU" i="1">
                <a:solidFill>
                  <a:srgbClr val="F8FAFF"/>
                </a:solidFill>
                <a:latin typeface="quote-cjk-patch"/>
              </a:rPr>
              <a:t>чем</a:t>
            </a:r>
            <a:r>
              <a:rPr lang="ru-RU" altLang="ru-RU">
                <a:solidFill>
                  <a:srgbClr val="F8FAFF"/>
                </a:solidFill>
                <a:latin typeface="quote-cjk-patch"/>
              </a:rPr>
              <a:t> подписывать? Давайте сразу к сути. На выбор два отличных варианта, оба с поддержкой NFC для вашего смартфона. </a:t>
            </a:r>
          </a:p>
          <a:p>
            <a:r>
              <a:rPr lang="ru-RU" altLang="ru-RU" b="1">
                <a:solidFill>
                  <a:srgbClr val="F8FAFF"/>
                </a:solidFill>
                <a:latin typeface="quote-cjk-patch"/>
              </a:rPr>
              <a:t>Вариант первый – Рутокен ЭЦП 3.0 NFC. Это настоящий универсал.</a:t>
            </a:r>
            <a:r>
              <a:rPr lang="ru-RU" altLang="ru-RU">
                <a:solidFill>
                  <a:srgbClr val="F8FAFF"/>
                </a:solidFill>
                <a:latin typeface="quote-cjk-patch"/>
              </a:rPr>
              <a:t> Он подключается </a:t>
            </a:r>
            <a:r>
              <a:rPr lang="ru-RU" altLang="ru-RU" b="1">
                <a:solidFill>
                  <a:srgbClr val="F8FAFF"/>
                </a:solidFill>
                <a:latin typeface="quote-cjk-patch"/>
              </a:rPr>
              <a:t>прямо к вашему компьютеру через USB или Type-C</a:t>
            </a:r>
            <a:r>
              <a:rPr lang="ru-RU" altLang="ru-RU">
                <a:solidFill>
                  <a:srgbClr val="F8FAFF"/>
                </a:solidFill>
                <a:latin typeface="quote-cjk-patch"/>
              </a:rPr>
              <a:t> – воткнул и работаешь. А для подписи на смартфоне? Просто </a:t>
            </a:r>
            <a:r>
              <a:rPr lang="ru-RU" altLang="ru-RU" b="1">
                <a:solidFill>
                  <a:srgbClr val="F8FAFF"/>
                </a:solidFill>
                <a:latin typeface="quote-cjk-patch"/>
              </a:rPr>
              <a:t>поднесите его к задней крышке телефона!</a:t>
            </a:r>
            <a:r>
              <a:rPr lang="ru-RU" altLang="ru-RU">
                <a:solidFill>
                  <a:srgbClr val="F8FAFF"/>
                </a:solidFill>
                <a:latin typeface="quote-cjk-patch"/>
              </a:rPr>
              <a:t> NFC сработает мгновенно. </a:t>
            </a:r>
            <a:r>
              <a:rPr lang="ru-RU" altLang="ru-RU" b="1">
                <a:solidFill>
                  <a:srgbClr val="F8FAFF"/>
                </a:solidFill>
                <a:latin typeface="quote-cjk-patch"/>
              </a:rPr>
              <a:t>Одно устройство – полноценная работа и на ПК, и в мобильном приложении.</a:t>
            </a:r>
            <a:r>
              <a:rPr lang="ru-RU" altLang="ru-RU">
                <a:solidFill>
                  <a:srgbClr val="F8FAFF"/>
                </a:solidFill>
                <a:latin typeface="quote-cjk-patch"/>
              </a:rPr>
              <a:t> Уже известны когда предприятия пользователи эдо переходят на такой тип устройств </a:t>
            </a:r>
          </a:p>
          <a:p>
            <a:r>
              <a:rPr lang="ru-RU" altLang="ru-RU" b="1">
                <a:solidFill>
                  <a:srgbClr val="F8FAFF"/>
                </a:solidFill>
                <a:latin typeface="quote-cjk-patch"/>
              </a:rPr>
              <a:t>Вариант второй – Смарт-карта Рутокен ЭЦП 3.0 NFC.</a:t>
            </a:r>
            <a:r>
              <a:rPr lang="ru-RU" altLang="ru-RU">
                <a:solidFill>
                  <a:srgbClr val="F8FAFF"/>
                </a:solidFill>
                <a:latin typeface="quote-cjk-patch"/>
              </a:rPr>
              <a:t> Ее главный плюс – </a:t>
            </a:r>
            <a:r>
              <a:rPr lang="ru-RU" altLang="ru-RU" b="1">
                <a:solidFill>
                  <a:srgbClr val="F8FAFF"/>
                </a:solidFill>
                <a:latin typeface="quote-cjk-patch"/>
              </a:rPr>
              <a:t>очень компактный и удобный форм-фактор.</a:t>
            </a:r>
            <a:r>
              <a:rPr lang="ru-RU" altLang="ru-RU">
                <a:solidFill>
                  <a:srgbClr val="F8FAFF"/>
                </a:solidFill>
                <a:latin typeface="quote-cjk-patch"/>
              </a:rPr>
              <a:t> Легко носить в кошельке или кармане. Для подписи на телефоне – точно так же: </a:t>
            </a:r>
            <a:r>
              <a:rPr lang="ru-RU" altLang="ru-RU" b="1">
                <a:solidFill>
                  <a:srgbClr val="F8FAFF"/>
                </a:solidFill>
                <a:latin typeface="quote-cjk-patch"/>
              </a:rPr>
              <a:t>поднесли к смартфону, NFC сделает свое дело.</a:t>
            </a:r>
            <a:r>
              <a:rPr lang="ru-RU" altLang="ru-RU">
                <a:solidFill>
                  <a:srgbClr val="F8FAFF"/>
                </a:solidFill>
                <a:latin typeface="quote-cjk-patch"/>
              </a:rPr>
              <a:t> Но для работы на стационарном компьютере вам </a:t>
            </a:r>
            <a:r>
              <a:rPr lang="ru-RU" altLang="ru-RU" b="1">
                <a:solidFill>
                  <a:srgbClr val="F8FAFF"/>
                </a:solidFill>
                <a:latin typeface="quote-cjk-patch"/>
              </a:rPr>
              <a:t>понадобится отдельный считыватель для смарт-карт.</a:t>
            </a:r>
            <a:r>
              <a:rPr lang="ru-RU" altLang="ru-RU">
                <a:solidFill>
                  <a:srgbClr val="F8FAFF"/>
                </a:solidFill>
                <a:latin typeface="quote-cjk-patch"/>
              </a:rPr>
              <a:t> Это дополнительное устройство, которое нужно подключить к ПК.</a:t>
            </a:r>
          </a:p>
          <a:p>
            <a:r>
              <a:rPr lang="ru-RU" altLang="ru-RU" b="1">
                <a:solidFill>
                  <a:srgbClr val="F8FAFF"/>
                </a:solidFill>
                <a:latin typeface="quote-cjk-patch"/>
              </a:rPr>
              <a:t>Какой выбрать?</a:t>
            </a:r>
            <a:endParaRPr lang="ru-RU" altLang="ru-RU">
              <a:solidFill>
                <a:srgbClr val="F8FAFF"/>
              </a:solidFill>
              <a:latin typeface="quote-cjk-patch"/>
            </a:endParaRPr>
          </a:p>
          <a:p>
            <a:pPr>
              <a:buFontTx/>
              <a:buChar char="•"/>
            </a:pPr>
            <a:r>
              <a:rPr lang="ru-RU" altLang="ru-RU" b="1">
                <a:solidFill>
                  <a:srgbClr val="F8FAFF"/>
                </a:solidFill>
                <a:latin typeface="quote-cjk-patch"/>
              </a:rPr>
              <a:t>Рутокен ЭЦП 3.0 NFC – ваш выбор, если нужна универсальность "все в одном"</a:t>
            </a:r>
            <a:r>
              <a:rPr lang="ru-RU" altLang="ru-RU">
                <a:solidFill>
                  <a:srgbClr val="F8FAFF"/>
                </a:solidFill>
                <a:latin typeface="quote-cjk-patch"/>
              </a:rPr>
              <a:t> для постоянного перехода между ПК и телефоном.</a:t>
            </a:r>
          </a:p>
          <a:p>
            <a:pPr>
              <a:buFontTx/>
              <a:buChar char="•"/>
            </a:pPr>
            <a:r>
              <a:rPr lang="ru-RU" altLang="ru-RU" b="1">
                <a:solidFill>
                  <a:srgbClr val="F8FAFF"/>
                </a:solidFill>
                <a:latin typeface="quote-cjk-patch"/>
              </a:rPr>
              <a:t>Смарт-карта – идеальна, если приоритет – максимальная компактность,</a:t>
            </a:r>
            <a:r>
              <a:rPr lang="ru-RU" altLang="ru-RU">
                <a:solidFill>
                  <a:srgbClr val="F8FAFF"/>
                </a:solidFill>
                <a:latin typeface="quote-cjk-patch"/>
              </a:rPr>
              <a:t> а ПК вы используете реже или готовы купить считыватель для него.</a:t>
            </a:r>
          </a:p>
          <a:p>
            <a:r>
              <a:rPr lang="ru-RU" altLang="ru-RU" b="1">
                <a:solidFill>
                  <a:srgbClr val="F8FAFF"/>
                </a:solidFill>
                <a:latin typeface="quote-cjk-patch"/>
              </a:rPr>
              <a:t>Главное для обоих: ваша подпись теперь в вашем кармане. Подписывайте документы безопасно и юридически значимо с телефона – где угодно и когда угодно!"</a:t>
            </a:r>
            <a:endParaRPr lang="ru-RU" altLang="ru-RU">
              <a:solidFill>
                <a:srgbClr val="F8FAFF"/>
              </a:solidFill>
              <a:latin typeface="quote-cjk-patch"/>
            </a:endParaRPr>
          </a:p>
          <a:p>
            <a:br>
              <a:rPr lang="ru-RU" altLang="ru-RU"/>
            </a:br>
            <a:endParaRPr lang="ru-RU" altLang="ru-RU"/>
          </a:p>
        </p:txBody>
      </p:sp>
      <p:sp>
        <p:nvSpPr>
          <p:cNvPr id="10244" name="Номер слайда 3">
            <a:extLst>
              <a:ext uri="{FF2B5EF4-FFF2-40B4-BE49-F238E27FC236}">
                <a16:creationId xmlns:a16="http://schemas.microsoft.com/office/drawing/2014/main" id="{0CA9187A-1B22-4E47-8D18-5CA6DD23D66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fld id="{7EAB6085-DC1E-45F2-BF35-5A01927FC140}" type="slidenum">
              <a:rPr lang="ru-RU" altLang="ru-RU" sz="1200" b="0">
                <a:solidFill>
                  <a:schemeClr val="tx1"/>
                </a:solidFill>
                <a:latin typeface="Times New Roman" panose="02020603050405020304" pitchFamily="18" charset="0"/>
              </a:rPr>
              <a:pPr/>
              <a:t>22</a:t>
            </a:fld>
            <a:endParaRPr lang="ru-RU" altLang="ru-RU" sz="1200" b="0">
              <a:solidFill>
                <a:schemeClr val="tx1"/>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a:extLst>
              <a:ext uri="{FF2B5EF4-FFF2-40B4-BE49-F238E27FC236}">
                <a16:creationId xmlns:a16="http://schemas.microsoft.com/office/drawing/2014/main" id="{0D0F1B91-72F6-490A-94FF-C0595E033964}"/>
              </a:ext>
            </a:extLst>
          </p:cNvPr>
          <p:cNvSpPr>
            <a:spLocks noGrp="1" noRot="1" noChangeAspect="1" noChangeArrowheads="1" noTextEdit="1"/>
          </p:cNvSpPr>
          <p:nvPr>
            <p:ph type="sldImg"/>
          </p:nvPr>
        </p:nvSpPr>
        <p:spPr>
          <a:ln/>
        </p:spPr>
      </p:sp>
      <p:sp>
        <p:nvSpPr>
          <p:cNvPr id="12291" name="Заметки 2">
            <a:extLst>
              <a:ext uri="{FF2B5EF4-FFF2-40B4-BE49-F238E27FC236}">
                <a16:creationId xmlns:a16="http://schemas.microsoft.com/office/drawing/2014/main" id="{D18121F1-2F3B-46F0-AA5C-C5A49C5C58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ru-RU" altLang="ru-RU">
                <a:solidFill>
                  <a:srgbClr val="F8FAFF"/>
                </a:solidFill>
                <a:latin typeface="quote-cjk-patch"/>
              </a:rPr>
              <a:t>И мы попытались дать вам эту мобильность и контроль? У нас есть два решения, покрывающих разные потребности.</a:t>
            </a:r>
          </a:p>
          <a:p>
            <a:r>
              <a:rPr lang="ru-RU" altLang="ru-RU" b="1">
                <a:solidFill>
                  <a:srgbClr val="F8FAFF"/>
                </a:solidFill>
                <a:latin typeface="quote-cjk-patch"/>
              </a:rPr>
              <a:t>Для совсем малого бизнеса, где важна простота и скорость старта – идеален БизкУБ ЭДО.</a:t>
            </a:r>
            <a:r>
              <a:rPr lang="ru-RU" altLang="ru-RU">
                <a:solidFill>
                  <a:srgbClr val="F8FAFF"/>
                </a:solidFill>
                <a:latin typeface="quote-cjk-patch"/>
              </a:rPr>
              <a:t> Это полностью </a:t>
            </a:r>
            <a:r>
              <a:rPr lang="ru-RU" altLang="ru-RU" b="1">
                <a:solidFill>
                  <a:srgbClr val="F8FAFF"/>
                </a:solidFill>
                <a:latin typeface="quote-cjk-patch"/>
              </a:rPr>
              <a:t>облачное решение.</a:t>
            </a:r>
            <a:r>
              <a:rPr lang="ru-RU" altLang="ru-RU">
                <a:solidFill>
                  <a:srgbClr val="F8FAFF"/>
                </a:solidFill>
                <a:latin typeface="quote-cjk-patch"/>
              </a:rPr>
              <a:t> Вам не нужно ничего скачивать, устанавливать или настраивать сложное ПО. Работайте прямо в браузере! Запустили – и сразу обмениваетесь документами с контрагентами. Максимально быстро, минимально заморочено. Идеально, если у вас нет времени или ресурсов на сложные ИТ-решения.</a:t>
            </a:r>
          </a:p>
          <a:p>
            <a:r>
              <a:rPr lang="ru-RU" altLang="ru-RU" b="1">
                <a:solidFill>
                  <a:srgbClr val="F8FAFF"/>
                </a:solidFill>
                <a:latin typeface="quote-cjk-patch"/>
              </a:rPr>
              <a:t>А если ваш бизнес уже используете 1С Тогда ваш выбор – 1С:Клиент ЭДО.</a:t>
            </a:r>
            <a:r>
              <a:rPr lang="ru-RU" altLang="ru-RU">
                <a:solidFill>
                  <a:srgbClr val="F8FAFF"/>
                </a:solidFill>
                <a:latin typeface="quote-cjk-patch"/>
              </a:rPr>
              <a:t> . Между клиентом ЭДО и вашими программами 1с настраиваются правивила обмена. Это решение </a:t>
            </a:r>
            <a:r>
              <a:rPr lang="ru-RU" altLang="ru-RU" b="1">
                <a:solidFill>
                  <a:srgbClr val="F8FAFF"/>
                </a:solidFill>
                <a:latin typeface="quote-cjk-patch"/>
              </a:rPr>
              <a:t>масштабируется вместе с вами:</a:t>
            </a:r>
            <a:r>
              <a:rPr lang="ru-RU" altLang="ru-RU">
                <a:solidFill>
                  <a:srgbClr val="F8FAFF"/>
                </a:solidFill>
                <a:latin typeface="quote-cjk-patch"/>
              </a:rPr>
              <a:t> подойдет и небольшой фирме, и растущему бизнесу, и крупной компании со сложными цепочками документооборота. тветственных документов. Просто, надежно и всегда под рукой."</a:t>
            </a:r>
          </a:p>
          <a:p>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a:extLst>
              <a:ext uri="{FF2B5EF4-FFF2-40B4-BE49-F238E27FC236}">
                <a16:creationId xmlns:a16="http://schemas.microsoft.com/office/drawing/2014/main" id="{A5FF5D3E-C125-4ED4-A9FF-60C57694FF78}"/>
              </a:ext>
            </a:extLst>
          </p:cNvPr>
          <p:cNvSpPr>
            <a:spLocks noGrp="1" noRot="1" noChangeAspect="1" noChangeArrowheads="1" noTextEdit="1"/>
          </p:cNvSpPr>
          <p:nvPr>
            <p:ph type="sldImg"/>
          </p:nvPr>
        </p:nvSpPr>
        <p:spPr>
          <a:ln/>
        </p:spPr>
      </p:sp>
      <p:sp>
        <p:nvSpPr>
          <p:cNvPr id="19459" name="Заметки 2">
            <a:extLst>
              <a:ext uri="{FF2B5EF4-FFF2-40B4-BE49-F238E27FC236}">
                <a16:creationId xmlns:a16="http://schemas.microsoft.com/office/drawing/2014/main" id="{0CE18CDF-88C5-4F2A-B6E0-D0279E87F33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ru-RU" altLang="ru-RU"/>
              <a:t>У нас 2 интерфейса, расширенный с папками и лкгкий, мобильное приложение продолжает концепцию легкого</a:t>
            </a:r>
          </a:p>
          <a:p>
            <a:r>
              <a:rPr lang="ru-RU" altLang="ru-RU"/>
              <a:t>Краткие сведения зрителььно помогают понять и найти нужный документ не прибегая к отборам</a:t>
            </a:r>
            <a:br>
              <a:rPr lang="ru-RU" altLang="ru-RU"/>
            </a:br>
            <a:r>
              <a:rPr lang="ru-RU" altLang="ru-RU">
                <a:solidFill>
                  <a:srgbClr val="F8FAFF"/>
                </a:solidFill>
                <a:latin typeface="quote-cjk-patch"/>
              </a:rPr>
              <a:t>Давайте заглянем в само приложение! Интерфейс максимально простой и понятный – </a:t>
            </a:r>
            <a:r>
              <a:rPr lang="ru-RU" altLang="ru-RU" b="1">
                <a:solidFill>
                  <a:srgbClr val="F8FAFF"/>
                </a:solidFill>
                <a:latin typeface="quote-cjk-patch"/>
              </a:rPr>
              <a:t>главное окно это ваши Входящие документы.</a:t>
            </a:r>
            <a:r>
              <a:rPr lang="ru-RU" altLang="ru-RU">
                <a:solidFill>
                  <a:srgbClr val="F8FAFF"/>
                </a:solidFill>
                <a:latin typeface="quote-cjk-patch"/>
              </a:rPr>
              <a:t> Представьте: это ваш цифровой почтовый ящик, куда моментально попадают все счета, договоры, акты от контрагентов.</a:t>
            </a:r>
          </a:p>
          <a:p>
            <a:r>
              <a:rPr lang="ru-RU" altLang="ru-RU" b="1">
                <a:solidFill>
                  <a:srgbClr val="F8FAFF"/>
                </a:solidFill>
                <a:latin typeface="quote-cjk-patch"/>
              </a:rPr>
              <a:t>Что вы видите сразу? По каждому документу – вся суть в компактной карточке:</a:t>
            </a:r>
            <a:r>
              <a:rPr lang="ru-RU" altLang="ru-RU">
                <a:solidFill>
                  <a:srgbClr val="F8FAFF"/>
                </a:solidFill>
                <a:latin typeface="quote-cjk-patch"/>
              </a:rPr>
              <a:t> Кто прислал (Контрагент), Что прислали (Вид документа), На какую Сумму (если применимо) и, конечно, Дата получения. </a:t>
            </a:r>
            <a:r>
              <a:rPr lang="ru-RU" altLang="ru-RU" b="1">
                <a:solidFill>
                  <a:srgbClr val="F8FAFF"/>
                </a:solidFill>
                <a:latin typeface="quote-cjk-patch"/>
              </a:rPr>
              <a:t>Ничего лишнего – только ключевое для быстрой оценки.</a:t>
            </a:r>
            <a:endParaRPr lang="ru-RU" altLang="ru-RU">
              <a:solidFill>
                <a:srgbClr val="F8FAFF"/>
              </a:solidFill>
              <a:latin typeface="quote-cjk-patch"/>
            </a:endParaRPr>
          </a:p>
          <a:p>
            <a:r>
              <a:rPr lang="ru-RU" altLang="ru-RU" b="1">
                <a:solidFill>
                  <a:srgbClr val="F8FAFF"/>
                </a:solidFill>
                <a:latin typeface="quote-cjk-patch"/>
              </a:rPr>
              <a:t>Важные документы не потеряются!</a:t>
            </a:r>
            <a:r>
              <a:rPr lang="ru-RU" altLang="ru-RU">
                <a:solidFill>
                  <a:srgbClr val="F8FAFF"/>
                </a:solidFill>
                <a:latin typeface="quote-cjk-patch"/>
              </a:rPr>
              <a:t> Система автоматически помечает те, что требуют вашего </a:t>
            </a:r>
            <a:r>
              <a:rPr lang="ru-RU" altLang="ru-RU" b="1">
                <a:solidFill>
                  <a:srgbClr val="F8FAFF"/>
                </a:solidFill>
                <a:latin typeface="quote-cjk-patch"/>
              </a:rPr>
              <a:t>срочного внимания</a:t>
            </a:r>
            <a:r>
              <a:rPr lang="ru-RU" altLang="ru-RU">
                <a:solidFill>
                  <a:srgbClr val="F8FAFF"/>
                </a:solidFill>
                <a:latin typeface="quote-cjk-patch"/>
              </a:rPr>
              <a:t> – например, просроченные счета или контракты с истекающим сроком подписания. Вы сразу видите, что нужно сделать прямо сейчас.</a:t>
            </a:r>
          </a:p>
          <a:p>
            <a:r>
              <a:rPr lang="ru-RU" altLang="ru-RU" b="1">
                <a:solidFill>
                  <a:srgbClr val="F8FAFF"/>
                </a:solidFill>
                <a:latin typeface="quote-cjk-patch"/>
              </a:rPr>
              <a:t>Документов много? Используйте фильтры!</a:t>
            </a:r>
            <a:r>
              <a:rPr lang="ru-RU" altLang="ru-RU">
                <a:solidFill>
                  <a:srgbClr val="F8FAFF"/>
                </a:solidFill>
                <a:latin typeface="quote-cjk-patch"/>
              </a:rPr>
              <a:t> Всего пара касаний – и вы отсортируете входящие по </a:t>
            </a:r>
            <a:r>
              <a:rPr lang="ru-RU" altLang="ru-RU" b="1">
                <a:solidFill>
                  <a:srgbClr val="F8FAFF"/>
                </a:solidFill>
                <a:latin typeface="quote-cjk-patch"/>
              </a:rPr>
              <a:t>5 ключевым показателям:</a:t>
            </a:r>
            <a:r>
              <a:rPr lang="ru-RU" altLang="ru-RU">
                <a:solidFill>
                  <a:srgbClr val="F8FAFF"/>
                </a:solidFill>
                <a:latin typeface="quote-cjk-patch"/>
              </a:rPr>
              <a:t> например, по Контрагенту, по Типу документа, по Сумме, по Дате или по Статусу подписания. Нужный документ – за секунды.</a:t>
            </a:r>
          </a:p>
          <a:p>
            <a:r>
              <a:rPr lang="ru-RU" altLang="ru-RU" b="1">
                <a:solidFill>
                  <a:srgbClr val="F8FAFF"/>
                </a:solidFill>
                <a:latin typeface="quote-cjk-patch"/>
              </a:rPr>
              <a:t>И самое главное – скорость обработки.</a:t>
            </a:r>
            <a:r>
              <a:rPr lang="ru-RU" altLang="ru-RU">
                <a:solidFill>
                  <a:srgbClr val="F8FAFF"/>
                </a:solidFill>
                <a:latin typeface="quote-cjk-patch"/>
              </a:rPr>
              <a:t> Выбрали документ? </a:t>
            </a:r>
            <a:r>
              <a:rPr lang="ru-RU" altLang="ru-RU" b="1">
                <a:solidFill>
                  <a:srgbClr val="F8FAFF"/>
                </a:solidFill>
                <a:latin typeface="quote-cjk-patch"/>
              </a:rPr>
              <a:t>Все необходимые действия – прямо здесь:</a:t>
            </a:r>
            <a:r>
              <a:rPr lang="ru-RU" altLang="ru-RU">
                <a:solidFill>
                  <a:srgbClr val="F8FAFF"/>
                </a:solidFill>
                <a:latin typeface="quote-cjk-patch"/>
              </a:rPr>
              <a:t> Подписать, Отклонить, Запросить исправления у контрагента – </a:t>
            </a:r>
            <a:r>
              <a:rPr lang="ru-RU" altLang="ru-RU" b="1">
                <a:solidFill>
                  <a:srgbClr val="F8FAFF"/>
                </a:solidFill>
                <a:latin typeface="quote-cjk-patch"/>
              </a:rPr>
              <a:t>буквально в одно касание.</a:t>
            </a:r>
            <a:r>
              <a:rPr lang="ru-RU" altLang="ru-RU">
                <a:solidFill>
                  <a:srgbClr val="F8FAFF"/>
                </a:solidFill>
                <a:latin typeface="quote-cjk-patch"/>
              </a:rPr>
              <a:t> Никакой долгой навигации по меню. Увидели – оценили – подписали. </a:t>
            </a:r>
            <a:r>
              <a:rPr lang="ru-RU" altLang="ru-RU" b="1">
                <a:solidFill>
                  <a:srgbClr val="F8FAFF"/>
                </a:solidFill>
                <a:latin typeface="quote-cjk-patch"/>
              </a:rPr>
              <a:t>Ваши решения – мгновенно, ваше время – сэкономлено!</a:t>
            </a:r>
            <a:r>
              <a:rPr lang="ru-RU" altLang="ru-RU">
                <a:solidFill>
                  <a:srgbClr val="F8FAFF"/>
                </a:solidFill>
                <a:latin typeface="quote-cjk-patch"/>
              </a:rPr>
              <a:t>"</a:t>
            </a:r>
          </a:p>
          <a:p>
            <a:endParaRPr lang="ru-RU" altLang="ru-RU"/>
          </a:p>
        </p:txBody>
      </p:sp>
      <p:sp>
        <p:nvSpPr>
          <p:cNvPr id="19460" name="Номер слайда 3">
            <a:extLst>
              <a:ext uri="{FF2B5EF4-FFF2-40B4-BE49-F238E27FC236}">
                <a16:creationId xmlns:a16="http://schemas.microsoft.com/office/drawing/2014/main" id="{5954FCA4-7AA7-491E-92CD-A85A356CD8C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fld id="{EE9874DF-0042-48A1-899C-70F902E10953}" type="slidenum">
              <a:rPr lang="ru-RU" altLang="ru-RU" sz="1200" b="0">
                <a:solidFill>
                  <a:schemeClr val="tx1"/>
                </a:solidFill>
                <a:latin typeface="Times New Roman" panose="02020603050405020304" pitchFamily="18" charset="0"/>
              </a:rPr>
              <a:pPr/>
              <a:t>24</a:t>
            </a:fld>
            <a:endParaRPr lang="ru-RU" altLang="ru-RU" sz="1200" b="0">
              <a:solidFill>
                <a:schemeClr val="tx1"/>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a:extLst>
              <a:ext uri="{FF2B5EF4-FFF2-40B4-BE49-F238E27FC236}">
                <a16:creationId xmlns:a16="http://schemas.microsoft.com/office/drawing/2014/main" id="{786F9E59-DA8D-490F-A2BF-E574DA504DDA}"/>
              </a:ext>
            </a:extLst>
          </p:cNvPr>
          <p:cNvSpPr>
            <a:spLocks noGrp="1" noRot="1" noChangeAspect="1" noChangeArrowheads="1" noTextEdit="1"/>
          </p:cNvSpPr>
          <p:nvPr>
            <p:ph type="sldImg"/>
          </p:nvPr>
        </p:nvSpPr>
        <p:spPr>
          <a:ln/>
        </p:spPr>
      </p:sp>
      <p:sp>
        <p:nvSpPr>
          <p:cNvPr id="23555" name="Заметки 2">
            <a:extLst>
              <a:ext uri="{FF2B5EF4-FFF2-40B4-BE49-F238E27FC236}">
                <a16:creationId xmlns:a16="http://schemas.microsoft.com/office/drawing/2014/main" id="{93F44325-5CC2-435C-99BE-FB1B4BAF3CF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ru-RU" altLang="ru-RU">
                <a:solidFill>
                  <a:srgbClr val="F8FAFF"/>
                </a:solidFill>
                <a:latin typeface="quote-cjk-patch"/>
              </a:rPr>
              <a:t>Открыли документ? </a:t>
            </a:r>
            <a:r>
              <a:rPr lang="ru-RU" altLang="ru-RU" b="1">
                <a:solidFill>
                  <a:srgbClr val="F8FAFF"/>
                </a:solidFill>
                <a:latin typeface="quote-cjk-patch"/>
              </a:rPr>
              <a:t>Перед вами – его карточка. Здесь собрано ВСЁ, что нужно, чтобы принять решение быстро и уверенно.</a:t>
            </a:r>
            <a:endParaRPr lang="ru-RU" altLang="ru-RU">
              <a:solidFill>
                <a:srgbClr val="F8FAFF"/>
              </a:solidFill>
              <a:latin typeface="quote-cjk-patch"/>
            </a:endParaRPr>
          </a:p>
          <a:p>
            <a:r>
              <a:rPr lang="ru-RU" altLang="ru-RU" b="1">
                <a:solidFill>
                  <a:srgbClr val="F8FAFF"/>
                </a:solidFill>
                <a:latin typeface="quote-cjk-patch"/>
              </a:rPr>
              <a:t>Первое, что вы видите – сам документ, его превью.</a:t>
            </a:r>
            <a:r>
              <a:rPr lang="ru-RU" altLang="ru-RU">
                <a:solidFill>
                  <a:srgbClr val="F8FAFF"/>
                </a:solidFill>
                <a:latin typeface="quote-cjk-patch"/>
              </a:rPr>
              <a:t> Если это </a:t>
            </a:r>
            <a:r>
              <a:rPr lang="ru-RU" altLang="ru-RU" b="1">
                <a:solidFill>
                  <a:srgbClr val="F8FAFF"/>
                </a:solidFill>
                <a:latin typeface="quote-cjk-patch"/>
              </a:rPr>
              <a:t>формализованный документ</a:t>
            </a:r>
            <a:r>
              <a:rPr lang="ru-RU" altLang="ru-RU">
                <a:solidFill>
                  <a:srgbClr val="F8FAFF"/>
                </a:solidFill>
                <a:latin typeface="quote-cjk-patch"/>
              </a:rPr>
              <a:t> (счет-фактура, УПД, акт) – </a:t>
            </a:r>
            <a:r>
              <a:rPr lang="ru-RU" altLang="ru-RU" b="1">
                <a:solidFill>
                  <a:srgbClr val="F8FAFF"/>
                </a:solidFill>
                <a:latin typeface="quote-cjk-patch"/>
              </a:rPr>
              <a:t>его превью отображается прямо здесь, в приложении.</a:t>
            </a:r>
            <a:r>
              <a:rPr lang="ru-RU" altLang="ru-RU">
                <a:solidFill>
                  <a:srgbClr val="F8FAFF"/>
                </a:solidFill>
                <a:latin typeface="quote-cjk-patch"/>
              </a:rPr>
              <a:t> Не надо ничего скачивать или открывать дополнительно. </a:t>
            </a:r>
            <a:r>
              <a:rPr lang="ru-RU" altLang="ru-RU" b="1">
                <a:solidFill>
                  <a:srgbClr val="F8FAFF"/>
                </a:solidFill>
                <a:latin typeface="quote-cjk-patch"/>
              </a:rPr>
              <a:t>Буквально одним взглядом – оценили содержание.</a:t>
            </a:r>
            <a:r>
              <a:rPr lang="ru-RU" altLang="ru-RU">
                <a:solidFill>
                  <a:srgbClr val="F8FAFF"/>
                </a:solidFill>
                <a:latin typeface="quote-cjk-patch"/>
              </a:rPr>
              <a:t> Если же документ </a:t>
            </a:r>
            <a:r>
              <a:rPr lang="ru-RU" altLang="ru-RU" b="1">
                <a:solidFill>
                  <a:srgbClr val="F8FAFF"/>
                </a:solidFill>
                <a:latin typeface="quote-cjk-patch"/>
              </a:rPr>
              <a:t>неформализованный</a:t>
            </a:r>
            <a:r>
              <a:rPr lang="ru-RU" altLang="ru-RU">
                <a:solidFill>
                  <a:srgbClr val="F8FAFF"/>
                </a:solidFill>
                <a:latin typeface="quote-cjk-patch"/>
              </a:rPr>
              <a:t> (договор, спецификация, письмо) – система предложит </a:t>
            </a:r>
            <a:r>
              <a:rPr lang="ru-RU" altLang="ru-RU" b="1">
                <a:solidFill>
                  <a:srgbClr val="F8FAFF"/>
                </a:solidFill>
                <a:latin typeface="quote-cjk-patch"/>
              </a:rPr>
              <a:t>открыть его в привычной для этого документа внешней  программе</a:t>
            </a:r>
            <a:r>
              <a:rPr lang="ru-RU" altLang="ru-RU">
                <a:solidFill>
                  <a:srgbClr val="F8FAFF"/>
                </a:solidFill>
                <a:latin typeface="quote-cjk-patch"/>
              </a:rPr>
              <a:t> одним нажатием. Удобно и знакомо.</a:t>
            </a:r>
          </a:p>
          <a:p>
            <a:r>
              <a:rPr lang="ru-RU" altLang="ru-RU" b="1">
                <a:solidFill>
                  <a:srgbClr val="F8FAFF"/>
                </a:solidFill>
                <a:latin typeface="quote-cjk-patch"/>
              </a:rPr>
              <a:t>Важнейший блок – информация о подписях и статусе проверки.</a:t>
            </a:r>
            <a:r>
              <a:rPr lang="ru-RU" altLang="ru-RU">
                <a:solidFill>
                  <a:srgbClr val="F8FAFF"/>
                </a:solidFill>
                <a:latin typeface="quote-cjk-patch"/>
              </a:rPr>
              <a:t> Вы </a:t>
            </a:r>
            <a:r>
              <a:rPr lang="ru-RU" altLang="ru-RU" b="1">
                <a:solidFill>
                  <a:srgbClr val="F8FAFF"/>
                </a:solidFill>
                <a:latin typeface="quote-cjk-patch"/>
              </a:rPr>
              <a:t>сразу видите:</a:t>
            </a:r>
            <a:r>
              <a:rPr lang="ru-RU" altLang="ru-RU">
                <a:solidFill>
                  <a:srgbClr val="F8FAFF"/>
                </a:solidFill>
                <a:latin typeface="quote-cjk-patch"/>
              </a:rPr>
              <a:t> Кто уже подписал документ? </a:t>
            </a:r>
            <a:r>
              <a:rPr lang="ru-RU" altLang="ru-RU" b="1">
                <a:solidFill>
                  <a:srgbClr val="F8FAFF"/>
                </a:solidFill>
                <a:latin typeface="quote-cjk-patch"/>
              </a:rPr>
              <a:t>Проверена ли электронная подпись контрагента на подлинность?</a:t>
            </a:r>
            <a:r>
              <a:rPr lang="ru-RU" altLang="ru-RU">
                <a:solidFill>
                  <a:srgbClr val="F8FAFF"/>
                </a:solidFill>
                <a:latin typeface="quote-cjk-patch"/>
              </a:rPr>
              <a:t> Есть ли связанная </a:t>
            </a:r>
            <a:r>
              <a:rPr lang="ru-RU" altLang="ru-RU" b="1">
                <a:solidFill>
                  <a:srgbClr val="F8FAFF"/>
                </a:solidFill>
                <a:latin typeface="quote-cjk-patch"/>
              </a:rPr>
              <a:t>Машиночитаемая Доверенность (МЧД),</a:t>
            </a:r>
            <a:r>
              <a:rPr lang="ru-RU" altLang="ru-RU">
                <a:solidFill>
                  <a:srgbClr val="F8FAFF"/>
                </a:solidFill>
                <a:latin typeface="quote-cjk-patch"/>
              </a:rPr>
              <a:t> подтверждающая полномочия подписавшего? </a:t>
            </a:r>
            <a:r>
              <a:rPr lang="ru-RU" altLang="ru-RU" b="1">
                <a:solidFill>
                  <a:srgbClr val="F8FAFF"/>
                </a:solidFill>
                <a:latin typeface="quote-cjk-patch"/>
              </a:rPr>
              <a:t>Всё в порядке? Или есть риски?</a:t>
            </a:r>
            <a:r>
              <a:rPr lang="ru-RU" altLang="ru-RU">
                <a:solidFill>
                  <a:srgbClr val="F8FAFF"/>
                </a:solidFill>
                <a:latin typeface="quote-cjk-patch"/>
              </a:rPr>
              <a:t> Эта информация – основа вашей юридической безопасности. Она здесь – наглядно и понятно.</a:t>
            </a:r>
          </a:p>
          <a:p>
            <a:r>
              <a:rPr lang="ru-RU" altLang="ru-RU" b="1">
                <a:solidFill>
                  <a:srgbClr val="F8FAFF"/>
                </a:solidFill>
                <a:latin typeface="quote-cjk-patch"/>
              </a:rPr>
              <a:t>Система не оставит вас в неведении!</a:t>
            </a:r>
            <a:r>
              <a:rPr lang="ru-RU" altLang="ru-RU">
                <a:solidFill>
                  <a:srgbClr val="F8FAFF"/>
                </a:solidFill>
                <a:latin typeface="quote-cjk-patch"/>
              </a:rPr>
              <a:t> Четко указано </a:t>
            </a:r>
            <a:r>
              <a:rPr lang="ru-RU" altLang="ru-RU" b="1">
                <a:solidFill>
                  <a:srgbClr val="F8FAFF"/>
                </a:solidFill>
                <a:latin typeface="quote-cjk-patch"/>
              </a:rPr>
              <a:t>текущее состояние документа</a:t>
            </a:r>
            <a:r>
              <a:rPr lang="ru-RU" altLang="ru-RU">
                <a:solidFill>
                  <a:srgbClr val="F8FAFF"/>
                </a:solidFill>
                <a:latin typeface="quote-cjk-patch"/>
              </a:rPr>
              <a:t> (например, "Ожидает вашей подписи", "Подписан контрагентом", "Отклонен"). И главное – </a:t>
            </a:r>
            <a:r>
              <a:rPr lang="ru-RU" altLang="ru-RU" b="1">
                <a:solidFill>
                  <a:srgbClr val="F8FAFF"/>
                </a:solidFill>
                <a:latin typeface="quote-cjk-patch"/>
              </a:rPr>
              <a:t>подсказка, какие действия от вас ожидаются прямо сейчас.</a:t>
            </a:r>
            <a:r>
              <a:rPr lang="ru-RU" altLang="ru-RU">
                <a:solidFill>
                  <a:srgbClr val="F8FAFF"/>
                </a:solidFill>
                <a:latin typeface="quote-cjk-patch"/>
              </a:rPr>
              <a:t> Нужно ли подписать? Согласовать? Отправить исправления? </a:t>
            </a:r>
            <a:r>
              <a:rPr lang="ru-RU" altLang="ru-RU" b="1">
                <a:solidFill>
                  <a:srgbClr val="F8FAFF"/>
                </a:solidFill>
                <a:latin typeface="quote-cjk-patch"/>
              </a:rPr>
              <a:t>Вам не придется гадать.</a:t>
            </a:r>
            <a:endParaRPr lang="ru-RU" altLang="ru-RU">
              <a:solidFill>
                <a:srgbClr val="F8FAFF"/>
              </a:solidFill>
              <a:latin typeface="quote-cjk-patch"/>
            </a:endParaRPr>
          </a:p>
          <a:p>
            <a:r>
              <a:rPr lang="ru-RU" altLang="ru-RU" b="1">
                <a:solidFill>
                  <a:srgbClr val="F8FAFF"/>
                </a:solidFill>
                <a:latin typeface="quote-cjk-patch"/>
              </a:rPr>
              <a:t>И конечно, все ключевые реквизиты документа</a:t>
            </a:r>
            <a:r>
              <a:rPr lang="ru-RU" altLang="ru-RU">
                <a:solidFill>
                  <a:srgbClr val="F8FAFF"/>
                </a:solidFill>
                <a:latin typeface="quote-cjk-patch"/>
              </a:rPr>
              <a:t> (Номер, Дата, Сумма, Контрагент) </a:t>
            </a:r>
            <a:r>
              <a:rPr lang="ru-RU" altLang="ru-RU" b="1">
                <a:solidFill>
                  <a:srgbClr val="F8FAFF"/>
                </a:solidFill>
                <a:latin typeface="quote-cjk-patch"/>
              </a:rPr>
              <a:t>всегда на виду.</a:t>
            </a:r>
            <a:r>
              <a:rPr lang="ru-RU" altLang="ru-RU">
                <a:solidFill>
                  <a:srgbClr val="F8FAFF"/>
                </a:solidFill>
                <a:latin typeface="quote-cjk-patch"/>
              </a:rPr>
              <a:t> Никакого листания. </a:t>
            </a:r>
            <a:r>
              <a:rPr lang="ru-RU" altLang="ru-RU" b="1">
                <a:solidFill>
                  <a:srgbClr val="F8FAFF"/>
                </a:solidFill>
                <a:latin typeface="quote-cjk-patch"/>
              </a:rPr>
              <a:t>Вся суть – для вашего решения. За секунду.</a:t>
            </a:r>
            <a:endParaRPr lang="ru-RU" altLang="ru-RU">
              <a:solidFill>
                <a:srgbClr val="F8FAFF"/>
              </a:solidFill>
              <a:latin typeface="quote-cjk-patch"/>
            </a:endParaRPr>
          </a:p>
          <a:p>
            <a:r>
              <a:rPr lang="ru-RU" altLang="ru-RU" b="1">
                <a:solidFill>
                  <a:srgbClr val="F8FAFF"/>
                </a:solidFill>
                <a:latin typeface="quote-cjk-patch"/>
              </a:rPr>
              <a:t>Карточка документа – это ваш командный пункт: максимум информации, минимум кликов, уверенное решение."</a:t>
            </a:r>
            <a:endParaRPr lang="ru-RU" altLang="ru-RU">
              <a:solidFill>
                <a:srgbClr val="F8FAFF"/>
              </a:solidFill>
              <a:latin typeface="quote-cjk-patch"/>
            </a:endParaRPr>
          </a:p>
          <a:p>
            <a:endParaRPr lang="ru-RU" altLang="ru-RU"/>
          </a:p>
        </p:txBody>
      </p:sp>
      <p:sp>
        <p:nvSpPr>
          <p:cNvPr id="23556" name="Номер слайда 3">
            <a:extLst>
              <a:ext uri="{FF2B5EF4-FFF2-40B4-BE49-F238E27FC236}">
                <a16:creationId xmlns:a16="http://schemas.microsoft.com/office/drawing/2014/main" id="{64E62AD7-E359-4E72-A88E-EE1D29CF087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fld id="{A0DC33A0-3AB0-4F19-B05F-C653F3B47552}" type="slidenum">
              <a:rPr lang="ru-RU" altLang="ru-RU" sz="1200" b="0">
                <a:solidFill>
                  <a:schemeClr val="tx1"/>
                </a:solidFill>
                <a:latin typeface="Times New Roman" panose="02020603050405020304" pitchFamily="18" charset="0"/>
              </a:rPr>
              <a:pPr/>
              <a:t>25</a:t>
            </a:fld>
            <a:endParaRPr lang="ru-RU" altLang="ru-RU" sz="1200" b="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81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 января в 1С-ЭДО доступна работа с документами по новым ставкам НДС: 22%, 22/122% и 18,03%. Мы понимаем, что любые изменения налоговых ставок всегда чувствительны для бизнеса, поэтому важно, что программа была </a:t>
            </a:r>
            <a:r>
              <a:rPr lang="ru-RU" dirty="0" err="1"/>
              <a:t>готова:поэтому</a:t>
            </a:r>
            <a:r>
              <a:rPr lang="ru-RU" dirty="0"/>
              <a:t> с нашей стороны все необходимые обновления внесены, и вы сможете продолжать обмен документами без сбоев.</a:t>
            </a:r>
          </a:p>
          <a:p>
            <a:r>
              <a:rPr lang="ru-RU" dirty="0"/>
              <a:t>Внесены изменения</a:t>
            </a:r>
            <a:r>
              <a:rPr lang="ru-RU" baseline="0" dirty="0"/>
              <a:t> в схемы всех электронных </a:t>
            </a:r>
            <a:r>
              <a:rPr lang="ru-RU" baseline="0" dirty="0" err="1"/>
              <a:t>докуменов</a:t>
            </a:r>
            <a:r>
              <a:rPr lang="ru-RU" baseline="0" dirty="0"/>
              <a:t> где </a:t>
            </a:r>
            <a:r>
              <a:rPr lang="ru-RU" baseline="0" dirty="0" err="1"/>
              <a:t>присиутсвуют</a:t>
            </a:r>
            <a:r>
              <a:rPr lang="ru-RU" baseline="0" dirty="0"/>
              <a:t> ставки НДС</a:t>
            </a:r>
            <a:r>
              <a:rPr lang="ru-RU" dirty="0"/>
              <a:t> — от</a:t>
            </a:r>
            <a:r>
              <a:rPr lang="en-US" baseline="0" dirty="0"/>
              <a:t> </a:t>
            </a:r>
            <a:r>
              <a:rPr lang="ru-RU" baseline="0" dirty="0"/>
              <a:t>счетов на оплату,</a:t>
            </a:r>
            <a:r>
              <a:rPr lang="ru-RU" dirty="0"/>
              <a:t> УПД и счетов-фактур до договорных документов</a:t>
            </a:r>
            <a:r>
              <a:rPr lang="ru-RU" baseline="0" dirty="0"/>
              <a:t> и наших </a:t>
            </a:r>
            <a:r>
              <a:rPr lang="ru-RU" baseline="0" dirty="0" err="1"/>
              <a:t>собсвенных</a:t>
            </a:r>
            <a:r>
              <a:rPr lang="ru-RU" baseline="0" dirty="0"/>
              <a:t> форматов </a:t>
            </a:r>
            <a:r>
              <a:rPr lang="en-US" baseline="0" dirty="0"/>
              <a:t>cml</a:t>
            </a:r>
            <a:r>
              <a:rPr lang="ru-RU" dirty="0"/>
              <a:t>. Чтобы избежать ошибок, формирование документов с новыми ставками до 1 января заблокировано. Для комфортной работы с точки зрения ЭДО достаточно использовать программу с актуальной версией модуля. Но если вы не успели обновиться, то для</a:t>
            </a:r>
            <a:r>
              <a:rPr lang="ru-RU" baseline="0" dirty="0"/>
              <a:t> версий 1.9.15 мы выпустим </a:t>
            </a:r>
            <a:r>
              <a:rPr lang="ru-RU" baseline="0" dirty="0" err="1"/>
              <a:t>патчи</a:t>
            </a:r>
            <a:r>
              <a:rPr lang="ru-RU" dirty="0"/>
              <a:t> — и можно будет работать с новыми ставками в ЭДО сразу после 1 января.</a:t>
            </a:r>
          </a:p>
          <a:p>
            <a:endParaRPr lang="ru-RU" dirty="0"/>
          </a:p>
        </p:txBody>
      </p:sp>
    </p:spTree>
    <p:extLst>
      <p:ext uri="{BB962C8B-B14F-4D97-AF65-F5344CB8AC3E}">
        <p14:creationId xmlns:p14="http://schemas.microsoft.com/office/powerpoint/2010/main" val="124803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a:extLst>
              <a:ext uri="{FF2B5EF4-FFF2-40B4-BE49-F238E27FC236}">
                <a16:creationId xmlns:a16="http://schemas.microsoft.com/office/drawing/2014/main" id="{D1848E2B-9193-4F7E-90F6-F9F6B0C55FCC}"/>
              </a:ext>
            </a:extLst>
          </p:cNvPr>
          <p:cNvSpPr>
            <a:spLocks noGrp="1" noRot="1" noChangeAspect="1" noChangeArrowheads="1" noTextEdit="1"/>
          </p:cNvSpPr>
          <p:nvPr>
            <p:ph type="sldImg"/>
          </p:nvPr>
        </p:nvSpPr>
        <p:spPr>
          <a:ln/>
        </p:spPr>
      </p:sp>
      <p:sp>
        <p:nvSpPr>
          <p:cNvPr id="23555" name="Заметки 2">
            <a:extLst>
              <a:ext uri="{FF2B5EF4-FFF2-40B4-BE49-F238E27FC236}">
                <a16:creationId xmlns:a16="http://schemas.microsoft.com/office/drawing/2014/main" id="{D858AB2B-9603-4C9E-908D-E3B1558776B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ru-RU" dirty="0"/>
              <a:t>Теперь давайте посмотрим, где всё это можно применить на практике.</a:t>
            </a:r>
          </a:p>
          <a:p>
            <a:r>
              <a:rPr lang="ru-RU" dirty="0"/>
              <a:t>С 1 января 2026 года организации и индивидуальные предприниматели, которые до сих пор используют электронные накладные и акты, переходят на единый формат — УПД. Он объединяет в себе и счёт-фактуру, и первичный документ, поэтому вместо двух документов формируется один. Для пользователей 1С-ЭДО переход пройдёт автоматически. Все старые форматы — 551 и 552 — с нового года будут переведены на новый формат УПД 5.03. </a:t>
            </a:r>
          </a:p>
          <a:p>
            <a:r>
              <a:rPr lang="ru-RU" dirty="0"/>
              <a:t>Если </a:t>
            </a:r>
            <a:r>
              <a:rPr lang="ru-RU"/>
              <a:t>же вы хотите </a:t>
            </a:r>
            <a:r>
              <a:rPr lang="ru-RU" dirty="0"/>
              <a:t>перейти заранее, сделать это теперь гораздо проще — можно будет воспользоваться функциональностью о которой я рассказал.</a:t>
            </a:r>
          </a:p>
          <a:p>
            <a:endParaRPr lang="ru-RU" altLang="ru-RU" dirty="0"/>
          </a:p>
        </p:txBody>
      </p:sp>
      <p:sp>
        <p:nvSpPr>
          <p:cNvPr id="23556" name="Номер слайда 3">
            <a:extLst>
              <a:ext uri="{FF2B5EF4-FFF2-40B4-BE49-F238E27FC236}">
                <a16:creationId xmlns:a16="http://schemas.microsoft.com/office/drawing/2014/main" id="{AA7B78E8-E069-4F1D-917A-923D617BFD5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fld id="{3120796D-181B-4A61-8134-66516A1AD99C}" type="slidenum">
              <a:rPr lang="ru-RU" altLang="ru-RU" sz="1200" b="0" smtClean="0">
                <a:solidFill>
                  <a:schemeClr val="tx1"/>
                </a:solidFill>
                <a:cs typeface="Arial" panose="020B0604020202020204" pitchFamily="34" charset="0"/>
              </a:rPr>
              <a:pPr/>
              <a:t>5</a:t>
            </a:fld>
            <a:endParaRPr lang="ru-RU" altLang="ru-RU" sz="1200" b="0">
              <a:solidFill>
                <a:schemeClr val="tx1"/>
              </a:solidFill>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 раз уж мы говорим про форматы документов, хочу отдельно остановиться ещё на одном документе. Это счёт на оплату, который десятилетиями ходил между компаниями просто в PDF, в письмах, в мессенджерах — без структуры, без возможности проверки, без автоматизации.</a:t>
            </a:r>
          </a:p>
          <a:p>
            <a:r>
              <a:rPr lang="ru-RU" dirty="0"/>
              <a:t>В этом году ситуация меняется: появился формализованный формат счёта на оплату, утверждённый приказом ФНС от 20 января 2025 </a:t>
            </a:r>
            <a:r>
              <a:rPr lang="ru-RU" dirty="0" err="1"/>
              <a:t>года.Применение</a:t>
            </a:r>
            <a:r>
              <a:rPr lang="ru-RU" dirty="0"/>
              <a:t> его добровольный, но именно он открывает возможность автоматической обработки — и это реально экономит время, особенно когда счётов много.</a:t>
            </a:r>
          </a:p>
          <a:p>
            <a:r>
              <a:rPr lang="ru-RU" dirty="0"/>
              <a:t>Переключение на новый формат работает так же, как и для других документов: в настройках отправки вы выбираете нужный вариант, и программа сразу начинает формировать счёт в корректном формате. На слайде как раз показано, где это настроить.»</a:t>
            </a:r>
          </a:p>
        </p:txBody>
      </p:sp>
    </p:spTree>
    <p:extLst>
      <p:ext uri="{BB962C8B-B14F-4D97-AF65-F5344CB8AC3E}">
        <p14:creationId xmlns:p14="http://schemas.microsoft.com/office/powerpoint/2010/main" val="336144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очему</a:t>
            </a:r>
            <a:r>
              <a:rPr lang="ru-RU" dirty="0"/>
              <a:t> это важно? До появления формата, утверждённого приказом ФНС, компании часто использовали свои варианты формализованного счёта — особенно энергосбытовые. В 1С-ЭДО счёт на оплату уходил в формате CML, и в роуминге он не всегда корректно отображался. Единого подхода просто не было.</a:t>
            </a:r>
          </a:p>
          <a:p>
            <a:r>
              <a:rPr lang="ru-RU" dirty="0"/>
              <a:t>С новым форматом всё становится гораздо проще: это официальный формат, утверждённый ФНС, и его поддержка будет единой у всех участников ЭДО. Такой счёт можно отправлять в налоговую в исходном XML, без перевода в PDF или бумагу.</a:t>
            </a:r>
          </a:p>
          <a:p>
            <a:r>
              <a:rPr lang="ru-RU" dirty="0"/>
              <a:t>И самое главное — теперь счёт обрабатывается в системе как полноценный формализованный документ. То есть все операции с ним выполняются автоматически, без ручного ввода и без доработок. Для пользователей 1С-ЭДО это серьёзное упрощение: работа со счётом перестаёт быть “PDF-рутиной” и становится нормальной частью автоматизированного процесса.</a:t>
            </a:r>
          </a:p>
          <a:p>
            <a:r>
              <a:rPr lang="ru-RU" dirty="0"/>
              <a:t>Мы также доработали его передачу в роуминге, чтобы визуализация была корректной на всех операторах. Если вы ещё не установили </a:t>
            </a:r>
            <a:r>
              <a:rPr lang="ru-RU" dirty="0" err="1"/>
              <a:t>патч</a:t>
            </a:r>
            <a:r>
              <a:rPr lang="ru-RU" dirty="0"/>
              <a:t> — его номер на экране, после установки всё будет работать как должно</a:t>
            </a:r>
          </a:p>
          <a:p>
            <a:endParaRPr lang="ru-RU" dirty="0"/>
          </a:p>
        </p:txBody>
      </p:sp>
      <p:sp>
        <p:nvSpPr>
          <p:cNvPr id="4" name="Номер слайда 3"/>
          <p:cNvSpPr>
            <a:spLocks noGrp="1"/>
          </p:cNvSpPr>
          <p:nvPr>
            <p:ph type="sldNum" sz="quarter" idx="5"/>
          </p:nvPr>
        </p:nvSpPr>
        <p:spPr/>
        <p:txBody>
          <a:bodyPr/>
          <a:lstStyle/>
          <a:p>
            <a:pPr>
              <a:defRPr/>
            </a:pPr>
            <a:fld id="{79426084-D6B2-480A-8482-20B084D12BED}" type="slidenum">
              <a:rPr lang="ru-RU" altLang="ru-RU" smtClean="0"/>
              <a:pPr>
                <a:defRPr/>
              </a:pPr>
              <a:t>7</a:t>
            </a:fld>
            <a:endParaRPr lang="ru-RU" altLang="ru-RU"/>
          </a:p>
        </p:txBody>
      </p:sp>
    </p:spTree>
    <p:extLst>
      <p:ext uri="{BB962C8B-B14F-4D97-AF65-F5344CB8AC3E}">
        <p14:creationId xmlns:p14="http://schemas.microsoft.com/office/powerpoint/2010/main" val="164186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469268253"/>
      </p:ext>
    </p:extLst>
  </p:cSld>
  <p:clrMapOvr>
    <a:masterClrMapping/>
  </p:clrMapOvr>
  <p:transition spd="slow">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267216192"/>
      </p:ext>
    </p:extLst>
  </p:cSld>
  <p:clrMapOvr>
    <a:masterClrMapping/>
  </p:clrMapOvr>
  <p:transition spd="slow">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25484193"/>
      </p:ext>
    </p:extLst>
  </p:cSld>
  <p:clrMapOvr>
    <a:masterClrMapping/>
  </p:clrMapOvr>
  <p:transition spd="slow">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03937257"/>
      </p:ext>
    </p:extLst>
  </p:cSld>
  <p:clrMapOvr>
    <a:masterClrMapping/>
  </p:clrMapOvr>
  <p:transition spd="slow">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246480919"/>
      </p:ext>
    </p:extLst>
  </p:cSld>
  <p:clrMapOvr>
    <a:masterClrMapping/>
  </p:clrMapOvr>
  <p:transition spd="slow">
    <p:strips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1821279"/>
      </p:ext>
    </p:extLst>
  </p:cSld>
  <p:clrMapOvr>
    <a:masterClrMapping/>
  </p:clrMapOvr>
  <p:transition spd="slow">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2744548623"/>
      </p:ext>
    </p:extLst>
  </p:cSld>
  <p:clrMapOvr>
    <a:masterClrMapping/>
  </p:clrMapOvr>
  <p:transition spd="slow">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146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1501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064168774"/>
      </p:ext>
    </p:extLst>
  </p:cSld>
  <p:clrMapOvr>
    <a:masterClrMapping/>
  </p:clrMapOvr>
  <p:transition spd="slow">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a:t>Образец заголовка</a:t>
            </a:r>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54874612"/>
      </p:ext>
    </p:extLst>
  </p:cSld>
  <p:clrMapOvr>
    <a:masterClrMapping/>
  </p:clrMapOvr>
  <p:transition spd="slow">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222133857"/>
      </p:ext>
    </p:extLst>
  </p:cSld>
  <p:clrMapOvr>
    <a:masterClrMapping/>
  </p:clrMapOvr>
  <p:transition spd="slow">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171285"/>
      </p:ext>
    </p:extLst>
  </p:cSld>
  <p:clrMapOvr>
    <a:masterClrMapping/>
  </p:clrMapOvr>
  <p:transition spd="slow">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91033238"/>
      </p:ext>
    </p:extLst>
  </p:cSld>
  <p:clrMapOvr>
    <a:masterClrMapping/>
  </p:clrMapOvr>
  <p:transition spd="slow">
    <p:strips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3740607659"/>
      </p:ext>
    </p:extLst>
  </p:cSld>
  <p:clrMapOvr>
    <a:masterClrMapping/>
  </p:clrMapOvr>
  <p:transition spd="slow">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218210751"/>
      </p:ext>
    </p:extLst>
  </p:cSld>
  <p:clrMapOvr>
    <a:masterClrMapping/>
  </p:clrMapOvr>
  <p:transition spd="slow">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36394134"/>
      </p:ext>
    </p:extLst>
  </p:cSld>
  <p:clrMapOvr>
    <a:masterClrMapping/>
  </p:clrMapOvr>
  <p:transition spd="slow">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185302554"/>
      </p:ext>
    </p:extLst>
  </p:cSld>
  <p:clrMapOvr>
    <a:masterClrMapping/>
  </p:clrMapOvr>
  <p:transition spd="slow">
    <p:strips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243260067"/>
      </p:ext>
    </p:extLst>
  </p:cSld>
  <p:clrMapOvr>
    <a:masterClrMapping/>
  </p:clrMapOvr>
  <p:transition spd="slow">
    <p:strips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2988" y="107950"/>
            <a:ext cx="8893175" cy="1022350"/>
          </a:xfrm>
        </p:spPr>
        <p:txBody>
          <a:bodyPr/>
          <a:lstStyle/>
          <a:p>
            <a:r>
              <a:rPr lang="ru-RU"/>
              <a:t>Образец заголовка</a:t>
            </a:r>
          </a:p>
        </p:txBody>
      </p:sp>
      <p:sp>
        <p:nvSpPr>
          <p:cNvPr id="3" name="Диаграмма 2"/>
          <p:cNvSpPr>
            <a:spLocks noGrp="1"/>
          </p:cNvSpPr>
          <p:nvPr>
            <p:ph type="chart" idx="1"/>
          </p:nvPr>
        </p:nvSpPr>
        <p:spPr>
          <a:xfrm>
            <a:off x="271463" y="1606550"/>
            <a:ext cx="10934700" cy="2994025"/>
          </a:xfrm>
        </p:spPr>
        <p:txBody>
          <a:bodyPr/>
          <a:lstStyle/>
          <a:p>
            <a:pPr lvl="0"/>
            <a:endParaRPr lang="ru-RU" noProof="0"/>
          </a:p>
        </p:txBody>
      </p:sp>
    </p:spTree>
    <p:extLst>
      <p:ext uri="{BB962C8B-B14F-4D97-AF65-F5344CB8AC3E}">
        <p14:creationId xmlns:p14="http://schemas.microsoft.com/office/powerpoint/2010/main" val="3112427795"/>
      </p:ext>
    </p:extLst>
  </p:cSld>
  <p:clrMapOvr>
    <a:masterClrMapping/>
  </p:clrMapOvr>
  <p:transition spd="slow">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6970558"/>
      </p:ext>
    </p:extLst>
  </p:cSld>
  <p:clrMapOvr>
    <a:masterClrMapping/>
  </p:clrMapOvr>
  <p:transition spd="slow">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146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1501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07936114"/>
      </p:ext>
    </p:extLst>
  </p:cSld>
  <p:clrMapOvr>
    <a:masterClrMapping/>
  </p:clrMapOvr>
  <p:transition spd="slow">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a:t>Образец заголовка</a:t>
            </a:r>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96529489"/>
      </p:ext>
    </p:extLst>
  </p:cSld>
  <p:clrMapOvr>
    <a:masterClrMapping/>
  </p:clrMapOvr>
  <p:transition spd="slow">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802543333"/>
      </p:ext>
    </p:extLst>
  </p:cSld>
  <p:clrMapOvr>
    <a:masterClrMapping/>
  </p:clrMapOvr>
  <p:transition spd="slow">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698166"/>
      </p:ext>
    </p:extLst>
  </p:cSld>
  <p:clrMapOvr>
    <a:masterClrMapping/>
  </p:clrMapOvr>
  <p:transition spd="slow">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448658192"/>
      </p:ext>
    </p:extLst>
  </p:cSld>
  <p:clrMapOvr>
    <a:masterClrMapping/>
  </p:clrMapOvr>
  <p:transition spd="slow">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899025" y="933450"/>
            <a:ext cx="5832475" cy="4605338"/>
          </a:xfrm>
        </p:spPr>
        <p:txBody>
          <a:bodyPr vert="horz" wrap="square" lIns="91431" tIns="45716" rIns="91431" bIns="45716"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855439394"/>
      </p:ext>
    </p:extLst>
  </p:cSld>
  <p:clrMapOvr>
    <a:masterClrMapping/>
  </p:clrMapOvr>
  <p:transition spd="slow">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a:extLst>
              <a:ext uri="{FF2B5EF4-FFF2-40B4-BE49-F238E27FC236}">
                <a16:creationId xmlns:a16="http://schemas.microsoft.com/office/drawing/2014/main" id="{ED033B6D-87E5-4CEB-83E4-CDC07CF33361}"/>
              </a:ext>
            </a:extLst>
          </p:cNvPr>
          <p:cNvSpPr>
            <a:spLocks noGrp="1" noChangeArrowheads="1"/>
          </p:cNvSpPr>
          <p:nvPr>
            <p:ph type="title"/>
          </p:nvPr>
        </p:nvSpPr>
        <p:spPr bwMode="auto">
          <a:xfrm>
            <a:off x="2232025" y="1944688"/>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Наименование доклада</a:t>
            </a:r>
          </a:p>
        </p:txBody>
      </p:sp>
      <p:pic>
        <p:nvPicPr>
          <p:cNvPr id="1027" name="Picture 16" descr="Layer 2">
            <a:extLst>
              <a:ext uri="{FF2B5EF4-FFF2-40B4-BE49-F238E27FC236}">
                <a16:creationId xmlns:a16="http://schemas.microsoft.com/office/drawing/2014/main" id="{6C36D22E-5846-4DEE-9B70-D9AF7E2BA3C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1">
            <a:extLst>
              <a:ext uri="{FF2B5EF4-FFF2-40B4-BE49-F238E27FC236}">
                <a16:creationId xmlns:a16="http://schemas.microsoft.com/office/drawing/2014/main" id="{DDEA07A8-928E-40C5-B9F6-F35EC53E2711}"/>
              </a:ext>
            </a:extLst>
          </p:cNvPr>
          <p:cNvSpPr txBox="1">
            <a:spLocks noChangeArrowheads="1"/>
          </p:cNvSpPr>
          <p:nvPr userDrawn="1"/>
        </p:nvSpPr>
        <p:spPr bwMode="auto">
          <a:xfrm>
            <a:off x="2160588" y="1079500"/>
            <a:ext cx="3382962" cy="304800"/>
          </a:xfrm>
          <a:prstGeom prst="rect">
            <a:avLst/>
          </a:prstGeom>
          <a:noFill/>
          <a:ln w="12699">
            <a:noFill/>
            <a:miter lim="800000"/>
            <a:headEnd type="none" w="sm" len="sm"/>
            <a:tailEnd type="none" w="sm" len="sm"/>
          </a:ln>
          <a:effectLst/>
        </p:spPr>
        <p:txBody>
          <a:bodyPr>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spcBef>
                <a:spcPct val="50000"/>
              </a:spcBef>
              <a:defRPr/>
            </a:pPr>
            <a:r>
              <a:rPr lang="ru-RU" altLang="ru-RU" sz="1400" b="0">
                <a:solidFill>
                  <a:srgbClr val="800000"/>
                </a:solidFill>
                <a:cs typeface="Arial" panose="020B0604020202020204" pitchFamily="34" charset="0"/>
              </a:rPr>
              <a:t>2</a:t>
            </a:r>
            <a:r>
              <a:rPr lang="en-US" altLang="ru-RU" sz="1400" b="0">
                <a:solidFill>
                  <a:srgbClr val="800000"/>
                </a:solidFill>
                <a:cs typeface="Arial" panose="020B0604020202020204" pitchFamily="34" charset="0"/>
              </a:rPr>
              <a:t>6</a:t>
            </a:r>
            <a:r>
              <a:rPr lang="ru-RU" altLang="ru-RU" sz="1400" b="0">
                <a:solidFill>
                  <a:srgbClr val="800000"/>
                </a:solidFill>
                <a:cs typeface="Arial" panose="020B0604020202020204" pitchFamily="34" charset="0"/>
              </a:rPr>
              <a:t>–</a:t>
            </a:r>
            <a:r>
              <a:rPr lang="en-US" altLang="ru-RU" sz="1400" b="0">
                <a:solidFill>
                  <a:srgbClr val="800000"/>
                </a:solidFill>
                <a:cs typeface="Arial" panose="020B0604020202020204" pitchFamily="34" charset="0"/>
              </a:rPr>
              <a:t>29</a:t>
            </a:r>
            <a:r>
              <a:rPr lang="ru-RU" altLang="ru-RU" sz="1400" b="0">
                <a:solidFill>
                  <a:srgbClr val="800000"/>
                </a:solidFill>
                <a:cs typeface="Arial" panose="020B0604020202020204" pitchFamily="34" charset="0"/>
              </a:rPr>
              <a:t> сентября 2025 года</a:t>
            </a:r>
          </a:p>
        </p:txBody>
      </p:sp>
      <p:sp>
        <p:nvSpPr>
          <p:cNvPr id="1029" name="Text Box 44">
            <a:extLst>
              <a:ext uri="{FF2B5EF4-FFF2-40B4-BE49-F238E27FC236}">
                <a16:creationId xmlns:a16="http://schemas.microsoft.com/office/drawing/2014/main" id="{AD32034D-7D32-431E-8A14-FA5F3996F3ED}"/>
              </a:ext>
            </a:extLst>
          </p:cNvPr>
          <p:cNvSpPr txBox="1">
            <a:spLocks noChangeArrowheads="1"/>
          </p:cNvSpPr>
          <p:nvPr userDrawn="1"/>
        </p:nvSpPr>
        <p:spPr bwMode="auto">
          <a:xfrm>
            <a:off x="2160588" y="360363"/>
            <a:ext cx="4749800" cy="427037"/>
          </a:xfrm>
          <a:prstGeom prst="rect">
            <a:avLst/>
          </a:prstGeom>
          <a:noFill/>
          <a:ln>
            <a:noFill/>
          </a:ln>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lnSpc>
                <a:spcPct val="110000"/>
              </a:lnSpc>
              <a:spcBef>
                <a:spcPct val="50000"/>
              </a:spcBef>
              <a:defRPr/>
            </a:pPr>
            <a:r>
              <a:rPr lang="ru-RU" altLang="ru-RU" sz="2000">
                <a:solidFill>
                  <a:srgbClr val="D20000"/>
                </a:solidFill>
              </a:rPr>
              <a:t>Семинар партнеров фирмы «1С»</a:t>
            </a:r>
          </a:p>
        </p:txBody>
      </p:sp>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 id="2147486797" r:id="rId7"/>
    <p:sldLayoutId id="2147486798" r:id="rId8"/>
    <p:sldLayoutId id="2147486799" r:id="rId9"/>
    <p:sldLayoutId id="2147486800" r:id="rId10"/>
    <p:sldLayoutId id="2147486801" r:id="rId11"/>
    <p:sldLayoutId id="2147486802" r:id="rId12"/>
  </p:sldLayoutIdLst>
  <p:transition spd="slow">
    <p:strips dir="ld"/>
  </p:transition>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a:extLst>
              <a:ext uri="{FF2B5EF4-FFF2-40B4-BE49-F238E27FC236}">
                <a16:creationId xmlns:a16="http://schemas.microsoft.com/office/drawing/2014/main" id="{00AF368B-5E3B-45F9-817E-4F4B4A4AB8AE}"/>
              </a:ext>
            </a:extLst>
          </p:cNvPr>
          <p:cNvSpPr>
            <a:spLocks noGrp="1" noChangeArrowheads="1"/>
          </p:cNvSpPr>
          <p:nvPr>
            <p:ph type="body" idx="1"/>
          </p:nvPr>
        </p:nvSpPr>
        <p:spPr bwMode="auto">
          <a:xfrm>
            <a:off x="271463" y="1606550"/>
            <a:ext cx="109347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051" name="Rectangle 13">
            <a:extLst>
              <a:ext uri="{FF2B5EF4-FFF2-40B4-BE49-F238E27FC236}">
                <a16:creationId xmlns:a16="http://schemas.microsoft.com/office/drawing/2014/main" id="{B9448542-AE04-4D75-9FB8-9B13EBB3CD1A}"/>
              </a:ext>
            </a:extLst>
          </p:cNvPr>
          <p:cNvSpPr>
            <a:spLocks noGrp="1" noChangeArrowheads="1"/>
          </p:cNvSpPr>
          <p:nvPr>
            <p:ph type="title"/>
          </p:nvPr>
        </p:nvSpPr>
        <p:spPr bwMode="auto">
          <a:xfrm>
            <a:off x="2312988" y="107950"/>
            <a:ext cx="69040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Образец заголовка</a:t>
            </a:r>
          </a:p>
        </p:txBody>
      </p:sp>
      <p:pic>
        <p:nvPicPr>
          <p:cNvPr id="2052" name="Picture 16" descr="Layer 2">
            <a:extLst>
              <a:ext uri="{FF2B5EF4-FFF2-40B4-BE49-F238E27FC236}">
                <a16:creationId xmlns:a16="http://schemas.microsoft.com/office/drawing/2014/main" id="{DAE268F7-795D-4A83-9F97-E30122E5D3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6" descr="Layer 2">
            <a:extLst>
              <a:ext uri="{FF2B5EF4-FFF2-40B4-BE49-F238E27FC236}">
                <a16:creationId xmlns:a16="http://schemas.microsoft.com/office/drawing/2014/main" id="{AA26B81E-4BC8-4F63-9AA5-E224AB51D8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CC3EBF19-D64E-4BCA-8D3F-A61078DBE5E0}"/>
              </a:ext>
            </a:extLst>
          </p:cNvPr>
          <p:cNvSpPr txBox="1">
            <a:spLocks noChangeArrowheads="1"/>
          </p:cNvSpPr>
          <p:nvPr/>
        </p:nvSpPr>
        <p:spPr bwMode="auto">
          <a:xfrm>
            <a:off x="10602913" y="6035675"/>
            <a:ext cx="919162" cy="360363"/>
          </a:xfrm>
          <a:prstGeom prst="rect">
            <a:avLst/>
          </a:prstGeom>
          <a:noFill/>
          <a:ln w="44450" algn="ctr">
            <a:noFill/>
            <a:miter lim="800000"/>
            <a:headEnd/>
            <a:tailEnd/>
          </a:ln>
          <a:effec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lgn="r" eaLnBrk="1" hangingPunct="1">
              <a:lnSpc>
                <a:spcPct val="110000"/>
              </a:lnSpc>
              <a:spcBef>
                <a:spcPct val="50000"/>
              </a:spcBef>
              <a:defRPr/>
            </a:pPr>
            <a:fld id="{165CE040-631B-41AD-BE45-63AA81F0F260}" type="slidenum">
              <a:rPr lang="ru-RU" altLang="ru-RU" sz="1600" smtClean="0">
                <a:solidFill>
                  <a:schemeClr val="tx2"/>
                </a:solidFill>
                <a:cs typeface="Arial" panose="020B0604020202020204" pitchFamily="34" charset="0"/>
              </a:rPr>
              <a:pPr algn="r" eaLnBrk="1" hangingPunct="1">
                <a:lnSpc>
                  <a:spcPct val="110000"/>
                </a:lnSpc>
                <a:spcBef>
                  <a:spcPct val="50000"/>
                </a:spcBef>
                <a:defRPr/>
              </a:pPr>
              <a:t>‹#›</a:t>
            </a:fld>
            <a:endParaRPr lang="ru-RU" altLang="ru-RU" sz="1600">
              <a:solidFill>
                <a:schemeClr val="tx2"/>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803" r:id="rId1"/>
    <p:sldLayoutId id="2147486804" r:id="rId2"/>
    <p:sldLayoutId id="2147486805" r:id="rId3"/>
    <p:sldLayoutId id="2147486806" r:id="rId4"/>
    <p:sldLayoutId id="2147486807" r:id="rId5"/>
    <p:sldLayoutId id="2147486808" r:id="rId6"/>
    <p:sldLayoutId id="2147486809" r:id="rId7"/>
    <p:sldLayoutId id="2147486810" r:id="rId8"/>
    <p:sldLayoutId id="2147486811" r:id="rId9"/>
    <p:sldLayoutId id="2147486812" r:id="rId10"/>
    <p:sldLayoutId id="2147486813" r:id="rId11"/>
    <p:sldLayoutId id="2147486814" r:id="rId12"/>
    <p:sldLayoutId id="2147486815" r:id="rId13"/>
  </p:sldLayoutIdLst>
  <p:transition spd="slow">
    <p:strips dir="ld"/>
  </p:transition>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png"/><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9" name="Скругленный прямоугольник 15">
            <a:extLst>
              <a:ext uri="{FF2B5EF4-FFF2-40B4-BE49-F238E27FC236}">
                <a16:creationId xmlns:a16="http://schemas.microsoft.com/office/drawing/2014/main" id="{8C1AECCD-A9CD-4130-8B4A-5A5050BAF0B9}"/>
              </a:ext>
            </a:extLst>
          </p:cNvPr>
          <p:cNvSpPr/>
          <p:nvPr/>
        </p:nvSpPr>
        <p:spPr>
          <a:xfrm rot="16200000">
            <a:off x="-345148" y="905542"/>
            <a:ext cx="3440342" cy="3660891"/>
          </a:xfrm>
          <a:prstGeom prst="roundRect">
            <a:avLst>
              <a:gd name="adj" fmla="val 50000"/>
            </a:avLst>
          </a:prstGeom>
          <a:gradFill flip="none" rotWithShape="1">
            <a:gsLst>
              <a:gs pos="10000">
                <a:srgbClr val="FFDE07"/>
              </a:gs>
              <a:gs pos="64000">
                <a:schemeClr val="bg1"/>
              </a:gs>
              <a:gs pos="100000">
                <a:srgbClr val="FFDE07"/>
              </a:gs>
            </a:gsLst>
            <a:lin ang="8100000" scaled="1"/>
            <a:tileRect/>
          </a:gradFill>
          <a:ln>
            <a:noFill/>
          </a:ln>
          <a:effectLst>
            <a:softEdge rad="1270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15">
            <a:extLst>
              <a:ext uri="{FF2B5EF4-FFF2-40B4-BE49-F238E27FC236}">
                <a16:creationId xmlns:a16="http://schemas.microsoft.com/office/drawing/2014/main" id="{E28B56EE-8C9F-450F-9B0F-AEC8DA52DE22}"/>
              </a:ext>
            </a:extLst>
          </p:cNvPr>
          <p:cNvSpPr/>
          <p:nvPr/>
        </p:nvSpPr>
        <p:spPr>
          <a:xfrm rot="16200000">
            <a:off x="-497548" y="753142"/>
            <a:ext cx="3440342" cy="3660891"/>
          </a:xfrm>
          <a:prstGeom prst="roundRect">
            <a:avLst>
              <a:gd name="adj" fmla="val 50000"/>
            </a:avLst>
          </a:prstGeom>
          <a:gradFill flip="none" rotWithShape="1">
            <a:gsLst>
              <a:gs pos="10000">
                <a:srgbClr val="FFDE07"/>
              </a:gs>
              <a:gs pos="64000">
                <a:schemeClr val="bg1"/>
              </a:gs>
              <a:gs pos="100000">
                <a:srgbClr val="FFDE07"/>
              </a:gs>
            </a:gsLst>
            <a:lin ang="8100000" scaled="1"/>
            <a:tileRect/>
          </a:gradFill>
          <a:ln>
            <a:noFill/>
          </a:ln>
          <a:effectLst>
            <a:softEdge rad="1270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22" name="Заголовок 1">
            <a:extLst>
              <a:ext uri="{FF2B5EF4-FFF2-40B4-BE49-F238E27FC236}">
                <a16:creationId xmlns:a16="http://schemas.microsoft.com/office/drawing/2014/main" id="{58FC5B17-3C9A-4D51-8271-BEBBD7842DD8}"/>
              </a:ext>
            </a:extLst>
          </p:cNvPr>
          <p:cNvSpPr txBox="1">
            <a:spLocks noChangeArrowheads="1"/>
          </p:cNvSpPr>
          <p:nvPr/>
        </p:nvSpPr>
        <p:spPr bwMode="auto">
          <a:xfrm>
            <a:off x="720477" y="1033463"/>
            <a:ext cx="957897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100">
                <a:solidFill>
                  <a:schemeClr val="tx1"/>
                </a:solidFill>
                <a:latin typeface="Futura PT Demi" panose="020B0702020204020303" pitchFamily="34" charset="0"/>
              </a:defRPr>
            </a:lvl1pPr>
            <a:lvl2pPr marL="742950" indent="-287338">
              <a:spcBef>
                <a:spcPct val="20000"/>
              </a:spcBef>
              <a:buClr>
                <a:srgbClr val="CC0000"/>
              </a:buClr>
              <a:buChar char="•"/>
              <a:defRPr sz="1700">
                <a:solidFill>
                  <a:schemeClr val="tx1"/>
                </a:solidFill>
                <a:latin typeface="Futura PT Demi" panose="020B0702020204020303" pitchFamily="34" charset="0"/>
              </a:defRPr>
            </a:lvl2pPr>
            <a:lvl3pPr marL="1144588" indent="-230188">
              <a:spcBef>
                <a:spcPct val="20000"/>
              </a:spcBef>
              <a:buClr>
                <a:srgbClr val="CC0000"/>
              </a:buClr>
              <a:buChar char="•"/>
              <a:defRPr sz="1600">
                <a:solidFill>
                  <a:schemeClr val="tx1"/>
                </a:solidFill>
                <a:latin typeface="Futura PT Demi" panose="020B0702020204020303" pitchFamily="34" charset="0"/>
              </a:defRPr>
            </a:lvl3pPr>
            <a:lvl4pPr marL="1600200" indent="-228600">
              <a:spcBef>
                <a:spcPct val="20000"/>
              </a:spcBef>
              <a:buClr>
                <a:srgbClr val="CC0000"/>
              </a:buClr>
              <a:buChar char="•"/>
              <a:defRPr sz="1400">
                <a:solidFill>
                  <a:schemeClr val="tx1"/>
                </a:solidFill>
                <a:latin typeface="Futura PT Demi" panose="020B0702020204020303" pitchFamily="34" charset="0"/>
              </a:defRPr>
            </a:lvl4pPr>
            <a:lvl5pPr marL="2055813" indent="-227013">
              <a:spcBef>
                <a:spcPct val="20000"/>
              </a:spcBef>
              <a:buClr>
                <a:srgbClr val="CC0000"/>
              </a:buClr>
              <a:buChar char="•"/>
              <a:defRPr sz="1300">
                <a:solidFill>
                  <a:schemeClr val="tx1"/>
                </a:solidFill>
                <a:latin typeface="Futura PT Demi" panose="020B0702020204020303"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9pPr>
          </a:lstStyle>
          <a:p>
            <a:pPr>
              <a:spcBef>
                <a:spcPct val="0"/>
              </a:spcBef>
              <a:buClrTx/>
              <a:buFontTx/>
              <a:buNone/>
            </a:pPr>
            <a:r>
              <a:rPr lang="ru-RU" sz="4000" dirty="0">
                <a:highlight>
                  <a:srgbClr val="FFDE07"/>
                </a:highlight>
                <a:latin typeface="Montserrat ExtraBold" panose="00000900000000000000" pitchFamily="2" charset="-52"/>
              </a:rPr>
              <a:t>1С-ЭДО</a:t>
            </a:r>
            <a:r>
              <a:rPr lang="ru-RU" sz="4000" dirty="0">
                <a:latin typeface="Montserrat ExtraBold" panose="00000900000000000000" pitchFamily="2" charset="-52"/>
              </a:rPr>
              <a:t> В 2025:</a:t>
            </a:r>
            <a:br>
              <a:rPr lang="ru-RU" sz="4000" dirty="0">
                <a:latin typeface="Montserrat ExtraBold" panose="00000900000000000000" pitchFamily="2" charset="-52"/>
              </a:rPr>
            </a:br>
            <a:r>
              <a:rPr lang="ru-RU" sz="4000" dirty="0">
                <a:latin typeface="Montserrat ExtraBold" panose="00000900000000000000" pitchFamily="2" charset="-52"/>
              </a:rPr>
              <a:t>ЧТО ИЗМЕНИЛОСЬ И КАК ЭТО ВЛИЯЕТ НА РАБОТУ</a:t>
            </a:r>
            <a:endParaRPr lang="ru-RU" altLang="ru-RU" sz="4000" b="0" dirty="0">
              <a:solidFill>
                <a:schemeClr val="tx2"/>
              </a:solidFill>
              <a:latin typeface="Montserrat ExtraBold" panose="00000900000000000000" pitchFamily="2" charset="-52"/>
            </a:endParaRPr>
          </a:p>
        </p:txBody>
      </p:sp>
      <p:sp>
        <p:nvSpPr>
          <p:cNvPr id="5124" name="Прямоугольник 2">
            <a:extLst>
              <a:ext uri="{FF2B5EF4-FFF2-40B4-BE49-F238E27FC236}">
                <a16:creationId xmlns:a16="http://schemas.microsoft.com/office/drawing/2014/main" id="{C689C825-187A-4D6A-AD7E-A0833A7AF3BB}"/>
              </a:ext>
            </a:extLst>
          </p:cNvPr>
          <p:cNvSpPr>
            <a:spLocks noChangeArrowheads="1"/>
          </p:cNvSpPr>
          <p:nvPr/>
        </p:nvSpPr>
        <p:spPr bwMode="auto">
          <a:xfrm>
            <a:off x="11306175" y="6120407"/>
            <a:ext cx="215900" cy="359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381000" indent="-3810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buFontTx/>
              <a:buBlip>
                <a:blip r:embed="rId3"/>
              </a:buBlip>
            </a:pPr>
            <a:endParaRPr lang="ru-RU" altLang="ru-RU" b="0"/>
          </a:p>
        </p:txBody>
      </p:sp>
      <p:sp>
        <p:nvSpPr>
          <p:cNvPr id="6" name="Rectangle 10">
            <a:extLst>
              <a:ext uri="{FF2B5EF4-FFF2-40B4-BE49-F238E27FC236}">
                <a16:creationId xmlns:a16="http://schemas.microsoft.com/office/drawing/2014/main" id="{C223EAA1-B6ED-47CE-9C92-F519605640CB}"/>
              </a:ext>
            </a:extLst>
          </p:cNvPr>
          <p:cNvSpPr>
            <a:spLocks noChangeArrowheads="1"/>
          </p:cNvSpPr>
          <p:nvPr/>
        </p:nvSpPr>
        <p:spPr bwMode="auto">
          <a:xfrm>
            <a:off x="720477" y="5760367"/>
            <a:ext cx="3403496" cy="46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lgn="ctr">
                <a:solidFill>
                  <a:srgbClr val="000000"/>
                </a:solidFill>
                <a:miter lim="800000"/>
                <a:headEnd/>
                <a:tailEnd/>
              </a14:hiddenLine>
            </a:ext>
          </a:extLst>
        </p:spPr>
        <p:txBody>
          <a:bodyPr wrap="none">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lnSpc>
                <a:spcPts val="1000"/>
              </a:lnSpc>
              <a:spcBef>
                <a:spcPct val="50000"/>
              </a:spcBef>
            </a:pPr>
            <a:r>
              <a:rPr lang="ru-RU" altLang="ru-RU" sz="1400" dirty="0">
                <a:solidFill>
                  <a:schemeClr val="tx1"/>
                </a:solidFill>
                <a:latin typeface="Montserrat" panose="00000500000000000000" pitchFamily="2" charset="-52"/>
                <a:cs typeface="Arial" panose="020B0604020202020204" pitchFamily="34" charset="0"/>
              </a:rPr>
              <a:t>ДЕНИС ГОЛОВИН</a:t>
            </a:r>
            <a:endParaRPr lang="ru-RU" altLang="ru-RU" sz="2000" dirty="0">
              <a:solidFill>
                <a:schemeClr val="tx1"/>
              </a:solidFill>
              <a:latin typeface="Montserrat" panose="00000500000000000000" pitchFamily="2" charset="-52"/>
              <a:cs typeface="Arial" panose="020B0604020202020204" pitchFamily="34" charset="0"/>
            </a:endParaRPr>
          </a:p>
          <a:p>
            <a:pPr>
              <a:lnSpc>
                <a:spcPts val="1000"/>
              </a:lnSpc>
              <a:spcBef>
                <a:spcPct val="50000"/>
              </a:spcBef>
            </a:pPr>
            <a:r>
              <a:rPr lang="ru-RU" altLang="ru-RU" sz="1400" dirty="0">
                <a:solidFill>
                  <a:schemeClr val="tx1"/>
                </a:solidFill>
                <a:latin typeface="Montserrat" panose="00000500000000000000" pitchFamily="2" charset="-52"/>
                <a:cs typeface="Arial" panose="020B0604020202020204" pitchFamily="34" charset="0"/>
              </a:rPr>
              <a:t>МЕНЕДЖЕР ПО ПРОДВИЖЕНИЮ</a:t>
            </a:r>
          </a:p>
        </p:txBody>
      </p:sp>
      <p:sp>
        <p:nvSpPr>
          <p:cNvPr id="11" name="Полилиния 12">
            <a:extLst>
              <a:ext uri="{FF2B5EF4-FFF2-40B4-BE49-F238E27FC236}">
                <a16:creationId xmlns:a16="http://schemas.microsoft.com/office/drawing/2014/main" id="{70861511-8F63-4D8C-B751-4E4B94858E70}"/>
              </a:ext>
            </a:extLst>
          </p:cNvPr>
          <p:cNvSpPr/>
          <p:nvPr/>
        </p:nvSpPr>
        <p:spPr>
          <a:xfrm rot="1562209">
            <a:off x="2900303" y="-4872837"/>
            <a:ext cx="17243543" cy="8831941"/>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00">
            <a:gradFill flip="none" rotWithShape="1">
              <a:gsLst>
                <a:gs pos="0">
                  <a:schemeClr val="tx1"/>
                </a:gs>
                <a:gs pos="53000">
                  <a:srgbClr val="FFDE07"/>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023BC-3C47-4C10-AFCB-447BEF3D5F64}"/>
              </a:ext>
            </a:extLst>
          </p:cNvPr>
          <p:cNvSpPr txBox="1"/>
          <p:nvPr/>
        </p:nvSpPr>
        <p:spPr>
          <a:xfrm>
            <a:off x="1512565" y="2664023"/>
            <a:ext cx="8301224" cy="523220"/>
          </a:xfrm>
          <a:prstGeom prst="rect">
            <a:avLst/>
          </a:prstGeom>
          <a:noFill/>
        </p:spPr>
        <p:txBody>
          <a:bodyPr>
            <a:spAutoFit/>
          </a:bodyPr>
          <a:lstStyle/>
          <a:p>
            <a:pPr algn="ctr">
              <a:defRPr/>
            </a:pPr>
            <a:r>
              <a:rPr lang="ru-RU" sz="2800" dirty="0">
                <a:solidFill>
                  <a:schemeClr val="tx1"/>
                </a:solidFill>
                <a:latin typeface="Montserrat ExtraBold" panose="00000900000000000000" pitchFamily="2" charset="-52"/>
              </a:rPr>
              <a:t>КАК ЭТО РАБОТАЕТ?</a:t>
            </a:r>
          </a:p>
        </p:txBody>
      </p:sp>
      <p:sp>
        <p:nvSpPr>
          <p:cNvPr id="16" name="Заголовок 1">
            <a:extLst>
              <a:ext uri="{FF2B5EF4-FFF2-40B4-BE49-F238E27FC236}">
                <a16:creationId xmlns:a16="http://schemas.microsoft.com/office/drawing/2014/main" id="{54F4BB1C-28BB-4009-9DA9-8FB13383C634}"/>
              </a:ext>
            </a:extLst>
          </p:cNvPr>
          <p:cNvSpPr txBox="1">
            <a:spLocks noChangeArrowheads="1"/>
          </p:cNvSpPr>
          <p:nvPr/>
        </p:nvSpPr>
        <p:spPr>
          <a:xfrm>
            <a:off x="2312989" y="107950"/>
            <a:ext cx="6904037" cy="1022350"/>
          </a:xfrm>
          <a:prstGeom prst="rect">
            <a:avLst/>
          </a:prstGeom>
        </p:spPr>
        <p:txBody>
          <a:bodyPr anchor="ct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altLang="ru-RU" sz="2800" b="0" dirty="0">
                <a:latin typeface="Montserrat ExtraBold" panose="00000900000000000000" pitchFamily="2" charset="-52"/>
              </a:rPr>
              <a:t>МЧД С СОСТАВНЫМИ ПОЛНОМОЧИЯМИ</a:t>
            </a:r>
          </a:p>
        </p:txBody>
      </p:sp>
      <p:sp>
        <p:nvSpPr>
          <p:cNvPr id="24" name="TextBox 23">
            <a:extLst>
              <a:ext uri="{FF2B5EF4-FFF2-40B4-BE49-F238E27FC236}">
                <a16:creationId xmlns:a16="http://schemas.microsoft.com/office/drawing/2014/main" id="{2146ADE6-0B8B-4ADF-AE1F-43FD5ED125AA}"/>
              </a:ext>
            </a:extLst>
          </p:cNvPr>
          <p:cNvSpPr txBox="1"/>
          <p:nvPr/>
        </p:nvSpPr>
        <p:spPr>
          <a:xfrm>
            <a:off x="297959" y="5150792"/>
            <a:ext cx="2582758" cy="1323439"/>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Выбор действия</a:t>
            </a:r>
          </a:p>
          <a:p>
            <a:pPr marL="270005" indent="-270005">
              <a:buClr>
                <a:srgbClr val="C00000"/>
              </a:buClr>
              <a:buFont typeface="Futura PT Demi" panose="020B0702020204020303" pitchFamily="34" charset="0"/>
              <a:buChar char="»"/>
              <a:defRPr/>
            </a:pPr>
            <a:r>
              <a:rPr lang="ru-RU" sz="2000" b="0" dirty="0">
                <a:solidFill>
                  <a:schemeClr val="tx1"/>
                </a:solidFill>
                <a:latin typeface="Montserrat" panose="00000500000000000000" pitchFamily="2" charset="-52"/>
              </a:rPr>
              <a:t>Подписывать</a:t>
            </a:r>
          </a:p>
          <a:p>
            <a:pPr marL="270005" indent="-270005">
              <a:buClr>
                <a:srgbClr val="C00000"/>
              </a:buClr>
              <a:buFont typeface="Futura PT Demi" panose="020B0702020204020303" pitchFamily="34" charset="0"/>
              <a:buChar char="»"/>
              <a:defRPr/>
            </a:pPr>
            <a:r>
              <a:rPr lang="ru-RU" sz="2000" b="0" dirty="0">
                <a:solidFill>
                  <a:schemeClr val="tx1"/>
                </a:solidFill>
                <a:latin typeface="Montserrat" panose="00000500000000000000" pitchFamily="2" charset="-52"/>
              </a:rPr>
              <a:t>Согласовывать</a:t>
            </a:r>
          </a:p>
          <a:p>
            <a:endParaRPr lang="ru-RU" sz="2000" b="1" dirty="0">
              <a:solidFill>
                <a:schemeClr val="tx1"/>
              </a:solidFill>
              <a:latin typeface="Montserrat Black" panose="00000A00000000000000" pitchFamily="2" charset="-52"/>
            </a:endParaRPr>
          </a:p>
        </p:txBody>
      </p:sp>
      <p:sp>
        <p:nvSpPr>
          <p:cNvPr id="25" name="TextBox 24">
            <a:extLst>
              <a:ext uri="{FF2B5EF4-FFF2-40B4-BE49-F238E27FC236}">
                <a16:creationId xmlns:a16="http://schemas.microsoft.com/office/drawing/2014/main" id="{592A3F43-4862-4BDE-909E-845B7C9DA5AB}"/>
              </a:ext>
            </a:extLst>
          </p:cNvPr>
          <p:cNvSpPr txBox="1"/>
          <p:nvPr/>
        </p:nvSpPr>
        <p:spPr>
          <a:xfrm>
            <a:off x="4266444" y="5115891"/>
            <a:ext cx="3106941" cy="1323439"/>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Выбор ограничения</a:t>
            </a:r>
          </a:p>
          <a:p>
            <a:pPr marL="270005" indent="-270005">
              <a:buClr>
                <a:srgbClr val="C00000"/>
              </a:buClr>
              <a:buFont typeface="Futura PT Demi" panose="020B0702020204020303" pitchFamily="34" charset="0"/>
              <a:buChar char="»"/>
              <a:defRPr/>
            </a:pPr>
            <a:r>
              <a:rPr lang="ru-RU" sz="2000" b="0" dirty="0">
                <a:solidFill>
                  <a:schemeClr val="tx1"/>
                </a:solidFill>
                <a:latin typeface="Montserrat" panose="00000500000000000000" pitchFamily="2" charset="-52"/>
              </a:rPr>
              <a:t>Документ</a:t>
            </a:r>
          </a:p>
          <a:p>
            <a:pPr marL="270005" indent="-270005">
              <a:buClr>
                <a:srgbClr val="C00000"/>
              </a:buClr>
              <a:buFont typeface="Futura PT Demi" panose="020B0702020204020303" pitchFamily="34" charset="0"/>
              <a:buChar char="»"/>
              <a:defRPr/>
            </a:pPr>
            <a:r>
              <a:rPr lang="ru-RU" sz="2000" b="0" dirty="0">
                <a:solidFill>
                  <a:schemeClr val="tx1"/>
                </a:solidFill>
                <a:latin typeface="Montserrat" panose="00000500000000000000" pitchFamily="2" charset="-52"/>
              </a:rPr>
              <a:t>Лимит по сумме</a:t>
            </a:r>
          </a:p>
          <a:p>
            <a:endParaRPr lang="ru-RU" sz="2000" dirty="0">
              <a:solidFill>
                <a:schemeClr val="tx1"/>
              </a:solidFill>
              <a:latin typeface="Montserrat Black" panose="00000A00000000000000" pitchFamily="2" charset="-52"/>
            </a:endParaRPr>
          </a:p>
        </p:txBody>
      </p:sp>
      <p:sp>
        <p:nvSpPr>
          <p:cNvPr id="26" name="TextBox 25">
            <a:extLst>
              <a:ext uri="{FF2B5EF4-FFF2-40B4-BE49-F238E27FC236}">
                <a16:creationId xmlns:a16="http://schemas.microsoft.com/office/drawing/2014/main" id="{06C7F1E7-DA48-401A-BDEE-D2BD24E5A6D9}"/>
              </a:ext>
            </a:extLst>
          </p:cNvPr>
          <p:cNvSpPr txBox="1"/>
          <p:nvPr/>
        </p:nvSpPr>
        <p:spPr>
          <a:xfrm>
            <a:off x="8759112" y="5115520"/>
            <a:ext cx="1758815" cy="1631216"/>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Уточнение</a:t>
            </a:r>
          </a:p>
          <a:p>
            <a:pPr>
              <a:defRPr/>
            </a:pPr>
            <a:r>
              <a:rPr lang="ru-RU" sz="2000" dirty="0">
                <a:solidFill>
                  <a:schemeClr val="tx1"/>
                </a:solidFill>
                <a:latin typeface="Montserrat" panose="00000500000000000000" pitchFamily="2" charset="-52"/>
              </a:rPr>
              <a:t>Документ:</a:t>
            </a:r>
          </a:p>
          <a:p>
            <a:pPr marL="270005" indent="-270005">
              <a:buClr>
                <a:srgbClr val="C00000"/>
              </a:buClr>
              <a:buFont typeface="Futura PT Demi" panose="020B0702020204020303" pitchFamily="34" charset="0"/>
              <a:buChar char="»"/>
              <a:defRPr/>
            </a:pPr>
            <a:r>
              <a:rPr lang="ru-RU" sz="2000" b="0" dirty="0">
                <a:solidFill>
                  <a:schemeClr val="tx1"/>
                </a:solidFill>
                <a:latin typeface="Montserrat" panose="00000500000000000000" pitchFamily="2" charset="-52"/>
              </a:rPr>
              <a:t>Договор</a:t>
            </a:r>
          </a:p>
          <a:p>
            <a:pPr marL="270005" indent="-270005">
              <a:buClr>
                <a:srgbClr val="C00000"/>
              </a:buClr>
              <a:buFont typeface="Futura PT Demi" panose="020B0702020204020303" pitchFamily="34" charset="0"/>
              <a:buChar char="»"/>
              <a:defRPr/>
            </a:pPr>
            <a:r>
              <a:rPr lang="ru-RU" sz="2000" b="0" dirty="0">
                <a:solidFill>
                  <a:schemeClr val="tx1"/>
                </a:solidFill>
                <a:latin typeface="Montserrat" panose="00000500000000000000" pitchFamily="2" charset="-52"/>
              </a:rPr>
              <a:t>УПД</a:t>
            </a:r>
          </a:p>
          <a:p>
            <a:endParaRPr lang="ru-RU" sz="2000" dirty="0">
              <a:solidFill>
                <a:schemeClr val="tx1"/>
              </a:solidFill>
              <a:latin typeface="Montserrat Black" panose="00000A00000000000000" pitchFamily="2" charset="-52"/>
            </a:endParaRPr>
          </a:p>
        </p:txBody>
      </p:sp>
      <p:sp>
        <p:nvSpPr>
          <p:cNvPr id="33" name="TextBox 32">
            <a:extLst>
              <a:ext uri="{FF2B5EF4-FFF2-40B4-BE49-F238E27FC236}">
                <a16:creationId xmlns:a16="http://schemas.microsoft.com/office/drawing/2014/main" id="{E8C0526A-84B2-4555-9E5A-0AEB34E4C255}"/>
              </a:ext>
            </a:extLst>
          </p:cNvPr>
          <p:cNvSpPr txBox="1"/>
          <p:nvPr/>
        </p:nvSpPr>
        <p:spPr>
          <a:xfrm>
            <a:off x="216421" y="1511895"/>
            <a:ext cx="10524005" cy="954107"/>
          </a:xfrm>
          <a:prstGeom prst="rect">
            <a:avLst/>
          </a:prstGeom>
          <a:noFill/>
        </p:spPr>
        <p:txBody>
          <a:bodyPr wrap="square" rtlCol="0">
            <a:spAutoFit/>
          </a:bodyPr>
          <a:lstStyle/>
          <a:p>
            <a:pPr>
              <a:defRPr/>
            </a:pPr>
            <a:r>
              <a:rPr lang="ru-RU" sz="2800" dirty="0">
                <a:solidFill>
                  <a:srgbClr val="FFDE07"/>
                </a:solidFill>
                <a:latin typeface="Montserrat ExtraBold" panose="00000900000000000000" pitchFamily="2" charset="-52"/>
              </a:rPr>
              <a:t>ПОЛНОМОЧИЯ, СОДЕРЖАЩИЕ ДЕЙСТВИЕ С ПРИСТАВЛЕННЫМИ К НЕМУ ОГРАНИЧЕНИЯМИ</a:t>
            </a:r>
          </a:p>
        </p:txBody>
      </p:sp>
      <p:grpSp>
        <p:nvGrpSpPr>
          <p:cNvPr id="38" name="Группа 37">
            <a:extLst>
              <a:ext uri="{FF2B5EF4-FFF2-40B4-BE49-F238E27FC236}">
                <a16:creationId xmlns:a16="http://schemas.microsoft.com/office/drawing/2014/main" id="{C469C4A6-5B55-45E8-8E0F-D058395A46E7}"/>
              </a:ext>
            </a:extLst>
          </p:cNvPr>
          <p:cNvGrpSpPr/>
          <p:nvPr/>
        </p:nvGrpSpPr>
        <p:grpSpPr>
          <a:xfrm>
            <a:off x="8807273" y="3240087"/>
            <a:ext cx="1691978" cy="1776042"/>
            <a:chOff x="8932347" y="3233414"/>
            <a:chExt cx="1691978" cy="1776042"/>
          </a:xfrm>
        </p:grpSpPr>
        <p:sp>
          <p:nvSpPr>
            <p:cNvPr id="18" name="Овал 17">
              <a:extLst>
                <a:ext uri="{FF2B5EF4-FFF2-40B4-BE49-F238E27FC236}">
                  <a16:creationId xmlns:a16="http://schemas.microsoft.com/office/drawing/2014/main" id="{9808F984-E436-497B-B598-03C2FDA8BF9D}"/>
                </a:ext>
              </a:extLst>
            </p:cNvPr>
            <p:cNvSpPr/>
            <p:nvPr/>
          </p:nvSpPr>
          <p:spPr>
            <a:xfrm>
              <a:off x="8932347" y="3356298"/>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ACFE9BBA-84D1-4463-BCBE-57B47E63403D}"/>
                </a:ext>
              </a:extLst>
            </p:cNvPr>
            <p:cNvSpPr/>
            <p:nvPr/>
          </p:nvSpPr>
          <p:spPr>
            <a:xfrm>
              <a:off x="9971258" y="3233414"/>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FAB4158F-0FE0-4830-BA3D-4EA708E8E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926" y="3822877"/>
              <a:ext cx="720000" cy="720000"/>
            </a:xfrm>
            <a:prstGeom prst="rect">
              <a:avLst/>
            </a:prstGeom>
          </p:spPr>
        </p:pic>
      </p:grpSp>
      <p:grpSp>
        <p:nvGrpSpPr>
          <p:cNvPr id="37" name="Группа 36">
            <a:extLst>
              <a:ext uri="{FF2B5EF4-FFF2-40B4-BE49-F238E27FC236}">
                <a16:creationId xmlns:a16="http://schemas.microsoft.com/office/drawing/2014/main" id="{6A3606E6-6B88-4DD4-8491-F8BD63A65038}"/>
              </a:ext>
            </a:extLst>
          </p:cNvPr>
          <p:cNvGrpSpPr/>
          <p:nvPr/>
        </p:nvGrpSpPr>
        <p:grpSpPr>
          <a:xfrm>
            <a:off x="4720213" y="3256092"/>
            <a:ext cx="1674381" cy="1776138"/>
            <a:chOff x="3083187" y="3278770"/>
            <a:chExt cx="1674381" cy="1776138"/>
          </a:xfrm>
        </p:grpSpPr>
        <p:sp>
          <p:nvSpPr>
            <p:cNvPr id="20" name="Овал 19">
              <a:extLst>
                <a:ext uri="{FF2B5EF4-FFF2-40B4-BE49-F238E27FC236}">
                  <a16:creationId xmlns:a16="http://schemas.microsoft.com/office/drawing/2014/main" id="{701CC378-D066-453C-A5DF-8CC69785C0DC}"/>
                </a:ext>
              </a:extLst>
            </p:cNvPr>
            <p:cNvSpPr/>
            <p:nvPr/>
          </p:nvSpPr>
          <p:spPr>
            <a:xfrm>
              <a:off x="3083187" y="3401750"/>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a:extLst>
                <a:ext uri="{FF2B5EF4-FFF2-40B4-BE49-F238E27FC236}">
                  <a16:creationId xmlns:a16="http://schemas.microsoft.com/office/drawing/2014/main" id="{9F0742D4-E4D3-4FF8-9F21-93BD1DC12FE8}"/>
                </a:ext>
              </a:extLst>
            </p:cNvPr>
            <p:cNvSpPr/>
            <p:nvPr/>
          </p:nvSpPr>
          <p:spPr>
            <a:xfrm>
              <a:off x="4104501" y="3278770"/>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id="{804887F2-FBF1-4210-8601-34071509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766" y="3868329"/>
              <a:ext cx="720000" cy="720000"/>
            </a:xfrm>
            <a:prstGeom prst="rect">
              <a:avLst/>
            </a:prstGeom>
          </p:spPr>
        </p:pic>
      </p:grpSp>
      <p:grpSp>
        <p:nvGrpSpPr>
          <p:cNvPr id="36" name="Группа 35">
            <a:extLst>
              <a:ext uri="{FF2B5EF4-FFF2-40B4-BE49-F238E27FC236}">
                <a16:creationId xmlns:a16="http://schemas.microsoft.com/office/drawing/2014/main" id="{2AFB3AF9-CDE6-4A83-B108-13493023A27A}"/>
              </a:ext>
            </a:extLst>
          </p:cNvPr>
          <p:cNvGrpSpPr/>
          <p:nvPr/>
        </p:nvGrpSpPr>
        <p:grpSpPr>
          <a:xfrm>
            <a:off x="653752" y="3256140"/>
            <a:ext cx="1678006" cy="1776042"/>
            <a:chOff x="659831" y="3278866"/>
            <a:chExt cx="1678006" cy="1776042"/>
          </a:xfrm>
        </p:grpSpPr>
        <p:sp>
          <p:nvSpPr>
            <p:cNvPr id="22" name="Овал 21">
              <a:extLst>
                <a:ext uri="{FF2B5EF4-FFF2-40B4-BE49-F238E27FC236}">
                  <a16:creationId xmlns:a16="http://schemas.microsoft.com/office/drawing/2014/main" id="{5D50DEE2-9856-4794-95FC-439C18AD5FD5}"/>
                </a:ext>
              </a:extLst>
            </p:cNvPr>
            <p:cNvSpPr/>
            <p:nvPr/>
          </p:nvSpPr>
          <p:spPr>
            <a:xfrm>
              <a:off x="659831" y="3401750"/>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descr="Жест двойного касания контур">
              <a:extLst>
                <a:ext uri="{FF2B5EF4-FFF2-40B4-BE49-F238E27FC236}">
                  <a16:creationId xmlns:a16="http://schemas.microsoft.com/office/drawing/2014/main" id="{193ABF7E-0C5B-484E-B7FB-D0F2888832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9210" y="3771129"/>
              <a:ext cx="914400" cy="914400"/>
            </a:xfrm>
            <a:prstGeom prst="rect">
              <a:avLst/>
            </a:prstGeom>
          </p:spPr>
        </p:pic>
        <p:sp>
          <p:nvSpPr>
            <p:cNvPr id="29" name="Овал 28">
              <a:extLst>
                <a:ext uri="{FF2B5EF4-FFF2-40B4-BE49-F238E27FC236}">
                  <a16:creationId xmlns:a16="http://schemas.microsoft.com/office/drawing/2014/main" id="{9016D2B6-E3D5-4F56-93E7-F2643701164F}"/>
                </a:ext>
              </a:extLst>
            </p:cNvPr>
            <p:cNvSpPr/>
            <p:nvPr/>
          </p:nvSpPr>
          <p:spPr>
            <a:xfrm>
              <a:off x="1684770" y="3278866"/>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a:extLst>
                <a:ext uri="{FF2B5EF4-FFF2-40B4-BE49-F238E27FC236}">
                  <a16:creationId xmlns:a16="http://schemas.microsoft.com/office/drawing/2014/main" id="{281F0EB5-FFE1-4BA7-82B0-73B3E573E3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6410" y="3960247"/>
              <a:ext cx="720000" cy="720000"/>
            </a:xfrm>
            <a:prstGeom prst="rect">
              <a:avLst/>
            </a:prstGeom>
          </p:spPr>
        </p:pic>
      </p:grpSp>
    </p:spTree>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9" name="Скругленный прямоугольник 5">
            <a:extLst>
              <a:ext uri="{FF2B5EF4-FFF2-40B4-BE49-F238E27FC236}">
                <a16:creationId xmlns:a16="http://schemas.microsoft.com/office/drawing/2014/main" id="{9C22C12E-233E-46DE-B829-96B7C984028D}"/>
              </a:ext>
            </a:extLst>
          </p:cNvPr>
          <p:cNvSpPr/>
          <p:nvPr/>
        </p:nvSpPr>
        <p:spPr>
          <a:xfrm rot="16200000">
            <a:off x="-401596" y="1391701"/>
            <a:ext cx="5346724" cy="5694865"/>
          </a:xfrm>
          <a:prstGeom prst="roundRect">
            <a:avLst>
              <a:gd name="adj" fmla="val 8325"/>
            </a:avLst>
          </a:prstGeom>
          <a:gradFill flip="none" rotWithShape="1">
            <a:gsLst>
              <a:gs pos="0">
                <a:srgbClr val="FFDE07"/>
              </a:gs>
              <a:gs pos="100000">
                <a:srgbClr val="FFDE07">
                  <a:alpha val="9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6EA3BB4D-3E39-450F-AC4A-27C4EE682E36}"/>
              </a:ext>
            </a:extLst>
          </p:cNvPr>
          <p:cNvSpPr/>
          <p:nvPr/>
        </p:nvSpPr>
        <p:spPr>
          <a:xfrm>
            <a:off x="2304653" y="7169852"/>
            <a:ext cx="4032109" cy="703013"/>
          </a:xfrm>
          <a:prstGeom prst="rect">
            <a:avLst/>
          </a:prstGeom>
        </p:spPr>
        <p:txBody>
          <a:bodyPr>
            <a:spAutoFit/>
          </a:bodyPr>
          <a:lstStyle/>
          <a:p>
            <a:pPr>
              <a:spcAft>
                <a:spcPts val="567"/>
              </a:spcAft>
              <a:defRPr/>
            </a:pPr>
            <a:r>
              <a:rPr lang="ru-RU" sz="1984" dirty="0">
                <a:solidFill>
                  <a:srgbClr val="292929"/>
                </a:solidFill>
                <a:latin typeface="+mn-lt"/>
              </a:rPr>
              <a:t>Создание таких МЧД в предстоящих релизах 1С-ЭДО</a:t>
            </a:r>
          </a:p>
        </p:txBody>
      </p:sp>
      <p:pic>
        <p:nvPicPr>
          <p:cNvPr id="43012" name="Рисунок 6">
            <a:extLst>
              <a:ext uri="{FF2B5EF4-FFF2-40B4-BE49-F238E27FC236}">
                <a16:creationId xmlns:a16="http://schemas.microsoft.com/office/drawing/2014/main" id="{E30E7B00-E14F-4FB0-A0A4-2DE9820F7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871663"/>
            <a:ext cx="7266196" cy="4188113"/>
          </a:xfrm>
          <a:prstGeom prst="roundRect">
            <a:avLst>
              <a:gd name="adj" fmla="val 60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8F45E617-5430-4912-8B64-1A64416EBA1E}"/>
              </a:ext>
            </a:extLst>
          </p:cNvPr>
          <p:cNvPicPr>
            <a:picLocks noChangeAspect="1"/>
          </p:cNvPicPr>
          <p:nvPr/>
        </p:nvPicPr>
        <p:blipFill>
          <a:blip r:embed="rId4"/>
          <a:stretch>
            <a:fillRect/>
          </a:stretch>
        </p:blipFill>
        <p:spPr>
          <a:xfrm rot="10800000">
            <a:off x="3312765" y="4680247"/>
            <a:ext cx="503237" cy="504825"/>
          </a:xfrm>
          <a:prstGeom prst="rect">
            <a:avLst/>
          </a:prstGeom>
          <a:effectLst>
            <a:outerShdw blurRad="292100" dist="38100" dir="5400000" algn="t" rotWithShape="0">
              <a:prstClr val="black">
                <a:alpha val="24000"/>
              </a:prstClr>
            </a:outerShdw>
          </a:effectLst>
        </p:spPr>
      </p:pic>
      <p:sp>
        <p:nvSpPr>
          <p:cNvPr id="10" name="TextBox 9">
            <a:extLst>
              <a:ext uri="{FF2B5EF4-FFF2-40B4-BE49-F238E27FC236}">
                <a16:creationId xmlns:a16="http://schemas.microsoft.com/office/drawing/2014/main" id="{CBEC3A01-9F14-4B9A-952D-D15B53671432}"/>
              </a:ext>
            </a:extLst>
          </p:cNvPr>
          <p:cNvSpPr txBox="1"/>
          <p:nvPr/>
        </p:nvSpPr>
        <p:spPr>
          <a:xfrm>
            <a:off x="8562589" y="4176191"/>
            <a:ext cx="2419252" cy="523220"/>
          </a:xfrm>
          <a:prstGeom prst="rect">
            <a:avLst/>
          </a:prstGeom>
          <a:noFill/>
        </p:spPr>
        <p:txBody>
          <a:bodyPr wrap="none" rtlCol="0">
            <a:spAutoFit/>
          </a:bodyPr>
          <a:lstStyle/>
          <a:p>
            <a:r>
              <a:rPr lang="ru-RU" sz="2800" dirty="0">
                <a:solidFill>
                  <a:srgbClr val="FFDE07"/>
                </a:solidFill>
                <a:latin typeface="Montserrat ExtraBold" pitchFamily="2" charset="0"/>
              </a:rPr>
              <a:t>СОЗДАНИЕ</a:t>
            </a:r>
            <a:endParaRPr lang="ru-RU" sz="2800" b="1" dirty="0">
              <a:solidFill>
                <a:srgbClr val="FFDE07"/>
              </a:solidFill>
              <a:latin typeface="Montserrat ExtraBold" pitchFamily="2" charset="0"/>
            </a:endParaRPr>
          </a:p>
        </p:txBody>
      </p:sp>
      <p:sp>
        <p:nvSpPr>
          <p:cNvPr id="11" name="TextBox 10">
            <a:extLst>
              <a:ext uri="{FF2B5EF4-FFF2-40B4-BE49-F238E27FC236}">
                <a16:creationId xmlns:a16="http://schemas.microsoft.com/office/drawing/2014/main" id="{CD6B10B4-315E-4EE1-ADAC-2A1E77998725}"/>
              </a:ext>
            </a:extLst>
          </p:cNvPr>
          <p:cNvSpPr txBox="1"/>
          <p:nvPr/>
        </p:nvSpPr>
        <p:spPr>
          <a:xfrm>
            <a:off x="8562589" y="4591837"/>
            <a:ext cx="2358338" cy="400110"/>
          </a:xfrm>
          <a:prstGeom prst="rect">
            <a:avLst/>
          </a:prstGeom>
          <a:noFill/>
        </p:spPr>
        <p:txBody>
          <a:bodyPr wrap="none" rtlCol="0">
            <a:spAutoFit/>
          </a:bodyPr>
          <a:lstStyle/>
          <a:p>
            <a:r>
              <a:rPr lang="ru-RU" sz="2000" b="1" dirty="0">
                <a:solidFill>
                  <a:schemeClr val="tx1"/>
                </a:solidFill>
                <a:latin typeface="Montserrat ExtraBold" pitchFamily="2" charset="0"/>
              </a:rPr>
              <a:t>В РАЗРАБОТКЕ</a:t>
            </a:r>
          </a:p>
        </p:txBody>
      </p:sp>
      <p:sp>
        <p:nvSpPr>
          <p:cNvPr id="13" name="TextBox 12">
            <a:extLst>
              <a:ext uri="{FF2B5EF4-FFF2-40B4-BE49-F238E27FC236}">
                <a16:creationId xmlns:a16="http://schemas.microsoft.com/office/drawing/2014/main" id="{3090AFDE-3473-4314-869C-0B4260A218BC}"/>
              </a:ext>
            </a:extLst>
          </p:cNvPr>
          <p:cNvSpPr txBox="1"/>
          <p:nvPr/>
        </p:nvSpPr>
        <p:spPr>
          <a:xfrm>
            <a:off x="8562589" y="5007748"/>
            <a:ext cx="2691493" cy="1015663"/>
          </a:xfrm>
          <a:prstGeom prst="rect">
            <a:avLst/>
          </a:prstGeom>
          <a:noFill/>
        </p:spPr>
        <p:txBody>
          <a:bodyPr wrap="square" rtlCol="0">
            <a:spAutoFit/>
          </a:bodyPr>
          <a:lstStyle/>
          <a:p>
            <a:r>
              <a:rPr lang="ru-RU" sz="2000" b="1" dirty="0">
                <a:solidFill>
                  <a:schemeClr val="tx1"/>
                </a:solidFill>
                <a:latin typeface="Montserrat" panose="00000500000000000000" pitchFamily="2" charset="-52"/>
              </a:rPr>
              <a:t>В текущих релизах загрузка и использование</a:t>
            </a:r>
          </a:p>
        </p:txBody>
      </p:sp>
      <p:cxnSp>
        <p:nvCxnSpPr>
          <p:cNvPr id="14" name="Прямая соединительная линия 13">
            <a:extLst>
              <a:ext uri="{FF2B5EF4-FFF2-40B4-BE49-F238E27FC236}">
                <a16:creationId xmlns:a16="http://schemas.microsoft.com/office/drawing/2014/main" id="{E963825B-784D-41FC-8E8C-E46ED145DBD2}"/>
              </a:ext>
            </a:extLst>
          </p:cNvPr>
          <p:cNvCxnSpPr>
            <a:cxnSpLocks/>
          </p:cNvCxnSpPr>
          <p:nvPr/>
        </p:nvCxnSpPr>
        <p:spPr>
          <a:xfrm>
            <a:off x="8445771" y="3888159"/>
            <a:ext cx="0" cy="2033386"/>
          </a:xfrm>
          <a:prstGeom prst="line">
            <a:avLst/>
          </a:prstGeom>
          <a:ln w="3175">
            <a:gradFill>
              <a:gsLst>
                <a:gs pos="0">
                  <a:schemeClr val="accent1">
                    <a:lumMod val="5000"/>
                    <a:lumOff val="95000"/>
                  </a:schemeClr>
                </a:gs>
                <a:gs pos="84000">
                  <a:srgbClr val="FFDE07"/>
                </a:gs>
              </a:gsLst>
              <a:lin ang="5400000" scaled="1"/>
            </a:gradFill>
          </a:ln>
        </p:spPr>
        <p:style>
          <a:lnRef idx="2">
            <a:schemeClr val="accent1"/>
          </a:lnRef>
          <a:fillRef idx="0">
            <a:schemeClr val="accent1"/>
          </a:fillRef>
          <a:effectRef idx="1">
            <a:schemeClr val="accent1"/>
          </a:effectRef>
          <a:fontRef idx="minor">
            <a:schemeClr val="tx1"/>
          </a:fontRef>
        </p:style>
      </p:cxnSp>
      <p:sp>
        <p:nvSpPr>
          <p:cNvPr id="12" name="Заголовок 1">
            <a:extLst>
              <a:ext uri="{FF2B5EF4-FFF2-40B4-BE49-F238E27FC236}">
                <a16:creationId xmlns:a16="http://schemas.microsoft.com/office/drawing/2014/main" id="{2B5AC162-FE95-4E59-A4A5-DC0F93F6DA52}"/>
              </a:ext>
            </a:extLst>
          </p:cNvPr>
          <p:cNvSpPr txBox="1">
            <a:spLocks noChangeArrowheads="1"/>
          </p:cNvSpPr>
          <p:nvPr/>
        </p:nvSpPr>
        <p:spPr>
          <a:xfrm>
            <a:off x="2312989" y="107950"/>
            <a:ext cx="6904037" cy="1022350"/>
          </a:xfrm>
          <a:prstGeom prst="rect">
            <a:avLst/>
          </a:prstGeom>
        </p:spPr>
        <p:txBody>
          <a:bodyPr anchor="ct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altLang="ru-RU" sz="2800" b="0" dirty="0">
                <a:latin typeface="Montserrat ExtraBold" panose="00000900000000000000" pitchFamily="2" charset="-52"/>
              </a:rPr>
              <a:t>МЧД С СОСТАВНЫМИ ПОЛНОМОЧИЯМИ</a:t>
            </a:r>
          </a:p>
        </p:txBody>
      </p:sp>
    </p:spTree>
  </p:cSld>
  <p:clrMapOvr>
    <a:masterClrMapping/>
  </p:clrMapOvr>
  <p:transition spd="slow">
    <p:strips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5" name="Группа 14">
            <a:extLst>
              <a:ext uri="{FF2B5EF4-FFF2-40B4-BE49-F238E27FC236}">
                <a16:creationId xmlns:a16="http://schemas.microsoft.com/office/drawing/2014/main" id="{9AAEC366-3813-4130-B2D4-8ED4CF27F027}"/>
              </a:ext>
            </a:extLst>
          </p:cNvPr>
          <p:cNvGrpSpPr/>
          <p:nvPr/>
        </p:nvGrpSpPr>
        <p:grpSpPr>
          <a:xfrm>
            <a:off x="2850401" y="1021383"/>
            <a:ext cx="8322257" cy="4955008"/>
            <a:chOff x="2850401" y="1021383"/>
            <a:chExt cx="8322257" cy="4955008"/>
          </a:xfrm>
          <a:effectLst/>
        </p:grpSpPr>
        <p:pic>
          <p:nvPicPr>
            <p:cNvPr id="3" name="Рисунок 2">
              <a:extLst>
                <a:ext uri="{FF2B5EF4-FFF2-40B4-BE49-F238E27FC236}">
                  <a16:creationId xmlns:a16="http://schemas.microsoft.com/office/drawing/2014/main" id="{77A418F2-6AC9-4E66-867D-84FF070B9B77}"/>
                </a:ext>
              </a:extLst>
            </p:cNvPr>
            <p:cNvPicPr>
              <a:picLocks noChangeAspect="1"/>
            </p:cNvPicPr>
            <p:nvPr/>
          </p:nvPicPr>
          <p:blipFill>
            <a:blip r:embed="rId3"/>
            <a:stretch>
              <a:fillRect/>
            </a:stretch>
          </p:blipFill>
          <p:spPr>
            <a:xfrm>
              <a:off x="2850401" y="1021383"/>
              <a:ext cx="8322257" cy="4955008"/>
            </a:xfrm>
            <a:prstGeom prst="roundRect">
              <a:avLst>
                <a:gd name="adj" fmla="val 5536"/>
              </a:avLst>
            </a:prstGeom>
            <a:effectLst/>
          </p:spPr>
        </p:pic>
        <p:pic>
          <p:nvPicPr>
            <p:cNvPr id="14" name="Рисунок 13">
              <a:extLst>
                <a:ext uri="{FF2B5EF4-FFF2-40B4-BE49-F238E27FC236}">
                  <a16:creationId xmlns:a16="http://schemas.microsoft.com/office/drawing/2014/main" id="{2D63B8C1-C5FE-4F44-9291-FDCA2FDB5E1D}"/>
                </a:ext>
              </a:extLst>
            </p:cNvPr>
            <p:cNvPicPr>
              <a:picLocks noChangeAspect="1"/>
            </p:cNvPicPr>
            <p:nvPr/>
          </p:nvPicPr>
          <p:blipFill>
            <a:blip r:embed="rId4"/>
            <a:stretch>
              <a:fillRect/>
            </a:stretch>
          </p:blipFill>
          <p:spPr>
            <a:xfrm rot="10800000">
              <a:off x="6049069" y="1130300"/>
              <a:ext cx="854224" cy="854224"/>
            </a:xfrm>
            <a:prstGeom prst="rect">
              <a:avLst/>
            </a:prstGeom>
            <a:effectLst>
              <a:outerShdw blurRad="292100" dist="38100" dir="5400000" algn="t" rotWithShape="0">
                <a:prstClr val="black">
                  <a:alpha val="24000"/>
                </a:prstClr>
              </a:outerShdw>
            </a:effectLst>
          </p:spPr>
        </p:pic>
      </p:grpSp>
      <p:grpSp>
        <p:nvGrpSpPr>
          <p:cNvPr id="7" name="Группа 6">
            <a:extLst>
              <a:ext uri="{FF2B5EF4-FFF2-40B4-BE49-F238E27FC236}">
                <a16:creationId xmlns:a16="http://schemas.microsoft.com/office/drawing/2014/main" id="{7054B6F2-C7E8-439D-8FD6-6FA1E723E0D3}"/>
              </a:ext>
            </a:extLst>
          </p:cNvPr>
          <p:cNvGrpSpPr/>
          <p:nvPr/>
        </p:nvGrpSpPr>
        <p:grpSpPr>
          <a:xfrm>
            <a:off x="221931" y="1483544"/>
            <a:ext cx="8401118" cy="4780879"/>
            <a:chOff x="221931" y="1400731"/>
            <a:chExt cx="8401118" cy="4780879"/>
          </a:xfrm>
        </p:grpSpPr>
        <p:pic>
          <p:nvPicPr>
            <p:cNvPr id="4" name="Рисунок 3">
              <a:extLst>
                <a:ext uri="{FF2B5EF4-FFF2-40B4-BE49-F238E27FC236}">
                  <a16:creationId xmlns:a16="http://schemas.microsoft.com/office/drawing/2014/main" id="{ADCB07C4-EF73-496F-8E9C-255444579E34}"/>
                </a:ext>
              </a:extLst>
            </p:cNvPr>
            <p:cNvPicPr>
              <a:picLocks noChangeAspect="1"/>
            </p:cNvPicPr>
            <p:nvPr/>
          </p:nvPicPr>
          <p:blipFill>
            <a:blip r:embed="rId5"/>
            <a:stretch>
              <a:fillRect/>
            </a:stretch>
          </p:blipFill>
          <p:spPr>
            <a:xfrm>
              <a:off x="221931" y="1400731"/>
              <a:ext cx="8401118" cy="4780879"/>
            </a:xfrm>
            <a:prstGeom prst="roundRect">
              <a:avLst>
                <a:gd name="adj" fmla="val 5536"/>
              </a:avLst>
            </a:prstGeom>
            <a:effectLst>
              <a:outerShdw blurRad="292100" dist="38100" dir="5400000" algn="t" rotWithShape="0">
                <a:prstClr val="black">
                  <a:alpha val="24000"/>
                </a:prstClr>
              </a:outerShdw>
            </a:effectLst>
          </p:spPr>
        </p:pic>
        <p:grpSp>
          <p:nvGrpSpPr>
            <p:cNvPr id="5" name="Группа 4">
              <a:extLst>
                <a:ext uri="{FF2B5EF4-FFF2-40B4-BE49-F238E27FC236}">
                  <a16:creationId xmlns:a16="http://schemas.microsoft.com/office/drawing/2014/main" id="{5A91D052-1E43-4422-A712-0A5C42C76BB5}"/>
                </a:ext>
              </a:extLst>
            </p:cNvPr>
            <p:cNvGrpSpPr/>
            <p:nvPr/>
          </p:nvGrpSpPr>
          <p:grpSpPr>
            <a:xfrm>
              <a:off x="368836" y="5045314"/>
              <a:ext cx="5896257" cy="825937"/>
              <a:chOff x="349417" y="5184303"/>
              <a:chExt cx="5896257" cy="825937"/>
            </a:xfrm>
          </p:grpSpPr>
          <p:sp>
            <p:nvSpPr>
              <p:cNvPr id="18" name="Прямоугольник: скругленные углы 17">
                <a:extLst>
                  <a:ext uri="{FF2B5EF4-FFF2-40B4-BE49-F238E27FC236}">
                    <a16:creationId xmlns:a16="http://schemas.microsoft.com/office/drawing/2014/main" id="{E42385C5-D971-4C7E-9A14-3E412CACA60A}"/>
                  </a:ext>
                </a:extLst>
              </p:cNvPr>
              <p:cNvSpPr/>
              <p:nvPr/>
            </p:nvSpPr>
            <p:spPr bwMode="auto">
              <a:xfrm>
                <a:off x="349417" y="5184303"/>
                <a:ext cx="4619532" cy="825937"/>
              </a:xfrm>
              <a:prstGeom prst="roundRect">
                <a:avLst/>
              </a:prstGeom>
              <a:solidFill>
                <a:schemeClr val="bg1">
                  <a:alpha val="94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6"/>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nvGrpSpPr>
              <p:cNvPr id="13" name="Группа 12">
                <a:extLst>
                  <a:ext uri="{FF2B5EF4-FFF2-40B4-BE49-F238E27FC236}">
                    <a16:creationId xmlns:a16="http://schemas.microsoft.com/office/drawing/2014/main" id="{C6585896-6A35-4E2B-BD90-849C6FA8C7C7}"/>
                  </a:ext>
                </a:extLst>
              </p:cNvPr>
              <p:cNvGrpSpPr/>
              <p:nvPr/>
            </p:nvGrpSpPr>
            <p:grpSpPr>
              <a:xfrm>
                <a:off x="528283" y="5184303"/>
                <a:ext cx="5717391" cy="825937"/>
                <a:chOff x="528283" y="5184303"/>
                <a:chExt cx="5717391" cy="825937"/>
              </a:xfrm>
            </p:grpSpPr>
            <p:pic>
              <p:nvPicPr>
                <p:cNvPr id="6" name="Рисунок 5">
                  <a:extLst>
                    <a:ext uri="{FF2B5EF4-FFF2-40B4-BE49-F238E27FC236}">
                      <a16:creationId xmlns:a16="http://schemas.microsoft.com/office/drawing/2014/main" id="{2B2F5ED6-0A46-4430-8E36-541E54E64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322" y="5294419"/>
                  <a:ext cx="252696" cy="252696"/>
                </a:xfrm>
                <a:prstGeom prst="rect">
                  <a:avLst/>
                </a:prstGeom>
              </p:spPr>
            </p:pic>
            <p:pic>
              <p:nvPicPr>
                <p:cNvPr id="10" name="Рисунок 9">
                  <a:extLst>
                    <a:ext uri="{FF2B5EF4-FFF2-40B4-BE49-F238E27FC236}">
                      <a16:creationId xmlns:a16="http://schemas.microsoft.com/office/drawing/2014/main" id="{325D18C3-67D4-4886-ACED-FD4F51B030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83" y="5658128"/>
                  <a:ext cx="298774" cy="298774"/>
                </a:xfrm>
                <a:prstGeom prst="rect">
                  <a:avLst/>
                </a:prstGeom>
              </p:spPr>
            </p:pic>
            <p:sp>
              <p:nvSpPr>
                <p:cNvPr id="11" name="Прямоугольник 10">
                  <a:extLst>
                    <a:ext uri="{FF2B5EF4-FFF2-40B4-BE49-F238E27FC236}">
                      <a16:creationId xmlns:a16="http://schemas.microsoft.com/office/drawing/2014/main" id="{2FCA2047-F91A-43BF-A21A-36422F4FA4E0}"/>
                    </a:ext>
                  </a:extLst>
                </p:cNvPr>
                <p:cNvSpPr/>
                <p:nvPr/>
              </p:nvSpPr>
              <p:spPr>
                <a:xfrm>
                  <a:off x="815172" y="5184303"/>
                  <a:ext cx="3577714" cy="415498"/>
                </a:xfrm>
                <a:prstGeom prst="rect">
                  <a:avLst/>
                </a:prstGeom>
                <a:noFill/>
              </p:spPr>
              <p:txBody>
                <a:bodyPr wrap="square" rtlCol="0">
                  <a:spAutoFit/>
                </a:bodyPr>
                <a:lstStyle/>
                <a:p>
                  <a:pPr>
                    <a:spcAft>
                      <a:spcPts val="600"/>
                    </a:spcAft>
                  </a:pPr>
                  <a:r>
                    <a:rPr lang="ru-RU" sz="2000" b="0" dirty="0">
                      <a:solidFill>
                        <a:schemeClr val="tx1"/>
                      </a:solidFill>
                      <a:latin typeface="Montserrat" panose="00000500000000000000" pitchFamily="2" charset="-52"/>
                    </a:rPr>
                    <a:t>Действие не требуется</a:t>
                  </a:r>
                </a:p>
              </p:txBody>
            </p:sp>
            <p:sp>
              <p:nvSpPr>
                <p:cNvPr id="12" name="Прямоугольник 11">
                  <a:extLst>
                    <a:ext uri="{FF2B5EF4-FFF2-40B4-BE49-F238E27FC236}">
                      <a16:creationId xmlns:a16="http://schemas.microsoft.com/office/drawing/2014/main" id="{7708D4DD-794D-4381-88EF-94BBD8C649E2}"/>
                    </a:ext>
                  </a:extLst>
                </p:cNvPr>
                <p:cNvSpPr/>
                <p:nvPr/>
              </p:nvSpPr>
              <p:spPr>
                <a:xfrm>
                  <a:off x="804018" y="5594742"/>
                  <a:ext cx="5441656" cy="415498"/>
                </a:xfrm>
                <a:prstGeom prst="rect">
                  <a:avLst/>
                </a:prstGeom>
                <a:noFill/>
              </p:spPr>
              <p:txBody>
                <a:bodyPr wrap="square" rtlCol="0">
                  <a:spAutoFit/>
                </a:bodyPr>
                <a:lstStyle/>
                <a:p>
                  <a:pPr>
                    <a:spcAft>
                      <a:spcPts val="600"/>
                    </a:spcAft>
                  </a:pPr>
                  <a:r>
                    <a:rPr lang="ru-RU" sz="2000" dirty="0">
                      <a:solidFill>
                        <a:schemeClr val="tx1"/>
                      </a:solidFill>
                      <a:latin typeface="Montserrat" panose="00000500000000000000" pitchFamily="2" charset="-52"/>
                    </a:rPr>
                    <a:t>Необходима проверка документов</a:t>
                  </a:r>
                </a:p>
              </p:txBody>
            </p:sp>
          </p:grpSp>
        </p:grpSp>
      </p:grpSp>
      <p:sp>
        <p:nvSpPr>
          <p:cNvPr id="16" name="Заголовок 3">
            <a:extLst>
              <a:ext uri="{FF2B5EF4-FFF2-40B4-BE49-F238E27FC236}">
                <a16:creationId xmlns:a16="http://schemas.microsoft.com/office/drawing/2014/main" id="{D5FA68C8-4C6F-40D7-BF8F-F88BBE223C8B}"/>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1"/>
            <a:r>
              <a:rPr lang="ru-RU" altLang="ru-RU" sz="2800" kern="1200" dirty="0">
                <a:latin typeface="Montserrat ExtraBold" panose="00000900000000000000" pitchFamily="2" charset="-52"/>
                <a:ea typeface="+mj-ea"/>
                <a:cs typeface="+mj-cs"/>
              </a:rPr>
              <a:t>МАССОВАЯ ПРОВЕРКА ДОКУМЕНТОВ</a:t>
            </a:r>
          </a:p>
        </p:txBody>
      </p:sp>
    </p:spTree>
    <p:extLst>
      <p:ext uri="{BB962C8B-B14F-4D97-AF65-F5344CB8AC3E}">
        <p14:creationId xmlns:p14="http://schemas.microsoft.com/office/powerpoint/2010/main" val="3431460434"/>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1CCCC22-3F32-4C22-8608-3891F7A1C8B2}"/>
              </a:ext>
            </a:extLst>
          </p:cNvPr>
          <p:cNvPicPr>
            <a:picLocks noChangeAspect="1"/>
          </p:cNvPicPr>
          <p:nvPr/>
        </p:nvPicPr>
        <p:blipFill>
          <a:blip r:embed="rId2"/>
          <a:stretch>
            <a:fillRect/>
          </a:stretch>
        </p:blipFill>
        <p:spPr>
          <a:xfrm>
            <a:off x="2138692" y="1064285"/>
            <a:ext cx="8889605" cy="5056122"/>
          </a:xfrm>
          <a:prstGeom prst="rect">
            <a:avLst/>
          </a:prstGeom>
        </p:spPr>
      </p:pic>
      <p:sp>
        <p:nvSpPr>
          <p:cNvPr id="9" name="Прямоугольник 8">
            <a:extLst>
              <a:ext uri="{FF2B5EF4-FFF2-40B4-BE49-F238E27FC236}">
                <a16:creationId xmlns:a16="http://schemas.microsoft.com/office/drawing/2014/main" id="{638DBE7E-5588-430C-8FA0-C892140E5853}"/>
              </a:ext>
            </a:extLst>
          </p:cNvPr>
          <p:cNvSpPr/>
          <p:nvPr/>
        </p:nvSpPr>
        <p:spPr>
          <a:xfrm>
            <a:off x="7489229" y="4944139"/>
            <a:ext cx="4694629" cy="1446550"/>
          </a:xfrm>
          <a:prstGeom prst="rect">
            <a:avLst/>
          </a:prstGeom>
          <a:noFill/>
        </p:spPr>
        <p:txBody>
          <a:bodyPr wrap="square" rtlCol="0">
            <a:spAutoFit/>
          </a:bodyPr>
          <a:lstStyle/>
          <a:p>
            <a:pPr>
              <a:spcAft>
                <a:spcPts val="0"/>
              </a:spcAft>
            </a:pPr>
            <a:r>
              <a:rPr lang="ru-RU" sz="2800" dirty="0">
                <a:solidFill>
                  <a:srgbClr val="FFDE07"/>
                </a:solidFill>
                <a:latin typeface="Montserrat ExtraBold" panose="00000900000000000000" pitchFamily="2" charset="-52"/>
              </a:rPr>
              <a:t>СЦЕНАРИЙ:</a:t>
            </a:r>
          </a:p>
          <a:p>
            <a:pPr>
              <a:spcAft>
                <a:spcPts val="600"/>
              </a:spcAft>
            </a:pPr>
            <a:r>
              <a:rPr lang="ru-RU" sz="2000" dirty="0">
                <a:solidFill>
                  <a:schemeClr val="tx1"/>
                </a:solidFill>
                <a:latin typeface="Montserrat" panose="00000500000000000000" pitchFamily="2" charset="-52"/>
              </a:rPr>
              <a:t>Заполнены не все виды документов в правилах проверки полномочий</a:t>
            </a:r>
          </a:p>
        </p:txBody>
      </p:sp>
      <p:pic>
        <p:nvPicPr>
          <p:cNvPr id="11" name="Рисунок 10">
            <a:extLst>
              <a:ext uri="{FF2B5EF4-FFF2-40B4-BE49-F238E27FC236}">
                <a16:creationId xmlns:a16="http://schemas.microsoft.com/office/drawing/2014/main" id="{400272EB-76F7-4548-B110-BC05F59E2616}"/>
              </a:ext>
            </a:extLst>
          </p:cNvPr>
          <p:cNvPicPr>
            <a:picLocks noChangeAspect="1"/>
          </p:cNvPicPr>
          <p:nvPr/>
        </p:nvPicPr>
        <p:blipFill>
          <a:blip r:embed="rId3"/>
          <a:stretch>
            <a:fillRect/>
          </a:stretch>
        </p:blipFill>
        <p:spPr>
          <a:xfrm>
            <a:off x="504453" y="3910821"/>
            <a:ext cx="3112305" cy="1756593"/>
          </a:xfrm>
          <a:prstGeom prst="roundRect">
            <a:avLst>
              <a:gd name="adj" fmla="val 8629"/>
            </a:avLst>
          </a:prstGeom>
          <a:noFill/>
          <a:ln>
            <a:solidFill>
              <a:schemeClr val="bg1">
                <a:lumMod val="75000"/>
              </a:schemeClr>
            </a:solidFill>
          </a:ln>
          <a:effectLst>
            <a:outerShdw blurRad="292100" dist="38100" dir="5400000" algn="t" rotWithShape="0">
              <a:prstClr val="black">
                <a:alpha val="24000"/>
              </a:prstClr>
            </a:outerShdw>
          </a:effectLst>
        </p:spPr>
      </p:pic>
      <p:pic>
        <p:nvPicPr>
          <p:cNvPr id="7" name="Рисунок 6">
            <a:extLst>
              <a:ext uri="{FF2B5EF4-FFF2-40B4-BE49-F238E27FC236}">
                <a16:creationId xmlns:a16="http://schemas.microsoft.com/office/drawing/2014/main" id="{0CCCFF15-F20B-4241-8CF1-0706F5FA7F1E}"/>
              </a:ext>
            </a:extLst>
          </p:cNvPr>
          <p:cNvPicPr>
            <a:picLocks noChangeAspect="1"/>
          </p:cNvPicPr>
          <p:nvPr/>
        </p:nvPicPr>
        <p:blipFill>
          <a:blip r:embed="rId4"/>
          <a:stretch>
            <a:fillRect/>
          </a:stretch>
        </p:blipFill>
        <p:spPr>
          <a:xfrm rot="10800000">
            <a:off x="3614707" y="3831563"/>
            <a:ext cx="514115" cy="514115"/>
          </a:xfrm>
          <a:prstGeom prst="rect">
            <a:avLst/>
          </a:prstGeom>
          <a:effectLst>
            <a:outerShdw blurRad="292100" dist="38100" dir="5400000" algn="t" rotWithShape="0">
              <a:prstClr val="black">
                <a:alpha val="24000"/>
              </a:prstClr>
            </a:outerShdw>
          </a:effectLst>
        </p:spPr>
      </p:pic>
      <p:pic>
        <p:nvPicPr>
          <p:cNvPr id="4" name="Рисунок 3">
            <a:extLst>
              <a:ext uri="{FF2B5EF4-FFF2-40B4-BE49-F238E27FC236}">
                <a16:creationId xmlns:a16="http://schemas.microsoft.com/office/drawing/2014/main" id="{4570F1C5-590D-4912-B535-E4C207A458A8}"/>
              </a:ext>
            </a:extLst>
          </p:cNvPr>
          <p:cNvPicPr>
            <a:picLocks noChangeAspect="1"/>
          </p:cNvPicPr>
          <p:nvPr/>
        </p:nvPicPr>
        <p:blipFill>
          <a:blip r:embed="rId5"/>
          <a:stretch>
            <a:fillRect/>
          </a:stretch>
        </p:blipFill>
        <p:spPr>
          <a:xfrm>
            <a:off x="4128822" y="2999299"/>
            <a:ext cx="4694629" cy="1254405"/>
          </a:xfrm>
          <a:prstGeom prst="rect">
            <a:avLst/>
          </a:prstGeom>
        </p:spPr>
      </p:pic>
      <p:pic>
        <p:nvPicPr>
          <p:cNvPr id="10" name="Рисунок 9">
            <a:extLst>
              <a:ext uri="{FF2B5EF4-FFF2-40B4-BE49-F238E27FC236}">
                <a16:creationId xmlns:a16="http://schemas.microsoft.com/office/drawing/2014/main" id="{42F69D1A-0907-41E0-BBFC-70855378285F}"/>
              </a:ext>
            </a:extLst>
          </p:cNvPr>
          <p:cNvPicPr>
            <a:picLocks noChangeAspect="1"/>
          </p:cNvPicPr>
          <p:nvPr/>
        </p:nvPicPr>
        <p:blipFill>
          <a:blip r:embed="rId4"/>
          <a:stretch>
            <a:fillRect/>
          </a:stretch>
        </p:blipFill>
        <p:spPr>
          <a:xfrm>
            <a:off x="1654855" y="1569952"/>
            <a:ext cx="514115" cy="514115"/>
          </a:xfrm>
          <a:prstGeom prst="rect">
            <a:avLst/>
          </a:prstGeom>
          <a:effectLst>
            <a:outerShdw blurRad="292100" dist="38100" dir="5400000" algn="t" rotWithShape="0">
              <a:prstClr val="black">
                <a:alpha val="24000"/>
              </a:prstClr>
            </a:outerShdw>
          </a:effectLst>
        </p:spPr>
      </p:pic>
      <p:sp>
        <p:nvSpPr>
          <p:cNvPr id="12" name="Заголовок 3">
            <a:extLst>
              <a:ext uri="{FF2B5EF4-FFF2-40B4-BE49-F238E27FC236}">
                <a16:creationId xmlns:a16="http://schemas.microsoft.com/office/drawing/2014/main" id="{84C25DDA-0E0C-4E28-8A21-9890E7FC1AEF}"/>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1"/>
            <a:r>
              <a:rPr lang="ru-RU" altLang="ru-RU" sz="2800" kern="1200" dirty="0">
                <a:latin typeface="Montserrat ExtraBold" panose="00000900000000000000" pitchFamily="2" charset="-52"/>
                <a:ea typeface="+mj-ea"/>
                <a:cs typeface="+mj-cs"/>
              </a:rPr>
              <a:t>МАССОВАЯ ПРОВЕРКА ДОКУМЕНТОВ</a:t>
            </a:r>
          </a:p>
        </p:txBody>
      </p:sp>
    </p:spTree>
    <p:extLst>
      <p:ext uri="{BB962C8B-B14F-4D97-AF65-F5344CB8AC3E}">
        <p14:creationId xmlns:p14="http://schemas.microsoft.com/office/powerpoint/2010/main" val="1231395324"/>
      </p:ext>
    </p:extLst>
  </p:cSld>
  <p:clrMapOvr>
    <a:masterClrMapping/>
  </p:clrMapOvr>
  <p:transition spd="slow">
    <p:strips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962002-073B-455A-B1B7-CAC1EE18819F}"/>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УЛУЧШЕНИЕ ПОДБОРА В ПРАВИЛАХ ПРОВЕРКИ МЧД</a:t>
            </a:r>
          </a:p>
        </p:txBody>
      </p:sp>
      <p:pic>
        <p:nvPicPr>
          <p:cNvPr id="4" name="Рисунок 3">
            <a:extLst>
              <a:ext uri="{FF2B5EF4-FFF2-40B4-BE49-F238E27FC236}">
                <a16:creationId xmlns:a16="http://schemas.microsoft.com/office/drawing/2014/main" id="{BD28497F-785D-4A4C-8804-9B7EB9842A4E}"/>
              </a:ext>
            </a:extLst>
          </p:cNvPr>
          <p:cNvPicPr>
            <a:picLocks noChangeAspect="1"/>
          </p:cNvPicPr>
          <p:nvPr/>
        </p:nvPicPr>
        <p:blipFill>
          <a:blip r:embed="rId2"/>
          <a:stretch>
            <a:fillRect/>
          </a:stretch>
        </p:blipFill>
        <p:spPr>
          <a:xfrm>
            <a:off x="2880717" y="1080120"/>
            <a:ext cx="8231670" cy="4896271"/>
          </a:xfrm>
          <a:prstGeom prst="roundRect">
            <a:avLst>
              <a:gd name="adj" fmla="val 5536"/>
            </a:avLst>
          </a:prstGeom>
          <a:effectLst/>
        </p:spPr>
      </p:pic>
      <p:grpSp>
        <p:nvGrpSpPr>
          <p:cNvPr id="3" name="Группа 2">
            <a:extLst>
              <a:ext uri="{FF2B5EF4-FFF2-40B4-BE49-F238E27FC236}">
                <a16:creationId xmlns:a16="http://schemas.microsoft.com/office/drawing/2014/main" id="{33EDB832-138F-4C04-B668-62A688737AAE}"/>
              </a:ext>
            </a:extLst>
          </p:cNvPr>
          <p:cNvGrpSpPr/>
          <p:nvPr/>
        </p:nvGrpSpPr>
        <p:grpSpPr>
          <a:xfrm>
            <a:off x="409688" y="1470019"/>
            <a:ext cx="8231670" cy="4902206"/>
            <a:chOff x="409688" y="1470019"/>
            <a:chExt cx="8231670" cy="4902206"/>
          </a:xfrm>
        </p:grpSpPr>
        <p:pic>
          <p:nvPicPr>
            <p:cNvPr id="5" name="Рисунок 4">
              <a:extLst>
                <a:ext uri="{FF2B5EF4-FFF2-40B4-BE49-F238E27FC236}">
                  <a16:creationId xmlns:a16="http://schemas.microsoft.com/office/drawing/2014/main" id="{026D9D86-19BD-4826-8A85-22E55022F3E9}"/>
                </a:ext>
              </a:extLst>
            </p:cNvPr>
            <p:cNvPicPr>
              <a:picLocks noChangeAspect="1"/>
            </p:cNvPicPr>
            <p:nvPr/>
          </p:nvPicPr>
          <p:blipFill>
            <a:blip r:embed="rId3"/>
            <a:stretch>
              <a:fillRect/>
            </a:stretch>
          </p:blipFill>
          <p:spPr>
            <a:xfrm>
              <a:off x="409688" y="1470019"/>
              <a:ext cx="8231670" cy="4902206"/>
            </a:xfrm>
            <a:prstGeom prst="roundRect">
              <a:avLst>
                <a:gd name="adj" fmla="val 5536"/>
              </a:avLst>
            </a:prstGeom>
            <a:effectLst>
              <a:outerShdw blurRad="292100" dist="38100" dir="5400000" algn="t" rotWithShape="0">
                <a:prstClr val="black">
                  <a:alpha val="24000"/>
                </a:prstClr>
              </a:outerShdw>
            </a:effectLst>
          </p:spPr>
        </p:pic>
        <p:sp>
          <p:nvSpPr>
            <p:cNvPr id="7" name="Прямоугольник 6">
              <a:extLst>
                <a:ext uri="{FF2B5EF4-FFF2-40B4-BE49-F238E27FC236}">
                  <a16:creationId xmlns:a16="http://schemas.microsoft.com/office/drawing/2014/main" id="{212D796B-936B-489E-B136-27C4F1AB8453}"/>
                </a:ext>
              </a:extLst>
            </p:cNvPr>
            <p:cNvSpPr/>
            <p:nvPr/>
          </p:nvSpPr>
          <p:spPr>
            <a:xfrm>
              <a:off x="503932" y="4437508"/>
              <a:ext cx="5401121" cy="1538883"/>
            </a:xfrm>
            <a:prstGeom prst="rect">
              <a:avLst/>
            </a:prstGeom>
            <a:noFill/>
          </p:spPr>
          <p:txBody>
            <a:bodyPr wrap="square" rtlCol="0">
              <a:spAutoFit/>
            </a:bodyPr>
            <a:lstStyle/>
            <a:p>
              <a:pPr>
                <a:spcAft>
                  <a:spcPts val="600"/>
                </a:spcAft>
              </a:pPr>
              <a:r>
                <a:rPr lang="ru-RU" dirty="0">
                  <a:solidFill>
                    <a:schemeClr val="tx1"/>
                  </a:solidFill>
                  <a:latin typeface="Montserrat" panose="00000500000000000000" pitchFamily="2" charset="-52"/>
                </a:rPr>
                <a:t>Теперь доступен одновременный выбор нескольких:</a:t>
              </a:r>
            </a:p>
            <a:p>
              <a:pPr marL="342900" indent="-342900">
                <a:spcAft>
                  <a:spcPts val="600"/>
                </a:spcAft>
                <a:buClr>
                  <a:srgbClr val="C00000"/>
                </a:buClr>
                <a:buFont typeface="Futura PT Demi" panose="020B0702020204020303" pitchFamily="34" charset="0"/>
                <a:buChar char="»"/>
              </a:pPr>
              <a:r>
                <a:rPr lang="ru-RU" b="0" dirty="0">
                  <a:solidFill>
                    <a:schemeClr val="tx1"/>
                  </a:solidFill>
                  <a:latin typeface="Montserrat" panose="00000500000000000000" pitchFamily="2" charset="-52"/>
                </a:rPr>
                <a:t>Видов документов</a:t>
              </a:r>
            </a:p>
            <a:p>
              <a:pPr marL="342900" indent="-342900">
                <a:spcAft>
                  <a:spcPts val="600"/>
                </a:spcAft>
                <a:buClr>
                  <a:srgbClr val="C00000"/>
                </a:buClr>
                <a:buFont typeface="Futura PT Demi" panose="020B0702020204020303" pitchFamily="34" charset="0"/>
                <a:buChar char="»"/>
              </a:pPr>
              <a:r>
                <a:rPr lang="ru-RU" b="0" dirty="0">
                  <a:solidFill>
                    <a:schemeClr val="tx1"/>
                  </a:solidFill>
                  <a:latin typeface="Montserrat" panose="00000500000000000000" pitchFamily="2" charset="-52"/>
                </a:rPr>
                <a:t>Контрагентов</a:t>
              </a:r>
            </a:p>
          </p:txBody>
        </p:sp>
      </p:grpSp>
    </p:spTree>
    <p:extLst>
      <p:ext uri="{BB962C8B-B14F-4D97-AF65-F5344CB8AC3E}">
        <p14:creationId xmlns:p14="http://schemas.microsoft.com/office/powerpoint/2010/main" val="2581065760"/>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8" name="Скругленный прямоугольник 5">
            <a:extLst>
              <a:ext uri="{FF2B5EF4-FFF2-40B4-BE49-F238E27FC236}">
                <a16:creationId xmlns:a16="http://schemas.microsoft.com/office/drawing/2014/main" id="{84EEB865-F715-47B0-8415-953FF4D227D5}"/>
              </a:ext>
            </a:extLst>
          </p:cNvPr>
          <p:cNvSpPr/>
          <p:nvPr/>
        </p:nvSpPr>
        <p:spPr>
          <a:xfrm rot="5400000">
            <a:off x="1856739" y="3669788"/>
            <a:ext cx="3128003" cy="5661666"/>
          </a:xfrm>
          <a:prstGeom prst="roundRect">
            <a:avLst>
              <a:gd name="adj" fmla="val 27875"/>
            </a:avLst>
          </a:prstGeom>
          <a:gradFill flip="none" rotWithShape="1">
            <a:gsLst>
              <a:gs pos="0">
                <a:schemeClr val="accent4">
                  <a:lumMod val="0"/>
                  <a:lumOff val="100000"/>
                </a:schemeClr>
              </a:gs>
              <a:gs pos="35000">
                <a:schemeClr val="accent4">
                  <a:lumMod val="0"/>
                  <a:lumOff val="100000"/>
                </a:schemeClr>
              </a:gs>
              <a:gs pos="100000">
                <a:srgbClr val="FFDE07"/>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13">
            <a:extLst>
              <a:ext uri="{FF2B5EF4-FFF2-40B4-BE49-F238E27FC236}">
                <a16:creationId xmlns:a16="http://schemas.microsoft.com/office/drawing/2014/main" id="{470FE7C2-1232-4E1C-B177-29735E7AD7DC}"/>
              </a:ext>
            </a:extLst>
          </p:cNvPr>
          <p:cNvSpPr/>
          <p:nvPr/>
        </p:nvSpPr>
        <p:spPr>
          <a:xfrm rot="1189918">
            <a:off x="-523085" y="-3626937"/>
            <a:ext cx="17243543" cy="8336234"/>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
            <a:gradFill flip="none" rotWithShape="1">
              <a:gsLst>
                <a:gs pos="18000">
                  <a:schemeClr val="tx1"/>
                </a:gs>
                <a:gs pos="78000">
                  <a:schemeClr val="bg1"/>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12">
            <a:extLst>
              <a:ext uri="{FF2B5EF4-FFF2-40B4-BE49-F238E27FC236}">
                <a16:creationId xmlns:a16="http://schemas.microsoft.com/office/drawing/2014/main" id="{E66A492D-A603-41AB-8DB0-8431E9DFBDB6}"/>
              </a:ext>
            </a:extLst>
          </p:cNvPr>
          <p:cNvSpPr/>
          <p:nvPr/>
        </p:nvSpPr>
        <p:spPr>
          <a:xfrm rot="1189918">
            <a:off x="-92892" y="-4609938"/>
            <a:ext cx="17243543" cy="8831941"/>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00">
            <a:gradFill flip="none" rotWithShape="1">
              <a:gsLst>
                <a:gs pos="0">
                  <a:schemeClr val="tx1"/>
                </a:gs>
                <a:gs pos="53000">
                  <a:srgbClr val="FFDE07"/>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7B80EF08-B428-4521-AB90-EE816DA63411}"/>
              </a:ext>
            </a:extLst>
          </p:cNvPr>
          <p:cNvSpPr txBox="1"/>
          <p:nvPr/>
        </p:nvSpPr>
        <p:spPr>
          <a:xfrm>
            <a:off x="936501" y="5125069"/>
            <a:ext cx="1797287" cy="584775"/>
          </a:xfrm>
          <a:prstGeom prst="rect">
            <a:avLst/>
          </a:prstGeom>
          <a:noFill/>
        </p:spPr>
        <p:txBody>
          <a:bodyPr wrap="none" rtlCol="0">
            <a:spAutoFit/>
          </a:bodyPr>
          <a:lstStyle/>
          <a:p>
            <a:r>
              <a:rPr lang="ru-RU" sz="3200" b="1" dirty="0">
                <a:solidFill>
                  <a:schemeClr val="bg1"/>
                </a:solidFill>
                <a:latin typeface="Montserrat ExtraBold" pitchFamily="2" charset="0"/>
              </a:rPr>
              <a:t>1С-ЭДО</a:t>
            </a:r>
          </a:p>
        </p:txBody>
      </p:sp>
      <p:sp>
        <p:nvSpPr>
          <p:cNvPr id="12" name="TextBox 11">
            <a:extLst>
              <a:ext uri="{FF2B5EF4-FFF2-40B4-BE49-F238E27FC236}">
                <a16:creationId xmlns:a16="http://schemas.microsoft.com/office/drawing/2014/main" id="{D00F2625-C3CB-47BA-BADF-1D539A01376C}"/>
              </a:ext>
            </a:extLst>
          </p:cNvPr>
          <p:cNvSpPr txBox="1"/>
          <p:nvPr/>
        </p:nvSpPr>
        <p:spPr>
          <a:xfrm>
            <a:off x="936501" y="5648289"/>
            <a:ext cx="5168052" cy="400110"/>
          </a:xfrm>
          <a:prstGeom prst="rect">
            <a:avLst/>
          </a:prstGeom>
          <a:noFill/>
        </p:spPr>
        <p:txBody>
          <a:bodyPr wrap="square" rtlCol="0">
            <a:spAutoFit/>
          </a:bodyPr>
          <a:lstStyle/>
          <a:p>
            <a:r>
              <a:rPr lang="ru-RU" sz="2000" b="1" dirty="0">
                <a:solidFill>
                  <a:schemeClr val="bg2">
                    <a:lumMod val="60000"/>
                    <a:lumOff val="40000"/>
                  </a:schemeClr>
                </a:solidFill>
                <a:latin typeface="Montserrat ExtraBold" pitchFamily="2" charset="0"/>
              </a:rPr>
              <a:t>РАЗВИТИЕ</a:t>
            </a:r>
          </a:p>
        </p:txBody>
      </p:sp>
      <p:sp>
        <p:nvSpPr>
          <p:cNvPr id="7" name="Скругленный прямоугольник 5">
            <a:extLst>
              <a:ext uri="{FF2B5EF4-FFF2-40B4-BE49-F238E27FC236}">
                <a16:creationId xmlns:a16="http://schemas.microsoft.com/office/drawing/2014/main" id="{6CAFF3CF-0391-4DE5-8BD3-0174A1974AAE}"/>
              </a:ext>
            </a:extLst>
          </p:cNvPr>
          <p:cNvSpPr/>
          <p:nvPr/>
        </p:nvSpPr>
        <p:spPr>
          <a:xfrm rot="5400000">
            <a:off x="1729918" y="3310692"/>
            <a:ext cx="3381644" cy="6120754"/>
          </a:xfrm>
          <a:prstGeom prst="roundRect">
            <a:avLst>
              <a:gd name="adj" fmla="val 27875"/>
            </a:avLst>
          </a:prstGeom>
          <a:noFill/>
          <a:ln w="6350">
            <a:gradFill flip="none" rotWithShape="1">
              <a:gsLst>
                <a:gs pos="18000">
                  <a:schemeClr val="tx1"/>
                </a:gs>
                <a:gs pos="78000">
                  <a:schemeClr val="bg1"/>
                </a:gs>
              </a:gsLst>
              <a:lin ang="81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2994974"/>
      </p:ext>
    </p:extLst>
  </p:cSld>
  <p:clrMapOvr>
    <a:masterClrMapping/>
  </p:clrMapOvr>
  <p:transition spd="slow">
    <p:strips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0B5277CB-50E1-43D0-873F-D81FA023F2F7}"/>
              </a:ext>
            </a:extLst>
          </p:cNvPr>
          <p:cNvSpPr txBox="1">
            <a:spLocks/>
          </p:cNvSpPr>
          <p:nvPr/>
        </p:nvSpPr>
        <p:spPr>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pPr marL="0" lvl="1"/>
            <a:r>
              <a:rPr lang="ru-RU" altLang="ru-RU" sz="2800" b="0" kern="1200" dirty="0">
                <a:latin typeface="Montserrat ExtraBold" panose="00000900000000000000" pitchFamily="2" charset="-52"/>
                <a:ea typeface="+mj-ea"/>
                <a:cs typeface="+mj-cs"/>
              </a:rPr>
              <a:t>ТРАНСГРАНИЧНЫЙ ЭДО С РБ</a:t>
            </a:r>
          </a:p>
        </p:txBody>
      </p:sp>
      <p:pic>
        <p:nvPicPr>
          <p:cNvPr id="4" name="Рисунок 3">
            <a:extLst>
              <a:ext uri="{FF2B5EF4-FFF2-40B4-BE49-F238E27FC236}">
                <a16:creationId xmlns:a16="http://schemas.microsoft.com/office/drawing/2014/main" id="{948BC15D-E251-4AB0-A304-96848A4F04AF}"/>
              </a:ext>
            </a:extLst>
          </p:cNvPr>
          <p:cNvPicPr/>
          <p:nvPr/>
        </p:nvPicPr>
        <p:blipFill>
          <a:blip r:embed="rId3"/>
          <a:stretch>
            <a:fillRect/>
          </a:stretch>
        </p:blipFill>
        <p:spPr>
          <a:xfrm>
            <a:off x="900497" y="1541750"/>
            <a:ext cx="9721080" cy="4475871"/>
          </a:xfrm>
          <a:prstGeom prst="roundRect">
            <a:avLst>
              <a:gd name="adj" fmla="val 12695"/>
            </a:avLst>
          </a:prstGeom>
        </p:spPr>
      </p:pic>
    </p:spTree>
    <p:extLst>
      <p:ext uri="{BB962C8B-B14F-4D97-AF65-F5344CB8AC3E}">
        <p14:creationId xmlns:p14="http://schemas.microsoft.com/office/powerpoint/2010/main" val="479042370"/>
      </p:ext>
    </p:extLst>
  </p:cSld>
  <p:clrMapOvr>
    <a:masterClrMapping/>
  </p:clrMapOvr>
  <p:transition spd="slow">
    <p:strips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3A173ED3-E803-4C61-8AC3-DAE4102F627C}"/>
              </a:ext>
            </a:extLst>
          </p:cNvPr>
          <p:cNvSpPr txBox="1">
            <a:spLocks/>
          </p:cNvSpPr>
          <p:nvPr/>
        </p:nvSpPr>
        <p:spPr>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pPr marL="0" lvl="1"/>
            <a:r>
              <a:rPr lang="ru-RU" altLang="ru-RU" sz="2800" b="0" kern="1200" dirty="0">
                <a:latin typeface="Montserrat ExtraBold" panose="00000900000000000000" pitchFamily="2" charset="-52"/>
                <a:ea typeface="+mj-ea"/>
                <a:cs typeface="+mj-cs"/>
              </a:rPr>
              <a:t>ТРАНСГРАНИЧНЫЙ ЭДО С РБ</a:t>
            </a:r>
          </a:p>
        </p:txBody>
      </p:sp>
      <p:sp>
        <p:nvSpPr>
          <p:cNvPr id="3" name="Овал 2">
            <a:extLst>
              <a:ext uri="{FF2B5EF4-FFF2-40B4-BE49-F238E27FC236}">
                <a16:creationId xmlns:a16="http://schemas.microsoft.com/office/drawing/2014/main" id="{3C609921-7A12-4F3F-8566-CDC7509D87FA}"/>
              </a:ext>
            </a:extLst>
          </p:cNvPr>
          <p:cNvSpPr/>
          <p:nvPr/>
        </p:nvSpPr>
        <p:spPr>
          <a:xfrm>
            <a:off x="293878" y="4104475"/>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Вышка сотовой связи контур">
            <a:extLst>
              <a:ext uri="{FF2B5EF4-FFF2-40B4-BE49-F238E27FC236}">
                <a16:creationId xmlns:a16="http://schemas.microsoft.com/office/drawing/2014/main" id="{6E5CFFB0-B313-416D-9D3E-91A026CB9C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440" y="4473854"/>
            <a:ext cx="914400" cy="914400"/>
          </a:xfrm>
          <a:prstGeom prst="rect">
            <a:avLst/>
          </a:prstGeom>
        </p:spPr>
      </p:pic>
      <p:sp>
        <p:nvSpPr>
          <p:cNvPr id="5" name="Овал 4">
            <a:extLst>
              <a:ext uri="{FF2B5EF4-FFF2-40B4-BE49-F238E27FC236}">
                <a16:creationId xmlns:a16="http://schemas.microsoft.com/office/drawing/2014/main" id="{73F9096F-DC3E-4D6B-B571-50E54B05847B}"/>
              </a:ext>
            </a:extLst>
          </p:cNvPr>
          <p:cNvSpPr/>
          <p:nvPr/>
        </p:nvSpPr>
        <p:spPr>
          <a:xfrm>
            <a:off x="5734094" y="1652694"/>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Комментарий &quot;Нравится&quot; контур">
            <a:extLst>
              <a:ext uri="{FF2B5EF4-FFF2-40B4-BE49-F238E27FC236}">
                <a16:creationId xmlns:a16="http://schemas.microsoft.com/office/drawing/2014/main" id="{282E6EF2-867A-4C24-BEF6-930B2900BC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7607" y="2022073"/>
            <a:ext cx="914400" cy="914400"/>
          </a:xfrm>
          <a:prstGeom prst="rect">
            <a:avLst/>
          </a:prstGeom>
        </p:spPr>
      </p:pic>
      <p:sp>
        <p:nvSpPr>
          <p:cNvPr id="7" name="Овал 6">
            <a:extLst>
              <a:ext uri="{FF2B5EF4-FFF2-40B4-BE49-F238E27FC236}">
                <a16:creationId xmlns:a16="http://schemas.microsoft.com/office/drawing/2014/main" id="{C3FED949-3987-48B2-9B4C-D8A02195D112}"/>
              </a:ext>
            </a:extLst>
          </p:cNvPr>
          <p:cNvSpPr/>
          <p:nvPr/>
        </p:nvSpPr>
        <p:spPr>
          <a:xfrm>
            <a:off x="293878" y="1634779"/>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DE30E089-2418-40E0-B203-60E87BB7A346}"/>
              </a:ext>
            </a:extLst>
          </p:cNvPr>
          <p:cNvSpPr txBox="1"/>
          <p:nvPr/>
        </p:nvSpPr>
        <p:spPr>
          <a:xfrm>
            <a:off x="2088028" y="2286317"/>
            <a:ext cx="2518638" cy="400110"/>
          </a:xfrm>
          <a:prstGeom prst="rect">
            <a:avLst/>
          </a:prstGeom>
          <a:noFill/>
        </p:spPr>
        <p:txBody>
          <a:bodyPr wrap="none" rtlCol="0">
            <a:spAutoFit/>
          </a:bodyPr>
          <a:lstStyle/>
          <a:p>
            <a:r>
              <a:rPr lang="ru-RU" sz="2000" b="1" dirty="0">
                <a:solidFill>
                  <a:schemeClr val="tx1"/>
                </a:solidFill>
                <a:latin typeface="Montserrat Black" panose="00000A00000000000000" pitchFamily="2" charset="-52"/>
              </a:rPr>
              <a:t>Операторы ЭДО</a:t>
            </a:r>
          </a:p>
        </p:txBody>
      </p:sp>
      <p:sp>
        <p:nvSpPr>
          <p:cNvPr id="11" name="TextBox 10">
            <a:extLst>
              <a:ext uri="{FF2B5EF4-FFF2-40B4-BE49-F238E27FC236}">
                <a16:creationId xmlns:a16="http://schemas.microsoft.com/office/drawing/2014/main" id="{191D1E1E-49CA-4DA8-A598-986DD6D7FBAE}"/>
              </a:ext>
            </a:extLst>
          </p:cNvPr>
          <p:cNvSpPr txBox="1"/>
          <p:nvPr/>
        </p:nvSpPr>
        <p:spPr>
          <a:xfrm>
            <a:off x="2033222" y="4808535"/>
            <a:ext cx="2105063" cy="400110"/>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Особенности</a:t>
            </a:r>
          </a:p>
        </p:txBody>
      </p:sp>
      <p:sp>
        <p:nvSpPr>
          <p:cNvPr id="12" name="Овал 11">
            <a:extLst>
              <a:ext uri="{FF2B5EF4-FFF2-40B4-BE49-F238E27FC236}">
                <a16:creationId xmlns:a16="http://schemas.microsoft.com/office/drawing/2014/main" id="{7DD3FEF0-EBE1-4484-BE7F-FA79626975AB}"/>
              </a:ext>
            </a:extLst>
          </p:cNvPr>
          <p:cNvSpPr/>
          <p:nvPr/>
        </p:nvSpPr>
        <p:spPr>
          <a:xfrm>
            <a:off x="1332789" y="3981591"/>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C5327B7C-4B62-4C60-98B8-6A486E187AD7}"/>
              </a:ext>
            </a:extLst>
          </p:cNvPr>
          <p:cNvSpPr/>
          <p:nvPr/>
        </p:nvSpPr>
        <p:spPr>
          <a:xfrm>
            <a:off x="6755408" y="1529714"/>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57209752-2128-4961-AEA9-CF4564354C95}"/>
              </a:ext>
            </a:extLst>
          </p:cNvPr>
          <p:cNvSpPr/>
          <p:nvPr/>
        </p:nvSpPr>
        <p:spPr>
          <a:xfrm>
            <a:off x="1318817" y="1511895"/>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a:extLst>
              <a:ext uri="{FF2B5EF4-FFF2-40B4-BE49-F238E27FC236}">
                <a16:creationId xmlns:a16="http://schemas.microsoft.com/office/drawing/2014/main" id="{030A6FFD-9DE3-40E3-BDDC-CC1B0CFE27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457" y="4571054"/>
            <a:ext cx="720000" cy="720000"/>
          </a:xfrm>
          <a:prstGeom prst="rect">
            <a:avLst/>
          </a:prstGeom>
        </p:spPr>
      </p:pic>
      <p:pic>
        <p:nvPicPr>
          <p:cNvPr id="19" name="Рисунок 18">
            <a:extLst>
              <a:ext uri="{FF2B5EF4-FFF2-40B4-BE49-F238E27FC236}">
                <a16:creationId xmlns:a16="http://schemas.microsoft.com/office/drawing/2014/main" id="{F3633C97-731B-462E-9DF7-36B321D50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457" y="2101358"/>
            <a:ext cx="720000" cy="720000"/>
          </a:xfrm>
          <a:prstGeom prst="rect">
            <a:avLst/>
          </a:prstGeom>
        </p:spPr>
      </p:pic>
      <p:sp>
        <p:nvSpPr>
          <p:cNvPr id="20" name="TextBox 19">
            <a:extLst>
              <a:ext uri="{FF2B5EF4-FFF2-40B4-BE49-F238E27FC236}">
                <a16:creationId xmlns:a16="http://schemas.microsoft.com/office/drawing/2014/main" id="{1D623DBE-9692-4E15-AFB2-EA8E4664E2A5}"/>
              </a:ext>
            </a:extLst>
          </p:cNvPr>
          <p:cNvSpPr txBox="1"/>
          <p:nvPr/>
        </p:nvSpPr>
        <p:spPr>
          <a:xfrm>
            <a:off x="2082984" y="2694821"/>
            <a:ext cx="2422800" cy="584775"/>
          </a:xfrm>
          <a:prstGeom prst="rect">
            <a:avLst/>
          </a:prstGeom>
          <a:noFill/>
        </p:spPr>
        <p:txBody>
          <a:bodyPr wrap="square" rtlCol="0">
            <a:spAutoFit/>
          </a:bodyPr>
          <a:lstStyle/>
          <a:p>
            <a:r>
              <a:rPr lang="ru-RU" sz="1600" dirty="0">
                <a:solidFill>
                  <a:schemeClr val="tx1"/>
                </a:solidFill>
                <a:latin typeface="Montserrat Light" pitchFamily="2" charset="0"/>
              </a:rPr>
              <a:t>РФ - Калуга Астрал</a:t>
            </a:r>
          </a:p>
          <a:p>
            <a:r>
              <a:rPr lang="ru-RU" sz="1600" b="1" dirty="0">
                <a:solidFill>
                  <a:schemeClr val="tx1"/>
                </a:solidFill>
                <a:latin typeface="Montserrat Light" pitchFamily="2" charset="0"/>
              </a:rPr>
              <a:t>РБ - </a:t>
            </a:r>
            <a:r>
              <a:rPr lang="ru-RU" sz="1600" dirty="0">
                <a:solidFill>
                  <a:schemeClr val="tx1"/>
                </a:solidFill>
                <a:latin typeface="Montserrat Light" pitchFamily="2" charset="0"/>
              </a:rPr>
              <a:t>СТТ</a:t>
            </a:r>
            <a:endParaRPr lang="ru-RU" sz="1600" b="1" dirty="0">
              <a:solidFill>
                <a:schemeClr val="tx1"/>
              </a:solidFill>
              <a:latin typeface="Montserrat Black" pitchFamily="2" charset="0"/>
            </a:endParaRPr>
          </a:p>
        </p:txBody>
      </p:sp>
      <p:sp>
        <p:nvSpPr>
          <p:cNvPr id="21" name="TextBox 20">
            <a:extLst>
              <a:ext uri="{FF2B5EF4-FFF2-40B4-BE49-F238E27FC236}">
                <a16:creationId xmlns:a16="http://schemas.microsoft.com/office/drawing/2014/main" id="{533F5C8B-72EA-46EF-8CEB-A6F560B0E2A3}"/>
              </a:ext>
            </a:extLst>
          </p:cNvPr>
          <p:cNvSpPr txBox="1"/>
          <p:nvPr/>
        </p:nvSpPr>
        <p:spPr>
          <a:xfrm>
            <a:off x="2060196" y="5201674"/>
            <a:ext cx="2736905" cy="584775"/>
          </a:xfrm>
          <a:prstGeom prst="rect">
            <a:avLst/>
          </a:prstGeom>
          <a:noFill/>
        </p:spPr>
        <p:txBody>
          <a:bodyPr wrap="square" rtlCol="0">
            <a:spAutoFit/>
          </a:bodyPr>
          <a:lstStyle/>
          <a:p>
            <a:r>
              <a:rPr lang="ru-RU" sz="1600" dirty="0">
                <a:solidFill>
                  <a:schemeClr val="tx1"/>
                </a:solidFill>
                <a:latin typeface="Montserrat Light" pitchFamily="2" charset="0"/>
              </a:rPr>
              <a:t>Приглашения</a:t>
            </a:r>
          </a:p>
          <a:p>
            <a:r>
              <a:rPr lang="ru-RU" sz="1600" b="1" dirty="0">
                <a:solidFill>
                  <a:schemeClr val="tx1"/>
                </a:solidFill>
                <a:latin typeface="Montserrat Light" pitchFamily="2" charset="0"/>
              </a:rPr>
              <a:t>Новые виды документов</a:t>
            </a:r>
            <a:endParaRPr lang="ru-RU" sz="1600" b="1" dirty="0">
              <a:solidFill>
                <a:schemeClr val="tx1"/>
              </a:solidFill>
              <a:latin typeface="Montserrat Black" pitchFamily="2" charset="0"/>
            </a:endParaRPr>
          </a:p>
        </p:txBody>
      </p:sp>
      <p:sp>
        <p:nvSpPr>
          <p:cNvPr id="24" name="Овал 23">
            <a:extLst>
              <a:ext uri="{FF2B5EF4-FFF2-40B4-BE49-F238E27FC236}">
                <a16:creationId xmlns:a16="http://schemas.microsoft.com/office/drawing/2014/main" id="{70636835-A9BF-49C2-9B8E-3B4463ECA7FD}"/>
              </a:ext>
            </a:extLst>
          </p:cNvPr>
          <p:cNvSpPr/>
          <p:nvPr/>
        </p:nvSpPr>
        <p:spPr>
          <a:xfrm>
            <a:off x="5734094" y="4162184"/>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descr="Вышка сотовой связи контур">
            <a:extLst>
              <a:ext uri="{FF2B5EF4-FFF2-40B4-BE49-F238E27FC236}">
                <a16:creationId xmlns:a16="http://schemas.microsoft.com/office/drawing/2014/main" id="{A116BE6C-BE54-4D8F-AFD2-10880A15FE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6656" y="4531563"/>
            <a:ext cx="914400" cy="914400"/>
          </a:xfrm>
          <a:prstGeom prst="rect">
            <a:avLst/>
          </a:prstGeom>
        </p:spPr>
      </p:pic>
      <p:sp>
        <p:nvSpPr>
          <p:cNvPr id="26" name="TextBox 25">
            <a:extLst>
              <a:ext uri="{FF2B5EF4-FFF2-40B4-BE49-F238E27FC236}">
                <a16:creationId xmlns:a16="http://schemas.microsoft.com/office/drawing/2014/main" id="{6A5F4193-50CB-4711-8917-EDA34B9D465D}"/>
              </a:ext>
            </a:extLst>
          </p:cNvPr>
          <p:cNvSpPr txBox="1"/>
          <p:nvPr/>
        </p:nvSpPr>
        <p:spPr>
          <a:xfrm>
            <a:off x="7501269" y="4808535"/>
            <a:ext cx="3206327" cy="400110"/>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Приглашаем пилоты</a:t>
            </a:r>
          </a:p>
        </p:txBody>
      </p:sp>
      <p:sp>
        <p:nvSpPr>
          <p:cNvPr id="27" name="Овал 26">
            <a:extLst>
              <a:ext uri="{FF2B5EF4-FFF2-40B4-BE49-F238E27FC236}">
                <a16:creationId xmlns:a16="http://schemas.microsoft.com/office/drawing/2014/main" id="{1D108C5A-9F28-4463-A846-A8934823E0E7}"/>
              </a:ext>
            </a:extLst>
          </p:cNvPr>
          <p:cNvSpPr/>
          <p:nvPr/>
        </p:nvSpPr>
        <p:spPr>
          <a:xfrm>
            <a:off x="6773005" y="4039300"/>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a16="http://schemas.microsoft.com/office/drawing/2014/main" id="{00B6716F-3AB3-4C3F-BE44-3D5256223C7E}"/>
              </a:ext>
            </a:extLst>
          </p:cNvPr>
          <p:cNvSpPr txBox="1"/>
          <p:nvPr/>
        </p:nvSpPr>
        <p:spPr>
          <a:xfrm>
            <a:off x="7528244" y="5201674"/>
            <a:ext cx="3206326" cy="584775"/>
          </a:xfrm>
          <a:prstGeom prst="rect">
            <a:avLst/>
          </a:prstGeom>
          <a:noFill/>
        </p:spPr>
        <p:txBody>
          <a:bodyPr wrap="square" rtlCol="0">
            <a:spAutoFit/>
          </a:bodyPr>
          <a:lstStyle/>
          <a:p>
            <a:r>
              <a:rPr lang="ru-RU" sz="1600" dirty="0">
                <a:solidFill>
                  <a:schemeClr val="tx1"/>
                </a:solidFill>
                <a:latin typeface="Montserrat Light" pitchFamily="2" charset="0"/>
              </a:rPr>
              <a:t>Записаться на вернисаже</a:t>
            </a:r>
          </a:p>
          <a:p>
            <a:r>
              <a:rPr lang="ru-RU" sz="1600" b="1" dirty="0">
                <a:solidFill>
                  <a:schemeClr val="tx1"/>
                </a:solidFill>
                <a:latin typeface="Montserrat Light" pitchFamily="2" charset="0"/>
              </a:rPr>
              <a:t>Написать на </a:t>
            </a:r>
            <a:r>
              <a:rPr lang="en-US" sz="1600" b="1" dirty="0">
                <a:solidFill>
                  <a:schemeClr val="tx1"/>
                </a:solidFill>
                <a:latin typeface="Montserrat Light" pitchFamily="2" charset="0"/>
              </a:rPr>
              <a:t>doc@1c.ru</a:t>
            </a:r>
            <a:endParaRPr lang="ru-RU" sz="1600" b="1" dirty="0">
              <a:solidFill>
                <a:schemeClr val="tx1"/>
              </a:solidFill>
              <a:latin typeface="Montserrat Black" pitchFamily="2" charset="0"/>
            </a:endParaRPr>
          </a:p>
        </p:txBody>
      </p:sp>
      <p:pic>
        <p:nvPicPr>
          <p:cNvPr id="23" name="Рисунок 22">
            <a:extLst>
              <a:ext uri="{FF2B5EF4-FFF2-40B4-BE49-F238E27FC236}">
                <a16:creationId xmlns:a16="http://schemas.microsoft.com/office/drawing/2014/main" id="{91245A7C-0459-4BFD-983C-5EFE67DFCF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0673" y="4628763"/>
            <a:ext cx="720000" cy="720000"/>
          </a:xfrm>
          <a:prstGeom prst="rect">
            <a:avLst/>
          </a:prstGeom>
        </p:spPr>
      </p:pic>
      <p:pic>
        <p:nvPicPr>
          <p:cNvPr id="31" name="Рисунок 30">
            <a:extLst>
              <a:ext uri="{FF2B5EF4-FFF2-40B4-BE49-F238E27FC236}">
                <a16:creationId xmlns:a16="http://schemas.microsoft.com/office/drawing/2014/main" id="{CA8A7A44-3854-4D4A-8B88-28D73B6597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0673" y="2119273"/>
            <a:ext cx="720000" cy="720000"/>
          </a:xfrm>
          <a:prstGeom prst="rect">
            <a:avLst/>
          </a:prstGeom>
        </p:spPr>
      </p:pic>
      <p:sp>
        <p:nvSpPr>
          <p:cNvPr id="32" name="TextBox 31">
            <a:extLst>
              <a:ext uri="{FF2B5EF4-FFF2-40B4-BE49-F238E27FC236}">
                <a16:creationId xmlns:a16="http://schemas.microsoft.com/office/drawing/2014/main" id="{EACAB1D2-4BC4-4587-8467-F3DBC022D8C3}"/>
              </a:ext>
            </a:extLst>
          </p:cNvPr>
          <p:cNvSpPr txBox="1"/>
          <p:nvPr/>
        </p:nvSpPr>
        <p:spPr>
          <a:xfrm>
            <a:off x="7512428" y="2288849"/>
            <a:ext cx="1883849" cy="400110"/>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Программы</a:t>
            </a:r>
          </a:p>
        </p:txBody>
      </p:sp>
      <p:sp>
        <p:nvSpPr>
          <p:cNvPr id="33" name="TextBox 32">
            <a:extLst>
              <a:ext uri="{FF2B5EF4-FFF2-40B4-BE49-F238E27FC236}">
                <a16:creationId xmlns:a16="http://schemas.microsoft.com/office/drawing/2014/main" id="{99CED541-299A-48FD-AAF9-968D36985679}"/>
              </a:ext>
            </a:extLst>
          </p:cNvPr>
          <p:cNvSpPr txBox="1"/>
          <p:nvPr/>
        </p:nvSpPr>
        <p:spPr>
          <a:xfrm>
            <a:off x="7539403" y="2681988"/>
            <a:ext cx="4198298" cy="830997"/>
          </a:xfrm>
          <a:prstGeom prst="rect">
            <a:avLst/>
          </a:prstGeom>
          <a:noFill/>
        </p:spPr>
        <p:txBody>
          <a:bodyPr wrap="square" rtlCol="0">
            <a:spAutoFit/>
          </a:bodyPr>
          <a:lstStyle/>
          <a:p>
            <a:r>
              <a:rPr lang="ru-RU" sz="1600" dirty="0">
                <a:solidFill>
                  <a:schemeClr val="tx1"/>
                </a:solidFill>
                <a:latin typeface="Montserrat Light" pitchFamily="2" charset="0"/>
              </a:rPr>
              <a:t>1С:Клиент ЭДО</a:t>
            </a:r>
          </a:p>
          <a:p>
            <a:r>
              <a:rPr lang="ru-RU" sz="1600" b="1" dirty="0">
                <a:solidFill>
                  <a:schemeClr val="tx1"/>
                </a:solidFill>
                <a:latin typeface="Montserrat Light" pitchFamily="2" charset="0"/>
              </a:rPr>
              <a:t>Ожидать 1С-ЭДО в используемом решении </a:t>
            </a:r>
            <a:endParaRPr lang="ru-RU" sz="1600" b="1" dirty="0">
              <a:solidFill>
                <a:schemeClr val="tx1"/>
              </a:solidFill>
              <a:latin typeface="Montserrat Black" pitchFamily="2" charset="0"/>
            </a:endParaRPr>
          </a:p>
        </p:txBody>
      </p:sp>
      <p:cxnSp>
        <p:nvCxnSpPr>
          <p:cNvPr id="34" name="Прямая соединительная линия 33">
            <a:extLst>
              <a:ext uri="{FF2B5EF4-FFF2-40B4-BE49-F238E27FC236}">
                <a16:creationId xmlns:a16="http://schemas.microsoft.com/office/drawing/2014/main" id="{DF2106A5-EA57-42CF-AC9A-0794D5280527}"/>
              </a:ext>
            </a:extLst>
          </p:cNvPr>
          <p:cNvCxnSpPr>
            <a:cxnSpLocks/>
          </p:cNvCxnSpPr>
          <p:nvPr/>
        </p:nvCxnSpPr>
        <p:spPr>
          <a:xfrm>
            <a:off x="5184973" y="2164927"/>
            <a:ext cx="0" cy="3223327"/>
          </a:xfrm>
          <a:prstGeom prst="line">
            <a:avLst/>
          </a:prstGeom>
          <a:ln w="3175">
            <a:gradFill flip="none" rotWithShape="1">
              <a:gsLst>
                <a:gs pos="78000">
                  <a:schemeClr val="accent1">
                    <a:lumMod val="5000"/>
                    <a:lumOff val="95000"/>
                  </a:schemeClr>
                </a:gs>
                <a:gs pos="0">
                  <a:srgbClr val="FFDE07">
                    <a:alpha val="0"/>
                  </a:srgbClr>
                </a:gs>
              </a:gsLst>
              <a:lin ang="270000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045356"/>
      </p:ext>
    </p:extLst>
  </p:cSld>
  <p:clrMapOvr>
    <a:masterClrMapping/>
  </p:clrMapOvr>
  <p:transition spd="slow">
    <p:strips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5" name="Заголовок 3">
            <a:extLst>
              <a:ext uri="{FF2B5EF4-FFF2-40B4-BE49-F238E27FC236}">
                <a16:creationId xmlns:a16="http://schemas.microsoft.com/office/drawing/2014/main" id="{3DF9B8EE-3E9D-4B9A-B230-31BD222F5A74}"/>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1"/>
            <a:r>
              <a:rPr lang="ru-RU" altLang="ru-RU" sz="2800" kern="1200" dirty="0">
                <a:latin typeface="Montserrat ExtraBold" panose="00000900000000000000" pitchFamily="2" charset="-52"/>
                <a:ea typeface="+mj-ea"/>
                <a:cs typeface="+mj-cs"/>
              </a:rPr>
              <a:t>МАССОВАЯ СМЕНА НАСТРОЕК ЭДО</a:t>
            </a:r>
          </a:p>
        </p:txBody>
      </p:sp>
      <p:pic>
        <p:nvPicPr>
          <p:cNvPr id="6" name="Рисунок 5">
            <a:extLst>
              <a:ext uri="{FF2B5EF4-FFF2-40B4-BE49-F238E27FC236}">
                <a16:creationId xmlns:a16="http://schemas.microsoft.com/office/drawing/2014/main" id="{6DC6922D-560D-4361-B240-A9C9BA9E25F4}"/>
              </a:ext>
            </a:extLst>
          </p:cNvPr>
          <p:cNvPicPr>
            <a:picLocks noChangeAspect="1"/>
          </p:cNvPicPr>
          <p:nvPr/>
        </p:nvPicPr>
        <p:blipFill>
          <a:blip r:embed="rId3"/>
          <a:stretch>
            <a:fillRect/>
          </a:stretch>
        </p:blipFill>
        <p:spPr>
          <a:xfrm>
            <a:off x="288428" y="1439886"/>
            <a:ext cx="9250517" cy="4608513"/>
          </a:xfrm>
          <a:prstGeom prst="roundRect">
            <a:avLst>
              <a:gd name="adj" fmla="val 3595"/>
            </a:avLst>
          </a:prstGeom>
        </p:spPr>
      </p:pic>
      <p:grpSp>
        <p:nvGrpSpPr>
          <p:cNvPr id="8" name="Группа 7">
            <a:extLst>
              <a:ext uri="{FF2B5EF4-FFF2-40B4-BE49-F238E27FC236}">
                <a16:creationId xmlns:a16="http://schemas.microsoft.com/office/drawing/2014/main" id="{60CE814B-86C3-40A2-B102-4C8E69E1C894}"/>
              </a:ext>
            </a:extLst>
          </p:cNvPr>
          <p:cNvGrpSpPr/>
          <p:nvPr/>
        </p:nvGrpSpPr>
        <p:grpSpPr>
          <a:xfrm>
            <a:off x="1800597" y="1764225"/>
            <a:ext cx="9222688" cy="4608000"/>
            <a:chOff x="1800597" y="1764225"/>
            <a:chExt cx="9222688" cy="4608000"/>
          </a:xfrm>
        </p:grpSpPr>
        <p:pic>
          <p:nvPicPr>
            <p:cNvPr id="11" name="Рисунок 10">
              <a:extLst>
                <a:ext uri="{FF2B5EF4-FFF2-40B4-BE49-F238E27FC236}">
                  <a16:creationId xmlns:a16="http://schemas.microsoft.com/office/drawing/2014/main" id="{412D8AB7-3958-4A3E-BD3F-23C105B9F35F}"/>
                </a:ext>
              </a:extLst>
            </p:cNvPr>
            <p:cNvPicPr>
              <a:picLocks noChangeAspect="1"/>
            </p:cNvPicPr>
            <p:nvPr/>
          </p:nvPicPr>
          <p:blipFill>
            <a:blip r:embed="rId4"/>
            <a:stretch>
              <a:fillRect/>
            </a:stretch>
          </p:blipFill>
          <p:spPr>
            <a:xfrm>
              <a:off x="1800597" y="1764225"/>
              <a:ext cx="9222688" cy="4608000"/>
            </a:xfrm>
            <a:prstGeom prst="roundRect">
              <a:avLst>
                <a:gd name="adj" fmla="val 5536"/>
              </a:avLst>
            </a:prstGeom>
            <a:effectLst>
              <a:outerShdw blurRad="292100" dist="38100" dir="5400000" algn="t" rotWithShape="0">
                <a:prstClr val="black">
                  <a:alpha val="24000"/>
                </a:prstClr>
              </a:outerShdw>
            </a:effectLst>
          </p:spPr>
        </p:pic>
        <p:pic>
          <p:nvPicPr>
            <p:cNvPr id="12" name="Рисунок 11">
              <a:extLst>
                <a:ext uri="{FF2B5EF4-FFF2-40B4-BE49-F238E27FC236}">
                  <a16:creationId xmlns:a16="http://schemas.microsoft.com/office/drawing/2014/main" id="{CF6E3D4E-8821-4C07-8E50-D4B187741029}"/>
                </a:ext>
              </a:extLst>
            </p:cNvPr>
            <p:cNvPicPr>
              <a:picLocks noChangeAspect="1"/>
            </p:cNvPicPr>
            <p:nvPr/>
          </p:nvPicPr>
          <p:blipFill>
            <a:blip r:embed="rId5"/>
            <a:stretch>
              <a:fillRect/>
            </a:stretch>
          </p:blipFill>
          <p:spPr>
            <a:xfrm>
              <a:off x="5729288" y="4248150"/>
              <a:ext cx="503237" cy="504825"/>
            </a:xfrm>
            <a:prstGeom prst="rect">
              <a:avLst/>
            </a:prstGeom>
            <a:effectLst>
              <a:outerShdw blurRad="292100" dist="38100" dir="5400000" algn="t" rotWithShape="0">
                <a:prstClr val="black">
                  <a:alpha val="24000"/>
                </a:prstClr>
              </a:outerShdw>
            </a:effectLst>
          </p:spPr>
        </p:pic>
        <p:sp>
          <p:nvSpPr>
            <p:cNvPr id="13" name="Прямоугольник: скругленные углы 20">
              <a:extLst>
                <a:ext uri="{FF2B5EF4-FFF2-40B4-BE49-F238E27FC236}">
                  <a16:creationId xmlns:a16="http://schemas.microsoft.com/office/drawing/2014/main" id="{6BA68136-759E-4153-82C3-05B51FAA2448}"/>
                </a:ext>
              </a:extLst>
            </p:cNvPr>
            <p:cNvSpPr>
              <a:spLocks noChangeArrowheads="1"/>
            </p:cNvSpPr>
            <p:nvPr/>
          </p:nvSpPr>
          <p:spPr bwMode="auto">
            <a:xfrm>
              <a:off x="5692775" y="4824413"/>
              <a:ext cx="4840288" cy="795337"/>
            </a:xfrm>
            <a:prstGeom prst="roundRect">
              <a:avLst>
                <a:gd name="adj" fmla="val 16667"/>
              </a:avLst>
            </a:prstGeom>
            <a:solidFill>
              <a:schemeClr val="bg1">
                <a:alpha val="94116"/>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81000" indent="-3810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buFontTx/>
                <a:buBlip>
                  <a:blip r:embed="rId6"/>
                </a:buBlip>
              </a:pPr>
              <a:endParaRPr lang="ru-RU" altLang="ru-RU" b="0"/>
            </a:p>
          </p:txBody>
        </p:sp>
        <p:sp>
          <p:nvSpPr>
            <p:cNvPr id="14" name="Прямоугольник 19">
              <a:extLst>
                <a:ext uri="{FF2B5EF4-FFF2-40B4-BE49-F238E27FC236}">
                  <a16:creationId xmlns:a16="http://schemas.microsoft.com/office/drawing/2014/main" id="{517D414F-CAF4-4765-B766-B340D675F91F}"/>
                </a:ext>
              </a:extLst>
            </p:cNvPr>
            <p:cNvSpPr>
              <a:spLocks noChangeArrowheads="1"/>
            </p:cNvSpPr>
            <p:nvPr/>
          </p:nvSpPr>
          <p:spPr bwMode="auto">
            <a:xfrm>
              <a:off x="5729288" y="4824413"/>
              <a:ext cx="48561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spcAft>
                  <a:spcPts val="600"/>
                </a:spcAft>
              </a:pPr>
              <a:r>
                <a:rPr lang="ru-RU" altLang="ru-RU" sz="2000" dirty="0">
                  <a:solidFill>
                    <a:schemeClr val="tx1"/>
                  </a:solidFill>
                  <a:latin typeface="Montserrat" panose="00000500000000000000" pitchFamily="2" charset="-52"/>
                </a:rPr>
                <a:t>Программа теперь проверит остальные настройки</a:t>
              </a:r>
              <a:endParaRPr lang="ru-RU" altLang="ru-RU" sz="2000" b="0" dirty="0">
                <a:solidFill>
                  <a:schemeClr val="tx1"/>
                </a:solidFill>
                <a:latin typeface="Montserrat" panose="00000500000000000000" pitchFamily="2" charset="-52"/>
              </a:endParaRPr>
            </a:p>
          </p:txBody>
        </p:sp>
      </p:grpSp>
    </p:spTree>
    <p:extLst>
      <p:ext uri="{BB962C8B-B14F-4D97-AF65-F5344CB8AC3E}">
        <p14:creationId xmlns:p14="http://schemas.microsoft.com/office/powerpoint/2010/main" val="1475960140"/>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1" name="Скругленный прямоугольник 5">
            <a:extLst>
              <a:ext uri="{FF2B5EF4-FFF2-40B4-BE49-F238E27FC236}">
                <a16:creationId xmlns:a16="http://schemas.microsoft.com/office/drawing/2014/main" id="{D6C14028-81E9-42C8-954F-187D29175490}"/>
              </a:ext>
            </a:extLst>
          </p:cNvPr>
          <p:cNvSpPr/>
          <p:nvPr/>
        </p:nvSpPr>
        <p:spPr>
          <a:xfrm rot="16200000">
            <a:off x="7005721" y="-267760"/>
            <a:ext cx="4711437" cy="7632849"/>
          </a:xfrm>
          <a:prstGeom prst="roundRect">
            <a:avLst>
              <a:gd name="adj" fmla="val 4049"/>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a:extLst>
              <a:ext uri="{FF2B5EF4-FFF2-40B4-BE49-F238E27FC236}">
                <a16:creationId xmlns:a16="http://schemas.microsoft.com/office/drawing/2014/main" id="{7741F81C-E662-4C38-B8FD-2AD3C3EB9404}"/>
              </a:ext>
            </a:extLst>
          </p:cNvPr>
          <p:cNvSpPr>
            <a:spLocks noGrp="1"/>
          </p:cNvSpPr>
          <p:nvPr>
            <p:ph type="title"/>
          </p:nvPr>
        </p:nvSpPr>
        <p:spPr>
          <a:xfrm>
            <a:off x="2312988" y="107950"/>
            <a:ext cx="6904037"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1"/>
            <a:r>
              <a:rPr lang="ru-RU" sz="2800" kern="1200" dirty="0">
                <a:latin typeface="Montserrat ExtraBold" panose="00000900000000000000" pitchFamily="2" charset="-52"/>
                <a:ea typeface="+mj-ea"/>
                <a:cs typeface="+mj-cs"/>
              </a:rPr>
              <a:t>МАССОВАЯ ОБРАБОТКА ДОКУМЕНТОВ</a:t>
            </a:r>
          </a:p>
        </p:txBody>
      </p:sp>
      <p:sp>
        <p:nvSpPr>
          <p:cNvPr id="5" name="TextBox 4">
            <a:extLst>
              <a:ext uri="{FF2B5EF4-FFF2-40B4-BE49-F238E27FC236}">
                <a16:creationId xmlns:a16="http://schemas.microsoft.com/office/drawing/2014/main" id="{17CE0C6A-7E6C-4D62-B287-3E9B0829BFF1}"/>
              </a:ext>
            </a:extLst>
          </p:cNvPr>
          <p:cNvSpPr txBox="1"/>
          <p:nvPr/>
        </p:nvSpPr>
        <p:spPr>
          <a:xfrm>
            <a:off x="288429" y="1871935"/>
            <a:ext cx="3687228" cy="400110"/>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СОХРАНЕНИЕ И ПЕЧАТЬ</a:t>
            </a:r>
            <a:endParaRPr lang="ru-RU" sz="2000" b="1" dirty="0">
              <a:solidFill>
                <a:schemeClr val="tx1"/>
              </a:solidFill>
              <a:latin typeface="Montserrat Black" panose="00000A00000000000000" pitchFamily="2" charset="-52"/>
            </a:endParaRPr>
          </a:p>
        </p:txBody>
      </p:sp>
      <p:sp>
        <p:nvSpPr>
          <p:cNvPr id="6" name="TextBox 5">
            <a:extLst>
              <a:ext uri="{FF2B5EF4-FFF2-40B4-BE49-F238E27FC236}">
                <a16:creationId xmlns:a16="http://schemas.microsoft.com/office/drawing/2014/main" id="{08D0FFBE-3684-4821-BE84-3AC06FE5DDB6}"/>
              </a:ext>
            </a:extLst>
          </p:cNvPr>
          <p:cNvSpPr txBox="1"/>
          <p:nvPr/>
        </p:nvSpPr>
        <p:spPr>
          <a:xfrm>
            <a:off x="288175" y="2231975"/>
            <a:ext cx="3096597" cy="584775"/>
          </a:xfrm>
          <a:prstGeom prst="rect">
            <a:avLst/>
          </a:prstGeom>
          <a:noFill/>
        </p:spPr>
        <p:txBody>
          <a:bodyPr wrap="square" rtlCol="0">
            <a:spAutoFit/>
          </a:bodyPr>
          <a:lstStyle/>
          <a:p>
            <a:r>
              <a:rPr lang="ru-RU" sz="1600" dirty="0">
                <a:solidFill>
                  <a:schemeClr val="tx1"/>
                </a:solidFill>
                <a:latin typeface="Montserrat" panose="00000500000000000000" pitchFamily="2" charset="-52"/>
              </a:rPr>
              <a:t>Обработка любого количества документов </a:t>
            </a:r>
          </a:p>
        </p:txBody>
      </p:sp>
      <p:sp>
        <p:nvSpPr>
          <p:cNvPr id="7" name="TextBox 6">
            <a:extLst>
              <a:ext uri="{FF2B5EF4-FFF2-40B4-BE49-F238E27FC236}">
                <a16:creationId xmlns:a16="http://schemas.microsoft.com/office/drawing/2014/main" id="{712D526A-B4F8-400A-9BF9-8A7AE053CDD1}"/>
              </a:ext>
            </a:extLst>
          </p:cNvPr>
          <p:cNvSpPr txBox="1"/>
          <p:nvPr/>
        </p:nvSpPr>
        <p:spPr>
          <a:xfrm>
            <a:off x="360437" y="4218473"/>
            <a:ext cx="2613216" cy="400110"/>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ВЫБОР</a:t>
            </a:r>
            <a:r>
              <a:rPr lang="ru-RU" sz="2000" b="1" dirty="0">
                <a:solidFill>
                  <a:schemeClr val="tx1"/>
                </a:solidFill>
                <a:latin typeface="Montserrat Black" panose="00000A00000000000000" pitchFamily="2" charset="-52"/>
              </a:rPr>
              <a:t> ФАЙЛОВ</a:t>
            </a:r>
          </a:p>
        </p:txBody>
      </p:sp>
      <p:sp>
        <p:nvSpPr>
          <p:cNvPr id="8" name="TextBox 7">
            <a:extLst>
              <a:ext uri="{FF2B5EF4-FFF2-40B4-BE49-F238E27FC236}">
                <a16:creationId xmlns:a16="http://schemas.microsoft.com/office/drawing/2014/main" id="{B2114A8F-F88C-475D-81D2-8709B68039B8}"/>
              </a:ext>
            </a:extLst>
          </p:cNvPr>
          <p:cNvSpPr txBox="1"/>
          <p:nvPr/>
        </p:nvSpPr>
        <p:spPr>
          <a:xfrm>
            <a:off x="360183" y="4578513"/>
            <a:ext cx="3096597" cy="584775"/>
          </a:xfrm>
          <a:prstGeom prst="rect">
            <a:avLst/>
          </a:prstGeom>
          <a:noFill/>
        </p:spPr>
        <p:txBody>
          <a:bodyPr wrap="square" rtlCol="0">
            <a:spAutoFit/>
          </a:bodyPr>
          <a:lstStyle/>
          <a:p>
            <a:r>
              <a:rPr lang="ru-RU" sz="1600" b="1" dirty="0">
                <a:solidFill>
                  <a:schemeClr val="tx1"/>
                </a:solidFill>
                <a:latin typeface="Montserrat" panose="00000500000000000000" pitchFamily="2" charset="-52"/>
              </a:rPr>
              <a:t>Добавление в пакет и загрузка произвольных</a:t>
            </a:r>
          </a:p>
        </p:txBody>
      </p:sp>
      <p:pic>
        <p:nvPicPr>
          <p:cNvPr id="10" name="Рисунок 9">
            <a:extLst>
              <a:ext uri="{FF2B5EF4-FFF2-40B4-BE49-F238E27FC236}">
                <a16:creationId xmlns:a16="http://schemas.microsoft.com/office/drawing/2014/main" id="{0F3894E9-66A5-4396-85F3-63F0670CD881}"/>
              </a:ext>
            </a:extLst>
          </p:cNvPr>
          <p:cNvPicPr>
            <a:picLocks noChangeAspect="1"/>
          </p:cNvPicPr>
          <p:nvPr/>
        </p:nvPicPr>
        <p:blipFill>
          <a:blip r:embed="rId3"/>
          <a:stretch>
            <a:fillRect/>
          </a:stretch>
        </p:blipFill>
        <p:spPr>
          <a:xfrm>
            <a:off x="8641357" y="-576337"/>
            <a:ext cx="61739" cy="61739"/>
          </a:xfrm>
          <a:prstGeom prst="rect">
            <a:avLst/>
          </a:prstGeom>
        </p:spPr>
      </p:pic>
      <p:pic>
        <p:nvPicPr>
          <p:cNvPr id="11" name="Рисунок 10">
            <a:extLst>
              <a:ext uri="{FF2B5EF4-FFF2-40B4-BE49-F238E27FC236}">
                <a16:creationId xmlns:a16="http://schemas.microsoft.com/office/drawing/2014/main" id="{999D1BC8-4FC3-4F74-9B76-02A802E7A945}"/>
              </a:ext>
            </a:extLst>
          </p:cNvPr>
          <p:cNvPicPr>
            <a:picLocks noChangeAspect="1"/>
          </p:cNvPicPr>
          <p:nvPr/>
        </p:nvPicPr>
        <p:blipFill>
          <a:blip r:embed="rId3"/>
          <a:stretch>
            <a:fillRect/>
          </a:stretch>
        </p:blipFill>
        <p:spPr>
          <a:xfrm>
            <a:off x="8641357" y="-478288"/>
            <a:ext cx="61739" cy="61739"/>
          </a:xfrm>
          <a:prstGeom prst="rect">
            <a:avLst/>
          </a:prstGeom>
        </p:spPr>
      </p:pic>
      <p:pic>
        <p:nvPicPr>
          <p:cNvPr id="12" name="Рисунок 11">
            <a:extLst>
              <a:ext uri="{FF2B5EF4-FFF2-40B4-BE49-F238E27FC236}">
                <a16:creationId xmlns:a16="http://schemas.microsoft.com/office/drawing/2014/main" id="{735A0B48-BDA7-4BFB-8DAC-38A14FCA4AAD}"/>
              </a:ext>
            </a:extLst>
          </p:cNvPr>
          <p:cNvPicPr>
            <a:picLocks noChangeAspect="1"/>
          </p:cNvPicPr>
          <p:nvPr/>
        </p:nvPicPr>
        <p:blipFill>
          <a:blip r:embed="rId3"/>
          <a:stretch>
            <a:fillRect/>
          </a:stretch>
        </p:blipFill>
        <p:spPr>
          <a:xfrm>
            <a:off x="8641357" y="-380239"/>
            <a:ext cx="61739" cy="61739"/>
          </a:xfrm>
          <a:prstGeom prst="rect">
            <a:avLst/>
          </a:prstGeom>
        </p:spPr>
      </p:pic>
      <p:pic>
        <p:nvPicPr>
          <p:cNvPr id="17" name="Рисунок 16">
            <a:extLst>
              <a:ext uri="{FF2B5EF4-FFF2-40B4-BE49-F238E27FC236}">
                <a16:creationId xmlns:a16="http://schemas.microsoft.com/office/drawing/2014/main" id="{2DB0727A-ACBB-4454-B21F-15889F13A7C6}"/>
              </a:ext>
            </a:extLst>
          </p:cNvPr>
          <p:cNvPicPr>
            <a:picLocks noChangeAspect="1"/>
          </p:cNvPicPr>
          <p:nvPr/>
        </p:nvPicPr>
        <p:blipFill>
          <a:blip r:embed="rId4"/>
          <a:stretch>
            <a:fillRect/>
          </a:stretch>
        </p:blipFill>
        <p:spPr>
          <a:xfrm>
            <a:off x="5256981" y="1190781"/>
            <a:ext cx="4590636" cy="2353141"/>
          </a:xfrm>
          <a:prstGeom prst="roundRect">
            <a:avLst>
              <a:gd name="adj" fmla="val 4794"/>
            </a:avLst>
          </a:prstGeom>
        </p:spPr>
      </p:pic>
      <p:pic>
        <p:nvPicPr>
          <p:cNvPr id="19" name="Рисунок 18">
            <a:extLst>
              <a:ext uri="{FF2B5EF4-FFF2-40B4-BE49-F238E27FC236}">
                <a16:creationId xmlns:a16="http://schemas.microsoft.com/office/drawing/2014/main" id="{5178F35A-672C-4A9F-8675-4C65299B88DB}"/>
              </a:ext>
            </a:extLst>
          </p:cNvPr>
          <p:cNvPicPr>
            <a:picLocks noChangeAspect="1"/>
          </p:cNvPicPr>
          <p:nvPr/>
        </p:nvPicPr>
        <p:blipFill>
          <a:blip r:embed="rId5"/>
          <a:stretch>
            <a:fillRect/>
          </a:stretch>
        </p:blipFill>
        <p:spPr>
          <a:xfrm>
            <a:off x="5257736" y="3816151"/>
            <a:ext cx="4590636" cy="2364416"/>
          </a:xfrm>
          <a:prstGeom prst="roundRect">
            <a:avLst>
              <a:gd name="adj" fmla="val 4794"/>
            </a:avLst>
          </a:prstGeom>
        </p:spPr>
      </p:pic>
      <p:pic>
        <p:nvPicPr>
          <p:cNvPr id="22" name="Рисунок 21">
            <a:extLst>
              <a:ext uri="{FF2B5EF4-FFF2-40B4-BE49-F238E27FC236}">
                <a16:creationId xmlns:a16="http://schemas.microsoft.com/office/drawing/2014/main" id="{EF8FBE17-8763-4458-BE2D-CF32701C2BB3}"/>
              </a:ext>
            </a:extLst>
          </p:cNvPr>
          <p:cNvPicPr>
            <a:picLocks noChangeAspect="1"/>
          </p:cNvPicPr>
          <p:nvPr/>
        </p:nvPicPr>
        <p:blipFill>
          <a:blip r:embed="rId6"/>
          <a:stretch>
            <a:fillRect/>
          </a:stretch>
        </p:blipFill>
        <p:spPr>
          <a:xfrm rot="10800000">
            <a:off x="9217025" y="4773115"/>
            <a:ext cx="514115" cy="514115"/>
          </a:xfrm>
          <a:prstGeom prst="rect">
            <a:avLst/>
          </a:prstGeom>
          <a:effectLst>
            <a:outerShdw blurRad="292100" dist="38100" dir="5400000" algn="t" rotWithShape="0">
              <a:prstClr val="black">
                <a:alpha val="24000"/>
              </a:prstClr>
            </a:outerShdw>
          </a:effectLst>
        </p:spPr>
      </p:pic>
      <p:pic>
        <p:nvPicPr>
          <p:cNvPr id="23" name="Рисунок 22">
            <a:extLst>
              <a:ext uri="{FF2B5EF4-FFF2-40B4-BE49-F238E27FC236}">
                <a16:creationId xmlns:a16="http://schemas.microsoft.com/office/drawing/2014/main" id="{79AED064-7990-4E79-976A-53766FA46C67}"/>
              </a:ext>
            </a:extLst>
          </p:cNvPr>
          <p:cNvPicPr>
            <a:picLocks noChangeAspect="1"/>
          </p:cNvPicPr>
          <p:nvPr/>
        </p:nvPicPr>
        <p:blipFill>
          <a:blip r:embed="rId6"/>
          <a:stretch>
            <a:fillRect/>
          </a:stretch>
        </p:blipFill>
        <p:spPr>
          <a:xfrm>
            <a:off x="5599274" y="1428057"/>
            <a:ext cx="514115" cy="514115"/>
          </a:xfrm>
          <a:prstGeom prst="rect">
            <a:avLst/>
          </a:prstGeom>
          <a:effectLst>
            <a:outerShdw blurRad="292100" dist="38100" dir="5400000" algn="t" rotWithShape="0">
              <a:prstClr val="black">
                <a:alpha val="24000"/>
              </a:prstClr>
            </a:outerShdw>
          </a:effectLst>
        </p:spPr>
      </p:pic>
    </p:spTree>
    <p:extLst>
      <p:ext uri="{BB962C8B-B14F-4D97-AF65-F5344CB8AC3E}">
        <p14:creationId xmlns:p14="http://schemas.microsoft.com/office/powerpoint/2010/main" val="3973251947"/>
      </p:ext>
    </p:extLst>
  </p:cSld>
  <p:clrMapOvr>
    <a:masterClrMapping/>
  </p:clrMapOvr>
  <p:transition spd="slow">
    <p:strips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1" name="Заголовок 3">
            <a:extLst>
              <a:ext uri="{FF2B5EF4-FFF2-40B4-BE49-F238E27FC236}">
                <a16:creationId xmlns:a16="http://schemas.microsoft.com/office/drawing/2014/main" id="{24CA0474-F7B4-4A5C-B3CA-7E12795CD9E7}"/>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РАЗВИТИЕ 1С-ЭДО</a:t>
            </a:r>
          </a:p>
        </p:txBody>
      </p:sp>
      <p:sp>
        <p:nvSpPr>
          <p:cNvPr id="17" name="Овал 16">
            <a:extLst>
              <a:ext uri="{FF2B5EF4-FFF2-40B4-BE49-F238E27FC236}">
                <a16:creationId xmlns:a16="http://schemas.microsoft.com/office/drawing/2014/main" id="{83807D83-5C62-4DB3-A6DA-70C2479B29C7}"/>
              </a:ext>
            </a:extLst>
          </p:cNvPr>
          <p:cNvSpPr/>
          <p:nvPr/>
        </p:nvSpPr>
        <p:spPr>
          <a:xfrm>
            <a:off x="288429" y="1706787"/>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3B644B15-3D15-42EF-A343-2BAC80782AFA}"/>
              </a:ext>
            </a:extLst>
          </p:cNvPr>
          <p:cNvSpPr/>
          <p:nvPr/>
        </p:nvSpPr>
        <p:spPr>
          <a:xfrm>
            <a:off x="1313368" y="1583903"/>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07E32A73-BD16-443D-83DE-E70A380E7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08" y="2173366"/>
            <a:ext cx="720000" cy="720000"/>
          </a:xfrm>
          <a:prstGeom prst="rect">
            <a:avLst/>
          </a:prstGeom>
        </p:spPr>
      </p:pic>
      <p:sp>
        <p:nvSpPr>
          <p:cNvPr id="21" name="TextBox 20">
            <a:extLst>
              <a:ext uri="{FF2B5EF4-FFF2-40B4-BE49-F238E27FC236}">
                <a16:creationId xmlns:a16="http://schemas.microsoft.com/office/drawing/2014/main" id="{4F253317-F9B2-4D14-9993-6B7622C761A8}"/>
              </a:ext>
            </a:extLst>
          </p:cNvPr>
          <p:cNvSpPr txBox="1"/>
          <p:nvPr/>
        </p:nvSpPr>
        <p:spPr>
          <a:xfrm>
            <a:off x="2033368" y="1938223"/>
            <a:ext cx="3065735" cy="1123384"/>
          </a:xfrm>
          <a:prstGeom prst="rect">
            <a:avLst/>
          </a:prstGeom>
          <a:noFill/>
        </p:spPr>
        <p:txBody>
          <a:bodyPr wrap="square">
            <a:spAutoFit/>
          </a:bodyPr>
          <a:lstStyle/>
          <a:p>
            <a:pPr>
              <a:buClr>
                <a:srgbClr val="C00000"/>
              </a:buClr>
              <a:defRPr/>
            </a:pPr>
            <a:r>
              <a:rPr lang="ru-RU" sz="2800" dirty="0">
                <a:solidFill>
                  <a:srgbClr val="FFDE07"/>
                </a:solidFill>
                <a:latin typeface="Montserrat ExtraBold" pitchFamily="2" charset="0"/>
              </a:rPr>
              <a:t>РЕГУЛЯРНОЕ</a:t>
            </a:r>
            <a:br>
              <a:rPr lang="ru-RU" sz="2800" dirty="0">
                <a:solidFill>
                  <a:srgbClr val="FFDE07"/>
                </a:solidFill>
                <a:latin typeface="Montserrat ExtraBold" pitchFamily="2" charset="0"/>
              </a:rPr>
            </a:br>
            <a:r>
              <a:rPr lang="ru-RU" sz="2800" dirty="0">
                <a:solidFill>
                  <a:srgbClr val="FFDE07"/>
                </a:solidFill>
                <a:latin typeface="Montserrat ExtraBold" pitchFamily="2" charset="0"/>
              </a:rPr>
              <a:t>ОБНОВЛЕНИЕ</a:t>
            </a:r>
            <a:br>
              <a:rPr lang="ru-RU" dirty="0"/>
            </a:br>
            <a:r>
              <a:rPr lang="ru-RU" sz="1100" dirty="0">
                <a:solidFill>
                  <a:schemeClr val="tx1"/>
                </a:solidFill>
                <a:latin typeface="Montserrat" panose="00000500000000000000" pitchFamily="2" charset="-52"/>
              </a:rPr>
              <a:t>РАЗ В 2-3 НЕДЕЛИ</a:t>
            </a:r>
          </a:p>
        </p:txBody>
      </p:sp>
      <p:sp>
        <p:nvSpPr>
          <p:cNvPr id="22" name="Овал 21">
            <a:extLst>
              <a:ext uri="{FF2B5EF4-FFF2-40B4-BE49-F238E27FC236}">
                <a16:creationId xmlns:a16="http://schemas.microsoft.com/office/drawing/2014/main" id="{483748ED-BB8E-48E5-91FB-46288E0E0741}"/>
              </a:ext>
            </a:extLst>
          </p:cNvPr>
          <p:cNvSpPr/>
          <p:nvPr/>
        </p:nvSpPr>
        <p:spPr>
          <a:xfrm>
            <a:off x="5759406" y="1690955"/>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37C815F8-5C62-4BD7-92A8-3CFBD9C28B01}"/>
              </a:ext>
            </a:extLst>
          </p:cNvPr>
          <p:cNvSpPr/>
          <p:nvPr/>
        </p:nvSpPr>
        <p:spPr>
          <a:xfrm>
            <a:off x="6784345" y="1568071"/>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48FC90E-C39D-48F7-B71C-634375DE1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985" y="2157534"/>
            <a:ext cx="720000" cy="720000"/>
          </a:xfrm>
          <a:prstGeom prst="rect">
            <a:avLst/>
          </a:prstGeom>
        </p:spPr>
      </p:pic>
      <p:sp>
        <p:nvSpPr>
          <p:cNvPr id="28" name="TextBox 27">
            <a:extLst>
              <a:ext uri="{FF2B5EF4-FFF2-40B4-BE49-F238E27FC236}">
                <a16:creationId xmlns:a16="http://schemas.microsoft.com/office/drawing/2014/main" id="{596B7978-D7B1-4149-BD3C-0D483D64AD0C}"/>
              </a:ext>
            </a:extLst>
          </p:cNvPr>
          <p:cNvSpPr txBox="1"/>
          <p:nvPr/>
        </p:nvSpPr>
        <p:spPr>
          <a:xfrm>
            <a:off x="7690483" y="1934912"/>
            <a:ext cx="3065735" cy="1107996"/>
          </a:xfrm>
          <a:prstGeom prst="rect">
            <a:avLst/>
          </a:prstGeom>
          <a:noFill/>
        </p:spPr>
        <p:txBody>
          <a:bodyPr wrap="square">
            <a:spAutoFit/>
          </a:bodyPr>
          <a:lstStyle/>
          <a:p>
            <a:pPr>
              <a:spcBef>
                <a:spcPts val="300"/>
              </a:spcBef>
              <a:buClr>
                <a:srgbClr val="C00000"/>
              </a:buClr>
              <a:defRPr/>
            </a:pPr>
            <a:r>
              <a:rPr lang="ru-RU" sz="2800" dirty="0">
                <a:solidFill>
                  <a:srgbClr val="FFDE07"/>
                </a:solidFill>
                <a:latin typeface="Montserrat ExtraBold" pitchFamily="2" charset="0"/>
              </a:rPr>
              <a:t>ПРИОРИТЕТЫ</a:t>
            </a:r>
            <a:br>
              <a:rPr lang="ru-RU" dirty="0"/>
            </a:br>
            <a:r>
              <a:rPr lang="ru-RU" sz="1100" dirty="0">
                <a:solidFill>
                  <a:schemeClr val="tx1"/>
                </a:solidFill>
                <a:latin typeface="Montserrat" panose="00000500000000000000" pitchFamily="2" charset="-52"/>
              </a:rPr>
              <a:t>ЗАКОНОДАТЕЛЬСТВО</a:t>
            </a:r>
          </a:p>
          <a:p>
            <a:pPr>
              <a:spcBef>
                <a:spcPts val="300"/>
              </a:spcBef>
              <a:buClr>
                <a:srgbClr val="C00000"/>
              </a:buClr>
              <a:defRPr/>
            </a:pPr>
            <a:r>
              <a:rPr lang="ru-RU" sz="1100" dirty="0">
                <a:solidFill>
                  <a:schemeClr val="tx1"/>
                </a:solidFill>
                <a:latin typeface="Montserrat" panose="00000500000000000000" pitchFamily="2" charset="-52"/>
              </a:rPr>
              <a:t>СТАБИЛЬНОСТЬ</a:t>
            </a:r>
          </a:p>
          <a:p>
            <a:pPr>
              <a:spcBef>
                <a:spcPts val="300"/>
              </a:spcBef>
              <a:buClr>
                <a:srgbClr val="C00000"/>
              </a:buClr>
              <a:defRPr/>
            </a:pPr>
            <a:r>
              <a:rPr lang="ru-RU" sz="1100" dirty="0">
                <a:solidFill>
                  <a:schemeClr val="tx1"/>
                </a:solidFill>
                <a:latin typeface="Montserrat" panose="00000500000000000000" pitchFamily="2" charset="-52"/>
              </a:rPr>
              <a:t>ОЖИДАЕМЫЕ УЛУЧШЕНИЯ</a:t>
            </a:r>
          </a:p>
        </p:txBody>
      </p:sp>
      <p:sp>
        <p:nvSpPr>
          <p:cNvPr id="20" name="TextBox 2">
            <a:extLst>
              <a:ext uri="{FF2B5EF4-FFF2-40B4-BE49-F238E27FC236}">
                <a16:creationId xmlns:a16="http://schemas.microsoft.com/office/drawing/2014/main" id="{A565A73B-C370-45C1-A7F1-8469D8D77825}"/>
              </a:ext>
            </a:extLst>
          </p:cNvPr>
          <p:cNvSpPr txBox="1">
            <a:spLocks noChangeArrowheads="1"/>
          </p:cNvSpPr>
          <p:nvPr/>
        </p:nvSpPr>
        <p:spPr bwMode="auto">
          <a:xfrm>
            <a:off x="288429" y="3906788"/>
            <a:ext cx="2116800" cy="1310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a:solidFill>
                  <a:srgbClr val="FFDE07"/>
                </a:solidFill>
                <a:latin typeface="Montserrat Medium" panose="00000600000000000000" pitchFamily="2" charset="-5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ru-RU" sz="3200" dirty="0">
                <a:latin typeface="Montserrat ExtraBold" panose="00000900000000000000" pitchFamily="2" charset="-52"/>
              </a:rPr>
              <a:t>1.9.15.33</a:t>
            </a:r>
          </a:p>
          <a:p>
            <a:endParaRPr lang="ru-RU" sz="1000" dirty="0">
              <a:solidFill>
                <a:schemeClr val="tx1"/>
              </a:solidFill>
              <a:latin typeface="Montserrat Light" panose="00000400000000000000" pitchFamily="2" charset="-52"/>
            </a:endParaRPr>
          </a:p>
          <a:p>
            <a:pPr marL="180975" lvl="1" indent="-180975">
              <a:spcBef>
                <a:spcPts val="500"/>
              </a:spcBef>
              <a:buClr>
                <a:srgbClr val="C00000"/>
              </a:buClr>
              <a:buFont typeface="Futura PT Demi" panose="020B0702020204020303" pitchFamily="34" charset="0"/>
              <a:buChar char="»"/>
              <a:defRPr/>
            </a:pPr>
            <a:r>
              <a:rPr lang="ru-RU" altLang="ru-RU" sz="1100" dirty="0">
                <a:solidFill>
                  <a:schemeClr val="tx1"/>
                </a:solidFill>
                <a:latin typeface="Montserrat" panose="00000500000000000000" pitchFamily="2" charset="-52"/>
              </a:rPr>
              <a:t>Пересмотр алгоритма подписания ЭД при агентской схеме</a:t>
            </a:r>
            <a:endParaRPr lang="en-US" altLang="ru-RU" sz="1100" dirty="0">
              <a:solidFill>
                <a:schemeClr val="tx1"/>
              </a:solidFill>
              <a:latin typeface="Montserrat" panose="00000500000000000000" pitchFamily="2" charset="-52"/>
            </a:endParaRPr>
          </a:p>
        </p:txBody>
      </p:sp>
      <p:pic>
        <p:nvPicPr>
          <p:cNvPr id="24" name="Рисунок 23">
            <a:extLst>
              <a:ext uri="{FF2B5EF4-FFF2-40B4-BE49-F238E27FC236}">
                <a16:creationId xmlns:a16="http://schemas.microsoft.com/office/drawing/2014/main" id="{0244EAA0-E0BB-4C9F-8417-8B9A1B77459A}"/>
              </a:ext>
            </a:extLst>
          </p:cNvPr>
          <p:cNvPicPr>
            <a:picLocks noChangeAspect="1"/>
          </p:cNvPicPr>
          <p:nvPr/>
        </p:nvPicPr>
        <p:blipFill>
          <a:blip r:embed="rId5"/>
          <a:stretch>
            <a:fillRect/>
          </a:stretch>
        </p:blipFill>
        <p:spPr>
          <a:xfrm>
            <a:off x="2198423" y="4027756"/>
            <a:ext cx="345167" cy="345167"/>
          </a:xfrm>
          <a:prstGeom prst="rect">
            <a:avLst/>
          </a:prstGeom>
          <a:effectLst>
            <a:outerShdw blurRad="292100" dist="38100" dir="5400000" algn="t" rotWithShape="0">
              <a:prstClr val="black">
                <a:alpha val="24000"/>
              </a:prstClr>
            </a:outerShdw>
          </a:effectLst>
        </p:spPr>
      </p:pic>
      <p:sp>
        <p:nvSpPr>
          <p:cNvPr id="25" name="TextBox 2">
            <a:extLst>
              <a:ext uri="{FF2B5EF4-FFF2-40B4-BE49-F238E27FC236}">
                <a16:creationId xmlns:a16="http://schemas.microsoft.com/office/drawing/2014/main" id="{DBBCF563-4EFE-45A4-BCFF-36D1FFC63C31}"/>
              </a:ext>
            </a:extLst>
          </p:cNvPr>
          <p:cNvSpPr txBox="1">
            <a:spLocks noChangeArrowheads="1"/>
          </p:cNvSpPr>
          <p:nvPr/>
        </p:nvSpPr>
        <p:spPr bwMode="auto">
          <a:xfrm>
            <a:off x="2540819" y="3888159"/>
            <a:ext cx="2115485" cy="1931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a:solidFill>
                  <a:srgbClr val="FFDE07"/>
                </a:solidFill>
                <a:latin typeface="Montserrat Medium" panose="00000600000000000000" pitchFamily="2" charset="-5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ru-RU" sz="3200" dirty="0">
                <a:latin typeface="Montserrat ExtraBold" panose="00000900000000000000" pitchFamily="2" charset="-52"/>
              </a:rPr>
              <a:t>1.9.15.47</a:t>
            </a:r>
          </a:p>
          <a:p>
            <a:endParaRPr lang="ru-RU" sz="1000" dirty="0">
              <a:solidFill>
                <a:schemeClr val="tx1"/>
              </a:solidFill>
              <a:latin typeface="Montserrat Light" panose="00000400000000000000" pitchFamily="2" charset="-52"/>
            </a:endParaRPr>
          </a:p>
          <a:p>
            <a:pPr marL="180975" lvl="1" indent="-180975">
              <a:spcBef>
                <a:spcPts val="500"/>
              </a:spcBef>
              <a:buClr>
                <a:srgbClr val="C00000"/>
              </a:buClr>
              <a:buFont typeface="Futura PT Demi" panose="020B0702020204020303" pitchFamily="34" charset="0"/>
              <a:buChar char="»"/>
              <a:defRPr/>
            </a:pPr>
            <a:r>
              <a:rPr lang="ru-RU" altLang="ru-RU" sz="1100" dirty="0">
                <a:solidFill>
                  <a:schemeClr val="tx1"/>
                </a:solidFill>
                <a:latin typeface="Montserrat" panose="00000500000000000000" pitchFamily="2" charset="-52"/>
              </a:rPr>
              <a:t>Детализация сообщений</a:t>
            </a:r>
            <a:br>
              <a:rPr lang="ru-RU" altLang="ru-RU" sz="1100" dirty="0">
                <a:solidFill>
                  <a:schemeClr val="tx1"/>
                </a:solidFill>
                <a:latin typeface="Montserrat" panose="00000500000000000000" pitchFamily="2" charset="-52"/>
              </a:rPr>
            </a:br>
            <a:r>
              <a:rPr lang="ru-RU" altLang="ru-RU" sz="1100" dirty="0">
                <a:solidFill>
                  <a:schemeClr val="tx1"/>
                </a:solidFill>
                <a:latin typeface="Montserrat" panose="00000500000000000000" pitchFamily="2" charset="-52"/>
              </a:rPr>
              <a:t>от сервиса 1С-ЭДО</a:t>
            </a:r>
          </a:p>
          <a:p>
            <a:pPr marL="180975" lvl="1" indent="-180975">
              <a:spcBef>
                <a:spcPts val="500"/>
              </a:spcBef>
              <a:buClr>
                <a:srgbClr val="C00000"/>
              </a:buClr>
              <a:buFont typeface="Futura PT Demi" panose="020B0702020204020303" pitchFamily="34" charset="0"/>
              <a:buChar char="»"/>
              <a:defRPr/>
            </a:pPr>
            <a:r>
              <a:rPr lang="ru-RU" altLang="ru-RU" sz="1100" dirty="0">
                <a:solidFill>
                  <a:schemeClr val="tx1"/>
                </a:solidFill>
                <a:latin typeface="Montserrat" panose="00000500000000000000" pitchFamily="2" charset="-52"/>
              </a:rPr>
              <a:t>Паспортные данные</a:t>
            </a:r>
            <a:br>
              <a:rPr lang="ru-RU" altLang="ru-RU" sz="1100" dirty="0">
                <a:solidFill>
                  <a:schemeClr val="tx1"/>
                </a:solidFill>
                <a:latin typeface="Montserrat" panose="00000500000000000000" pitchFamily="2" charset="-52"/>
              </a:rPr>
            </a:br>
            <a:r>
              <a:rPr lang="ru-RU" altLang="ru-RU" sz="1100" dirty="0">
                <a:solidFill>
                  <a:schemeClr val="tx1"/>
                </a:solidFill>
                <a:latin typeface="Montserrat" panose="00000500000000000000" pitchFamily="2" charset="-52"/>
              </a:rPr>
              <a:t>в МЧД: новые правила</a:t>
            </a:r>
          </a:p>
          <a:p>
            <a:pPr marL="252000" lvl="1" indent="-252000">
              <a:spcBef>
                <a:spcPts val="500"/>
              </a:spcBef>
              <a:buClr>
                <a:srgbClr val="C00000"/>
              </a:buClr>
              <a:buFont typeface="Futura PT Demi" panose="020B0702020204020303" pitchFamily="34" charset="0"/>
              <a:buChar char="»"/>
              <a:defRPr/>
            </a:pPr>
            <a:endParaRPr lang="en-US" altLang="ru-RU" sz="1000" b="0" dirty="0">
              <a:solidFill>
                <a:schemeClr val="tx1"/>
              </a:solidFill>
              <a:latin typeface="Montserrat Medium" panose="00000600000000000000" pitchFamily="2" charset="-52"/>
            </a:endParaRPr>
          </a:p>
        </p:txBody>
      </p:sp>
      <p:pic>
        <p:nvPicPr>
          <p:cNvPr id="26" name="Рисунок 25">
            <a:extLst>
              <a:ext uri="{FF2B5EF4-FFF2-40B4-BE49-F238E27FC236}">
                <a16:creationId xmlns:a16="http://schemas.microsoft.com/office/drawing/2014/main" id="{C4C720AE-64E4-4954-B96F-C9BBC7CE9EBE}"/>
              </a:ext>
            </a:extLst>
          </p:cNvPr>
          <p:cNvPicPr>
            <a:picLocks noChangeAspect="1"/>
          </p:cNvPicPr>
          <p:nvPr/>
        </p:nvPicPr>
        <p:blipFill>
          <a:blip r:embed="rId5"/>
          <a:stretch>
            <a:fillRect/>
          </a:stretch>
        </p:blipFill>
        <p:spPr>
          <a:xfrm>
            <a:off x="4446513" y="4027755"/>
            <a:ext cx="345167" cy="345167"/>
          </a:xfrm>
          <a:prstGeom prst="rect">
            <a:avLst/>
          </a:prstGeom>
          <a:effectLst>
            <a:outerShdw blurRad="292100" dist="38100" dir="5400000" algn="t" rotWithShape="0">
              <a:prstClr val="black">
                <a:alpha val="24000"/>
              </a:prstClr>
            </a:outerShdw>
          </a:effectLst>
        </p:spPr>
      </p:pic>
      <p:sp>
        <p:nvSpPr>
          <p:cNvPr id="27" name="TextBox 2">
            <a:extLst>
              <a:ext uri="{FF2B5EF4-FFF2-40B4-BE49-F238E27FC236}">
                <a16:creationId xmlns:a16="http://schemas.microsoft.com/office/drawing/2014/main" id="{A14C11C5-259C-47EB-9284-FDD996DA0F20}"/>
              </a:ext>
            </a:extLst>
          </p:cNvPr>
          <p:cNvSpPr txBox="1">
            <a:spLocks noChangeArrowheads="1"/>
          </p:cNvSpPr>
          <p:nvPr/>
        </p:nvSpPr>
        <p:spPr bwMode="auto">
          <a:xfrm>
            <a:off x="4791894" y="3895862"/>
            <a:ext cx="2115485" cy="1359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a:solidFill>
                  <a:srgbClr val="FFDE07"/>
                </a:solidFill>
                <a:latin typeface="Montserrat Medium" panose="00000600000000000000" pitchFamily="2" charset="-5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ru-RU" sz="3200" dirty="0">
                <a:latin typeface="Montserrat ExtraBold" panose="00000900000000000000" pitchFamily="2" charset="-52"/>
              </a:rPr>
              <a:t>1.9.15.65</a:t>
            </a:r>
          </a:p>
          <a:p>
            <a:endParaRPr lang="ru-RU" sz="1000" dirty="0">
              <a:solidFill>
                <a:schemeClr val="tx1"/>
              </a:solidFill>
              <a:latin typeface="Montserrat Light" panose="00000400000000000000" pitchFamily="2" charset="-52"/>
            </a:endParaRPr>
          </a:p>
          <a:p>
            <a:pPr marL="180975" lvl="1" indent="-180975">
              <a:spcBef>
                <a:spcPts val="500"/>
              </a:spcBef>
              <a:buClr>
                <a:srgbClr val="C00000"/>
              </a:buClr>
              <a:buFont typeface="Futura PT Demi" panose="020B0702020204020303" pitchFamily="34" charset="0"/>
              <a:buChar char="»"/>
              <a:defRPr/>
            </a:pPr>
            <a:r>
              <a:rPr lang="ru-RU" altLang="ru-RU" sz="1100" dirty="0">
                <a:solidFill>
                  <a:schemeClr val="tx1"/>
                </a:solidFill>
                <a:latin typeface="Montserrat" panose="00000500000000000000" pitchFamily="2" charset="-52"/>
              </a:rPr>
              <a:t>Массовая смена настроек ЭДО</a:t>
            </a:r>
          </a:p>
          <a:p>
            <a:pPr marL="252000" lvl="1" indent="-252000">
              <a:spcBef>
                <a:spcPts val="500"/>
              </a:spcBef>
              <a:buClr>
                <a:srgbClr val="C00000"/>
              </a:buClr>
              <a:buFont typeface="Futura PT Demi" panose="020B0702020204020303" pitchFamily="34" charset="0"/>
              <a:buChar char="»"/>
              <a:defRPr/>
            </a:pPr>
            <a:endParaRPr lang="en-US" altLang="ru-RU" sz="1000" b="0" dirty="0">
              <a:solidFill>
                <a:schemeClr val="tx1"/>
              </a:solidFill>
              <a:latin typeface="Montserrat Medium" panose="00000600000000000000" pitchFamily="2" charset="-52"/>
            </a:endParaRPr>
          </a:p>
        </p:txBody>
      </p:sp>
      <p:pic>
        <p:nvPicPr>
          <p:cNvPr id="29" name="Рисунок 28">
            <a:extLst>
              <a:ext uri="{FF2B5EF4-FFF2-40B4-BE49-F238E27FC236}">
                <a16:creationId xmlns:a16="http://schemas.microsoft.com/office/drawing/2014/main" id="{3E9AE5E9-D097-45E1-BF64-7A6424B4637B}"/>
              </a:ext>
            </a:extLst>
          </p:cNvPr>
          <p:cNvPicPr>
            <a:picLocks noChangeAspect="1"/>
          </p:cNvPicPr>
          <p:nvPr/>
        </p:nvPicPr>
        <p:blipFill>
          <a:blip r:embed="rId5"/>
          <a:stretch>
            <a:fillRect/>
          </a:stretch>
        </p:blipFill>
        <p:spPr>
          <a:xfrm>
            <a:off x="6697802" y="4027754"/>
            <a:ext cx="345167" cy="345167"/>
          </a:xfrm>
          <a:prstGeom prst="rect">
            <a:avLst/>
          </a:prstGeom>
          <a:effectLst>
            <a:outerShdw blurRad="292100" dist="38100" dir="5400000" algn="t" rotWithShape="0">
              <a:prstClr val="black">
                <a:alpha val="24000"/>
              </a:prstClr>
            </a:outerShdw>
          </a:effectLst>
        </p:spPr>
      </p:pic>
      <p:sp>
        <p:nvSpPr>
          <p:cNvPr id="30" name="TextBox 2">
            <a:extLst>
              <a:ext uri="{FF2B5EF4-FFF2-40B4-BE49-F238E27FC236}">
                <a16:creationId xmlns:a16="http://schemas.microsoft.com/office/drawing/2014/main" id="{45AC891D-DE6C-4F45-AE48-983F07486D45}"/>
              </a:ext>
            </a:extLst>
          </p:cNvPr>
          <p:cNvSpPr txBox="1">
            <a:spLocks noChangeArrowheads="1"/>
          </p:cNvSpPr>
          <p:nvPr/>
        </p:nvSpPr>
        <p:spPr bwMode="auto">
          <a:xfrm>
            <a:off x="7042969" y="3888581"/>
            <a:ext cx="2115485" cy="1359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a:solidFill>
                  <a:srgbClr val="FFDE07"/>
                </a:solidFill>
                <a:latin typeface="Montserrat Medium" panose="00000600000000000000" pitchFamily="2" charset="-5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ru-RU" sz="3200" dirty="0">
                <a:latin typeface="Montserrat ExtraBold" panose="00000900000000000000" pitchFamily="2" charset="-52"/>
              </a:rPr>
              <a:t>1.9.15.82</a:t>
            </a:r>
          </a:p>
          <a:p>
            <a:endParaRPr lang="ru-RU" sz="1000" dirty="0">
              <a:solidFill>
                <a:schemeClr val="tx1"/>
              </a:solidFill>
              <a:latin typeface="Montserrat Light" panose="00000400000000000000" pitchFamily="2" charset="-52"/>
            </a:endParaRPr>
          </a:p>
          <a:p>
            <a:pPr marL="180975" lvl="1" indent="-180975">
              <a:spcBef>
                <a:spcPts val="500"/>
              </a:spcBef>
              <a:buClr>
                <a:srgbClr val="C00000"/>
              </a:buClr>
              <a:buFont typeface="Futura PT Demi" panose="020B0702020204020303" pitchFamily="34" charset="0"/>
              <a:buChar char="»"/>
              <a:defRPr/>
            </a:pPr>
            <a:r>
              <a:rPr lang="ru-RU" altLang="ru-RU" sz="1100" dirty="0">
                <a:solidFill>
                  <a:schemeClr val="tx1"/>
                </a:solidFill>
                <a:latin typeface="Montserrat" panose="00000500000000000000" pitchFamily="2" charset="-52"/>
              </a:rPr>
              <a:t>Трансграничный</a:t>
            </a:r>
            <a:br>
              <a:rPr lang="ru-RU" altLang="ru-RU" sz="1100" dirty="0">
                <a:solidFill>
                  <a:schemeClr val="tx1"/>
                </a:solidFill>
                <a:latin typeface="Montserrat" panose="00000500000000000000" pitchFamily="2" charset="-52"/>
              </a:rPr>
            </a:br>
            <a:r>
              <a:rPr lang="ru-RU" altLang="ru-RU" sz="1100" dirty="0">
                <a:solidFill>
                  <a:schemeClr val="tx1"/>
                </a:solidFill>
                <a:latin typeface="Montserrat" panose="00000500000000000000" pitchFamily="2" charset="-52"/>
              </a:rPr>
              <a:t>ЭДО с РБ</a:t>
            </a:r>
          </a:p>
          <a:p>
            <a:pPr marL="252000" lvl="1" indent="-252000">
              <a:spcBef>
                <a:spcPts val="500"/>
              </a:spcBef>
              <a:buClr>
                <a:srgbClr val="C00000"/>
              </a:buClr>
              <a:buFont typeface="Futura PT Demi" panose="020B0702020204020303" pitchFamily="34" charset="0"/>
              <a:buChar char="»"/>
              <a:defRPr/>
            </a:pPr>
            <a:endParaRPr lang="en-US" altLang="ru-RU" sz="1000" b="0" dirty="0">
              <a:solidFill>
                <a:schemeClr val="tx1"/>
              </a:solidFill>
              <a:latin typeface="Montserrat Medium" panose="00000600000000000000" pitchFamily="2" charset="-52"/>
            </a:endParaRPr>
          </a:p>
        </p:txBody>
      </p:sp>
      <p:sp>
        <p:nvSpPr>
          <p:cNvPr id="31" name="TextBox 2">
            <a:extLst>
              <a:ext uri="{FF2B5EF4-FFF2-40B4-BE49-F238E27FC236}">
                <a16:creationId xmlns:a16="http://schemas.microsoft.com/office/drawing/2014/main" id="{95CFEF16-462A-4621-8192-6ECDE6A0A207}"/>
              </a:ext>
            </a:extLst>
          </p:cNvPr>
          <p:cNvSpPr txBox="1">
            <a:spLocks noChangeArrowheads="1"/>
          </p:cNvSpPr>
          <p:nvPr/>
        </p:nvSpPr>
        <p:spPr bwMode="auto">
          <a:xfrm>
            <a:off x="9341295" y="3888159"/>
            <a:ext cx="2116800" cy="1544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a:solidFill>
                  <a:srgbClr val="FFDE07"/>
                </a:solidFill>
                <a:latin typeface="Montserrat Medium" panose="00000600000000000000" pitchFamily="2" charset="-5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ru-RU" sz="3200" dirty="0">
                <a:latin typeface="Montserrat ExtraBold" panose="00000900000000000000" pitchFamily="2" charset="-52"/>
              </a:rPr>
              <a:t>1.9.15.90</a:t>
            </a:r>
          </a:p>
          <a:p>
            <a:endParaRPr lang="ru-RU" sz="1000" dirty="0">
              <a:solidFill>
                <a:schemeClr val="tx1"/>
              </a:solidFill>
              <a:latin typeface="Montserrat Light" panose="00000400000000000000" pitchFamily="2" charset="-52"/>
            </a:endParaRPr>
          </a:p>
          <a:p>
            <a:pPr marL="180975" lvl="1" indent="-180975">
              <a:spcBef>
                <a:spcPts val="500"/>
              </a:spcBef>
              <a:buClr>
                <a:srgbClr val="C00000"/>
              </a:buClr>
              <a:buFont typeface="Futura PT Demi" panose="020B0702020204020303" pitchFamily="34" charset="0"/>
              <a:buChar char="»"/>
              <a:defRPr/>
            </a:pPr>
            <a:r>
              <a:rPr lang="ru-RU" altLang="ru-RU" sz="1100" dirty="0">
                <a:solidFill>
                  <a:schemeClr val="tx1"/>
                </a:solidFill>
                <a:latin typeface="Montserrat" panose="00000500000000000000" pitchFamily="2" charset="-52"/>
              </a:rPr>
              <a:t>Поддержка новых ставок НДС</a:t>
            </a:r>
          </a:p>
          <a:p>
            <a:pPr marL="180975" lvl="1" indent="-180975">
              <a:spcBef>
                <a:spcPts val="500"/>
              </a:spcBef>
              <a:buClr>
                <a:srgbClr val="C00000"/>
              </a:buClr>
              <a:buFont typeface="Futura PT Demi" panose="020B0702020204020303" pitchFamily="34" charset="0"/>
              <a:buChar char="»"/>
              <a:defRPr/>
            </a:pPr>
            <a:r>
              <a:rPr lang="ru-RU" altLang="ru-RU" sz="1100" dirty="0">
                <a:solidFill>
                  <a:schemeClr val="tx1"/>
                </a:solidFill>
                <a:latin typeface="Montserrat" panose="00000500000000000000" pitchFamily="2" charset="-52"/>
              </a:rPr>
              <a:t>Отмена форматов</a:t>
            </a:r>
            <a:br>
              <a:rPr lang="ru-RU" altLang="ru-RU" sz="1100" dirty="0">
                <a:solidFill>
                  <a:schemeClr val="tx1"/>
                </a:solidFill>
                <a:latin typeface="Montserrat" panose="00000500000000000000" pitchFamily="2" charset="-52"/>
              </a:rPr>
            </a:br>
            <a:r>
              <a:rPr lang="ru-RU" altLang="ru-RU" sz="1100" dirty="0">
                <a:solidFill>
                  <a:schemeClr val="tx1"/>
                </a:solidFill>
                <a:latin typeface="Montserrat" panose="00000500000000000000" pitchFamily="2" charset="-52"/>
              </a:rPr>
              <a:t> 551 и 552</a:t>
            </a:r>
          </a:p>
        </p:txBody>
      </p:sp>
      <p:pic>
        <p:nvPicPr>
          <p:cNvPr id="32" name="Рисунок 31">
            <a:extLst>
              <a:ext uri="{FF2B5EF4-FFF2-40B4-BE49-F238E27FC236}">
                <a16:creationId xmlns:a16="http://schemas.microsoft.com/office/drawing/2014/main" id="{E57C26EB-742B-4E3D-9FD3-915DD4644BDC}"/>
              </a:ext>
            </a:extLst>
          </p:cNvPr>
          <p:cNvPicPr>
            <a:picLocks noChangeAspect="1"/>
          </p:cNvPicPr>
          <p:nvPr/>
        </p:nvPicPr>
        <p:blipFill>
          <a:blip r:embed="rId5"/>
          <a:stretch>
            <a:fillRect/>
          </a:stretch>
        </p:blipFill>
        <p:spPr>
          <a:xfrm>
            <a:off x="8978485" y="4027754"/>
            <a:ext cx="345167" cy="345167"/>
          </a:xfrm>
          <a:prstGeom prst="rect">
            <a:avLst/>
          </a:prstGeom>
          <a:effectLst>
            <a:outerShdw blurRad="292100" dist="38100" dir="5400000" algn="t" rotWithShape="0">
              <a:prstClr val="black">
                <a:alpha val="24000"/>
              </a:prstClr>
            </a:outerShdw>
          </a:effectLst>
        </p:spPr>
      </p:pic>
    </p:spTree>
    <p:extLst>
      <p:ext uri="{BB962C8B-B14F-4D97-AF65-F5344CB8AC3E}">
        <p14:creationId xmlns:p14="http://schemas.microsoft.com/office/powerpoint/2010/main" val="2417185836"/>
      </p:ext>
    </p:extLst>
  </p:cSld>
  <p:clrMapOvr>
    <a:masterClrMapping/>
  </p:clrMapOvr>
  <p:transition spd="slow">
    <p:strips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id="{DEA58850-3484-4653-BE18-9B6F0F9505E2}"/>
              </a:ext>
            </a:extLst>
          </p:cNvPr>
          <p:cNvPicPr>
            <a:picLocks noChangeAspect="1"/>
          </p:cNvPicPr>
          <p:nvPr/>
        </p:nvPicPr>
        <p:blipFill>
          <a:blip r:embed="rId3"/>
          <a:stretch>
            <a:fillRect/>
          </a:stretch>
        </p:blipFill>
        <p:spPr>
          <a:xfrm>
            <a:off x="352937" y="3947408"/>
            <a:ext cx="10799542" cy="2048460"/>
          </a:xfrm>
          <a:prstGeom prst="rect">
            <a:avLst/>
          </a:prstGeom>
        </p:spPr>
      </p:pic>
      <p:pic>
        <p:nvPicPr>
          <p:cNvPr id="24" name="Рисунок 23">
            <a:extLst>
              <a:ext uri="{FF2B5EF4-FFF2-40B4-BE49-F238E27FC236}">
                <a16:creationId xmlns:a16="http://schemas.microsoft.com/office/drawing/2014/main" id="{9A7B8DC5-F98F-4FDA-81F7-ABDDC8BC8F5C}"/>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8"/>
                    </a14:imgEffect>
                  </a14:imgLayer>
                </a14:imgProps>
              </a:ext>
            </a:extLst>
          </a:blip>
          <a:srcRect l="47219" t="63485" r="31207" b="30119"/>
          <a:stretch>
            <a:fillRect/>
          </a:stretch>
        </p:blipFill>
        <p:spPr>
          <a:xfrm>
            <a:off x="5457766" y="5241072"/>
            <a:ext cx="2329875" cy="131029"/>
          </a:xfrm>
          <a:custGeom>
            <a:avLst/>
            <a:gdLst>
              <a:gd name="connsiteX0" fmla="*/ 21839 w 2329875"/>
              <a:gd name="connsiteY0" fmla="*/ 0 h 131029"/>
              <a:gd name="connsiteX1" fmla="*/ 2308036 w 2329875"/>
              <a:gd name="connsiteY1" fmla="*/ 0 h 131029"/>
              <a:gd name="connsiteX2" fmla="*/ 2329875 w 2329875"/>
              <a:gd name="connsiteY2" fmla="*/ 21839 h 131029"/>
              <a:gd name="connsiteX3" fmla="*/ 2329875 w 2329875"/>
              <a:gd name="connsiteY3" fmla="*/ 109190 h 131029"/>
              <a:gd name="connsiteX4" fmla="*/ 2308036 w 2329875"/>
              <a:gd name="connsiteY4" fmla="*/ 131029 h 131029"/>
              <a:gd name="connsiteX5" fmla="*/ 21839 w 2329875"/>
              <a:gd name="connsiteY5" fmla="*/ 131029 h 131029"/>
              <a:gd name="connsiteX6" fmla="*/ 0 w 2329875"/>
              <a:gd name="connsiteY6" fmla="*/ 109190 h 131029"/>
              <a:gd name="connsiteX7" fmla="*/ 0 w 2329875"/>
              <a:gd name="connsiteY7" fmla="*/ 21839 h 131029"/>
              <a:gd name="connsiteX8" fmla="*/ 21839 w 2329875"/>
              <a:gd name="connsiteY8" fmla="*/ 0 h 13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875" h="131029">
                <a:moveTo>
                  <a:pt x="21839" y="0"/>
                </a:moveTo>
                <a:lnTo>
                  <a:pt x="2308036" y="0"/>
                </a:lnTo>
                <a:cubicBezTo>
                  <a:pt x="2320097" y="0"/>
                  <a:pt x="2329875" y="9778"/>
                  <a:pt x="2329875" y="21839"/>
                </a:cubicBezTo>
                <a:lnTo>
                  <a:pt x="2329875" y="109190"/>
                </a:lnTo>
                <a:cubicBezTo>
                  <a:pt x="2329875" y="121251"/>
                  <a:pt x="2320097" y="131029"/>
                  <a:pt x="2308036" y="131029"/>
                </a:cubicBezTo>
                <a:lnTo>
                  <a:pt x="21839" y="131029"/>
                </a:lnTo>
                <a:cubicBezTo>
                  <a:pt x="9778" y="131029"/>
                  <a:pt x="0" y="121251"/>
                  <a:pt x="0" y="109190"/>
                </a:cubicBezTo>
                <a:lnTo>
                  <a:pt x="0" y="21839"/>
                </a:lnTo>
                <a:cubicBezTo>
                  <a:pt x="0" y="9778"/>
                  <a:pt x="9778" y="0"/>
                  <a:pt x="21839" y="0"/>
                </a:cubicBezTo>
                <a:close/>
              </a:path>
            </a:pathLst>
          </a:custGeom>
        </p:spPr>
      </p:pic>
      <p:sp>
        <p:nvSpPr>
          <p:cNvPr id="11" name="Заголовок 3">
            <a:extLst>
              <a:ext uri="{FF2B5EF4-FFF2-40B4-BE49-F238E27FC236}">
                <a16:creationId xmlns:a16="http://schemas.microsoft.com/office/drawing/2014/main" id="{24CA0474-F7B4-4A5C-B3CA-7E12795CD9E7}"/>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1"/>
            <a:r>
              <a:rPr lang="ru-RU" altLang="ru-RU" sz="2800" kern="1200" dirty="0">
                <a:latin typeface="Montserrat ExtraBold" panose="00000900000000000000" pitchFamily="2" charset="-52"/>
                <a:ea typeface="+mj-ea"/>
                <a:cs typeface="+mj-cs"/>
              </a:rPr>
              <a:t>ДЕТАЛИЗАЦИЯ СООБЩЕНИЙ</a:t>
            </a:r>
            <a:br>
              <a:rPr lang="ru-RU" altLang="ru-RU" sz="2800" kern="1200" dirty="0">
                <a:latin typeface="Montserrat ExtraBold" panose="00000900000000000000" pitchFamily="2" charset="-52"/>
                <a:ea typeface="+mj-ea"/>
                <a:cs typeface="+mj-cs"/>
              </a:rPr>
            </a:br>
            <a:r>
              <a:rPr lang="ru-RU" altLang="ru-RU" sz="2800" kern="1200" dirty="0">
                <a:latin typeface="Montserrat ExtraBold" panose="00000900000000000000" pitchFamily="2" charset="-52"/>
                <a:ea typeface="+mj-ea"/>
                <a:cs typeface="+mj-cs"/>
              </a:rPr>
              <a:t>ОТ СЕРВИСА 1С-ЭДО</a:t>
            </a:r>
          </a:p>
        </p:txBody>
      </p:sp>
      <p:sp>
        <p:nvSpPr>
          <p:cNvPr id="5" name="Google Shape;149;p25">
            <a:extLst>
              <a:ext uri="{FF2B5EF4-FFF2-40B4-BE49-F238E27FC236}">
                <a16:creationId xmlns:a16="http://schemas.microsoft.com/office/drawing/2014/main" id="{113121C1-4995-40ED-94EF-A560B0B6298B}"/>
              </a:ext>
            </a:extLst>
          </p:cNvPr>
          <p:cNvSpPr/>
          <p:nvPr/>
        </p:nvSpPr>
        <p:spPr>
          <a:xfrm>
            <a:off x="358293" y="1367879"/>
            <a:ext cx="5180773" cy="2400201"/>
          </a:xfrm>
          <a:prstGeom prst="roundRect">
            <a:avLst>
              <a:gd name="adj" fmla="val 7574"/>
            </a:avLst>
          </a:prstGeom>
          <a:solidFill>
            <a:srgbClr val="F7F7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149;p25">
            <a:extLst>
              <a:ext uri="{FF2B5EF4-FFF2-40B4-BE49-F238E27FC236}">
                <a16:creationId xmlns:a16="http://schemas.microsoft.com/office/drawing/2014/main" id="{B6CF5878-63D9-4440-9B1F-26C8143BF2A2}"/>
              </a:ext>
            </a:extLst>
          </p:cNvPr>
          <p:cNvSpPr/>
          <p:nvPr/>
        </p:nvSpPr>
        <p:spPr>
          <a:xfrm>
            <a:off x="5977062" y="1367879"/>
            <a:ext cx="5180773" cy="2400201"/>
          </a:xfrm>
          <a:prstGeom prst="roundRect">
            <a:avLst>
              <a:gd name="adj" fmla="val 7574"/>
            </a:avLst>
          </a:prstGeom>
          <a:solidFill>
            <a:srgbClr val="F7F7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TextBox 6">
            <a:extLst>
              <a:ext uri="{FF2B5EF4-FFF2-40B4-BE49-F238E27FC236}">
                <a16:creationId xmlns:a16="http://schemas.microsoft.com/office/drawing/2014/main" id="{69269E86-29B6-46E4-B161-C4500077D9C1}"/>
              </a:ext>
            </a:extLst>
          </p:cNvPr>
          <p:cNvSpPr txBox="1"/>
          <p:nvPr/>
        </p:nvSpPr>
        <p:spPr>
          <a:xfrm>
            <a:off x="508423" y="1508537"/>
            <a:ext cx="4667821" cy="1831271"/>
          </a:xfrm>
          <a:prstGeom prst="rect">
            <a:avLst/>
          </a:prstGeom>
          <a:noFill/>
        </p:spPr>
        <p:txBody>
          <a:bodyPr wrap="square" rtlCol="0">
            <a:spAutoFit/>
          </a:bodyPr>
          <a:lstStyle/>
          <a:p>
            <a:pPr>
              <a:spcAft>
                <a:spcPts val="600"/>
              </a:spcAft>
            </a:pPr>
            <a:r>
              <a:rPr lang="ru-RU" sz="2800" b="0" dirty="0">
                <a:solidFill>
                  <a:schemeClr val="tx1"/>
                </a:solidFill>
                <a:latin typeface="Montserrat ExtraBold" panose="00000900000000000000" pitchFamily="2" charset="-52"/>
              </a:rPr>
              <a:t>БЫЛО:</a:t>
            </a:r>
            <a:endParaRPr lang="ru-RU" sz="2800" b="0" dirty="0">
              <a:solidFill>
                <a:srgbClr val="C00000"/>
              </a:solidFill>
              <a:latin typeface="Montserrat ExtraBold" panose="00000900000000000000" pitchFamily="2" charset="-52"/>
            </a:endParaRPr>
          </a:p>
          <a:p>
            <a:pPr marL="342900" indent="-342900">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Содержались только </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общие формулировки</a:t>
            </a:r>
          </a:p>
          <a:p>
            <a:pPr marL="342900" indent="-342900">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Полный текст записывался</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в журнал регистрации</a:t>
            </a:r>
          </a:p>
        </p:txBody>
      </p:sp>
      <p:sp>
        <p:nvSpPr>
          <p:cNvPr id="8" name="TextBox 7">
            <a:extLst>
              <a:ext uri="{FF2B5EF4-FFF2-40B4-BE49-F238E27FC236}">
                <a16:creationId xmlns:a16="http://schemas.microsoft.com/office/drawing/2014/main" id="{069A2248-10A0-4C82-83E7-29070C962F13}"/>
              </a:ext>
            </a:extLst>
          </p:cNvPr>
          <p:cNvSpPr txBox="1"/>
          <p:nvPr/>
        </p:nvSpPr>
        <p:spPr>
          <a:xfrm>
            <a:off x="6127824" y="1508537"/>
            <a:ext cx="4667821" cy="1523494"/>
          </a:xfrm>
          <a:prstGeom prst="rect">
            <a:avLst/>
          </a:prstGeom>
          <a:noFill/>
        </p:spPr>
        <p:txBody>
          <a:bodyPr wrap="square" rtlCol="0">
            <a:spAutoFit/>
          </a:bodyPr>
          <a:lstStyle/>
          <a:p>
            <a:pPr>
              <a:spcAft>
                <a:spcPts val="600"/>
              </a:spcAft>
            </a:pPr>
            <a:r>
              <a:rPr lang="ru-RU" sz="2800" b="0" dirty="0">
                <a:solidFill>
                  <a:srgbClr val="FFDE07"/>
                </a:solidFill>
                <a:latin typeface="Montserrat ExtraBold" panose="00000900000000000000" pitchFamily="2" charset="-52"/>
              </a:rPr>
              <a:t>ТЕПЕРЬ:</a:t>
            </a:r>
          </a:p>
          <a:p>
            <a:pPr marL="342900" indent="-342900">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Подробный текст сообщения</a:t>
            </a:r>
          </a:p>
          <a:p>
            <a:pPr marL="342900" indent="-342900">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Информация в интерфейсе документа</a:t>
            </a:r>
          </a:p>
        </p:txBody>
      </p:sp>
      <p:pic>
        <p:nvPicPr>
          <p:cNvPr id="15" name="Рисунок 14">
            <a:extLst>
              <a:ext uri="{FF2B5EF4-FFF2-40B4-BE49-F238E27FC236}">
                <a16:creationId xmlns:a16="http://schemas.microsoft.com/office/drawing/2014/main" id="{204465E8-A9F8-418F-AF6B-395EB7D2F425}"/>
              </a:ext>
            </a:extLst>
          </p:cNvPr>
          <p:cNvPicPr>
            <a:picLocks noChangeAspect="1"/>
          </p:cNvPicPr>
          <p:nvPr/>
        </p:nvPicPr>
        <p:blipFill>
          <a:blip r:embed="rId6"/>
          <a:stretch>
            <a:fillRect/>
          </a:stretch>
        </p:blipFill>
        <p:spPr>
          <a:xfrm>
            <a:off x="3528789" y="5112296"/>
            <a:ext cx="504056" cy="504056"/>
          </a:xfrm>
          <a:prstGeom prst="rect">
            <a:avLst/>
          </a:prstGeom>
          <a:effectLst>
            <a:outerShdw blurRad="292100" dist="38100" dir="5400000" algn="t" rotWithShape="0">
              <a:prstClr val="black">
                <a:alpha val="24000"/>
              </a:prstClr>
            </a:outerShdw>
          </a:effectLst>
        </p:spPr>
      </p:pic>
      <p:sp>
        <p:nvSpPr>
          <p:cNvPr id="21" name="Прямоугольник: скругленные углы 20">
            <a:extLst>
              <a:ext uri="{FF2B5EF4-FFF2-40B4-BE49-F238E27FC236}">
                <a16:creationId xmlns:a16="http://schemas.microsoft.com/office/drawing/2014/main" id="{8C6829B9-89DB-46DB-837A-62414D57ADB4}"/>
              </a:ext>
            </a:extLst>
          </p:cNvPr>
          <p:cNvSpPr/>
          <p:nvPr/>
        </p:nvSpPr>
        <p:spPr bwMode="auto">
          <a:xfrm>
            <a:off x="1044513" y="5034648"/>
            <a:ext cx="2440092" cy="794925"/>
          </a:xfrm>
          <a:prstGeom prst="roundRect">
            <a:avLst/>
          </a:prstGeom>
          <a:solidFill>
            <a:schemeClr val="bg1">
              <a:alpha val="94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7"/>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0" name="Прямоугольник 19">
            <a:extLst>
              <a:ext uri="{FF2B5EF4-FFF2-40B4-BE49-F238E27FC236}">
                <a16:creationId xmlns:a16="http://schemas.microsoft.com/office/drawing/2014/main" id="{072ABAB9-87D2-46F1-A95F-D888D7C4C952}"/>
              </a:ext>
            </a:extLst>
          </p:cNvPr>
          <p:cNvSpPr/>
          <p:nvPr/>
        </p:nvSpPr>
        <p:spPr>
          <a:xfrm>
            <a:off x="1080517" y="5034648"/>
            <a:ext cx="2448272" cy="707886"/>
          </a:xfrm>
          <a:prstGeom prst="rect">
            <a:avLst/>
          </a:prstGeom>
          <a:noFill/>
        </p:spPr>
        <p:txBody>
          <a:bodyPr wrap="square" rtlCol="0">
            <a:spAutoFit/>
          </a:bodyPr>
          <a:lstStyle/>
          <a:p>
            <a:pPr>
              <a:spcAft>
                <a:spcPts val="600"/>
              </a:spcAft>
            </a:pPr>
            <a:r>
              <a:rPr lang="ru-RU" sz="2000" dirty="0">
                <a:solidFill>
                  <a:srgbClr val="C00000"/>
                </a:solidFill>
                <a:latin typeface="Montserrat Medium" panose="00000600000000000000" pitchFamily="2" charset="-52"/>
              </a:rPr>
              <a:t>Дополнительная информация</a:t>
            </a:r>
            <a:endParaRPr lang="ru-RU" sz="2000" b="0" dirty="0">
              <a:solidFill>
                <a:srgbClr val="C00000"/>
              </a:solidFill>
              <a:latin typeface="Montserrat Medium" panose="00000600000000000000" pitchFamily="2" charset="-52"/>
            </a:endParaRPr>
          </a:p>
        </p:txBody>
      </p:sp>
      <p:sp>
        <p:nvSpPr>
          <p:cNvPr id="25" name="Прямоугольник 24">
            <a:extLst>
              <a:ext uri="{FF2B5EF4-FFF2-40B4-BE49-F238E27FC236}">
                <a16:creationId xmlns:a16="http://schemas.microsoft.com/office/drawing/2014/main" id="{7DF3C6E0-973E-4C01-AEEA-BE9112CE267E}"/>
              </a:ext>
            </a:extLst>
          </p:cNvPr>
          <p:cNvSpPr/>
          <p:nvPr/>
        </p:nvSpPr>
        <p:spPr bwMode="auto">
          <a:xfrm>
            <a:off x="4608909" y="4005659"/>
            <a:ext cx="144016" cy="171054"/>
          </a:xfrm>
          <a:prstGeom prst="rect">
            <a:avLst/>
          </a:prstGeom>
          <a:solidFill>
            <a:schemeClr val="bg1"/>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7"/>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Tree>
    <p:extLst>
      <p:ext uri="{BB962C8B-B14F-4D97-AF65-F5344CB8AC3E}">
        <p14:creationId xmlns:p14="http://schemas.microsoft.com/office/powerpoint/2010/main" val="113072648"/>
      </p:ext>
    </p:extLst>
  </p:cSld>
  <p:clrMapOvr>
    <a:masterClrMapping/>
  </p:clrMapOvr>
  <p:transition spd="slow">
    <p:strips dir="ld"/>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8" name="Скругленный прямоугольник 5">
            <a:extLst>
              <a:ext uri="{FF2B5EF4-FFF2-40B4-BE49-F238E27FC236}">
                <a16:creationId xmlns:a16="http://schemas.microsoft.com/office/drawing/2014/main" id="{84EEB865-F715-47B0-8415-953FF4D227D5}"/>
              </a:ext>
            </a:extLst>
          </p:cNvPr>
          <p:cNvSpPr/>
          <p:nvPr/>
        </p:nvSpPr>
        <p:spPr>
          <a:xfrm rot="5400000">
            <a:off x="1856739" y="3669788"/>
            <a:ext cx="3128003" cy="5661666"/>
          </a:xfrm>
          <a:prstGeom prst="roundRect">
            <a:avLst>
              <a:gd name="adj" fmla="val 27875"/>
            </a:avLst>
          </a:prstGeom>
          <a:gradFill flip="none" rotWithShape="1">
            <a:gsLst>
              <a:gs pos="0">
                <a:schemeClr val="accent4">
                  <a:lumMod val="0"/>
                  <a:lumOff val="100000"/>
                </a:schemeClr>
              </a:gs>
              <a:gs pos="35000">
                <a:schemeClr val="accent4">
                  <a:lumMod val="0"/>
                  <a:lumOff val="100000"/>
                </a:schemeClr>
              </a:gs>
              <a:gs pos="100000">
                <a:srgbClr val="FFDE07"/>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13">
            <a:extLst>
              <a:ext uri="{FF2B5EF4-FFF2-40B4-BE49-F238E27FC236}">
                <a16:creationId xmlns:a16="http://schemas.microsoft.com/office/drawing/2014/main" id="{470FE7C2-1232-4E1C-B177-29735E7AD7DC}"/>
              </a:ext>
            </a:extLst>
          </p:cNvPr>
          <p:cNvSpPr/>
          <p:nvPr/>
        </p:nvSpPr>
        <p:spPr>
          <a:xfrm rot="1189918">
            <a:off x="-523085" y="-3626937"/>
            <a:ext cx="17243543" cy="8336234"/>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
            <a:gradFill flip="none" rotWithShape="1">
              <a:gsLst>
                <a:gs pos="18000">
                  <a:schemeClr val="tx1"/>
                </a:gs>
                <a:gs pos="78000">
                  <a:schemeClr val="bg1"/>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12">
            <a:extLst>
              <a:ext uri="{FF2B5EF4-FFF2-40B4-BE49-F238E27FC236}">
                <a16:creationId xmlns:a16="http://schemas.microsoft.com/office/drawing/2014/main" id="{E66A492D-A603-41AB-8DB0-8431E9DFBDB6}"/>
              </a:ext>
            </a:extLst>
          </p:cNvPr>
          <p:cNvSpPr/>
          <p:nvPr/>
        </p:nvSpPr>
        <p:spPr>
          <a:xfrm rot="1189918">
            <a:off x="-92892" y="-4609938"/>
            <a:ext cx="17243543" cy="8831941"/>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00">
            <a:gradFill flip="none" rotWithShape="1">
              <a:gsLst>
                <a:gs pos="0">
                  <a:schemeClr val="tx1"/>
                </a:gs>
                <a:gs pos="53000">
                  <a:srgbClr val="FFDE07"/>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7B80EF08-B428-4521-AB90-EE816DA63411}"/>
              </a:ext>
            </a:extLst>
          </p:cNvPr>
          <p:cNvSpPr txBox="1"/>
          <p:nvPr/>
        </p:nvSpPr>
        <p:spPr>
          <a:xfrm>
            <a:off x="936502" y="5125069"/>
            <a:ext cx="4176464" cy="1077218"/>
          </a:xfrm>
          <a:prstGeom prst="rect">
            <a:avLst/>
          </a:prstGeom>
          <a:noFill/>
        </p:spPr>
        <p:txBody>
          <a:bodyPr wrap="square" rtlCol="0">
            <a:spAutoFit/>
          </a:bodyPr>
          <a:lstStyle/>
          <a:p>
            <a:r>
              <a:rPr lang="ru-RU" sz="3200" dirty="0">
                <a:solidFill>
                  <a:schemeClr val="bg1"/>
                </a:solidFill>
                <a:latin typeface="Montserrat ExtraBold" pitchFamily="2" charset="0"/>
              </a:rPr>
              <a:t>МОБИЛЬНЫЕ</a:t>
            </a:r>
            <a:r>
              <a:rPr lang="ru-RU" sz="3200" b="1" dirty="0">
                <a:solidFill>
                  <a:schemeClr val="bg1"/>
                </a:solidFill>
                <a:latin typeface="Montserrat ExtraBold" pitchFamily="2" charset="0"/>
              </a:rPr>
              <a:t> ТЕХНОЛОГИИ</a:t>
            </a:r>
          </a:p>
        </p:txBody>
      </p:sp>
      <p:sp>
        <p:nvSpPr>
          <p:cNvPr id="7" name="Скругленный прямоугольник 5">
            <a:extLst>
              <a:ext uri="{FF2B5EF4-FFF2-40B4-BE49-F238E27FC236}">
                <a16:creationId xmlns:a16="http://schemas.microsoft.com/office/drawing/2014/main" id="{6CAFF3CF-0391-4DE5-8BD3-0174A1974AAE}"/>
              </a:ext>
            </a:extLst>
          </p:cNvPr>
          <p:cNvSpPr/>
          <p:nvPr/>
        </p:nvSpPr>
        <p:spPr>
          <a:xfrm rot="5400000">
            <a:off x="1729918" y="3310692"/>
            <a:ext cx="3381644" cy="6120754"/>
          </a:xfrm>
          <a:prstGeom prst="roundRect">
            <a:avLst>
              <a:gd name="adj" fmla="val 27875"/>
            </a:avLst>
          </a:prstGeom>
          <a:noFill/>
          <a:ln w="6350">
            <a:gradFill flip="none" rotWithShape="1">
              <a:gsLst>
                <a:gs pos="18000">
                  <a:schemeClr val="tx1"/>
                </a:gs>
                <a:gs pos="78000">
                  <a:schemeClr val="bg1"/>
                </a:gs>
              </a:gsLst>
              <a:lin ang="81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09344028"/>
      </p:ext>
    </p:extLst>
  </p:cSld>
  <p:clrMapOvr>
    <a:masterClrMapping/>
  </p:clrMapOvr>
  <p:transition spd="slow">
    <p:strips dir="ld"/>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9218" name="Прямоугольник: скругленные углы 1">
            <a:extLst>
              <a:ext uri="{FF2B5EF4-FFF2-40B4-BE49-F238E27FC236}">
                <a16:creationId xmlns:a16="http://schemas.microsoft.com/office/drawing/2014/main" id="{373051CF-BCB3-4D5C-AA52-F6502F3CC8E7}"/>
              </a:ext>
            </a:extLst>
          </p:cNvPr>
          <p:cNvSpPr>
            <a:spLocks noChangeArrowheads="1"/>
          </p:cNvSpPr>
          <p:nvPr/>
        </p:nvSpPr>
        <p:spPr bwMode="auto">
          <a:xfrm>
            <a:off x="501650" y="5507038"/>
            <a:ext cx="7995691" cy="757237"/>
          </a:xfrm>
          <a:prstGeom prst="roundRect">
            <a:avLst>
              <a:gd name="adj" fmla="val 16667"/>
            </a:avLst>
          </a:prstGeom>
          <a:solidFill>
            <a:srgbClr val="FFDE07"/>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81000" indent="-3810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buFontTx/>
              <a:buBlip>
                <a:blip r:embed="rId3"/>
              </a:buBlip>
            </a:pPr>
            <a:endParaRPr lang="ru-RU" altLang="ru-RU" b="0"/>
          </a:p>
        </p:txBody>
      </p:sp>
      <p:sp>
        <p:nvSpPr>
          <p:cNvPr id="9219" name="Заголовок 3">
            <a:extLst>
              <a:ext uri="{FF2B5EF4-FFF2-40B4-BE49-F238E27FC236}">
                <a16:creationId xmlns:a16="http://schemas.microsoft.com/office/drawing/2014/main" id="{1458EEC7-5868-416B-A22B-2B822336230D}"/>
              </a:ext>
            </a:extLst>
          </p:cNvPr>
          <p:cNvSpPr txBox="1">
            <a:spLocks noChangeArrowheads="1"/>
          </p:cNvSpPr>
          <p:nvPr/>
        </p:nvSpPr>
        <p:spPr bwMode="auto">
          <a:xfrm>
            <a:off x="2312988" y="107950"/>
            <a:ext cx="8893175" cy="1022350"/>
          </a:xfrm>
          <a:prstGeom prst="rect">
            <a:avLst/>
          </a:prstGeom>
          <a:solidFill>
            <a:srgbClr val="F8F8F8"/>
          </a:solidFill>
          <a:ln>
            <a:noFill/>
          </a:ln>
          <a:extLst/>
        </p:spPr>
        <p:txBody>
          <a:bodyPr anchor="ctr"/>
          <a:lstStyle>
            <a:lvl1pPr>
              <a:spcBef>
                <a:spcPct val="20000"/>
              </a:spcBef>
              <a:buClr>
                <a:srgbClr val="CC0000"/>
              </a:buClr>
              <a:buChar char="•"/>
              <a:defRPr sz="2100">
                <a:solidFill>
                  <a:schemeClr val="tx1"/>
                </a:solidFill>
                <a:latin typeface="Futura PT Demi" panose="020B0702020204020303" pitchFamily="34" charset="0"/>
              </a:defRPr>
            </a:lvl1pPr>
            <a:lvl2pPr marL="742950" indent="-287338">
              <a:spcBef>
                <a:spcPct val="20000"/>
              </a:spcBef>
              <a:buClr>
                <a:srgbClr val="CC0000"/>
              </a:buClr>
              <a:buChar char="•"/>
              <a:defRPr sz="1700">
                <a:solidFill>
                  <a:schemeClr val="tx1"/>
                </a:solidFill>
                <a:latin typeface="Futura PT Demi" panose="020B0702020204020303" pitchFamily="34" charset="0"/>
              </a:defRPr>
            </a:lvl2pPr>
            <a:lvl3pPr marL="1144588" indent="-230188">
              <a:spcBef>
                <a:spcPct val="20000"/>
              </a:spcBef>
              <a:buClr>
                <a:srgbClr val="CC0000"/>
              </a:buClr>
              <a:buChar char="•"/>
              <a:defRPr sz="1600">
                <a:solidFill>
                  <a:schemeClr val="tx1"/>
                </a:solidFill>
                <a:latin typeface="Futura PT Demi" panose="020B0702020204020303" pitchFamily="34" charset="0"/>
              </a:defRPr>
            </a:lvl3pPr>
            <a:lvl4pPr marL="1600200" indent="-228600">
              <a:spcBef>
                <a:spcPct val="20000"/>
              </a:spcBef>
              <a:buClr>
                <a:srgbClr val="CC0000"/>
              </a:buClr>
              <a:buChar char="•"/>
              <a:defRPr sz="1400">
                <a:solidFill>
                  <a:schemeClr val="tx1"/>
                </a:solidFill>
                <a:latin typeface="Futura PT Demi" panose="020B0702020204020303" pitchFamily="34" charset="0"/>
              </a:defRPr>
            </a:lvl4pPr>
            <a:lvl5pPr marL="2055813" indent="-227013">
              <a:spcBef>
                <a:spcPct val="20000"/>
              </a:spcBef>
              <a:buClr>
                <a:srgbClr val="CC0000"/>
              </a:buClr>
              <a:buChar char="•"/>
              <a:defRPr sz="1300">
                <a:solidFill>
                  <a:schemeClr val="tx1"/>
                </a:solidFill>
                <a:latin typeface="Futura PT Demi" panose="020B0702020204020303"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9pPr>
          </a:lstStyle>
          <a:p>
            <a:pPr>
              <a:spcBef>
                <a:spcPct val="0"/>
              </a:spcBef>
              <a:buClrTx/>
              <a:buNone/>
            </a:pPr>
            <a:r>
              <a:rPr lang="ru-RU" altLang="ru-RU" sz="2800" b="0" dirty="0">
                <a:solidFill>
                  <a:schemeClr val="tx2"/>
                </a:solidFill>
                <a:latin typeface="Montserrat ExtraBold" panose="00000900000000000000" pitchFamily="2" charset="-52"/>
                <a:ea typeface="+mj-ea"/>
                <a:cs typeface="+mj-cs"/>
              </a:rPr>
              <a:t>УСТРОЙСТВА РУТОКЕН</a:t>
            </a:r>
          </a:p>
        </p:txBody>
      </p:sp>
      <p:sp>
        <p:nvSpPr>
          <p:cNvPr id="3" name="TextBox 2">
            <a:extLst>
              <a:ext uri="{FF2B5EF4-FFF2-40B4-BE49-F238E27FC236}">
                <a16:creationId xmlns:a16="http://schemas.microsoft.com/office/drawing/2014/main" id="{E91D8384-0998-44C3-83E8-6034A2B061CE}"/>
              </a:ext>
            </a:extLst>
          </p:cNvPr>
          <p:cNvSpPr txBox="1"/>
          <p:nvPr/>
        </p:nvSpPr>
        <p:spPr>
          <a:xfrm>
            <a:off x="6408738" y="3600450"/>
            <a:ext cx="4244975" cy="2043113"/>
          </a:xfrm>
          <a:prstGeom prst="roundRect">
            <a:avLst/>
          </a:prstGeom>
          <a:noFill/>
        </p:spPr>
        <p:txBody>
          <a:bodyPr>
            <a:spAutoFit/>
          </a:bodyPr>
          <a:lstStyle/>
          <a:p>
            <a:pPr>
              <a:defRPr/>
            </a:pPr>
            <a:r>
              <a:rPr lang="ru-RU" dirty="0">
                <a:solidFill>
                  <a:schemeClr val="tx1"/>
                </a:solidFill>
                <a:latin typeface="Montserrat SemiBold" panose="00000700000000000000" pitchFamily="2" charset="-52"/>
              </a:rPr>
              <a:t>Смарт-карта </a:t>
            </a:r>
            <a:r>
              <a:rPr lang="ru-RU" dirty="0" err="1">
                <a:solidFill>
                  <a:schemeClr val="tx1"/>
                </a:solidFill>
                <a:latin typeface="Montserrat SemiBold" panose="00000700000000000000" pitchFamily="2" charset="-52"/>
              </a:rPr>
              <a:t>Рутокен</a:t>
            </a:r>
            <a:r>
              <a:rPr lang="ru-RU" dirty="0">
                <a:solidFill>
                  <a:schemeClr val="tx1"/>
                </a:solidFill>
                <a:latin typeface="Montserrat SemiBold" panose="00000700000000000000" pitchFamily="2" charset="-52"/>
              </a:rPr>
              <a:t> ЭЦП 3.0 NFC</a:t>
            </a:r>
          </a:p>
          <a:p>
            <a:pPr marL="342900" indent="-342900">
              <a:buClr>
                <a:srgbClr val="C00000"/>
              </a:buClr>
              <a:buFont typeface="Futura PT Demi" panose="020B0702020204020303" pitchFamily="34" charset="0"/>
              <a:buChar char="+"/>
              <a:defRPr/>
            </a:pPr>
            <a:r>
              <a:rPr lang="ru-RU" sz="1800" dirty="0">
                <a:solidFill>
                  <a:schemeClr val="tx1"/>
                </a:solidFill>
                <a:latin typeface="Montserrat Light" panose="00000400000000000000" pitchFamily="2" charset="-52"/>
              </a:rPr>
              <a:t>Удобный форм-фактор</a:t>
            </a:r>
          </a:p>
          <a:p>
            <a:pPr marL="342900" indent="-342900">
              <a:buClr>
                <a:srgbClr val="C00000"/>
              </a:buClr>
              <a:buFont typeface="Futura PT Demi" panose="020B0702020204020303" pitchFamily="34" charset="0"/>
              <a:buChar char="-"/>
              <a:defRPr/>
            </a:pPr>
            <a:r>
              <a:rPr lang="ru-RU" sz="1800" dirty="0">
                <a:solidFill>
                  <a:schemeClr val="tx1"/>
                </a:solidFill>
                <a:latin typeface="Montserrat Light" panose="00000400000000000000" pitchFamily="2" charset="-52"/>
              </a:rPr>
              <a:t>Необходим считыватель для записи и использования на ПК</a:t>
            </a:r>
          </a:p>
        </p:txBody>
      </p:sp>
      <p:sp>
        <p:nvSpPr>
          <p:cNvPr id="6" name="TextBox 5">
            <a:extLst>
              <a:ext uri="{FF2B5EF4-FFF2-40B4-BE49-F238E27FC236}">
                <a16:creationId xmlns:a16="http://schemas.microsoft.com/office/drawing/2014/main" id="{CC424BB6-47F1-4FC5-84CA-F6D8E82CC616}"/>
              </a:ext>
            </a:extLst>
          </p:cNvPr>
          <p:cNvSpPr txBox="1"/>
          <p:nvPr/>
        </p:nvSpPr>
        <p:spPr>
          <a:xfrm>
            <a:off x="501650" y="3600450"/>
            <a:ext cx="3600450" cy="1685925"/>
          </a:xfrm>
          <a:prstGeom prst="roundRect">
            <a:avLst/>
          </a:prstGeom>
          <a:noFill/>
        </p:spPr>
        <p:txBody>
          <a:bodyPr>
            <a:spAutoFit/>
          </a:bodyPr>
          <a:lstStyle/>
          <a:p>
            <a:pPr>
              <a:defRPr/>
            </a:pPr>
            <a:r>
              <a:rPr lang="ru-RU" dirty="0" err="1">
                <a:solidFill>
                  <a:schemeClr val="tx1"/>
                </a:solidFill>
                <a:latin typeface="Montserrat SemiBold" panose="00000700000000000000" pitchFamily="2" charset="-52"/>
              </a:rPr>
              <a:t>Рутокен</a:t>
            </a:r>
            <a:r>
              <a:rPr lang="ru-RU" dirty="0">
                <a:solidFill>
                  <a:schemeClr val="tx1"/>
                </a:solidFill>
                <a:latin typeface="Montserrat SemiBold" panose="00000700000000000000" pitchFamily="2" charset="-52"/>
              </a:rPr>
              <a:t> ЭЦП 3.0 </a:t>
            </a:r>
            <a:r>
              <a:rPr lang="en-US" dirty="0">
                <a:solidFill>
                  <a:schemeClr val="tx1"/>
                </a:solidFill>
                <a:latin typeface="Montserrat SemiBold" panose="00000700000000000000" pitchFamily="2" charset="-52"/>
              </a:rPr>
              <a:t>NFC</a:t>
            </a:r>
            <a:endParaRPr lang="ru-RU" dirty="0">
              <a:solidFill>
                <a:schemeClr val="tx1"/>
              </a:solidFill>
              <a:latin typeface="Montserrat SemiBold" panose="00000700000000000000" pitchFamily="2" charset="-52"/>
            </a:endParaRPr>
          </a:p>
          <a:p>
            <a:pPr marL="342900" indent="-342900">
              <a:buClr>
                <a:srgbClr val="C00000"/>
              </a:buClr>
              <a:buFont typeface="Futura PT Demi" panose="020B0702020204020303" pitchFamily="34" charset="0"/>
              <a:buChar char="+"/>
              <a:defRPr/>
            </a:pPr>
            <a:r>
              <a:rPr lang="ru-RU" sz="1800" dirty="0">
                <a:solidFill>
                  <a:schemeClr val="tx1"/>
                </a:solidFill>
                <a:latin typeface="Montserrat Light" panose="00000400000000000000" pitchFamily="2" charset="-52"/>
              </a:rPr>
              <a:t>Единое устройство для настольных и мобильных решений</a:t>
            </a:r>
          </a:p>
          <a:p>
            <a:pPr marL="342900" indent="-342900">
              <a:buClr>
                <a:srgbClr val="C00000"/>
              </a:buClr>
              <a:buFont typeface="Futura PT Demi" panose="020B0702020204020303" pitchFamily="34" charset="0"/>
              <a:buChar char="+"/>
              <a:defRPr/>
            </a:pPr>
            <a:r>
              <a:rPr lang="en-US" sz="1800" dirty="0">
                <a:solidFill>
                  <a:schemeClr val="tx1"/>
                </a:solidFill>
                <a:latin typeface="Montserrat Light" panose="00000400000000000000" pitchFamily="2" charset="-52"/>
              </a:rPr>
              <a:t>USB </a:t>
            </a:r>
            <a:r>
              <a:rPr lang="ru-RU" sz="1800" dirty="0">
                <a:solidFill>
                  <a:schemeClr val="tx1"/>
                </a:solidFill>
                <a:latin typeface="Montserrat Light" panose="00000400000000000000" pitchFamily="2" charset="-52"/>
              </a:rPr>
              <a:t>или </a:t>
            </a:r>
            <a:r>
              <a:rPr lang="en-US" sz="1800" dirty="0">
                <a:solidFill>
                  <a:schemeClr val="tx1"/>
                </a:solidFill>
                <a:latin typeface="Montserrat Light" panose="00000400000000000000" pitchFamily="2" charset="-52"/>
              </a:rPr>
              <a:t>Type-C</a:t>
            </a:r>
          </a:p>
        </p:txBody>
      </p:sp>
      <p:sp>
        <p:nvSpPr>
          <p:cNvPr id="9224" name="TextBox 3">
            <a:extLst>
              <a:ext uri="{FF2B5EF4-FFF2-40B4-BE49-F238E27FC236}">
                <a16:creationId xmlns:a16="http://schemas.microsoft.com/office/drawing/2014/main" id="{5B5232D3-E452-4FDB-A7B5-BD886F3FAFE1}"/>
              </a:ext>
            </a:extLst>
          </p:cNvPr>
          <p:cNvSpPr txBox="1">
            <a:spLocks noChangeArrowheads="1"/>
          </p:cNvSpPr>
          <p:nvPr/>
        </p:nvSpPr>
        <p:spPr bwMode="auto">
          <a:xfrm>
            <a:off x="576263" y="5507038"/>
            <a:ext cx="74170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buClr>
                <a:srgbClr val="C00000"/>
              </a:buClr>
              <a:buFont typeface="Montserrat Medium" panose="00000600000000000000" pitchFamily="2" charset="-52"/>
              <a:buChar char="»"/>
            </a:pPr>
            <a:r>
              <a:rPr lang="ru-RU" altLang="ru-RU" dirty="0">
                <a:solidFill>
                  <a:schemeClr val="tx1"/>
                </a:solidFill>
                <a:latin typeface="Montserrat" panose="00000500000000000000" pitchFamily="2" charset="-52"/>
              </a:rPr>
              <a:t>Устройства сертифицированы ФСТЭК и ФСБ</a:t>
            </a:r>
          </a:p>
          <a:p>
            <a:pPr>
              <a:buClr>
                <a:srgbClr val="C00000"/>
              </a:buClr>
              <a:buFont typeface="Montserrat Medium" panose="00000600000000000000" pitchFamily="2" charset="-52"/>
              <a:buChar char="»"/>
            </a:pPr>
            <a:r>
              <a:rPr lang="ru-RU" altLang="ru-RU" dirty="0">
                <a:solidFill>
                  <a:schemeClr val="tx1"/>
                </a:solidFill>
                <a:latin typeface="Montserrat" panose="00000500000000000000" pitchFamily="2" charset="-52"/>
              </a:rPr>
              <a:t>Выпуск сертификата КЭП для ЮЛ и ФЛ</a:t>
            </a:r>
          </a:p>
        </p:txBody>
      </p:sp>
      <p:pic>
        <p:nvPicPr>
          <p:cNvPr id="4" name="Рисунок 3">
            <a:extLst>
              <a:ext uri="{FF2B5EF4-FFF2-40B4-BE49-F238E27FC236}">
                <a16:creationId xmlns:a16="http://schemas.microsoft.com/office/drawing/2014/main" id="{4F6BFB24-989E-4342-BBBD-5B0DB54C3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220" y="1157067"/>
            <a:ext cx="3874129" cy="2434037"/>
          </a:xfrm>
          <a:prstGeom prst="rect">
            <a:avLst/>
          </a:prstGeom>
        </p:spPr>
      </p:pic>
      <p:pic>
        <p:nvPicPr>
          <p:cNvPr id="7" name="Рисунок 6">
            <a:extLst>
              <a:ext uri="{FF2B5EF4-FFF2-40B4-BE49-F238E27FC236}">
                <a16:creationId xmlns:a16="http://schemas.microsoft.com/office/drawing/2014/main" id="{4AF38719-0F1A-4FA7-AEDA-D63F67BBF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20755">
            <a:off x="660007" y="2189567"/>
            <a:ext cx="2424580" cy="1059846"/>
          </a:xfrm>
          <a:prstGeom prst="rect">
            <a:avLst/>
          </a:prstGeom>
        </p:spPr>
      </p:pic>
    </p:spTree>
  </p:cSld>
  <p:clrMapOvr>
    <a:masterClrMapping/>
  </p:clrMapOvr>
  <p:transition spd="slow">
    <p:strips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3">
            <a:extLst>
              <a:ext uri="{FF2B5EF4-FFF2-40B4-BE49-F238E27FC236}">
                <a16:creationId xmlns:a16="http://schemas.microsoft.com/office/drawing/2014/main" id="{F3EBCD53-3136-4873-8707-7AA587C707D5}"/>
              </a:ext>
            </a:extLst>
          </p:cNvPr>
          <p:cNvSpPr txBox="1">
            <a:spLocks noChangeArrowheads="1"/>
          </p:cNvSpPr>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100">
                <a:solidFill>
                  <a:schemeClr val="tx1"/>
                </a:solidFill>
                <a:latin typeface="Futura PT Demi" panose="020B0702020204020303" pitchFamily="34" charset="0"/>
              </a:defRPr>
            </a:lvl1pPr>
            <a:lvl2pPr marL="742950" indent="-287338">
              <a:spcBef>
                <a:spcPct val="20000"/>
              </a:spcBef>
              <a:buClr>
                <a:srgbClr val="CC0000"/>
              </a:buClr>
              <a:buChar char="•"/>
              <a:defRPr sz="1700">
                <a:solidFill>
                  <a:schemeClr val="tx1"/>
                </a:solidFill>
                <a:latin typeface="Futura PT Demi" panose="020B0702020204020303" pitchFamily="34" charset="0"/>
              </a:defRPr>
            </a:lvl2pPr>
            <a:lvl3pPr marL="1144588" indent="-230188">
              <a:spcBef>
                <a:spcPct val="20000"/>
              </a:spcBef>
              <a:buClr>
                <a:srgbClr val="CC0000"/>
              </a:buClr>
              <a:buChar char="•"/>
              <a:defRPr sz="1600">
                <a:solidFill>
                  <a:schemeClr val="tx1"/>
                </a:solidFill>
                <a:latin typeface="Futura PT Demi" panose="020B0702020204020303" pitchFamily="34" charset="0"/>
              </a:defRPr>
            </a:lvl3pPr>
            <a:lvl4pPr marL="1600200" indent="-228600">
              <a:spcBef>
                <a:spcPct val="20000"/>
              </a:spcBef>
              <a:buClr>
                <a:srgbClr val="CC0000"/>
              </a:buClr>
              <a:buChar char="•"/>
              <a:defRPr sz="1400">
                <a:solidFill>
                  <a:schemeClr val="tx1"/>
                </a:solidFill>
                <a:latin typeface="Futura PT Demi" panose="020B0702020204020303" pitchFamily="34" charset="0"/>
              </a:defRPr>
            </a:lvl4pPr>
            <a:lvl5pPr marL="2055813" indent="-227013">
              <a:spcBef>
                <a:spcPct val="20000"/>
              </a:spcBef>
              <a:buClr>
                <a:srgbClr val="CC0000"/>
              </a:buClr>
              <a:buChar char="•"/>
              <a:defRPr sz="1300">
                <a:solidFill>
                  <a:schemeClr val="tx1"/>
                </a:solidFill>
                <a:latin typeface="Futura PT Demi" panose="020B0702020204020303"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9pPr>
          </a:lstStyle>
          <a:p>
            <a:pPr>
              <a:spcBef>
                <a:spcPct val="0"/>
              </a:spcBef>
              <a:buClrTx/>
              <a:buNone/>
            </a:pPr>
            <a:r>
              <a:rPr lang="ru-RU" altLang="ru-RU" sz="2800" b="0" dirty="0">
                <a:solidFill>
                  <a:schemeClr val="tx2"/>
                </a:solidFill>
                <a:latin typeface="Montserrat ExtraBold" panose="00000900000000000000" pitchFamily="2" charset="-52"/>
                <a:ea typeface="+mj-ea"/>
                <a:cs typeface="+mj-cs"/>
              </a:rPr>
              <a:t>В КАКИХ РЕШЕНИЯХ ДОСТУПНО</a:t>
            </a:r>
            <a:br>
              <a:rPr lang="en-US" altLang="ru-RU" sz="2800" b="0" dirty="0">
                <a:solidFill>
                  <a:schemeClr val="tx2"/>
                </a:solidFill>
                <a:latin typeface="Montserrat ExtraBold" panose="00000900000000000000" pitchFamily="2" charset="-52"/>
                <a:ea typeface="+mj-ea"/>
                <a:cs typeface="+mj-cs"/>
              </a:rPr>
            </a:br>
            <a:r>
              <a:rPr lang="ru-RU" altLang="ru-RU" sz="2800" b="0" dirty="0">
                <a:solidFill>
                  <a:schemeClr val="tx2"/>
                </a:solidFill>
                <a:latin typeface="Montserrat ExtraBold" panose="00000900000000000000" pitchFamily="2" charset="-52"/>
                <a:ea typeface="+mj-ea"/>
                <a:cs typeface="+mj-cs"/>
              </a:rPr>
              <a:t>МОБИЛЬНОЕ ПОДПИСАНИЕ</a:t>
            </a:r>
          </a:p>
        </p:txBody>
      </p:sp>
      <p:grpSp>
        <p:nvGrpSpPr>
          <p:cNvPr id="11267" name="Группа 13">
            <a:extLst>
              <a:ext uri="{FF2B5EF4-FFF2-40B4-BE49-F238E27FC236}">
                <a16:creationId xmlns:a16="http://schemas.microsoft.com/office/drawing/2014/main" id="{155F0159-4C20-46A1-8265-D4B37EDED0C9}"/>
              </a:ext>
            </a:extLst>
          </p:cNvPr>
          <p:cNvGrpSpPr>
            <a:grpSpLocks/>
          </p:cNvGrpSpPr>
          <p:nvPr/>
        </p:nvGrpSpPr>
        <p:grpSpPr bwMode="auto">
          <a:xfrm>
            <a:off x="-4506913" y="-3040063"/>
            <a:ext cx="1466850" cy="1492250"/>
            <a:chOff x="1728589" y="1215363"/>
            <a:chExt cx="4536505" cy="4617012"/>
          </a:xfrm>
        </p:grpSpPr>
        <p:sp>
          <p:nvSpPr>
            <p:cNvPr id="11282" name="Полилиния: фигура 14">
              <a:extLst>
                <a:ext uri="{FF2B5EF4-FFF2-40B4-BE49-F238E27FC236}">
                  <a16:creationId xmlns:a16="http://schemas.microsoft.com/office/drawing/2014/main" id="{86067168-29E8-4F51-950F-38D2A2E791B8}"/>
                </a:ext>
              </a:extLst>
            </p:cNvPr>
            <p:cNvSpPr>
              <a:spLocks/>
            </p:cNvSpPr>
            <p:nvPr/>
          </p:nvSpPr>
          <p:spPr bwMode="auto">
            <a:xfrm>
              <a:off x="2608989" y="2187108"/>
              <a:ext cx="3644063" cy="3641722"/>
            </a:xfrm>
            <a:custGeom>
              <a:avLst/>
              <a:gdLst>
                <a:gd name="T0" fmla="*/ 1933982 w 3644063"/>
                <a:gd name="T1" fmla="*/ 19063 h 3641722"/>
                <a:gd name="T2" fmla="*/ 2848382 w 3644063"/>
                <a:gd name="T3" fmla="*/ 77121 h 3641722"/>
                <a:gd name="T4" fmla="*/ 3008040 w 3644063"/>
                <a:gd name="T5" fmla="*/ 48092 h 3641722"/>
                <a:gd name="T6" fmla="*/ 3487011 w 3644063"/>
                <a:gd name="T7" fmla="*/ 48092 h 3641722"/>
                <a:gd name="T8" fmla="*/ 3632154 w 3644063"/>
                <a:gd name="T9" fmla="*/ 352892 h 3641722"/>
                <a:gd name="T10" fmla="*/ 3632154 w 3644063"/>
                <a:gd name="T11" fmla="*/ 846378 h 3641722"/>
                <a:gd name="T12" fmla="*/ 3603125 w 3644063"/>
                <a:gd name="T13" fmla="*/ 3009006 h 3641722"/>
                <a:gd name="T14" fmla="*/ 3588611 w 3644063"/>
                <a:gd name="T15" fmla="*/ 3371863 h 3641722"/>
                <a:gd name="T16" fmla="*/ 3530554 w 3644063"/>
                <a:gd name="T17" fmla="*/ 3517006 h 3641722"/>
                <a:gd name="T18" fmla="*/ 3356382 w 3644063"/>
                <a:gd name="T19" fmla="*/ 3633121 h 3641722"/>
                <a:gd name="T20" fmla="*/ 3008040 w 3644063"/>
                <a:gd name="T21" fmla="*/ 3633121 h 3641722"/>
                <a:gd name="T22" fmla="*/ 206782 w 3644063"/>
                <a:gd name="T23" fmla="*/ 3575063 h 3641722"/>
                <a:gd name="T24" fmla="*/ 200886 w 3644063"/>
                <a:gd name="T25" fmla="*/ 3570755 h 3641722"/>
                <a:gd name="T26" fmla="*/ 134211 w 3644063"/>
                <a:gd name="T27" fmla="*/ 3546942 h 3641722"/>
                <a:gd name="T28" fmla="*/ 27848 w 3644063"/>
                <a:gd name="T29" fmla="*/ 3402479 h 3641722"/>
                <a:gd name="T30" fmla="*/ 18097 w 3644063"/>
                <a:gd name="T31" fmla="*/ 3110606 h 3641722"/>
                <a:gd name="T32" fmla="*/ 76154 w 3644063"/>
                <a:gd name="T33" fmla="*/ 1993006 h 3641722"/>
                <a:gd name="T34" fmla="*/ 76154 w 3644063"/>
                <a:gd name="T35" fmla="*/ 1862378 h 3641722"/>
                <a:gd name="T36" fmla="*/ 148725 w 3644063"/>
                <a:gd name="T37" fmla="*/ 1818835 h 3641722"/>
                <a:gd name="T38" fmla="*/ 206782 w 3644063"/>
                <a:gd name="T39" fmla="*/ 1804321 h 3641722"/>
                <a:gd name="T40" fmla="*/ 380954 w 3644063"/>
                <a:gd name="T41" fmla="*/ 1818835 h 3641722"/>
                <a:gd name="T42" fmla="*/ 613182 w 3644063"/>
                <a:gd name="T43" fmla="*/ 1818835 h 3641722"/>
                <a:gd name="T44" fmla="*/ 671240 w 3644063"/>
                <a:gd name="T45" fmla="*/ 1804321 h 3641722"/>
                <a:gd name="T46" fmla="*/ 685754 w 3644063"/>
                <a:gd name="T47" fmla="*/ 1601121 h 3641722"/>
                <a:gd name="T48" fmla="*/ 700268 w 3644063"/>
                <a:gd name="T49" fmla="*/ 1426949 h 3641722"/>
                <a:gd name="T50" fmla="*/ 830897 w 3644063"/>
                <a:gd name="T51" fmla="*/ 1296321 h 3641722"/>
                <a:gd name="T52" fmla="*/ 1063125 w 3644063"/>
                <a:gd name="T53" fmla="*/ 1296321 h 3641722"/>
                <a:gd name="T54" fmla="*/ 1208268 w 3644063"/>
                <a:gd name="T55" fmla="*/ 1470492 h 3641722"/>
                <a:gd name="T56" fmla="*/ 1237297 w 3644063"/>
                <a:gd name="T57" fmla="*/ 1615635 h 3641722"/>
                <a:gd name="T58" fmla="*/ 1222782 w 3644063"/>
                <a:gd name="T59" fmla="*/ 1760778 h 3641722"/>
                <a:gd name="T60" fmla="*/ 1324382 w 3644063"/>
                <a:gd name="T61" fmla="*/ 1789806 h 3641722"/>
                <a:gd name="T62" fmla="*/ 1440497 w 3644063"/>
                <a:gd name="T63" fmla="*/ 1804321 h 3641722"/>
                <a:gd name="T64" fmla="*/ 1774325 w 3644063"/>
                <a:gd name="T65" fmla="*/ 1789806 h 3641722"/>
                <a:gd name="T66" fmla="*/ 1832382 w 3644063"/>
                <a:gd name="T67" fmla="*/ 1673692 h 3641722"/>
                <a:gd name="T68" fmla="*/ 1817868 w 3644063"/>
                <a:gd name="T69" fmla="*/ 1426949 h 3641722"/>
                <a:gd name="T70" fmla="*/ 1817868 w 3644063"/>
                <a:gd name="T71" fmla="*/ 1325349 h 3641722"/>
                <a:gd name="T72" fmla="*/ 1817868 w 3644063"/>
                <a:gd name="T73" fmla="*/ 1194721 h 3641722"/>
                <a:gd name="T74" fmla="*/ 1977525 w 3644063"/>
                <a:gd name="T75" fmla="*/ 1180206 h 3641722"/>
                <a:gd name="T76" fmla="*/ 2108154 w 3644063"/>
                <a:gd name="T77" fmla="*/ 1180206 h 3641722"/>
                <a:gd name="T78" fmla="*/ 2238782 w 3644063"/>
                <a:gd name="T79" fmla="*/ 1122149 h 3641722"/>
                <a:gd name="T80" fmla="*/ 2340382 w 3644063"/>
                <a:gd name="T81" fmla="*/ 1035063 h 3641722"/>
                <a:gd name="T82" fmla="*/ 2369411 w 3644063"/>
                <a:gd name="T83" fmla="*/ 918949 h 3641722"/>
                <a:gd name="T84" fmla="*/ 2325868 w 3644063"/>
                <a:gd name="T85" fmla="*/ 788321 h 3641722"/>
                <a:gd name="T86" fmla="*/ 2180725 w 3644063"/>
                <a:gd name="T87" fmla="*/ 686721 h 3641722"/>
                <a:gd name="T88" fmla="*/ 1992040 w 3644063"/>
                <a:gd name="T89" fmla="*/ 672206 h 3641722"/>
                <a:gd name="T90" fmla="*/ 1861411 w 3644063"/>
                <a:gd name="T91" fmla="*/ 672206 h 3641722"/>
                <a:gd name="T92" fmla="*/ 1817868 w 3644063"/>
                <a:gd name="T93" fmla="*/ 541578 h 3641722"/>
                <a:gd name="T94" fmla="*/ 1803354 w 3644063"/>
                <a:gd name="T95" fmla="*/ 381921 h 3641722"/>
                <a:gd name="T96" fmla="*/ 1803354 w 3644063"/>
                <a:gd name="T97" fmla="*/ 207749 h 3641722"/>
                <a:gd name="T98" fmla="*/ 1817868 w 3644063"/>
                <a:gd name="T99" fmla="*/ 62606 h 3641722"/>
                <a:gd name="T100" fmla="*/ 1861411 w 3644063"/>
                <a:gd name="T101" fmla="*/ 4549 h 3641722"/>
                <a:gd name="T102" fmla="*/ 1933982 w 3644063"/>
                <a:gd name="T103" fmla="*/ 19063 h 36417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44063" h="3641722">
                  <a:moveTo>
                    <a:pt x="1933982" y="19063"/>
                  </a:moveTo>
                  <a:cubicBezTo>
                    <a:pt x="2098477" y="31158"/>
                    <a:pt x="2669372" y="72283"/>
                    <a:pt x="2848382" y="77121"/>
                  </a:cubicBezTo>
                  <a:cubicBezTo>
                    <a:pt x="3027392" y="81959"/>
                    <a:pt x="2901602" y="52930"/>
                    <a:pt x="3008040" y="48092"/>
                  </a:cubicBezTo>
                  <a:cubicBezTo>
                    <a:pt x="3114478" y="43254"/>
                    <a:pt x="3382992" y="-2708"/>
                    <a:pt x="3487011" y="48092"/>
                  </a:cubicBezTo>
                  <a:cubicBezTo>
                    <a:pt x="3591030" y="98892"/>
                    <a:pt x="3607964" y="219844"/>
                    <a:pt x="3632154" y="352892"/>
                  </a:cubicBezTo>
                  <a:cubicBezTo>
                    <a:pt x="3656345" y="485940"/>
                    <a:pt x="3636992" y="403692"/>
                    <a:pt x="3632154" y="846378"/>
                  </a:cubicBezTo>
                  <a:cubicBezTo>
                    <a:pt x="3627316" y="1289064"/>
                    <a:pt x="3610382" y="2588092"/>
                    <a:pt x="3603125" y="3009006"/>
                  </a:cubicBezTo>
                  <a:cubicBezTo>
                    <a:pt x="3595868" y="3429920"/>
                    <a:pt x="3600706" y="3287196"/>
                    <a:pt x="3588611" y="3371863"/>
                  </a:cubicBezTo>
                  <a:cubicBezTo>
                    <a:pt x="3576516" y="3456530"/>
                    <a:pt x="3569259" y="3473463"/>
                    <a:pt x="3530554" y="3517006"/>
                  </a:cubicBezTo>
                  <a:cubicBezTo>
                    <a:pt x="3491849" y="3560549"/>
                    <a:pt x="3443468" y="3613768"/>
                    <a:pt x="3356382" y="3633121"/>
                  </a:cubicBezTo>
                  <a:cubicBezTo>
                    <a:pt x="3269296" y="3652474"/>
                    <a:pt x="3008040" y="3633121"/>
                    <a:pt x="3008040" y="3633121"/>
                  </a:cubicBezTo>
                  <a:lnTo>
                    <a:pt x="206782" y="3575063"/>
                  </a:lnTo>
                  <a:cubicBezTo>
                    <a:pt x="-261077" y="3564669"/>
                    <a:pt x="212981" y="3575442"/>
                    <a:pt x="200886" y="3570755"/>
                  </a:cubicBezTo>
                  <a:cubicBezTo>
                    <a:pt x="188791" y="3566068"/>
                    <a:pt x="128126" y="3558319"/>
                    <a:pt x="134211" y="3546942"/>
                  </a:cubicBezTo>
                  <a:cubicBezTo>
                    <a:pt x="140296" y="3535565"/>
                    <a:pt x="47200" y="3475202"/>
                    <a:pt x="27848" y="3402479"/>
                  </a:cubicBezTo>
                  <a:cubicBezTo>
                    <a:pt x="8496" y="3329756"/>
                    <a:pt x="10046" y="3345518"/>
                    <a:pt x="18097" y="3110606"/>
                  </a:cubicBezTo>
                  <a:cubicBezTo>
                    <a:pt x="26148" y="2875694"/>
                    <a:pt x="66478" y="2201044"/>
                    <a:pt x="76154" y="1993006"/>
                  </a:cubicBezTo>
                  <a:cubicBezTo>
                    <a:pt x="85830" y="1784968"/>
                    <a:pt x="64059" y="1891406"/>
                    <a:pt x="76154" y="1862378"/>
                  </a:cubicBezTo>
                  <a:cubicBezTo>
                    <a:pt x="88249" y="1833350"/>
                    <a:pt x="126954" y="1828511"/>
                    <a:pt x="148725" y="1818835"/>
                  </a:cubicBezTo>
                  <a:cubicBezTo>
                    <a:pt x="170496" y="1809159"/>
                    <a:pt x="168077" y="1804321"/>
                    <a:pt x="206782" y="1804321"/>
                  </a:cubicBezTo>
                  <a:cubicBezTo>
                    <a:pt x="245487" y="1804321"/>
                    <a:pt x="313221" y="1816416"/>
                    <a:pt x="380954" y="1818835"/>
                  </a:cubicBezTo>
                  <a:cubicBezTo>
                    <a:pt x="448687" y="1821254"/>
                    <a:pt x="613182" y="1818835"/>
                    <a:pt x="613182" y="1818835"/>
                  </a:cubicBezTo>
                  <a:cubicBezTo>
                    <a:pt x="661563" y="1816416"/>
                    <a:pt x="659145" y="1840607"/>
                    <a:pt x="671240" y="1804321"/>
                  </a:cubicBezTo>
                  <a:cubicBezTo>
                    <a:pt x="683335" y="1768035"/>
                    <a:pt x="680916" y="1664016"/>
                    <a:pt x="685754" y="1601121"/>
                  </a:cubicBezTo>
                  <a:cubicBezTo>
                    <a:pt x="690592" y="1538226"/>
                    <a:pt x="676078" y="1477749"/>
                    <a:pt x="700268" y="1426949"/>
                  </a:cubicBezTo>
                  <a:cubicBezTo>
                    <a:pt x="724458" y="1376149"/>
                    <a:pt x="770421" y="1318092"/>
                    <a:pt x="830897" y="1296321"/>
                  </a:cubicBezTo>
                  <a:cubicBezTo>
                    <a:pt x="891373" y="1274550"/>
                    <a:pt x="1000230" y="1267293"/>
                    <a:pt x="1063125" y="1296321"/>
                  </a:cubicBezTo>
                  <a:cubicBezTo>
                    <a:pt x="1126020" y="1325349"/>
                    <a:pt x="1179239" y="1417273"/>
                    <a:pt x="1208268" y="1470492"/>
                  </a:cubicBezTo>
                  <a:cubicBezTo>
                    <a:pt x="1237297" y="1523711"/>
                    <a:pt x="1234878" y="1567254"/>
                    <a:pt x="1237297" y="1615635"/>
                  </a:cubicBezTo>
                  <a:cubicBezTo>
                    <a:pt x="1239716" y="1664016"/>
                    <a:pt x="1208268" y="1731750"/>
                    <a:pt x="1222782" y="1760778"/>
                  </a:cubicBezTo>
                  <a:cubicBezTo>
                    <a:pt x="1237296" y="1789806"/>
                    <a:pt x="1288096" y="1782549"/>
                    <a:pt x="1324382" y="1789806"/>
                  </a:cubicBezTo>
                  <a:cubicBezTo>
                    <a:pt x="1360668" y="1797063"/>
                    <a:pt x="1365507" y="1804321"/>
                    <a:pt x="1440497" y="1804321"/>
                  </a:cubicBezTo>
                  <a:cubicBezTo>
                    <a:pt x="1515487" y="1804321"/>
                    <a:pt x="1709011" y="1811578"/>
                    <a:pt x="1774325" y="1789806"/>
                  </a:cubicBezTo>
                  <a:cubicBezTo>
                    <a:pt x="1839639" y="1768035"/>
                    <a:pt x="1825125" y="1734168"/>
                    <a:pt x="1832382" y="1673692"/>
                  </a:cubicBezTo>
                  <a:cubicBezTo>
                    <a:pt x="1839639" y="1613216"/>
                    <a:pt x="1820287" y="1485006"/>
                    <a:pt x="1817868" y="1426949"/>
                  </a:cubicBezTo>
                  <a:cubicBezTo>
                    <a:pt x="1815449" y="1368892"/>
                    <a:pt x="1817868" y="1325349"/>
                    <a:pt x="1817868" y="1325349"/>
                  </a:cubicBezTo>
                  <a:cubicBezTo>
                    <a:pt x="1817868" y="1286644"/>
                    <a:pt x="1791259" y="1218911"/>
                    <a:pt x="1817868" y="1194721"/>
                  </a:cubicBezTo>
                  <a:cubicBezTo>
                    <a:pt x="1844477" y="1170531"/>
                    <a:pt x="1929144" y="1182625"/>
                    <a:pt x="1977525" y="1180206"/>
                  </a:cubicBezTo>
                  <a:cubicBezTo>
                    <a:pt x="2025906" y="1177787"/>
                    <a:pt x="2064611" y="1189882"/>
                    <a:pt x="2108154" y="1180206"/>
                  </a:cubicBezTo>
                  <a:cubicBezTo>
                    <a:pt x="2151697" y="1170530"/>
                    <a:pt x="2200077" y="1146339"/>
                    <a:pt x="2238782" y="1122149"/>
                  </a:cubicBezTo>
                  <a:cubicBezTo>
                    <a:pt x="2277487" y="1097959"/>
                    <a:pt x="2318611" y="1068930"/>
                    <a:pt x="2340382" y="1035063"/>
                  </a:cubicBezTo>
                  <a:cubicBezTo>
                    <a:pt x="2362153" y="1001196"/>
                    <a:pt x="2371830" y="960073"/>
                    <a:pt x="2369411" y="918949"/>
                  </a:cubicBezTo>
                  <a:cubicBezTo>
                    <a:pt x="2366992" y="877825"/>
                    <a:pt x="2357316" y="827026"/>
                    <a:pt x="2325868" y="788321"/>
                  </a:cubicBezTo>
                  <a:cubicBezTo>
                    <a:pt x="2294420" y="749616"/>
                    <a:pt x="2236363" y="706074"/>
                    <a:pt x="2180725" y="686721"/>
                  </a:cubicBezTo>
                  <a:cubicBezTo>
                    <a:pt x="2125087" y="667369"/>
                    <a:pt x="2045259" y="674625"/>
                    <a:pt x="1992040" y="672206"/>
                  </a:cubicBezTo>
                  <a:cubicBezTo>
                    <a:pt x="1938821" y="669787"/>
                    <a:pt x="1890440" y="693977"/>
                    <a:pt x="1861411" y="672206"/>
                  </a:cubicBezTo>
                  <a:cubicBezTo>
                    <a:pt x="1832382" y="650435"/>
                    <a:pt x="1827544" y="589959"/>
                    <a:pt x="1817868" y="541578"/>
                  </a:cubicBezTo>
                  <a:cubicBezTo>
                    <a:pt x="1808192" y="493197"/>
                    <a:pt x="1805773" y="437559"/>
                    <a:pt x="1803354" y="381921"/>
                  </a:cubicBezTo>
                  <a:cubicBezTo>
                    <a:pt x="1800935" y="326283"/>
                    <a:pt x="1800935" y="260968"/>
                    <a:pt x="1803354" y="207749"/>
                  </a:cubicBezTo>
                  <a:cubicBezTo>
                    <a:pt x="1805773" y="154530"/>
                    <a:pt x="1817868" y="62606"/>
                    <a:pt x="1817868" y="62606"/>
                  </a:cubicBezTo>
                  <a:cubicBezTo>
                    <a:pt x="1827544" y="28739"/>
                    <a:pt x="1839640" y="16644"/>
                    <a:pt x="1861411" y="4549"/>
                  </a:cubicBezTo>
                  <a:cubicBezTo>
                    <a:pt x="1883182" y="-7546"/>
                    <a:pt x="1769487" y="6968"/>
                    <a:pt x="1933982" y="19063"/>
                  </a:cubicBezTo>
                  <a:close/>
                </a:path>
              </a:pathLst>
            </a:custGeom>
            <a:solidFill>
              <a:srgbClr val="FFDE07"/>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endParaRPr lang="ru-RU"/>
            </a:p>
          </p:txBody>
        </p:sp>
        <p:grpSp>
          <p:nvGrpSpPr>
            <p:cNvPr id="11283" name="Группа 15">
              <a:extLst>
                <a:ext uri="{FF2B5EF4-FFF2-40B4-BE49-F238E27FC236}">
                  <a16:creationId xmlns:a16="http://schemas.microsoft.com/office/drawing/2014/main" id="{AF84D79B-BA3B-44AC-B91E-AE2BF38B9030}"/>
                </a:ext>
              </a:extLst>
            </p:cNvPr>
            <p:cNvGrpSpPr>
              <a:grpSpLocks/>
            </p:cNvGrpSpPr>
            <p:nvPr/>
          </p:nvGrpSpPr>
          <p:grpSpPr bwMode="auto">
            <a:xfrm>
              <a:off x="1728589" y="1215363"/>
              <a:ext cx="4536505" cy="4617012"/>
              <a:chOff x="3322637" y="715141"/>
              <a:chExt cx="4876800" cy="4963346"/>
            </a:xfrm>
          </p:grpSpPr>
          <p:sp>
            <p:nvSpPr>
              <p:cNvPr id="11284" name="Полилиния: фигура 16">
                <a:extLst>
                  <a:ext uri="{FF2B5EF4-FFF2-40B4-BE49-F238E27FC236}">
                    <a16:creationId xmlns:a16="http://schemas.microsoft.com/office/drawing/2014/main" id="{228DF558-BB30-4C99-98F7-807D400DAE0E}"/>
                  </a:ext>
                </a:extLst>
              </p:cNvPr>
              <p:cNvSpPr>
                <a:spLocks/>
              </p:cNvSpPr>
              <p:nvPr/>
            </p:nvSpPr>
            <p:spPr bwMode="auto">
              <a:xfrm>
                <a:off x="3377521" y="853919"/>
                <a:ext cx="2514377" cy="1948951"/>
              </a:xfrm>
              <a:custGeom>
                <a:avLst/>
                <a:gdLst>
                  <a:gd name="T0" fmla="*/ 207508 w 2514377"/>
                  <a:gd name="T1" fmla="*/ 2425 h 1948951"/>
                  <a:gd name="T2" fmla="*/ 1789565 w 2514377"/>
                  <a:gd name="T3" fmla="*/ 60482 h 1948951"/>
                  <a:gd name="T4" fmla="*/ 1949222 w 2514377"/>
                  <a:gd name="T5" fmla="*/ 684596 h 1948951"/>
                  <a:gd name="T6" fmla="*/ 2457222 w 2514377"/>
                  <a:gd name="T7" fmla="*/ 757168 h 1948951"/>
                  <a:gd name="T8" fmla="*/ 2500765 w 2514377"/>
                  <a:gd name="T9" fmla="*/ 960368 h 1948951"/>
                  <a:gd name="T10" fmla="*/ 2442708 w 2514377"/>
                  <a:gd name="T11" fmla="*/ 1178082 h 1948951"/>
                  <a:gd name="T12" fmla="*/ 2224993 w 2514377"/>
                  <a:gd name="T13" fmla="*/ 1236139 h 1948951"/>
                  <a:gd name="T14" fmla="*/ 1963736 w 2514377"/>
                  <a:gd name="T15" fmla="*/ 1279682 h 1948951"/>
                  <a:gd name="T16" fmla="*/ 1949222 w 2514377"/>
                  <a:gd name="T17" fmla="*/ 1381282 h 1948951"/>
                  <a:gd name="T18" fmla="*/ 1920193 w 2514377"/>
                  <a:gd name="T19" fmla="*/ 1628025 h 1948951"/>
                  <a:gd name="T20" fmla="*/ 1934708 w 2514377"/>
                  <a:gd name="T21" fmla="*/ 1831225 h 1948951"/>
                  <a:gd name="T22" fmla="*/ 1934708 w 2514377"/>
                  <a:gd name="T23" fmla="*/ 1932825 h 1948951"/>
                  <a:gd name="T24" fmla="*/ 1658936 w 2514377"/>
                  <a:gd name="T25" fmla="*/ 1947339 h 1948951"/>
                  <a:gd name="T26" fmla="*/ 1441222 w 2514377"/>
                  <a:gd name="T27" fmla="*/ 1918311 h 1948951"/>
                  <a:gd name="T28" fmla="*/ 1281565 w 2514377"/>
                  <a:gd name="T29" fmla="*/ 1889282 h 1948951"/>
                  <a:gd name="T30" fmla="*/ 1267050 w 2514377"/>
                  <a:gd name="T31" fmla="*/ 1773168 h 1948951"/>
                  <a:gd name="T32" fmla="*/ 1267050 w 2514377"/>
                  <a:gd name="T33" fmla="*/ 1642539 h 1948951"/>
                  <a:gd name="T34" fmla="*/ 1238022 w 2514377"/>
                  <a:gd name="T35" fmla="*/ 1497396 h 1948951"/>
                  <a:gd name="T36" fmla="*/ 1121908 w 2514377"/>
                  <a:gd name="T37" fmla="*/ 1381282 h 1948951"/>
                  <a:gd name="T38" fmla="*/ 1034822 w 2514377"/>
                  <a:gd name="T39" fmla="*/ 1366768 h 1948951"/>
                  <a:gd name="T40" fmla="*/ 846136 w 2514377"/>
                  <a:gd name="T41" fmla="*/ 1366768 h 1948951"/>
                  <a:gd name="T42" fmla="*/ 773565 w 2514377"/>
                  <a:gd name="T43" fmla="*/ 1424825 h 1948951"/>
                  <a:gd name="T44" fmla="*/ 715508 w 2514377"/>
                  <a:gd name="T45" fmla="*/ 1497396 h 1948951"/>
                  <a:gd name="T46" fmla="*/ 715508 w 2514377"/>
                  <a:gd name="T47" fmla="*/ 1613511 h 1948951"/>
                  <a:gd name="T48" fmla="*/ 700993 w 2514377"/>
                  <a:gd name="T49" fmla="*/ 1729625 h 1948951"/>
                  <a:gd name="T50" fmla="*/ 700993 w 2514377"/>
                  <a:gd name="T51" fmla="*/ 1845739 h 1948951"/>
                  <a:gd name="T52" fmla="*/ 671965 w 2514377"/>
                  <a:gd name="T53" fmla="*/ 1903796 h 1948951"/>
                  <a:gd name="T54" fmla="*/ 425222 w 2514377"/>
                  <a:gd name="T55" fmla="*/ 1932825 h 1948951"/>
                  <a:gd name="T56" fmla="*/ 105908 w 2514377"/>
                  <a:gd name="T57" fmla="*/ 1932825 h 1948951"/>
                  <a:gd name="T58" fmla="*/ 4308 w 2514377"/>
                  <a:gd name="T59" fmla="*/ 1802196 h 1948951"/>
                  <a:gd name="T60" fmla="*/ 18822 w 2514377"/>
                  <a:gd name="T61" fmla="*/ 1526425 h 1948951"/>
                  <a:gd name="T62" fmla="*/ 18822 w 2514377"/>
                  <a:gd name="T63" fmla="*/ 1279682 h 1948951"/>
                  <a:gd name="T64" fmla="*/ 47850 w 2514377"/>
                  <a:gd name="T65" fmla="*/ 844253 h 1948951"/>
                  <a:gd name="T66" fmla="*/ 18822 w 2514377"/>
                  <a:gd name="T67" fmla="*/ 510425 h 1948951"/>
                  <a:gd name="T68" fmla="*/ 47850 w 2514377"/>
                  <a:gd name="T69" fmla="*/ 162082 h 1948951"/>
                  <a:gd name="T70" fmla="*/ 207508 w 2514377"/>
                  <a:gd name="T71" fmla="*/ 2425 h 19489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4377" h="1948951">
                    <a:moveTo>
                      <a:pt x="207508" y="2425"/>
                    </a:moveTo>
                    <a:cubicBezTo>
                      <a:pt x="497794" y="-14508"/>
                      <a:pt x="1455736" y="62901"/>
                      <a:pt x="1789565" y="60482"/>
                    </a:cubicBezTo>
                    <a:cubicBezTo>
                      <a:pt x="2123394" y="58063"/>
                      <a:pt x="1837946" y="568482"/>
                      <a:pt x="1949222" y="684596"/>
                    </a:cubicBezTo>
                    <a:cubicBezTo>
                      <a:pt x="2060498" y="800710"/>
                      <a:pt x="2365298" y="711206"/>
                      <a:pt x="2457222" y="757168"/>
                    </a:cubicBezTo>
                    <a:cubicBezTo>
                      <a:pt x="2549146" y="803130"/>
                      <a:pt x="2503184" y="890216"/>
                      <a:pt x="2500765" y="960368"/>
                    </a:cubicBezTo>
                    <a:cubicBezTo>
                      <a:pt x="2498346" y="1030520"/>
                      <a:pt x="2488670" y="1132120"/>
                      <a:pt x="2442708" y="1178082"/>
                    </a:cubicBezTo>
                    <a:cubicBezTo>
                      <a:pt x="2396746" y="1224044"/>
                      <a:pt x="2304822" y="1219206"/>
                      <a:pt x="2224993" y="1236139"/>
                    </a:cubicBezTo>
                    <a:cubicBezTo>
                      <a:pt x="2145164" y="1253072"/>
                      <a:pt x="2009698" y="1255492"/>
                      <a:pt x="1963736" y="1279682"/>
                    </a:cubicBezTo>
                    <a:cubicBezTo>
                      <a:pt x="1917774" y="1303872"/>
                      <a:pt x="1956479" y="1323225"/>
                      <a:pt x="1949222" y="1381282"/>
                    </a:cubicBezTo>
                    <a:cubicBezTo>
                      <a:pt x="1941965" y="1439339"/>
                      <a:pt x="1922612" y="1553035"/>
                      <a:pt x="1920193" y="1628025"/>
                    </a:cubicBezTo>
                    <a:cubicBezTo>
                      <a:pt x="1917774" y="1703015"/>
                      <a:pt x="1932289" y="1780425"/>
                      <a:pt x="1934708" y="1831225"/>
                    </a:cubicBezTo>
                    <a:cubicBezTo>
                      <a:pt x="1937127" y="1882025"/>
                      <a:pt x="1980670" y="1913473"/>
                      <a:pt x="1934708" y="1932825"/>
                    </a:cubicBezTo>
                    <a:cubicBezTo>
                      <a:pt x="1888746" y="1952177"/>
                      <a:pt x="1741184" y="1949758"/>
                      <a:pt x="1658936" y="1947339"/>
                    </a:cubicBezTo>
                    <a:cubicBezTo>
                      <a:pt x="1576688" y="1944920"/>
                      <a:pt x="1504117" y="1927987"/>
                      <a:pt x="1441222" y="1918311"/>
                    </a:cubicBezTo>
                    <a:cubicBezTo>
                      <a:pt x="1378327" y="1908635"/>
                      <a:pt x="1310594" y="1913472"/>
                      <a:pt x="1281565" y="1889282"/>
                    </a:cubicBezTo>
                    <a:cubicBezTo>
                      <a:pt x="1252536" y="1865092"/>
                      <a:pt x="1269469" y="1814292"/>
                      <a:pt x="1267050" y="1773168"/>
                    </a:cubicBezTo>
                    <a:cubicBezTo>
                      <a:pt x="1264631" y="1732044"/>
                      <a:pt x="1271888" y="1688501"/>
                      <a:pt x="1267050" y="1642539"/>
                    </a:cubicBezTo>
                    <a:cubicBezTo>
                      <a:pt x="1262212" y="1596577"/>
                      <a:pt x="1262212" y="1540939"/>
                      <a:pt x="1238022" y="1497396"/>
                    </a:cubicBezTo>
                    <a:cubicBezTo>
                      <a:pt x="1213832" y="1453853"/>
                      <a:pt x="1155775" y="1403053"/>
                      <a:pt x="1121908" y="1381282"/>
                    </a:cubicBezTo>
                    <a:cubicBezTo>
                      <a:pt x="1088041" y="1359511"/>
                      <a:pt x="1080784" y="1369187"/>
                      <a:pt x="1034822" y="1366768"/>
                    </a:cubicBezTo>
                    <a:cubicBezTo>
                      <a:pt x="988860" y="1364349"/>
                      <a:pt x="889679" y="1357092"/>
                      <a:pt x="846136" y="1366768"/>
                    </a:cubicBezTo>
                    <a:cubicBezTo>
                      <a:pt x="802593" y="1376444"/>
                      <a:pt x="795336" y="1403054"/>
                      <a:pt x="773565" y="1424825"/>
                    </a:cubicBezTo>
                    <a:cubicBezTo>
                      <a:pt x="751794" y="1446596"/>
                      <a:pt x="725184" y="1465948"/>
                      <a:pt x="715508" y="1497396"/>
                    </a:cubicBezTo>
                    <a:cubicBezTo>
                      <a:pt x="705832" y="1528844"/>
                      <a:pt x="717927" y="1574806"/>
                      <a:pt x="715508" y="1613511"/>
                    </a:cubicBezTo>
                    <a:cubicBezTo>
                      <a:pt x="713089" y="1652216"/>
                      <a:pt x="703412" y="1690920"/>
                      <a:pt x="700993" y="1729625"/>
                    </a:cubicBezTo>
                    <a:cubicBezTo>
                      <a:pt x="698574" y="1768330"/>
                      <a:pt x="700993" y="1845739"/>
                      <a:pt x="700993" y="1845739"/>
                    </a:cubicBezTo>
                    <a:cubicBezTo>
                      <a:pt x="696155" y="1874768"/>
                      <a:pt x="717927" y="1889282"/>
                      <a:pt x="671965" y="1903796"/>
                    </a:cubicBezTo>
                    <a:cubicBezTo>
                      <a:pt x="626003" y="1918310"/>
                      <a:pt x="519565" y="1927987"/>
                      <a:pt x="425222" y="1932825"/>
                    </a:cubicBezTo>
                    <a:cubicBezTo>
                      <a:pt x="330879" y="1937663"/>
                      <a:pt x="176060" y="1954597"/>
                      <a:pt x="105908" y="1932825"/>
                    </a:cubicBezTo>
                    <a:cubicBezTo>
                      <a:pt x="35756" y="1911054"/>
                      <a:pt x="18822" y="1869929"/>
                      <a:pt x="4308" y="1802196"/>
                    </a:cubicBezTo>
                    <a:cubicBezTo>
                      <a:pt x="-10206" y="1734463"/>
                      <a:pt x="16403" y="1613511"/>
                      <a:pt x="18822" y="1526425"/>
                    </a:cubicBezTo>
                    <a:cubicBezTo>
                      <a:pt x="21241" y="1439339"/>
                      <a:pt x="13984" y="1393377"/>
                      <a:pt x="18822" y="1279682"/>
                    </a:cubicBezTo>
                    <a:cubicBezTo>
                      <a:pt x="23660" y="1165987"/>
                      <a:pt x="47850" y="972462"/>
                      <a:pt x="47850" y="844253"/>
                    </a:cubicBezTo>
                    <a:cubicBezTo>
                      <a:pt x="47850" y="716044"/>
                      <a:pt x="18822" y="624120"/>
                      <a:pt x="18822" y="510425"/>
                    </a:cubicBezTo>
                    <a:cubicBezTo>
                      <a:pt x="18822" y="396730"/>
                      <a:pt x="21241" y="246749"/>
                      <a:pt x="47850" y="162082"/>
                    </a:cubicBezTo>
                    <a:cubicBezTo>
                      <a:pt x="74459" y="77415"/>
                      <a:pt x="-82778" y="19358"/>
                      <a:pt x="207508" y="2425"/>
                    </a:cubicBezTo>
                    <a:close/>
                  </a:path>
                </a:pathLst>
              </a:custGeom>
              <a:solidFill>
                <a:srgbClr val="FFDE07"/>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endParaRPr lang="ru-RU"/>
              </a:p>
            </p:txBody>
          </p:sp>
          <p:pic>
            <p:nvPicPr>
              <p:cNvPr id="11285" name="Рисунок 17">
                <a:extLst>
                  <a:ext uri="{FF2B5EF4-FFF2-40B4-BE49-F238E27FC236}">
                    <a16:creationId xmlns:a16="http://schemas.microsoft.com/office/drawing/2014/main" id="{E2CC0D1E-44DA-491D-97D9-139343049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37" y="801687"/>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ECB5981C-5E4A-4EEB-A3B1-034F3BB88A4A}"/>
                  </a:ext>
                </a:extLst>
              </p:cNvPr>
              <p:cNvSpPr txBox="1"/>
              <p:nvPr/>
            </p:nvSpPr>
            <p:spPr>
              <a:xfrm>
                <a:off x="3322637" y="715141"/>
                <a:ext cx="2153392" cy="2069821"/>
              </a:xfrm>
              <a:prstGeom prst="rect">
                <a:avLst/>
              </a:prstGeom>
              <a:noFill/>
            </p:spPr>
            <p:txBody>
              <a:bodyPr anchor="ctr"/>
              <a:lstStyle/>
              <a:p>
                <a:pPr algn="ctr">
                  <a:defRPr/>
                </a:pPr>
                <a:r>
                  <a:rPr lang="ru-RU" sz="900" b="0" dirty="0">
                    <a:solidFill>
                      <a:srgbClr val="D61621"/>
                    </a:solidFill>
                    <a:effectLst>
                      <a:outerShdw blurRad="431165" dir="5400000" sx="99000" sy="99000" algn="ctr" rotWithShape="0">
                        <a:schemeClr val="bg1">
                          <a:lumMod val="50000"/>
                          <a:alpha val="30000"/>
                        </a:schemeClr>
                      </a:outerShdw>
                    </a:effectLst>
                    <a:latin typeface="Montserrat ExtraBold" panose="00000900000000000000" pitchFamily="2" charset="-52"/>
                  </a:rPr>
                  <a:t>1С-ЭДО</a:t>
                </a:r>
              </a:p>
            </p:txBody>
          </p:sp>
        </p:grpSp>
      </p:grpSp>
      <p:sp>
        <p:nvSpPr>
          <p:cNvPr id="11268" name="TextBox 19">
            <a:extLst>
              <a:ext uri="{FF2B5EF4-FFF2-40B4-BE49-F238E27FC236}">
                <a16:creationId xmlns:a16="http://schemas.microsoft.com/office/drawing/2014/main" id="{D9280468-5305-4322-BE70-FE51991AA201}"/>
              </a:ext>
            </a:extLst>
          </p:cNvPr>
          <p:cNvSpPr txBox="1">
            <a:spLocks noChangeArrowheads="1"/>
          </p:cNvSpPr>
          <p:nvPr/>
        </p:nvSpPr>
        <p:spPr bwMode="auto">
          <a:xfrm>
            <a:off x="-2808288" y="-3097213"/>
            <a:ext cx="3611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400" b="0">
                <a:solidFill>
                  <a:schemeClr val="tx1"/>
                </a:solidFill>
                <a:latin typeface="Montserrat Medium" panose="00000600000000000000" pitchFamily="2" charset="-52"/>
              </a:rPr>
              <a:t>Встроенный модуль в конфигурациях 1С</a:t>
            </a:r>
          </a:p>
        </p:txBody>
      </p:sp>
      <p:sp>
        <p:nvSpPr>
          <p:cNvPr id="11269" name="TextBox 20">
            <a:extLst>
              <a:ext uri="{FF2B5EF4-FFF2-40B4-BE49-F238E27FC236}">
                <a16:creationId xmlns:a16="http://schemas.microsoft.com/office/drawing/2014/main" id="{040B4ACD-C227-4775-BE18-07DB258FAA0D}"/>
              </a:ext>
            </a:extLst>
          </p:cNvPr>
          <p:cNvSpPr txBox="1">
            <a:spLocks noChangeArrowheads="1"/>
          </p:cNvSpPr>
          <p:nvPr/>
        </p:nvSpPr>
        <p:spPr bwMode="auto">
          <a:xfrm>
            <a:off x="-2830513" y="-2251075"/>
            <a:ext cx="3960813"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pPr>
            <a:r>
              <a:rPr lang="ru-RU" altLang="ru-RU" sz="1600" b="0">
                <a:solidFill>
                  <a:schemeClr val="tx1"/>
                </a:solidFill>
                <a:latin typeface="Montserrat Light" panose="00000400000000000000" pitchFamily="2" charset="-52"/>
              </a:rPr>
              <a:t>Без необходимости переключения в другие программы</a:t>
            </a:r>
          </a:p>
          <a:p>
            <a:pPr eaLnBrk="1" hangingPunct="1">
              <a:lnSpc>
                <a:spcPct val="85000"/>
              </a:lnSpc>
              <a:spcBef>
                <a:spcPct val="50000"/>
              </a:spcBef>
              <a:buSzPct val="120000"/>
            </a:pPr>
            <a:r>
              <a:rPr lang="ru-RU" altLang="ru-RU" sz="1600" b="0">
                <a:solidFill>
                  <a:schemeClr val="tx1"/>
                </a:solidFill>
                <a:latin typeface="Montserrat Light" panose="00000400000000000000" pitchFamily="2" charset="-52"/>
              </a:rPr>
              <a:t>Полностью интегрирован с учетной системой</a:t>
            </a:r>
          </a:p>
          <a:p>
            <a:pPr eaLnBrk="1" hangingPunct="1">
              <a:lnSpc>
                <a:spcPct val="85000"/>
              </a:lnSpc>
              <a:spcBef>
                <a:spcPct val="50000"/>
              </a:spcBef>
              <a:buSzPct val="120000"/>
            </a:pPr>
            <a:r>
              <a:rPr lang="ru-RU" altLang="ru-RU" sz="1600" b="0">
                <a:solidFill>
                  <a:schemeClr val="tx1"/>
                </a:solidFill>
                <a:latin typeface="Montserrat Light" panose="00000400000000000000" pitchFamily="2" charset="-52"/>
              </a:rPr>
              <a:t>Бизнес-логика ЭДО на стороне пользователя</a:t>
            </a:r>
          </a:p>
          <a:p>
            <a:endParaRPr lang="ru-RU" altLang="ru-RU" sz="1600" b="0">
              <a:solidFill>
                <a:schemeClr val="tx1"/>
              </a:solidFill>
              <a:latin typeface="Montserrat Light" panose="00000400000000000000" pitchFamily="2" charset="-52"/>
            </a:endParaRPr>
          </a:p>
        </p:txBody>
      </p:sp>
      <p:sp>
        <p:nvSpPr>
          <p:cNvPr id="11270" name="TextBox 21">
            <a:extLst>
              <a:ext uri="{FF2B5EF4-FFF2-40B4-BE49-F238E27FC236}">
                <a16:creationId xmlns:a16="http://schemas.microsoft.com/office/drawing/2014/main" id="{6E05CB63-181F-492B-AC03-71E35048D049}"/>
              </a:ext>
            </a:extLst>
          </p:cNvPr>
          <p:cNvSpPr txBox="1">
            <a:spLocks noChangeArrowheads="1"/>
          </p:cNvSpPr>
          <p:nvPr/>
        </p:nvSpPr>
        <p:spPr bwMode="auto">
          <a:xfrm>
            <a:off x="7373862" y="4356719"/>
            <a:ext cx="4171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400" b="0">
                <a:solidFill>
                  <a:schemeClr val="tx1"/>
                </a:solidFill>
                <a:latin typeface="Montserrat Medium" panose="00000600000000000000" pitchFamily="2" charset="-52"/>
              </a:rPr>
              <a:t>Мобильный клиент</a:t>
            </a:r>
          </a:p>
          <a:p>
            <a:r>
              <a:rPr lang="ru-RU" altLang="ru-RU" sz="2400" b="0">
                <a:solidFill>
                  <a:schemeClr val="tx1"/>
                </a:solidFill>
                <a:latin typeface="Montserrat Medium" panose="00000600000000000000" pitchFamily="2" charset="-52"/>
              </a:rPr>
              <a:t>1С:Клиент ЭДО 8</a:t>
            </a:r>
          </a:p>
        </p:txBody>
      </p:sp>
      <p:sp>
        <p:nvSpPr>
          <p:cNvPr id="11271" name="TextBox 22">
            <a:extLst>
              <a:ext uri="{FF2B5EF4-FFF2-40B4-BE49-F238E27FC236}">
                <a16:creationId xmlns:a16="http://schemas.microsoft.com/office/drawing/2014/main" id="{67C8C573-A304-4E57-9217-A1740294EF4A}"/>
              </a:ext>
            </a:extLst>
          </p:cNvPr>
          <p:cNvSpPr txBox="1">
            <a:spLocks noChangeArrowheads="1"/>
          </p:cNvSpPr>
          <p:nvPr/>
        </p:nvSpPr>
        <p:spPr bwMode="auto">
          <a:xfrm>
            <a:off x="7373862" y="5260007"/>
            <a:ext cx="3960813"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pPr>
            <a:r>
              <a:rPr lang="ru-RU" altLang="ru-RU" sz="1600" b="0">
                <a:solidFill>
                  <a:schemeClr val="tx1"/>
                </a:solidFill>
                <a:latin typeface="Montserrat Light" panose="00000400000000000000" pitchFamily="2" charset="-52"/>
              </a:rPr>
              <a:t>Универсальное решение для организации ЭДО на предприятиях разного масштаба</a:t>
            </a:r>
          </a:p>
          <a:p>
            <a:endParaRPr lang="ru-RU" altLang="ru-RU" sz="1600" b="0">
              <a:solidFill>
                <a:schemeClr val="tx1"/>
              </a:solidFill>
              <a:latin typeface="Montserrat Light" panose="00000400000000000000" pitchFamily="2" charset="-52"/>
            </a:endParaRPr>
          </a:p>
        </p:txBody>
      </p:sp>
      <p:grpSp>
        <p:nvGrpSpPr>
          <p:cNvPr id="11272" name="Группа 23">
            <a:extLst>
              <a:ext uri="{FF2B5EF4-FFF2-40B4-BE49-F238E27FC236}">
                <a16:creationId xmlns:a16="http://schemas.microsoft.com/office/drawing/2014/main" id="{171120D3-7132-4DDA-A3D5-7991C8C7A69E}"/>
              </a:ext>
            </a:extLst>
          </p:cNvPr>
          <p:cNvGrpSpPr>
            <a:grpSpLocks/>
          </p:cNvGrpSpPr>
          <p:nvPr/>
        </p:nvGrpSpPr>
        <p:grpSpPr bwMode="auto">
          <a:xfrm>
            <a:off x="5778425" y="4320207"/>
            <a:ext cx="1466850" cy="1466850"/>
            <a:chOff x="3744813" y="4248199"/>
            <a:chExt cx="1466502" cy="1466502"/>
          </a:xfrm>
        </p:grpSpPr>
        <p:sp>
          <p:nvSpPr>
            <p:cNvPr id="11280" name="Прямоугольник: скругленные углы 24">
              <a:extLst>
                <a:ext uri="{FF2B5EF4-FFF2-40B4-BE49-F238E27FC236}">
                  <a16:creationId xmlns:a16="http://schemas.microsoft.com/office/drawing/2014/main" id="{71D0FF40-9EDD-4A96-AD98-1BD04B755970}"/>
                </a:ext>
              </a:extLst>
            </p:cNvPr>
            <p:cNvSpPr>
              <a:spLocks noChangeArrowheads="1"/>
            </p:cNvSpPr>
            <p:nvPr/>
          </p:nvSpPr>
          <p:spPr bwMode="auto">
            <a:xfrm>
              <a:off x="3744813" y="4248199"/>
              <a:ext cx="1466502" cy="1466502"/>
            </a:xfrm>
            <a:prstGeom prst="roundRect">
              <a:avLst>
                <a:gd name="adj" fmla="val 18398"/>
              </a:avLst>
            </a:pr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81000" indent="-3810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buFontTx/>
                <a:buBlip>
                  <a:blip r:embed="rId4"/>
                </a:buBlip>
              </a:pPr>
              <a:endParaRPr lang="ru-RU" altLang="ru-RU" b="0"/>
            </a:p>
          </p:txBody>
        </p:sp>
        <p:pic>
          <p:nvPicPr>
            <p:cNvPr id="11281" name="Рисунок 25">
              <a:extLst>
                <a:ext uri="{FF2B5EF4-FFF2-40B4-BE49-F238E27FC236}">
                  <a16:creationId xmlns:a16="http://schemas.microsoft.com/office/drawing/2014/main" id="{A0B05DE0-21E2-4AFD-9F31-FD0A37A1B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415" y="4356123"/>
              <a:ext cx="1171297" cy="125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6">
            <a:extLst>
              <a:ext uri="{FF2B5EF4-FFF2-40B4-BE49-F238E27FC236}">
                <a16:creationId xmlns:a16="http://schemas.microsoft.com/office/drawing/2014/main" id="{12113A19-E79F-4A50-A6EA-25215E761478}"/>
              </a:ext>
            </a:extLst>
          </p:cNvPr>
          <p:cNvSpPr txBox="1">
            <a:spLocks noChangeArrowheads="1"/>
          </p:cNvSpPr>
          <p:nvPr/>
        </p:nvSpPr>
        <p:spPr bwMode="auto">
          <a:xfrm>
            <a:off x="1912862" y="4369419"/>
            <a:ext cx="4171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400" b="0">
                <a:solidFill>
                  <a:schemeClr val="tx1"/>
                </a:solidFill>
                <a:latin typeface="Montserrat Medium" panose="00000600000000000000" pitchFamily="2" charset="-52"/>
              </a:rPr>
              <a:t>БизКуб</a:t>
            </a:r>
          </a:p>
          <a:p>
            <a:r>
              <a:rPr lang="ru-RU" altLang="ru-RU" sz="2400" b="0">
                <a:solidFill>
                  <a:schemeClr val="tx1"/>
                </a:solidFill>
                <a:latin typeface="Montserrat Medium" panose="00000600000000000000" pitchFamily="2" charset="-52"/>
              </a:rPr>
              <a:t>ЭДО</a:t>
            </a:r>
          </a:p>
        </p:txBody>
      </p:sp>
      <p:sp>
        <p:nvSpPr>
          <p:cNvPr id="11274" name="TextBox 27">
            <a:extLst>
              <a:ext uri="{FF2B5EF4-FFF2-40B4-BE49-F238E27FC236}">
                <a16:creationId xmlns:a16="http://schemas.microsoft.com/office/drawing/2014/main" id="{5D40FF94-ECE6-483D-B99A-5BF7D044E336}"/>
              </a:ext>
            </a:extLst>
          </p:cNvPr>
          <p:cNvSpPr txBox="1">
            <a:spLocks noChangeArrowheads="1"/>
          </p:cNvSpPr>
          <p:nvPr/>
        </p:nvSpPr>
        <p:spPr bwMode="auto">
          <a:xfrm>
            <a:off x="1912862" y="5286994"/>
            <a:ext cx="396081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pPr>
            <a:r>
              <a:rPr lang="ru-RU" altLang="ru-RU" sz="1600" b="0">
                <a:solidFill>
                  <a:schemeClr val="tx1"/>
                </a:solidFill>
                <a:latin typeface="Montserrat Light" panose="00000400000000000000" pitchFamily="2" charset="-52"/>
              </a:rPr>
              <a:t>Быстро, онлайн, без сложностей</a:t>
            </a:r>
          </a:p>
          <a:p>
            <a:pPr eaLnBrk="1" hangingPunct="1">
              <a:lnSpc>
                <a:spcPct val="85000"/>
              </a:lnSpc>
              <a:spcBef>
                <a:spcPct val="50000"/>
              </a:spcBef>
              <a:buSzPct val="120000"/>
            </a:pPr>
            <a:r>
              <a:rPr lang="ru-RU" altLang="ru-RU" sz="1600" b="0">
                <a:solidFill>
                  <a:schemeClr val="tx1"/>
                </a:solidFill>
                <a:latin typeface="Montserrat Light" panose="00000400000000000000" pitchFamily="2" charset="-52"/>
              </a:rPr>
              <a:t>Веб-приложение для малого бизнеса</a:t>
            </a:r>
          </a:p>
          <a:p>
            <a:endParaRPr lang="ru-RU" altLang="ru-RU" sz="1600" b="0">
              <a:solidFill>
                <a:schemeClr val="tx1"/>
              </a:solidFill>
              <a:latin typeface="Montserrat Light" panose="00000400000000000000" pitchFamily="2" charset="-52"/>
            </a:endParaRPr>
          </a:p>
        </p:txBody>
      </p:sp>
      <p:pic>
        <p:nvPicPr>
          <p:cNvPr id="32" name="Picture 2" descr="БизКуб ЭДО - Apps on Google Play">
            <a:extLst>
              <a:ext uri="{FF2B5EF4-FFF2-40B4-BE49-F238E27FC236}">
                <a16:creationId xmlns:a16="http://schemas.microsoft.com/office/drawing/2014/main" id="{B02571E9-AB6C-429A-B36D-ADE6F10606A0}"/>
              </a:ext>
            </a:extLst>
          </p:cNvPr>
          <p:cNvPicPr>
            <a:picLocks noChangeAspect="1" noChangeArrowheads="1"/>
          </p:cNvPicPr>
          <p:nvPr/>
        </p:nvPicPr>
        <p:blipFill>
          <a:blip r:embed="rId6"/>
          <a:srcRect/>
          <a:stretch>
            <a:fillRect/>
          </a:stretch>
        </p:blipFill>
        <p:spPr bwMode="auto">
          <a:xfrm>
            <a:off x="377824" y="4320603"/>
            <a:ext cx="1466502" cy="1486681"/>
          </a:xfrm>
          <a:prstGeom prst="roundRect">
            <a:avLst/>
          </a:prstGeom>
          <a:noFill/>
        </p:spPr>
      </p:pic>
      <p:pic>
        <p:nvPicPr>
          <p:cNvPr id="11276" name="Рисунок 100">
            <a:extLst>
              <a:ext uri="{FF2B5EF4-FFF2-40B4-BE49-F238E27FC236}">
                <a16:creationId xmlns:a16="http://schemas.microsoft.com/office/drawing/2014/main" id="{23860F4C-A56C-4A75-BC02-0F6C46C98E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3" y="1727919"/>
            <a:ext cx="1487487"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Рисунок 105">
            <a:extLst>
              <a:ext uri="{FF2B5EF4-FFF2-40B4-BE49-F238E27FC236}">
                <a16:creationId xmlns:a16="http://schemas.microsoft.com/office/drawing/2014/main" id="{F5529658-5101-40F8-82FB-BD623D7CE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513" y="1727919"/>
            <a:ext cx="14859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Box 30">
            <a:extLst>
              <a:ext uri="{FF2B5EF4-FFF2-40B4-BE49-F238E27FC236}">
                <a16:creationId xmlns:a16="http://schemas.microsoft.com/office/drawing/2014/main" id="{F7DB0AFA-C884-494D-9507-510153C0B829}"/>
              </a:ext>
            </a:extLst>
          </p:cNvPr>
          <p:cNvSpPr txBox="1">
            <a:spLocks noChangeArrowheads="1"/>
          </p:cNvSpPr>
          <p:nvPr/>
        </p:nvSpPr>
        <p:spPr bwMode="auto">
          <a:xfrm>
            <a:off x="1911350" y="1727919"/>
            <a:ext cx="4171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400" b="0">
                <a:solidFill>
                  <a:schemeClr val="tx1"/>
                </a:solidFill>
                <a:latin typeface="Montserrat Medium" panose="00000600000000000000" pitchFamily="2" charset="-52"/>
              </a:rPr>
              <a:t>Мобильный клиент</a:t>
            </a:r>
          </a:p>
          <a:p>
            <a:r>
              <a:rPr lang="en-US" altLang="ru-RU" sz="2400" b="0">
                <a:solidFill>
                  <a:schemeClr val="tx1"/>
                </a:solidFill>
                <a:latin typeface="Montserrat Medium" panose="00000600000000000000" pitchFamily="2" charset="-52"/>
              </a:rPr>
              <a:t>1C</a:t>
            </a:r>
            <a:r>
              <a:rPr lang="ru-RU" altLang="ru-RU" sz="2400" b="0">
                <a:solidFill>
                  <a:schemeClr val="tx1"/>
                </a:solidFill>
                <a:latin typeface="Montserrat Medium" panose="00000600000000000000" pitchFamily="2" charset="-52"/>
              </a:rPr>
              <a:t>:Документооборот</a:t>
            </a:r>
          </a:p>
        </p:txBody>
      </p:sp>
      <p:sp>
        <p:nvSpPr>
          <p:cNvPr id="11279" name="TextBox 32">
            <a:extLst>
              <a:ext uri="{FF2B5EF4-FFF2-40B4-BE49-F238E27FC236}">
                <a16:creationId xmlns:a16="http://schemas.microsoft.com/office/drawing/2014/main" id="{ED95B0D3-1A06-4BEA-9C71-A632D4F26950}"/>
              </a:ext>
            </a:extLst>
          </p:cNvPr>
          <p:cNvSpPr txBox="1">
            <a:spLocks noChangeArrowheads="1"/>
          </p:cNvSpPr>
          <p:nvPr/>
        </p:nvSpPr>
        <p:spPr bwMode="auto">
          <a:xfrm>
            <a:off x="7350125" y="1727919"/>
            <a:ext cx="41719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400" b="0">
                <a:solidFill>
                  <a:schemeClr val="tx1"/>
                </a:solidFill>
                <a:latin typeface="Montserrat Medium" panose="00000600000000000000" pitchFamily="2" charset="-52"/>
              </a:rPr>
              <a:t>Мобильный клиент</a:t>
            </a:r>
          </a:p>
          <a:p>
            <a:r>
              <a:rPr lang="en-US" altLang="ru-RU" sz="2400" b="0">
                <a:solidFill>
                  <a:schemeClr val="tx1"/>
                </a:solidFill>
                <a:latin typeface="Montserrat Medium" panose="00000600000000000000" pitchFamily="2" charset="-52"/>
              </a:rPr>
              <a:t>1C</a:t>
            </a:r>
            <a:r>
              <a:rPr lang="ru-RU" altLang="ru-RU" sz="2400" b="0">
                <a:solidFill>
                  <a:schemeClr val="tx1"/>
                </a:solidFill>
                <a:latin typeface="Montserrat Medium" panose="00000600000000000000" pitchFamily="2" charset="-52"/>
              </a:rPr>
              <a:t>:</a:t>
            </a:r>
            <a:r>
              <a:rPr lang="en-US" altLang="ru-RU" sz="2400" b="0">
                <a:solidFill>
                  <a:schemeClr val="tx1"/>
                </a:solidFill>
                <a:latin typeface="Montserrat Medium" panose="00000600000000000000" pitchFamily="2" charset="-52"/>
              </a:rPr>
              <a:t>ERP</a:t>
            </a:r>
          </a:p>
          <a:p>
            <a:r>
              <a:rPr lang="en-US" altLang="ru-RU" sz="2400" b="0">
                <a:solidFill>
                  <a:schemeClr val="tx1"/>
                </a:solidFill>
                <a:latin typeface="Montserrat Medium" panose="00000600000000000000" pitchFamily="2" charset="-52"/>
              </a:rPr>
              <a:t>1C</a:t>
            </a:r>
            <a:r>
              <a:rPr lang="ru-RU" altLang="ru-RU" sz="2400" b="0">
                <a:solidFill>
                  <a:schemeClr val="tx1"/>
                </a:solidFill>
                <a:latin typeface="Montserrat Medium" panose="00000600000000000000" pitchFamily="2" charset="-52"/>
              </a:rPr>
              <a:t>:УТ</a:t>
            </a:r>
          </a:p>
        </p:txBody>
      </p:sp>
    </p:spTree>
  </p:cSld>
  <p:clrMapOvr>
    <a:masterClrMapping/>
  </p:clrMapOvr>
  <p:transition spd="slow">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3">
            <a:extLst>
              <a:ext uri="{FF2B5EF4-FFF2-40B4-BE49-F238E27FC236}">
                <a16:creationId xmlns:a16="http://schemas.microsoft.com/office/drawing/2014/main" id="{9EDC2FF7-D2AF-44FE-8A76-342A41DE63CA}"/>
              </a:ext>
            </a:extLst>
          </p:cNvPr>
          <p:cNvSpPr txBox="1">
            <a:spLocks noChangeArrowheads="1"/>
          </p:cNvSpPr>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100">
                <a:solidFill>
                  <a:schemeClr val="tx1"/>
                </a:solidFill>
                <a:latin typeface="Futura PT Demi" panose="020B0702020204020303" pitchFamily="34" charset="0"/>
              </a:defRPr>
            </a:lvl1pPr>
            <a:lvl2pPr marL="742950" indent="-287338">
              <a:spcBef>
                <a:spcPct val="20000"/>
              </a:spcBef>
              <a:buClr>
                <a:srgbClr val="CC0000"/>
              </a:buClr>
              <a:buChar char="•"/>
              <a:defRPr sz="1700">
                <a:solidFill>
                  <a:schemeClr val="tx1"/>
                </a:solidFill>
                <a:latin typeface="Futura PT Demi" panose="020B0702020204020303" pitchFamily="34" charset="0"/>
              </a:defRPr>
            </a:lvl2pPr>
            <a:lvl3pPr marL="1144588" indent="-230188">
              <a:spcBef>
                <a:spcPct val="20000"/>
              </a:spcBef>
              <a:buClr>
                <a:srgbClr val="CC0000"/>
              </a:buClr>
              <a:buChar char="•"/>
              <a:defRPr sz="1600">
                <a:solidFill>
                  <a:schemeClr val="tx1"/>
                </a:solidFill>
                <a:latin typeface="Futura PT Demi" panose="020B0702020204020303" pitchFamily="34" charset="0"/>
              </a:defRPr>
            </a:lvl3pPr>
            <a:lvl4pPr marL="1600200" indent="-228600">
              <a:spcBef>
                <a:spcPct val="20000"/>
              </a:spcBef>
              <a:buClr>
                <a:srgbClr val="CC0000"/>
              </a:buClr>
              <a:buChar char="•"/>
              <a:defRPr sz="1400">
                <a:solidFill>
                  <a:schemeClr val="tx1"/>
                </a:solidFill>
                <a:latin typeface="Futura PT Demi" panose="020B0702020204020303" pitchFamily="34" charset="0"/>
              </a:defRPr>
            </a:lvl4pPr>
            <a:lvl5pPr marL="2055813" indent="-227013">
              <a:spcBef>
                <a:spcPct val="20000"/>
              </a:spcBef>
              <a:buClr>
                <a:srgbClr val="CC0000"/>
              </a:buClr>
              <a:buChar char="•"/>
              <a:defRPr sz="1300">
                <a:solidFill>
                  <a:schemeClr val="tx1"/>
                </a:solidFill>
                <a:latin typeface="Futura PT Demi" panose="020B0702020204020303"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9pPr>
          </a:lstStyle>
          <a:p>
            <a:pPr>
              <a:spcBef>
                <a:spcPct val="0"/>
              </a:spcBef>
              <a:buClrTx/>
              <a:buNone/>
            </a:pPr>
            <a:r>
              <a:rPr lang="ru-RU" altLang="ru-RU" sz="2800" b="0" dirty="0">
                <a:solidFill>
                  <a:schemeClr val="tx2"/>
                </a:solidFill>
                <a:latin typeface="Montserrat ExtraBold" panose="00000900000000000000" pitchFamily="2" charset="-52"/>
                <a:ea typeface="+mj-ea"/>
                <a:cs typeface="+mj-cs"/>
              </a:rPr>
              <a:t>СПИСКИ ДОКУМЕНТОВ</a:t>
            </a:r>
          </a:p>
        </p:txBody>
      </p:sp>
      <p:sp>
        <p:nvSpPr>
          <p:cNvPr id="18435" name="TextBox 12">
            <a:extLst>
              <a:ext uri="{FF2B5EF4-FFF2-40B4-BE49-F238E27FC236}">
                <a16:creationId xmlns:a16="http://schemas.microsoft.com/office/drawing/2014/main" id="{8F415F9A-B7CE-4DE0-B2EA-DDB005F28C6B}"/>
              </a:ext>
            </a:extLst>
          </p:cNvPr>
          <p:cNvSpPr txBox="1">
            <a:spLocks noChangeArrowheads="1"/>
          </p:cNvSpPr>
          <p:nvPr/>
        </p:nvSpPr>
        <p:spPr bwMode="auto">
          <a:xfrm>
            <a:off x="431799" y="1727919"/>
            <a:ext cx="5401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800" b="0" dirty="0">
                <a:solidFill>
                  <a:srgbClr val="FFDE07"/>
                </a:solidFill>
                <a:latin typeface="Montserrat ExtraBold" panose="00000900000000000000" pitchFamily="2" charset="-52"/>
              </a:rPr>
              <a:t>ВСЕ НУЖНОЕ ПОД РУКОЙ</a:t>
            </a:r>
          </a:p>
        </p:txBody>
      </p:sp>
      <p:sp>
        <p:nvSpPr>
          <p:cNvPr id="18436" name="TextBox 13">
            <a:extLst>
              <a:ext uri="{FF2B5EF4-FFF2-40B4-BE49-F238E27FC236}">
                <a16:creationId xmlns:a16="http://schemas.microsoft.com/office/drawing/2014/main" id="{E223F5E6-01FB-406E-87D3-977EF0D14BE5}"/>
              </a:ext>
            </a:extLst>
          </p:cNvPr>
          <p:cNvSpPr txBox="1">
            <a:spLocks noChangeArrowheads="1"/>
          </p:cNvSpPr>
          <p:nvPr/>
        </p:nvSpPr>
        <p:spPr bwMode="auto">
          <a:xfrm>
            <a:off x="431800" y="2243857"/>
            <a:ext cx="5401244"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Набор кратких сведений по документу: контрагент, вид, сумма, дата получения</a:t>
            </a:r>
          </a:p>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Индикация документов требующих внимания пользователя</a:t>
            </a:r>
          </a:p>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Фильтрация и поиск</a:t>
            </a:r>
          </a:p>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Быстрые команды для обработки документа</a:t>
            </a:r>
          </a:p>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Интерактивные команды в зависимости от состава и статуса документооборота</a:t>
            </a:r>
          </a:p>
          <a:p>
            <a:pPr eaLnBrk="1" hangingPunct="1">
              <a:lnSpc>
                <a:spcPct val="85000"/>
              </a:lnSpc>
              <a:spcBef>
                <a:spcPct val="50000"/>
              </a:spcBef>
              <a:buSzPct val="120000"/>
            </a:pPr>
            <a:endParaRPr lang="ru-RU" altLang="ru-RU" sz="2000" dirty="0">
              <a:solidFill>
                <a:schemeClr val="tx1"/>
              </a:solidFill>
              <a:latin typeface="Montserrat" panose="00000500000000000000" pitchFamily="2" charset="-52"/>
            </a:endParaRPr>
          </a:p>
          <a:p>
            <a:pPr eaLnBrk="1" hangingPunct="1">
              <a:lnSpc>
                <a:spcPct val="85000"/>
              </a:lnSpc>
              <a:spcBef>
                <a:spcPct val="50000"/>
              </a:spcBef>
              <a:buSzPct val="120000"/>
            </a:pPr>
            <a:endParaRPr lang="ru-RU" altLang="ru-RU" sz="2000" dirty="0">
              <a:solidFill>
                <a:schemeClr val="tx1"/>
              </a:solidFill>
              <a:latin typeface="Montserrat" panose="00000500000000000000" pitchFamily="2" charset="-52"/>
            </a:endParaRPr>
          </a:p>
          <a:p>
            <a:endParaRPr lang="ru-RU" altLang="ru-RU" sz="1600" b="0" dirty="0">
              <a:solidFill>
                <a:schemeClr val="tx1"/>
              </a:solidFill>
              <a:latin typeface="Montserrat Light" panose="00000400000000000000" pitchFamily="2" charset="-52"/>
            </a:endParaRPr>
          </a:p>
        </p:txBody>
      </p:sp>
      <p:pic>
        <p:nvPicPr>
          <p:cNvPr id="18437" name="Рисунок 17">
            <a:extLst>
              <a:ext uri="{FF2B5EF4-FFF2-40B4-BE49-F238E27FC236}">
                <a16:creationId xmlns:a16="http://schemas.microsoft.com/office/drawing/2014/main" id="{E1D14571-A809-4954-94F4-E47FD41DF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997" y="-936377"/>
            <a:ext cx="6877050" cy="916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ld"/>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2530" name="Заголовок 3">
            <a:extLst>
              <a:ext uri="{FF2B5EF4-FFF2-40B4-BE49-F238E27FC236}">
                <a16:creationId xmlns:a16="http://schemas.microsoft.com/office/drawing/2014/main" id="{83E3C306-3ED2-442F-B7D8-3785B18E1179}"/>
              </a:ext>
            </a:extLst>
          </p:cNvPr>
          <p:cNvSpPr txBox="1">
            <a:spLocks noChangeArrowheads="1"/>
          </p:cNvSpPr>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100">
                <a:solidFill>
                  <a:schemeClr val="tx1"/>
                </a:solidFill>
                <a:latin typeface="Futura PT Demi" panose="020B0702020204020303" pitchFamily="34" charset="0"/>
              </a:defRPr>
            </a:lvl1pPr>
            <a:lvl2pPr marL="742950" indent="-287338">
              <a:spcBef>
                <a:spcPct val="20000"/>
              </a:spcBef>
              <a:buClr>
                <a:srgbClr val="CC0000"/>
              </a:buClr>
              <a:buChar char="•"/>
              <a:defRPr sz="1700">
                <a:solidFill>
                  <a:schemeClr val="tx1"/>
                </a:solidFill>
                <a:latin typeface="Futura PT Demi" panose="020B0702020204020303" pitchFamily="34" charset="0"/>
              </a:defRPr>
            </a:lvl2pPr>
            <a:lvl3pPr marL="1144588" indent="-230188">
              <a:spcBef>
                <a:spcPct val="20000"/>
              </a:spcBef>
              <a:buClr>
                <a:srgbClr val="CC0000"/>
              </a:buClr>
              <a:buChar char="•"/>
              <a:defRPr sz="1600">
                <a:solidFill>
                  <a:schemeClr val="tx1"/>
                </a:solidFill>
                <a:latin typeface="Futura PT Demi" panose="020B0702020204020303" pitchFamily="34" charset="0"/>
              </a:defRPr>
            </a:lvl3pPr>
            <a:lvl4pPr marL="1600200" indent="-228600">
              <a:spcBef>
                <a:spcPct val="20000"/>
              </a:spcBef>
              <a:buClr>
                <a:srgbClr val="CC0000"/>
              </a:buClr>
              <a:buChar char="•"/>
              <a:defRPr sz="1400">
                <a:solidFill>
                  <a:schemeClr val="tx1"/>
                </a:solidFill>
                <a:latin typeface="Futura PT Demi" panose="020B0702020204020303" pitchFamily="34" charset="0"/>
              </a:defRPr>
            </a:lvl4pPr>
            <a:lvl5pPr marL="2055813" indent="-227013">
              <a:spcBef>
                <a:spcPct val="20000"/>
              </a:spcBef>
              <a:buClr>
                <a:srgbClr val="CC0000"/>
              </a:buClr>
              <a:buChar char="•"/>
              <a:defRPr sz="1300">
                <a:solidFill>
                  <a:schemeClr val="tx1"/>
                </a:solidFill>
                <a:latin typeface="Futura PT Demi" panose="020B0702020204020303"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9pPr>
          </a:lstStyle>
          <a:p>
            <a:pPr>
              <a:spcBef>
                <a:spcPct val="0"/>
              </a:spcBef>
              <a:buClrTx/>
              <a:buNone/>
            </a:pPr>
            <a:r>
              <a:rPr lang="ru-RU" altLang="ru-RU" sz="2800" b="0" dirty="0">
                <a:solidFill>
                  <a:schemeClr val="tx2"/>
                </a:solidFill>
                <a:latin typeface="Montserrat ExtraBold" panose="00000900000000000000" pitchFamily="2" charset="-52"/>
                <a:ea typeface="+mj-ea"/>
                <a:cs typeface="+mj-cs"/>
              </a:rPr>
              <a:t>КАРТОЧКА ДОКУМЕНТА</a:t>
            </a:r>
          </a:p>
        </p:txBody>
      </p:sp>
      <p:pic>
        <p:nvPicPr>
          <p:cNvPr id="22531" name="Рисунок 5">
            <a:extLst>
              <a:ext uri="{FF2B5EF4-FFF2-40B4-BE49-F238E27FC236}">
                <a16:creationId xmlns:a16="http://schemas.microsoft.com/office/drawing/2014/main" id="{7666A6DA-BC9C-433D-8E0E-2DCA0F7B3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720725"/>
            <a:ext cx="8713788" cy="871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6">
            <a:extLst>
              <a:ext uri="{FF2B5EF4-FFF2-40B4-BE49-F238E27FC236}">
                <a16:creationId xmlns:a16="http://schemas.microsoft.com/office/drawing/2014/main" id="{F9C92CAF-01E1-4CE4-BFA4-3CC727DF1BEC}"/>
              </a:ext>
            </a:extLst>
          </p:cNvPr>
          <p:cNvSpPr txBox="1">
            <a:spLocks noChangeArrowheads="1"/>
          </p:cNvSpPr>
          <p:nvPr/>
        </p:nvSpPr>
        <p:spPr bwMode="auto">
          <a:xfrm>
            <a:off x="360362" y="1655911"/>
            <a:ext cx="47914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800" b="0" dirty="0">
                <a:solidFill>
                  <a:srgbClr val="FFDE07"/>
                </a:solidFill>
                <a:latin typeface="Montserrat ExtraBold" panose="00000900000000000000" pitchFamily="2" charset="-52"/>
              </a:rPr>
              <a:t>ВСЕ, ЧТО НУЖНО, ЧТОБЫ ПРИНЯТЬ РЕШЕНИЕ</a:t>
            </a:r>
          </a:p>
        </p:txBody>
      </p:sp>
      <p:sp>
        <p:nvSpPr>
          <p:cNvPr id="22533" name="TextBox 7">
            <a:extLst>
              <a:ext uri="{FF2B5EF4-FFF2-40B4-BE49-F238E27FC236}">
                <a16:creationId xmlns:a16="http://schemas.microsoft.com/office/drawing/2014/main" id="{38CC66D2-CA94-4AEA-AC33-3662651EBC18}"/>
              </a:ext>
            </a:extLst>
          </p:cNvPr>
          <p:cNvSpPr txBox="1">
            <a:spLocks noChangeArrowheads="1"/>
          </p:cNvSpPr>
          <p:nvPr/>
        </p:nvSpPr>
        <p:spPr bwMode="auto">
          <a:xfrm>
            <a:off x="360363" y="3082899"/>
            <a:ext cx="4608512" cy="46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Превью для формализованных документов, неформализованные – открываются во внешней программе</a:t>
            </a:r>
            <a:endParaRPr lang="en-US" altLang="ru-RU" sz="2000" dirty="0">
              <a:solidFill>
                <a:schemeClr val="tx1"/>
              </a:solidFill>
              <a:latin typeface="Montserrat" panose="00000500000000000000" pitchFamily="2" charset="-52"/>
            </a:endParaRPr>
          </a:p>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Сведения по подписям и проверке подписи и МЧД</a:t>
            </a:r>
          </a:p>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Краткие сведения по документу, подсказка по состоянию и ожиданию дальнейших действий</a:t>
            </a:r>
          </a:p>
          <a:p>
            <a:pPr eaLnBrk="1" hangingPunct="1">
              <a:lnSpc>
                <a:spcPct val="85000"/>
              </a:lnSpc>
              <a:spcBef>
                <a:spcPct val="50000"/>
              </a:spcBef>
              <a:buSzPct val="120000"/>
            </a:pPr>
            <a:endParaRPr lang="ru-RU" altLang="ru-RU" sz="2000" dirty="0">
              <a:solidFill>
                <a:schemeClr val="tx1"/>
              </a:solidFill>
              <a:latin typeface="Montserrat" panose="00000500000000000000" pitchFamily="2" charset="-52"/>
            </a:endParaRPr>
          </a:p>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 </a:t>
            </a:r>
          </a:p>
          <a:p>
            <a:pPr eaLnBrk="1" hangingPunct="1">
              <a:lnSpc>
                <a:spcPct val="85000"/>
              </a:lnSpc>
              <a:spcBef>
                <a:spcPct val="50000"/>
              </a:spcBef>
              <a:buSzPct val="120000"/>
            </a:pPr>
            <a:endParaRPr lang="ru-RU" altLang="ru-RU" sz="1600" b="0" dirty="0">
              <a:solidFill>
                <a:schemeClr val="tx1"/>
              </a:solidFill>
              <a:latin typeface="Montserrat Light" panose="00000400000000000000" pitchFamily="2" charset="-52"/>
            </a:endParaRPr>
          </a:p>
          <a:p>
            <a:endParaRPr lang="ru-RU" altLang="ru-RU" sz="1600" b="0" dirty="0">
              <a:solidFill>
                <a:schemeClr val="tx1"/>
              </a:solidFill>
              <a:latin typeface="Montserrat Light" panose="00000400000000000000" pitchFamily="2" charset="-52"/>
            </a:endParaRPr>
          </a:p>
        </p:txBody>
      </p:sp>
      <p:sp>
        <p:nvSpPr>
          <p:cNvPr id="22534" name="Прямоугольник 1">
            <a:extLst>
              <a:ext uri="{FF2B5EF4-FFF2-40B4-BE49-F238E27FC236}">
                <a16:creationId xmlns:a16="http://schemas.microsoft.com/office/drawing/2014/main" id="{22687CD5-52E3-450F-8624-E957A5FB2875}"/>
              </a:ext>
            </a:extLst>
          </p:cNvPr>
          <p:cNvSpPr>
            <a:spLocks noChangeArrowheads="1"/>
          </p:cNvSpPr>
          <p:nvPr/>
        </p:nvSpPr>
        <p:spPr bwMode="auto">
          <a:xfrm rot="-572082">
            <a:off x="6373813" y="2295525"/>
            <a:ext cx="44450" cy="46038"/>
          </a:xfrm>
          <a:prstGeom prst="rect">
            <a:avLst/>
          </a:prstGeom>
          <a:solidFill>
            <a:srgbClr val="D7F0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81000" indent="-3810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buFontTx/>
              <a:buBlip>
                <a:blip r:embed="rId4"/>
              </a:buBlip>
            </a:pPr>
            <a:endParaRPr lang="ru-RU" altLang="ru-RU" b="0"/>
          </a:p>
        </p:txBody>
      </p:sp>
      <p:sp>
        <p:nvSpPr>
          <p:cNvPr id="22535" name="Прямоугольник 2">
            <a:extLst>
              <a:ext uri="{FF2B5EF4-FFF2-40B4-BE49-F238E27FC236}">
                <a16:creationId xmlns:a16="http://schemas.microsoft.com/office/drawing/2014/main" id="{3CA19C51-AB0D-465A-8616-A69849A8B7E1}"/>
              </a:ext>
            </a:extLst>
          </p:cNvPr>
          <p:cNvSpPr>
            <a:spLocks noChangeArrowheads="1"/>
          </p:cNvSpPr>
          <p:nvPr/>
        </p:nvSpPr>
        <p:spPr bwMode="auto">
          <a:xfrm>
            <a:off x="8288338" y="2014538"/>
            <a:ext cx="46037" cy="460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81000" indent="-3810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buFontTx/>
              <a:buBlip>
                <a:blip r:embed="rId4"/>
              </a:buBlip>
            </a:pPr>
            <a:endParaRPr lang="ru-RU" altLang="ru-RU" b="0"/>
          </a:p>
        </p:txBody>
      </p:sp>
      <p:sp>
        <p:nvSpPr>
          <p:cNvPr id="22536" name="Прямоугольник 8">
            <a:extLst>
              <a:ext uri="{FF2B5EF4-FFF2-40B4-BE49-F238E27FC236}">
                <a16:creationId xmlns:a16="http://schemas.microsoft.com/office/drawing/2014/main" id="{AE3A6AA6-C2AE-44A7-861D-E08955C540CE}"/>
              </a:ext>
            </a:extLst>
          </p:cNvPr>
          <p:cNvSpPr>
            <a:spLocks noChangeArrowheads="1"/>
          </p:cNvSpPr>
          <p:nvPr/>
        </p:nvSpPr>
        <p:spPr bwMode="auto">
          <a:xfrm>
            <a:off x="10174288" y="2335213"/>
            <a:ext cx="46037" cy="460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81000" indent="-3810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buFontTx/>
              <a:buBlip>
                <a:blip r:embed="rId4"/>
              </a:buBlip>
            </a:pPr>
            <a:endParaRPr lang="ru-RU" altLang="ru-RU" b="0"/>
          </a:p>
        </p:txBody>
      </p:sp>
      <p:sp>
        <p:nvSpPr>
          <p:cNvPr id="22537" name="Прямоугольник 4">
            <a:extLst>
              <a:ext uri="{FF2B5EF4-FFF2-40B4-BE49-F238E27FC236}">
                <a16:creationId xmlns:a16="http://schemas.microsoft.com/office/drawing/2014/main" id="{2FCE8539-8953-43D5-9C57-247930E78A4D}"/>
              </a:ext>
            </a:extLst>
          </p:cNvPr>
          <p:cNvSpPr>
            <a:spLocks noChangeArrowheads="1"/>
          </p:cNvSpPr>
          <p:nvPr/>
        </p:nvSpPr>
        <p:spPr bwMode="auto">
          <a:xfrm>
            <a:off x="10656888" y="2663825"/>
            <a:ext cx="73025" cy="144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81000" indent="-38100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buFontTx/>
              <a:buBlip>
                <a:blip r:embed="rId4"/>
              </a:buBlip>
            </a:pPr>
            <a:endParaRPr lang="ru-RU" altLang="ru-RU" b="0"/>
          </a:p>
        </p:txBody>
      </p:sp>
    </p:spTree>
  </p:cSld>
  <p:clrMapOvr>
    <a:masterClrMapping/>
  </p:clrMapOvr>
  <p:transition spd="slow">
    <p:strips dir="ld"/>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E883ADB-CBA7-403C-AA34-4B80E4A9BC2B}"/>
              </a:ext>
            </a:extLst>
          </p:cNvPr>
          <p:cNvSpPr txBox="1">
            <a:spLocks noChangeArrowheads="1"/>
          </p:cNvSpPr>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100">
                <a:solidFill>
                  <a:schemeClr val="tx1"/>
                </a:solidFill>
                <a:latin typeface="Futura PT Demi" panose="020B0702020204020303" pitchFamily="34" charset="0"/>
              </a:defRPr>
            </a:lvl1pPr>
            <a:lvl2pPr marL="742950" indent="-287338">
              <a:spcBef>
                <a:spcPct val="20000"/>
              </a:spcBef>
              <a:buClr>
                <a:srgbClr val="CC0000"/>
              </a:buClr>
              <a:buChar char="•"/>
              <a:defRPr sz="1700">
                <a:solidFill>
                  <a:schemeClr val="tx1"/>
                </a:solidFill>
                <a:latin typeface="Futura PT Demi" panose="020B0702020204020303" pitchFamily="34" charset="0"/>
              </a:defRPr>
            </a:lvl2pPr>
            <a:lvl3pPr marL="1144588" indent="-230188">
              <a:spcBef>
                <a:spcPct val="20000"/>
              </a:spcBef>
              <a:buClr>
                <a:srgbClr val="CC0000"/>
              </a:buClr>
              <a:buChar char="•"/>
              <a:defRPr sz="1600">
                <a:solidFill>
                  <a:schemeClr val="tx1"/>
                </a:solidFill>
                <a:latin typeface="Futura PT Demi" panose="020B0702020204020303" pitchFamily="34" charset="0"/>
              </a:defRPr>
            </a:lvl3pPr>
            <a:lvl4pPr marL="1600200" indent="-228600">
              <a:spcBef>
                <a:spcPct val="20000"/>
              </a:spcBef>
              <a:buClr>
                <a:srgbClr val="CC0000"/>
              </a:buClr>
              <a:buChar char="•"/>
              <a:defRPr sz="1400">
                <a:solidFill>
                  <a:schemeClr val="tx1"/>
                </a:solidFill>
                <a:latin typeface="Futura PT Demi" panose="020B0702020204020303" pitchFamily="34" charset="0"/>
              </a:defRPr>
            </a:lvl4pPr>
            <a:lvl5pPr marL="2055813" indent="-227013">
              <a:spcBef>
                <a:spcPct val="20000"/>
              </a:spcBef>
              <a:buClr>
                <a:srgbClr val="CC0000"/>
              </a:buClr>
              <a:buChar char="•"/>
              <a:defRPr sz="1300">
                <a:solidFill>
                  <a:schemeClr val="tx1"/>
                </a:solidFill>
                <a:latin typeface="Futura PT Demi" panose="020B0702020204020303"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9pPr>
          </a:lstStyle>
          <a:p>
            <a:pPr>
              <a:spcBef>
                <a:spcPct val="0"/>
              </a:spcBef>
              <a:buClrTx/>
              <a:buNone/>
            </a:pPr>
            <a:r>
              <a:rPr lang="ru-RU" altLang="ru-RU" sz="2800" b="0" dirty="0">
                <a:solidFill>
                  <a:schemeClr val="tx2"/>
                </a:solidFill>
                <a:latin typeface="Montserrat ExtraBold" panose="00000900000000000000" pitchFamily="2" charset="-52"/>
                <a:ea typeface="+mj-ea"/>
                <a:cs typeface="+mj-cs"/>
              </a:rPr>
              <a:t>РАЗВИТИЕ МОБИЛЬНОГО</a:t>
            </a:r>
            <a:br>
              <a:rPr lang="ru-RU" altLang="ru-RU" sz="2800" b="0" dirty="0">
                <a:solidFill>
                  <a:schemeClr val="tx2"/>
                </a:solidFill>
                <a:latin typeface="Montserrat ExtraBold" panose="00000900000000000000" pitchFamily="2" charset="-52"/>
                <a:ea typeface="+mj-ea"/>
                <a:cs typeface="+mj-cs"/>
              </a:rPr>
            </a:br>
            <a:r>
              <a:rPr lang="ru-RU" altLang="ru-RU" sz="2800" b="0" dirty="0">
                <a:solidFill>
                  <a:schemeClr val="tx2"/>
                </a:solidFill>
                <a:latin typeface="Montserrat ExtraBold" panose="00000900000000000000" pitchFamily="2" charset="-52"/>
                <a:ea typeface="+mj-ea"/>
                <a:cs typeface="+mj-cs"/>
              </a:rPr>
              <a:t>ПОДПИСАНИЯ</a:t>
            </a:r>
          </a:p>
        </p:txBody>
      </p:sp>
      <p:pic>
        <p:nvPicPr>
          <p:cNvPr id="6" name="Рисунок 5">
            <a:extLst>
              <a:ext uri="{FF2B5EF4-FFF2-40B4-BE49-F238E27FC236}">
                <a16:creationId xmlns:a16="http://schemas.microsoft.com/office/drawing/2014/main" id="{F1925588-1036-430A-8EB1-FC5710D0B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53" y="1583903"/>
            <a:ext cx="2389613" cy="4248200"/>
          </a:xfrm>
          <a:prstGeom prst="rect">
            <a:avLst/>
          </a:prstGeom>
        </p:spPr>
      </p:pic>
      <p:pic>
        <p:nvPicPr>
          <p:cNvPr id="7" name="Рисунок 6">
            <a:extLst>
              <a:ext uri="{FF2B5EF4-FFF2-40B4-BE49-F238E27FC236}">
                <a16:creationId xmlns:a16="http://schemas.microsoft.com/office/drawing/2014/main" id="{51B73639-D37E-462F-872A-8C3DEA38435A}"/>
              </a:ext>
            </a:extLst>
          </p:cNvPr>
          <p:cNvPicPr>
            <a:picLocks noChangeAspect="1"/>
          </p:cNvPicPr>
          <p:nvPr/>
        </p:nvPicPr>
        <p:blipFill>
          <a:blip r:embed="rId3"/>
          <a:stretch>
            <a:fillRect/>
          </a:stretch>
        </p:blipFill>
        <p:spPr>
          <a:xfrm>
            <a:off x="360437" y="2015951"/>
            <a:ext cx="504056" cy="504056"/>
          </a:xfrm>
          <a:prstGeom prst="rect">
            <a:avLst/>
          </a:prstGeom>
          <a:effectLst>
            <a:outerShdw blurRad="292100" dist="38100" dir="5400000" algn="t" rotWithShape="0">
              <a:prstClr val="black">
                <a:alpha val="24000"/>
              </a:prstClr>
            </a:outerShdw>
          </a:effectLst>
        </p:spPr>
      </p:pic>
      <p:sp>
        <p:nvSpPr>
          <p:cNvPr id="8" name="TextBox 13">
            <a:extLst>
              <a:ext uri="{FF2B5EF4-FFF2-40B4-BE49-F238E27FC236}">
                <a16:creationId xmlns:a16="http://schemas.microsoft.com/office/drawing/2014/main" id="{AB31EC65-97BE-4DA1-BAF5-B4774FE6878E}"/>
              </a:ext>
            </a:extLst>
          </p:cNvPr>
          <p:cNvSpPr txBox="1">
            <a:spLocks noChangeArrowheads="1"/>
          </p:cNvSpPr>
          <p:nvPr/>
        </p:nvSpPr>
        <p:spPr bwMode="auto">
          <a:xfrm>
            <a:off x="2664693" y="1655911"/>
            <a:ext cx="3024336"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Выбор вариантов подписания:</a:t>
            </a:r>
          </a:p>
          <a:p>
            <a:pPr marL="342900" indent="-342900" eaLnBrk="1" hangingPunct="1">
              <a:lnSpc>
                <a:spcPct val="85000"/>
              </a:lnSpc>
              <a:spcBef>
                <a:spcPct val="50000"/>
              </a:spcBef>
              <a:buClr>
                <a:srgbClr val="C00000"/>
              </a:buClr>
              <a:buSzPct val="120000"/>
              <a:buFont typeface="Futura PT Demi" panose="020B0702020204020303" pitchFamily="34" charset="0"/>
              <a:buChar char="»"/>
            </a:pPr>
            <a:r>
              <a:rPr lang="ru-RU" altLang="ru-RU" sz="2000" dirty="0">
                <a:solidFill>
                  <a:schemeClr val="tx1"/>
                </a:solidFill>
                <a:latin typeface="Montserrat" panose="00000500000000000000" pitchFamily="2" charset="-52"/>
              </a:rPr>
              <a:t>Токеном</a:t>
            </a:r>
          </a:p>
          <a:p>
            <a:pPr marL="342900" indent="-342900" eaLnBrk="1" hangingPunct="1">
              <a:lnSpc>
                <a:spcPct val="85000"/>
              </a:lnSpc>
              <a:spcBef>
                <a:spcPct val="50000"/>
              </a:spcBef>
              <a:buClr>
                <a:srgbClr val="C00000"/>
              </a:buClr>
              <a:buSzPct val="120000"/>
              <a:buFont typeface="Futura PT Demi" panose="020B0702020204020303" pitchFamily="34" charset="0"/>
              <a:buChar char="»"/>
            </a:pPr>
            <a:r>
              <a:rPr lang="ru-RU" altLang="ru-RU" sz="2000" dirty="0">
                <a:solidFill>
                  <a:schemeClr val="tx1"/>
                </a:solidFill>
                <a:latin typeface="Montserrat" panose="00000500000000000000" pitchFamily="2" charset="-52"/>
              </a:rPr>
              <a:t>Сертификатом на сервере</a:t>
            </a:r>
          </a:p>
          <a:p>
            <a:endParaRPr lang="ru-RU" altLang="ru-RU" sz="1600" b="0" dirty="0">
              <a:solidFill>
                <a:schemeClr val="tx1"/>
              </a:solidFill>
              <a:latin typeface="Montserrat Light" panose="00000400000000000000" pitchFamily="2" charset="-52"/>
            </a:endParaRPr>
          </a:p>
        </p:txBody>
      </p:sp>
      <p:pic>
        <p:nvPicPr>
          <p:cNvPr id="10" name="Рисунок 9">
            <a:extLst>
              <a:ext uri="{FF2B5EF4-FFF2-40B4-BE49-F238E27FC236}">
                <a16:creationId xmlns:a16="http://schemas.microsoft.com/office/drawing/2014/main" id="{6D9C4653-CA42-40A7-B0F3-FC1094979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768" y="1583903"/>
            <a:ext cx="2389613" cy="4248201"/>
          </a:xfrm>
          <a:prstGeom prst="rect">
            <a:avLst/>
          </a:prstGeom>
        </p:spPr>
      </p:pic>
      <p:sp>
        <p:nvSpPr>
          <p:cNvPr id="13" name="TextBox 13">
            <a:extLst>
              <a:ext uri="{FF2B5EF4-FFF2-40B4-BE49-F238E27FC236}">
                <a16:creationId xmlns:a16="http://schemas.microsoft.com/office/drawing/2014/main" id="{6C9178E4-026B-4ECB-85C1-23517E4B6E09}"/>
              </a:ext>
            </a:extLst>
          </p:cNvPr>
          <p:cNvSpPr txBox="1">
            <a:spLocks noChangeArrowheads="1"/>
          </p:cNvSpPr>
          <p:nvPr/>
        </p:nvSpPr>
        <p:spPr bwMode="auto">
          <a:xfrm>
            <a:off x="7705253" y="1583903"/>
            <a:ext cx="30243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lnSpc>
                <a:spcPct val="85000"/>
              </a:lnSpc>
              <a:spcBef>
                <a:spcPct val="50000"/>
              </a:spcBef>
              <a:buSzPct val="120000"/>
            </a:pPr>
            <a:r>
              <a:rPr lang="ru-RU" altLang="ru-RU" sz="2000" dirty="0">
                <a:solidFill>
                  <a:schemeClr val="tx1"/>
                </a:solidFill>
                <a:latin typeface="Montserrat" panose="00000500000000000000" pitchFamily="2" charset="-52"/>
              </a:rPr>
              <a:t>Улучшение интерфейсов и юзабилити приложения</a:t>
            </a:r>
          </a:p>
          <a:p>
            <a:endParaRPr lang="ru-RU" altLang="ru-RU" sz="1600" b="0" dirty="0">
              <a:solidFill>
                <a:schemeClr val="tx1"/>
              </a:solidFill>
              <a:latin typeface="Montserrat Light" panose="00000400000000000000" pitchFamily="2" charset="-52"/>
            </a:endParaRPr>
          </a:p>
        </p:txBody>
      </p:sp>
    </p:spTree>
    <p:extLst>
      <p:ext uri="{BB962C8B-B14F-4D97-AF65-F5344CB8AC3E}">
        <p14:creationId xmlns:p14="http://schemas.microsoft.com/office/powerpoint/2010/main" val="2029807652"/>
      </p:ext>
    </p:extLst>
  </p:cSld>
  <p:clrMapOvr>
    <a:masterClrMapping/>
  </p:clrMapOvr>
  <p:transition spd="slow">
    <p:strips dir="ld"/>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3" name="Picture 2" descr="https://lh6.googleusercontent.com/proxy/Ale2gaX6bS4AwOggAH8hwLJznHX_iPtOppswt_ZLGqZ0MWrXJfnKjvFku2bCjwfqftLMIzpWi3EWd9QC85idhUfS_ZhOboJ8Ohb3F7sWD_Zel8MU-DJ-SMYgMjK355hj3VeZg46ca09IbAEpsto4QMptcHu_z5TBEiGxSMs=s0-d">
            <a:extLst>
              <a:ext uri="{FF2B5EF4-FFF2-40B4-BE49-F238E27FC236}">
                <a16:creationId xmlns:a16="http://schemas.microsoft.com/office/drawing/2014/main" id="{368EC8A2-2A36-4862-B64F-EC60B0820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 y="359766"/>
            <a:ext cx="11617325" cy="687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51A4A51E-676E-4C36-A45E-8BA8BCE345B8}"/>
              </a:ext>
            </a:extLst>
          </p:cNvPr>
          <p:cNvPicPr>
            <a:picLocks noChangeAspect="1"/>
          </p:cNvPicPr>
          <p:nvPr/>
        </p:nvPicPr>
        <p:blipFill>
          <a:blip r:embed="rId3"/>
          <a:stretch>
            <a:fillRect/>
          </a:stretch>
        </p:blipFill>
        <p:spPr>
          <a:xfrm>
            <a:off x="2139787" y="1247827"/>
            <a:ext cx="7305528" cy="4514798"/>
          </a:xfrm>
          <a:prstGeom prst="rect">
            <a:avLst/>
          </a:prstGeom>
        </p:spPr>
      </p:pic>
      <p:sp>
        <p:nvSpPr>
          <p:cNvPr id="4" name="Заголовок 3">
            <a:extLst>
              <a:ext uri="{FF2B5EF4-FFF2-40B4-BE49-F238E27FC236}">
                <a16:creationId xmlns:a16="http://schemas.microsoft.com/office/drawing/2014/main" id="{4E883ADB-CBA7-403C-AA34-4B80E4A9BC2B}"/>
              </a:ext>
            </a:extLst>
          </p:cNvPr>
          <p:cNvSpPr txBox="1">
            <a:spLocks noChangeArrowheads="1"/>
          </p:cNvSpPr>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100">
                <a:solidFill>
                  <a:schemeClr val="tx1"/>
                </a:solidFill>
                <a:latin typeface="Futura PT Demi" panose="020B0702020204020303" pitchFamily="34" charset="0"/>
              </a:defRPr>
            </a:lvl1pPr>
            <a:lvl2pPr marL="742950" indent="-287338">
              <a:spcBef>
                <a:spcPct val="20000"/>
              </a:spcBef>
              <a:buClr>
                <a:srgbClr val="CC0000"/>
              </a:buClr>
              <a:buChar char="•"/>
              <a:defRPr sz="1700">
                <a:solidFill>
                  <a:schemeClr val="tx1"/>
                </a:solidFill>
                <a:latin typeface="Futura PT Demi" panose="020B0702020204020303" pitchFamily="34" charset="0"/>
              </a:defRPr>
            </a:lvl2pPr>
            <a:lvl3pPr marL="1144588" indent="-230188">
              <a:spcBef>
                <a:spcPct val="20000"/>
              </a:spcBef>
              <a:buClr>
                <a:srgbClr val="CC0000"/>
              </a:buClr>
              <a:buChar char="•"/>
              <a:defRPr sz="1600">
                <a:solidFill>
                  <a:schemeClr val="tx1"/>
                </a:solidFill>
                <a:latin typeface="Futura PT Demi" panose="020B0702020204020303" pitchFamily="34" charset="0"/>
              </a:defRPr>
            </a:lvl3pPr>
            <a:lvl4pPr marL="1600200" indent="-228600">
              <a:spcBef>
                <a:spcPct val="20000"/>
              </a:spcBef>
              <a:buClr>
                <a:srgbClr val="CC0000"/>
              </a:buClr>
              <a:buChar char="•"/>
              <a:defRPr sz="1400">
                <a:solidFill>
                  <a:schemeClr val="tx1"/>
                </a:solidFill>
                <a:latin typeface="Futura PT Demi" panose="020B0702020204020303" pitchFamily="34" charset="0"/>
              </a:defRPr>
            </a:lvl4pPr>
            <a:lvl5pPr marL="2055813" indent="-227013">
              <a:spcBef>
                <a:spcPct val="20000"/>
              </a:spcBef>
              <a:buClr>
                <a:srgbClr val="CC0000"/>
              </a:buClr>
              <a:buChar char="•"/>
              <a:defRPr sz="1300">
                <a:solidFill>
                  <a:schemeClr val="tx1"/>
                </a:solidFill>
                <a:latin typeface="Futura PT Demi" panose="020B0702020204020303"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anose="020B0702020204020303" pitchFamily="34" charset="0"/>
              </a:defRPr>
            </a:lvl9pPr>
          </a:lstStyle>
          <a:p>
            <a:pPr>
              <a:spcBef>
                <a:spcPct val="0"/>
              </a:spcBef>
              <a:buClrTx/>
              <a:buNone/>
            </a:pPr>
            <a:r>
              <a:rPr lang="en-US" altLang="ru-RU" sz="2800" b="0" dirty="0">
                <a:solidFill>
                  <a:schemeClr val="tx2"/>
                </a:solidFill>
                <a:latin typeface="Montserrat ExtraBold" panose="00000900000000000000" pitchFamily="2" charset="-52"/>
                <a:ea typeface="+mj-ea"/>
                <a:cs typeface="+mj-cs"/>
              </a:rPr>
              <a:t>1C-</a:t>
            </a:r>
            <a:r>
              <a:rPr lang="ru-RU" altLang="ru-RU" sz="2800" b="0" dirty="0">
                <a:solidFill>
                  <a:schemeClr val="tx2"/>
                </a:solidFill>
                <a:latin typeface="Montserrat ExtraBold" panose="00000900000000000000" pitchFamily="2" charset="-52"/>
                <a:ea typeface="+mj-ea"/>
                <a:cs typeface="+mj-cs"/>
              </a:rPr>
              <a:t>ЭДО В ИНТЕРФЕЙСЕ 8.5</a:t>
            </a:r>
          </a:p>
        </p:txBody>
      </p:sp>
      <p:pic>
        <p:nvPicPr>
          <p:cNvPr id="5" name="Рисунок 4">
            <a:extLst>
              <a:ext uri="{FF2B5EF4-FFF2-40B4-BE49-F238E27FC236}">
                <a16:creationId xmlns:a16="http://schemas.microsoft.com/office/drawing/2014/main" id="{925D0D72-747A-407E-AFE2-E142FD0B27B9}"/>
              </a:ext>
            </a:extLst>
          </p:cNvPr>
          <p:cNvPicPr>
            <a:picLocks noChangeAspect="1"/>
          </p:cNvPicPr>
          <p:nvPr/>
        </p:nvPicPr>
        <p:blipFill>
          <a:blip r:embed="rId4"/>
          <a:stretch>
            <a:fillRect/>
          </a:stretch>
        </p:blipFill>
        <p:spPr>
          <a:xfrm>
            <a:off x="3195955" y="1952624"/>
            <a:ext cx="5906125" cy="3732252"/>
          </a:xfrm>
          <a:prstGeom prst="rect">
            <a:avLst/>
          </a:prstGeom>
        </p:spPr>
      </p:pic>
      <p:pic>
        <p:nvPicPr>
          <p:cNvPr id="7" name="Рисунок 6">
            <a:extLst>
              <a:ext uri="{FF2B5EF4-FFF2-40B4-BE49-F238E27FC236}">
                <a16:creationId xmlns:a16="http://schemas.microsoft.com/office/drawing/2014/main" id="{B9871737-537A-4FA7-A71F-F5734CDA162E}"/>
              </a:ext>
            </a:extLst>
          </p:cNvPr>
          <p:cNvPicPr>
            <a:picLocks noChangeAspect="1"/>
          </p:cNvPicPr>
          <p:nvPr/>
        </p:nvPicPr>
        <p:blipFill>
          <a:blip r:embed="rId5"/>
          <a:stretch>
            <a:fillRect/>
          </a:stretch>
        </p:blipFill>
        <p:spPr>
          <a:xfrm>
            <a:off x="3195954" y="1934913"/>
            <a:ext cx="5906125" cy="3755690"/>
          </a:xfrm>
          <a:prstGeom prst="roundRect">
            <a:avLst>
              <a:gd name="adj" fmla="val 4824"/>
            </a:avLst>
          </a:prstGeom>
        </p:spPr>
      </p:pic>
    </p:spTree>
    <p:extLst>
      <p:ext uri="{BB962C8B-B14F-4D97-AF65-F5344CB8AC3E}">
        <p14:creationId xmlns:p14="http://schemas.microsoft.com/office/powerpoint/2010/main" val="875388514"/>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88FC7E43-B7AC-4D40-8448-7E01F22D1988}"/>
              </a:ext>
            </a:extLst>
          </p:cNvPr>
          <p:cNvSpPr txBox="1">
            <a:spLocks noChangeArrowheads="1"/>
          </p:cNvSpPr>
          <p:nvPr/>
        </p:nvSpPr>
        <p:spPr bwMode="auto">
          <a:xfrm>
            <a:off x="288925" y="2947284"/>
            <a:ext cx="1096384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sz="4000" b="0" dirty="0">
                <a:solidFill>
                  <a:schemeClr val="tx1"/>
                </a:solidFill>
                <a:highlight>
                  <a:srgbClr val="FFDE07"/>
                </a:highlight>
                <a:latin typeface="Montserrat ExtraBold" panose="00000900000000000000" pitchFamily="2" charset="-52"/>
              </a:rPr>
              <a:t>СПАСИБО ЗА ВНИМАНИЕ</a:t>
            </a:r>
            <a:endParaRPr lang="ru-RU" altLang="ru-RU" sz="4000" b="1" dirty="0">
              <a:solidFill>
                <a:schemeClr val="tx1"/>
              </a:solidFill>
              <a:highlight>
                <a:srgbClr val="FFDE07"/>
              </a:highlight>
              <a:latin typeface="Montserrat ExtraBold" panose="00000900000000000000" pitchFamily="2" charset="-52"/>
            </a:endParaRPr>
          </a:p>
        </p:txBody>
      </p:sp>
      <p:sp>
        <p:nvSpPr>
          <p:cNvPr id="5" name="Rectangle 10">
            <a:extLst>
              <a:ext uri="{FF2B5EF4-FFF2-40B4-BE49-F238E27FC236}">
                <a16:creationId xmlns:a16="http://schemas.microsoft.com/office/drawing/2014/main" id="{EA2A4528-F810-4C28-BE1D-C49266510C62}"/>
              </a:ext>
            </a:extLst>
          </p:cNvPr>
          <p:cNvSpPr>
            <a:spLocks noChangeArrowheads="1"/>
          </p:cNvSpPr>
          <p:nvPr/>
        </p:nvSpPr>
        <p:spPr bwMode="auto">
          <a:xfrm>
            <a:off x="325090" y="5832375"/>
            <a:ext cx="3403496" cy="46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lgn="ctr">
                <a:solidFill>
                  <a:srgbClr val="000000"/>
                </a:solidFill>
                <a:miter lim="800000"/>
                <a:headEnd/>
                <a:tailEnd/>
              </a14:hiddenLine>
            </a:ext>
          </a:extLst>
        </p:spPr>
        <p:txBody>
          <a:bodyPr wrap="none">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lnSpc>
                <a:spcPts val="1000"/>
              </a:lnSpc>
              <a:spcBef>
                <a:spcPct val="50000"/>
              </a:spcBef>
            </a:pPr>
            <a:r>
              <a:rPr lang="ru-RU" altLang="ru-RU" sz="1400" dirty="0">
                <a:solidFill>
                  <a:schemeClr val="tx1"/>
                </a:solidFill>
                <a:latin typeface="Montserrat" panose="00000500000000000000" pitchFamily="2" charset="-52"/>
                <a:cs typeface="Arial" panose="020B0604020202020204" pitchFamily="34" charset="0"/>
              </a:rPr>
              <a:t>ДЕНИС ГОЛОВИН</a:t>
            </a:r>
            <a:endParaRPr lang="ru-RU" altLang="ru-RU" sz="2000" dirty="0">
              <a:solidFill>
                <a:schemeClr val="tx1"/>
              </a:solidFill>
              <a:latin typeface="Montserrat" panose="00000500000000000000" pitchFamily="2" charset="-52"/>
              <a:cs typeface="Arial" panose="020B0604020202020204" pitchFamily="34" charset="0"/>
            </a:endParaRPr>
          </a:p>
          <a:p>
            <a:pPr>
              <a:lnSpc>
                <a:spcPts val="1000"/>
              </a:lnSpc>
              <a:spcBef>
                <a:spcPct val="50000"/>
              </a:spcBef>
            </a:pPr>
            <a:r>
              <a:rPr lang="ru-RU" altLang="ru-RU" sz="1400" dirty="0">
                <a:solidFill>
                  <a:schemeClr val="tx1"/>
                </a:solidFill>
                <a:latin typeface="Montserrat" panose="00000500000000000000" pitchFamily="2" charset="-52"/>
                <a:cs typeface="Arial" panose="020B0604020202020204" pitchFamily="34" charset="0"/>
              </a:rPr>
              <a:t>МЕНЕДЖЕР ПО ПРОДВИЖЕНИЮ</a:t>
            </a:r>
          </a:p>
        </p:txBody>
      </p:sp>
      <p:sp>
        <p:nvSpPr>
          <p:cNvPr id="6" name="Полилиния 12">
            <a:extLst>
              <a:ext uri="{FF2B5EF4-FFF2-40B4-BE49-F238E27FC236}">
                <a16:creationId xmlns:a16="http://schemas.microsoft.com/office/drawing/2014/main" id="{1021F72D-BFEA-4027-BC92-A0CB6288397E}"/>
              </a:ext>
            </a:extLst>
          </p:cNvPr>
          <p:cNvSpPr/>
          <p:nvPr/>
        </p:nvSpPr>
        <p:spPr>
          <a:xfrm rot="1562209">
            <a:off x="2900303" y="-4872837"/>
            <a:ext cx="17243543" cy="8831941"/>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00">
            <a:gradFill flip="none" rotWithShape="1">
              <a:gsLst>
                <a:gs pos="0">
                  <a:schemeClr val="tx1"/>
                </a:gs>
                <a:gs pos="53000">
                  <a:srgbClr val="FFDE07"/>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27699325"/>
      </p:ext>
    </p:extLst>
  </p:cSld>
  <p:clrMapOvr>
    <a:masterClrMapping/>
  </p:clrMapOvr>
  <p:transition spd="slow">
    <p:strips dir="ld"/>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8" name="Скругленный прямоугольник 5">
            <a:extLst>
              <a:ext uri="{FF2B5EF4-FFF2-40B4-BE49-F238E27FC236}">
                <a16:creationId xmlns:a16="http://schemas.microsoft.com/office/drawing/2014/main" id="{84EEB865-F715-47B0-8415-953FF4D227D5}"/>
              </a:ext>
            </a:extLst>
          </p:cNvPr>
          <p:cNvSpPr/>
          <p:nvPr/>
        </p:nvSpPr>
        <p:spPr>
          <a:xfrm rot="5400000">
            <a:off x="1856739" y="3669788"/>
            <a:ext cx="3128003" cy="5661666"/>
          </a:xfrm>
          <a:prstGeom prst="roundRect">
            <a:avLst>
              <a:gd name="adj" fmla="val 27875"/>
            </a:avLst>
          </a:prstGeom>
          <a:gradFill flip="none" rotWithShape="1">
            <a:gsLst>
              <a:gs pos="0">
                <a:schemeClr val="accent4">
                  <a:lumMod val="0"/>
                  <a:lumOff val="100000"/>
                </a:schemeClr>
              </a:gs>
              <a:gs pos="35000">
                <a:schemeClr val="accent4">
                  <a:lumMod val="0"/>
                  <a:lumOff val="100000"/>
                </a:schemeClr>
              </a:gs>
              <a:gs pos="100000">
                <a:srgbClr val="FFDE07"/>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13">
            <a:extLst>
              <a:ext uri="{FF2B5EF4-FFF2-40B4-BE49-F238E27FC236}">
                <a16:creationId xmlns:a16="http://schemas.microsoft.com/office/drawing/2014/main" id="{470FE7C2-1232-4E1C-B177-29735E7AD7DC}"/>
              </a:ext>
            </a:extLst>
          </p:cNvPr>
          <p:cNvSpPr/>
          <p:nvPr/>
        </p:nvSpPr>
        <p:spPr>
          <a:xfrm rot="1189918">
            <a:off x="-523085" y="-3626937"/>
            <a:ext cx="17243543" cy="8336234"/>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
            <a:gradFill flip="none" rotWithShape="1">
              <a:gsLst>
                <a:gs pos="18000">
                  <a:schemeClr val="tx1"/>
                </a:gs>
                <a:gs pos="78000">
                  <a:schemeClr val="bg1"/>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12">
            <a:extLst>
              <a:ext uri="{FF2B5EF4-FFF2-40B4-BE49-F238E27FC236}">
                <a16:creationId xmlns:a16="http://schemas.microsoft.com/office/drawing/2014/main" id="{E66A492D-A603-41AB-8DB0-8431E9DFBDB6}"/>
              </a:ext>
            </a:extLst>
          </p:cNvPr>
          <p:cNvSpPr/>
          <p:nvPr/>
        </p:nvSpPr>
        <p:spPr>
          <a:xfrm rot="1189918">
            <a:off x="-92892" y="-4609938"/>
            <a:ext cx="17243543" cy="8831941"/>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00">
            <a:gradFill flip="none" rotWithShape="1">
              <a:gsLst>
                <a:gs pos="0">
                  <a:schemeClr val="tx1"/>
                </a:gs>
                <a:gs pos="53000">
                  <a:srgbClr val="FFDE07"/>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7B80EF08-B428-4521-AB90-EE816DA63411}"/>
              </a:ext>
            </a:extLst>
          </p:cNvPr>
          <p:cNvSpPr txBox="1"/>
          <p:nvPr/>
        </p:nvSpPr>
        <p:spPr>
          <a:xfrm>
            <a:off x="936501" y="5125069"/>
            <a:ext cx="2659702" cy="584775"/>
          </a:xfrm>
          <a:prstGeom prst="rect">
            <a:avLst/>
          </a:prstGeom>
          <a:noFill/>
        </p:spPr>
        <p:txBody>
          <a:bodyPr wrap="none" rtlCol="0">
            <a:spAutoFit/>
          </a:bodyPr>
          <a:lstStyle/>
          <a:p>
            <a:r>
              <a:rPr lang="ru-RU" sz="3200" b="1" dirty="0">
                <a:solidFill>
                  <a:schemeClr val="bg1"/>
                </a:solidFill>
                <a:latin typeface="Montserrat ExtraBold" pitchFamily="2" charset="0"/>
              </a:rPr>
              <a:t>ФОРМАТЫ</a:t>
            </a:r>
          </a:p>
        </p:txBody>
      </p:sp>
      <p:sp>
        <p:nvSpPr>
          <p:cNvPr id="12" name="TextBox 11">
            <a:extLst>
              <a:ext uri="{FF2B5EF4-FFF2-40B4-BE49-F238E27FC236}">
                <a16:creationId xmlns:a16="http://schemas.microsoft.com/office/drawing/2014/main" id="{D00F2625-C3CB-47BA-BADF-1D539A01376C}"/>
              </a:ext>
            </a:extLst>
          </p:cNvPr>
          <p:cNvSpPr txBox="1"/>
          <p:nvPr/>
        </p:nvSpPr>
        <p:spPr>
          <a:xfrm>
            <a:off x="936501" y="5648289"/>
            <a:ext cx="5168052" cy="400110"/>
          </a:xfrm>
          <a:prstGeom prst="rect">
            <a:avLst/>
          </a:prstGeom>
          <a:noFill/>
        </p:spPr>
        <p:txBody>
          <a:bodyPr wrap="square" rtlCol="0">
            <a:spAutoFit/>
          </a:bodyPr>
          <a:lstStyle/>
          <a:p>
            <a:r>
              <a:rPr lang="ru-RU" sz="2000" b="1" dirty="0">
                <a:solidFill>
                  <a:schemeClr val="bg2">
                    <a:lumMod val="60000"/>
                    <a:lumOff val="40000"/>
                  </a:schemeClr>
                </a:solidFill>
                <a:latin typeface="Montserrat ExtraBold" pitchFamily="2" charset="0"/>
              </a:rPr>
              <a:t>ИЗМЕНЕНИЯ</a:t>
            </a:r>
          </a:p>
        </p:txBody>
      </p:sp>
      <p:sp>
        <p:nvSpPr>
          <p:cNvPr id="7" name="Скругленный прямоугольник 5">
            <a:extLst>
              <a:ext uri="{FF2B5EF4-FFF2-40B4-BE49-F238E27FC236}">
                <a16:creationId xmlns:a16="http://schemas.microsoft.com/office/drawing/2014/main" id="{6CAFF3CF-0391-4DE5-8BD3-0174A1974AAE}"/>
              </a:ext>
            </a:extLst>
          </p:cNvPr>
          <p:cNvSpPr/>
          <p:nvPr/>
        </p:nvSpPr>
        <p:spPr>
          <a:xfrm rot="5400000">
            <a:off x="1729918" y="3310692"/>
            <a:ext cx="3381644" cy="6120754"/>
          </a:xfrm>
          <a:prstGeom prst="roundRect">
            <a:avLst>
              <a:gd name="adj" fmla="val 27875"/>
            </a:avLst>
          </a:prstGeom>
          <a:noFill/>
          <a:ln w="6350">
            <a:gradFill flip="none" rotWithShape="1">
              <a:gsLst>
                <a:gs pos="18000">
                  <a:schemeClr val="tx1"/>
                </a:gs>
                <a:gs pos="78000">
                  <a:schemeClr val="bg1"/>
                </a:gs>
              </a:gsLst>
              <a:lin ang="81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6898254"/>
      </p:ext>
    </p:extLst>
  </p:cSld>
  <p:clrMapOvr>
    <a:masterClrMapping/>
  </p:clrMapOvr>
  <p:transition spd="slow">
    <p:strips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5" name="Скругленный прямоугольник 5">
            <a:extLst>
              <a:ext uri="{FF2B5EF4-FFF2-40B4-BE49-F238E27FC236}">
                <a16:creationId xmlns:a16="http://schemas.microsoft.com/office/drawing/2014/main" id="{25B90CC5-DFE0-4076-99F3-8B164DFBA774}"/>
              </a:ext>
            </a:extLst>
          </p:cNvPr>
          <p:cNvSpPr/>
          <p:nvPr/>
        </p:nvSpPr>
        <p:spPr>
          <a:xfrm rot="16200000">
            <a:off x="8146549" y="-19412"/>
            <a:ext cx="2531495" cy="5349668"/>
          </a:xfrm>
          <a:prstGeom prst="roundRect">
            <a:avLst>
              <a:gd name="adj" fmla="val 4049"/>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3">
            <a:extLst>
              <a:ext uri="{FF2B5EF4-FFF2-40B4-BE49-F238E27FC236}">
                <a16:creationId xmlns:a16="http://schemas.microsoft.com/office/drawing/2014/main" id="{DA33E7BE-ACFC-4200-86D9-0A5756689167}"/>
              </a:ext>
            </a:extLst>
          </p:cNvPr>
          <p:cNvSpPr>
            <a:spLocks noGrp="1"/>
          </p:cNvSpPr>
          <p:nvPr>
            <p:ph type="title"/>
          </p:nvPr>
        </p:nvSpPr>
        <p:spPr/>
        <p:txBody>
          <a:bodyPr/>
          <a:lstStyle/>
          <a:p>
            <a:r>
              <a:rPr lang="ru-RU" altLang="ru-RU" sz="3200" dirty="0">
                <a:latin typeface="Montserrat ExtraBold" panose="00000900000000000000" pitchFamily="2" charset="-52"/>
              </a:rPr>
              <a:t>ПОДДЕРЖКА НОВЫХ СТАВОК НДС</a:t>
            </a:r>
            <a:endParaRPr lang="ru-RU" dirty="0"/>
          </a:p>
        </p:txBody>
      </p:sp>
      <p:sp>
        <p:nvSpPr>
          <p:cNvPr id="6" name="Овал 5">
            <a:extLst>
              <a:ext uri="{FF2B5EF4-FFF2-40B4-BE49-F238E27FC236}">
                <a16:creationId xmlns:a16="http://schemas.microsoft.com/office/drawing/2014/main" id="{2A02F0DE-40B3-4DB7-A5BA-C0AB3DDDA4FF}"/>
              </a:ext>
            </a:extLst>
          </p:cNvPr>
          <p:cNvSpPr/>
          <p:nvPr/>
        </p:nvSpPr>
        <p:spPr>
          <a:xfrm>
            <a:off x="279234" y="3551793"/>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Комментарий &quot;Нравится&quot; контур">
            <a:extLst>
              <a:ext uri="{FF2B5EF4-FFF2-40B4-BE49-F238E27FC236}">
                <a16:creationId xmlns:a16="http://schemas.microsoft.com/office/drawing/2014/main" id="{5E83317D-2211-4C25-A673-BBB5D02941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747" y="3921172"/>
            <a:ext cx="914400" cy="914400"/>
          </a:xfrm>
          <a:prstGeom prst="rect">
            <a:avLst/>
          </a:prstGeom>
        </p:spPr>
      </p:pic>
      <p:sp>
        <p:nvSpPr>
          <p:cNvPr id="8" name="Овал 7">
            <a:extLst>
              <a:ext uri="{FF2B5EF4-FFF2-40B4-BE49-F238E27FC236}">
                <a16:creationId xmlns:a16="http://schemas.microsoft.com/office/drawing/2014/main" id="{326CA4EC-E202-4476-9BA2-6257732EB537}"/>
              </a:ext>
            </a:extLst>
          </p:cNvPr>
          <p:cNvSpPr/>
          <p:nvPr/>
        </p:nvSpPr>
        <p:spPr>
          <a:xfrm>
            <a:off x="288429" y="1689420"/>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Жест двойного касания контур">
            <a:extLst>
              <a:ext uri="{FF2B5EF4-FFF2-40B4-BE49-F238E27FC236}">
                <a16:creationId xmlns:a16="http://schemas.microsoft.com/office/drawing/2014/main" id="{6F4FB69F-3B74-4B93-8F88-5B8CA1DE95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808" y="2058799"/>
            <a:ext cx="914400" cy="914400"/>
          </a:xfrm>
          <a:prstGeom prst="rect">
            <a:avLst/>
          </a:prstGeom>
        </p:spPr>
      </p:pic>
      <p:sp>
        <p:nvSpPr>
          <p:cNvPr id="10" name="TextBox 9">
            <a:extLst>
              <a:ext uri="{FF2B5EF4-FFF2-40B4-BE49-F238E27FC236}">
                <a16:creationId xmlns:a16="http://schemas.microsoft.com/office/drawing/2014/main" id="{1CBF53D2-3348-46EE-AA4C-81FEB85677C4}"/>
              </a:ext>
            </a:extLst>
          </p:cNvPr>
          <p:cNvSpPr txBox="1"/>
          <p:nvPr/>
        </p:nvSpPr>
        <p:spPr>
          <a:xfrm>
            <a:off x="2109779" y="1870585"/>
            <a:ext cx="2510624" cy="400110"/>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Изменение НДС</a:t>
            </a:r>
            <a:endParaRPr lang="ru-RU" sz="2000" b="1" dirty="0">
              <a:solidFill>
                <a:schemeClr val="tx1"/>
              </a:solidFill>
              <a:latin typeface="Montserrat Black" panose="00000A00000000000000" pitchFamily="2" charset="-52"/>
            </a:endParaRPr>
          </a:p>
        </p:txBody>
      </p:sp>
      <p:sp>
        <p:nvSpPr>
          <p:cNvPr id="12" name="TextBox 11">
            <a:extLst>
              <a:ext uri="{FF2B5EF4-FFF2-40B4-BE49-F238E27FC236}">
                <a16:creationId xmlns:a16="http://schemas.microsoft.com/office/drawing/2014/main" id="{052B7DF3-10C8-4C2F-A3CF-9DD52D17F1DB}"/>
              </a:ext>
            </a:extLst>
          </p:cNvPr>
          <p:cNvSpPr txBox="1"/>
          <p:nvPr/>
        </p:nvSpPr>
        <p:spPr>
          <a:xfrm>
            <a:off x="2109526" y="2372577"/>
            <a:ext cx="2422800" cy="883575"/>
          </a:xfrm>
          <a:prstGeom prst="rect">
            <a:avLst/>
          </a:prstGeom>
          <a:noFill/>
        </p:spPr>
        <p:txBody>
          <a:bodyPr wrap="square" rtlCol="0">
            <a:spAutoFit/>
          </a:bodyPr>
          <a:lstStyle/>
          <a:p>
            <a:pPr>
              <a:lnSpc>
                <a:spcPts val="2100"/>
              </a:lnSpc>
              <a:defRPr/>
            </a:pPr>
            <a:r>
              <a:rPr lang="ru-RU" sz="1600" dirty="0">
                <a:solidFill>
                  <a:srgbClr val="C00000"/>
                </a:solidFill>
                <a:latin typeface="Montserrat" panose="00000500000000000000" pitchFamily="2" charset="-52"/>
              </a:rPr>
              <a:t>20% → 22%</a:t>
            </a:r>
          </a:p>
          <a:p>
            <a:pPr>
              <a:lnSpc>
                <a:spcPts val="2100"/>
              </a:lnSpc>
              <a:defRPr/>
            </a:pPr>
            <a:r>
              <a:rPr lang="ru-RU" sz="1600" dirty="0">
                <a:solidFill>
                  <a:srgbClr val="C00000"/>
                </a:solidFill>
                <a:latin typeface="Montserrat" panose="00000500000000000000" pitchFamily="2" charset="-52"/>
              </a:rPr>
              <a:t>20/120% → 22/122%</a:t>
            </a:r>
          </a:p>
          <a:p>
            <a:pPr>
              <a:lnSpc>
                <a:spcPts val="2100"/>
              </a:lnSpc>
              <a:defRPr/>
            </a:pPr>
            <a:r>
              <a:rPr lang="ru-RU" sz="1600" dirty="0">
                <a:solidFill>
                  <a:srgbClr val="C00000"/>
                </a:solidFill>
                <a:latin typeface="Montserrat" panose="00000500000000000000" pitchFamily="2" charset="-52"/>
              </a:rPr>
              <a:t>16,67% → 18,03%</a:t>
            </a:r>
          </a:p>
        </p:txBody>
      </p:sp>
      <p:sp>
        <p:nvSpPr>
          <p:cNvPr id="13" name="Овал 12">
            <a:extLst>
              <a:ext uri="{FF2B5EF4-FFF2-40B4-BE49-F238E27FC236}">
                <a16:creationId xmlns:a16="http://schemas.microsoft.com/office/drawing/2014/main" id="{DAD181D5-AFCC-4E76-A524-66513F700CDC}"/>
              </a:ext>
            </a:extLst>
          </p:cNvPr>
          <p:cNvSpPr/>
          <p:nvPr/>
        </p:nvSpPr>
        <p:spPr>
          <a:xfrm>
            <a:off x="1300548" y="3428813"/>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D1147DA6-7D87-46CF-97ED-130D80947E1B}"/>
              </a:ext>
            </a:extLst>
          </p:cNvPr>
          <p:cNvSpPr/>
          <p:nvPr/>
        </p:nvSpPr>
        <p:spPr>
          <a:xfrm>
            <a:off x="1313368" y="1566536"/>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432B0B2E-F6C3-4264-B5B7-8F86417C906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1612" y="2148317"/>
            <a:ext cx="720000" cy="720000"/>
          </a:xfrm>
          <a:prstGeom prst="rect">
            <a:avLst/>
          </a:prstGeom>
        </p:spPr>
      </p:pic>
      <p:pic>
        <p:nvPicPr>
          <p:cNvPr id="20" name="Рисунок 19">
            <a:extLst>
              <a:ext uri="{FF2B5EF4-FFF2-40B4-BE49-F238E27FC236}">
                <a16:creationId xmlns:a16="http://schemas.microsoft.com/office/drawing/2014/main" id="{4246AE96-F380-4DFA-A004-AF63626525E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3299" y="4020572"/>
            <a:ext cx="720000" cy="720000"/>
          </a:xfrm>
          <a:prstGeom prst="rect">
            <a:avLst/>
          </a:prstGeom>
        </p:spPr>
      </p:pic>
      <p:sp>
        <p:nvSpPr>
          <p:cNvPr id="21" name="TextBox 20">
            <a:extLst>
              <a:ext uri="{FF2B5EF4-FFF2-40B4-BE49-F238E27FC236}">
                <a16:creationId xmlns:a16="http://schemas.microsoft.com/office/drawing/2014/main" id="{021C2918-6B42-42FB-8575-E3B14577CC5D}"/>
              </a:ext>
            </a:extLst>
          </p:cNvPr>
          <p:cNvSpPr txBox="1"/>
          <p:nvPr/>
        </p:nvSpPr>
        <p:spPr>
          <a:xfrm>
            <a:off x="2098078" y="3713560"/>
            <a:ext cx="1877437" cy="400110"/>
          </a:xfrm>
          <a:prstGeom prst="rect">
            <a:avLst/>
          </a:prstGeom>
          <a:noFill/>
        </p:spPr>
        <p:txBody>
          <a:bodyPr wrap="none" rtlCol="0">
            <a:spAutoFit/>
          </a:bodyPr>
          <a:lstStyle/>
          <a:p>
            <a:r>
              <a:rPr lang="ru-RU" sz="2000" dirty="0">
                <a:solidFill>
                  <a:schemeClr val="tx1"/>
                </a:solidFill>
                <a:latin typeface="Montserrat Black" panose="00000A00000000000000" pitchFamily="2" charset="-52"/>
              </a:rPr>
              <a:t>Д</a:t>
            </a:r>
            <a:r>
              <a:rPr lang="ru-RU" sz="2000" b="1" dirty="0">
                <a:solidFill>
                  <a:schemeClr val="tx1"/>
                </a:solidFill>
                <a:latin typeface="Montserrat Black" panose="00000A00000000000000" pitchFamily="2" charset="-52"/>
              </a:rPr>
              <a:t>окументы</a:t>
            </a:r>
          </a:p>
        </p:txBody>
      </p:sp>
      <p:sp>
        <p:nvSpPr>
          <p:cNvPr id="22" name="TextBox 21">
            <a:extLst>
              <a:ext uri="{FF2B5EF4-FFF2-40B4-BE49-F238E27FC236}">
                <a16:creationId xmlns:a16="http://schemas.microsoft.com/office/drawing/2014/main" id="{12A15CEF-154E-4552-A0F2-C3C2F9AAC8D2}"/>
              </a:ext>
            </a:extLst>
          </p:cNvPr>
          <p:cNvSpPr txBox="1"/>
          <p:nvPr/>
        </p:nvSpPr>
        <p:spPr>
          <a:xfrm>
            <a:off x="2097824" y="4215552"/>
            <a:ext cx="7326426" cy="1960793"/>
          </a:xfrm>
          <a:prstGeom prst="rect">
            <a:avLst/>
          </a:prstGeom>
          <a:noFill/>
        </p:spPr>
        <p:txBody>
          <a:bodyPr wrap="square" rtlCol="0">
            <a:spAutoFit/>
          </a:bodyPr>
          <a:lstStyle/>
          <a:p>
            <a:pPr marL="285750" indent="-285750">
              <a:lnSpc>
                <a:spcPts val="2100"/>
              </a:lnSpc>
              <a:buClr>
                <a:srgbClr val="C00000"/>
              </a:buClr>
              <a:buFont typeface="Futura PT Demi" panose="020B0702020204020303" pitchFamily="34" charset="0"/>
              <a:buChar char="»"/>
              <a:defRPr/>
            </a:pPr>
            <a:r>
              <a:rPr lang="ru-RU" sz="1600" dirty="0">
                <a:solidFill>
                  <a:schemeClr val="tx1"/>
                </a:solidFill>
                <a:latin typeface="Montserrat" panose="00000500000000000000" pitchFamily="2" charset="-52"/>
              </a:rPr>
              <a:t>УПД и </a:t>
            </a:r>
            <a:r>
              <a:rPr lang="ru-RU" sz="1600" dirty="0" err="1">
                <a:solidFill>
                  <a:schemeClr val="tx1"/>
                </a:solidFill>
                <a:latin typeface="Montserrat" panose="00000500000000000000" pitchFamily="2" charset="-52"/>
              </a:rPr>
              <a:t>сч</a:t>
            </a:r>
            <a:r>
              <a:rPr lang="ru-RU" sz="1600" dirty="0">
                <a:solidFill>
                  <a:schemeClr val="tx1"/>
                </a:solidFill>
                <a:latin typeface="Montserrat" panose="00000500000000000000" pitchFamily="2" charset="-52"/>
              </a:rPr>
              <a:t>-ф 5.03 (в редакции ЕД-7-26/1032@)</a:t>
            </a:r>
          </a:p>
          <a:p>
            <a:pPr marL="285750" indent="-285750">
              <a:lnSpc>
                <a:spcPts val="2100"/>
              </a:lnSpc>
              <a:buClr>
                <a:srgbClr val="C00000"/>
              </a:buClr>
              <a:buFont typeface="Futura PT Demi" panose="020B0702020204020303" pitchFamily="34" charset="0"/>
              <a:buChar char="»"/>
              <a:defRPr/>
            </a:pPr>
            <a:r>
              <a:rPr lang="ru-RU" sz="1600" dirty="0">
                <a:solidFill>
                  <a:schemeClr val="tx1"/>
                </a:solidFill>
                <a:latin typeface="Montserrat" panose="00000500000000000000" pitchFamily="2" charset="-52"/>
              </a:rPr>
              <a:t>УКД (ЕД-7-26/736@)</a:t>
            </a:r>
          </a:p>
          <a:p>
            <a:pPr marL="285750" indent="-285750">
              <a:lnSpc>
                <a:spcPts val="2100"/>
              </a:lnSpc>
              <a:buClr>
                <a:srgbClr val="C00000"/>
              </a:buClr>
              <a:buFont typeface="Futura PT Demi" panose="020B0702020204020303" pitchFamily="34" charset="0"/>
              <a:buChar char="»"/>
              <a:defRPr/>
            </a:pPr>
            <a:r>
              <a:rPr lang="ru-RU" sz="1600" dirty="0">
                <a:solidFill>
                  <a:schemeClr val="tx1"/>
                </a:solidFill>
                <a:latin typeface="Montserrat" panose="00000500000000000000" pitchFamily="2" charset="-52"/>
              </a:rPr>
              <a:t>Счет на оплату (ЕД-7-26/29@ </a:t>
            </a:r>
            <a:r>
              <a:rPr lang="en-US" sz="1600" dirty="0">
                <a:solidFill>
                  <a:schemeClr val="tx1"/>
                </a:solidFill>
                <a:latin typeface="Montserrat" panose="00000500000000000000" pitchFamily="2" charset="-52"/>
              </a:rPr>
              <a:t>+ </a:t>
            </a:r>
            <a:r>
              <a:rPr lang="ru-RU" sz="1600" dirty="0">
                <a:solidFill>
                  <a:schemeClr val="tx1"/>
                </a:solidFill>
                <a:latin typeface="Montserrat" panose="00000500000000000000" pitchFamily="2" charset="-52"/>
              </a:rPr>
              <a:t>тестовый формат ФНС)</a:t>
            </a:r>
          </a:p>
          <a:p>
            <a:pPr marL="285750" indent="-285750">
              <a:lnSpc>
                <a:spcPts val="2100"/>
              </a:lnSpc>
              <a:buClr>
                <a:srgbClr val="C00000"/>
              </a:buClr>
              <a:buFont typeface="Futura PT Demi" panose="020B0702020204020303" pitchFamily="34" charset="0"/>
              <a:buChar char="»"/>
              <a:defRPr/>
            </a:pPr>
            <a:r>
              <a:rPr lang="ru-RU" sz="1600" dirty="0">
                <a:solidFill>
                  <a:schemeClr val="tx1"/>
                </a:solidFill>
                <a:latin typeface="Montserrat" panose="00000500000000000000" pitchFamily="2" charset="-52"/>
              </a:rPr>
              <a:t>Документ о приемке и расхождениях (ММВ-7-15/423@)</a:t>
            </a:r>
          </a:p>
          <a:p>
            <a:pPr marL="285750" indent="-285750">
              <a:lnSpc>
                <a:spcPts val="2100"/>
              </a:lnSpc>
              <a:buClr>
                <a:srgbClr val="C00000"/>
              </a:buClr>
              <a:buFont typeface="Futura PT Demi" panose="020B0702020204020303" pitchFamily="34" charset="0"/>
              <a:buChar char="»"/>
              <a:defRPr/>
            </a:pPr>
            <a:r>
              <a:rPr lang="ru-RU" sz="1600" dirty="0">
                <a:solidFill>
                  <a:schemeClr val="tx1"/>
                </a:solidFill>
                <a:latin typeface="Montserrat" panose="00000500000000000000" pitchFamily="2" charset="-52"/>
              </a:rPr>
              <a:t>Акт приемки строительных работ (ЕД-7-26/691@)</a:t>
            </a:r>
          </a:p>
          <a:p>
            <a:pPr marL="285750" indent="-285750">
              <a:lnSpc>
                <a:spcPts val="2100"/>
              </a:lnSpc>
              <a:buClr>
                <a:srgbClr val="C00000"/>
              </a:buClr>
              <a:buFont typeface="Futura PT Demi" panose="020B0702020204020303" pitchFamily="34" charset="0"/>
              <a:buChar char="»"/>
              <a:defRPr/>
            </a:pPr>
            <a:r>
              <a:rPr lang="ru-RU" sz="1600" dirty="0">
                <a:solidFill>
                  <a:schemeClr val="tx1"/>
                </a:solidFill>
                <a:latin typeface="Montserrat" panose="00000500000000000000" pitchFamily="2" charset="-52"/>
              </a:rPr>
              <a:t>Договорный документ </a:t>
            </a:r>
            <a:r>
              <a:rPr lang="en-US" sz="1600" dirty="0">
                <a:solidFill>
                  <a:schemeClr val="tx1"/>
                </a:solidFill>
                <a:latin typeface="Montserrat" panose="00000500000000000000" pitchFamily="2" charset="-52"/>
              </a:rPr>
              <a:t>PDF</a:t>
            </a:r>
            <a:r>
              <a:rPr lang="ru-RU" sz="1600" dirty="0">
                <a:solidFill>
                  <a:schemeClr val="tx1"/>
                </a:solidFill>
                <a:latin typeface="Montserrat" panose="00000500000000000000" pitchFamily="2" charset="-52"/>
              </a:rPr>
              <a:t>/</a:t>
            </a:r>
            <a:r>
              <a:rPr lang="en-US" sz="1600" dirty="0">
                <a:solidFill>
                  <a:schemeClr val="tx1"/>
                </a:solidFill>
                <a:latin typeface="Montserrat" panose="00000500000000000000" pitchFamily="2" charset="-52"/>
              </a:rPr>
              <a:t>A</a:t>
            </a:r>
            <a:r>
              <a:rPr lang="ru-RU" sz="1600" dirty="0">
                <a:solidFill>
                  <a:schemeClr val="tx1"/>
                </a:solidFill>
                <a:latin typeface="Montserrat" panose="00000500000000000000" pitchFamily="2" charset="-52"/>
              </a:rPr>
              <a:t>-3 (ЕД-7-26/236@)</a:t>
            </a:r>
            <a:br>
              <a:rPr lang="ru-RU" sz="1600" dirty="0">
                <a:solidFill>
                  <a:schemeClr val="tx1"/>
                </a:solidFill>
                <a:latin typeface="Montserrat" panose="00000500000000000000" pitchFamily="2" charset="-52"/>
              </a:rPr>
            </a:br>
            <a:endParaRPr lang="ru-RU" sz="1600" dirty="0">
              <a:solidFill>
                <a:schemeClr val="tx1"/>
              </a:solidFill>
              <a:latin typeface="Montserrat" panose="00000500000000000000" pitchFamily="2" charset="-52"/>
            </a:endParaRPr>
          </a:p>
        </p:txBody>
      </p:sp>
      <p:sp>
        <p:nvSpPr>
          <p:cNvPr id="23" name="TextBox 22">
            <a:extLst>
              <a:ext uri="{FF2B5EF4-FFF2-40B4-BE49-F238E27FC236}">
                <a16:creationId xmlns:a16="http://schemas.microsoft.com/office/drawing/2014/main" id="{1CC1E984-6CC4-4DA7-BCA9-8A47369DC417}"/>
              </a:ext>
            </a:extLst>
          </p:cNvPr>
          <p:cNvSpPr txBox="1"/>
          <p:nvPr/>
        </p:nvSpPr>
        <p:spPr>
          <a:xfrm>
            <a:off x="7119993" y="1543108"/>
            <a:ext cx="4617708" cy="2123658"/>
          </a:xfrm>
          <a:prstGeom prst="rect">
            <a:avLst/>
          </a:prstGeom>
          <a:noFill/>
        </p:spPr>
        <p:txBody>
          <a:bodyPr wrap="square">
            <a:spAutoFit/>
          </a:bodyPr>
          <a:lstStyle/>
          <a:p>
            <a:pPr>
              <a:buClr>
                <a:srgbClr val="C00000"/>
              </a:buClr>
              <a:defRPr/>
            </a:pPr>
            <a:r>
              <a:rPr lang="ru-RU" sz="6600" dirty="0">
                <a:solidFill>
                  <a:schemeClr val="bg1"/>
                </a:solidFill>
                <a:latin typeface="Montserrat ExtraBold" pitchFamily="2" charset="0"/>
              </a:rPr>
              <a:t>425-ФЗ</a:t>
            </a:r>
            <a:br>
              <a:rPr lang="ru-RU" sz="6600" dirty="0">
                <a:solidFill>
                  <a:schemeClr val="bg1"/>
                </a:solidFill>
                <a:latin typeface="Montserrat ExtraBold" pitchFamily="2" charset="0"/>
              </a:rPr>
            </a:br>
            <a:r>
              <a:rPr lang="ru-RU" sz="6600" dirty="0">
                <a:solidFill>
                  <a:schemeClr val="bg1"/>
                </a:solidFill>
                <a:latin typeface="Montserrat ExtraBold" pitchFamily="2" charset="0"/>
              </a:rPr>
              <a:t>01.2026</a:t>
            </a:r>
            <a:endParaRPr lang="ru-RU" sz="6600" dirty="0">
              <a:solidFill>
                <a:schemeClr val="bg1"/>
              </a:solidFill>
              <a:latin typeface="Montserrat" panose="00000500000000000000" pitchFamily="2" charset="-52"/>
            </a:endParaRPr>
          </a:p>
        </p:txBody>
      </p:sp>
    </p:spTree>
    <p:extLst>
      <p:ext uri="{BB962C8B-B14F-4D97-AF65-F5344CB8AC3E}">
        <p14:creationId xmlns:p14="http://schemas.microsoft.com/office/powerpoint/2010/main" val="1665910534"/>
      </p:ext>
    </p:extLst>
  </p:cSld>
  <p:clrMapOvr>
    <a:masterClrMapping/>
  </p:clrMapOvr>
  <p:transition spd="slow">
    <p:strips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2530" name="TextBox 12">
            <a:extLst>
              <a:ext uri="{FF2B5EF4-FFF2-40B4-BE49-F238E27FC236}">
                <a16:creationId xmlns:a16="http://schemas.microsoft.com/office/drawing/2014/main" id="{4B22E362-C8C1-442D-A84E-8FD50A9F5D75}"/>
              </a:ext>
            </a:extLst>
          </p:cNvPr>
          <p:cNvSpPr txBox="1">
            <a:spLocks noChangeArrowheads="1"/>
          </p:cNvSpPr>
          <p:nvPr/>
        </p:nvSpPr>
        <p:spPr bwMode="auto">
          <a:xfrm>
            <a:off x="266130" y="1924779"/>
            <a:ext cx="358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800" dirty="0">
                <a:solidFill>
                  <a:srgbClr val="FFDE07"/>
                </a:solidFill>
                <a:latin typeface="Montserrat ExtraBold" panose="00000900000000000000" pitchFamily="2" charset="-52"/>
              </a:rPr>
              <a:t>С 01.2026</a:t>
            </a:r>
          </a:p>
        </p:txBody>
      </p:sp>
      <p:sp>
        <p:nvSpPr>
          <p:cNvPr id="22531" name="TextBox 13">
            <a:extLst>
              <a:ext uri="{FF2B5EF4-FFF2-40B4-BE49-F238E27FC236}">
                <a16:creationId xmlns:a16="http://schemas.microsoft.com/office/drawing/2014/main" id="{102F0A60-4A84-43DC-B165-132396200509}"/>
              </a:ext>
            </a:extLst>
          </p:cNvPr>
          <p:cNvSpPr txBox="1">
            <a:spLocks noChangeArrowheads="1"/>
          </p:cNvSpPr>
          <p:nvPr/>
        </p:nvSpPr>
        <p:spPr bwMode="auto">
          <a:xfrm>
            <a:off x="306388" y="2273300"/>
            <a:ext cx="5568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spcAft>
                <a:spcPts val="600"/>
              </a:spcAft>
              <a:buClr>
                <a:srgbClr val="D61521"/>
              </a:buClr>
            </a:pPr>
            <a:r>
              <a:rPr lang="ru-RU" altLang="ru-RU" sz="2000" dirty="0">
                <a:solidFill>
                  <a:schemeClr val="tx1"/>
                </a:solidFill>
                <a:latin typeface="Montserrat" panose="00000500000000000000" pitchFamily="2" charset="-52"/>
              </a:rPr>
              <a:t>Нельзя будет использовать форматы акта выполненных работ и Торг-12, утвержденных приказами № 551 и 552</a:t>
            </a:r>
          </a:p>
        </p:txBody>
      </p:sp>
      <p:sp>
        <p:nvSpPr>
          <p:cNvPr id="22532" name="TextBox 14">
            <a:extLst>
              <a:ext uri="{FF2B5EF4-FFF2-40B4-BE49-F238E27FC236}">
                <a16:creationId xmlns:a16="http://schemas.microsoft.com/office/drawing/2014/main" id="{A8FC2D41-7A86-4C03-B02D-192336C0FB93}"/>
              </a:ext>
            </a:extLst>
          </p:cNvPr>
          <p:cNvSpPr txBox="1">
            <a:spLocks noChangeArrowheads="1"/>
          </p:cNvSpPr>
          <p:nvPr/>
        </p:nvSpPr>
        <p:spPr bwMode="auto">
          <a:xfrm>
            <a:off x="290513" y="3672135"/>
            <a:ext cx="5281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2800" dirty="0">
                <a:solidFill>
                  <a:srgbClr val="FFDE07"/>
                </a:solidFill>
                <a:latin typeface="Montserrat ExtraBold" panose="00000900000000000000" pitchFamily="2" charset="-52"/>
              </a:rPr>
              <a:t>ЧТО ДЕЛАТЬ?</a:t>
            </a:r>
          </a:p>
        </p:txBody>
      </p:sp>
      <p:sp>
        <p:nvSpPr>
          <p:cNvPr id="22533" name="TextBox 15">
            <a:extLst>
              <a:ext uri="{FF2B5EF4-FFF2-40B4-BE49-F238E27FC236}">
                <a16:creationId xmlns:a16="http://schemas.microsoft.com/office/drawing/2014/main" id="{AAD49863-1AEE-41FF-8460-2EE2F2FED5C9}"/>
              </a:ext>
            </a:extLst>
          </p:cNvPr>
          <p:cNvSpPr txBox="1">
            <a:spLocks noChangeArrowheads="1"/>
          </p:cNvSpPr>
          <p:nvPr/>
        </p:nvSpPr>
        <p:spPr bwMode="auto">
          <a:xfrm>
            <a:off x="315913" y="4070340"/>
            <a:ext cx="5373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spcAft>
                <a:spcPts val="600"/>
              </a:spcAft>
              <a:buClr>
                <a:srgbClr val="D61521"/>
              </a:buClr>
            </a:pPr>
            <a:r>
              <a:rPr lang="ru-RU" altLang="ru-RU" sz="2000" dirty="0">
                <a:solidFill>
                  <a:schemeClr val="tx1"/>
                </a:solidFill>
                <a:latin typeface="Montserrat" panose="00000500000000000000" pitchFamily="2" charset="-52"/>
              </a:rPr>
              <a:t>Использовать УПД 5.03 в качестве основного отгрузочного документа заранее</a:t>
            </a:r>
          </a:p>
        </p:txBody>
      </p:sp>
      <p:sp>
        <p:nvSpPr>
          <p:cNvPr id="22534" name="Text 8">
            <a:extLst>
              <a:ext uri="{FF2B5EF4-FFF2-40B4-BE49-F238E27FC236}">
                <a16:creationId xmlns:a16="http://schemas.microsoft.com/office/drawing/2014/main" id="{6AE605C1-997C-4FBE-B41C-F1DE5D1A2C15}"/>
              </a:ext>
            </a:extLst>
          </p:cNvPr>
          <p:cNvSpPr>
            <a:spLocks noChangeArrowheads="1"/>
          </p:cNvSpPr>
          <p:nvPr/>
        </p:nvSpPr>
        <p:spPr bwMode="auto">
          <a:xfrm>
            <a:off x="1128713" y="5570538"/>
            <a:ext cx="41084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lnSpc>
                <a:spcPts val="2750"/>
              </a:lnSpc>
            </a:pPr>
            <a:r>
              <a:rPr lang="ru-RU" altLang="ru-RU" sz="2200" b="0" dirty="0">
                <a:solidFill>
                  <a:srgbClr val="000000"/>
                </a:solidFill>
                <a:latin typeface="Montserrat Black" panose="00000A00000000000000" pitchFamily="2" charset="-52"/>
              </a:rPr>
              <a:t>В ПРОГРАММАХ «1С» ПОЛНОСТЬЮ ПОДДЕРЖАНО</a:t>
            </a:r>
            <a:br>
              <a:rPr lang="ru-RU" altLang="ru-RU" sz="2200" b="0" dirty="0">
                <a:solidFill>
                  <a:srgbClr val="000000"/>
                </a:solidFill>
                <a:latin typeface="Montserrat Black" panose="00000A00000000000000" pitchFamily="2" charset="-52"/>
              </a:rPr>
            </a:br>
            <a:r>
              <a:rPr lang="ru-RU" altLang="ru-RU" sz="2200" b="0" dirty="0">
                <a:solidFill>
                  <a:srgbClr val="000000"/>
                </a:solidFill>
                <a:latin typeface="Montserrat Black" panose="00000A00000000000000" pitchFamily="2" charset="-52"/>
              </a:rPr>
              <a:t>ИСПОЛЬЗОВАНИЕ УПД 5.03</a:t>
            </a:r>
            <a:endParaRPr lang="en-US" altLang="ru-RU" sz="2200" b="0" dirty="0">
              <a:solidFill>
                <a:srgbClr val="000000"/>
              </a:solidFill>
              <a:latin typeface="Montserrat Black" panose="00000A00000000000000" pitchFamily="2" charset="-52"/>
            </a:endParaRPr>
          </a:p>
        </p:txBody>
      </p:sp>
      <p:pic>
        <p:nvPicPr>
          <p:cNvPr id="22535" name="Рисунок 19">
            <a:extLst>
              <a:ext uri="{FF2B5EF4-FFF2-40B4-BE49-F238E27FC236}">
                <a16:creationId xmlns:a16="http://schemas.microsoft.com/office/drawing/2014/main" id="{81319077-E716-469B-9693-15060F3F8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2941638"/>
            <a:ext cx="47053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Заголовок 1">
            <a:extLst>
              <a:ext uri="{FF2B5EF4-FFF2-40B4-BE49-F238E27FC236}">
                <a16:creationId xmlns:a16="http://schemas.microsoft.com/office/drawing/2014/main" id="{696C6D5A-DC62-4D97-BC52-2C3B1D1F88E9}"/>
              </a:ext>
            </a:extLst>
          </p:cNvPr>
          <p:cNvSpPr txBox="1">
            <a:spLocks noChangeArrowheads="1"/>
          </p:cNvSpPr>
          <p:nvPr/>
        </p:nvSpPr>
        <p:spPr bwMode="auto">
          <a:xfrm>
            <a:off x="2312987" y="107950"/>
            <a:ext cx="7408489"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defRPr sz="2800">
                <a:solidFill>
                  <a:schemeClr val="tx2"/>
                </a:solidFill>
                <a:latin typeface="Montserrat ExtraBold" panose="00000900000000000000" pitchFamily="2" charset="-52"/>
                <a:ea typeface="+mj-ea"/>
                <a:cs typeface="+mj-cs"/>
              </a:defRPr>
            </a:lvl1pPr>
            <a:lvl2pPr>
              <a:defRPr sz="2900">
                <a:solidFill>
                  <a:schemeClr val="tx2"/>
                </a:solidFill>
                <a:latin typeface="Futura PT Demi" panose="020B0702020204020303" pitchFamily="34" charset="0"/>
              </a:defRPr>
            </a:lvl2pPr>
            <a:lvl3pPr>
              <a:defRPr sz="2900">
                <a:solidFill>
                  <a:schemeClr val="tx2"/>
                </a:solidFill>
                <a:latin typeface="Futura PT Demi" panose="020B0702020204020303" pitchFamily="34" charset="0"/>
              </a:defRPr>
            </a:lvl3pPr>
            <a:lvl4pPr>
              <a:defRPr sz="2900">
                <a:solidFill>
                  <a:schemeClr val="tx2"/>
                </a:solidFill>
                <a:latin typeface="Futura PT Demi" panose="020B0702020204020303" pitchFamily="34" charset="0"/>
              </a:defRPr>
            </a:lvl4pPr>
            <a:lvl5pPr>
              <a:defRPr sz="2900">
                <a:solidFill>
                  <a:schemeClr val="tx2"/>
                </a:solidFill>
                <a:latin typeface="Futura PT Demi" panose="020B0702020204020303" pitchFamily="34" charset="0"/>
              </a:defRPr>
            </a:lvl5pPr>
            <a:lvl6pPr marL="457200" eaLnBrk="0" fontAlgn="base" hangingPunct="0">
              <a:spcBef>
                <a:spcPct val="0"/>
              </a:spcBef>
              <a:spcAft>
                <a:spcPct val="0"/>
              </a:spcAft>
              <a:defRPr sz="2900">
                <a:solidFill>
                  <a:schemeClr val="tx2"/>
                </a:solidFill>
                <a:latin typeface="Futura PT Demi" panose="020B0702020204020303" pitchFamily="34" charset="0"/>
              </a:defRPr>
            </a:lvl6pPr>
            <a:lvl7pPr marL="914400" eaLnBrk="0" fontAlgn="base" hangingPunct="0">
              <a:spcBef>
                <a:spcPct val="0"/>
              </a:spcBef>
              <a:spcAft>
                <a:spcPct val="0"/>
              </a:spcAft>
              <a:defRPr sz="2900">
                <a:solidFill>
                  <a:schemeClr val="tx2"/>
                </a:solidFill>
                <a:latin typeface="Futura PT Demi" panose="020B0702020204020303" pitchFamily="34" charset="0"/>
              </a:defRPr>
            </a:lvl7pPr>
            <a:lvl8pPr marL="1371600" eaLnBrk="0" fontAlgn="base" hangingPunct="0">
              <a:spcBef>
                <a:spcPct val="0"/>
              </a:spcBef>
              <a:spcAft>
                <a:spcPct val="0"/>
              </a:spcAft>
              <a:defRPr sz="2900">
                <a:solidFill>
                  <a:schemeClr val="tx2"/>
                </a:solidFill>
                <a:latin typeface="Futura PT Demi" panose="020B0702020204020303" pitchFamily="34" charset="0"/>
              </a:defRPr>
            </a:lvl8pPr>
            <a:lvl9pPr marL="1828800" eaLnBrk="0" fontAlgn="base" hangingPunct="0">
              <a:spcBef>
                <a:spcPct val="0"/>
              </a:spcBef>
              <a:spcAft>
                <a:spcPct val="0"/>
              </a:spcAft>
              <a:defRPr sz="2900">
                <a:solidFill>
                  <a:schemeClr val="tx2"/>
                </a:solidFill>
                <a:latin typeface="Futura PT Demi" panose="020B0702020204020303" pitchFamily="34" charset="0"/>
              </a:defRPr>
            </a:lvl9pPr>
          </a:lstStyle>
          <a:p>
            <a:r>
              <a:rPr lang="ru-RU" altLang="ru-RU" dirty="0"/>
              <a:t>ПРЕКРАЩЕНИЕ ДЕЙСТВИЯ ПРИКАЗОВ 551, 552</a:t>
            </a:r>
          </a:p>
        </p:txBody>
      </p:sp>
      <p:pic>
        <p:nvPicPr>
          <p:cNvPr id="22537" name="Рисунок 6">
            <a:extLst>
              <a:ext uri="{FF2B5EF4-FFF2-40B4-BE49-F238E27FC236}">
                <a16:creationId xmlns:a16="http://schemas.microsoft.com/office/drawing/2014/main" id="{922B9B5F-091E-4CC7-90DF-E9F4715C1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55546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18">
            <a:extLst>
              <a:ext uri="{FF2B5EF4-FFF2-40B4-BE49-F238E27FC236}">
                <a16:creationId xmlns:a16="http://schemas.microsoft.com/office/drawing/2014/main" id="{8F1B86FA-535D-4E84-A691-338FCA32B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8625" y="3513138"/>
            <a:ext cx="512763" cy="514350"/>
          </a:xfrm>
          <a:prstGeom prst="rect">
            <a:avLst/>
          </a:prstGeom>
          <a:noFill/>
          <a:ln>
            <a:noFill/>
          </a:ln>
          <a:effectLst>
            <a:outerShdw blurRad="292100" dist="38100" dir="5400000" algn="t" rotWithShape="0">
              <a:srgbClr val="000000">
                <a:alpha val="2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EE9522D-A7A4-4862-BE4F-6F4703374578}"/>
              </a:ext>
            </a:extLst>
          </p:cNvPr>
          <p:cNvPicPr>
            <a:picLocks noChangeAspect="1"/>
          </p:cNvPicPr>
          <p:nvPr/>
        </p:nvPicPr>
        <p:blipFill>
          <a:blip r:embed="rId3"/>
          <a:stretch>
            <a:fillRect/>
          </a:stretch>
        </p:blipFill>
        <p:spPr>
          <a:xfrm>
            <a:off x="6044429" y="1179513"/>
            <a:ext cx="7244080" cy="4527550"/>
          </a:xfrm>
          <a:prstGeom prst="rect">
            <a:avLst/>
          </a:prstGeom>
        </p:spPr>
      </p:pic>
      <p:sp>
        <p:nvSpPr>
          <p:cNvPr id="4" name="Заголовок 3">
            <a:extLst>
              <a:ext uri="{FF2B5EF4-FFF2-40B4-BE49-F238E27FC236}">
                <a16:creationId xmlns:a16="http://schemas.microsoft.com/office/drawing/2014/main" id="{46A2E76D-C9ED-4F82-8BB0-EF69D6FAA9B1}"/>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ФОРМАТ СЧЕТА НА ОПЛАТУ</a:t>
            </a:r>
          </a:p>
        </p:txBody>
      </p:sp>
      <p:sp>
        <p:nvSpPr>
          <p:cNvPr id="2" name="Прямоугольник 1">
            <a:extLst>
              <a:ext uri="{FF2B5EF4-FFF2-40B4-BE49-F238E27FC236}">
                <a16:creationId xmlns:a16="http://schemas.microsoft.com/office/drawing/2014/main" id="{0DA1E3B8-BD14-463C-AF6E-5CF928367609}"/>
              </a:ext>
            </a:extLst>
          </p:cNvPr>
          <p:cNvSpPr/>
          <p:nvPr/>
        </p:nvSpPr>
        <p:spPr>
          <a:xfrm>
            <a:off x="0" y="6480175"/>
            <a:ext cx="1526380" cy="415498"/>
          </a:xfrm>
          <a:prstGeom prst="rect">
            <a:avLst/>
          </a:prstGeom>
        </p:spPr>
        <p:txBody>
          <a:bodyPr wrap="none">
            <a:spAutoFit/>
          </a:bodyPr>
          <a:lstStyle/>
          <a:p>
            <a:r>
              <a:rPr lang="ru-RU" dirty="0"/>
              <a:t>000015927</a:t>
            </a:r>
          </a:p>
        </p:txBody>
      </p:sp>
      <p:sp>
        <p:nvSpPr>
          <p:cNvPr id="9" name="Прямоугольник 8">
            <a:extLst>
              <a:ext uri="{FF2B5EF4-FFF2-40B4-BE49-F238E27FC236}">
                <a16:creationId xmlns:a16="http://schemas.microsoft.com/office/drawing/2014/main" id="{B860C9AA-1308-4153-8EB9-A497B05DC596}"/>
              </a:ext>
            </a:extLst>
          </p:cNvPr>
          <p:cNvSpPr/>
          <p:nvPr/>
        </p:nvSpPr>
        <p:spPr>
          <a:xfrm>
            <a:off x="143280" y="1990977"/>
            <a:ext cx="5334365" cy="2092881"/>
          </a:xfrm>
          <a:prstGeom prst="rect">
            <a:avLst/>
          </a:prstGeom>
        </p:spPr>
        <p:txBody>
          <a:bodyPr wrap="square">
            <a:spAutoFit/>
          </a:bodyPr>
          <a:lstStyle/>
          <a:p>
            <a:pPr marL="342900" indent="-342900">
              <a:spcAft>
                <a:spcPts val="600"/>
              </a:spcAft>
              <a:buClr>
                <a:srgbClr val="D61521"/>
              </a:buClr>
              <a:buFont typeface="Arial" panose="020B0604020202020204" pitchFamily="34" charset="0"/>
              <a:buChar char="»"/>
            </a:pPr>
            <a:r>
              <a:rPr lang="ru-RU" sz="2000" dirty="0">
                <a:solidFill>
                  <a:schemeClr val="tx1"/>
                </a:solidFill>
                <a:latin typeface="Montserrat" panose="00000500000000000000" pitchFamily="2" charset="-52"/>
              </a:rPr>
              <a:t>Утвержден приказом приказ ФНС России от 20.01.2025</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 ЕД-7-26/29@</a:t>
            </a:r>
          </a:p>
          <a:p>
            <a:pPr marL="342900" indent="-342900">
              <a:spcAft>
                <a:spcPts val="600"/>
              </a:spcAft>
              <a:buClr>
                <a:srgbClr val="D61521"/>
              </a:buClr>
              <a:buFont typeface="Arial" panose="020B0604020202020204" pitchFamily="34" charset="0"/>
              <a:buChar char="»"/>
            </a:pPr>
            <a:r>
              <a:rPr lang="ru-RU" sz="2000" dirty="0">
                <a:solidFill>
                  <a:schemeClr val="tx1"/>
                </a:solidFill>
                <a:latin typeface="Montserrat" panose="00000500000000000000" pitchFamily="2" charset="-52"/>
              </a:rPr>
              <a:t>Применение в добровольном порядке с 20.03.2025</a:t>
            </a:r>
          </a:p>
          <a:p>
            <a:pPr marL="342900" indent="-342900">
              <a:spcAft>
                <a:spcPts val="600"/>
              </a:spcAft>
              <a:buClr>
                <a:srgbClr val="D61521"/>
              </a:buClr>
              <a:buFont typeface="Arial" panose="020B0604020202020204" pitchFamily="34" charset="0"/>
              <a:buChar char="»"/>
            </a:pPr>
            <a:endParaRPr lang="ru-RU" sz="2000" dirty="0">
              <a:solidFill>
                <a:schemeClr val="tx1"/>
              </a:solidFill>
              <a:latin typeface="Montserrat" panose="00000500000000000000" pitchFamily="2" charset="-52"/>
            </a:endParaRPr>
          </a:p>
        </p:txBody>
      </p:sp>
      <p:pic>
        <p:nvPicPr>
          <p:cNvPr id="12" name="Picture 2" descr="https://lh6.googleusercontent.com/proxy/Ale2gaX6bS4AwOggAH8hwLJznHX_iPtOppswt_ZLGqZ0MWrXJfnKjvFku2bCjwfqftLMIzpWi3EWd9QC85idhUfS_ZhOboJ8Ohb3F7sWD_Zel8MU-DJ-SMYgMjK355hj3VeZg46ca09IbAEpsto4QMptcHu_z5TBEiGxSMs=s0-d">
            <a:extLst>
              <a:ext uri="{FF2B5EF4-FFF2-40B4-BE49-F238E27FC236}">
                <a16:creationId xmlns:a16="http://schemas.microsoft.com/office/drawing/2014/main" id="{5A6B7B8E-BF9C-4530-B738-9B4D68542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682" y="271836"/>
            <a:ext cx="11617325"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BABFD92F-DD16-42B8-AEBB-C779373474C5}"/>
              </a:ext>
            </a:extLst>
          </p:cNvPr>
          <p:cNvPicPr>
            <a:picLocks noChangeAspect="1"/>
          </p:cNvPicPr>
          <p:nvPr/>
        </p:nvPicPr>
        <p:blipFill>
          <a:blip r:embed="rId5"/>
          <a:stretch>
            <a:fillRect/>
          </a:stretch>
        </p:blipFill>
        <p:spPr>
          <a:xfrm>
            <a:off x="3873682" y="3569742"/>
            <a:ext cx="6050595" cy="2191296"/>
          </a:xfrm>
          <a:prstGeom prst="roundRect">
            <a:avLst>
              <a:gd name="adj" fmla="val 10292"/>
            </a:avLst>
          </a:prstGeom>
        </p:spPr>
      </p:pic>
      <p:pic>
        <p:nvPicPr>
          <p:cNvPr id="13" name="Рисунок 12">
            <a:extLst>
              <a:ext uri="{FF2B5EF4-FFF2-40B4-BE49-F238E27FC236}">
                <a16:creationId xmlns:a16="http://schemas.microsoft.com/office/drawing/2014/main" id="{4C0A899F-64CC-49E6-BC6E-AAB196574505}"/>
              </a:ext>
            </a:extLst>
          </p:cNvPr>
          <p:cNvPicPr>
            <a:picLocks noChangeAspect="1"/>
          </p:cNvPicPr>
          <p:nvPr/>
        </p:nvPicPr>
        <p:blipFill>
          <a:blip r:embed="rId6"/>
          <a:stretch>
            <a:fillRect/>
          </a:stretch>
        </p:blipFill>
        <p:spPr>
          <a:xfrm rot="10800000">
            <a:off x="9361437" y="3443288"/>
            <a:ext cx="854224" cy="854224"/>
          </a:xfrm>
          <a:prstGeom prst="rect">
            <a:avLst/>
          </a:prstGeom>
          <a:effectLst>
            <a:outerShdw blurRad="292100" dist="38100" dir="5400000" algn="t" rotWithShape="0">
              <a:prstClr val="black">
                <a:alpha val="24000"/>
              </a:prstClr>
            </a:outerShdw>
          </a:effectLst>
        </p:spPr>
      </p:pic>
    </p:spTree>
    <p:extLst>
      <p:ext uri="{BB962C8B-B14F-4D97-AF65-F5344CB8AC3E}">
        <p14:creationId xmlns:p14="http://schemas.microsoft.com/office/powerpoint/2010/main" val="3551335318"/>
      </p:ext>
    </p:extLst>
  </p:cSld>
  <p:clrMapOvr>
    <a:masterClrMapping/>
  </p:clrMapOvr>
  <p:transition spd="slow">
    <p:strips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52AFC5-F6C5-479C-897B-6DD9FABE9272}"/>
              </a:ext>
            </a:extLst>
          </p:cNvPr>
          <p:cNvSpPr>
            <a:spLocks noGrp="1"/>
          </p:cNvSpPr>
          <p:nvPr>
            <p:ph type="title"/>
          </p:nvPr>
        </p:nvSpPr>
        <p:spPr>
          <a:xfrm>
            <a:off x="2312988" y="107950"/>
            <a:ext cx="7480497"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ФОРМАТ СЧЕТА НА ОПЛАТУ</a:t>
            </a:r>
          </a:p>
        </p:txBody>
      </p:sp>
      <p:pic>
        <p:nvPicPr>
          <p:cNvPr id="4" name="Рисунок 3">
            <a:extLst>
              <a:ext uri="{FF2B5EF4-FFF2-40B4-BE49-F238E27FC236}">
                <a16:creationId xmlns:a16="http://schemas.microsoft.com/office/drawing/2014/main" id="{BD929E01-A925-4233-A594-C254453CE9B3}"/>
              </a:ext>
            </a:extLst>
          </p:cNvPr>
          <p:cNvPicPr>
            <a:picLocks noChangeAspect="1"/>
          </p:cNvPicPr>
          <p:nvPr/>
        </p:nvPicPr>
        <p:blipFill>
          <a:blip r:embed="rId3"/>
          <a:stretch>
            <a:fillRect/>
          </a:stretch>
        </p:blipFill>
        <p:spPr>
          <a:xfrm>
            <a:off x="223465" y="1462906"/>
            <a:ext cx="6966752" cy="4824536"/>
          </a:xfrm>
          <a:prstGeom prst="roundRect">
            <a:avLst>
              <a:gd name="adj" fmla="val 7454"/>
            </a:avLst>
          </a:prstGeom>
        </p:spPr>
      </p:pic>
      <p:sp>
        <p:nvSpPr>
          <p:cNvPr id="3" name="Прямоугольник: скругленные углы 2">
            <a:extLst>
              <a:ext uri="{FF2B5EF4-FFF2-40B4-BE49-F238E27FC236}">
                <a16:creationId xmlns:a16="http://schemas.microsoft.com/office/drawing/2014/main" id="{899C6F1F-F3BD-43A9-B504-D7E31D420CA9}"/>
              </a:ext>
            </a:extLst>
          </p:cNvPr>
          <p:cNvSpPr/>
          <p:nvPr/>
        </p:nvSpPr>
        <p:spPr bwMode="auto">
          <a:xfrm>
            <a:off x="6353532" y="2520007"/>
            <a:ext cx="5016127" cy="2545752"/>
          </a:xfrm>
          <a:prstGeom prst="roundRect">
            <a:avLst/>
          </a:prstGeom>
          <a:solidFill>
            <a:schemeClr val="bg1">
              <a:alpha val="85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4"/>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id="{EEC9EC58-326A-49EE-9FB8-A9276992D160}"/>
              </a:ext>
            </a:extLst>
          </p:cNvPr>
          <p:cNvSpPr/>
          <p:nvPr/>
        </p:nvSpPr>
        <p:spPr>
          <a:xfrm>
            <a:off x="6433542" y="2657167"/>
            <a:ext cx="5112966" cy="2708434"/>
          </a:xfrm>
          <a:prstGeom prst="rect">
            <a:avLst/>
          </a:prstGeom>
        </p:spPr>
        <p:txBody>
          <a:bodyPr wrap="square">
            <a:spAutoFit/>
          </a:bodyPr>
          <a:lstStyle/>
          <a:p>
            <a:pPr marL="342900" indent="-342900">
              <a:spcAft>
                <a:spcPts val="600"/>
              </a:spcAft>
              <a:buClr>
                <a:srgbClr val="D61521"/>
              </a:buClr>
              <a:buFont typeface="Arial" panose="020B0604020202020204" pitchFamily="34" charset="0"/>
              <a:buChar char="»"/>
            </a:pPr>
            <a:r>
              <a:rPr lang="ru-RU" sz="2000" dirty="0">
                <a:solidFill>
                  <a:schemeClr val="tx1"/>
                </a:solidFill>
                <a:latin typeface="Montserrat" panose="00000500000000000000" pitchFamily="2" charset="-52"/>
              </a:rPr>
              <a:t>Единый понятный формат, выводящий работу со счетами на новый уровень автоматизации</a:t>
            </a:r>
          </a:p>
          <a:p>
            <a:pPr marL="342900" indent="-342900">
              <a:spcAft>
                <a:spcPts val="600"/>
              </a:spcAft>
              <a:buClr>
                <a:srgbClr val="D61521"/>
              </a:buClr>
              <a:buFont typeface="Arial" panose="020B0604020202020204" pitchFamily="34" charset="0"/>
              <a:buChar char="»"/>
            </a:pPr>
            <a:r>
              <a:rPr lang="ru-RU" sz="2000" dirty="0">
                <a:solidFill>
                  <a:schemeClr val="tx1"/>
                </a:solidFill>
                <a:latin typeface="Montserrat" panose="00000500000000000000" pitchFamily="2" charset="-52"/>
              </a:rPr>
              <a:t>Уже доступен для операторов, поддерживающих 1С-ЭДО и операторов в роуминге</a:t>
            </a:r>
          </a:p>
          <a:p>
            <a:pPr marL="342900" indent="-342900">
              <a:spcAft>
                <a:spcPts val="600"/>
              </a:spcAft>
              <a:buClr>
                <a:srgbClr val="D61521"/>
              </a:buClr>
              <a:buFont typeface="Arial" panose="020B0604020202020204" pitchFamily="34" charset="0"/>
              <a:buChar char="»"/>
            </a:pPr>
            <a:endParaRPr lang="ru-RU" sz="2000" dirty="0">
              <a:solidFill>
                <a:schemeClr val="tx1"/>
              </a:solidFill>
              <a:latin typeface="Montserrat" panose="00000500000000000000" pitchFamily="2" charset="-52"/>
            </a:endParaRPr>
          </a:p>
        </p:txBody>
      </p:sp>
    </p:spTree>
    <p:extLst>
      <p:ext uri="{BB962C8B-B14F-4D97-AF65-F5344CB8AC3E}">
        <p14:creationId xmlns:p14="http://schemas.microsoft.com/office/powerpoint/2010/main" val="3620021820"/>
      </p:ext>
    </p:extLst>
  </p:cSld>
  <p:clrMapOvr>
    <a:masterClrMapping/>
  </p:clrMapOvr>
  <p:transition spd="slow">
    <p:strips dir="ld"/>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18" name="Скругленный прямоугольник 5">
            <a:extLst>
              <a:ext uri="{FF2B5EF4-FFF2-40B4-BE49-F238E27FC236}">
                <a16:creationId xmlns:a16="http://schemas.microsoft.com/office/drawing/2014/main" id="{84EEB865-F715-47B0-8415-953FF4D227D5}"/>
              </a:ext>
            </a:extLst>
          </p:cNvPr>
          <p:cNvSpPr/>
          <p:nvPr/>
        </p:nvSpPr>
        <p:spPr>
          <a:xfrm rot="5400000">
            <a:off x="1856739" y="3669788"/>
            <a:ext cx="3128003" cy="5661666"/>
          </a:xfrm>
          <a:prstGeom prst="roundRect">
            <a:avLst>
              <a:gd name="adj" fmla="val 27875"/>
            </a:avLst>
          </a:prstGeom>
          <a:gradFill flip="none" rotWithShape="1">
            <a:gsLst>
              <a:gs pos="0">
                <a:schemeClr val="accent4">
                  <a:lumMod val="0"/>
                  <a:lumOff val="100000"/>
                </a:schemeClr>
              </a:gs>
              <a:gs pos="35000">
                <a:schemeClr val="accent4">
                  <a:lumMod val="0"/>
                  <a:lumOff val="100000"/>
                </a:schemeClr>
              </a:gs>
              <a:gs pos="100000">
                <a:srgbClr val="FFDE07"/>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13">
            <a:extLst>
              <a:ext uri="{FF2B5EF4-FFF2-40B4-BE49-F238E27FC236}">
                <a16:creationId xmlns:a16="http://schemas.microsoft.com/office/drawing/2014/main" id="{470FE7C2-1232-4E1C-B177-29735E7AD7DC}"/>
              </a:ext>
            </a:extLst>
          </p:cNvPr>
          <p:cNvSpPr/>
          <p:nvPr/>
        </p:nvSpPr>
        <p:spPr>
          <a:xfrm rot="1189918">
            <a:off x="-523085" y="-3626937"/>
            <a:ext cx="17243543" cy="8336234"/>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
            <a:gradFill flip="none" rotWithShape="1">
              <a:gsLst>
                <a:gs pos="18000">
                  <a:schemeClr val="tx1"/>
                </a:gs>
                <a:gs pos="78000">
                  <a:schemeClr val="bg1"/>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12">
            <a:extLst>
              <a:ext uri="{FF2B5EF4-FFF2-40B4-BE49-F238E27FC236}">
                <a16:creationId xmlns:a16="http://schemas.microsoft.com/office/drawing/2014/main" id="{E66A492D-A603-41AB-8DB0-8431E9DFBDB6}"/>
              </a:ext>
            </a:extLst>
          </p:cNvPr>
          <p:cNvSpPr/>
          <p:nvPr/>
        </p:nvSpPr>
        <p:spPr>
          <a:xfrm rot="1189918">
            <a:off x="-92892" y="-4609938"/>
            <a:ext cx="17243543" cy="8831941"/>
          </a:xfrm>
          <a:custGeom>
            <a:avLst/>
            <a:gdLst>
              <a:gd name="connsiteX0" fmla="*/ 0 w 12710160"/>
              <a:gd name="connsiteY0" fmla="*/ 2854787 h 4868183"/>
              <a:gd name="connsiteX1" fmla="*/ 3383280 w 12710160"/>
              <a:gd name="connsiteY1" fmla="*/ 4866467 h 4868183"/>
              <a:gd name="connsiteX2" fmla="*/ 7726680 w 12710160"/>
              <a:gd name="connsiteY2" fmla="*/ 2557607 h 4868183"/>
              <a:gd name="connsiteX3" fmla="*/ 8115300 w 12710160"/>
              <a:gd name="connsiteY3" fmla="*/ 385907 h 4868183"/>
              <a:gd name="connsiteX4" fmla="*/ 5189220 w 12710160"/>
              <a:gd name="connsiteY4" fmla="*/ 180167 h 4868183"/>
              <a:gd name="connsiteX5" fmla="*/ 5029200 w 12710160"/>
              <a:gd name="connsiteY5" fmla="*/ 2306147 h 4868183"/>
              <a:gd name="connsiteX6" fmla="*/ 8069580 w 12710160"/>
              <a:gd name="connsiteY6" fmla="*/ 4843607 h 4868183"/>
              <a:gd name="connsiteX7" fmla="*/ 12710160 w 12710160"/>
              <a:gd name="connsiteY7" fmla="*/ 3014807 h 48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60" h="4868183">
                <a:moveTo>
                  <a:pt x="0" y="2854787"/>
                </a:moveTo>
                <a:cubicBezTo>
                  <a:pt x="1047750" y="3885392"/>
                  <a:pt x="2095500" y="4915997"/>
                  <a:pt x="3383280" y="4866467"/>
                </a:cubicBezTo>
                <a:cubicBezTo>
                  <a:pt x="4671060" y="4816937"/>
                  <a:pt x="6938010" y="3304367"/>
                  <a:pt x="7726680" y="2557607"/>
                </a:cubicBezTo>
                <a:cubicBezTo>
                  <a:pt x="8515350" y="1810847"/>
                  <a:pt x="8538210" y="782147"/>
                  <a:pt x="8115300" y="385907"/>
                </a:cubicBezTo>
                <a:cubicBezTo>
                  <a:pt x="7692390" y="-10333"/>
                  <a:pt x="5703570" y="-139873"/>
                  <a:pt x="5189220" y="180167"/>
                </a:cubicBezTo>
                <a:cubicBezTo>
                  <a:pt x="4674870" y="500207"/>
                  <a:pt x="4549140" y="1528907"/>
                  <a:pt x="5029200" y="2306147"/>
                </a:cubicBezTo>
                <a:cubicBezTo>
                  <a:pt x="5509260" y="3083387"/>
                  <a:pt x="6789420" y="4725497"/>
                  <a:pt x="8069580" y="4843607"/>
                </a:cubicBezTo>
                <a:cubicBezTo>
                  <a:pt x="9349740" y="4961717"/>
                  <a:pt x="11029950" y="3988262"/>
                  <a:pt x="12710160" y="3014807"/>
                </a:cubicBezTo>
              </a:path>
            </a:pathLst>
          </a:custGeom>
          <a:noFill/>
          <a:ln w="635000">
            <a:gradFill flip="none" rotWithShape="1">
              <a:gsLst>
                <a:gs pos="0">
                  <a:schemeClr val="tx1"/>
                </a:gs>
                <a:gs pos="53000">
                  <a:srgbClr val="FFDE07"/>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7B80EF08-B428-4521-AB90-EE816DA63411}"/>
              </a:ext>
            </a:extLst>
          </p:cNvPr>
          <p:cNvSpPr txBox="1"/>
          <p:nvPr/>
        </p:nvSpPr>
        <p:spPr>
          <a:xfrm>
            <a:off x="936501" y="5125069"/>
            <a:ext cx="1239442" cy="584775"/>
          </a:xfrm>
          <a:prstGeom prst="rect">
            <a:avLst/>
          </a:prstGeom>
          <a:noFill/>
        </p:spPr>
        <p:txBody>
          <a:bodyPr wrap="none" rtlCol="0">
            <a:spAutoFit/>
          </a:bodyPr>
          <a:lstStyle/>
          <a:p>
            <a:r>
              <a:rPr lang="ru-RU" sz="3200" b="1" dirty="0">
                <a:solidFill>
                  <a:schemeClr val="bg1"/>
                </a:solidFill>
                <a:latin typeface="Montserrat ExtraBold" pitchFamily="2" charset="0"/>
              </a:rPr>
              <a:t>МЧД</a:t>
            </a:r>
          </a:p>
        </p:txBody>
      </p:sp>
      <p:sp>
        <p:nvSpPr>
          <p:cNvPr id="12" name="TextBox 11">
            <a:extLst>
              <a:ext uri="{FF2B5EF4-FFF2-40B4-BE49-F238E27FC236}">
                <a16:creationId xmlns:a16="http://schemas.microsoft.com/office/drawing/2014/main" id="{D00F2625-C3CB-47BA-BADF-1D539A01376C}"/>
              </a:ext>
            </a:extLst>
          </p:cNvPr>
          <p:cNvSpPr txBox="1"/>
          <p:nvPr/>
        </p:nvSpPr>
        <p:spPr>
          <a:xfrm>
            <a:off x="936501" y="5648289"/>
            <a:ext cx="5168052" cy="400110"/>
          </a:xfrm>
          <a:prstGeom prst="rect">
            <a:avLst/>
          </a:prstGeom>
          <a:noFill/>
        </p:spPr>
        <p:txBody>
          <a:bodyPr wrap="square" rtlCol="0">
            <a:spAutoFit/>
          </a:bodyPr>
          <a:lstStyle/>
          <a:p>
            <a:r>
              <a:rPr lang="ru-RU" sz="2000" b="1" dirty="0">
                <a:solidFill>
                  <a:schemeClr val="bg2">
                    <a:lumMod val="60000"/>
                    <a:lumOff val="40000"/>
                  </a:schemeClr>
                </a:solidFill>
                <a:latin typeface="Montserrat ExtraBold" pitchFamily="2" charset="0"/>
              </a:rPr>
              <a:t>ИЗМЕНЕНИЯ</a:t>
            </a:r>
          </a:p>
        </p:txBody>
      </p:sp>
      <p:sp>
        <p:nvSpPr>
          <p:cNvPr id="7" name="Скругленный прямоугольник 5">
            <a:extLst>
              <a:ext uri="{FF2B5EF4-FFF2-40B4-BE49-F238E27FC236}">
                <a16:creationId xmlns:a16="http://schemas.microsoft.com/office/drawing/2014/main" id="{6CAFF3CF-0391-4DE5-8BD3-0174A1974AAE}"/>
              </a:ext>
            </a:extLst>
          </p:cNvPr>
          <p:cNvSpPr/>
          <p:nvPr/>
        </p:nvSpPr>
        <p:spPr>
          <a:xfrm rot="5400000">
            <a:off x="1729918" y="3310692"/>
            <a:ext cx="3381644" cy="6120754"/>
          </a:xfrm>
          <a:prstGeom prst="roundRect">
            <a:avLst>
              <a:gd name="adj" fmla="val 27875"/>
            </a:avLst>
          </a:prstGeom>
          <a:noFill/>
          <a:ln w="6350">
            <a:gradFill flip="none" rotWithShape="1">
              <a:gsLst>
                <a:gs pos="18000">
                  <a:schemeClr val="tx1"/>
                </a:gs>
                <a:gs pos="78000">
                  <a:schemeClr val="bg1"/>
                </a:gs>
              </a:gsLst>
              <a:lin ang="81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2161550"/>
      </p:ext>
    </p:extLst>
  </p:cSld>
  <p:clrMapOvr>
    <a:masterClrMapping/>
  </p:clrMapOvr>
  <p:transition spd="slow">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2">
            <a:extLst>
              <a:ext uri="{FF2B5EF4-FFF2-40B4-BE49-F238E27FC236}">
                <a16:creationId xmlns:a16="http://schemas.microsoft.com/office/drawing/2014/main" id="{D5B8D16D-EFA1-4CEA-B46C-BC21A0F07A08}"/>
              </a:ext>
            </a:extLst>
          </p:cNvPr>
          <p:cNvSpPr>
            <a:spLocks noGrp="1"/>
          </p:cNvSpPr>
          <p:nvPr>
            <p:ph idx="4294967295"/>
          </p:nvPr>
        </p:nvSpPr>
        <p:spPr>
          <a:xfrm>
            <a:off x="360437" y="1727497"/>
            <a:ext cx="5218112" cy="4644728"/>
          </a:xfrm>
        </p:spPr>
        <p:txBody>
          <a:bodyPr/>
          <a:lstStyle/>
          <a:p>
            <a:pPr marL="0" indent="0">
              <a:spcAft>
                <a:spcPts val="600"/>
              </a:spcAft>
              <a:buFontTx/>
              <a:buNone/>
              <a:defRPr/>
            </a:pPr>
            <a:r>
              <a:rPr lang="ru-RU" sz="2800" b="1" dirty="0">
                <a:solidFill>
                  <a:srgbClr val="FFDE07"/>
                </a:solidFill>
                <a:latin typeface="Montserrat ExtraBold" panose="00000900000000000000" pitchFamily="2" charset="-52"/>
              </a:rPr>
              <a:t>ПРИКАЗ МИНЦИФРЫ №857</a:t>
            </a:r>
            <a:endParaRPr lang="ru-RU" dirty="0">
              <a:latin typeface="Montserrat ExtraBold" panose="00000900000000000000" pitchFamily="2" charset="-52"/>
            </a:endParaRPr>
          </a:p>
          <a:p>
            <a:pPr marL="0" indent="0">
              <a:buFontTx/>
              <a:buNone/>
              <a:defRPr/>
            </a:pPr>
            <a:r>
              <a:rPr lang="ru-RU" sz="2000" b="1" dirty="0">
                <a:latin typeface="Montserrat" panose="00000500000000000000" pitchFamily="2" charset="-52"/>
              </a:rPr>
              <a:t>Устанавливает требования</a:t>
            </a:r>
            <a:br>
              <a:rPr lang="ru-RU" sz="2000" b="1" dirty="0">
                <a:latin typeface="Montserrat" panose="00000500000000000000" pitchFamily="2" charset="-52"/>
              </a:rPr>
            </a:br>
            <a:r>
              <a:rPr lang="ru-RU" sz="2000" b="1" dirty="0">
                <a:latin typeface="Montserrat" panose="00000500000000000000" pitchFamily="2" charset="-52"/>
              </a:rPr>
              <a:t>к формам и содержанию МЧД:</a:t>
            </a:r>
          </a:p>
          <a:p>
            <a:pPr>
              <a:buFont typeface="Futura PT Demi" panose="020B0702020204020303" pitchFamily="34" charset="0"/>
              <a:buChar char="»"/>
              <a:defRPr/>
            </a:pPr>
            <a:r>
              <a:rPr lang="ru-RU" sz="2000" b="1" dirty="0">
                <a:latin typeface="Montserrat" panose="00000500000000000000" pitchFamily="2" charset="-52"/>
              </a:rPr>
              <a:t>срок действия</a:t>
            </a:r>
          </a:p>
          <a:p>
            <a:pPr>
              <a:buFont typeface="Futura PT Demi" panose="020B0702020204020303" pitchFamily="34" charset="0"/>
              <a:buChar char="»"/>
              <a:defRPr/>
            </a:pPr>
            <a:r>
              <a:rPr lang="ru-RU" sz="2000" b="1" dirty="0">
                <a:latin typeface="Montserrat" panose="00000500000000000000" pitchFamily="2" charset="-52"/>
              </a:rPr>
              <a:t>полномочия</a:t>
            </a:r>
          </a:p>
          <a:p>
            <a:pPr>
              <a:buFont typeface="Futura PT Demi" panose="020B0702020204020303" pitchFamily="34" charset="0"/>
              <a:buChar char="»"/>
              <a:defRPr/>
            </a:pPr>
            <a:r>
              <a:rPr lang="ru-RU" sz="2000" b="1" dirty="0">
                <a:latin typeface="Montserrat" panose="00000500000000000000" pitchFamily="2" charset="-52"/>
              </a:rPr>
              <a:t>сведения о доверителе</a:t>
            </a:r>
          </a:p>
          <a:p>
            <a:pPr>
              <a:buFont typeface="Futura PT Demi" panose="020B0702020204020303" pitchFamily="34" charset="0"/>
              <a:buChar char="»"/>
              <a:defRPr/>
            </a:pPr>
            <a:r>
              <a:rPr lang="ru-RU" sz="2000" b="1" dirty="0">
                <a:latin typeface="Montserrat" panose="00000500000000000000" pitchFamily="2" charset="-52"/>
              </a:rPr>
              <a:t>сведения о представителе</a:t>
            </a:r>
          </a:p>
          <a:p>
            <a:pPr lvl="1">
              <a:buFont typeface="Futura PT Demi" panose="020B0702020204020303" pitchFamily="34" charset="0"/>
              <a:buChar char="»"/>
              <a:defRPr/>
            </a:pPr>
            <a:r>
              <a:rPr lang="ru-RU" sz="1600" b="1" dirty="0">
                <a:latin typeface="Montserrat" panose="00000500000000000000" pitchFamily="2" charset="-52"/>
              </a:rPr>
              <a:t>ФИО, дата рождения, </a:t>
            </a:r>
            <a:r>
              <a:rPr lang="ru-RU" sz="1600" b="1" dirty="0">
                <a:solidFill>
                  <a:srgbClr val="C00000"/>
                </a:solidFill>
                <a:latin typeface="Montserrat" panose="00000500000000000000" pitchFamily="2" charset="-52"/>
              </a:rPr>
              <a:t>данные документа, удостоверяющего личность</a:t>
            </a:r>
            <a:r>
              <a:rPr lang="ru-RU" sz="1600" b="1" dirty="0">
                <a:latin typeface="Montserrat" panose="00000500000000000000" pitchFamily="2" charset="-52"/>
              </a:rPr>
              <a:t>, и т.д.</a:t>
            </a:r>
          </a:p>
          <a:p>
            <a:pPr>
              <a:buFont typeface="Futura PT Demi" panose="020B0702020204020303" pitchFamily="34" charset="0"/>
              <a:buChar char="»"/>
              <a:defRPr/>
            </a:pPr>
            <a:r>
              <a:rPr lang="ru-RU" sz="2000" b="1" dirty="0">
                <a:latin typeface="Montserrat" panose="00000500000000000000" pitchFamily="2" charset="-52"/>
              </a:rPr>
              <a:t>и прочее</a:t>
            </a:r>
          </a:p>
        </p:txBody>
      </p:sp>
      <p:sp>
        <p:nvSpPr>
          <p:cNvPr id="19" name="Объект 2">
            <a:extLst>
              <a:ext uri="{FF2B5EF4-FFF2-40B4-BE49-F238E27FC236}">
                <a16:creationId xmlns:a16="http://schemas.microsoft.com/office/drawing/2014/main" id="{BD6DF2D5-D8D4-433A-A034-6B549735CC4A}"/>
              </a:ext>
            </a:extLst>
          </p:cNvPr>
          <p:cNvSpPr txBox="1">
            <a:spLocks/>
          </p:cNvSpPr>
          <p:nvPr/>
        </p:nvSpPr>
        <p:spPr>
          <a:xfrm>
            <a:off x="5724525" y="1728092"/>
            <a:ext cx="5365104" cy="2016224"/>
          </a:xfrm>
          <a:prstGeom prst="rect">
            <a:avLst/>
          </a:prstGeom>
        </p:spPr>
        <p:txBody>
          <a:bodyPr/>
          <a:lst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Tx/>
              <a:buNone/>
              <a:defRPr/>
            </a:pPr>
            <a:r>
              <a:rPr lang="ru-RU" sz="2800" dirty="0">
                <a:solidFill>
                  <a:srgbClr val="FFDE07"/>
                </a:solidFill>
                <a:latin typeface="Montserrat ExtraBold" panose="00000900000000000000" pitchFamily="2" charset="-52"/>
              </a:rPr>
              <a:t>ПРОЕКТ ИЗМЕНЕНИЙ</a:t>
            </a:r>
          </a:p>
          <a:p>
            <a:pPr marL="0" indent="0">
              <a:spcBef>
                <a:spcPts val="0"/>
              </a:spcBef>
              <a:spcAft>
                <a:spcPts val="600"/>
              </a:spcAft>
              <a:buFontTx/>
              <a:buNone/>
              <a:defRPr/>
            </a:pPr>
            <a:endParaRPr lang="ru-RU" sz="2800" dirty="0">
              <a:solidFill>
                <a:srgbClr val="FFDE07"/>
              </a:solidFill>
              <a:latin typeface="Montserrat ExtraBold" panose="00000900000000000000" pitchFamily="2" charset="-52"/>
            </a:endParaRPr>
          </a:p>
          <a:p>
            <a:pPr marL="0" indent="0">
              <a:spcBef>
                <a:spcPts val="0"/>
              </a:spcBef>
              <a:buFontTx/>
              <a:buNone/>
              <a:defRPr/>
            </a:pPr>
            <a:r>
              <a:rPr lang="ru-RU" sz="2000" dirty="0">
                <a:latin typeface="Montserrat" panose="00000500000000000000" pitchFamily="2" charset="-52"/>
              </a:rPr>
              <a:t>Уточняет требования к содержанию МЧД:</a:t>
            </a:r>
          </a:p>
          <a:p>
            <a:pPr>
              <a:buFont typeface="Futura PT Demi" panose="020B0702020204020303" pitchFamily="34" charset="0"/>
              <a:buChar char="»"/>
              <a:defRPr/>
            </a:pPr>
            <a:r>
              <a:rPr lang="ru-RU" sz="2000" dirty="0">
                <a:latin typeface="Montserrat" panose="00000500000000000000" pitchFamily="2" charset="-52"/>
              </a:rPr>
              <a:t>сведения о представителе</a:t>
            </a:r>
          </a:p>
          <a:p>
            <a:pPr lvl="1">
              <a:buFont typeface="Futura PT Demi" panose="020B0702020204020303" pitchFamily="34" charset="0"/>
              <a:buChar char="»"/>
              <a:defRPr/>
            </a:pPr>
            <a:r>
              <a:rPr lang="ru-RU" sz="1600" dirty="0">
                <a:latin typeface="Montserrat" panose="00000500000000000000" pitchFamily="2" charset="-52"/>
              </a:rPr>
              <a:t>ФИО, дата рождения, </a:t>
            </a:r>
            <a:r>
              <a:rPr lang="ru-RU" sz="1600" strike="sngStrike" dirty="0">
                <a:solidFill>
                  <a:srgbClr val="C00000"/>
                </a:solidFill>
                <a:latin typeface="Montserrat" panose="00000500000000000000" pitchFamily="2" charset="-52"/>
                <a:cs typeface="Arial" panose="020B0604020202020204" pitchFamily="34" charset="0"/>
              </a:rPr>
              <a:t>данные документа, удостоверяющего личность</a:t>
            </a:r>
            <a:r>
              <a:rPr lang="ru-RU" sz="1600" dirty="0">
                <a:latin typeface="Montserrat" panose="00000500000000000000" pitchFamily="2" charset="-52"/>
              </a:rPr>
              <a:t>, и т.д.</a:t>
            </a:r>
          </a:p>
        </p:txBody>
      </p:sp>
      <p:pic>
        <p:nvPicPr>
          <p:cNvPr id="31751" name="Рисунок 19">
            <a:extLst>
              <a:ext uri="{FF2B5EF4-FFF2-40B4-BE49-F238E27FC236}">
                <a16:creationId xmlns:a16="http://schemas.microsoft.com/office/drawing/2014/main" id="{DF118141-9952-4AAD-810E-BB2E254D4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4928467"/>
            <a:ext cx="482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20">
            <a:extLst>
              <a:ext uri="{FF2B5EF4-FFF2-40B4-BE49-F238E27FC236}">
                <a16:creationId xmlns:a16="http://schemas.microsoft.com/office/drawing/2014/main" id="{B6B38906-FC04-41FE-9AEB-2786DAE7D42C}"/>
              </a:ext>
            </a:extLst>
          </p:cNvPr>
          <p:cNvSpPr txBox="1">
            <a:spLocks noChangeArrowheads="1"/>
          </p:cNvSpPr>
          <p:nvPr/>
        </p:nvSpPr>
        <p:spPr bwMode="auto">
          <a:xfrm>
            <a:off x="5911850" y="4896271"/>
            <a:ext cx="48895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r>
              <a:rPr lang="ru-RU" altLang="ru-RU" sz="1600" b="0" dirty="0">
                <a:solidFill>
                  <a:schemeClr val="tx1"/>
                </a:solidFill>
                <a:latin typeface="Montserrat" panose="00000500000000000000" pitchFamily="2" charset="-52"/>
              </a:rPr>
              <a:t>Паспортные данные по мнению участников были избыточными, а содержания КЭП достаточно для </a:t>
            </a:r>
            <a:r>
              <a:rPr lang="ru-RU" altLang="ru-RU" sz="1600" b="0" dirty="0" err="1">
                <a:solidFill>
                  <a:schemeClr val="tx1"/>
                </a:solidFill>
                <a:latin typeface="Montserrat" panose="00000500000000000000" pitchFamily="2" charset="-52"/>
              </a:rPr>
              <a:t>индентификации</a:t>
            </a:r>
            <a:r>
              <a:rPr lang="ru-RU" altLang="ru-RU" sz="1600" b="0" dirty="0">
                <a:solidFill>
                  <a:schemeClr val="tx1"/>
                </a:solidFill>
                <a:latin typeface="Montserrat" panose="00000500000000000000" pitchFamily="2" charset="-52"/>
              </a:rPr>
              <a:t> </a:t>
            </a:r>
          </a:p>
        </p:txBody>
      </p:sp>
      <p:sp>
        <p:nvSpPr>
          <p:cNvPr id="13" name="Заголовок 1">
            <a:extLst>
              <a:ext uri="{FF2B5EF4-FFF2-40B4-BE49-F238E27FC236}">
                <a16:creationId xmlns:a16="http://schemas.microsoft.com/office/drawing/2014/main" id="{03CC06B7-962D-4B27-A5CC-31B15912789E}"/>
              </a:ext>
            </a:extLst>
          </p:cNvPr>
          <p:cNvSpPr txBox="1">
            <a:spLocks noChangeArrowheads="1"/>
          </p:cNvSpPr>
          <p:nvPr/>
        </p:nvSpPr>
        <p:spPr>
          <a:xfrm>
            <a:off x="2312989" y="107950"/>
            <a:ext cx="6904037" cy="1022350"/>
          </a:xfrm>
          <a:prstGeom prst="rect">
            <a:avLst/>
          </a:prstGeom>
        </p:spPr>
        <p:txBody>
          <a:bodyPr anchor="ct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altLang="ru-RU" sz="2800" b="0" dirty="0">
                <a:latin typeface="Montserrat ExtraBold" panose="00000900000000000000" pitchFamily="2" charset="-52"/>
              </a:rPr>
              <a:t>ПАСПОРТНЫЕ ДАННЫЕ В МЧД</a:t>
            </a:r>
          </a:p>
        </p:txBody>
      </p:sp>
    </p:spTree>
  </p:cSld>
  <p:clrMapOvr>
    <a:masterClrMapping/>
  </p:clrMapOvr>
  <p:transition spd="slow">
    <p:strips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118606</TotalTime>
  <Words>3172</Words>
  <Application>Microsoft Office PowerPoint</Application>
  <PresentationFormat>Произвольный</PresentationFormat>
  <Paragraphs>249</Paragraphs>
  <Slides>28</Slides>
  <Notes>23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28</vt:i4>
      </vt:variant>
    </vt:vector>
  </HeadingPairs>
  <TitlesOfParts>
    <vt:vector size="40" baseType="lpstr">
      <vt:lpstr>Arial</vt:lpstr>
      <vt:lpstr>quote-cjk-patch</vt:lpstr>
      <vt:lpstr>Montserrat Medium</vt:lpstr>
      <vt:lpstr>Montserrat Light</vt:lpstr>
      <vt:lpstr>Montserrat ExtraBold</vt:lpstr>
      <vt:lpstr>Futura PT Demi</vt:lpstr>
      <vt:lpstr>Times New Roman</vt:lpstr>
      <vt:lpstr>Montserrat</vt:lpstr>
      <vt:lpstr>Montserrat SemiBold</vt:lpstr>
      <vt:lpstr>Montserrat Black</vt:lpstr>
      <vt:lpstr>3_Специальное оформление</vt:lpstr>
      <vt:lpstr>4_Специальное оформление</vt:lpstr>
      <vt:lpstr>Презентация PowerPoint</vt:lpstr>
      <vt:lpstr>РАЗВИТИЕ 1С-ЭДО</vt:lpstr>
      <vt:lpstr>Презентация PowerPoint</vt:lpstr>
      <vt:lpstr>ПОДДЕРЖКА НОВЫХ СТАВОК НДС</vt:lpstr>
      <vt:lpstr>Презентация PowerPoint</vt:lpstr>
      <vt:lpstr>ФОРМАТ СЧЕТА НА ОПЛАТУ</vt:lpstr>
      <vt:lpstr>ФОРМАТ СЧЕТА НА ОПЛАТУ</vt:lpstr>
      <vt:lpstr>Презентация PowerPoint</vt:lpstr>
      <vt:lpstr>Презентация PowerPoint</vt:lpstr>
      <vt:lpstr>Презентация PowerPoint</vt:lpstr>
      <vt:lpstr>Презентация PowerPoint</vt:lpstr>
      <vt:lpstr>МАССОВАЯ ПРОВЕРКА ДОКУМЕНТОВ</vt:lpstr>
      <vt:lpstr>МАССОВАЯ ПРОВЕРКА ДОКУМЕНТОВ</vt:lpstr>
      <vt:lpstr>УЛУЧШЕНИЕ ПОДБОРА В ПРАВИЛАХ ПРОВЕРКИ МЧД</vt:lpstr>
      <vt:lpstr>Презентация PowerPoint</vt:lpstr>
      <vt:lpstr>Презентация PowerPoint</vt:lpstr>
      <vt:lpstr>Презентация PowerPoint</vt:lpstr>
      <vt:lpstr>МАССОВАЯ СМЕНА НАСТРОЕК ЭДО</vt:lpstr>
      <vt:lpstr>МАССОВАЯ ОБРАБОТКА ДОКУМЕНТОВ</vt:lpstr>
      <vt:lpstr>ДЕТАЛИЗАЦИЯ СООБЩЕНИЙ ОТ СЕРВИСА 1С-ЭДО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Кузора Игорь Вячеславович</dc:creator>
  <cp:lastModifiedBy>Головин Денис Александрович</cp:lastModifiedBy>
  <cp:revision>3307</cp:revision>
  <cp:lastPrinted>2015-05-12T12:08:53Z</cp:lastPrinted>
  <dcterms:created xsi:type="dcterms:W3CDTF">2004-06-25T18:36:23Z</dcterms:created>
  <dcterms:modified xsi:type="dcterms:W3CDTF">2025-12-11T19:42:55Z</dcterms:modified>
</cp:coreProperties>
</file>