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24"/>
  </p:notesMasterIdLst>
  <p:sldIdLst>
    <p:sldId id="257" r:id="rId2"/>
    <p:sldId id="258" r:id="rId3"/>
    <p:sldId id="279" r:id="rId4"/>
    <p:sldId id="280" r:id="rId5"/>
    <p:sldId id="281" r:id="rId6"/>
    <p:sldId id="282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4" r:id="rId20"/>
    <p:sldId id="275" r:id="rId21"/>
    <p:sldId id="271" r:id="rId22"/>
    <p:sldId id="272" r:id="rId23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43" autoAdjust="0"/>
  </p:normalViewPr>
  <p:slideViewPr>
    <p:cSldViewPr>
      <p:cViewPr>
        <p:scale>
          <a:sx n="110" d="100"/>
          <a:sy n="110" d="100"/>
        </p:scale>
        <p:origin x="-924" y="-5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8E623-5CE8-495A-A63F-E8C5F6F67960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E0615-EB0B-4AD0-A473-87436B095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060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из них, это уже существующий 59 ФЗ </a:t>
            </a:r>
            <a:r>
              <a:rPr lang="ru-RU" altLang="ru-RU" sz="1200" dirty="0" smtClean="0">
                <a:solidFill>
                  <a:srgbClr val="FF0000"/>
                </a:solidFill>
              </a:rPr>
              <a:t>О порядке рассмотрения обращений граждан РФ. Задает и</a:t>
            </a:r>
            <a:r>
              <a:rPr lang="ru-RU" altLang="ru-RU" sz="1200" baseline="0" dirty="0" smtClean="0">
                <a:solidFill>
                  <a:srgbClr val="FF0000"/>
                </a:solidFill>
              </a:rPr>
              <a:t> объясняет довольно детально как должна вообще вестись работа с обращениями граждан. Сразу начинаем расставлять акценты на что обращать внимание при продаже. Один из аргументов- это ответственность! Это штрафы, дисквалификация при повторном нарушении порядка, но уже выпуск самого Указа говорит о подталкивании бюджетных учреждений и органов власти к прозрачности  и в </a:t>
            </a:r>
            <a:r>
              <a:rPr lang="ru-RU" altLang="ru-RU" sz="1200" baseline="0" dirty="0" err="1" smtClean="0">
                <a:solidFill>
                  <a:srgbClr val="FF0000"/>
                </a:solidFill>
              </a:rPr>
              <a:t>т.ч</a:t>
            </a:r>
            <a:r>
              <a:rPr lang="ru-RU" altLang="ru-RU" sz="1200" baseline="0" dirty="0" smtClean="0">
                <a:solidFill>
                  <a:srgbClr val="FF0000"/>
                </a:solidFill>
              </a:rPr>
              <a:t>. в преддверии выборов.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2574B-B468-40BD-BB82-CF21DA22218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97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Самым</a:t>
            </a:r>
            <a:r>
              <a:rPr lang="ru-RU" baseline="0" dirty="0" smtClean="0"/>
              <a:t> главным, по сути из всех документов является форма отчета, которые должны заполнять организации. Она большая с кучей колонок и правил заполнения.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2574B-B468-40BD-BB82-CF21DA22218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1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Описывает все условия заполнения как раз Порядок. Пока не утвержден, но является методическими материалами к заполнению (официально размещен на информационном сайте портала ССТУ).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2574B-B468-40BD-BB82-CF21DA22218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177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2574B-B468-40BD-BB82-CF21DA22218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243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omin_D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55776" y="2143125"/>
            <a:ext cx="5472608" cy="857250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81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F63EF-3E22-43FE-A2EE-D228168CF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7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19672" y="122511"/>
            <a:ext cx="471646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ru-RU" altLang="ru-RU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 smtClean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91440-360B-4E47-9EA7-4ECCA62BC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812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547813" y="206375"/>
            <a:ext cx="54721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A7CE31-18F8-40EA-8452-D5691F977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29" name="Picture 24" descr="Layer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1288"/>
            <a:ext cx="12588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6" r:id="rId2"/>
    <p:sldLayoutId id="2147483687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9750" indent="-17938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725" indent="-180975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00113" indent="-17938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Baranova_M\Desktop\1&#1057;_&#1059;&#1095;&#1077;&#1090;_&#1086;&#1073;&#1088;&#1072;&#1097;&#1077;&#1085;&#1080;&#1081;\&#1056;&#1091;&#1082;&#1086;&#1074;&#1086;&#1076;&#1089;&#1090;&#1074;&#1086;\PICT\55.ti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file:///C:\Users\Baranova_M\Desktop\1&#1057;_&#1059;&#1095;&#1077;&#1090;_&#1086;&#1073;&#1088;&#1072;&#1097;&#1077;&#1085;&#1080;&#1081;\&#1056;&#1091;&#1082;&#1086;&#1074;&#1086;&#1076;&#1089;&#1090;&#1074;&#1086;\PICT\56.tif" TargetMode="Externa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Baranova_M\Desktop\1&#1057;_&#1059;&#1095;&#1077;&#1090;_&#1086;&#1073;&#1088;&#1072;&#1097;&#1077;&#1085;&#1080;&#1081;\&#1056;&#1091;&#1082;&#1086;&#1074;&#1086;&#1076;&#1089;&#1090;&#1074;&#1086;\PICT\21.ti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file:///C:\Users\Baranova_M\Desktop\1&#1057;_&#1059;&#1095;&#1077;&#1090;_&#1086;&#1073;&#1088;&#1072;&#1097;&#1077;&#1085;&#1080;&#1081;\&#1056;&#1091;&#1082;&#1086;&#1074;&#1086;&#1076;&#1089;&#1090;&#1074;&#1086;\PICT\22.tif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Baranova_M\Desktop\1&#1057;_&#1059;&#1095;&#1077;&#1090;_&#1086;&#1073;&#1088;&#1072;&#1097;&#1077;&#1085;&#1080;&#1081;\&#1056;&#1091;&#1082;&#1086;&#1074;&#1086;&#1076;&#1089;&#1090;&#1074;&#1086;\PICT\20.ti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doc@1c.r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4"/>
          <p:cNvSpPr>
            <a:spLocks noGrp="1"/>
          </p:cNvSpPr>
          <p:nvPr>
            <p:ph type="title"/>
          </p:nvPr>
        </p:nvSpPr>
        <p:spPr>
          <a:xfrm>
            <a:off x="2700338" y="987425"/>
            <a:ext cx="5975350" cy="1217613"/>
          </a:xfrm>
        </p:spPr>
        <p:txBody>
          <a:bodyPr/>
          <a:lstStyle/>
          <a:p>
            <a:pPr algn="ctr" eaLnBrk="1" hangingPunct="1"/>
            <a:r>
              <a:rPr lang="en-US" altLang="ru-RU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1C</a:t>
            </a:r>
            <a:r>
              <a:rPr lang="ru-RU" altLang="ru-RU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:Учет обращений</a:t>
            </a:r>
            <a:r>
              <a:rPr lang="ru-RU" altLang="ru-RU" dirty="0" smtClean="0">
                <a:latin typeface="Arial" charset="0"/>
                <a:cs typeface="Arial" charset="0"/>
              </a:rPr>
              <a:t/>
            </a:r>
            <a:br>
              <a:rPr lang="ru-RU" altLang="ru-RU" dirty="0" smtClean="0">
                <a:latin typeface="Arial" charset="0"/>
                <a:cs typeface="Arial" charset="0"/>
              </a:rPr>
            </a:br>
            <a:r>
              <a:rPr lang="ru-RU" altLang="ru-RU" sz="1200" dirty="0" smtClean="0">
                <a:latin typeface="Arial" charset="0"/>
                <a:cs typeface="Arial" charset="0"/>
              </a:rPr>
              <a:t>Наведёт порядок в </a:t>
            </a:r>
            <a:r>
              <a:rPr lang="ru-RU" altLang="ru-RU" sz="1200" dirty="0">
                <a:latin typeface="Arial" charset="0"/>
                <a:cs typeface="Arial" charset="0"/>
              </a:rPr>
              <a:t>обработке обращений и сформирует регламентированную отчетность по результатам рассмотрения обращений в один клик</a:t>
            </a:r>
            <a:endParaRPr lang="ru-RU" altLang="ru-RU" dirty="0" smtClean="0">
              <a:latin typeface="Arial" charset="0"/>
              <a:cs typeface="Arial" charset="0"/>
            </a:endParaRPr>
          </a:p>
        </p:txBody>
      </p:sp>
      <p:grpSp>
        <p:nvGrpSpPr>
          <p:cNvPr id="3075" name="Группа 2"/>
          <p:cNvGrpSpPr>
            <a:grpSpLocks/>
          </p:cNvGrpSpPr>
          <p:nvPr/>
        </p:nvGrpSpPr>
        <p:grpSpPr bwMode="auto">
          <a:xfrm>
            <a:off x="2843213" y="2384425"/>
            <a:ext cx="6043612" cy="2506663"/>
            <a:chOff x="2916238" y="195263"/>
            <a:chExt cx="6043612" cy="2578100"/>
          </a:xfrm>
        </p:grpSpPr>
        <p:pic>
          <p:nvPicPr>
            <p:cNvPr id="307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238" y="195263"/>
              <a:ext cx="6043612" cy="2578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059113" y="195263"/>
              <a:ext cx="3529012" cy="791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58888"/>
            <a:ext cx="4376737" cy="320992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79388" y="1482725"/>
            <a:ext cx="360362" cy="3603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Овал 20"/>
          <p:cNvSpPr/>
          <p:nvPr/>
        </p:nvSpPr>
        <p:spPr>
          <a:xfrm>
            <a:off x="5021263" y="1485900"/>
            <a:ext cx="360362" cy="3587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7" name="Стрелка вправо 26"/>
          <p:cNvSpPr/>
          <p:nvPr/>
        </p:nvSpPr>
        <p:spPr>
          <a:xfrm rot="10800000">
            <a:off x="1835150" y="1635125"/>
            <a:ext cx="360363" cy="2889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93950" y="3970338"/>
            <a:ext cx="2754313" cy="9969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FF0000"/>
                </a:solidFill>
              </a:rPr>
              <a:t>Программа автоматически сформирует код вопроса </a:t>
            </a:r>
            <a:r>
              <a:rPr lang="ru-RU" sz="1400" dirty="0">
                <a:solidFill>
                  <a:schemeClr val="tx1"/>
                </a:solidFill>
              </a:rPr>
              <a:t>по выбранным категориям из общероссийского классификатора обращений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2988" y="4222750"/>
            <a:ext cx="504825" cy="2587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2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7663" y="1258888"/>
            <a:ext cx="3413125" cy="361632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6948488" y="4110038"/>
            <a:ext cx="1993900" cy="857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Останется </a:t>
            </a:r>
            <a:r>
              <a:rPr lang="ru-RU" sz="1400" dirty="0">
                <a:solidFill>
                  <a:srgbClr val="FF0000"/>
                </a:solidFill>
              </a:rPr>
              <a:t>только нажать «Готово»</a:t>
            </a:r>
            <a:r>
              <a:rPr lang="ru-RU" sz="1400" dirty="0">
                <a:solidFill>
                  <a:schemeClr val="tx1"/>
                </a:solidFill>
              </a:rPr>
              <a:t> или добавить еще один вопрос</a:t>
            </a:r>
          </a:p>
        </p:txBody>
      </p:sp>
      <p:sp>
        <p:nvSpPr>
          <p:cNvPr id="8202" name="Заголовок 1"/>
          <p:cNvSpPr txBox="1">
            <a:spLocks/>
          </p:cNvSpPr>
          <p:nvPr/>
        </p:nvSpPr>
        <p:spPr bwMode="auto">
          <a:xfrm>
            <a:off x="1385888" y="268288"/>
            <a:ext cx="75247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39750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900113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3573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8145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2717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7289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/>
              <a:t>Прием обращения за 4 шага – быстро, без ошибок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54763" y="4606925"/>
            <a:ext cx="504825" cy="2587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 txBox="1">
            <a:spLocks/>
          </p:cNvSpPr>
          <p:nvPr/>
        </p:nvSpPr>
        <p:spPr bwMode="auto">
          <a:xfrm>
            <a:off x="1385888" y="268288"/>
            <a:ext cx="75247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39750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900113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3573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8145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2717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7289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/>
              <a:t>Вся информация об обращении в одной карточке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4488" y="844550"/>
            <a:ext cx="5935662" cy="414178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179388" y="1131888"/>
            <a:ext cx="2592387" cy="3394075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ru-RU" altLang="ru-RU" sz="1300" smtClean="0">
                <a:latin typeface="Arial" charset="0"/>
                <a:cs typeface="Arial" charset="0"/>
              </a:rPr>
              <a:t>Автоматическая/ручная нумерация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altLang="ru-RU" sz="1300" smtClean="0">
                <a:latin typeface="Arial" charset="0"/>
                <a:cs typeface="Arial" charset="0"/>
              </a:rPr>
              <a:t>Всё о заявителе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altLang="ru-RU" sz="1300" smtClean="0">
                <a:latin typeface="Arial" charset="0"/>
                <a:cs typeface="Arial" charset="0"/>
              </a:rPr>
              <a:t>Точная классификация вопроса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altLang="ru-RU" sz="1300" smtClean="0">
                <a:latin typeface="Arial" charset="0"/>
                <a:cs typeface="Arial" charset="0"/>
              </a:rPr>
              <a:t>Назначение ответственного за обработку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altLang="ru-RU" sz="1300" smtClean="0">
                <a:latin typeface="Arial" charset="0"/>
                <a:cs typeface="Arial" charset="0"/>
              </a:rPr>
              <a:t>Отражение результата рассмотрения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altLang="ru-RU" sz="1300" smtClean="0">
                <a:latin typeface="Arial" charset="0"/>
                <a:cs typeface="Arial" charset="0"/>
              </a:rPr>
              <a:t>Отметка о направлении в др.орган/учреждение по компетенции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altLang="ru-RU" sz="1300" smtClean="0">
                <a:latin typeface="Arial" charset="0"/>
                <a:cs typeface="Arial" charset="0"/>
              </a:rPr>
              <a:t>Регламентные сроки рассмотрения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altLang="ru-RU" sz="1300" smtClean="0">
                <a:latin typeface="Arial" charset="0"/>
                <a:cs typeface="Arial" charset="0"/>
              </a:rPr>
              <a:t>Ответные данные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altLang="ru-RU" sz="1300" smtClean="0">
                <a:latin typeface="Arial" charset="0"/>
                <a:cs typeface="Arial" charset="0"/>
              </a:rPr>
              <a:t>Мнения заявителя и другая информация </a:t>
            </a:r>
          </a:p>
          <a:p>
            <a:pPr algn="just" eaLnBrk="1" hangingPunct="1"/>
            <a:endParaRPr lang="ru-RU" altLang="ru-RU" sz="1300" smtClean="0">
              <a:latin typeface="Arial" charset="0"/>
              <a:cs typeface="Arial" charset="0"/>
            </a:endParaRPr>
          </a:p>
          <a:p>
            <a:pPr eaLnBrk="1" hangingPunct="1"/>
            <a:endParaRPr lang="ru-RU" altLang="ru-RU" sz="19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 txBox="1">
            <a:spLocks/>
          </p:cNvSpPr>
          <p:nvPr/>
        </p:nvSpPr>
        <p:spPr bwMode="auto">
          <a:xfrm>
            <a:off x="1385888" y="268288"/>
            <a:ext cx="75247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39750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900113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3573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8145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2717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7289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/>
              <a:t>Программа </a:t>
            </a:r>
            <a:r>
              <a:rPr lang="ru-RU" altLang="ru-RU" sz="2400" b="1" dirty="0" smtClean="0"/>
              <a:t>автоматически проконтролирует </a:t>
            </a:r>
            <a:r>
              <a:rPr lang="ru-RU" altLang="ru-RU" sz="2400" b="1" dirty="0"/>
              <a:t>сроки и оповестит ответственных</a:t>
            </a:r>
          </a:p>
        </p:txBody>
      </p:sp>
      <p:pic>
        <p:nvPicPr>
          <p:cNvPr id="10243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131888"/>
            <a:ext cx="5168900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Объект 2"/>
          <p:cNvSpPr>
            <a:spLocks noGrp="1"/>
          </p:cNvSpPr>
          <p:nvPr>
            <p:ph idx="1"/>
          </p:nvPr>
        </p:nvSpPr>
        <p:spPr>
          <a:xfrm>
            <a:off x="251520" y="1235868"/>
            <a:ext cx="2952750" cy="3394075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ru-RU" altLang="ru-RU" sz="1400" dirty="0" smtClean="0">
                <a:latin typeface="Arial" charset="0"/>
                <a:cs typeface="Arial" charset="0"/>
              </a:rPr>
              <a:t>Программа направит уведомление о текущих сроках рассмотрения на почту ответственному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altLang="ru-RU" sz="1400" dirty="0" smtClean="0">
                <a:latin typeface="Arial" charset="0"/>
                <a:cs typeface="Arial" charset="0"/>
              </a:rPr>
              <a:t>Из окна сообщения можно перейти по ссылке к нужному обращению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altLang="ru-RU" sz="1400" dirty="0" smtClean="0">
                <a:latin typeface="Arial" charset="0"/>
                <a:cs typeface="Arial" charset="0"/>
              </a:rPr>
              <a:t>Программа «не успокоится», пока не будет указан результат рассмотрения либо перенесен срок рассмотрения</a:t>
            </a:r>
          </a:p>
          <a:p>
            <a:pPr algn="just" eaLnBrk="1" hangingPunct="1"/>
            <a:endParaRPr lang="ru-RU" altLang="ru-RU" sz="1400" dirty="0" smtClean="0">
              <a:latin typeface="Arial" charset="0"/>
              <a:cs typeface="Arial" charset="0"/>
            </a:endParaRPr>
          </a:p>
          <a:p>
            <a:pPr eaLnBrk="1" hangingPunct="1"/>
            <a:endParaRPr lang="ru-RU" altLang="ru-R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 txBox="1">
            <a:spLocks/>
          </p:cNvSpPr>
          <p:nvPr/>
        </p:nvSpPr>
        <p:spPr bwMode="auto">
          <a:xfrm>
            <a:off x="1385888" y="268288"/>
            <a:ext cx="75247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39750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900113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3573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8145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2717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7289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1"/>
          </a:p>
        </p:txBody>
      </p:sp>
      <p:sp>
        <p:nvSpPr>
          <p:cNvPr id="11267" name="Заголовок 1"/>
          <p:cNvSpPr txBox="1">
            <a:spLocks/>
          </p:cNvSpPr>
          <p:nvPr/>
        </p:nvSpPr>
        <p:spPr bwMode="auto">
          <a:xfrm>
            <a:off x="1385888" y="195263"/>
            <a:ext cx="75247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39750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900113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3573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8145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2717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7289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/>
              <a:t>Программа мониторит и показывает риски срыва сроков 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058863"/>
            <a:ext cx="7146925" cy="379253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6200775" y="3873500"/>
            <a:ext cx="2754313" cy="9969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FF0000"/>
                </a:solidFill>
              </a:rPr>
              <a:t>Индикаторы покажут </a:t>
            </a:r>
            <a:r>
              <a:rPr lang="ru-RU" sz="1400" dirty="0">
                <a:solidFill>
                  <a:schemeClr val="tx1"/>
                </a:solidFill>
              </a:rPr>
              <a:t>обращения, по которым следует принять меры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388" y="2284413"/>
            <a:ext cx="1779587" cy="431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dirty="0">
                <a:solidFill>
                  <a:schemeClr val="tx1"/>
                </a:solidFill>
              </a:rPr>
              <a:t>Срок рассмотрения обращения истек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388" y="3508375"/>
            <a:ext cx="1774825" cy="5032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dirty="0">
                <a:solidFill>
                  <a:schemeClr val="tx1"/>
                </a:solidFill>
              </a:rPr>
              <a:t>Срок рассмотрения обращения истекает через 3 дня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7963" y="4346575"/>
            <a:ext cx="1728787" cy="5048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dirty="0">
                <a:solidFill>
                  <a:schemeClr val="tx1"/>
                </a:solidFill>
              </a:rPr>
              <a:t>Обращение не обработано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9388" y="2859088"/>
            <a:ext cx="1774825" cy="5048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dirty="0">
                <a:solidFill>
                  <a:schemeClr val="tx1"/>
                </a:solidFill>
              </a:rPr>
              <a:t>Обращение отработано, все вопросы </a:t>
            </a:r>
            <a:r>
              <a:rPr lang="ru-RU" sz="1100" dirty="0" smtClean="0">
                <a:solidFill>
                  <a:schemeClr val="tx1"/>
                </a:solidFill>
              </a:rPr>
              <a:t>рассмотрены</a:t>
            </a:r>
            <a:endParaRPr lang="ru-RU" sz="1100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958975" y="2500313"/>
            <a:ext cx="3095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957388" y="2967038"/>
            <a:ext cx="3079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954213" y="3763963"/>
            <a:ext cx="3079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954213" y="4602163"/>
            <a:ext cx="3079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 txBox="1">
            <a:spLocks/>
          </p:cNvSpPr>
          <p:nvPr/>
        </p:nvSpPr>
        <p:spPr bwMode="auto">
          <a:xfrm>
            <a:off x="1385888" y="268288"/>
            <a:ext cx="75247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39750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900113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3573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8145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2717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7289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1"/>
          </a:p>
        </p:txBody>
      </p:sp>
      <p:sp>
        <p:nvSpPr>
          <p:cNvPr id="12291" name="Заголовок 1"/>
          <p:cNvSpPr txBox="1">
            <a:spLocks/>
          </p:cNvSpPr>
          <p:nvPr/>
        </p:nvSpPr>
        <p:spPr bwMode="auto">
          <a:xfrm>
            <a:off x="1393825" y="195263"/>
            <a:ext cx="75247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39750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900113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3573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8145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2717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7289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/>
              <a:t>Быстрый поиск – найдет всё 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915988"/>
            <a:ext cx="5343525" cy="366712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219700" y="3508375"/>
            <a:ext cx="3313113" cy="1511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FF0000"/>
                </a:solidFill>
              </a:rPr>
              <a:t>Полнотекстовый поиск </a:t>
            </a:r>
            <a:r>
              <a:rPr lang="ru-RU" sz="1400" dirty="0">
                <a:solidFill>
                  <a:schemeClr val="tx1"/>
                </a:solidFill>
              </a:rPr>
              <a:t>найдет информацию по реквизитам карточки обращения, по содержимому файлов, по сообщениям, темам, тематикам, разделам и вопросам общероссийского классификатора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 txBox="1">
            <a:spLocks/>
          </p:cNvSpPr>
          <p:nvPr/>
        </p:nvSpPr>
        <p:spPr bwMode="auto">
          <a:xfrm>
            <a:off x="1385888" y="268288"/>
            <a:ext cx="75247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39750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900113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3573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8145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2717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7289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1"/>
          </a:p>
        </p:txBody>
      </p:sp>
      <p:sp>
        <p:nvSpPr>
          <p:cNvPr id="13315" name="Заголовок 1"/>
          <p:cNvSpPr txBox="1">
            <a:spLocks/>
          </p:cNvSpPr>
          <p:nvPr/>
        </p:nvSpPr>
        <p:spPr bwMode="auto">
          <a:xfrm>
            <a:off x="1393825" y="195263"/>
            <a:ext cx="75247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39750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900113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3573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8145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2717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7289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/>
              <a:t>Регламентированный отчет </a:t>
            </a:r>
            <a:r>
              <a:rPr lang="ru-RU" altLang="ru-RU" sz="2400" b="1" dirty="0" smtClean="0"/>
              <a:t>в </a:t>
            </a:r>
            <a:r>
              <a:rPr lang="ru-RU" altLang="ru-RU" sz="2400" b="1" dirty="0"/>
              <a:t>1 клик 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61925" y="1276350"/>
            <a:ext cx="2447925" cy="3394075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sz="1400" dirty="0" smtClean="0">
                <a:latin typeface="Arial" charset="0"/>
                <a:cs typeface="Arial" charset="0"/>
              </a:rPr>
              <a:t>Форма отчета и правила заполнения полностью соответствует требованиям Указа </a:t>
            </a: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sz="1400" dirty="0" smtClean="0">
                <a:latin typeface="Arial" charset="0"/>
                <a:cs typeface="Arial" charset="0"/>
              </a:rPr>
              <a:t>Отчет формируется автоматически, достаточно только обновить</a:t>
            </a: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sz="1400" dirty="0" smtClean="0">
                <a:latin typeface="Arial" charset="0"/>
                <a:cs typeface="Arial" charset="0"/>
              </a:rPr>
              <a:t>Отчет можно </a:t>
            </a:r>
            <a:r>
              <a:rPr lang="ru-RU" altLang="ru-RU" sz="1400" dirty="0">
                <a:latin typeface="Arial" charset="0"/>
                <a:cs typeface="Arial" charset="0"/>
              </a:rPr>
              <a:t>выгрузить в формате </a:t>
            </a:r>
            <a:r>
              <a:rPr lang="en-US" altLang="ru-RU" sz="1400" dirty="0">
                <a:latin typeface="Arial" charset="0"/>
                <a:cs typeface="Arial" charset="0"/>
              </a:rPr>
              <a:t>JSON </a:t>
            </a:r>
            <a:r>
              <a:rPr lang="ru-RU" altLang="ru-RU" sz="1400" dirty="0">
                <a:latin typeface="Arial" charset="0"/>
                <a:cs typeface="Arial" charset="0"/>
              </a:rPr>
              <a:t>для размещения на сайте </a:t>
            </a:r>
            <a:r>
              <a:rPr lang="ru-RU" altLang="ru-RU" sz="1400" dirty="0" smtClean="0">
                <a:latin typeface="Arial" charset="0"/>
                <a:cs typeface="Arial" charset="0"/>
              </a:rPr>
              <a:t>ССТУ.РФ или сохранить в </a:t>
            </a:r>
            <a:r>
              <a:rPr lang="en-US" altLang="ru-RU" sz="1400" dirty="0" smtClean="0">
                <a:latin typeface="Arial" charset="0"/>
                <a:cs typeface="Arial" charset="0"/>
              </a:rPr>
              <a:t>Microsoft Excel</a:t>
            </a:r>
            <a:endParaRPr lang="ru-RU" altLang="ru-RU" dirty="0" smtClean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9622"/>
            <a:ext cx="6336704" cy="256453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 txBox="1">
            <a:spLocks/>
          </p:cNvSpPr>
          <p:nvPr/>
        </p:nvSpPr>
        <p:spPr bwMode="auto">
          <a:xfrm>
            <a:off x="1385888" y="268288"/>
            <a:ext cx="75247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39750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900113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3573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8145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2717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7289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1"/>
          </a:p>
        </p:txBody>
      </p:sp>
      <p:sp>
        <p:nvSpPr>
          <p:cNvPr id="14339" name="Заголовок 1"/>
          <p:cNvSpPr txBox="1">
            <a:spLocks/>
          </p:cNvSpPr>
          <p:nvPr/>
        </p:nvSpPr>
        <p:spPr bwMode="auto">
          <a:xfrm>
            <a:off x="1393825" y="195263"/>
            <a:ext cx="75247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39750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900113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3573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8145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2717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7289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/>
              <a:t>Есть и другие полезные отчеты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35075"/>
            <a:ext cx="4721225" cy="23891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0950" y="2427288"/>
            <a:ext cx="3876675" cy="23939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 txBox="1">
            <a:spLocks/>
          </p:cNvSpPr>
          <p:nvPr/>
        </p:nvSpPr>
        <p:spPr bwMode="auto">
          <a:xfrm>
            <a:off x="1385888" y="268288"/>
            <a:ext cx="75247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39750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900113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3573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8145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2717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7289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1"/>
          </a:p>
        </p:txBody>
      </p:sp>
      <p:sp>
        <p:nvSpPr>
          <p:cNvPr id="15363" name="Заголовок 1"/>
          <p:cNvSpPr txBox="1">
            <a:spLocks/>
          </p:cNvSpPr>
          <p:nvPr/>
        </p:nvSpPr>
        <p:spPr bwMode="auto">
          <a:xfrm>
            <a:off x="1393825" y="195263"/>
            <a:ext cx="75247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39750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900113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3573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8145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2717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7289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/>
              <a:t>Есть и другие полезные отчеты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813" y="1203325"/>
            <a:ext cx="7650162" cy="172878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3065463"/>
            <a:ext cx="7075488" cy="187801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Стрелка вправо 7"/>
          <p:cNvSpPr/>
          <p:nvPr/>
        </p:nvSpPr>
        <p:spPr>
          <a:xfrm rot="10800000">
            <a:off x="3995738" y="3467100"/>
            <a:ext cx="360362" cy="2889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7538" y="3217863"/>
            <a:ext cx="2293937" cy="4984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dirty="0">
                <a:solidFill>
                  <a:schemeClr val="tx1"/>
                </a:solidFill>
              </a:rPr>
              <a:t>Можно </a:t>
            </a:r>
            <a:r>
              <a:rPr lang="ru-RU" sz="1100" dirty="0" smtClean="0">
                <a:solidFill>
                  <a:schemeClr val="tx1"/>
                </a:solidFill>
              </a:rPr>
              <a:t>узнать, </a:t>
            </a:r>
            <a:r>
              <a:rPr lang="ru-RU" sz="1100" dirty="0">
                <a:solidFill>
                  <a:schemeClr val="tx1"/>
                </a:solidFill>
              </a:rPr>
              <a:t>сколько обращений было по определенному  коду вопроса</a:t>
            </a:r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2555875" y="1563688"/>
            <a:ext cx="360363" cy="28733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55925" y="1458913"/>
            <a:ext cx="2293938" cy="4984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dirty="0">
                <a:solidFill>
                  <a:schemeClr val="tx1"/>
                </a:solidFill>
              </a:rPr>
              <a:t>Можно </a:t>
            </a:r>
            <a:r>
              <a:rPr lang="ru-RU" sz="1100" dirty="0" smtClean="0">
                <a:solidFill>
                  <a:schemeClr val="tx1"/>
                </a:solidFill>
              </a:rPr>
              <a:t>узнать, какие </a:t>
            </a:r>
            <a:r>
              <a:rPr lang="ru-RU" sz="1100" dirty="0">
                <a:solidFill>
                  <a:schemeClr val="tx1"/>
                </a:solidFill>
              </a:rPr>
              <a:t>обращения истекают, например, на этой неделе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 txBox="1">
            <a:spLocks/>
          </p:cNvSpPr>
          <p:nvPr/>
        </p:nvSpPr>
        <p:spPr bwMode="auto">
          <a:xfrm>
            <a:off x="1385888" y="268288"/>
            <a:ext cx="75247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39750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900113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3573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8145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2717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7289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1"/>
          </a:p>
        </p:txBody>
      </p:sp>
      <p:sp>
        <p:nvSpPr>
          <p:cNvPr id="16387" name="Заголовок 1"/>
          <p:cNvSpPr txBox="1">
            <a:spLocks/>
          </p:cNvSpPr>
          <p:nvPr/>
        </p:nvSpPr>
        <p:spPr bwMode="auto">
          <a:xfrm>
            <a:off x="1393825" y="195263"/>
            <a:ext cx="75247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39750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900113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3573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8145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2717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7289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/>
              <a:t>Настройка программы за 5 </a:t>
            </a:r>
            <a:r>
              <a:rPr lang="ru-RU" altLang="ru-RU" sz="2400" b="1" dirty="0" smtClean="0"/>
              <a:t>шагов без помощи администратора </a:t>
            </a:r>
            <a:endParaRPr lang="ru-RU" altLang="ru-RU" sz="2400" b="1" dirty="0"/>
          </a:p>
        </p:txBody>
      </p:sp>
      <p:pic>
        <p:nvPicPr>
          <p:cNvPr id="16389" name="Picture 2" descr="C:\Users\Baranova_M\Desktop\1С_Учет_обращений\Руководство\PICT\55.t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203599"/>
            <a:ext cx="360040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954765" y="4011910"/>
            <a:ext cx="2185187" cy="10189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Нужно </a:t>
            </a:r>
            <a:r>
              <a:rPr lang="ru-RU" sz="1400" dirty="0" smtClean="0">
                <a:solidFill>
                  <a:srgbClr val="FF0000"/>
                </a:solidFill>
              </a:rPr>
              <a:t>указать администратора </a:t>
            </a:r>
            <a:r>
              <a:rPr lang="ru-RU" sz="1400" dirty="0" smtClean="0">
                <a:solidFill>
                  <a:schemeClr val="tx1"/>
                </a:solidFill>
              </a:rPr>
              <a:t>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07504" y="1203598"/>
            <a:ext cx="360363" cy="3587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Овал 12"/>
          <p:cNvSpPr/>
          <p:nvPr/>
        </p:nvSpPr>
        <p:spPr>
          <a:xfrm>
            <a:off x="4245169" y="1203598"/>
            <a:ext cx="360363" cy="3587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4" name="Picture 3" descr="C:\Users\Baranova_M\Desktop\1С_Учет_обращений\Руководство\PICT\56.t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03597"/>
            <a:ext cx="4194622" cy="316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300193" y="3939902"/>
            <a:ext cx="2610446" cy="10125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FF0000"/>
                </a:solidFill>
                <a:latin typeface="Arial" charset="0"/>
                <a:cs typeface="Arial" charset="0"/>
              </a:rPr>
              <a:t>Ввести наименование 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госоргана, учреждения или организации </a:t>
            </a:r>
            <a:r>
              <a:rPr lang="ru-RU" sz="1400" dirty="0">
                <a:solidFill>
                  <a:srgbClr val="FF0000"/>
                </a:solidFill>
                <a:latin typeface="Arial" charset="0"/>
                <a:cs typeface="Arial" charset="0"/>
              </a:rPr>
              <a:t>и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Arial" charset="0"/>
                <a:cs typeface="Arial" charset="0"/>
              </a:rPr>
              <a:t>уникальный идентификатор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 органа на портале ССТУ.РФ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 txBox="1">
            <a:spLocks/>
          </p:cNvSpPr>
          <p:nvPr/>
        </p:nvSpPr>
        <p:spPr bwMode="auto">
          <a:xfrm>
            <a:off x="1385888" y="268288"/>
            <a:ext cx="75247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39750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900113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3573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8145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2717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7289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1"/>
          </a:p>
        </p:txBody>
      </p:sp>
      <p:sp>
        <p:nvSpPr>
          <p:cNvPr id="16387" name="Заголовок 1"/>
          <p:cNvSpPr txBox="1">
            <a:spLocks/>
          </p:cNvSpPr>
          <p:nvPr/>
        </p:nvSpPr>
        <p:spPr bwMode="auto">
          <a:xfrm>
            <a:off x="1393825" y="195263"/>
            <a:ext cx="75247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39750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900113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3573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8145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2717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7289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/>
              <a:t>Настройка программы за 5 </a:t>
            </a:r>
            <a:r>
              <a:rPr lang="ru-RU" altLang="ru-RU" sz="2400" b="1" dirty="0" smtClean="0"/>
              <a:t>шагов без помощи администратора </a:t>
            </a:r>
            <a:endParaRPr lang="ru-RU" altLang="ru-RU" sz="2400" b="1" dirty="0"/>
          </a:p>
        </p:txBody>
      </p:sp>
      <p:sp>
        <p:nvSpPr>
          <p:cNvPr id="12" name="Овал 11"/>
          <p:cNvSpPr/>
          <p:nvPr/>
        </p:nvSpPr>
        <p:spPr>
          <a:xfrm>
            <a:off x="107504" y="1208124"/>
            <a:ext cx="360363" cy="3587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419034" y="1203597"/>
            <a:ext cx="360363" cy="3587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" name="Picture 4" descr="C:\Users\Baranova_M\Desktop\1С_Учет_обращений\Руководство\PICT\21.t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03598"/>
            <a:ext cx="3820826" cy="295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C:\Users\Baranova_M\Desktop\1С_Учет_обращений\Руководство\PICT\22.t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432" y="1208124"/>
            <a:ext cx="4190536" cy="295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419522" y="3996516"/>
            <a:ext cx="2610446" cy="10125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FF0000"/>
                </a:solidFill>
                <a:latin typeface="Arial" charset="0"/>
                <a:cs typeface="Arial" charset="0"/>
              </a:rPr>
              <a:t>Зарегистрировать сотрудников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, которые будут работать в программе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96082" y="3996516"/>
            <a:ext cx="2664296" cy="10189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FF0000"/>
                </a:solidFill>
                <a:latin typeface="Arial" charset="0"/>
                <a:cs typeface="Arial" charset="0"/>
              </a:rPr>
              <a:t>Заполнить адрес и пароль почтового ящика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, с которого будут направляться уведомления о сроках рассмотрения обращений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0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 txBox="1">
            <a:spLocks/>
          </p:cNvSpPr>
          <p:nvPr/>
        </p:nvSpPr>
        <p:spPr bwMode="auto">
          <a:xfrm>
            <a:off x="1476375" y="268288"/>
            <a:ext cx="72723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39750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900113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3573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8145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2717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7289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400" b="1" dirty="0" smtClean="0">
                <a:ea typeface="+mj-ea"/>
              </a:rPr>
              <a:t>Новые </a:t>
            </a:r>
            <a:r>
              <a:rPr lang="ru-RU" altLang="ru-RU" sz="2400" b="1" dirty="0">
                <a:ea typeface="+mj-ea"/>
              </a:rPr>
              <a:t>требования к работе с обращениями граждан и организаций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endParaRPr lang="ru-RU" altLang="ru-RU" sz="2800" dirty="0" smtClean="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539750" y="1419225"/>
            <a:ext cx="80645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i="1" dirty="0">
                <a:solidFill>
                  <a:srgbClr val="FF0000"/>
                </a:solidFill>
                <a:latin typeface="Calibri" pitchFamily="34" charset="0"/>
              </a:rPr>
              <a:t>1 июля </a:t>
            </a:r>
            <a:r>
              <a:rPr lang="ru-RU" altLang="ru-RU" sz="1800" i="1" dirty="0" smtClean="0">
                <a:solidFill>
                  <a:srgbClr val="FF0000"/>
                </a:solidFill>
                <a:latin typeface="Calibri" pitchFamily="34" charset="0"/>
              </a:rPr>
              <a:t>вступил </a:t>
            </a:r>
            <a:r>
              <a:rPr lang="ru-RU" altLang="ru-RU" sz="1800" i="1" dirty="0">
                <a:solidFill>
                  <a:srgbClr val="FF0000"/>
                </a:solidFill>
                <a:latin typeface="Calibri" pitchFamily="34" charset="0"/>
              </a:rPr>
              <a:t>в действие Указ Президента</a:t>
            </a:r>
            <a:r>
              <a:rPr lang="ru-RU" altLang="ru-RU" sz="18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altLang="ru-RU" sz="1800" dirty="0">
                <a:latin typeface="Calibri" pitchFamily="34" charset="0"/>
              </a:rPr>
              <a:t>– «В соответствии с Указом Президента Российской Федерации от 17.04.2017 № 171, государственные органы, органы местного самоуправления, государственные и муниципальные учреждения, а также иные организации, осуществляющие публично значимые функции, обязаны ежемесячно представлять в Администрацию Президента в электронной форме информацию о результатах рассмотрения обращений граждан и организаций, а также о мерах, принятых по таким обращениям».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 txBox="1">
            <a:spLocks/>
          </p:cNvSpPr>
          <p:nvPr/>
        </p:nvSpPr>
        <p:spPr bwMode="auto">
          <a:xfrm>
            <a:off x="1385888" y="268288"/>
            <a:ext cx="75247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39750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900113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3573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8145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2717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7289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1"/>
          </a:p>
        </p:txBody>
      </p:sp>
      <p:sp>
        <p:nvSpPr>
          <p:cNvPr id="16387" name="Заголовок 1"/>
          <p:cNvSpPr txBox="1">
            <a:spLocks/>
          </p:cNvSpPr>
          <p:nvPr/>
        </p:nvSpPr>
        <p:spPr bwMode="auto">
          <a:xfrm>
            <a:off x="1393825" y="195263"/>
            <a:ext cx="75247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39750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900113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3573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8145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2717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7289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/>
              <a:t>Настройка программы за 5 </a:t>
            </a:r>
            <a:r>
              <a:rPr lang="ru-RU" altLang="ru-RU" sz="2400" b="1" dirty="0" smtClean="0"/>
              <a:t>шагов без помощи администратора </a:t>
            </a:r>
            <a:endParaRPr lang="ru-RU" altLang="ru-RU" sz="2400" b="1" dirty="0"/>
          </a:p>
        </p:txBody>
      </p:sp>
      <p:sp>
        <p:nvSpPr>
          <p:cNvPr id="13" name="Овал 12"/>
          <p:cNvSpPr/>
          <p:nvPr/>
        </p:nvSpPr>
        <p:spPr>
          <a:xfrm>
            <a:off x="1537585" y="1275606"/>
            <a:ext cx="360363" cy="3587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14" name="Picture 6" descr="C:\Users\Baranova_M\Desktop\1С_Учет_обращений\Руководство\PICT\20.t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75606"/>
            <a:ext cx="5040560" cy="360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868144" y="3660233"/>
            <a:ext cx="2952129" cy="12225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algn="ctr" eaLnBrk="1" hangingPunct="1">
              <a:lnSpc>
                <a:spcPct val="120000"/>
              </a:lnSpc>
              <a:defRPr/>
            </a:pPr>
            <a:r>
              <a:rPr lang="ru-RU" sz="1400" dirty="0">
                <a:solidFill>
                  <a:srgbClr val="FF0000"/>
                </a:solidFill>
                <a:latin typeface="Arial" charset="0"/>
                <a:cs typeface="Arial" charset="0"/>
              </a:rPr>
              <a:t>Указать разделы, темы/тематики и вопросы классификатора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, с которыми ведется работа в 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учреждении/органе</a:t>
            </a:r>
            <a:endParaRPr lang="ru-RU" sz="1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10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 txBox="1">
            <a:spLocks/>
          </p:cNvSpPr>
          <p:nvPr/>
        </p:nvSpPr>
        <p:spPr bwMode="auto">
          <a:xfrm>
            <a:off x="1385888" y="268288"/>
            <a:ext cx="75247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39750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900113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3573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8145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2717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7289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1"/>
          </a:p>
        </p:txBody>
      </p:sp>
      <p:sp>
        <p:nvSpPr>
          <p:cNvPr id="17411" name="Заголовок 1"/>
          <p:cNvSpPr txBox="1">
            <a:spLocks/>
          </p:cNvSpPr>
          <p:nvPr/>
        </p:nvSpPr>
        <p:spPr bwMode="auto">
          <a:xfrm>
            <a:off x="1393825" y="195263"/>
            <a:ext cx="75247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39750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900113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3573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8145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2717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7289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/>
              <a:t>1С:Учет обращений – помощник в работе с обращениями граждан и организаций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468312" y="1347788"/>
            <a:ext cx="8352159" cy="3394075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1800" dirty="0" smtClean="0">
                <a:latin typeface="Arial" charset="0"/>
                <a:cs typeface="Arial" charset="0"/>
              </a:rPr>
              <a:t> Помогает избежать нарушений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1800" dirty="0" smtClean="0">
                <a:latin typeface="Arial" charset="0"/>
                <a:cs typeface="Arial" charset="0"/>
              </a:rPr>
              <a:t> Контролирует сроки обработки обращений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1800" dirty="0" smtClean="0">
                <a:latin typeface="Arial" charset="0"/>
                <a:cs typeface="Arial" charset="0"/>
              </a:rPr>
              <a:t> Помогает автоматически сформировать отчетность для размещения на сайте ССТУ.РФ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1800" dirty="0">
                <a:latin typeface="Arial" charset="0"/>
                <a:cs typeface="Arial" charset="0"/>
              </a:rPr>
              <a:t> </a:t>
            </a:r>
            <a:r>
              <a:rPr lang="ru-RU" altLang="ru-RU" sz="1800" dirty="0" smtClean="0">
                <a:latin typeface="Arial" charset="0"/>
                <a:cs typeface="Arial" charset="0"/>
              </a:rPr>
              <a:t>Упрощает работу с обращениями граждан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1800" dirty="0">
                <a:latin typeface="Arial" charset="0"/>
                <a:cs typeface="Arial" charset="0"/>
              </a:rPr>
              <a:t> </a:t>
            </a:r>
            <a:r>
              <a:rPr lang="ru-RU" altLang="ru-RU" sz="1800" dirty="0" smtClean="0">
                <a:latin typeface="Arial" charset="0"/>
                <a:cs typeface="Arial" charset="0"/>
              </a:rPr>
              <a:t>Сокращает время поиска информации по обращению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ru-RU" altLang="ru-RU" sz="1800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1800" dirty="0">
                <a:latin typeface="Arial" charset="0"/>
                <a:cs typeface="Arial" charset="0"/>
              </a:rPr>
              <a:t> </a:t>
            </a:r>
            <a:r>
              <a:rPr lang="ru-RU" altLang="ru-RU" sz="1800" i="1" dirty="0" smtClean="0">
                <a:latin typeface="Arial" charset="0"/>
                <a:cs typeface="Arial" charset="0"/>
              </a:rPr>
              <a:t>А еще</a:t>
            </a:r>
            <a:r>
              <a:rPr lang="ru-RU" altLang="ru-RU" sz="1800" dirty="0" smtClean="0">
                <a:latin typeface="Arial" charset="0"/>
                <a:cs typeface="Arial" charset="0"/>
              </a:rPr>
              <a:t>: есть встроенный общероссийский классификатор обращений граждан и организаций, </a:t>
            </a:r>
            <a:r>
              <a:rPr lang="ru-RU" altLang="ru-RU" sz="1800" dirty="0">
                <a:latin typeface="Arial" charset="0"/>
                <a:cs typeface="Arial" charset="0"/>
              </a:rPr>
              <a:t>удобный помощник в настройке </a:t>
            </a:r>
            <a:r>
              <a:rPr lang="ru-RU" altLang="ru-RU" sz="1800" dirty="0" smtClean="0">
                <a:latin typeface="Arial" charset="0"/>
                <a:cs typeface="Arial" charset="0"/>
              </a:rPr>
              <a:t>программы, интуитивно-понятный интерфейс</a:t>
            </a:r>
            <a:endParaRPr lang="ru-RU" altLang="ru-R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1385888" y="268288"/>
            <a:ext cx="75247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39750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900113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3573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8145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2717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7289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1"/>
          </a:p>
        </p:txBody>
      </p:sp>
      <p:sp>
        <p:nvSpPr>
          <p:cNvPr id="18435" name="Заголовок 1"/>
          <p:cNvSpPr txBox="1">
            <a:spLocks/>
          </p:cNvSpPr>
          <p:nvPr/>
        </p:nvSpPr>
        <p:spPr bwMode="auto">
          <a:xfrm>
            <a:off x="1385888" y="123825"/>
            <a:ext cx="75247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39750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900113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3573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8145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2717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7289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/>
              <a:t>Версии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550" y="839788"/>
            <a:ext cx="8064500" cy="40164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1500" b="1" dirty="0">
                <a:solidFill>
                  <a:srgbClr val="FF0000"/>
                </a:solidFill>
                <a:latin typeface="Arial" charset="0"/>
              </a:rPr>
              <a:t>1С:Учет обращений Базовая</a:t>
            </a:r>
            <a:r>
              <a:rPr lang="ru-RU" sz="1500" b="1" dirty="0">
                <a:latin typeface="Arial" charset="0"/>
              </a:rPr>
              <a:t> 				</a:t>
            </a:r>
            <a:r>
              <a:rPr lang="ru-RU" sz="1500" dirty="0">
                <a:solidFill>
                  <a:srgbClr val="FF0000"/>
                </a:solidFill>
                <a:latin typeface="Arial" charset="0"/>
              </a:rPr>
              <a:t>4 600 руб.</a:t>
            </a:r>
          </a:p>
          <a:p>
            <a:pPr marL="449263" indent="-18256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latin typeface="Arial" charset="0"/>
              </a:rPr>
              <a:t>На одного пользователя</a:t>
            </a:r>
          </a:p>
          <a:p>
            <a:pPr marL="449263" indent="-18256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latin typeface="Arial" charset="0"/>
              </a:rPr>
              <a:t>Количество рабочих мест не увеличивается</a:t>
            </a:r>
          </a:p>
          <a:p>
            <a:pPr marL="449263" indent="-18256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latin typeface="Arial" charset="0"/>
              </a:rPr>
              <a:t>Закрыта для изменений</a:t>
            </a:r>
          </a:p>
          <a:p>
            <a:pPr>
              <a:spcBef>
                <a:spcPts val="600"/>
              </a:spcBef>
              <a:defRPr/>
            </a:pPr>
            <a:r>
              <a:rPr lang="ru-RU" sz="1500" b="1" dirty="0">
                <a:solidFill>
                  <a:srgbClr val="FF0000"/>
                </a:solidFill>
                <a:latin typeface="Arial" charset="0"/>
              </a:rPr>
              <a:t>1С:Учет обращений ПРОФ 					</a:t>
            </a:r>
            <a:r>
              <a:rPr lang="ru-RU" sz="1500" dirty="0">
                <a:solidFill>
                  <a:srgbClr val="FF0000"/>
                </a:solidFill>
                <a:latin typeface="Arial" charset="0"/>
              </a:rPr>
              <a:t>13 000 </a:t>
            </a:r>
            <a:r>
              <a:rPr lang="ru-RU" sz="1500" dirty="0" smtClean="0">
                <a:solidFill>
                  <a:srgbClr val="FF0000"/>
                </a:solidFill>
                <a:latin typeface="Arial" charset="0"/>
              </a:rPr>
              <a:t>руб.</a:t>
            </a:r>
            <a:endParaRPr lang="ru-RU" sz="1500" dirty="0">
              <a:solidFill>
                <a:srgbClr val="FF0000"/>
              </a:solidFill>
              <a:latin typeface="Arial" charset="0"/>
            </a:endParaRPr>
          </a:p>
          <a:p>
            <a:pPr marL="449263" indent="-18256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latin typeface="Arial" charset="0"/>
              </a:rPr>
              <a:t>На </a:t>
            </a:r>
            <a:r>
              <a:rPr lang="ru-RU" sz="1500" dirty="0">
                <a:latin typeface="Arial" charset="0"/>
              </a:rPr>
              <a:t>одного пользователя</a:t>
            </a:r>
            <a:endParaRPr lang="ru-RU" sz="1500" dirty="0">
              <a:latin typeface="Arial" charset="0"/>
            </a:endParaRPr>
          </a:p>
          <a:p>
            <a:pPr marL="449263" indent="-18256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latin typeface="Arial" charset="0"/>
              </a:rPr>
              <a:t>Можно приобрести дополнительные лицензии «1С:Предприятия»</a:t>
            </a:r>
          </a:p>
          <a:p>
            <a:pPr marL="449263" indent="-18256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latin typeface="Arial" charset="0"/>
              </a:rPr>
              <a:t>Открыта для изменений</a:t>
            </a:r>
          </a:p>
          <a:p>
            <a:pPr>
              <a:spcBef>
                <a:spcPts val="600"/>
              </a:spcBef>
              <a:defRPr/>
            </a:pPr>
            <a:r>
              <a:rPr lang="ru-RU" sz="1500" b="1" dirty="0">
                <a:solidFill>
                  <a:srgbClr val="FF0000"/>
                </a:solidFill>
                <a:latin typeface="Arial" charset="0"/>
              </a:rPr>
              <a:t>1С:Учет обращений ПРОФ 					</a:t>
            </a:r>
            <a:r>
              <a:rPr lang="ru-RU" sz="1500" dirty="0">
                <a:solidFill>
                  <a:srgbClr val="FF0000"/>
                </a:solidFill>
                <a:latin typeface="Arial" charset="0"/>
              </a:rPr>
              <a:t>26 000 </a:t>
            </a:r>
            <a:r>
              <a:rPr lang="ru-RU" sz="1500" dirty="0" smtClean="0">
                <a:solidFill>
                  <a:srgbClr val="FF0000"/>
                </a:solidFill>
                <a:latin typeface="Arial" charset="0"/>
              </a:rPr>
              <a:t>руб.</a:t>
            </a:r>
            <a:endParaRPr lang="ru-RU" sz="1500" dirty="0">
              <a:solidFill>
                <a:srgbClr val="FF0000"/>
              </a:solidFill>
              <a:latin typeface="Arial" charset="0"/>
            </a:endParaRPr>
          </a:p>
          <a:p>
            <a:pPr marL="449263" indent="-18256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latin typeface="Arial" charset="0"/>
              </a:rPr>
              <a:t>Комплект </a:t>
            </a:r>
            <a:r>
              <a:rPr lang="ru-RU" sz="1500" dirty="0">
                <a:latin typeface="Arial" charset="0"/>
              </a:rPr>
              <a:t>на 5 одновременно работающих пользователей</a:t>
            </a:r>
          </a:p>
          <a:p>
            <a:pPr marL="449263" indent="-18256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latin typeface="Arial" charset="0"/>
              </a:rPr>
              <a:t>Можно приобрести дополнительные лицензии «1С:Предприятия</a:t>
            </a:r>
            <a:r>
              <a:rPr lang="ru-RU" sz="1500" dirty="0" smtClean="0">
                <a:latin typeface="Arial" charset="0"/>
              </a:rPr>
              <a:t>»</a:t>
            </a:r>
          </a:p>
          <a:p>
            <a:pPr marL="449263" indent="-18256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latin typeface="Arial" charset="0"/>
              </a:rPr>
              <a:t>Открыта для изменений</a:t>
            </a:r>
          </a:p>
          <a:p>
            <a:pPr marL="266700" algn="ctr">
              <a:spcBef>
                <a:spcPts val="600"/>
              </a:spcBef>
              <a:defRPr/>
            </a:pPr>
            <a:endParaRPr lang="ru-RU" sz="1500" dirty="0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46227" y="4602356"/>
            <a:ext cx="5694713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150000"/>
              </a:lnSpc>
              <a:buNone/>
              <a:defRPr/>
            </a:pPr>
            <a:r>
              <a:rPr lang="ru-RU" sz="1400" dirty="0">
                <a:latin typeface="Arial" charset="0"/>
              </a:rPr>
              <a:t>Остались вопросы? – пишите на </a:t>
            </a:r>
            <a:r>
              <a:rPr lang="en-US" sz="1400" dirty="0">
                <a:latin typeface="Arial" charset="0"/>
                <a:hlinkClick r:id="rId2"/>
              </a:rPr>
              <a:t>doc@1c.ru</a:t>
            </a:r>
            <a:endParaRPr lang="ru-RU" sz="14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 txBox="1">
            <a:spLocks/>
          </p:cNvSpPr>
          <p:nvPr/>
        </p:nvSpPr>
        <p:spPr bwMode="auto">
          <a:xfrm>
            <a:off x="1476375" y="268288"/>
            <a:ext cx="72723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39750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900113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3573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8145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2717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7289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400" b="1" dirty="0" smtClean="0">
                <a:ea typeface="+mj-ea"/>
              </a:rPr>
              <a:t>Требования к реализации Указа Президента №171 от 17.04.17 (ФЗ №59)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endParaRPr lang="ru-RU" altLang="ru-RU" sz="2800" dirty="0" smtClean="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88243" y="1087975"/>
            <a:ext cx="84249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Aft>
                <a:spcPts val="600"/>
              </a:spcAft>
              <a:buNone/>
            </a:pPr>
            <a:r>
              <a:rPr lang="ru-RU" altLang="ru-RU" sz="1800" i="1" dirty="0" smtClean="0">
                <a:solidFill>
                  <a:srgbClr val="FF0000"/>
                </a:solidFill>
                <a:latin typeface="Calibri" pitchFamily="34" charset="0"/>
              </a:rPr>
              <a:t>Для реализации требований необходимо учитывать 4 основных документа:</a:t>
            </a:r>
            <a:endParaRPr lang="ru-RU" altLang="ru-RU" sz="1400" dirty="0"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531" y="1569644"/>
            <a:ext cx="3065776" cy="3452659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5940632" y="1569645"/>
            <a:ext cx="360363" cy="3587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315" y="1592514"/>
            <a:ext cx="5547822" cy="382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 eaLnBrk="0" hangingPunct="0">
              <a:spcBef>
                <a:spcPct val="20000"/>
              </a:spcBef>
              <a:buClr>
                <a:srgbClr val="C00000"/>
              </a:buClr>
            </a:pPr>
            <a:r>
              <a:rPr lang="ru-RU" altLang="ru-RU" sz="1400" dirty="0">
                <a:solidFill>
                  <a:srgbClr val="FF0000"/>
                </a:solidFill>
              </a:rPr>
              <a:t>ФЗ-59 «О порядке рассмотрения обращений граждан РФ»</a:t>
            </a:r>
            <a:r>
              <a:rPr lang="ru-RU" altLang="ru-RU" sz="1400" dirty="0"/>
              <a:t>. Описывает</a:t>
            </a:r>
            <a:r>
              <a:rPr lang="ru-RU" altLang="ru-RU" sz="1400" dirty="0" smtClean="0"/>
              <a:t>:</a:t>
            </a:r>
          </a:p>
          <a:p>
            <a:pPr marL="285750" indent="-285750" algn="just" eaLnBrk="0" hangingPunct="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1400" dirty="0" smtClean="0"/>
              <a:t>Требования к описанию, направлению, регистрации, порядку рассмотрения обращений;</a:t>
            </a:r>
          </a:p>
          <a:p>
            <a:pPr marL="285750" indent="-285750" algn="just" eaLnBrk="0" hangingPunct="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1400" dirty="0" smtClean="0"/>
              <a:t>Задает сроки рассмотрения обращения;</a:t>
            </a:r>
          </a:p>
          <a:p>
            <a:pPr marL="285750" indent="-285750" algn="just" eaLnBrk="0" hangingPunct="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1400" dirty="0" smtClean="0"/>
              <a:t>Контроль за соблюдением порядка рассмотрения;</a:t>
            </a:r>
          </a:p>
          <a:p>
            <a:pPr marL="285750" indent="-285750" algn="just" eaLnBrk="0" hangingPunct="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1400" dirty="0" smtClean="0"/>
              <a:t>Ответственность за нарушение требований ФЗ и др.</a:t>
            </a:r>
          </a:p>
          <a:p>
            <a:pPr algn="just" eaLnBrk="0" hangingPunct="0">
              <a:spcBef>
                <a:spcPct val="20000"/>
              </a:spcBef>
              <a:buClr>
                <a:srgbClr val="C00000"/>
              </a:buClr>
            </a:pPr>
            <a:endParaRPr lang="ru-RU" altLang="ru-RU" sz="1400" dirty="0"/>
          </a:p>
          <a:p>
            <a:pPr indent="266700" algn="just" eaLnBrk="0" hangingPunct="0">
              <a:spcBef>
                <a:spcPct val="20000"/>
              </a:spcBef>
              <a:buClr>
                <a:srgbClr val="C00000"/>
              </a:buClr>
            </a:pPr>
            <a:r>
              <a:rPr lang="ru-RU" altLang="ru-RU" sz="1400" b="1" dirty="0" smtClean="0">
                <a:solidFill>
                  <a:srgbClr val="FF0000"/>
                </a:solidFill>
              </a:rPr>
              <a:t>Важно! </a:t>
            </a:r>
            <a:r>
              <a:rPr lang="ru-RU" altLang="ru-RU" sz="1400" b="1" dirty="0" smtClean="0"/>
              <a:t>Непредоставление, несоблюдение сроков, нарушение порядка рассмотрения, уклонение от принятия к рассмотрению влечет наложение административного штрафа (в зависимости от виды обращения может достигать 50 000)/ дисквалификации</a:t>
            </a:r>
            <a:r>
              <a:rPr lang="ru-RU" altLang="ru-RU" sz="1400" b="1" i="1" dirty="0" smtClean="0"/>
              <a:t>.(</a:t>
            </a:r>
            <a:r>
              <a:rPr lang="ru-RU" sz="1400" b="1" i="1" dirty="0" smtClean="0"/>
              <a:t>КоАП </a:t>
            </a:r>
            <a:r>
              <a:rPr lang="ru-RU" sz="1400" b="1" i="1" dirty="0"/>
              <a:t>РФ, Статья 5.63.)</a:t>
            </a:r>
            <a:endParaRPr lang="ru-RU" altLang="ru-RU" sz="1400" b="1" i="1" dirty="0"/>
          </a:p>
          <a:p>
            <a:pPr indent="266700" algn="just"/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66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 txBox="1">
            <a:spLocks/>
          </p:cNvSpPr>
          <p:nvPr/>
        </p:nvSpPr>
        <p:spPr bwMode="auto">
          <a:xfrm>
            <a:off x="1476375" y="268288"/>
            <a:ext cx="72723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39750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900113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3573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8145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2717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7289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400" b="1" dirty="0" smtClean="0">
                <a:ea typeface="+mj-ea"/>
              </a:rPr>
              <a:t>Требования к реализации Указа Президента №171 от 17.04.17 (форма отчета)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endParaRPr lang="ru-RU" altLang="ru-RU" sz="2800" dirty="0" smtClean="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37333" y="1350575"/>
            <a:ext cx="84249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266700" algn="just">
              <a:buNone/>
            </a:pPr>
            <a:r>
              <a:rPr lang="ru-RU" altLang="ru-RU" sz="1400" dirty="0" smtClean="0">
                <a:solidFill>
                  <a:srgbClr val="FF0000"/>
                </a:solidFill>
                <a:latin typeface="Calibri" pitchFamily="34" charset="0"/>
              </a:rPr>
              <a:t>Форма отчета </a:t>
            </a:r>
            <a:r>
              <a:rPr lang="ru-RU" altLang="ru-RU" sz="1400" dirty="0" smtClean="0">
                <a:latin typeface="Calibri" pitchFamily="34" charset="0"/>
              </a:rPr>
              <a:t>о результатах рассмотрения обращений, которая должна быть предоставлена в электронном виде (</a:t>
            </a:r>
            <a:r>
              <a:rPr lang="ru-RU" altLang="ru-RU" sz="1400" i="1" dirty="0" smtClean="0">
                <a:latin typeface="Calibri" pitchFamily="34" charset="0"/>
              </a:rPr>
              <a:t>в исключительных случаях в бумажном</a:t>
            </a:r>
            <a:r>
              <a:rPr lang="ru-RU" altLang="ru-RU" sz="1400" dirty="0" smtClean="0">
                <a:latin typeface="Calibri" pitchFamily="34" charset="0"/>
              </a:rPr>
              <a:t>):</a:t>
            </a:r>
            <a:endParaRPr lang="ru-RU" altLang="ru-RU" sz="1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41" y="2136345"/>
            <a:ext cx="8280920" cy="300033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490103" y="2212975"/>
            <a:ext cx="360363" cy="3587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77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 txBox="1">
            <a:spLocks/>
          </p:cNvSpPr>
          <p:nvPr/>
        </p:nvSpPr>
        <p:spPr bwMode="auto">
          <a:xfrm>
            <a:off x="1001918" y="183938"/>
            <a:ext cx="8136904" cy="104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39750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900113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3573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8145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2717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7289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400" b="1" dirty="0" smtClean="0">
                <a:ea typeface="+mj-ea"/>
              </a:rPr>
              <a:t>Требования к реализации Указа Президента №171 от 17.04.17 (порядок предоставления отчета</a:t>
            </a:r>
            <a:r>
              <a:rPr lang="en-US" altLang="ru-RU" sz="2400" b="1" dirty="0" smtClean="0">
                <a:ea typeface="+mj-ea"/>
              </a:rPr>
              <a:t>(</a:t>
            </a:r>
            <a:r>
              <a:rPr lang="ru-RU" altLang="ru-RU" sz="2400" b="1" dirty="0" smtClean="0">
                <a:ea typeface="+mj-ea"/>
              </a:rPr>
              <a:t>проект) 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endParaRPr lang="ru-RU" altLang="ru-RU" sz="2800" dirty="0" smtClean="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07505" y="1059581"/>
            <a:ext cx="5800862" cy="32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266700" algn="just">
              <a:buNone/>
            </a:pPr>
            <a:r>
              <a:rPr lang="ru-RU" sz="1400" dirty="0" smtClean="0">
                <a:latin typeface="Calibri" pitchFamily="34" charset="0"/>
              </a:rPr>
              <a:t>Описывает </a:t>
            </a:r>
            <a:r>
              <a:rPr lang="ru-RU" sz="1400" dirty="0">
                <a:solidFill>
                  <a:srgbClr val="FF0000"/>
                </a:solidFill>
                <a:latin typeface="Calibri" pitchFamily="34" charset="0"/>
              </a:rPr>
              <a:t>как должен быть </a:t>
            </a:r>
            <a:r>
              <a:rPr lang="ru-RU" sz="1400" dirty="0" smtClean="0">
                <a:solidFill>
                  <a:srgbClr val="FF0000"/>
                </a:solidFill>
                <a:latin typeface="Calibri" pitchFamily="34" charset="0"/>
              </a:rPr>
              <a:t>заполнен и предоставлен отчет, а именно: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Calibri" pitchFamily="34" charset="0"/>
              </a:rPr>
              <a:t>Требования к содержанию информации во всех столбцах формы отчета.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Calibri" pitchFamily="34" charset="0"/>
              </a:rPr>
              <a:t>Требования к виду предоставления: электронный, но в случае отсутствия сети Интернет – бумажный.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Calibri" pitchFamily="34" charset="0"/>
              </a:rPr>
              <a:t>Требования к срокам предоставления.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Calibri" pitchFamily="34" charset="0"/>
              </a:rPr>
              <a:t>Требования к </a:t>
            </a:r>
            <a:r>
              <a:rPr lang="ru-RU" sz="1400" dirty="0" smtClean="0">
                <a:latin typeface="Calibri" pitchFamily="34" charset="0"/>
              </a:rPr>
              <a:t>срокам заполнения.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Calibri" pitchFamily="34" charset="0"/>
              </a:rPr>
              <a:t>Требования к </a:t>
            </a:r>
            <a:r>
              <a:rPr lang="ru-RU" sz="1400" dirty="0">
                <a:latin typeface="Calibri" pitchFamily="34" charset="0"/>
              </a:rPr>
              <a:t>контролю соблюдения </a:t>
            </a:r>
            <a:r>
              <a:rPr lang="ru-RU" sz="1400" dirty="0" smtClean="0">
                <a:latin typeface="Calibri" pitchFamily="34" charset="0"/>
              </a:rPr>
              <a:t>сроков </a:t>
            </a:r>
            <a:r>
              <a:rPr lang="ru-RU" sz="1400" dirty="0">
                <a:latin typeface="Calibri" pitchFamily="34" charset="0"/>
              </a:rPr>
              <a:t>предоставления </a:t>
            </a:r>
            <a:r>
              <a:rPr lang="ru-RU" sz="1400" dirty="0" smtClean="0">
                <a:latin typeface="Calibri" pitchFamily="34" charset="0"/>
              </a:rPr>
              <a:t>отчетов.</a:t>
            </a:r>
          </a:p>
          <a:p>
            <a:pPr marL="285750" indent="-285750" algn="just">
              <a:buFontTx/>
              <a:buChar char="-"/>
            </a:pPr>
            <a:endParaRPr lang="ru-RU" sz="14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>
              <a:solidFill>
                <a:srgbClr val="FF0000"/>
              </a:solidFill>
              <a:latin typeface="Calibri" pitchFamily="34" charset="0"/>
            </a:endParaRPr>
          </a:p>
          <a:p>
            <a:pPr algn="just">
              <a:buNone/>
            </a:pPr>
            <a:r>
              <a:rPr lang="ru-RU" altLang="ru-RU" sz="1400" b="1" dirty="0">
                <a:solidFill>
                  <a:srgbClr val="FF0000"/>
                </a:solidFill>
                <a:latin typeface="+mj-lt"/>
              </a:rPr>
              <a:t>Важно</a:t>
            </a:r>
            <a:r>
              <a:rPr lang="ru-RU" altLang="ru-RU" sz="1400" b="1" dirty="0">
                <a:solidFill>
                  <a:srgbClr val="FF0000"/>
                </a:solidFill>
              </a:rPr>
              <a:t>! </a:t>
            </a:r>
            <a:r>
              <a:rPr lang="ru-RU" sz="1400" b="1" dirty="0" smtClean="0">
                <a:latin typeface="Calibri" pitchFamily="34" charset="0"/>
              </a:rPr>
              <a:t>Подготовка и сверка данных отчета в бумажном виде -трудоемкий процесс, контроль срока осуществляется в ручном режиме.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1059582"/>
            <a:ext cx="2821666" cy="3971067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118951" y="1129456"/>
            <a:ext cx="360363" cy="3587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1379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 txBox="1">
            <a:spLocks/>
          </p:cNvSpPr>
          <p:nvPr/>
        </p:nvSpPr>
        <p:spPr bwMode="auto">
          <a:xfrm>
            <a:off x="971600" y="123478"/>
            <a:ext cx="741707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39750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900113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3573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8145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2717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7289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400" b="1" dirty="0" smtClean="0">
                <a:ea typeface="+mj-ea"/>
              </a:rPr>
              <a:t>Требования к реализации Указа Президента №171 от 17.04.17 (формат и порядок импорта данных на ССТУ.РФ) 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endParaRPr lang="ru-RU" altLang="ru-RU" sz="2800" dirty="0" smtClean="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51520" y="1347614"/>
            <a:ext cx="5760640" cy="379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266700" algn="just">
              <a:buNone/>
            </a:pPr>
            <a:r>
              <a:rPr lang="ru-RU" sz="1400" dirty="0" smtClean="0">
                <a:latin typeface="Calibri" pitchFamily="34" charset="0"/>
              </a:rPr>
              <a:t>Описывает </a:t>
            </a:r>
            <a:r>
              <a:rPr lang="ru-RU" sz="1400" dirty="0">
                <a:solidFill>
                  <a:srgbClr val="FF0000"/>
                </a:solidFill>
                <a:latin typeface="Calibri" pitchFamily="34" charset="0"/>
              </a:rPr>
              <a:t>как </a:t>
            </a:r>
            <a:r>
              <a:rPr lang="ru-RU" sz="1400" dirty="0" smtClean="0">
                <a:solidFill>
                  <a:srgbClr val="FF0000"/>
                </a:solidFill>
                <a:latin typeface="Calibri" pitchFamily="34" charset="0"/>
              </a:rPr>
              <a:t>отчет должен быть размещен на ресурсе ССТУ.РФ* </a:t>
            </a:r>
            <a:r>
              <a:rPr lang="ru-RU" sz="1400" dirty="0" smtClean="0">
                <a:latin typeface="Calibri" pitchFamily="34" charset="0"/>
              </a:rPr>
              <a:t>(*сетевой </a:t>
            </a:r>
            <a:r>
              <a:rPr lang="ru-RU" sz="1400" dirty="0">
                <a:latin typeface="Calibri" pitchFamily="34" charset="0"/>
              </a:rPr>
              <a:t>справочный телефонный </a:t>
            </a:r>
            <a:r>
              <a:rPr lang="ru-RU" sz="1400" dirty="0" smtClean="0">
                <a:latin typeface="Calibri" pitchFamily="34" charset="0"/>
              </a:rPr>
              <a:t>узел):</a:t>
            </a:r>
            <a:endParaRPr lang="ru-RU" altLang="ru-RU" sz="1400" dirty="0" smtClean="0">
              <a:latin typeface="Calibri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altLang="ru-RU" sz="1400" dirty="0" smtClean="0">
              <a:latin typeface="Calibri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altLang="ru-RU" sz="1400" dirty="0">
                <a:latin typeface="Calibri" pitchFamily="34" charset="0"/>
              </a:rPr>
              <a:t>Требования к формату автоматического импорта данных при интеграции с СЭД (СЭД и КП ССТУ в одной сети),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altLang="ru-RU" sz="1400" dirty="0">
                <a:latin typeface="Calibri" pitchFamily="34" charset="0"/>
              </a:rPr>
              <a:t>Требования к формату импорта данных в полуавтоматическом режиме (выгрузка </a:t>
            </a:r>
            <a:r>
              <a:rPr lang="en-US" altLang="ru-RU" sz="1400" dirty="0">
                <a:latin typeface="Calibri" pitchFamily="34" charset="0"/>
              </a:rPr>
              <a:t>zip</a:t>
            </a:r>
            <a:r>
              <a:rPr lang="ru-RU" altLang="ru-RU" sz="1400" dirty="0">
                <a:latin typeface="Calibri" pitchFamily="34" charset="0"/>
              </a:rPr>
              <a:t>-архива из СЭД. Е</a:t>
            </a:r>
            <a:r>
              <a:rPr lang="ru-RU" sz="1400" dirty="0">
                <a:latin typeface="Calibri" pitchFamily="34" charset="0"/>
              </a:rPr>
              <a:t>сть СЭД и есть доступ к сети ССТУ</a:t>
            </a:r>
            <a:r>
              <a:rPr lang="ru-RU" altLang="ru-RU" sz="1400" dirty="0">
                <a:latin typeface="Calibri" pitchFamily="34" charset="0"/>
              </a:rPr>
              <a:t>),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altLang="ru-RU" sz="1400" dirty="0">
                <a:latin typeface="Calibri" pitchFamily="34" charset="0"/>
              </a:rPr>
              <a:t>Требования к формату импорта данных вручную при отсутствии СЭД (есть доступ к сети ССТУ).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altLang="ru-RU" sz="1400" dirty="0">
                <a:latin typeface="Calibri" pitchFamily="34" charset="0"/>
              </a:rPr>
              <a:t>Импорт вручную (отсутствует доступ к сети ССТУ и/или Интернет). Отчет заполняется с помощью локального АРМ ЕС ОГ. </a:t>
            </a:r>
          </a:p>
          <a:p>
            <a:pPr algn="just">
              <a:buNone/>
            </a:pPr>
            <a:r>
              <a:rPr lang="ru-RU" altLang="ru-RU" sz="1400" b="1" dirty="0" smtClean="0">
                <a:solidFill>
                  <a:srgbClr val="FF0000"/>
                </a:solidFill>
                <a:latin typeface="+mj-lt"/>
              </a:rPr>
              <a:t>Важно</a:t>
            </a:r>
            <a:r>
              <a:rPr lang="ru-RU" altLang="ru-RU" sz="1400" b="1" dirty="0">
                <a:solidFill>
                  <a:srgbClr val="FF0000"/>
                </a:solidFill>
                <a:latin typeface="+mj-lt"/>
              </a:rPr>
              <a:t>! </a:t>
            </a:r>
            <a:r>
              <a:rPr lang="ru-RU" altLang="ru-RU" sz="1400" b="1" dirty="0" smtClean="0">
                <a:latin typeface="+mj-lt"/>
              </a:rPr>
              <a:t>В 3 и 4 варианте пользователь </a:t>
            </a:r>
            <a:r>
              <a:rPr lang="ru-RU" altLang="ru-RU" sz="1400" b="1" dirty="0">
                <a:latin typeface="+mj-lt"/>
              </a:rPr>
              <a:t>в</a:t>
            </a:r>
            <a:r>
              <a:rPr lang="ru-RU" sz="1400" b="1" dirty="0">
                <a:latin typeface="+mj-lt"/>
              </a:rPr>
              <a:t>ручную должен сформировать пакет файлов для </a:t>
            </a:r>
            <a:r>
              <a:rPr lang="ru-RU" sz="1400" b="1" dirty="0" smtClean="0">
                <a:latin typeface="+mj-lt"/>
              </a:rPr>
              <a:t>импорта каждого обращения. Это трудоемкий процесс, который может привести к ошибкам и срыву срока предоставления отчета.</a:t>
            </a:r>
            <a:endParaRPr lang="ru-RU" altLang="ru-RU" sz="1400" b="1" dirty="0" smtClean="0">
              <a:latin typeface="+mj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34392"/>
            <a:ext cx="2971800" cy="395763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227861" y="1348879"/>
            <a:ext cx="360363" cy="3587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16139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619250" y="122238"/>
            <a:ext cx="7056438" cy="57785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Arial" charset="0"/>
                <a:cs typeface="Arial" charset="0"/>
              </a:rPr>
              <a:t>Сложности в обработке обращений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539750" y="1276350"/>
            <a:ext cx="8434388" cy="3394075"/>
          </a:xfrm>
        </p:spPr>
        <p:txBody>
          <a:bodyPr/>
          <a:lstStyle/>
          <a:p>
            <a:pPr marL="266700" indent="-266700" eaLnBrk="1" hangingPunct="1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ru-RU" altLang="ru-RU" sz="1700" dirty="0" smtClean="0">
                <a:latin typeface="Arial" charset="0"/>
                <a:cs typeface="Arial" charset="0"/>
              </a:rPr>
              <a:t>Просрочен срок рассмотрения обращения</a:t>
            </a:r>
          </a:p>
          <a:p>
            <a:pPr marL="266700" indent="-266700" eaLnBrk="1" hangingPunct="1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ru-RU" altLang="ru-RU" sz="1700" dirty="0" smtClean="0">
                <a:latin typeface="Arial" charset="0"/>
                <a:cs typeface="Arial" charset="0"/>
              </a:rPr>
              <a:t>Просрочен срок сдачи отчета</a:t>
            </a:r>
          </a:p>
          <a:p>
            <a:pPr marL="266700" indent="-266700" eaLnBrk="1" hangingPunct="1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ru-RU" altLang="ru-RU" sz="1700" dirty="0" smtClean="0">
                <a:latin typeface="Arial" charset="0"/>
                <a:cs typeface="Arial" charset="0"/>
              </a:rPr>
              <a:t>Ручной мониторинг обращений с истекающим сроком</a:t>
            </a:r>
          </a:p>
          <a:p>
            <a:pPr marL="266700" indent="-266700" eaLnBrk="1" hangingPunct="1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ru-RU" altLang="ru-RU" sz="1700" dirty="0" smtClean="0">
                <a:latin typeface="Arial" charset="0"/>
                <a:cs typeface="Arial" charset="0"/>
              </a:rPr>
              <a:t>Регламентированный отчет подготавливается вручную и занимает много времени </a:t>
            </a:r>
          </a:p>
          <a:p>
            <a:pPr marL="266700" indent="-266700" eaLnBrk="1" hangingPunct="1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ru-RU" altLang="ru-RU" sz="1700" dirty="0" smtClean="0">
                <a:latin typeface="Arial" charset="0"/>
                <a:cs typeface="Arial" charset="0"/>
              </a:rPr>
              <a:t>Ошибочная классификация вопросов обращений</a:t>
            </a:r>
          </a:p>
          <a:p>
            <a:pPr marL="266700" indent="-266700" eaLnBrk="1" hangingPunct="1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ru-RU" altLang="ru-RU" sz="1700" dirty="0" smtClean="0">
                <a:latin typeface="Arial" charset="0"/>
                <a:cs typeface="Arial" charset="0"/>
              </a:rPr>
              <a:t>Забыли уведомить/передать обращение ответственному </a:t>
            </a:r>
          </a:p>
          <a:p>
            <a:pPr marL="266700" indent="-266700" eaLnBrk="1" hangingPunct="1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ru-RU" altLang="ru-RU" sz="1700" dirty="0" smtClean="0">
                <a:latin typeface="Arial" charset="0"/>
                <a:cs typeface="Arial" charset="0"/>
              </a:rPr>
              <a:t>Потеряли обращение и/или ответ на обращение</a:t>
            </a:r>
          </a:p>
          <a:p>
            <a:pPr eaLnBrk="1" hangingPunct="1">
              <a:lnSpc>
                <a:spcPct val="90000"/>
              </a:lnSpc>
            </a:pPr>
            <a:endParaRPr lang="ru-RU" altLang="ru-RU" sz="19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619250" y="122238"/>
            <a:ext cx="7056438" cy="57785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Arial" charset="0"/>
                <a:cs typeface="Arial" charset="0"/>
              </a:rPr>
              <a:t>1С:Учет обращений - это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0675" y="1241425"/>
            <a:ext cx="2092325" cy="104775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Arial" charset="0"/>
              </a:rPr>
              <a:t>Ввод сведений об обращениях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62213" y="1250950"/>
            <a:ext cx="2089150" cy="104616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Arial" charset="0"/>
              </a:rPr>
              <a:t>Прием обращений по электронной почте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00575" y="1239838"/>
            <a:ext cx="2090738" cy="105568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Arial" charset="0"/>
              </a:rPr>
              <a:t>Контроль сроков ответа на обращение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37350" y="1241425"/>
            <a:ext cx="2092325" cy="104775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Arial" charset="0"/>
              </a:rPr>
              <a:t>Контроль корректности вводимых данных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675" y="2332038"/>
            <a:ext cx="2092325" cy="104457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Arial" charset="0"/>
              </a:rPr>
              <a:t>Контроль обращений в разрезе ответственных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57450" y="2335213"/>
            <a:ext cx="2092325" cy="104457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Arial" charset="0"/>
              </a:rPr>
              <a:t>Ввод результатов обработки обращения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91050" y="2335213"/>
            <a:ext cx="2092325" cy="104457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Arial" charset="0"/>
              </a:rPr>
              <a:t>Отражение передачи обращений по компетенции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37350" y="2332038"/>
            <a:ext cx="2092325" cy="104457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Arial" charset="0"/>
              </a:rPr>
              <a:t>Встроенный общероссийский классификатор обращений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1788" y="3413125"/>
            <a:ext cx="2092325" cy="104616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Arial" charset="0"/>
              </a:rPr>
              <a:t>Формирование отчетности в форматах </a:t>
            </a:r>
            <a:r>
              <a:rPr lang="en-US" sz="1400" dirty="0">
                <a:solidFill>
                  <a:schemeClr val="tx1"/>
                </a:solidFill>
                <a:cs typeface="Arial" charset="0"/>
              </a:rPr>
              <a:t>Excel </a:t>
            </a:r>
            <a:r>
              <a:rPr lang="ru-RU" sz="1400" dirty="0">
                <a:solidFill>
                  <a:schemeClr val="tx1"/>
                </a:solidFill>
                <a:cs typeface="Arial" charset="0"/>
              </a:rPr>
              <a:t>и</a:t>
            </a:r>
            <a:r>
              <a:rPr lang="en-US" sz="1400" dirty="0">
                <a:solidFill>
                  <a:schemeClr val="tx1"/>
                </a:solidFill>
                <a:cs typeface="Arial" charset="0"/>
              </a:rPr>
              <a:t> JSON</a:t>
            </a:r>
            <a:endParaRPr lang="ru-RU" sz="14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70150" y="3413125"/>
            <a:ext cx="2090738" cy="104616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Arial" charset="0"/>
              </a:rPr>
              <a:t>Передача отчетности на ресурс ССТУ.РФ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08513" y="3413125"/>
            <a:ext cx="2092325" cy="104616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Arial" charset="0"/>
              </a:rPr>
              <a:t>Уведомления о подходе срока рассмотрения и просрочке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48463" y="3405188"/>
            <a:ext cx="2092325" cy="104457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Arial" charset="0"/>
              </a:rPr>
              <a:t>Хранение файлов обращения и ответа на него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355725" y="195263"/>
            <a:ext cx="7524750" cy="57785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Arial" charset="0"/>
                <a:cs typeface="Arial" charset="0"/>
              </a:rPr>
              <a:t>Прием обращения за 4 шага – быстро, без ошибок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203325"/>
            <a:ext cx="3167062" cy="328295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50825" y="1492250"/>
            <a:ext cx="360363" cy="3587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4240213"/>
            <a:ext cx="503237" cy="2587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08175" y="3795713"/>
            <a:ext cx="2159000" cy="9366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FF0000"/>
                </a:solidFill>
              </a:rPr>
              <a:t>Программа предложит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выбрать</a:t>
            </a:r>
            <a:r>
              <a:rPr lang="ru-RU" sz="1400" dirty="0">
                <a:solidFill>
                  <a:schemeClr val="tx1"/>
                </a:solidFill>
              </a:rPr>
              <a:t> вид обращения</a:t>
            </a:r>
          </a:p>
        </p:txBody>
      </p:sp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3713" y="1203325"/>
            <a:ext cx="4732337" cy="329723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Овал 20"/>
          <p:cNvSpPr/>
          <p:nvPr/>
        </p:nvSpPr>
        <p:spPr>
          <a:xfrm>
            <a:off x="3908425" y="1492250"/>
            <a:ext cx="360363" cy="3587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Стрелка вправо 17"/>
          <p:cNvSpPr/>
          <p:nvPr/>
        </p:nvSpPr>
        <p:spPr>
          <a:xfrm rot="16200000">
            <a:off x="5760244" y="2102644"/>
            <a:ext cx="360363" cy="2889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70438" y="4262438"/>
            <a:ext cx="504825" cy="2587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724525" y="3579813"/>
            <a:ext cx="3240088" cy="11509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FF0000"/>
                </a:solidFill>
              </a:rPr>
              <a:t>Программа </a:t>
            </a:r>
            <a:r>
              <a:rPr lang="ru-RU" sz="1400" dirty="0" smtClean="0">
                <a:solidFill>
                  <a:srgbClr val="FF0000"/>
                </a:solidFill>
              </a:rPr>
              <a:t>подскажет </a:t>
            </a:r>
            <a:r>
              <a:rPr lang="ru-RU" sz="1400" dirty="0">
                <a:solidFill>
                  <a:srgbClr val="FF0000"/>
                </a:solidFill>
              </a:rPr>
              <a:t>заполнить </a:t>
            </a:r>
            <a:r>
              <a:rPr lang="ru-RU" sz="1400" dirty="0">
                <a:solidFill>
                  <a:schemeClr val="tx1"/>
                </a:solidFill>
              </a:rPr>
              <a:t>тип обращения, заявителя, ответственного и выбрать регламентный срок рассмотрения. </a:t>
            </a:r>
            <a:r>
              <a:rPr lang="ru-RU" sz="1400" dirty="0">
                <a:solidFill>
                  <a:srgbClr val="FF0000"/>
                </a:solidFill>
              </a:rPr>
              <a:t>Дата рассмотрения будет указана автоматически</a:t>
            </a:r>
          </a:p>
        </p:txBody>
      </p:sp>
      <p:sp>
        <p:nvSpPr>
          <p:cNvPr id="26" name="Стрелка вправо 25"/>
          <p:cNvSpPr/>
          <p:nvPr/>
        </p:nvSpPr>
        <p:spPr>
          <a:xfrm rot="16200000">
            <a:off x="8135937" y="2824163"/>
            <a:ext cx="360363" cy="28733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0800000">
            <a:off x="6084888" y="1409700"/>
            <a:ext cx="358775" cy="28733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1262</TotalTime>
  <Words>1157</Words>
  <Application>Microsoft Office PowerPoint</Application>
  <PresentationFormat>Экран (16:9)</PresentationFormat>
  <Paragraphs>139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Презентация1</vt:lpstr>
      <vt:lpstr>1C:Учет обращений Наведёт порядок в обработке обращений и сформирует регламентированную отчетность по результатам рассмотрения обращений в один клик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Сложности в обработке обращений</vt:lpstr>
      <vt:lpstr>1С:Учет обращений - это</vt:lpstr>
      <vt:lpstr>Прием обращения за 4 шага – быстро, без ошибок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Фомин Дмитрий</dc:creator>
  <cp:lastModifiedBy>Кочеткова Надежда Ивановна</cp:lastModifiedBy>
  <cp:revision>66</cp:revision>
  <dcterms:created xsi:type="dcterms:W3CDTF">2016-01-19T10:15:57Z</dcterms:created>
  <dcterms:modified xsi:type="dcterms:W3CDTF">2018-02-02T11:26:36Z</dcterms:modified>
</cp:coreProperties>
</file>