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8" r:id="rId2"/>
    <p:sldId id="437" r:id="rId3"/>
    <p:sldId id="433" r:id="rId4"/>
    <p:sldId id="429" r:id="rId5"/>
    <p:sldId id="457" r:id="rId6"/>
    <p:sldId id="458" r:id="rId7"/>
    <p:sldId id="459" r:id="rId8"/>
    <p:sldId id="438" r:id="rId9"/>
    <p:sldId id="439" r:id="rId10"/>
    <p:sldId id="432" r:id="rId11"/>
    <p:sldId id="421" r:id="rId12"/>
    <p:sldId id="441" r:id="rId13"/>
    <p:sldId id="443" r:id="rId14"/>
    <p:sldId id="444" r:id="rId15"/>
    <p:sldId id="460" r:id="rId16"/>
    <p:sldId id="449" r:id="rId17"/>
    <p:sldId id="450" r:id="rId18"/>
    <p:sldId id="451" r:id="rId19"/>
    <p:sldId id="454" r:id="rId20"/>
    <p:sldId id="431" r:id="rId21"/>
    <p:sldId id="453" r:id="rId22"/>
    <p:sldId id="456" r:id="rId23"/>
    <p:sldId id="461" r:id="rId24"/>
    <p:sldId id="455" r:id="rId25"/>
    <p:sldId id="29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7615E80-33AD-4F8C-AEE6-10771605EFFC}">
          <p14:sldIdLst>
            <p14:sldId id="428"/>
            <p14:sldId id="437"/>
            <p14:sldId id="433"/>
            <p14:sldId id="429"/>
            <p14:sldId id="457"/>
            <p14:sldId id="458"/>
            <p14:sldId id="459"/>
            <p14:sldId id="438"/>
            <p14:sldId id="439"/>
            <p14:sldId id="432"/>
            <p14:sldId id="421"/>
            <p14:sldId id="441"/>
            <p14:sldId id="443"/>
            <p14:sldId id="444"/>
            <p14:sldId id="460"/>
            <p14:sldId id="449"/>
            <p14:sldId id="450"/>
            <p14:sldId id="451"/>
            <p14:sldId id="454"/>
            <p14:sldId id="431"/>
            <p14:sldId id="453"/>
            <p14:sldId id="456"/>
            <p14:sldId id="461"/>
            <p14:sldId id="455"/>
          </p14:sldIdLst>
        </p14:section>
        <p14:section name="Раздел без заголовка" id="{0ED3F714-CB6C-4421-BC5E-A07DFAFEC461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A70FD-F30F-4AF0-97AB-F813C9689A16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C7926-AF9B-414D-AF01-A8A5A8E8A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Завершающий слайд. Чтобы сделать его используйте шаблон приведенный далее. Дополните рисунком и текстом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F2B46-1BB3-7B41-D5D3-AC03E1D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DCA58B-2390-55C3-DEA1-1D3986A35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F483B-026B-5CD8-4CEE-C8B4ED5D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801AFA-D871-738B-D92A-657F0B31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B73CB-2045-581E-1592-C6FED1A3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3F155-7F0B-C104-A38D-3DA569F3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83C5B7-AF50-2861-BFCF-418AADE92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618A2-A240-0921-CBC7-1421266B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7C9D1-7F12-1C3E-F463-4CC993CA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2B3D7F-1F5C-3738-9292-4C375F77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9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CE0C0E-AA40-30F9-F3D1-6AFE6DC4D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7989DD-5C57-E514-1C69-3E82DD68A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0B0919-5D93-1216-80BB-7ADAA645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C895B-8B35-78BC-A1DD-BAA8DDEE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316DB-1243-BD55-3086-3F9986E3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0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0524" y="0"/>
            <a:ext cx="4401475" cy="6856413"/>
          </a:xfr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7207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вобод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3117158-6448-D8E9-7942-23DC240993E6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8A98805F-7DA8-4717-6FFD-F36BEEFC7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00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B2D6861C-3F17-7581-9947-61AEF2D54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184573"/>
            <a:ext cx="11804588" cy="6488855"/>
          </a:xfrm>
          <a:prstGeom prst="rect">
            <a:avLst/>
          </a:prstGeom>
        </p:spPr>
      </p:pic>
      <p:sp>
        <p:nvSpPr>
          <p:cNvPr id="7" name="Shape 2">
            <a:extLst>
              <a:ext uri="{FF2B5EF4-FFF2-40B4-BE49-F238E27FC236}">
                <a16:creationId xmlns:a16="http://schemas.microsoft.com/office/drawing/2014/main" id="{34CE469F-A1EC-0907-2085-4E575AC13AEC}"/>
              </a:ext>
            </a:extLst>
          </p:cNvPr>
          <p:cNvSpPr/>
          <p:nvPr userDrawn="1"/>
        </p:nvSpPr>
        <p:spPr>
          <a:xfrm>
            <a:off x="6324567" y="540126"/>
            <a:ext cx="5321272" cy="5784097"/>
          </a:xfrm>
          <a:prstGeom prst="roundRect">
            <a:avLst>
              <a:gd name="adj" fmla="val 31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08AE2D0-FCCF-ED81-A4E1-C496EE6F6E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987" y="1489214"/>
            <a:ext cx="5035550" cy="189865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7499"/>
              </a:lnSpc>
              <a:buNone/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7499"/>
              </a:lnSpc>
              <a:defRPr lang="ru-RU" sz="5999" b="1" kern="12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Призыв к действию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BF5E8EE6-8D66-F905-D439-C89B66225A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48" y="5319057"/>
            <a:ext cx="4971989" cy="1082770"/>
          </a:xfrm>
          <a:noFill/>
          <a:ln/>
        </p:spPr>
        <p:txBody>
          <a:bodyPr wrap="square" lIns="0" tIns="0" rIns="0" bIns="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000" dirty="0" smtClean="0">
                <a:solidFill>
                  <a:srgbClr val="000000">
                    <a:alpha val="100000"/>
                  </a:srgbClr>
                </a:solidFill>
                <a:ea typeface="Helvetica Neue Regular" pitchFamily="34" charset="-122"/>
              </a:defRPr>
            </a:lvl1pPr>
          </a:lstStyle>
          <a:p>
            <a:pPr>
              <a:lnSpc>
                <a:spcPts val="2599"/>
              </a:lnSpc>
            </a:pP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«1С», </a:t>
            </a: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март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2025 г.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1с@1c.ru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            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+7 (495) 258-44-08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A2E2D67-4618-C498-FBCB-54B0928ECC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600" y="539750"/>
            <a:ext cx="5321300" cy="5784850"/>
          </a:xfrm>
          <a:prstGeom prst="roundRect">
            <a:avLst>
              <a:gd name="adj" fmla="val 3063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Image 1" descr=" ">
            <a:extLst>
              <a:ext uri="{FF2B5EF4-FFF2-40B4-BE49-F238E27FC236}">
                <a16:creationId xmlns:a16="http://schemas.microsoft.com/office/drawing/2014/main" id="{3E81F5A7-1F79-1A95-6DC3-173A92291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24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0AB26-F2F5-CAE2-1676-789FE813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8BB3A-609B-D858-AC47-3220A7C5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ADE5D-11C4-4647-2422-240A7FD2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FF161-1891-59E5-FF89-8BD655F4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7E2DC-6F28-D990-C711-41409F7E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29736-9E3B-6A29-ABEC-05E2128C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78A1B-ADB9-8730-6F12-6F343BC9B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F6753-1EA2-06A9-2504-7CA15AAD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4C617E-0922-C307-9A96-F9DF61D2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68EA2-0007-2027-CEFA-C8E612DD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B0DE4-8108-BB77-2250-EA435CB0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2AED2-3019-A936-03A5-6D38DA2B0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824581-9955-9B84-310B-DE7779FFC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99CDD-B99A-5755-6AEB-A1C2B179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DE0081-75AF-6025-14CC-1E6F7C4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D513BE-03F0-0455-9CAE-D43725E6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7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15848-8B4B-D770-6F68-2A0E90B1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F9689-6959-0F50-178A-7D9737DA0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D71B9-027F-A7DF-DE62-83C19A8F8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F04836-B96F-1713-D12B-953B69DD2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88E476-84F9-BD44-1AE0-ACAF4B3DE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2A2670-C21D-3CC7-D7EB-28708CE6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317BEB-D91E-B600-2193-79EEF0E1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DF86B6-4AFD-0136-6606-80829F3C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7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13512-D1D3-5649-F840-F125765E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7AB665-E3E4-061A-E3CB-E0428983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160C55-0BC2-49D5-DC4E-01223586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B0AD8E-057B-C916-8C51-BE31E20E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3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547673-303C-2423-2BDD-6DE105A7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215185-627F-5E52-0B3A-90A1B56D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7103E8-36EB-258F-6CCD-41C0E0C3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4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2F0BE-9057-F06C-758B-F96B88A4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C4806-BE85-27DA-51A3-902D67C8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266110-8135-2491-11FB-DB912201A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CDCA25-5A4D-F8D1-0FDB-3D3FDD5C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7E4AF0-06DD-312C-C0B4-44824B16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3FA7E7-18B4-7DE6-CE01-2B29C95F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1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B831-36A1-5F95-2BB0-DCA3179C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A48094-C214-F92C-C858-6BDEB235B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E29411-6811-5740-E940-7A198D547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81E40E-C41C-3D4F-81E0-72ED965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FEE33F-EF83-B762-B0CD-1F59390B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F1302-A32F-6202-9F16-0AAEB405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1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7FC53-E9BB-C49C-F7AE-AF8A03E2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23C513-3999-B1C9-9D5E-33B0101AF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3C1DB-AED0-6946-EBC1-00A0C1DFF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4A23EA-CDBA-4FCF-8B2E-F67C1D2B7AEE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93F677-9292-F383-9D5B-AC00AEAF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B0CAE-34CE-161B-9FBF-BF7A9AB4C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sv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doc@1c.ru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1c-interes.ru/catalog/knigi/kompl_vopr_sert_ekzam_po_teorii_dokumentatsionnogo_obespecheniya_upravleniya_i_metodologii_upravleni/" TargetMode="External"/><Relationship Id="rId7" Type="http://schemas.openxmlformats.org/officeDocument/2006/relationships/hyperlink" Target="https://uc1.1c.ru/course/platnoe-1s-uchebnoe-testirovanie/" TargetMode="External"/><Relationship Id="rId2" Type="http://schemas.openxmlformats.org/officeDocument/2006/relationships/hyperlink" Target="https://uc1.1c.ru/ekzameny-1s/prof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c1.1c.ru/uchebnoe-testirovanie/" TargetMode="External"/><Relationship Id="rId5" Type="http://schemas.openxmlformats.org/officeDocument/2006/relationships/hyperlink" Target="https://uc1.1c.ru/mobile/" TargetMode="External"/><Relationship Id="rId4" Type="http://schemas.openxmlformats.org/officeDocument/2006/relationships/hyperlink" Target="https://uc1.1c.ru/catalog/el-knigi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hyperlink" Target="mailto:v8@1c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56861-804A-DEB8-FAEF-D85E853D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 9">
            <a:extLst>
              <a:ext uri="{FF2B5EF4-FFF2-40B4-BE49-F238E27FC236}">
                <a16:creationId xmlns:a16="http://schemas.microsoft.com/office/drawing/2014/main" id="{D8834A44-FC74-47B9-86E0-0EA42A5A6A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93" t="243" r="2271"/>
          <a:stretch/>
        </p:blipFill>
        <p:spPr>
          <a:xfrm>
            <a:off x="7790524" y="-1"/>
            <a:ext cx="4401475" cy="6857995"/>
          </a:xfr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3137935-D7F7-4F36-A492-BB8305DC93EB}"/>
              </a:ext>
            </a:extLst>
          </p:cNvPr>
          <p:cNvGrpSpPr/>
          <p:nvPr/>
        </p:nvGrpSpPr>
        <p:grpSpPr>
          <a:xfrm>
            <a:off x="-37641" y="-12102"/>
            <a:ext cx="8730703" cy="6879516"/>
            <a:chOff x="-16125" y="9382"/>
            <a:chExt cx="8730703" cy="6855814"/>
          </a:xfrm>
          <a:effectLst/>
        </p:grpSpPr>
        <p:sp>
          <p:nvSpPr>
            <p:cNvPr id="15" name="Блок-схема: сохраненные данные 14">
              <a:extLst>
                <a:ext uri="{FF2B5EF4-FFF2-40B4-BE49-F238E27FC236}">
                  <a16:creationId xmlns:a16="http://schemas.microsoft.com/office/drawing/2014/main" id="{7816E5DC-F2D3-4416-830D-7CFECA675689}"/>
                </a:ext>
              </a:extLst>
            </p:cNvPr>
            <p:cNvSpPr/>
            <p:nvPr/>
          </p:nvSpPr>
          <p:spPr>
            <a:xfrm>
              <a:off x="-16125" y="9382"/>
              <a:ext cx="8730703" cy="685581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041"/>
                <a:gd name="connsiteY0" fmla="*/ 0 h 10000"/>
                <a:gd name="connsiteX1" fmla="*/ 10000 w 11041"/>
                <a:gd name="connsiteY1" fmla="*/ 0 h 10000"/>
                <a:gd name="connsiteX2" fmla="*/ 10000 w 11041"/>
                <a:gd name="connsiteY2" fmla="*/ 10000 h 10000"/>
                <a:gd name="connsiteX3" fmla="*/ 1667 w 11041"/>
                <a:gd name="connsiteY3" fmla="*/ 10000 h 10000"/>
                <a:gd name="connsiteX4" fmla="*/ 0 w 11041"/>
                <a:gd name="connsiteY4" fmla="*/ 5000 h 10000"/>
                <a:gd name="connsiteX5" fmla="*/ 1667 w 11041"/>
                <a:gd name="connsiteY5" fmla="*/ 0 h 10000"/>
                <a:gd name="connsiteX0" fmla="*/ 1667 w 10966"/>
                <a:gd name="connsiteY0" fmla="*/ 0 h 10000"/>
                <a:gd name="connsiteX1" fmla="*/ 9842 w 10966"/>
                <a:gd name="connsiteY1" fmla="*/ 28 h 10000"/>
                <a:gd name="connsiteX2" fmla="*/ 10000 w 10966"/>
                <a:gd name="connsiteY2" fmla="*/ 10000 h 10000"/>
                <a:gd name="connsiteX3" fmla="*/ 1667 w 10966"/>
                <a:gd name="connsiteY3" fmla="*/ 10000 h 10000"/>
                <a:gd name="connsiteX4" fmla="*/ 0 w 10966"/>
                <a:gd name="connsiteY4" fmla="*/ 5000 h 10000"/>
                <a:gd name="connsiteX5" fmla="*/ 1667 w 10966"/>
                <a:gd name="connsiteY5" fmla="*/ 0 h 10000"/>
                <a:gd name="connsiteX0" fmla="*/ 1667 w 10839"/>
                <a:gd name="connsiteY0" fmla="*/ 0 h 10000"/>
                <a:gd name="connsiteX1" fmla="*/ 9842 w 10839"/>
                <a:gd name="connsiteY1" fmla="*/ 28 h 10000"/>
                <a:gd name="connsiteX2" fmla="*/ 9751 w 10839"/>
                <a:gd name="connsiteY2" fmla="*/ 10000 h 10000"/>
                <a:gd name="connsiteX3" fmla="*/ 1667 w 10839"/>
                <a:gd name="connsiteY3" fmla="*/ 10000 h 10000"/>
                <a:gd name="connsiteX4" fmla="*/ 0 w 10839"/>
                <a:gd name="connsiteY4" fmla="*/ 5000 h 10000"/>
                <a:gd name="connsiteX5" fmla="*/ 1667 w 10839"/>
                <a:gd name="connsiteY5" fmla="*/ 0 h 10000"/>
                <a:gd name="connsiteX0" fmla="*/ 1667 w 10917"/>
                <a:gd name="connsiteY0" fmla="*/ 0 h 10000"/>
                <a:gd name="connsiteX1" fmla="*/ 9842 w 10917"/>
                <a:gd name="connsiteY1" fmla="*/ 28 h 10000"/>
                <a:gd name="connsiteX2" fmla="*/ 9909 w 10917"/>
                <a:gd name="connsiteY2" fmla="*/ 10000 h 10000"/>
                <a:gd name="connsiteX3" fmla="*/ 1667 w 10917"/>
                <a:gd name="connsiteY3" fmla="*/ 10000 h 10000"/>
                <a:gd name="connsiteX4" fmla="*/ 0 w 10917"/>
                <a:gd name="connsiteY4" fmla="*/ 5000 h 10000"/>
                <a:gd name="connsiteX5" fmla="*/ 1667 w 10917"/>
                <a:gd name="connsiteY5" fmla="*/ 0 h 10000"/>
                <a:gd name="connsiteX0" fmla="*/ 1667 w 10951"/>
                <a:gd name="connsiteY0" fmla="*/ 0 h 10000"/>
                <a:gd name="connsiteX1" fmla="*/ 9910 w 10951"/>
                <a:gd name="connsiteY1" fmla="*/ 56 h 10000"/>
                <a:gd name="connsiteX2" fmla="*/ 9909 w 10951"/>
                <a:gd name="connsiteY2" fmla="*/ 10000 h 10000"/>
                <a:gd name="connsiteX3" fmla="*/ 1667 w 10951"/>
                <a:gd name="connsiteY3" fmla="*/ 10000 h 10000"/>
                <a:gd name="connsiteX4" fmla="*/ 0 w 10951"/>
                <a:gd name="connsiteY4" fmla="*/ 5000 h 10000"/>
                <a:gd name="connsiteX5" fmla="*/ 1667 w 10951"/>
                <a:gd name="connsiteY5" fmla="*/ 0 h 10000"/>
                <a:gd name="connsiteX0" fmla="*/ 1018 w 10980"/>
                <a:gd name="connsiteY0" fmla="*/ 1 h 9944"/>
                <a:gd name="connsiteX1" fmla="*/ 9939 w 10980"/>
                <a:gd name="connsiteY1" fmla="*/ 0 h 9944"/>
                <a:gd name="connsiteX2" fmla="*/ 9938 w 10980"/>
                <a:gd name="connsiteY2" fmla="*/ 9944 h 9944"/>
                <a:gd name="connsiteX3" fmla="*/ 1696 w 10980"/>
                <a:gd name="connsiteY3" fmla="*/ 9944 h 9944"/>
                <a:gd name="connsiteX4" fmla="*/ 29 w 10980"/>
                <a:gd name="connsiteY4" fmla="*/ 4944 h 9944"/>
                <a:gd name="connsiteX5" fmla="*/ 1018 w 10980"/>
                <a:gd name="connsiteY5" fmla="*/ 1 h 9944"/>
                <a:gd name="connsiteX0" fmla="*/ 907 w 9980"/>
                <a:gd name="connsiteY0" fmla="*/ 1 h 10000"/>
                <a:gd name="connsiteX1" fmla="*/ 9032 w 9980"/>
                <a:gd name="connsiteY1" fmla="*/ 0 h 10000"/>
                <a:gd name="connsiteX2" fmla="*/ 9031 w 9980"/>
                <a:gd name="connsiteY2" fmla="*/ 10000 h 10000"/>
                <a:gd name="connsiteX3" fmla="*/ 805 w 9980"/>
                <a:gd name="connsiteY3" fmla="*/ 9915 h 10000"/>
                <a:gd name="connsiteX4" fmla="*/ 6 w 9980"/>
                <a:gd name="connsiteY4" fmla="*/ 4972 h 10000"/>
                <a:gd name="connsiteX5" fmla="*/ 907 w 9980"/>
                <a:gd name="connsiteY5" fmla="*/ 1 h 10000"/>
                <a:gd name="connsiteX0" fmla="*/ 1074 w 10165"/>
                <a:gd name="connsiteY0" fmla="*/ 1 h 10000"/>
                <a:gd name="connsiteX1" fmla="*/ 9215 w 10165"/>
                <a:gd name="connsiteY1" fmla="*/ 0 h 10000"/>
                <a:gd name="connsiteX2" fmla="*/ 9214 w 10165"/>
                <a:gd name="connsiteY2" fmla="*/ 10000 h 10000"/>
                <a:gd name="connsiteX3" fmla="*/ 972 w 10165"/>
                <a:gd name="connsiteY3" fmla="*/ 9915 h 10000"/>
                <a:gd name="connsiteX4" fmla="*/ 171 w 10165"/>
                <a:gd name="connsiteY4" fmla="*/ 4972 h 10000"/>
                <a:gd name="connsiteX5" fmla="*/ 1074 w 10165"/>
                <a:gd name="connsiteY5" fmla="*/ 1 h 10000"/>
                <a:gd name="connsiteX0" fmla="*/ 925 w 10016"/>
                <a:gd name="connsiteY0" fmla="*/ 1 h 10000"/>
                <a:gd name="connsiteX1" fmla="*/ 9066 w 10016"/>
                <a:gd name="connsiteY1" fmla="*/ 0 h 10000"/>
                <a:gd name="connsiteX2" fmla="*/ 9065 w 10016"/>
                <a:gd name="connsiteY2" fmla="*/ 10000 h 10000"/>
                <a:gd name="connsiteX3" fmla="*/ 823 w 10016"/>
                <a:gd name="connsiteY3" fmla="*/ 9915 h 10000"/>
                <a:gd name="connsiteX4" fmla="*/ 22 w 10016"/>
                <a:gd name="connsiteY4" fmla="*/ 4972 h 10000"/>
                <a:gd name="connsiteX5" fmla="*/ 925 w 10016"/>
                <a:gd name="connsiteY5" fmla="*/ 1 h 10000"/>
                <a:gd name="connsiteX0" fmla="*/ 1065 w 10156"/>
                <a:gd name="connsiteY0" fmla="*/ 1 h 10000"/>
                <a:gd name="connsiteX1" fmla="*/ 9206 w 10156"/>
                <a:gd name="connsiteY1" fmla="*/ 0 h 10000"/>
                <a:gd name="connsiteX2" fmla="*/ 9205 w 10156"/>
                <a:gd name="connsiteY2" fmla="*/ 10000 h 10000"/>
                <a:gd name="connsiteX3" fmla="*/ 963 w 10156"/>
                <a:gd name="connsiteY3" fmla="*/ 9915 h 10000"/>
                <a:gd name="connsiteX4" fmla="*/ 162 w 10156"/>
                <a:gd name="connsiteY4" fmla="*/ 4972 h 10000"/>
                <a:gd name="connsiteX5" fmla="*/ 1065 w 10156"/>
                <a:gd name="connsiteY5" fmla="*/ 1 h 10000"/>
                <a:gd name="connsiteX0" fmla="*/ 1074 w 10165"/>
                <a:gd name="connsiteY0" fmla="*/ 1 h 10000"/>
                <a:gd name="connsiteX1" fmla="*/ 9215 w 10165"/>
                <a:gd name="connsiteY1" fmla="*/ 0 h 10000"/>
                <a:gd name="connsiteX2" fmla="*/ 9214 w 10165"/>
                <a:gd name="connsiteY2" fmla="*/ 10000 h 10000"/>
                <a:gd name="connsiteX3" fmla="*/ 972 w 10165"/>
                <a:gd name="connsiteY3" fmla="*/ 9915 h 10000"/>
                <a:gd name="connsiteX4" fmla="*/ 171 w 10165"/>
                <a:gd name="connsiteY4" fmla="*/ 4972 h 10000"/>
                <a:gd name="connsiteX5" fmla="*/ 1074 w 10165"/>
                <a:gd name="connsiteY5" fmla="*/ 1 h 10000"/>
                <a:gd name="connsiteX0" fmla="*/ 786 w 9877"/>
                <a:gd name="connsiteY0" fmla="*/ 1 h 10000"/>
                <a:gd name="connsiteX1" fmla="*/ 8927 w 9877"/>
                <a:gd name="connsiteY1" fmla="*/ 0 h 10000"/>
                <a:gd name="connsiteX2" fmla="*/ 8926 w 9877"/>
                <a:gd name="connsiteY2" fmla="*/ 10000 h 10000"/>
                <a:gd name="connsiteX3" fmla="*/ 684 w 9877"/>
                <a:gd name="connsiteY3" fmla="*/ 9915 h 10000"/>
                <a:gd name="connsiteX4" fmla="*/ 646 w 9877"/>
                <a:gd name="connsiteY4" fmla="*/ 4915 h 10000"/>
                <a:gd name="connsiteX5" fmla="*/ 786 w 9877"/>
                <a:gd name="connsiteY5" fmla="*/ 1 h 10000"/>
                <a:gd name="connsiteX0" fmla="*/ 796 w 10000"/>
                <a:gd name="connsiteY0" fmla="*/ 1 h 10000"/>
                <a:gd name="connsiteX1" fmla="*/ 9038 w 10000"/>
                <a:gd name="connsiteY1" fmla="*/ 0 h 10000"/>
                <a:gd name="connsiteX2" fmla="*/ 9037 w 10000"/>
                <a:gd name="connsiteY2" fmla="*/ 10000 h 10000"/>
                <a:gd name="connsiteX3" fmla="*/ 693 w 10000"/>
                <a:gd name="connsiteY3" fmla="*/ 9915 h 10000"/>
                <a:gd name="connsiteX4" fmla="*/ 654 w 10000"/>
                <a:gd name="connsiteY4" fmla="*/ 4915 h 10000"/>
                <a:gd name="connsiteX5" fmla="*/ 796 w 10000"/>
                <a:gd name="connsiteY5" fmla="*/ 1 h 10000"/>
                <a:gd name="connsiteX0" fmla="*/ 796 w 10000"/>
                <a:gd name="connsiteY0" fmla="*/ 1 h 10000"/>
                <a:gd name="connsiteX1" fmla="*/ 9038 w 10000"/>
                <a:gd name="connsiteY1" fmla="*/ 0 h 10000"/>
                <a:gd name="connsiteX2" fmla="*/ 9037 w 10000"/>
                <a:gd name="connsiteY2" fmla="*/ 10000 h 10000"/>
                <a:gd name="connsiteX3" fmla="*/ 693 w 10000"/>
                <a:gd name="connsiteY3" fmla="*/ 9915 h 10000"/>
                <a:gd name="connsiteX4" fmla="*/ 654 w 10000"/>
                <a:gd name="connsiteY4" fmla="*/ 4915 h 10000"/>
                <a:gd name="connsiteX5" fmla="*/ 796 w 10000"/>
                <a:gd name="connsiteY5" fmla="*/ 1 h 10000"/>
                <a:gd name="connsiteX0" fmla="*/ 688 w 9996"/>
                <a:gd name="connsiteY0" fmla="*/ 0 h 10027"/>
                <a:gd name="connsiteX1" fmla="*/ 9034 w 9996"/>
                <a:gd name="connsiteY1" fmla="*/ 27 h 10027"/>
                <a:gd name="connsiteX2" fmla="*/ 9033 w 9996"/>
                <a:gd name="connsiteY2" fmla="*/ 10027 h 10027"/>
                <a:gd name="connsiteX3" fmla="*/ 689 w 9996"/>
                <a:gd name="connsiteY3" fmla="*/ 9942 h 10027"/>
                <a:gd name="connsiteX4" fmla="*/ 650 w 9996"/>
                <a:gd name="connsiteY4" fmla="*/ 4942 h 10027"/>
                <a:gd name="connsiteX5" fmla="*/ 688 w 9996"/>
                <a:gd name="connsiteY5" fmla="*/ 0 h 10027"/>
                <a:gd name="connsiteX0" fmla="*/ 688 w 10000"/>
                <a:gd name="connsiteY0" fmla="*/ 0 h 10000"/>
                <a:gd name="connsiteX1" fmla="*/ 9038 w 10000"/>
                <a:gd name="connsiteY1" fmla="*/ 27 h 10000"/>
                <a:gd name="connsiteX2" fmla="*/ 9037 w 10000"/>
                <a:gd name="connsiteY2" fmla="*/ 10000 h 10000"/>
                <a:gd name="connsiteX3" fmla="*/ 689 w 10000"/>
                <a:gd name="connsiteY3" fmla="*/ 9915 h 10000"/>
                <a:gd name="connsiteX4" fmla="*/ 650 w 10000"/>
                <a:gd name="connsiteY4" fmla="*/ 4929 h 10000"/>
                <a:gd name="connsiteX5" fmla="*/ 688 w 10000"/>
                <a:gd name="connsiteY5" fmla="*/ 0 h 10000"/>
                <a:gd name="connsiteX0" fmla="*/ 641 w 9998"/>
                <a:gd name="connsiteY0" fmla="*/ 0 h 10000"/>
                <a:gd name="connsiteX1" fmla="*/ 9036 w 9998"/>
                <a:gd name="connsiteY1" fmla="*/ 27 h 10000"/>
                <a:gd name="connsiteX2" fmla="*/ 9035 w 9998"/>
                <a:gd name="connsiteY2" fmla="*/ 10000 h 10000"/>
                <a:gd name="connsiteX3" fmla="*/ 687 w 9998"/>
                <a:gd name="connsiteY3" fmla="*/ 9915 h 10000"/>
                <a:gd name="connsiteX4" fmla="*/ 648 w 9998"/>
                <a:gd name="connsiteY4" fmla="*/ 4929 h 10000"/>
                <a:gd name="connsiteX5" fmla="*/ 641 w 9998"/>
                <a:gd name="connsiteY5" fmla="*/ 0 h 10000"/>
                <a:gd name="connsiteX0" fmla="*/ 630 w 9989"/>
                <a:gd name="connsiteY0" fmla="*/ 0 h 10000"/>
                <a:gd name="connsiteX1" fmla="*/ 9027 w 9989"/>
                <a:gd name="connsiteY1" fmla="*/ 27 h 10000"/>
                <a:gd name="connsiteX2" fmla="*/ 9026 w 9989"/>
                <a:gd name="connsiteY2" fmla="*/ 10000 h 10000"/>
                <a:gd name="connsiteX3" fmla="*/ 690 w 9989"/>
                <a:gd name="connsiteY3" fmla="*/ 9971 h 10000"/>
                <a:gd name="connsiteX4" fmla="*/ 637 w 9989"/>
                <a:gd name="connsiteY4" fmla="*/ 4929 h 10000"/>
                <a:gd name="connsiteX5" fmla="*/ 630 w 9989"/>
                <a:gd name="connsiteY5" fmla="*/ 0 h 10000"/>
                <a:gd name="connsiteX0" fmla="*/ 678 w 10047"/>
                <a:gd name="connsiteY0" fmla="*/ 0 h 10000"/>
                <a:gd name="connsiteX1" fmla="*/ 9084 w 10047"/>
                <a:gd name="connsiteY1" fmla="*/ 27 h 10000"/>
                <a:gd name="connsiteX2" fmla="*/ 9083 w 10047"/>
                <a:gd name="connsiteY2" fmla="*/ 10000 h 10000"/>
                <a:gd name="connsiteX3" fmla="*/ 738 w 10047"/>
                <a:gd name="connsiteY3" fmla="*/ 9971 h 10000"/>
                <a:gd name="connsiteX4" fmla="*/ 685 w 10047"/>
                <a:gd name="connsiteY4" fmla="*/ 4929 h 10000"/>
                <a:gd name="connsiteX5" fmla="*/ 678 w 10047"/>
                <a:gd name="connsiteY5" fmla="*/ 0 h 10000"/>
                <a:gd name="connsiteX0" fmla="*/ 3 w 9372"/>
                <a:gd name="connsiteY0" fmla="*/ 0 h 10000"/>
                <a:gd name="connsiteX1" fmla="*/ 8409 w 9372"/>
                <a:gd name="connsiteY1" fmla="*/ 27 h 10000"/>
                <a:gd name="connsiteX2" fmla="*/ 8408 w 9372"/>
                <a:gd name="connsiteY2" fmla="*/ 10000 h 10000"/>
                <a:gd name="connsiteX3" fmla="*/ 63 w 9372"/>
                <a:gd name="connsiteY3" fmla="*/ 9971 h 10000"/>
                <a:gd name="connsiteX4" fmla="*/ 10 w 9372"/>
                <a:gd name="connsiteY4" fmla="*/ 4929 h 10000"/>
                <a:gd name="connsiteX5" fmla="*/ 3 w 9372"/>
                <a:gd name="connsiteY5" fmla="*/ 0 h 10000"/>
                <a:gd name="connsiteX0" fmla="*/ 2 w 9999"/>
                <a:gd name="connsiteY0" fmla="*/ 0 h 10000"/>
                <a:gd name="connsiteX1" fmla="*/ 8971 w 9999"/>
                <a:gd name="connsiteY1" fmla="*/ 27 h 10000"/>
                <a:gd name="connsiteX2" fmla="*/ 8970 w 9999"/>
                <a:gd name="connsiteY2" fmla="*/ 10000 h 10000"/>
                <a:gd name="connsiteX3" fmla="*/ 37 w 9999"/>
                <a:gd name="connsiteY3" fmla="*/ 9934 h 10000"/>
                <a:gd name="connsiteX4" fmla="*/ 10 w 9999"/>
                <a:gd name="connsiteY4" fmla="*/ 4929 h 10000"/>
                <a:gd name="connsiteX5" fmla="*/ 2 w 9999"/>
                <a:gd name="connsiteY5" fmla="*/ 0 h 10000"/>
                <a:gd name="connsiteX0" fmla="*/ 2 w 10000"/>
                <a:gd name="connsiteY0" fmla="*/ 0 h 10000"/>
                <a:gd name="connsiteX1" fmla="*/ 8972 w 10000"/>
                <a:gd name="connsiteY1" fmla="*/ 27 h 10000"/>
                <a:gd name="connsiteX2" fmla="*/ 8971 w 10000"/>
                <a:gd name="connsiteY2" fmla="*/ 10000 h 10000"/>
                <a:gd name="connsiteX3" fmla="*/ 50 w 10000"/>
                <a:gd name="connsiteY3" fmla="*/ 9983 h 10000"/>
                <a:gd name="connsiteX4" fmla="*/ 10 w 10000"/>
                <a:gd name="connsiteY4" fmla="*/ 4929 h 10000"/>
                <a:gd name="connsiteX5" fmla="*/ 2 w 10000"/>
                <a:gd name="connsiteY5" fmla="*/ 0 h 10000"/>
                <a:gd name="connsiteX0" fmla="*/ 13 w 10011"/>
                <a:gd name="connsiteY0" fmla="*/ 0 h 10000"/>
                <a:gd name="connsiteX1" fmla="*/ 8983 w 10011"/>
                <a:gd name="connsiteY1" fmla="*/ 27 h 10000"/>
                <a:gd name="connsiteX2" fmla="*/ 8982 w 10011"/>
                <a:gd name="connsiteY2" fmla="*/ 10000 h 10000"/>
                <a:gd name="connsiteX3" fmla="*/ 10 w 10011"/>
                <a:gd name="connsiteY3" fmla="*/ 9918 h 10000"/>
                <a:gd name="connsiteX4" fmla="*/ 21 w 10011"/>
                <a:gd name="connsiteY4" fmla="*/ 4929 h 10000"/>
                <a:gd name="connsiteX5" fmla="*/ 13 w 1001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25 w 10023"/>
                <a:gd name="connsiteY0" fmla="*/ 0 h 10000"/>
                <a:gd name="connsiteX1" fmla="*/ 8995 w 10023"/>
                <a:gd name="connsiteY1" fmla="*/ 27 h 10000"/>
                <a:gd name="connsiteX2" fmla="*/ 8994 w 10023"/>
                <a:gd name="connsiteY2" fmla="*/ 10000 h 10000"/>
                <a:gd name="connsiteX3" fmla="*/ 9 w 10023"/>
                <a:gd name="connsiteY3" fmla="*/ 10000 h 10000"/>
                <a:gd name="connsiteX4" fmla="*/ 33 w 10023"/>
                <a:gd name="connsiteY4" fmla="*/ 4929 h 10000"/>
                <a:gd name="connsiteX5" fmla="*/ 25 w 10023"/>
                <a:gd name="connsiteY5" fmla="*/ 0 h 10000"/>
                <a:gd name="connsiteX0" fmla="*/ 16 w 10014"/>
                <a:gd name="connsiteY0" fmla="*/ 0 h 10000"/>
                <a:gd name="connsiteX1" fmla="*/ 8986 w 10014"/>
                <a:gd name="connsiteY1" fmla="*/ 27 h 10000"/>
                <a:gd name="connsiteX2" fmla="*/ 8985 w 10014"/>
                <a:gd name="connsiteY2" fmla="*/ 10000 h 10000"/>
                <a:gd name="connsiteX3" fmla="*/ 0 w 10014"/>
                <a:gd name="connsiteY3" fmla="*/ 10000 h 10000"/>
                <a:gd name="connsiteX4" fmla="*/ 24 w 10014"/>
                <a:gd name="connsiteY4" fmla="*/ 4929 h 10000"/>
                <a:gd name="connsiteX5" fmla="*/ 16 w 10014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4" h="10000">
                  <a:moveTo>
                    <a:pt x="16" y="0"/>
                  </a:moveTo>
                  <a:lnTo>
                    <a:pt x="8986" y="27"/>
                  </a:lnTo>
                  <a:cubicBezTo>
                    <a:pt x="10358" y="1698"/>
                    <a:pt x="10357" y="8329"/>
                    <a:pt x="8985" y="10000"/>
                  </a:cubicBezTo>
                  <a:lnTo>
                    <a:pt x="0" y="10000"/>
                  </a:lnTo>
                  <a:cubicBezTo>
                    <a:pt x="35" y="5364"/>
                    <a:pt x="21" y="6596"/>
                    <a:pt x="24" y="4929"/>
                  </a:cubicBezTo>
                  <a:cubicBezTo>
                    <a:pt x="27" y="3262"/>
                    <a:pt x="11" y="2033"/>
                    <a:pt x="16" y="0"/>
                  </a:cubicBezTo>
                  <a:close/>
                </a:path>
              </a:pathLst>
            </a:custGeom>
            <a:solidFill>
              <a:srgbClr val="FFDF18"/>
            </a:solidFill>
            <a:ln>
              <a:noFill/>
            </a:ln>
            <a:effectLst>
              <a:outerShdw blurRad="457200" dist="25400" dir="2520000" sx="101000" sy="101000" algn="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0BEF7FB-5B0A-43B4-9027-26B7B54B089D}"/>
                </a:ext>
              </a:extLst>
            </p:cNvPr>
            <p:cNvCxnSpPr/>
            <p:nvPr/>
          </p:nvCxnSpPr>
          <p:spPr>
            <a:xfrm>
              <a:off x="2074125" y="991316"/>
              <a:ext cx="49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367E9EC-6839-4C67-A956-03D8749B5576}"/>
                </a:ext>
              </a:extLst>
            </p:cNvPr>
            <p:cNvCxnSpPr>
              <a:cxnSpLocks/>
            </p:cNvCxnSpPr>
            <p:nvPr/>
          </p:nvCxnSpPr>
          <p:spPr>
            <a:xfrm>
              <a:off x="643052" y="5462024"/>
              <a:ext cx="453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3C89192-D46C-4E95-BE97-BE52066456E4}"/>
                </a:ext>
              </a:extLst>
            </p:cNvPr>
            <p:cNvCxnSpPr>
              <a:cxnSpLocks/>
            </p:cNvCxnSpPr>
            <p:nvPr/>
          </p:nvCxnSpPr>
          <p:spPr>
            <a:xfrm>
              <a:off x="6020763" y="5462024"/>
              <a:ext cx="1791277" cy="14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C8FB139-7469-477A-AE52-832994B6F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9618" y="113034"/>
              <a:ext cx="1407947" cy="1102449"/>
            </a:xfrm>
            <a:prstGeom prst="rect">
              <a:avLst/>
            </a:prstGeom>
          </p:spPr>
        </p:pic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id="{7BB739C3-6702-9AE1-430E-F968EF880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90258" y="490237"/>
            <a:ext cx="5946043" cy="669544"/>
          </a:xfrm>
        </p:spPr>
        <p:txBody>
          <a:bodyPr/>
          <a:lstStyle/>
          <a:p>
            <a:endParaRPr lang="ru-RU" sz="1400" b="1" i="0" dirty="0">
              <a:solidFill>
                <a:srgbClr val="FF0000"/>
              </a:solidFill>
              <a:effectLst/>
              <a:latin typeface="Montserrat Black" panose="00000A00000000000000" pitchFamily="2" charset="-52"/>
            </a:endParaRPr>
          </a:p>
          <a:p>
            <a:endParaRPr lang="ru-RU" sz="1400" b="1" dirty="0">
              <a:solidFill>
                <a:srgbClr val="FF0000"/>
              </a:solidFill>
              <a:latin typeface="Montserrat Black" panose="00000A00000000000000" pitchFamily="2" charset="-52"/>
            </a:endParaRPr>
          </a:p>
          <a:p>
            <a:r>
              <a:rPr lang="ru-RU" sz="1400" b="1" i="0" dirty="0">
                <a:effectLst/>
                <a:latin typeface="Montserrat" panose="00000500000000000000" pitchFamily="2" charset="-52"/>
              </a:rPr>
              <a:t>8-й ежегодный </a:t>
            </a:r>
            <a:br>
              <a:rPr lang="ru-RU" sz="1400" b="1" i="0" dirty="0">
                <a:effectLst/>
                <a:latin typeface="Montserrat" panose="00000500000000000000" pitchFamily="2" charset="-52"/>
              </a:rPr>
            </a:br>
            <a:r>
              <a:rPr lang="ru-RU" sz="1400" b="1" i="0" dirty="0">
                <a:effectLst/>
                <a:latin typeface="Montserrat" panose="00000500000000000000" pitchFamily="2" charset="-52"/>
              </a:rPr>
              <a:t>ФОРУМ ПОЛЬЗОВАТЕЛЕЙ «1С:ДОКУМЕНТООБОРОТА»</a:t>
            </a:r>
            <a:br>
              <a:rPr lang="ru-RU" sz="1400" b="1" i="0" dirty="0">
                <a:effectLst/>
                <a:latin typeface="Montserrat" panose="00000500000000000000" pitchFamily="2" charset="-52"/>
              </a:rPr>
            </a:b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F8D05-EE5E-D117-D2E8-6D965097C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03" y="2425967"/>
            <a:ext cx="6840000" cy="1484509"/>
          </a:xfrm>
        </p:spPr>
        <p:txBody>
          <a:bodyPr/>
          <a:lstStyle/>
          <a:p>
            <a:r>
              <a:rPr lang="ru-RU" sz="2800" b="1" i="0" dirty="0">
                <a:solidFill>
                  <a:srgbClr val="FF0000"/>
                </a:solidFill>
                <a:effectLst/>
                <a:latin typeface="Montserrat Black" panose="00000A00000000000000" pitchFamily="2" charset="-52"/>
              </a:rPr>
              <a:t>Что должны знать и уметь специалисты служб делопроизводства и архива?</a:t>
            </a:r>
            <a:endParaRPr lang="ru-RU" sz="2800" dirty="0">
              <a:solidFill>
                <a:srgbClr val="FF0000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E23D9-8D22-B170-46F9-BD3CEDDA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31" y="5500112"/>
            <a:ext cx="5150032" cy="1081065"/>
          </a:xfrm>
        </p:spPr>
        <p:txBody>
          <a:bodyPr/>
          <a:lstStyle/>
          <a:p>
            <a:r>
              <a:rPr lang="ru-RU" sz="1400" dirty="0">
                <a:latin typeface="Montserrat" panose="00000500000000000000" pitchFamily="2" charset="-52"/>
              </a:rPr>
              <a:t>Иванова Лариса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Ведущий эксперт по документообороту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Фирма «1С»</a:t>
            </a:r>
          </a:p>
          <a:p>
            <a:endParaRPr lang="ru-RU" sz="20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C7B45DA-DC3C-9175-AECB-FB8C90033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5936" y="5474299"/>
            <a:ext cx="2090751" cy="286232"/>
          </a:xfrm>
        </p:spPr>
        <p:txBody>
          <a:bodyPr/>
          <a:lstStyle/>
          <a:p>
            <a:r>
              <a:rPr lang="ru-RU" sz="1400" dirty="0">
                <a:latin typeface="Montserrat" panose="00000500000000000000" pitchFamily="2" charset="-52"/>
              </a:rPr>
              <a:t>22 апреля 2026</a:t>
            </a:r>
          </a:p>
        </p:txBody>
      </p:sp>
    </p:spTree>
    <p:extLst>
      <p:ext uri="{BB962C8B-B14F-4D97-AF65-F5344CB8AC3E}">
        <p14:creationId xmlns:p14="http://schemas.microsoft.com/office/powerpoint/2010/main" val="188416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D274AD3D-366D-4A7E-A759-4949A5F7B274}"/>
              </a:ext>
            </a:extLst>
          </p:cNvPr>
          <p:cNvSpPr/>
          <p:nvPr/>
        </p:nvSpPr>
        <p:spPr>
          <a:xfrm>
            <a:off x="203617" y="1276141"/>
            <a:ext cx="11774905" cy="5581859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B8821A-DEFC-4038-8376-1AFD55E5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</a:rPr>
              <a:t>Трудовые действия/умения/знания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D305822-9604-4474-8B01-35EDB93B5C86}"/>
              </a:ext>
            </a:extLst>
          </p:cNvPr>
          <p:cNvSpPr/>
          <p:nvPr/>
        </p:nvSpPr>
        <p:spPr>
          <a:xfrm>
            <a:off x="1047130" y="2079918"/>
            <a:ext cx="4320000" cy="2844000"/>
          </a:xfrm>
          <a:prstGeom prst="roundRect">
            <a:avLst>
              <a:gd name="adj" fmla="val 10050"/>
            </a:avLst>
          </a:prstGeom>
          <a:solidFill>
            <a:srgbClr val="FFEBEC"/>
          </a:solidFill>
          <a:ln w="6350">
            <a:solidFill>
              <a:srgbClr val="DF1305"/>
            </a:solidFill>
          </a:ln>
          <a:effectLst>
            <a:outerShdw dist="38100" dir="2700000" algn="ctr" rotWithShape="0">
              <a:srgbClr val="F4A39E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Организация документирования</a:t>
            </a:r>
          </a:p>
        </p:txBody>
      </p:sp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id="{EBD1D6A4-079C-4ACC-AF82-D9C77FB9E0F3}"/>
              </a:ext>
            </a:extLst>
          </p:cNvPr>
          <p:cNvSpPr/>
          <p:nvPr/>
        </p:nvSpPr>
        <p:spPr>
          <a:xfrm>
            <a:off x="6824871" y="2079918"/>
            <a:ext cx="4320000" cy="2844000"/>
          </a:xfrm>
          <a:prstGeom prst="roundRect">
            <a:avLst>
              <a:gd name="adj" fmla="val 9696"/>
            </a:avLst>
          </a:prstGeom>
          <a:solidFill>
            <a:srgbClr val="FFEBEC"/>
          </a:solidFill>
          <a:ln w="6350">
            <a:solidFill>
              <a:srgbClr val="DF1305"/>
            </a:solidFill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437A4DC-6F67-4220-A210-7CCAC59BB2C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367130" y="3501918"/>
            <a:ext cx="1457741" cy="0"/>
          </a:xfrm>
          <a:prstGeom prst="straightConnector1">
            <a:avLst/>
          </a:prstGeom>
          <a:ln w="19050">
            <a:solidFill>
              <a:srgbClr val="DF1305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61DB69-87B0-4437-B948-D740EE94B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9098" y="1736725"/>
            <a:ext cx="720000" cy="7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6154BF-21C4-4BF2-9D83-1FFDA397F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6887" y="1736725"/>
            <a:ext cx="720000" cy="720000"/>
          </a:xfrm>
          <a:prstGeom prst="rect">
            <a:avLst/>
          </a:prstGeom>
        </p:spPr>
      </p:pic>
      <p:sp>
        <p:nvSpPr>
          <p:cNvPr id="18" name="Номер слайда 4">
            <a:extLst>
              <a:ext uri="{FF2B5EF4-FFF2-40B4-BE49-F238E27FC236}">
                <a16:creationId xmlns:a16="http://schemas.microsoft.com/office/drawing/2014/main" id="{973F500C-8495-43EE-9B90-CAB5C86E3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356350"/>
            <a:ext cx="2743200" cy="365125"/>
          </a:xfrm>
        </p:spPr>
        <p:txBody>
          <a:bodyPr/>
          <a:lstStyle/>
          <a:p>
            <a:fld id="{29C2B615-944F-1843-895B-3126D199D396}" type="slidenum">
              <a:rPr lang="ru-RU" smtClean="0"/>
              <a:t>10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086" y="2612132"/>
            <a:ext cx="4213570" cy="21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1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D274AD3D-366D-4A7E-A759-4949A5F7B274}"/>
              </a:ext>
            </a:extLst>
          </p:cNvPr>
          <p:cNvSpPr/>
          <p:nvPr/>
        </p:nvSpPr>
        <p:spPr>
          <a:xfrm>
            <a:off x="203617" y="1276141"/>
            <a:ext cx="11774905" cy="5581859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B8821A-DEFC-4038-8376-1AFD55E5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</a:rPr>
              <a:t>Трудовые действия/умения/знания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D305822-9604-4474-8B01-35EDB93B5C86}"/>
              </a:ext>
            </a:extLst>
          </p:cNvPr>
          <p:cNvSpPr/>
          <p:nvPr/>
        </p:nvSpPr>
        <p:spPr>
          <a:xfrm>
            <a:off x="1047130" y="2079918"/>
            <a:ext cx="4320000" cy="2844000"/>
          </a:xfrm>
          <a:prstGeom prst="roundRect">
            <a:avLst>
              <a:gd name="adj" fmla="val 10050"/>
            </a:avLst>
          </a:prstGeom>
          <a:solidFill>
            <a:srgbClr val="FFEBEC"/>
          </a:solidFill>
          <a:ln w="6350">
            <a:solidFill>
              <a:srgbClr val="DF1305"/>
            </a:solidFill>
          </a:ln>
          <a:effectLst>
            <a:outerShdw dist="38100" dir="2700000" algn="ctr" rotWithShape="0">
              <a:srgbClr val="F4A39E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Организация документооборота в организации</a:t>
            </a:r>
          </a:p>
        </p:txBody>
      </p:sp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id="{EBD1D6A4-079C-4ACC-AF82-D9C77FB9E0F3}"/>
              </a:ext>
            </a:extLst>
          </p:cNvPr>
          <p:cNvSpPr/>
          <p:nvPr/>
        </p:nvSpPr>
        <p:spPr>
          <a:xfrm>
            <a:off x="6824871" y="2079918"/>
            <a:ext cx="4320000" cy="2844000"/>
          </a:xfrm>
          <a:prstGeom prst="roundRect">
            <a:avLst>
              <a:gd name="adj" fmla="val 9696"/>
            </a:avLst>
          </a:prstGeom>
          <a:solidFill>
            <a:srgbClr val="FFEBEC"/>
          </a:solidFill>
          <a:ln w="6350">
            <a:solidFill>
              <a:srgbClr val="DF1305"/>
            </a:solidFill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437A4DC-6F67-4220-A210-7CCAC59BB2C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367130" y="3501918"/>
            <a:ext cx="1457741" cy="0"/>
          </a:xfrm>
          <a:prstGeom prst="straightConnector1">
            <a:avLst/>
          </a:prstGeom>
          <a:ln w="19050">
            <a:solidFill>
              <a:srgbClr val="DF1305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61DB69-87B0-4437-B948-D740EE94B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9098" y="1736725"/>
            <a:ext cx="720000" cy="7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6154BF-21C4-4BF2-9D83-1FFDA397F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6887" y="1736725"/>
            <a:ext cx="720000" cy="720000"/>
          </a:xfrm>
          <a:prstGeom prst="rect">
            <a:avLst/>
          </a:prstGeom>
        </p:spPr>
      </p:pic>
      <p:sp>
        <p:nvSpPr>
          <p:cNvPr id="18" name="Номер слайда 4">
            <a:extLst>
              <a:ext uri="{FF2B5EF4-FFF2-40B4-BE49-F238E27FC236}">
                <a16:creationId xmlns:a16="http://schemas.microsoft.com/office/drawing/2014/main" id="{973F500C-8495-43EE-9B90-CAB5C86E3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356350"/>
            <a:ext cx="2743200" cy="365125"/>
          </a:xfrm>
        </p:spPr>
        <p:txBody>
          <a:bodyPr/>
          <a:lstStyle/>
          <a:p>
            <a:fld id="{29C2B615-944F-1843-895B-3126D199D396}" type="slidenum">
              <a:rPr lang="ru-RU" smtClean="0"/>
              <a:t>11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808" y="2532519"/>
            <a:ext cx="4108450" cy="22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7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D274AD3D-366D-4A7E-A759-4949A5F7B274}"/>
              </a:ext>
            </a:extLst>
          </p:cNvPr>
          <p:cNvSpPr/>
          <p:nvPr/>
        </p:nvSpPr>
        <p:spPr>
          <a:xfrm>
            <a:off x="203617" y="1276141"/>
            <a:ext cx="11774905" cy="5581859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B8821A-DEFC-4038-8376-1AFD55E5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</a:rPr>
              <a:t>Проектирование, внедрение и развитие СЭД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D305822-9604-4474-8B01-35EDB93B5C86}"/>
              </a:ext>
            </a:extLst>
          </p:cNvPr>
          <p:cNvSpPr/>
          <p:nvPr/>
        </p:nvSpPr>
        <p:spPr>
          <a:xfrm>
            <a:off x="1047130" y="2079918"/>
            <a:ext cx="4320000" cy="2844000"/>
          </a:xfrm>
          <a:prstGeom prst="roundRect">
            <a:avLst>
              <a:gd name="adj" fmla="val 10050"/>
            </a:avLst>
          </a:prstGeom>
          <a:solidFill>
            <a:srgbClr val="FFEBEC"/>
          </a:solidFill>
          <a:ln w="6350">
            <a:solidFill>
              <a:srgbClr val="DF1305"/>
            </a:solidFill>
          </a:ln>
          <a:effectLst>
            <a:outerShdw dist="38100" dir="2700000" algn="ctr" rotWithShape="0">
              <a:srgbClr val="F4A39E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id="{EBD1D6A4-079C-4ACC-AF82-D9C77FB9E0F3}"/>
              </a:ext>
            </a:extLst>
          </p:cNvPr>
          <p:cNvSpPr/>
          <p:nvPr/>
        </p:nvSpPr>
        <p:spPr>
          <a:xfrm>
            <a:off x="6824871" y="2079918"/>
            <a:ext cx="4320000" cy="2844000"/>
          </a:xfrm>
          <a:prstGeom prst="roundRect">
            <a:avLst>
              <a:gd name="adj" fmla="val 9696"/>
            </a:avLst>
          </a:prstGeom>
          <a:solidFill>
            <a:srgbClr val="FFEBEC"/>
          </a:solidFill>
          <a:ln w="6350">
            <a:solidFill>
              <a:srgbClr val="DF1305"/>
            </a:solidFill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437A4DC-6F67-4220-A210-7CCAC59BB2C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367130" y="3501918"/>
            <a:ext cx="1457741" cy="0"/>
          </a:xfrm>
          <a:prstGeom prst="straightConnector1">
            <a:avLst/>
          </a:prstGeom>
          <a:ln w="19050">
            <a:solidFill>
              <a:srgbClr val="DF1305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61DB69-87B0-4437-B948-D740EE94B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9098" y="1736725"/>
            <a:ext cx="720000" cy="7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6154BF-21C4-4BF2-9D83-1FFDA397F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6887" y="1736725"/>
            <a:ext cx="720000" cy="720000"/>
          </a:xfrm>
          <a:prstGeom prst="rect">
            <a:avLst/>
          </a:prstGeom>
        </p:spPr>
      </p:pic>
      <p:sp>
        <p:nvSpPr>
          <p:cNvPr id="18" name="Номер слайда 4">
            <a:extLst>
              <a:ext uri="{FF2B5EF4-FFF2-40B4-BE49-F238E27FC236}">
                <a16:creationId xmlns:a16="http://schemas.microsoft.com/office/drawing/2014/main" id="{973F500C-8495-43EE-9B90-CAB5C86E3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356350"/>
            <a:ext cx="2743200" cy="365125"/>
          </a:xfrm>
        </p:spPr>
        <p:txBody>
          <a:bodyPr/>
          <a:lstStyle/>
          <a:p>
            <a:fld id="{29C2B615-944F-1843-895B-3126D199D396}" type="slidenum">
              <a:rPr lang="ru-RU" smtClean="0"/>
              <a:t>12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574" y="2661773"/>
            <a:ext cx="4133760" cy="838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953" y="3500728"/>
            <a:ext cx="4133760" cy="1014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472" y="2661773"/>
            <a:ext cx="4211317" cy="17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2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D274AD3D-366D-4A7E-A759-4949A5F7B274}"/>
              </a:ext>
            </a:extLst>
          </p:cNvPr>
          <p:cNvSpPr/>
          <p:nvPr/>
        </p:nvSpPr>
        <p:spPr>
          <a:xfrm>
            <a:off x="203617" y="1276141"/>
            <a:ext cx="11774905" cy="5581859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B8821A-DEFC-4038-8376-1AFD55E5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</a:rPr>
              <a:t>Осуществление контроля исполнения документов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D305822-9604-4474-8B01-35EDB93B5C86}"/>
              </a:ext>
            </a:extLst>
          </p:cNvPr>
          <p:cNvSpPr/>
          <p:nvPr/>
        </p:nvSpPr>
        <p:spPr>
          <a:xfrm>
            <a:off x="1047130" y="2079918"/>
            <a:ext cx="4320000" cy="2844000"/>
          </a:xfrm>
          <a:prstGeom prst="roundRect">
            <a:avLst>
              <a:gd name="adj" fmla="val 10050"/>
            </a:avLst>
          </a:prstGeom>
          <a:solidFill>
            <a:srgbClr val="FFEBEC"/>
          </a:solidFill>
          <a:ln w="6350">
            <a:solidFill>
              <a:srgbClr val="DF1305"/>
            </a:solidFill>
          </a:ln>
          <a:effectLst>
            <a:outerShdw dist="38100" dir="2700000" algn="ctr" rotWithShape="0">
              <a:srgbClr val="F4A39E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id="{EBD1D6A4-079C-4ACC-AF82-D9C77FB9E0F3}"/>
              </a:ext>
            </a:extLst>
          </p:cNvPr>
          <p:cNvSpPr/>
          <p:nvPr/>
        </p:nvSpPr>
        <p:spPr>
          <a:xfrm>
            <a:off x="6824871" y="2079918"/>
            <a:ext cx="4320000" cy="2844000"/>
          </a:xfrm>
          <a:prstGeom prst="roundRect">
            <a:avLst>
              <a:gd name="adj" fmla="val 9696"/>
            </a:avLst>
          </a:prstGeom>
          <a:solidFill>
            <a:srgbClr val="FFEBEC"/>
          </a:solidFill>
          <a:ln w="6350">
            <a:solidFill>
              <a:srgbClr val="DF1305"/>
            </a:solidFill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437A4DC-6F67-4220-A210-7CCAC59BB2C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367130" y="3501918"/>
            <a:ext cx="1457741" cy="0"/>
          </a:xfrm>
          <a:prstGeom prst="straightConnector1">
            <a:avLst/>
          </a:prstGeom>
          <a:ln w="19050">
            <a:solidFill>
              <a:srgbClr val="DF1305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61DB69-87B0-4437-B948-D740EE94B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9098" y="1736725"/>
            <a:ext cx="720000" cy="7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6154BF-21C4-4BF2-9D83-1FFDA397F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6887" y="1736725"/>
            <a:ext cx="720000" cy="720000"/>
          </a:xfrm>
          <a:prstGeom prst="rect">
            <a:avLst/>
          </a:prstGeom>
        </p:spPr>
      </p:pic>
      <p:sp>
        <p:nvSpPr>
          <p:cNvPr id="18" name="Номер слайда 4">
            <a:extLst>
              <a:ext uri="{FF2B5EF4-FFF2-40B4-BE49-F238E27FC236}">
                <a16:creationId xmlns:a16="http://schemas.microsoft.com/office/drawing/2014/main" id="{973F500C-8495-43EE-9B90-CAB5C86E3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356350"/>
            <a:ext cx="2743200" cy="365125"/>
          </a:xfrm>
        </p:spPr>
        <p:txBody>
          <a:bodyPr/>
          <a:lstStyle/>
          <a:p>
            <a:fld id="{29C2B615-944F-1843-895B-3126D199D396}" type="slidenum">
              <a:rPr lang="ru-RU" smtClean="0"/>
              <a:t>13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767" y="2705426"/>
            <a:ext cx="4122625" cy="1570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1580" y="2534488"/>
            <a:ext cx="4026582" cy="23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8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D274AD3D-366D-4A7E-A759-4949A5F7B274}"/>
              </a:ext>
            </a:extLst>
          </p:cNvPr>
          <p:cNvSpPr/>
          <p:nvPr/>
        </p:nvSpPr>
        <p:spPr>
          <a:xfrm>
            <a:off x="203617" y="1276141"/>
            <a:ext cx="11774905" cy="5581859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B8821A-DEFC-4038-8376-1AFD55E5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</a:rPr>
              <a:t>Организация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sz="2800" b="1" dirty="0">
                <a:latin typeface="Montserrat" panose="00000500000000000000" pitchFamily="2" charset="-52"/>
              </a:rPr>
              <a:t>хранения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sz="2800" b="1" dirty="0">
                <a:latin typeface="Montserrat" panose="00000500000000000000" pitchFamily="2" charset="-52"/>
              </a:rPr>
              <a:t>документов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D305822-9604-4474-8B01-35EDB93B5C86}"/>
              </a:ext>
            </a:extLst>
          </p:cNvPr>
          <p:cNvSpPr/>
          <p:nvPr/>
        </p:nvSpPr>
        <p:spPr>
          <a:xfrm>
            <a:off x="1047130" y="2079918"/>
            <a:ext cx="4320000" cy="2844000"/>
          </a:xfrm>
          <a:prstGeom prst="roundRect">
            <a:avLst>
              <a:gd name="adj" fmla="val 10050"/>
            </a:avLst>
          </a:prstGeom>
          <a:solidFill>
            <a:srgbClr val="FFEBEC"/>
          </a:solidFill>
          <a:ln w="6350">
            <a:solidFill>
              <a:srgbClr val="DF1305"/>
            </a:solidFill>
          </a:ln>
          <a:effectLst>
            <a:outerShdw dist="38100" dir="2700000" algn="ctr" rotWithShape="0">
              <a:srgbClr val="F4A39E"/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id="{EBD1D6A4-079C-4ACC-AF82-D9C77FB9E0F3}"/>
              </a:ext>
            </a:extLst>
          </p:cNvPr>
          <p:cNvSpPr/>
          <p:nvPr/>
        </p:nvSpPr>
        <p:spPr>
          <a:xfrm>
            <a:off x="6824871" y="2079918"/>
            <a:ext cx="4320000" cy="2844000"/>
          </a:xfrm>
          <a:prstGeom prst="roundRect">
            <a:avLst>
              <a:gd name="adj" fmla="val 9696"/>
            </a:avLst>
          </a:prstGeom>
          <a:solidFill>
            <a:srgbClr val="FFEBEC"/>
          </a:solidFill>
          <a:ln w="6350">
            <a:solidFill>
              <a:srgbClr val="DF1305"/>
            </a:solidFill>
          </a:ln>
          <a:effectLst>
            <a:outerShdw dist="38100" dir="2700000" algn="tl" rotWithShape="0">
              <a:srgbClr val="F4A39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437A4DC-6F67-4220-A210-7CCAC59BB2C7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367130" y="3501918"/>
            <a:ext cx="1457741" cy="0"/>
          </a:xfrm>
          <a:prstGeom prst="straightConnector1">
            <a:avLst/>
          </a:prstGeom>
          <a:ln w="19050">
            <a:solidFill>
              <a:srgbClr val="DF1305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61DB69-87B0-4437-B948-D740EE94B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9098" y="1736725"/>
            <a:ext cx="720000" cy="7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6154BF-21C4-4BF2-9D83-1FFDA397F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6887" y="1736725"/>
            <a:ext cx="720000" cy="720000"/>
          </a:xfrm>
          <a:prstGeom prst="rect">
            <a:avLst/>
          </a:prstGeom>
        </p:spPr>
      </p:pic>
      <p:sp>
        <p:nvSpPr>
          <p:cNvPr id="18" name="Номер слайда 4">
            <a:extLst>
              <a:ext uri="{FF2B5EF4-FFF2-40B4-BE49-F238E27FC236}">
                <a16:creationId xmlns:a16="http://schemas.microsoft.com/office/drawing/2014/main" id="{973F500C-8495-43EE-9B90-CAB5C86E3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356350"/>
            <a:ext cx="2743200" cy="365125"/>
          </a:xfrm>
        </p:spPr>
        <p:txBody>
          <a:bodyPr/>
          <a:lstStyle/>
          <a:p>
            <a:fld id="{29C2B615-944F-1843-895B-3126D199D396}" type="slidenum">
              <a:rPr lang="ru-RU" smtClean="0"/>
              <a:t>14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329" y="2799918"/>
            <a:ext cx="4217602" cy="1211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070" y="2720411"/>
            <a:ext cx="4207825" cy="16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9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>
                <a:latin typeface="Montserrat" panose="00000500000000000000" pitchFamily="2" charset="-52"/>
                <a:ea typeface="+mn-ea"/>
                <a:cs typeface="+mn-cs"/>
              </a:rPr>
              <a:t>Профстандарты</a:t>
            </a:r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2800" b="1" dirty="0">
                <a:latin typeface="Montserrat" panose="00000500000000000000" pitchFamily="2" charset="-52"/>
              </a:rPr>
              <a:t>специалистов по управлению документами</a:t>
            </a:r>
            <a:endParaRPr lang="ru-RU" sz="2800" b="1" dirty="0"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158" y="1824932"/>
            <a:ext cx="4491038" cy="539353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Руководитель подразделения управления информацией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5741" y="2499639"/>
            <a:ext cx="4429125" cy="540544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Специалист по качеству информации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66195" y="4400393"/>
            <a:ext cx="4105275" cy="702469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Оператор информационных систем и ресурсов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4507" y="5675990"/>
            <a:ext cx="6628653" cy="898465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Профессиональный стандарт Специалиста по анализу данных </a:t>
            </a:r>
            <a:r>
              <a:rPr lang="ru-RU" sz="2000" b="1" dirty="0">
                <a:solidFill>
                  <a:srgbClr val="FF0000"/>
                </a:solidFill>
                <a:latin typeface="Montserrat" panose="00000500000000000000" pitchFamily="2" charset="-52"/>
              </a:rPr>
              <a:t>ПРОЕКТ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96772" y="3797088"/>
            <a:ext cx="4228776" cy="479991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Специалист по данным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17302" y="3133100"/>
            <a:ext cx="4536425" cy="549088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Специалист по ведению НСИ</a:t>
            </a:r>
          </a:p>
        </p:txBody>
      </p:sp>
    </p:spTree>
    <p:extLst>
      <p:ext uri="{BB962C8B-B14F-4D97-AF65-F5344CB8AC3E}">
        <p14:creationId xmlns:p14="http://schemas.microsoft.com/office/powerpoint/2010/main" val="71479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Основные блоки компетенций</a:t>
            </a:r>
          </a:p>
        </p:txBody>
      </p:sp>
      <p:sp>
        <p:nvSpPr>
          <p:cNvPr id="4" name="Google Shape;75;p17"/>
          <p:cNvSpPr>
            <a:spLocks noChangeArrowheads="1"/>
          </p:cNvSpPr>
          <p:nvPr/>
        </p:nvSpPr>
        <p:spPr bwMode="auto">
          <a:xfrm flipV="1">
            <a:off x="796538" y="1939894"/>
            <a:ext cx="6245197" cy="3777242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 anchor="ctr"/>
          <a:lstStyle>
            <a:lvl1pPr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936625" indent="-360363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439863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2016125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592388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30495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35067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9639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44211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905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1872" y="210349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Montserrat" panose="00000500000000000000" pitchFamily="2" charset="-52"/>
              </a:rPr>
              <a:t>Профессионально-технические компетенции</a:t>
            </a:r>
            <a:br>
              <a:rPr lang="ru-RU" sz="1400" b="1" dirty="0">
                <a:solidFill>
                  <a:srgbClr val="FF0000"/>
                </a:solidFill>
                <a:latin typeface="Montserrat" panose="00000500000000000000" pitchFamily="2" charset="-52"/>
              </a:rPr>
            </a:br>
            <a:endParaRPr lang="ru-RU" sz="14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latin typeface="Montserrat" panose="00000500000000000000" pitchFamily="2" charset="-52"/>
              </a:rPr>
              <a:t>- Делопроизводство и документооборот: 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технологии бумажного и электронного документооборота.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i="1" dirty="0">
                <a:latin typeface="Montserrat" panose="00000500000000000000" pitchFamily="2" charset="-52"/>
              </a:rPr>
              <a:t>Применение: </a:t>
            </a:r>
            <a:r>
              <a:rPr lang="ru-RU" sz="1400" dirty="0">
                <a:latin typeface="Montserrat" panose="00000500000000000000" pitchFamily="2" charset="-52"/>
              </a:rPr>
              <a:t>корректный учет документов, соблюдение сроков исполнения, формирование документального фонда.</a:t>
            </a:r>
          </a:p>
          <a:p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- Архивное дело и требования к хранению: 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знание сроков хранения, правил хранения документов.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i="1" dirty="0">
                <a:latin typeface="Montserrat" panose="00000500000000000000" pitchFamily="2" charset="-52"/>
              </a:rPr>
              <a:t>Применение: </a:t>
            </a:r>
            <a:r>
              <a:rPr lang="ru-RU" sz="1400" dirty="0">
                <a:latin typeface="Montserrat" panose="00000500000000000000" pitchFamily="2" charset="-52"/>
              </a:rPr>
              <a:t>формирование сдаточных и архивных описей, подготовка бумажных документов к сдаче в архив.</a:t>
            </a:r>
          </a:p>
          <a:p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- Форматы электронных документов: 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XML, PDF/A, привязка метаданных, электронные подписи.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i="1" dirty="0">
                <a:latin typeface="Montserrat" panose="00000500000000000000" pitchFamily="2" charset="-52"/>
              </a:rPr>
              <a:t>Применение: </a:t>
            </a:r>
            <a:r>
              <a:rPr lang="ru-RU" sz="1400" dirty="0">
                <a:latin typeface="Montserrat" panose="00000500000000000000" pitchFamily="2" charset="-52"/>
              </a:rPr>
              <a:t>подготовка корректных электронных пакетов для внешних и внутренних обменов.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35" y="3619515"/>
            <a:ext cx="4912081" cy="29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3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5;p17"/>
          <p:cNvSpPr>
            <a:spLocks noChangeArrowheads="1"/>
          </p:cNvSpPr>
          <p:nvPr/>
        </p:nvSpPr>
        <p:spPr bwMode="auto">
          <a:xfrm flipV="1">
            <a:off x="4577343" y="4515464"/>
            <a:ext cx="7187013" cy="2302528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 anchor="ctr"/>
          <a:lstStyle>
            <a:lvl1pPr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936625" indent="-360363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439863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2016125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592388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30495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35067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9639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44211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905">
              <a:solidFill>
                <a:srgbClr val="0070C0"/>
              </a:solidFill>
            </a:endParaRPr>
          </a:p>
        </p:txBody>
      </p:sp>
      <p:sp>
        <p:nvSpPr>
          <p:cNvPr id="7" name="Google Shape;75;p17"/>
          <p:cNvSpPr>
            <a:spLocks noChangeArrowheads="1"/>
          </p:cNvSpPr>
          <p:nvPr/>
        </p:nvSpPr>
        <p:spPr bwMode="auto">
          <a:xfrm flipV="1">
            <a:off x="274227" y="1840900"/>
            <a:ext cx="6616708" cy="2634558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 anchor="ctr"/>
          <a:lstStyle>
            <a:lvl1pPr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936625" indent="-360363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439863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2016125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592388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30495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35067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9639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44211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905">
              <a:solidFill>
                <a:srgbClr val="0070C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Основные блоки компетенций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4581" y="188090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</a:rPr>
              <a:t>Юридические и нормативные знания</a:t>
            </a:r>
            <a:br>
              <a:rPr lang="ru-RU" sz="1600" dirty="0">
                <a:solidFill>
                  <a:srgbClr val="FF0000"/>
                </a:solidFill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Знание требований по делопроизводству и архивному делу (локальные регламенты, корпоративные политики).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Понимание требований по защите персональных данных и информационной безопасности (основы).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400" i="1" dirty="0">
                <a:latin typeface="Montserrat" panose="00000500000000000000" pitchFamily="2" charset="-52"/>
              </a:rPr>
              <a:t>Применение: </a:t>
            </a:r>
            <a:r>
              <a:rPr lang="ru-RU" sz="1600" dirty="0">
                <a:latin typeface="Montserrat" panose="00000500000000000000" pitchFamily="2" charset="-52"/>
              </a:rPr>
              <a:t>корректная обработка и хранение персональных данных, участие в подготовке регламентов.</a:t>
            </a:r>
            <a:br>
              <a:rPr lang="ru-RU" sz="1600" dirty="0">
                <a:latin typeface="Montserrat" panose="00000500000000000000" pitchFamily="2" charset="-52"/>
              </a:rPr>
            </a:b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5286" y="4515464"/>
            <a:ext cx="68590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</a:rPr>
              <a:t>Цифровые навыки</a:t>
            </a:r>
            <a:b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Работа в СЭД: настройка маршрутов, шаблонов, поиск.</a:t>
            </a:r>
          </a:p>
          <a:p>
            <a:r>
              <a:rPr lang="ru-RU" sz="1600" dirty="0">
                <a:latin typeface="Montserrat" panose="00000500000000000000" pitchFamily="2" charset="-52"/>
              </a:rPr>
              <a:t>- Работа в СХЭД: прием документов, распределение по архивным описям, ведение справочников.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Сканирование, обработка сканов, </a:t>
            </a:r>
            <a:r>
              <a:rPr lang="ru-RU" sz="1600" dirty="0" err="1">
                <a:latin typeface="Montserrat" panose="00000500000000000000" pitchFamily="2" charset="-52"/>
              </a:rPr>
              <a:t>модерация</a:t>
            </a:r>
            <a:r>
              <a:rPr lang="ru-RU" sz="1600" dirty="0">
                <a:latin typeface="Montserrat" panose="00000500000000000000" pitchFamily="2" charset="-52"/>
              </a:rPr>
              <a:t> качества изображений.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Аналитика данных: отчеты в СЭД, </a:t>
            </a:r>
            <a:r>
              <a:rPr lang="ru-RU" sz="1600" dirty="0" err="1">
                <a:latin typeface="Montserrat" panose="00000500000000000000" pitchFamily="2" charset="-52"/>
              </a:rPr>
              <a:t>Excel</a:t>
            </a:r>
            <a:r>
              <a:rPr lang="ru-RU" sz="1600" dirty="0">
                <a:latin typeface="Montserrat" panose="00000500000000000000" pitchFamily="2" charset="-52"/>
              </a:rPr>
              <a:t>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400" i="1" dirty="0">
                <a:latin typeface="Montserrat" panose="00000500000000000000" pitchFamily="2" charset="-52"/>
              </a:rPr>
              <a:t>Применение: </a:t>
            </a:r>
            <a:r>
              <a:rPr lang="ru-RU" sz="1600" dirty="0">
                <a:latin typeface="Montserrat" panose="00000500000000000000" pitchFamily="2" charset="-52"/>
              </a:rPr>
              <a:t>ускорение регистрации, поиска, уменьшение ошибок, статистика по исполнению.</a:t>
            </a:r>
            <a:br>
              <a:rPr lang="ru-RU" sz="1600" dirty="0">
                <a:latin typeface="Montserrat" panose="00000500000000000000" pitchFamily="2" charset="-52"/>
              </a:rPr>
            </a:br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722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Основные блоки компетенций</a:t>
            </a:r>
          </a:p>
        </p:txBody>
      </p:sp>
      <p:sp>
        <p:nvSpPr>
          <p:cNvPr id="3" name="Google Shape;75;p17"/>
          <p:cNvSpPr>
            <a:spLocks noChangeArrowheads="1"/>
          </p:cNvSpPr>
          <p:nvPr/>
        </p:nvSpPr>
        <p:spPr bwMode="auto">
          <a:xfrm flipV="1">
            <a:off x="452780" y="1898351"/>
            <a:ext cx="6537680" cy="2126718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 anchor="ctr"/>
          <a:lstStyle>
            <a:lvl1pPr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936625" indent="-360363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439863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2016125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592388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30495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35067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9639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44211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905">
              <a:solidFill>
                <a:srgbClr val="0070C0"/>
              </a:solidFill>
            </a:endParaRPr>
          </a:p>
        </p:txBody>
      </p:sp>
      <p:sp>
        <p:nvSpPr>
          <p:cNvPr id="4" name="Google Shape;75;p17"/>
          <p:cNvSpPr>
            <a:spLocks noChangeArrowheads="1"/>
          </p:cNvSpPr>
          <p:nvPr/>
        </p:nvSpPr>
        <p:spPr bwMode="auto">
          <a:xfrm flipV="1">
            <a:off x="4956562" y="4201825"/>
            <a:ext cx="6365646" cy="2176835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 anchor="ctr"/>
          <a:lstStyle>
            <a:lvl1pPr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936625" indent="-360363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439863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2016125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592388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30495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35067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9639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44211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905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134" y="207510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</a:rPr>
              <a:t>Информационная безопасность и управление рисками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Правила доступа к документам, шифрование, работа с ЭП, резервное копирование.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Умение работать с документами ограниченного доступа.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400" i="1" dirty="0">
                <a:latin typeface="Montserrat" panose="00000500000000000000" pitchFamily="2" charset="-52"/>
              </a:rPr>
              <a:t>Применение: </a:t>
            </a:r>
            <a:r>
              <a:rPr lang="ru-RU" sz="1600" dirty="0">
                <a:latin typeface="Montserrat" panose="00000500000000000000" pitchFamily="2" charset="-52"/>
              </a:rPr>
              <a:t>минимизация утечек, участие в инцидент-менеджменте.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6208" y="431655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</a:rPr>
              <a:t>Процессное мышление</a:t>
            </a:r>
            <a:br>
              <a:rPr lang="ru-RU" sz="1600" dirty="0">
                <a:solidFill>
                  <a:srgbClr val="FF0000"/>
                </a:solidFill>
                <a:latin typeface="Montserrat" panose="00000500000000000000" pitchFamily="2" charset="-52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>
                <a:latin typeface="Montserrat" panose="00000500000000000000" pitchFamily="2" charset="-52"/>
              </a:rPr>
              <a:t>Разработка и оптимизация бизнес-процессов делопроизводства, схематизация процессов.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Стандартизация и регламентация (SLA, KPI, инструкции).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400" i="1" dirty="0">
                <a:latin typeface="Montserrat" panose="00000500000000000000" pitchFamily="2" charset="-52"/>
              </a:rPr>
              <a:t>Применение: </a:t>
            </a:r>
            <a:r>
              <a:rPr lang="ru-RU" sz="1600" dirty="0">
                <a:latin typeface="Montserrat" panose="00000500000000000000" pitchFamily="2" charset="-52"/>
              </a:rPr>
              <a:t>сниженные сроки обработки, прозрачность потоков, KPI-мониторинг.</a:t>
            </a:r>
            <a:br>
              <a:rPr lang="ru-RU" sz="1600" dirty="0">
                <a:latin typeface="Montserrat" panose="00000500000000000000" pitchFamily="2" charset="-52"/>
              </a:rPr>
            </a:br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683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17"/>
          <p:cNvSpPr>
            <a:spLocks noChangeArrowheads="1"/>
          </p:cNvSpPr>
          <p:nvPr/>
        </p:nvSpPr>
        <p:spPr bwMode="auto">
          <a:xfrm flipV="1">
            <a:off x="580967" y="1906897"/>
            <a:ext cx="6616708" cy="2634558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 anchor="ctr"/>
          <a:lstStyle>
            <a:lvl1pPr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936625" indent="-360363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439863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2016125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592388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30495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35067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9639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44211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905">
              <a:solidFill>
                <a:srgbClr val="0070C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Основные блоки компетенций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6119" y="1906897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</a:rPr>
              <a:t>Софт-</a:t>
            </a:r>
            <a:r>
              <a:rPr lang="ru-RU" sz="1600" b="1" dirty="0" err="1">
                <a:solidFill>
                  <a:srgbClr val="FF0000"/>
                </a:solidFill>
                <a:latin typeface="Montserrat" panose="00000500000000000000" pitchFamily="2" charset="-52"/>
              </a:rPr>
              <a:t>скиллы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Внимание к деталям; ответственность и дисциплина.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Коммуникация и </a:t>
            </a:r>
            <a:r>
              <a:rPr lang="ru-RU" sz="1600" dirty="0" err="1">
                <a:latin typeface="Montserrat" panose="00000500000000000000" pitchFamily="2" charset="-52"/>
              </a:rPr>
              <a:t>сервисность</a:t>
            </a:r>
            <a:r>
              <a:rPr lang="ru-RU" sz="1600" dirty="0">
                <a:latin typeface="Montserrat" panose="00000500000000000000" pitchFamily="2" charset="-52"/>
              </a:rPr>
              <a:t>: умение взаимодействовать с внутренними клиентами.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Тайм-менеджмент и </a:t>
            </a:r>
            <a:r>
              <a:rPr lang="ru-RU" sz="1600" dirty="0" err="1">
                <a:latin typeface="Montserrat" panose="00000500000000000000" pitchFamily="2" charset="-52"/>
              </a:rPr>
              <a:t>приоритизация</a:t>
            </a:r>
            <a:r>
              <a:rPr lang="ru-RU" sz="1600" dirty="0">
                <a:latin typeface="Montserrat" panose="00000500000000000000" pitchFamily="2" charset="-52"/>
              </a:rPr>
              <a:t>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Адаптивность и готовность к обучению (новые системы и правила).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400" i="1" dirty="0">
                <a:latin typeface="Montserrat" panose="00000500000000000000" pitchFamily="2" charset="-52"/>
              </a:rPr>
              <a:t>Применение: </a:t>
            </a:r>
            <a:r>
              <a:rPr lang="ru-RU" sz="1600" dirty="0">
                <a:latin typeface="Montserrat" panose="00000500000000000000" pitchFamily="2" charset="-52"/>
              </a:rPr>
              <a:t>повышенная удовлетворённость пользователей и меньше ошибок.</a:t>
            </a:r>
            <a:br>
              <a:rPr lang="ru-RU" sz="1600" dirty="0">
                <a:latin typeface="Montserrat" panose="00000500000000000000" pitchFamily="2" charset="-52"/>
              </a:rPr>
            </a:b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5" name="Google Shape;75;p17"/>
          <p:cNvSpPr>
            <a:spLocks noChangeArrowheads="1"/>
          </p:cNvSpPr>
          <p:nvPr/>
        </p:nvSpPr>
        <p:spPr bwMode="auto">
          <a:xfrm flipV="1">
            <a:off x="5734228" y="4507780"/>
            <a:ext cx="5870961" cy="1854162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 anchor="ctr"/>
          <a:lstStyle>
            <a:lvl1pPr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936625" indent="-360363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439863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2016125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592388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30495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35067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9639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44211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905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1777" y="47499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Montserrat" panose="00000500000000000000" pitchFamily="2" charset="-52"/>
              </a:rPr>
              <a:t>Лидерские и управленческие навыки (для руководителей служб)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Управление командой, управление изменениями, проектное управление.</a:t>
            </a:r>
            <a:br>
              <a:rPr lang="ru-RU" sz="1600" dirty="0">
                <a:latin typeface="Montserrat" panose="00000500000000000000" pitchFamily="2" charset="-52"/>
              </a:rPr>
            </a:br>
            <a:r>
              <a:rPr lang="ru-RU" sz="1600" dirty="0">
                <a:latin typeface="Montserrat" panose="00000500000000000000" pitchFamily="2" charset="-52"/>
              </a:rPr>
              <a:t>- Контроль качества и внутренние аудиты.</a:t>
            </a:r>
            <a:br>
              <a:rPr lang="ru-RU" sz="1600" dirty="0">
                <a:latin typeface="Montserrat" panose="00000500000000000000" pitchFamily="2" charset="-52"/>
              </a:rPr>
            </a:br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4606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</a:rPr>
              <a:t>Функции службы делопроизводства</a:t>
            </a:r>
            <a:br>
              <a:rPr lang="ru-RU" sz="2800" b="1" dirty="0">
                <a:latin typeface="Montserrat" panose="00000500000000000000" pitchFamily="2" charset="-52"/>
              </a:rPr>
            </a:br>
            <a:r>
              <a:rPr lang="ru-RU" sz="2800" b="1" dirty="0">
                <a:latin typeface="Montserrat" panose="00000500000000000000" pitchFamily="2" charset="-52"/>
              </a:rPr>
              <a:t>и Архива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43682" y="2977088"/>
            <a:ext cx="3143615" cy="539353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Технологические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466" y="3947619"/>
            <a:ext cx="3218058" cy="540544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Организационные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7030" y="4914549"/>
            <a:ext cx="3009832" cy="540544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Контрольные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53178" y="5955228"/>
            <a:ext cx="2808684" cy="539353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Методические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1160" y="1955348"/>
            <a:ext cx="512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Montserrat" panose="00000500000000000000" pitchFamily="2" charset="-52"/>
              </a:rPr>
              <a:t>Служба делопроизводства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33160" y="2394810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Montserrat" panose="00000500000000000000" pitchFamily="2" charset="-52"/>
              </a:rPr>
              <a:t>Архив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2812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Организационное проектирование работы служб делопроизводства и архива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C55B3-3D0A-4CD4-9E3A-EA5CDF8E6972}"/>
              </a:ext>
            </a:extLst>
          </p:cNvPr>
          <p:cNvSpPr txBox="1">
            <a:spLocks noChangeArrowheads="1"/>
          </p:cNvSpPr>
          <p:nvPr/>
        </p:nvSpPr>
        <p:spPr>
          <a:xfrm>
            <a:off x="5511160" y="3058759"/>
            <a:ext cx="5256178" cy="28090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Montserrat" panose="00000500000000000000" pitchFamily="2" charset="-52"/>
              </a:rPr>
              <a:t>Типовые организационные документы службы делопроизводства и архива: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2000" dirty="0">
              <a:latin typeface="Montserrat" panose="00000500000000000000" pitchFamily="2" charset="-52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2000" dirty="0">
                <a:latin typeface="Montserrat" panose="00000500000000000000" pitchFamily="2" charset="-52"/>
              </a:rPr>
              <a:t>Положение о службе делопроизводства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000" dirty="0">
                <a:latin typeface="Montserrat" panose="00000500000000000000" pitchFamily="2" charset="-52"/>
              </a:rPr>
              <a:t>Положение об Архиве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000" dirty="0">
                <a:latin typeface="Montserrat" panose="00000500000000000000" pitchFamily="2" charset="-52"/>
              </a:rPr>
              <a:t>Должностная инструкция сотрудников службы делопроизводства (7)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000" dirty="0">
                <a:latin typeface="Montserrat" panose="00000500000000000000" pitchFamily="2" charset="-52"/>
              </a:rPr>
              <a:t>Должностная инструкция сотрудников службы архива (5)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670" y="2003844"/>
            <a:ext cx="5540758" cy="554075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CE6634-C05D-4664-8C54-56B802316098}"/>
              </a:ext>
            </a:extLst>
          </p:cNvPr>
          <p:cNvSpPr/>
          <p:nvPr/>
        </p:nvSpPr>
        <p:spPr>
          <a:xfrm>
            <a:off x="4598634" y="2092689"/>
            <a:ext cx="3826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Montserrat" panose="00000500000000000000" pitchFamily="2" charset="-52"/>
              </a:rPr>
              <a:t>В продаже на 1с-</a:t>
            </a:r>
            <a:r>
              <a:rPr lang="en-US" altLang="ru-RU" sz="2000" b="1" dirty="0">
                <a:solidFill>
                  <a:srgbClr val="FF0000"/>
                </a:solidFill>
                <a:latin typeface="Montserrat" panose="00000500000000000000" pitchFamily="2" charset="-52"/>
              </a:rPr>
              <a:t>interes.ru</a:t>
            </a:r>
            <a:endParaRPr lang="ru-RU" sz="20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805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Как развивать компетенции?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1" y="1952610"/>
            <a:ext cx="5195888" cy="26638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17" y="3003744"/>
            <a:ext cx="4568825" cy="29527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46" y="4016542"/>
            <a:ext cx="4730443" cy="2745606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88" y="2054907"/>
            <a:ext cx="22367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811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Как </a:t>
            </a:r>
            <a:r>
              <a:rPr lang="ru-RU" sz="2800" b="1" dirty="0">
                <a:latin typeface="Montserrat" panose="00000500000000000000" pitchFamily="2" charset="-52"/>
              </a:rPr>
              <a:t>развивать</a:t>
            </a:r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 компетенции?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75" y="1867371"/>
            <a:ext cx="7939820" cy="30275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492" y="2975105"/>
            <a:ext cx="6393965" cy="366873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16516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Как </a:t>
            </a:r>
            <a:r>
              <a:rPr lang="ru-RU" sz="2800" b="1" dirty="0">
                <a:latin typeface="Montserrat" panose="00000500000000000000" pitchFamily="2" charset="-52"/>
              </a:rPr>
              <a:t>развивать</a:t>
            </a:r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 компетенции?</a:t>
            </a:r>
          </a:p>
        </p:txBody>
      </p:sp>
      <p:sp>
        <p:nvSpPr>
          <p:cNvPr id="5" name="Объект 2"/>
          <p:cNvSpPr txBox="1">
            <a:spLocks noChangeArrowheads="1"/>
          </p:cNvSpPr>
          <p:nvPr/>
        </p:nvSpPr>
        <p:spPr>
          <a:xfrm>
            <a:off x="562139" y="1811219"/>
            <a:ext cx="10733087" cy="3889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dirty="0">
                <a:latin typeface="Montserrat" panose="00000500000000000000" pitchFamily="2" charset="-52"/>
              </a:rPr>
              <a:t>читать наши публикации в журнале «Секретарь-референт»</a:t>
            </a:r>
          </a:p>
          <a:p>
            <a:r>
              <a:rPr lang="ru-RU" altLang="ru-RU" sz="2000" dirty="0">
                <a:latin typeface="Montserrat" panose="00000500000000000000" pitchFamily="2" charset="-52"/>
              </a:rPr>
              <a:t>участвовать в мероприятиях Ассоциации специалистов в сфере управления документами (АСУД):</a:t>
            </a:r>
          </a:p>
          <a:p>
            <a:pPr marL="0" indent="0">
              <a:buNone/>
            </a:pPr>
            <a:r>
              <a:rPr lang="ru-RU" altLang="ru-RU" sz="2000" dirty="0">
                <a:latin typeface="Montserrat" panose="00000500000000000000" pitchFamily="2" charset="-52"/>
              </a:rPr>
              <a:t>	Форум «Архивы-2026» 21-22 мая 2026 г.</a:t>
            </a:r>
          </a:p>
          <a:p>
            <a:pPr marL="0" indent="0">
              <a:buNone/>
            </a:pPr>
            <a:r>
              <a:rPr lang="ru-RU" altLang="ru-RU" sz="2000" dirty="0">
                <a:latin typeface="Montserrat" panose="00000500000000000000" pitchFamily="2" charset="-52"/>
              </a:rPr>
              <a:t>	Марафон мастер-классов 23 декабря 2026 г.</a:t>
            </a:r>
          </a:p>
          <a:p>
            <a:pPr marL="0" indent="0">
              <a:buNone/>
            </a:pPr>
            <a:endParaRPr lang="ru-RU" altLang="ru-RU" sz="2000" dirty="0">
              <a:latin typeface="Montserrat" panose="00000500000000000000" pitchFamily="2" charset="-52"/>
            </a:endParaRPr>
          </a:p>
          <a:p>
            <a:r>
              <a:rPr lang="ru-RU" altLang="ru-RU" sz="2000" dirty="0">
                <a:latin typeface="Montserrat" panose="00000500000000000000" pitchFamily="2" charset="-52"/>
              </a:rPr>
              <a:t>получить консультации в </a:t>
            </a:r>
            <a:r>
              <a:rPr lang="en-US" altLang="ru-RU" sz="2000" dirty="0">
                <a:latin typeface="Montserrat" panose="00000500000000000000" pitchFamily="2" charset="-52"/>
              </a:rPr>
              <a:t>telegram</a:t>
            </a:r>
            <a:r>
              <a:rPr lang="ru-RU" altLang="ru-RU" sz="2000" dirty="0">
                <a:latin typeface="Montserrat" panose="00000500000000000000" pitchFamily="2" charset="-52"/>
              </a:rPr>
              <a:t>-</a:t>
            </a:r>
            <a:r>
              <a:rPr lang="en-US" altLang="ru-RU" sz="2000" dirty="0">
                <a:latin typeface="Montserrat" panose="00000500000000000000" pitchFamily="2" charset="-52"/>
              </a:rPr>
              <a:t>chat</a:t>
            </a:r>
            <a:r>
              <a:rPr lang="ru-RU" altLang="ru-RU" sz="2000" dirty="0">
                <a:latin typeface="Montserrat" panose="00000500000000000000" pitchFamily="2" charset="-52"/>
              </a:rPr>
              <a:t> 1С:ДО </a:t>
            </a:r>
          </a:p>
          <a:p>
            <a:r>
              <a:rPr lang="ru-RU" altLang="ru-RU" sz="2000" dirty="0">
                <a:latin typeface="Montserrat" panose="00000500000000000000" pitchFamily="2" charset="-52"/>
              </a:rPr>
              <a:t>получить ответы на вопросы на </a:t>
            </a:r>
            <a:r>
              <a:rPr lang="en-US" altLang="ru-RU" sz="2000" dirty="0">
                <a:latin typeface="Montserrat" panose="00000500000000000000" pitchFamily="2" charset="-52"/>
                <a:hlinkClick r:id="rId2"/>
              </a:rPr>
              <a:t>doc@1c.ru</a:t>
            </a:r>
            <a:endParaRPr lang="ru-RU" altLang="ru-RU" sz="20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altLang="ru-RU" sz="2000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00" y="3735845"/>
            <a:ext cx="1743572" cy="174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530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Как </a:t>
            </a:r>
            <a:r>
              <a:rPr lang="ru-RU" sz="2800" b="1" dirty="0">
                <a:latin typeface="Montserrat" panose="00000500000000000000" pitchFamily="2" charset="-52"/>
              </a:rPr>
              <a:t>развивать</a:t>
            </a:r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 компетенции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5A283B-7700-4984-9571-969AEADC7257}"/>
              </a:ext>
            </a:extLst>
          </p:cNvPr>
          <p:cNvSpPr/>
          <p:nvPr/>
        </p:nvSpPr>
        <p:spPr>
          <a:xfrm>
            <a:off x="739671" y="1798297"/>
            <a:ext cx="680085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Montserrat" panose="00000500000000000000" pitchFamily="2" charset="-52"/>
              </a:rPr>
              <a:t>Экзамен 1С:Профессионал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1600" b="0" dirty="0">
                <a:solidFill>
                  <a:schemeClr val="tx1"/>
                </a:solidFill>
                <a:latin typeface="+mn-lt"/>
                <a:hlinkClick r:id="rId2" tooltip="https://uc1.1c.ru/ekzameny-1s/prof/"/>
              </a:rPr>
              <a:t>https://uc1.1c.ru/ekzameny-1s/prof/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br>
              <a:rPr lang="ru-RU" sz="1600" b="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latin typeface="Montserrat" panose="00000500000000000000" pitchFamily="2" charset="-52"/>
              </a:rPr>
              <a:t>Для подготовки к экзамену: </a:t>
            </a: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latin typeface="Montserrat" panose="00000500000000000000" pitchFamily="2" charset="-52"/>
              </a:rPr>
              <a:t>Книга с вопросами в печатном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1600" b="0" dirty="0">
                <a:solidFill>
                  <a:schemeClr val="tx1"/>
                </a:solidFill>
                <a:latin typeface="+mn-lt"/>
                <a:hlinkClick r:id="rId3" tooltip="https://www.1c-interes.ru/catalog/knigi/kompl_vopr_sert_ekzam_po_teorii_dokumentatsionnogo_obespecheniya_upravleniya_i_metodologii_upravleni/"/>
              </a:rPr>
              <a:t>https://www.1c-interes.ru/catalog/knigi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latin typeface="Montserrat" panose="00000500000000000000" pitchFamily="2" charset="-52"/>
              </a:rPr>
              <a:t>или электронном виде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1600" b="0" dirty="0">
                <a:solidFill>
                  <a:schemeClr val="tx1"/>
                </a:solidFill>
                <a:latin typeface="+mn-lt"/>
                <a:hlinkClick r:id="rId4" tooltip="https://uc1.1c.ru/catalog/el-knigi/"/>
              </a:rPr>
              <a:t>https://uc1.1c.ru/catalog/el-knigi/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>
              <a:defRPr/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latin typeface="Montserrat" panose="00000500000000000000" pitchFamily="2" charset="-52"/>
              </a:rPr>
              <a:t>Мобильный тренажер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1600" b="0" dirty="0">
                <a:solidFill>
                  <a:schemeClr val="tx1"/>
                </a:solidFill>
                <a:latin typeface="+mn-lt"/>
                <a:hlinkClick r:id="rId5" tooltip="https://uc1.1c.ru/mobile/"/>
              </a:rPr>
              <a:t>https://uc1.1c.ru/mobile/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latin typeface="Montserrat" panose="00000500000000000000" pitchFamily="2" charset="-52"/>
              </a:rPr>
              <a:t>Бесплатное учебное тестирование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>
              <a:defRPr/>
            </a:pPr>
            <a:r>
              <a:rPr lang="ru-RU" sz="1600" b="0" dirty="0">
                <a:solidFill>
                  <a:schemeClr val="tx1"/>
                </a:solidFill>
                <a:latin typeface="+mn-lt"/>
                <a:hlinkClick r:id="rId6" tooltip="https://uc1.1c.ru/uchebnoe-testirovanie/"/>
              </a:rPr>
              <a:t>https://uc1.1c.ru/uchebnoe-testirovanie/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>
              <a:defRPr/>
            </a:pP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ru-RU" sz="1600" dirty="0">
                <a:latin typeface="Montserrat" panose="00000500000000000000" pitchFamily="2" charset="-52"/>
              </a:rPr>
              <a:t>Платное учебное тестирование</a:t>
            </a:r>
            <a:r>
              <a:rPr lang="ru-RU" sz="1600" b="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>
              <a:defRPr/>
            </a:pPr>
            <a:r>
              <a:rPr lang="ru-RU" sz="1600" b="0" dirty="0">
                <a:solidFill>
                  <a:schemeClr val="tx1"/>
                </a:solidFill>
                <a:latin typeface="+mn-lt"/>
                <a:hlinkClick r:id="rId7" tooltip="https://uc1.1c.ru/course/platnoe-1s-uchebnoe-testirovanie/"/>
              </a:rPr>
              <a:t>https://uc1.1c.ru/course/platnoe-1s-uchebnoe-testirovanie/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br>
              <a:rPr lang="ru-RU" sz="1200" dirty="0"/>
            </a:br>
            <a:endParaRPr lang="ru-RU" altLang="ru-RU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 descr="https://uc1.1c.ru/images/112=komplekt-voprosov-sertifikatsionnogo-ekzamena-po-teorii-dokumentatsionnogo-obespecheniya-upravleniya-i-metodologii-upravleniya-dokumentami-s-primerami-reshenij-izdanie-2-avgust-2023/ee35e7c782791419f29316f183d5d6d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269" y="1984374"/>
            <a:ext cx="280828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4279455" y="6360923"/>
            <a:ext cx="482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Сертифицированы 300+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462235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47"/>
            <a:ext cx="12191937" cy="6857107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40" y="179998"/>
            <a:ext cx="11804588" cy="6488855"/>
          </a:xfrm>
          <a:prstGeom prst="rect">
            <a:avLst/>
          </a:prstGeom>
        </p:spPr>
      </p:pic>
      <p:pic>
        <p:nvPicPr>
          <p:cNvPr id="4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9425" y="1530597"/>
            <a:ext cx="5152996" cy="2158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499"/>
              </a:lnSpc>
            </a:pPr>
            <a:r>
              <a:rPr lang="en-US" sz="5999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rPr>
              <a:t>Благодарим за внимание!</a:t>
            </a:r>
            <a:endParaRPr lang="en-US" sz="59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27867" y="4349630"/>
            <a:ext cx="5714213" cy="12911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en-US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 «1С»</a:t>
            </a:r>
            <a:br>
              <a:rPr lang="ru-RU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-</a:t>
            </a:r>
            <a:r>
              <a:rPr lang="ru-RU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0000">
                    <a:alpha val="100000"/>
                  </a:srgbClr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по организационным, методологическим вопросам</a:t>
            </a:r>
            <a:r>
              <a:rPr lang="ru-RU" sz="1200" dirty="0">
                <a:solidFill>
                  <a:srgbClr val="000000">
                    <a:alpha val="100000"/>
                  </a:srgbClr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: </a:t>
            </a:r>
            <a:r>
              <a:rPr lang="ru-RU" sz="1200" b="1" u="sng" dirty="0">
                <a:solidFill>
                  <a:srgbClr val="FF0000"/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doc@1c.ru</a:t>
            </a:r>
          </a:p>
          <a:p>
            <a:pPr>
              <a:lnSpc>
                <a:spcPts val="2599"/>
              </a:lnSpc>
            </a:pPr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-</a:t>
            </a:r>
            <a:r>
              <a:rPr lang="ru-RU" sz="1200" b="1" dirty="0">
                <a:solidFill>
                  <a:srgbClr val="000000">
                    <a:alpha val="100000"/>
                  </a:srgbClr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 по техническим вопросам: </a:t>
            </a:r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v8@1c.ru</a:t>
            </a:r>
            <a:br>
              <a:rPr lang="ru-RU" sz="14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</a:b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A5A9EB-D782-45D4-8C5C-66832A1816E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30" r="4425" b="-269"/>
          <a:stretch/>
        </p:blipFill>
        <p:spPr>
          <a:xfrm>
            <a:off x="6369047" y="540126"/>
            <a:ext cx="5307015" cy="5768600"/>
          </a:xfrm>
          <a:prstGeom prst="roundRect">
            <a:avLst>
              <a:gd name="adj" fmla="val 2931"/>
            </a:avLst>
          </a:prstGeom>
          <a:ln w="19050">
            <a:solidFill>
              <a:schemeClr val="bg1"/>
            </a:solidFill>
          </a:ln>
        </p:spPr>
      </p:pic>
      <p:pic>
        <p:nvPicPr>
          <p:cNvPr id="9" name="Рисунок 8" descr="Изображение выглядит как текст, Графика, графический дизай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F8028D9-06D5-7617-0EA6-85EE0CFB1FC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" y="5374850"/>
            <a:ext cx="1149592" cy="11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4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5;p17"/>
          <p:cNvSpPr>
            <a:spLocks noChangeArrowheads="1"/>
          </p:cNvSpPr>
          <p:nvPr/>
        </p:nvSpPr>
        <p:spPr bwMode="auto">
          <a:xfrm flipV="1">
            <a:off x="4479422" y="3464976"/>
            <a:ext cx="3908277" cy="1743740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 anchor="ctr"/>
          <a:lstStyle>
            <a:lvl1pPr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936625" indent="-360363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439863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2016125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592388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30495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35067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9639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44211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905" dirty="0">
              <a:solidFill>
                <a:srgbClr val="0070C0"/>
              </a:solidFill>
            </a:endParaRPr>
          </a:p>
        </p:txBody>
      </p:sp>
      <p:sp>
        <p:nvSpPr>
          <p:cNvPr id="9" name="Google Shape;75;p17"/>
          <p:cNvSpPr>
            <a:spLocks noChangeArrowheads="1"/>
          </p:cNvSpPr>
          <p:nvPr/>
        </p:nvSpPr>
        <p:spPr bwMode="auto">
          <a:xfrm flipV="1">
            <a:off x="6749753" y="5000995"/>
            <a:ext cx="3908277" cy="1743740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 anchor="ctr"/>
          <a:lstStyle>
            <a:lvl1pPr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936625" indent="-360363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439863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2016125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592388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30495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35067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9639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44211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905" dirty="0">
              <a:solidFill>
                <a:srgbClr val="0070C0"/>
              </a:solidFill>
            </a:endParaRPr>
          </a:p>
        </p:txBody>
      </p:sp>
      <p:sp>
        <p:nvSpPr>
          <p:cNvPr id="6" name="Google Shape;75;p17"/>
          <p:cNvSpPr>
            <a:spLocks noChangeArrowheads="1"/>
          </p:cNvSpPr>
          <p:nvPr/>
        </p:nvSpPr>
        <p:spPr bwMode="auto">
          <a:xfrm flipV="1">
            <a:off x="1543940" y="2033501"/>
            <a:ext cx="3908277" cy="1743740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0" rIns="0" bIns="0" anchor="ctr"/>
          <a:lstStyle>
            <a:lvl1pPr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936625" indent="-360363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439863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2016125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592388" indent="-287338" defTabSz="1152525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30495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35067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9639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4421188" indent="-287338" defTabSz="11525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905" dirty="0">
              <a:solidFill>
                <a:srgbClr val="0070C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B017B-D53D-091F-DF09-9C82725D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Почему функции и компетенции меняются?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4079" y="2033504"/>
            <a:ext cx="3358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err="1">
                <a:latin typeface="Montserrat" panose="00000500000000000000" pitchFamily="2" charset="-52"/>
              </a:rPr>
              <a:t>Цифровизация</a:t>
            </a:r>
            <a:r>
              <a:rPr lang="ru-RU" sz="1500" dirty="0">
                <a:latin typeface="Montserrat" panose="00000500000000000000" pitchFamily="2" charset="-52"/>
              </a:rPr>
              <a:t> документов.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Montserrat" panose="00000500000000000000" pitchFamily="2" charset="-52"/>
              </a:rPr>
              <a:t>Автоматизация процессов.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Montserrat" panose="00000500000000000000" pitchFamily="2" charset="-52"/>
              </a:rPr>
              <a:t>Удалённая и гибридная работа.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Montserrat" panose="00000500000000000000" pitchFamily="2" charset="-52"/>
              </a:rPr>
              <a:t>Усиление требований к защите информации.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4879" y="3464976"/>
            <a:ext cx="380572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Montserrat" panose="00000500000000000000" pitchFamily="2" charset="-52"/>
              </a:rPr>
              <a:t>Меняется профиль сотрудников сферы управления документами: теперь это не только регистрация и архив, а управление информационными потоками и качеством данных.</a:t>
            </a:r>
            <a:br>
              <a:rPr lang="ru-RU" sz="1500" dirty="0">
                <a:latin typeface="Montserrat" panose="00000500000000000000" pitchFamily="2" charset="-52"/>
              </a:rPr>
            </a:br>
            <a:endParaRPr lang="ru-RU" sz="1500" dirty="0">
              <a:latin typeface="Montserrat" panose="00000500000000000000" pitchFamily="2" charset="-52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2303" y="5350234"/>
            <a:ext cx="38057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Montserrat" panose="00000500000000000000" pitchFamily="2" charset="-52"/>
              </a:rPr>
              <a:t>Служба делопроизводства  и архива становится центром информационного сервиса и управления документами компании.</a:t>
            </a:r>
            <a:br>
              <a:rPr lang="ru-RU" sz="1500" dirty="0">
                <a:latin typeface="Montserrat" panose="00000500000000000000" pitchFamily="2" charset="-52"/>
              </a:rPr>
            </a:br>
            <a:endParaRPr lang="ru-RU" sz="15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8091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Требования к специалистам по управлению документами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557669" y="1872220"/>
            <a:ext cx="76819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Montserrat" panose="00000500000000000000" pitchFamily="2" charset="-52"/>
              </a:rPr>
              <a:t>Требования к профессиональному уровню лиц, </a:t>
            </a:r>
            <a:r>
              <a:rPr lang="ru-RU" altLang="ru-RU" sz="1800" b="1" dirty="0">
                <a:solidFill>
                  <a:schemeClr val="tx1"/>
                </a:solidFill>
                <a:latin typeface="Montserrat" panose="00000500000000000000" pitchFamily="2" charset="-52"/>
              </a:rPr>
              <a:t>ответственных за разработку и внедрение документных процессов и средств управления документами</a:t>
            </a:r>
            <a:r>
              <a:rPr lang="ru-RU" altLang="ru-RU" sz="1800" dirty="0">
                <a:solidFill>
                  <a:schemeClr val="tx1"/>
                </a:solidFill>
                <a:latin typeface="Montserrat" panose="00000500000000000000" pitchFamily="2" charset="-52"/>
              </a:rPr>
              <a:t>: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8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Montserrat" panose="00000500000000000000" pitchFamily="2" charset="-52"/>
              </a:rPr>
              <a:t>1) умение проводить контекстуальный анализ и анализ требований;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Montserrat" panose="00000500000000000000" pitchFamily="2" charset="-52"/>
              </a:rPr>
              <a:t>2) знание установления процедур, инструментов и методов контроля и поддержки документов;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Montserrat" panose="00000500000000000000" pitchFamily="2" charset="-52"/>
              </a:rPr>
              <a:t>3) знание методики и умение разработки и внедрения правил предоставления доступа;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tx1"/>
                </a:solidFill>
                <a:latin typeface="Montserrat" panose="00000500000000000000" pitchFamily="2" charset="-52"/>
              </a:rPr>
              <a:t>4) </a:t>
            </a:r>
            <a:r>
              <a:rPr lang="ru-RU" altLang="ru-RU" sz="1800" b="1" dirty="0">
                <a:solidFill>
                  <a:schemeClr val="tx1"/>
                </a:solidFill>
                <a:latin typeface="Montserrat" panose="00000500000000000000" pitchFamily="2" charset="-52"/>
              </a:rPr>
              <a:t>знание методики и умение разработки и внедрения систем для поддержки документных процессов;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Montserrat" panose="00000500000000000000" pitchFamily="2" charset="-52"/>
              </a:rPr>
              <a:t>5) знание порядка и правил отбора и передачи документов на хранение или уничтожение;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Montserrat" panose="00000500000000000000" pitchFamily="2" charset="-52"/>
              </a:rPr>
              <a:t>6) умение поддержания работы документных систем.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8127050" y="6229885"/>
            <a:ext cx="3520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Montserrat" panose="00000500000000000000" pitchFamily="2" charset="-52"/>
              </a:rPr>
              <a:t>ГОСТ Р ИСО 30302-2022</a:t>
            </a:r>
          </a:p>
        </p:txBody>
      </p:sp>
    </p:spTree>
    <p:extLst>
      <p:ext uri="{BB962C8B-B14F-4D97-AF65-F5344CB8AC3E}">
        <p14:creationId xmlns:p14="http://schemas.microsoft.com/office/powerpoint/2010/main" val="392807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>
                <a:latin typeface="Montserrat" panose="00000500000000000000" pitchFamily="2" charset="-52"/>
                <a:ea typeface="+mn-ea"/>
                <a:cs typeface="+mn-cs"/>
              </a:rPr>
              <a:t>Профстандарты</a:t>
            </a:r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2800" b="1" dirty="0">
                <a:latin typeface="Montserrat" panose="00000500000000000000" pitchFamily="2" charset="-52"/>
              </a:rPr>
              <a:t>специалистов по управлению документами</a:t>
            </a:r>
            <a:endParaRPr lang="ru-RU" sz="2800" b="1" dirty="0"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9478" y="2025255"/>
            <a:ext cx="4491038" cy="539353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Помощник руководителя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3588" y="2781301"/>
            <a:ext cx="4429125" cy="540544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Секретарь руководителя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3485" y="3482580"/>
            <a:ext cx="4637551" cy="551035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Делопроизводитель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3485" y="5255664"/>
            <a:ext cx="6902186" cy="1337205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Профессиональный стандарт Специалиста по организационному и документационному обеспечению управления, утвержден приказом Минтруда России 15.06.2020 № 333н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5802" y="4194350"/>
            <a:ext cx="4637551" cy="551035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Секретарь-администратор</a:t>
            </a:r>
          </a:p>
        </p:txBody>
      </p:sp>
    </p:spTree>
    <p:extLst>
      <p:ext uri="{BB962C8B-B14F-4D97-AF65-F5344CB8AC3E}">
        <p14:creationId xmlns:p14="http://schemas.microsoft.com/office/powerpoint/2010/main" val="289007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>
                <a:latin typeface="Montserrat" panose="00000500000000000000" pitchFamily="2" charset="-52"/>
                <a:ea typeface="+mn-ea"/>
                <a:cs typeface="+mn-cs"/>
              </a:rPr>
              <a:t>Профстандарты</a:t>
            </a:r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2800" b="1" dirty="0">
                <a:latin typeface="Montserrat" panose="00000500000000000000" pitchFamily="2" charset="-52"/>
              </a:rPr>
              <a:t>специалистов по управлению документами</a:t>
            </a:r>
            <a:endParaRPr lang="ru-RU" sz="2800" b="1" dirty="0"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9478" y="2025255"/>
            <a:ext cx="4491038" cy="539353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Руководитель организации архивного хранения документов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3588" y="2781301"/>
            <a:ext cx="4429125" cy="540544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Руководитель архива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3485" y="3482581"/>
            <a:ext cx="4150440" cy="551034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Специалист архива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3485" y="4966689"/>
            <a:ext cx="6628653" cy="898465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Профессиональный стандарт Специалиста архива, утвержден приказом Минтруда России 18.03.2021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Montserrat" panose="00000500000000000000" pitchFamily="2" charset="-52"/>
              </a:rPr>
              <a:t>№ 140н</a:t>
            </a:r>
          </a:p>
        </p:txBody>
      </p:sp>
    </p:spTree>
    <p:extLst>
      <p:ext uri="{BB962C8B-B14F-4D97-AF65-F5344CB8AC3E}">
        <p14:creationId xmlns:p14="http://schemas.microsoft.com/office/powerpoint/2010/main" val="125792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>
                <a:latin typeface="Montserrat" panose="00000500000000000000" pitchFamily="2" charset="-52"/>
                <a:ea typeface="+mn-ea"/>
                <a:cs typeface="+mn-cs"/>
              </a:rPr>
              <a:t>Профстандарты</a:t>
            </a:r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2800" b="1" dirty="0">
                <a:latin typeface="Montserrat" panose="00000500000000000000" pitchFamily="2" charset="-52"/>
              </a:rPr>
              <a:t>специалистов по управлению документами</a:t>
            </a:r>
            <a:endParaRPr lang="ru-RU" sz="2800" b="1" dirty="0"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9478" y="2025255"/>
            <a:ext cx="4491038" cy="539353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Руководитель службы по сканированию и обработке данных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3588" y="2781301"/>
            <a:ext cx="4429125" cy="540544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Специалист архива / по индексированию документов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3485" y="3482580"/>
            <a:ext cx="4105275" cy="702469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Оператор по сканированию документов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3485" y="4966689"/>
            <a:ext cx="6628653" cy="898465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Профессиональный стандарт Специалиста по формированию электронного архива, утвержден приказом Минтруда России 19.04.2018 № 266н</a:t>
            </a:r>
          </a:p>
        </p:txBody>
      </p:sp>
    </p:spTree>
    <p:extLst>
      <p:ext uri="{BB962C8B-B14F-4D97-AF65-F5344CB8AC3E}">
        <p14:creationId xmlns:p14="http://schemas.microsoft.com/office/powerpoint/2010/main" val="49131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>
                <a:latin typeface="Montserrat" panose="00000500000000000000" pitchFamily="2" charset="-52"/>
                <a:ea typeface="+mn-ea"/>
                <a:cs typeface="+mn-cs"/>
              </a:rPr>
              <a:t>Профстандарты</a:t>
            </a:r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2800" b="1" dirty="0">
                <a:latin typeface="Montserrat" panose="00000500000000000000" pitchFamily="2" charset="-52"/>
              </a:rPr>
              <a:t>специалистов по управлению документами</a:t>
            </a:r>
            <a:endParaRPr lang="ru-RU" sz="2800" b="1" dirty="0"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9478" y="2025255"/>
            <a:ext cx="4491038" cy="539353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Управляющий документами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3588" y="2781301"/>
            <a:ext cx="4429125" cy="540544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Руководитель службы делопроизводства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3485" y="3482580"/>
            <a:ext cx="4105275" cy="702469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  <a:latin typeface="Montserrat" panose="00000500000000000000" pitchFamily="2" charset="-52"/>
              </a:rPr>
              <a:t>Документовед</a:t>
            </a: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 / Специалист службы делопроизводства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3485" y="4966689"/>
            <a:ext cx="6628653" cy="898465"/>
          </a:xfrm>
          <a:prstGeom prst="rect">
            <a:avLst/>
          </a:prstGeom>
          <a:solidFill>
            <a:srgbClr val="FF0000">
              <a:alpha val="0"/>
            </a:srgb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Montserrat" panose="00000500000000000000" pitchFamily="2" charset="-52"/>
              </a:rPr>
              <a:t>Профессиональный стандарт Специалиста по управлению документами организации, утвержден приказом Минтруда России 27.04.2023 № 421н</a:t>
            </a:r>
          </a:p>
        </p:txBody>
      </p:sp>
    </p:spTree>
    <p:extLst>
      <p:ext uri="{BB962C8B-B14F-4D97-AF65-F5344CB8AC3E}">
        <p14:creationId xmlns:p14="http://schemas.microsoft.com/office/powerpoint/2010/main" val="375546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BA7A-09C6-417B-FD5A-A969005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>
                <a:latin typeface="Montserrat" panose="00000500000000000000" pitchFamily="2" charset="-52"/>
                <a:ea typeface="+mn-ea"/>
                <a:cs typeface="+mn-cs"/>
              </a:rPr>
              <a:t>Профстандарты</a:t>
            </a:r>
            <a:r>
              <a:rPr lang="ru-RU" sz="2800" b="1" dirty="0"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2800" b="1" dirty="0">
                <a:latin typeface="Montserrat" panose="00000500000000000000" pitchFamily="2" charset="-52"/>
              </a:rPr>
              <a:t>специалистов по управлению документами</a:t>
            </a:r>
            <a:endParaRPr lang="ru-RU" sz="2800" b="1" dirty="0"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37" y="1886370"/>
            <a:ext cx="3931372" cy="3488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267" y="2966148"/>
            <a:ext cx="7610679" cy="37508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4152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1053</Words>
  <Application>Microsoft Office PowerPoint</Application>
  <PresentationFormat>Широкоэкранный</PresentationFormat>
  <Paragraphs>130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Aptos</vt:lpstr>
      <vt:lpstr>Aptos Display</vt:lpstr>
      <vt:lpstr>Arial</vt:lpstr>
      <vt:lpstr>Helvetica Neue Medium</vt:lpstr>
      <vt:lpstr>Helvetica Neue Regular</vt:lpstr>
      <vt:lpstr>Montserrat</vt:lpstr>
      <vt:lpstr>Montserrat Black</vt:lpstr>
      <vt:lpstr>Times New Roman</vt:lpstr>
      <vt:lpstr>Wingdings</vt:lpstr>
      <vt:lpstr>Тема Office</vt:lpstr>
      <vt:lpstr>Что должны знать и уметь специалисты служб делопроизводства и архива?</vt:lpstr>
      <vt:lpstr>Функции службы делопроизводства и Архива</vt:lpstr>
      <vt:lpstr>Почему функции и компетенции меняются? </vt:lpstr>
      <vt:lpstr>Требования к специалистам по управлению документами</vt:lpstr>
      <vt:lpstr>Профстандарты специалистов по управлению документами</vt:lpstr>
      <vt:lpstr>Профстандарты специалистов по управлению документами</vt:lpstr>
      <vt:lpstr>Профстандарты специалистов по управлению документами</vt:lpstr>
      <vt:lpstr>Профстандарты специалистов по управлению документами</vt:lpstr>
      <vt:lpstr>Профстандарты специалистов по управлению документами</vt:lpstr>
      <vt:lpstr>Трудовые действия/умения/знания</vt:lpstr>
      <vt:lpstr>Трудовые действия/умения/знания</vt:lpstr>
      <vt:lpstr>Проектирование, внедрение и развитие СЭД</vt:lpstr>
      <vt:lpstr>Осуществление контроля исполнения документов</vt:lpstr>
      <vt:lpstr>Организация хранения документов</vt:lpstr>
      <vt:lpstr>Профстандарты специалистов по управлению документами</vt:lpstr>
      <vt:lpstr>Основные блоки компетенций</vt:lpstr>
      <vt:lpstr>Основные блоки компетенций</vt:lpstr>
      <vt:lpstr>Основные блоки компетенций</vt:lpstr>
      <vt:lpstr>Основные блоки компетенций</vt:lpstr>
      <vt:lpstr>Организационное проектирование работы служб делопроизводства и архива</vt:lpstr>
      <vt:lpstr>Как развивать компетенции?</vt:lpstr>
      <vt:lpstr>Как развивать компетенции?</vt:lpstr>
      <vt:lpstr>Как развивать компетенции?</vt:lpstr>
      <vt:lpstr>Как развивать компетенции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должны знать и уметь специалисты служб делопроизводства и архива?</dc:title>
  <dc:creator>Беляева Мария Дмитриевна</dc:creator>
  <cp:lastModifiedBy>Иванова Лариса Анатольевна</cp:lastModifiedBy>
  <cp:revision>35</cp:revision>
  <dcterms:created xsi:type="dcterms:W3CDTF">2026-03-06T12:15:24Z</dcterms:created>
  <dcterms:modified xsi:type="dcterms:W3CDTF">2026-04-20T12:31:09Z</dcterms:modified>
</cp:coreProperties>
</file>