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21"/>
  </p:notesMasterIdLst>
  <p:sldIdLst>
    <p:sldId id="256" r:id="rId2"/>
    <p:sldId id="729" r:id="rId3"/>
    <p:sldId id="761" r:id="rId4"/>
    <p:sldId id="756" r:id="rId5"/>
    <p:sldId id="755" r:id="rId6"/>
    <p:sldId id="776" r:id="rId7"/>
    <p:sldId id="757" r:id="rId8"/>
    <p:sldId id="758" r:id="rId9"/>
    <p:sldId id="762" r:id="rId10"/>
    <p:sldId id="763" r:id="rId11"/>
    <p:sldId id="764" r:id="rId12"/>
    <p:sldId id="765" r:id="rId13"/>
    <p:sldId id="769" r:id="rId14"/>
    <p:sldId id="770" r:id="rId15"/>
    <p:sldId id="771" r:id="rId16"/>
    <p:sldId id="772" r:id="rId17"/>
    <p:sldId id="773" r:id="rId18"/>
    <p:sldId id="775" r:id="rId19"/>
    <p:sldId id="281" r:id="rId20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BC89EF96-8CEA-46FF-86C4-4CE0E7609802}" styleName="Светлый стиль 3 — акцент 1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accent1"/>
              </a:solidFill>
            </a:ln>
          </a:left>
          <a:right>
            <a:ln w="12700">
              <a:solidFill>
                <a:schemeClr val="accent1"/>
              </a:solidFill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solidFill>
                <a:schemeClr val="accent1"/>
              </a:solidFill>
            </a:ln>
          </a:insideH>
          <a:insideV>
            <a:ln w="12700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  <a:fill>
          <a:solidFill>
            <a:schemeClr val="accent1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25400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682DA-32C5-43D9-8B57-F25EA3E3A84D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3A066-4ACE-43CC-99EF-3B06072A0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99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 bwMode="auto">
          <a:xfrm>
            <a:off x="-2" y="4664147"/>
            <a:ext cx="12201452" cy="0"/>
          </a:xfrm>
          <a:prstGeom prst="rtTriangle">
            <a:avLst/>
          </a:prstGeom>
          <a:gradFill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 bwMode="auto">
          <a:xfrm>
            <a:off x="914400" y="1752606"/>
            <a:ext cx="10363200" cy="1829761"/>
          </a:xfrm>
        </p:spPr>
        <p:txBody>
          <a:bodyPr vert="horz" anchor="b">
            <a:normAutofit/>
          </a:bodyPr>
          <a:lstStyle>
            <a:lvl1pPr algn="r">
              <a:defRPr sz="48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 bwMode="auto"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-5018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 extrusionOk="0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8" name="Полилиния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 extrusionOk="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chemeClr val="tx1">
                <a:lumMod val="7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 extrusionOk="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>
                <a:defRPr/>
              </a:pPr>
              <a:endParaRPr lang="en-US" sz="1800"/>
            </a:p>
          </p:txBody>
        </p:sp>
        <p:cxnSp>
          <p:nvCxnSpPr>
            <p:cNvPr id="12" name="Прямая соединительная линия 11"/>
            <p:cNvCxnSpPr>
              <a:cxnSpLocks/>
            </p:cNvCxnSpPr>
            <p:nvPr/>
          </p:nvCxnSpPr>
          <p:spPr bwMode="auto"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15000">
                    <a:schemeClr val="accent1">
                      <a:shade val="40000"/>
                      <a:satMod val="110000"/>
                    </a:schemeClr>
                  </a:gs>
                  <a:gs pos="45000">
                    <a:schemeClr val="accent1">
                      <a:tint val="7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600" y="1481333"/>
            <a:ext cx="10972800" cy="4386071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9125351" y="274645"/>
            <a:ext cx="2369960" cy="5592761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600" y="274641"/>
            <a:ext cx="8432800" cy="5592760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 bwMode="auto"/>
        <p:txBody>
          <a:bodyPr rtlCol="0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168" y="1059712"/>
            <a:ext cx="10363200" cy="1828800"/>
          </a:xfrm>
        </p:spPr>
        <p:txBody>
          <a:bodyPr vert="horz" anchor="b">
            <a:normAutofit/>
          </a:bodyPr>
          <a:lstStyle>
            <a:lvl1pPr algn="r">
              <a:buNone/>
              <a:defRPr sz="4800" b="1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 bwMode="auto"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 sz="1800"/>
          </a:p>
        </p:txBody>
      </p:sp>
      <p:sp>
        <p:nvSpPr>
          <p:cNvPr id="8" name="Нашивка 7"/>
          <p:cNvSpPr/>
          <p:nvPr/>
        </p:nvSpPr>
        <p:spPr bwMode="auto"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600" y="148133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600" y="148133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/>
        <p:txBody>
          <a:bodyPr rtlCol="0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5410200"/>
            <a:ext cx="5386917" cy="7620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 bwMode="auto">
          <a:xfrm>
            <a:off x="6193372" y="5410200"/>
            <a:ext cx="5389033" cy="7620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 bwMode="auto">
          <a:xfrm>
            <a:off x="609600" y="1444299"/>
            <a:ext cx="5386917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0" y="1444299"/>
            <a:ext cx="5389033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 bwMode="auto"/>
        <p:txBody>
          <a:bodyPr rtlCol="0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219200" y="4876800"/>
            <a:ext cx="9975701" cy="457200"/>
          </a:xfrm>
        </p:spPr>
        <p:txBody>
          <a:bodyPr vert="horz" anchor="t">
            <a:noAutofit/>
          </a:bodyPr>
          <a:lstStyle>
            <a:lvl1pPr algn="r">
              <a:buNone/>
              <a:defRPr sz="2500" b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 bwMode="auto"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 bwMode="auto"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8969376" y="6407943"/>
            <a:ext cx="2560320" cy="365760"/>
          </a:xfrm>
        </p:spPr>
        <p:txBody>
          <a:bodyPr/>
          <a:lstStyle/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21643" y="5443402"/>
            <a:ext cx="9550400" cy="648232"/>
          </a:xfrm>
          <a:prstGeom prst="rect">
            <a:avLst/>
          </a:prstGeo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5840100" y="6407949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04801" y="4865121"/>
            <a:ext cx="10767243" cy="562672"/>
          </a:xfrm>
          <a:prstGeom prst="rect">
            <a:avLst/>
          </a:prstGeom>
          <a:noFill/>
        </p:spPr>
        <p:txBody>
          <a:bodyPr anchor="t"/>
          <a:lstStyle>
            <a:lvl1pPr marR="0" algn="r">
              <a:buNone/>
              <a:defRPr sz="3000" b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Полилиния 7"/>
          <p:cNvSpPr/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>
              <a:defRPr/>
            </a:pPr>
            <a:endParaRPr lang="en-US" sz="1800"/>
          </a:p>
        </p:txBody>
      </p:sp>
      <p:sp>
        <p:nvSpPr>
          <p:cNvPr id="9" name="Полилиния 8"/>
          <p:cNvSpPr/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>
              <a:defRPr/>
            </a:pPr>
            <a:endParaRPr lang="en-US" sz="1800"/>
          </a:p>
        </p:txBody>
      </p:sp>
      <p:sp>
        <p:nvSpPr>
          <p:cNvPr id="10" name="Прямоугольный треугольник 9"/>
          <p:cNvSpPr/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-12316" y="5787742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15000">
                  <a:schemeClr val="accent1">
                    <a:shade val="40000"/>
                    <a:satMod val="110000"/>
                  </a:schemeClr>
                </a:gs>
                <a:gs pos="45000">
                  <a:schemeClr val="accent1">
                    <a:tint val="7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 bwMode="auto"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 sz="1800"/>
          </a:p>
        </p:txBody>
      </p:sp>
      <p:sp>
        <p:nvSpPr>
          <p:cNvPr id="13" name="Нашивка 12"/>
          <p:cNvSpPr/>
          <p:nvPr/>
        </p:nvSpPr>
        <p:spPr bwMode="auto"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/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>
              <a:defRPr/>
            </a:pPr>
            <a:endParaRPr lang="en-US" sz="1800"/>
          </a:p>
        </p:txBody>
      </p:sp>
      <p:sp>
        <p:nvSpPr>
          <p:cNvPr id="12" name="Полилиния 11"/>
          <p:cNvSpPr/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>
              <a:defRPr/>
            </a:pPr>
            <a:endParaRPr lang="en-US" sz="1800"/>
          </a:p>
        </p:txBody>
      </p:sp>
      <p:sp>
        <p:nvSpPr>
          <p:cNvPr id="14" name="Прямоугольный треугольник 13"/>
          <p:cNvSpPr/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15" name="Прямая соединительная линия 14"/>
          <p:cNvCxnSpPr>
            <a:cxnSpLocks/>
          </p:cNvCxnSpPr>
          <p:nvPr/>
        </p:nvCxnSpPr>
        <p:spPr bwMode="auto">
          <a:xfrm>
            <a:off x="-12316" y="5787742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15000">
                  <a:schemeClr val="accent1">
                    <a:shade val="40000"/>
                    <a:satMod val="110000"/>
                  </a:schemeClr>
                </a:gs>
                <a:gs pos="45000">
                  <a:schemeClr val="accent1">
                    <a:tint val="7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481333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 bwMode="auto">
          <a:xfrm>
            <a:off x="8969376" y="6407943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smtClean="0"/>
              <a:t>18.10.2022</a:t>
            </a: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 bwMode="auto">
          <a:xfrm>
            <a:off x="5840100" y="6407949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 bwMode="auto">
          <a:xfrm>
            <a:off x="11529696" y="6407949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17B7F7D-79EA-4AFD-8F93-1B2C33CB4F9F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>
        <a:spcBef>
          <a:spcPts val="0"/>
        </a:spcBef>
        <a:buNone/>
        <a:defRPr sz="4100" b="1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>
        <a:spcBef>
          <a:spcPts val="324"/>
        </a:spcBef>
        <a:buClr>
          <a:schemeClr val="accent1"/>
        </a:buClr>
        <a:buFont typeface="Verdana"/>
        <a:buChar char="◦"/>
        <a:defRPr sz="23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>
        <a:spcBef>
          <a:spcPts val="350"/>
        </a:spcBef>
        <a:buClr>
          <a:schemeClr val="accent2"/>
        </a:buClr>
        <a:buFont typeface="Wingdings 2"/>
        <a:buChar char=""/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>
        <a:spcBef>
          <a:spcPts val="350"/>
        </a:spcBef>
        <a:buClr>
          <a:schemeClr val="accent2"/>
        </a:buClr>
        <a:buFont typeface="Wingdings 2"/>
        <a:buChar char="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>
        <a:spcBef>
          <a:spcPts val="350"/>
        </a:spcBef>
        <a:buClr>
          <a:schemeClr val="accent3"/>
        </a:buClr>
        <a:buFont typeface="Wingdings 2"/>
        <a:buChar char="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>
        <a:spcBef>
          <a:spcPts val="350"/>
        </a:spcBef>
        <a:buClr>
          <a:schemeClr val="accent3"/>
        </a:buClr>
        <a:buFont typeface="Wingdings 2"/>
        <a:buChar char="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>
        <a:spcBef>
          <a:spcPts val="350"/>
        </a:spcBef>
        <a:buClr>
          <a:schemeClr val="accent3"/>
        </a:buClr>
        <a:buFont typeface="Wingdings 2"/>
        <a:buChar char="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>
        <a:spcBef>
          <a:spcPts val="350"/>
        </a:spcBef>
        <a:buClr>
          <a:schemeClr val="accent3"/>
        </a:buClr>
        <a:buFont typeface="Wingdings 2"/>
        <a:buChar char="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35360" y="1528067"/>
            <a:ext cx="11521280" cy="1612903"/>
          </a:xfrm>
        </p:spPr>
        <p:txBody>
          <a:bodyPr>
            <a:noAutofit/>
          </a:bodyPr>
          <a:lstStyle/>
          <a:p>
            <a:pPr marL="12700" algn="ctr">
              <a:defRPr/>
            </a:pPr>
            <a:r>
              <a:rPr lang="ru-RU" sz="2400" dirty="0">
                <a:latin typeface="Times New Roman"/>
                <a:ea typeface="Tahoma"/>
                <a:cs typeface="Times New Roman"/>
              </a:rPr>
              <a:t/>
            </a:r>
            <a:br>
              <a:rPr lang="ru-RU" sz="2400" dirty="0">
                <a:latin typeface="Times New Roman"/>
                <a:ea typeface="Tahoma"/>
                <a:cs typeface="Times New Roman"/>
              </a:rPr>
            </a:br>
            <a:r>
              <a:rPr lang="ru-RU" sz="2400" dirty="0">
                <a:latin typeface="Times New Roman"/>
                <a:ea typeface="Tahoma"/>
                <a:cs typeface="Times New Roman"/>
              </a:rPr>
              <a:t/>
            </a:r>
            <a:br>
              <a:rPr lang="ru-RU" sz="2400" dirty="0">
                <a:latin typeface="Times New Roman"/>
                <a:ea typeface="Tahoma"/>
                <a:cs typeface="Times New Roman"/>
              </a:rPr>
            </a:br>
            <a:r>
              <a:rPr lang="ru-RU" sz="2400" dirty="0">
                <a:latin typeface="Times New Roman"/>
                <a:ea typeface="Tahoma"/>
                <a:cs typeface="Times New Roman"/>
              </a:rPr>
              <a:t/>
            </a:r>
            <a:br>
              <a:rPr lang="ru-RU" sz="2400" dirty="0">
                <a:latin typeface="Times New Roman"/>
                <a:ea typeface="Tahoma"/>
                <a:cs typeface="Times New Roman"/>
              </a:rPr>
            </a:br>
            <a:r>
              <a:rPr lang="ru-RU" sz="2400" dirty="0">
                <a:latin typeface="Times New Roman"/>
                <a:ea typeface="Tahoma"/>
                <a:cs typeface="Times New Roman"/>
              </a:rPr>
              <a:t>Планы по нормативному регулированию </a:t>
            </a:r>
            <a:r>
              <a:rPr lang="ru-RU" sz="2400" dirty="0" smtClean="0">
                <a:latin typeface="Times New Roman"/>
                <a:ea typeface="Tahoma"/>
                <a:cs typeface="Times New Roman"/>
              </a:rPr>
              <a:t>и методическому обеспечению архивного дела на </a:t>
            </a:r>
            <a:r>
              <a:rPr lang="ru-RU" sz="2400" dirty="0">
                <a:latin typeface="Times New Roman"/>
                <a:ea typeface="Tahoma"/>
                <a:cs typeface="Times New Roman"/>
              </a:rPr>
              <a:t>2026 год и развитие </a:t>
            </a:r>
            <a:r>
              <a:rPr lang="ru-RU" sz="2400" smtClean="0">
                <a:latin typeface="Times New Roman"/>
                <a:ea typeface="Tahoma"/>
                <a:cs typeface="Times New Roman"/>
              </a:rPr>
              <a:t>ГИС Платформа «ЦХЭД»</a:t>
            </a:r>
            <a:endParaRPr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7032104" y="3862844"/>
            <a:ext cx="5260031" cy="1536880"/>
          </a:xfrm>
        </p:spPr>
        <p:txBody>
          <a:bodyPr>
            <a:normAutofit/>
          </a:bodyPr>
          <a:lstStyle/>
          <a:p>
            <a:pPr algn="r">
              <a:defRPr/>
            </a:pPr>
            <a:endParaRPr lang="ru-RU" sz="2400" b="1" dirty="0">
              <a:latin typeface="Tahoma"/>
              <a:ea typeface="Tahoma"/>
              <a:cs typeface="Tahoma"/>
            </a:endParaRPr>
          </a:p>
          <a:p>
            <a:pPr lvl="0" algn="ctr">
              <a:buClr>
                <a:srgbClr val="003366"/>
              </a:buClr>
              <a:defRPr/>
            </a:pPr>
            <a:r>
              <a:rPr lang="ru-RU" sz="2400" dirty="0">
                <a:solidFill>
                  <a:srgbClr val="003366"/>
                </a:solidFill>
                <a:latin typeface="Times New Roman"/>
                <a:ea typeface="Tahoma"/>
                <a:cs typeface="Times New Roman"/>
              </a:rPr>
              <a:t>Кюнг Павел Алексеевич</a:t>
            </a:r>
            <a:endParaRPr dirty="0"/>
          </a:p>
          <a:p>
            <a:pPr lvl="0" algn="ctr">
              <a:buClr>
                <a:srgbClr val="003366"/>
              </a:buClr>
              <a:defRPr/>
            </a:pPr>
            <a:r>
              <a:rPr lang="ru-RU" sz="2400" dirty="0">
                <a:solidFill>
                  <a:srgbClr val="003366"/>
                </a:solidFill>
                <a:latin typeface="Times New Roman"/>
                <a:ea typeface="Tahoma"/>
                <a:cs typeface="Times New Roman"/>
              </a:rPr>
              <a:t>Директор ВНИИДАД</a:t>
            </a:r>
            <a:endParaRPr dirty="0"/>
          </a:p>
        </p:txBody>
      </p:sp>
      <p:sp>
        <p:nvSpPr>
          <p:cNvPr id="5" name="Подзаголовок 2"/>
          <p:cNvSpPr txBox="1"/>
          <p:nvPr/>
        </p:nvSpPr>
        <p:spPr bwMode="auto">
          <a:xfrm>
            <a:off x="3071664" y="37753"/>
            <a:ext cx="6400800" cy="2880320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sz="27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sz="1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000" dirty="0">
              <a:latin typeface="Tahoma"/>
              <a:ea typeface="Tahoma"/>
              <a:cs typeface="Tahoma"/>
            </a:endParaRPr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3215680" y="-42068"/>
            <a:ext cx="7320354" cy="1490309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r">
              <a:spcBef>
                <a:spcPts val="0"/>
              </a:spcBef>
              <a:buNone/>
              <a:defRPr sz="4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2400" dirty="0">
                <a:latin typeface="Times New Roman"/>
                <a:ea typeface="Tahoma"/>
                <a:cs typeface="Times New Roman"/>
              </a:rPr>
              <a:t>Федеральное бюджетное учреждение </a:t>
            </a:r>
            <a:endParaRPr dirty="0"/>
          </a:p>
          <a:p>
            <a:pPr algn="ctr">
              <a:defRPr/>
            </a:pPr>
            <a:r>
              <a:rPr lang="ru-RU" sz="2400" dirty="0">
                <a:latin typeface="Times New Roman"/>
                <a:ea typeface="Tahoma"/>
                <a:cs typeface="Times New Roman"/>
              </a:rPr>
              <a:t>«Всероссийский научно-исследовательский институт документоведения и архивного дела»</a:t>
            </a:r>
            <a:endParaRPr dirty="0"/>
          </a:p>
        </p:txBody>
      </p:sp>
      <p:sp>
        <p:nvSpPr>
          <p:cNvPr id="7" name="Подзаголовок 2"/>
          <p:cNvSpPr txBox="1"/>
          <p:nvPr/>
        </p:nvSpPr>
        <p:spPr bwMode="auto">
          <a:xfrm>
            <a:off x="1847528" y="5452362"/>
            <a:ext cx="10311038" cy="1420733"/>
          </a:xfrm>
          <a:prstGeom prst="rect">
            <a:avLst/>
          </a:prstGeom>
        </p:spPr>
        <p:txBody>
          <a:bodyPr vert="horz" lIns="45720" rIns="45720">
            <a:normAutofit fontScale="92500" lnSpcReduction="20000"/>
          </a:bodyPr>
          <a:lstStyle>
            <a:lvl1pPr marL="0" marR="64008" indent="0" algn="r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sz="27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sz="1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 sz="2400" b="1" dirty="0"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ahoma"/>
                <a:cs typeface="Times New Roman"/>
              </a:rPr>
              <a:t>10-я юбилейная конференция </a:t>
            </a:r>
            <a:r>
              <a:rPr lang="ru-RU" sz="2400" b="1" dirty="0">
                <a:solidFill>
                  <a:schemeClr val="bg1"/>
                </a:solidFill>
                <a:latin typeface="Times New Roman"/>
                <a:ea typeface="Tahoma"/>
                <a:cs typeface="Times New Roman"/>
              </a:rPr>
              <a:t>«День документооборота</a:t>
            </a: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ahoma"/>
                <a:cs typeface="Times New Roman"/>
              </a:rPr>
              <a:t>», 1С, </a:t>
            </a:r>
          </a:p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ahoma"/>
                <a:cs typeface="Times New Roman"/>
              </a:rPr>
              <a:t>12.12.2025</a:t>
            </a:r>
            <a:endParaRPr lang="ru-RU" sz="2400" b="1" dirty="0">
              <a:solidFill>
                <a:schemeClr val="bg1"/>
              </a:solidFill>
              <a:latin typeface="Times New Roman"/>
              <a:ea typeface="Tahoma"/>
              <a:cs typeface="Times New Roman"/>
            </a:endParaRPr>
          </a:p>
          <a:p>
            <a:pPr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Times New Roman"/>
                <a:ea typeface="Tahoma"/>
                <a:cs typeface="Times New Roman"/>
              </a:rPr>
              <a:t>Москва</a:t>
            </a:r>
            <a:endParaRPr lang="ru-RU" sz="1600" dirty="0">
              <a:solidFill>
                <a:schemeClr val="bg1"/>
              </a:solidFill>
              <a:latin typeface="Times New Roman"/>
              <a:ea typeface="Tahoma"/>
              <a:cs typeface="Times New Roman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524005" y="34461"/>
            <a:ext cx="2066925" cy="1638300"/>
          </a:xfrm>
          <a:prstGeom prst="rect">
            <a:avLst/>
          </a:prstGeom>
          <a:solidFill>
            <a:schemeClr val="accent1">
              <a:alpha val="21000"/>
            </a:schemeClr>
          </a:solidFill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Законопроект №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1173189-7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11.2. Конвертация электронных документов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11.3. Создание электронных и материальных дубликатов документов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11.4. Хранение электронных документов</a:t>
            </a:r>
          </a:p>
          <a:p>
            <a:pPr marL="109728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"Об информации, информационных технологиях и о защите информации" от 27.07.2006 N 149-ФЗ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717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51384" y="908720"/>
            <a:ext cx="11161240" cy="6192689"/>
          </a:xfrm>
        </p:spPr>
        <p:txBody>
          <a:bodyPr>
            <a:no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и муниципальных архивах, музеях и библиотеках, научных организациях. Утверждены приказом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Росархива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02.03.2020 № 24. Зарегистрированы Минюстом России 20.03.2020. Рег. № 58396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 хранения, комплектования, учета и использования научно-технической документации в органах государственной власти, органах местного самоуправления, государственных и муниципальных организациях (утверждены приказом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Росархива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09.12.2020 № 155). Зарегистрировано Минюстом России 12.03.2021. Регистрационный № 62735.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организации хранения, комплектования, учёта и использования документов Архивного фонда Российской Федерации и других архивных документов в органах государственной власти, органах местного самоуправления и организациях (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Росархива от 31.07.2023 № 77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Зарегистрированы Минюстом России 06.09.2023. Рег. № 75119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09192" y="260648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31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809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7408" y="1268760"/>
            <a:ext cx="10369152" cy="4896544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делопроизводства в государственных органах, органах местного самоуправления (утверждены приказом Росархива от 22.05.2019 № 71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Зарегистрировано Минюстом России 27.12.2019. Регистрационный № 57023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инструкция по делопроизводству в государственных организациях (утверждена приказом Росархива от 11.04.2018 № 44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Зарегистрировано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Минюстом России 17.08.2018. Регистрационный № 51922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31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511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67408" y="1213892"/>
            <a:ext cx="10801200" cy="4896544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хранения. Утвержден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Росархива от 20.12.2019 № 236. Зарегистрирован Минюстом России 06.02.2020, регистрационный № 57449.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Федерального архивного агентства от 20.12.2019 г. № 237 «Об утверждении Инструкции по применению 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их хранения»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31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Перечни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825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23392" y="1268760"/>
            <a:ext cx="11161240" cy="4176464"/>
          </a:xfrm>
        </p:spPr>
        <p:txBody>
          <a:bodyPr>
            <a:no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типовых архивных документов, образующихся в научно-технической и производственной деятельности организаций, с указанием сроков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хранения. Утвержден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Росархива от 28.12.2021 № 142. Зарегистрирован Минюстом России 02.02.2022, регистрационный № 67095.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образующихся в процессе деятельности кредитных организаций, с указанием сроков их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хранения. Утвержден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Федерального архивного агентства и Центрального банка Российской Федерации от 12.07.2022 № 1/801-П. Зарегистрировано Минюстом России 19.07.2022, регистрационный № 69304.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образующихся в процессе деятельности страховых организаций, с указанием сроков их хранения. Положение Федерального архивного агентства и Центрального банка Российской Федерации от 27 августа 2025 г. N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1/867-П. Зарегистрировано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Минюсте России 26 сентября 2025 г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Регистрационный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83672</a:t>
            </a: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Москва, 12.12.2025</a:t>
            </a:r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81200" y="54868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31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Перечни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275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495456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7.0.8-2025 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стандартов по информации, библиотечному и издательскому делу (СИБИД). Делопроизводство и архивное дело. Термины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7.0.109-2024 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стандартов по информации, библиотечному и издательскому делу (СИБИД). Информация и документация. Управление документами. Логическая структура, состав метаданных документов и требования к 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7.0.97-2025. Национальный стандарт Российской Федерации. 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212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4954560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отбору, организации комплектования, учета, хранения, использования баз данных государственных информационных систем, интернет-сайтов органов государственной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с электронными научно-техническими документами в государственных и муниципальных архивах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с электронными аудиовизуальными документами в государственных и муниципальных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архивах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созданию и развитию официальных сайтов и официальных страниц органов управления архивным делом, государственных и муниципальных архивов Российской Федерации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рекомендации. 2023-2024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83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495456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организации доступа к архивным документам, содержащим сведения, составляющие тайну, охраняемую законодательством Российской Федерации, за исключением сведений, составляющих  государственную тайну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применению национального стандарта «Система стандартов по информации, библиотечному и издательскому делу. Информация и документация. Управление документами. Логическая структура, состав метаданных документов и требования к их содержанию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рекомендации. 2023-2024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251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4954560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Правилам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хранения,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учета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использования документов Архивного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фонда Российской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других архивных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самоуправления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организациях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утв. приказом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Росархива 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31.07.2023 № 77).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 ГОСТ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7.0.97-2025 «Система стандартов по информации, библиотечному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издательскому делу. Организационно-распорядительная документация.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оформлению документов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экспертизе ценности управленческой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 волонтерами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архивах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архивных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</a:p>
          <a:p>
            <a:pPr marL="109728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рекомендации. 2025</a:t>
            </a: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80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42409" y="0"/>
            <a:ext cx="2066925" cy="1638300"/>
          </a:xfrm>
          <a:prstGeom prst="rect">
            <a:avLst/>
          </a:prstGeom>
          <a:solidFill>
            <a:schemeClr val="accent1">
              <a:alpha val="21000"/>
            </a:schemeClr>
          </a:solidFill>
        </p:spPr>
      </p:pic>
      <p:sp>
        <p:nvSpPr>
          <p:cNvPr id="10" name="Заголовок 1"/>
          <p:cNvSpPr txBox="1"/>
          <p:nvPr/>
        </p:nvSpPr>
        <p:spPr bwMode="auto">
          <a:xfrm>
            <a:off x="1715306" y="2348885"/>
            <a:ext cx="8640960" cy="1244923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lvl1pPr algn="l">
              <a:spcBef>
                <a:spcPts val="0"/>
              </a:spcBef>
              <a:buNone/>
              <a:defRPr sz="41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5000" b="0">
                <a:latin typeface="Times New Roman"/>
                <a:cs typeface="Times New Roman"/>
              </a:rPr>
              <a:t>СПАСИБО ЗА ВНИМАНИЕ!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4954560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01.01.2022: в государственных архивах — 97 301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ед.хр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01.01.2025: в государственных архивах 274 317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ед.хр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01.12.2021: в архивах источниках комплектования - 4 433 771 ед. хр. </a:t>
            </a:r>
          </a:p>
          <a:p>
            <a:pPr marL="109728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Российской Федерации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16.03.2024 № 637-р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стратегического направления в области цифровой трансформации государственного управления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органов местного самоуправления, государственных и муниципальных учреждений используют электронный документооборот и являются участниками единого информационного пространства взаимодействия;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процентов федеральных органов исполнительной власти и органов государственной власти субъектов Российской Федерации подключены и перешли на централизованное хранение электронных архивных документов;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процентов электронных документов стандартизированы в целях обеспечения их обмена в электронном виде и оптимизации их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документы. 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00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1052737"/>
            <a:ext cx="10972800" cy="4954560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 «Платформа «ЦХЭД» создана в целях обеспечения возможности постоянного и временного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хранения электронных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архивных документов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обеспечением их сохранности, аутентичности, целостности и пригодности для использования на протяжении всего срока хранения.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создается как набор типовых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в дальнейшем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тиражирован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региональные органы государственной власти и органы местного самоуправления.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 «Платформа «ЦХЭД» представляет собой совокупность программно-технических компонентов: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«Архив» - программное обеспечение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описей дел, документов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временного хранения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ЭАД,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передачи ЭАД и описей дел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документов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подсистему «ЦХЭД»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«ЦХЭД» - программное обеспечение для архивных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«Центр хранения электронных документов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86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(Федеральное архивное агентство):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и развития ГИС «Платформа «ЦХЭД» в качестве функционального заказчика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архивы: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хранение, размещение в хранилище, учёт и использование ЭАД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ГИС «Платформа «ЦХЭД»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Минцифры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России):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развитие, эксплуатация и обеспечение функционирования ГИС «Платформа «ЦХЭД»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установленных требований информационной безопасности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техническое подключение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ОИК к ГИС «Платформа «ЦХЭД»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Организации-источники комплектования (ОИК) - ФОИВ: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ЭАД на временное и постоянное хранение в ГИС «Платформа «ЦХЭД»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«Центр хранения электронных </a:t>
            </a:r>
            <a:r>
              <a:rPr lang="ru-RU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документов. Участники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73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400599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25 февраля 2025 г. №218 «О внесении изменений в некоторые законодательные акты Правительства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Внесены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постановление Правительства Российской Федерации от 2 марта 2022 г. N 279 «О государственной информационной системе «Платформа «Центр хранения электронных документов».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 участников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платформы: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прокуратуры Российской Федерации,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избирательная комиссия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Счетная палата Российской Федерации,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Российской Федерации,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внебюджетные фонды,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власти субъектов Российской Федерации,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органы,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самоуправления,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муниципальные учреждения,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муниципальные унитарные предприятия,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осуществляющие публично значимые функции,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созданные для выполнения задач, поставленных перед Правительством Российской Федерации, органами государственной власти Российской Федерации или органами государственной власти субъектов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«Центр хранения электронных документов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4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400599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25 февраля 2025 г. №218 «О внесении изменений в некоторые законодательные акты Правительства Российской Федерации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Внесены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постановление Правительства Российской Федерации от 2 марта 2022 г. N 279 «О государственной информационной системе «Платформа «Центр хранения электронных документов».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к федеральным органам исполнительной власти в срок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31 декабря 2025 г.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обеспечить возможность передачи на постоянное хранение подлинников архивных документов в электронном виде в подсистему «Центр хранения электронных документов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 исполнительной власти рекомендовано использовать подсистемы «Архив» и «Облачный архив» платформы для комплектования, регистрации, хранения, обработки и использования подлинников архивных документов в электронном виде.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«Центр хранения электронных документов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055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40059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Российской Федерации от 04.08.2025 № 1170 внесены изменения в отдельные акты Правительства Российской Федерации, которые направлены на объединение существующих государственных информационных систем (ГИС) для документооборота, подготовки нормативных актов и хранения документов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госуправлении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информационное пространство процессов государственного управления"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«Центр хранения электронных документов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163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400599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функциональным подсистемам относятся: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процессов государственного управления в Правительстве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электронного обмена документами, содержащими информацию ограниченного распространения (с пометкой "Для служебного пользования");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облачная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координации процессов государственного управления;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облачная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ведения нормативно-справочной информации внутриведомственного и межведомственного документооборота;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облачного сегмента электронного документооборота;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система "Типовое облачное решение системы электронного документооборота";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система "Платформа "Центр хранения электронных документов";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система "Национальная единая среда взаимодействия участников нормотворческого процесса".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Единое информационное пространство процессов государственного управления</a:t>
            </a:r>
            <a:endParaRPr lang="ru-RU" sz="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265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Законопроект №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1173189-7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Федеральный закон № 125 «Об архивном деле в Российской Федерации»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архивный документ – документированная информация, представленная в электронной форме, которая может быть идентифицирована и подлежит хранению в силу значимости указанной информации для граждан, общества и государства;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сроков ведомственного хранения для электронных документов;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Реестра видов документов с указанием сроков их хранения.</a:t>
            </a:r>
          </a:p>
          <a:p>
            <a:pPr marL="109728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"Об архивном деле в Российской Федерации" от 22.10.2004 N 125-ФЗ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Москва, 12.12.2025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8479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Открытая">
  <a:themeElements>
    <a:clrScheme name="Другая 5">
      <a:dk1>
        <a:srgbClr val="003366"/>
      </a:dk1>
      <a:lt1>
        <a:sysClr val="window" lastClr="FFFFFF"/>
      </a:lt1>
      <a:dk2>
        <a:srgbClr val="003366"/>
      </a:dk2>
      <a:lt2>
        <a:srgbClr val="E4E9EF"/>
      </a:lt2>
      <a:accent1>
        <a:srgbClr val="003366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Открытая">
      <a:majorFont>
        <a:latin typeface="Lucida Sans Unicode"/>
        <a:ea typeface="Arial"/>
        <a:cs typeface="Arial"/>
      </a:majorFont>
      <a:minorFont>
        <a:latin typeface="Lucida Sans Unicode"/>
        <a:ea typeface="Arial"/>
        <a:cs typeface="Arial"/>
      </a:minorFont>
    </a:fontScheme>
    <a:fmtScheme name="Открытая">
      <a:fillStyleLst>
        <a:solidFill>
          <a:schemeClr val="phClr"/>
        </a:solidFill>
        <a:gradFill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/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1721</Words>
  <Application>Microsoft Office PowerPoint</Application>
  <DocSecurity>0</DocSecurity>
  <PresentationFormat>Широкоэкранный</PresentationFormat>
  <Paragraphs>141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Calibri</vt:lpstr>
      <vt:lpstr>Lucida Sans Unicode</vt:lpstr>
      <vt:lpstr>Tahoma</vt:lpstr>
      <vt:lpstr>Times New Roman</vt:lpstr>
      <vt:lpstr>Verdana</vt:lpstr>
      <vt:lpstr>Wingdings 2</vt:lpstr>
      <vt:lpstr>Wingdings 3</vt:lpstr>
      <vt:lpstr>Открытая</vt:lpstr>
      <vt:lpstr>   Планы по нормативному регулированию и методическому обеспечению архивного дела на 2026 год и развитие ГИС Платформа «ЦХЭД»</vt:lpstr>
      <vt:lpstr>Электронные документы. </vt:lpstr>
      <vt:lpstr>Платформа «Центр хранения электронных документов</vt:lpstr>
      <vt:lpstr>Платформа «Центр хранения электронных документов. Участники</vt:lpstr>
      <vt:lpstr>Платформа «Центр хранения электронных документов</vt:lpstr>
      <vt:lpstr>Платформа «Центр хранения электронных документов</vt:lpstr>
      <vt:lpstr>Платформа «Центр хранения электронных документов</vt:lpstr>
      <vt:lpstr>Единое информационное пространство процессов государственного управления</vt:lpstr>
      <vt:lpstr>Федеральный закон "Об архивном деле в Российской Федерации" от 22.10.2004 N 125-ФЗ</vt:lpstr>
      <vt:lpstr>Федеральный закон "Об информации, информационных технологиях и о защите информации" от 27.07.2006 N 149-ФЗ</vt:lpstr>
      <vt:lpstr>Правила</vt:lpstr>
      <vt:lpstr>Правила</vt:lpstr>
      <vt:lpstr>Перечни</vt:lpstr>
      <vt:lpstr>Перечни</vt:lpstr>
      <vt:lpstr>ГОСТ</vt:lpstr>
      <vt:lpstr>Методические рекомендации. 2023-2024</vt:lpstr>
      <vt:lpstr>Методические рекомендации. 2023-2024</vt:lpstr>
      <vt:lpstr>Методические рекомендации. 2025</vt:lpstr>
      <vt:lpstr>Презентация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проблемы управления электронными документами</dc:title>
  <dc:creator>Кюнг Павел Алексеевич</dc:creator>
  <cp:lastModifiedBy>Павел А. Кюнг</cp:lastModifiedBy>
  <cp:revision>394</cp:revision>
  <dcterms:created xsi:type="dcterms:W3CDTF">2017-11-14T08:26:12Z</dcterms:created>
  <dcterms:modified xsi:type="dcterms:W3CDTF">2025-12-15T15:32:46Z</dcterms:modified>
  <dc:identifier/>
  <dc:language/>
  <cp:version/>
</cp:coreProperties>
</file>