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6789" r:id="rId1"/>
    <p:sldMasterId id="2147486790" r:id="rId2"/>
  </p:sldMasterIdLst>
  <p:notesMasterIdLst>
    <p:notesMasterId r:id="rId40"/>
  </p:notesMasterIdLst>
  <p:handoutMasterIdLst>
    <p:handoutMasterId r:id="rId41"/>
  </p:handoutMasterIdLst>
  <p:sldIdLst>
    <p:sldId id="2880" r:id="rId3"/>
    <p:sldId id="2885" r:id="rId4"/>
    <p:sldId id="2846" r:id="rId5"/>
    <p:sldId id="2876" r:id="rId6"/>
    <p:sldId id="2832" r:id="rId7"/>
    <p:sldId id="2891" r:id="rId8"/>
    <p:sldId id="2790" r:id="rId9"/>
    <p:sldId id="2826" r:id="rId10"/>
    <p:sldId id="2864" r:id="rId11"/>
    <p:sldId id="2882" r:id="rId12"/>
    <p:sldId id="2866" r:id="rId13"/>
    <p:sldId id="2869" r:id="rId14"/>
    <p:sldId id="2870" r:id="rId15"/>
    <p:sldId id="2865" r:id="rId16"/>
    <p:sldId id="2873" r:id="rId17"/>
    <p:sldId id="2771" r:id="rId18"/>
    <p:sldId id="2663" r:id="rId19"/>
    <p:sldId id="2664" r:id="rId20"/>
    <p:sldId id="2863" r:id="rId21"/>
    <p:sldId id="2877" r:id="rId22"/>
    <p:sldId id="2872" r:id="rId23"/>
    <p:sldId id="2672" r:id="rId24"/>
    <p:sldId id="2871" r:id="rId25"/>
    <p:sldId id="2879" r:id="rId26"/>
    <p:sldId id="2883" r:id="rId27"/>
    <p:sldId id="2687" r:id="rId28"/>
    <p:sldId id="2855" r:id="rId29"/>
    <p:sldId id="2854" r:id="rId30"/>
    <p:sldId id="2887" r:id="rId31"/>
    <p:sldId id="2860" r:id="rId32"/>
    <p:sldId id="2888" r:id="rId33"/>
    <p:sldId id="2889" r:id="rId34"/>
    <p:sldId id="2859" r:id="rId35"/>
    <p:sldId id="2861" r:id="rId36"/>
    <p:sldId id="2858" r:id="rId37"/>
    <p:sldId id="2634" r:id="rId38"/>
    <p:sldId id="2892" r:id="rId39"/>
  </p:sldIdLst>
  <p:sldSz cx="11522075" cy="6480175"/>
  <p:notesSz cx="6797675" cy="9928225"/>
  <p:embeddedFontLst>
    <p:embeddedFont>
      <p:font typeface="Futura PT Demi" panose="020B0702020204020303" pitchFamily="34" charset="0"/>
      <p:regular r:id="rId42"/>
    </p:embeddedFont>
    <p:embeddedFont>
      <p:font typeface="Montserrat" panose="00000500000000000000" pitchFamily="2" charset="-52"/>
      <p:regular r:id="rId43"/>
      <p:bold r:id="rId44"/>
      <p:italic r:id="rId45"/>
      <p:boldItalic r:id="rId46"/>
    </p:embeddedFont>
    <p:embeddedFont>
      <p:font typeface="Montserrat ExtraBold" panose="00000900000000000000" pitchFamily="2" charset="-52"/>
      <p:bold r:id="rId47"/>
      <p:boldItalic r:id="rId48"/>
    </p:embeddedFont>
    <p:embeddedFont>
      <p:font typeface="Montserrat Light" panose="00000400000000000000" pitchFamily="2" charset="-52"/>
      <p:regular r:id="rId49"/>
      <p:italic r:id="rId50"/>
    </p:embeddedFont>
    <p:embeddedFont>
      <p:font typeface="Montserrat Medium" panose="00000600000000000000" pitchFamily="2" charset="-52"/>
      <p:regular r:id="rId51"/>
      <p:italic r:id="rId52"/>
    </p:embeddedFont>
    <p:embeddedFont>
      <p:font typeface="Montserrat SemiBold" panose="00000700000000000000" pitchFamily="2" charset="-52"/>
      <p:bold r:id="rId53"/>
      <p:boldItalic r:id="rId54"/>
    </p:embeddedFont>
  </p:embeddedFontLst>
  <p:defaultTextStyle>
    <a:defPPr>
      <a:defRPr lang="en-US"/>
    </a:defPPr>
    <a:lvl1pPr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1pPr>
    <a:lvl2pPr marL="4572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2pPr>
    <a:lvl3pPr marL="9144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3pPr>
    <a:lvl4pPr marL="13716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4pPr>
    <a:lvl5pPr marL="18288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5pPr>
    <a:lvl6pPr marL="2286000" algn="l" defTabSz="914400" rtl="0" eaLnBrk="1" latinLnBrk="0" hangingPunct="1">
      <a:defRPr sz="2100" b="1" kern="1200">
        <a:solidFill>
          <a:srgbClr val="006600"/>
        </a:solidFill>
        <a:latin typeface="Arial" panose="020B0604020202020204" pitchFamily="34" charset="0"/>
        <a:ea typeface="+mn-ea"/>
        <a:cs typeface="+mn-cs"/>
      </a:defRPr>
    </a:lvl6pPr>
    <a:lvl7pPr marL="2743200" algn="l" defTabSz="914400" rtl="0" eaLnBrk="1" latinLnBrk="0" hangingPunct="1">
      <a:defRPr sz="2100" b="1" kern="1200">
        <a:solidFill>
          <a:srgbClr val="006600"/>
        </a:solidFill>
        <a:latin typeface="Arial" panose="020B0604020202020204" pitchFamily="34" charset="0"/>
        <a:ea typeface="+mn-ea"/>
        <a:cs typeface="+mn-cs"/>
      </a:defRPr>
    </a:lvl7pPr>
    <a:lvl8pPr marL="3200400" algn="l" defTabSz="914400" rtl="0" eaLnBrk="1" latinLnBrk="0" hangingPunct="1">
      <a:defRPr sz="2100" b="1" kern="1200">
        <a:solidFill>
          <a:srgbClr val="006600"/>
        </a:solidFill>
        <a:latin typeface="Arial" panose="020B0604020202020204" pitchFamily="34" charset="0"/>
        <a:ea typeface="+mn-ea"/>
        <a:cs typeface="+mn-cs"/>
      </a:defRPr>
    </a:lvl8pPr>
    <a:lvl9pPr marL="3657600" algn="l" defTabSz="914400" rtl="0" eaLnBrk="1" latinLnBrk="0" hangingPunct="1">
      <a:defRPr sz="2100" b="1" kern="1200">
        <a:solidFill>
          <a:srgbClr val="0066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2" pos="3629" userDrawn="1">
          <p15:clr>
            <a:srgbClr val="A4A3A4"/>
          </p15:clr>
        </p15:guide>
        <p15:guide id="3" orient="horz" pos="136" userDrawn="1">
          <p15:clr>
            <a:srgbClr val="A4A3A4"/>
          </p15:clr>
        </p15:guide>
        <p15:guide id="4" orient="horz" pos="3991" userDrawn="1">
          <p15:clr>
            <a:srgbClr val="A4A3A4"/>
          </p15:clr>
        </p15:guide>
        <p15:guide id="5" pos="136">
          <p15:clr>
            <a:srgbClr val="A4A3A4"/>
          </p15:clr>
        </p15:guide>
        <p15:guide id="6" pos="7167" userDrawn="1">
          <p15:clr>
            <a:srgbClr val="A4A3A4"/>
          </p15:clr>
        </p15:guide>
        <p15:guide id="7" orient="horz" pos="2132" userDrawn="1">
          <p15:clr>
            <a:srgbClr val="A4A3A4"/>
          </p15:clr>
        </p15:guide>
        <p15:guide id="8" pos="1089" userDrawn="1">
          <p15:clr>
            <a:srgbClr val="A4A3A4"/>
          </p15:clr>
        </p15:guide>
        <p15:guide id="9" orient="horz" pos="1542" userDrawn="1">
          <p15:clr>
            <a:srgbClr val="A4A3A4"/>
          </p15:clr>
        </p15:guide>
        <p15:guide id="10" orient="horz" pos="3629" userDrawn="1">
          <p15:clr>
            <a:srgbClr val="A4A3A4"/>
          </p15:clr>
        </p15:guide>
        <p15:guide id="11" orient="horz" pos="2631" userDrawn="1">
          <p15:clr>
            <a:srgbClr val="A4A3A4"/>
          </p15:clr>
        </p15:guide>
        <p15:guide id="12" userDrawn="1">
          <p15:clr>
            <a:srgbClr val="A4A3A4"/>
          </p15:clr>
        </p15:guide>
        <p15:guide id="13" pos="1406" userDrawn="1">
          <p15:clr>
            <a:srgbClr val="A4A3A4"/>
          </p15:clr>
        </p15:guide>
        <p15:guide id="14" orient="horz" pos="9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392D"/>
    <a:srgbClr val="E3E7E9"/>
    <a:srgbClr val="D20000"/>
    <a:srgbClr val="D0665F"/>
    <a:srgbClr val="D06661"/>
    <a:srgbClr val="F7F7F7"/>
    <a:srgbClr val="FFDE07"/>
    <a:srgbClr val="FBED9E"/>
    <a:srgbClr val="EED200"/>
    <a:srgbClr val="FEE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05" autoAdjust="0"/>
    <p:restoredTop sz="96539" autoAdjust="0"/>
  </p:normalViewPr>
  <p:slideViewPr>
    <p:cSldViewPr showGuides="1">
      <p:cViewPr varScale="1">
        <p:scale>
          <a:sx n="115" d="100"/>
          <a:sy n="115" d="100"/>
        </p:scale>
        <p:origin x="68" y="252"/>
      </p:cViewPr>
      <p:guideLst>
        <p:guide pos="3629"/>
        <p:guide orient="horz" pos="136"/>
        <p:guide orient="horz" pos="3991"/>
        <p:guide pos="136"/>
        <p:guide pos="7167"/>
        <p:guide orient="horz" pos="2132"/>
        <p:guide pos="1089"/>
        <p:guide orient="horz" pos="1542"/>
        <p:guide orient="horz" pos="3629"/>
        <p:guide orient="horz" pos="2631"/>
        <p:guide/>
        <p:guide pos="1406"/>
        <p:guide orient="horz" pos="998"/>
      </p:guideLst>
    </p:cSldViewPr>
  </p:slideViewPr>
  <p:notesTextViewPr>
    <p:cViewPr>
      <p:scale>
        <a:sx n="100" d="100"/>
        <a:sy n="100" d="100"/>
      </p:scale>
      <p:origin x="0" y="0"/>
    </p:cViewPr>
  </p:notesTextViewPr>
  <p:notesViewPr>
    <p:cSldViewPr showGuides="1">
      <p:cViewPr varScale="1">
        <p:scale>
          <a:sx n="83" d="100"/>
          <a:sy n="83" d="100"/>
        </p:scale>
        <p:origin x="218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7660DD-6170-4F7B-80AA-A51134C75440}"/>
              </a:ext>
            </a:extLst>
          </p:cNvPr>
          <p:cNvSpPr>
            <a:spLocks noGrp="1" noChangeArrowheads="1"/>
          </p:cNvSpPr>
          <p:nvPr>
            <p:ph type="hdr" sz="quarter"/>
          </p:nvPr>
        </p:nvSpPr>
        <p:spPr bwMode="auto">
          <a:xfrm>
            <a:off x="0" y="0"/>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3" name="Rectangle 3">
            <a:extLst>
              <a:ext uri="{FF2B5EF4-FFF2-40B4-BE49-F238E27FC236}">
                <a16:creationId xmlns:a16="http://schemas.microsoft.com/office/drawing/2014/main" id="{87958B95-31B4-4235-AD39-D98216B8B4AF}"/>
              </a:ext>
            </a:extLst>
          </p:cNvPr>
          <p:cNvSpPr>
            <a:spLocks noGrp="1" noChangeArrowheads="1"/>
          </p:cNvSpPr>
          <p:nvPr>
            <p:ph type="dt" sz="quarter" idx="1"/>
          </p:nvPr>
        </p:nvSpPr>
        <p:spPr bwMode="auto">
          <a:xfrm>
            <a:off x="3851275" y="0"/>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4" name="Rectangle 4">
            <a:extLst>
              <a:ext uri="{FF2B5EF4-FFF2-40B4-BE49-F238E27FC236}">
                <a16:creationId xmlns:a16="http://schemas.microsoft.com/office/drawing/2014/main" id="{9E5EEE09-9399-4286-BC1D-091474016BC9}"/>
              </a:ext>
            </a:extLst>
          </p:cNvPr>
          <p:cNvSpPr>
            <a:spLocks noGrp="1" noChangeArrowheads="1"/>
          </p:cNvSpPr>
          <p:nvPr>
            <p:ph type="ftr" sz="quarter" idx="2"/>
          </p:nvPr>
        </p:nvSpPr>
        <p:spPr bwMode="auto">
          <a:xfrm>
            <a:off x="0" y="9428083"/>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5" name="Rectangle 5">
            <a:extLst>
              <a:ext uri="{FF2B5EF4-FFF2-40B4-BE49-F238E27FC236}">
                <a16:creationId xmlns:a16="http://schemas.microsoft.com/office/drawing/2014/main" id="{E2E925A2-3900-450B-835E-4DC8174D5C1B}"/>
              </a:ext>
            </a:extLst>
          </p:cNvPr>
          <p:cNvSpPr>
            <a:spLocks noGrp="1" noChangeArrowheads="1"/>
          </p:cNvSpPr>
          <p:nvPr>
            <p:ph type="sldNum" sz="quarter" idx="3"/>
          </p:nvPr>
        </p:nvSpPr>
        <p:spPr bwMode="auto">
          <a:xfrm>
            <a:off x="3851275" y="9428083"/>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anose="02020603050405020304" pitchFamily="18" charset="0"/>
              </a:defRPr>
            </a:lvl1pPr>
          </a:lstStyle>
          <a:p>
            <a:pPr>
              <a:defRPr/>
            </a:pPr>
            <a:fld id="{EEEA62EE-02A0-40C9-A4E7-8FA7D420A312}" type="slidenum">
              <a:rPr lang="ru-RU" altLang="ru-RU"/>
              <a:pPr>
                <a:defRPr/>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EFB5617-EF76-4AE0-8380-AEABDF256002}"/>
              </a:ext>
            </a:extLst>
          </p:cNvPr>
          <p:cNvSpPr>
            <a:spLocks noGrp="1" noChangeArrowheads="1"/>
          </p:cNvSpPr>
          <p:nvPr>
            <p:ph type="hdr" sz="quarter"/>
          </p:nvPr>
        </p:nvSpPr>
        <p:spPr bwMode="auto">
          <a:xfrm>
            <a:off x="0" y="0"/>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3075" name="Rectangle 3">
            <a:extLst>
              <a:ext uri="{FF2B5EF4-FFF2-40B4-BE49-F238E27FC236}">
                <a16:creationId xmlns:a16="http://schemas.microsoft.com/office/drawing/2014/main" id="{0C543C90-FDE0-4936-9583-421412AE2FD5}"/>
              </a:ext>
            </a:extLst>
          </p:cNvPr>
          <p:cNvSpPr>
            <a:spLocks noGrp="1" noRot="1" noChangeAspect="1" noChangeArrowheads="1"/>
          </p:cNvSpPr>
          <p:nvPr>
            <p:ph type="sldImg" idx="2"/>
          </p:nvPr>
        </p:nvSpPr>
        <p:spPr bwMode="auto">
          <a:xfrm>
            <a:off x="90488" y="742950"/>
            <a:ext cx="6616700"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58B2318F-5A3A-40AC-9CC7-C7BDAD2189B4}"/>
              </a:ext>
            </a:extLst>
          </p:cNvPr>
          <p:cNvSpPr>
            <a:spLocks noGrp="1" noChangeArrowheads="1"/>
          </p:cNvSpPr>
          <p:nvPr>
            <p:ph type="body" sz="quarter" idx="3"/>
          </p:nvPr>
        </p:nvSpPr>
        <p:spPr bwMode="auto">
          <a:xfrm>
            <a:off x="906463" y="4715630"/>
            <a:ext cx="4984750" cy="4469527"/>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2053" name="Rectangle 5">
            <a:extLst>
              <a:ext uri="{FF2B5EF4-FFF2-40B4-BE49-F238E27FC236}">
                <a16:creationId xmlns:a16="http://schemas.microsoft.com/office/drawing/2014/main" id="{20B5B86B-6E84-44BB-8942-45A3E813EE54}"/>
              </a:ext>
            </a:extLst>
          </p:cNvPr>
          <p:cNvSpPr>
            <a:spLocks noGrp="1" noChangeArrowheads="1"/>
          </p:cNvSpPr>
          <p:nvPr>
            <p:ph type="dt" idx="1"/>
          </p:nvPr>
        </p:nvSpPr>
        <p:spPr bwMode="auto">
          <a:xfrm>
            <a:off x="3851275" y="0"/>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4" name="Rectangle 6">
            <a:extLst>
              <a:ext uri="{FF2B5EF4-FFF2-40B4-BE49-F238E27FC236}">
                <a16:creationId xmlns:a16="http://schemas.microsoft.com/office/drawing/2014/main" id="{472DDF90-BAA2-4A21-A5CA-65388439378C}"/>
              </a:ext>
            </a:extLst>
          </p:cNvPr>
          <p:cNvSpPr>
            <a:spLocks noGrp="1" noChangeArrowheads="1"/>
          </p:cNvSpPr>
          <p:nvPr>
            <p:ph type="ftr" sz="quarter" idx="4"/>
          </p:nvPr>
        </p:nvSpPr>
        <p:spPr bwMode="auto">
          <a:xfrm>
            <a:off x="0" y="9428083"/>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5" name="Rectangle 7">
            <a:extLst>
              <a:ext uri="{FF2B5EF4-FFF2-40B4-BE49-F238E27FC236}">
                <a16:creationId xmlns:a16="http://schemas.microsoft.com/office/drawing/2014/main" id="{B49D8EAF-BE08-49F8-BBEA-C53A0E9215B4}"/>
              </a:ext>
            </a:extLst>
          </p:cNvPr>
          <p:cNvSpPr>
            <a:spLocks noGrp="1" noChangeArrowheads="1"/>
          </p:cNvSpPr>
          <p:nvPr>
            <p:ph type="sldNum" sz="quarter" idx="5"/>
          </p:nvPr>
        </p:nvSpPr>
        <p:spPr bwMode="auto">
          <a:xfrm>
            <a:off x="3851275" y="9428083"/>
            <a:ext cx="2946400" cy="50014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anose="02020603050405020304" pitchFamily="18" charset="0"/>
              </a:defRPr>
            </a:lvl1pPr>
          </a:lstStyle>
          <a:p>
            <a:pPr>
              <a:defRPr/>
            </a:pPr>
            <a:fld id="{4E9682B1-E284-4CA0-A5CE-5BC7D301142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effectLst/>
                <a:latin typeface="Google Sans Text"/>
              </a:rPr>
              <a:t>Прежде чем перейти к инструментам, кратко остановлюсь на графике выхода обновлений. Наш основной темп — это выпуск новых релизов каждые две-три недели. Это позволяет нам оперативно реагировать на изменения законодательства и ваши запросы. </a:t>
            </a:r>
          </a:p>
          <a:p>
            <a:r>
              <a:rPr lang="ru-RU" dirty="0">
                <a:effectLst/>
                <a:latin typeface="Google Sans Text"/>
              </a:rPr>
              <a:t>Как и всегда нашими ключевыми приоритетами остаются три направления: безусловная поддержка изменений в законодательстве, повышение стабильности работы сервиса и внедрение тех самых улучшений, которые вы больше всего ждете. </a:t>
            </a:r>
          </a:p>
          <a:p>
            <a:r>
              <a:rPr lang="ru-RU" dirty="0">
                <a:effectLst/>
                <a:latin typeface="Google Sans Text"/>
              </a:rPr>
              <a:t>Обратите внимание на важные вещи: текущая версия 1.9.16 и ее дальнейшие релизы будут актуальны примерно до сентября 2026г. Вышедшая пару </a:t>
            </a:r>
            <a:r>
              <a:rPr lang="ru-RU" dirty="0" err="1">
                <a:effectLst/>
                <a:latin typeface="Google Sans Text"/>
              </a:rPr>
              <a:t>незад</a:t>
            </a:r>
            <a:r>
              <a:rPr lang="ru-RU" dirty="0">
                <a:effectLst/>
                <a:latin typeface="Google Sans Text"/>
              </a:rPr>
              <a:t> 1.9.16.33 постепенно встраивается в программные продукты. Параллельно с 1.9.1 будет идти 1.10.1 с поддержкой нового интерфейса 8.5. Также важно </a:t>
            </a:r>
            <a:r>
              <a:rPr lang="ru-RU" dirty="0" err="1">
                <a:effectLst/>
                <a:latin typeface="Google Sans Text"/>
              </a:rPr>
              <a:t>пожчеркнуть</a:t>
            </a:r>
            <a:r>
              <a:rPr lang="ru-RU" dirty="0">
                <a:effectLst/>
                <a:latin typeface="Google Sans Text"/>
              </a:rPr>
              <a:t>, что версия 1.9.15 снимается с поддержки, поэтому рекомендуем в ближайшее время планировать переход на актуальные релиз своей программы.</a:t>
            </a:r>
          </a:p>
        </p:txBody>
      </p:sp>
    </p:spTree>
    <p:extLst>
      <p:ext uri="{BB962C8B-B14F-4D97-AF65-F5344CB8AC3E}">
        <p14:creationId xmlns:p14="http://schemas.microsoft.com/office/powerpoint/2010/main" val="245691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93755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07025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5396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dirty="0"/>
              <a:t>Следующий важный инструмент — правила проверки полномочий. МЧД нужно проверять, чтобы убедиться в корректности подписания документов. Для этого требуется выполнить 18 различных проверок. Конечно, можно делать их вручную, но это сложно и повышает риск ошибок. В 1С-ЭДО все проверки выполняются автоматически. Без них есть риск, что документ окажется юридически недействительным, и в случае необходимости его представления в суде он может быть не принят.</a:t>
            </a:r>
          </a:p>
        </p:txBody>
      </p:sp>
      <p:sp>
        <p:nvSpPr>
          <p:cNvPr id="4" name="Номер слайда 3"/>
          <p:cNvSpPr>
            <a:spLocks noGrp="1"/>
          </p:cNvSpPr>
          <p:nvPr>
            <p:ph type="sldNum" sz="quarter" idx="5"/>
          </p:nvPr>
        </p:nvSpPr>
        <p:spPr/>
        <p:txBody>
          <a:bodyPr/>
          <a:lstStyle/>
          <a:p>
            <a:pPr>
              <a:defRPr/>
            </a:pPr>
            <a:fld id="{FF675D9C-6C6F-4857-926A-B2A5ECF6B0ED}" type="slidenum">
              <a:rPr lang="ru-RU" altLang="ru-RU" smtClean="0"/>
              <a:pPr>
                <a:defRPr/>
              </a:pPr>
              <a:t>22</a:t>
            </a:fld>
            <a:endParaRPr lang="ru-RU" altLang="ru-RU"/>
          </a:p>
        </p:txBody>
      </p:sp>
    </p:spTree>
    <p:extLst>
      <p:ext uri="{BB962C8B-B14F-4D97-AF65-F5344CB8AC3E}">
        <p14:creationId xmlns:p14="http://schemas.microsoft.com/office/powerpoint/2010/main" val="145527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4808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 в завершение темы МЧД — еще один важный и, я бы сказал, долгожданный бонус упрощенного режима.</a:t>
            </a:r>
          </a:p>
          <a:p>
            <a:r>
              <a:rPr lang="ru-RU" dirty="0"/>
              <a:t>Раньше, если в базе на одного сотрудника было заведено несколько действующих доверенностей, система при подписании срабатывала автоматически: она просто подставляла первую подходящую МЧД, которую находила в списке. У пользователя не было возможности вмешаться в этот процесс.</a:t>
            </a:r>
          </a:p>
          <a:p>
            <a:r>
              <a:rPr lang="ru-RU" dirty="0"/>
              <a:t>Теперь всё изменилось. Если программа видит, что для подтверждения полномочий подходят несколько доверенностей, она предложит вам выбор. Прямо в момент подписания вы сможете указать именно ту МЧД, которая актуальна для конкретной сделки или документа.</a:t>
            </a:r>
          </a:p>
          <a:p>
            <a:r>
              <a:rPr lang="ru-RU" dirty="0"/>
              <a:t>Казалось бы, небольшое изменение, но </a:t>
            </a:r>
          </a:p>
          <a:p>
            <a:endParaRPr lang="ru-RU" dirty="0"/>
          </a:p>
        </p:txBody>
      </p:sp>
    </p:spTree>
    <p:extLst>
      <p:ext uri="{BB962C8B-B14F-4D97-AF65-F5344CB8AC3E}">
        <p14:creationId xmlns:p14="http://schemas.microsoft.com/office/powerpoint/2010/main" val="1057462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риказ</a:t>
            </a:r>
            <a:r>
              <a:rPr lang="ru-RU" dirty="0"/>
              <a:t> </a:t>
            </a:r>
            <a:r>
              <a:rPr lang="ru-RU" dirty="0" err="1"/>
              <a:t>Минфры</a:t>
            </a:r>
            <a:r>
              <a:rPr lang="ru-RU" dirty="0"/>
              <a:t> №857 устанавливает требования к формам и содержанию МЧД: срок действия, полномочия, сведения о доверителе и представителе, а также паспортные данные — ФИО, дата рождения, данные документа, удостоверяющего личность, и прочее.</a:t>
            </a:r>
          </a:p>
          <a:p>
            <a:r>
              <a:rPr lang="ru-RU" dirty="0"/>
              <a:t>Сейчас подготовлен проект изменений, который уточняет требования к содержанию МЧД, оставляя сведения о представителе, включая ФИО, дату рождения и данные документа, удостоверяющего личность.</a:t>
            </a:r>
          </a:p>
          <a:p>
            <a:r>
              <a:rPr lang="ru-RU" dirty="0"/>
              <a:t>На практике участники отмечают, что паспортные данные часто избыточны, а для идентификации достаточно содержания квалифицированной электронной подписи</a:t>
            </a:r>
          </a:p>
          <a:p>
            <a:endParaRPr lang="ru-RU" dirty="0"/>
          </a:p>
        </p:txBody>
      </p:sp>
      <p:sp>
        <p:nvSpPr>
          <p:cNvPr id="4" name="Номер слайда 3"/>
          <p:cNvSpPr>
            <a:spLocks noGrp="1"/>
          </p:cNvSpPr>
          <p:nvPr>
            <p:ph type="sldNum" sz="quarter" idx="5"/>
          </p:nvPr>
        </p:nvSpPr>
        <p:spPr/>
        <p:txBody>
          <a:bodyPr/>
          <a:lstStyle/>
          <a:p>
            <a:pPr>
              <a:defRPr/>
            </a:pPr>
            <a:fld id="{FF675D9C-6C6F-4857-926A-B2A5ECF6B0ED}" type="slidenum">
              <a:rPr lang="ru-RU" altLang="ru-RU" smtClean="0"/>
              <a:pPr>
                <a:defRPr/>
              </a:pPr>
              <a:t>26</a:t>
            </a:fld>
            <a:endParaRPr lang="ru-RU" altLang="ru-RU"/>
          </a:p>
        </p:txBody>
      </p:sp>
    </p:spTree>
    <p:extLst>
      <p:ext uri="{BB962C8B-B14F-4D97-AF65-F5344CB8AC3E}">
        <p14:creationId xmlns:p14="http://schemas.microsoft.com/office/powerpoint/2010/main" val="345192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Давайте сразу к делу. Что такое ТЭДО в нашем понимании? Это не просто отправка файла как было раньше предложено иными сервисами электронного документооборота, а юридически значимый международный документооборот для каждого из участников. Ключевое здесь — соответствие требованиям налогового контроля РФ. Кому это нужно? В первую очередь — крупному бизнесу с филиалами в РБ, импортерам и экспортерам. Тем, кто устал от курьеров, потери документов на границе и задержек в оплатах из-за того, что "бумажка еще не доехала". Это решение для тех, кто хочет видеть статус международного документа так же четко, как при обычном обмене внутри страны</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27</a:t>
            </a:fld>
            <a:endParaRPr lang="ru-RU" altLang="ru-RU"/>
          </a:p>
        </p:txBody>
      </p:sp>
    </p:spTree>
    <p:extLst>
      <p:ext uri="{BB962C8B-B14F-4D97-AF65-F5344CB8AC3E}">
        <p14:creationId xmlns:p14="http://schemas.microsoft.com/office/powerpoint/2010/main" val="163244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Как это работает в реальности? Важный момент: вам не нужно покупать какой-то специальный "заграничный" софт. Вы остаетесь в привычном интерфейсе 1С-ЭДО. Вы подписываете документ своей обычной КЭП, которой подписываете отчетность. Ваш партнер в Минске делает то же самое со своим национальным сертификатом. Легитимность этой связки обеспечивает Доверенная третья сторона (ДТС). Это арбитр, который подтверждает: "Да, эта подпись настоящая, она выдана по законам той страны". В итоге мы получаем юридически чистый документ, который </a:t>
            </a:r>
            <a:r>
              <a:rPr lang="ru-RU" dirty="0" err="1"/>
              <a:t>бесшовно</a:t>
            </a:r>
            <a:r>
              <a:rPr lang="ru-RU" dirty="0"/>
              <a:t> проходит через границы</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28</a:t>
            </a:fld>
            <a:endParaRPr lang="ru-RU" altLang="ru-RU"/>
          </a:p>
        </p:txBody>
      </p:sp>
    </p:spTree>
    <p:extLst>
      <p:ext uri="{BB962C8B-B14F-4D97-AF65-F5344CB8AC3E}">
        <p14:creationId xmlns:p14="http://schemas.microsoft.com/office/powerpoint/2010/main" val="216771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Переходим к фундаменту. Часто бизнес боится ТЭДО из-за страха перед проверками. Но правовое поле уже сформировано. В России мы опираемся на 7-ю статью 63-ФЗ — она прямо разрешает признавать иностранные подписи. Огромный шаг вперед — это ратификация соглашения между РФ и РБ (наш 424-ФЗ). Это "зеленый свет" на государственном уровне. Со стороны Беларуси работает их закон № 113-З и очень четкие регламенты по электронным накладным (Постановление № 940). И самое главное для практики — есть Методические рекомендации ФНС. Это фактически инструкция для инспектора и для нас с вами, как должен выглядеть этот обмен, чтобы у налоговой не было вопросов</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29</a:t>
            </a:fld>
            <a:endParaRPr lang="ru-RU" altLang="ru-RU"/>
          </a:p>
        </p:txBody>
      </p:sp>
    </p:spTree>
    <p:extLst>
      <p:ext uri="{BB962C8B-B14F-4D97-AF65-F5344CB8AC3E}">
        <p14:creationId xmlns:p14="http://schemas.microsoft.com/office/powerpoint/2010/main" val="287850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Давайте разберемся, что же это за зверь такой — УС? Если говорить просто, это легкие XML-файлы, которые заменят привычные нам извещения о получении и уведомления об уточнении.</a:t>
            </a:r>
          </a:p>
          <a:p>
            <a:r>
              <a:rPr lang="ru-RU" dirty="0"/>
              <a:t>Ключевое отличие и главная хорошая новость: Универсальные сообщения не нужно подписывать электронной подписью. Это колоссально упрощает и ускоряет технический обмен служебными данными. В таком сообщении четко фиксируется: к какому документу оно относится, кто его отправил и какой код ответа выбран — например, код 1999 для подтверждения получения или 2999 для уточнения.</a:t>
            </a:r>
          </a:p>
          <a:p>
            <a:r>
              <a:rPr lang="ru-RU" dirty="0"/>
              <a:t>В перспективе УС станут единым стандартом для фиксации любых событий по документу. То, что раньше приходилось дописывать в мессенджерах или слать отдельными письмами, станет частью структурированного потока данных. Для вас, как для пользователей 1С-ЭДО, переход будет бесшовным: как только ФНС даст финальный отмах по срокам, система автоматически переключится на работу с УС, и старые служебные документы уйдут в прошлое без лишних усилий с вашей стороны».</a:t>
            </a:r>
          </a:p>
          <a:p>
            <a:endParaRPr lang="ru-RU" dirty="0"/>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3</a:t>
            </a:fld>
            <a:endParaRPr lang="ru-RU" altLang="ru-RU"/>
          </a:p>
        </p:txBody>
      </p:sp>
    </p:spTree>
    <p:extLst>
      <p:ext uri="{BB962C8B-B14F-4D97-AF65-F5344CB8AC3E}">
        <p14:creationId xmlns:p14="http://schemas.microsoft.com/office/powerpoint/2010/main" val="3687577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 вот так это выглядит для клиентов</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30</a:t>
            </a:fld>
            <a:endParaRPr lang="ru-RU" altLang="ru-RU"/>
          </a:p>
        </p:txBody>
      </p:sp>
    </p:spTree>
    <p:extLst>
      <p:ext uri="{BB962C8B-B14F-4D97-AF65-F5344CB8AC3E}">
        <p14:creationId xmlns:p14="http://schemas.microsoft.com/office/powerpoint/2010/main" val="2313422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Где это можно потрогать руками? Поддержка уже реализована в актуальных версиях 1С:Бухгалтерии, ERP и Управлении холдингом. На слайде вы видите конкретные номера релизов. Обратите внимание на "звездочки": сейчас мы активно проводим пилотные внедрения. Что это значит для вас? Это возможность зайти в технологию под нашим присмотром. Пока настройка идет через техподдержку — мы вручную помогаем связать вас с иностранным контрагентом, так как автоматический поиск по ИНН/УНП в международном роуминге пока в процессе отладки. Ну и помимо этого эта процедура в рамках пилотных проектов будет бесплатна</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31</a:t>
            </a:fld>
            <a:endParaRPr lang="ru-RU" altLang="ru-RU"/>
          </a:p>
        </p:txBody>
      </p:sp>
    </p:spTree>
    <p:extLst>
      <p:ext uri="{BB962C8B-B14F-4D97-AF65-F5344CB8AC3E}">
        <p14:creationId xmlns:p14="http://schemas.microsoft.com/office/powerpoint/2010/main" val="2031818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Что мы пересылаем? Из РФ уходят УПД и УКД в форматах ФНС. Из РБ приходят их электронные накладные. Плюс любые договоры и акты в виде неформализованных документов. Критически важный нюанс из практики: если вы подписали белорусскую накладную, ее нельзя просто "аннулировать", как мы привыкли в РФ. По законам РБ в таком случае нужно оформлять возврат или обратную продажу. Это специфика, которую нужно учитывать вашим бухгалтерам при переходе на цифру</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32</a:t>
            </a:fld>
            <a:endParaRPr lang="ru-RU" altLang="ru-RU"/>
          </a:p>
        </p:txBody>
      </p:sp>
    </p:spTree>
    <p:extLst>
      <p:ext uri="{BB962C8B-B14F-4D97-AF65-F5344CB8AC3E}">
        <p14:creationId xmlns:p14="http://schemas.microsoft.com/office/powerpoint/2010/main" val="189337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этом слайде — как выглядит белорусский электронный документ прямо в интерфейсе 1С-ЭДО. Обратите внимание: визуально ничего не меняется. Документ открывается в привычной карточке, со всеми обычными кнопками и статусами.</a:t>
            </a:r>
          </a:p>
          <a:p>
            <a:r>
              <a:rPr lang="ru-RU" dirty="0"/>
              <a:t>Единственное, что новое для российских пользователей, — это сами форматы. Это белорусские накладные и другие виды документов, которые раньше в ЭДО не встречались. Программа автоматически получает их, распаковывает и показывает в корректном виде — без каких-либо дополнительных настроек.</a:t>
            </a:r>
          </a:p>
          <a:p>
            <a:r>
              <a:rPr lang="ru-RU" dirty="0"/>
              <a:t>Пользователю не нужно думать, что контрагент из другой страны: система сама определяет, что это РБ, и включает внутри себя все необходимые механизмы.</a:t>
            </a:r>
          </a:p>
          <a:p>
            <a:endParaRPr lang="ru-RU" dirty="0"/>
          </a:p>
        </p:txBody>
      </p:sp>
      <p:sp>
        <p:nvSpPr>
          <p:cNvPr id="4" name="Номер слайда 3"/>
          <p:cNvSpPr>
            <a:spLocks noGrp="1"/>
          </p:cNvSpPr>
          <p:nvPr>
            <p:ph type="sldNum" sz="quarter" idx="5"/>
          </p:nvPr>
        </p:nvSpPr>
        <p:spPr/>
        <p:txBody>
          <a:bodyPr/>
          <a:lstStyle/>
          <a:p>
            <a:pPr>
              <a:defRPr/>
            </a:pPr>
            <a:fld id="{79426084-D6B2-480A-8482-20B084D12BED}" type="slidenum">
              <a:rPr lang="ru-RU" altLang="ru-RU" smtClean="0"/>
              <a:pPr>
                <a:defRPr/>
              </a:pPr>
              <a:t>33</a:t>
            </a:fld>
            <a:endParaRPr lang="ru-RU" altLang="ru-RU"/>
          </a:p>
        </p:txBody>
      </p:sp>
    </p:spTree>
    <p:extLst>
      <p:ext uri="{BB962C8B-B14F-4D97-AF65-F5344CB8AC3E}">
        <p14:creationId xmlns:p14="http://schemas.microsoft.com/office/powerpoint/2010/main" val="3310369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Кто активно работает с ЭДО думаю знает что есть сервисы проверки ЭП, наши естественно, платформенные, крипто про, или хотя бы сайт госуслуг. Но иностранная подпись она </a:t>
            </a:r>
            <a:r>
              <a:rPr lang="ru-RU" dirty="0" err="1"/>
              <a:t>ососбенная</a:t>
            </a:r>
            <a:r>
              <a:rPr lang="ru-RU" dirty="0"/>
              <a:t>. Как вы увидите результат? В 1С на вкладке "Подписи" всё выглядит привычно. Но есть техническая разница. Российские подписи система перепроверяет "вживую" каждый раз. А вот для белорусских подписей 1С считывает квитанцию от ДТС. Для пользователей 1С функции Доверенной стороны выполняет наш УЦ "НПЦ 1С". Мы берем на себя всю сложность проверки иностранных сертификатов, вам остается только увидеть заветную зеленую галочку</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34</a:t>
            </a:fld>
            <a:endParaRPr lang="ru-RU" altLang="ru-RU"/>
          </a:p>
        </p:txBody>
      </p:sp>
    </p:spTree>
    <p:extLst>
      <p:ext uri="{BB962C8B-B14F-4D97-AF65-F5344CB8AC3E}">
        <p14:creationId xmlns:p14="http://schemas.microsoft.com/office/powerpoint/2010/main" val="237162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Теперь — основные моменты по работе нового механизма.</a:t>
            </a:r>
            <a:br>
              <a:rPr lang="ru-RU" dirty="0"/>
            </a:br>
            <a:r>
              <a:rPr lang="ru-RU" dirty="0"/>
              <a:t>Трансграничный обмен в тестовом режиме сейчас поддерживают два оператора: Калуга Астрал с российской стороны и СТТ со стороны Беларуси.</a:t>
            </a:r>
          </a:p>
          <a:p>
            <a:r>
              <a:rPr lang="ru-RU" dirty="0"/>
              <a:t>Попробовать функциональность можно двумя способами:</a:t>
            </a:r>
            <a:br>
              <a:rPr lang="ru-RU" dirty="0"/>
            </a:br>
            <a:r>
              <a:rPr lang="ru-RU" dirty="0"/>
              <a:t>— создать отдельную учётную запись в Клиенте ЭДО и начать обмен с белорусскими контрагентами уже сейчас;</a:t>
            </a:r>
            <a:br>
              <a:rPr lang="ru-RU" dirty="0"/>
            </a:br>
            <a:r>
              <a:rPr lang="ru-RU" dirty="0"/>
              <a:t>— или дождаться обновлений вашей конфигурации 1С, где возможность будет встроена в библиотеку электронных документов.</a:t>
            </a:r>
          </a:p>
          <a:p>
            <a:r>
              <a:rPr lang="ru-RU" dirty="0"/>
              <a:t>Есть особенности: приглашения в ТЭДО отправляются через техническую поддержку — подаёте заявку, и специалисты подключают вас вручную. Появляются и новые типы электронных документов — белорусские накладные и другие форматы.</a:t>
            </a:r>
          </a:p>
          <a:p>
            <a:r>
              <a:rPr lang="ru-RU" dirty="0"/>
              <a:t>И последнее. Мы открываем пилотирование.</a:t>
            </a:r>
            <a:br>
              <a:rPr lang="ru-RU" dirty="0"/>
            </a:br>
            <a:r>
              <a:rPr lang="ru-RU" dirty="0"/>
              <a:t>Если хотите подключиться одними из первых — напишите на doc@1c.ru.</a:t>
            </a:r>
            <a:br>
              <a:rPr lang="ru-RU" dirty="0"/>
            </a:br>
            <a:r>
              <a:rPr lang="ru-RU" dirty="0"/>
              <a:t>В письме сразу укажите информацию о себе и о вашем контрагенте в Республике Беларусь. После этого необходимые настройки будут выполнены нашими специалистами, и у вас в программе автоматически появится принятое приглашение. После этого можно начинать обмен.</a:t>
            </a:r>
          </a:p>
        </p:txBody>
      </p:sp>
      <p:sp>
        <p:nvSpPr>
          <p:cNvPr id="4" name="Номер слайда 3"/>
          <p:cNvSpPr>
            <a:spLocks noGrp="1"/>
          </p:cNvSpPr>
          <p:nvPr>
            <p:ph type="sldNum" sz="quarter" idx="5"/>
          </p:nvPr>
        </p:nvSpPr>
        <p:spPr/>
        <p:txBody>
          <a:bodyPr/>
          <a:lstStyle/>
          <a:p>
            <a:pPr>
              <a:defRPr/>
            </a:pPr>
            <a:fld id="{79426084-D6B2-480A-8482-20B084D12BED}" type="slidenum">
              <a:rPr lang="ru-RU" altLang="ru-RU" smtClean="0"/>
              <a:pPr>
                <a:defRPr/>
              </a:pPr>
              <a:t>35</a:t>
            </a:fld>
            <a:endParaRPr lang="ru-RU" altLang="ru-RU"/>
          </a:p>
        </p:txBody>
      </p:sp>
    </p:spTree>
    <p:extLst>
      <p:ext uri="{BB962C8B-B14F-4D97-AF65-F5344CB8AC3E}">
        <p14:creationId xmlns:p14="http://schemas.microsoft.com/office/powerpoint/2010/main" val="3607981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Подведем итог. Трансграничный ЭДО с Беларусью — это уже не будущее, это реальный инструмент оптимизации ВЭД. Мы приглашаем вас в пилотные проекты. Если у вас есть поток документов с РБ — давайте оцифруем его вместе. Пишите на doc@1c.ru или подходите после доклада. В планах у нас — Казахстан и другие страны ЕАЭС, так что база, которую мы закладываем сегодня, станет стандартом для всей вашей международной торговли. Спасибо за внимание, буду рад ответить на вопросы!</a:t>
            </a:r>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36</a:t>
            </a:fld>
            <a:endParaRPr lang="ru-RU" altLang="ru-RU"/>
          </a:p>
        </p:txBody>
      </p:sp>
    </p:spTree>
    <p:extLst>
      <p:ext uri="{BB962C8B-B14F-4D97-AF65-F5344CB8AC3E}">
        <p14:creationId xmlns:p14="http://schemas.microsoft.com/office/powerpoint/2010/main" val="298647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 раз уж мы заговорили про Универсальные сообщения, нельзя не упомянуть о тех бонусах, которые они принесут помимо простого обмена.</a:t>
            </a:r>
          </a:p>
          <a:p>
            <a:r>
              <a:rPr lang="ru-RU" dirty="0"/>
              <a:t>УС открывают путь к гораздо более глубокой автоматизации. Например, это возможность передавать данные, которые раньше просто "не влезали" в стандартные квитанции</a:t>
            </a:r>
          </a:p>
          <a:p>
            <a:endParaRPr lang="ru-RU" dirty="0"/>
          </a:p>
        </p:txBody>
      </p:sp>
    </p:spTree>
    <p:extLst>
      <p:ext uri="{BB962C8B-B14F-4D97-AF65-F5344CB8AC3E}">
        <p14:creationId xmlns:p14="http://schemas.microsoft.com/office/powerpoint/2010/main" val="229488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 теперь давайте посмотрим, где именно включается эта новая возможность.</a:t>
            </a:r>
            <a:br>
              <a:rPr lang="ru-RU" dirty="0"/>
            </a:br>
            <a:r>
              <a:rPr lang="ru-RU" dirty="0"/>
              <a:t>Вот в интерфейсе — в настройках обмена электронными документами появляется пункт </a:t>
            </a:r>
            <a:r>
              <a:rPr lang="ru-RU" i="1" dirty="0"/>
              <a:t>«Получать электронные документы автоматически»</a:t>
            </a:r>
            <a:r>
              <a:rPr lang="ru-RU" dirty="0"/>
              <a:t>,— по авторизации в сервисе 1С-ЭДО — это как раз новый вариант, о котором мы говорим сегодня.</a:t>
            </a:r>
          </a:p>
          <a:p>
            <a:r>
              <a:rPr lang="ru-RU" dirty="0"/>
              <a:t>Функциональность сейчас находится в тестовом режиме, поэтому есть несколько технических моментов, которые важно учитывать.</a:t>
            </a:r>
            <a:br>
              <a:rPr lang="ru-RU" dirty="0"/>
            </a:br>
            <a:r>
              <a:rPr lang="ru-RU" dirty="0"/>
              <a:t>Во-первых, база должна быть клиент-серверная. В файловых базах </a:t>
            </a:r>
            <a:r>
              <a:rPr lang="ru-RU" dirty="0" err="1"/>
              <a:t>автополучение</a:t>
            </a:r>
            <a:r>
              <a:rPr lang="ru-RU" dirty="0"/>
              <a:t> работать не будет, а вот пользователи 1С:Фреш могут её включать.</a:t>
            </a:r>
          </a:p>
          <a:p>
            <a:r>
              <a:rPr lang="ru-RU" dirty="0"/>
              <a:t>Во-вторых, в учётной записи должны быть действующие сертификаты — после включения функции по ним нужно будет авторизоваться.</a:t>
            </a:r>
          </a:p>
          <a:p>
            <a:r>
              <a:rPr lang="ru-RU" dirty="0"/>
              <a:t>И, наконец, если вы уже используете </a:t>
            </a:r>
            <a:r>
              <a:rPr lang="ru-RU" dirty="0" err="1"/>
              <a:t>автополучение</a:t>
            </a:r>
            <a:r>
              <a:rPr lang="ru-RU" dirty="0"/>
              <a:t> по обезличенному сертификату, стоит заранее определить, какой из вариантов вы хотите оставить — старый или новый.</a:t>
            </a:r>
          </a:p>
          <a:p>
            <a:r>
              <a:rPr lang="ru-RU" dirty="0"/>
              <a:t>То есть сейчас — это тот самый момент, когда можно попробовать новый способ в боевых условиях и понять, насколько он удобнее в вашей работе</a:t>
            </a:r>
          </a:p>
          <a:p>
            <a:endParaRPr lang="ru-RU" dirty="0"/>
          </a:p>
        </p:txBody>
      </p:sp>
    </p:spTree>
    <p:extLst>
      <p:ext uri="{BB962C8B-B14F-4D97-AF65-F5344CB8AC3E}">
        <p14:creationId xmlns:p14="http://schemas.microsoft.com/office/powerpoint/2010/main" val="102184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dirty="0"/>
              <a:t>Предлагаю пойти от общего к частному и изначально </a:t>
            </a:r>
          </a:p>
          <a:p>
            <a:pPr marL="0" marR="0" lvl="0" indent="0" algn="l" defTabSz="914400" rtl="0" eaLnBrk="1" fontAlgn="base" latinLnBrk="0" hangingPunct="1">
              <a:lnSpc>
                <a:spcPct val="100000"/>
              </a:lnSpc>
              <a:spcBef>
                <a:spcPct val="30000"/>
              </a:spcBef>
              <a:spcAft>
                <a:spcPct val="0"/>
              </a:spcAft>
              <a:buClrTx/>
              <a:buSzTx/>
              <a:buFontTx/>
              <a:buNone/>
              <a:tabLst/>
              <a:defRPr/>
            </a:pPr>
            <a:r>
              <a:rPr lang="ru-RU" dirty="0"/>
              <a:t>ЭДО доступен и в облаке. Даже если у вас нет собственной 1С, вы можете подключиться через 1С:Fresh, Центр ЭДО, веб-клиенты или мобильные приложения. Это важно, если в компании распределённая структура, филиалы или удалённые сотрудники. Вся информация — в одном месте, доступ из любой точки, без лишних установок.</a:t>
            </a:r>
          </a:p>
          <a:p>
            <a:endParaRPr lang="ru-RU" dirty="0"/>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7</a:t>
            </a:fld>
            <a:endParaRPr lang="ru-RU" altLang="ru-RU"/>
          </a:p>
        </p:txBody>
      </p:sp>
    </p:spTree>
    <p:extLst>
      <p:ext uri="{BB962C8B-B14F-4D97-AF65-F5344CB8AC3E}">
        <p14:creationId xmlns:p14="http://schemas.microsoft.com/office/powerpoint/2010/main" val="369573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Переход с документами ЭДО из одной конфигурации в другую</a:t>
            </a:r>
          </a:p>
          <a:p>
            <a:r>
              <a:rPr lang="ru-RU" dirty="0"/>
              <a:t>Изменение направления бизнеса</a:t>
            </a:r>
          </a:p>
          <a:p>
            <a:r>
              <a:rPr lang="ru-RU" dirty="0"/>
              <a:t>БП - УХ</a:t>
            </a:r>
          </a:p>
          <a:p>
            <a:r>
              <a:rPr lang="ru-RU" dirty="0"/>
              <a:t>Кастомизация требующая перехода</a:t>
            </a:r>
          </a:p>
          <a:p>
            <a:endParaRPr lang="ru-RU" dirty="0"/>
          </a:p>
        </p:txBody>
      </p:sp>
      <p:sp>
        <p:nvSpPr>
          <p:cNvPr id="4" name="Номер слайда 3"/>
          <p:cNvSpPr>
            <a:spLocks noGrp="1"/>
          </p:cNvSpPr>
          <p:nvPr>
            <p:ph type="sldNum" sz="quarter" idx="5"/>
          </p:nvPr>
        </p:nvSpPr>
        <p:spPr/>
        <p:txBody>
          <a:bodyPr/>
          <a:lstStyle/>
          <a:p>
            <a:pPr>
              <a:defRPr/>
            </a:pPr>
            <a:fld id="{8F2ED22D-BA23-4272-BC85-5AE5BC2C9E6E}" type="slidenum">
              <a:rPr lang="ru-RU" altLang="ru-RU" smtClean="0"/>
              <a:pPr>
                <a:defRPr/>
              </a:pPr>
              <a:t>8</a:t>
            </a:fld>
            <a:endParaRPr lang="ru-RU" altLang="ru-RU"/>
          </a:p>
        </p:txBody>
      </p:sp>
    </p:spTree>
    <p:extLst>
      <p:ext uri="{BB962C8B-B14F-4D97-AF65-F5344CB8AC3E}">
        <p14:creationId xmlns:p14="http://schemas.microsoft.com/office/powerpoint/2010/main" val="379072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8198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мы говорим про машиночитаемую доверенность, важно понимать: её суть — это полномочия. Именно они определяют, что человек может делать от имени организации. И за прошедший год у нас появился еще один подход, как эти полномочия описываются.</a:t>
            </a:r>
          </a:p>
          <a:p>
            <a:r>
              <a:rPr lang="ru-RU" dirty="0"/>
              <a:t>Первый — это текстовые формулировки, которые перекочевали к нам из бумажных доверенностей. Юристам, менеджерам бухгалтерам они понятны и привычны, но для автоматической проверки это слабое место.</a:t>
            </a:r>
          </a:p>
          <a:p>
            <a:r>
              <a:rPr lang="ru-RU" dirty="0"/>
              <a:t>Второй вариант — классификатор. Это набор унифицированных формулировок, каждая со своим кодом. Для автоматизации и проверки — идеальный инструмент, но гибкости здесь меньше.</a:t>
            </a:r>
          </a:p>
          <a:p>
            <a:r>
              <a:rPr lang="ru-RU" dirty="0"/>
              <a:t>И третий — составные полномочия. Здесь можно максимально точно описать права представителя, добавив ограничения и условия. Но, как вы догадываетесь, это требует больше усилий при создании доверенности.</a:t>
            </a:r>
          </a:p>
          <a:p>
            <a:r>
              <a:rPr lang="ru-RU" dirty="0"/>
              <a:t>Все три подхода мы поддерживаем, и выбор всегда остаётся за пользователем — в зависимости от ситуации и задач».</a:t>
            </a:r>
          </a:p>
          <a:p>
            <a:endParaRPr lang="ru-RU" altLang="ru-RU" dirty="0"/>
          </a:p>
          <a:p>
            <a:endParaRPr lang="ru-RU" dirty="0"/>
          </a:p>
        </p:txBody>
      </p:sp>
      <p:sp>
        <p:nvSpPr>
          <p:cNvPr id="4" name="Номер слайда 3"/>
          <p:cNvSpPr>
            <a:spLocks noGrp="1"/>
          </p:cNvSpPr>
          <p:nvPr>
            <p:ph type="sldNum" sz="quarter" idx="5"/>
          </p:nvPr>
        </p:nvSpPr>
        <p:spPr/>
        <p:txBody>
          <a:bodyPr/>
          <a:lstStyle/>
          <a:p>
            <a:pPr>
              <a:defRPr/>
            </a:pPr>
            <a:fld id="{FF675D9C-6C6F-4857-926A-B2A5ECF6B0ED}" type="slidenum">
              <a:rPr lang="ru-RU" altLang="ru-RU" smtClean="0"/>
              <a:pPr>
                <a:defRPr/>
              </a:pPr>
              <a:t>17</a:t>
            </a:fld>
            <a:endParaRPr lang="ru-RU" altLang="ru-RU"/>
          </a:p>
        </p:txBody>
      </p:sp>
    </p:spTree>
    <p:extLst>
      <p:ext uri="{BB962C8B-B14F-4D97-AF65-F5344CB8AC3E}">
        <p14:creationId xmlns:p14="http://schemas.microsoft.com/office/powerpoint/2010/main" val="304103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333333"/>
                </a:solidFill>
                <a:effectLst/>
                <a:latin typeface="Almarai"/>
              </a:rPr>
              <a:t>Составные полномочия доверенности — это </a:t>
            </a:r>
            <a:r>
              <a:rPr lang="ru-RU" b="0" i="0" dirty="0" err="1">
                <a:solidFill>
                  <a:srgbClr val="333333"/>
                </a:solidFill>
                <a:effectLst/>
                <a:latin typeface="Almarai"/>
              </a:rPr>
              <a:t>классификаторные</a:t>
            </a:r>
            <a:r>
              <a:rPr lang="ru-RU" b="0" i="0" dirty="0">
                <a:solidFill>
                  <a:srgbClr val="333333"/>
                </a:solidFill>
                <a:effectLst/>
                <a:latin typeface="Almarai"/>
              </a:rPr>
              <a:t> машиночитаемые полномочия, состоящие из отдельных модулей, каждый из которых включает определенное право и ограничение. То есть полномочия в МЧД теперь можно собирать как конструктор, а что это дает расскажем далее. Составные полномочия позволяют более точно определить круг действий, которые может совершать сотрудник (представитель) по доверенности.  Как </a:t>
            </a:r>
            <a:r>
              <a:rPr lang="ru-RU" b="0" i="0" dirty="0" err="1">
                <a:solidFill>
                  <a:srgbClr val="333333"/>
                </a:solidFill>
                <a:effectLst/>
                <a:latin typeface="Almarai"/>
              </a:rPr>
              <a:t>былоьРанее</a:t>
            </a:r>
            <a:r>
              <a:rPr lang="ru-RU" b="0" i="0" dirty="0">
                <a:solidFill>
                  <a:srgbClr val="333333"/>
                </a:solidFill>
                <a:effectLst/>
                <a:latin typeface="Almarai"/>
              </a:rPr>
              <a:t> при формировании МЧД машиночитаемые полномочия выбирались только из Справочников полномочий — например, из справочника ФНС или Единой системы нормативно-справочной информации (ЕСНСИ). Сотрудник наделялся правом подписывать электронные документы и максимум точности был какой это вид документа. Конечно, более точные полномочия можно прописать в текстовом </a:t>
            </a:r>
            <a:r>
              <a:rPr lang="ru-RU" b="0" i="0" dirty="0" err="1">
                <a:solidFill>
                  <a:srgbClr val="333333"/>
                </a:solidFill>
                <a:effectLst/>
                <a:latin typeface="Almarai"/>
              </a:rPr>
              <a:t>человекочитаемом</a:t>
            </a:r>
            <a:r>
              <a:rPr lang="ru-RU" b="0" i="0" dirty="0">
                <a:solidFill>
                  <a:srgbClr val="333333"/>
                </a:solidFill>
                <a:effectLst/>
                <a:latin typeface="Almarai"/>
              </a:rPr>
              <a:t> виде, но тут есть нюанс они не проверяются информационными системами автоматически. Третьей стороне при получении такой МЧД нужно тратить время на ручную проверку, что сказывается на скорости рабочих процессов. Что изменилось: Помимо привычных справочников в ЕСНСИ добавлен Справочник значений для ограничений полномочий. Теперь на любое выбранное глагольное машиночитаемое полномочие можно поставить ограничение по типу документа, видам обязательств, лимиту по сумме, филиалу контрагента или доверителя и другим параметрам. К примеру, полномочие «Подписывать документы» может включать ограничения: договоры, на территории Московской области, в валюте Российский рубль, на суммы до 150 000 рублей. Представитель по такой МЧД не сможет подписать договор на 1 млн. рублей или другой тип документа в Ростовском филиале.</a:t>
            </a:r>
            <a:endParaRPr lang="ru-RU" dirty="0"/>
          </a:p>
        </p:txBody>
      </p:sp>
      <p:sp>
        <p:nvSpPr>
          <p:cNvPr id="4" name="Номер слайда 3"/>
          <p:cNvSpPr>
            <a:spLocks noGrp="1"/>
          </p:cNvSpPr>
          <p:nvPr>
            <p:ph type="sldNum" sz="quarter" idx="5"/>
          </p:nvPr>
        </p:nvSpPr>
        <p:spPr/>
        <p:txBody>
          <a:bodyPr/>
          <a:lstStyle/>
          <a:p>
            <a:pPr>
              <a:defRPr/>
            </a:pPr>
            <a:fld id="{FF675D9C-6C6F-4857-926A-B2A5ECF6B0ED}" type="slidenum">
              <a:rPr lang="ru-RU" altLang="ru-RU" smtClean="0"/>
              <a:pPr>
                <a:defRPr/>
              </a:pPr>
              <a:t>18</a:t>
            </a:fld>
            <a:endParaRPr lang="ru-RU" altLang="ru-RU"/>
          </a:p>
        </p:txBody>
      </p:sp>
    </p:spTree>
    <p:extLst>
      <p:ext uri="{BB962C8B-B14F-4D97-AF65-F5344CB8AC3E}">
        <p14:creationId xmlns:p14="http://schemas.microsoft.com/office/powerpoint/2010/main" val="42544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55338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23431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19988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6496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189293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3353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101005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146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1501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74994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209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88036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2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4690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370051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1857481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15723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06422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515411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2988" y="107950"/>
            <a:ext cx="8893175" cy="1022350"/>
          </a:xfrm>
        </p:spPr>
        <p:txBody>
          <a:bodyPr/>
          <a:lstStyle/>
          <a:p>
            <a:r>
              <a:rPr lang="ru-RU"/>
              <a:t>Образец заголовка</a:t>
            </a:r>
          </a:p>
        </p:txBody>
      </p:sp>
      <p:sp>
        <p:nvSpPr>
          <p:cNvPr id="3" name="Диаграмма 2"/>
          <p:cNvSpPr>
            <a:spLocks noGrp="1"/>
          </p:cNvSpPr>
          <p:nvPr>
            <p:ph type="chart" idx="1"/>
          </p:nvPr>
        </p:nvSpPr>
        <p:spPr>
          <a:xfrm>
            <a:off x="271463" y="1606550"/>
            <a:ext cx="10934700" cy="2994025"/>
          </a:xfrm>
        </p:spPr>
        <p:txBody>
          <a:bodyPr/>
          <a:lstStyle/>
          <a:p>
            <a:pPr lvl="0"/>
            <a:endParaRPr lang="ru-RU" noProof="0"/>
          </a:p>
        </p:txBody>
      </p:sp>
    </p:spTree>
    <p:extLst>
      <p:ext uri="{BB962C8B-B14F-4D97-AF65-F5344CB8AC3E}">
        <p14:creationId xmlns:p14="http://schemas.microsoft.com/office/powerpoint/2010/main" val="2556941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668E608-3D12-44C0-A633-F1AF3851420E}"/>
              </a:ext>
            </a:extLst>
          </p:cNvPr>
          <p:cNvSpPr>
            <a:spLocks noGrp="1"/>
          </p:cNvSpPr>
          <p:nvPr>
            <p:ph type="title"/>
          </p:nvPr>
        </p:nvSpPr>
        <p:spPr>
          <a:xfrm>
            <a:off x="1800000" y="468000"/>
            <a:ext cx="7561437" cy="504840"/>
          </a:xfrm>
          <a:prstGeom prst="rect">
            <a:avLst/>
          </a:prstGeom>
        </p:spPr>
        <p:txBody>
          <a:bodyPr/>
          <a:lstStyle/>
          <a:p>
            <a:r>
              <a:rPr lang="ru-RU"/>
              <a:t>Образец заголовка</a:t>
            </a:r>
          </a:p>
        </p:txBody>
      </p:sp>
      <p:sp>
        <p:nvSpPr>
          <p:cNvPr id="5" name="Объект 2">
            <a:extLst>
              <a:ext uri="{FF2B5EF4-FFF2-40B4-BE49-F238E27FC236}">
                <a16:creationId xmlns:a16="http://schemas.microsoft.com/office/drawing/2014/main" id="{B4899DEA-D851-49F4-8BBF-A383AB9979A3}"/>
              </a:ext>
            </a:extLst>
          </p:cNvPr>
          <p:cNvSpPr>
            <a:spLocks noGrp="1"/>
          </p:cNvSpPr>
          <p:nvPr>
            <p:ph idx="1"/>
          </p:nvPr>
        </p:nvSpPr>
        <p:spPr>
          <a:xfrm>
            <a:off x="720477" y="1799927"/>
            <a:ext cx="10009436" cy="4320480"/>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8644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337761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146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1501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7116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90496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31558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18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143938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vert="horz" wrap="square" lIns="91431" tIns="45716" rIns="91431" bIns="45716"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136383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a:extLst>
              <a:ext uri="{FF2B5EF4-FFF2-40B4-BE49-F238E27FC236}">
                <a16:creationId xmlns:a16="http://schemas.microsoft.com/office/drawing/2014/main" id="{1F65D700-AD0B-4F22-A551-200D9471854F}"/>
              </a:ext>
            </a:extLst>
          </p:cNvPr>
          <p:cNvSpPr>
            <a:spLocks noGrp="1" noChangeArrowheads="1"/>
          </p:cNvSpPr>
          <p:nvPr>
            <p:ph type="title"/>
          </p:nvPr>
        </p:nvSpPr>
        <p:spPr bwMode="auto">
          <a:xfrm>
            <a:off x="2232025" y="1944688"/>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Наименование доклада</a:t>
            </a:r>
          </a:p>
        </p:txBody>
      </p:sp>
      <p:pic>
        <p:nvPicPr>
          <p:cNvPr id="1027" name="Picture 16" descr="Layer 2">
            <a:extLst>
              <a:ext uri="{FF2B5EF4-FFF2-40B4-BE49-F238E27FC236}">
                <a16:creationId xmlns:a16="http://schemas.microsoft.com/office/drawing/2014/main" id="{FC414E51-DE93-48D0-AE28-81B52534016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1">
            <a:extLst>
              <a:ext uri="{FF2B5EF4-FFF2-40B4-BE49-F238E27FC236}">
                <a16:creationId xmlns:a16="http://schemas.microsoft.com/office/drawing/2014/main" id="{C6B9B38D-BDE9-4AF5-B1C2-C63F81197C43}"/>
              </a:ext>
            </a:extLst>
          </p:cNvPr>
          <p:cNvSpPr txBox="1">
            <a:spLocks noChangeArrowheads="1"/>
          </p:cNvSpPr>
          <p:nvPr userDrawn="1"/>
        </p:nvSpPr>
        <p:spPr bwMode="auto">
          <a:xfrm>
            <a:off x="2160588" y="1079500"/>
            <a:ext cx="3382962" cy="304800"/>
          </a:xfrm>
          <a:prstGeom prst="rect">
            <a:avLst/>
          </a:prstGeom>
          <a:noFill/>
          <a:ln w="12699">
            <a:noFill/>
            <a:miter lim="800000"/>
            <a:headEnd type="none" w="sm" len="sm"/>
            <a:tailEnd type="none" w="sm" len="sm"/>
          </a:ln>
          <a:effectLst/>
        </p:spPr>
        <p:txBody>
          <a:bodyPr>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spcBef>
                <a:spcPct val="50000"/>
              </a:spcBef>
              <a:defRPr/>
            </a:pPr>
            <a:r>
              <a:rPr lang="en-US" altLang="ru-RU" sz="1400" b="0">
                <a:solidFill>
                  <a:srgbClr val="800000"/>
                </a:solidFill>
              </a:rPr>
              <a:t>2–</a:t>
            </a:r>
            <a:r>
              <a:rPr lang="ru-RU" altLang="ru-RU" sz="1400" b="0">
                <a:solidFill>
                  <a:srgbClr val="800000"/>
                </a:solidFill>
              </a:rPr>
              <a:t>4 марта</a:t>
            </a:r>
            <a:r>
              <a:rPr lang="ru-RU" altLang="ru-RU" sz="1400" b="0">
                <a:solidFill>
                  <a:srgbClr val="800000"/>
                </a:solidFill>
                <a:cs typeface="Arial" panose="020B0604020202020204" pitchFamily="34" charset="0"/>
              </a:rPr>
              <a:t> </a:t>
            </a:r>
            <a:r>
              <a:rPr lang="en-US" altLang="ru-RU" sz="1400" b="0">
                <a:solidFill>
                  <a:srgbClr val="800000"/>
                </a:solidFill>
                <a:cs typeface="Arial" panose="020B0604020202020204" pitchFamily="34" charset="0"/>
              </a:rPr>
              <a:t>20</a:t>
            </a:r>
            <a:r>
              <a:rPr lang="ru-RU" altLang="ru-RU" sz="1400" b="0">
                <a:solidFill>
                  <a:srgbClr val="800000"/>
                </a:solidFill>
                <a:cs typeface="Arial" panose="020B0604020202020204" pitchFamily="34" charset="0"/>
              </a:rPr>
              <a:t>24</a:t>
            </a:r>
            <a:r>
              <a:rPr lang="en-US" altLang="ru-RU" sz="1400" b="0">
                <a:solidFill>
                  <a:srgbClr val="800000"/>
                </a:solidFill>
                <a:cs typeface="Arial" panose="020B0604020202020204" pitchFamily="34" charset="0"/>
              </a:rPr>
              <a:t> </a:t>
            </a:r>
            <a:r>
              <a:rPr lang="ru-RU" altLang="ru-RU" sz="1400" b="0">
                <a:solidFill>
                  <a:srgbClr val="800000"/>
                </a:solidFill>
                <a:cs typeface="Arial" panose="020B0604020202020204" pitchFamily="34" charset="0"/>
              </a:rPr>
              <a:t>года</a:t>
            </a:r>
          </a:p>
        </p:txBody>
      </p:sp>
      <p:sp>
        <p:nvSpPr>
          <p:cNvPr id="1029" name="Text Box 44">
            <a:extLst>
              <a:ext uri="{FF2B5EF4-FFF2-40B4-BE49-F238E27FC236}">
                <a16:creationId xmlns:a16="http://schemas.microsoft.com/office/drawing/2014/main" id="{D52CBB71-F659-4C3A-BC53-5C48F7FF1833}"/>
              </a:ext>
            </a:extLst>
          </p:cNvPr>
          <p:cNvSpPr txBox="1">
            <a:spLocks noChangeArrowheads="1"/>
          </p:cNvSpPr>
          <p:nvPr userDrawn="1"/>
        </p:nvSpPr>
        <p:spPr bwMode="auto">
          <a:xfrm>
            <a:off x="2160588" y="360363"/>
            <a:ext cx="4749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miter lim="800000"/>
                <a:headEnd/>
                <a:tailEnd/>
              </a14:hiddenLine>
            </a:ext>
          </a:extLst>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lnSpc>
                <a:spcPct val="110000"/>
              </a:lnSpc>
              <a:spcBef>
                <a:spcPct val="50000"/>
              </a:spcBef>
              <a:defRPr/>
            </a:pPr>
            <a:r>
              <a:rPr lang="ru-RU" altLang="ru-RU" sz="2000">
                <a:solidFill>
                  <a:srgbClr val="D20000"/>
                </a:solidFill>
              </a:rPr>
              <a:t>Семинар партнеров фирмы «1С»</a:t>
            </a:r>
          </a:p>
        </p:txBody>
      </p:sp>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 id="2147486797" r:id="rId7"/>
    <p:sldLayoutId id="2147486798" r:id="rId8"/>
    <p:sldLayoutId id="2147486799" r:id="rId9"/>
    <p:sldLayoutId id="2147486800" r:id="rId10"/>
    <p:sldLayoutId id="2147486801" r:id="rId11"/>
    <p:sldLayoutId id="2147486802" r:id="rId12"/>
  </p:sldLayoutIdLst>
  <p:hf hdr="0" ftr="0" dt="0"/>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2">
            <a:extLst>
              <a:ext uri="{FF2B5EF4-FFF2-40B4-BE49-F238E27FC236}">
                <a16:creationId xmlns:a16="http://schemas.microsoft.com/office/drawing/2014/main" id="{CD38749A-0C17-470B-AF02-C95124B6A4DF}"/>
              </a:ext>
            </a:extLst>
          </p:cNvPr>
          <p:cNvSpPr>
            <a:spLocks noGrp="1" noChangeArrowheads="1"/>
          </p:cNvSpPr>
          <p:nvPr>
            <p:ph type="body" idx="1"/>
          </p:nvPr>
        </p:nvSpPr>
        <p:spPr bwMode="auto">
          <a:xfrm>
            <a:off x="271463" y="1606550"/>
            <a:ext cx="109347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051" name="Rectangle 13">
            <a:extLst>
              <a:ext uri="{FF2B5EF4-FFF2-40B4-BE49-F238E27FC236}">
                <a16:creationId xmlns:a16="http://schemas.microsoft.com/office/drawing/2014/main" id="{2B811D09-EE1D-4D36-BC81-9F8F635FE921}"/>
              </a:ext>
            </a:extLst>
          </p:cNvPr>
          <p:cNvSpPr>
            <a:spLocks noGrp="1" noChangeArrowheads="1"/>
          </p:cNvSpPr>
          <p:nvPr>
            <p:ph type="title"/>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dirty="0"/>
              <a:t>Образец заголовка</a:t>
            </a:r>
          </a:p>
        </p:txBody>
      </p:sp>
      <p:sp>
        <p:nvSpPr>
          <p:cNvPr id="8" name="Text Box 4">
            <a:extLst>
              <a:ext uri="{FF2B5EF4-FFF2-40B4-BE49-F238E27FC236}">
                <a16:creationId xmlns:a16="http://schemas.microsoft.com/office/drawing/2014/main" id="{2F820290-F64C-4F2B-B990-79985432C1ED}"/>
              </a:ext>
            </a:extLst>
          </p:cNvPr>
          <p:cNvSpPr txBox="1">
            <a:spLocks noChangeArrowheads="1"/>
          </p:cNvSpPr>
          <p:nvPr/>
        </p:nvSpPr>
        <p:spPr bwMode="auto">
          <a:xfrm>
            <a:off x="10602913" y="6035675"/>
            <a:ext cx="919162" cy="346120"/>
          </a:xfrm>
          <a:prstGeom prst="rect">
            <a:avLst/>
          </a:prstGeom>
          <a:noFill/>
          <a:ln w="44450" algn="ctr">
            <a:noFill/>
            <a:miter lim="800000"/>
            <a:headEnd/>
            <a:tailEnd/>
          </a:ln>
          <a:effectLst/>
        </p:spPr>
        <p:txBody>
          <a:bodyPr>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lgn="r" eaLnBrk="1" hangingPunct="1">
              <a:lnSpc>
                <a:spcPct val="110000"/>
              </a:lnSpc>
              <a:spcBef>
                <a:spcPct val="50000"/>
              </a:spcBef>
              <a:defRPr/>
            </a:pPr>
            <a:fld id="{9495AC70-B3B2-4911-83CA-61EE502A9044}" type="slidenum">
              <a:rPr lang="ru-RU" altLang="ru-RU" sz="1600" smtClean="0">
                <a:solidFill>
                  <a:schemeClr val="tx2"/>
                </a:solidFill>
                <a:latin typeface="+mn-lt"/>
                <a:cs typeface="Arial" panose="020B0604020202020204" pitchFamily="34" charset="0"/>
              </a:rPr>
              <a:pPr algn="r" eaLnBrk="1" hangingPunct="1">
                <a:lnSpc>
                  <a:spcPct val="110000"/>
                </a:lnSpc>
                <a:spcBef>
                  <a:spcPct val="50000"/>
                </a:spcBef>
                <a:defRPr/>
              </a:pPr>
              <a:t>‹#›</a:t>
            </a:fld>
            <a:endParaRPr lang="ru-RU" altLang="ru-RU" sz="1600" dirty="0">
              <a:solidFill>
                <a:schemeClr val="tx2"/>
              </a:solidFill>
              <a:latin typeface="+mn-lt"/>
              <a:cs typeface="Arial" panose="020B0604020202020204" pitchFamily="34" charset="0"/>
            </a:endParaRPr>
          </a:p>
        </p:txBody>
      </p:sp>
      <p:pic>
        <p:nvPicPr>
          <p:cNvPr id="7" name="Рисунок 13">
            <a:extLst>
              <a:ext uri="{FF2B5EF4-FFF2-40B4-BE49-F238E27FC236}">
                <a16:creationId xmlns:a16="http://schemas.microsoft.com/office/drawing/2014/main" id="{74E7D2E9-E6AC-45CB-879E-A5870EFF86A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1463" y="124619"/>
            <a:ext cx="1290657" cy="100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3" r:id="rId1"/>
    <p:sldLayoutId id="2147486804" r:id="rId2"/>
    <p:sldLayoutId id="2147486805" r:id="rId3"/>
    <p:sldLayoutId id="2147486806" r:id="rId4"/>
    <p:sldLayoutId id="2147486807" r:id="rId5"/>
    <p:sldLayoutId id="2147486808" r:id="rId6"/>
    <p:sldLayoutId id="2147486809" r:id="rId7"/>
    <p:sldLayoutId id="2147486810" r:id="rId8"/>
    <p:sldLayoutId id="2147486811" r:id="rId9"/>
    <p:sldLayoutId id="2147486812" r:id="rId10"/>
    <p:sldLayoutId id="2147486813" r:id="rId11"/>
    <p:sldLayoutId id="2147486814" r:id="rId12"/>
    <p:sldLayoutId id="2147486815" r:id="rId13"/>
    <p:sldLayoutId id="2147486816" r:id="rId14"/>
  </p:sldLayoutIdLst>
  <p:hf hdr="0" ftr="0" dt="0"/>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43.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56.png"/><Relationship Id="rId5" Type="http://schemas.openxmlformats.org/officeDocument/2006/relationships/image" Target="../media/image55.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70.svg"/><Relationship Id="rId5" Type="http://schemas.openxmlformats.org/officeDocument/2006/relationships/image" Target="../media/image32.png"/><Relationship Id="rId10" Type="http://schemas.openxmlformats.org/officeDocument/2006/relationships/image" Target="../media/image73.png"/><Relationship Id="rId4" Type="http://schemas.openxmlformats.org/officeDocument/2006/relationships/image" Target="../media/image69.svg"/><Relationship Id="rId9"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DE15C8A7-210E-45B3-9578-C8CA9E365762}"/>
              </a:ext>
            </a:extLst>
          </p:cNvPr>
          <p:cNvSpPr>
            <a:spLocks noChangeArrowheads="1"/>
          </p:cNvSpPr>
          <p:nvPr/>
        </p:nvSpPr>
        <p:spPr bwMode="auto">
          <a:xfrm>
            <a:off x="250825" y="2583304"/>
            <a:ext cx="4430092" cy="584775"/>
          </a:xfrm>
          <a:prstGeom prst="rect">
            <a:avLst/>
          </a:prstGeom>
          <a:noFill/>
          <a:ln>
            <a:noFill/>
          </a:ln>
          <a:effectLst/>
          <a:extLst>
            <a:ext uri="{909E8E84-426E-40DD-AFC4-6F175D3DCCD1}">
              <a14:hiddenFill xmlns:a14="http://schemas.microsoft.com/office/drawing/2010/main">
                <a:solidFill>
                  <a:srgbClr val="F9E383">
                    <a:alpha val="50000"/>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3200" dirty="0">
                <a:solidFill>
                  <a:srgbClr val="E6392D"/>
                </a:solidFill>
                <a:latin typeface="Montserrat ExtraBold" panose="00000900000000000000" pitchFamily="2" charset="-52"/>
              </a:rPr>
              <a:t>НОВОЕ В 1С-</a:t>
            </a:r>
            <a:r>
              <a:rPr lang="ru-RU" sz="3200" b="1" dirty="0">
                <a:solidFill>
                  <a:srgbClr val="E6392D"/>
                </a:solidFill>
                <a:latin typeface="Montserrat ExtraBold" panose="00000900000000000000" pitchFamily="2" charset="-52"/>
              </a:rPr>
              <a:t>ЭДО</a:t>
            </a:r>
          </a:p>
        </p:txBody>
      </p:sp>
      <p:sp>
        <p:nvSpPr>
          <p:cNvPr id="14" name="Rectangle 6">
            <a:extLst>
              <a:ext uri="{FF2B5EF4-FFF2-40B4-BE49-F238E27FC236}">
                <a16:creationId xmlns:a16="http://schemas.microsoft.com/office/drawing/2014/main" id="{14AD69F6-D63E-4683-BB60-EC503F5B3931}"/>
              </a:ext>
            </a:extLst>
          </p:cNvPr>
          <p:cNvSpPr>
            <a:spLocks noChangeArrowheads="1"/>
          </p:cNvSpPr>
          <p:nvPr/>
        </p:nvSpPr>
        <p:spPr bwMode="auto">
          <a:xfrm>
            <a:off x="250825" y="5438809"/>
            <a:ext cx="2295821" cy="681597"/>
          </a:xfrm>
          <a:prstGeom prst="rect">
            <a:avLst/>
          </a:prstGeom>
          <a:noFill/>
          <a:ln>
            <a:noFill/>
          </a:ln>
          <a:effectLst/>
          <a:extLst>
            <a:ext uri="{909E8E84-426E-40DD-AFC4-6F175D3DCCD1}">
              <a14:hiddenFill xmlns:a14="http://schemas.microsoft.com/office/drawing/2010/main">
                <a:solidFill>
                  <a:srgbClr val="F9E383">
                    <a:alpha val="50000"/>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25000"/>
              </a:lnSpc>
              <a:spcBef>
                <a:spcPct val="20000"/>
              </a:spcBef>
              <a:spcAft>
                <a:spcPct val="50000"/>
              </a:spcAft>
              <a:buClr>
                <a:srgbClr val="CC0000"/>
              </a:buClr>
              <a:buSzPct val="60000"/>
              <a:buFont typeface="Wingdings" panose="05000000000000000000" pitchFamily="2" charset="2"/>
              <a:buNone/>
            </a:pPr>
            <a:r>
              <a:rPr lang="ru-RU" altLang="ru-RU" sz="1600" b="1" dirty="0">
                <a:solidFill>
                  <a:srgbClr val="E6392D"/>
                </a:solidFill>
                <a:latin typeface="Montserrat" panose="00000500000000000000" pitchFamily="2" charset="-52"/>
              </a:rPr>
              <a:t>Головин Денис</a:t>
            </a:r>
            <a:br>
              <a:rPr lang="ru-RU" altLang="ru-RU" sz="1600" b="1" dirty="0">
                <a:solidFill>
                  <a:srgbClr val="E6392D"/>
                </a:solidFill>
                <a:latin typeface="Montserrat" panose="00000500000000000000" pitchFamily="2" charset="-52"/>
              </a:rPr>
            </a:br>
            <a:r>
              <a:rPr lang="ru-RU" altLang="ru-RU" sz="1600" b="1" dirty="0">
                <a:solidFill>
                  <a:srgbClr val="E6392D"/>
                </a:solidFill>
                <a:latin typeface="Montserrat" panose="00000500000000000000" pitchFamily="2" charset="-52"/>
              </a:rPr>
              <a:t>Эксперт по 1С-ЭДО</a:t>
            </a:r>
            <a:endParaRPr lang="ru-RU" altLang="ru-RU" sz="1600" dirty="0">
              <a:solidFill>
                <a:srgbClr val="E6392D"/>
              </a:solidFill>
              <a:latin typeface="Montserrat" panose="00000500000000000000" pitchFamily="2" charset="-52"/>
            </a:endParaRPr>
          </a:p>
        </p:txBody>
      </p:sp>
      <p:sp>
        <p:nvSpPr>
          <p:cNvPr id="3" name="Прямоугольник 2">
            <a:extLst>
              <a:ext uri="{FF2B5EF4-FFF2-40B4-BE49-F238E27FC236}">
                <a16:creationId xmlns:a16="http://schemas.microsoft.com/office/drawing/2014/main" id="{2863C632-367B-4830-9E8F-AB4A25423F9B}"/>
              </a:ext>
            </a:extLst>
          </p:cNvPr>
          <p:cNvSpPr/>
          <p:nvPr/>
        </p:nvSpPr>
        <p:spPr bwMode="auto">
          <a:xfrm>
            <a:off x="10801597" y="5779608"/>
            <a:ext cx="650597" cy="532415"/>
          </a:xfrm>
          <a:prstGeom prst="rect">
            <a:avLst/>
          </a:prstGeom>
          <a:solidFill>
            <a:srgbClr val="E3E7E9"/>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ЛЕГКИЙ ИНТЕРФЕЙС</a:t>
            </a:r>
            <a:br>
              <a:rPr lang="ru-RU" altLang="ru-RU" sz="2800" dirty="0">
                <a:latin typeface="Montserrat ExtraBold" panose="00000900000000000000" pitchFamily="2" charset="-52"/>
              </a:rPr>
            </a:br>
            <a:r>
              <a:rPr lang="ru-RU" altLang="ru-RU" sz="2800" dirty="0">
                <a:latin typeface="Montserrat ExtraBold" panose="00000900000000000000" pitchFamily="2" charset="-52"/>
              </a:rPr>
              <a:t>КАК ОСНОВНОЙ</a:t>
            </a:r>
            <a:endParaRPr lang="ru-RU" sz="2800" dirty="0">
              <a:latin typeface="Montserrat ExtraBold" panose="00000900000000000000" pitchFamily="2" charset="-52"/>
            </a:endParaRPr>
          </a:p>
        </p:txBody>
      </p:sp>
      <p:pic>
        <p:nvPicPr>
          <p:cNvPr id="25" name="Рисунок 24">
            <a:extLst>
              <a:ext uri="{FF2B5EF4-FFF2-40B4-BE49-F238E27FC236}">
                <a16:creationId xmlns:a16="http://schemas.microsoft.com/office/drawing/2014/main" id="{7C4E0478-E365-4086-B2EF-1BC2E769D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1871935"/>
            <a:ext cx="5401534" cy="3240360"/>
          </a:xfrm>
          <a:prstGeom prst="roundRect">
            <a:avLst>
              <a:gd name="adj" fmla="val 4444"/>
            </a:avLst>
          </a:prstGeom>
          <a:solidFill>
            <a:srgbClr val="F7F7F7"/>
          </a:solidFill>
          <a:ln w="28575">
            <a:solidFill>
              <a:schemeClr val="bg1">
                <a:lumMod val="75000"/>
              </a:schemeClr>
            </a:solidFill>
          </a:ln>
        </p:spPr>
      </p:pic>
      <p:pic>
        <p:nvPicPr>
          <p:cNvPr id="28" name="Рисунок 27">
            <a:extLst>
              <a:ext uri="{FF2B5EF4-FFF2-40B4-BE49-F238E27FC236}">
                <a16:creationId xmlns:a16="http://schemas.microsoft.com/office/drawing/2014/main" id="{5EDE128B-BFBD-4A49-A577-D37DC9B34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74" y="1871935"/>
            <a:ext cx="5400601" cy="3240360"/>
          </a:xfrm>
          <a:prstGeom prst="roundRect">
            <a:avLst>
              <a:gd name="adj" fmla="val 4444"/>
            </a:avLst>
          </a:prstGeom>
          <a:solidFill>
            <a:srgbClr val="F7F7F7"/>
          </a:solidFill>
          <a:ln w="28575">
            <a:solidFill>
              <a:srgbClr val="FFC000"/>
            </a:solidFill>
          </a:ln>
        </p:spPr>
      </p:pic>
    </p:spTree>
    <p:extLst>
      <p:ext uri="{BB962C8B-B14F-4D97-AF65-F5344CB8AC3E}">
        <p14:creationId xmlns:p14="http://schemas.microsoft.com/office/powerpoint/2010/main" val="291539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ЛЕГКИЙ ИНТЕРФЕЙС</a:t>
            </a:r>
            <a:br>
              <a:rPr lang="ru-RU" altLang="ru-RU" sz="2800" dirty="0">
                <a:latin typeface="Montserrat ExtraBold" panose="00000900000000000000" pitchFamily="2" charset="-52"/>
              </a:rPr>
            </a:br>
            <a:r>
              <a:rPr lang="ru-RU" altLang="ru-RU" sz="2800" dirty="0">
                <a:latin typeface="Montserrat ExtraBold" panose="00000900000000000000" pitchFamily="2" charset="-52"/>
              </a:rPr>
              <a:t>КАК ОСНОВНОЙ</a:t>
            </a:r>
            <a:endParaRPr lang="ru-RU" sz="2800" dirty="0">
              <a:latin typeface="Montserrat ExtraBold" panose="00000900000000000000" pitchFamily="2" charset="-52"/>
            </a:endParaRPr>
          </a:p>
        </p:txBody>
      </p:sp>
      <p:sp>
        <p:nvSpPr>
          <p:cNvPr id="6" name="Овал 5">
            <a:extLst>
              <a:ext uri="{FF2B5EF4-FFF2-40B4-BE49-F238E27FC236}">
                <a16:creationId xmlns:a16="http://schemas.microsoft.com/office/drawing/2014/main" id="{0219C40B-605F-4835-872D-6C0E51912F19}"/>
              </a:ext>
            </a:extLst>
          </p:cNvPr>
          <p:cNvSpPr/>
          <p:nvPr/>
        </p:nvSpPr>
        <p:spPr>
          <a:xfrm>
            <a:off x="7801518" y="2217403"/>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Вышка сотовой связи контур">
            <a:extLst>
              <a:ext uri="{FF2B5EF4-FFF2-40B4-BE49-F238E27FC236}">
                <a16:creationId xmlns:a16="http://schemas.microsoft.com/office/drawing/2014/main" id="{92EE114A-4785-4AE7-A343-7366C5C2CD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54080" y="2586782"/>
            <a:ext cx="914400" cy="914400"/>
          </a:xfrm>
          <a:prstGeom prst="rect">
            <a:avLst/>
          </a:prstGeom>
        </p:spPr>
      </p:pic>
      <p:sp>
        <p:nvSpPr>
          <p:cNvPr id="8" name="Овал 7">
            <a:extLst>
              <a:ext uri="{FF2B5EF4-FFF2-40B4-BE49-F238E27FC236}">
                <a16:creationId xmlns:a16="http://schemas.microsoft.com/office/drawing/2014/main" id="{AF03D2E8-95B4-4C99-A690-DDA77E1E6DE4}"/>
              </a:ext>
            </a:extLst>
          </p:cNvPr>
          <p:cNvSpPr/>
          <p:nvPr/>
        </p:nvSpPr>
        <p:spPr>
          <a:xfrm>
            <a:off x="4514066" y="2217403"/>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Комментарий &quot;Нравится&quot; контур">
            <a:extLst>
              <a:ext uri="{FF2B5EF4-FFF2-40B4-BE49-F238E27FC236}">
                <a16:creationId xmlns:a16="http://schemas.microsoft.com/office/drawing/2014/main" id="{F79731C7-AA54-4410-B025-3789935E87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7579" y="2586782"/>
            <a:ext cx="914400" cy="914400"/>
          </a:xfrm>
          <a:prstGeom prst="rect">
            <a:avLst/>
          </a:prstGeom>
        </p:spPr>
      </p:pic>
      <p:sp>
        <p:nvSpPr>
          <p:cNvPr id="10" name="Овал 9">
            <a:extLst>
              <a:ext uri="{FF2B5EF4-FFF2-40B4-BE49-F238E27FC236}">
                <a16:creationId xmlns:a16="http://schemas.microsoft.com/office/drawing/2014/main" id="{F375E16E-9351-4BDB-8FFA-842EE5F8A99F}"/>
              </a:ext>
            </a:extLst>
          </p:cNvPr>
          <p:cNvSpPr/>
          <p:nvPr/>
        </p:nvSpPr>
        <p:spPr>
          <a:xfrm>
            <a:off x="1266591" y="2217403"/>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Жест двойного касания контур">
            <a:extLst>
              <a:ext uri="{FF2B5EF4-FFF2-40B4-BE49-F238E27FC236}">
                <a16:creationId xmlns:a16="http://schemas.microsoft.com/office/drawing/2014/main" id="{836F7031-A212-4AD2-8E9F-0DDE4094AA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5970" y="2586782"/>
            <a:ext cx="914400" cy="914400"/>
          </a:xfrm>
          <a:prstGeom prst="rect">
            <a:avLst/>
          </a:prstGeom>
        </p:spPr>
      </p:pic>
      <p:sp>
        <p:nvSpPr>
          <p:cNvPr id="12" name="TextBox 11">
            <a:extLst>
              <a:ext uri="{FF2B5EF4-FFF2-40B4-BE49-F238E27FC236}">
                <a16:creationId xmlns:a16="http://schemas.microsoft.com/office/drawing/2014/main" id="{B6567710-6015-4250-812C-CFDB055B7DF6}"/>
              </a:ext>
            </a:extLst>
          </p:cNvPr>
          <p:cNvSpPr txBox="1"/>
          <p:nvPr/>
        </p:nvSpPr>
        <p:spPr>
          <a:xfrm>
            <a:off x="1266186" y="3855196"/>
            <a:ext cx="2578143" cy="707886"/>
          </a:xfrm>
          <a:prstGeom prst="rect">
            <a:avLst/>
          </a:prstGeom>
          <a:noFill/>
        </p:spPr>
        <p:txBody>
          <a:bodyPr wrap="square" rtlCol="0">
            <a:spAutoFit/>
          </a:bodyPr>
          <a:lstStyle/>
          <a:p>
            <a:r>
              <a:rPr lang="ru-RU" sz="2000" b="1" dirty="0">
                <a:solidFill>
                  <a:srgbClr val="FFDE07"/>
                </a:solidFill>
                <a:latin typeface="Montserrat" panose="00000500000000000000" pitchFamily="2" charset="-52"/>
              </a:rPr>
              <a:t>НОВЫЕ ПОЛЬЗОВАТЕЛИ</a:t>
            </a:r>
          </a:p>
        </p:txBody>
      </p:sp>
      <p:sp>
        <p:nvSpPr>
          <p:cNvPr id="13" name="TextBox 12">
            <a:extLst>
              <a:ext uri="{FF2B5EF4-FFF2-40B4-BE49-F238E27FC236}">
                <a16:creationId xmlns:a16="http://schemas.microsoft.com/office/drawing/2014/main" id="{48F30BC8-2AC8-442E-9892-F3DB492B84CB}"/>
              </a:ext>
            </a:extLst>
          </p:cNvPr>
          <p:cNvSpPr txBox="1"/>
          <p:nvPr/>
        </p:nvSpPr>
        <p:spPr>
          <a:xfrm>
            <a:off x="4545323" y="3855196"/>
            <a:ext cx="1935794" cy="707886"/>
          </a:xfrm>
          <a:prstGeom prst="rect">
            <a:avLst/>
          </a:prstGeom>
          <a:noFill/>
        </p:spPr>
        <p:txBody>
          <a:bodyPr wrap="square" rtlCol="0">
            <a:spAutoFit/>
          </a:bodyPr>
          <a:lstStyle>
            <a:defPPr>
              <a:defRPr lang="en-US"/>
            </a:defPPr>
            <a:lvl1pPr>
              <a:defRPr sz="2000">
                <a:solidFill>
                  <a:srgbClr val="FFDE07"/>
                </a:solidFill>
                <a:latin typeface="Montserrat" panose="00000500000000000000" pitchFamily="2" charset="-52"/>
              </a:defRPr>
            </a:lvl1pPr>
          </a:lstStyle>
          <a:p>
            <a:r>
              <a:rPr lang="ru-RU" dirty="0"/>
              <a:t>ЛЕГКИЕ КАРТОЧКИ</a:t>
            </a:r>
          </a:p>
        </p:txBody>
      </p:sp>
      <p:sp>
        <p:nvSpPr>
          <p:cNvPr id="14" name="TextBox 13">
            <a:extLst>
              <a:ext uri="{FF2B5EF4-FFF2-40B4-BE49-F238E27FC236}">
                <a16:creationId xmlns:a16="http://schemas.microsoft.com/office/drawing/2014/main" id="{D2499A55-FD61-4225-9E49-556243D110A3}"/>
              </a:ext>
            </a:extLst>
          </p:cNvPr>
          <p:cNvSpPr txBox="1"/>
          <p:nvPr/>
        </p:nvSpPr>
        <p:spPr>
          <a:xfrm>
            <a:off x="7779618" y="3870561"/>
            <a:ext cx="2589931" cy="707886"/>
          </a:xfrm>
          <a:prstGeom prst="rect">
            <a:avLst/>
          </a:prstGeom>
          <a:noFill/>
        </p:spPr>
        <p:txBody>
          <a:bodyPr wrap="square" rtlCol="0">
            <a:spAutoFit/>
          </a:bodyPr>
          <a:lstStyle>
            <a:defPPr>
              <a:defRPr lang="en-US"/>
            </a:defPPr>
            <a:lvl1pPr>
              <a:defRPr sz="2000">
                <a:solidFill>
                  <a:srgbClr val="FFDE07"/>
                </a:solidFill>
                <a:latin typeface="Montserrat" panose="00000500000000000000" pitchFamily="2" charset="-52"/>
              </a:defRPr>
            </a:lvl1pPr>
          </a:lstStyle>
          <a:p>
            <a:r>
              <a:rPr lang="ru-RU" dirty="0"/>
              <a:t>ПЕРСОНАЛЬНЫЕ НАСТРОЙКИ</a:t>
            </a:r>
          </a:p>
        </p:txBody>
      </p:sp>
      <p:sp>
        <p:nvSpPr>
          <p:cNvPr id="15" name="TextBox 14">
            <a:extLst>
              <a:ext uri="{FF2B5EF4-FFF2-40B4-BE49-F238E27FC236}">
                <a16:creationId xmlns:a16="http://schemas.microsoft.com/office/drawing/2014/main" id="{C7595C73-F7FF-40AA-8A0B-55FCC91CC37C}"/>
              </a:ext>
            </a:extLst>
          </p:cNvPr>
          <p:cNvSpPr txBox="1"/>
          <p:nvPr/>
        </p:nvSpPr>
        <p:spPr>
          <a:xfrm>
            <a:off x="1265933" y="4569330"/>
            <a:ext cx="2422800" cy="830997"/>
          </a:xfrm>
          <a:prstGeom prst="rect">
            <a:avLst/>
          </a:prstGeom>
          <a:noFill/>
        </p:spPr>
        <p:txBody>
          <a:bodyPr wrap="square" rtlCol="0">
            <a:spAutoFit/>
          </a:bodyPr>
          <a:lstStyle/>
          <a:p>
            <a:r>
              <a:rPr lang="ru-RU" sz="1600" dirty="0">
                <a:solidFill>
                  <a:schemeClr val="tx1"/>
                </a:solidFill>
                <a:latin typeface="Montserrat" panose="00000500000000000000" pitchFamily="2" charset="-52"/>
              </a:rPr>
              <a:t>Легкий интерфейс и Легкие карточки по умолчанию</a:t>
            </a:r>
            <a:endParaRPr lang="ru-RU" sz="1600" b="1" dirty="0">
              <a:solidFill>
                <a:schemeClr val="tx1"/>
              </a:solidFill>
              <a:latin typeface="Montserrat" panose="00000500000000000000" pitchFamily="2" charset="-52"/>
            </a:endParaRPr>
          </a:p>
        </p:txBody>
      </p:sp>
      <p:cxnSp>
        <p:nvCxnSpPr>
          <p:cNvPr id="16" name="Прямая соединительная линия 15">
            <a:extLst>
              <a:ext uri="{FF2B5EF4-FFF2-40B4-BE49-F238E27FC236}">
                <a16:creationId xmlns:a16="http://schemas.microsoft.com/office/drawing/2014/main" id="{76BF5812-2F98-462E-BEE3-20C2494C69E4}"/>
              </a:ext>
            </a:extLst>
          </p:cNvPr>
          <p:cNvCxnSpPr>
            <a:cxnSpLocks/>
          </p:cNvCxnSpPr>
          <p:nvPr/>
        </p:nvCxnSpPr>
        <p:spPr>
          <a:xfrm>
            <a:off x="1152525" y="3989415"/>
            <a:ext cx="0" cy="2058984"/>
          </a:xfrm>
          <a:prstGeom prst="line">
            <a:avLst/>
          </a:prstGeom>
          <a:ln w="3175">
            <a:gradFill flip="none" rotWithShape="1">
              <a:gsLst>
                <a:gs pos="78000">
                  <a:schemeClr val="accent1">
                    <a:lumMod val="5000"/>
                    <a:lumOff val="95000"/>
                  </a:schemeClr>
                </a:gs>
                <a:gs pos="0">
                  <a:srgbClr val="FFDE07">
                    <a:alpha val="26000"/>
                  </a:srgbClr>
                </a:gs>
              </a:gsLst>
              <a:lin ang="2700000" scaled="1"/>
              <a:tileRect/>
            </a:gradFill>
          </a:ln>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3A7E4E9F-A6F8-4134-ABD3-CDB22E995E7A}"/>
              </a:ext>
            </a:extLst>
          </p:cNvPr>
          <p:cNvCxnSpPr>
            <a:cxnSpLocks/>
          </p:cNvCxnSpPr>
          <p:nvPr/>
        </p:nvCxnSpPr>
        <p:spPr>
          <a:xfrm>
            <a:off x="4429791" y="3989415"/>
            <a:ext cx="0" cy="2058984"/>
          </a:xfrm>
          <a:prstGeom prst="line">
            <a:avLst/>
          </a:prstGeom>
          <a:ln w="3175">
            <a:gradFill flip="none" rotWithShape="1">
              <a:gsLst>
                <a:gs pos="78000">
                  <a:schemeClr val="accent1">
                    <a:lumMod val="5000"/>
                    <a:lumOff val="95000"/>
                  </a:schemeClr>
                </a:gs>
                <a:gs pos="0">
                  <a:srgbClr val="FFDE07">
                    <a:alpha val="0"/>
                  </a:srgbClr>
                </a:gs>
              </a:gsLst>
              <a:lin ang="2700000" scaled="1"/>
              <a:tileRect/>
            </a:gra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3ACD60DB-0DF9-46D8-BB45-E4419B1C91BD}"/>
              </a:ext>
            </a:extLst>
          </p:cNvPr>
          <p:cNvCxnSpPr>
            <a:cxnSpLocks/>
          </p:cNvCxnSpPr>
          <p:nvPr/>
        </p:nvCxnSpPr>
        <p:spPr>
          <a:xfrm>
            <a:off x="7681298" y="3989415"/>
            <a:ext cx="0" cy="2058984"/>
          </a:xfrm>
          <a:prstGeom prst="line">
            <a:avLst/>
          </a:prstGeom>
          <a:ln w="3175">
            <a:gradFill flip="none" rotWithShape="1">
              <a:gsLst>
                <a:gs pos="78000">
                  <a:schemeClr val="accent1">
                    <a:lumMod val="5000"/>
                    <a:lumOff val="95000"/>
                  </a:schemeClr>
                </a:gs>
                <a:gs pos="0">
                  <a:srgbClr val="FFDE07">
                    <a:alpha val="0"/>
                  </a:srgbClr>
                </a:gs>
              </a:gsLst>
              <a:lin ang="2700000" scaled="1"/>
              <a:tileRect/>
            </a:gradFill>
          </a:ln>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D5843EA-4276-45DF-A621-F4AF34B108CE}"/>
              </a:ext>
            </a:extLst>
          </p:cNvPr>
          <p:cNvCxnSpPr>
            <a:cxnSpLocks/>
          </p:cNvCxnSpPr>
          <p:nvPr/>
        </p:nvCxnSpPr>
        <p:spPr>
          <a:xfrm>
            <a:off x="10106778" y="3989415"/>
            <a:ext cx="0" cy="2058984"/>
          </a:xfrm>
          <a:prstGeom prst="line">
            <a:avLst/>
          </a:prstGeom>
          <a:ln w="3175">
            <a:gradFill flip="none" rotWithShape="1">
              <a:gsLst>
                <a:gs pos="78000">
                  <a:schemeClr val="accent1">
                    <a:lumMod val="5000"/>
                    <a:lumOff val="95000"/>
                  </a:schemeClr>
                </a:gs>
                <a:gs pos="0">
                  <a:srgbClr val="FFDE07">
                    <a:alpha val="0"/>
                  </a:srgbClr>
                </a:gs>
              </a:gsLst>
              <a:lin ang="2700000" scaled="1"/>
              <a:tileRect/>
            </a:gra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104CD96D-6B94-4F70-AC42-A91BD38185C4}"/>
              </a:ext>
            </a:extLst>
          </p:cNvPr>
          <p:cNvSpPr txBox="1"/>
          <p:nvPr/>
        </p:nvSpPr>
        <p:spPr>
          <a:xfrm>
            <a:off x="4550472" y="4536231"/>
            <a:ext cx="2424015" cy="830997"/>
          </a:xfrm>
          <a:prstGeom prst="rect">
            <a:avLst/>
          </a:prstGeom>
          <a:noFill/>
        </p:spPr>
        <p:txBody>
          <a:bodyPr wrap="square" rtlCol="0">
            <a:spAutoFit/>
          </a:bodyPr>
          <a:lstStyle/>
          <a:p>
            <a:r>
              <a:rPr lang="ru-RU" sz="1600" dirty="0">
                <a:solidFill>
                  <a:schemeClr val="tx1"/>
                </a:solidFill>
                <a:latin typeface="Montserrat" panose="00000500000000000000" pitchFamily="2" charset="-52"/>
              </a:rPr>
              <a:t>Как единственный вариант в Легком интерфейсе</a:t>
            </a:r>
            <a:endParaRPr lang="ru-RU" sz="1600" b="1" dirty="0">
              <a:solidFill>
                <a:schemeClr val="tx1"/>
              </a:solidFill>
              <a:latin typeface="Montserrat" panose="00000500000000000000" pitchFamily="2" charset="-52"/>
            </a:endParaRPr>
          </a:p>
        </p:txBody>
      </p:sp>
      <p:sp>
        <p:nvSpPr>
          <p:cNvPr id="21" name="TextBox 20">
            <a:extLst>
              <a:ext uri="{FF2B5EF4-FFF2-40B4-BE49-F238E27FC236}">
                <a16:creationId xmlns:a16="http://schemas.microsoft.com/office/drawing/2014/main" id="{8684D0ED-6A69-4502-84B0-88EAEC284D52}"/>
              </a:ext>
            </a:extLst>
          </p:cNvPr>
          <p:cNvSpPr txBox="1"/>
          <p:nvPr/>
        </p:nvSpPr>
        <p:spPr>
          <a:xfrm>
            <a:off x="7801518" y="4539133"/>
            <a:ext cx="2424015" cy="1077218"/>
          </a:xfrm>
          <a:prstGeom prst="rect">
            <a:avLst/>
          </a:prstGeom>
          <a:noFill/>
        </p:spPr>
        <p:txBody>
          <a:bodyPr wrap="square" rtlCol="0">
            <a:spAutoFit/>
          </a:bodyPr>
          <a:lstStyle/>
          <a:p>
            <a:r>
              <a:rPr lang="ru-RU" sz="1600" dirty="0">
                <a:solidFill>
                  <a:schemeClr val="tx1"/>
                </a:solidFill>
                <a:latin typeface="Montserrat" panose="00000500000000000000" pitchFamily="2" charset="-52"/>
              </a:rPr>
              <a:t>Интерфейсные настройки сгруппированы</a:t>
            </a:r>
            <a:br>
              <a:rPr lang="ru-RU" sz="1600" dirty="0">
                <a:solidFill>
                  <a:schemeClr val="tx1"/>
                </a:solidFill>
                <a:latin typeface="Montserrat" panose="00000500000000000000" pitchFamily="2" charset="-52"/>
              </a:rPr>
            </a:br>
            <a:r>
              <a:rPr lang="ru-RU" sz="1600" dirty="0">
                <a:solidFill>
                  <a:schemeClr val="tx1"/>
                </a:solidFill>
                <a:latin typeface="Montserrat" panose="00000500000000000000" pitchFamily="2" charset="-52"/>
              </a:rPr>
              <a:t>в один список</a:t>
            </a:r>
            <a:endParaRPr lang="ru-RU" sz="1600" b="1" dirty="0">
              <a:solidFill>
                <a:schemeClr val="tx1"/>
              </a:solidFill>
              <a:latin typeface="Montserrat" panose="00000500000000000000" pitchFamily="2" charset="-52"/>
            </a:endParaRPr>
          </a:p>
        </p:txBody>
      </p:sp>
      <p:sp>
        <p:nvSpPr>
          <p:cNvPr id="22" name="Овал 21">
            <a:extLst>
              <a:ext uri="{FF2B5EF4-FFF2-40B4-BE49-F238E27FC236}">
                <a16:creationId xmlns:a16="http://schemas.microsoft.com/office/drawing/2014/main" id="{C5F30200-859F-4F89-BCFB-900C96BD7728}"/>
              </a:ext>
            </a:extLst>
          </p:cNvPr>
          <p:cNvSpPr/>
          <p:nvPr/>
        </p:nvSpPr>
        <p:spPr>
          <a:xfrm>
            <a:off x="8840429" y="2094519"/>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8154A496-5163-47DD-BD18-37BBDC68567A}"/>
              </a:ext>
            </a:extLst>
          </p:cNvPr>
          <p:cNvSpPr/>
          <p:nvPr/>
        </p:nvSpPr>
        <p:spPr>
          <a:xfrm>
            <a:off x="5535380" y="2094423"/>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98A407AC-4997-44AE-B606-4F9D283ED3EB}"/>
              </a:ext>
            </a:extLst>
          </p:cNvPr>
          <p:cNvSpPr/>
          <p:nvPr/>
        </p:nvSpPr>
        <p:spPr>
          <a:xfrm>
            <a:off x="2291530" y="2094519"/>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8466C044-9BA5-4F73-B689-AA9DB08CB0E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68097" y="2683982"/>
            <a:ext cx="720000" cy="720000"/>
          </a:xfrm>
          <a:prstGeom prst="rect">
            <a:avLst/>
          </a:prstGeom>
        </p:spPr>
      </p:pic>
      <p:pic>
        <p:nvPicPr>
          <p:cNvPr id="3" name="Рисунок 2">
            <a:extLst>
              <a:ext uri="{FF2B5EF4-FFF2-40B4-BE49-F238E27FC236}">
                <a16:creationId xmlns:a16="http://schemas.microsoft.com/office/drawing/2014/main" id="{238D7591-9875-4E98-A3C9-7C2021E1CB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3170" y="2683982"/>
            <a:ext cx="720000" cy="720000"/>
          </a:xfrm>
          <a:prstGeom prst="rect">
            <a:avLst/>
          </a:prstGeom>
        </p:spPr>
      </p:pic>
      <p:pic>
        <p:nvPicPr>
          <p:cNvPr id="29" name="Рисунок 28">
            <a:extLst>
              <a:ext uri="{FF2B5EF4-FFF2-40B4-BE49-F238E27FC236}">
                <a16:creationId xmlns:a16="http://schemas.microsoft.com/office/drawing/2014/main" id="{D9FF36BA-D77B-4460-AD9C-E206AEFBDB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0645" y="2683982"/>
            <a:ext cx="720000" cy="720000"/>
          </a:xfrm>
          <a:prstGeom prst="rect">
            <a:avLst/>
          </a:prstGeom>
        </p:spPr>
      </p:pic>
    </p:spTree>
    <p:extLst>
      <p:ext uri="{BB962C8B-B14F-4D97-AF65-F5344CB8AC3E}">
        <p14:creationId xmlns:p14="http://schemas.microsoft.com/office/powerpoint/2010/main" val="114549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ИЗМЕНЕНИЕ ВИДА</a:t>
            </a:r>
            <a:br>
              <a:rPr lang="ru-RU" sz="2800" dirty="0">
                <a:latin typeface="Montserrat ExtraBold" panose="00000900000000000000" pitchFamily="2" charset="-52"/>
              </a:rPr>
            </a:br>
            <a:r>
              <a:rPr lang="ru-RU" sz="2800" dirty="0">
                <a:latin typeface="Montserrat ExtraBold" panose="00000900000000000000" pitchFamily="2" charset="-52"/>
              </a:rPr>
              <a:t>И НОМЕРА ДОКУМЕНТА</a:t>
            </a:r>
          </a:p>
        </p:txBody>
      </p:sp>
      <p:pic>
        <p:nvPicPr>
          <p:cNvPr id="2" name="Рисунок 1">
            <a:extLst>
              <a:ext uri="{FF2B5EF4-FFF2-40B4-BE49-F238E27FC236}">
                <a16:creationId xmlns:a16="http://schemas.microsoft.com/office/drawing/2014/main" id="{C1435F37-B9BE-4D14-BB46-DEBB1AD8DAA9}"/>
              </a:ext>
            </a:extLst>
          </p:cNvPr>
          <p:cNvPicPr>
            <a:picLocks noChangeAspect="1"/>
          </p:cNvPicPr>
          <p:nvPr/>
        </p:nvPicPr>
        <p:blipFill>
          <a:blip r:embed="rId2"/>
          <a:stretch>
            <a:fillRect/>
          </a:stretch>
        </p:blipFill>
        <p:spPr>
          <a:xfrm>
            <a:off x="215900" y="1584324"/>
            <a:ext cx="4539744" cy="2086031"/>
          </a:xfrm>
          <a:prstGeom prst="roundRect">
            <a:avLst>
              <a:gd name="adj" fmla="val 12202"/>
            </a:avLst>
          </a:prstGeom>
        </p:spPr>
      </p:pic>
      <p:pic>
        <p:nvPicPr>
          <p:cNvPr id="3" name="Рисунок 2">
            <a:extLst>
              <a:ext uri="{FF2B5EF4-FFF2-40B4-BE49-F238E27FC236}">
                <a16:creationId xmlns:a16="http://schemas.microsoft.com/office/drawing/2014/main" id="{1EA10E13-004A-47C6-BE17-026D939DAA55}"/>
              </a:ext>
            </a:extLst>
          </p:cNvPr>
          <p:cNvPicPr>
            <a:picLocks noChangeAspect="1"/>
          </p:cNvPicPr>
          <p:nvPr/>
        </p:nvPicPr>
        <p:blipFill>
          <a:blip r:embed="rId3"/>
          <a:stretch>
            <a:fillRect/>
          </a:stretch>
        </p:blipFill>
        <p:spPr>
          <a:xfrm>
            <a:off x="240109" y="3982573"/>
            <a:ext cx="5995462" cy="2209842"/>
          </a:xfrm>
          <a:prstGeom prst="roundRect">
            <a:avLst>
              <a:gd name="adj" fmla="val 10537"/>
            </a:avLst>
          </a:prstGeom>
        </p:spPr>
      </p:pic>
      <p:sp>
        <p:nvSpPr>
          <p:cNvPr id="6" name="TextBox 5">
            <a:extLst>
              <a:ext uri="{FF2B5EF4-FFF2-40B4-BE49-F238E27FC236}">
                <a16:creationId xmlns:a16="http://schemas.microsoft.com/office/drawing/2014/main" id="{47B364C6-4BB3-4B14-BE36-8A24FA126073}"/>
              </a:ext>
            </a:extLst>
          </p:cNvPr>
          <p:cNvSpPr txBox="1"/>
          <p:nvPr/>
        </p:nvSpPr>
        <p:spPr>
          <a:xfrm>
            <a:off x="4755644" y="3328554"/>
            <a:ext cx="1656184" cy="415498"/>
          </a:xfrm>
          <a:prstGeom prst="rect">
            <a:avLst/>
          </a:prstGeom>
          <a:noFill/>
        </p:spPr>
        <p:txBody>
          <a:bodyPr wrap="square" rtlCol="0">
            <a:spAutoFit/>
          </a:bodyPr>
          <a:lstStyle/>
          <a:p>
            <a:r>
              <a:rPr lang="ru-RU" sz="2000" dirty="0">
                <a:solidFill>
                  <a:schemeClr val="tx1"/>
                </a:solidFill>
                <a:latin typeface="Montserrat" panose="00000500000000000000" pitchFamily="2" charset="-52"/>
              </a:rPr>
              <a:t>Было</a:t>
            </a:r>
          </a:p>
        </p:txBody>
      </p:sp>
      <p:sp>
        <p:nvSpPr>
          <p:cNvPr id="7" name="TextBox 6">
            <a:extLst>
              <a:ext uri="{FF2B5EF4-FFF2-40B4-BE49-F238E27FC236}">
                <a16:creationId xmlns:a16="http://schemas.microsoft.com/office/drawing/2014/main" id="{901F2DE8-DAA8-4FAB-BE1C-D55EE747923E}"/>
              </a:ext>
            </a:extLst>
          </p:cNvPr>
          <p:cNvSpPr txBox="1"/>
          <p:nvPr/>
        </p:nvSpPr>
        <p:spPr>
          <a:xfrm>
            <a:off x="6206152" y="5897601"/>
            <a:ext cx="1656184" cy="415498"/>
          </a:xfrm>
          <a:prstGeom prst="rect">
            <a:avLst/>
          </a:prstGeom>
          <a:noFill/>
        </p:spPr>
        <p:txBody>
          <a:bodyPr wrap="square" rtlCol="0">
            <a:spAutoFit/>
          </a:bodyPr>
          <a:lstStyle/>
          <a:p>
            <a:r>
              <a:rPr lang="ru-RU" sz="2000" dirty="0">
                <a:solidFill>
                  <a:srgbClr val="FFDE07"/>
                </a:solidFill>
                <a:latin typeface="Montserrat" panose="00000500000000000000" pitchFamily="2" charset="-52"/>
              </a:rPr>
              <a:t>Стало</a:t>
            </a:r>
          </a:p>
        </p:txBody>
      </p:sp>
      <p:sp>
        <p:nvSpPr>
          <p:cNvPr id="11" name="TextBox 10">
            <a:extLst>
              <a:ext uri="{FF2B5EF4-FFF2-40B4-BE49-F238E27FC236}">
                <a16:creationId xmlns:a16="http://schemas.microsoft.com/office/drawing/2014/main" id="{A8AC28D5-D1E9-4488-92A4-948ABDF9ECD3}"/>
              </a:ext>
            </a:extLst>
          </p:cNvPr>
          <p:cNvSpPr txBox="1"/>
          <p:nvPr/>
        </p:nvSpPr>
        <p:spPr>
          <a:xfrm>
            <a:off x="6235571" y="1528792"/>
            <a:ext cx="5142042" cy="1631216"/>
          </a:xfrm>
          <a:prstGeom prst="rect">
            <a:avLst/>
          </a:prstGeom>
          <a:noFill/>
        </p:spPr>
        <p:txBody>
          <a:bodyPr wrap="square">
            <a:spAutoFit/>
          </a:bodyPr>
          <a:lstStyle/>
          <a:p>
            <a:pPr>
              <a:lnSpc>
                <a:spcPts val="2400"/>
              </a:lnSpc>
              <a:spcBef>
                <a:spcPts val="0"/>
              </a:spcBef>
              <a:buClr>
                <a:srgbClr val="C00000"/>
              </a:buClr>
              <a:defRPr/>
            </a:pPr>
            <a:r>
              <a:rPr lang="ru-RU" sz="2000" dirty="0">
                <a:solidFill>
                  <a:srgbClr val="FFDE07"/>
                </a:solidFill>
                <a:latin typeface="Montserrat" panose="00000500000000000000" pitchFamily="2" charset="-52"/>
              </a:rPr>
              <a:t>ПОЖЕЛАНИЯ ОТ КЛИЕНТОВ:</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Активный роуминг – «прочее»</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в неформализованных</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«Наводящих порядок» в списках электронных документов</a:t>
            </a:r>
          </a:p>
        </p:txBody>
      </p:sp>
      <p:pic>
        <p:nvPicPr>
          <p:cNvPr id="12" name="Рисунок 11">
            <a:extLst>
              <a:ext uri="{FF2B5EF4-FFF2-40B4-BE49-F238E27FC236}">
                <a16:creationId xmlns:a16="http://schemas.microsoft.com/office/drawing/2014/main" id="{F2D0849C-D1B0-4547-BF61-94A6D0705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545" y="4954035"/>
            <a:ext cx="142116" cy="142116"/>
          </a:xfrm>
          <a:prstGeom prst="rect">
            <a:avLst/>
          </a:prstGeom>
        </p:spPr>
      </p:pic>
      <p:pic>
        <p:nvPicPr>
          <p:cNvPr id="13" name="Рисунок 12">
            <a:extLst>
              <a:ext uri="{FF2B5EF4-FFF2-40B4-BE49-F238E27FC236}">
                <a16:creationId xmlns:a16="http://schemas.microsoft.com/office/drawing/2014/main" id="{7EDD3ADE-1E01-421A-AF01-345C62B33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545" y="5126926"/>
            <a:ext cx="142116" cy="142116"/>
          </a:xfrm>
          <a:prstGeom prst="rect">
            <a:avLst/>
          </a:prstGeom>
        </p:spPr>
      </p:pic>
      <p:pic>
        <p:nvPicPr>
          <p:cNvPr id="14" name="Рисунок 13">
            <a:extLst>
              <a:ext uri="{FF2B5EF4-FFF2-40B4-BE49-F238E27FC236}">
                <a16:creationId xmlns:a16="http://schemas.microsoft.com/office/drawing/2014/main" id="{E6BD05F6-FC0F-44D3-94D8-4A672529C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885" y="5126926"/>
            <a:ext cx="142116" cy="142116"/>
          </a:xfrm>
          <a:prstGeom prst="rect">
            <a:avLst/>
          </a:prstGeom>
        </p:spPr>
      </p:pic>
    </p:spTree>
    <p:extLst>
      <p:ext uri="{BB962C8B-B14F-4D97-AF65-F5344CB8AC3E}">
        <p14:creationId xmlns:p14="http://schemas.microsoft.com/office/powerpoint/2010/main" val="245241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6328369"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РЕКВИЗИТЫ ДОКУМЕНТА ИЗ ИМЕНИ ФАЙЛА</a:t>
            </a:r>
          </a:p>
        </p:txBody>
      </p:sp>
      <p:pic>
        <p:nvPicPr>
          <p:cNvPr id="2" name="Рисунок 1">
            <a:extLst>
              <a:ext uri="{FF2B5EF4-FFF2-40B4-BE49-F238E27FC236}">
                <a16:creationId xmlns:a16="http://schemas.microsoft.com/office/drawing/2014/main" id="{4E8022CA-9237-4255-B02C-EAEE7EB02E24}"/>
              </a:ext>
            </a:extLst>
          </p:cNvPr>
          <p:cNvPicPr>
            <a:picLocks noChangeAspect="1"/>
          </p:cNvPicPr>
          <p:nvPr/>
        </p:nvPicPr>
        <p:blipFill>
          <a:blip r:embed="rId3"/>
          <a:stretch>
            <a:fillRect/>
          </a:stretch>
        </p:blipFill>
        <p:spPr>
          <a:xfrm>
            <a:off x="432445" y="1580534"/>
            <a:ext cx="7272808" cy="4705397"/>
          </a:xfrm>
          <a:prstGeom prst="roundRect">
            <a:avLst>
              <a:gd name="adj" fmla="val 4926"/>
            </a:avLst>
          </a:prstGeom>
        </p:spPr>
      </p:pic>
      <p:pic>
        <p:nvPicPr>
          <p:cNvPr id="7" name="Рисунок 6">
            <a:extLst>
              <a:ext uri="{FF2B5EF4-FFF2-40B4-BE49-F238E27FC236}">
                <a16:creationId xmlns:a16="http://schemas.microsoft.com/office/drawing/2014/main" id="{153C64D8-0591-4DA5-8038-6CA9A51F4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202" y="2752159"/>
            <a:ext cx="205847" cy="205847"/>
          </a:xfrm>
          <a:prstGeom prst="rect">
            <a:avLst/>
          </a:prstGeom>
        </p:spPr>
      </p:pic>
      <p:pic>
        <p:nvPicPr>
          <p:cNvPr id="10" name="Рисунок 9">
            <a:extLst>
              <a:ext uri="{FF2B5EF4-FFF2-40B4-BE49-F238E27FC236}">
                <a16:creationId xmlns:a16="http://schemas.microsoft.com/office/drawing/2014/main" id="{4E5B42BB-5566-4D87-9CBF-F217D63BC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202" y="2958006"/>
            <a:ext cx="205847" cy="205847"/>
          </a:xfrm>
          <a:prstGeom prst="rect">
            <a:avLst/>
          </a:prstGeom>
        </p:spPr>
      </p:pic>
      <p:pic>
        <p:nvPicPr>
          <p:cNvPr id="11" name="Рисунок 10">
            <a:extLst>
              <a:ext uri="{FF2B5EF4-FFF2-40B4-BE49-F238E27FC236}">
                <a16:creationId xmlns:a16="http://schemas.microsoft.com/office/drawing/2014/main" id="{F781D9A4-CD89-4D69-8ED1-EB3808BF6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005" y="2958006"/>
            <a:ext cx="205847" cy="205847"/>
          </a:xfrm>
          <a:prstGeom prst="rect">
            <a:avLst/>
          </a:prstGeom>
        </p:spPr>
      </p:pic>
      <p:sp>
        <p:nvSpPr>
          <p:cNvPr id="12" name="TextBox 11">
            <a:extLst>
              <a:ext uri="{FF2B5EF4-FFF2-40B4-BE49-F238E27FC236}">
                <a16:creationId xmlns:a16="http://schemas.microsoft.com/office/drawing/2014/main" id="{784E80CB-75ED-492C-AC62-C539162CDBF0}"/>
              </a:ext>
            </a:extLst>
          </p:cNvPr>
          <p:cNvSpPr txBox="1"/>
          <p:nvPr/>
        </p:nvSpPr>
        <p:spPr>
          <a:xfrm>
            <a:off x="7836875" y="3456111"/>
            <a:ext cx="3681982" cy="1323439"/>
          </a:xfrm>
          <a:prstGeom prst="rect">
            <a:avLst/>
          </a:prstGeom>
          <a:noFill/>
        </p:spPr>
        <p:txBody>
          <a:bodyPr wrap="square">
            <a:spAutoFit/>
          </a:bodyPr>
          <a:lstStyle/>
          <a:p>
            <a:pPr>
              <a:lnSpc>
                <a:spcPts val="2400"/>
              </a:lnSpc>
              <a:spcBef>
                <a:spcPts val="0"/>
              </a:spcBef>
              <a:buClr>
                <a:srgbClr val="C00000"/>
              </a:buClr>
              <a:defRPr/>
            </a:pPr>
            <a:r>
              <a:rPr lang="ru-RU" sz="2000" dirty="0">
                <a:solidFill>
                  <a:schemeClr val="tx1"/>
                </a:solidFill>
                <a:latin typeface="Montserrat" panose="00000500000000000000" pitchFamily="2" charset="-52"/>
              </a:rPr>
              <a:t>Автозаполнение:</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Вида документа</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Номера</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Даты</a:t>
            </a:r>
          </a:p>
        </p:txBody>
      </p:sp>
      <p:pic>
        <p:nvPicPr>
          <p:cNvPr id="13" name="Рисунок 12">
            <a:extLst>
              <a:ext uri="{FF2B5EF4-FFF2-40B4-BE49-F238E27FC236}">
                <a16:creationId xmlns:a16="http://schemas.microsoft.com/office/drawing/2014/main" id="{F0CD7F8E-3162-474B-B5B9-6791719E26F1}"/>
              </a:ext>
            </a:extLst>
          </p:cNvPr>
          <p:cNvPicPr>
            <a:picLocks noChangeAspect="1"/>
          </p:cNvPicPr>
          <p:nvPr/>
        </p:nvPicPr>
        <p:blipFill>
          <a:blip r:embed="rId5"/>
          <a:stretch>
            <a:fillRect/>
          </a:stretch>
        </p:blipFill>
        <p:spPr>
          <a:xfrm>
            <a:off x="7959384" y="5544343"/>
            <a:ext cx="3037070" cy="720080"/>
          </a:xfrm>
          <a:prstGeom prst="roundRect">
            <a:avLst/>
          </a:prstGeom>
          <a:noFill/>
          <a:ln>
            <a:noFill/>
          </a:ln>
          <a:effectLst>
            <a:outerShdw blurRad="292100" dist="38100" dir="5400000" algn="t" rotWithShape="0">
              <a:srgbClr val="000000">
                <a:alpha val="23999"/>
              </a:srgbClr>
            </a:outerShdw>
          </a:effectLst>
        </p:spPr>
      </p:pic>
      <p:sp>
        <p:nvSpPr>
          <p:cNvPr id="14" name="TextBox 13">
            <a:extLst>
              <a:ext uri="{FF2B5EF4-FFF2-40B4-BE49-F238E27FC236}">
                <a16:creationId xmlns:a16="http://schemas.microsoft.com/office/drawing/2014/main" id="{92C21B16-711E-4537-B6C4-3CDB45D90CEA}"/>
              </a:ext>
            </a:extLst>
          </p:cNvPr>
          <p:cNvSpPr txBox="1"/>
          <p:nvPr/>
        </p:nvSpPr>
        <p:spPr>
          <a:xfrm>
            <a:off x="7849269" y="4864967"/>
            <a:ext cx="2664296" cy="738664"/>
          </a:xfrm>
          <a:prstGeom prst="rect">
            <a:avLst/>
          </a:prstGeom>
          <a:noFill/>
        </p:spPr>
        <p:txBody>
          <a:bodyPr wrap="square" rtlCol="0">
            <a:spAutoFit/>
          </a:bodyPr>
          <a:lstStyle/>
          <a:p>
            <a:r>
              <a:rPr lang="ru-RU" dirty="0">
                <a:solidFill>
                  <a:srgbClr val="C00000"/>
                </a:solidFill>
                <a:latin typeface="Montserrat" panose="00000500000000000000" pitchFamily="2" charset="-52"/>
              </a:rPr>
              <a:t>Регулируется настройкой</a:t>
            </a:r>
          </a:p>
        </p:txBody>
      </p:sp>
      <p:pic>
        <p:nvPicPr>
          <p:cNvPr id="15" name="Рисунок 14">
            <a:extLst>
              <a:ext uri="{FF2B5EF4-FFF2-40B4-BE49-F238E27FC236}">
                <a16:creationId xmlns:a16="http://schemas.microsoft.com/office/drawing/2014/main" id="{986CE8CE-72DC-4A42-B7EA-D0D588DE00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5098" y="3025980"/>
            <a:ext cx="954110" cy="954110"/>
          </a:xfrm>
          <a:prstGeom prst="rect">
            <a:avLst/>
          </a:prstGeom>
        </p:spPr>
      </p:pic>
    </p:spTree>
    <p:extLst>
      <p:ext uri="{BB962C8B-B14F-4D97-AF65-F5344CB8AC3E}">
        <p14:creationId xmlns:p14="http://schemas.microsoft.com/office/powerpoint/2010/main" val="289740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ДОЛЖНОСТИ</a:t>
            </a:r>
            <a:br>
              <a:rPr lang="ru-RU" sz="2800" dirty="0">
                <a:latin typeface="Montserrat ExtraBold" panose="00000900000000000000" pitchFamily="2" charset="-52"/>
              </a:rPr>
            </a:br>
            <a:r>
              <a:rPr lang="ru-RU" sz="2800" dirty="0">
                <a:latin typeface="Montserrat ExtraBold" panose="00000900000000000000" pitchFamily="2" charset="-52"/>
              </a:rPr>
              <a:t>В СЕРТИФИКАТАХ</a:t>
            </a:r>
          </a:p>
        </p:txBody>
      </p:sp>
      <p:pic>
        <p:nvPicPr>
          <p:cNvPr id="2" name="Рисунок 1">
            <a:extLst>
              <a:ext uri="{FF2B5EF4-FFF2-40B4-BE49-F238E27FC236}">
                <a16:creationId xmlns:a16="http://schemas.microsoft.com/office/drawing/2014/main" id="{9FD7C29F-3EE8-43AF-9CAD-EA39166C024E}"/>
              </a:ext>
            </a:extLst>
          </p:cNvPr>
          <p:cNvPicPr>
            <a:picLocks noChangeAspect="1"/>
          </p:cNvPicPr>
          <p:nvPr/>
        </p:nvPicPr>
        <p:blipFill>
          <a:blip r:embed="rId2"/>
          <a:stretch>
            <a:fillRect/>
          </a:stretch>
        </p:blipFill>
        <p:spPr>
          <a:xfrm>
            <a:off x="432445" y="4381930"/>
            <a:ext cx="8706297" cy="1905098"/>
          </a:xfrm>
          <a:prstGeom prst="roundRect">
            <a:avLst/>
          </a:prstGeom>
        </p:spPr>
      </p:pic>
      <p:pic>
        <p:nvPicPr>
          <p:cNvPr id="7" name="Рисунок 6">
            <a:extLst>
              <a:ext uri="{FF2B5EF4-FFF2-40B4-BE49-F238E27FC236}">
                <a16:creationId xmlns:a16="http://schemas.microsoft.com/office/drawing/2014/main" id="{881D1045-6AEB-46D1-ADD4-7FA43920A387}"/>
              </a:ext>
            </a:extLst>
          </p:cNvPr>
          <p:cNvPicPr>
            <a:picLocks noChangeAspect="1"/>
          </p:cNvPicPr>
          <p:nvPr/>
        </p:nvPicPr>
        <p:blipFill>
          <a:blip r:embed="rId3"/>
          <a:stretch>
            <a:fillRect/>
          </a:stretch>
        </p:blipFill>
        <p:spPr>
          <a:xfrm>
            <a:off x="504453" y="1367879"/>
            <a:ext cx="7659745" cy="2887415"/>
          </a:xfrm>
          <a:prstGeom prst="roundRect">
            <a:avLst>
              <a:gd name="adj" fmla="val 11190"/>
            </a:avLst>
          </a:prstGeom>
        </p:spPr>
      </p:pic>
      <p:sp>
        <p:nvSpPr>
          <p:cNvPr id="9" name="TextBox 8">
            <a:extLst>
              <a:ext uri="{FF2B5EF4-FFF2-40B4-BE49-F238E27FC236}">
                <a16:creationId xmlns:a16="http://schemas.microsoft.com/office/drawing/2014/main" id="{CFD92A55-2A3D-4D69-88D3-AA7152D34886}"/>
              </a:ext>
            </a:extLst>
          </p:cNvPr>
          <p:cNvSpPr txBox="1"/>
          <p:nvPr/>
        </p:nvSpPr>
        <p:spPr>
          <a:xfrm>
            <a:off x="8181556" y="3903114"/>
            <a:ext cx="1656184" cy="415498"/>
          </a:xfrm>
          <a:prstGeom prst="rect">
            <a:avLst/>
          </a:prstGeom>
          <a:noFill/>
        </p:spPr>
        <p:txBody>
          <a:bodyPr wrap="square" rtlCol="0">
            <a:spAutoFit/>
          </a:bodyPr>
          <a:lstStyle/>
          <a:p>
            <a:r>
              <a:rPr lang="ru-RU" sz="2000" dirty="0">
                <a:solidFill>
                  <a:schemeClr val="tx1"/>
                </a:solidFill>
                <a:latin typeface="Montserrat" panose="00000500000000000000" pitchFamily="2" charset="-52"/>
              </a:rPr>
              <a:t>Было</a:t>
            </a:r>
          </a:p>
        </p:txBody>
      </p:sp>
      <p:sp>
        <p:nvSpPr>
          <p:cNvPr id="10" name="TextBox 9">
            <a:extLst>
              <a:ext uri="{FF2B5EF4-FFF2-40B4-BE49-F238E27FC236}">
                <a16:creationId xmlns:a16="http://schemas.microsoft.com/office/drawing/2014/main" id="{A68AA8DD-1FB4-4B64-AF68-DB983F4B0A00}"/>
              </a:ext>
            </a:extLst>
          </p:cNvPr>
          <p:cNvSpPr txBox="1"/>
          <p:nvPr/>
        </p:nvSpPr>
        <p:spPr>
          <a:xfrm>
            <a:off x="9289429" y="5948740"/>
            <a:ext cx="1656184" cy="415498"/>
          </a:xfrm>
          <a:prstGeom prst="rect">
            <a:avLst/>
          </a:prstGeom>
          <a:noFill/>
        </p:spPr>
        <p:txBody>
          <a:bodyPr wrap="square" rtlCol="0">
            <a:spAutoFit/>
          </a:bodyPr>
          <a:lstStyle/>
          <a:p>
            <a:r>
              <a:rPr lang="ru-RU" sz="2000" dirty="0">
                <a:solidFill>
                  <a:srgbClr val="FFDE07"/>
                </a:solidFill>
                <a:latin typeface="Montserrat" panose="00000500000000000000" pitchFamily="2" charset="-52"/>
              </a:rPr>
              <a:t>Стало</a:t>
            </a:r>
          </a:p>
        </p:txBody>
      </p:sp>
      <p:pic>
        <p:nvPicPr>
          <p:cNvPr id="11" name="Рисунок 10">
            <a:extLst>
              <a:ext uri="{FF2B5EF4-FFF2-40B4-BE49-F238E27FC236}">
                <a16:creationId xmlns:a16="http://schemas.microsoft.com/office/drawing/2014/main" id="{44EA39E0-0353-4E19-953A-BA29E5CB30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069" y="5679434"/>
            <a:ext cx="954110" cy="954110"/>
          </a:xfrm>
          <a:prstGeom prst="rect">
            <a:avLst/>
          </a:prstGeom>
        </p:spPr>
      </p:pic>
      <p:pic>
        <p:nvPicPr>
          <p:cNvPr id="12" name="Рисунок 11">
            <a:extLst>
              <a:ext uri="{FF2B5EF4-FFF2-40B4-BE49-F238E27FC236}">
                <a16:creationId xmlns:a16="http://schemas.microsoft.com/office/drawing/2014/main" id="{D5B7332F-4BB2-4A7D-97B4-36090D790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005" y="3633808"/>
            <a:ext cx="954110" cy="954110"/>
          </a:xfrm>
          <a:prstGeom prst="rect">
            <a:avLst/>
          </a:prstGeom>
        </p:spPr>
      </p:pic>
    </p:spTree>
    <p:extLst>
      <p:ext uri="{BB962C8B-B14F-4D97-AF65-F5344CB8AC3E}">
        <p14:creationId xmlns:p14="http://schemas.microsoft.com/office/powerpoint/2010/main" val="317635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3" name="Picture 2" descr="https://lh6.googleusercontent.com/proxy/Ale2gaX6bS4AwOggAH8hwLJznHX_iPtOppswt_ZLGqZ0MWrXJfnKjvFku2bCjwfqftLMIzpWi3EWd9QC85idhUfS_ZhOboJ8Ohb3F7sWD_Zel8MU-DJ-SMYgMjK355hj3VeZg46ca09IbAEpsto4QMptcHu_z5TBEiGxSMs=s0-d">
            <a:extLst>
              <a:ext uri="{FF2B5EF4-FFF2-40B4-BE49-F238E27FC236}">
                <a16:creationId xmlns:a16="http://schemas.microsoft.com/office/drawing/2014/main" id="{368EC8A2-2A36-4862-B64F-EC60B0820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 y="359766"/>
            <a:ext cx="11617325" cy="68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51A4A51E-676E-4C36-A45E-8BA8BCE345B8}"/>
              </a:ext>
            </a:extLst>
          </p:cNvPr>
          <p:cNvPicPr>
            <a:picLocks noChangeAspect="1"/>
          </p:cNvPicPr>
          <p:nvPr/>
        </p:nvPicPr>
        <p:blipFill>
          <a:blip r:embed="rId3"/>
          <a:stretch>
            <a:fillRect/>
          </a:stretch>
        </p:blipFill>
        <p:spPr>
          <a:xfrm>
            <a:off x="2139787" y="1247827"/>
            <a:ext cx="7305528" cy="4514798"/>
          </a:xfrm>
          <a:prstGeom prst="rect">
            <a:avLst/>
          </a:prstGeom>
        </p:spPr>
      </p:pic>
      <p:sp>
        <p:nvSpPr>
          <p:cNvPr id="4" name="Заголовок 3">
            <a:extLst>
              <a:ext uri="{FF2B5EF4-FFF2-40B4-BE49-F238E27FC236}">
                <a16:creationId xmlns:a16="http://schemas.microsoft.com/office/drawing/2014/main" id="{4E883ADB-CBA7-403C-AA34-4B80E4A9BC2B}"/>
              </a:ext>
            </a:extLst>
          </p:cNvPr>
          <p:cNvSpPr txBox="1">
            <a:spLocks noChangeArrowheads="1"/>
          </p:cNvSpPr>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defRPr sz="2800">
                <a:solidFill>
                  <a:schemeClr val="tx2"/>
                </a:solidFill>
                <a:latin typeface="Montserrat ExtraBold" panose="00000900000000000000" pitchFamily="2" charset="-52"/>
                <a:ea typeface="+mj-ea"/>
                <a:cs typeface="+mj-cs"/>
              </a:defRPr>
            </a:lvl1pPr>
            <a:lvl2pPr>
              <a:defRPr sz="2900">
                <a:solidFill>
                  <a:schemeClr val="tx2"/>
                </a:solidFill>
                <a:latin typeface="Futura PT Demi" panose="020B0702020204020303" pitchFamily="34" charset="0"/>
              </a:defRPr>
            </a:lvl2pPr>
            <a:lvl3pPr>
              <a:defRPr sz="2900">
                <a:solidFill>
                  <a:schemeClr val="tx2"/>
                </a:solidFill>
                <a:latin typeface="Futura PT Demi" panose="020B0702020204020303" pitchFamily="34" charset="0"/>
              </a:defRPr>
            </a:lvl3pPr>
            <a:lvl4pPr>
              <a:defRPr sz="2900">
                <a:solidFill>
                  <a:schemeClr val="tx2"/>
                </a:solidFill>
                <a:latin typeface="Futura PT Demi" panose="020B0702020204020303" pitchFamily="34" charset="0"/>
              </a:defRPr>
            </a:lvl4pPr>
            <a:lvl5pPr>
              <a:defRPr sz="2900">
                <a:solidFill>
                  <a:schemeClr val="tx2"/>
                </a:solidFill>
                <a:latin typeface="Futura PT Demi" panose="020B0702020204020303" pitchFamily="34" charset="0"/>
              </a:defRPr>
            </a:lvl5pPr>
            <a:lvl6pPr marL="457200" eaLnBrk="0" fontAlgn="base" hangingPunct="0">
              <a:spcBef>
                <a:spcPct val="0"/>
              </a:spcBef>
              <a:spcAft>
                <a:spcPct val="0"/>
              </a:spcAft>
              <a:defRPr sz="2900">
                <a:solidFill>
                  <a:schemeClr val="tx2"/>
                </a:solidFill>
                <a:latin typeface="Futura PT Demi" panose="020B0702020204020303" pitchFamily="34" charset="0"/>
              </a:defRPr>
            </a:lvl6pPr>
            <a:lvl7pPr marL="914400" eaLnBrk="0" fontAlgn="base" hangingPunct="0">
              <a:spcBef>
                <a:spcPct val="0"/>
              </a:spcBef>
              <a:spcAft>
                <a:spcPct val="0"/>
              </a:spcAft>
              <a:defRPr sz="2900">
                <a:solidFill>
                  <a:schemeClr val="tx2"/>
                </a:solidFill>
                <a:latin typeface="Futura PT Demi" panose="020B0702020204020303" pitchFamily="34" charset="0"/>
              </a:defRPr>
            </a:lvl7pPr>
            <a:lvl8pPr marL="1371600" eaLnBrk="0" fontAlgn="base" hangingPunct="0">
              <a:spcBef>
                <a:spcPct val="0"/>
              </a:spcBef>
              <a:spcAft>
                <a:spcPct val="0"/>
              </a:spcAft>
              <a:defRPr sz="2900">
                <a:solidFill>
                  <a:schemeClr val="tx2"/>
                </a:solidFill>
                <a:latin typeface="Futura PT Demi" panose="020B0702020204020303" pitchFamily="34" charset="0"/>
              </a:defRPr>
            </a:lvl8pPr>
            <a:lvl9pPr marL="1828800" eaLnBrk="0" fontAlgn="base" hangingPunct="0">
              <a:spcBef>
                <a:spcPct val="0"/>
              </a:spcBef>
              <a:spcAft>
                <a:spcPct val="0"/>
              </a:spcAft>
              <a:defRPr sz="2900">
                <a:solidFill>
                  <a:schemeClr val="tx2"/>
                </a:solidFill>
                <a:latin typeface="Futura PT Demi" panose="020B0702020204020303" pitchFamily="34" charset="0"/>
              </a:defRPr>
            </a:lvl9pPr>
          </a:lstStyle>
          <a:p>
            <a:r>
              <a:rPr lang="en-US" altLang="ru-RU" dirty="0"/>
              <a:t>1C-</a:t>
            </a:r>
            <a:r>
              <a:rPr lang="ru-RU" altLang="ru-RU" dirty="0"/>
              <a:t>ЭДО В ИНТЕРФЕЙСЕ 8.5</a:t>
            </a:r>
          </a:p>
        </p:txBody>
      </p:sp>
      <p:pic>
        <p:nvPicPr>
          <p:cNvPr id="5" name="Рисунок 4">
            <a:extLst>
              <a:ext uri="{FF2B5EF4-FFF2-40B4-BE49-F238E27FC236}">
                <a16:creationId xmlns:a16="http://schemas.microsoft.com/office/drawing/2014/main" id="{925D0D72-747A-407E-AFE2-E142FD0B27B9}"/>
              </a:ext>
            </a:extLst>
          </p:cNvPr>
          <p:cNvPicPr>
            <a:picLocks noChangeAspect="1"/>
          </p:cNvPicPr>
          <p:nvPr/>
        </p:nvPicPr>
        <p:blipFill>
          <a:blip r:embed="rId4"/>
          <a:stretch>
            <a:fillRect/>
          </a:stretch>
        </p:blipFill>
        <p:spPr>
          <a:xfrm>
            <a:off x="3195955" y="1952624"/>
            <a:ext cx="5906125" cy="3732252"/>
          </a:xfrm>
          <a:prstGeom prst="rect">
            <a:avLst/>
          </a:prstGeom>
        </p:spPr>
      </p:pic>
      <p:pic>
        <p:nvPicPr>
          <p:cNvPr id="7" name="Рисунок 6">
            <a:extLst>
              <a:ext uri="{FF2B5EF4-FFF2-40B4-BE49-F238E27FC236}">
                <a16:creationId xmlns:a16="http://schemas.microsoft.com/office/drawing/2014/main" id="{B9871737-537A-4FA7-A71F-F5734CDA162E}"/>
              </a:ext>
            </a:extLst>
          </p:cNvPr>
          <p:cNvPicPr>
            <a:picLocks noChangeAspect="1"/>
          </p:cNvPicPr>
          <p:nvPr/>
        </p:nvPicPr>
        <p:blipFill>
          <a:blip r:embed="rId5"/>
          <a:stretch>
            <a:fillRect/>
          </a:stretch>
        </p:blipFill>
        <p:spPr>
          <a:xfrm>
            <a:off x="3195954" y="1934913"/>
            <a:ext cx="5906125" cy="3755690"/>
          </a:xfrm>
          <a:prstGeom prst="roundRect">
            <a:avLst>
              <a:gd name="adj" fmla="val 4824"/>
            </a:avLst>
          </a:prstGeom>
        </p:spPr>
      </p:pic>
    </p:spTree>
    <p:extLst>
      <p:ext uri="{BB962C8B-B14F-4D97-AF65-F5344CB8AC3E}">
        <p14:creationId xmlns:p14="http://schemas.microsoft.com/office/powerpoint/2010/main" val="87538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155FE7B-2961-4DB3-84B6-36336BF26DF9}"/>
              </a:ext>
            </a:extLst>
          </p:cNvPr>
          <p:cNvSpPr>
            <a:spLocks noGrp="1"/>
          </p:cNvSpPr>
          <p:nvPr>
            <p:ph type="title"/>
          </p:nvPr>
        </p:nvSpPr>
        <p:spPr>
          <a:xfrm>
            <a:off x="2312990" y="107950"/>
            <a:ext cx="6904037"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МЧД в 1С-ЭДО</a:t>
            </a:r>
          </a:p>
        </p:txBody>
      </p:sp>
      <p:sp>
        <p:nvSpPr>
          <p:cNvPr id="5" name="Объект 2">
            <a:extLst>
              <a:ext uri="{FF2B5EF4-FFF2-40B4-BE49-F238E27FC236}">
                <a16:creationId xmlns:a16="http://schemas.microsoft.com/office/drawing/2014/main" id="{868211FB-9FC7-4266-B48F-03D6470E96C0}"/>
              </a:ext>
            </a:extLst>
          </p:cNvPr>
          <p:cNvSpPr>
            <a:spLocks noGrp="1"/>
          </p:cNvSpPr>
          <p:nvPr>
            <p:ph idx="1"/>
          </p:nvPr>
        </p:nvSpPr>
        <p:spPr>
          <a:xfrm>
            <a:off x="576461" y="1591606"/>
            <a:ext cx="10934700" cy="2994025"/>
          </a:xfrm>
        </p:spPr>
        <p:txBody>
          <a:bodyPr/>
          <a:lstStyle/>
          <a:p>
            <a:pPr marL="0" indent="0">
              <a:buNone/>
            </a:pPr>
            <a:r>
              <a:rPr lang="ru-RU" sz="2000" dirty="0">
                <a:solidFill>
                  <a:srgbClr val="292929"/>
                </a:solidFill>
                <a:latin typeface="Montserrat" panose="00000500000000000000" pitchFamily="2" charset="-52"/>
              </a:rPr>
              <a:t>В 1С-ЭДО поддержан полный жизненный цикл работы с МЧД:</a:t>
            </a:r>
          </a:p>
        </p:txBody>
      </p:sp>
      <p:sp>
        <p:nvSpPr>
          <p:cNvPr id="6" name="Прямоугольник: скругленные углы 5">
            <a:extLst>
              <a:ext uri="{FF2B5EF4-FFF2-40B4-BE49-F238E27FC236}">
                <a16:creationId xmlns:a16="http://schemas.microsoft.com/office/drawing/2014/main" id="{FAA5C80A-AB5C-4A00-8737-98D9D1E0BFF4}"/>
              </a:ext>
            </a:extLst>
          </p:cNvPr>
          <p:cNvSpPr/>
          <p:nvPr/>
        </p:nvSpPr>
        <p:spPr bwMode="auto">
          <a:xfrm>
            <a:off x="508485" y="2080617"/>
            <a:ext cx="3132000" cy="972892"/>
          </a:xfrm>
          <a:prstGeom prst="roundRect">
            <a:avLst/>
          </a:prstGeom>
          <a:noFill/>
          <a:ln w="34925">
            <a:solidFill>
              <a:srgbClr val="FFDE07"/>
            </a:solidFill>
          </a:ln>
          <a:effectLst/>
        </p:spPr>
        <p:txBody>
          <a:bodyPr vert="horz" wrap="square" lIns="90000" tIns="46800" rIns="90000" bIns="46800" numCol="1" rtlCol="0" anchor="t" anchorCtr="0" compatLnSpc="1">
            <a:prstTxWarp prst="textNoShape">
              <a:avLst/>
            </a:prstTxWarp>
            <a:noAutofit/>
          </a:bodyPr>
          <a:lstStyle/>
          <a:p>
            <a:pPr eaLnBrk="1" hangingPunct="1">
              <a:lnSpc>
                <a:spcPct val="85000"/>
              </a:lnSpc>
              <a:spcBef>
                <a:spcPct val="50000"/>
              </a:spcBef>
              <a:buSzPct val="120000"/>
            </a:pPr>
            <a:r>
              <a:rPr lang="ru-RU" sz="2000" b="0" dirty="0">
                <a:solidFill>
                  <a:srgbClr val="292929"/>
                </a:solidFill>
                <a:latin typeface="Montserrat" panose="00000500000000000000" pitchFamily="2" charset="-52"/>
              </a:rPr>
              <a:t>Создание или загрузка из РР ФНС или из файлов</a:t>
            </a:r>
          </a:p>
        </p:txBody>
      </p:sp>
      <p:sp>
        <p:nvSpPr>
          <p:cNvPr id="7" name="Прямоугольник: скругленные углы 6">
            <a:extLst>
              <a:ext uri="{FF2B5EF4-FFF2-40B4-BE49-F238E27FC236}">
                <a16:creationId xmlns:a16="http://schemas.microsoft.com/office/drawing/2014/main" id="{0ED37B6D-08AE-45C7-BC6B-96049D2D4594}"/>
              </a:ext>
            </a:extLst>
          </p:cNvPr>
          <p:cNvSpPr/>
          <p:nvPr/>
        </p:nvSpPr>
        <p:spPr bwMode="auto">
          <a:xfrm>
            <a:off x="511097" y="3361124"/>
            <a:ext cx="3132000" cy="972892"/>
          </a:xfrm>
          <a:prstGeom prst="roundRect">
            <a:avLst/>
          </a:prstGeom>
          <a:no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2000" b="0" dirty="0">
                <a:solidFill>
                  <a:srgbClr val="292929"/>
                </a:solidFill>
                <a:latin typeface="Montserrat" panose="00000500000000000000" pitchFamily="2" charset="-52"/>
              </a:rPr>
              <a:t>Выдача в порядке передоверия</a:t>
            </a:r>
          </a:p>
        </p:txBody>
      </p:sp>
      <p:sp>
        <p:nvSpPr>
          <p:cNvPr id="8" name="Прямоугольник: скругленные углы 7">
            <a:extLst>
              <a:ext uri="{FF2B5EF4-FFF2-40B4-BE49-F238E27FC236}">
                <a16:creationId xmlns:a16="http://schemas.microsoft.com/office/drawing/2014/main" id="{2FFEA0C7-9A98-427E-B5F8-35BE884CD21B}"/>
              </a:ext>
            </a:extLst>
          </p:cNvPr>
          <p:cNvSpPr/>
          <p:nvPr/>
        </p:nvSpPr>
        <p:spPr bwMode="auto">
          <a:xfrm>
            <a:off x="4214881" y="2080617"/>
            <a:ext cx="3132000" cy="972892"/>
          </a:xfrm>
          <a:prstGeom prst="roundRect">
            <a:avLst/>
          </a:prstGeom>
          <a:no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2000" b="0" dirty="0">
                <a:solidFill>
                  <a:srgbClr val="292929"/>
                </a:solidFill>
                <a:latin typeface="Montserrat" panose="00000500000000000000" pitchFamily="2" charset="-52"/>
              </a:rPr>
              <a:t>Встроенный классификатор полномочий</a:t>
            </a:r>
          </a:p>
        </p:txBody>
      </p:sp>
      <p:sp>
        <p:nvSpPr>
          <p:cNvPr id="9" name="Прямоугольник: скругленные углы 8">
            <a:extLst>
              <a:ext uri="{FF2B5EF4-FFF2-40B4-BE49-F238E27FC236}">
                <a16:creationId xmlns:a16="http://schemas.microsoft.com/office/drawing/2014/main" id="{36F3BFC4-91A9-4452-8AEC-FB1E0EE4B053}"/>
              </a:ext>
            </a:extLst>
          </p:cNvPr>
          <p:cNvSpPr/>
          <p:nvPr/>
        </p:nvSpPr>
        <p:spPr bwMode="auto">
          <a:xfrm>
            <a:off x="7921277" y="2080618"/>
            <a:ext cx="3132000" cy="1024613"/>
          </a:xfrm>
          <a:prstGeom prst="roundRect">
            <a:avLst/>
          </a:prstGeom>
          <a:no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2000" b="0" dirty="0">
                <a:solidFill>
                  <a:srgbClr val="292929"/>
                </a:solidFill>
                <a:latin typeface="Montserrat" panose="00000500000000000000" pitchFamily="2" charset="-52"/>
              </a:rPr>
              <a:t>Отзыв доверенности</a:t>
            </a:r>
          </a:p>
        </p:txBody>
      </p:sp>
      <p:sp>
        <p:nvSpPr>
          <p:cNvPr id="10" name="Прямоугольник: скругленные углы 9">
            <a:extLst>
              <a:ext uri="{FF2B5EF4-FFF2-40B4-BE49-F238E27FC236}">
                <a16:creationId xmlns:a16="http://schemas.microsoft.com/office/drawing/2014/main" id="{31446380-D18D-499B-922C-5E4D9178C4DD}"/>
              </a:ext>
            </a:extLst>
          </p:cNvPr>
          <p:cNvSpPr/>
          <p:nvPr/>
        </p:nvSpPr>
        <p:spPr bwMode="auto">
          <a:xfrm>
            <a:off x="4214881" y="3374942"/>
            <a:ext cx="3132000" cy="972892"/>
          </a:xfrm>
          <a:prstGeom prst="roundRect">
            <a:avLst/>
          </a:prstGeom>
          <a:no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2000" b="0" dirty="0">
                <a:solidFill>
                  <a:srgbClr val="292929"/>
                </a:solidFill>
                <a:latin typeface="Montserrat" panose="00000500000000000000" pitchFamily="2" charset="-52"/>
              </a:rPr>
              <a:t>Работа с нотариальными МЧД</a:t>
            </a:r>
          </a:p>
        </p:txBody>
      </p:sp>
      <p:sp>
        <p:nvSpPr>
          <p:cNvPr id="11" name="Прямоугольник: скругленные углы 10">
            <a:extLst>
              <a:ext uri="{FF2B5EF4-FFF2-40B4-BE49-F238E27FC236}">
                <a16:creationId xmlns:a16="http://schemas.microsoft.com/office/drawing/2014/main" id="{04EC7FB2-6F37-4A34-881D-7DDC14198293}"/>
              </a:ext>
            </a:extLst>
          </p:cNvPr>
          <p:cNvSpPr/>
          <p:nvPr/>
        </p:nvSpPr>
        <p:spPr bwMode="auto">
          <a:xfrm>
            <a:off x="7921277" y="3374942"/>
            <a:ext cx="3132000" cy="972892"/>
          </a:xfrm>
          <a:prstGeom prst="roundRect">
            <a:avLst/>
          </a:prstGeom>
          <a:no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2000" b="0" dirty="0">
                <a:solidFill>
                  <a:srgbClr val="292929"/>
                </a:solidFill>
                <a:latin typeface="Montserrat" panose="00000500000000000000" pitchFamily="2" charset="-52"/>
              </a:rPr>
              <a:t>Работа с ЭДО и МЧД без доступа к РР ФНС</a:t>
            </a:r>
          </a:p>
        </p:txBody>
      </p:sp>
      <p:sp>
        <p:nvSpPr>
          <p:cNvPr id="12" name="Прямоугольник: скругленные углы 11">
            <a:extLst>
              <a:ext uri="{FF2B5EF4-FFF2-40B4-BE49-F238E27FC236}">
                <a16:creationId xmlns:a16="http://schemas.microsoft.com/office/drawing/2014/main" id="{3FC324B9-2FAA-4C89-BE65-E8EDF2F6C8C9}"/>
              </a:ext>
            </a:extLst>
          </p:cNvPr>
          <p:cNvSpPr>
            <a:spLocks/>
          </p:cNvSpPr>
          <p:nvPr/>
        </p:nvSpPr>
        <p:spPr bwMode="auto">
          <a:xfrm>
            <a:off x="504453" y="5234294"/>
            <a:ext cx="3132000" cy="972892"/>
          </a:xfrm>
          <a:prstGeom prst="roundRect">
            <a:avLst/>
          </a:prstGeom>
          <a:solidFill>
            <a:srgbClr val="FFDE07"/>
          </a:solid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1800" dirty="0">
                <a:solidFill>
                  <a:srgbClr val="292929"/>
                </a:solidFill>
                <a:latin typeface="Montserrat" panose="00000500000000000000" pitchFamily="2" charset="-52"/>
              </a:rPr>
              <a:t>Правила проверки полномочий</a:t>
            </a:r>
          </a:p>
        </p:txBody>
      </p:sp>
      <p:sp>
        <p:nvSpPr>
          <p:cNvPr id="13" name="Прямоугольник: скругленные углы 12">
            <a:extLst>
              <a:ext uri="{FF2B5EF4-FFF2-40B4-BE49-F238E27FC236}">
                <a16:creationId xmlns:a16="http://schemas.microsoft.com/office/drawing/2014/main" id="{E56BCB49-2F12-4341-B253-097C077BB404}"/>
              </a:ext>
            </a:extLst>
          </p:cNvPr>
          <p:cNvSpPr>
            <a:spLocks noChangeAspect="1"/>
          </p:cNvSpPr>
          <p:nvPr/>
        </p:nvSpPr>
        <p:spPr bwMode="auto">
          <a:xfrm>
            <a:off x="4208237" y="5248115"/>
            <a:ext cx="3132000" cy="972893"/>
          </a:xfrm>
          <a:prstGeom prst="roundRect">
            <a:avLst/>
          </a:prstGeom>
          <a:solidFill>
            <a:srgbClr val="FFDE07"/>
          </a:solid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1800" dirty="0">
                <a:solidFill>
                  <a:srgbClr val="292929"/>
                </a:solidFill>
                <a:latin typeface="Montserrat" panose="00000500000000000000" pitchFamily="2" charset="-52"/>
              </a:rPr>
              <a:t>Работа с файловыми МЧД</a:t>
            </a:r>
          </a:p>
        </p:txBody>
      </p:sp>
      <p:sp>
        <p:nvSpPr>
          <p:cNvPr id="14" name="Прямоугольник: скругленные углы 13">
            <a:extLst>
              <a:ext uri="{FF2B5EF4-FFF2-40B4-BE49-F238E27FC236}">
                <a16:creationId xmlns:a16="http://schemas.microsoft.com/office/drawing/2014/main" id="{FB4D8555-EFE8-489E-BACB-9AE0BB8E0304}"/>
              </a:ext>
            </a:extLst>
          </p:cNvPr>
          <p:cNvSpPr>
            <a:spLocks noChangeAspect="1"/>
          </p:cNvSpPr>
          <p:nvPr/>
        </p:nvSpPr>
        <p:spPr bwMode="auto">
          <a:xfrm>
            <a:off x="7914633" y="5234294"/>
            <a:ext cx="3138644" cy="972893"/>
          </a:xfrm>
          <a:prstGeom prst="roundRect">
            <a:avLst/>
          </a:prstGeom>
          <a:solidFill>
            <a:srgbClr val="FFDE07"/>
          </a:solidFill>
          <a:ln w="34925">
            <a:solidFill>
              <a:srgbClr val="FFDE07"/>
            </a:solidFill>
          </a:ln>
          <a:effectLst/>
        </p:spPr>
        <p:txBody>
          <a:bodyPr rot="0" spcFirstLastPara="0" vertOverflow="overflow" horzOverflow="overflow" vert="horz" wrap="square" lIns="90000" tIns="46800" rIns="90000" bIns="46800" numCol="1" spcCol="0" rtlCol="0" fromWordArt="0" anchor="t" anchorCtr="0" forceAA="0" compatLnSpc="1">
            <a:prstTxWarp prst="textNoShape">
              <a:avLst/>
            </a:prstTxWarp>
            <a:noAutofit/>
          </a:bodyPr>
          <a:lstStyle/>
          <a:p>
            <a:pPr eaLnBrk="1" hangingPunct="1">
              <a:lnSpc>
                <a:spcPct val="85000"/>
              </a:lnSpc>
              <a:spcBef>
                <a:spcPct val="50000"/>
              </a:spcBef>
              <a:buSzPct val="120000"/>
            </a:pPr>
            <a:r>
              <a:rPr lang="ru-RU" sz="1800" dirty="0">
                <a:solidFill>
                  <a:srgbClr val="292929"/>
                </a:solidFill>
                <a:latin typeface="Montserrat" panose="00000500000000000000" pitchFamily="2" charset="-52"/>
              </a:rPr>
              <a:t>Общий журнал МЧД (наши и контрагентов)</a:t>
            </a:r>
          </a:p>
        </p:txBody>
      </p:sp>
      <p:sp>
        <p:nvSpPr>
          <p:cNvPr id="15" name="Объект 2">
            <a:extLst>
              <a:ext uri="{FF2B5EF4-FFF2-40B4-BE49-F238E27FC236}">
                <a16:creationId xmlns:a16="http://schemas.microsoft.com/office/drawing/2014/main" id="{B9ECD392-7362-4480-91AB-9CBED6F4D306}"/>
              </a:ext>
            </a:extLst>
          </p:cNvPr>
          <p:cNvSpPr txBox="1">
            <a:spLocks/>
          </p:cNvSpPr>
          <p:nvPr/>
        </p:nvSpPr>
        <p:spPr bwMode="auto">
          <a:xfrm>
            <a:off x="576461" y="4745283"/>
            <a:ext cx="10934700" cy="4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C00000"/>
              </a:buClr>
              <a:buNone/>
            </a:pPr>
            <a:r>
              <a:rPr lang="ru-RU" sz="2000" b="0" dirty="0">
                <a:solidFill>
                  <a:srgbClr val="292929"/>
                </a:solidFill>
                <a:latin typeface="Montserrat SemiBold" panose="00000700000000000000" pitchFamily="2" charset="-52"/>
              </a:rPr>
              <a:t>Уникальные возможности при работе с МЧД:</a:t>
            </a:r>
          </a:p>
        </p:txBody>
      </p:sp>
    </p:spTree>
    <p:extLst>
      <p:ext uri="{BB962C8B-B14F-4D97-AF65-F5344CB8AC3E}">
        <p14:creationId xmlns:p14="http://schemas.microsoft.com/office/powerpoint/2010/main" val="376147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06DC600-13FE-4AD8-9D90-FEB67DD071CE}"/>
              </a:ext>
            </a:extLst>
          </p:cNvPr>
          <p:cNvSpPr txBox="1"/>
          <p:nvPr/>
        </p:nvSpPr>
        <p:spPr>
          <a:xfrm>
            <a:off x="1512566" y="1720368"/>
            <a:ext cx="4032448" cy="1015663"/>
          </a:xfrm>
          <a:prstGeom prst="rect">
            <a:avLst/>
          </a:prstGeom>
          <a:noFill/>
        </p:spPr>
        <p:txBody>
          <a:bodyPr wrap="square" rtlCol="0">
            <a:spAutoFit/>
          </a:bodyPr>
          <a:lstStyle/>
          <a:p>
            <a:r>
              <a:rPr lang="ru-RU" sz="2400" dirty="0">
                <a:solidFill>
                  <a:srgbClr val="FFDE07"/>
                </a:solidFill>
                <a:latin typeface="Montserrat" panose="00000500000000000000" pitchFamily="2" charset="-52"/>
              </a:rPr>
              <a:t>ТЕКСТОВЫЕ</a:t>
            </a:r>
          </a:p>
          <a:p>
            <a:r>
              <a:rPr lang="ru-RU" sz="1800" dirty="0">
                <a:solidFill>
                  <a:schemeClr val="tx1"/>
                </a:solidFill>
                <a:latin typeface="Montserrat" panose="00000500000000000000" pitchFamily="2" charset="-52"/>
              </a:rPr>
              <a:t>Формулировки, перешедшие</a:t>
            </a:r>
            <a:br>
              <a:rPr lang="ru-RU" sz="1800" dirty="0">
                <a:solidFill>
                  <a:schemeClr val="tx1"/>
                </a:solidFill>
                <a:latin typeface="Montserrat" panose="00000500000000000000" pitchFamily="2" charset="-52"/>
              </a:rPr>
            </a:br>
            <a:r>
              <a:rPr lang="ru-RU" sz="1800" dirty="0">
                <a:solidFill>
                  <a:schemeClr val="tx1"/>
                </a:solidFill>
                <a:latin typeface="Montserrat" panose="00000500000000000000" pitchFamily="2" charset="-52"/>
              </a:rPr>
              <a:t>из бумажных доверенностей</a:t>
            </a:r>
          </a:p>
        </p:txBody>
      </p:sp>
      <p:sp>
        <p:nvSpPr>
          <p:cNvPr id="14" name="TextBox 13">
            <a:extLst>
              <a:ext uri="{FF2B5EF4-FFF2-40B4-BE49-F238E27FC236}">
                <a16:creationId xmlns:a16="http://schemas.microsoft.com/office/drawing/2014/main" id="{4075B785-8B3D-4258-A8CD-DC50C1F89A40}"/>
              </a:ext>
            </a:extLst>
          </p:cNvPr>
          <p:cNvSpPr txBox="1"/>
          <p:nvPr/>
        </p:nvSpPr>
        <p:spPr>
          <a:xfrm>
            <a:off x="1512566" y="3232536"/>
            <a:ext cx="4248471" cy="1015663"/>
          </a:xfrm>
          <a:prstGeom prst="rect">
            <a:avLst/>
          </a:prstGeom>
          <a:noFill/>
        </p:spPr>
        <p:txBody>
          <a:bodyPr wrap="square" rtlCol="0">
            <a:spAutoFit/>
          </a:bodyPr>
          <a:lstStyle/>
          <a:p>
            <a:r>
              <a:rPr lang="ru-RU" sz="2400" dirty="0">
                <a:solidFill>
                  <a:srgbClr val="FFDE07"/>
                </a:solidFill>
                <a:latin typeface="Montserrat" panose="00000500000000000000" pitchFamily="2" charset="-52"/>
              </a:rPr>
              <a:t>КЛАССИФИКАТОР</a:t>
            </a:r>
          </a:p>
          <a:p>
            <a:r>
              <a:rPr lang="ru-RU" sz="1800" dirty="0">
                <a:solidFill>
                  <a:schemeClr val="tx1"/>
                </a:solidFill>
                <a:latin typeface="Montserrat" panose="00000500000000000000" pitchFamily="2" charset="-52"/>
              </a:rPr>
              <a:t>Универсальные формулировки</a:t>
            </a:r>
            <a:br>
              <a:rPr lang="ru-RU" sz="1800" dirty="0">
                <a:solidFill>
                  <a:schemeClr val="tx1"/>
                </a:solidFill>
                <a:latin typeface="Montserrat" panose="00000500000000000000" pitchFamily="2" charset="-52"/>
              </a:rPr>
            </a:br>
            <a:r>
              <a:rPr lang="ru-RU" sz="1800" dirty="0">
                <a:solidFill>
                  <a:schemeClr val="tx1"/>
                </a:solidFill>
                <a:latin typeface="Montserrat" panose="00000500000000000000" pitchFamily="2" charset="-52"/>
              </a:rPr>
              <a:t>с присвоенным кодом </a:t>
            </a:r>
          </a:p>
        </p:txBody>
      </p:sp>
      <p:sp>
        <p:nvSpPr>
          <p:cNvPr id="15" name="TextBox 14">
            <a:extLst>
              <a:ext uri="{FF2B5EF4-FFF2-40B4-BE49-F238E27FC236}">
                <a16:creationId xmlns:a16="http://schemas.microsoft.com/office/drawing/2014/main" id="{56F7B348-1766-4D67-AF3A-A8427D9CFBFB}"/>
              </a:ext>
            </a:extLst>
          </p:cNvPr>
          <p:cNvSpPr txBox="1"/>
          <p:nvPr/>
        </p:nvSpPr>
        <p:spPr>
          <a:xfrm>
            <a:off x="1512566" y="4608239"/>
            <a:ext cx="3918534" cy="1292662"/>
          </a:xfrm>
          <a:prstGeom prst="rect">
            <a:avLst/>
          </a:prstGeom>
          <a:noFill/>
        </p:spPr>
        <p:txBody>
          <a:bodyPr wrap="square" rtlCol="0">
            <a:spAutoFit/>
          </a:bodyPr>
          <a:lstStyle/>
          <a:p>
            <a:r>
              <a:rPr lang="ru-RU" sz="2400" dirty="0">
                <a:solidFill>
                  <a:srgbClr val="FFDE07"/>
                </a:solidFill>
                <a:latin typeface="Montserrat" panose="00000500000000000000" pitchFamily="2" charset="-52"/>
              </a:rPr>
              <a:t>СОСТАВНЫЕ</a:t>
            </a:r>
          </a:p>
          <a:p>
            <a:r>
              <a:rPr lang="ru-RU" sz="1800" dirty="0">
                <a:solidFill>
                  <a:schemeClr val="tx1"/>
                </a:solidFill>
                <a:latin typeface="Montserrat" panose="00000500000000000000" pitchFamily="2" charset="-52"/>
              </a:rPr>
              <a:t>Полномочия, содержащие действие с приставленными</a:t>
            </a:r>
            <a:br>
              <a:rPr lang="ru-RU" sz="1800" dirty="0">
                <a:solidFill>
                  <a:schemeClr val="tx1"/>
                </a:solidFill>
                <a:latin typeface="Montserrat" panose="00000500000000000000" pitchFamily="2" charset="-52"/>
              </a:rPr>
            </a:br>
            <a:r>
              <a:rPr lang="ru-RU" sz="1800" dirty="0">
                <a:solidFill>
                  <a:schemeClr val="tx1"/>
                </a:solidFill>
                <a:latin typeface="Montserrat" panose="00000500000000000000" pitchFamily="2" charset="-52"/>
              </a:rPr>
              <a:t>к нему ограничениями</a:t>
            </a:r>
          </a:p>
        </p:txBody>
      </p:sp>
      <p:pic>
        <p:nvPicPr>
          <p:cNvPr id="16" name="Рисунок 15">
            <a:extLst>
              <a:ext uri="{FF2B5EF4-FFF2-40B4-BE49-F238E27FC236}">
                <a16:creationId xmlns:a16="http://schemas.microsoft.com/office/drawing/2014/main" id="{37C8E79F-0F7F-4D0E-BBAE-BE2BACF19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63" y="1792376"/>
            <a:ext cx="843742" cy="843742"/>
          </a:xfrm>
          <a:prstGeom prst="rect">
            <a:avLst/>
          </a:prstGeom>
        </p:spPr>
      </p:pic>
      <p:pic>
        <p:nvPicPr>
          <p:cNvPr id="18" name="Рисунок 17">
            <a:extLst>
              <a:ext uri="{FF2B5EF4-FFF2-40B4-BE49-F238E27FC236}">
                <a16:creationId xmlns:a16="http://schemas.microsoft.com/office/drawing/2014/main" id="{DC002579-49BF-475A-B45D-C33F4F71C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63" y="3304544"/>
            <a:ext cx="843742" cy="843742"/>
          </a:xfrm>
          <a:prstGeom prst="rect">
            <a:avLst/>
          </a:prstGeom>
        </p:spPr>
      </p:pic>
      <p:pic>
        <p:nvPicPr>
          <p:cNvPr id="21" name="Рисунок 20">
            <a:extLst>
              <a:ext uri="{FF2B5EF4-FFF2-40B4-BE49-F238E27FC236}">
                <a16:creationId xmlns:a16="http://schemas.microsoft.com/office/drawing/2014/main" id="{AFC8F72D-D8BD-498E-853C-67CAE2C79618}"/>
              </a:ext>
            </a:extLst>
          </p:cNvPr>
          <p:cNvPicPr>
            <a:picLocks noChangeAspect="1"/>
          </p:cNvPicPr>
          <p:nvPr/>
        </p:nvPicPr>
        <p:blipFill>
          <a:blip r:embed="rId5"/>
          <a:stretch>
            <a:fillRect/>
          </a:stretch>
        </p:blipFill>
        <p:spPr>
          <a:xfrm>
            <a:off x="534555" y="4748773"/>
            <a:ext cx="854224" cy="854224"/>
          </a:xfrm>
          <a:prstGeom prst="rect">
            <a:avLst/>
          </a:prstGeom>
        </p:spPr>
      </p:pic>
      <p:sp>
        <p:nvSpPr>
          <p:cNvPr id="26" name="TextBox 25">
            <a:extLst>
              <a:ext uri="{FF2B5EF4-FFF2-40B4-BE49-F238E27FC236}">
                <a16:creationId xmlns:a16="http://schemas.microsoft.com/office/drawing/2014/main" id="{C2E4F1A5-106C-439E-B0C7-A78551A0D52B}"/>
              </a:ext>
            </a:extLst>
          </p:cNvPr>
          <p:cNvSpPr txBox="1"/>
          <p:nvPr/>
        </p:nvSpPr>
        <p:spPr>
          <a:xfrm>
            <a:off x="5965221" y="1718334"/>
            <a:ext cx="5268423" cy="1200329"/>
          </a:xfrm>
          <a:prstGeom prst="rect">
            <a:avLst/>
          </a:prstGeom>
          <a:noFill/>
        </p:spPr>
        <p:txBody>
          <a:bodyPr wrap="square" rtlCol="0">
            <a:spAutoFit/>
          </a:bodyPr>
          <a:lstStyle/>
          <a:p>
            <a:r>
              <a:rPr lang="ru-RU" sz="1800" b="0" dirty="0">
                <a:solidFill>
                  <a:srgbClr val="00B050"/>
                </a:solidFill>
                <a:latin typeface="Montserrat" panose="00000500000000000000" pitchFamily="2" charset="-52"/>
              </a:rPr>
              <a:t>+ </a:t>
            </a:r>
            <a:r>
              <a:rPr lang="ru-RU" sz="1800" b="0" dirty="0">
                <a:solidFill>
                  <a:schemeClr val="tx1"/>
                </a:solidFill>
                <a:latin typeface="Montserrat" panose="00000500000000000000" pitchFamily="2" charset="-52"/>
              </a:rPr>
              <a:t>Привычный текст, понятный человеку</a:t>
            </a:r>
            <a:endParaRPr lang="ru-RU" sz="1800" b="0" dirty="0">
              <a:solidFill>
                <a:srgbClr val="00B050"/>
              </a:solidFill>
              <a:latin typeface="Montserrat" panose="00000500000000000000" pitchFamily="2" charset="-52"/>
            </a:endParaRPr>
          </a:p>
          <a:p>
            <a:r>
              <a:rPr lang="ru-RU" sz="1800" b="0" dirty="0">
                <a:solidFill>
                  <a:srgbClr val="FF0000"/>
                </a:solidFill>
                <a:latin typeface="Montserrat" panose="00000500000000000000" pitchFamily="2" charset="-52"/>
              </a:rPr>
              <a:t>- </a:t>
            </a:r>
            <a:r>
              <a:rPr lang="ru-RU" sz="1800" b="0" dirty="0">
                <a:solidFill>
                  <a:schemeClr val="tx1"/>
                </a:solidFill>
                <a:latin typeface="Montserrat" panose="00000500000000000000" pitchFamily="2" charset="-52"/>
              </a:rPr>
              <a:t>Сложность автоматизации проверки</a:t>
            </a:r>
          </a:p>
          <a:p>
            <a:pPr marL="174625" indent="-174625"/>
            <a:r>
              <a:rPr lang="ru-RU" sz="1800" b="0" dirty="0">
                <a:solidFill>
                  <a:srgbClr val="FF0000"/>
                </a:solidFill>
                <a:latin typeface="Montserrat" panose="00000500000000000000" pitchFamily="2" charset="-52"/>
              </a:rPr>
              <a:t>- </a:t>
            </a:r>
            <a:r>
              <a:rPr lang="ru-RU" sz="1800" b="0" dirty="0">
                <a:solidFill>
                  <a:schemeClr val="tx1"/>
                </a:solidFill>
                <a:latin typeface="Montserrat" panose="00000500000000000000" pitchFamily="2" charset="-52"/>
              </a:rPr>
              <a:t>Использование формулировок, понятных одной стороне</a:t>
            </a:r>
          </a:p>
        </p:txBody>
      </p:sp>
      <p:sp>
        <p:nvSpPr>
          <p:cNvPr id="27" name="TextBox 26">
            <a:extLst>
              <a:ext uri="{FF2B5EF4-FFF2-40B4-BE49-F238E27FC236}">
                <a16:creationId xmlns:a16="http://schemas.microsoft.com/office/drawing/2014/main" id="{51B2B2CE-444F-4997-80C7-664E3BEBAEF1}"/>
              </a:ext>
            </a:extLst>
          </p:cNvPr>
          <p:cNvSpPr txBox="1"/>
          <p:nvPr/>
        </p:nvSpPr>
        <p:spPr>
          <a:xfrm>
            <a:off x="5968190" y="3324869"/>
            <a:ext cx="5040560" cy="923330"/>
          </a:xfrm>
          <a:prstGeom prst="rect">
            <a:avLst/>
          </a:prstGeom>
          <a:noFill/>
        </p:spPr>
        <p:txBody>
          <a:bodyPr wrap="square" rtlCol="0">
            <a:spAutoFit/>
          </a:bodyPr>
          <a:lstStyle/>
          <a:p>
            <a:r>
              <a:rPr lang="ru-RU" sz="1800" b="0" dirty="0">
                <a:solidFill>
                  <a:srgbClr val="00B050"/>
                </a:solidFill>
                <a:latin typeface="Montserrat" panose="00000500000000000000" pitchFamily="2" charset="-52"/>
              </a:rPr>
              <a:t>+ </a:t>
            </a:r>
            <a:r>
              <a:rPr lang="ru-RU" sz="1800" b="0" dirty="0">
                <a:solidFill>
                  <a:schemeClr val="tx1"/>
                </a:solidFill>
                <a:latin typeface="Montserrat" panose="00000500000000000000" pitchFamily="2" charset="-52"/>
              </a:rPr>
              <a:t>Унификация для всех участников</a:t>
            </a:r>
            <a:endParaRPr lang="ru-RU" sz="1800" b="0" dirty="0">
              <a:solidFill>
                <a:srgbClr val="00B050"/>
              </a:solidFill>
              <a:latin typeface="Montserrat" panose="00000500000000000000" pitchFamily="2" charset="-52"/>
            </a:endParaRPr>
          </a:p>
          <a:p>
            <a:pPr marL="174625" indent="-174625"/>
            <a:r>
              <a:rPr lang="ru-RU" sz="1800" b="0" dirty="0">
                <a:solidFill>
                  <a:srgbClr val="FF0000"/>
                </a:solidFill>
                <a:latin typeface="Montserrat" panose="00000500000000000000" pitchFamily="2" charset="-52"/>
              </a:rPr>
              <a:t>- </a:t>
            </a:r>
            <a:r>
              <a:rPr lang="ru-RU" sz="1800" b="0" dirty="0">
                <a:solidFill>
                  <a:schemeClr val="tx1"/>
                </a:solidFill>
                <a:latin typeface="Montserrat" panose="00000500000000000000" pitchFamily="2" charset="-52"/>
              </a:rPr>
              <a:t>Отсутствие гибкости при выборе полномочий</a:t>
            </a:r>
          </a:p>
        </p:txBody>
      </p:sp>
      <p:sp>
        <p:nvSpPr>
          <p:cNvPr id="28" name="TextBox 27">
            <a:extLst>
              <a:ext uri="{FF2B5EF4-FFF2-40B4-BE49-F238E27FC236}">
                <a16:creationId xmlns:a16="http://schemas.microsoft.com/office/drawing/2014/main" id="{14BDF0E6-7C0C-46DF-B689-48608C0E0C4F}"/>
              </a:ext>
            </a:extLst>
          </p:cNvPr>
          <p:cNvSpPr txBox="1"/>
          <p:nvPr/>
        </p:nvSpPr>
        <p:spPr>
          <a:xfrm>
            <a:off x="5965222" y="4704054"/>
            <a:ext cx="5040560" cy="1200329"/>
          </a:xfrm>
          <a:prstGeom prst="rect">
            <a:avLst/>
          </a:prstGeom>
          <a:noFill/>
        </p:spPr>
        <p:txBody>
          <a:bodyPr wrap="square" rtlCol="0">
            <a:spAutoFit/>
          </a:bodyPr>
          <a:lstStyle/>
          <a:p>
            <a:pPr marL="174625" indent="-174625"/>
            <a:r>
              <a:rPr lang="ru-RU" sz="1800" b="0" dirty="0">
                <a:solidFill>
                  <a:srgbClr val="00B050"/>
                </a:solidFill>
                <a:latin typeface="Montserrat" panose="00000500000000000000" pitchFamily="2" charset="-52"/>
              </a:rPr>
              <a:t>+ </a:t>
            </a:r>
            <a:r>
              <a:rPr lang="ru-RU" sz="1800" b="0" dirty="0">
                <a:solidFill>
                  <a:schemeClr val="tx1"/>
                </a:solidFill>
                <a:latin typeface="Montserrat" panose="00000500000000000000" pitchFamily="2" charset="-52"/>
              </a:rPr>
              <a:t>Максимально точное обозначение прав представителя</a:t>
            </a:r>
            <a:endParaRPr lang="ru-RU" sz="1800" b="0" dirty="0">
              <a:solidFill>
                <a:srgbClr val="00B050"/>
              </a:solidFill>
              <a:latin typeface="Montserrat" panose="00000500000000000000" pitchFamily="2" charset="-52"/>
            </a:endParaRPr>
          </a:p>
          <a:p>
            <a:pPr marL="174625" indent="-174625"/>
            <a:r>
              <a:rPr lang="ru-RU" sz="1800" b="0" dirty="0">
                <a:solidFill>
                  <a:srgbClr val="FF0000"/>
                </a:solidFill>
                <a:latin typeface="Montserrat" panose="00000500000000000000" pitchFamily="2" charset="-52"/>
              </a:rPr>
              <a:t>- </a:t>
            </a:r>
            <a:r>
              <a:rPr lang="ru-RU" sz="1800" b="0" dirty="0">
                <a:solidFill>
                  <a:schemeClr val="tx1"/>
                </a:solidFill>
                <a:latin typeface="Montserrat" panose="00000500000000000000" pitchFamily="2" charset="-52"/>
              </a:rPr>
              <a:t>Сложность создания доверенности (выбора ограничений)</a:t>
            </a:r>
          </a:p>
        </p:txBody>
      </p:sp>
      <p:sp>
        <p:nvSpPr>
          <p:cNvPr id="17" name="Заголовок 3">
            <a:extLst>
              <a:ext uri="{FF2B5EF4-FFF2-40B4-BE49-F238E27FC236}">
                <a16:creationId xmlns:a16="http://schemas.microsoft.com/office/drawing/2014/main" id="{0D6EAE7B-A769-4C40-85E1-CE7AB515F2DE}"/>
              </a:ext>
            </a:extLst>
          </p:cNvPr>
          <p:cNvSpPr>
            <a:spLocks noGrp="1"/>
          </p:cNvSpPr>
          <p:nvPr>
            <p:ph type="title"/>
          </p:nvPr>
        </p:nvSpPr>
        <p:spPr/>
        <p:txBody>
          <a:bodyPr/>
          <a:lstStyle/>
          <a:p>
            <a:r>
              <a:rPr lang="ru-RU" sz="2800" dirty="0">
                <a:latin typeface="Montserrat ExtraBold" panose="00000900000000000000" pitchFamily="2" charset="-52"/>
              </a:rPr>
              <a:t>ПОЛНОМОЧИЯ В МЧД</a:t>
            </a:r>
            <a:endParaRPr lang="ru-RU" sz="2800" dirty="0"/>
          </a:p>
        </p:txBody>
      </p:sp>
    </p:spTree>
    <p:extLst>
      <p:ext uri="{BB962C8B-B14F-4D97-AF65-F5344CB8AC3E}">
        <p14:creationId xmlns:p14="http://schemas.microsoft.com/office/powerpoint/2010/main" val="6486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B0170-C750-41DD-B446-F952DC583D62}"/>
              </a:ext>
            </a:extLst>
          </p:cNvPr>
          <p:cNvSpPr txBox="1"/>
          <p:nvPr/>
        </p:nvSpPr>
        <p:spPr>
          <a:xfrm>
            <a:off x="1368549" y="1727919"/>
            <a:ext cx="8784976" cy="523220"/>
          </a:xfrm>
          <a:prstGeom prst="rect">
            <a:avLst/>
          </a:prstGeom>
          <a:noFill/>
        </p:spPr>
        <p:txBody>
          <a:bodyPr wrap="square" rtlCol="0">
            <a:spAutoFit/>
          </a:bodyPr>
          <a:lstStyle/>
          <a:p>
            <a:pPr algn="ctr"/>
            <a:r>
              <a:rPr lang="ru-RU" sz="2800" dirty="0">
                <a:solidFill>
                  <a:srgbClr val="FFDE07"/>
                </a:solidFill>
                <a:latin typeface="Montserrat ExtraBold" panose="00000900000000000000" pitchFamily="2" charset="-52"/>
              </a:rPr>
              <a:t>КАК ЭТО РАБОТАЕТ?</a:t>
            </a:r>
          </a:p>
        </p:txBody>
      </p:sp>
      <p:grpSp>
        <p:nvGrpSpPr>
          <p:cNvPr id="4" name="Группа 3">
            <a:extLst>
              <a:ext uri="{FF2B5EF4-FFF2-40B4-BE49-F238E27FC236}">
                <a16:creationId xmlns:a16="http://schemas.microsoft.com/office/drawing/2014/main" id="{D35BF053-0E80-4CD0-87C1-D4DB410BCC4C}"/>
              </a:ext>
            </a:extLst>
          </p:cNvPr>
          <p:cNvGrpSpPr/>
          <p:nvPr/>
        </p:nvGrpSpPr>
        <p:grpSpPr>
          <a:xfrm>
            <a:off x="432445" y="2592015"/>
            <a:ext cx="3096343" cy="2176611"/>
            <a:chOff x="432445" y="3508876"/>
            <a:chExt cx="2838314" cy="2176611"/>
          </a:xfrm>
        </p:grpSpPr>
        <p:sp>
          <p:nvSpPr>
            <p:cNvPr id="5" name="TextBox 4">
              <a:extLst>
                <a:ext uri="{FF2B5EF4-FFF2-40B4-BE49-F238E27FC236}">
                  <a16:creationId xmlns:a16="http://schemas.microsoft.com/office/drawing/2014/main" id="{AF912590-2B29-4744-9337-132562A78FF2}"/>
                </a:ext>
              </a:extLst>
            </p:cNvPr>
            <p:cNvSpPr txBox="1"/>
            <p:nvPr/>
          </p:nvSpPr>
          <p:spPr>
            <a:xfrm>
              <a:off x="432445" y="3508876"/>
              <a:ext cx="1080120" cy="1569660"/>
            </a:xfrm>
            <a:prstGeom prst="rect">
              <a:avLst/>
            </a:prstGeom>
            <a:noFill/>
            <a:effectLst/>
          </p:spPr>
          <p:txBody>
            <a:bodyPr wrap="square" rtlCol="0">
              <a:spAutoFit/>
            </a:bodyPr>
            <a:lstStyle/>
            <a:p>
              <a:r>
                <a:rPr lang="ru-RU" sz="9600" dirty="0">
                  <a:solidFill>
                    <a:srgbClr val="FFDE07"/>
                  </a:solidFill>
                  <a:effectLst/>
                  <a:latin typeface="Montserrat ExtraBold" panose="00000900000000000000" pitchFamily="2" charset="-52"/>
                </a:rPr>
                <a:t>1</a:t>
              </a:r>
            </a:p>
          </p:txBody>
        </p:sp>
        <p:sp>
          <p:nvSpPr>
            <p:cNvPr id="6" name="TextBox 5">
              <a:extLst>
                <a:ext uri="{FF2B5EF4-FFF2-40B4-BE49-F238E27FC236}">
                  <a16:creationId xmlns:a16="http://schemas.microsoft.com/office/drawing/2014/main" id="{ECED0615-2AF1-4584-9A74-6616EBD56567}"/>
                </a:ext>
              </a:extLst>
            </p:cNvPr>
            <p:cNvSpPr txBox="1"/>
            <p:nvPr/>
          </p:nvSpPr>
          <p:spPr>
            <a:xfrm>
              <a:off x="1080515" y="3746495"/>
              <a:ext cx="2190244" cy="1938992"/>
            </a:xfrm>
            <a:prstGeom prst="rect">
              <a:avLst/>
            </a:prstGeom>
            <a:noFill/>
          </p:spPr>
          <p:txBody>
            <a:bodyPr wrap="square" rtlCol="0">
              <a:spAutoFit/>
            </a:bodyPr>
            <a:lstStyle/>
            <a:p>
              <a:r>
                <a:rPr lang="ru-RU" sz="2400" dirty="0">
                  <a:solidFill>
                    <a:schemeClr val="tx1"/>
                  </a:solidFill>
                  <a:latin typeface="Montserrat" panose="00000500000000000000" pitchFamily="2" charset="-52"/>
                </a:rPr>
                <a:t>ВЫБОР ДЕЙСТВИЯ</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Подписывать</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Согласовывать</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Сдавать</a:t>
              </a:r>
            </a:p>
            <a:p>
              <a:r>
                <a:rPr lang="ru-RU" sz="1800" b="0" dirty="0">
                  <a:solidFill>
                    <a:schemeClr val="tx1"/>
                  </a:solidFill>
                  <a:latin typeface="Montserrat" panose="00000500000000000000" pitchFamily="2" charset="-52"/>
                </a:rPr>
                <a:t>(до 30 вариантов)</a:t>
              </a:r>
              <a:endParaRPr lang="ru-RU" sz="1800" dirty="0">
                <a:solidFill>
                  <a:schemeClr val="tx1"/>
                </a:solidFill>
                <a:latin typeface="Montserrat" panose="00000500000000000000" pitchFamily="2" charset="-52"/>
              </a:endParaRPr>
            </a:p>
          </p:txBody>
        </p:sp>
      </p:grpSp>
      <p:grpSp>
        <p:nvGrpSpPr>
          <p:cNvPr id="7" name="Группа 6">
            <a:extLst>
              <a:ext uri="{FF2B5EF4-FFF2-40B4-BE49-F238E27FC236}">
                <a16:creationId xmlns:a16="http://schemas.microsoft.com/office/drawing/2014/main" id="{6745769D-A89F-46AF-BD32-1C467DFA10AC}"/>
              </a:ext>
            </a:extLst>
          </p:cNvPr>
          <p:cNvGrpSpPr/>
          <p:nvPr/>
        </p:nvGrpSpPr>
        <p:grpSpPr>
          <a:xfrm>
            <a:off x="3816821" y="2592015"/>
            <a:ext cx="3600400" cy="2228805"/>
            <a:chOff x="432445" y="3508876"/>
            <a:chExt cx="3300366" cy="2228805"/>
          </a:xfrm>
        </p:grpSpPr>
        <p:sp>
          <p:nvSpPr>
            <p:cNvPr id="8" name="TextBox 7">
              <a:extLst>
                <a:ext uri="{FF2B5EF4-FFF2-40B4-BE49-F238E27FC236}">
                  <a16:creationId xmlns:a16="http://schemas.microsoft.com/office/drawing/2014/main" id="{D8ABB185-898C-48ED-9713-D07647D1FA2D}"/>
                </a:ext>
              </a:extLst>
            </p:cNvPr>
            <p:cNvSpPr txBox="1"/>
            <p:nvPr/>
          </p:nvSpPr>
          <p:spPr>
            <a:xfrm>
              <a:off x="432445" y="3508876"/>
              <a:ext cx="1080120" cy="1569660"/>
            </a:xfrm>
            <a:prstGeom prst="rect">
              <a:avLst/>
            </a:prstGeom>
            <a:noFill/>
            <a:effectLst/>
          </p:spPr>
          <p:txBody>
            <a:bodyPr wrap="square" rtlCol="0">
              <a:spAutoFit/>
            </a:bodyPr>
            <a:lstStyle>
              <a:defPPr>
                <a:defRPr lang="en-US"/>
              </a:defPPr>
              <a:lvl1pPr>
                <a:defRPr sz="9600">
                  <a:solidFill>
                    <a:srgbClr val="FFDE07"/>
                  </a:solidFill>
                  <a:effectLst/>
                  <a:latin typeface="Montserrat ExtraBold" panose="00000900000000000000" pitchFamily="2" charset="-52"/>
                </a:defRPr>
              </a:lvl1pPr>
            </a:lstStyle>
            <a:p>
              <a:r>
                <a:rPr lang="ru-RU" dirty="0"/>
                <a:t>2</a:t>
              </a:r>
            </a:p>
          </p:txBody>
        </p:sp>
        <p:sp>
          <p:nvSpPr>
            <p:cNvPr id="9" name="TextBox 8">
              <a:extLst>
                <a:ext uri="{FF2B5EF4-FFF2-40B4-BE49-F238E27FC236}">
                  <a16:creationId xmlns:a16="http://schemas.microsoft.com/office/drawing/2014/main" id="{3843ABA1-19FC-4293-B87E-DC14A72465EC}"/>
                </a:ext>
              </a:extLst>
            </p:cNvPr>
            <p:cNvSpPr txBox="1"/>
            <p:nvPr/>
          </p:nvSpPr>
          <p:spPr>
            <a:xfrm>
              <a:off x="1191527" y="3798689"/>
              <a:ext cx="2541284" cy="1938992"/>
            </a:xfrm>
            <a:prstGeom prst="rect">
              <a:avLst/>
            </a:prstGeom>
            <a:noFill/>
          </p:spPr>
          <p:txBody>
            <a:bodyPr wrap="square" rtlCol="0">
              <a:spAutoFit/>
            </a:bodyPr>
            <a:lstStyle/>
            <a:p>
              <a:r>
                <a:rPr lang="ru-RU" sz="2400" dirty="0">
                  <a:solidFill>
                    <a:schemeClr val="tx1"/>
                  </a:solidFill>
                  <a:latin typeface="Montserrat" panose="00000500000000000000" pitchFamily="2" charset="-52"/>
                </a:rPr>
                <a:t>ВЫБОР ОГРАНИЧЕНИЯ</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Документ</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Лимит по сумме</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Валюта</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Услуга</a:t>
              </a:r>
              <a:endParaRPr lang="ru-RU" sz="1800" dirty="0">
                <a:solidFill>
                  <a:schemeClr val="tx1"/>
                </a:solidFill>
                <a:latin typeface="Montserrat" panose="00000500000000000000" pitchFamily="2" charset="-52"/>
              </a:endParaRPr>
            </a:p>
          </p:txBody>
        </p:sp>
      </p:grpSp>
      <p:grpSp>
        <p:nvGrpSpPr>
          <p:cNvPr id="10" name="Группа 9">
            <a:extLst>
              <a:ext uri="{FF2B5EF4-FFF2-40B4-BE49-F238E27FC236}">
                <a16:creationId xmlns:a16="http://schemas.microsoft.com/office/drawing/2014/main" id="{31785E22-DAE4-4D92-9337-11E21FD046DB}"/>
              </a:ext>
            </a:extLst>
          </p:cNvPr>
          <p:cNvGrpSpPr/>
          <p:nvPr/>
        </p:nvGrpSpPr>
        <p:grpSpPr>
          <a:xfrm>
            <a:off x="7718347" y="2545605"/>
            <a:ext cx="3624937" cy="2275215"/>
            <a:chOff x="432445" y="3508876"/>
            <a:chExt cx="2940010" cy="2275215"/>
          </a:xfrm>
        </p:grpSpPr>
        <p:sp>
          <p:nvSpPr>
            <p:cNvPr id="11" name="TextBox 10">
              <a:extLst>
                <a:ext uri="{FF2B5EF4-FFF2-40B4-BE49-F238E27FC236}">
                  <a16:creationId xmlns:a16="http://schemas.microsoft.com/office/drawing/2014/main" id="{F9DA08A0-8249-47D1-9794-B1BA69FE1A8C}"/>
                </a:ext>
              </a:extLst>
            </p:cNvPr>
            <p:cNvSpPr txBox="1"/>
            <p:nvPr/>
          </p:nvSpPr>
          <p:spPr>
            <a:xfrm>
              <a:off x="432445" y="3508876"/>
              <a:ext cx="1080120" cy="1569660"/>
            </a:xfrm>
            <a:prstGeom prst="rect">
              <a:avLst/>
            </a:prstGeom>
            <a:noFill/>
            <a:effectLst/>
          </p:spPr>
          <p:txBody>
            <a:bodyPr wrap="square" rtlCol="0">
              <a:spAutoFit/>
            </a:bodyPr>
            <a:lstStyle>
              <a:defPPr>
                <a:defRPr lang="en-US"/>
              </a:defPPr>
              <a:lvl1pPr>
                <a:defRPr sz="9600">
                  <a:solidFill>
                    <a:srgbClr val="FFDE07"/>
                  </a:solidFill>
                  <a:effectLst/>
                  <a:latin typeface="Montserrat ExtraBold" panose="00000900000000000000" pitchFamily="2" charset="-52"/>
                </a:defRPr>
              </a:lvl1pPr>
            </a:lstStyle>
            <a:p>
              <a:r>
                <a:rPr lang="ru-RU" dirty="0"/>
                <a:t>3</a:t>
              </a:r>
            </a:p>
          </p:txBody>
        </p:sp>
        <p:sp>
          <p:nvSpPr>
            <p:cNvPr id="12" name="TextBox 11">
              <a:extLst>
                <a:ext uri="{FF2B5EF4-FFF2-40B4-BE49-F238E27FC236}">
                  <a16:creationId xmlns:a16="http://schemas.microsoft.com/office/drawing/2014/main" id="{7A0B49AB-CDEF-4C72-BDF8-3ADD2A742007}"/>
                </a:ext>
              </a:extLst>
            </p:cNvPr>
            <p:cNvSpPr txBox="1"/>
            <p:nvPr/>
          </p:nvSpPr>
          <p:spPr>
            <a:xfrm>
              <a:off x="1123969" y="3845099"/>
              <a:ext cx="2248486" cy="1938992"/>
            </a:xfrm>
            <a:prstGeom prst="rect">
              <a:avLst/>
            </a:prstGeom>
            <a:noFill/>
          </p:spPr>
          <p:txBody>
            <a:bodyPr wrap="square" rtlCol="0">
              <a:spAutoFit/>
            </a:bodyPr>
            <a:lstStyle/>
            <a:p>
              <a:r>
                <a:rPr lang="ru-RU" sz="2400" dirty="0">
                  <a:solidFill>
                    <a:schemeClr val="tx1"/>
                  </a:solidFill>
                  <a:latin typeface="Montserrat" panose="00000500000000000000" pitchFamily="2" charset="-52"/>
                </a:rPr>
                <a:t>ЗАПОЛНЕНИЕ ОГРАНИЧЕНИЯ</a:t>
              </a:r>
            </a:p>
            <a:p>
              <a:r>
                <a:rPr lang="ru-RU" sz="1800" b="0" dirty="0">
                  <a:solidFill>
                    <a:schemeClr val="tx1"/>
                  </a:solidFill>
                  <a:latin typeface="Montserrat" panose="00000500000000000000" pitchFamily="2" charset="-52"/>
                </a:rPr>
                <a:t>Документ:</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Договор</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УПД</a:t>
              </a:r>
            </a:p>
            <a:p>
              <a:pPr marL="285750" indent="-285750">
                <a:buClr>
                  <a:srgbClr val="C00000"/>
                </a:buClr>
                <a:buFont typeface="Futura PT Demi" panose="020B0702020204020303" pitchFamily="34" charset="0"/>
                <a:buChar char="»"/>
              </a:pPr>
              <a:r>
                <a:rPr lang="ru-RU" sz="1800" b="0" dirty="0">
                  <a:solidFill>
                    <a:schemeClr val="tx1"/>
                  </a:solidFill>
                  <a:latin typeface="Montserrat" panose="00000500000000000000" pitchFamily="2" charset="-52"/>
                </a:rPr>
                <a:t>Счет-фактура</a:t>
              </a:r>
              <a:endParaRPr lang="ru-RU" sz="1800" dirty="0">
                <a:solidFill>
                  <a:schemeClr val="tx1"/>
                </a:solidFill>
                <a:latin typeface="Montserrat" panose="00000500000000000000" pitchFamily="2" charset="-52"/>
              </a:endParaRPr>
            </a:p>
          </p:txBody>
        </p:sp>
      </p:grpSp>
      <p:sp>
        <p:nvSpPr>
          <p:cNvPr id="14" name="Заголовок 3">
            <a:extLst>
              <a:ext uri="{FF2B5EF4-FFF2-40B4-BE49-F238E27FC236}">
                <a16:creationId xmlns:a16="http://schemas.microsoft.com/office/drawing/2014/main" id="{651266E6-3DCA-447D-B729-00B52F4112D9}"/>
              </a:ext>
            </a:extLst>
          </p:cNvPr>
          <p:cNvSpPr>
            <a:spLocks noGrp="1"/>
          </p:cNvSpPr>
          <p:nvPr>
            <p:ph type="title"/>
          </p:nvPr>
        </p:nvSpPr>
        <p:spPr/>
        <p:txBody>
          <a:bodyPr/>
          <a:lstStyle/>
          <a:p>
            <a:r>
              <a:rPr lang="ru-RU" altLang="ru-RU" sz="2800" dirty="0">
                <a:latin typeface="Montserrat ExtraBold" panose="00000900000000000000" pitchFamily="2" charset="-52"/>
              </a:rPr>
              <a:t>СОЗДАНИЕ МЧД С СОСТАВНЫМИ ПОЛНОМОЧИЯМИ</a:t>
            </a:r>
            <a:endParaRPr lang="ru-RU" sz="2800" dirty="0"/>
          </a:p>
        </p:txBody>
      </p:sp>
    </p:spTree>
    <p:extLst>
      <p:ext uri="{BB962C8B-B14F-4D97-AF65-F5344CB8AC3E}">
        <p14:creationId xmlns:p14="http://schemas.microsoft.com/office/powerpoint/2010/main" val="50609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p:spPr>
        <p:txBody>
          <a:bodyPr/>
          <a:lstStyle/>
          <a:p>
            <a:r>
              <a:rPr lang="ru-RU" altLang="ru-RU" sz="2800" dirty="0">
                <a:latin typeface="Montserrat ExtraBold" panose="00000900000000000000" pitchFamily="2" charset="-52"/>
              </a:rPr>
              <a:t>СОЗДАНИЕ МЧД С СОСТАВНЫМИ ПОЛНОМОЧИЯМИ</a:t>
            </a:r>
            <a:endParaRPr lang="ru-RU" sz="2800" dirty="0"/>
          </a:p>
        </p:txBody>
      </p:sp>
      <p:pic>
        <p:nvPicPr>
          <p:cNvPr id="2" name="Рисунок 1">
            <a:extLst>
              <a:ext uri="{FF2B5EF4-FFF2-40B4-BE49-F238E27FC236}">
                <a16:creationId xmlns:a16="http://schemas.microsoft.com/office/drawing/2014/main" id="{61A9B229-3B15-470C-963F-F3EAC44BE0E4}"/>
              </a:ext>
            </a:extLst>
          </p:cNvPr>
          <p:cNvPicPr>
            <a:picLocks noChangeAspect="1"/>
          </p:cNvPicPr>
          <p:nvPr/>
        </p:nvPicPr>
        <p:blipFill>
          <a:blip r:embed="rId3"/>
          <a:stretch>
            <a:fillRect/>
          </a:stretch>
        </p:blipFill>
        <p:spPr>
          <a:xfrm>
            <a:off x="235429" y="1767132"/>
            <a:ext cx="4489681" cy="1536779"/>
          </a:xfrm>
          <a:prstGeom prst="roundRect">
            <a:avLst>
              <a:gd name="adj" fmla="val 13088"/>
            </a:avLst>
          </a:prstGeom>
        </p:spPr>
      </p:pic>
      <p:sp>
        <p:nvSpPr>
          <p:cNvPr id="6" name="TextBox 5">
            <a:extLst>
              <a:ext uri="{FF2B5EF4-FFF2-40B4-BE49-F238E27FC236}">
                <a16:creationId xmlns:a16="http://schemas.microsoft.com/office/drawing/2014/main" id="{48BE7859-6AD8-4C21-872D-24F95122C7FC}"/>
              </a:ext>
            </a:extLst>
          </p:cNvPr>
          <p:cNvSpPr txBox="1"/>
          <p:nvPr/>
        </p:nvSpPr>
        <p:spPr>
          <a:xfrm>
            <a:off x="864493" y="3351308"/>
            <a:ext cx="6064372" cy="707886"/>
          </a:xfrm>
          <a:prstGeom prst="rect">
            <a:avLst/>
          </a:prstGeom>
          <a:noFill/>
        </p:spPr>
        <p:txBody>
          <a:bodyPr wrap="square">
            <a:spAutoFit/>
          </a:bodyPr>
          <a:lstStyle/>
          <a:p>
            <a:pPr>
              <a:spcBef>
                <a:spcPts val="0"/>
              </a:spcBef>
              <a:buClr>
                <a:srgbClr val="C00000"/>
              </a:buClr>
              <a:defRPr/>
            </a:pPr>
            <a:r>
              <a:rPr lang="ru-RU" sz="2000" dirty="0">
                <a:solidFill>
                  <a:schemeClr val="tx1"/>
                </a:solidFill>
                <a:latin typeface="Montserrat" panose="00000500000000000000" pitchFamily="2" charset="-52"/>
              </a:rPr>
              <a:t>Карточка МЧД разделена на 2 вкладки</a:t>
            </a:r>
          </a:p>
          <a:p>
            <a:pPr>
              <a:spcBef>
                <a:spcPts val="0"/>
              </a:spcBef>
              <a:buClr>
                <a:srgbClr val="C00000"/>
              </a:buClr>
              <a:defRPr/>
            </a:pPr>
            <a:r>
              <a:rPr lang="ru-RU" sz="2000" dirty="0">
                <a:solidFill>
                  <a:schemeClr val="tx1"/>
                </a:solidFill>
                <a:latin typeface="Montserrat" panose="00000500000000000000" pitchFamily="2" charset="-52"/>
              </a:rPr>
              <a:t>Новый вид полномочий (составное)</a:t>
            </a:r>
          </a:p>
        </p:txBody>
      </p:sp>
      <p:sp>
        <p:nvSpPr>
          <p:cNvPr id="10" name="TextBox 9">
            <a:extLst>
              <a:ext uri="{FF2B5EF4-FFF2-40B4-BE49-F238E27FC236}">
                <a16:creationId xmlns:a16="http://schemas.microsoft.com/office/drawing/2014/main" id="{0B4DFE9D-4062-4EAB-A877-80BADCAF864B}"/>
              </a:ext>
            </a:extLst>
          </p:cNvPr>
          <p:cNvSpPr txBox="1"/>
          <p:nvPr/>
        </p:nvSpPr>
        <p:spPr>
          <a:xfrm>
            <a:off x="1800597" y="4975118"/>
            <a:ext cx="4824536" cy="1015663"/>
          </a:xfrm>
          <a:prstGeom prst="rect">
            <a:avLst/>
          </a:prstGeom>
          <a:noFill/>
        </p:spPr>
        <p:txBody>
          <a:bodyPr wrap="square">
            <a:spAutoFit/>
          </a:bodyPr>
          <a:lstStyle/>
          <a:p>
            <a:pPr>
              <a:spcBef>
                <a:spcPts val="0"/>
              </a:spcBef>
              <a:buClr>
                <a:srgbClr val="C00000"/>
              </a:buClr>
              <a:defRPr/>
            </a:pPr>
            <a:r>
              <a:rPr lang="ru-RU" sz="2000" dirty="0">
                <a:solidFill>
                  <a:schemeClr val="tx1"/>
                </a:solidFill>
                <a:latin typeface="Montserrat" panose="00000500000000000000" pitchFamily="2" charset="-52"/>
              </a:rPr>
              <a:t>Новый классификатор:</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5 ограничений по умолчанию</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Можно расширять</a:t>
            </a:r>
          </a:p>
        </p:txBody>
      </p:sp>
      <p:pic>
        <p:nvPicPr>
          <p:cNvPr id="12" name="Рисунок 11">
            <a:extLst>
              <a:ext uri="{FF2B5EF4-FFF2-40B4-BE49-F238E27FC236}">
                <a16:creationId xmlns:a16="http://schemas.microsoft.com/office/drawing/2014/main" id="{985D0E6E-BB08-40BC-9DF4-D630674ED972}"/>
              </a:ext>
            </a:extLst>
          </p:cNvPr>
          <p:cNvPicPr>
            <a:picLocks noChangeAspect="1"/>
          </p:cNvPicPr>
          <p:nvPr/>
        </p:nvPicPr>
        <p:blipFill>
          <a:blip r:embed="rId4"/>
          <a:stretch>
            <a:fillRect/>
          </a:stretch>
        </p:blipFill>
        <p:spPr>
          <a:xfrm>
            <a:off x="7122008" y="1655911"/>
            <a:ext cx="4164638" cy="4495343"/>
          </a:xfrm>
          <a:prstGeom prst="roundRect">
            <a:avLst>
              <a:gd name="adj" fmla="val 4451"/>
            </a:avLst>
          </a:prstGeom>
        </p:spPr>
      </p:pic>
      <p:pic>
        <p:nvPicPr>
          <p:cNvPr id="9" name="Рисунок 8">
            <a:extLst>
              <a:ext uri="{FF2B5EF4-FFF2-40B4-BE49-F238E27FC236}">
                <a16:creationId xmlns:a16="http://schemas.microsoft.com/office/drawing/2014/main" id="{A3F296ED-9BA9-4016-8D8C-86C92221D6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0100" y="3168079"/>
            <a:ext cx="954110" cy="954110"/>
          </a:xfrm>
          <a:prstGeom prst="rect">
            <a:avLst/>
          </a:prstGeom>
        </p:spPr>
      </p:pic>
      <p:pic>
        <p:nvPicPr>
          <p:cNvPr id="13" name="Рисунок 12">
            <a:extLst>
              <a:ext uri="{FF2B5EF4-FFF2-40B4-BE49-F238E27FC236}">
                <a16:creationId xmlns:a16="http://schemas.microsoft.com/office/drawing/2014/main" id="{888EA04F-2BD8-402E-BEB0-3847DAD13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41221" y="4806928"/>
            <a:ext cx="954110" cy="954110"/>
          </a:xfrm>
          <a:prstGeom prst="rect">
            <a:avLst/>
          </a:prstGeom>
        </p:spPr>
      </p:pic>
    </p:spTree>
    <p:extLst>
      <p:ext uri="{BB962C8B-B14F-4D97-AF65-F5344CB8AC3E}">
        <p14:creationId xmlns:p14="http://schemas.microsoft.com/office/powerpoint/2010/main" val="244126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1" name="Заголовок 3">
            <a:extLst>
              <a:ext uri="{FF2B5EF4-FFF2-40B4-BE49-F238E27FC236}">
                <a16:creationId xmlns:a16="http://schemas.microsoft.com/office/drawing/2014/main" id="{24CA0474-F7B4-4A5C-B3CA-7E12795CD9E7}"/>
              </a:ext>
            </a:extLst>
          </p:cNvPr>
          <p:cNvSpPr>
            <a:spLocks noGrp="1"/>
          </p:cNvSpPr>
          <p:nvPr>
            <p:ph type="title"/>
          </p:nvPr>
        </p:nvSpPr>
        <p:spPr>
          <a:xfrm>
            <a:off x="2312988" y="107950"/>
            <a:ext cx="5968329"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sz="2800" dirty="0">
                <a:latin typeface="Montserrat ExtraBold" panose="00000900000000000000" pitchFamily="2" charset="-52"/>
              </a:rPr>
              <a:t>ПЛАНЫ НА 2026</a:t>
            </a:r>
          </a:p>
        </p:txBody>
      </p:sp>
      <p:sp>
        <p:nvSpPr>
          <p:cNvPr id="17" name="Овал 16">
            <a:extLst>
              <a:ext uri="{FF2B5EF4-FFF2-40B4-BE49-F238E27FC236}">
                <a16:creationId xmlns:a16="http://schemas.microsoft.com/office/drawing/2014/main" id="{83807D83-5C62-4DB3-A6DA-70C2479B29C7}"/>
              </a:ext>
            </a:extLst>
          </p:cNvPr>
          <p:cNvSpPr/>
          <p:nvPr/>
        </p:nvSpPr>
        <p:spPr>
          <a:xfrm>
            <a:off x="288429" y="1562771"/>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3B644B15-3D15-42EF-A343-2BAC80782AFA}"/>
              </a:ext>
            </a:extLst>
          </p:cNvPr>
          <p:cNvSpPr/>
          <p:nvPr/>
        </p:nvSpPr>
        <p:spPr>
          <a:xfrm>
            <a:off x="1313368" y="1439887"/>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07E32A73-BD16-443D-83DE-E70A380E70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5008" y="2029350"/>
            <a:ext cx="720000" cy="720000"/>
          </a:xfrm>
          <a:prstGeom prst="rect">
            <a:avLst/>
          </a:prstGeom>
        </p:spPr>
      </p:pic>
      <p:sp>
        <p:nvSpPr>
          <p:cNvPr id="21" name="TextBox 20">
            <a:extLst>
              <a:ext uri="{FF2B5EF4-FFF2-40B4-BE49-F238E27FC236}">
                <a16:creationId xmlns:a16="http://schemas.microsoft.com/office/drawing/2014/main" id="{4F253317-F9B2-4D14-9993-6B7622C761A8}"/>
              </a:ext>
            </a:extLst>
          </p:cNvPr>
          <p:cNvSpPr txBox="1"/>
          <p:nvPr/>
        </p:nvSpPr>
        <p:spPr>
          <a:xfrm>
            <a:off x="2033368" y="1794207"/>
            <a:ext cx="3065735" cy="1169551"/>
          </a:xfrm>
          <a:prstGeom prst="rect">
            <a:avLst/>
          </a:prstGeom>
          <a:noFill/>
        </p:spPr>
        <p:txBody>
          <a:bodyPr wrap="square">
            <a:spAutoFit/>
          </a:bodyPr>
          <a:lstStyle/>
          <a:p>
            <a:pPr>
              <a:buClr>
                <a:srgbClr val="C00000"/>
              </a:buClr>
              <a:defRPr/>
            </a:pPr>
            <a:r>
              <a:rPr lang="ru-RU" sz="2800" dirty="0">
                <a:solidFill>
                  <a:srgbClr val="FFDE07"/>
                </a:solidFill>
                <a:latin typeface="Montserrat ExtraBold" pitchFamily="2" charset="0"/>
              </a:rPr>
              <a:t>РЕГУЛЯРНОЕ</a:t>
            </a:r>
            <a:br>
              <a:rPr lang="ru-RU" sz="2800" dirty="0">
                <a:solidFill>
                  <a:srgbClr val="FFDE07"/>
                </a:solidFill>
                <a:latin typeface="Montserrat ExtraBold" pitchFamily="2" charset="0"/>
              </a:rPr>
            </a:br>
            <a:r>
              <a:rPr lang="ru-RU" sz="2800" dirty="0">
                <a:solidFill>
                  <a:srgbClr val="FFDE07"/>
                </a:solidFill>
                <a:latin typeface="Montserrat ExtraBold" pitchFamily="2" charset="0"/>
              </a:rPr>
              <a:t>ОБНОВЛЕНИЕ</a:t>
            </a:r>
            <a:br>
              <a:rPr lang="ru-RU" dirty="0"/>
            </a:br>
            <a:r>
              <a:rPr lang="ru-RU" sz="1400" dirty="0">
                <a:solidFill>
                  <a:schemeClr val="tx1"/>
                </a:solidFill>
                <a:latin typeface="Montserrat" panose="00000500000000000000" pitchFamily="2" charset="-52"/>
              </a:rPr>
              <a:t>РАЗ В 2-3 НЕДЕЛИ</a:t>
            </a:r>
          </a:p>
        </p:txBody>
      </p:sp>
      <p:sp>
        <p:nvSpPr>
          <p:cNvPr id="22" name="Овал 21">
            <a:extLst>
              <a:ext uri="{FF2B5EF4-FFF2-40B4-BE49-F238E27FC236}">
                <a16:creationId xmlns:a16="http://schemas.microsoft.com/office/drawing/2014/main" id="{483748ED-BB8E-48E5-91FB-46288E0E0741}"/>
              </a:ext>
            </a:extLst>
          </p:cNvPr>
          <p:cNvSpPr/>
          <p:nvPr/>
        </p:nvSpPr>
        <p:spPr>
          <a:xfrm>
            <a:off x="5759406" y="1546939"/>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37C815F8-5C62-4BD7-92A8-3CFBD9C28B01}"/>
              </a:ext>
            </a:extLst>
          </p:cNvPr>
          <p:cNvSpPr/>
          <p:nvPr/>
        </p:nvSpPr>
        <p:spPr>
          <a:xfrm>
            <a:off x="6784345" y="1424055"/>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48FC90E-C39D-48F7-B71C-634375DE1F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25985" y="2013518"/>
            <a:ext cx="720000" cy="720000"/>
          </a:xfrm>
          <a:prstGeom prst="rect">
            <a:avLst/>
          </a:prstGeom>
        </p:spPr>
      </p:pic>
      <p:sp>
        <p:nvSpPr>
          <p:cNvPr id="28" name="TextBox 27">
            <a:extLst>
              <a:ext uri="{FF2B5EF4-FFF2-40B4-BE49-F238E27FC236}">
                <a16:creationId xmlns:a16="http://schemas.microsoft.com/office/drawing/2014/main" id="{596B7978-D7B1-4149-BD3C-0D483D64AD0C}"/>
              </a:ext>
            </a:extLst>
          </p:cNvPr>
          <p:cNvSpPr txBox="1"/>
          <p:nvPr/>
        </p:nvSpPr>
        <p:spPr>
          <a:xfrm>
            <a:off x="7690483" y="1790896"/>
            <a:ext cx="3065735" cy="1246495"/>
          </a:xfrm>
          <a:prstGeom prst="rect">
            <a:avLst/>
          </a:prstGeom>
          <a:noFill/>
        </p:spPr>
        <p:txBody>
          <a:bodyPr wrap="square">
            <a:spAutoFit/>
          </a:bodyPr>
          <a:lstStyle/>
          <a:p>
            <a:pPr>
              <a:spcBef>
                <a:spcPts val="300"/>
              </a:spcBef>
              <a:buClr>
                <a:srgbClr val="C00000"/>
              </a:buClr>
              <a:defRPr/>
            </a:pPr>
            <a:r>
              <a:rPr lang="ru-RU" sz="2800" dirty="0">
                <a:solidFill>
                  <a:srgbClr val="FFDE07"/>
                </a:solidFill>
                <a:latin typeface="Montserrat ExtraBold" pitchFamily="2" charset="0"/>
              </a:rPr>
              <a:t>ПРИОРИТЕТЫ</a:t>
            </a:r>
            <a:br>
              <a:rPr lang="ru-RU" dirty="0"/>
            </a:br>
            <a:r>
              <a:rPr lang="ru-RU" sz="1400" dirty="0">
                <a:solidFill>
                  <a:schemeClr val="tx1"/>
                </a:solidFill>
                <a:latin typeface="Montserrat" panose="00000500000000000000" pitchFamily="2" charset="-52"/>
              </a:rPr>
              <a:t>ЗАКОНОДАТЕЛЬСТВО</a:t>
            </a:r>
          </a:p>
          <a:p>
            <a:pPr>
              <a:spcBef>
                <a:spcPts val="300"/>
              </a:spcBef>
              <a:buClr>
                <a:srgbClr val="C00000"/>
              </a:buClr>
              <a:defRPr/>
            </a:pPr>
            <a:r>
              <a:rPr lang="ru-RU" sz="1400" dirty="0">
                <a:solidFill>
                  <a:schemeClr val="tx1"/>
                </a:solidFill>
                <a:latin typeface="Montserrat" panose="00000500000000000000" pitchFamily="2" charset="-52"/>
              </a:rPr>
              <a:t>СТАБИЛЬНОСТЬ</a:t>
            </a:r>
          </a:p>
          <a:p>
            <a:pPr>
              <a:spcBef>
                <a:spcPts val="300"/>
              </a:spcBef>
              <a:buClr>
                <a:srgbClr val="C00000"/>
              </a:buClr>
              <a:defRPr/>
            </a:pPr>
            <a:r>
              <a:rPr lang="ru-RU" sz="1400" dirty="0">
                <a:solidFill>
                  <a:schemeClr val="tx1"/>
                </a:solidFill>
                <a:latin typeface="Montserrat" panose="00000500000000000000" pitchFamily="2" charset="-52"/>
              </a:rPr>
              <a:t>ОЖИДАЕМЫЕ УЛУЧШЕНИЯ</a:t>
            </a:r>
          </a:p>
        </p:txBody>
      </p:sp>
      <p:sp>
        <p:nvSpPr>
          <p:cNvPr id="25" name="Скругленный прямоугольник 2">
            <a:extLst>
              <a:ext uri="{FF2B5EF4-FFF2-40B4-BE49-F238E27FC236}">
                <a16:creationId xmlns:a16="http://schemas.microsoft.com/office/drawing/2014/main" id="{B08B9A61-BBEE-417B-B10D-E9A4A6E23F88}"/>
              </a:ext>
            </a:extLst>
          </p:cNvPr>
          <p:cNvSpPr/>
          <p:nvPr/>
        </p:nvSpPr>
        <p:spPr>
          <a:xfrm>
            <a:off x="353387" y="3806757"/>
            <a:ext cx="10812037" cy="1323439"/>
          </a:xfrm>
          <a:prstGeom prst="roundRect">
            <a:avLst>
              <a:gd name="adj" fmla="val 50000"/>
            </a:avLst>
          </a:prstGeom>
          <a:gradFill flip="none" rotWithShape="1">
            <a:gsLst>
              <a:gs pos="0">
                <a:srgbClr val="FFDE07">
                  <a:alpha val="0"/>
                </a:srgbClr>
              </a:gs>
              <a:gs pos="100000">
                <a:srgbClr val="FFDE0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73CAF924-B4E8-48C5-88E3-00F99BBEEC8C}"/>
              </a:ext>
            </a:extLst>
          </p:cNvPr>
          <p:cNvSpPr txBox="1"/>
          <p:nvPr/>
        </p:nvSpPr>
        <p:spPr>
          <a:xfrm>
            <a:off x="8615162" y="3996468"/>
            <a:ext cx="1970411" cy="923330"/>
          </a:xfrm>
          <a:prstGeom prst="rect">
            <a:avLst/>
          </a:prstGeom>
          <a:noFill/>
        </p:spPr>
        <p:txBody>
          <a:bodyPr wrap="none" rtlCol="0">
            <a:spAutoFit/>
          </a:bodyPr>
          <a:lstStyle/>
          <a:p>
            <a:r>
              <a:rPr lang="ru-RU" sz="5400" b="1" dirty="0">
                <a:solidFill>
                  <a:schemeClr val="bg1"/>
                </a:solidFill>
                <a:latin typeface="Montserrat" pitchFamily="2" charset="0"/>
              </a:rPr>
              <a:t>1.9.16</a:t>
            </a:r>
          </a:p>
        </p:txBody>
      </p:sp>
      <p:sp>
        <p:nvSpPr>
          <p:cNvPr id="27" name="TextBox 26">
            <a:extLst>
              <a:ext uri="{FF2B5EF4-FFF2-40B4-BE49-F238E27FC236}">
                <a16:creationId xmlns:a16="http://schemas.microsoft.com/office/drawing/2014/main" id="{B3E41FB4-A43B-4435-BD2E-2FBE5BA54BA1}"/>
              </a:ext>
            </a:extLst>
          </p:cNvPr>
          <p:cNvSpPr txBox="1"/>
          <p:nvPr/>
        </p:nvSpPr>
        <p:spPr>
          <a:xfrm>
            <a:off x="575824" y="3528119"/>
            <a:ext cx="976931" cy="307777"/>
          </a:xfrm>
          <a:prstGeom prst="rect">
            <a:avLst/>
          </a:prstGeom>
          <a:noFill/>
        </p:spPr>
        <p:txBody>
          <a:bodyPr wrap="square">
            <a:spAutoFit/>
          </a:bodyPr>
          <a:lstStyle/>
          <a:p>
            <a:pPr>
              <a:buClr>
                <a:srgbClr val="C00000"/>
              </a:buClr>
              <a:defRPr/>
            </a:pPr>
            <a:r>
              <a:rPr lang="ru-RU" sz="1400" dirty="0">
                <a:solidFill>
                  <a:schemeClr val="tx1"/>
                </a:solidFill>
                <a:latin typeface="Montserrat" panose="00000500000000000000" pitchFamily="2" charset="-52"/>
              </a:rPr>
              <a:t>03.2026</a:t>
            </a:r>
          </a:p>
        </p:txBody>
      </p:sp>
      <p:sp>
        <p:nvSpPr>
          <p:cNvPr id="29" name="TextBox 28">
            <a:extLst>
              <a:ext uri="{FF2B5EF4-FFF2-40B4-BE49-F238E27FC236}">
                <a16:creationId xmlns:a16="http://schemas.microsoft.com/office/drawing/2014/main" id="{F13062F6-3F28-4D36-975C-95D811921BAA}"/>
              </a:ext>
            </a:extLst>
          </p:cNvPr>
          <p:cNvSpPr txBox="1"/>
          <p:nvPr/>
        </p:nvSpPr>
        <p:spPr>
          <a:xfrm>
            <a:off x="10170907" y="3528119"/>
            <a:ext cx="976931" cy="307777"/>
          </a:xfrm>
          <a:prstGeom prst="rect">
            <a:avLst/>
          </a:prstGeom>
          <a:noFill/>
        </p:spPr>
        <p:txBody>
          <a:bodyPr wrap="square">
            <a:spAutoFit/>
          </a:bodyPr>
          <a:lstStyle/>
          <a:p>
            <a:pPr>
              <a:buClr>
                <a:srgbClr val="C00000"/>
              </a:buClr>
              <a:defRPr/>
            </a:pPr>
            <a:r>
              <a:rPr lang="ru-RU" sz="1400" dirty="0">
                <a:solidFill>
                  <a:srgbClr val="C00000"/>
                </a:solidFill>
                <a:latin typeface="Montserrat" panose="00000500000000000000" pitchFamily="2" charset="-52"/>
              </a:rPr>
              <a:t>09.2026</a:t>
            </a:r>
          </a:p>
        </p:txBody>
      </p:sp>
      <p:sp>
        <p:nvSpPr>
          <p:cNvPr id="30" name="TextBox 29">
            <a:extLst>
              <a:ext uri="{FF2B5EF4-FFF2-40B4-BE49-F238E27FC236}">
                <a16:creationId xmlns:a16="http://schemas.microsoft.com/office/drawing/2014/main" id="{B11FA10C-7E93-467C-B7B0-590B1211F03C}"/>
              </a:ext>
            </a:extLst>
          </p:cNvPr>
          <p:cNvSpPr txBox="1"/>
          <p:nvPr/>
        </p:nvSpPr>
        <p:spPr>
          <a:xfrm>
            <a:off x="562880" y="5506998"/>
            <a:ext cx="3862826" cy="523220"/>
          </a:xfrm>
          <a:prstGeom prst="rect">
            <a:avLst/>
          </a:prstGeom>
          <a:noFill/>
        </p:spPr>
        <p:txBody>
          <a:bodyPr wrap="square">
            <a:spAutoFit/>
          </a:bodyPr>
          <a:lstStyle/>
          <a:p>
            <a:pPr>
              <a:spcBef>
                <a:spcPts val="300"/>
              </a:spcBef>
              <a:buClr>
                <a:srgbClr val="C00000"/>
              </a:buClr>
              <a:defRPr/>
            </a:pPr>
            <a:r>
              <a:rPr lang="ru-RU" sz="1400" dirty="0">
                <a:solidFill>
                  <a:srgbClr val="C00000"/>
                </a:solidFill>
                <a:latin typeface="Montserrat" panose="00000500000000000000" pitchFamily="2" charset="-52"/>
              </a:rPr>
              <a:t>1.9.15</a:t>
            </a:r>
            <a:r>
              <a:rPr lang="ru-RU" sz="1400" dirty="0">
                <a:solidFill>
                  <a:schemeClr val="tx1"/>
                </a:solidFill>
                <a:latin typeface="Montserrat" panose="00000500000000000000" pitchFamily="2" charset="-52"/>
              </a:rPr>
              <a:t> – развиваться не будет</a:t>
            </a:r>
            <a:br>
              <a:rPr lang="ru-RU" sz="1400" dirty="0">
                <a:solidFill>
                  <a:schemeClr val="tx1"/>
                </a:solidFill>
                <a:latin typeface="Montserrat" panose="00000500000000000000" pitchFamily="2" charset="-52"/>
              </a:rPr>
            </a:br>
            <a:r>
              <a:rPr lang="ru-RU" sz="1400" dirty="0">
                <a:solidFill>
                  <a:schemeClr val="tx1"/>
                </a:solidFill>
                <a:latin typeface="Montserrat" panose="00000500000000000000" pitchFamily="2" charset="-52"/>
              </a:rPr>
              <a:t>и снимается с поддержки</a:t>
            </a:r>
          </a:p>
        </p:txBody>
      </p:sp>
      <p:sp>
        <p:nvSpPr>
          <p:cNvPr id="31" name="TextBox 30">
            <a:extLst>
              <a:ext uri="{FF2B5EF4-FFF2-40B4-BE49-F238E27FC236}">
                <a16:creationId xmlns:a16="http://schemas.microsoft.com/office/drawing/2014/main" id="{D47C747C-AE99-418D-8B43-0E88E2D1BFC0}"/>
              </a:ext>
            </a:extLst>
          </p:cNvPr>
          <p:cNvSpPr txBox="1"/>
          <p:nvPr/>
        </p:nvSpPr>
        <p:spPr>
          <a:xfrm>
            <a:off x="3796742" y="5475456"/>
            <a:ext cx="1460239" cy="584775"/>
          </a:xfrm>
          <a:prstGeom prst="rect">
            <a:avLst/>
          </a:prstGeom>
          <a:noFill/>
        </p:spPr>
        <p:txBody>
          <a:bodyPr wrap="square">
            <a:spAutoFit/>
          </a:bodyPr>
          <a:lstStyle/>
          <a:p>
            <a:pPr>
              <a:buClr>
                <a:srgbClr val="C00000"/>
              </a:buClr>
              <a:defRPr/>
            </a:pPr>
            <a:r>
              <a:rPr lang="ru-RU" sz="3200" dirty="0">
                <a:solidFill>
                  <a:srgbClr val="FFDE07"/>
                </a:solidFill>
                <a:latin typeface="Montserrat ExtraBold" pitchFamily="2" charset="0"/>
              </a:rPr>
              <a:t>2026</a:t>
            </a:r>
            <a:endParaRPr lang="ru-RU" sz="3200" dirty="0">
              <a:solidFill>
                <a:schemeClr val="tx1"/>
              </a:solidFill>
              <a:latin typeface="Montserrat" panose="00000500000000000000" pitchFamily="2" charset="-52"/>
            </a:endParaRPr>
          </a:p>
        </p:txBody>
      </p:sp>
      <p:sp>
        <p:nvSpPr>
          <p:cNvPr id="32" name="TextBox 31">
            <a:extLst>
              <a:ext uri="{FF2B5EF4-FFF2-40B4-BE49-F238E27FC236}">
                <a16:creationId xmlns:a16="http://schemas.microsoft.com/office/drawing/2014/main" id="{14999AD4-87C9-4412-9F91-CD952C06826A}"/>
              </a:ext>
            </a:extLst>
          </p:cNvPr>
          <p:cNvSpPr txBox="1"/>
          <p:nvPr/>
        </p:nvSpPr>
        <p:spPr>
          <a:xfrm>
            <a:off x="5043541" y="5507222"/>
            <a:ext cx="4536504" cy="738664"/>
          </a:xfrm>
          <a:prstGeom prst="rect">
            <a:avLst/>
          </a:prstGeom>
          <a:noFill/>
        </p:spPr>
        <p:txBody>
          <a:bodyPr wrap="square">
            <a:spAutoFit/>
          </a:bodyPr>
          <a:lstStyle/>
          <a:p>
            <a:pPr>
              <a:buClr>
                <a:srgbClr val="C00000"/>
              </a:buClr>
              <a:defRPr/>
            </a:pPr>
            <a:r>
              <a:rPr lang="ru-RU" sz="1400" dirty="0">
                <a:solidFill>
                  <a:schemeClr val="tx1"/>
                </a:solidFill>
                <a:latin typeface="Montserrat" panose="00000500000000000000" pitchFamily="2" charset="-52"/>
              </a:rPr>
              <a:t>1.10.1 – поддержка интерфейса 8.5</a:t>
            </a:r>
            <a:br>
              <a:rPr lang="en-US" sz="1400" dirty="0">
                <a:solidFill>
                  <a:schemeClr val="tx1"/>
                </a:solidFill>
                <a:latin typeface="Montserrat" panose="00000500000000000000" pitchFamily="2" charset="-52"/>
              </a:rPr>
            </a:br>
            <a:r>
              <a:rPr lang="ru-RU" sz="1400" dirty="0">
                <a:solidFill>
                  <a:schemeClr val="tx1"/>
                </a:solidFill>
                <a:latin typeface="Montserrat" panose="00000500000000000000" pitchFamily="2" charset="-52"/>
              </a:rPr>
              <a:t>1.9.16 – остальные конфигурации на Такси</a:t>
            </a:r>
          </a:p>
          <a:p>
            <a:pPr>
              <a:buClr>
                <a:srgbClr val="C00000"/>
              </a:buClr>
              <a:defRPr/>
            </a:pPr>
            <a:endParaRPr lang="ru-RU" sz="1400" dirty="0">
              <a:solidFill>
                <a:schemeClr val="tx1"/>
              </a:solidFill>
              <a:latin typeface="Montserrat" panose="00000500000000000000" pitchFamily="2" charset="-52"/>
            </a:endParaRPr>
          </a:p>
        </p:txBody>
      </p:sp>
    </p:spTree>
    <p:extLst>
      <p:ext uri="{BB962C8B-B14F-4D97-AF65-F5344CB8AC3E}">
        <p14:creationId xmlns:p14="http://schemas.microsoft.com/office/powerpoint/2010/main" val="103937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p:spPr>
        <p:txBody>
          <a:bodyPr/>
          <a:lstStyle/>
          <a:p>
            <a:r>
              <a:rPr lang="ru-RU" altLang="ru-RU" sz="2800" dirty="0">
                <a:latin typeface="Montserrat ExtraBold" panose="00000900000000000000" pitchFamily="2" charset="-52"/>
              </a:rPr>
              <a:t>СОЗДАНИЕ МЧД С СОСТАВНЫМИ ПОЛНОМОЧИЯМИ</a:t>
            </a:r>
            <a:endParaRPr lang="ru-RU" sz="2800" dirty="0"/>
          </a:p>
        </p:txBody>
      </p:sp>
      <p:pic>
        <p:nvPicPr>
          <p:cNvPr id="16" name="Рисунок 15">
            <a:extLst>
              <a:ext uri="{FF2B5EF4-FFF2-40B4-BE49-F238E27FC236}">
                <a16:creationId xmlns:a16="http://schemas.microsoft.com/office/drawing/2014/main" id="{39C61575-8C38-425F-B37F-CCBC087C992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rcRect l="16387" t="23002" r="57740" b="72001"/>
          <a:stretch>
            <a:fillRect/>
          </a:stretch>
        </p:blipFill>
        <p:spPr>
          <a:xfrm>
            <a:off x="3960837" y="2398635"/>
            <a:ext cx="2160240" cy="223915"/>
          </a:xfrm>
          <a:custGeom>
            <a:avLst/>
            <a:gdLst>
              <a:gd name="connsiteX0" fmla="*/ 0 w 2160240"/>
              <a:gd name="connsiteY0" fmla="*/ 0 h 223915"/>
              <a:gd name="connsiteX1" fmla="*/ 2160240 w 2160240"/>
              <a:gd name="connsiteY1" fmla="*/ 0 h 223915"/>
              <a:gd name="connsiteX2" fmla="*/ 2160240 w 2160240"/>
              <a:gd name="connsiteY2" fmla="*/ 223915 h 223915"/>
              <a:gd name="connsiteX3" fmla="*/ 0 w 2160240"/>
              <a:gd name="connsiteY3" fmla="*/ 223915 h 223915"/>
              <a:gd name="connsiteX4" fmla="*/ 0 w 2160240"/>
              <a:gd name="connsiteY4" fmla="*/ 0 h 22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223915">
                <a:moveTo>
                  <a:pt x="0" y="0"/>
                </a:moveTo>
                <a:lnTo>
                  <a:pt x="2160240" y="0"/>
                </a:lnTo>
                <a:lnTo>
                  <a:pt x="2160240" y="223915"/>
                </a:lnTo>
                <a:lnTo>
                  <a:pt x="0" y="223915"/>
                </a:lnTo>
                <a:lnTo>
                  <a:pt x="0" y="0"/>
                </a:lnTo>
                <a:close/>
              </a:path>
            </a:pathLst>
          </a:custGeom>
        </p:spPr>
      </p:pic>
      <p:pic>
        <p:nvPicPr>
          <p:cNvPr id="21" name="Рисунок 20">
            <a:extLst>
              <a:ext uri="{FF2B5EF4-FFF2-40B4-BE49-F238E27FC236}">
                <a16:creationId xmlns:a16="http://schemas.microsoft.com/office/drawing/2014/main" id="{6D341C5B-5E49-4070-ADEE-35516BF39F1F}"/>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rcRect l="31911" t="29665" r="45665" b="62096"/>
          <a:stretch>
            <a:fillRect/>
          </a:stretch>
        </p:blipFill>
        <p:spPr>
          <a:xfrm>
            <a:off x="5256981" y="2697187"/>
            <a:ext cx="1872208" cy="369205"/>
          </a:xfrm>
          <a:custGeom>
            <a:avLst/>
            <a:gdLst>
              <a:gd name="connsiteX0" fmla="*/ 0 w 1872208"/>
              <a:gd name="connsiteY0" fmla="*/ 0 h 369205"/>
              <a:gd name="connsiteX1" fmla="*/ 1872208 w 1872208"/>
              <a:gd name="connsiteY1" fmla="*/ 0 h 369205"/>
              <a:gd name="connsiteX2" fmla="*/ 1872208 w 1872208"/>
              <a:gd name="connsiteY2" fmla="*/ 369205 h 369205"/>
              <a:gd name="connsiteX3" fmla="*/ 0 w 1872208"/>
              <a:gd name="connsiteY3" fmla="*/ 369205 h 369205"/>
              <a:gd name="connsiteX4" fmla="*/ 0 w 1872208"/>
              <a:gd name="connsiteY4" fmla="*/ 0 h 36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208" h="369205">
                <a:moveTo>
                  <a:pt x="0" y="0"/>
                </a:moveTo>
                <a:lnTo>
                  <a:pt x="1872208" y="0"/>
                </a:lnTo>
                <a:lnTo>
                  <a:pt x="1872208" y="369205"/>
                </a:lnTo>
                <a:lnTo>
                  <a:pt x="0" y="369205"/>
                </a:lnTo>
                <a:lnTo>
                  <a:pt x="0" y="0"/>
                </a:lnTo>
                <a:close/>
              </a:path>
            </a:pathLst>
          </a:custGeom>
        </p:spPr>
      </p:pic>
      <p:pic>
        <p:nvPicPr>
          <p:cNvPr id="20" name="Рисунок 19">
            <a:extLst>
              <a:ext uri="{FF2B5EF4-FFF2-40B4-BE49-F238E27FC236}">
                <a16:creationId xmlns:a16="http://schemas.microsoft.com/office/drawing/2014/main" id="{9D231362-71B0-4E5B-A837-60FC182EC5F0}"/>
              </a:ext>
            </a:extLst>
          </p:cNvPr>
          <p:cNvPicPr>
            <a:picLocks noChangeAspect="1"/>
          </p:cNvPicPr>
          <p:nvPr/>
        </p:nvPicPr>
        <p:blipFill>
          <a:blip r:embed="rId5"/>
          <a:srcRect/>
          <a:stretch>
            <a:fillRect/>
          </a:stretch>
        </p:blipFill>
        <p:spPr>
          <a:xfrm>
            <a:off x="2592685" y="1367879"/>
            <a:ext cx="8349211" cy="4481108"/>
          </a:xfrm>
          <a:custGeom>
            <a:avLst/>
            <a:gdLst>
              <a:gd name="connsiteX0" fmla="*/ 327748 w 8349211"/>
              <a:gd name="connsiteY0" fmla="*/ 0 h 4481108"/>
              <a:gd name="connsiteX1" fmla="*/ 8021463 w 8349211"/>
              <a:gd name="connsiteY1" fmla="*/ 0 h 4481108"/>
              <a:gd name="connsiteX2" fmla="*/ 8349211 w 8349211"/>
              <a:gd name="connsiteY2" fmla="*/ 327748 h 4481108"/>
              <a:gd name="connsiteX3" fmla="*/ 8349211 w 8349211"/>
              <a:gd name="connsiteY3" fmla="*/ 4153360 h 4481108"/>
              <a:gd name="connsiteX4" fmla="*/ 8021463 w 8349211"/>
              <a:gd name="connsiteY4" fmla="*/ 4481108 h 4481108"/>
              <a:gd name="connsiteX5" fmla="*/ 327748 w 8349211"/>
              <a:gd name="connsiteY5" fmla="*/ 4481108 h 4481108"/>
              <a:gd name="connsiteX6" fmla="*/ 0 w 8349211"/>
              <a:gd name="connsiteY6" fmla="*/ 4153360 h 4481108"/>
              <a:gd name="connsiteX7" fmla="*/ 0 w 8349211"/>
              <a:gd name="connsiteY7" fmla="*/ 327748 h 4481108"/>
              <a:gd name="connsiteX8" fmla="*/ 327748 w 8349211"/>
              <a:gd name="connsiteY8" fmla="*/ 0 h 4481108"/>
              <a:gd name="connsiteX9" fmla="*/ 1368152 w 8349211"/>
              <a:gd name="connsiteY9" fmla="*/ 1030755 h 4481108"/>
              <a:gd name="connsiteX10" fmla="*/ 1368152 w 8349211"/>
              <a:gd name="connsiteY10" fmla="*/ 1254670 h 4481108"/>
              <a:gd name="connsiteX11" fmla="*/ 3528392 w 8349211"/>
              <a:gd name="connsiteY11" fmla="*/ 1254670 h 4481108"/>
              <a:gd name="connsiteX12" fmla="*/ 3528392 w 8349211"/>
              <a:gd name="connsiteY12" fmla="*/ 1030755 h 4481108"/>
              <a:gd name="connsiteX13" fmla="*/ 1368152 w 8349211"/>
              <a:gd name="connsiteY13" fmla="*/ 1030755 h 4481108"/>
              <a:gd name="connsiteX14" fmla="*/ 2664296 w 8349211"/>
              <a:gd name="connsiteY14" fmla="*/ 1329307 h 4481108"/>
              <a:gd name="connsiteX15" fmla="*/ 2664296 w 8349211"/>
              <a:gd name="connsiteY15" fmla="*/ 1698512 h 4481108"/>
              <a:gd name="connsiteX16" fmla="*/ 4536504 w 8349211"/>
              <a:gd name="connsiteY16" fmla="*/ 1698512 h 4481108"/>
              <a:gd name="connsiteX17" fmla="*/ 4536504 w 8349211"/>
              <a:gd name="connsiteY17" fmla="*/ 1329307 h 4481108"/>
              <a:gd name="connsiteX18" fmla="*/ 2664296 w 8349211"/>
              <a:gd name="connsiteY18" fmla="*/ 1329307 h 448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49211" h="4481108">
                <a:moveTo>
                  <a:pt x="327748" y="0"/>
                </a:moveTo>
                <a:lnTo>
                  <a:pt x="8021463" y="0"/>
                </a:lnTo>
                <a:cubicBezTo>
                  <a:pt x="8202473" y="0"/>
                  <a:pt x="8349211" y="146738"/>
                  <a:pt x="8349211" y="327748"/>
                </a:cubicBezTo>
                <a:lnTo>
                  <a:pt x="8349211" y="4153360"/>
                </a:lnTo>
                <a:cubicBezTo>
                  <a:pt x="8349211" y="4334370"/>
                  <a:pt x="8202473" y="4481108"/>
                  <a:pt x="8021463" y="4481108"/>
                </a:cubicBezTo>
                <a:lnTo>
                  <a:pt x="327748" y="4481108"/>
                </a:lnTo>
                <a:cubicBezTo>
                  <a:pt x="146738" y="4481108"/>
                  <a:pt x="0" y="4334370"/>
                  <a:pt x="0" y="4153360"/>
                </a:cubicBezTo>
                <a:lnTo>
                  <a:pt x="0" y="327748"/>
                </a:lnTo>
                <a:cubicBezTo>
                  <a:pt x="0" y="146738"/>
                  <a:pt x="146738" y="0"/>
                  <a:pt x="327748" y="0"/>
                </a:cubicBezTo>
                <a:close/>
                <a:moveTo>
                  <a:pt x="1368152" y="1030755"/>
                </a:moveTo>
                <a:lnTo>
                  <a:pt x="1368152" y="1254670"/>
                </a:lnTo>
                <a:lnTo>
                  <a:pt x="3528392" y="1254670"/>
                </a:lnTo>
                <a:lnTo>
                  <a:pt x="3528392" y="1030755"/>
                </a:lnTo>
                <a:lnTo>
                  <a:pt x="1368152" y="1030755"/>
                </a:lnTo>
                <a:close/>
                <a:moveTo>
                  <a:pt x="2664296" y="1329307"/>
                </a:moveTo>
                <a:lnTo>
                  <a:pt x="2664296" y="1698512"/>
                </a:lnTo>
                <a:lnTo>
                  <a:pt x="4536504" y="1698512"/>
                </a:lnTo>
                <a:lnTo>
                  <a:pt x="4536504" y="1329307"/>
                </a:lnTo>
                <a:lnTo>
                  <a:pt x="2664296" y="1329307"/>
                </a:lnTo>
                <a:close/>
              </a:path>
            </a:pathLst>
          </a:custGeom>
        </p:spPr>
      </p:pic>
      <p:pic>
        <p:nvPicPr>
          <p:cNvPr id="5" name="Рисунок 4">
            <a:extLst>
              <a:ext uri="{FF2B5EF4-FFF2-40B4-BE49-F238E27FC236}">
                <a16:creationId xmlns:a16="http://schemas.microsoft.com/office/drawing/2014/main" id="{E86F59D7-E807-4CA6-8029-49A126E9D606}"/>
              </a:ext>
            </a:extLst>
          </p:cNvPr>
          <p:cNvPicPr>
            <a:picLocks noChangeAspect="1"/>
          </p:cNvPicPr>
          <p:nvPr/>
        </p:nvPicPr>
        <p:blipFill>
          <a:blip r:embed="rId6"/>
          <a:stretch>
            <a:fillRect/>
          </a:stretch>
        </p:blipFill>
        <p:spPr>
          <a:xfrm>
            <a:off x="8817074" y="2116721"/>
            <a:ext cx="1967316" cy="765068"/>
          </a:xfrm>
          <a:prstGeom prst="rect">
            <a:avLst/>
          </a:prstGeom>
        </p:spPr>
      </p:pic>
      <p:pic>
        <p:nvPicPr>
          <p:cNvPr id="8" name="Рисунок 7">
            <a:extLst>
              <a:ext uri="{FF2B5EF4-FFF2-40B4-BE49-F238E27FC236}">
                <a16:creationId xmlns:a16="http://schemas.microsoft.com/office/drawing/2014/main" id="{2D722E6C-FB8B-49B2-9C5F-8444CE7FE5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32025" y="4320207"/>
            <a:ext cx="954110" cy="954110"/>
          </a:xfrm>
          <a:prstGeom prst="rect">
            <a:avLst/>
          </a:prstGeom>
        </p:spPr>
      </p:pic>
    </p:spTree>
    <p:extLst>
      <p:ext uri="{BB962C8B-B14F-4D97-AF65-F5344CB8AC3E}">
        <p14:creationId xmlns:p14="http://schemas.microsoft.com/office/powerpoint/2010/main" val="73423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СОЗДАНИЕ МЧД С СОСТАВНЫМИ ПОЛНОМОЧИЯМИ</a:t>
            </a:r>
            <a:endParaRPr lang="ru-RU" sz="2800" dirty="0">
              <a:latin typeface="Montserrat ExtraBold" panose="00000900000000000000" pitchFamily="2" charset="-52"/>
            </a:endParaRPr>
          </a:p>
        </p:txBody>
      </p:sp>
      <p:pic>
        <p:nvPicPr>
          <p:cNvPr id="5" name="Рисунок 4">
            <a:extLst>
              <a:ext uri="{FF2B5EF4-FFF2-40B4-BE49-F238E27FC236}">
                <a16:creationId xmlns:a16="http://schemas.microsoft.com/office/drawing/2014/main" id="{D8A28050-9C10-4FA7-A3B3-9D084C2860C5}"/>
              </a:ext>
            </a:extLst>
          </p:cNvPr>
          <p:cNvPicPr>
            <a:picLocks noChangeAspect="1"/>
          </p:cNvPicPr>
          <p:nvPr/>
        </p:nvPicPr>
        <p:blipFill>
          <a:blip r:embed="rId3"/>
          <a:stretch>
            <a:fillRect/>
          </a:stretch>
        </p:blipFill>
        <p:spPr>
          <a:xfrm>
            <a:off x="227444" y="1655911"/>
            <a:ext cx="9145413" cy="4471838"/>
          </a:xfrm>
          <a:prstGeom prst="roundRect">
            <a:avLst>
              <a:gd name="adj" fmla="val 3752"/>
            </a:avLst>
          </a:prstGeom>
        </p:spPr>
      </p:pic>
      <p:sp>
        <p:nvSpPr>
          <p:cNvPr id="8" name="Прямоугольник: скругленные углы 7">
            <a:extLst>
              <a:ext uri="{FF2B5EF4-FFF2-40B4-BE49-F238E27FC236}">
                <a16:creationId xmlns:a16="http://schemas.microsoft.com/office/drawing/2014/main" id="{0FB43E15-B04D-4BA6-B948-8F793CC6C3D0}"/>
              </a:ext>
            </a:extLst>
          </p:cNvPr>
          <p:cNvSpPr/>
          <p:nvPr/>
        </p:nvSpPr>
        <p:spPr bwMode="auto">
          <a:xfrm>
            <a:off x="5780967" y="3414008"/>
            <a:ext cx="3312368" cy="683451"/>
          </a:xfrm>
          <a:prstGeom prst="roundRect">
            <a:avLst/>
          </a:prstGeom>
          <a:solidFill>
            <a:schemeClr val="bg1">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kumimoji="0" lang="ru-RU" sz="2000" i="0" u="none" strike="noStrike" cap="none" normalizeH="0" baseline="0" dirty="0">
                <a:ln>
                  <a:noFill/>
                </a:ln>
                <a:solidFill>
                  <a:schemeClr val="tx1"/>
                </a:solidFill>
                <a:effectLst/>
                <a:latin typeface="Montserrat" panose="00000500000000000000" pitchFamily="2" charset="-52"/>
              </a:rPr>
              <a:t>Правила проверки по умолчанию</a:t>
            </a:r>
          </a:p>
        </p:txBody>
      </p:sp>
      <p:sp>
        <p:nvSpPr>
          <p:cNvPr id="10" name="Прямоугольник: скругленные углы 9">
            <a:extLst>
              <a:ext uri="{FF2B5EF4-FFF2-40B4-BE49-F238E27FC236}">
                <a16:creationId xmlns:a16="http://schemas.microsoft.com/office/drawing/2014/main" id="{11C0F855-5275-4A1A-B0D7-F5B7C6A14C3F}"/>
              </a:ext>
            </a:extLst>
          </p:cNvPr>
          <p:cNvSpPr/>
          <p:nvPr/>
        </p:nvSpPr>
        <p:spPr bwMode="auto">
          <a:xfrm>
            <a:off x="5794699" y="5214208"/>
            <a:ext cx="3312368" cy="683451"/>
          </a:xfrm>
          <a:prstGeom prst="roundRect">
            <a:avLst/>
          </a:prstGeom>
          <a:solidFill>
            <a:schemeClr val="bg1">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kumimoji="0" lang="ru-RU" sz="2000" i="0" u="none" strike="noStrike" cap="none" normalizeH="0" baseline="0" dirty="0">
                <a:ln>
                  <a:noFill/>
                </a:ln>
                <a:solidFill>
                  <a:schemeClr val="tx1"/>
                </a:solidFill>
                <a:effectLst/>
                <a:latin typeface="Montserrat" panose="00000500000000000000" pitchFamily="2" charset="-52"/>
              </a:rPr>
              <a:t>Расширяемые правила проверки</a:t>
            </a:r>
          </a:p>
        </p:txBody>
      </p:sp>
      <p:pic>
        <p:nvPicPr>
          <p:cNvPr id="11" name="Рисунок 10">
            <a:extLst>
              <a:ext uri="{FF2B5EF4-FFF2-40B4-BE49-F238E27FC236}">
                <a16:creationId xmlns:a16="http://schemas.microsoft.com/office/drawing/2014/main" id="{9E71E172-4168-4EFC-B6DC-1998A714A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895" y="5011433"/>
            <a:ext cx="954110" cy="954110"/>
          </a:xfrm>
          <a:prstGeom prst="rect">
            <a:avLst/>
          </a:prstGeom>
        </p:spPr>
      </p:pic>
      <p:pic>
        <p:nvPicPr>
          <p:cNvPr id="12" name="Рисунок 11">
            <a:extLst>
              <a:ext uri="{FF2B5EF4-FFF2-40B4-BE49-F238E27FC236}">
                <a16:creationId xmlns:a16="http://schemas.microsoft.com/office/drawing/2014/main" id="{99279D20-F908-4ED7-A4CB-0CFCE2C5F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957" y="3222603"/>
            <a:ext cx="954110" cy="954110"/>
          </a:xfrm>
          <a:prstGeom prst="rect">
            <a:avLst/>
          </a:prstGeom>
        </p:spPr>
      </p:pic>
    </p:spTree>
    <p:extLst>
      <p:ext uri="{BB962C8B-B14F-4D97-AF65-F5344CB8AC3E}">
        <p14:creationId xmlns:p14="http://schemas.microsoft.com/office/powerpoint/2010/main" val="29363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47CC8B35-DC39-45D0-B7AB-705EED2F4123}"/>
              </a:ext>
            </a:extLst>
          </p:cNvPr>
          <p:cNvSpPr>
            <a:spLocks noGrp="1" noChangeArrowheads="1"/>
          </p:cNvSpPr>
          <p:nvPr>
            <p:ph idx="4294967295"/>
          </p:nvPr>
        </p:nvSpPr>
        <p:spPr>
          <a:xfrm>
            <a:off x="216421" y="1541463"/>
            <a:ext cx="10934700" cy="2994025"/>
          </a:xfrm>
        </p:spPr>
        <p:txBody>
          <a:bodyPr/>
          <a:lstStyle/>
          <a:p>
            <a:pPr marL="0" indent="0">
              <a:buNone/>
            </a:pPr>
            <a:r>
              <a:rPr lang="ru-RU" altLang="ru-RU" sz="1200" b="1" dirty="0">
                <a:latin typeface="Montserrat" panose="00000500000000000000" pitchFamily="2" charset="-52"/>
              </a:rPr>
              <a:t>Проверка самой МЧД</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Выполняется криптографическая проверка электронной подписи и сертификата</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срок действия сертификата</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Сверяются данные субъекта сертификата с подписантом МЧД (СНИЛС, ИНН ФЛ, ИНН ЮЛ)</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Выполняется проверка, что доверитель является уполномоченным представителем организации</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цепочка передоверия</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соответствие установленному формату МЧД</a:t>
            </a:r>
          </a:p>
          <a:p>
            <a:pPr marL="0" indent="0">
              <a:buNone/>
            </a:pPr>
            <a:r>
              <a:rPr lang="ru-RU" altLang="ru-RU" sz="1200" b="1" dirty="0">
                <a:latin typeface="Montserrat" panose="00000500000000000000" pitchFamily="2" charset="-52"/>
              </a:rPr>
              <a:t>Проверка подписи под документом с МЧД</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Выполняется криптографическая проверка подписи и сертификата</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Срок действия сертификата сопоставляется с датой документа</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Выполняется подбор подходящих МЧД для подписанта</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Выполняется подбор всей цепочки передоверия</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Доверитель сопоставляется с документом в т.ч. с учетом </a:t>
            </a:r>
            <a:r>
              <a:rPr lang="ru-RU" altLang="ru-RU" sz="1200" dirty="0" err="1">
                <a:latin typeface="Montserrat" panose="00000500000000000000" pitchFamily="2" charset="-52"/>
              </a:rPr>
              <a:t>интеркампани</a:t>
            </a:r>
            <a:endParaRPr lang="ru-RU" altLang="ru-RU" sz="1200" dirty="0">
              <a:latin typeface="Montserrat" panose="00000500000000000000" pitchFamily="2" charset="-52"/>
            </a:endParaRP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Выполняется проверка полномочий всей цепочки МЧД</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действительность всей цепочки МЧД  в реестре</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признак «Отозвана» для всей цепочки МЧД в реестре</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соответствие всей цепочки МЧД организации в документе</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соответствие представителей всей цепочки МЧД доверителю передоверия</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соответствие периода действия всей цепочки МЧД  дате документа</a:t>
            </a:r>
          </a:p>
          <a:p>
            <a:pPr marL="631825" lvl="1" indent="-271463">
              <a:buFont typeface="Futura PT Demi" panose="020B0702020204020303" pitchFamily="34" charset="0"/>
              <a:buAutoNum type="arabicPeriod"/>
            </a:pPr>
            <a:r>
              <a:rPr lang="ru-RU" altLang="ru-RU" sz="1200" dirty="0">
                <a:latin typeface="Montserrat" panose="00000500000000000000" pitchFamily="2" charset="-52"/>
              </a:rPr>
              <a:t>Проверяется статус проверки МЧД оператором</a:t>
            </a:r>
          </a:p>
          <a:p>
            <a:endParaRPr lang="ru-RU" altLang="ru-RU" sz="1000" dirty="0">
              <a:latin typeface="Montserrat Medium" panose="00000600000000000000" pitchFamily="2" charset="-52"/>
            </a:endParaRPr>
          </a:p>
        </p:txBody>
      </p:sp>
      <p:pic>
        <p:nvPicPr>
          <p:cNvPr id="7" name="Picture 4" descr="https://qarocks.ru/wp-content/uploads/2023/07/0b0a5b432ccbb856126adaa24d42757d.png">
            <a:extLst>
              <a:ext uri="{FF2B5EF4-FFF2-40B4-BE49-F238E27FC236}">
                <a16:creationId xmlns:a16="http://schemas.microsoft.com/office/drawing/2014/main" id="{20C1E49F-F4BB-4128-8415-122D65FC6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749" y="2592015"/>
            <a:ext cx="4656928" cy="2457823"/>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3">
            <a:extLst>
              <a:ext uri="{FF2B5EF4-FFF2-40B4-BE49-F238E27FC236}">
                <a16:creationId xmlns:a16="http://schemas.microsoft.com/office/drawing/2014/main" id="{B30042B3-8FA8-4FC7-B756-F8CD425D1672}"/>
              </a:ext>
            </a:extLst>
          </p:cNvPr>
          <p:cNvSpPr>
            <a:spLocks noGrp="1"/>
          </p:cNvSpPr>
          <p:nvPr>
            <p:ph type="title"/>
          </p:nvPr>
        </p:nvSpPr>
        <p:spPr>
          <a:xfrm>
            <a:off x="2312988" y="107950"/>
            <a:ext cx="8893175" cy="1022350"/>
          </a:xfrm>
        </p:spPr>
        <p:txBody>
          <a:bodyPr/>
          <a:lstStyle/>
          <a:p>
            <a:r>
              <a:rPr lang="ru-RU" sz="2800" dirty="0">
                <a:latin typeface="Montserrat ExtraBold" panose="00000900000000000000" pitchFamily="2" charset="-52"/>
              </a:rPr>
              <a:t>ПРОВЕРКА МЧД И ПОЛНОМОЧИЙ</a:t>
            </a:r>
            <a:endParaRPr lang="ru-RU" sz="2800" dirty="0"/>
          </a:p>
        </p:txBody>
      </p:sp>
    </p:spTree>
    <p:extLst>
      <p:ext uri="{BB962C8B-B14F-4D97-AF65-F5344CB8AC3E}">
        <p14:creationId xmlns:p14="http://schemas.microsoft.com/office/powerpoint/2010/main" val="328758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УПРОЩЕНИЕ ПРОВЕРКИ МЧД</a:t>
            </a:r>
            <a:endParaRPr lang="ru-RU" sz="2800" dirty="0">
              <a:latin typeface="Montserrat ExtraBold" panose="00000900000000000000" pitchFamily="2" charset="-52"/>
            </a:endParaRPr>
          </a:p>
        </p:txBody>
      </p:sp>
      <p:sp>
        <p:nvSpPr>
          <p:cNvPr id="6" name="TextBox 5">
            <a:extLst>
              <a:ext uri="{FF2B5EF4-FFF2-40B4-BE49-F238E27FC236}">
                <a16:creationId xmlns:a16="http://schemas.microsoft.com/office/drawing/2014/main" id="{3A36BC5B-DCCE-4029-94A7-9920A5857DF9}"/>
              </a:ext>
            </a:extLst>
          </p:cNvPr>
          <p:cNvSpPr txBox="1"/>
          <p:nvPr/>
        </p:nvSpPr>
        <p:spPr>
          <a:xfrm>
            <a:off x="288429" y="2087959"/>
            <a:ext cx="5472608" cy="2246769"/>
          </a:xfrm>
          <a:prstGeom prst="rect">
            <a:avLst/>
          </a:prstGeom>
          <a:noFill/>
        </p:spPr>
        <p:txBody>
          <a:bodyPr wrap="square">
            <a:spAutoFit/>
          </a:bodyPr>
          <a:lstStyle/>
          <a:p>
            <a:pPr>
              <a:spcBef>
                <a:spcPts val="0"/>
              </a:spcBef>
              <a:buClr>
                <a:srgbClr val="C00000"/>
              </a:buClr>
              <a:defRPr/>
            </a:pPr>
            <a:r>
              <a:rPr lang="ru-RU" sz="2000" dirty="0">
                <a:solidFill>
                  <a:schemeClr val="tx1"/>
                </a:solidFill>
                <a:latin typeface="Montserrat" panose="00000500000000000000" pitchFamily="2" charset="-52"/>
              </a:rPr>
              <a:t>ТОП-3 ситуации у клиентов с МЧД:</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В правилах не выбраны или некорректно настроены проверки</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Настроили правила проверки,</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но не включили</a:t>
            </a:r>
          </a:p>
          <a:p>
            <a:pPr marL="342900" indent="-342900">
              <a:spcBef>
                <a:spcPts val="0"/>
              </a:spcBef>
              <a:buClr>
                <a:srgbClr val="C00000"/>
              </a:buClr>
              <a:buFont typeface="Futura PT Demi" panose="020B0702020204020303" pitchFamily="34" charset="0"/>
              <a:buChar char="»"/>
              <a:defRPr/>
            </a:pPr>
            <a:r>
              <a:rPr lang="ru-RU" sz="2000" dirty="0">
                <a:solidFill>
                  <a:schemeClr val="tx1"/>
                </a:solidFill>
                <a:latin typeface="Montserrat" panose="00000500000000000000" pitchFamily="2" charset="-52"/>
              </a:rPr>
              <a:t>Поступила МЧД с истекшим сертификатом доверителя</a:t>
            </a:r>
          </a:p>
        </p:txBody>
      </p:sp>
      <p:sp>
        <p:nvSpPr>
          <p:cNvPr id="8" name="TextBox 7">
            <a:extLst>
              <a:ext uri="{FF2B5EF4-FFF2-40B4-BE49-F238E27FC236}">
                <a16:creationId xmlns:a16="http://schemas.microsoft.com/office/drawing/2014/main" id="{82C026A0-C362-4891-AEA9-63DBFE4AFB4A}"/>
              </a:ext>
            </a:extLst>
          </p:cNvPr>
          <p:cNvSpPr txBox="1"/>
          <p:nvPr/>
        </p:nvSpPr>
        <p:spPr>
          <a:xfrm>
            <a:off x="678743" y="5283191"/>
            <a:ext cx="8970726" cy="523220"/>
          </a:xfrm>
          <a:prstGeom prst="rect">
            <a:avLst/>
          </a:prstGeom>
          <a:noFill/>
        </p:spPr>
        <p:txBody>
          <a:bodyPr wrap="none" rtlCol="0">
            <a:spAutoFit/>
          </a:bodyPr>
          <a:lstStyle/>
          <a:p>
            <a:r>
              <a:rPr lang="ru-RU" sz="2800" dirty="0">
                <a:solidFill>
                  <a:srgbClr val="FFDE07"/>
                </a:solidFill>
                <a:latin typeface="Montserrat ExtraBold" pitchFamily="2" charset="0"/>
              </a:rPr>
              <a:t>СОЗДАЕМ ОСОБЫЙ РЕЖИМ РАБОТЫ С МЧД</a:t>
            </a:r>
            <a:endParaRPr lang="ru-RU" sz="2800" b="1" dirty="0">
              <a:solidFill>
                <a:srgbClr val="FFDE07"/>
              </a:solidFill>
              <a:latin typeface="Montserrat ExtraBold" pitchFamily="2" charset="0"/>
            </a:endParaRPr>
          </a:p>
        </p:txBody>
      </p:sp>
      <p:pic>
        <p:nvPicPr>
          <p:cNvPr id="10" name="Рисунок 9">
            <a:extLst>
              <a:ext uri="{FF2B5EF4-FFF2-40B4-BE49-F238E27FC236}">
                <a16:creationId xmlns:a16="http://schemas.microsoft.com/office/drawing/2014/main" id="{7F64DBD6-01FD-4EC7-8567-0D0F11318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05" y="5358909"/>
            <a:ext cx="368938" cy="368938"/>
          </a:xfrm>
          <a:prstGeom prst="rect">
            <a:avLst/>
          </a:prstGeom>
        </p:spPr>
      </p:pic>
      <p:pic>
        <p:nvPicPr>
          <p:cNvPr id="9" name="Рисунок 8">
            <a:extLst>
              <a:ext uri="{FF2B5EF4-FFF2-40B4-BE49-F238E27FC236}">
                <a16:creationId xmlns:a16="http://schemas.microsoft.com/office/drawing/2014/main" id="{A19FED1B-2CFA-4CD9-A249-4DBF08E36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753255" y="2763032"/>
            <a:ext cx="954110" cy="954110"/>
          </a:xfrm>
          <a:prstGeom prst="rect">
            <a:avLst/>
          </a:prstGeom>
        </p:spPr>
      </p:pic>
      <p:pic>
        <p:nvPicPr>
          <p:cNvPr id="5" name="Рисунок 4">
            <a:extLst>
              <a:ext uri="{FF2B5EF4-FFF2-40B4-BE49-F238E27FC236}">
                <a16:creationId xmlns:a16="http://schemas.microsoft.com/office/drawing/2014/main" id="{3745B49F-EC4A-4937-8A01-961F41A797C1}"/>
              </a:ext>
            </a:extLst>
          </p:cNvPr>
          <p:cNvPicPr>
            <a:picLocks noChangeAspect="1"/>
          </p:cNvPicPr>
          <p:nvPr/>
        </p:nvPicPr>
        <p:blipFill>
          <a:blip r:embed="rId4"/>
          <a:stretch>
            <a:fillRect/>
          </a:stretch>
        </p:blipFill>
        <p:spPr>
          <a:xfrm>
            <a:off x="6913165" y="2478842"/>
            <a:ext cx="3928396" cy="1522489"/>
          </a:xfrm>
          <a:prstGeom prst="roundRect">
            <a:avLst>
              <a:gd name="adj" fmla="val 9854"/>
            </a:avLst>
          </a:prstGeom>
        </p:spPr>
      </p:pic>
    </p:spTree>
    <p:extLst>
      <p:ext uri="{BB962C8B-B14F-4D97-AF65-F5344CB8AC3E}">
        <p14:creationId xmlns:p14="http://schemas.microsoft.com/office/powerpoint/2010/main" val="268147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УПРОЩЕНИЕ ПРОВЕРКИ МЧД</a:t>
            </a:r>
            <a:endParaRPr lang="ru-RU" sz="2800" dirty="0">
              <a:latin typeface="Montserrat ExtraBold" panose="00000900000000000000" pitchFamily="2" charset="-52"/>
            </a:endParaRPr>
          </a:p>
        </p:txBody>
      </p:sp>
      <p:sp>
        <p:nvSpPr>
          <p:cNvPr id="9" name="TextBox 8">
            <a:extLst>
              <a:ext uri="{FF2B5EF4-FFF2-40B4-BE49-F238E27FC236}">
                <a16:creationId xmlns:a16="http://schemas.microsoft.com/office/drawing/2014/main" id="{9255D491-83DE-4072-A17B-D850C9357723}"/>
              </a:ext>
            </a:extLst>
          </p:cNvPr>
          <p:cNvSpPr txBox="1"/>
          <p:nvPr/>
        </p:nvSpPr>
        <p:spPr>
          <a:xfrm>
            <a:off x="215900" y="1511895"/>
            <a:ext cx="3384897" cy="400110"/>
          </a:xfrm>
          <a:prstGeom prst="rect">
            <a:avLst/>
          </a:prstGeom>
          <a:noFill/>
        </p:spPr>
        <p:txBody>
          <a:bodyPr wrap="square" rtlCol="0">
            <a:spAutoFit/>
          </a:bodyPr>
          <a:lstStyle/>
          <a:p>
            <a:r>
              <a:rPr lang="ru-RU" sz="2000" dirty="0">
                <a:solidFill>
                  <a:srgbClr val="FFDE07"/>
                </a:solidFill>
                <a:latin typeface="Montserrat" panose="00000500000000000000" pitchFamily="2" charset="-52"/>
              </a:rPr>
              <a:t>МЯГКАЯ ПРОВЕРКА</a:t>
            </a:r>
          </a:p>
        </p:txBody>
      </p:sp>
      <p:pic>
        <p:nvPicPr>
          <p:cNvPr id="3" name="Рисунок 2">
            <a:extLst>
              <a:ext uri="{FF2B5EF4-FFF2-40B4-BE49-F238E27FC236}">
                <a16:creationId xmlns:a16="http://schemas.microsoft.com/office/drawing/2014/main" id="{6C69FE66-AC09-4F93-81A5-3356D3AE243F}"/>
              </a:ext>
            </a:extLst>
          </p:cNvPr>
          <p:cNvPicPr>
            <a:picLocks noChangeAspect="1"/>
          </p:cNvPicPr>
          <p:nvPr/>
        </p:nvPicPr>
        <p:blipFill>
          <a:blip r:embed="rId3"/>
          <a:stretch>
            <a:fillRect/>
          </a:stretch>
        </p:blipFill>
        <p:spPr>
          <a:xfrm>
            <a:off x="236738" y="1912005"/>
            <a:ext cx="8523600" cy="4416179"/>
          </a:xfrm>
          <a:prstGeom prst="rect">
            <a:avLst/>
          </a:prstGeom>
        </p:spPr>
      </p:pic>
      <p:sp>
        <p:nvSpPr>
          <p:cNvPr id="14" name="TextBox 13">
            <a:extLst>
              <a:ext uri="{FF2B5EF4-FFF2-40B4-BE49-F238E27FC236}">
                <a16:creationId xmlns:a16="http://schemas.microsoft.com/office/drawing/2014/main" id="{248420E9-7D0D-46E9-B7FB-E2E23E31660D}"/>
              </a:ext>
            </a:extLst>
          </p:cNvPr>
          <p:cNvSpPr txBox="1"/>
          <p:nvPr/>
        </p:nvSpPr>
        <p:spPr>
          <a:xfrm>
            <a:off x="6273801" y="4896271"/>
            <a:ext cx="5472608" cy="707886"/>
          </a:xfrm>
          <a:prstGeom prst="rect">
            <a:avLst/>
          </a:prstGeom>
          <a:noFill/>
        </p:spPr>
        <p:txBody>
          <a:bodyPr wrap="square">
            <a:spAutoFit/>
          </a:bodyPr>
          <a:lstStyle/>
          <a:p>
            <a:pPr>
              <a:spcBef>
                <a:spcPts val="0"/>
              </a:spcBef>
              <a:buClr>
                <a:srgbClr val="C00000"/>
              </a:buClr>
              <a:defRPr/>
            </a:pPr>
            <a:r>
              <a:rPr lang="ru-RU" sz="2000" dirty="0">
                <a:solidFill>
                  <a:schemeClr val="tx1"/>
                </a:solidFill>
                <a:latin typeface="Montserrat" panose="00000500000000000000" pitchFamily="2" charset="-52"/>
              </a:rPr>
              <a:t>Предупреждение сохраняется, но подписание </a:t>
            </a:r>
            <a:r>
              <a:rPr lang="ru-RU" sz="2000" dirty="0">
                <a:solidFill>
                  <a:srgbClr val="C00000"/>
                </a:solidFill>
                <a:latin typeface="Montserrat" panose="00000500000000000000" pitchFamily="2" charset="-52"/>
              </a:rPr>
              <a:t>не заблокировано</a:t>
            </a:r>
          </a:p>
        </p:txBody>
      </p:sp>
      <p:pic>
        <p:nvPicPr>
          <p:cNvPr id="7" name="Рисунок 6">
            <a:extLst>
              <a:ext uri="{FF2B5EF4-FFF2-40B4-BE49-F238E27FC236}">
                <a16:creationId xmlns:a16="http://schemas.microsoft.com/office/drawing/2014/main" id="{E1C10A6D-395E-4CEF-85E0-C6CB99B94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013" y="4773159"/>
            <a:ext cx="954110" cy="954110"/>
          </a:xfrm>
          <a:prstGeom prst="rect">
            <a:avLst/>
          </a:prstGeom>
        </p:spPr>
      </p:pic>
    </p:spTree>
    <p:extLst>
      <p:ext uri="{BB962C8B-B14F-4D97-AF65-F5344CB8AC3E}">
        <p14:creationId xmlns:p14="http://schemas.microsoft.com/office/powerpoint/2010/main" val="89178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p:spPr>
        <p:txBody>
          <a:bodyPr/>
          <a:lstStyle/>
          <a:p>
            <a:r>
              <a:rPr lang="ru-RU" altLang="ru-RU" sz="2800" dirty="0">
                <a:latin typeface="Montserrat ExtraBold" panose="00000900000000000000" pitchFamily="2" charset="-52"/>
              </a:rPr>
              <a:t>УПРОЩЕНИЕ ПРОВЕРКИ МЧД</a:t>
            </a:r>
            <a:endParaRPr lang="ru-RU" sz="2800" dirty="0"/>
          </a:p>
        </p:txBody>
      </p:sp>
      <p:sp>
        <p:nvSpPr>
          <p:cNvPr id="9" name="TextBox 8">
            <a:extLst>
              <a:ext uri="{FF2B5EF4-FFF2-40B4-BE49-F238E27FC236}">
                <a16:creationId xmlns:a16="http://schemas.microsoft.com/office/drawing/2014/main" id="{9255D491-83DE-4072-A17B-D850C9357723}"/>
              </a:ext>
            </a:extLst>
          </p:cNvPr>
          <p:cNvSpPr txBox="1"/>
          <p:nvPr/>
        </p:nvSpPr>
        <p:spPr>
          <a:xfrm>
            <a:off x="215900" y="1511895"/>
            <a:ext cx="3384897" cy="400110"/>
          </a:xfrm>
          <a:prstGeom prst="rect">
            <a:avLst/>
          </a:prstGeom>
          <a:noFill/>
        </p:spPr>
        <p:txBody>
          <a:bodyPr wrap="square" rtlCol="0">
            <a:spAutoFit/>
          </a:bodyPr>
          <a:lstStyle/>
          <a:p>
            <a:r>
              <a:rPr lang="ru-RU" sz="2000" dirty="0">
                <a:solidFill>
                  <a:srgbClr val="FFDE07"/>
                </a:solidFill>
                <a:latin typeface="Montserrat" panose="00000500000000000000" pitchFamily="2" charset="-52"/>
              </a:rPr>
              <a:t>МЯГКАЯ ПРОВЕРКА</a:t>
            </a:r>
          </a:p>
        </p:txBody>
      </p:sp>
      <p:pic>
        <p:nvPicPr>
          <p:cNvPr id="7" name="Рисунок 6">
            <a:extLst>
              <a:ext uri="{FF2B5EF4-FFF2-40B4-BE49-F238E27FC236}">
                <a16:creationId xmlns:a16="http://schemas.microsoft.com/office/drawing/2014/main" id="{629767C6-684E-4B7A-9F94-C019A969F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525" y="4747939"/>
            <a:ext cx="954110" cy="954110"/>
          </a:xfrm>
          <a:prstGeom prst="rect">
            <a:avLst/>
          </a:prstGeom>
        </p:spPr>
      </p:pic>
      <p:pic>
        <p:nvPicPr>
          <p:cNvPr id="5" name="Рисунок 4">
            <a:extLst>
              <a:ext uri="{FF2B5EF4-FFF2-40B4-BE49-F238E27FC236}">
                <a16:creationId xmlns:a16="http://schemas.microsoft.com/office/drawing/2014/main" id="{0E713007-4B30-4CDC-A958-51D45E111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03" y="1894035"/>
            <a:ext cx="8107893" cy="4441678"/>
          </a:xfrm>
          <a:prstGeom prst="roundRect">
            <a:avLst>
              <a:gd name="adj" fmla="val 2085"/>
            </a:avLst>
          </a:prstGeom>
        </p:spPr>
      </p:pic>
      <p:sp>
        <p:nvSpPr>
          <p:cNvPr id="14" name="TextBox 13">
            <a:extLst>
              <a:ext uri="{FF2B5EF4-FFF2-40B4-BE49-F238E27FC236}">
                <a16:creationId xmlns:a16="http://schemas.microsoft.com/office/drawing/2014/main" id="{248420E9-7D0D-46E9-B7FB-E2E23E31660D}"/>
              </a:ext>
            </a:extLst>
          </p:cNvPr>
          <p:cNvSpPr txBox="1"/>
          <p:nvPr/>
        </p:nvSpPr>
        <p:spPr>
          <a:xfrm>
            <a:off x="6373291" y="4896271"/>
            <a:ext cx="4932362" cy="707886"/>
          </a:xfrm>
          <a:prstGeom prst="rect">
            <a:avLst/>
          </a:prstGeom>
          <a:noFill/>
        </p:spPr>
        <p:txBody>
          <a:bodyPr wrap="square">
            <a:spAutoFit/>
          </a:bodyPr>
          <a:lstStyle/>
          <a:p>
            <a:pPr>
              <a:spcBef>
                <a:spcPts val="0"/>
              </a:spcBef>
              <a:buClr>
                <a:srgbClr val="C00000"/>
              </a:buClr>
              <a:defRPr/>
            </a:pPr>
            <a:r>
              <a:rPr lang="ru-RU" sz="2000" dirty="0">
                <a:solidFill>
                  <a:srgbClr val="C00000"/>
                </a:solidFill>
                <a:latin typeface="Montserrat" panose="00000500000000000000" pitchFamily="2" charset="-52"/>
              </a:rPr>
              <a:t>Выбор МЧД </a:t>
            </a:r>
            <a:r>
              <a:rPr lang="ru-RU" sz="2000" dirty="0">
                <a:solidFill>
                  <a:schemeClr val="tx1"/>
                </a:solidFill>
                <a:latin typeface="Montserrat" panose="00000500000000000000" pitchFamily="2" charset="-52"/>
              </a:rPr>
              <a:t>при наличии нескольких подходящих</a:t>
            </a:r>
            <a:endParaRPr lang="ru-RU" sz="2000" dirty="0">
              <a:solidFill>
                <a:srgbClr val="C00000"/>
              </a:solidFill>
              <a:latin typeface="Montserrat" panose="00000500000000000000" pitchFamily="2" charset="-52"/>
            </a:endParaRPr>
          </a:p>
        </p:txBody>
      </p:sp>
      <p:pic>
        <p:nvPicPr>
          <p:cNvPr id="8" name="Рисунок 7">
            <a:extLst>
              <a:ext uri="{FF2B5EF4-FFF2-40B4-BE49-F238E27FC236}">
                <a16:creationId xmlns:a16="http://schemas.microsoft.com/office/drawing/2014/main" id="{9315D6C0-79DB-48AB-AADD-00D01FB19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877" y="4650047"/>
            <a:ext cx="954110" cy="954110"/>
          </a:xfrm>
          <a:prstGeom prst="rect">
            <a:avLst/>
          </a:prstGeom>
        </p:spPr>
      </p:pic>
    </p:spTree>
    <p:extLst>
      <p:ext uri="{BB962C8B-B14F-4D97-AF65-F5344CB8AC3E}">
        <p14:creationId xmlns:p14="http://schemas.microsoft.com/office/powerpoint/2010/main" val="49581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Прямоугольник: скругленные углы 8">
            <a:extLst>
              <a:ext uri="{FF2B5EF4-FFF2-40B4-BE49-F238E27FC236}">
                <a16:creationId xmlns:a16="http://schemas.microsoft.com/office/drawing/2014/main" id="{BDB438AE-BA5B-4B26-8BB2-42DA3FC40007}"/>
              </a:ext>
            </a:extLst>
          </p:cNvPr>
          <p:cNvSpPr/>
          <p:nvPr/>
        </p:nvSpPr>
        <p:spPr bwMode="auto">
          <a:xfrm>
            <a:off x="7633245" y="5358236"/>
            <a:ext cx="3456383" cy="914400"/>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100" b="1" i="0" u="none" strike="noStrike" cap="none" normalizeH="0" baseline="0">
              <a:ln>
                <a:noFill/>
              </a:ln>
              <a:solidFill>
                <a:srgbClr val="006600"/>
              </a:solidFill>
              <a:effectLst/>
              <a:latin typeface="Arial" panose="020B0604020202020204" pitchFamily="34" charset="0"/>
            </a:endParaRPr>
          </a:p>
        </p:txBody>
      </p:sp>
      <p:sp>
        <p:nvSpPr>
          <p:cNvPr id="11" name="Объект 2">
            <a:extLst>
              <a:ext uri="{FF2B5EF4-FFF2-40B4-BE49-F238E27FC236}">
                <a16:creationId xmlns:a16="http://schemas.microsoft.com/office/drawing/2014/main" id="{D5B8D16D-EFA1-4CEA-B46C-BC21A0F07A08}"/>
              </a:ext>
            </a:extLst>
          </p:cNvPr>
          <p:cNvSpPr>
            <a:spLocks noGrp="1"/>
          </p:cNvSpPr>
          <p:nvPr>
            <p:ph idx="4294967295"/>
          </p:nvPr>
        </p:nvSpPr>
        <p:spPr>
          <a:xfrm>
            <a:off x="326900" y="1511300"/>
            <a:ext cx="5218113" cy="2952750"/>
          </a:xfrm>
        </p:spPr>
        <p:txBody>
          <a:bodyPr/>
          <a:lstStyle/>
          <a:p>
            <a:pPr marL="0" indent="0">
              <a:spcAft>
                <a:spcPts val="600"/>
              </a:spcAft>
              <a:buNone/>
            </a:pPr>
            <a:r>
              <a:rPr lang="ru-RU" sz="2800" b="1" dirty="0">
                <a:solidFill>
                  <a:srgbClr val="FFDE07"/>
                </a:solidFill>
                <a:latin typeface="Montserrat" panose="00000500000000000000" pitchFamily="2" charset="-52"/>
              </a:rPr>
              <a:t>ПРИКАЗ МИНФРЫ №857</a:t>
            </a:r>
            <a:endParaRPr lang="ru-RU" sz="2000" dirty="0">
              <a:latin typeface="Montserrat Medium" panose="00000600000000000000" pitchFamily="2" charset="-52"/>
            </a:endParaRPr>
          </a:p>
          <a:p>
            <a:pPr marL="0" indent="0">
              <a:buNone/>
            </a:pPr>
            <a:r>
              <a:rPr lang="ru-RU" sz="2000" dirty="0">
                <a:latin typeface="Montserrat" panose="00000500000000000000" pitchFamily="2" charset="-52"/>
              </a:rPr>
              <a:t>Устанавливает требования</a:t>
            </a:r>
            <a:br>
              <a:rPr lang="ru-RU" sz="2000" dirty="0">
                <a:latin typeface="Montserrat" panose="00000500000000000000" pitchFamily="2" charset="-52"/>
              </a:rPr>
            </a:br>
            <a:r>
              <a:rPr lang="ru-RU" sz="2000" dirty="0">
                <a:latin typeface="Montserrat" panose="00000500000000000000" pitchFamily="2" charset="-52"/>
              </a:rPr>
              <a:t>к формам и </a:t>
            </a:r>
            <a:r>
              <a:rPr lang="ru-RU" sz="2000" b="1" dirty="0">
                <a:latin typeface="Montserrat" panose="00000500000000000000" pitchFamily="2" charset="-52"/>
              </a:rPr>
              <a:t>содержанию</a:t>
            </a:r>
            <a:r>
              <a:rPr lang="ru-RU" sz="2000" dirty="0">
                <a:latin typeface="Montserrat" panose="00000500000000000000" pitchFamily="2" charset="-52"/>
              </a:rPr>
              <a:t> МЧД:</a:t>
            </a:r>
          </a:p>
          <a:p>
            <a:pPr>
              <a:buFont typeface="Futura PT Demi" panose="020B0702020204020303" pitchFamily="34" charset="0"/>
              <a:buChar char="»"/>
            </a:pPr>
            <a:r>
              <a:rPr lang="ru-RU" sz="2000" dirty="0">
                <a:latin typeface="Montserrat" panose="00000500000000000000" pitchFamily="2" charset="-52"/>
              </a:rPr>
              <a:t>срок действия</a:t>
            </a:r>
          </a:p>
          <a:p>
            <a:pPr>
              <a:buFont typeface="Futura PT Demi" panose="020B0702020204020303" pitchFamily="34" charset="0"/>
              <a:buChar char="»"/>
            </a:pPr>
            <a:r>
              <a:rPr lang="ru-RU" sz="2000" dirty="0">
                <a:latin typeface="Montserrat" panose="00000500000000000000" pitchFamily="2" charset="-52"/>
              </a:rPr>
              <a:t>полномочия</a:t>
            </a:r>
          </a:p>
          <a:p>
            <a:pPr>
              <a:buFont typeface="Futura PT Demi" panose="020B0702020204020303" pitchFamily="34" charset="0"/>
              <a:buChar char="»"/>
            </a:pPr>
            <a:r>
              <a:rPr lang="ru-RU" sz="2000" dirty="0">
                <a:latin typeface="Montserrat" panose="00000500000000000000" pitchFamily="2" charset="-52"/>
              </a:rPr>
              <a:t>сведения о доверителе</a:t>
            </a:r>
          </a:p>
          <a:p>
            <a:pPr>
              <a:buFont typeface="Futura PT Demi" panose="020B0702020204020303" pitchFamily="34" charset="0"/>
              <a:buChar char="»"/>
            </a:pPr>
            <a:r>
              <a:rPr lang="ru-RU" sz="2000" dirty="0">
                <a:latin typeface="Montserrat" panose="00000500000000000000" pitchFamily="2" charset="-52"/>
              </a:rPr>
              <a:t>сведения о представителе</a:t>
            </a:r>
          </a:p>
          <a:p>
            <a:pPr lvl="1">
              <a:buFont typeface="Futura PT Demi" panose="020B0702020204020303" pitchFamily="34" charset="0"/>
              <a:buChar char="»"/>
            </a:pPr>
            <a:r>
              <a:rPr lang="ru-RU" sz="1600" dirty="0">
                <a:latin typeface="Montserrat" panose="00000500000000000000" pitchFamily="2" charset="-52"/>
              </a:rPr>
              <a:t>ФИО, дата рождения, </a:t>
            </a:r>
            <a:r>
              <a:rPr lang="ru-RU" sz="1600" b="1" dirty="0">
                <a:latin typeface="Montserrat" panose="00000500000000000000" pitchFamily="2" charset="-52"/>
              </a:rPr>
              <a:t>данные документа, удостоверяющего личность, </a:t>
            </a:r>
            <a:r>
              <a:rPr lang="ru-RU" sz="1600" dirty="0">
                <a:latin typeface="Montserrat" panose="00000500000000000000" pitchFamily="2" charset="-52"/>
              </a:rPr>
              <a:t>и т.д.</a:t>
            </a:r>
          </a:p>
          <a:p>
            <a:pPr>
              <a:buFont typeface="Futura PT Demi" panose="020B0702020204020303" pitchFamily="34" charset="0"/>
              <a:buChar char="»"/>
            </a:pPr>
            <a:r>
              <a:rPr lang="ru-RU" sz="2000" dirty="0">
                <a:latin typeface="Montserrat" panose="00000500000000000000" pitchFamily="2" charset="-52"/>
              </a:rPr>
              <a:t>и прочее</a:t>
            </a:r>
          </a:p>
        </p:txBody>
      </p:sp>
      <p:sp>
        <p:nvSpPr>
          <p:cNvPr id="19" name="Объект 2">
            <a:extLst>
              <a:ext uri="{FF2B5EF4-FFF2-40B4-BE49-F238E27FC236}">
                <a16:creationId xmlns:a16="http://schemas.microsoft.com/office/drawing/2014/main" id="{BD6DF2D5-D8D4-433A-A034-6B549735CC4A}"/>
              </a:ext>
            </a:extLst>
          </p:cNvPr>
          <p:cNvSpPr txBox="1">
            <a:spLocks/>
          </p:cNvSpPr>
          <p:nvPr/>
        </p:nvSpPr>
        <p:spPr>
          <a:xfrm>
            <a:off x="5617021" y="1511895"/>
            <a:ext cx="5797550" cy="2016224"/>
          </a:xfrm>
          <a:prstGeom prst="rect">
            <a:avLst/>
          </a:prstGeom>
        </p:spPr>
        <p:txBody>
          <a:bodyPr/>
          <a:lst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pPr>
            <a:r>
              <a:rPr lang="ru-RU" sz="2800" dirty="0">
                <a:solidFill>
                  <a:srgbClr val="FFDE07"/>
                </a:solidFill>
                <a:latin typeface="Montserrat" panose="00000500000000000000" pitchFamily="2" charset="-52"/>
              </a:rPr>
              <a:t>ПРИКАЗ МИНЦИФРЫ №1001</a:t>
            </a:r>
            <a:endParaRPr lang="ru-RU" sz="2000" dirty="0">
              <a:latin typeface="Montserrat Medium" panose="00000600000000000000" pitchFamily="2" charset="-52"/>
            </a:endParaRPr>
          </a:p>
          <a:p>
            <a:pPr marL="0" indent="0">
              <a:spcBef>
                <a:spcPts val="0"/>
              </a:spcBef>
              <a:buFontTx/>
              <a:buNone/>
            </a:pPr>
            <a:r>
              <a:rPr lang="ru-RU" sz="2000" b="0" dirty="0">
                <a:latin typeface="Montserrat" panose="00000500000000000000" pitchFamily="2" charset="-52"/>
              </a:rPr>
              <a:t>Уточняет требования</a:t>
            </a:r>
            <a:br>
              <a:rPr lang="ru-RU" sz="2000" b="0" dirty="0">
                <a:latin typeface="Montserrat" panose="00000500000000000000" pitchFamily="2" charset="-52"/>
              </a:rPr>
            </a:br>
            <a:r>
              <a:rPr lang="ru-RU" sz="2000" b="0" dirty="0">
                <a:latin typeface="Montserrat" panose="00000500000000000000" pitchFamily="2" charset="-52"/>
              </a:rPr>
              <a:t>к </a:t>
            </a:r>
            <a:r>
              <a:rPr lang="ru-RU" sz="2000" dirty="0">
                <a:latin typeface="Montserrat" panose="00000500000000000000" pitchFamily="2" charset="-52"/>
              </a:rPr>
              <a:t>содержанию</a:t>
            </a:r>
            <a:r>
              <a:rPr lang="ru-RU" sz="2000" b="0" dirty="0">
                <a:latin typeface="Montserrat" panose="00000500000000000000" pitchFamily="2" charset="-52"/>
              </a:rPr>
              <a:t> МЧД:</a:t>
            </a:r>
          </a:p>
          <a:p>
            <a:pPr>
              <a:buFont typeface="Futura PT Demi" panose="020B0702020204020303" pitchFamily="34" charset="0"/>
              <a:buChar char="»"/>
            </a:pPr>
            <a:r>
              <a:rPr lang="ru-RU" sz="2000" b="0" dirty="0">
                <a:latin typeface="Montserrat" panose="00000500000000000000" pitchFamily="2" charset="-52"/>
              </a:rPr>
              <a:t>сведения о представителе</a:t>
            </a:r>
          </a:p>
          <a:p>
            <a:pPr lvl="1">
              <a:buFont typeface="Futura PT Demi" panose="020B0702020204020303" pitchFamily="34" charset="0"/>
              <a:buChar char="»"/>
            </a:pPr>
            <a:r>
              <a:rPr lang="ru-RU" sz="1600" b="0" dirty="0">
                <a:latin typeface="Montserrat" panose="00000500000000000000" pitchFamily="2" charset="-52"/>
              </a:rPr>
              <a:t>ФИО, дата рождения, </a:t>
            </a:r>
            <a:r>
              <a:rPr lang="ru-RU" sz="1600" b="1" strike="sngStrike" dirty="0">
                <a:solidFill>
                  <a:srgbClr val="C00000"/>
                </a:solidFill>
                <a:latin typeface="Montserrat" panose="00000500000000000000" pitchFamily="2" charset="-52"/>
                <a:cs typeface="Arial" panose="020B0604020202020204" pitchFamily="34" charset="0"/>
              </a:rPr>
              <a:t>данные документа, удостоверяющего личность</a:t>
            </a:r>
            <a:r>
              <a:rPr lang="ru-RU" sz="1600" b="1" dirty="0">
                <a:latin typeface="Montserrat" panose="00000500000000000000" pitchFamily="2" charset="-52"/>
              </a:rPr>
              <a:t>, </a:t>
            </a:r>
            <a:r>
              <a:rPr lang="ru-RU" sz="1600" b="0" dirty="0">
                <a:latin typeface="Montserrat" panose="00000500000000000000" pitchFamily="2" charset="-52"/>
              </a:rPr>
              <a:t>и </a:t>
            </a:r>
            <a:r>
              <a:rPr lang="ru-RU" sz="1600" dirty="0">
                <a:latin typeface="Montserrat" panose="00000500000000000000" pitchFamily="2" charset="-52"/>
              </a:rPr>
              <a:t>т.д</a:t>
            </a:r>
            <a:r>
              <a:rPr lang="ru-RU" sz="1600" b="0" dirty="0">
                <a:latin typeface="Montserrat" panose="00000500000000000000" pitchFamily="2" charset="-52"/>
              </a:rPr>
              <a:t>.</a:t>
            </a:r>
          </a:p>
        </p:txBody>
      </p:sp>
      <p:sp>
        <p:nvSpPr>
          <p:cNvPr id="3" name="Прямоугольник 2">
            <a:extLst>
              <a:ext uri="{FF2B5EF4-FFF2-40B4-BE49-F238E27FC236}">
                <a16:creationId xmlns:a16="http://schemas.microsoft.com/office/drawing/2014/main" id="{C23CF516-DE30-45FB-A43D-861319550B60}"/>
              </a:ext>
            </a:extLst>
          </p:cNvPr>
          <p:cNvSpPr/>
          <p:nvPr/>
        </p:nvSpPr>
        <p:spPr>
          <a:xfrm>
            <a:off x="7633245" y="5328319"/>
            <a:ext cx="3744416" cy="954107"/>
          </a:xfrm>
          <a:prstGeom prst="rect">
            <a:avLst/>
          </a:prstGeom>
        </p:spPr>
        <p:txBody>
          <a:bodyPr wrap="square">
            <a:spAutoFit/>
          </a:bodyPr>
          <a:lstStyle/>
          <a:p>
            <a:pPr marL="0" indent="0">
              <a:buFontTx/>
              <a:buNone/>
            </a:pPr>
            <a:r>
              <a:rPr lang="ru-RU" sz="2800" dirty="0">
                <a:solidFill>
                  <a:srgbClr val="FFDE07"/>
                </a:solidFill>
                <a:latin typeface="Montserrat" panose="00000500000000000000" pitchFamily="2" charset="-52"/>
              </a:rPr>
              <a:t>ЕСТЬ НЮАНС</a:t>
            </a:r>
            <a:br>
              <a:rPr lang="ru-RU" sz="2800" dirty="0">
                <a:solidFill>
                  <a:srgbClr val="FFDE07"/>
                </a:solidFill>
                <a:latin typeface="Montserrat" panose="00000500000000000000" pitchFamily="2" charset="-52"/>
              </a:rPr>
            </a:br>
            <a:r>
              <a:rPr lang="ru-RU" sz="2800" dirty="0">
                <a:solidFill>
                  <a:srgbClr val="FFDE07"/>
                </a:solidFill>
                <a:latin typeface="Montserrat" panose="00000500000000000000" pitchFamily="2" charset="-52"/>
              </a:rPr>
              <a:t>ПРИ СОЗДАНИИ</a:t>
            </a:r>
          </a:p>
        </p:txBody>
      </p:sp>
      <p:sp>
        <p:nvSpPr>
          <p:cNvPr id="15" name="Заголовок 3">
            <a:extLst>
              <a:ext uri="{FF2B5EF4-FFF2-40B4-BE49-F238E27FC236}">
                <a16:creationId xmlns:a16="http://schemas.microsoft.com/office/drawing/2014/main" id="{B88F8E32-3572-4EC9-AA15-E45AF58B167F}"/>
              </a:ext>
            </a:extLst>
          </p:cNvPr>
          <p:cNvSpPr txBox="1">
            <a:spLocks/>
          </p:cNvSpPr>
          <p:nvPr/>
        </p:nvSpPr>
        <p:spPr>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defRPr sz="2800">
                <a:solidFill>
                  <a:schemeClr val="tx2"/>
                </a:solidFill>
                <a:latin typeface="Montserrat ExtraBold" panose="00000900000000000000" pitchFamily="2" charset="-52"/>
                <a:ea typeface="+mj-ea"/>
                <a:cs typeface="+mj-cs"/>
              </a:defRPr>
            </a:lvl1pPr>
            <a:lvl2pPr>
              <a:defRPr sz="2900">
                <a:solidFill>
                  <a:schemeClr val="tx2"/>
                </a:solidFill>
                <a:latin typeface="Futura PT Demi" panose="020B0702020204020303" pitchFamily="34" charset="0"/>
              </a:defRPr>
            </a:lvl2pPr>
            <a:lvl3pPr>
              <a:defRPr sz="2900">
                <a:solidFill>
                  <a:schemeClr val="tx2"/>
                </a:solidFill>
                <a:latin typeface="Futura PT Demi" panose="020B0702020204020303" pitchFamily="34" charset="0"/>
              </a:defRPr>
            </a:lvl3pPr>
            <a:lvl4pPr>
              <a:defRPr sz="2900">
                <a:solidFill>
                  <a:schemeClr val="tx2"/>
                </a:solidFill>
                <a:latin typeface="Futura PT Demi" panose="020B0702020204020303" pitchFamily="34" charset="0"/>
              </a:defRPr>
            </a:lvl4pPr>
            <a:lvl5pPr>
              <a:defRPr sz="2900">
                <a:solidFill>
                  <a:schemeClr val="tx2"/>
                </a:solidFill>
                <a:latin typeface="Futura PT Demi" panose="020B0702020204020303" pitchFamily="34" charset="0"/>
              </a:defRPr>
            </a:lvl5pPr>
            <a:lvl6pPr marL="457200" eaLnBrk="0" fontAlgn="base" hangingPunct="0">
              <a:spcBef>
                <a:spcPct val="0"/>
              </a:spcBef>
              <a:spcAft>
                <a:spcPct val="0"/>
              </a:spcAft>
              <a:defRPr sz="2900">
                <a:solidFill>
                  <a:schemeClr val="tx2"/>
                </a:solidFill>
                <a:latin typeface="Futura PT Demi" panose="020B0702020204020303" pitchFamily="34" charset="0"/>
              </a:defRPr>
            </a:lvl6pPr>
            <a:lvl7pPr marL="914400" eaLnBrk="0" fontAlgn="base" hangingPunct="0">
              <a:spcBef>
                <a:spcPct val="0"/>
              </a:spcBef>
              <a:spcAft>
                <a:spcPct val="0"/>
              </a:spcAft>
              <a:defRPr sz="2900">
                <a:solidFill>
                  <a:schemeClr val="tx2"/>
                </a:solidFill>
                <a:latin typeface="Futura PT Demi" panose="020B0702020204020303" pitchFamily="34" charset="0"/>
              </a:defRPr>
            </a:lvl7pPr>
            <a:lvl8pPr marL="1371600" eaLnBrk="0" fontAlgn="base" hangingPunct="0">
              <a:spcBef>
                <a:spcPct val="0"/>
              </a:spcBef>
              <a:spcAft>
                <a:spcPct val="0"/>
              </a:spcAft>
              <a:defRPr sz="2900">
                <a:solidFill>
                  <a:schemeClr val="tx2"/>
                </a:solidFill>
                <a:latin typeface="Futura PT Demi" panose="020B0702020204020303" pitchFamily="34" charset="0"/>
              </a:defRPr>
            </a:lvl8pPr>
            <a:lvl9pPr marL="1828800" eaLnBrk="0" fontAlgn="base" hangingPunct="0">
              <a:spcBef>
                <a:spcPct val="0"/>
              </a:spcBef>
              <a:spcAft>
                <a:spcPct val="0"/>
              </a:spcAft>
              <a:defRPr sz="2900">
                <a:solidFill>
                  <a:schemeClr val="tx2"/>
                </a:solidFill>
                <a:latin typeface="Futura PT Demi" panose="020B0702020204020303" pitchFamily="34" charset="0"/>
              </a:defRPr>
            </a:lvl9pPr>
          </a:lstStyle>
          <a:p>
            <a:r>
              <a:rPr lang="ru-RU" dirty="0"/>
              <a:t>ПАСПОРТНЫЕ ДАННЫЕ В МЧД</a:t>
            </a:r>
          </a:p>
        </p:txBody>
      </p:sp>
    </p:spTree>
    <p:extLst>
      <p:ext uri="{BB962C8B-B14F-4D97-AF65-F5344CB8AC3E}">
        <p14:creationId xmlns:p14="http://schemas.microsoft.com/office/powerpoint/2010/main" val="290113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0" name="Google Shape;149;p25">
            <a:extLst>
              <a:ext uri="{FF2B5EF4-FFF2-40B4-BE49-F238E27FC236}">
                <a16:creationId xmlns:a16="http://schemas.microsoft.com/office/drawing/2014/main" id="{EE0C30A7-671B-41C0-B4D1-D2190FCCF4E2}"/>
              </a:ext>
            </a:extLst>
          </p:cNvPr>
          <p:cNvSpPr/>
          <p:nvPr/>
        </p:nvSpPr>
        <p:spPr>
          <a:xfrm>
            <a:off x="5761037" y="1779427"/>
            <a:ext cx="5180773" cy="4000318"/>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149;p25">
            <a:extLst>
              <a:ext uri="{FF2B5EF4-FFF2-40B4-BE49-F238E27FC236}">
                <a16:creationId xmlns:a16="http://schemas.microsoft.com/office/drawing/2014/main" id="{B2CB1C9E-A8A5-498B-ACCC-83DBE92AFE1C}"/>
              </a:ext>
            </a:extLst>
          </p:cNvPr>
          <p:cNvSpPr/>
          <p:nvPr/>
        </p:nvSpPr>
        <p:spPr>
          <a:xfrm>
            <a:off x="364240" y="1779427"/>
            <a:ext cx="5180773" cy="307137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Прямоугольник: скругленные углы 7">
            <a:extLst>
              <a:ext uri="{FF2B5EF4-FFF2-40B4-BE49-F238E27FC236}">
                <a16:creationId xmlns:a16="http://schemas.microsoft.com/office/drawing/2014/main" id="{DE86C891-C09C-4BC9-8910-BB5C1F9C840B}"/>
              </a:ext>
            </a:extLst>
          </p:cNvPr>
          <p:cNvSpPr/>
          <p:nvPr/>
        </p:nvSpPr>
        <p:spPr bwMode="auto">
          <a:xfrm>
            <a:off x="523529" y="1923443"/>
            <a:ext cx="4889797" cy="1015663"/>
          </a:xfrm>
          <a:prstGeom prst="roundRect">
            <a:avLst>
              <a:gd name="adj" fmla="val 20586"/>
            </a:avLst>
          </a:prstGeom>
          <a:solidFill>
            <a:srgbClr val="F7F7F7"/>
          </a:solidFill>
          <a:ln>
            <a:noFill/>
          </a:ln>
        </p:spPr>
        <p:txBody>
          <a:bodyPr spcFirstLastPara="1" wrap="square" lIns="91425" tIns="91425" rIns="91425" bIns="91425" anchor="ctr" anchorCtr="0">
            <a:noAutofit/>
          </a:bodyPr>
          <a:lstStyle/>
          <a:p>
            <a:pPr algn="ctr">
              <a:spcBef>
                <a:spcPts val="0"/>
              </a:spcBef>
              <a:spcAft>
                <a:spcPts val="0"/>
              </a:spcAft>
            </a:pPr>
            <a:endParaRPr lang="ru-RU"/>
          </a:p>
        </p:txBody>
      </p:sp>
      <p:sp>
        <p:nvSpPr>
          <p:cNvPr id="9" name="TextBox 8">
            <a:extLst>
              <a:ext uri="{FF2B5EF4-FFF2-40B4-BE49-F238E27FC236}">
                <a16:creationId xmlns:a16="http://schemas.microsoft.com/office/drawing/2014/main" id="{566D4DE8-2AEE-48E4-8907-A23D31F5D666}"/>
              </a:ext>
            </a:extLst>
          </p:cNvPr>
          <p:cNvSpPr txBox="1"/>
          <p:nvPr/>
        </p:nvSpPr>
        <p:spPr>
          <a:xfrm>
            <a:off x="508423" y="1896148"/>
            <a:ext cx="4886906" cy="1031051"/>
          </a:xfrm>
          <a:prstGeom prst="rect">
            <a:avLst/>
          </a:prstGeom>
          <a:noFill/>
        </p:spPr>
        <p:txBody>
          <a:bodyPr wrap="square" rtlCol="0">
            <a:spAutoFit/>
          </a:bodyPr>
          <a:lstStyle/>
          <a:p>
            <a:pPr>
              <a:spcAft>
                <a:spcPts val="600"/>
              </a:spcAft>
            </a:pPr>
            <a:r>
              <a:rPr lang="ru-RU" sz="2600" b="0" dirty="0">
                <a:solidFill>
                  <a:schemeClr val="tx1"/>
                </a:solidFill>
                <a:latin typeface="Montserrat ExtraBold" panose="00000900000000000000" pitchFamily="2" charset="-52"/>
              </a:rPr>
              <a:t>ТРАНСГРАНИЧНЫЙ ЭДО</a:t>
            </a:r>
          </a:p>
          <a:p>
            <a:pPr>
              <a:spcAft>
                <a:spcPts val="600"/>
              </a:spcAft>
            </a:pPr>
            <a:r>
              <a:rPr lang="ru-RU" sz="3000" b="0" dirty="0">
                <a:solidFill>
                  <a:srgbClr val="FFDE07"/>
                </a:solidFill>
                <a:latin typeface="Montserrat ExtraBold" panose="00000900000000000000" pitchFamily="2" charset="-52"/>
              </a:rPr>
              <a:t>(ТЭДО)</a:t>
            </a:r>
          </a:p>
        </p:txBody>
      </p:sp>
      <p:sp>
        <p:nvSpPr>
          <p:cNvPr id="12" name="TextBox 11">
            <a:extLst>
              <a:ext uri="{FF2B5EF4-FFF2-40B4-BE49-F238E27FC236}">
                <a16:creationId xmlns:a16="http://schemas.microsoft.com/office/drawing/2014/main" id="{67F1475C-B9A9-432D-B4B6-CFAFF2946F7C}"/>
              </a:ext>
            </a:extLst>
          </p:cNvPr>
          <p:cNvSpPr txBox="1"/>
          <p:nvPr/>
        </p:nvSpPr>
        <p:spPr>
          <a:xfrm>
            <a:off x="499108" y="3219587"/>
            <a:ext cx="4896221" cy="1631216"/>
          </a:xfrm>
          <a:prstGeom prst="rect">
            <a:avLst/>
          </a:prstGeom>
          <a:noFill/>
        </p:spPr>
        <p:txBody>
          <a:bodyPr wrap="square" rtlCol="0">
            <a:spAutoFit/>
          </a:bodyPr>
          <a:lstStyle/>
          <a:p>
            <a:pPr>
              <a:buClr>
                <a:srgbClr val="C00000"/>
              </a:buClr>
            </a:pPr>
            <a:r>
              <a:rPr lang="ru-RU" sz="2000" dirty="0">
                <a:solidFill>
                  <a:schemeClr val="tx1"/>
                </a:solidFill>
                <a:latin typeface="Montserrat" panose="00000500000000000000" pitchFamily="2" charset="-52"/>
              </a:rPr>
              <a:t>Обмен электронными документами с иностранными контрагентами, при котором их юридическая сила признается в обеих странах</a:t>
            </a:r>
          </a:p>
        </p:txBody>
      </p:sp>
      <p:sp>
        <p:nvSpPr>
          <p:cNvPr id="3" name="Прямоугольник 2">
            <a:extLst>
              <a:ext uri="{FF2B5EF4-FFF2-40B4-BE49-F238E27FC236}">
                <a16:creationId xmlns:a16="http://schemas.microsoft.com/office/drawing/2014/main" id="{99E880DB-9EC2-4B6F-99B4-5C9117FC43A4}"/>
              </a:ext>
            </a:extLst>
          </p:cNvPr>
          <p:cNvSpPr/>
          <p:nvPr/>
        </p:nvSpPr>
        <p:spPr>
          <a:xfrm>
            <a:off x="5761038" y="1870983"/>
            <a:ext cx="5180773" cy="3908762"/>
          </a:xfrm>
          <a:prstGeom prst="rect">
            <a:avLst/>
          </a:prstGeom>
        </p:spPr>
        <p:txBody>
          <a:bodyPr wrap="square">
            <a:spAutoFit/>
          </a:bodyPr>
          <a:lstStyle/>
          <a:p>
            <a:r>
              <a:rPr lang="ru-RU" sz="2600" dirty="0">
                <a:solidFill>
                  <a:srgbClr val="FFDE07"/>
                </a:solidFill>
                <a:latin typeface="Montserrat ExtraBold" panose="00000900000000000000" pitchFamily="2" charset="-52"/>
              </a:rPr>
              <a:t>КОМУ НУЖЕН ТЭДО</a:t>
            </a:r>
          </a:p>
          <a:p>
            <a:pPr marL="342900" indent="-342900">
              <a:buClr>
                <a:srgbClr val="C00000"/>
              </a:buClr>
              <a:buFont typeface="Futura PT Demi" panose="020B0702020204020303" pitchFamily="34" charset="0"/>
              <a:buChar char="»"/>
            </a:pPr>
            <a:r>
              <a:rPr lang="ru-RU" sz="2000" b="0" dirty="0">
                <a:solidFill>
                  <a:schemeClr val="tx1"/>
                </a:solidFill>
                <a:latin typeface="Montserrat" panose="00000500000000000000" pitchFamily="2" charset="-52"/>
              </a:rPr>
              <a:t>компаниям с иностранным учредителем</a:t>
            </a:r>
          </a:p>
          <a:p>
            <a:pPr marL="342900" indent="-342900">
              <a:buClr>
                <a:srgbClr val="C00000"/>
              </a:buClr>
              <a:buFont typeface="Futura PT Demi" panose="020B0702020204020303" pitchFamily="34" charset="0"/>
              <a:buChar char="»"/>
            </a:pPr>
            <a:r>
              <a:rPr lang="ru-RU" sz="2000" b="0" dirty="0">
                <a:solidFill>
                  <a:schemeClr val="tx1"/>
                </a:solidFill>
                <a:latin typeface="Montserrat" panose="00000500000000000000" pitchFamily="2" charset="-52"/>
              </a:rPr>
              <a:t>холдингам с зарубежными торговыми домами</a:t>
            </a:r>
          </a:p>
          <a:p>
            <a:pPr marL="342900" indent="-342900">
              <a:buClr>
                <a:srgbClr val="C00000"/>
              </a:buClr>
              <a:buFont typeface="Futura PT Demi" panose="020B0702020204020303" pitchFamily="34" charset="0"/>
              <a:buChar char="»"/>
            </a:pPr>
            <a:r>
              <a:rPr lang="ru-RU" sz="2000" b="0" dirty="0">
                <a:solidFill>
                  <a:schemeClr val="tx1"/>
                </a:solidFill>
                <a:latin typeface="Montserrat" panose="00000500000000000000" pitchFamily="2" charset="-52"/>
              </a:rPr>
              <a:t>дочерним предприятиям и филиалам зарубежных компаний</a:t>
            </a:r>
          </a:p>
          <a:p>
            <a:pPr marL="342900" indent="-342900">
              <a:buClr>
                <a:srgbClr val="C00000"/>
              </a:buClr>
              <a:buFont typeface="Futura PT Demi" panose="020B0702020204020303" pitchFamily="34" charset="0"/>
              <a:buChar char="»"/>
            </a:pPr>
            <a:r>
              <a:rPr lang="ru-RU" sz="2000" b="0" dirty="0">
                <a:solidFill>
                  <a:schemeClr val="tx1"/>
                </a:solidFill>
                <a:latin typeface="Montserrat" panose="00000500000000000000" pitchFamily="2" charset="-52"/>
              </a:rPr>
              <a:t>инвестиционным группам, банкам</a:t>
            </a:r>
          </a:p>
          <a:p>
            <a:pPr marL="342900" indent="-342900">
              <a:buClr>
                <a:srgbClr val="C00000"/>
              </a:buClr>
              <a:buFont typeface="Futura PT Demi" panose="020B0702020204020303" pitchFamily="34" charset="0"/>
              <a:buChar char="»"/>
            </a:pPr>
            <a:r>
              <a:rPr lang="ru-RU" sz="2000" b="0" dirty="0">
                <a:solidFill>
                  <a:schemeClr val="tx1"/>
                </a:solidFill>
                <a:latin typeface="Montserrat" panose="00000500000000000000" pitchFamily="2" charset="-52"/>
              </a:rPr>
              <a:t>компаниям, ведущим внешнеэкономическую деятельность.</a:t>
            </a:r>
          </a:p>
        </p:txBody>
      </p:sp>
      <p:sp>
        <p:nvSpPr>
          <p:cNvPr id="11" name="Rectangle 2">
            <a:extLst>
              <a:ext uri="{FF2B5EF4-FFF2-40B4-BE49-F238E27FC236}">
                <a16:creationId xmlns:a16="http://schemas.microsoft.com/office/drawing/2014/main" id="{96F58C70-5948-45F4-B9DD-D19D386D9019}"/>
              </a:ext>
            </a:extLst>
          </p:cNvPr>
          <p:cNvSpPr>
            <a:spLocks noGrp="1" noChangeArrowheads="1"/>
          </p:cNvSpPr>
          <p:nvPr>
            <p:ph type="title"/>
          </p:nvPr>
        </p:nvSpPr>
        <p:spPr>
          <a:xfrm>
            <a:off x="2312987" y="107950"/>
            <a:ext cx="6040337"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ДЛЯ КОГО ТЭДО</a:t>
            </a:r>
          </a:p>
        </p:txBody>
      </p:sp>
    </p:spTree>
    <p:extLst>
      <p:ext uri="{BB962C8B-B14F-4D97-AF65-F5344CB8AC3E}">
        <p14:creationId xmlns:p14="http://schemas.microsoft.com/office/powerpoint/2010/main" val="1279007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F1D55C-A5A7-4A6E-95CB-AD452B32C30E}"/>
              </a:ext>
            </a:extLst>
          </p:cNvPr>
          <p:cNvSpPr>
            <a:spLocks noGrp="1" noChangeArrowheads="1"/>
          </p:cNvSpPr>
          <p:nvPr>
            <p:ph type="title"/>
          </p:nvPr>
        </p:nvSpPr>
        <p:spPr>
          <a:xfrm>
            <a:off x="2312987" y="107950"/>
            <a:ext cx="6040337"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ФАКТЫ ПРО ТЭДО</a:t>
            </a:r>
          </a:p>
        </p:txBody>
      </p:sp>
      <p:sp>
        <p:nvSpPr>
          <p:cNvPr id="5" name="Google Shape;149;p25">
            <a:extLst>
              <a:ext uri="{FF2B5EF4-FFF2-40B4-BE49-F238E27FC236}">
                <a16:creationId xmlns:a16="http://schemas.microsoft.com/office/drawing/2014/main" id="{CA7F3603-68CE-4BE4-AA3F-D5AC84497B7F}"/>
              </a:ext>
            </a:extLst>
          </p:cNvPr>
          <p:cNvSpPr/>
          <p:nvPr/>
        </p:nvSpPr>
        <p:spPr>
          <a:xfrm>
            <a:off x="360437" y="1439887"/>
            <a:ext cx="5180773" cy="467992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TextBox 5">
            <a:extLst>
              <a:ext uri="{FF2B5EF4-FFF2-40B4-BE49-F238E27FC236}">
                <a16:creationId xmlns:a16="http://schemas.microsoft.com/office/drawing/2014/main" id="{DB7F5E22-966B-4FB5-AC6C-17F338539886}"/>
              </a:ext>
            </a:extLst>
          </p:cNvPr>
          <p:cNvSpPr txBox="1"/>
          <p:nvPr/>
        </p:nvSpPr>
        <p:spPr>
          <a:xfrm>
            <a:off x="504620" y="1897771"/>
            <a:ext cx="4667821" cy="3862596"/>
          </a:xfrm>
          <a:prstGeom prst="rect">
            <a:avLst/>
          </a:prstGeom>
          <a:noFill/>
        </p:spPr>
        <p:txBody>
          <a:bodyPr wrap="square" rtlCol="0">
            <a:spAutoFit/>
          </a:bodyPr>
          <a:lstStyle/>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Вы работаете в 1С-ЭДО. Ваш контрагент из РБ в системе своего оператора ЭДО</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Вы используете привычную КЭП. Ваш контрагент иностранный сертификат</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Проверку подписи осуществляет ДТС (Доверенная третья сторона)</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Документы юридически значимы в РФ и РБ</a:t>
            </a:r>
            <a:endParaRPr lang="ru-RU" sz="2000" dirty="0">
              <a:solidFill>
                <a:srgbClr val="C00000"/>
              </a:solidFill>
              <a:latin typeface="Montserrat" panose="00000500000000000000" pitchFamily="2" charset="-52"/>
            </a:endParaRPr>
          </a:p>
        </p:txBody>
      </p:sp>
      <p:sp>
        <p:nvSpPr>
          <p:cNvPr id="2" name="Прямоугольник 1">
            <a:extLst>
              <a:ext uri="{FF2B5EF4-FFF2-40B4-BE49-F238E27FC236}">
                <a16:creationId xmlns:a16="http://schemas.microsoft.com/office/drawing/2014/main" id="{BBE51CA5-A8A9-452C-A479-D0B2F3B8CCC6}"/>
              </a:ext>
            </a:extLst>
          </p:cNvPr>
          <p:cNvSpPr/>
          <p:nvPr/>
        </p:nvSpPr>
        <p:spPr>
          <a:xfrm>
            <a:off x="5761038" y="2470748"/>
            <a:ext cx="5038972" cy="2908489"/>
          </a:xfrm>
          <a:prstGeom prst="rect">
            <a:avLst/>
          </a:prstGeom>
        </p:spPr>
        <p:txBody>
          <a:bodyPr wrap="square">
            <a:spAutoFit/>
          </a:bodyPr>
          <a:lstStyle/>
          <a:p>
            <a:r>
              <a:rPr lang="ru-RU" sz="2800" dirty="0">
                <a:solidFill>
                  <a:srgbClr val="FFDE07"/>
                </a:solidFill>
                <a:latin typeface="Montserrat ExtraBold" panose="00000900000000000000" pitchFamily="2" charset="-52"/>
              </a:rPr>
              <a:t>ЧТО УСКОРЯЕТ ТЭДО:</a:t>
            </a:r>
          </a:p>
          <a:p>
            <a:pPr marL="342900" indent="-342900">
              <a:spcBef>
                <a:spcPts val="600"/>
              </a:spcBef>
              <a:buClr>
                <a:srgbClr val="C00000"/>
              </a:buClr>
              <a:buFont typeface="Futura PT Demi" panose="020B0702020204020303" pitchFamily="34" charset="0"/>
              <a:buChar char="»"/>
            </a:pPr>
            <a:r>
              <a:rPr lang="ru-RU" sz="2000" dirty="0">
                <a:solidFill>
                  <a:srgbClr val="000000"/>
                </a:solidFill>
                <a:latin typeface="Montserrat" panose="00000500000000000000" pitchFamily="2" charset="-52"/>
              </a:rPr>
              <a:t>согласование и доставку документов иностранным контрагентам</a:t>
            </a:r>
          </a:p>
          <a:p>
            <a:pPr marL="342900" indent="-342900">
              <a:spcBef>
                <a:spcPts val="600"/>
              </a:spcBef>
              <a:buClr>
                <a:srgbClr val="C00000"/>
              </a:buClr>
              <a:buFont typeface="Futura PT Demi" panose="020B0702020204020303" pitchFamily="34" charset="0"/>
              <a:buChar char="»"/>
            </a:pPr>
            <a:r>
              <a:rPr lang="ru-RU" sz="2000" dirty="0">
                <a:solidFill>
                  <a:srgbClr val="000000"/>
                </a:solidFill>
                <a:latin typeface="Montserrat" panose="00000500000000000000" pitchFamily="2" charset="-52"/>
              </a:rPr>
              <a:t>подписание обеими сторонами</a:t>
            </a:r>
          </a:p>
          <a:p>
            <a:pPr marL="342900" indent="-342900">
              <a:spcBef>
                <a:spcPts val="600"/>
              </a:spcBef>
              <a:buClr>
                <a:srgbClr val="C00000"/>
              </a:buClr>
              <a:buFont typeface="Futura PT Demi" panose="020B0702020204020303" pitchFamily="34" charset="0"/>
              <a:buChar char="»"/>
            </a:pPr>
            <a:r>
              <a:rPr lang="ru-RU" sz="2000" dirty="0">
                <a:solidFill>
                  <a:srgbClr val="000000"/>
                </a:solidFill>
                <a:latin typeface="Montserrat" panose="00000500000000000000" pitchFamily="2" charset="-52"/>
              </a:rPr>
              <a:t>получение исправленных документов в случае недочетов или опечаток</a:t>
            </a:r>
            <a:endParaRPr lang="ru-RU" sz="2000" i="0" dirty="0">
              <a:solidFill>
                <a:srgbClr val="000000"/>
              </a:solidFill>
              <a:effectLst/>
              <a:latin typeface="Montserrat" panose="00000500000000000000" pitchFamily="2" charset="-52"/>
            </a:endParaRPr>
          </a:p>
        </p:txBody>
      </p:sp>
    </p:spTree>
    <p:extLst>
      <p:ext uri="{BB962C8B-B14F-4D97-AF65-F5344CB8AC3E}">
        <p14:creationId xmlns:p14="http://schemas.microsoft.com/office/powerpoint/2010/main" val="2705695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3D40D08-03FD-4435-BC85-AD411CBE9288}"/>
              </a:ext>
            </a:extLst>
          </p:cNvPr>
          <p:cNvSpPr txBox="1">
            <a:spLocks/>
          </p:cNvSpPr>
          <p:nvPr/>
        </p:nvSpPr>
        <p:spPr>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pPr marL="0" lvl="1"/>
            <a:r>
              <a:rPr lang="ru-RU" altLang="ru-RU" sz="2800" b="0" kern="1200" dirty="0">
                <a:latin typeface="Montserrat ExtraBold" panose="00000900000000000000" pitchFamily="2" charset="-52"/>
                <a:ea typeface="+mj-ea"/>
                <a:cs typeface="+mj-cs"/>
              </a:rPr>
              <a:t>НОРМАТИВНАЯ БАЗА ТЭДО</a:t>
            </a:r>
          </a:p>
        </p:txBody>
      </p:sp>
      <p:sp>
        <p:nvSpPr>
          <p:cNvPr id="5" name="Google Shape;149;p25">
            <a:extLst>
              <a:ext uri="{FF2B5EF4-FFF2-40B4-BE49-F238E27FC236}">
                <a16:creationId xmlns:a16="http://schemas.microsoft.com/office/drawing/2014/main" id="{781F7F89-D9F8-4EC5-AE65-419EFF2B5801}"/>
              </a:ext>
            </a:extLst>
          </p:cNvPr>
          <p:cNvSpPr/>
          <p:nvPr/>
        </p:nvSpPr>
        <p:spPr>
          <a:xfrm>
            <a:off x="364240" y="1439887"/>
            <a:ext cx="5180773" cy="467992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TextBox 5">
            <a:extLst>
              <a:ext uri="{FF2B5EF4-FFF2-40B4-BE49-F238E27FC236}">
                <a16:creationId xmlns:a16="http://schemas.microsoft.com/office/drawing/2014/main" id="{5321ACB1-CB5F-4604-AE36-50E6FD360E8D}"/>
              </a:ext>
            </a:extLst>
          </p:cNvPr>
          <p:cNvSpPr txBox="1"/>
          <p:nvPr/>
        </p:nvSpPr>
        <p:spPr>
          <a:xfrm>
            <a:off x="508423" y="2041787"/>
            <a:ext cx="5036590" cy="3426579"/>
          </a:xfrm>
          <a:prstGeom prst="rect">
            <a:avLst/>
          </a:prstGeom>
          <a:noFill/>
        </p:spPr>
        <p:txBody>
          <a:bodyPr wrap="square" rtlCol="0">
            <a:spAutoFit/>
          </a:bodyPr>
          <a:lstStyle/>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ФЗ-63 (ст. 7): Признание иностранных электронных подписей в РФ</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ФЗ-424: Ратификация соглашения между РФ и РБ</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о взаимном признании ЭП</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Методические рекомендации ФНС: Правила обмена товаросопроводительными документами между РФ и РБ</a:t>
            </a:r>
          </a:p>
        </p:txBody>
      </p:sp>
      <p:sp>
        <p:nvSpPr>
          <p:cNvPr id="7" name="Google Shape;149;p25">
            <a:extLst>
              <a:ext uri="{FF2B5EF4-FFF2-40B4-BE49-F238E27FC236}">
                <a16:creationId xmlns:a16="http://schemas.microsoft.com/office/drawing/2014/main" id="{CFAA5D9F-081C-45C4-8C00-50F3D1061F8B}"/>
              </a:ext>
            </a:extLst>
          </p:cNvPr>
          <p:cNvSpPr/>
          <p:nvPr/>
        </p:nvSpPr>
        <p:spPr>
          <a:xfrm>
            <a:off x="6121400" y="1439887"/>
            <a:ext cx="5180773" cy="467992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TextBox 7">
            <a:extLst>
              <a:ext uri="{FF2B5EF4-FFF2-40B4-BE49-F238E27FC236}">
                <a16:creationId xmlns:a16="http://schemas.microsoft.com/office/drawing/2014/main" id="{54254751-E123-48D9-86CD-C76057FE109A}"/>
              </a:ext>
            </a:extLst>
          </p:cNvPr>
          <p:cNvSpPr txBox="1"/>
          <p:nvPr/>
        </p:nvSpPr>
        <p:spPr>
          <a:xfrm>
            <a:off x="6108213" y="1897771"/>
            <a:ext cx="4667821" cy="4478149"/>
          </a:xfrm>
          <a:prstGeom prst="rect">
            <a:avLst/>
          </a:prstGeom>
          <a:noFill/>
        </p:spPr>
        <p:txBody>
          <a:bodyPr wrap="square" rtlCol="0">
            <a:spAutoFit/>
          </a:bodyPr>
          <a:lstStyle/>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Закон № 113-З: Базовый закон об электронном документе</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и ЭЦП</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Постановление № 940 (в ред. № 248): Регламент функционирования системы электронных накладных</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Постановление № 9/75/35/26: Стандарты структур и форматов электронных накладных для взаимной торговли</a:t>
            </a:r>
          </a:p>
          <a:p>
            <a:pPr marL="342900" indent="-342900">
              <a:spcAft>
                <a:spcPts val="1000"/>
              </a:spcAft>
              <a:buClr>
                <a:srgbClr val="C00000"/>
              </a:buClr>
              <a:buFont typeface="Futura PT Demi" panose="020B0702020204020303" pitchFamily="34" charset="0"/>
              <a:buChar char="»"/>
            </a:pPr>
            <a:endParaRPr lang="ru-RU" sz="2000" dirty="0">
              <a:solidFill>
                <a:schemeClr val="tx1"/>
              </a:solidFill>
              <a:latin typeface="Montserrat" panose="00000500000000000000" pitchFamily="2" charset="-52"/>
            </a:endParaRPr>
          </a:p>
        </p:txBody>
      </p:sp>
      <p:pic>
        <p:nvPicPr>
          <p:cNvPr id="9" name="Рисунок 8">
            <a:extLst>
              <a:ext uri="{FF2B5EF4-FFF2-40B4-BE49-F238E27FC236}">
                <a16:creationId xmlns:a16="http://schemas.microsoft.com/office/drawing/2014/main" id="{99ECB135-7A8C-4B3A-BA7E-C1D8E8CF9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01" y="1439887"/>
            <a:ext cx="629010" cy="629010"/>
          </a:xfrm>
          <a:prstGeom prst="rect">
            <a:avLst/>
          </a:prstGeom>
        </p:spPr>
      </p:pic>
      <p:pic>
        <p:nvPicPr>
          <p:cNvPr id="10" name="Рисунок 9">
            <a:extLst>
              <a:ext uri="{FF2B5EF4-FFF2-40B4-BE49-F238E27FC236}">
                <a16:creationId xmlns:a16="http://schemas.microsoft.com/office/drawing/2014/main" id="{9D76E885-7217-4071-8ED2-158924F6C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995" y="1411603"/>
            <a:ext cx="630000" cy="630000"/>
          </a:xfrm>
          <a:prstGeom prst="rect">
            <a:avLst/>
          </a:prstGeom>
        </p:spPr>
      </p:pic>
    </p:spTree>
    <p:extLst>
      <p:ext uri="{BB962C8B-B14F-4D97-AF65-F5344CB8AC3E}">
        <p14:creationId xmlns:p14="http://schemas.microsoft.com/office/powerpoint/2010/main" val="245818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45B9B239-32A6-4B86-B05C-AB7FA4A9817A}"/>
              </a:ext>
            </a:extLst>
          </p:cNvPr>
          <p:cNvSpPr txBox="1">
            <a:spLocks noChangeArrowheads="1"/>
          </p:cNvSpPr>
          <p:nvPr/>
        </p:nvSpPr>
        <p:spPr>
          <a:xfrm>
            <a:off x="2312988" y="107950"/>
            <a:ext cx="8893175" cy="1022350"/>
          </a:xfrm>
          <a:prstGeom prst="rect">
            <a:avLst/>
          </a:prstGeom>
        </p:spPr>
        <p:txBody>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sz="2800" b="0" dirty="0">
                <a:latin typeface="Montserrat ExtraBold" panose="00000900000000000000" pitchFamily="2" charset="-52"/>
              </a:rPr>
              <a:t>НОВЫЙ ПОРЯДОК ОБМЕНА ЭЛЕКТРОННЫМИ СЧЕТАМИ-ФАКТУРАМИ</a:t>
            </a:r>
          </a:p>
        </p:txBody>
      </p:sp>
      <p:sp>
        <p:nvSpPr>
          <p:cNvPr id="3" name="Google Shape;149;p25">
            <a:extLst>
              <a:ext uri="{FF2B5EF4-FFF2-40B4-BE49-F238E27FC236}">
                <a16:creationId xmlns:a16="http://schemas.microsoft.com/office/drawing/2014/main" id="{BD83A51A-E687-48C6-970C-4148EA7FA2CC}"/>
              </a:ext>
            </a:extLst>
          </p:cNvPr>
          <p:cNvSpPr>
            <a:spLocks noChangeArrowheads="1"/>
          </p:cNvSpPr>
          <p:nvPr/>
        </p:nvSpPr>
        <p:spPr bwMode="auto">
          <a:xfrm>
            <a:off x="360363" y="2021107"/>
            <a:ext cx="4887290" cy="4314730"/>
          </a:xfrm>
          <a:prstGeom prst="roundRect">
            <a:avLst>
              <a:gd name="adj" fmla="val 7574"/>
            </a:avLst>
          </a:prstGeom>
          <a:solidFill>
            <a:schemeClr val="bg1"/>
          </a:solidFill>
          <a:ln>
            <a:noFill/>
          </a:ln>
        </p:spPr>
        <p:txBody>
          <a:bodyPr lIns="68559" tIns="68559" rIns="68559" bIns="68559"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ru-RU" altLang="ru-RU" sz="1984"/>
          </a:p>
        </p:txBody>
      </p:sp>
      <p:sp>
        <p:nvSpPr>
          <p:cNvPr id="5" name="TextBox 4">
            <a:extLst>
              <a:ext uri="{FF2B5EF4-FFF2-40B4-BE49-F238E27FC236}">
                <a16:creationId xmlns:a16="http://schemas.microsoft.com/office/drawing/2014/main" id="{587B1E35-AD45-47CE-982C-7334BB120446}"/>
              </a:ext>
            </a:extLst>
          </p:cNvPr>
          <p:cNvSpPr txBox="1"/>
          <p:nvPr/>
        </p:nvSpPr>
        <p:spPr>
          <a:xfrm>
            <a:off x="494244" y="2129899"/>
            <a:ext cx="4546713" cy="3203441"/>
          </a:xfrm>
          <a:prstGeom prst="rect">
            <a:avLst/>
          </a:prstGeom>
          <a:noFill/>
        </p:spPr>
        <p:txBody>
          <a:bodyPr wrap="square">
            <a:spAutoFit/>
          </a:bodyPr>
          <a:lstStyle/>
          <a:p>
            <a:pPr>
              <a:spcBef>
                <a:spcPts val="0"/>
              </a:spcBef>
              <a:spcAft>
                <a:spcPts val="1134"/>
              </a:spcAft>
              <a:defRPr/>
            </a:pPr>
            <a:r>
              <a:rPr lang="ru-RU" sz="2800" dirty="0">
                <a:solidFill>
                  <a:srgbClr val="FFDE07"/>
                </a:solidFill>
                <a:latin typeface="Montserrat ExtraBold" pitchFamily="2" charset="0"/>
              </a:rPr>
              <a:t>~ДО </a:t>
            </a:r>
            <a:r>
              <a:rPr lang="ru-RU" sz="2800" dirty="0">
                <a:solidFill>
                  <a:srgbClr val="C00000"/>
                </a:solidFill>
                <a:latin typeface="Montserrat ExtraBold" pitchFamily="2" charset="0"/>
              </a:rPr>
              <a:t>07</a:t>
            </a:r>
            <a:r>
              <a:rPr lang="ru-RU" sz="2800" dirty="0">
                <a:solidFill>
                  <a:srgbClr val="FFDE07"/>
                </a:solidFill>
                <a:latin typeface="Montserrat ExtraBold" pitchFamily="2" charset="0"/>
              </a:rPr>
              <a:t>.2026</a:t>
            </a:r>
          </a:p>
          <a:p>
            <a:pPr>
              <a:spcAft>
                <a:spcPts val="567"/>
              </a:spcAft>
              <a:defRPr/>
            </a:pPr>
            <a:r>
              <a:rPr lang="ru-RU" sz="2000" dirty="0">
                <a:solidFill>
                  <a:srgbClr val="C00000"/>
                </a:solidFill>
                <a:latin typeface="Montserrat" panose="00000500000000000000" pitchFamily="2" charset="-52"/>
              </a:rPr>
              <a:t>Служебные документы</a:t>
            </a:r>
          </a:p>
          <a:p>
            <a:pPr marL="342900" indent="-342900">
              <a:buClr>
                <a:srgbClr val="C00000"/>
              </a:buClr>
              <a:buFont typeface="Montserrat" panose="00000500000000000000" pitchFamily="2" charset="-52"/>
              <a:buChar char="»"/>
              <a:defRPr/>
            </a:pPr>
            <a:r>
              <a:rPr lang="ru-RU" sz="2000" dirty="0">
                <a:solidFill>
                  <a:schemeClr val="tx1"/>
                </a:solidFill>
                <a:latin typeface="Montserrat" panose="00000500000000000000" pitchFamily="2" charset="-52"/>
              </a:rPr>
              <a:t>Извещение о получение</a:t>
            </a:r>
          </a:p>
          <a:p>
            <a:pPr marL="342900" indent="-342900">
              <a:buClr>
                <a:srgbClr val="C00000"/>
              </a:buClr>
              <a:buFont typeface="Montserrat" panose="00000500000000000000" pitchFamily="2" charset="-52"/>
              <a:buChar char="»"/>
              <a:defRPr/>
            </a:pPr>
            <a:r>
              <a:rPr lang="ru-RU" sz="2000" dirty="0">
                <a:solidFill>
                  <a:schemeClr val="tx1"/>
                </a:solidFill>
                <a:latin typeface="Montserrat" panose="00000500000000000000" pitchFamily="2" charset="-52"/>
              </a:rPr>
              <a:t>Уведомление об уточнении</a:t>
            </a:r>
          </a:p>
          <a:p>
            <a:pPr>
              <a:buClr>
                <a:srgbClr val="C00000"/>
              </a:buClr>
              <a:defRPr/>
            </a:pPr>
            <a:endParaRPr lang="ru-RU" sz="2000" dirty="0">
              <a:latin typeface="Montserrat" panose="00000500000000000000" pitchFamily="2" charset="-52"/>
            </a:endParaRPr>
          </a:p>
          <a:p>
            <a:pPr>
              <a:buClr>
                <a:srgbClr val="C00000"/>
              </a:buClr>
              <a:defRPr/>
            </a:pPr>
            <a:r>
              <a:rPr lang="ru-RU" sz="2000" dirty="0">
                <a:solidFill>
                  <a:schemeClr val="tx1"/>
                </a:solidFill>
                <a:latin typeface="Montserrat" panose="00000500000000000000" pitchFamily="2" charset="-52"/>
              </a:rPr>
              <a:t>Для отправки необходимо подписание КЭП</a:t>
            </a:r>
          </a:p>
          <a:p>
            <a:pPr>
              <a:buClr>
                <a:srgbClr val="C00000"/>
              </a:buClr>
              <a:defRPr/>
            </a:pPr>
            <a:r>
              <a:rPr lang="ru-RU" sz="2000" dirty="0">
                <a:solidFill>
                  <a:schemeClr val="tx1"/>
                </a:solidFill>
                <a:latin typeface="Montserrat" panose="00000500000000000000" pitchFamily="2" charset="-52"/>
              </a:rPr>
              <a:t>(происходит в момент получения или обработки)</a:t>
            </a:r>
          </a:p>
        </p:txBody>
      </p:sp>
      <p:sp>
        <p:nvSpPr>
          <p:cNvPr id="8" name="Google Shape;149;p25">
            <a:extLst>
              <a:ext uri="{FF2B5EF4-FFF2-40B4-BE49-F238E27FC236}">
                <a16:creationId xmlns:a16="http://schemas.microsoft.com/office/drawing/2014/main" id="{0F0998B6-EDF7-4CD4-925E-13D9CD34C312}"/>
              </a:ext>
            </a:extLst>
          </p:cNvPr>
          <p:cNvSpPr>
            <a:spLocks noChangeArrowheads="1"/>
          </p:cNvSpPr>
          <p:nvPr/>
        </p:nvSpPr>
        <p:spPr bwMode="auto">
          <a:xfrm>
            <a:off x="6298030" y="1998277"/>
            <a:ext cx="4887290" cy="4337560"/>
          </a:xfrm>
          <a:prstGeom prst="roundRect">
            <a:avLst>
              <a:gd name="adj" fmla="val 7574"/>
            </a:avLst>
          </a:prstGeom>
          <a:solidFill>
            <a:schemeClr val="bg1"/>
          </a:solidFill>
          <a:ln>
            <a:noFill/>
          </a:ln>
        </p:spPr>
        <p:txBody>
          <a:bodyPr lIns="68559" tIns="68559" rIns="68559" bIns="68559"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ru-RU" altLang="ru-RU" sz="1984"/>
          </a:p>
        </p:txBody>
      </p:sp>
      <p:sp>
        <p:nvSpPr>
          <p:cNvPr id="6" name="TextBox 5">
            <a:extLst>
              <a:ext uri="{FF2B5EF4-FFF2-40B4-BE49-F238E27FC236}">
                <a16:creationId xmlns:a16="http://schemas.microsoft.com/office/drawing/2014/main" id="{A3E0C63F-25FD-4D39-86EA-344C91E77866}"/>
              </a:ext>
            </a:extLst>
          </p:cNvPr>
          <p:cNvSpPr txBox="1"/>
          <p:nvPr/>
        </p:nvSpPr>
        <p:spPr>
          <a:xfrm>
            <a:off x="6409109" y="2129899"/>
            <a:ext cx="4618722" cy="4494564"/>
          </a:xfrm>
          <a:prstGeom prst="rect">
            <a:avLst/>
          </a:prstGeom>
          <a:noFill/>
        </p:spPr>
        <p:txBody>
          <a:bodyPr wrap="square">
            <a:spAutoFit/>
          </a:bodyPr>
          <a:lstStyle/>
          <a:p>
            <a:pPr>
              <a:spcBef>
                <a:spcPts val="0"/>
              </a:spcBef>
              <a:spcAft>
                <a:spcPts val="1134"/>
              </a:spcAft>
              <a:defRPr/>
            </a:pPr>
            <a:r>
              <a:rPr lang="ru-RU" sz="2800" dirty="0">
                <a:solidFill>
                  <a:srgbClr val="FFDE07"/>
                </a:solidFill>
                <a:latin typeface="Montserrat ExtraBold" pitchFamily="2" charset="0"/>
              </a:rPr>
              <a:t>~После </a:t>
            </a:r>
            <a:r>
              <a:rPr lang="ru-RU" sz="2800" dirty="0">
                <a:solidFill>
                  <a:srgbClr val="C00000"/>
                </a:solidFill>
                <a:latin typeface="Montserrat ExtraBold" pitchFamily="2" charset="0"/>
              </a:rPr>
              <a:t>07</a:t>
            </a:r>
            <a:r>
              <a:rPr lang="ru-RU" sz="2800" dirty="0">
                <a:solidFill>
                  <a:srgbClr val="FFDE07"/>
                </a:solidFill>
                <a:latin typeface="Montserrat ExtraBold" pitchFamily="2" charset="0"/>
              </a:rPr>
              <a:t>.2026</a:t>
            </a:r>
          </a:p>
          <a:p>
            <a:pPr>
              <a:spcAft>
                <a:spcPts val="567"/>
              </a:spcAft>
              <a:buClr>
                <a:srgbClr val="C00000"/>
              </a:buClr>
              <a:defRPr/>
            </a:pPr>
            <a:r>
              <a:rPr lang="ru-RU" sz="2000" dirty="0">
                <a:solidFill>
                  <a:srgbClr val="C00000"/>
                </a:solidFill>
                <a:latin typeface="Montserrat" panose="00000500000000000000" pitchFamily="2" charset="-52"/>
              </a:rPr>
              <a:t>Универсальные сообщения в электронной форме, напр.:</a:t>
            </a:r>
          </a:p>
          <a:p>
            <a:pPr marL="342900" indent="-342900">
              <a:buClr>
                <a:srgbClr val="C00000"/>
              </a:buClr>
              <a:buFont typeface="Montserrat" panose="00000500000000000000" pitchFamily="2" charset="-52"/>
              <a:buChar char="»"/>
              <a:defRPr/>
            </a:pPr>
            <a:r>
              <a:rPr lang="ru-RU" sz="2000" dirty="0">
                <a:solidFill>
                  <a:schemeClr val="tx1"/>
                </a:solidFill>
                <a:latin typeface="Montserrat" panose="00000500000000000000" pitchFamily="2" charset="-52"/>
              </a:rPr>
              <a:t>УС с кодом 1999 – извещение о получении</a:t>
            </a:r>
          </a:p>
          <a:p>
            <a:pPr marL="342900" indent="-342900">
              <a:buClr>
                <a:srgbClr val="C00000"/>
              </a:buClr>
              <a:buFont typeface="Montserrat" panose="00000500000000000000" pitchFamily="2" charset="-52"/>
              <a:buChar char="»"/>
              <a:defRPr/>
            </a:pPr>
            <a:r>
              <a:rPr lang="ru-RU" sz="2000" dirty="0">
                <a:solidFill>
                  <a:schemeClr val="tx1"/>
                </a:solidFill>
                <a:latin typeface="Montserrat" panose="00000500000000000000" pitchFamily="2" charset="-52"/>
              </a:rPr>
              <a:t>УС с кодом 2999 – уведомление об уточнении</a:t>
            </a:r>
          </a:p>
          <a:p>
            <a:pPr>
              <a:spcAft>
                <a:spcPts val="567"/>
              </a:spcAft>
              <a:buClr>
                <a:srgbClr val="C00000"/>
              </a:buClr>
              <a:defRPr/>
            </a:pPr>
            <a:endParaRPr lang="ru-RU" sz="2000" dirty="0">
              <a:solidFill>
                <a:schemeClr val="tx1"/>
              </a:solidFill>
              <a:latin typeface="Montserrat" panose="00000500000000000000" pitchFamily="2" charset="-52"/>
            </a:endParaRPr>
          </a:p>
          <a:p>
            <a:pPr>
              <a:buClr>
                <a:srgbClr val="C00000"/>
              </a:buClr>
              <a:defRPr/>
            </a:pPr>
            <a:r>
              <a:rPr lang="ru-RU" sz="2000" dirty="0">
                <a:solidFill>
                  <a:schemeClr val="tx1"/>
                </a:solidFill>
                <a:latin typeface="Montserrat" panose="00000500000000000000" pitchFamily="2" charset="-52"/>
              </a:rPr>
              <a:t>Универсальные сообщения – структурированные </a:t>
            </a:r>
            <a:r>
              <a:rPr lang="en-US" sz="2000" dirty="0">
                <a:solidFill>
                  <a:schemeClr val="tx1"/>
                </a:solidFill>
                <a:latin typeface="Montserrat" panose="00000500000000000000" pitchFamily="2" charset="-52"/>
              </a:rPr>
              <a:t>xml-</a:t>
            </a:r>
            <a:r>
              <a:rPr lang="ru-RU" sz="2000" dirty="0">
                <a:solidFill>
                  <a:schemeClr val="tx1"/>
                </a:solidFill>
                <a:latin typeface="Montserrat" panose="00000500000000000000" pitchFamily="2" charset="-52"/>
              </a:rPr>
              <a:t>файлы. Подписание КЭП не требуется</a:t>
            </a:r>
          </a:p>
          <a:p>
            <a:pPr marL="324006" indent="-324006">
              <a:spcAft>
                <a:spcPts val="567"/>
              </a:spcAft>
              <a:buClr>
                <a:srgbClr val="C00000"/>
              </a:buClr>
              <a:buFont typeface="Wingdings" panose="05000000000000000000" pitchFamily="2" charset="2"/>
              <a:buChar char="§"/>
              <a:defRPr/>
            </a:pPr>
            <a:endParaRPr lang="ru-RU" sz="1890" dirty="0">
              <a:latin typeface="+mn-lt"/>
            </a:endParaRPr>
          </a:p>
        </p:txBody>
      </p:sp>
      <p:sp>
        <p:nvSpPr>
          <p:cNvPr id="7" name="TextBox 6">
            <a:extLst>
              <a:ext uri="{FF2B5EF4-FFF2-40B4-BE49-F238E27FC236}">
                <a16:creationId xmlns:a16="http://schemas.microsoft.com/office/drawing/2014/main" id="{7CFCA183-C985-4EBB-A160-534FFFD03C10}"/>
              </a:ext>
            </a:extLst>
          </p:cNvPr>
          <p:cNvSpPr txBox="1"/>
          <p:nvPr/>
        </p:nvSpPr>
        <p:spPr>
          <a:xfrm>
            <a:off x="349600" y="1272203"/>
            <a:ext cx="7888698" cy="523220"/>
          </a:xfrm>
          <a:prstGeom prst="rect">
            <a:avLst/>
          </a:prstGeom>
          <a:noFill/>
        </p:spPr>
        <p:txBody>
          <a:bodyPr wrap="none" rtlCol="0">
            <a:spAutoFit/>
          </a:bodyPr>
          <a:lstStyle/>
          <a:p>
            <a:r>
              <a:rPr lang="ru-RU" sz="2800" dirty="0">
                <a:solidFill>
                  <a:srgbClr val="FFDE07"/>
                </a:solidFill>
                <a:latin typeface="Montserrat ExtraBold" pitchFamily="2" charset="0"/>
              </a:rPr>
              <a:t>ИЗМЕНЕНИЯ В ПРИКАЗ МИНФИНА 14Н</a:t>
            </a:r>
            <a:endParaRPr lang="ru-RU" sz="2800" b="1" dirty="0">
              <a:solidFill>
                <a:srgbClr val="FFDE07"/>
              </a:solidFill>
              <a:latin typeface="Montserrat ExtraBold" pitchFamily="2" charset="0"/>
            </a:endParaRPr>
          </a:p>
        </p:txBody>
      </p:sp>
      <p:sp>
        <p:nvSpPr>
          <p:cNvPr id="9" name="TextBox 8">
            <a:extLst>
              <a:ext uri="{FF2B5EF4-FFF2-40B4-BE49-F238E27FC236}">
                <a16:creationId xmlns:a16="http://schemas.microsoft.com/office/drawing/2014/main" id="{F208AFE9-5F9B-42DE-BB4C-0ECFABF4DBEB}"/>
              </a:ext>
            </a:extLst>
          </p:cNvPr>
          <p:cNvSpPr txBox="1"/>
          <p:nvPr/>
        </p:nvSpPr>
        <p:spPr>
          <a:xfrm>
            <a:off x="349600" y="1687849"/>
            <a:ext cx="6822702" cy="400110"/>
          </a:xfrm>
          <a:prstGeom prst="rect">
            <a:avLst/>
          </a:prstGeom>
          <a:noFill/>
        </p:spPr>
        <p:txBody>
          <a:bodyPr wrap="none" rtlCol="0">
            <a:spAutoFit/>
          </a:bodyPr>
          <a:lstStyle/>
          <a:p>
            <a:r>
              <a:rPr lang="ru-RU" sz="2000" dirty="0">
                <a:solidFill>
                  <a:schemeClr val="tx1"/>
                </a:solidFill>
                <a:latin typeface="Montserrat ExtraBold" pitchFamily="2" charset="0"/>
              </a:rPr>
              <a:t>перенос вступления в силу с 10.2025 и 04.2026</a:t>
            </a:r>
            <a:endParaRPr lang="ru-RU" sz="2000" b="1" dirty="0">
              <a:solidFill>
                <a:schemeClr val="tx1"/>
              </a:solidFill>
              <a:latin typeface="Montserrat ExtraBold" pitchFamily="2" charset="0"/>
            </a:endParaRPr>
          </a:p>
        </p:txBody>
      </p:sp>
    </p:spTree>
    <p:extLst>
      <p:ext uri="{BB962C8B-B14F-4D97-AF65-F5344CB8AC3E}">
        <p14:creationId xmlns:p14="http://schemas.microsoft.com/office/powerpoint/2010/main" val="286978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Google Shape;149;p25">
            <a:extLst>
              <a:ext uri="{FF2B5EF4-FFF2-40B4-BE49-F238E27FC236}">
                <a16:creationId xmlns:a16="http://schemas.microsoft.com/office/drawing/2014/main" id="{ACA22A76-2B91-45A6-8398-80438FBEEF0B}"/>
              </a:ext>
            </a:extLst>
          </p:cNvPr>
          <p:cNvSpPr/>
          <p:nvPr/>
        </p:nvSpPr>
        <p:spPr>
          <a:xfrm>
            <a:off x="364240" y="1871935"/>
            <a:ext cx="3308565" cy="2160240"/>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extBox 2">
            <a:extLst>
              <a:ext uri="{FF2B5EF4-FFF2-40B4-BE49-F238E27FC236}">
                <a16:creationId xmlns:a16="http://schemas.microsoft.com/office/drawing/2014/main" id="{4BC11441-058F-4516-87B5-B8BA5CBCF410}"/>
              </a:ext>
            </a:extLst>
          </p:cNvPr>
          <p:cNvSpPr txBox="1"/>
          <p:nvPr/>
        </p:nvSpPr>
        <p:spPr>
          <a:xfrm>
            <a:off x="508424" y="2329819"/>
            <a:ext cx="3020366" cy="1451679"/>
          </a:xfrm>
          <a:prstGeom prst="rect">
            <a:avLst/>
          </a:prstGeom>
          <a:noFill/>
        </p:spPr>
        <p:txBody>
          <a:bodyPr wrap="square" rtlCol="0">
            <a:spAutoFit/>
          </a:bodyPr>
          <a:lstStyle/>
          <a:p>
            <a:pPr>
              <a:spcAft>
                <a:spcPts val="1000"/>
              </a:spcAft>
              <a:buClr>
                <a:srgbClr val="C00000"/>
              </a:buClr>
            </a:pPr>
            <a:r>
              <a:rPr lang="ru-RU" sz="2000" dirty="0">
                <a:solidFill>
                  <a:srgbClr val="FFDE07"/>
                </a:solidFill>
                <a:latin typeface="Montserrat" panose="00000500000000000000" pitchFamily="2" charset="-52"/>
              </a:rPr>
              <a:t>ОТПРАВИТЕЛЬ</a:t>
            </a:r>
          </a:p>
          <a:p>
            <a:pPr>
              <a:spcAft>
                <a:spcPts val="1000"/>
              </a:spcAft>
              <a:buClr>
                <a:srgbClr val="C00000"/>
              </a:buClr>
            </a:pPr>
            <a:r>
              <a:rPr lang="ru-RU" sz="2000" dirty="0">
                <a:solidFill>
                  <a:schemeClr val="tx1"/>
                </a:solidFill>
                <a:latin typeface="Montserrat" panose="00000500000000000000" pitchFamily="2" charset="-52"/>
              </a:rPr>
              <a:t>Передает документы через свою систему ЭДО</a:t>
            </a:r>
          </a:p>
        </p:txBody>
      </p:sp>
      <p:sp>
        <p:nvSpPr>
          <p:cNvPr id="4" name="Заголовок 3">
            <a:extLst>
              <a:ext uri="{FF2B5EF4-FFF2-40B4-BE49-F238E27FC236}">
                <a16:creationId xmlns:a16="http://schemas.microsoft.com/office/drawing/2014/main" id="{4DFE8D3E-1F36-4AEE-8DFA-3447DFB00354}"/>
              </a:ext>
            </a:extLst>
          </p:cNvPr>
          <p:cNvSpPr txBox="1">
            <a:spLocks/>
          </p:cNvSpPr>
          <p:nvPr/>
        </p:nvSpPr>
        <p:spPr>
          <a:xfrm>
            <a:off x="2520677" y="135304"/>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pPr marL="0" lvl="1"/>
            <a:r>
              <a:rPr lang="ru-RU" altLang="ru-RU" sz="2800" b="0" kern="1200" dirty="0">
                <a:latin typeface="Montserrat ExtraBold" panose="00000900000000000000" pitchFamily="2" charset="-52"/>
                <a:ea typeface="+mj-ea"/>
                <a:cs typeface="+mj-cs"/>
              </a:rPr>
              <a:t>ТЭДО ДЛЯ ПОЛЬЗОВАТЕЛЯ</a:t>
            </a:r>
          </a:p>
        </p:txBody>
      </p:sp>
      <p:sp>
        <p:nvSpPr>
          <p:cNvPr id="5" name="Google Shape;149;p25">
            <a:extLst>
              <a:ext uri="{FF2B5EF4-FFF2-40B4-BE49-F238E27FC236}">
                <a16:creationId xmlns:a16="http://schemas.microsoft.com/office/drawing/2014/main" id="{5BCB151B-C57F-49E0-AC41-A8AF1661F618}"/>
              </a:ext>
            </a:extLst>
          </p:cNvPr>
          <p:cNvSpPr/>
          <p:nvPr/>
        </p:nvSpPr>
        <p:spPr>
          <a:xfrm>
            <a:off x="7853148" y="1871935"/>
            <a:ext cx="3308565" cy="2160240"/>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TextBox 5">
            <a:extLst>
              <a:ext uri="{FF2B5EF4-FFF2-40B4-BE49-F238E27FC236}">
                <a16:creationId xmlns:a16="http://schemas.microsoft.com/office/drawing/2014/main" id="{EAD25245-ABCD-47EA-8FAB-F7BD1918DD32}"/>
              </a:ext>
            </a:extLst>
          </p:cNvPr>
          <p:cNvSpPr txBox="1"/>
          <p:nvPr/>
        </p:nvSpPr>
        <p:spPr>
          <a:xfrm>
            <a:off x="7997332" y="2329819"/>
            <a:ext cx="3020366" cy="1451679"/>
          </a:xfrm>
          <a:prstGeom prst="rect">
            <a:avLst/>
          </a:prstGeom>
          <a:noFill/>
        </p:spPr>
        <p:txBody>
          <a:bodyPr wrap="square" rtlCol="0">
            <a:spAutoFit/>
          </a:bodyPr>
          <a:lstStyle/>
          <a:p>
            <a:pPr>
              <a:spcAft>
                <a:spcPts val="1000"/>
              </a:spcAft>
              <a:buClr>
                <a:srgbClr val="C00000"/>
              </a:buClr>
            </a:pPr>
            <a:r>
              <a:rPr lang="ru-RU" sz="2000" dirty="0">
                <a:solidFill>
                  <a:srgbClr val="FFDE07"/>
                </a:solidFill>
                <a:latin typeface="Montserrat" panose="00000500000000000000" pitchFamily="2" charset="-52"/>
              </a:rPr>
              <a:t>ПОЛУЧАТЕЛЬ</a:t>
            </a:r>
          </a:p>
          <a:p>
            <a:pPr>
              <a:spcAft>
                <a:spcPts val="1000"/>
              </a:spcAft>
              <a:buClr>
                <a:srgbClr val="C00000"/>
              </a:buClr>
            </a:pPr>
            <a:r>
              <a:rPr lang="ru-RU" sz="2000" dirty="0">
                <a:solidFill>
                  <a:schemeClr val="tx1"/>
                </a:solidFill>
                <a:latin typeface="Montserrat" panose="00000500000000000000" pitchFamily="2" charset="-52"/>
              </a:rPr>
              <a:t>Принимает документы в своей системе ЭДО</a:t>
            </a:r>
          </a:p>
        </p:txBody>
      </p:sp>
      <p:sp>
        <p:nvSpPr>
          <p:cNvPr id="7" name="Google Shape;149;p25">
            <a:extLst>
              <a:ext uri="{FF2B5EF4-FFF2-40B4-BE49-F238E27FC236}">
                <a16:creationId xmlns:a16="http://schemas.microsoft.com/office/drawing/2014/main" id="{35FBD3ED-526D-4761-A97D-3533D4443818}"/>
              </a:ext>
            </a:extLst>
          </p:cNvPr>
          <p:cNvSpPr/>
          <p:nvPr/>
        </p:nvSpPr>
        <p:spPr>
          <a:xfrm>
            <a:off x="3854848" y="1871935"/>
            <a:ext cx="3816256" cy="2160240"/>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TextBox 7">
            <a:extLst>
              <a:ext uri="{FF2B5EF4-FFF2-40B4-BE49-F238E27FC236}">
                <a16:creationId xmlns:a16="http://schemas.microsoft.com/office/drawing/2014/main" id="{23788C63-06DE-452F-9665-4BE258516125}"/>
              </a:ext>
            </a:extLst>
          </p:cNvPr>
          <p:cNvSpPr txBox="1"/>
          <p:nvPr/>
        </p:nvSpPr>
        <p:spPr>
          <a:xfrm>
            <a:off x="4021144" y="2329819"/>
            <a:ext cx="3483834" cy="1451679"/>
          </a:xfrm>
          <a:prstGeom prst="rect">
            <a:avLst/>
          </a:prstGeom>
          <a:noFill/>
        </p:spPr>
        <p:txBody>
          <a:bodyPr wrap="square" rtlCol="0">
            <a:spAutoFit/>
          </a:bodyPr>
          <a:lstStyle/>
          <a:p>
            <a:pPr>
              <a:spcAft>
                <a:spcPts val="1000"/>
              </a:spcAft>
              <a:buClr>
                <a:srgbClr val="C00000"/>
              </a:buClr>
            </a:pPr>
            <a:r>
              <a:rPr lang="ru-RU" sz="2000" dirty="0">
                <a:solidFill>
                  <a:srgbClr val="FFDE07"/>
                </a:solidFill>
                <a:latin typeface="Montserrat" panose="00000500000000000000" pitchFamily="2" charset="-52"/>
              </a:rPr>
              <a:t>СЕРВИСЫ ЭДО</a:t>
            </a:r>
          </a:p>
          <a:p>
            <a:pPr>
              <a:spcAft>
                <a:spcPts val="1000"/>
              </a:spcAft>
              <a:buClr>
                <a:srgbClr val="C00000"/>
              </a:buClr>
            </a:pPr>
            <a:r>
              <a:rPr lang="ru-RU" sz="2000" dirty="0">
                <a:solidFill>
                  <a:schemeClr val="tx1"/>
                </a:solidFill>
                <a:latin typeface="Montserrat" panose="00000500000000000000" pitchFamily="2" charset="-52"/>
              </a:rPr>
              <a:t>Обмениваются запросами</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на проверку ЭП с ДТС</a:t>
            </a:r>
          </a:p>
        </p:txBody>
      </p:sp>
      <p:pic>
        <p:nvPicPr>
          <p:cNvPr id="11" name="Рисунок 10">
            <a:extLst>
              <a:ext uri="{FF2B5EF4-FFF2-40B4-BE49-F238E27FC236}">
                <a16:creationId xmlns:a16="http://schemas.microsoft.com/office/drawing/2014/main" id="{2BAA9E83-DA44-40DB-B11A-B724224D0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17746" y="2592015"/>
            <a:ext cx="954110" cy="954110"/>
          </a:xfrm>
          <a:prstGeom prst="rect">
            <a:avLst/>
          </a:prstGeom>
        </p:spPr>
      </p:pic>
      <p:pic>
        <p:nvPicPr>
          <p:cNvPr id="12" name="Рисунок 11">
            <a:extLst>
              <a:ext uri="{FF2B5EF4-FFF2-40B4-BE49-F238E27FC236}">
                <a16:creationId xmlns:a16="http://schemas.microsoft.com/office/drawing/2014/main" id="{D89F676F-DCBD-4C64-B329-0BB2A25E4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93939" y="2612270"/>
            <a:ext cx="954110" cy="954110"/>
          </a:xfrm>
          <a:prstGeom prst="rect">
            <a:avLst/>
          </a:prstGeom>
        </p:spPr>
      </p:pic>
    </p:spTree>
    <p:extLst>
      <p:ext uri="{BB962C8B-B14F-4D97-AF65-F5344CB8AC3E}">
        <p14:creationId xmlns:p14="http://schemas.microsoft.com/office/powerpoint/2010/main" val="3556762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3" name="Google Shape;149;p25">
            <a:extLst>
              <a:ext uri="{FF2B5EF4-FFF2-40B4-BE49-F238E27FC236}">
                <a16:creationId xmlns:a16="http://schemas.microsoft.com/office/drawing/2014/main" id="{887EB5CC-89CF-44EC-BD36-15AE16E2EEDD}"/>
              </a:ext>
            </a:extLst>
          </p:cNvPr>
          <p:cNvSpPr/>
          <p:nvPr/>
        </p:nvSpPr>
        <p:spPr>
          <a:xfrm>
            <a:off x="4871483" y="2758685"/>
            <a:ext cx="6434170" cy="2160240"/>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149;p25">
            <a:extLst>
              <a:ext uri="{FF2B5EF4-FFF2-40B4-BE49-F238E27FC236}">
                <a16:creationId xmlns:a16="http://schemas.microsoft.com/office/drawing/2014/main" id="{D369F124-270B-4453-BB6E-2A3281E08BCE}"/>
              </a:ext>
            </a:extLst>
          </p:cNvPr>
          <p:cNvSpPr/>
          <p:nvPr/>
        </p:nvSpPr>
        <p:spPr>
          <a:xfrm>
            <a:off x="339926" y="2758685"/>
            <a:ext cx="3768173" cy="2160240"/>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Rectangle 2">
            <a:extLst>
              <a:ext uri="{FF2B5EF4-FFF2-40B4-BE49-F238E27FC236}">
                <a16:creationId xmlns:a16="http://schemas.microsoft.com/office/drawing/2014/main" id="{0F9DE93A-01E1-41A2-BE0C-DA1AF52A327D}"/>
              </a:ext>
            </a:extLst>
          </p:cNvPr>
          <p:cNvSpPr>
            <a:spLocks noGrp="1" noChangeArrowheads="1"/>
          </p:cNvSpPr>
          <p:nvPr>
            <p:ph type="title"/>
          </p:nvPr>
        </p:nvSpPr>
        <p:spPr>
          <a:xfrm>
            <a:off x="2312987" y="107950"/>
            <a:ext cx="6040337"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ТЭДО В 1С-ЭДО</a:t>
            </a:r>
          </a:p>
        </p:txBody>
      </p:sp>
      <p:sp>
        <p:nvSpPr>
          <p:cNvPr id="6" name="TextBox 5">
            <a:extLst>
              <a:ext uri="{FF2B5EF4-FFF2-40B4-BE49-F238E27FC236}">
                <a16:creationId xmlns:a16="http://schemas.microsoft.com/office/drawing/2014/main" id="{90DF99DE-78A7-404C-9573-10CDD7442AD7}"/>
              </a:ext>
            </a:extLst>
          </p:cNvPr>
          <p:cNvSpPr txBox="1"/>
          <p:nvPr/>
        </p:nvSpPr>
        <p:spPr>
          <a:xfrm>
            <a:off x="4896941" y="2947487"/>
            <a:ext cx="3002772" cy="415498"/>
          </a:xfrm>
          <a:prstGeom prst="rect">
            <a:avLst/>
          </a:prstGeom>
          <a:noFill/>
        </p:spPr>
        <p:txBody>
          <a:bodyPr wrap="square" rtlCol="0">
            <a:spAutoFit/>
          </a:bodyPr>
          <a:lstStyle/>
          <a:p>
            <a:r>
              <a:rPr lang="ru-RU" dirty="0">
                <a:solidFill>
                  <a:schemeClr val="tx1"/>
                </a:solidFill>
                <a:latin typeface="Montserrat" panose="00000500000000000000" pitchFamily="2" charset="-52"/>
              </a:rPr>
              <a:t>ОПЕРАТОРЫ ЭДО</a:t>
            </a:r>
            <a:endParaRPr lang="ru-RU" dirty="0"/>
          </a:p>
        </p:txBody>
      </p:sp>
      <p:pic>
        <p:nvPicPr>
          <p:cNvPr id="8" name="Рисунок 7">
            <a:extLst>
              <a:ext uri="{FF2B5EF4-FFF2-40B4-BE49-F238E27FC236}">
                <a16:creationId xmlns:a16="http://schemas.microsoft.com/office/drawing/2014/main" id="{92720BB7-992F-438C-B385-BA74DCC9A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038" y="4157738"/>
            <a:ext cx="1638088" cy="525346"/>
          </a:xfrm>
          <a:prstGeom prst="rect">
            <a:avLst/>
          </a:prstGeom>
        </p:spPr>
      </p:pic>
      <p:sp>
        <p:nvSpPr>
          <p:cNvPr id="9" name="TextBox 8">
            <a:extLst>
              <a:ext uri="{FF2B5EF4-FFF2-40B4-BE49-F238E27FC236}">
                <a16:creationId xmlns:a16="http://schemas.microsoft.com/office/drawing/2014/main" id="{16BA4CBC-028D-46D0-8D3E-EFF0167CD0B1}"/>
              </a:ext>
            </a:extLst>
          </p:cNvPr>
          <p:cNvSpPr txBox="1"/>
          <p:nvPr/>
        </p:nvSpPr>
        <p:spPr>
          <a:xfrm>
            <a:off x="349600" y="1871935"/>
            <a:ext cx="7436651" cy="523220"/>
          </a:xfrm>
          <a:prstGeom prst="rect">
            <a:avLst/>
          </a:prstGeom>
          <a:noFill/>
        </p:spPr>
        <p:txBody>
          <a:bodyPr wrap="none" rtlCol="0">
            <a:spAutoFit/>
          </a:bodyPr>
          <a:lstStyle/>
          <a:p>
            <a:r>
              <a:rPr lang="ru-RU" sz="2800" b="1" dirty="0">
                <a:solidFill>
                  <a:srgbClr val="FFDE07"/>
                </a:solidFill>
                <a:latin typeface="Montserrat ExtraBold" pitchFamily="2" charset="0"/>
              </a:rPr>
              <a:t>ПОДДЕРЖАН В ТЕСТОВОМ РЕЖИМЕ</a:t>
            </a:r>
          </a:p>
        </p:txBody>
      </p:sp>
      <p:sp>
        <p:nvSpPr>
          <p:cNvPr id="12" name="Прямоугольник 11">
            <a:extLst>
              <a:ext uri="{FF2B5EF4-FFF2-40B4-BE49-F238E27FC236}">
                <a16:creationId xmlns:a16="http://schemas.microsoft.com/office/drawing/2014/main" id="{BE8E5A3A-7891-4FDB-9745-9BDC551A47D2}"/>
              </a:ext>
            </a:extLst>
          </p:cNvPr>
          <p:cNvSpPr/>
          <p:nvPr/>
        </p:nvSpPr>
        <p:spPr>
          <a:xfrm>
            <a:off x="8053618" y="3638750"/>
            <a:ext cx="3002745" cy="400110"/>
          </a:xfrm>
          <a:prstGeom prst="rect">
            <a:avLst/>
          </a:prstGeom>
        </p:spPr>
        <p:txBody>
          <a:bodyPr wrap="none">
            <a:spAutoFit/>
          </a:bodyPr>
          <a:lstStyle/>
          <a:p>
            <a:r>
              <a:rPr lang="ru-RU" sz="2000" dirty="0">
                <a:solidFill>
                  <a:srgbClr val="323638"/>
                </a:solidFill>
                <a:latin typeface="Montserrat" panose="00000500000000000000" pitchFamily="2" charset="-52"/>
              </a:rPr>
              <a:t>АО «Калуга Астрал»</a:t>
            </a:r>
            <a:endParaRPr lang="ru-RU" sz="2000" dirty="0">
              <a:latin typeface="Montserrat" panose="00000500000000000000" pitchFamily="2" charset="-52"/>
            </a:endParaRPr>
          </a:p>
        </p:txBody>
      </p:sp>
      <p:pic>
        <p:nvPicPr>
          <p:cNvPr id="13" name="Рисунок 12">
            <a:extLst>
              <a:ext uri="{FF2B5EF4-FFF2-40B4-BE49-F238E27FC236}">
                <a16:creationId xmlns:a16="http://schemas.microsoft.com/office/drawing/2014/main" id="{561824D9-4C28-4EC6-9E29-B0076B976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638" y="3409850"/>
            <a:ext cx="629010" cy="629010"/>
          </a:xfrm>
          <a:prstGeom prst="rect">
            <a:avLst/>
          </a:prstGeom>
        </p:spPr>
      </p:pic>
      <p:pic>
        <p:nvPicPr>
          <p:cNvPr id="14" name="Рисунок 13">
            <a:extLst>
              <a:ext uri="{FF2B5EF4-FFF2-40B4-BE49-F238E27FC236}">
                <a16:creationId xmlns:a16="http://schemas.microsoft.com/office/drawing/2014/main" id="{72611B85-2999-428E-8421-BE00D445E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638" y="4167904"/>
            <a:ext cx="630000" cy="630000"/>
          </a:xfrm>
          <a:prstGeom prst="rect">
            <a:avLst/>
          </a:prstGeom>
        </p:spPr>
      </p:pic>
      <p:sp>
        <p:nvSpPr>
          <p:cNvPr id="15" name="Прямоугольник 14">
            <a:extLst>
              <a:ext uri="{FF2B5EF4-FFF2-40B4-BE49-F238E27FC236}">
                <a16:creationId xmlns:a16="http://schemas.microsoft.com/office/drawing/2014/main" id="{D2DABA11-A31C-4609-8934-ADBCAF0484C7}"/>
              </a:ext>
            </a:extLst>
          </p:cNvPr>
          <p:cNvSpPr/>
          <p:nvPr/>
        </p:nvSpPr>
        <p:spPr>
          <a:xfrm>
            <a:off x="8012070" y="4090018"/>
            <a:ext cx="3509607" cy="707886"/>
          </a:xfrm>
          <a:prstGeom prst="rect">
            <a:avLst/>
          </a:prstGeom>
        </p:spPr>
        <p:txBody>
          <a:bodyPr wrap="square">
            <a:spAutoFit/>
          </a:bodyPr>
          <a:lstStyle/>
          <a:p>
            <a:r>
              <a:rPr lang="ru-RU" sz="2000" dirty="0">
                <a:solidFill>
                  <a:srgbClr val="323638"/>
                </a:solidFill>
                <a:latin typeface="Montserrat" panose="00000500000000000000" pitchFamily="2" charset="-52"/>
              </a:rPr>
              <a:t>ООО «Современные технологии торговли»</a:t>
            </a:r>
          </a:p>
        </p:txBody>
      </p:sp>
      <p:pic>
        <p:nvPicPr>
          <p:cNvPr id="17" name="Рисунок 16">
            <a:extLst>
              <a:ext uri="{FF2B5EF4-FFF2-40B4-BE49-F238E27FC236}">
                <a16:creationId xmlns:a16="http://schemas.microsoft.com/office/drawing/2014/main" id="{F7BA05F0-92CB-4D89-A0FC-67DA70B1C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1038" y="3638750"/>
            <a:ext cx="2243490" cy="341945"/>
          </a:xfrm>
          <a:prstGeom prst="rect">
            <a:avLst/>
          </a:prstGeom>
        </p:spPr>
      </p:pic>
      <p:sp>
        <p:nvSpPr>
          <p:cNvPr id="16" name="Прямоугольник 15">
            <a:extLst>
              <a:ext uri="{FF2B5EF4-FFF2-40B4-BE49-F238E27FC236}">
                <a16:creationId xmlns:a16="http://schemas.microsoft.com/office/drawing/2014/main" id="{90578BCA-2B32-449D-A1FC-B2F0B1D11606}"/>
              </a:ext>
            </a:extLst>
          </p:cNvPr>
          <p:cNvSpPr/>
          <p:nvPr/>
        </p:nvSpPr>
        <p:spPr>
          <a:xfrm>
            <a:off x="371825" y="2940190"/>
            <a:ext cx="2095445" cy="400110"/>
          </a:xfrm>
          <a:prstGeom prst="rect">
            <a:avLst/>
          </a:prstGeom>
        </p:spPr>
        <p:txBody>
          <a:bodyPr wrap="none">
            <a:spAutoFit/>
          </a:bodyPr>
          <a:lstStyle/>
          <a:p>
            <a:r>
              <a:rPr lang="ru-RU" sz="2000" dirty="0">
                <a:solidFill>
                  <a:srgbClr val="323638"/>
                </a:solidFill>
                <a:latin typeface="Montserrat" panose="00000500000000000000" pitchFamily="2" charset="-52"/>
              </a:rPr>
              <a:t>ПРОГРАММЫ</a:t>
            </a:r>
            <a:endParaRPr lang="ru-RU" sz="2000" dirty="0">
              <a:latin typeface="Montserrat" panose="00000500000000000000" pitchFamily="2" charset="-52"/>
            </a:endParaRPr>
          </a:p>
        </p:txBody>
      </p:sp>
      <p:sp>
        <p:nvSpPr>
          <p:cNvPr id="20" name="Прямоугольник 19">
            <a:extLst>
              <a:ext uri="{FF2B5EF4-FFF2-40B4-BE49-F238E27FC236}">
                <a16:creationId xmlns:a16="http://schemas.microsoft.com/office/drawing/2014/main" id="{D0BB8345-5250-4D08-B47A-245057888BAA}"/>
              </a:ext>
            </a:extLst>
          </p:cNvPr>
          <p:cNvSpPr/>
          <p:nvPr/>
        </p:nvSpPr>
        <p:spPr>
          <a:xfrm>
            <a:off x="395223" y="3484915"/>
            <a:ext cx="3712876" cy="1631216"/>
          </a:xfrm>
          <a:prstGeom prst="rect">
            <a:avLst/>
          </a:prstGeom>
        </p:spPr>
        <p:txBody>
          <a:bodyPr wrap="none">
            <a:spAutoFit/>
          </a:bodyPr>
          <a:lstStyle/>
          <a:p>
            <a:r>
              <a:rPr lang="ru-RU" sz="2000" dirty="0">
                <a:solidFill>
                  <a:srgbClr val="323638"/>
                </a:solidFill>
                <a:latin typeface="Montserrat" panose="00000500000000000000" pitchFamily="2" charset="-52"/>
              </a:rPr>
              <a:t>1С:Клиент ЭДО 2.9.15.82*</a:t>
            </a:r>
          </a:p>
          <a:p>
            <a:r>
              <a:rPr lang="ru-RU" sz="2000" dirty="0">
                <a:solidFill>
                  <a:srgbClr val="323638"/>
                </a:solidFill>
                <a:latin typeface="Montserrat" panose="00000500000000000000" pitchFamily="2" charset="-52"/>
              </a:rPr>
              <a:t>1С:Бухгалтерия 3.0.193.19*</a:t>
            </a:r>
          </a:p>
          <a:p>
            <a:r>
              <a:rPr lang="ru-RU" sz="2000" dirty="0">
                <a:solidFill>
                  <a:schemeClr val="bg1">
                    <a:lumMod val="65000"/>
                  </a:schemeClr>
                </a:solidFill>
                <a:latin typeface="Montserrat" panose="00000500000000000000" pitchFamily="2" charset="-52"/>
              </a:rPr>
              <a:t>1С:</a:t>
            </a:r>
            <a:r>
              <a:rPr lang="en-US" sz="2000" dirty="0">
                <a:solidFill>
                  <a:schemeClr val="bg1">
                    <a:lumMod val="65000"/>
                  </a:schemeClr>
                </a:solidFill>
                <a:latin typeface="Montserrat" panose="00000500000000000000" pitchFamily="2" charset="-52"/>
              </a:rPr>
              <a:t>ERP</a:t>
            </a:r>
            <a:r>
              <a:rPr lang="ru-RU" sz="2000" dirty="0">
                <a:solidFill>
                  <a:schemeClr val="bg1">
                    <a:lumMod val="65000"/>
                  </a:schemeClr>
                </a:solidFill>
                <a:latin typeface="Montserrat" panose="00000500000000000000" pitchFamily="2" charset="-52"/>
              </a:rPr>
              <a:t>/УТ/КА</a:t>
            </a:r>
          </a:p>
          <a:p>
            <a:r>
              <a:rPr lang="ru-RU" sz="2000" dirty="0">
                <a:solidFill>
                  <a:schemeClr val="bg1">
                    <a:lumMod val="65000"/>
                  </a:schemeClr>
                </a:solidFill>
                <a:latin typeface="Montserrat" panose="00000500000000000000" pitchFamily="2" charset="-52"/>
              </a:rPr>
              <a:t>1С:УХ</a:t>
            </a:r>
          </a:p>
          <a:p>
            <a:endParaRPr lang="ru-RU" sz="2000" dirty="0">
              <a:latin typeface="Montserrat" panose="00000500000000000000" pitchFamily="2" charset="-52"/>
            </a:endParaRPr>
          </a:p>
        </p:txBody>
      </p:sp>
      <p:sp>
        <p:nvSpPr>
          <p:cNvPr id="21" name="Прямоугольник 20">
            <a:extLst>
              <a:ext uri="{FF2B5EF4-FFF2-40B4-BE49-F238E27FC236}">
                <a16:creationId xmlns:a16="http://schemas.microsoft.com/office/drawing/2014/main" id="{50A5E9C5-4A12-40F5-8C6A-04BF66936E95}"/>
              </a:ext>
            </a:extLst>
          </p:cNvPr>
          <p:cNvSpPr/>
          <p:nvPr/>
        </p:nvSpPr>
        <p:spPr>
          <a:xfrm>
            <a:off x="371825" y="5864622"/>
            <a:ext cx="6157903" cy="615553"/>
          </a:xfrm>
          <a:prstGeom prst="rect">
            <a:avLst/>
          </a:prstGeom>
        </p:spPr>
        <p:txBody>
          <a:bodyPr wrap="square">
            <a:spAutoFit/>
          </a:bodyPr>
          <a:lstStyle/>
          <a:p>
            <a:r>
              <a:rPr lang="ru-RU" sz="1400" b="0" dirty="0">
                <a:solidFill>
                  <a:srgbClr val="323638"/>
                </a:solidFill>
                <a:latin typeface="Montserrat" panose="00000500000000000000" pitchFamily="2" charset="-52"/>
              </a:rPr>
              <a:t>*</a:t>
            </a:r>
            <a:r>
              <a:rPr lang="en-US" sz="1400" b="0" dirty="0">
                <a:solidFill>
                  <a:srgbClr val="323638"/>
                </a:solidFill>
                <a:latin typeface="Montserrat" panose="00000500000000000000" pitchFamily="2" charset="-52"/>
              </a:rPr>
              <a:t> </a:t>
            </a:r>
            <a:r>
              <a:rPr lang="ru-RU" sz="1400" b="0" dirty="0">
                <a:solidFill>
                  <a:srgbClr val="323638"/>
                </a:solidFill>
                <a:latin typeface="Montserrat" panose="00000500000000000000" pitchFamily="2" charset="-52"/>
              </a:rPr>
              <a:t>Программы для пилотного запуска </a:t>
            </a:r>
          </a:p>
          <a:p>
            <a:endParaRPr lang="ru-RU" sz="2000" dirty="0">
              <a:latin typeface="Montserrat" panose="00000500000000000000" pitchFamily="2" charset="-52"/>
            </a:endParaRPr>
          </a:p>
        </p:txBody>
      </p:sp>
    </p:spTree>
    <p:extLst>
      <p:ext uri="{BB962C8B-B14F-4D97-AF65-F5344CB8AC3E}">
        <p14:creationId xmlns:p14="http://schemas.microsoft.com/office/powerpoint/2010/main" val="1664273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F1D55C-A5A7-4A6E-95CB-AD452B32C30E}"/>
              </a:ext>
            </a:extLst>
          </p:cNvPr>
          <p:cNvSpPr>
            <a:spLocks noGrp="1" noChangeArrowheads="1"/>
          </p:cNvSpPr>
          <p:nvPr>
            <p:ph type="title"/>
          </p:nvPr>
        </p:nvSpPr>
        <p:spPr>
          <a:xfrm>
            <a:off x="2312987" y="107950"/>
            <a:ext cx="6040337"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ДОКУМЕНТЫ В ТЭДО</a:t>
            </a:r>
          </a:p>
        </p:txBody>
      </p:sp>
      <p:sp>
        <p:nvSpPr>
          <p:cNvPr id="5" name="Google Shape;149;p25">
            <a:extLst>
              <a:ext uri="{FF2B5EF4-FFF2-40B4-BE49-F238E27FC236}">
                <a16:creationId xmlns:a16="http://schemas.microsoft.com/office/drawing/2014/main" id="{CA7F3603-68CE-4BE4-AA3F-D5AC84497B7F}"/>
              </a:ext>
            </a:extLst>
          </p:cNvPr>
          <p:cNvSpPr/>
          <p:nvPr/>
        </p:nvSpPr>
        <p:spPr>
          <a:xfrm>
            <a:off x="364240" y="1439887"/>
            <a:ext cx="5180773" cy="467992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TextBox 5">
            <a:extLst>
              <a:ext uri="{FF2B5EF4-FFF2-40B4-BE49-F238E27FC236}">
                <a16:creationId xmlns:a16="http://schemas.microsoft.com/office/drawing/2014/main" id="{DB7F5E22-966B-4FB5-AC6C-17F338539886}"/>
              </a:ext>
            </a:extLst>
          </p:cNvPr>
          <p:cNvSpPr txBox="1"/>
          <p:nvPr/>
        </p:nvSpPr>
        <p:spPr>
          <a:xfrm>
            <a:off x="508423" y="2041787"/>
            <a:ext cx="5036590" cy="3862596"/>
          </a:xfrm>
          <a:prstGeom prst="rect">
            <a:avLst/>
          </a:prstGeom>
          <a:noFill/>
        </p:spPr>
        <p:txBody>
          <a:bodyPr wrap="square" rtlCol="0">
            <a:spAutoFit/>
          </a:bodyPr>
          <a:lstStyle/>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УПД(с функцией СЧФДОП)</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по формату приказа ФНС</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 ЕД-7-26/970@</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УКД(с функциями КСЧФДИС</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и ДИС) по формату приказа ФНС № ЕД-7-26/736@</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Неформализованные документы (договоры, счета, дополнительные соглашения</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и т. д.)</a:t>
            </a:r>
          </a:p>
          <a:p>
            <a:pPr marL="342900" indent="-342900">
              <a:spcAft>
                <a:spcPts val="1000"/>
              </a:spcAft>
              <a:buClr>
                <a:srgbClr val="C00000"/>
              </a:buClr>
              <a:buFont typeface="Futura PT Demi" panose="020B0702020204020303" pitchFamily="34" charset="0"/>
              <a:buChar char="»"/>
            </a:pPr>
            <a:r>
              <a:rPr lang="ru-RU" sz="2000" dirty="0">
                <a:solidFill>
                  <a:schemeClr val="bg1">
                    <a:lumMod val="75000"/>
                  </a:schemeClr>
                </a:solidFill>
                <a:latin typeface="Montserrat" panose="00000500000000000000" pitchFamily="2" charset="-52"/>
              </a:rPr>
              <a:t>ТОРГ-2 (в разработке)</a:t>
            </a:r>
          </a:p>
        </p:txBody>
      </p:sp>
      <p:sp>
        <p:nvSpPr>
          <p:cNvPr id="7" name="Google Shape;149;p25">
            <a:extLst>
              <a:ext uri="{FF2B5EF4-FFF2-40B4-BE49-F238E27FC236}">
                <a16:creationId xmlns:a16="http://schemas.microsoft.com/office/drawing/2014/main" id="{296D92D6-A1E2-48E9-9195-8BBBA6B03C84}"/>
              </a:ext>
            </a:extLst>
          </p:cNvPr>
          <p:cNvSpPr/>
          <p:nvPr/>
        </p:nvSpPr>
        <p:spPr>
          <a:xfrm>
            <a:off x="6121400" y="1439887"/>
            <a:ext cx="5180773" cy="467992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TextBox 7">
            <a:extLst>
              <a:ext uri="{FF2B5EF4-FFF2-40B4-BE49-F238E27FC236}">
                <a16:creationId xmlns:a16="http://schemas.microsoft.com/office/drawing/2014/main" id="{91A9A656-8E63-43CD-8157-D9600D6D81E1}"/>
              </a:ext>
            </a:extLst>
          </p:cNvPr>
          <p:cNvSpPr txBox="1"/>
          <p:nvPr/>
        </p:nvSpPr>
        <p:spPr>
          <a:xfrm>
            <a:off x="6108213" y="1897771"/>
            <a:ext cx="4667821" cy="3426579"/>
          </a:xfrm>
          <a:prstGeom prst="rect">
            <a:avLst/>
          </a:prstGeom>
          <a:noFill/>
        </p:spPr>
        <p:txBody>
          <a:bodyPr wrap="square" rtlCol="0">
            <a:spAutoFit/>
          </a:bodyPr>
          <a:lstStyle/>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Товарная накладная РБ по формату, утвержденному Постановлением Республики Беларусь</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от 18.12.2023 № 9/75/35/26</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Неформализованные документы (договоры, счета, дополнительные соглашения и т. д.)</a:t>
            </a:r>
          </a:p>
          <a:p>
            <a:pPr marL="342900" indent="-342900">
              <a:spcAft>
                <a:spcPts val="1000"/>
              </a:spcAft>
              <a:buClr>
                <a:srgbClr val="C00000"/>
              </a:buClr>
              <a:buFont typeface="Futura PT Demi" panose="020B0702020204020303" pitchFamily="34" charset="0"/>
              <a:buChar char="»"/>
            </a:pPr>
            <a:endParaRPr lang="ru-RU" sz="2000" dirty="0">
              <a:solidFill>
                <a:schemeClr val="tx1"/>
              </a:solidFill>
              <a:latin typeface="Montserrat" panose="00000500000000000000" pitchFamily="2" charset="-52"/>
            </a:endParaRPr>
          </a:p>
        </p:txBody>
      </p:sp>
      <p:pic>
        <p:nvPicPr>
          <p:cNvPr id="3" name="Рисунок 2">
            <a:extLst>
              <a:ext uri="{FF2B5EF4-FFF2-40B4-BE49-F238E27FC236}">
                <a16:creationId xmlns:a16="http://schemas.microsoft.com/office/drawing/2014/main" id="{C9D47E29-4929-4E6A-97C6-7A789EC19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01" y="1439887"/>
            <a:ext cx="629010" cy="629010"/>
          </a:xfrm>
          <a:prstGeom prst="rect">
            <a:avLst/>
          </a:prstGeom>
        </p:spPr>
      </p:pic>
      <p:pic>
        <p:nvPicPr>
          <p:cNvPr id="10" name="Рисунок 9">
            <a:extLst>
              <a:ext uri="{FF2B5EF4-FFF2-40B4-BE49-F238E27FC236}">
                <a16:creationId xmlns:a16="http://schemas.microsoft.com/office/drawing/2014/main" id="{2AEB9CD0-9A7F-4DA9-B5F6-1889AB5C6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995" y="1411603"/>
            <a:ext cx="630000" cy="630000"/>
          </a:xfrm>
          <a:prstGeom prst="rect">
            <a:avLst/>
          </a:prstGeom>
        </p:spPr>
      </p:pic>
    </p:spTree>
    <p:extLst>
      <p:ext uri="{BB962C8B-B14F-4D97-AF65-F5344CB8AC3E}">
        <p14:creationId xmlns:p14="http://schemas.microsoft.com/office/powerpoint/2010/main" val="1847499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02AC56CB-F93C-46D9-8509-E4FC47E36B78}"/>
              </a:ext>
            </a:extLst>
          </p:cNvPr>
          <p:cNvSpPr txBox="1">
            <a:spLocks/>
          </p:cNvSpPr>
          <p:nvPr/>
        </p:nvSpPr>
        <p:spPr>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pPr marL="0" lvl="1"/>
            <a:r>
              <a:rPr lang="ru-RU" altLang="ru-RU" sz="2800" b="0" kern="1200" dirty="0">
                <a:latin typeface="Montserrat ExtraBold" panose="00000900000000000000" pitchFamily="2" charset="-52"/>
                <a:ea typeface="+mj-ea"/>
                <a:cs typeface="+mj-cs"/>
              </a:rPr>
              <a:t>ДОКУМЕНТЫ РБ</a:t>
            </a:r>
          </a:p>
        </p:txBody>
      </p:sp>
      <p:pic>
        <p:nvPicPr>
          <p:cNvPr id="5" name="Рисунок 4">
            <a:extLst>
              <a:ext uri="{FF2B5EF4-FFF2-40B4-BE49-F238E27FC236}">
                <a16:creationId xmlns:a16="http://schemas.microsoft.com/office/drawing/2014/main" id="{F6C11C38-A64B-4217-9B6A-AB96F6BC2B75}"/>
              </a:ext>
            </a:extLst>
          </p:cNvPr>
          <p:cNvPicPr>
            <a:picLocks noChangeAspect="1"/>
          </p:cNvPicPr>
          <p:nvPr/>
        </p:nvPicPr>
        <p:blipFill>
          <a:blip r:embed="rId3"/>
          <a:stretch>
            <a:fillRect/>
          </a:stretch>
        </p:blipFill>
        <p:spPr>
          <a:xfrm>
            <a:off x="1386794" y="1130300"/>
            <a:ext cx="8748488" cy="5223826"/>
          </a:xfrm>
          <a:prstGeom prst="roundRect">
            <a:avLst>
              <a:gd name="adj" fmla="val 7352"/>
            </a:avLst>
          </a:prstGeom>
        </p:spPr>
      </p:pic>
    </p:spTree>
    <p:extLst>
      <p:ext uri="{BB962C8B-B14F-4D97-AF65-F5344CB8AC3E}">
        <p14:creationId xmlns:p14="http://schemas.microsoft.com/office/powerpoint/2010/main" val="3508747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0ADC7F52-78EB-42AC-A3DC-4EA8E3848304}"/>
              </a:ext>
            </a:extLst>
          </p:cNvPr>
          <p:cNvSpPr txBox="1">
            <a:spLocks/>
          </p:cNvSpPr>
          <p:nvPr/>
        </p:nvSpPr>
        <p:spPr>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pPr marL="0" lvl="1"/>
            <a:r>
              <a:rPr lang="ru-RU" altLang="ru-RU" sz="2800" b="0" dirty="0">
                <a:latin typeface="Montserrat ExtraBold" panose="00000900000000000000" pitchFamily="2" charset="-52"/>
                <a:ea typeface="+mj-ea"/>
                <a:cs typeface="+mj-cs"/>
              </a:rPr>
              <a:t>ПРОВЕРКА ЭП</a:t>
            </a:r>
            <a:endParaRPr lang="ru-RU" altLang="ru-RU" sz="2800" b="0" kern="1200" dirty="0">
              <a:latin typeface="Montserrat ExtraBold" panose="00000900000000000000" pitchFamily="2" charset="-52"/>
              <a:ea typeface="+mj-ea"/>
              <a:cs typeface="+mj-cs"/>
            </a:endParaRPr>
          </a:p>
        </p:txBody>
      </p:sp>
      <p:pic>
        <p:nvPicPr>
          <p:cNvPr id="3" name="Рисунок 2">
            <a:extLst>
              <a:ext uri="{FF2B5EF4-FFF2-40B4-BE49-F238E27FC236}">
                <a16:creationId xmlns:a16="http://schemas.microsoft.com/office/drawing/2014/main" id="{0ED3791A-CD96-443F-8F98-DB04D26A949F}"/>
              </a:ext>
            </a:extLst>
          </p:cNvPr>
          <p:cNvPicPr>
            <a:picLocks noChangeAspect="1"/>
          </p:cNvPicPr>
          <p:nvPr/>
        </p:nvPicPr>
        <p:blipFill>
          <a:blip r:embed="rId3"/>
          <a:stretch>
            <a:fillRect/>
          </a:stretch>
        </p:blipFill>
        <p:spPr>
          <a:xfrm>
            <a:off x="6607156" y="654493"/>
            <a:ext cx="4554481" cy="5595505"/>
          </a:xfrm>
          <a:prstGeom prst="roundRect">
            <a:avLst>
              <a:gd name="adj" fmla="val 7352"/>
            </a:avLst>
          </a:prstGeom>
        </p:spPr>
      </p:pic>
      <p:sp>
        <p:nvSpPr>
          <p:cNvPr id="4" name="Google Shape;149;p25">
            <a:extLst>
              <a:ext uri="{FF2B5EF4-FFF2-40B4-BE49-F238E27FC236}">
                <a16:creationId xmlns:a16="http://schemas.microsoft.com/office/drawing/2014/main" id="{28068B95-7630-4BA2-A13B-F3ABF9F5500E}"/>
              </a:ext>
            </a:extLst>
          </p:cNvPr>
          <p:cNvSpPr/>
          <p:nvPr/>
        </p:nvSpPr>
        <p:spPr>
          <a:xfrm>
            <a:off x="364240" y="1439887"/>
            <a:ext cx="5180773" cy="467992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TextBox 4">
            <a:extLst>
              <a:ext uri="{FF2B5EF4-FFF2-40B4-BE49-F238E27FC236}">
                <a16:creationId xmlns:a16="http://schemas.microsoft.com/office/drawing/2014/main" id="{4E3FBA56-9101-43A3-9527-15150D5ECB1E}"/>
              </a:ext>
            </a:extLst>
          </p:cNvPr>
          <p:cNvSpPr txBox="1"/>
          <p:nvPr/>
        </p:nvSpPr>
        <p:spPr>
          <a:xfrm>
            <a:off x="508423" y="1897771"/>
            <a:ext cx="4667821" cy="3554819"/>
          </a:xfrm>
          <a:prstGeom prst="rect">
            <a:avLst/>
          </a:prstGeom>
          <a:noFill/>
        </p:spPr>
        <p:txBody>
          <a:bodyPr wrap="square" rtlCol="0">
            <a:spAutoFit/>
          </a:bodyPr>
          <a:lstStyle/>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Для пользователей 1С</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в качестве ДТС выступает УЦ НПЦ 1С</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ДТС обеспечивает юридическую значимость ЭП нерезидента</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ДТС проводит проверку ЭП</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и выдает квитанцию</a:t>
            </a:r>
          </a:p>
          <a:p>
            <a:pPr marL="342900" indent="-342900">
              <a:spcAft>
                <a:spcPts val="1000"/>
              </a:spcAft>
              <a:buClr>
                <a:srgbClr val="C00000"/>
              </a:buClr>
              <a:buFont typeface="Futura PT Demi" panose="020B0702020204020303" pitchFamily="34" charset="0"/>
              <a:buChar char="»"/>
            </a:pPr>
            <a:r>
              <a:rPr lang="ru-RU" sz="2000" dirty="0">
                <a:solidFill>
                  <a:schemeClr val="tx1"/>
                </a:solidFill>
                <a:latin typeface="Montserrat" panose="00000500000000000000" pitchFamily="2" charset="-52"/>
              </a:rPr>
              <a:t>Аналогичную процедуру проводит ДТС на стороне РБ</a:t>
            </a:r>
          </a:p>
        </p:txBody>
      </p:sp>
    </p:spTree>
    <p:extLst>
      <p:ext uri="{BB962C8B-B14F-4D97-AF65-F5344CB8AC3E}">
        <p14:creationId xmlns:p14="http://schemas.microsoft.com/office/powerpoint/2010/main" val="3875491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3A173ED3-E803-4C61-8AC3-DAE4102F627C}"/>
              </a:ext>
            </a:extLst>
          </p:cNvPr>
          <p:cNvSpPr txBox="1">
            <a:spLocks/>
          </p:cNvSpPr>
          <p:nvPr/>
        </p:nvSpPr>
        <p:spPr>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pPr marL="0" lvl="1"/>
            <a:r>
              <a:rPr lang="ru-RU" altLang="ru-RU" sz="2800" b="0" dirty="0">
                <a:latin typeface="Montserrat ExtraBold" panose="00000900000000000000" pitchFamily="2" charset="-52"/>
                <a:ea typeface="+mj-ea"/>
                <a:cs typeface="+mj-cs"/>
              </a:rPr>
              <a:t>ИТОГИ</a:t>
            </a:r>
            <a:endParaRPr lang="ru-RU" altLang="ru-RU" sz="2800" b="0" kern="1200" dirty="0">
              <a:latin typeface="Montserrat ExtraBold" panose="00000900000000000000" pitchFamily="2" charset="-52"/>
              <a:ea typeface="+mj-ea"/>
              <a:cs typeface="+mj-cs"/>
            </a:endParaRPr>
          </a:p>
        </p:txBody>
      </p:sp>
      <p:sp>
        <p:nvSpPr>
          <p:cNvPr id="3" name="Овал 2">
            <a:extLst>
              <a:ext uri="{FF2B5EF4-FFF2-40B4-BE49-F238E27FC236}">
                <a16:creationId xmlns:a16="http://schemas.microsoft.com/office/drawing/2014/main" id="{3C609921-7A12-4F3F-8566-CDC7509D87FA}"/>
              </a:ext>
            </a:extLst>
          </p:cNvPr>
          <p:cNvSpPr/>
          <p:nvPr/>
        </p:nvSpPr>
        <p:spPr>
          <a:xfrm>
            <a:off x="293878" y="4104475"/>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Вышка сотовой связи контур">
            <a:extLst>
              <a:ext uri="{FF2B5EF4-FFF2-40B4-BE49-F238E27FC236}">
                <a16:creationId xmlns:a16="http://schemas.microsoft.com/office/drawing/2014/main" id="{6E5CFFB0-B313-416D-9D3E-91A026CB9C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440" y="4473854"/>
            <a:ext cx="914400" cy="914400"/>
          </a:xfrm>
          <a:prstGeom prst="rect">
            <a:avLst/>
          </a:prstGeom>
        </p:spPr>
      </p:pic>
      <p:sp>
        <p:nvSpPr>
          <p:cNvPr id="5" name="Овал 4">
            <a:extLst>
              <a:ext uri="{FF2B5EF4-FFF2-40B4-BE49-F238E27FC236}">
                <a16:creationId xmlns:a16="http://schemas.microsoft.com/office/drawing/2014/main" id="{73F9096F-DC3E-4D6B-B571-50E54B05847B}"/>
              </a:ext>
            </a:extLst>
          </p:cNvPr>
          <p:cNvSpPr/>
          <p:nvPr/>
        </p:nvSpPr>
        <p:spPr>
          <a:xfrm>
            <a:off x="5734094" y="1652694"/>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Комментарий &quot;Нравится&quot; контур">
            <a:extLst>
              <a:ext uri="{FF2B5EF4-FFF2-40B4-BE49-F238E27FC236}">
                <a16:creationId xmlns:a16="http://schemas.microsoft.com/office/drawing/2014/main" id="{282E6EF2-867A-4C24-BEF6-930B2900BC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7607" y="2022073"/>
            <a:ext cx="914400" cy="914400"/>
          </a:xfrm>
          <a:prstGeom prst="rect">
            <a:avLst/>
          </a:prstGeom>
        </p:spPr>
      </p:pic>
      <p:sp>
        <p:nvSpPr>
          <p:cNvPr id="7" name="Овал 6">
            <a:extLst>
              <a:ext uri="{FF2B5EF4-FFF2-40B4-BE49-F238E27FC236}">
                <a16:creationId xmlns:a16="http://schemas.microsoft.com/office/drawing/2014/main" id="{C3FED949-3987-48B2-9B4C-D8A02195D112}"/>
              </a:ext>
            </a:extLst>
          </p:cNvPr>
          <p:cNvSpPr/>
          <p:nvPr/>
        </p:nvSpPr>
        <p:spPr>
          <a:xfrm>
            <a:off x="293878" y="1634779"/>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DE30E089-2418-40E0-B203-60E87BB7A346}"/>
              </a:ext>
            </a:extLst>
          </p:cNvPr>
          <p:cNvSpPr txBox="1"/>
          <p:nvPr/>
        </p:nvSpPr>
        <p:spPr>
          <a:xfrm>
            <a:off x="2088028" y="2286317"/>
            <a:ext cx="2518638" cy="400110"/>
          </a:xfrm>
          <a:prstGeom prst="rect">
            <a:avLst/>
          </a:prstGeom>
          <a:noFill/>
        </p:spPr>
        <p:txBody>
          <a:bodyPr wrap="none" rtlCol="0">
            <a:spAutoFit/>
          </a:bodyPr>
          <a:lstStyle/>
          <a:p>
            <a:r>
              <a:rPr lang="ru-RU" sz="2000" b="1" dirty="0">
                <a:solidFill>
                  <a:schemeClr val="tx1"/>
                </a:solidFill>
                <a:latin typeface="Montserrat" panose="00000500000000000000" pitchFamily="2" charset="-52"/>
              </a:rPr>
              <a:t>Операторы ЭДО</a:t>
            </a:r>
          </a:p>
        </p:txBody>
      </p:sp>
      <p:sp>
        <p:nvSpPr>
          <p:cNvPr id="11" name="TextBox 10">
            <a:extLst>
              <a:ext uri="{FF2B5EF4-FFF2-40B4-BE49-F238E27FC236}">
                <a16:creationId xmlns:a16="http://schemas.microsoft.com/office/drawing/2014/main" id="{191D1E1E-49CA-4DA8-A598-986DD6D7FBAE}"/>
              </a:ext>
            </a:extLst>
          </p:cNvPr>
          <p:cNvSpPr txBox="1"/>
          <p:nvPr/>
        </p:nvSpPr>
        <p:spPr>
          <a:xfrm>
            <a:off x="2033222" y="4808535"/>
            <a:ext cx="2105063" cy="400110"/>
          </a:xfrm>
          <a:prstGeom prst="rect">
            <a:avLst/>
          </a:prstGeom>
          <a:noFill/>
        </p:spPr>
        <p:txBody>
          <a:bodyPr wrap="none" rtlCol="0">
            <a:spAutoFit/>
          </a:bodyPr>
          <a:lstStyle>
            <a:defPPr>
              <a:defRPr lang="en-US"/>
            </a:defPPr>
            <a:lvl1pPr>
              <a:defRPr sz="2000">
                <a:solidFill>
                  <a:schemeClr val="tx1"/>
                </a:solidFill>
                <a:latin typeface="Montserrat" panose="00000500000000000000" pitchFamily="2" charset="-52"/>
              </a:defRPr>
            </a:lvl1pPr>
          </a:lstStyle>
          <a:p>
            <a:r>
              <a:rPr lang="ru-RU" dirty="0"/>
              <a:t>Особенности</a:t>
            </a:r>
          </a:p>
        </p:txBody>
      </p:sp>
      <p:sp>
        <p:nvSpPr>
          <p:cNvPr id="12" name="Овал 11">
            <a:extLst>
              <a:ext uri="{FF2B5EF4-FFF2-40B4-BE49-F238E27FC236}">
                <a16:creationId xmlns:a16="http://schemas.microsoft.com/office/drawing/2014/main" id="{7DD3FEF0-EBE1-4484-BE7F-FA79626975AB}"/>
              </a:ext>
            </a:extLst>
          </p:cNvPr>
          <p:cNvSpPr/>
          <p:nvPr/>
        </p:nvSpPr>
        <p:spPr>
          <a:xfrm>
            <a:off x="1332789" y="3981591"/>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C5327B7C-4B62-4C60-98B8-6A486E187AD7}"/>
              </a:ext>
            </a:extLst>
          </p:cNvPr>
          <p:cNvSpPr/>
          <p:nvPr/>
        </p:nvSpPr>
        <p:spPr>
          <a:xfrm>
            <a:off x="6755408" y="1529714"/>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57209752-2128-4961-AEA9-CF4564354C95}"/>
              </a:ext>
            </a:extLst>
          </p:cNvPr>
          <p:cNvSpPr/>
          <p:nvPr/>
        </p:nvSpPr>
        <p:spPr>
          <a:xfrm>
            <a:off x="1318817" y="1511895"/>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030A6FFD-9DE3-40E3-BDDC-CC1B0CFE27E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0457" y="4571054"/>
            <a:ext cx="720000" cy="720000"/>
          </a:xfrm>
          <a:prstGeom prst="rect">
            <a:avLst/>
          </a:prstGeom>
        </p:spPr>
      </p:pic>
      <p:pic>
        <p:nvPicPr>
          <p:cNvPr id="19" name="Рисунок 18">
            <a:extLst>
              <a:ext uri="{FF2B5EF4-FFF2-40B4-BE49-F238E27FC236}">
                <a16:creationId xmlns:a16="http://schemas.microsoft.com/office/drawing/2014/main" id="{F3633C97-731B-462E-9DF7-36B321D50E0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60457" y="2101358"/>
            <a:ext cx="720000" cy="720000"/>
          </a:xfrm>
          <a:prstGeom prst="rect">
            <a:avLst/>
          </a:prstGeom>
        </p:spPr>
      </p:pic>
      <p:sp>
        <p:nvSpPr>
          <p:cNvPr id="20" name="TextBox 19">
            <a:extLst>
              <a:ext uri="{FF2B5EF4-FFF2-40B4-BE49-F238E27FC236}">
                <a16:creationId xmlns:a16="http://schemas.microsoft.com/office/drawing/2014/main" id="{1D623DBE-9692-4E15-AFB2-EA8E4664E2A5}"/>
              </a:ext>
            </a:extLst>
          </p:cNvPr>
          <p:cNvSpPr txBox="1"/>
          <p:nvPr/>
        </p:nvSpPr>
        <p:spPr>
          <a:xfrm>
            <a:off x="2082984" y="2694821"/>
            <a:ext cx="2422800" cy="584775"/>
          </a:xfrm>
          <a:prstGeom prst="rect">
            <a:avLst/>
          </a:prstGeom>
          <a:noFill/>
        </p:spPr>
        <p:txBody>
          <a:bodyPr wrap="square" rtlCol="0">
            <a:spAutoFit/>
          </a:bodyPr>
          <a:lstStyle/>
          <a:p>
            <a:r>
              <a:rPr lang="ru-RU" sz="1600" b="0" dirty="0">
                <a:solidFill>
                  <a:schemeClr val="tx1"/>
                </a:solidFill>
                <a:latin typeface="Montserrat" panose="00000500000000000000" pitchFamily="2" charset="-52"/>
              </a:rPr>
              <a:t>РФ - Калуга Астрал</a:t>
            </a:r>
          </a:p>
          <a:p>
            <a:r>
              <a:rPr lang="ru-RU" sz="1600" b="0" dirty="0">
                <a:solidFill>
                  <a:schemeClr val="tx1"/>
                </a:solidFill>
                <a:latin typeface="Montserrat" panose="00000500000000000000" pitchFamily="2" charset="-52"/>
              </a:rPr>
              <a:t>РБ - СТТ</a:t>
            </a:r>
          </a:p>
        </p:txBody>
      </p:sp>
      <p:sp>
        <p:nvSpPr>
          <p:cNvPr id="21" name="TextBox 20">
            <a:extLst>
              <a:ext uri="{FF2B5EF4-FFF2-40B4-BE49-F238E27FC236}">
                <a16:creationId xmlns:a16="http://schemas.microsoft.com/office/drawing/2014/main" id="{533F5C8B-72EA-46EF-8CEB-A6F560B0E2A3}"/>
              </a:ext>
            </a:extLst>
          </p:cNvPr>
          <p:cNvSpPr txBox="1"/>
          <p:nvPr/>
        </p:nvSpPr>
        <p:spPr>
          <a:xfrm>
            <a:off x="2060196" y="5201674"/>
            <a:ext cx="2736905" cy="1077218"/>
          </a:xfrm>
          <a:prstGeom prst="rect">
            <a:avLst/>
          </a:prstGeom>
          <a:noFill/>
        </p:spPr>
        <p:txBody>
          <a:bodyPr wrap="square" rtlCol="0">
            <a:spAutoFit/>
          </a:bodyPr>
          <a:lstStyle/>
          <a:p>
            <a:r>
              <a:rPr lang="ru-RU" sz="1600" b="0" dirty="0">
                <a:solidFill>
                  <a:schemeClr val="tx1"/>
                </a:solidFill>
                <a:latin typeface="Montserrat" panose="00000500000000000000" pitchFamily="2" charset="-52"/>
              </a:rPr>
              <a:t>Приглашения</a:t>
            </a:r>
          </a:p>
          <a:p>
            <a:r>
              <a:rPr lang="ru-RU" sz="1600" b="0" dirty="0">
                <a:solidFill>
                  <a:schemeClr val="tx1"/>
                </a:solidFill>
                <a:latin typeface="Montserrat" panose="00000500000000000000" pitchFamily="2" charset="-52"/>
              </a:rPr>
              <a:t>Новые виды документов</a:t>
            </a:r>
          </a:p>
          <a:p>
            <a:r>
              <a:rPr lang="ru-RU" sz="1600" b="0" dirty="0">
                <a:solidFill>
                  <a:schemeClr val="tx1"/>
                </a:solidFill>
                <a:latin typeface="Montserrat" panose="00000500000000000000" pitchFamily="2" charset="-52"/>
              </a:rPr>
              <a:t>Проверка ДТС</a:t>
            </a:r>
          </a:p>
        </p:txBody>
      </p:sp>
      <p:sp>
        <p:nvSpPr>
          <p:cNvPr id="24" name="Овал 23">
            <a:extLst>
              <a:ext uri="{FF2B5EF4-FFF2-40B4-BE49-F238E27FC236}">
                <a16:creationId xmlns:a16="http://schemas.microsoft.com/office/drawing/2014/main" id="{70636835-A9BF-49C2-9B8E-3B4463ECA7FD}"/>
              </a:ext>
            </a:extLst>
          </p:cNvPr>
          <p:cNvSpPr/>
          <p:nvPr/>
        </p:nvSpPr>
        <p:spPr>
          <a:xfrm>
            <a:off x="5734094" y="4162184"/>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descr="Вышка сотовой связи контур">
            <a:extLst>
              <a:ext uri="{FF2B5EF4-FFF2-40B4-BE49-F238E27FC236}">
                <a16:creationId xmlns:a16="http://schemas.microsoft.com/office/drawing/2014/main" id="{A116BE6C-BE54-4D8F-AFD2-10880A15FE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6656" y="4531563"/>
            <a:ext cx="914400" cy="914400"/>
          </a:xfrm>
          <a:prstGeom prst="rect">
            <a:avLst/>
          </a:prstGeom>
        </p:spPr>
      </p:pic>
      <p:sp>
        <p:nvSpPr>
          <p:cNvPr id="26" name="TextBox 25">
            <a:extLst>
              <a:ext uri="{FF2B5EF4-FFF2-40B4-BE49-F238E27FC236}">
                <a16:creationId xmlns:a16="http://schemas.microsoft.com/office/drawing/2014/main" id="{6A5F4193-50CB-4711-8917-EDA34B9D465D}"/>
              </a:ext>
            </a:extLst>
          </p:cNvPr>
          <p:cNvSpPr txBox="1"/>
          <p:nvPr/>
        </p:nvSpPr>
        <p:spPr>
          <a:xfrm>
            <a:off x="7501269" y="4808535"/>
            <a:ext cx="3206327" cy="400110"/>
          </a:xfrm>
          <a:prstGeom prst="rect">
            <a:avLst/>
          </a:prstGeom>
          <a:noFill/>
        </p:spPr>
        <p:txBody>
          <a:bodyPr wrap="none" rtlCol="0">
            <a:spAutoFit/>
          </a:bodyPr>
          <a:lstStyle>
            <a:defPPr>
              <a:defRPr lang="en-US"/>
            </a:defPPr>
            <a:lvl1pPr>
              <a:defRPr sz="2000">
                <a:solidFill>
                  <a:schemeClr val="tx1"/>
                </a:solidFill>
                <a:latin typeface="Montserrat" panose="00000500000000000000" pitchFamily="2" charset="-52"/>
              </a:defRPr>
            </a:lvl1pPr>
          </a:lstStyle>
          <a:p>
            <a:r>
              <a:rPr lang="ru-RU" dirty="0"/>
              <a:t>Приглашаем пилоты</a:t>
            </a:r>
          </a:p>
        </p:txBody>
      </p:sp>
      <p:sp>
        <p:nvSpPr>
          <p:cNvPr id="27" name="Овал 26">
            <a:extLst>
              <a:ext uri="{FF2B5EF4-FFF2-40B4-BE49-F238E27FC236}">
                <a16:creationId xmlns:a16="http://schemas.microsoft.com/office/drawing/2014/main" id="{1D108C5A-9F28-4463-A846-A8934823E0E7}"/>
              </a:ext>
            </a:extLst>
          </p:cNvPr>
          <p:cNvSpPr/>
          <p:nvPr/>
        </p:nvSpPr>
        <p:spPr>
          <a:xfrm>
            <a:off x="6773005" y="4039300"/>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id="{00B6716F-3AB3-4C3F-BE44-3D5256223C7E}"/>
              </a:ext>
            </a:extLst>
          </p:cNvPr>
          <p:cNvSpPr txBox="1"/>
          <p:nvPr/>
        </p:nvSpPr>
        <p:spPr>
          <a:xfrm>
            <a:off x="7528244" y="5201674"/>
            <a:ext cx="3206326" cy="830997"/>
          </a:xfrm>
          <a:prstGeom prst="rect">
            <a:avLst/>
          </a:prstGeom>
          <a:noFill/>
        </p:spPr>
        <p:txBody>
          <a:bodyPr wrap="square" rtlCol="0">
            <a:spAutoFit/>
          </a:bodyPr>
          <a:lstStyle/>
          <a:p>
            <a:r>
              <a:rPr lang="ru-RU" sz="1600" b="0" dirty="0">
                <a:solidFill>
                  <a:schemeClr val="tx1"/>
                </a:solidFill>
                <a:latin typeface="Montserrat" panose="00000500000000000000" pitchFamily="2" charset="-52"/>
              </a:rPr>
              <a:t>Запрос на </a:t>
            </a:r>
            <a:r>
              <a:rPr lang="en-US" sz="1600" b="0" dirty="0">
                <a:solidFill>
                  <a:schemeClr val="tx1"/>
                </a:solidFill>
                <a:latin typeface="Montserrat" panose="00000500000000000000" pitchFamily="2" charset="-52"/>
              </a:rPr>
              <a:t>doc@1c</a:t>
            </a:r>
            <a:r>
              <a:rPr lang="ru-RU" sz="1600" b="0" dirty="0">
                <a:solidFill>
                  <a:schemeClr val="tx1"/>
                </a:solidFill>
                <a:latin typeface="Montserrat" panose="00000500000000000000" pitchFamily="2" charset="-52"/>
              </a:rPr>
              <a:t>.</a:t>
            </a:r>
            <a:r>
              <a:rPr lang="en-US" sz="1600" b="0" dirty="0" err="1">
                <a:solidFill>
                  <a:schemeClr val="tx1"/>
                </a:solidFill>
                <a:latin typeface="Montserrat" panose="00000500000000000000" pitchFamily="2" charset="-52"/>
              </a:rPr>
              <a:t>ru</a:t>
            </a:r>
            <a:endParaRPr lang="ru-RU" sz="1600" b="0" dirty="0">
              <a:solidFill>
                <a:schemeClr val="tx1"/>
              </a:solidFill>
              <a:latin typeface="Montserrat" panose="00000500000000000000" pitchFamily="2" charset="-52"/>
            </a:endParaRPr>
          </a:p>
          <a:p>
            <a:r>
              <a:rPr lang="ru-RU" sz="1600" b="0" dirty="0">
                <a:solidFill>
                  <a:schemeClr val="tx1"/>
                </a:solidFill>
                <a:latin typeface="Montserrat" panose="00000500000000000000" pitchFamily="2" charset="-52"/>
              </a:rPr>
              <a:t>Информация о Вас</a:t>
            </a:r>
            <a:br>
              <a:rPr lang="ru-RU" sz="1600" b="0" dirty="0">
                <a:solidFill>
                  <a:schemeClr val="tx1"/>
                </a:solidFill>
                <a:latin typeface="Montserrat" panose="00000500000000000000" pitchFamily="2" charset="-52"/>
              </a:rPr>
            </a:br>
            <a:r>
              <a:rPr lang="ru-RU" sz="1600" b="0" dirty="0">
                <a:solidFill>
                  <a:schemeClr val="tx1"/>
                </a:solidFill>
                <a:latin typeface="Montserrat" panose="00000500000000000000" pitchFamily="2" charset="-52"/>
              </a:rPr>
              <a:t>и контрагенте из РБ</a:t>
            </a:r>
          </a:p>
        </p:txBody>
      </p:sp>
      <p:pic>
        <p:nvPicPr>
          <p:cNvPr id="23" name="Рисунок 22">
            <a:extLst>
              <a:ext uri="{FF2B5EF4-FFF2-40B4-BE49-F238E27FC236}">
                <a16:creationId xmlns:a16="http://schemas.microsoft.com/office/drawing/2014/main" id="{91245A7C-0459-4BFD-983C-5EFE67DFCFD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200673" y="4628763"/>
            <a:ext cx="720000" cy="720000"/>
          </a:xfrm>
          <a:prstGeom prst="rect">
            <a:avLst/>
          </a:prstGeom>
        </p:spPr>
      </p:pic>
      <p:pic>
        <p:nvPicPr>
          <p:cNvPr id="31" name="Рисунок 30">
            <a:extLst>
              <a:ext uri="{FF2B5EF4-FFF2-40B4-BE49-F238E27FC236}">
                <a16:creationId xmlns:a16="http://schemas.microsoft.com/office/drawing/2014/main" id="{CA8A7A44-3854-4D4A-8B88-28D73B65979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200673" y="2119273"/>
            <a:ext cx="720000" cy="720000"/>
          </a:xfrm>
          <a:prstGeom prst="rect">
            <a:avLst/>
          </a:prstGeom>
        </p:spPr>
      </p:pic>
      <p:sp>
        <p:nvSpPr>
          <p:cNvPr id="32" name="TextBox 31">
            <a:extLst>
              <a:ext uri="{FF2B5EF4-FFF2-40B4-BE49-F238E27FC236}">
                <a16:creationId xmlns:a16="http://schemas.microsoft.com/office/drawing/2014/main" id="{EACAB1D2-4BC4-4587-8467-F3DBC022D8C3}"/>
              </a:ext>
            </a:extLst>
          </p:cNvPr>
          <p:cNvSpPr txBox="1"/>
          <p:nvPr/>
        </p:nvSpPr>
        <p:spPr>
          <a:xfrm>
            <a:off x="7512428" y="2288849"/>
            <a:ext cx="1883849" cy="400110"/>
          </a:xfrm>
          <a:prstGeom prst="rect">
            <a:avLst/>
          </a:prstGeom>
          <a:noFill/>
        </p:spPr>
        <p:txBody>
          <a:bodyPr wrap="none" rtlCol="0">
            <a:spAutoFit/>
          </a:bodyPr>
          <a:lstStyle>
            <a:defPPr>
              <a:defRPr lang="en-US"/>
            </a:defPPr>
            <a:lvl1pPr>
              <a:defRPr sz="2000">
                <a:solidFill>
                  <a:schemeClr val="tx1"/>
                </a:solidFill>
                <a:latin typeface="Montserrat" panose="00000500000000000000" pitchFamily="2" charset="-52"/>
              </a:defRPr>
            </a:lvl1pPr>
          </a:lstStyle>
          <a:p>
            <a:r>
              <a:rPr lang="ru-RU" dirty="0"/>
              <a:t>Программы</a:t>
            </a:r>
          </a:p>
        </p:txBody>
      </p:sp>
      <p:sp>
        <p:nvSpPr>
          <p:cNvPr id="33" name="TextBox 32">
            <a:extLst>
              <a:ext uri="{FF2B5EF4-FFF2-40B4-BE49-F238E27FC236}">
                <a16:creationId xmlns:a16="http://schemas.microsoft.com/office/drawing/2014/main" id="{99CED541-299A-48FD-AAF9-968D36985679}"/>
              </a:ext>
            </a:extLst>
          </p:cNvPr>
          <p:cNvSpPr txBox="1"/>
          <p:nvPr/>
        </p:nvSpPr>
        <p:spPr>
          <a:xfrm>
            <a:off x="7539403" y="2681988"/>
            <a:ext cx="4198298" cy="584775"/>
          </a:xfrm>
          <a:prstGeom prst="rect">
            <a:avLst/>
          </a:prstGeom>
          <a:noFill/>
        </p:spPr>
        <p:txBody>
          <a:bodyPr wrap="square" rtlCol="0">
            <a:spAutoFit/>
          </a:bodyPr>
          <a:lstStyle/>
          <a:p>
            <a:r>
              <a:rPr lang="ru-RU" sz="1600" b="0" dirty="0">
                <a:solidFill>
                  <a:schemeClr val="tx1"/>
                </a:solidFill>
                <a:latin typeface="Montserrat" panose="00000500000000000000" pitchFamily="2" charset="-52"/>
              </a:rPr>
              <a:t>1С:Клиент ЭДО</a:t>
            </a:r>
          </a:p>
          <a:p>
            <a:r>
              <a:rPr lang="ru-RU" sz="1600" b="0" dirty="0">
                <a:solidFill>
                  <a:schemeClr val="tx1"/>
                </a:solidFill>
                <a:latin typeface="Montserrat" panose="00000500000000000000" pitchFamily="2" charset="-52"/>
              </a:rPr>
              <a:t>1С:Бухгалтерия 3.0</a:t>
            </a:r>
          </a:p>
        </p:txBody>
      </p:sp>
      <p:cxnSp>
        <p:nvCxnSpPr>
          <p:cNvPr id="34" name="Прямая соединительная линия 33">
            <a:extLst>
              <a:ext uri="{FF2B5EF4-FFF2-40B4-BE49-F238E27FC236}">
                <a16:creationId xmlns:a16="http://schemas.microsoft.com/office/drawing/2014/main" id="{DF2106A5-EA57-42CF-AC9A-0794D5280527}"/>
              </a:ext>
            </a:extLst>
          </p:cNvPr>
          <p:cNvCxnSpPr>
            <a:cxnSpLocks/>
          </p:cNvCxnSpPr>
          <p:nvPr/>
        </p:nvCxnSpPr>
        <p:spPr>
          <a:xfrm>
            <a:off x="5184973" y="2164927"/>
            <a:ext cx="0" cy="3223327"/>
          </a:xfrm>
          <a:prstGeom prst="line">
            <a:avLst/>
          </a:prstGeom>
          <a:ln w="3175">
            <a:gradFill flip="none" rotWithShape="1">
              <a:gsLst>
                <a:gs pos="78000">
                  <a:schemeClr val="accent1">
                    <a:lumMod val="5000"/>
                    <a:lumOff val="95000"/>
                  </a:schemeClr>
                </a:gs>
                <a:gs pos="0">
                  <a:srgbClr val="FFDE07">
                    <a:alpha val="0"/>
                  </a:srgbClr>
                </a:gs>
              </a:gsLst>
              <a:lin ang="2700000" scaled="1"/>
              <a:tileRect/>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045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D1A432D7-B3E2-4CDC-BE16-A498037F6352}"/>
              </a:ext>
            </a:extLst>
          </p:cNvPr>
          <p:cNvSpPr>
            <a:spLocks noGrp="1" noChangeArrowheads="1"/>
          </p:cNvSpPr>
          <p:nvPr>
            <p:ph type="title"/>
          </p:nvPr>
        </p:nvSpPr>
        <p:spPr>
          <a:xfrm>
            <a:off x="2312987" y="107950"/>
            <a:ext cx="6544394" cy="1022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r>
              <a:rPr lang="ru-RU" altLang="ru-RU" sz="2800" dirty="0">
                <a:latin typeface="Montserrat ExtraBold" panose="00000900000000000000" pitchFamily="2" charset="-52"/>
              </a:rPr>
              <a:t>РАЗВИТИЕ ТЭДО</a:t>
            </a:r>
          </a:p>
        </p:txBody>
      </p:sp>
      <p:sp>
        <p:nvSpPr>
          <p:cNvPr id="6" name="Овал 5">
            <a:extLst>
              <a:ext uri="{FF2B5EF4-FFF2-40B4-BE49-F238E27FC236}">
                <a16:creationId xmlns:a16="http://schemas.microsoft.com/office/drawing/2014/main" id="{B626FCCF-9E39-43BA-8F50-86FDAAC93968}"/>
              </a:ext>
            </a:extLst>
          </p:cNvPr>
          <p:cNvSpPr/>
          <p:nvPr/>
        </p:nvSpPr>
        <p:spPr>
          <a:xfrm>
            <a:off x="6697141" y="2004052"/>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AEBC4BE0-BD1B-499A-B43A-41FCC32BBA43}"/>
              </a:ext>
            </a:extLst>
          </p:cNvPr>
          <p:cNvSpPr txBox="1"/>
          <p:nvPr/>
        </p:nvSpPr>
        <p:spPr>
          <a:xfrm>
            <a:off x="8491291" y="2655590"/>
            <a:ext cx="1696298" cy="400110"/>
          </a:xfrm>
          <a:prstGeom prst="rect">
            <a:avLst/>
          </a:prstGeom>
          <a:noFill/>
        </p:spPr>
        <p:txBody>
          <a:bodyPr wrap="none" rtlCol="0">
            <a:spAutoFit/>
          </a:bodyPr>
          <a:lstStyle/>
          <a:p>
            <a:r>
              <a:rPr lang="ru-RU" sz="2000" dirty="0">
                <a:solidFill>
                  <a:schemeClr val="tx1"/>
                </a:solidFill>
                <a:latin typeface="Montserrat" panose="00000500000000000000" pitchFamily="2" charset="-52"/>
              </a:rPr>
              <a:t>География</a:t>
            </a:r>
            <a:endParaRPr lang="ru-RU" sz="2000" b="1" dirty="0">
              <a:solidFill>
                <a:schemeClr val="tx1"/>
              </a:solidFill>
              <a:latin typeface="Montserrat" panose="00000500000000000000" pitchFamily="2" charset="-52"/>
            </a:endParaRPr>
          </a:p>
        </p:txBody>
      </p:sp>
      <p:sp>
        <p:nvSpPr>
          <p:cNvPr id="8" name="Овал 7">
            <a:extLst>
              <a:ext uri="{FF2B5EF4-FFF2-40B4-BE49-F238E27FC236}">
                <a16:creationId xmlns:a16="http://schemas.microsoft.com/office/drawing/2014/main" id="{DDC0CB95-4BD4-49FD-85CA-94DF1A486C82}"/>
              </a:ext>
            </a:extLst>
          </p:cNvPr>
          <p:cNvSpPr/>
          <p:nvPr/>
        </p:nvSpPr>
        <p:spPr>
          <a:xfrm>
            <a:off x="7722080" y="1881168"/>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DF15AD4F-E927-4A2B-867D-62C084E5E79F}"/>
              </a:ext>
            </a:extLst>
          </p:cNvPr>
          <p:cNvSpPr txBox="1"/>
          <p:nvPr/>
        </p:nvSpPr>
        <p:spPr>
          <a:xfrm>
            <a:off x="8486247" y="3064094"/>
            <a:ext cx="2422800" cy="584775"/>
          </a:xfrm>
          <a:prstGeom prst="rect">
            <a:avLst/>
          </a:prstGeom>
          <a:noFill/>
        </p:spPr>
        <p:txBody>
          <a:bodyPr wrap="square" rtlCol="0">
            <a:spAutoFit/>
          </a:bodyPr>
          <a:lstStyle/>
          <a:p>
            <a:r>
              <a:rPr lang="ru-RU" sz="1600" b="0" dirty="0">
                <a:solidFill>
                  <a:schemeClr val="tx1"/>
                </a:solidFill>
                <a:latin typeface="Montserrat" panose="00000500000000000000" pitchFamily="2" charset="-52"/>
              </a:rPr>
              <a:t>Казахстан</a:t>
            </a:r>
          </a:p>
          <a:p>
            <a:r>
              <a:rPr lang="ru-RU" sz="1600" b="0" dirty="0">
                <a:solidFill>
                  <a:schemeClr val="tx1"/>
                </a:solidFill>
                <a:latin typeface="Montserrat" panose="00000500000000000000" pitchFamily="2" charset="-52"/>
              </a:rPr>
              <a:t>Узбекистан</a:t>
            </a:r>
          </a:p>
        </p:txBody>
      </p:sp>
      <p:pic>
        <p:nvPicPr>
          <p:cNvPr id="4" name="Рисунок 3">
            <a:extLst>
              <a:ext uri="{FF2B5EF4-FFF2-40B4-BE49-F238E27FC236}">
                <a16:creationId xmlns:a16="http://schemas.microsoft.com/office/drawing/2014/main" id="{689C47B0-F903-4831-B004-ED364CF13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720" y="2470631"/>
            <a:ext cx="720000" cy="720000"/>
          </a:xfrm>
          <a:prstGeom prst="rect">
            <a:avLst/>
          </a:prstGeom>
        </p:spPr>
      </p:pic>
      <p:sp>
        <p:nvSpPr>
          <p:cNvPr id="11" name="Овал 10">
            <a:extLst>
              <a:ext uri="{FF2B5EF4-FFF2-40B4-BE49-F238E27FC236}">
                <a16:creationId xmlns:a16="http://schemas.microsoft.com/office/drawing/2014/main" id="{7E8FAA94-5DDB-461B-AC64-C6E3CB72998F}"/>
              </a:ext>
            </a:extLst>
          </p:cNvPr>
          <p:cNvSpPr/>
          <p:nvPr/>
        </p:nvSpPr>
        <p:spPr>
          <a:xfrm>
            <a:off x="3747327" y="4297846"/>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58CFD2D2-87EB-4218-BB44-5631773E8622}"/>
              </a:ext>
            </a:extLst>
          </p:cNvPr>
          <p:cNvSpPr txBox="1"/>
          <p:nvPr/>
        </p:nvSpPr>
        <p:spPr>
          <a:xfrm>
            <a:off x="5541477" y="4949384"/>
            <a:ext cx="1779654" cy="400110"/>
          </a:xfrm>
          <a:prstGeom prst="rect">
            <a:avLst/>
          </a:prstGeom>
          <a:noFill/>
        </p:spPr>
        <p:txBody>
          <a:bodyPr wrap="none" rtlCol="0">
            <a:spAutoFit/>
          </a:bodyPr>
          <a:lstStyle/>
          <a:p>
            <a:r>
              <a:rPr lang="ru-RU" sz="2000" dirty="0">
                <a:solidFill>
                  <a:schemeClr val="tx1"/>
                </a:solidFill>
                <a:latin typeface="Montserrat" panose="00000500000000000000" pitchFamily="2" charset="-52"/>
              </a:rPr>
              <a:t>Операторы</a:t>
            </a:r>
            <a:endParaRPr lang="ru-RU" sz="2000" b="1" dirty="0">
              <a:solidFill>
                <a:schemeClr val="tx1"/>
              </a:solidFill>
              <a:latin typeface="Montserrat" panose="00000500000000000000" pitchFamily="2" charset="-52"/>
            </a:endParaRPr>
          </a:p>
        </p:txBody>
      </p:sp>
      <p:sp>
        <p:nvSpPr>
          <p:cNvPr id="13" name="Овал 12">
            <a:extLst>
              <a:ext uri="{FF2B5EF4-FFF2-40B4-BE49-F238E27FC236}">
                <a16:creationId xmlns:a16="http://schemas.microsoft.com/office/drawing/2014/main" id="{109FE811-2172-4292-8693-FACB9312DC3A}"/>
              </a:ext>
            </a:extLst>
          </p:cNvPr>
          <p:cNvSpPr/>
          <p:nvPr/>
        </p:nvSpPr>
        <p:spPr>
          <a:xfrm>
            <a:off x="4772266" y="4174962"/>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80FB6006-9AA9-4EE6-BCC0-65E6079A9A6C}"/>
              </a:ext>
            </a:extLst>
          </p:cNvPr>
          <p:cNvSpPr txBox="1"/>
          <p:nvPr/>
        </p:nvSpPr>
        <p:spPr>
          <a:xfrm>
            <a:off x="5536433" y="5357888"/>
            <a:ext cx="2600868" cy="830997"/>
          </a:xfrm>
          <a:prstGeom prst="rect">
            <a:avLst/>
          </a:prstGeom>
          <a:noFill/>
        </p:spPr>
        <p:txBody>
          <a:bodyPr wrap="square" rtlCol="0">
            <a:spAutoFit/>
          </a:bodyPr>
          <a:lstStyle/>
          <a:p>
            <a:r>
              <a:rPr lang="ru-RU" sz="1600" b="0" dirty="0">
                <a:solidFill>
                  <a:schemeClr val="tx1"/>
                </a:solidFill>
                <a:latin typeface="Montserrat" panose="00000500000000000000" pitchFamily="2" charset="-52"/>
              </a:rPr>
              <a:t>Расширение списка операторов РФ/зарубежных</a:t>
            </a:r>
          </a:p>
        </p:txBody>
      </p:sp>
      <p:sp>
        <p:nvSpPr>
          <p:cNvPr id="18" name="Овал 17">
            <a:extLst>
              <a:ext uri="{FF2B5EF4-FFF2-40B4-BE49-F238E27FC236}">
                <a16:creationId xmlns:a16="http://schemas.microsoft.com/office/drawing/2014/main" id="{BFAE3E8C-00C0-4FDF-AA1D-80533880CB8A}"/>
              </a:ext>
            </a:extLst>
          </p:cNvPr>
          <p:cNvSpPr/>
          <p:nvPr/>
        </p:nvSpPr>
        <p:spPr>
          <a:xfrm>
            <a:off x="362000" y="2004052"/>
            <a:ext cx="1653158" cy="16531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0569B3A8-5DD8-439E-BAC5-D26211BAC6A8}"/>
              </a:ext>
            </a:extLst>
          </p:cNvPr>
          <p:cNvSpPr txBox="1"/>
          <p:nvPr/>
        </p:nvSpPr>
        <p:spPr>
          <a:xfrm>
            <a:off x="2156150" y="2655590"/>
            <a:ext cx="2146742" cy="400110"/>
          </a:xfrm>
          <a:prstGeom prst="rect">
            <a:avLst/>
          </a:prstGeom>
          <a:noFill/>
        </p:spPr>
        <p:txBody>
          <a:bodyPr wrap="none" rtlCol="0">
            <a:spAutoFit/>
          </a:bodyPr>
          <a:lstStyle/>
          <a:p>
            <a:r>
              <a:rPr lang="ru-RU" sz="2000" dirty="0">
                <a:solidFill>
                  <a:schemeClr val="tx1"/>
                </a:solidFill>
                <a:latin typeface="Montserrat" panose="00000500000000000000" pitchFamily="2" charset="-52"/>
              </a:rPr>
              <a:t>Приглашения</a:t>
            </a:r>
            <a:endParaRPr lang="ru-RU" sz="2000" b="1" dirty="0">
              <a:solidFill>
                <a:schemeClr val="tx1"/>
              </a:solidFill>
              <a:latin typeface="Montserrat" panose="00000500000000000000" pitchFamily="2" charset="-52"/>
            </a:endParaRPr>
          </a:p>
        </p:txBody>
      </p:sp>
      <p:sp>
        <p:nvSpPr>
          <p:cNvPr id="20" name="Овал 19">
            <a:extLst>
              <a:ext uri="{FF2B5EF4-FFF2-40B4-BE49-F238E27FC236}">
                <a16:creationId xmlns:a16="http://schemas.microsoft.com/office/drawing/2014/main" id="{E064B1EB-6D18-401E-BF61-4A1A176C524E}"/>
              </a:ext>
            </a:extLst>
          </p:cNvPr>
          <p:cNvSpPr/>
          <p:nvPr/>
        </p:nvSpPr>
        <p:spPr>
          <a:xfrm>
            <a:off x="1386939" y="1881168"/>
            <a:ext cx="653067" cy="653067"/>
          </a:xfrm>
          <a:prstGeom prst="ellipse">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id="{353E6B03-D006-4522-90E8-ABDEB3888FFE}"/>
              </a:ext>
            </a:extLst>
          </p:cNvPr>
          <p:cNvSpPr txBox="1"/>
          <p:nvPr/>
        </p:nvSpPr>
        <p:spPr>
          <a:xfrm>
            <a:off x="2151106" y="3064094"/>
            <a:ext cx="2621160" cy="830997"/>
          </a:xfrm>
          <a:prstGeom prst="rect">
            <a:avLst/>
          </a:prstGeom>
          <a:noFill/>
        </p:spPr>
        <p:txBody>
          <a:bodyPr wrap="square" rtlCol="0">
            <a:spAutoFit/>
          </a:bodyPr>
          <a:lstStyle/>
          <a:p>
            <a:r>
              <a:rPr lang="ru-RU" sz="1600" b="0" dirty="0">
                <a:solidFill>
                  <a:schemeClr val="tx1"/>
                </a:solidFill>
                <a:latin typeface="Montserrat" panose="00000500000000000000" pitchFamily="2" charset="-52"/>
              </a:rPr>
              <a:t>Настройка связи аналогично</a:t>
            </a:r>
            <a:br>
              <a:rPr lang="ru-RU" sz="1600" b="0" dirty="0">
                <a:solidFill>
                  <a:schemeClr val="tx1"/>
                </a:solidFill>
                <a:latin typeface="Montserrat" panose="00000500000000000000" pitchFamily="2" charset="-52"/>
              </a:rPr>
            </a:br>
            <a:r>
              <a:rPr lang="ru-RU" sz="1600" b="0" dirty="0">
                <a:solidFill>
                  <a:schemeClr val="tx1"/>
                </a:solidFill>
                <a:latin typeface="Montserrat" panose="00000500000000000000" pitchFamily="2" charset="-52"/>
              </a:rPr>
              <a:t>с контрагентами в РФ</a:t>
            </a:r>
          </a:p>
        </p:txBody>
      </p:sp>
      <p:pic>
        <p:nvPicPr>
          <p:cNvPr id="16" name="Рисунок 15">
            <a:extLst>
              <a:ext uri="{FF2B5EF4-FFF2-40B4-BE49-F238E27FC236}">
                <a16:creationId xmlns:a16="http://schemas.microsoft.com/office/drawing/2014/main" id="{775B12A3-DE70-437C-A037-E6DA3B5DB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79" y="2495645"/>
            <a:ext cx="720000" cy="720000"/>
          </a:xfrm>
          <a:prstGeom prst="rect">
            <a:avLst/>
          </a:prstGeom>
        </p:spPr>
      </p:pic>
      <p:pic>
        <p:nvPicPr>
          <p:cNvPr id="23" name="Рисунок 22">
            <a:extLst>
              <a:ext uri="{FF2B5EF4-FFF2-40B4-BE49-F238E27FC236}">
                <a16:creationId xmlns:a16="http://schemas.microsoft.com/office/drawing/2014/main" id="{38091595-FE64-4E47-93E7-5F24BCB45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3906" y="4764425"/>
            <a:ext cx="720000" cy="720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DE15C8A7-210E-45B3-9578-C8CA9E365762}"/>
              </a:ext>
            </a:extLst>
          </p:cNvPr>
          <p:cNvSpPr>
            <a:spLocks noChangeArrowheads="1"/>
          </p:cNvSpPr>
          <p:nvPr/>
        </p:nvSpPr>
        <p:spPr bwMode="auto">
          <a:xfrm>
            <a:off x="250825" y="2583304"/>
            <a:ext cx="4430092" cy="584775"/>
          </a:xfrm>
          <a:prstGeom prst="rect">
            <a:avLst/>
          </a:prstGeom>
          <a:noFill/>
          <a:ln>
            <a:noFill/>
          </a:ln>
          <a:effectLst/>
          <a:extLst>
            <a:ext uri="{909E8E84-426E-40DD-AFC4-6F175D3DCCD1}">
              <a14:hiddenFill xmlns:a14="http://schemas.microsoft.com/office/drawing/2010/main">
                <a:solidFill>
                  <a:srgbClr val="F9E383">
                    <a:alpha val="50000"/>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3200" dirty="0">
                <a:solidFill>
                  <a:srgbClr val="E6392D"/>
                </a:solidFill>
                <a:latin typeface="Montserrat ExtraBold" panose="00000900000000000000" pitchFamily="2" charset="-52"/>
              </a:rPr>
              <a:t>НОВОЕ В 1С-</a:t>
            </a:r>
            <a:r>
              <a:rPr lang="ru-RU" sz="3200" b="1" dirty="0">
                <a:solidFill>
                  <a:srgbClr val="E6392D"/>
                </a:solidFill>
                <a:latin typeface="Montserrat ExtraBold" panose="00000900000000000000" pitchFamily="2" charset="-52"/>
              </a:rPr>
              <a:t>ЭДО</a:t>
            </a:r>
          </a:p>
        </p:txBody>
      </p:sp>
      <p:sp>
        <p:nvSpPr>
          <p:cNvPr id="14" name="Rectangle 6">
            <a:extLst>
              <a:ext uri="{FF2B5EF4-FFF2-40B4-BE49-F238E27FC236}">
                <a16:creationId xmlns:a16="http://schemas.microsoft.com/office/drawing/2014/main" id="{14AD69F6-D63E-4683-BB60-EC503F5B3931}"/>
              </a:ext>
            </a:extLst>
          </p:cNvPr>
          <p:cNvSpPr>
            <a:spLocks noChangeArrowheads="1"/>
          </p:cNvSpPr>
          <p:nvPr/>
        </p:nvSpPr>
        <p:spPr bwMode="auto">
          <a:xfrm>
            <a:off x="250825" y="5438809"/>
            <a:ext cx="2295821" cy="681597"/>
          </a:xfrm>
          <a:prstGeom prst="rect">
            <a:avLst/>
          </a:prstGeom>
          <a:noFill/>
          <a:ln>
            <a:noFill/>
          </a:ln>
          <a:effectLst/>
          <a:extLst>
            <a:ext uri="{909E8E84-426E-40DD-AFC4-6F175D3DCCD1}">
              <a14:hiddenFill xmlns:a14="http://schemas.microsoft.com/office/drawing/2010/main">
                <a:solidFill>
                  <a:srgbClr val="F9E383">
                    <a:alpha val="50000"/>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25000"/>
              </a:lnSpc>
              <a:spcBef>
                <a:spcPct val="20000"/>
              </a:spcBef>
              <a:spcAft>
                <a:spcPct val="50000"/>
              </a:spcAft>
              <a:buClr>
                <a:srgbClr val="CC0000"/>
              </a:buClr>
              <a:buSzPct val="60000"/>
              <a:buFont typeface="Wingdings" panose="05000000000000000000" pitchFamily="2" charset="2"/>
              <a:buNone/>
            </a:pPr>
            <a:r>
              <a:rPr lang="ru-RU" altLang="ru-RU" sz="1600" b="1" dirty="0">
                <a:solidFill>
                  <a:srgbClr val="E6392D"/>
                </a:solidFill>
                <a:latin typeface="Montserrat" panose="00000500000000000000" pitchFamily="2" charset="-52"/>
              </a:rPr>
              <a:t>Головин Денис</a:t>
            </a:r>
            <a:br>
              <a:rPr lang="ru-RU" altLang="ru-RU" sz="1600" b="1" dirty="0">
                <a:solidFill>
                  <a:srgbClr val="E6392D"/>
                </a:solidFill>
                <a:latin typeface="Montserrat" panose="00000500000000000000" pitchFamily="2" charset="-52"/>
              </a:rPr>
            </a:br>
            <a:r>
              <a:rPr lang="ru-RU" altLang="ru-RU" sz="1600" b="1" dirty="0">
                <a:solidFill>
                  <a:srgbClr val="E6392D"/>
                </a:solidFill>
                <a:latin typeface="Montserrat" panose="00000500000000000000" pitchFamily="2" charset="-52"/>
              </a:rPr>
              <a:t>Эксперт по 1С-ЭДО</a:t>
            </a:r>
            <a:endParaRPr lang="ru-RU" altLang="ru-RU" sz="1600" dirty="0">
              <a:solidFill>
                <a:srgbClr val="E6392D"/>
              </a:solidFill>
              <a:latin typeface="Montserrat" panose="00000500000000000000" pitchFamily="2" charset="-52"/>
            </a:endParaRPr>
          </a:p>
        </p:txBody>
      </p:sp>
      <p:sp>
        <p:nvSpPr>
          <p:cNvPr id="3" name="Прямоугольник 2">
            <a:extLst>
              <a:ext uri="{FF2B5EF4-FFF2-40B4-BE49-F238E27FC236}">
                <a16:creationId xmlns:a16="http://schemas.microsoft.com/office/drawing/2014/main" id="{2863C632-367B-4830-9E8F-AB4A25423F9B}"/>
              </a:ext>
            </a:extLst>
          </p:cNvPr>
          <p:cNvSpPr/>
          <p:nvPr/>
        </p:nvSpPr>
        <p:spPr bwMode="auto">
          <a:xfrm>
            <a:off x="10801597" y="5779608"/>
            <a:ext cx="650597" cy="532415"/>
          </a:xfrm>
          <a:prstGeom prst="rect">
            <a:avLst/>
          </a:prstGeom>
          <a:solidFill>
            <a:srgbClr val="E3E7E9"/>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 name="Rectangle 6">
            <a:extLst>
              <a:ext uri="{FF2B5EF4-FFF2-40B4-BE49-F238E27FC236}">
                <a16:creationId xmlns:a16="http://schemas.microsoft.com/office/drawing/2014/main" id="{F98DEF99-2DA1-4371-8D57-E21CED5FCF7C}"/>
              </a:ext>
            </a:extLst>
          </p:cNvPr>
          <p:cNvSpPr>
            <a:spLocks noChangeArrowheads="1"/>
          </p:cNvSpPr>
          <p:nvPr/>
        </p:nvSpPr>
        <p:spPr bwMode="auto">
          <a:xfrm>
            <a:off x="250825" y="3168079"/>
            <a:ext cx="2678938" cy="373820"/>
          </a:xfrm>
          <a:prstGeom prst="rect">
            <a:avLst/>
          </a:prstGeom>
          <a:noFill/>
          <a:ln>
            <a:noFill/>
          </a:ln>
          <a:effectLst/>
          <a:extLst>
            <a:ext uri="{909E8E84-426E-40DD-AFC4-6F175D3DCCD1}">
              <a14:hiddenFill xmlns:a14="http://schemas.microsoft.com/office/drawing/2010/main">
                <a:solidFill>
                  <a:srgbClr val="F9E383">
                    <a:alpha val="50000"/>
                  </a:srgbClr>
                </a:solidFill>
              </a14:hiddenFill>
            </a:ext>
            <a:ext uri="{91240B29-F687-4F45-9708-019B960494DF}">
              <a14:hiddenLine xmlns:a14="http://schemas.microsoft.com/office/drawing/2010/main" w="44450"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25000"/>
              </a:lnSpc>
              <a:spcBef>
                <a:spcPct val="20000"/>
              </a:spcBef>
              <a:spcAft>
                <a:spcPct val="50000"/>
              </a:spcAft>
              <a:buClr>
                <a:srgbClr val="CC0000"/>
              </a:buClr>
              <a:buSzPct val="60000"/>
              <a:buFont typeface="Wingdings" panose="05000000000000000000" pitchFamily="2" charset="2"/>
              <a:buNone/>
            </a:pPr>
            <a:r>
              <a:rPr lang="ru-RU" altLang="ru-RU" sz="1600" dirty="0">
                <a:solidFill>
                  <a:schemeClr val="tx1"/>
                </a:solidFill>
                <a:latin typeface="Montserrat" panose="00000500000000000000" pitchFamily="2" charset="-52"/>
              </a:rPr>
              <a:t>Спасибо за внимание!</a:t>
            </a:r>
          </a:p>
        </p:txBody>
      </p:sp>
    </p:spTree>
    <p:extLst>
      <p:ext uri="{BB962C8B-B14F-4D97-AF65-F5344CB8AC3E}">
        <p14:creationId xmlns:p14="http://schemas.microsoft.com/office/powerpoint/2010/main" val="323464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F431EE93-1C50-49F7-A43A-3D8BC7B78160}"/>
              </a:ext>
            </a:extLst>
          </p:cNvPr>
          <p:cNvSpPr txBox="1">
            <a:spLocks noChangeArrowheads="1"/>
          </p:cNvSpPr>
          <p:nvPr/>
        </p:nvSpPr>
        <p:spPr>
          <a:xfrm>
            <a:off x="2312988" y="107950"/>
            <a:ext cx="8893175" cy="1022350"/>
          </a:xfrm>
          <a:prstGeom prst="rect">
            <a:avLst/>
          </a:prstGeom>
        </p:spPr>
        <p:txBody>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sz="2800" b="0" dirty="0">
                <a:latin typeface="Montserrat ExtraBold" panose="00000900000000000000" pitchFamily="2" charset="-52"/>
              </a:rPr>
              <a:t>НОВЫЙ ПОРЯДОК ОБМЕНА ЭЛЕКТРОННЫМИ СЧЕТАМИ-ФАКТУРАМИ</a:t>
            </a:r>
          </a:p>
        </p:txBody>
      </p:sp>
      <p:sp>
        <p:nvSpPr>
          <p:cNvPr id="5" name="TextBox 4">
            <a:extLst>
              <a:ext uri="{FF2B5EF4-FFF2-40B4-BE49-F238E27FC236}">
                <a16:creationId xmlns:a16="http://schemas.microsoft.com/office/drawing/2014/main" id="{84259F73-77AA-4C41-A58A-6199AAA4AD43}"/>
              </a:ext>
            </a:extLst>
          </p:cNvPr>
          <p:cNvSpPr txBox="1"/>
          <p:nvPr/>
        </p:nvSpPr>
        <p:spPr>
          <a:xfrm>
            <a:off x="5698712" y="4381951"/>
            <a:ext cx="5142042" cy="1938992"/>
          </a:xfrm>
          <a:prstGeom prst="rect">
            <a:avLst/>
          </a:prstGeom>
          <a:noFill/>
        </p:spPr>
        <p:txBody>
          <a:bodyPr wrap="square">
            <a:spAutoFit/>
          </a:bodyPr>
          <a:lstStyle/>
          <a:p>
            <a:pPr>
              <a:lnSpc>
                <a:spcPts val="2400"/>
              </a:lnSpc>
              <a:spcBef>
                <a:spcPts val="0"/>
              </a:spcBef>
              <a:buClr>
                <a:srgbClr val="C00000"/>
              </a:buClr>
              <a:defRPr/>
            </a:pPr>
            <a:r>
              <a:rPr lang="ru-RU" sz="2000" dirty="0">
                <a:solidFill>
                  <a:srgbClr val="C00000"/>
                </a:solidFill>
                <a:latin typeface="Montserrat" panose="00000500000000000000" pitchFamily="2" charset="-52"/>
              </a:rPr>
              <a:t>Коммуникация по документу </a:t>
            </a:r>
            <a:r>
              <a:rPr lang="ru-RU" sz="2000" dirty="0">
                <a:solidFill>
                  <a:schemeClr val="tx1"/>
                </a:solidFill>
                <a:latin typeface="Montserrat" panose="00000500000000000000" pitchFamily="2" charset="-52"/>
              </a:rPr>
              <a:t>—</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УС с кодом 4002</a:t>
            </a:r>
          </a:p>
          <a:p>
            <a:pPr marL="342900" indent="-342900">
              <a:lnSpc>
                <a:spcPts val="2400"/>
              </a:lnSpc>
              <a:spcBef>
                <a:spcPts val="0"/>
              </a:spcBef>
              <a:buClr>
                <a:srgbClr val="C00000"/>
              </a:buClr>
              <a:buFont typeface="Montserrat" panose="00000500000000000000" pitchFamily="2" charset="-52"/>
              <a:buChar char="»"/>
              <a:defRPr/>
            </a:pPr>
            <a:r>
              <a:rPr lang="ru-RU" sz="2000" dirty="0">
                <a:solidFill>
                  <a:schemeClr val="tx1"/>
                </a:solidFill>
                <a:latin typeface="Montserrat" panose="00000500000000000000" pitchFamily="2" charset="-52"/>
              </a:rPr>
              <a:t>Согласование и уточнение деталей</a:t>
            </a:r>
          </a:p>
          <a:p>
            <a:pPr marL="342900" indent="-342900">
              <a:lnSpc>
                <a:spcPts val="2400"/>
              </a:lnSpc>
              <a:spcBef>
                <a:spcPts val="0"/>
              </a:spcBef>
              <a:buClr>
                <a:srgbClr val="C00000"/>
              </a:buClr>
              <a:buFont typeface="Montserrat" panose="00000500000000000000" pitchFamily="2" charset="-52"/>
              <a:buChar char="»"/>
              <a:defRPr/>
            </a:pPr>
            <a:r>
              <a:rPr lang="ru-RU" sz="2000" dirty="0">
                <a:solidFill>
                  <a:schemeClr val="tx1"/>
                </a:solidFill>
                <a:latin typeface="Montserrat" panose="00000500000000000000" pitchFamily="2" charset="-52"/>
              </a:rPr>
              <a:t>Обмен информацией в рамках конкретного документа</a:t>
            </a:r>
          </a:p>
        </p:txBody>
      </p:sp>
      <p:pic>
        <p:nvPicPr>
          <p:cNvPr id="7" name="Рисунок 6">
            <a:extLst>
              <a:ext uri="{FF2B5EF4-FFF2-40B4-BE49-F238E27FC236}">
                <a16:creationId xmlns:a16="http://schemas.microsoft.com/office/drawing/2014/main" id="{AA66AC55-08CD-4D3A-B9B0-78D8E6DE5965}"/>
              </a:ext>
            </a:extLst>
          </p:cNvPr>
          <p:cNvPicPr>
            <a:picLocks noChangeAspect="1"/>
          </p:cNvPicPr>
          <p:nvPr/>
        </p:nvPicPr>
        <p:blipFill>
          <a:blip r:embed="rId3"/>
          <a:stretch>
            <a:fillRect/>
          </a:stretch>
        </p:blipFill>
        <p:spPr>
          <a:xfrm>
            <a:off x="230464" y="1295872"/>
            <a:ext cx="4738485" cy="2984062"/>
          </a:xfrm>
          <a:prstGeom prst="roundRect">
            <a:avLst>
              <a:gd name="adj" fmla="val 12767"/>
            </a:avLst>
          </a:prstGeom>
        </p:spPr>
      </p:pic>
      <p:pic>
        <p:nvPicPr>
          <p:cNvPr id="8" name="Рисунок 7">
            <a:extLst>
              <a:ext uri="{FF2B5EF4-FFF2-40B4-BE49-F238E27FC236}">
                <a16:creationId xmlns:a16="http://schemas.microsoft.com/office/drawing/2014/main" id="{8AD33950-464F-4FC5-8440-5787CD091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677" y="1223863"/>
            <a:ext cx="954110" cy="954110"/>
          </a:xfrm>
          <a:prstGeom prst="rect">
            <a:avLst/>
          </a:prstGeom>
        </p:spPr>
      </p:pic>
      <p:sp>
        <p:nvSpPr>
          <p:cNvPr id="9" name="TextBox 8">
            <a:extLst>
              <a:ext uri="{FF2B5EF4-FFF2-40B4-BE49-F238E27FC236}">
                <a16:creationId xmlns:a16="http://schemas.microsoft.com/office/drawing/2014/main" id="{CEE093EC-FE6A-49FE-B7A4-3EE5A465DFAA}"/>
              </a:ext>
            </a:extLst>
          </p:cNvPr>
          <p:cNvSpPr txBox="1"/>
          <p:nvPr/>
        </p:nvSpPr>
        <p:spPr>
          <a:xfrm>
            <a:off x="288429" y="4419667"/>
            <a:ext cx="5142042" cy="1631216"/>
          </a:xfrm>
          <a:prstGeom prst="rect">
            <a:avLst/>
          </a:prstGeom>
          <a:noFill/>
        </p:spPr>
        <p:txBody>
          <a:bodyPr wrap="square">
            <a:spAutoFit/>
          </a:bodyPr>
          <a:lstStyle/>
          <a:p>
            <a:pPr>
              <a:lnSpc>
                <a:spcPts val="2400"/>
              </a:lnSpc>
              <a:spcBef>
                <a:spcPts val="0"/>
              </a:spcBef>
              <a:buClr>
                <a:srgbClr val="C00000"/>
              </a:buClr>
              <a:defRPr/>
            </a:pPr>
            <a:r>
              <a:rPr lang="ru-RU" sz="2000" dirty="0">
                <a:solidFill>
                  <a:srgbClr val="C00000"/>
                </a:solidFill>
                <a:latin typeface="Montserrat" panose="00000500000000000000" pitchFamily="2" charset="-52"/>
              </a:rPr>
              <a:t>Отказ в подписании</a:t>
            </a:r>
            <a:r>
              <a:rPr lang="ru-RU" sz="2000" dirty="0">
                <a:solidFill>
                  <a:schemeClr val="tx1"/>
                </a:solidFill>
                <a:latin typeface="Montserrat" panose="00000500000000000000" pitchFamily="2" charset="-52"/>
              </a:rPr>
              <a:t> —</a:t>
            </a:r>
            <a:br>
              <a:rPr lang="ru-RU" sz="2000" dirty="0">
                <a:solidFill>
                  <a:schemeClr val="tx1"/>
                </a:solidFill>
                <a:latin typeface="Montserrat" panose="00000500000000000000" pitchFamily="2" charset="-52"/>
              </a:rPr>
            </a:br>
            <a:r>
              <a:rPr lang="ru-RU" sz="2000" dirty="0">
                <a:solidFill>
                  <a:schemeClr val="tx1"/>
                </a:solidFill>
                <a:latin typeface="Montserrat" panose="00000500000000000000" pitchFamily="2" charset="-52"/>
              </a:rPr>
              <a:t>УС с кодом 3009:</a:t>
            </a:r>
          </a:p>
          <a:p>
            <a:pPr marL="342900" indent="-342900">
              <a:lnSpc>
                <a:spcPts val="2400"/>
              </a:lnSpc>
              <a:spcBef>
                <a:spcPts val="0"/>
              </a:spcBef>
              <a:buClr>
                <a:srgbClr val="C00000"/>
              </a:buClr>
              <a:buFont typeface="Montserrat" panose="00000500000000000000" pitchFamily="2" charset="-52"/>
              <a:buChar char="»"/>
              <a:defRPr/>
            </a:pPr>
            <a:r>
              <a:rPr lang="ru-RU" sz="2000" dirty="0">
                <a:solidFill>
                  <a:schemeClr val="tx1"/>
                </a:solidFill>
                <a:latin typeface="Montserrat" panose="00000500000000000000" pitchFamily="2" charset="-52"/>
              </a:rPr>
              <a:t>Подтверждение своего несогласия с полученным документом</a:t>
            </a:r>
          </a:p>
        </p:txBody>
      </p:sp>
      <p:pic>
        <p:nvPicPr>
          <p:cNvPr id="13" name="Рисунок 12">
            <a:extLst>
              <a:ext uri="{FF2B5EF4-FFF2-40B4-BE49-F238E27FC236}">
                <a16:creationId xmlns:a16="http://schemas.microsoft.com/office/drawing/2014/main" id="{0925C6EB-37FF-430D-928A-B76B6B00824B}"/>
              </a:ext>
            </a:extLst>
          </p:cNvPr>
          <p:cNvPicPr>
            <a:picLocks noChangeAspect="1"/>
          </p:cNvPicPr>
          <p:nvPr/>
        </p:nvPicPr>
        <p:blipFill>
          <a:blip r:embed="rId5"/>
          <a:stretch>
            <a:fillRect/>
          </a:stretch>
        </p:blipFill>
        <p:spPr>
          <a:xfrm>
            <a:off x="5679676" y="1299823"/>
            <a:ext cx="5337945" cy="2977048"/>
          </a:xfrm>
          <a:prstGeom prst="roundRect">
            <a:avLst>
              <a:gd name="adj" fmla="val 12767"/>
            </a:avLst>
          </a:prstGeom>
        </p:spPr>
      </p:pic>
      <p:pic>
        <p:nvPicPr>
          <p:cNvPr id="14" name="Рисунок 13">
            <a:extLst>
              <a:ext uri="{FF2B5EF4-FFF2-40B4-BE49-F238E27FC236}">
                <a16:creationId xmlns:a16="http://schemas.microsoft.com/office/drawing/2014/main" id="{6A515A1D-4D5D-4B68-9541-393A2C4DA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293" y="2375991"/>
            <a:ext cx="954110" cy="954110"/>
          </a:xfrm>
          <a:prstGeom prst="rect">
            <a:avLst/>
          </a:prstGeom>
        </p:spPr>
      </p:pic>
    </p:spTree>
    <p:extLst>
      <p:ext uri="{BB962C8B-B14F-4D97-AF65-F5344CB8AC3E}">
        <p14:creationId xmlns:p14="http://schemas.microsoft.com/office/powerpoint/2010/main" val="270620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Скругленный прямоугольник 5">
            <a:extLst>
              <a:ext uri="{FF2B5EF4-FFF2-40B4-BE49-F238E27FC236}">
                <a16:creationId xmlns:a16="http://schemas.microsoft.com/office/drawing/2014/main" id="{5584BE3D-7AB6-4403-879D-7267773776B2}"/>
              </a:ext>
            </a:extLst>
          </p:cNvPr>
          <p:cNvSpPr/>
          <p:nvPr/>
        </p:nvSpPr>
        <p:spPr>
          <a:xfrm rot="16200000">
            <a:off x="-165374" y="1296550"/>
            <a:ext cx="5062993" cy="5349668"/>
          </a:xfrm>
          <a:prstGeom prst="roundRect">
            <a:avLst>
              <a:gd name="adj" fmla="val 4049"/>
            </a:avLst>
          </a:prstGeom>
          <a:gradFill>
            <a:gsLst>
              <a:gs pos="18000">
                <a:srgbClr val="FFDE07"/>
              </a:gs>
              <a:gs pos="64000">
                <a:srgbClr val="FEE52E">
                  <a:alpha val="57255"/>
                </a:srgbClr>
              </a:gs>
              <a:gs pos="100000">
                <a:srgbClr val="F7F7F7"/>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5">
            <a:extLst>
              <a:ext uri="{FF2B5EF4-FFF2-40B4-BE49-F238E27FC236}">
                <a16:creationId xmlns:a16="http://schemas.microsoft.com/office/drawing/2014/main" id="{04AC9EE5-1485-4855-9248-CFB5A67EF310}"/>
              </a:ext>
            </a:extLst>
          </p:cNvPr>
          <p:cNvSpPr/>
          <p:nvPr/>
        </p:nvSpPr>
        <p:spPr>
          <a:xfrm rot="16200000">
            <a:off x="-526666" y="194762"/>
            <a:ext cx="3440342" cy="3660891"/>
          </a:xfrm>
          <a:prstGeom prst="roundRect">
            <a:avLst>
              <a:gd name="adj" fmla="val 50000"/>
            </a:avLst>
          </a:prstGeom>
          <a:gradFill flip="none" rotWithShape="1">
            <a:gsLst>
              <a:gs pos="10000">
                <a:schemeClr val="bg1"/>
              </a:gs>
              <a:gs pos="64000">
                <a:schemeClr val="bg1">
                  <a:lumMod val="96000"/>
                </a:schemeClr>
              </a:gs>
              <a:gs pos="100000">
                <a:schemeClr val="bg1"/>
              </a:gs>
            </a:gsLst>
            <a:lin ang="8100000" scaled="1"/>
            <a:tileRect/>
          </a:gradFill>
          <a:ln>
            <a:noFill/>
          </a:ln>
          <a:effectLst>
            <a:softEdge rad="1270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BE89F5E9-E1EF-48EB-A6E3-FCD9318EF919}"/>
              </a:ext>
            </a:extLst>
          </p:cNvPr>
          <p:cNvSpPr/>
          <p:nvPr/>
        </p:nvSpPr>
        <p:spPr bwMode="auto">
          <a:xfrm>
            <a:off x="1512565" y="4680247"/>
            <a:ext cx="640085" cy="145753"/>
          </a:xfrm>
          <a:prstGeom prst="rect">
            <a:avLst/>
          </a:prstGeom>
          <a:solidFill>
            <a:srgbClr val="FBED9E"/>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pic>
        <p:nvPicPr>
          <p:cNvPr id="14" name="Рисунок 13">
            <a:extLst>
              <a:ext uri="{FF2B5EF4-FFF2-40B4-BE49-F238E27FC236}">
                <a16:creationId xmlns:a16="http://schemas.microsoft.com/office/drawing/2014/main" id="{29271901-6EE2-4E02-B6A1-F5CBF5A65A6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0800000">
            <a:off x="6121078" y="4362450"/>
            <a:ext cx="512763" cy="514350"/>
          </a:xfrm>
          <a:prstGeom prst="rect">
            <a:avLst/>
          </a:prstGeom>
          <a:noFill/>
          <a:ln>
            <a:noFill/>
          </a:ln>
          <a:effectLst>
            <a:outerShdw blurRad="292100" dist="38100" dir="5400000" algn="t" rotWithShape="0">
              <a:srgbClr val="000000">
                <a:alpha val="2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CBEEA9C-00CB-455F-B611-8C99EB2EE1AF}"/>
              </a:ext>
            </a:extLst>
          </p:cNvPr>
          <p:cNvSpPr txBox="1"/>
          <p:nvPr/>
        </p:nvSpPr>
        <p:spPr>
          <a:xfrm>
            <a:off x="7633245" y="2808039"/>
            <a:ext cx="3734012" cy="1931298"/>
          </a:xfrm>
          <a:prstGeom prst="rect">
            <a:avLst/>
          </a:prstGeom>
          <a:noFill/>
        </p:spPr>
        <p:txBody>
          <a:bodyPr wrap="square">
            <a:spAutoFit/>
          </a:bodyPr>
          <a:lstStyle/>
          <a:p>
            <a:pPr>
              <a:spcBef>
                <a:spcPts val="300"/>
              </a:spcBef>
              <a:buClr>
                <a:srgbClr val="C00000"/>
              </a:buClr>
              <a:defRPr/>
            </a:pPr>
            <a:r>
              <a:rPr lang="ru-RU" sz="2800" dirty="0">
                <a:solidFill>
                  <a:srgbClr val="FFDE07"/>
                </a:solidFill>
                <a:latin typeface="Montserrat ExtraBold" pitchFamily="2" charset="0"/>
              </a:rPr>
              <a:t>ВАЖНО УЧЕСТЬ</a:t>
            </a:r>
          </a:p>
          <a:p>
            <a:pPr marL="171450" indent="-171450">
              <a:spcBef>
                <a:spcPts val="300"/>
              </a:spcBef>
              <a:buClr>
                <a:srgbClr val="C00000"/>
              </a:buClr>
              <a:buFont typeface="Montserrat" panose="00000500000000000000" pitchFamily="2" charset="-52"/>
              <a:buChar char="»"/>
              <a:defRPr/>
            </a:pPr>
            <a:r>
              <a:rPr lang="ru-RU" sz="1400" dirty="0">
                <a:solidFill>
                  <a:schemeClr val="tx1"/>
                </a:solidFill>
                <a:latin typeface="Montserrat" panose="00000500000000000000" pitchFamily="2" charset="-52"/>
              </a:rPr>
              <a:t>Приложение </a:t>
            </a:r>
            <a:r>
              <a:rPr lang="ru-RU" sz="1400" dirty="0">
                <a:solidFill>
                  <a:srgbClr val="C00000"/>
                </a:solidFill>
                <a:latin typeface="Montserrat" panose="00000500000000000000" pitchFamily="2" charset="-52"/>
              </a:rPr>
              <a:t>Клиент ЭДО</a:t>
            </a:r>
            <a:br>
              <a:rPr lang="ru-RU" sz="1400" dirty="0">
                <a:solidFill>
                  <a:srgbClr val="C00000"/>
                </a:solidFill>
                <a:latin typeface="Montserrat" panose="00000500000000000000" pitchFamily="2" charset="-52"/>
              </a:rPr>
            </a:br>
            <a:r>
              <a:rPr lang="ru-RU" sz="1400" dirty="0">
                <a:solidFill>
                  <a:srgbClr val="C00000"/>
                </a:solidFill>
                <a:latin typeface="Montserrat" panose="00000500000000000000" pitchFamily="2" charset="-52"/>
              </a:rPr>
              <a:t>в 1С:Фреш</a:t>
            </a:r>
          </a:p>
          <a:p>
            <a:pPr marL="171450" indent="-171450">
              <a:spcBef>
                <a:spcPts val="300"/>
              </a:spcBef>
              <a:buClr>
                <a:srgbClr val="C00000"/>
              </a:buClr>
              <a:buFont typeface="Montserrat" panose="00000500000000000000" pitchFamily="2" charset="-52"/>
              <a:buChar char="»"/>
              <a:defRPr/>
            </a:pPr>
            <a:r>
              <a:rPr lang="ru-RU" sz="1400" dirty="0">
                <a:solidFill>
                  <a:schemeClr val="tx1"/>
                </a:solidFill>
                <a:latin typeface="Montserrat" panose="00000500000000000000" pitchFamily="2" charset="-52"/>
              </a:rPr>
              <a:t>Авторизация по сертификатам после включения</a:t>
            </a:r>
          </a:p>
          <a:p>
            <a:pPr marL="171450" indent="-171450">
              <a:spcBef>
                <a:spcPts val="300"/>
              </a:spcBef>
              <a:buClr>
                <a:srgbClr val="C00000"/>
              </a:buClr>
              <a:buFont typeface="Montserrat" panose="00000500000000000000" pitchFamily="2" charset="-52"/>
              <a:buChar char="»"/>
              <a:defRPr/>
            </a:pPr>
            <a:r>
              <a:rPr lang="ru-RU" sz="1400" dirty="0">
                <a:solidFill>
                  <a:schemeClr val="tx1"/>
                </a:solidFill>
                <a:latin typeface="Montserrat" panose="00000500000000000000" pitchFamily="2" charset="-52"/>
              </a:rPr>
              <a:t>Получение в ручном режиме сохраняется</a:t>
            </a:r>
          </a:p>
        </p:txBody>
      </p:sp>
      <p:pic>
        <p:nvPicPr>
          <p:cNvPr id="3" name="Рисунок 2">
            <a:extLst>
              <a:ext uri="{FF2B5EF4-FFF2-40B4-BE49-F238E27FC236}">
                <a16:creationId xmlns:a16="http://schemas.microsoft.com/office/drawing/2014/main" id="{1CF5AB6C-8A02-4A3A-B01B-C475E77A1E6C}"/>
              </a:ext>
            </a:extLst>
          </p:cNvPr>
          <p:cNvPicPr>
            <a:picLocks noChangeAspect="1"/>
          </p:cNvPicPr>
          <p:nvPr/>
        </p:nvPicPr>
        <p:blipFill>
          <a:blip r:embed="rId5"/>
          <a:stretch>
            <a:fillRect/>
          </a:stretch>
        </p:blipFill>
        <p:spPr>
          <a:xfrm>
            <a:off x="1472782" y="2111465"/>
            <a:ext cx="5909547" cy="3694495"/>
          </a:xfrm>
          <a:prstGeom prst="rect">
            <a:avLst/>
          </a:prstGeom>
        </p:spPr>
      </p:pic>
      <p:pic>
        <p:nvPicPr>
          <p:cNvPr id="7" name="Picture 2" descr="https://lh6.googleusercontent.com/proxy/Ale2gaX6bS4AwOggAH8hwLJznHX_iPtOppswt_ZLGqZ0MWrXJfnKjvFku2bCjwfqftLMIzpWi3EWd9QC85idhUfS_ZhOboJ8Ohb3F7sWD_Zel8MU-DJ-SMYgMjK355hj3VeZg46ca09IbAEpsto4QMptcHu_z5TBEiGxSMs=s0-d">
            <a:extLst>
              <a:ext uri="{FF2B5EF4-FFF2-40B4-BE49-F238E27FC236}">
                <a16:creationId xmlns:a16="http://schemas.microsoft.com/office/drawing/2014/main" id="{2BF235AA-4495-4310-81BF-B4683FCFF9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475" y="1374588"/>
            <a:ext cx="9412874" cy="560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a:extLst>
              <a:ext uri="{FF2B5EF4-FFF2-40B4-BE49-F238E27FC236}">
                <a16:creationId xmlns:a16="http://schemas.microsoft.com/office/drawing/2014/main" id="{423CCDB4-AF53-49B4-8D54-5534BD0C21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4036" y="3955764"/>
            <a:ext cx="954110" cy="954110"/>
          </a:xfrm>
          <a:prstGeom prst="rect">
            <a:avLst/>
          </a:prstGeom>
        </p:spPr>
      </p:pic>
      <p:sp>
        <p:nvSpPr>
          <p:cNvPr id="15" name="Заголовок 3">
            <a:extLst>
              <a:ext uri="{FF2B5EF4-FFF2-40B4-BE49-F238E27FC236}">
                <a16:creationId xmlns:a16="http://schemas.microsoft.com/office/drawing/2014/main" id="{80B3CB03-CE06-41F5-9A60-902E71FE0280}"/>
              </a:ext>
            </a:extLst>
          </p:cNvPr>
          <p:cNvSpPr txBox="1">
            <a:spLocks noChangeArrowheads="1"/>
          </p:cNvSpPr>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lvl1pPr>
              <a:defRPr sz="2800">
                <a:solidFill>
                  <a:schemeClr val="tx2"/>
                </a:solidFill>
                <a:latin typeface="Montserrat ExtraBold" panose="00000900000000000000" pitchFamily="2" charset="-52"/>
                <a:ea typeface="+mj-ea"/>
                <a:cs typeface="+mj-cs"/>
              </a:defRPr>
            </a:lvl1pPr>
            <a:lvl2pPr>
              <a:defRPr sz="2900">
                <a:solidFill>
                  <a:schemeClr val="tx2"/>
                </a:solidFill>
                <a:latin typeface="Futura PT Demi" panose="020B0702020204020303" pitchFamily="34" charset="0"/>
              </a:defRPr>
            </a:lvl2pPr>
            <a:lvl3pPr>
              <a:defRPr sz="2900">
                <a:solidFill>
                  <a:schemeClr val="tx2"/>
                </a:solidFill>
                <a:latin typeface="Futura PT Demi" panose="020B0702020204020303" pitchFamily="34" charset="0"/>
              </a:defRPr>
            </a:lvl3pPr>
            <a:lvl4pPr>
              <a:defRPr sz="2900">
                <a:solidFill>
                  <a:schemeClr val="tx2"/>
                </a:solidFill>
                <a:latin typeface="Futura PT Demi" panose="020B0702020204020303" pitchFamily="34" charset="0"/>
              </a:defRPr>
            </a:lvl4pPr>
            <a:lvl5pPr>
              <a:defRPr sz="2900">
                <a:solidFill>
                  <a:schemeClr val="tx2"/>
                </a:solidFill>
                <a:latin typeface="Futura PT Demi" panose="020B0702020204020303" pitchFamily="34" charset="0"/>
              </a:defRPr>
            </a:lvl5pPr>
            <a:lvl6pPr marL="457200" eaLnBrk="0" fontAlgn="base" hangingPunct="0">
              <a:spcBef>
                <a:spcPct val="0"/>
              </a:spcBef>
              <a:spcAft>
                <a:spcPct val="0"/>
              </a:spcAft>
              <a:defRPr sz="2900">
                <a:solidFill>
                  <a:schemeClr val="tx2"/>
                </a:solidFill>
                <a:latin typeface="Futura PT Demi" panose="020B0702020204020303" pitchFamily="34" charset="0"/>
              </a:defRPr>
            </a:lvl6pPr>
            <a:lvl7pPr marL="914400" eaLnBrk="0" fontAlgn="base" hangingPunct="0">
              <a:spcBef>
                <a:spcPct val="0"/>
              </a:spcBef>
              <a:spcAft>
                <a:spcPct val="0"/>
              </a:spcAft>
              <a:defRPr sz="2900">
                <a:solidFill>
                  <a:schemeClr val="tx2"/>
                </a:solidFill>
                <a:latin typeface="Futura PT Demi" panose="020B0702020204020303" pitchFamily="34" charset="0"/>
              </a:defRPr>
            </a:lvl7pPr>
            <a:lvl8pPr marL="1371600" eaLnBrk="0" fontAlgn="base" hangingPunct="0">
              <a:spcBef>
                <a:spcPct val="0"/>
              </a:spcBef>
              <a:spcAft>
                <a:spcPct val="0"/>
              </a:spcAft>
              <a:defRPr sz="2900">
                <a:solidFill>
                  <a:schemeClr val="tx2"/>
                </a:solidFill>
                <a:latin typeface="Futura PT Demi" panose="020B0702020204020303" pitchFamily="34" charset="0"/>
              </a:defRPr>
            </a:lvl8pPr>
            <a:lvl9pPr marL="182880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dirty="0"/>
              <a:t>АВТОПОЛУЧЕНИЕ ДОКУМЕНТОВ</a:t>
            </a:r>
          </a:p>
        </p:txBody>
      </p:sp>
    </p:spTree>
    <p:extLst>
      <p:ext uri="{BB962C8B-B14F-4D97-AF65-F5344CB8AC3E}">
        <p14:creationId xmlns:p14="http://schemas.microsoft.com/office/powerpoint/2010/main" val="187774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B02F16A2-FC50-456E-B03B-AA3E5BCF1E79}"/>
              </a:ext>
            </a:extLst>
          </p:cNvPr>
          <p:cNvSpPr txBox="1">
            <a:spLocks noChangeArrowheads="1"/>
          </p:cNvSpPr>
          <p:nvPr/>
        </p:nvSpPr>
        <p:spPr>
          <a:xfrm>
            <a:off x="2312988" y="107950"/>
            <a:ext cx="8893175" cy="1022350"/>
          </a:xfrm>
          <a:prstGeom prst="rect">
            <a:avLst/>
          </a:prstGeom>
        </p:spPr>
        <p:txBody>
          <a:bodyP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altLang="ru-RU" sz="2800" b="0" dirty="0">
                <a:latin typeface="Montserrat ExtraBold" panose="00000900000000000000" pitchFamily="2" charset="-52"/>
              </a:rPr>
              <a:t>ИСПОЛЬЗОВАНИЕ ОБЕЗЛИЧЕННЫХ СЕРТИФИКАТОВ</a:t>
            </a:r>
          </a:p>
        </p:txBody>
      </p:sp>
      <p:pic>
        <p:nvPicPr>
          <p:cNvPr id="4" name="Рисунок 3">
            <a:extLst>
              <a:ext uri="{FF2B5EF4-FFF2-40B4-BE49-F238E27FC236}">
                <a16:creationId xmlns:a16="http://schemas.microsoft.com/office/drawing/2014/main" id="{F6F4051C-61F2-4B78-B459-C27ECCF66A7D}"/>
              </a:ext>
            </a:extLst>
          </p:cNvPr>
          <p:cNvPicPr>
            <a:picLocks noChangeAspect="1"/>
          </p:cNvPicPr>
          <p:nvPr/>
        </p:nvPicPr>
        <p:blipFill>
          <a:blip r:embed="rId2"/>
          <a:stretch>
            <a:fillRect/>
          </a:stretch>
        </p:blipFill>
        <p:spPr>
          <a:xfrm>
            <a:off x="504453" y="2044832"/>
            <a:ext cx="3967648" cy="1224583"/>
          </a:xfrm>
          <a:prstGeom prst="roundRect">
            <a:avLst/>
          </a:prstGeom>
        </p:spPr>
      </p:pic>
      <p:pic>
        <p:nvPicPr>
          <p:cNvPr id="6" name="Рисунок 5">
            <a:extLst>
              <a:ext uri="{FF2B5EF4-FFF2-40B4-BE49-F238E27FC236}">
                <a16:creationId xmlns:a16="http://schemas.microsoft.com/office/drawing/2014/main" id="{ED988D7B-2ACF-4688-A6FD-63E74462C38A}"/>
              </a:ext>
            </a:extLst>
          </p:cNvPr>
          <p:cNvPicPr>
            <a:picLocks noChangeAspect="1"/>
          </p:cNvPicPr>
          <p:nvPr/>
        </p:nvPicPr>
        <p:blipFill>
          <a:blip r:embed="rId3"/>
          <a:stretch>
            <a:fillRect/>
          </a:stretch>
        </p:blipFill>
        <p:spPr>
          <a:xfrm>
            <a:off x="504856" y="3960167"/>
            <a:ext cx="3967648" cy="1065140"/>
          </a:xfrm>
          <a:prstGeom prst="roundRect">
            <a:avLst/>
          </a:prstGeom>
        </p:spPr>
      </p:pic>
      <p:pic>
        <p:nvPicPr>
          <p:cNvPr id="7" name="Рисунок 6">
            <a:extLst>
              <a:ext uri="{FF2B5EF4-FFF2-40B4-BE49-F238E27FC236}">
                <a16:creationId xmlns:a16="http://schemas.microsoft.com/office/drawing/2014/main" id="{EB9CD9FD-84A6-46ED-B173-8B3C75664AE1}"/>
              </a:ext>
            </a:extLst>
          </p:cNvPr>
          <p:cNvPicPr>
            <a:picLocks noChangeAspect="1"/>
          </p:cNvPicPr>
          <p:nvPr/>
        </p:nvPicPr>
        <p:blipFill>
          <a:blip r:embed="rId4"/>
          <a:stretch>
            <a:fillRect/>
          </a:stretch>
        </p:blipFill>
        <p:spPr>
          <a:xfrm>
            <a:off x="5846501" y="2043583"/>
            <a:ext cx="4235016" cy="1224583"/>
          </a:xfrm>
          <a:prstGeom prst="roundRect">
            <a:avLst/>
          </a:prstGeom>
        </p:spPr>
      </p:pic>
      <p:pic>
        <p:nvPicPr>
          <p:cNvPr id="8" name="Рисунок 7">
            <a:extLst>
              <a:ext uri="{FF2B5EF4-FFF2-40B4-BE49-F238E27FC236}">
                <a16:creationId xmlns:a16="http://schemas.microsoft.com/office/drawing/2014/main" id="{2EC8D63B-6901-4EA7-9102-281E46A6A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682246" y="2178819"/>
            <a:ext cx="954110" cy="954110"/>
          </a:xfrm>
          <a:prstGeom prst="rect">
            <a:avLst/>
          </a:prstGeom>
        </p:spPr>
      </p:pic>
      <p:sp>
        <p:nvSpPr>
          <p:cNvPr id="9" name="Прямоугольник: скругленные углы 8">
            <a:extLst>
              <a:ext uri="{FF2B5EF4-FFF2-40B4-BE49-F238E27FC236}">
                <a16:creationId xmlns:a16="http://schemas.microsoft.com/office/drawing/2014/main" id="{56D7E959-1615-4152-86D9-0C0416156B7F}"/>
              </a:ext>
            </a:extLst>
          </p:cNvPr>
          <p:cNvSpPr/>
          <p:nvPr/>
        </p:nvSpPr>
        <p:spPr bwMode="auto">
          <a:xfrm>
            <a:off x="576461" y="2655874"/>
            <a:ext cx="2448272" cy="296181"/>
          </a:xfrm>
          <a:prstGeom prst="roundRect">
            <a:avLst/>
          </a:prstGeom>
          <a:noFill/>
          <a:ln w="34925">
            <a:solidFill>
              <a:srgbClr val="D0665F"/>
            </a:solid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6"/>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34975FDA-6015-4937-92EB-DA277DFEB049}"/>
              </a:ext>
            </a:extLst>
          </p:cNvPr>
          <p:cNvSpPr/>
          <p:nvPr/>
        </p:nvSpPr>
        <p:spPr bwMode="auto">
          <a:xfrm>
            <a:off x="5931686" y="2673630"/>
            <a:ext cx="3744416" cy="296181"/>
          </a:xfrm>
          <a:prstGeom prst="roundRect">
            <a:avLst/>
          </a:prstGeom>
          <a:noFill/>
          <a:ln w="34925">
            <a:solidFill>
              <a:srgbClr val="D0665F"/>
            </a:solid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6"/>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pic>
        <p:nvPicPr>
          <p:cNvPr id="11" name="Рисунок 10">
            <a:extLst>
              <a:ext uri="{FF2B5EF4-FFF2-40B4-BE49-F238E27FC236}">
                <a16:creationId xmlns:a16="http://schemas.microsoft.com/office/drawing/2014/main" id="{61C4E548-6A76-4D2C-8309-F4BD75A75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682246" y="3960167"/>
            <a:ext cx="954110" cy="954110"/>
          </a:xfrm>
          <a:prstGeom prst="rect">
            <a:avLst/>
          </a:prstGeom>
        </p:spPr>
      </p:pic>
      <p:sp>
        <p:nvSpPr>
          <p:cNvPr id="12" name="Google Shape;149;p25">
            <a:extLst>
              <a:ext uri="{FF2B5EF4-FFF2-40B4-BE49-F238E27FC236}">
                <a16:creationId xmlns:a16="http://schemas.microsoft.com/office/drawing/2014/main" id="{28462563-1279-4F1A-834E-448A5B207E6A}"/>
              </a:ext>
            </a:extLst>
          </p:cNvPr>
          <p:cNvSpPr>
            <a:spLocks noChangeArrowheads="1"/>
          </p:cNvSpPr>
          <p:nvPr/>
        </p:nvSpPr>
        <p:spPr bwMode="auto">
          <a:xfrm>
            <a:off x="5846098" y="3960167"/>
            <a:ext cx="4235016" cy="1065140"/>
          </a:xfrm>
          <a:prstGeom prst="roundRect">
            <a:avLst>
              <a:gd name="adj" fmla="val 14242"/>
            </a:avLst>
          </a:prstGeom>
          <a:solidFill>
            <a:schemeClr val="bg1"/>
          </a:solidFill>
          <a:ln>
            <a:noFill/>
          </a:ln>
        </p:spPr>
        <p:txBody>
          <a:bodyPr lIns="68559" tIns="68559" rIns="68559" bIns="68559"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ru-RU" altLang="ru-RU" sz="1984"/>
          </a:p>
        </p:txBody>
      </p:sp>
      <p:sp>
        <p:nvSpPr>
          <p:cNvPr id="13" name="Прямоугольник 12">
            <a:extLst>
              <a:ext uri="{FF2B5EF4-FFF2-40B4-BE49-F238E27FC236}">
                <a16:creationId xmlns:a16="http://schemas.microsoft.com/office/drawing/2014/main" id="{BFEC2397-11AC-44F1-96AF-A4FC5882BB19}"/>
              </a:ext>
            </a:extLst>
          </p:cNvPr>
          <p:cNvSpPr/>
          <p:nvPr/>
        </p:nvSpPr>
        <p:spPr>
          <a:xfrm>
            <a:off x="5927164" y="3918664"/>
            <a:ext cx="3967648" cy="646331"/>
          </a:xfrm>
          <a:prstGeom prst="rect">
            <a:avLst/>
          </a:prstGeom>
        </p:spPr>
        <p:txBody>
          <a:bodyPr wrap="square">
            <a:spAutoFit/>
          </a:bodyPr>
          <a:lstStyle/>
          <a:p>
            <a:pPr>
              <a:spcAft>
                <a:spcPts val="567"/>
              </a:spcAft>
              <a:buClr>
                <a:srgbClr val="C00000"/>
              </a:buClr>
              <a:defRPr/>
            </a:pPr>
            <a:r>
              <a:rPr lang="ru-RU" sz="1800" dirty="0">
                <a:solidFill>
                  <a:srgbClr val="C00000"/>
                </a:solidFill>
                <a:latin typeface="Montserrat" panose="00000500000000000000" pitchFamily="2" charset="-52"/>
              </a:rPr>
              <a:t>Универсальные сообщения</a:t>
            </a:r>
            <a:br>
              <a:rPr lang="ru-RU" sz="1800" dirty="0">
                <a:solidFill>
                  <a:srgbClr val="C00000"/>
                </a:solidFill>
                <a:latin typeface="Montserrat" panose="00000500000000000000" pitchFamily="2" charset="-52"/>
              </a:rPr>
            </a:br>
            <a:r>
              <a:rPr lang="ru-RU" sz="1800" dirty="0">
                <a:solidFill>
                  <a:srgbClr val="C00000"/>
                </a:solidFill>
                <a:latin typeface="Montserrat" panose="00000500000000000000" pitchFamily="2" charset="-52"/>
              </a:rPr>
              <a:t>не требуют подписания</a:t>
            </a:r>
          </a:p>
        </p:txBody>
      </p:sp>
      <p:sp>
        <p:nvSpPr>
          <p:cNvPr id="14" name="TextBox 13">
            <a:extLst>
              <a:ext uri="{FF2B5EF4-FFF2-40B4-BE49-F238E27FC236}">
                <a16:creationId xmlns:a16="http://schemas.microsoft.com/office/drawing/2014/main" id="{EF354DEB-C45D-41C8-84BD-309D1904BED7}"/>
              </a:ext>
            </a:extLst>
          </p:cNvPr>
          <p:cNvSpPr txBox="1"/>
          <p:nvPr/>
        </p:nvSpPr>
        <p:spPr>
          <a:xfrm>
            <a:off x="504453" y="1628363"/>
            <a:ext cx="1656184" cy="415498"/>
          </a:xfrm>
          <a:prstGeom prst="rect">
            <a:avLst/>
          </a:prstGeom>
          <a:noFill/>
        </p:spPr>
        <p:txBody>
          <a:bodyPr wrap="square" rtlCol="0">
            <a:spAutoFit/>
          </a:bodyPr>
          <a:lstStyle/>
          <a:p>
            <a:r>
              <a:rPr lang="ru-RU" sz="2000" dirty="0">
                <a:solidFill>
                  <a:schemeClr val="tx1"/>
                </a:solidFill>
                <a:latin typeface="Montserrat" panose="00000500000000000000" pitchFamily="2" charset="-52"/>
              </a:rPr>
              <a:t>Было</a:t>
            </a:r>
          </a:p>
        </p:txBody>
      </p:sp>
      <p:sp>
        <p:nvSpPr>
          <p:cNvPr id="15" name="TextBox 14">
            <a:extLst>
              <a:ext uri="{FF2B5EF4-FFF2-40B4-BE49-F238E27FC236}">
                <a16:creationId xmlns:a16="http://schemas.microsoft.com/office/drawing/2014/main" id="{0E043319-0F41-4C11-8117-1900FB47E772}"/>
              </a:ext>
            </a:extLst>
          </p:cNvPr>
          <p:cNvSpPr txBox="1"/>
          <p:nvPr/>
        </p:nvSpPr>
        <p:spPr>
          <a:xfrm>
            <a:off x="5851458" y="1658408"/>
            <a:ext cx="1656184" cy="415498"/>
          </a:xfrm>
          <a:prstGeom prst="rect">
            <a:avLst/>
          </a:prstGeom>
          <a:noFill/>
        </p:spPr>
        <p:txBody>
          <a:bodyPr wrap="square" rtlCol="0">
            <a:spAutoFit/>
          </a:bodyPr>
          <a:lstStyle/>
          <a:p>
            <a:r>
              <a:rPr lang="ru-RU" sz="2000" dirty="0">
                <a:solidFill>
                  <a:srgbClr val="FFDE07"/>
                </a:solidFill>
                <a:latin typeface="Montserrat" panose="00000500000000000000" pitchFamily="2" charset="-52"/>
              </a:rPr>
              <a:t>Станет</a:t>
            </a:r>
          </a:p>
        </p:txBody>
      </p:sp>
    </p:spTree>
    <p:extLst>
      <p:ext uri="{BB962C8B-B14F-4D97-AF65-F5344CB8AC3E}">
        <p14:creationId xmlns:p14="http://schemas.microsoft.com/office/powerpoint/2010/main" val="340269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3BF89C0F-DC11-4EB1-9DFB-AA165F75C622}"/>
              </a:ext>
            </a:extLst>
          </p:cNvPr>
          <p:cNvSpPr/>
          <p:nvPr/>
        </p:nvSpPr>
        <p:spPr bwMode="auto">
          <a:xfrm>
            <a:off x="526634" y="1664248"/>
            <a:ext cx="3647760" cy="3922035"/>
          </a:xfrm>
          <a:prstGeom prst="roundRect">
            <a:avLst>
              <a:gd name="adj" fmla="val 7546"/>
            </a:avLst>
          </a:prstGeom>
          <a:noFill/>
          <a:ln w="28575">
            <a:solidFill>
              <a:srgbClr val="FFDD00"/>
            </a:solid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cxnSp>
        <p:nvCxnSpPr>
          <p:cNvPr id="78" name="Соединитель: изогнутый 77">
            <a:extLst>
              <a:ext uri="{FF2B5EF4-FFF2-40B4-BE49-F238E27FC236}">
                <a16:creationId xmlns:a16="http://schemas.microsoft.com/office/drawing/2014/main" id="{F31B3F03-031F-41E7-B685-2EAAD35F4D64}"/>
              </a:ext>
            </a:extLst>
          </p:cNvPr>
          <p:cNvCxnSpPr/>
          <p:nvPr/>
        </p:nvCxnSpPr>
        <p:spPr bwMode="auto">
          <a:xfrm>
            <a:off x="6858405" y="502729"/>
            <a:ext cx="648072" cy="288032"/>
          </a:xfrm>
          <a:prstGeom prst="curvedConnector3">
            <a:avLst>
              <a:gd name="adj1" fmla="val 40594"/>
            </a:avLst>
          </a:prstGeom>
          <a:solidFill>
            <a:srgbClr val="00FF00">
              <a:alpha val="75000"/>
            </a:srgbClr>
          </a:solidFill>
          <a:ln>
            <a:noFill/>
            <a:headEnd type="triangle"/>
            <a:tailEnd type="triangle"/>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5" name="Группа 44">
            <a:extLst>
              <a:ext uri="{FF2B5EF4-FFF2-40B4-BE49-F238E27FC236}">
                <a16:creationId xmlns:a16="http://schemas.microsoft.com/office/drawing/2014/main" id="{240720E9-70CC-45CF-8215-758E1BB43646}"/>
              </a:ext>
            </a:extLst>
          </p:cNvPr>
          <p:cNvGrpSpPr/>
          <p:nvPr/>
        </p:nvGrpSpPr>
        <p:grpSpPr>
          <a:xfrm>
            <a:off x="744734" y="1871935"/>
            <a:ext cx="3222622" cy="950997"/>
            <a:chOff x="1220791" y="1071056"/>
            <a:chExt cx="3222622" cy="950997"/>
          </a:xfrm>
        </p:grpSpPr>
        <p:sp>
          <p:nvSpPr>
            <p:cNvPr id="51" name="Прямоугольник: скругленные углы 50">
              <a:extLst>
                <a:ext uri="{FF2B5EF4-FFF2-40B4-BE49-F238E27FC236}">
                  <a16:creationId xmlns:a16="http://schemas.microsoft.com/office/drawing/2014/main" id="{75813A12-04CC-49DF-A569-4CAA63D371E7}"/>
                </a:ext>
              </a:extLst>
            </p:cNvPr>
            <p:cNvSpPr/>
            <p:nvPr/>
          </p:nvSpPr>
          <p:spPr bwMode="auto">
            <a:xfrm>
              <a:off x="1220791" y="1071056"/>
              <a:ext cx="3222622" cy="950997"/>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lIns="85042" tIns="44222" rIns="85042" bIns="44222" anchor="ctr">
              <a:noAutofit/>
            </a:bodyPr>
            <a:lstStyle/>
            <a:p>
              <a:pPr eaLnBrk="1" hangingPunct="1">
                <a:lnSpc>
                  <a:spcPct val="85000"/>
                </a:lnSpc>
                <a:spcBef>
                  <a:spcPct val="50000"/>
                </a:spcBef>
                <a:buClr>
                  <a:srgbClr val="C00000"/>
                </a:buClr>
                <a:buSzPct val="120000"/>
              </a:pPr>
              <a:endParaRPr lang="ru-RU" sz="2000">
                <a:solidFill>
                  <a:schemeClr val="tx1"/>
                </a:solidFill>
                <a:latin typeface="+mn-lt"/>
              </a:endParaRPr>
            </a:p>
          </p:txBody>
        </p:sp>
        <p:sp>
          <p:nvSpPr>
            <p:cNvPr id="53" name="TextBox 52">
              <a:extLst>
                <a:ext uri="{FF2B5EF4-FFF2-40B4-BE49-F238E27FC236}">
                  <a16:creationId xmlns:a16="http://schemas.microsoft.com/office/drawing/2014/main" id="{E9C90D0E-DB2B-41D0-A38F-36AB0AD41528}"/>
                </a:ext>
              </a:extLst>
            </p:cNvPr>
            <p:cNvSpPr txBox="1"/>
            <p:nvPr/>
          </p:nvSpPr>
          <p:spPr>
            <a:xfrm>
              <a:off x="2088629" y="1079847"/>
              <a:ext cx="1093250" cy="415498"/>
            </a:xfrm>
            <a:prstGeom prst="rect">
              <a:avLst/>
            </a:prstGeom>
            <a:noFill/>
          </p:spPr>
          <p:txBody>
            <a:bodyPr wrap="square" rtlCol="0">
              <a:spAutoFit/>
            </a:bodyPr>
            <a:lstStyle/>
            <a:p>
              <a:r>
                <a:rPr lang="ru-RU" dirty="0">
                  <a:solidFill>
                    <a:schemeClr val="tx1"/>
                  </a:solidFill>
                  <a:latin typeface="Montserrat Medium" panose="00000600000000000000" pitchFamily="2" charset="-52"/>
                </a:rPr>
                <a:t>1С:</a:t>
              </a:r>
              <a:r>
                <a:rPr lang="en-US" dirty="0">
                  <a:solidFill>
                    <a:schemeClr val="tx1"/>
                  </a:solidFill>
                  <a:latin typeface="Montserrat Medium" panose="00000600000000000000" pitchFamily="2" charset="-52"/>
                </a:rPr>
                <a:t>ERP</a:t>
              </a:r>
              <a:endParaRPr lang="ru-RU" dirty="0">
                <a:solidFill>
                  <a:schemeClr val="tx1"/>
                </a:solidFill>
                <a:latin typeface="Montserrat Medium" panose="00000600000000000000" pitchFamily="2" charset="-52"/>
              </a:endParaRPr>
            </a:p>
          </p:txBody>
        </p:sp>
        <p:pic>
          <p:nvPicPr>
            <p:cNvPr id="54" name="Рисунок 105">
              <a:extLst>
                <a:ext uri="{FF2B5EF4-FFF2-40B4-BE49-F238E27FC236}">
                  <a16:creationId xmlns:a16="http://schemas.microsoft.com/office/drawing/2014/main" id="{C88B57C1-EC37-4B7E-918B-478B51B7E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77" y="1269151"/>
              <a:ext cx="577090" cy="57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Прямоугольник: скругленные углы 54">
              <a:extLst>
                <a:ext uri="{FF2B5EF4-FFF2-40B4-BE49-F238E27FC236}">
                  <a16:creationId xmlns:a16="http://schemas.microsoft.com/office/drawing/2014/main" id="{E3868A6E-8330-4AD1-8556-98698D9E75E1}"/>
                </a:ext>
              </a:extLst>
            </p:cNvPr>
            <p:cNvSpPr/>
            <p:nvPr/>
          </p:nvSpPr>
          <p:spPr bwMode="auto">
            <a:xfrm>
              <a:off x="2162560" y="1466477"/>
              <a:ext cx="2086310" cy="408482"/>
            </a:xfrm>
            <a:prstGeom prst="roundRect">
              <a:avLst/>
            </a:prstGeom>
            <a:solidFill>
              <a:srgbClr val="FFDD00"/>
            </a:solidFill>
            <a:ln>
              <a:noFill/>
            </a:ln>
            <a:effectLst>
              <a:outerShdw blurRad="431131" dir="5400000" sx="99000" sy="99000" algn="ctr" rotWithShape="0">
                <a:schemeClr val="bg1">
                  <a:lumMod val="50000"/>
                  <a:alpha val="30000"/>
                </a:schemeClr>
              </a:outerShdw>
            </a:effectLst>
          </p:spPr>
          <p:txBody>
            <a:bodyPr rot="0" spcFirstLastPara="0" vertOverflow="overflow" horzOverflow="overflow" vert="horz" wrap="square" lIns="85042" tIns="44222" rIns="85042" bIns="44222" numCol="1" spcCol="0" rtlCol="0" fromWordArt="0" anchor="ctr" anchorCtr="0" forceAA="0" compatLnSpc="1">
              <a:prstTxWarp prst="textNoShape">
                <a:avLst/>
              </a:prstTxWarp>
              <a:noAutofit/>
            </a:bodyPr>
            <a:lstStyle/>
            <a:p>
              <a:pPr eaLnBrk="1" hangingPunct="1">
                <a:lnSpc>
                  <a:spcPct val="85000"/>
                </a:lnSpc>
                <a:spcBef>
                  <a:spcPct val="50000"/>
                </a:spcBef>
                <a:buClr>
                  <a:srgbClr val="C00000"/>
                </a:buClr>
                <a:buSzPct val="120000"/>
              </a:pPr>
              <a:r>
                <a:rPr lang="ru-RU" altLang="ru-RU" sz="1800" dirty="0">
                  <a:solidFill>
                    <a:schemeClr val="tx1"/>
                  </a:solidFill>
                  <a:latin typeface="Montserrat Light" panose="00000400000000000000" pitchFamily="2" charset="-52"/>
                </a:rPr>
                <a:t>Модуль 1С-ЭДО</a:t>
              </a:r>
            </a:p>
          </p:txBody>
        </p:sp>
      </p:grpSp>
      <p:grpSp>
        <p:nvGrpSpPr>
          <p:cNvPr id="56" name="Группа 55">
            <a:extLst>
              <a:ext uri="{FF2B5EF4-FFF2-40B4-BE49-F238E27FC236}">
                <a16:creationId xmlns:a16="http://schemas.microsoft.com/office/drawing/2014/main" id="{35417F15-D296-4AC8-9F2E-125F62567025}"/>
              </a:ext>
            </a:extLst>
          </p:cNvPr>
          <p:cNvGrpSpPr/>
          <p:nvPr/>
        </p:nvGrpSpPr>
        <p:grpSpPr>
          <a:xfrm>
            <a:off x="744734" y="4421779"/>
            <a:ext cx="3222622" cy="950997"/>
            <a:chOff x="1220791" y="1071056"/>
            <a:chExt cx="3222622" cy="950997"/>
          </a:xfrm>
        </p:grpSpPr>
        <p:sp>
          <p:nvSpPr>
            <p:cNvPr id="57" name="Прямоугольник: скругленные углы 56">
              <a:extLst>
                <a:ext uri="{FF2B5EF4-FFF2-40B4-BE49-F238E27FC236}">
                  <a16:creationId xmlns:a16="http://schemas.microsoft.com/office/drawing/2014/main" id="{99D4680F-37BC-4393-BD45-C4DA60721B40}"/>
                </a:ext>
              </a:extLst>
            </p:cNvPr>
            <p:cNvSpPr/>
            <p:nvPr/>
          </p:nvSpPr>
          <p:spPr bwMode="auto">
            <a:xfrm>
              <a:off x="1220791" y="1071056"/>
              <a:ext cx="3222622" cy="950997"/>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lIns="85042" tIns="44222" rIns="85042" bIns="44222" anchor="ctr">
              <a:noAutofit/>
            </a:bodyPr>
            <a:lstStyle/>
            <a:p>
              <a:pPr eaLnBrk="1" hangingPunct="1">
                <a:lnSpc>
                  <a:spcPct val="85000"/>
                </a:lnSpc>
                <a:spcBef>
                  <a:spcPct val="50000"/>
                </a:spcBef>
                <a:buClr>
                  <a:srgbClr val="C00000"/>
                </a:buClr>
                <a:buSzPct val="120000"/>
              </a:pPr>
              <a:endParaRPr lang="ru-RU" sz="2000">
                <a:solidFill>
                  <a:schemeClr val="tx1"/>
                </a:solidFill>
                <a:latin typeface="+mn-lt"/>
              </a:endParaRPr>
            </a:p>
          </p:txBody>
        </p:sp>
        <p:sp>
          <p:nvSpPr>
            <p:cNvPr id="59" name="TextBox 58">
              <a:extLst>
                <a:ext uri="{FF2B5EF4-FFF2-40B4-BE49-F238E27FC236}">
                  <a16:creationId xmlns:a16="http://schemas.microsoft.com/office/drawing/2014/main" id="{15DE49D3-7987-407C-9CDE-4D7B9764D371}"/>
                </a:ext>
              </a:extLst>
            </p:cNvPr>
            <p:cNvSpPr txBox="1"/>
            <p:nvPr/>
          </p:nvSpPr>
          <p:spPr>
            <a:xfrm>
              <a:off x="2081215" y="1079847"/>
              <a:ext cx="2362197" cy="415498"/>
            </a:xfrm>
            <a:prstGeom prst="rect">
              <a:avLst/>
            </a:prstGeom>
            <a:noFill/>
          </p:spPr>
          <p:txBody>
            <a:bodyPr wrap="square" rtlCol="0">
              <a:spAutoFit/>
            </a:bodyPr>
            <a:lstStyle/>
            <a:p>
              <a:r>
                <a:rPr lang="ru-RU" dirty="0">
                  <a:solidFill>
                    <a:schemeClr val="tx1"/>
                  </a:solidFill>
                  <a:latin typeface="Montserrat Medium" panose="00000600000000000000" pitchFamily="2" charset="-52"/>
                </a:rPr>
                <a:t>1С:Бухгалтерия</a:t>
              </a:r>
            </a:p>
          </p:txBody>
        </p:sp>
        <p:sp>
          <p:nvSpPr>
            <p:cNvPr id="60" name="Прямоугольник: скругленные углы 59">
              <a:extLst>
                <a:ext uri="{FF2B5EF4-FFF2-40B4-BE49-F238E27FC236}">
                  <a16:creationId xmlns:a16="http://schemas.microsoft.com/office/drawing/2014/main" id="{8CAB4017-F5D6-499C-AD58-7680C9B028EA}"/>
                </a:ext>
              </a:extLst>
            </p:cNvPr>
            <p:cNvSpPr/>
            <p:nvPr/>
          </p:nvSpPr>
          <p:spPr bwMode="auto">
            <a:xfrm>
              <a:off x="2162560" y="1466477"/>
              <a:ext cx="2086310" cy="408482"/>
            </a:xfrm>
            <a:prstGeom prst="roundRect">
              <a:avLst/>
            </a:prstGeom>
            <a:solidFill>
              <a:srgbClr val="FFDD00"/>
            </a:solidFill>
            <a:ln>
              <a:noFill/>
            </a:ln>
            <a:effectLst>
              <a:outerShdw blurRad="431131" dir="5400000" sx="99000" sy="99000" algn="ctr" rotWithShape="0">
                <a:schemeClr val="bg1">
                  <a:lumMod val="50000"/>
                  <a:alpha val="30000"/>
                </a:schemeClr>
              </a:outerShdw>
            </a:effectLst>
          </p:spPr>
          <p:txBody>
            <a:bodyPr rot="0" spcFirstLastPara="0" vertOverflow="overflow" horzOverflow="overflow" vert="horz" wrap="square" lIns="85042" tIns="44222" rIns="85042" bIns="44222" numCol="1" spcCol="0" rtlCol="0" fromWordArt="0" anchor="ctr" anchorCtr="0" forceAA="0" compatLnSpc="1">
              <a:prstTxWarp prst="textNoShape">
                <a:avLst/>
              </a:prstTxWarp>
              <a:noAutofit/>
            </a:bodyPr>
            <a:lstStyle/>
            <a:p>
              <a:pPr eaLnBrk="1" hangingPunct="1">
                <a:lnSpc>
                  <a:spcPct val="85000"/>
                </a:lnSpc>
                <a:spcBef>
                  <a:spcPct val="50000"/>
                </a:spcBef>
                <a:buClr>
                  <a:srgbClr val="C00000"/>
                </a:buClr>
                <a:buSzPct val="120000"/>
              </a:pPr>
              <a:r>
                <a:rPr lang="ru-RU" altLang="ru-RU" sz="1800" dirty="0">
                  <a:solidFill>
                    <a:schemeClr val="tx1"/>
                  </a:solidFill>
                  <a:latin typeface="Montserrat Light" panose="00000400000000000000" pitchFamily="2" charset="-52"/>
                </a:rPr>
                <a:t>Модуль 1С-ЭДО</a:t>
              </a:r>
            </a:p>
          </p:txBody>
        </p:sp>
      </p:grpSp>
      <p:grpSp>
        <p:nvGrpSpPr>
          <p:cNvPr id="61" name="Группа 60">
            <a:extLst>
              <a:ext uri="{FF2B5EF4-FFF2-40B4-BE49-F238E27FC236}">
                <a16:creationId xmlns:a16="http://schemas.microsoft.com/office/drawing/2014/main" id="{2B6D5F7B-DF64-4ABB-B69B-5CCFCB8EFF5E}"/>
              </a:ext>
            </a:extLst>
          </p:cNvPr>
          <p:cNvGrpSpPr/>
          <p:nvPr/>
        </p:nvGrpSpPr>
        <p:grpSpPr>
          <a:xfrm>
            <a:off x="744734" y="3146857"/>
            <a:ext cx="3222622" cy="950997"/>
            <a:chOff x="1220791" y="1071056"/>
            <a:chExt cx="3222622" cy="950997"/>
          </a:xfrm>
        </p:grpSpPr>
        <p:sp>
          <p:nvSpPr>
            <p:cNvPr id="62" name="Прямоугольник: скругленные углы 61">
              <a:extLst>
                <a:ext uri="{FF2B5EF4-FFF2-40B4-BE49-F238E27FC236}">
                  <a16:creationId xmlns:a16="http://schemas.microsoft.com/office/drawing/2014/main" id="{375DEE0D-8E90-44E1-8564-8712C29DD8A9}"/>
                </a:ext>
              </a:extLst>
            </p:cNvPr>
            <p:cNvSpPr/>
            <p:nvPr/>
          </p:nvSpPr>
          <p:spPr bwMode="auto">
            <a:xfrm>
              <a:off x="1220791" y="1071056"/>
              <a:ext cx="3222622" cy="950997"/>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lIns="85042" tIns="44222" rIns="85042" bIns="44222" anchor="ctr">
              <a:noAutofit/>
            </a:bodyPr>
            <a:lstStyle/>
            <a:p>
              <a:pPr eaLnBrk="1" hangingPunct="1">
                <a:lnSpc>
                  <a:spcPct val="85000"/>
                </a:lnSpc>
                <a:spcBef>
                  <a:spcPct val="50000"/>
                </a:spcBef>
                <a:buClr>
                  <a:srgbClr val="C00000"/>
                </a:buClr>
                <a:buSzPct val="120000"/>
              </a:pPr>
              <a:endParaRPr lang="ru-RU" sz="2000">
                <a:solidFill>
                  <a:schemeClr val="tx1"/>
                </a:solidFill>
                <a:latin typeface="+mn-lt"/>
              </a:endParaRPr>
            </a:p>
          </p:txBody>
        </p:sp>
        <p:sp>
          <p:nvSpPr>
            <p:cNvPr id="63" name="TextBox 62">
              <a:extLst>
                <a:ext uri="{FF2B5EF4-FFF2-40B4-BE49-F238E27FC236}">
                  <a16:creationId xmlns:a16="http://schemas.microsoft.com/office/drawing/2014/main" id="{87B2EB14-5D69-4834-9A99-A1FB8D32B33F}"/>
                </a:ext>
              </a:extLst>
            </p:cNvPr>
            <p:cNvSpPr txBox="1"/>
            <p:nvPr/>
          </p:nvSpPr>
          <p:spPr>
            <a:xfrm>
              <a:off x="2081215" y="1079847"/>
              <a:ext cx="2362197" cy="415498"/>
            </a:xfrm>
            <a:prstGeom prst="rect">
              <a:avLst/>
            </a:prstGeom>
            <a:noFill/>
          </p:spPr>
          <p:txBody>
            <a:bodyPr wrap="square" rtlCol="0">
              <a:spAutoFit/>
            </a:bodyPr>
            <a:lstStyle/>
            <a:p>
              <a:r>
                <a:rPr lang="ru-RU" dirty="0">
                  <a:solidFill>
                    <a:schemeClr val="tx1"/>
                  </a:solidFill>
                  <a:latin typeface="Montserrat Medium" panose="00000600000000000000" pitchFamily="2" charset="-52"/>
                </a:rPr>
                <a:t>1С:ДО</a:t>
              </a:r>
            </a:p>
          </p:txBody>
        </p:sp>
        <p:sp>
          <p:nvSpPr>
            <p:cNvPr id="64" name="Прямоугольник: скругленные углы 63">
              <a:extLst>
                <a:ext uri="{FF2B5EF4-FFF2-40B4-BE49-F238E27FC236}">
                  <a16:creationId xmlns:a16="http://schemas.microsoft.com/office/drawing/2014/main" id="{3AD76B53-CAD8-4B82-B99B-3039FB34CF9F}"/>
                </a:ext>
              </a:extLst>
            </p:cNvPr>
            <p:cNvSpPr/>
            <p:nvPr/>
          </p:nvSpPr>
          <p:spPr bwMode="auto">
            <a:xfrm>
              <a:off x="2162560" y="1466477"/>
              <a:ext cx="2086310" cy="408482"/>
            </a:xfrm>
            <a:prstGeom prst="roundRect">
              <a:avLst/>
            </a:prstGeom>
            <a:solidFill>
              <a:srgbClr val="FFDD00"/>
            </a:solidFill>
            <a:ln>
              <a:noFill/>
            </a:ln>
            <a:effectLst>
              <a:outerShdw blurRad="431131" dir="5400000" sx="99000" sy="99000" algn="ctr" rotWithShape="0">
                <a:schemeClr val="bg1">
                  <a:lumMod val="50000"/>
                  <a:alpha val="30000"/>
                </a:schemeClr>
              </a:outerShdw>
            </a:effectLst>
          </p:spPr>
          <p:txBody>
            <a:bodyPr rot="0" spcFirstLastPara="0" vertOverflow="overflow" horzOverflow="overflow" vert="horz" wrap="square" lIns="85042" tIns="44222" rIns="85042" bIns="44222" numCol="1" spcCol="0" rtlCol="0" fromWordArt="0" anchor="ctr" anchorCtr="0" forceAA="0" compatLnSpc="1">
              <a:prstTxWarp prst="textNoShape">
                <a:avLst/>
              </a:prstTxWarp>
              <a:noAutofit/>
            </a:bodyPr>
            <a:lstStyle/>
            <a:p>
              <a:pPr eaLnBrk="1" hangingPunct="1">
                <a:lnSpc>
                  <a:spcPct val="85000"/>
                </a:lnSpc>
                <a:spcBef>
                  <a:spcPct val="50000"/>
                </a:spcBef>
                <a:buClr>
                  <a:srgbClr val="C00000"/>
                </a:buClr>
                <a:buSzPct val="120000"/>
              </a:pPr>
              <a:r>
                <a:rPr lang="ru-RU" altLang="ru-RU" sz="1800" dirty="0">
                  <a:solidFill>
                    <a:schemeClr val="tx1"/>
                  </a:solidFill>
                  <a:latin typeface="Montserrat Light" panose="00000400000000000000" pitchFamily="2" charset="-52"/>
                </a:rPr>
                <a:t>Модуль 1С-ЭДО</a:t>
              </a:r>
            </a:p>
          </p:txBody>
        </p:sp>
      </p:grpSp>
      <p:pic>
        <p:nvPicPr>
          <p:cNvPr id="65" name="Рисунок 100">
            <a:extLst>
              <a:ext uri="{FF2B5EF4-FFF2-40B4-BE49-F238E27FC236}">
                <a16:creationId xmlns:a16="http://schemas.microsoft.com/office/drawing/2014/main" id="{50C587E4-5087-4214-8D34-B0B1DD343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20" y="3333797"/>
            <a:ext cx="577090" cy="57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Рисунок 114">
            <a:extLst>
              <a:ext uri="{FF2B5EF4-FFF2-40B4-BE49-F238E27FC236}">
                <a16:creationId xmlns:a16="http://schemas.microsoft.com/office/drawing/2014/main" id="{C96EF4DC-3E93-43B8-A43B-368E63A421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664" y="4558068"/>
            <a:ext cx="575974"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Прямоугольник: скругленные углы 66">
            <a:extLst>
              <a:ext uri="{FF2B5EF4-FFF2-40B4-BE49-F238E27FC236}">
                <a16:creationId xmlns:a16="http://schemas.microsoft.com/office/drawing/2014/main" id="{298B7E93-5FF0-4F30-8848-4830E86EDEA9}"/>
              </a:ext>
            </a:extLst>
          </p:cNvPr>
          <p:cNvSpPr/>
          <p:nvPr/>
        </p:nvSpPr>
        <p:spPr bwMode="auto">
          <a:xfrm>
            <a:off x="5487077" y="2060675"/>
            <a:ext cx="2155031" cy="408482"/>
          </a:xfrm>
          <a:prstGeom prst="roundRect">
            <a:avLst/>
          </a:prstGeom>
          <a:solidFill>
            <a:srgbClr val="FFDD00"/>
          </a:solidFill>
          <a:ln>
            <a:noFill/>
          </a:ln>
          <a:effectLst>
            <a:outerShdw blurRad="431131" dir="5400000" sx="99000" sy="99000" algn="ctr" rotWithShape="0">
              <a:schemeClr val="bg1">
                <a:lumMod val="50000"/>
                <a:alpha val="30000"/>
              </a:schemeClr>
            </a:outerShdw>
          </a:effectLst>
        </p:spPr>
        <p:txBody>
          <a:bodyPr rot="0" spcFirstLastPara="0" vertOverflow="overflow" horzOverflow="overflow" vert="horz" wrap="square" lIns="85042" tIns="44222" rIns="85042" bIns="44222" numCol="1" spcCol="0" rtlCol="0" fromWordArt="0" anchor="ctr" anchorCtr="0" forceAA="0" compatLnSpc="1">
            <a:prstTxWarp prst="textNoShape">
              <a:avLst/>
            </a:prstTxWarp>
            <a:noAutofit/>
          </a:bodyPr>
          <a:lstStyle/>
          <a:p>
            <a:pPr eaLnBrk="1" hangingPunct="1">
              <a:lnSpc>
                <a:spcPct val="85000"/>
              </a:lnSpc>
              <a:spcBef>
                <a:spcPct val="50000"/>
              </a:spcBef>
              <a:buClr>
                <a:srgbClr val="C00000"/>
              </a:buClr>
              <a:buSzPct val="120000"/>
            </a:pPr>
            <a:r>
              <a:rPr lang="ru-RU" altLang="ru-RU" sz="1800" dirty="0">
                <a:solidFill>
                  <a:schemeClr val="tx1"/>
                </a:solidFill>
                <a:latin typeface="Montserrat Light" panose="00000400000000000000" pitchFamily="2" charset="-52"/>
              </a:rPr>
              <a:t>Сервис 1С-ЭДО</a:t>
            </a:r>
          </a:p>
        </p:txBody>
      </p:sp>
      <p:sp>
        <p:nvSpPr>
          <p:cNvPr id="68" name="Прямоугольник: скругленные углы 67">
            <a:extLst>
              <a:ext uri="{FF2B5EF4-FFF2-40B4-BE49-F238E27FC236}">
                <a16:creationId xmlns:a16="http://schemas.microsoft.com/office/drawing/2014/main" id="{48EB3AA6-751D-4A05-AA9A-B812C8474A99}"/>
              </a:ext>
            </a:extLst>
          </p:cNvPr>
          <p:cNvSpPr/>
          <p:nvPr/>
        </p:nvSpPr>
        <p:spPr bwMode="auto">
          <a:xfrm>
            <a:off x="4919439" y="2740376"/>
            <a:ext cx="3222622" cy="2028044"/>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lIns="85042" tIns="44222" rIns="85042" bIns="44222" anchor="ctr">
            <a:noAutofit/>
          </a:bodyPr>
          <a:lstStyle/>
          <a:p>
            <a:pPr eaLnBrk="1" hangingPunct="1">
              <a:lnSpc>
                <a:spcPct val="85000"/>
              </a:lnSpc>
              <a:spcBef>
                <a:spcPct val="50000"/>
              </a:spcBef>
              <a:buClr>
                <a:srgbClr val="C00000"/>
              </a:buClr>
              <a:buSzPct val="120000"/>
            </a:pPr>
            <a:endParaRPr lang="ru-RU" sz="2000">
              <a:solidFill>
                <a:schemeClr val="tx1"/>
              </a:solidFill>
              <a:latin typeface="+mn-lt"/>
            </a:endParaRPr>
          </a:p>
        </p:txBody>
      </p:sp>
      <p:sp>
        <p:nvSpPr>
          <p:cNvPr id="69" name="TextBox 68">
            <a:extLst>
              <a:ext uri="{FF2B5EF4-FFF2-40B4-BE49-F238E27FC236}">
                <a16:creationId xmlns:a16="http://schemas.microsoft.com/office/drawing/2014/main" id="{56E4A97C-F922-4242-A951-C3120790A2FC}"/>
              </a:ext>
            </a:extLst>
          </p:cNvPr>
          <p:cNvSpPr txBox="1"/>
          <p:nvPr/>
        </p:nvSpPr>
        <p:spPr>
          <a:xfrm>
            <a:off x="5473005" y="4337533"/>
            <a:ext cx="3096344" cy="430887"/>
          </a:xfrm>
          <a:prstGeom prst="rect">
            <a:avLst/>
          </a:prstGeom>
          <a:noFill/>
        </p:spPr>
        <p:txBody>
          <a:bodyPr wrap="square" rtlCol="0">
            <a:spAutoFit/>
          </a:bodyPr>
          <a:lstStyle/>
          <a:p>
            <a:pPr marL="171450" indent="-171450">
              <a:buClr>
                <a:srgbClr val="C00000"/>
              </a:buClr>
              <a:buFont typeface="Futura PT Demi" panose="020B0702020204020303" pitchFamily="34" charset="0"/>
              <a:buChar char="»"/>
            </a:pPr>
            <a:r>
              <a:rPr lang="ru-RU" sz="1100" b="0" dirty="0">
                <a:solidFill>
                  <a:schemeClr val="tx1"/>
                </a:solidFill>
                <a:latin typeface="Montserrat Light" panose="00000400000000000000" pitchFamily="2" charset="-52"/>
              </a:rPr>
              <a:t>1С:</a:t>
            </a:r>
            <a:r>
              <a:rPr lang="en-US" sz="1100" b="0" dirty="0">
                <a:solidFill>
                  <a:schemeClr val="tx1"/>
                </a:solidFill>
                <a:latin typeface="Montserrat Light" panose="00000400000000000000" pitchFamily="2" charset="-52"/>
              </a:rPr>
              <a:t>FRESH</a:t>
            </a:r>
            <a:endParaRPr lang="ru-RU" sz="1100" b="0" dirty="0">
              <a:solidFill>
                <a:schemeClr val="tx1"/>
              </a:solidFill>
              <a:latin typeface="Montserrat Light" panose="00000400000000000000" pitchFamily="2" charset="-52"/>
            </a:endParaRPr>
          </a:p>
          <a:p>
            <a:pPr marL="171450" indent="-171450">
              <a:buClr>
                <a:srgbClr val="C00000"/>
              </a:buClr>
              <a:buFont typeface="Futura PT Demi" panose="020B0702020204020303" pitchFamily="34" charset="0"/>
              <a:buChar char="»"/>
            </a:pPr>
            <a:r>
              <a:rPr lang="ru-RU" sz="1100" b="0" dirty="0">
                <a:solidFill>
                  <a:schemeClr val="tx1"/>
                </a:solidFill>
                <a:latin typeface="Montserrat Light" panose="00000400000000000000" pitchFamily="2" charset="-52"/>
              </a:rPr>
              <a:t>Публикация на своем сервере</a:t>
            </a:r>
          </a:p>
        </p:txBody>
      </p:sp>
      <p:sp>
        <p:nvSpPr>
          <p:cNvPr id="70" name="Прямоугольник: скругленные углы 69">
            <a:extLst>
              <a:ext uri="{FF2B5EF4-FFF2-40B4-BE49-F238E27FC236}">
                <a16:creationId xmlns:a16="http://schemas.microsoft.com/office/drawing/2014/main" id="{5A4340E9-D561-4F99-A2AD-CB593669574E}"/>
              </a:ext>
            </a:extLst>
          </p:cNvPr>
          <p:cNvSpPr/>
          <p:nvPr/>
        </p:nvSpPr>
        <p:spPr bwMode="auto">
          <a:xfrm>
            <a:off x="5487854" y="3241975"/>
            <a:ext cx="2085792" cy="1024846"/>
          </a:xfrm>
          <a:prstGeom prst="roundRect">
            <a:avLst/>
          </a:prstGeom>
          <a:solidFill>
            <a:srgbClr val="FFDD00"/>
          </a:solidFill>
          <a:ln>
            <a:noFill/>
          </a:ln>
          <a:effectLst>
            <a:outerShdw blurRad="431131" dir="5400000" sx="99000" sy="99000" algn="ctr" rotWithShape="0">
              <a:schemeClr val="bg1">
                <a:lumMod val="50000"/>
                <a:alpha val="30000"/>
              </a:schemeClr>
            </a:outerShdw>
          </a:effectLst>
        </p:spPr>
        <p:txBody>
          <a:bodyPr rot="0" spcFirstLastPara="0" vertOverflow="overflow" horzOverflow="overflow" vert="horz" wrap="square" lIns="85042" tIns="44222" rIns="85042" bIns="44222" numCol="1" spcCol="0" rtlCol="0" fromWordArt="0" anchor="ctr" anchorCtr="0" forceAA="0" compatLnSpc="1">
            <a:prstTxWarp prst="textNoShape">
              <a:avLst/>
            </a:prstTxWarp>
            <a:noAutofit/>
          </a:bodyPr>
          <a:lstStyle/>
          <a:p>
            <a:pPr eaLnBrk="1" hangingPunct="1">
              <a:lnSpc>
                <a:spcPct val="85000"/>
              </a:lnSpc>
              <a:spcBef>
                <a:spcPct val="50000"/>
              </a:spcBef>
              <a:buClr>
                <a:srgbClr val="C00000"/>
              </a:buClr>
              <a:buSzPct val="120000"/>
            </a:pPr>
            <a:r>
              <a:rPr lang="en-US" altLang="ru-RU" sz="1800" dirty="0">
                <a:solidFill>
                  <a:schemeClr val="tx1"/>
                </a:solidFill>
                <a:latin typeface="Montserrat Light" panose="00000400000000000000" pitchFamily="2" charset="-52"/>
              </a:rPr>
              <a:t>1</a:t>
            </a:r>
            <a:r>
              <a:rPr lang="ru-RU" altLang="ru-RU" sz="1800" dirty="0">
                <a:solidFill>
                  <a:schemeClr val="tx1"/>
                </a:solidFill>
                <a:latin typeface="Montserrat Light" panose="00000400000000000000" pitchFamily="2" charset="-52"/>
              </a:rPr>
              <a:t>С:Клиент ЭДО</a:t>
            </a:r>
          </a:p>
          <a:p>
            <a:pPr eaLnBrk="1" hangingPunct="1">
              <a:lnSpc>
                <a:spcPct val="85000"/>
              </a:lnSpc>
              <a:spcBef>
                <a:spcPct val="50000"/>
              </a:spcBef>
              <a:buClr>
                <a:srgbClr val="C00000"/>
              </a:buClr>
              <a:buSzPct val="120000"/>
            </a:pPr>
            <a:r>
              <a:rPr lang="ru-RU" altLang="ru-RU" sz="1800" b="0" dirty="0">
                <a:solidFill>
                  <a:schemeClr val="tx1"/>
                </a:solidFill>
                <a:latin typeface="Montserrat Light" panose="00000400000000000000" pitchFamily="2" charset="-52"/>
              </a:rPr>
              <a:t>В режиме Центр ЭДО</a:t>
            </a:r>
          </a:p>
        </p:txBody>
      </p:sp>
      <p:cxnSp>
        <p:nvCxnSpPr>
          <p:cNvPr id="71" name="Прямая со стрелкой 39">
            <a:extLst>
              <a:ext uri="{FF2B5EF4-FFF2-40B4-BE49-F238E27FC236}">
                <a16:creationId xmlns:a16="http://schemas.microsoft.com/office/drawing/2014/main" id="{B6F95375-586F-4A8C-96EE-F61A15A3B5B3}"/>
              </a:ext>
            </a:extLst>
          </p:cNvPr>
          <p:cNvCxnSpPr>
            <a:cxnSpLocks/>
          </p:cNvCxnSpPr>
          <p:nvPr/>
        </p:nvCxnSpPr>
        <p:spPr bwMode="auto">
          <a:xfrm>
            <a:off x="6481117" y="2389455"/>
            <a:ext cx="0" cy="431800"/>
          </a:xfrm>
          <a:prstGeom prst="straightConnector1">
            <a:avLst/>
          </a:prstGeom>
          <a:noFill/>
          <a:ln w="28575" algn="ctr">
            <a:solidFill>
              <a:srgbClr val="C00000"/>
            </a:solidFill>
            <a:prstDash val="sys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Соединитель: уступ 71">
            <a:extLst>
              <a:ext uri="{FF2B5EF4-FFF2-40B4-BE49-F238E27FC236}">
                <a16:creationId xmlns:a16="http://schemas.microsoft.com/office/drawing/2014/main" id="{85DFD795-ABF1-4EBC-BCCA-0D889EE46B70}"/>
              </a:ext>
            </a:extLst>
          </p:cNvPr>
          <p:cNvCxnSpPr/>
          <p:nvPr/>
        </p:nvCxnSpPr>
        <p:spPr bwMode="auto">
          <a:xfrm>
            <a:off x="4629153" y="2704019"/>
            <a:ext cx="914400" cy="914400"/>
          </a:xfrm>
          <a:prstGeom prst="bentConnector3">
            <a:avLst/>
          </a:prstGeom>
          <a:solidFill>
            <a:srgbClr val="00FF00">
              <a:alpha val="75000"/>
            </a:srgbClr>
          </a:solidFill>
          <a:ln>
            <a:noFill/>
            <a:tailEnd type="triangle"/>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3" name="Полилиния: фигура 72">
            <a:extLst>
              <a:ext uri="{FF2B5EF4-FFF2-40B4-BE49-F238E27FC236}">
                <a16:creationId xmlns:a16="http://schemas.microsoft.com/office/drawing/2014/main" id="{A6448F9B-FF46-42DC-AE6A-BEDE9649FBCE}"/>
              </a:ext>
            </a:extLst>
          </p:cNvPr>
          <p:cNvSpPr/>
          <p:nvPr/>
        </p:nvSpPr>
        <p:spPr bwMode="auto">
          <a:xfrm>
            <a:off x="3775107" y="2467940"/>
            <a:ext cx="1731327" cy="1285995"/>
          </a:xfrm>
          <a:custGeom>
            <a:avLst/>
            <a:gdLst>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60120 w 1742440"/>
              <a:gd name="connsiteY5" fmla="*/ 1191894 h 1288414"/>
              <a:gd name="connsiteX6" fmla="*/ 1097280 w 1742440"/>
              <a:gd name="connsiteY6" fmla="*/ 1268094 h 1288414"/>
              <a:gd name="connsiteX7" fmla="*/ 1742440 w 1742440"/>
              <a:gd name="connsiteY7" fmla="*/ 1288414 h 1288414"/>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43187 w 1742440"/>
              <a:gd name="connsiteY5" fmla="*/ 1198244 h 1288414"/>
              <a:gd name="connsiteX6" fmla="*/ 1097280 w 1742440"/>
              <a:gd name="connsiteY6" fmla="*/ 1268094 h 1288414"/>
              <a:gd name="connsiteX7" fmla="*/ 1742440 w 1742440"/>
              <a:gd name="connsiteY7" fmla="*/ 1288414 h 1288414"/>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30487 w 1742440"/>
              <a:gd name="connsiteY5" fmla="*/ 1208828 h 1288414"/>
              <a:gd name="connsiteX6" fmla="*/ 1097280 w 1742440"/>
              <a:gd name="connsiteY6" fmla="*/ 1268094 h 1288414"/>
              <a:gd name="connsiteX7" fmla="*/ 1742440 w 1742440"/>
              <a:gd name="connsiteY7" fmla="*/ 1288414 h 1288414"/>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30487 w 1742440"/>
              <a:gd name="connsiteY5" fmla="*/ 1208828 h 1288414"/>
              <a:gd name="connsiteX6" fmla="*/ 1097280 w 1742440"/>
              <a:gd name="connsiteY6" fmla="*/ 1268094 h 1288414"/>
              <a:gd name="connsiteX7" fmla="*/ 1742440 w 1742440"/>
              <a:gd name="connsiteY7" fmla="*/ 1288414 h 1288414"/>
              <a:gd name="connsiteX0" fmla="*/ 0 w 1742440"/>
              <a:gd name="connsiteY0" fmla="*/ 11359 h 1286439"/>
              <a:gd name="connsiteX1" fmla="*/ 472440 w 1742440"/>
              <a:gd name="connsiteY1" fmla="*/ 6279 h 1286439"/>
              <a:gd name="connsiteX2" fmla="*/ 810578 w 1742440"/>
              <a:gd name="connsiteY2" fmla="*/ 80892 h 1286439"/>
              <a:gd name="connsiteX3" fmla="*/ 863600 w 1742440"/>
              <a:gd name="connsiteY3" fmla="*/ 438079 h 1286439"/>
              <a:gd name="connsiteX4" fmla="*/ 868680 w 1742440"/>
              <a:gd name="connsiteY4" fmla="*/ 1012119 h 1286439"/>
              <a:gd name="connsiteX5" fmla="*/ 930487 w 1742440"/>
              <a:gd name="connsiteY5" fmla="*/ 1206853 h 1286439"/>
              <a:gd name="connsiteX6" fmla="*/ 1097280 w 1742440"/>
              <a:gd name="connsiteY6" fmla="*/ 1266119 h 1286439"/>
              <a:gd name="connsiteX7" fmla="*/ 1742440 w 1742440"/>
              <a:gd name="connsiteY7" fmla="*/ 1286439 h 1286439"/>
              <a:gd name="connsiteX0" fmla="*/ 0 w 1742440"/>
              <a:gd name="connsiteY0" fmla="*/ 5800 h 1280880"/>
              <a:gd name="connsiteX1" fmla="*/ 456565 w 1742440"/>
              <a:gd name="connsiteY1" fmla="*/ 11833 h 1280880"/>
              <a:gd name="connsiteX2" fmla="*/ 810578 w 1742440"/>
              <a:gd name="connsiteY2" fmla="*/ 75333 h 1280880"/>
              <a:gd name="connsiteX3" fmla="*/ 863600 w 1742440"/>
              <a:gd name="connsiteY3" fmla="*/ 432520 h 1280880"/>
              <a:gd name="connsiteX4" fmla="*/ 868680 w 1742440"/>
              <a:gd name="connsiteY4" fmla="*/ 1006560 h 1280880"/>
              <a:gd name="connsiteX5" fmla="*/ 930487 w 1742440"/>
              <a:gd name="connsiteY5" fmla="*/ 1201294 h 1280880"/>
              <a:gd name="connsiteX6" fmla="*/ 1097280 w 1742440"/>
              <a:gd name="connsiteY6" fmla="*/ 1260560 h 1280880"/>
              <a:gd name="connsiteX7" fmla="*/ 1742440 w 1742440"/>
              <a:gd name="connsiteY7" fmla="*/ 1280880 h 1280880"/>
              <a:gd name="connsiteX0" fmla="*/ 0 w 1742440"/>
              <a:gd name="connsiteY0" fmla="*/ 11357 h 1286437"/>
              <a:gd name="connsiteX1" fmla="*/ 456565 w 1742440"/>
              <a:gd name="connsiteY1" fmla="*/ 6278 h 1286437"/>
              <a:gd name="connsiteX2" fmla="*/ 810578 w 1742440"/>
              <a:gd name="connsiteY2" fmla="*/ 80890 h 1286437"/>
              <a:gd name="connsiteX3" fmla="*/ 863600 w 1742440"/>
              <a:gd name="connsiteY3" fmla="*/ 438077 h 1286437"/>
              <a:gd name="connsiteX4" fmla="*/ 868680 w 1742440"/>
              <a:gd name="connsiteY4" fmla="*/ 1012117 h 1286437"/>
              <a:gd name="connsiteX5" fmla="*/ 930487 w 1742440"/>
              <a:gd name="connsiteY5" fmla="*/ 1206851 h 1286437"/>
              <a:gd name="connsiteX6" fmla="*/ 1097280 w 1742440"/>
              <a:gd name="connsiteY6" fmla="*/ 1266117 h 1286437"/>
              <a:gd name="connsiteX7" fmla="*/ 1742440 w 1742440"/>
              <a:gd name="connsiteY7" fmla="*/ 1286437 h 1286437"/>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68680 w 1742440"/>
              <a:gd name="connsiteY4" fmla="*/ 1007448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68680 w 1742440"/>
              <a:gd name="connsiteY4" fmla="*/ 1007448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68680 w 1742440"/>
              <a:gd name="connsiteY4" fmla="*/ 1007448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8265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8265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8265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73125 w 1742440"/>
              <a:gd name="connsiteY3" fmla="*/ 428646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73125 w 1742440"/>
              <a:gd name="connsiteY3" fmla="*/ 428646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31327"/>
              <a:gd name="connsiteY0" fmla="*/ 6843 h 1291448"/>
              <a:gd name="connsiteX1" fmla="*/ 445452 w 1731327"/>
              <a:gd name="connsiteY1" fmla="*/ 11289 h 1291448"/>
              <a:gd name="connsiteX2" fmla="*/ 799465 w 1731327"/>
              <a:gd name="connsiteY2" fmla="*/ 85901 h 1291448"/>
              <a:gd name="connsiteX3" fmla="*/ 862012 w 1731327"/>
              <a:gd name="connsiteY3" fmla="*/ 438326 h 1291448"/>
              <a:gd name="connsiteX4" fmla="*/ 859155 w 1731327"/>
              <a:gd name="connsiteY4" fmla="*/ 1012365 h 1291448"/>
              <a:gd name="connsiteX5" fmla="*/ 919374 w 1731327"/>
              <a:gd name="connsiteY5" fmla="*/ 1211862 h 1291448"/>
              <a:gd name="connsiteX6" fmla="*/ 1086167 w 1731327"/>
              <a:gd name="connsiteY6" fmla="*/ 1271128 h 1291448"/>
              <a:gd name="connsiteX7" fmla="*/ 1731327 w 1731327"/>
              <a:gd name="connsiteY7" fmla="*/ 1291448 h 1291448"/>
              <a:gd name="connsiteX0" fmla="*/ 0 w 1731327"/>
              <a:gd name="connsiteY0" fmla="*/ 1390 h 1285995"/>
              <a:gd name="connsiteX1" fmla="*/ 445452 w 1731327"/>
              <a:gd name="connsiteY1" fmla="*/ 5836 h 1285995"/>
              <a:gd name="connsiteX2" fmla="*/ 799465 w 1731327"/>
              <a:gd name="connsiteY2" fmla="*/ 80448 h 1285995"/>
              <a:gd name="connsiteX3" fmla="*/ 862012 w 1731327"/>
              <a:gd name="connsiteY3" fmla="*/ 432873 h 1285995"/>
              <a:gd name="connsiteX4" fmla="*/ 859155 w 1731327"/>
              <a:gd name="connsiteY4" fmla="*/ 1006912 h 1285995"/>
              <a:gd name="connsiteX5" fmla="*/ 919374 w 1731327"/>
              <a:gd name="connsiteY5" fmla="*/ 1206409 h 1285995"/>
              <a:gd name="connsiteX6" fmla="*/ 1086167 w 1731327"/>
              <a:gd name="connsiteY6" fmla="*/ 1265675 h 1285995"/>
              <a:gd name="connsiteX7" fmla="*/ 1731327 w 1731327"/>
              <a:gd name="connsiteY7" fmla="*/ 1285995 h 128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1327" h="1285995">
                <a:moveTo>
                  <a:pt x="0" y="1390"/>
                </a:moveTo>
                <a:cubicBezTo>
                  <a:pt x="173566" y="6681"/>
                  <a:pt x="312208" y="-7340"/>
                  <a:pt x="445452" y="5836"/>
                </a:cubicBezTo>
                <a:cubicBezTo>
                  <a:pt x="578696" y="19012"/>
                  <a:pt x="730038" y="9275"/>
                  <a:pt x="799465" y="80448"/>
                </a:cubicBezTo>
                <a:cubicBezTo>
                  <a:pt x="868892" y="151621"/>
                  <a:pt x="858415" y="281637"/>
                  <a:pt x="862012" y="432873"/>
                </a:cubicBezTo>
                <a:cubicBezTo>
                  <a:pt x="865609" y="584109"/>
                  <a:pt x="849595" y="877989"/>
                  <a:pt x="859155" y="1006912"/>
                </a:cubicBezTo>
                <a:cubicBezTo>
                  <a:pt x="868715" y="1135835"/>
                  <a:pt x="894239" y="1180744"/>
                  <a:pt x="919374" y="1206409"/>
                </a:cubicBezTo>
                <a:cubicBezTo>
                  <a:pt x="944509" y="1232074"/>
                  <a:pt x="950841" y="1252411"/>
                  <a:pt x="1086167" y="1265675"/>
                </a:cubicBezTo>
                <a:cubicBezTo>
                  <a:pt x="1221493" y="1278939"/>
                  <a:pt x="1731327" y="1285995"/>
                  <a:pt x="1731327" y="1285995"/>
                </a:cubicBezTo>
              </a:path>
            </a:pathLst>
          </a:custGeom>
          <a:noFill/>
          <a:ln w="28575" cap="flat" cmpd="sng" algn="ctr">
            <a:solidFill>
              <a:srgbClr val="C0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dirty="0">
              <a:ln>
                <a:noFill/>
              </a:ln>
              <a:solidFill>
                <a:srgbClr val="006600"/>
              </a:solidFill>
              <a:effectLst/>
              <a:latin typeface="Arial" panose="020B0604020202020204" pitchFamily="34" charset="0"/>
            </a:endParaRPr>
          </a:p>
        </p:txBody>
      </p:sp>
      <p:cxnSp>
        <p:nvCxnSpPr>
          <p:cNvPr id="74" name="Соединитель: уступ 73">
            <a:extLst>
              <a:ext uri="{FF2B5EF4-FFF2-40B4-BE49-F238E27FC236}">
                <a16:creationId xmlns:a16="http://schemas.microsoft.com/office/drawing/2014/main" id="{934E97D4-B559-4931-B0F3-7E3A62099AF3}"/>
              </a:ext>
            </a:extLst>
          </p:cNvPr>
          <p:cNvCxnSpPr>
            <a:cxnSpLocks/>
          </p:cNvCxnSpPr>
          <p:nvPr/>
        </p:nvCxnSpPr>
        <p:spPr bwMode="auto">
          <a:xfrm flipV="1">
            <a:off x="3793521" y="3753361"/>
            <a:ext cx="1710623" cy="828"/>
          </a:xfrm>
          <a:prstGeom prst="bentConnector3">
            <a:avLst/>
          </a:prstGeom>
          <a:solidFill>
            <a:srgbClr val="00FF00">
              <a:alpha val="75000"/>
            </a:srgbClr>
          </a:solidFill>
          <a:ln w="28575" cap="rnd" cmpd="sng" algn="ctr">
            <a:solidFill>
              <a:srgbClr val="C00000"/>
            </a:solidFill>
            <a:prstDash val="solid"/>
            <a:bevel/>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 name="Полилиния: фигура 74">
            <a:extLst>
              <a:ext uri="{FF2B5EF4-FFF2-40B4-BE49-F238E27FC236}">
                <a16:creationId xmlns:a16="http://schemas.microsoft.com/office/drawing/2014/main" id="{18B02EF1-175B-4C2F-84FA-40E58970D102}"/>
              </a:ext>
            </a:extLst>
          </p:cNvPr>
          <p:cNvSpPr/>
          <p:nvPr/>
        </p:nvSpPr>
        <p:spPr bwMode="auto">
          <a:xfrm flipV="1">
            <a:off x="3770522" y="3748847"/>
            <a:ext cx="1731327" cy="1285995"/>
          </a:xfrm>
          <a:custGeom>
            <a:avLst/>
            <a:gdLst>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60120 w 1742440"/>
              <a:gd name="connsiteY5" fmla="*/ 1191894 h 1288414"/>
              <a:gd name="connsiteX6" fmla="*/ 1097280 w 1742440"/>
              <a:gd name="connsiteY6" fmla="*/ 1268094 h 1288414"/>
              <a:gd name="connsiteX7" fmla="*/ 1742440 w 1742440"/>
              <a:gd name="connsiteY7" fmla="*/ 1288414 h 1288414"/>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43187 w 1742440"/>
              <a:gd name="connsiteY5" fmla="*/ 1198244 h 1288414"/>
              <a:gd name="connsiteX6" fmla="*/ 1097280 w 1742440"/>
              <a:gd name="connsiteY6" fmla="*/ 1268094 h 1288414"/>
              <a:gd name="connsiteX7" fmla="*/ 1742440 w 1742440"/>
              <a:gd name="connsiteY7" fmla="*/ 1288414 h 1288414"/>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30487 w 1742440"/>
              <a:gd name="connsiteY5" fmla="*/ 1208828 h 1288414"/>
              <a:gd name="connsiteX6" fmla="*/ 1097280 w 1742440"/>
              <a:gd name="connsiteY6" fmla="*/ 1268094 h 1288414"/>
              <a:gd name="connsiteX7" fmla="*/ 1742440 w 1742440"/>
              <a:gd name="connsiteY7" fmla="*/ 1288414 h 1288414"/>
              <a:gd name="connsiteX0" fmla="*/ 0 w 1742440"/>
              <a:gd name="connsiteY0" fmla="*/ 13334 h 1288414"/>
              <a:gd name="connsiteX1" fmla="*/ 472440 w 1742440"/>
              <a:gd name="connsiteY1" fmla="*/ 8254 h 1288414"/>
              <a:gd name="connsiteX2" fmla="*/ 751840 w 1742440"/>
              <a:gd name="connsiteY2" fmla="*/ 109854 h 1288414"/>
              <a:gd name="connsiteX3" fmla="*/ 863600 w 1742440"/>
              <a:gd name="connsiteY3" fmla="*/ 440054 h 1288414"/>
              <a:gd name="connsiteX4" fmla="*/ 868680 w 1742440"/>
              <a:gd name="connsiteY4" fmla="*/ 1014094 h 1288414"/>
              <a:gd name="connsiteX5" fmla="*/ 930487 w 1742440"/>
              <a:gd name="connsiteY5" fmla="*/ 1208828 h 1288414"/>
              <a:gd name="connsiteX6" fmla="*/ 1097280 w 1742440"/>
              <a:gd name="connsiteY6" fmla="*/ 1268094 h 1288414"/>
              <a:gd name="connsiteX7" fmla="*/ 1742440 w 1742440"/>
              <a:gd name="connsiteY7" fmla="*/ 1288414 h 1288414"/>
              <a:gd name="connsiteX0" fmla="*/ 0 w 1742440"/>
              <a:gd name="connsiteY0" fmla="*/ 11359 h 1286439"/>
              <a:gd name="connsiteX1" fmla="*/ 472440 w 1742440"/>
              <a:gd name="connsiteY1" fmla="*/ 6279 h 1286439"/>
              <a:gd name="connsiteX2" fmla="*/ 810578 w 1742440"/>
              <a:gd name="connsiteY2" fmla="*/ 80892 h 1286439"/>
              <a:gd name="connsiteX3" fmla="*/ 863600 w 1742440"/>
              <a:gd name="connsiteY3" fmla="*/ 438079 h 1286439"/>
              <a:gd name="connsiteX4" fmla="*/ 868680 w 1742440"/>
              <a:gd name="connsiteY4" fmla="*/ 1012119 h 1286439"/>
              <a:gd name="connsiteX5" fmla="*/ 930487 w 1742440"/>
              <a:gd name="connsiteY5" fmla="*/ 1206853 h 1286439"/>
              <a:gd name="connsiteX6" fmla="*/ 1097280 w 1742440"/>
              <a:gd name="connsiteY6" fmla="*/ 1266119 h 1286439"/>
              <a:gd name="connsiteX7" fmla="*/ 1742440 w 1742440"/>
              <a:gd name="connsiteY7" fmla="*/ 1286439 h 1286439"/>
              <a:gd name="connsiteX0" fmla="*/ 0 w 1742440"/>
              <a:gd name="connsiteY0" fmla="*/ 5800 h 1280880"/>
              <a:gd name="connsiteX1" fmla="*/ 456565 w 1742440"/>
              <a:gd name="connsiteY1" fmla="*/ 11833 h 1280880"/>
              <a:gd name="connsiteX2" fmla="*/ 810578 w 1742440"/>
              <a:gd name="connsiteY2" fmla="*/ 75333 h 1280880"/>
              <a:gd name="connsiteX3" fmla="*/ 863600 w 1742440"/>
              <a:gd name="connsiteY3" fmla="*/ 432520 h 1280880"/>
              <a:gd name="connsiteX4" fmla="*/ 868680 w 1742440"/>
              <a:gd name="connsiteY4" fmla="*/ 1006560 h 1280880"/>
              <a:gd name="connsiteX5" fmla="*/ 930487 w 1742440"/>
              <a:gd name="connsiteY5" fmla="*/ 1201294 h 1280880"/>
              <a:gd name="connsiteX6" fmla="*/ 1097280 w 1742440"/>
              <a:gd name="connsiteY6" fmla="*/ 1260560 h 1280880"/>
              <a:gd name="connsiteX7" fmla="*/ 1742440 w 1742440"/>
              <a:gd name="connsiteY7" fmla="*/ 1280880 h 1280880"/>
              <a:gd name="connsiteX0" fmla="*/ 0 w 1742440"/>
              <a:gd name="connsiteY0" fmla="*/ 11357 h 1286437"/>
              <a:gd name="connsiteX1" fmla="*/ 456565 w 1742440"/>
              <a:gd name="connsiteY1" fmla="*/ 6278 h 1286437"/>
              <a:gd name="connsiteX2" fmla="*/ 810578 w 1742440"/>
              <a:gd name="connsiteY2" fmla="*/ 80890 h 1286437"/>
              <a:gd name="connsiteX3" fmla="*/ 863600 w 1742440"/>
              <a:gd name="connsiteY3" fmla="*/ 438077 h 1286437"/>
              <a:gd name="connsiteX4" fmla="*/ 868680 w 1742440"/>
              <a:gd name="connsiteY4" fmla="*/ 1012117 h 1286437"/>
              <a:gd name="connsiteX5" fmla="*/ 930487 w 1742440"/>
              <a:gd name="connsiteY5" fmla="*/ 1206851 h 1286437"/>
              <a:gd name="connsiteX6" fmla="*/ 1097280 w 1742440"/>
              <a:gd name="connsiteY6" fmla="*/ 1266117 h 1286437"/>
              <a:gd name="connsiteX7" fmla="*/ 1742440 w 1742440"/>
              <a:gd name="connsiteY7" fmla="*/ 1286437 h 1286437"/>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68680 w 1742440"/>
              <a:gd name="connsiteY4" fmla="*/ 1007448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68680 w 1742440"/>
              <a:gd name="connsiteY4" fmla="*/ 1007448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68680 w 1742440"/>
              <a:gd name="connsiteY4" fmla="*/ 1007448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6360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8265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8265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82650 w 1742440"/>
              <a:gd name="connsiteY3" fmla="*/ 433408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73125 w 1742440"/>
              <a:gd name="connsiteY3" fmla="*/ 428646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42440"/>
              <a:gd name="connsiteY0" fmla="*/ 6688 h 1281768"/>
              <a:gd name="connsiteX1" fmla="*/ 456565 w 1742440"/>
              <a:gd name="connsiteY1" fmla="*/ 1609 h 1281768"/>
              <a:gd name="connsiteX2" fmla="*/ 810578 w 1742440"/>
              <a:gd name="connsiteY2" fmla="*/ 76221 h 1281768"/>
              <a:gd name="connsiteX3" fmla="*/ 873125 w 1742440"/>
              <a:gd name="connsiteY3" fmla="*/ 428646 h 1281768"/>
              <a:gd name="connsiteX4" fmla="*/ 870268 w 1742440"/>
              <a:gd name="connsiteY4" fmla="*/ 1002685 h 1281768"/>
              <a:gd name="connsiteX5" fmla="*/ 930487 w 1742440"/>
              <a:gd name="connsiteY5" fmla="*/ 1202182 h 1281768"/>
              <a:gd name="connsiteX6" fmla="*/ 1097280 w 1742440"/>
              <a:gd name="connsiteY6" fmla="*/ 1261448 h 1281768"/>
              <a:gd name="connsiteX7" fmla="*/ 1742440 w 1742440"/>
              <a:gd name="connsiteY7" fmla="*/ 1281768 h 1281768"/>
              <a:gd name="connsiteX0" fmla="*/ 0 w 1731327"/>
              <a:gd name="connsiteY0" fmla="*/ 6843 h 1291448"/>
              <a:gd name="connsiteX1" fmla="*/ 445452 w 1731327"/>
              <a:gd name="connsiteY1" fmla="*/ 11289 h 1291448"/>
              <a:gd name="connsiteX2" fmla="*/ 799465 w 1731327"/>
              <a:gd name="connsiteY2" fmla="*/ 85901 h 1291448"/>
              <a:gd name="connsiteX3" fmla="*/ 862012 w 1731327"/>
              <a:gd name="connsiteY3" fmla="*/ 438326 h 1291448"/>
              <a:gd name="connsiteX4" fmla="*/ 859155 w 1731327"/>
              <a:gd name="connsiteY4" fmla="*/ 1012365 h 1291448"/>
              <a:gd name="connsiteX5" fmla="*/ 919374 w 1731327"/>
              <a:gd name="connsiteY5" fmla="*/ 1211862 h 1291448"/>
              <a:gd name="connsiteX6" fmla="*/ 1086167 w 1731327"/>
              <a:gd name="connsiteY6" fmla="*/ 1271128 h 1291448"/>
              <a:gd name="connsiteX7" fmla="*/ 1731327 w 1731327"/>
              <a:gd name="connsiteY7" fmla="*/ 1291448 h 1291448"/>
              <a:gd name="connsiteX0" fmla="*/ 0 w 1731327"/>
              <a:gd name="connsiteY0" fmla="*/ 1390 h 1285995"/>
              <a:gd name="connsiteX1" fmla="*/ 445452 w 1731327"/>
              <a:gd name="connsiteY1" fmla="*/ 5836 h 1285995"/>
              <a:gd name="connsiteX2" fmla="*/ 799465 w 1731327"/>
              <a:gd name="connsiteY2" fmla="*/ 80448 h 1285995"/>
              <a:gd name="connsiteX3" fmla="*/ 862012 w 1731327"/>
              <a:gd name="connsiteY3" fmla="*/ 432873 h 1285995"/>
              <a:gd name="connsiteX4" fmla="*/ 859155 w 1731327"/>
              <a:gd name="connsiteY4" fmla="*/ 1006912 h 1285995"/>
              <a:gd name="connsiteX5" fmla="*/ 919374 w 1731327"/>
              <a:gd name="connsiteY5" fmla="*/ 1206409 h 1285995"/>
              <a:gd name="connsiteX6" fmla="*/ 1086167 w 1731327"/>
              <a:gd name="connsiteY6" fmla="*/ 1265675 h 1285995"/>
              <a:gd name="connsiteX7" fmla="*/ 1731327 w 1731327"/>
              <a:gd name="connsiteY7" fmla="*/ 1285995 h 128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1327" h="1285995">
                <a:moveTo>
                  <a:pt x="0" y="1390"/>
                </a:moveTo>
                <a:cubicBezTo>
                  <a:pt x="173566" y="6681"/>
                  <a:pt x="312208" y="-7340"/>
                  <a:pt x="445452" y="5836"/>
                </a:cubicBezTo>
                <a:cubicBezTo>
                  <a:pt x="578696" y="19012"/>
                  <a:pt x="730038" y="9275"/>
                  <a:pt x="799465" y="80448"/>
                </a:cubicBezTo>
                <a:cubicBezTo>
                  <a:pt x="868892" y="151621"/>
                  <a:pt x="858415" y="281637"/>
                  <a:pt x="862012" y="432873"/>
                </a:cubicBezTo>
                <a:cubicBezTo>
                  <a:pt x="865609" y="584109"/>
                  <a:pt x="849595" y="877989"/>
                  <a:pt x="859155" y="1006912"/>
                </a:cubicBezTo>
                <a:cubicBezTo>
                  <a:pt x="868715" y="1135835"/>
                  <a:pt x="894239" y="1180744"/>
                  <a:pt x="919374" y="1206409"/>
                </a:cubicBezTo>
                <a:cubicBezTo>
                  <a:pt x="944509" y="1232074"/>
                  <a:pt x="950841" y="1252411"/>
                  <a:pt x="1086167" y="1265675"/>
                </a:cubicBezTo>
                <a:cubicBezTo>
                  <a:pt x="1221493" y="1278939"/>
                  <a:pt x="1731327" y="1285995"/>
                  <a:pt x="1731327" y="1285995"/>
                </a:cubicBezTo>
              </a:path>
            </a:pathLst>
          </a:custGeom>
          <a:noFill/>
          <a:ln w="28575" cap="flat" cmpd="sng" algn="ctr">
            <a:solidFill>
              <a:srgbClr val="C0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dirty="0">
              <a:ln>
                <a:noFill/>
              </a:ln>
              <a:solidFill>
                <a:srgbClr val="006600"/>
              </a:solidFill>
              <a:effectLst/>
              <a:latin typeface="Arial" panose="020B0604020202020204" pitchFamily="34" charset="0"/>
            </a:endParaRPr>
          </a:p>
        </p:txBody>
      </p:sp>
      <p:sp>
        <p:nvSpPr>
          <p:cNvPr id="76" name="Прямоугольник: скругленные углы 75">
            <a:extLst>
              <a:ext uri="{FF2B5EF4-FFF2-40B4-BE49-F238E27FC236}">
                <a16:creationId xmlns:a16="http://schemas.microsoft.com/office/drawing/2014/main" id="{F8E07B64-F7D6-4E5C-AAC3-330B7B291915}"/>
              </a:ext>
            </a:extLst>
          </p:cNvPr>
          <p:cNvSpPr/>
          <p:nvPr/>
        </p:nvSpPr>
        <p:spPr bwMode="auto">
          <a:xfrm>
            <a:off x="4919439" y="5081706"/>
            <a:ext cx="3222622" cy="950997"/>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lIns="85042" tIns="44222" rIns="85042" bIns="44222" anchor="ctr">
            <a:noAutofit/>
          </a:bodyPr>
          <a:lstStyle/>
          <a:p>
            <a:pPr eaLnBrk="1" hangingPunct="1">
              <a:lnSpc>
                <a:spcPct val="85000"/>
              </a:lnSpc>
              <a:spcBef>
                <a:spcPct val="50000"/>
              </a:spcBef>
              <a:buClr>
                <a:srgbClr val="C00000"/>
              </a:buClr>
              <a:buSzPct val="120000"/>
            </a:pPr>
            <a:endParaRPr lang="ru-RU" sz="2000">
              <a:solidFill>
                <a:schemeClr val="tx1"/>
              </a:solidFill>
              <a:latin typeface="+mn-lt"/>
            </a:endParaRPr>
          </a:p>
        </p:txBody>
      </p:sp>
      <p:pic>
        <p:nvPicPr>
          <p:cNvPr id="77" name="Picture 2" descr="https://avatars.mds.yandex.net/i?id=230b225af4ffa0b024ea3ae2a00987cadd4c166e-5194823-images-thumbs&amp;n=13">
            <a:extLst>
              <a:ext uri="{FF2B5EF4-FFF2-40B4-BE49-F238E27FC236}">
                <a16:creationId xmlns:a16="http://schemas.microsoft.com/office/drawing/2014/main" id="{7B63BF66-B90C-46F1-986A-A904B026FB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475" y="5345273"/>
            <a:ext cx="21145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Прямая со стрелкой 39">
            <a:extLst>
              <a:ext uri="{FF2B5EF4-FFF2-40B4-BE49-F238E27FC236}">
                <a16:creationId xmlns:a16="http://schemas.microsoft.com/office/drawing/2014/main" id="{ADB91EFD-6321-4E12-A6CC-D2738582AA12}"/>
              </a:ext>
            </a:extLst>
          </p:cNvPr>
          <p:cNvCxnSpPr>
            <a:cxnSpLocks/>
          </p:cNvCxnSpPr>
          <p:nvPr/>
        </p:nvCxnSpPr>
        <p:spPr bwMode="auto">
          <a:xfrm>
            <a:off x="6490431" y="4709071"/>
            <a:ext cx="0" cy="431800"/>
          </a:xfrm>
          <a:prstGeom prst="straightConnector1">
            <a:avLst/>
          </a:prstGeom>
          <a:noFill/>
          <a:ln w="28575" algn="ctr">
            <a:solidFill>
              <a:srgbClr val="C00000"/>
            </a:solidFill>
            <a:prstDash val="sys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80" name="Группа 79">
            <a:extLst>
              <a:ext uri="{FF2B5EF4-FFF2-40B4-BE49-F238E27FC236}">
                <a16:creationId xmlns:a16="http://schemas.microsoft.com/office/drawing/2014/main" id="{35E89ECB-8BA8-47C3-8177-169E62AD6E9A}"/>
              </a:ext>
            </a:extLst>
          </p:cNvPr>
          <p:cNvGrpSpPr/>
          <p:nvPr/>
        </p:nvGrpSpPr>
        <p:grpSpPr>
          <a:xfrm>
            <a:off x="8794590" y="3817423"/>
            <a:ext cx="1775943" cy="950997"/>
            <a:chOff x="8121345" y="4654256"/>
            <a:chExt cx="1775943" cy="950997"/>
          </a:xfrm>
        </p:grpSpPr>
        <p:sp>
          <p:nvSpPr>
            <p:cNvPr id="81" name="Прямоугольник: скругленные углы 80">
              <a:extLst>
                <a:ext uri="{FF2B5EF4-FFF2-40B4-BE49-F238E27FC236}">
                  <a16:creationId xmlns:a16="http://schemas.microsoft.com/office/drawing/2014/main" id="{95B81C69-7864-4A16-A98A-228CCB76F266}"/>
                </a:ext>
              </a:extLst>
            </p:cNvPr>
            <p:cNvSpPr/>
            <p:nvPr/>
          </p:nvSpPr>
          <p:spPr bwMode="auto">
            <a:xfrm>
              <a:off x="8121345" y="4654256"/>
              <a:ext cx="1775943" cy="950997"/>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lIns="85042" tIns="44222" rIns="85042" bIns="44222" anchor="ctr">
              <a:noAutofit/>
            </a:bodyPr>
            <a:lstStyle/>
            <a:p>
              <a:pPr eaLnBrk="1" hangingPunct="1">
                <a:lnSpc>
                  <a:spcPct val="85000"/>
                </a:lnSpc>
                <a:spcBef>
                  <a:spcPct val="50000"/>
                </a:spcBef>
                <a:buClr>
                  <a:srgbClr val="C00000"/>
                </a:buClr>
                <a:buSzPct val="120000"/>
              </a:pPr>
              <a:endParaRPr lang="ru-RU" sz="2000">
                <a:solidFill>
                  <a:schemeClr val="tx1"/>
                </a:solidFill>
                <a:latin typeface="+mn-lt"/>
              </a:endParaRPr>
            </a:p>
          </p:txBody>
        </p:sp>
        <p:pic>
          <p:nvPicPr>
            <p:cNvPr id="82" name="Рисунок 81">
              <a:extLst>
                <a:ext uri="{FF2B5EF4-FFF2-40B4-BE49-F238E27FC236}">
                  <a16:creationId xmlns:a16="http://schemas.microsoft.com/office/drawing/2014/main" id="{942A6FDC-25CD-4B16-B866-151D875DE0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2603" y="4817200"/>
              <a:ext cx="690472" cy="690472"/>
            </a:xfrm>
            <a:prstGeom prst="rect">
              <a:avLst/>
            </a:prstGeom>
          </p:spPr>
        </p:pic>
        <p:pic>
          <p:nvPicPr>
            <p:cNvPr id="83" name="Рисунок 82">
              <a:extLst>
                <a:ext uri="{FF2B5EF4-FFF2-40B4-BE49-F238E27FC236}">
                  <a16:creationId xmlns:a16="http://schemas.microsoft.com/office/drawing/2014/main" id="{00591423-53E8-4782-9EB2-B104A4143B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5720" y="4784518"/>
              <a:ext cx="690472" cy="690472"/>
            </a:xfrm>
            <a:prstGeom prst="rect">
              <a:avLst/>
            </a:prstGeom>
          </p:spPr>
        </p:pic>
      </p:grpSp>
      <p:grpSp>
        <p:nvGrpSpPr>
          <p:cNvPr id="84" name="Группа 83">
            <a:extLst>
              <a:ext uri="{FF2B5EF4-FFF2-40B4-BE49-F238E27FC236}">
                <a16:creationId xmlns:a16="http://schemas.microsoft.com/office/drawing/2014/main" id="{7B464D40-7279-4F1A-A48A-CDC14FF0DB2E}"/>
              </a:ext>
            </a:extLst>
          </p:cNvPr>
          <p:cNvGrpSpPr/>
          <p:nvPr/>
        </p:nvGrpSpPr>
        <p:grpSpPr>
          <a:xfrm>
            <a:off x="8809630" y="2745530"/>
            <a:ext cx="1775943" cy="950997"/>
            <a:chOff x="8469930" y="2609776"/>
            <a:chExt cx="1775943" cy="950997"/>
          </a:xfrm>
        </p:grpSpPr>
        <p:sp>
          <p:nvSpPr>
            <p:cNvPr id="85" name="Прямоугольник: скругленные углы 84">
              <a:extLst>
                <a:ext uri="{FF2B5EF4-FFF2-40B4-BE49-F238E27FC236}">
                  <a16:creationId xmlns:a16="http://schemas.microsoft.com/office/drawing/2014/main" id="{7ACB3862-4DF4-498C-9F36-12C42C0F1BBF}"/>
                </a:ext>
              </a:extLst>
            </p:cNvPr>
            <p:cNvSpPr/>
            <p:nvPr/>
          </p:nvSpPr>
          <p:spPr bwMode="auto">
            <a:xfrm>
              <a:off x="8469930" y="2609776"/>
              <a:ext cx="1775943" cy="950997"/>
            </a:xfrm>
            <a:prstGeom prst="roundRect">
              <a:avLst/>
            </a:prstGeom>
            <a:solidFill>
              <a:schemeClr val="bg1"/>
            </a:solidFill>
            <a:ln>
              <a:noFill/>
            </a:ln>
            <a:effectLst>
              <a:outerShdw blurRad="431131" dir="5400000" sx="99000" sy="99000" algn="ctr" rotWithShape="0">
                <a:schemeClr val="bg1">
                  <a:lumMod val="50000"/>
                  <a:alpha val="30000"/>
                </a:schemeClr>
              </a:outerShdw>
            </a:effectLst>
          </p:spPr>
          <p:txBody>
            <a:bodyPr lIns="85042" tIns="44222" rIns="85042" bIns="44222" anchor="ctr">
              <a:noAutofit/>
            </a:bodyPr>
            <a:lstStyle/>
            <a:p>
              <a:pPr eaLnBrk="1" hangingPunct="1">
                <a:lnSpc>
                  <a:spcPct val="85000"/>
                </a:lnSpc>
                <a:spcBef>
                  <a:spcPct val="50000"/>
                </a:spcBef>
                <a:buClr>
                  <a:srgbClr val="C00000"/>
                </a:buClr>
                <a:buSzPct val="120000"/>
              </a:pPr>
              <a:endParaRPr lang="ru-RU" sz="2000">
                <a:solidFill>
                  <a:schemeClr val="tx1"/>
                </a:solidFill>
                <a:latin typeface="+mn-lt"/>
              </a:endParaRPr>
            </a:p>
          </p:txBody>
        </p:sp>
        <p:pic>
          <p:nvPicPr>
            <p:cNvPr id="86" name="Рисунок 85">
              <a:extLst>
                <a:ext uri="{FF2B5EF4-FFF2-40B4-BE49-F238E27FC236}">
                  <a16:creationId xmlns:a16="http://schemas.microsoft.com/office/drawing/2014/main" id="{6773BF3D-590C-402C-9E7B-7A47976E3DDF}"/>
                </a:ext>
              </a:extLst>
            </p:cNvPr>
            <p:cNvPicPr>
              <a:picLocks noChangeAspect="1"/>
            </p:cNvPicPr>
            <p:nvPr/>
          </p:nvPicPr>
          <p:blipFill>
            <a:blip r:embed="rId10"/>
            <a:stretch>
              <a:fillRect/>
            </a:stretch>
          </p:blipFill>
          <p:spPr>
            <a:xfrm>
              <a:off x="8524944" y="2662587"/>
              <a:ext cx="1635837" cy="791135"/>
            </a:xfrm>
            <a:prstGeom prst="rect">
              <a:avLst/>
            </a:prstGeom>
            <a:solidFill>
              <a:srgbClr val="00FF00">
                <a:alpha val="75000"/>
              </a:srgbClr>
            </a:solidFill>
            <a:ln>
              <a:noFill/>
            </a:ln>
            <a:effectLst/>
          </p:spPr>
        </p:pic>
      </p:grpSp>
      <p:cxnSp>
        <p:nvCxnSpPr>
          <p:cNvPr id="87" name="Прямая со стрелкой 39">
            <a:extLst>
              <a:ext uri="{FF2B5EF4-FFF2-40B4-BE49-F238E27FC236}">
                <a16:creationId xmlns:a16="http://schemas.microsoft.com/office/drawing/2014/main" id="{22F47009-92E6-4F9B-9A74-3F5FEF8F20E1}"/>
              </a:ext>
            </a:extLst>
          </p:cNvPr>
          <p:cNvCxnSpPr>
            <a:cxnSpLocks/>
          </p:cNvCxnSpPr>
          <p:nvPr/>
        </p:nvCxnSpPr>
        <p:spPr bwMode="auto">
          <a:xfrm>
            <a:off x="8091291" y="4292921"/>
            <a:ext cx="742955" cy="1"/>
          </a:xfrm>
          <a:prstGeom prst="straightConnector1">
            <a:avLst/>
          </a:prstGeom>
          <a:noFill/>
          <a:ln w="28575" algn="ctr">
            <a:solidFill>
              <a:srgbClr val="C00000"/>
            </a:solidFill>
            <a:prstDash val="sys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Прямая со стрелкой 39">
            <a:extLst>
              <a:ext uri="{FF2B5EF4-FFF2-40B4-BE49-F238E27FC236}">
                <a16:creationId xmlns:a16="http://schemas.microsoft.com/office/drawing/2014/main" id="{2708C5D3-2A3C-40CA-AE85-C3EF6AF07C8D}"/>
              </a:ext>
            </a:extLst>
          </p:cNvPr>
          <p:cNvCxnSpPr>
            <a:cxnSpLocks/>
          </p:cNvCxnSpPr>
          <p:nvPr/>
        </p:nvCxnSpPr>
        <p:spPr bwMode="auto">
          <a:xfrm>
            <a:off x="8094242" y="3240088"/>
            <a:ext cx="742955" cy="1"/>
          </a:xfrm>
          <a:prstGeom prst="straightConnector1">
            <a:avLst/>
          </a:prstGeom>
          <a:noFill/>
          <a:ln w="28575" algn="ctr">
            <a:solidFill>
              <a:srgbClr val="C00000"/>
            </a:solidFill>
            <a:prstDash val="sys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9" name="TextBox 88">
            <a:extLst>
              <a:ext uri="{FF2B5EF4-FFF2-40B4-BE49-F238E27FC236}">
                <a16:creationId xmlns:a16="http://schemas.microsoft.com/office/drawing/2014/main" id="{C3ED4151-2354-482A-B418-0A7F08AC1283}"/>
              </a:ext>
            </a:extLst>
          </p:cNvPr>
          <p:cNvSpPr txBox="1"/>
          <p:nvPr/>
        </p:nvSpPr>
        <p:spPr>
          <a:xfrm>
            <a:off x="6997857" y="6035119"/>
            <a:ext cx="1093434" cy="261151"/>
          </a:xfrm>
          <a:prstGeom prst="rect">
            <a:avLst/>
          </a:prstGeom>
          <a:noFill/>
        </p:spPr>
        <p:txBody>
          <a:bodyPr wrap="square" rtlCol="0">
            <a:spAutoFit/>
          </a:bodyPr>
          <a:lstStyle/>
          <a:p>
            <a:pPr>
              <a:buClr>
                <a:srgbClr val="C00000"/>
              </a:buClr>
            </a:pPr>
            <a:r>
              <a:rPr lang="ru-RU" sz="1100" b="0" dirty="0">
                <a:solidFill>
                  <a:schemeClr val="tx1"/>
                </a:solidFill>
                <a:latin typeface="Montserrat Light" panose="00000400000000000000" pitchFamily="2" charset="-52"/>
              </a:rPr>
              <a:t>Веб-клиент</a:t>
            </a:r>
          </a:p>
        </p:txBody>
      </p:sp>
      <p:sp>
        <p:nvSpPr>
          <p:cNvPr id="90" name="TextBox 89">
            <a:extLst>
              <a:ext uri="{FF2B5EF4-FFF2-40B4-BE49-F238E27FC236}">
                <a16:creationId xmlns:a16="http://schemas.microsoft.com/office/drawing/2014/main" id="{5E1ED9FB-11E5-468A-A02A-4758EB2F4A7D}"/>
              </a:ext>
            </a:extLst>
          </p:cNvPr>
          <p:cNvSpPr txBox="1"/>
          <p:nvPr/>
        </p:nvSpPr>
        <p:spPr>
          <a:xfrm>
            <a:off x="9656320" y="4715492"/>
            <a:ext cx="1093434" cy="430887"/>
          </a:xfrm>
          <a:prstGeom prst="rect">
            <a:avLst/>
          </a:prstGeom>
          <a:noFill/>
        </p:spPr>
        <p:txBody>
          <a:bodyPr wrap="square" rtlCol="0">
            <a:spAutoFit/>
          </a:bodyPr>
          <a:lstStyle/>
          <a:p>
            <a:pPr>
              <a:buClr>
                <a:srgbClr val="C00000"/>
              </a:buClr>
            </a:pPr>
            <a:r>
              <a:rPr lang="ru-RU" sz="1100" b="0" dirty="0" err="1">
                <a:solidFill>
                  <a:schemeClr val="tx1"/>
                </a:solidFill>
                <a:latin typeface="Montserrat Light" panose="00000400000000000000" pitchFamily="2" charset="-52"/>
              </a:rPr>
              <a:t>Мобильныйклиент</a:t>
            </a:r>
            <a:endParaRPr lang="ru-RU" sz="1100" b="0" dirty="0">
              <a:solidFill>
                <a:schemeClr val="tx1"/>
              </a:solidFill>
              <a:latin typeface="Montserrat Light" panose="00000400000000000000" pitchFamily="2" charset="-52"/>
            </a:endParaRPr>
          </a:p>
        </p:txBody>
      </p:sp>
      <p:sp>
        <p:nvSpPr>
          <p:cNvPr id="91" name="TextBox 90">
            <a:extLst>
              <a:ext uri="{FF2B5EF4-FFF2-40B4-BE49-F238E27FC236}">
                <a16:creationId xmlns:a16="http://schemas.microsoft.com/office/drawing/2014/main" id="{0220E4DE-085D-434E-8F4D-00E212634EA8}"/>
              </a:ext>
            </a:extLst>
          </p:cNvPr>
          <p:cNvSpPr txBox="1"/>
          <p:nvPr/>
        </p:nvSpPr>
        <p:spPr>
          <a:xfrm>
            <a:off x="9835572" y="2309489"/>
            <a:ext cx="1093434" cy="430887"/>
          </a:xfrm>
          <a:prstGeom prst="rect">
            <a:avLst/>
          </a:prstGeom>
          <a:noFill/>
        </p:spPr>
        <p:txBody>
          <a:bodyPr wrap="square" rtlCol="0">
            <a:spAutoFit/>
          </a:bodyPr>
          <a:lstStyle/>
          <a:p>
            <a:pPr>
              <a:buClr>
                <a:srgbClr val="C00000"/>
              </a:buClr>
            </a:pPr>
            <a:r>
              <a:rPr lang="ru-RU" sz="1100" b="0" dirty="0">
                <a:solidFill>
                  <a:schemeClr val="tx1"/>
                </a:solidFill>
                <a:latin typeface="Montserrat Light" panose="00000400000000000000" pitchFamily="2" charset="-52"/>
              </a:rPr>
              <a:t>Десктоп версия</a:t>
            </a:r>
          </a:p>
        </p:txBody>
      </p:sp>
      <p:pic>
        <p:nvPicPr>
          <p:cNvPr id="92" name="Рисунок 91">
            <a:extLst>
              <a:ext uri="{FF2B5EF4-FFF2-40B4-BE49-F238E27FC236}">
                <a16:creationId xmlns:a16="http://schemas.microsoft.com/office/drawing/2014/main" id="{B7539E8E-CBDC-4256-8121-E039442D3E20}"/>
              </a:ext>
            </a:extLst>
          </p:cNvPr>
          <p:cNvPicPr>
            <a:picLocks noChangeAspect="1"/>
          </p:cNvPicPr>
          <p:nvPr/>
        </p:nvPicPr>
        <p:blipFill>
          <a:blip r:embed="rId11"/>
          <a:stretch>
            <a:fillRect/>
          </a:stretch>
        </p:blipFill>
        <p:spPr>
          <a:xfrm>
            <a:off x="5024851" y="2055617"/>
            <a:ext cx="425107" cy="435109"/>
          </a:xfrm>
          <a:prstGeom prst="rect">
            <a:avLst/>
          </a:prstGeom>
        </p:spPr>
      </p:pic>
      <p:sp>
        <p:nvSpPr>
          <p:cNvPr id="50" name="TextBox 49">
            <a:extLst>
              <a:ext uri="{FF2B5EF4-FFF2-40B4-BE49-F238E27FC236}">
                <a16:creationId xmlns:a16="http://schemas.microsoft.com/office/drawing/2014/main" id="{935FE666-A2F6-437C-B080-C56327AFCF05}"/>
              </a:ext>
            </a:extLst>
          </p:cNvPr>
          <p:cNvSpPr txBox="1"/>
          <p:nvPr/>
        </p:nvSpPr>
        <p:spPr>
          <a:xfrm>
            <a:off x="586477" y="5586283"/>
            <a:ext cx="1502152" cy="261610"/>
          </a:xfrm>
          <a:prstGeom prst="rect">
            <a:avLst/>
          </a:prstGeom>
          <a:noFill/>
        </p:spPr>
        <p:txBody>
          <a:bodyPr wrap="square" rtlCol="0">
            <a:spAutoFit/>
          </a:bodyPr>
          <a:lstStyle/>
          <a:p>
            <a:pPr>
              <a:buClr>
                <a:srgbClr val="C00000"/>
              </a:buClr>
            </a:pPr>
            <a:r>
              <a:rPr lang="ru-RU" sz="1100" b="0" dirty="0">
                <a:solidFill>
                  <a:schemeClr val="tx1"/>
                </a:solidFill>
                <a:latin typeface="Montserrat Light" panose="00000400000000000000" pitchFamily="2" charset="-52"/>
              </a:rPr>
              <a:t>Клиентская часть</a:t>
            </a:r>
          </a:p>
        </p:txBody>
      </p:sp>
      <p:sp>
        <p:nvSpPr>
          <p:cNvPr id="46" name="Заголовок 3">
            <a:extLst>
              <a:ext uri="{FF2B5EF4-FFF2-40B4-BE49-F238E27FC236}">
                <a16:creationId xmlns:a16="http://schemas.microsoft.com/office/drawing/2014/main" id="{8B5F099D-7216-4B81-A609-8F05CCEE5D7B}"/>
              </a:ext>
            </a:extLst>
          </p:cNvPr>
          <p:cNvSpPr txBox="1">
            <a:spLocks/>
          </p:cNvSpPr>
          <p:nvPr/>
        </p:nvSpPr>
        <p:spPr>
          <a:xfrm>
            <a:off x="2465390" y="260350"/>
            <a:ext cx="8893175" cy="1022350"/>
          </a:xfrm>
          <a:prstGeom prst="rect">
            <a:avLst/>
          </a:prstGeom>
        </p:spPr>
        <p:txBody>
          <a:bodyPr anchor="ct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sz="2800" dirty="0">
                <a:latin typeface="Montserrat ExtraBold" panose="00000900000000000000" pitchFamily="2" charset="-52"/>
              </a:rPr>
              <a:t>1С-ЭДО В РЕЖИМЕ ЦЕНТР ЭДО</a:t>
            </a:r>
          </a:p>
        </p:txBody>
      </p:sp>
    </p:spTree>
    <p:extLst>
      <p:ext uri="{BB962C8B-B14F-4D97-AF65-F5344CB8AC3E}">
        <p14:creationId xmlns:p14="http://schemas.microsoft.com/office/powerpoint/2010/main" val="421012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9" name="Google Shape;149;p25">
            <a:extLst>
              <a:ext uri="{FF2B5EF4-FFF2-40B4-BE49-F238E27FC236}">
                <a16:creationId xmlns:a16="http://schemas.microsoft.com/office/drawing/2014/main" id="{E798CDAE-3890-4D39-94D9-22DFC72FAD55}"/>
              </a:ext>
            </a:extLst>
          </p:cNvPr>
          <p:cNvSpPr/>
          <p:nvPr/>
        </p:nvSpPr>
        <p:spPr>
          <a:xfrm>
            <a:off x="364240" y="1439887"/>
            <a:ext cx="10813347" cy="4679926"/>
          </a:xfrm>
          <a:prstGeom prst="roundRect">
            <a:avLst>
              <a:gd name="adj" fmla="val 7574"/>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Заголовок 3">
            <a:extLst>
              <a:ext uri="{FF2B5EF4-FFF2-40B4-BE49-F238E27FC236}">
                <a16:creationId xmlns:a16="http://schemas.microsoft.com/office/drawing/2014/main" id="{F20B4F4D-3A1B-43BB-A821-42DC7148DF9A}"/>
              </a:ext>
            </a:extLst>
          </p:cNvPr>
          <p:cNvSpPr txBox="1">
            <a:spLocks/>
          </p:cNvSpPr>
          <p:nvPr/>
        </p:nvSpPr>
        <p:spPr>
          <a:xfrm>
            <a:off x="2465390" y="260350"/>
            <a:ext cx="8893175" cy="1022350"/>
          </a:xfrm>
          <a:prstGeom prst="rect">
            <a:avLst/>
          </a:prstGeom>
        </p:spPr>
        <p:txBody>
          <a:bodyPr anchor="ctr"/>
          <a:lst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a:lstStyle>
          <a:p>
            <a:r>
              <a:rPr lang="ru-RU" sz="2800" dirty="0">
                <a:latin typeface="Montserrat ExtraBold" panose="00000900000000000000" pitchFamily="2" charset="-52"/>
              </a:rPr>
              <a:t>КАКИЕ ЗАДАЧИ РЕШАЕТ ЦЕНТР ЭДО?</a:t>
            </a:r>
          </a:p>
        </p:txBody>
      </p:sp>
      <p:sp>
        <p:nvSpPr>
          <p:cNvPr id="3" name="TextBox 2">
            <a:extLst>
              <a:ext uri="{FF2B5EF4-FFF2-40B4-BE49-F238E27FC236}">
                <a16:creationId xmlns:a16="http://schemas.microsoft.com/office/drawing/2014/main" id="{38E39809-47BC-4253-9E8F-4CB74D049DD2}"/>
              </a:ext>
            </a:extLst>
          </p:cNvPr>
          <p:cNvSpPr txBox="1"/>
          <p:nvPr/>
        </p:nvSpPr>
        <p:spPr>
          <a:xfrm>
            <a:off x="1061606" y="1871935"/>
            <a:ext cx="4682108" cy="1323439"/>
          </a:xfrm>
          <a:prstGeom prst="rect">
            <a:avLst/>
          </a:prstGeom>
          <a:noFill/>
        </p:spPr>
        <p:txBody>
          <a:bodyPr wrap="square" rtlCol="0">
            <a:spAutoFit/>
          </a:bodyPr>
          <a:lstStyle/>
          <a:p>
            <a:r>
              <a:rPr lang="ru-RU" sz="2000" dirty="0">
                <a:solidFill>
                  <a:schemeClr val="tx1"/>
                </a:solidFill>
                <a:latin typeface="Montserrat SemiBold" panose="00000700000000000000" pitchFamily="2" charset="-52"/>
              </a:rPr>
              <a:t>Сложность в распределении ЭДО в нескольких программах</a:t>
            </a:r>
          </a:p>
          <a:p>
            <a:pPr marL="342900" indent="-342900">
              <a:buClr>
                <a:srgbClr val="C00000"/>
              </a:buClr>
              <a:buFont typeface="Arial" panose="020B0604020202020204" pitchFamily="34" charset="0"/>
              <a:buChar char="»"/>
            </a:pPr>
            <a:r>
              <a:rPr lang="ru-RU" sz="2000" b="0" dirty="0">
                <a:solidFill>
                  <a:schemeClr val="tx1"/>
                </a:solidFill>
                <a:latin typeface="Montserrat Medium" panose="00000600000000000000" pitchFamily="2" charset="-52"/>
              </a:rPr>
              <a:t>1С:ДО 3.0 и 1С:</a:t>
            </a:r>
            <a:r>
              <a:rPr lang="en-US" sz="2000" b="0" dirty="0">
                <a:solidFill>
                  <a:schemeClr val="tx1"/>
                </a:solidFill>
                <a:latin typeface="Montserrat Medium" panose="00000600000000000000" pitchFamily="2" charset="-52"/>
              </a:rPr>
              <a:t>ERP</a:t>
            </a:r>
            <a:endParaRPr lang="ru-RU" sz="2000" b="0" dirty="0">
              <a:solidFill>
                <a:schemeClr val="tx1"/>
              </a:solidFill>
              <a:latin typeface="Montserrat Medium" panose="00000600000000000000" pitchFamily="2" charset="-52"/>
            </a:endParaRPr>
          </a:p>
          <a:p>
            <a:pPr marL="342900" indent="-342900">
              <a:buClr>
                <a:srgbClr val="C00000"/>
              </a:buClr>
              <a:buFont typeface="Arial" panose="020B0604020202020204" pitchFamily="34" charset="0"/>
              <a:buChar char="»"/>
            </a:pPr>
            <a:r>
              <a:rPr lang="ru-RU" sz="2000" b="0" dirty="0">
                <a:solidFill>
                  <a:schemeClr val="tx1"/>
                </a:solidFill>
                <a:latin typeface="Montserrat Medium" panose="00000600000000000000" pitchFamily="2" charset="-52"/>
              </a:rPr>
              <a:t>1С:БП и 1С:УТ</a:t>
            </a:r>
          </a:p>
        </p:txBody>
      </p:sp>
      <p:sp>
        <p:nvSpPr>
          <p:cNvPr id="13" name="TextBox 12">
            <a:extLst>
              <a:ext uri="{FF2B5EF4-FFF2-40B4-BE49-F238E27FC236}">
                <a16:creationId xmlns:a16="http://schemas.microsoft.com/office/drawing/2014/main" id="{4C355E8F-65BA-429D-A297-BA1EC559910B}"/>
              </a:ext>
            </a:extLst>
          </p:cNvPr>
          <p:cNvSpPr txBox="1"/>
          <p:nvPr/>
        </p:nvSpPr>
        <p:spPr>
          <a:xfrm>
            <a:off x="1060017" y="4836457"/>
            <a:ext cx="4566733" cy="707886"/>
          </a:xfrm>
          <a:prstGeom prst="rect">
            <a:avLst/>
          </a:prstGeom>
          <a:noFill/>
        </p:spPr>
        <p:txBody>
          <a:bodyPr wrap="square" rtlCol="0">
            <a:spAutoFit/>
          </a:bodyPr>
          <a:lstStyle/>
          <a:p>
            <a:r>
              <a:rPr lang="ru-RU" sz="2000" b="0" dirty="0">
                <a:solidFill>
                  <a:schemeClr val="tx1"/>
                </a:solidFill>
                <a:latin typeface="Montserrat SemiBold" panose="00000700000000000000" pitchFamily="2" charset="-52"/>
              </a:rPr>
              <a:t>Переход с документами ЭДО из одной программы в другую</a:t>
            </a:r>
          </a:p>
        </p:txBody>
      </p:sp>
      <p:sp>
        <p:nvSpPr>
          <p:cNvPr id="15" name="TextBox 14">
            <a:extLst>
              <a:ext uri="{FF2B5EF4-FFF2-40B4-BE49-F238E27FC236}">
                <a16:creationId xmlns:a16="http://schemas.microsoft.com/office/drawing/2014/main" id="{A568E1EE-BB10-4A2F-9967-C0BE2FE83C4D}"/>
              </a:ext>
            </a:extLst>
          </p:cNvPr>
          <p:cNvSpPr txBox="1"/>
          <p:nvPr/>
        </p:nvSpPr>
        <p:spPr>
          <a:xfrm>
            <a:off x="6440599" y="3488626"/>
            <a:ext cx="5040313" cy="1015663"/>
          </a:xfrm>
          <a:prstGeom prst="rect">
            <a:avLst/>
          </a:prstGeom>
          <a:noFill/>
        </p:spPr>
        <p:txBody>
          <a:bodyPr wrap="square">
            <a:spAutoFit/>
          </a:bodyPr>
          <a:lstStyle/>
          <a:p>
            <a:r>
              <a:rPr lang="ru-RU" sz="2000" dirty="0">
                <a:solidFill>
                  <a:schemeClr val="tx1"/>
                </a:solidFill>
                <a:latin typeface="Montserrat SemiBold" panose="00000700000000000000" pitchFamily="2" charset="-52"/>
              </a:rPr>
              <a:t>Необходимость восстановления документооборота при потере данных</a:t>
            </a:r>
          </a:p>
        </p:txBody>
      </p:sp>
      <p:sp>
        <p:nvSpPr>
          <p:cNvPr id="16" name="TextBox 15">
            <a:extLst>
              <a:ext uri="{FF2B5EF4-FFF2-40B4-BE49-F238E27FC236}">
                <a16:creationId xmlns:a16="http://schemas.microsoft.com/office/drawing/2014/main" id="{FDD303EF-2D2B-4F5C-9ED9-0E3E74564076}"/>
              </a:ext>
            </a:extLst>
          </p:cNvPr>
          <p:cNvSpPr txBox="1"/>
          <p:nvPr/>
        </p:nvSpPr>
        <p:spPr>
          <a:xfrm>
            <a:off x="6440599" y="4836457"/>
            <a:ext cx="5040313" cy="707886"/>
          </a:xfrm>
          <a:prstGeom prst="rect">
            <a:avLst/>
          </a:prstGeom>
          <a:noFill/>
        </p:spPr>
        <p:txBody>
          <a:bodyPr wrap="square">
            <a:spAutoFit/>
          </a:bodyPr>
          <a:lstStyle/>
          <a:p>
            <a:r>
              <a:rPr lang="ru-RU" sz="2000" dirty="0">
                <a:solidFill>
                  <a:schemeClr val="tx1"/>
                </a:solidFill>
                <a:latin typeface="Montserrat SemiBold" panose="00000700000000000000" pitchFamily="2" charset="-52"/>
              </a:rPr>
              <a:t>Периодичность обновления сложных конфигураций</a:t>
            </a:r>
          </a:p>
        </p:txBody>
      </p:sp>
      <p:sp>
        <p:nvSpPr>
          <p:cNvPr id="18" name="TextBox 17">
            <a:extLst>
              <a:ext uri="{FF2B5EF4-FFF2-40B4-BE49-F238E27FC236}">
                <a16:creationId xmlns:a16="http://schemas.microsoft.com/office/drawing/2014/main" id="{EBE1F4DE-0353-4658-AC43-459B27A00EBD}"/>
              </a:ext>
            </a:extLst>
          </p:cNvPr>
          <p:cNvSpPr txBox="1"/>
          <p:nvPr/>
        </p:nvSpPr>
        <p:spPr>
          <a:xfrm>
            <a:off x="6481364" y="1871935"/>
            <a:ext cx="5040313" cy="1323439"/>
          </a:xfrm>
          <a:prstGeom prst="rect">
            <a:avLst/>
          </a:prstGeom>
          <a:noFill/>
        </p:spPr>
        <p:txBody>
          <a:bodyPr wrap="square">
            <a:spAutoFit/>
          </a:bodyPr>
          <a:lstStyle>
            <a:defPPr>
              <a:defRPr lang="en-US"/>
            </a:defPPr>
            <a:lvl1pPr>
              <a:defRPr>
                <a:solidFill>
                  <a:schemeClr val="tx1"/>
                </a:solidFill>
                <a:latin typeface="Montserrat SemiBold" panose="00000700000000000000" pitchFamily="2" charset="-52"/>
              </a:defRPr>
            </a:lvl1pPr>
          </a:lstStyle>
          <a:p>
            <a:r>
              <a:rPr lang="ru-RU" sz="2000" dirty="0"/>
              <a:t>Работа сотрудников </a:t>
            </a:r>
            <a:br>
              <a:rPr lang="ru-RU" sz="2000" dirty="0"/>
            </a:br>
            <a:r>
              <a:rPr lang="ru-RU" sz="2000" dirty="0"/>
              <a:t>или руководителя</a:t>
            </a:r>
          </a:p>
          <a:p>
            <a:pPr marL="342900" indent="-342900">
              <a:buClr>
                <a:srgbClr val="C00000"/>
              </a:buClr>
              <a:buFont typeface="Arial" panose="020B0604020202020204" pitchFamily="34" charset="0"/>
              <a:buChar char="»"/>
            </a:pPr>
            <a:r>
              <a:rPr lang="ru-RU" sz="2000" b="0" dirty="0">
                <a:latin typeface="Montserrat Medium" panose="00000600000000000000" pitchFamily="2" charset="-52"/>
              </a:rPr>
              <a:t>веб-кабинет</a:t>
            </a:r>
          </a:p>
          <a:p>
            <a:pPr marL="342900" indent="-342900">
              <a:buClr>
                <a:srgbClr val="C00000"/>
              </a:buClr>
              <a:buFont typeface="Arial" panose="020B0604020202020204" pitchFamily="34" charset="0"/>
              <a:buChar char="»"/>
            </a:pPr>
            <a:r>
              <a:rPr lang="ru-RU" sz="2000" b="0" dirty="0">
                <a:latin typeface="Montserrat Medium" panose="00000600000000000000" pitchFamily="2" charset="-52"/>
              </a:rPr>
              <a:t>мобильное устройство</a:t>
            </a:r>
          </a:p>
        </p:txBody>
      </p:sp>
      <p:pic>
        <p:nvPicPr>
          <p:cNvPr id="21" name="Рисунок 20">
            <a:extLst>
              <a:ext uri="{FF2B5EF4-FFF2-40B4-BE49-F238E27FC236}">
                <a16:creationId xmlns:a16="http://schemas.microsoft.com/office/drawing/2014/main" id="{5C32F831-B9F7-4CE1-B651-9FFCC6D5D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53" y="2286491"/>
            <a:ext cx="494327" cy="494327"/>
          </a:xfrm>
          <a:prstGeom prst="rect">
            <a:avLst/>
          </a:prstGeom>
        </p:spPr>
      </p:pic>
      <p:pic>
        <p:nvPicPr>
          <p:cNvPr id="22" name="Рисунок 21">
            <a:extLst>
              <a:ext uri="{FF2B5EF4-FFF2-40B4-BE49-F238E27FC236}">
                <a16:creationId xmlns:a16="http://schemas.microsoft.com/office/drawing/2014/main" id="{F61FEC49-8322-47DC-B629-02A97CC9B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53" y="4943237"/>
            <a:ext cx="494327" cy="494327"/>
          </a:xfrm>
          <a:prstGeom prst="rect">
            <a:avLst/>
          </a:prstGeom>
        </p:spPr>
      </p:pic>
      <p:pic>
        <p:nvPicPr>
          <p:cNvPr id="23" name="Рисунок 22">
            <a:extLst>
              <a:ext uri="{FF2B5EF4-FFF2-40B4-BE49-F238E27FC236}">
                <a16:creationId xmlns:a16="http://schemas.microsoft.com/office/drawing/2014/main" id="{7C3A35AA-0DBA-4843-BA50-3F79CCC50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53" y="3749295"/>
            <a:ext cx="494327" cy="494327"/>
          </a:xfrm>
          <a:prstGeom prst="rect">
            <a:avLst/>
          </a:prstGeom>
        </p:spPr>
      </p:pic>
      <p:sp>
        <p:nvSpPr>
          <p:cNvPr id="24" name="TextBox 23">
            <a:extLst>
              <a:ext uri="{FF2B5EF4-FFF2-40B4-BE49-F238E27FC236}">
                <a16:creationId xmlns:a16="http://schemas.microsoft.com/office/drawing/2014/main" id="{C8016C7E-2AA5-46DE-947E-1D5848264B77}"/>
              </a:ext>
            </a:extLst>
          </p:cNvPr>
          <p:cNvSpPr txBox="1"/>
          <p:nvPr/>
        </p:nvSpPr>
        <p:spPr>
          <a:xfrm>
            <a:off x="1088381" y="3488627"/>
            <a:ext cx="4667821" cy="1015663"/>
          </a:xfrm>
          <a:prstGeom prst="rect">
            <a:avLst/>
          </a:prstGeom>
          <a:noFill/>
        </p:spPr>
        <p:txBody>
          <a:bodyPr wrap="square" rtlCol="0">
            <a:spAutoFit/>
          </a:bodyPr>
          <a:lstStyle/>
          <a:p>
            <a:r>
              <a:rPr lang="ru-RU" sz="2000" b="0" dirty="0">
                <a:solidFill>
                  <a:schemeClr val="tx1"/>
                </a:solidFill>
                <a:latin typeface="Montserrat SemiBold" panose="00000700000000000000" pitchFamily="2" charset="-52"/>
              </a:rPr>
              <a:t>Отсутствие организации сквозных процессов</a:t>
            </a:r>
            <a:br>
              <a:rPr lang="ru-RU" sz="2000" b="0" dirty="0">
                <a:solidFill>
                  <a:schemeClr val="tx1"/>
                </a:solidFill>
                <a:latin typeface="Montserrat SemiBold" panose="00000700000000000000" pitchFamily="2" charset="-52"/>
              </a:rPr>
            </a:br>
            <a:r>
              <a:rPr lang="ru-RU" sz="2000" b="0" dirty="0">
                <a:solidFill>
                  <a:schemeClr val="tx1"/>
                </a:solidFill>
                <a:latin typeface="Montserrat SemiBold" panose="00000700000000000000" pitchFamily="2" charset="-52"/>
              </a:rPr>
              <a:t>по документам ЭДО</a:t>
            </a:r>
          </a:p>
        </p:txBody>
      </p:sp>
      <p:pic>
        <p:nvPicPr>
          <p:cNvPr id="25" name="Рисунок 24">
            <a:extLst>
              <a:ext uri="{FF2B5EF4-FFF2-40B4-BE49-F238E27FC236}">
                <a16:creationId xmlns:a16="http://schemas.microsoft.com/office/drawing/2014/main" id="{82E3F602-6AEC-4726-83A0-6FDE14F56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62" y="2286491"/>
            <a:ext cx="494327" cy="494327"/>
          </a:xfrm>
          <a:prstGeom prst="rect">
            <a:avLst/>
          </a:prstGeom>
        </p:spPr>
      </p:pic>
      <p:pic>
        <p:nvPicPr>
          <p:cNvPr id="26" name="Рисунок 25">
            <a:extLst>
              <a:ext uri="{FF2B5EF4-FFF2-40B4-BE49-F238E27FC236}">
                <a16:creationId xmlns:a16="http://schemas.microsoft.com/office/drawing/2014/main" id="{3EF07654-6B6A-4311-A9CF-58DCD1303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62" y="4943237"/>
            <a:ext cx="494327" cy="494327"/>
          </a:xfrm>
          <a:prstGeom prst="rect">
            <a:avLst/>
          </a:prstGeom>
        </p:spPr>
      </p:pic>
      <p:pic>
        <p:nvPicPr>
          <p:cNvPr id="27" name="Рисунок 26">
            <a:extLst>
              <a:ext uri="{FF2B5EF4-FFF2-40B4-BE49-F238E27FC236}">
                <a16:creationId xmlns:a16="http://schemas.microsoft.com/office/drawing/2014/main" id="{2BBE5ED1-965F-431F-9F33-85B1D1BDA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62" y="3749294"/>
            <a:ext cx="494327" cy="494327"/>
          </a:xfrm>
          <a:prstGeom prst="rect">
            <a:avLst/>
          </a:prstGeom>
        </p:spPr>
      </p:pic>
    </p:spTree>
    <p:extLst>
      <p:ext uri="{BB962C8B-B14F-4D97-AF65-F5344CB8AC3E}">
        <p14:creationId xmlns:p14="http://schemas.microsoft.com/office/powerpoint/2010/main" val="313351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45666DC-22D9-4A65-93A5-EC55A123D895}"/>
              </a:ext>
            </a:extLst>
          </p:cNvPr>
          <p:cNvSpPr>
            <a:spLocks noGrp="1"/>
          </p:cNvSpPr>
          <p:nvPr>
            <p:ph type="title"/>
          </p:nvPr>
        </p:nvSpPr>
        <p:spPr>
          <a:xfrm>
            <a:off x="2312988" y="107950"/>
            <a:ext cx="8893175" cy="1022350"/>
          </a:xfrm>
        </p:spPr>
        <p:txBody>
          <a:bodyPr/>
          <a:lstStyle/>
          <a:p>
            <a:r>
              <a:rPr lang="ru-RU" altLang="ru-RU" sz="2800" dirty="0">
                <a:latin typeface="Montserrat ExtraBold" panose="00000900000000000000" pitchFamily="2" charset="-52"/>
              </a:rPr>
              <a:t>ПЕРЕХОД В РЕЖИМ ЦЕНТРА ЭДО</a:t>
            </a:r>
            <a:endParaRPr lang="ru-RU" sz="2800" dirty="0"/>
          </a:p>
        </p:txBody>
      </p:sp>
      <p:pic>
        <p:nvPicPr>
          <p:cNvPr id="8" name="Рисунок 7">
            <a:extLst>
              <a:ext uri="{FF2B5EF4-FFF2-40B4-BE49-F238E27FC236}">
                <a16:creationId xmlns:a16="http://schemas.microsoft.com/office/drawing/2014/main" id="{837A6178-1B2A-45F7-A09C-886F87F6060B}"/>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rcRect l="13587" t="51542" r="50787" b="43126"/>
          <a:stretch>
            <a:fillRect/>
          </a:stretch>
        </p:blipFill>
        <p:spPr>
          <a:xfrm>
            <a:off x="1324625" y="4104183"/>
            <a:ext cx="2952328" cy="216024"/>
          </a:xfrm>
          <a:custGeom>
            <a:avLst/>
            <a:gdLst>
              <a:gd name="connsiteX0" fmla="*/ 0 w 2952328"/>
              <a:gd name="connsiteY0" fmla="*/ 0 h 216024"/>
              <a:gd name="connsiteX1" fmla="*/ 2952328 w 2952328"/>
              <a:gd name="connsiteY1" fmla="*/ 0 h 216024"/>
              <a:gd name="connsiteX2" fmla="*/ 2952328 w 2952328"/>
              <a:gd name="connsiteY2" fmla="*/ 216024 h 216024"/>
              <a:gd name="connsiteX3" fmla="*/ 0 w 2952328"/>
              <a:gd name="connsiteY3" fmla="*/ 216024 h 216024"/>
              <a:gd name="connsiteX4" fmla="*/ 0 w 2952328"/>
              <a:gd name="connsiteY4" fmla="*/ 0 h 21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328" h="216024">
                <a:moveTo>
                  <a:pt x="0" y="0"/>
                </a:moveTo>
                <a:lnTo>
                  <a:pt x="2952328" y="0"/>
                </a:lnTo>
                <a:lnTo>
                  <a:pt x="2952328" y="216024"/>
                </a:lnTo>
                <a:lnTo>
                  <a:pt x="0" y="216024"/>
                </a:lnTo>
                <a:lnTo>
                  <a:pt x="0" y="0"/>
                </a:lnTo>
                <a:close/>
              </a:path>
            </a:pathLst>
          </a:custGeom>
        </p:spPr>
      </p:pic>
      <p:pic>
        <p:nvPicPr>
          <p:cNvPr id="7" name="Рисунок 6">
            <a:extLst>
              <a:ext uri="{FF2B5EF4-FFF2-40B4-BE49-F238E27FC236}">
                <a16:creationId xmlns:a16="http://schemas.microsoft.com/office/drawing/2014/main" id="{E6A9A5AF-461E-4A28-B096-2422ED0698FB}"/>
              </a:ext>
            </a:extLst>
          </p:cNvPr>
          <p:cNvPicPr>
            <a:picLocks noChangeAspect="1"/>
          </p:cNvPicPr>
          <p:nvPr/>
        </p:nvPicPr>
        <p:blipFill>
          <a:blip r:embed="rId4"/>
          <a:srcRect/>
          <a:stretch>
            <a:fillRect/>
          </a:stretch>
        </p:blipFill>
        <p:spPr>
          <a:xfrm>
            <a:off x="198622" y="2015951"/>
            <a:ext cx="8287176" cy="4051508"/>
          </a:xfrm>
          <a:custGeom>
            <a:avLst/>
            <a:gdLst>
              <a:gd name="connsiteX0" fmla="*/ 214406 w 8287176"/>
              <a:gd name="connsiteY0" fmla="*/ 0 h 4051508"/>
              <a:gd name="connsiteX1" fmla="*/ 8072770 w 8287176"/>
              <a:gd name="connsiteY1" fmla="*/ 0 h 4051508"/>
              <a:gd name="connsiteX2" fmla="*/ 8287176 w 8287176"/>
              <a:gd name="connsiteY2" fmla="*/ 214406 h 4051508"/>
              <a:gd name="connsiteX3" fmla="*/ 8287176 w 8287176"/>
              <a:gd name="connsiteY3" fmla="*/ 3837102 h 4051508"/>
              <a:gd name="connsiteX4" fmla="*/ 8072770 w 8287176"/>
              <a:gd name="connsiteY4" fmla="*/ 4051508 h 4051508"/>
              <a:gd name="connsiteX5" fmla="*/ 214406 w 8287176"/>
              <a:gd name="connsiteY5" fmla="*/ 4051508 h 4051508"/>
              <a:gd name="connsiteX6" fmla="*/ 0 w 8287176"/>
              <a:gd name="connsiteY6" fmla="*/ 3837102 h 4051508"/>
              <a:gd name="connsiteX7" fmla="*/ 0 w 8287176"/>
              <a:gd name="connsiteY7" fmla="*/ 214406 h 4051508"/>
              <a:gd name="connsiteX8" fmla="*/ 214406 w 8287176"/>
              <a:gd name="connsiteY8" fmla="*/ 0 h 4051508"/>
              <a:gd name="connsiteX9" fmla="*/ 1126003 w 8287176"/>
              <a:gd name="connsiteY9" fmla="*/ 2088232 h 4051508"/>
              <a:gd name="connsiteX10" fmla="*/ 1126003 w 8287176"/>
              <a:gd name="connsiteY10" fmla="*/ 2304256 h 4051508"/>
              <a:gd name="connsiteX11" fmla="*/ 4078331 w 8287176"/>
              <a:gd name="connsiteY11" fmla="*/ 2304256 h 4051508"/>
              <a:gd name="connsiteX12" fmla="*/ 4078331 w 8287176"/>
              <a:gd name="connsiteY12" fmla="*/ 2088232 h 4051508"/>
              <a:gd name="connsiteX13" fmla="*/ 1126003 w 8287176"/>
              <a:gd name="connsiteY13" fmla="*/ 2088232 h 405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7176" h="4051508">
                <a:moveTo>
                  <a:pt x="214406" y="0"/>
                </a:moveTo>
                <a:lnTo>
                  <a:pt x="8072770" y="0"/>
                </a:lnTo>
                <a:cubicBezTo>
                  <a:pt x="8191183" y="0"/>
                  <a:pt x="8287176" y="95993"/>
                  <a:pt x="8287176" y="214406"/>
                </a:cubicBezTo>
                <a:lnTo>
                  <a:pt x="8287176" y="3837102"/>
                </a:lnTo>
                <a:cubicBezTo>
                  <a:pt x="8287176" y="3955515"/>
                  <a:pt x="8191183" y="4051508"/>
                  <a:pt x="8072770" y="4051508"/>
                </a:cubicBezTo>
                <a:lnTo>
                  <a:pt x="214406" y="4051508"/>
                </a:lnTo>
                <a:cubicBezTo>
                  <a:pt x="95993" y="4051508"/>
                  <a:pt x="0" y="3955515"/>
                  <a:pt x="0" y="3837102"/>
                </a:cubicBezTo>
                <a:lnTo>
                  <a:pt x="0" y="214406"/>
                </a:lnTo>
                <a:cubicBezTo>
                  <a:pt x="0" y="95993"/>
                  <a:pt x="95993" y="0"/>
                  <a:pt x="214406" y="0"/>
                </a:cubicBezTo>
                <a:close/>
                <a:moveTo>
                  <a:pt x="1126003" y="2088232"/>
                </a:moveTo>
                <a:lnTo>
                  <a:pt x="1126003" y="2304256"/>
                </a:lnTo>
                <a:lnTo>
                  <a:pt x="4078331" y="2304256"/>
                </a:lnTo>
                <a:lnTo>
                  <a:pt x="4078331" y="2088232"/>
                </a:lnTo>
                <a:lnTo>
                  <a:pt x="1126003" y="2088232"/>
                </a:lnTo>
                <a:close/>
              </a:path>
            </a:pathLst>
          </a:custGeom>
        </p:spPr>
      </p:pic>
      <p:sp>
        <p:nvSpPr>
          <p:cNvPr id="5" name="TextBox 4">
            <a:extLst>
              <a:ext uri="{FF2B5EF4-FFF2-40B4-BE49-F238E27FC236}">
                <a16:creationId xmlns:a16="http://schemas.microsoft.com/office/drawing/2014/main" id="{DA051516-E781-4969-BF9F-DD09B93EE9CE}"/>
              </a:ext>
            </a:extLst>
          </p:cNvPr>
          <p:cNvSpPr txBox="1"/>
          <p:nvPr/>
        </p:nvSpPr>
        <p:spPr>
          <a:xfrm>
            <a:off x="215900" y="1615841"/>
            <a:ext cx="9263992" cy="400110"/>
          </a:xfrm>
          <a:prstGeom prst="rect">
            <a:avLst/>
          </a:prstGeom>
          <a:noFill/>
        </p:spPr>
        <p:txBody>
          <a:bodyPr wrap="square">
            <a:spAutoFit/>
          </a:bodyPr>
          <a:lstStyle/>
          <a:p>
            <a:pPr>
              <a:spcBef>
                <a:spcPts val="0"/>
              </a:spcBef>
              <a:buClr>
                <a:srgbClr val="C00000"/>
              </a:buClr>
              <a:defRPr/>
            </a:pPr>
            <a:r>
              <a:rPr lang="ru-RU" sz="2000" dirty="0">
                <a:solidFill>
                  <a:srgbClr val="C00000"/>
                </a:solidFill>
                <a:latin typeface="Montserrat" panose="00000500000000000000" pitchFamily="2" charset="-52"/>
              </a:rPr>
              <a:t>Главный запрос</a:t>
            </a:r>
            <a:r>
              <a:rPr lang="ru-RU" sz="2000" dirty="0">
                <a:solidFill>
                  <a:schemeClr val="tx1"/>
                </a:solidFill>
                <a:latin typeface="Montserrat" panose="00000500000000000000" pitchFamily="2" charset="-52"/>
              </a:rPr>
              <a:t> по итогам пилотов — реализован</a:t>
            </a:r>
          </a:p>
        </p:txBody>
      </p:sp>
      <p:pic>
        <p:nvPicPr>
          <p:cNvPr id="9" name="Рисунок 8">
            <a:extLst>
              <a:ext uri="{FF2B5EF4-FFF2-40B4-BE49-F238E27FC236}">
                <a16:creationId xmlns:a16="http://schemas.microsoft.com/office/drawing/2014/main" id="{35252C84-6BF5-426F-9E38-F41A24563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325" y="4608239"/>
            <a:ext cx="954110" cy="954110"/>
          </a:xfrm>
          <a:prstGeom prst="rect">
            <a:avLst/>
          </a:prstGeom>
        </p:spPr>
      </p:pic>
    </p:spTree>
    <p:extLst>
      <p:ext uri="{BB962C8B-B14F-4D97-AF65-F5344CB8AC3E}">
        <p14:creationId xmlns:p14="http://schemas.microsoft.com/office/powerpoint/2010/main" val="86471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Другая 1">
      <a:majorFont>
        <a:latin typeface="Montserrat SemiBold"/>
        <a:ea typeface=""/>
        <a:cs typeface=""/>
      </a:majorFont>
      <a:minorFont>
        <a:latin typeface="Montserrat Medium"/>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Другая 1">
      <a:majorFont>
        <a:latin typeface="Montserrat SemiBold"/>
        <a:ea typeface=""/>
        <a:cs typeface=""/>
      </a:majorFont>
      <a:minorFont>
        <a:latin typeface="Montserrat Medium"/>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B8E4D3-0F65-4F5D-9E94-A7770D286FF6}">
  <we:reference id="wa104051163" version="1.2.0.3" store="ru-RU"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313694</TotalTime>
  <Words>3644</Words>
  <Application>Microsoft Office PowerPoint</Application>
  <PresentationFormat>Произвольный</PresentationFormat>
  <Paragraphs>347</Paragraphs>
  <Slides>37</Slides>
  <Notes>26</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37</vt:i4>
      </vt:variant>
    </vt:vector>
  </HeadingPairs>
  <TitlesOfParts>
    <vt:vector size="50" baseType="lpstr">
      <vt:lpstr>Montserrat</vt:lpstr>
      <vt:lpstr>Google Sans Text</vt:lpstr>
      <vt:lpstr>Futura PT Demi</vt:lpstr>
      <vt:lpstr>Arial</vt:lpstr>
      <vt:lpstr>Montserrat SemiBold</vt:lpstr>
      <vt:lpstr>Montserrat Light</vt:lpstr>
      <vt:lpstr>Times New Roman</vt:lpstr>
      <vt:lpstr>Almarai</vt:lpstr>
      <vt:lpstr>Wingdings</vt:lpstr>
      <vt:lpstr>Montserrat Medium</vt:lpstr>
      <vt:lpstr>Montserrat ExtraBold</vt:lpstr>
      <vt:lpstr>3_Специальное оформление</vt:lpstr>
      <vt:lpstr>4_Специальное оформление</vt:lpstr>
      <vt:lpstr>Презентация PowerPoint</vt:lpstr>
      <vt:lpstr>ПЛАНЫ НА 2026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ПЕРЕХОД В РЕЖИМ ЦЕНТРА ЭДО</vt:lpstr>
      <vt:lpstr>ЛЕГКИЙ ИНТЕРФЕЙС КАК ОСНОВНОЙ</vt:lpstr>
      <vt:lpstr>ЛЕГКИЙ ИНТЕРФЕЙС КАК ОСНОВНОЙ</vt:lpstr>
      <vt:lpstr>ИЗМЕНЕНИЕ ВИДА И НОМЕРА ДОКУМЕНТА</vt:lpstr>
      <vt:lpstr>РЕКВИЗИТЫ ДОКУМЕНТА ИЗ ИМЕНИ ФАЙЛА</vt:lpstr>
      <vt:lpstr>ДОЛЖНОСТИ В СЕРТИФИКАТАХ</vt:lpstr>
      <vt:lpstr>Презентация PowerPoint</vt:lpstr>
      <vt:lpstr>МЧД в 1С-ЭДО</vt:lpstr>
      <vt:lpstr>ПОЛНОМОЧИЯ В МЧД</vt:lpstr>
      <vt:lpstr>СОЗДАНИЕ МЧД С СОСТАВНЫМИ ПОЛНОМОЧИЯМИ</vt:lpstr>
      <vt:lpstr>СОЗДАНИЕ МЧД С СОСТАВНЫМИ ПОЛНОМОЧИЯМИ</vt:lpstr>
      <vt:lpstr>СОЗДАНИЕ МЧД С СОСТАВНЫМИ ПОЛНОМОЧИЯМИ</vt:lpstr>
      <vt:lpstr>СОЗДАНИЕ МЧД С СОСТАВНЫМИ ПОЛНОМОЧИЯМИ</vt:lpstr>
      <vt:lpstr>ПРОВЕРКА МЧД И ПОЛНОМОЧИЙ</vt:lpstr>
      <vt:lpstr>УПРОЩЕНИЕ ПРОВЕРКИ МЧД</vt:lpstr>
      <vt:lpstr>УПРОЩЕНИЕ ПРОВЕРКИ МЧД</vt:lpstr>
      <vt:lpstr>УПРОЩЕНИЕ ПРОВЕРКИ МЧД</vt:lpstr>
      <vt:lpstr>Презентация PowerPoint</vt:lpstr>
      <vt:lpstr>ДЛЯ КОГО ТЭДО</vt:lpstr>
      <vt:lpstr>ФАКТЫ ПРО ТЭДО</vt:lpstr>
      <vt:lpstr>Презентация PowerPoint</vt:lpstr>
      <vt:lpstr>Презентация PowerPoint</vt:lpstr>
      <vt:lpstr>ТЭДО В 1С-ЭДО</vt:lpstr>
      <vt:lpstr>ДОКУМЕНТЫ В ТЭДО</vt:lpstr>
      <vt:lpstr>Презентация PowerPoint</vt:lpstr>
      <vt:lpstr>Презентация PowerPoint</vt:lpstr>
      <vt:lpstr>Презентация PowerPoint</vt:lpstr>
      <vt:lpstr>РАЗВИТИЕ ТЭДО</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Кузора Игорь Вячеславович</dc:creator>
  <cp:lastModifiedBy>Денис Головин</cp:lastModifiedBy>
  <cp:revision>4378</cp:revision>
  <cp:lastPrinted>2015-05-12T12:08:53Z</cp:lastPrinted>
  <dcterms:created xsi:type="dcterms:W3CDTF">2004-06-25T18:36:23Z</dcterms:created>
  <dcterms:modified xsi:type="dcterms:W3CDTF">2026-04-21T20:07:38Z</dcterms:modified>
</cp:coreProperties>
</file>