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35"/>
  </p:notesMasterIdLst>
  <p:sldIdLst>
    <p:sldId id="276" r:id="rId3"/>
    <p:sldId id="504" r:id="rId4"/>
    <p:sldId id="480" r:id="rId5"/>
    <p:sldId id="506" r:id="rId6"/>
    <p:sldId id="490" r:id="rId7"/>
    <p:sldId id="491" r:id="rId8"/>
    <p:sldId id="486" r:id="rId9"/>
    <p:sldId id="398" r:id="rId10"/>
    <p:sldId id="393" r:id="rId11"/>
    <p:sldId id="500" r:id="rId12"/>
    <p:sldId id="497" r:id="rId13"/>
    <p:sldId id="378" r:id="rId14"/>
    <p:sldId id="489" r:id="rId15"/>
    <p:sldId id="492" r:id="rId16"/>
    <p:sldId id="493" r:id="rId17"/>
    <p:sldId id="494" r:id="rId18"/>
    <p:sldId id="488" r:id="rId19"/>
    <p:sldId id="495" r:id="rId20"/>
    <p:sldId id="487" r:id="rId21"/>
    <p:sldId id="485" r:id="rId22"/>
    <p:sldId id="483" r:id="rId23"/>
    <p:sldId id="278" r:id="rId24"/>
    <p:sldId id="482" r:id="rId25"/>
    <p:sldId id="481" r:id="rId26"/>
    <p:sldId id="507" r:id="rId27"/>
    <p:sldId id="484" r:id="rId28"/>
    <p:sldId id="501" r:id="rId29"/>
    <p:sldId id="496" r:id="rId30"/>
    <p:sldId id="383" r:id="rId31"/>
    <p:sldId id="502" r:id="rId32"/>
    <p:sldId id="505" r:id="rId33"/>
    <p:sldId id="503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FF3FA"/>
    <a:srgbClr val="1B326C"/>
    <a:srgbClr val="7F6452"/>
    <a:srgbClr val="EEF2FA"/>
    <a:srgbClr val="FFFFFF"/>
    <a:srgbClr val="00C2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638" autoAdjust="0"/>
    <p:restoredTop sz="96296"/>
  </p:normalViewPr>
  <p:slideViewPr>
    <p:cSldViewPr snapToGrid="0">
      <p:cViewPr>
        <p:scale>
          <a:sx n="90" d="100"/>
          <a:sy n="90" d="100"/>
        </p:scale>
        <p:origin x="-654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1939-3D34-6C44-BB7A-112D9A571226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D661F-23D2-2648-A6D4-2CC9746B9C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245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E73CF6-BC5C-DAF4-4BE3-7BE70DA7F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D73B1A0-F46A-0641-E04A-5D1672713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AC3D2C8C-CF24-8EAB-C8BF-AD732CD2F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27C6E72-1035-51C7-D9FB-AFC0061008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AA718-3145-0741-AECA-40E63B6FB52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6791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787EE1-91B0-2757-D8EF-558B4B0FC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647B3F6-40CC-C3AD-E9FA-8F730D7A5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C9489D4-36AC-E120-3117-A7BCA8AF6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4C1FD5F-5CF0-1450-9BB4-031ABCCD73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65364F6-28E5-DE3D-2E34-4692B16E8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51409-99A8-4762-B379-A324ECBE05C6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6574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51409-99A8-4762-B379-A324ECBE05C6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0086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28262C-E466-DE66-8F59-1AF61CF4C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4E26335-4388-77DE-17D7-4893C6918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978C520-F3D6-B854-B0D2-84F0F6D48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1A8D380-0014-9D5F-7DEC-CA24DB8F80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4F3E5E9-2B8F-A8C6-0492-A9C5972B0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9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B04797-C300-89CA-F376-36DF5730E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FE12343-C04D-E48E-318A-08C13424B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B4421E1-5396-1EB7-E0CB-DAFB80938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0970842-8485-FC1B-7494-A7D0AC0A35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38C4E6B-32FF-A324-4425-D16139C1F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206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3774FD-58AF-5509-E544-C86425211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C4B3743-AE07-270D-771E-E5F8AE07C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C20D54A-78EA-492C-D348-6FE5DF908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38DAA98-6D0C-EB8B-2015-6A007FFB16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5AEBE53-AD7A-2A22-23AB-803600AA08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452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24B30F-D670-C8F6-283A-784B64C9C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384BBEB-3400-403C-A830-B2DEF7298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5EA7F8D-1F2E-C0F0-A37C-DD8B3253D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6B2A9BF-5BD7-10A9-5C9A-B35A288B69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6ABBAB5-45E5-6FCA-6806-D98B46DE06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972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3D03DA-C045-65A2-FEAD-DACA3FC34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4F4519A-DE14-2325-9C27-9D5D8245F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C3ACB62-3930-AB5D-3D88-59CFE1B5A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289560F-72EF-ABB9-7B1F-D2D1A608D4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C49C980-8FBF-ED94-9847-78993A9A4B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493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69CE67-1BF8-6116-EA68-C2A892B19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C3C850BE-ECDA-1035-A5E6-12F711224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5526289-00C8-E2AA-A9C7-D23300331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012409B-ED43-5BE4-ACF7-13689D9626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68B15CB-17AB-FA60-0141-B23BB4ED4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19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1D9427-0917-0FDC-75B2-CCF65BB03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C9D14C7F-5E4F-6982-C37F-6DC4A030E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6113C3F-0458-67ED-6320-7656405BB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B2F47DB-6297-765C-B32C-E79EF82726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0375D82-373B-8C74-72B6-FC233FB6F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246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9E65B0-C88C-9489-E5C7-099285998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2B8CB07-562A-4F71-DDAD-0C3B60DCD0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9303031-1D9A-E145-574B-B621D67F1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4AD1045-E82A-A707-8033-381916F738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E6B2E40-C17E-4EE0-1213-820830BB9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566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7070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770F33-34FB-C6FA-395A-8162909BA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246171E-F56F-80AE-E7C3-63A6B87C6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30C1907-BE60-04C9-B052-918CD94A5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0206EA6-07C3-7403-27D4-B8A7A2EAAD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785006-6205-992B-AEBE-1DD6D2CAA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6778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AA718-3145-0741-AECA-40E63B6FB52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39720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A2E4A4-449B-EF15-54FA-5FE9AD913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7C658B4-6E7B-F57B-0EFE-9E87D5EA0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9D90E94-0F7D-9A75-BC7F-8E4742042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21E2EC0-1780-E1DA-1D41-CE8E0FECD6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1C3324D-5BBB-296B-C492-CDEC8AE5A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415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EDDC34-3D0D-BC17-8782-E2C7B839D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553BF25-51CB-6720-61B1-4AB945269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673B2C6-6C5D-1464-C288-ED5FCABA5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418D657-7431-5A75-482F-F2D824D033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0299FFB-33B1-F3FF-60E0-B240B7279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156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582824-885B-A534-C472-3619A5EA5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342EE63-694F-B8D5-F418-70B75F6E15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D0B94DA-96AB-9B5C-47A6-E5EE17A69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3AC06E9-4B33-742B-191D-7CA6ADC06F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DA40154-E017-0FD6-504B-6B1B6004A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079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A71AA4-3FFC-27FB-6A7F-248A8E3AF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65FB2637-4BC9-B463-BE54-D60631F46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A52F05A-78EC-F327-65B9-66A0EA523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31C358A-8674-D454-9968-4B92114D60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2CF4F18-E32D-B637-104C-6A42C95D1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1730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26AA39-7D4A-C494-A6AF-46F1265D1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6D6414D-9B25-E106-CD9E-A4E2FC096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3026FC2-1BEA-66F7-23D4-0A6905DC5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AF334D8-8FA7-3B3A-086B-7B30D110EB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605029-182F-E21E-AA3E-04A28279B3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186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51409-99A8-4762-B379-A324ECBE05C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7976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6A5CA3-3951-96AC-6EA2-42ECABABE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C7041E3-CD6F-097A-9108-B5700818A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040C34BE-902B-393D-1A39-2EDC2161C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6E2D4DA-70C3-327B-D8C0-BC9C6A1F1B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3441BE6-0C90-3578-11A9-2B7272A68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765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980F03-5A55-054B-ED8A-C85ECBB01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FB0AEDE-754A-FBC0-07C9-EC4FEAE23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A63A02D-DA2A-F0E3-2395-483745663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0608158-7B85-031F-3A44-752A28B14F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6201B9E-D101-0E09-8854-C506CCF38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51409-99A8-4762-B379-A324ECBE05C6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8517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F3CF3B-895F-E483-9D49-F784EF256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5EBC11D-4CBA-4338-298F-E06195A7D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526EED8-567F-C82A-50DC-5209A05E5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80F63C8-04D0-0400-E013-E144962F4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AA718-3145-0741-AECA-40E63B6FB52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2547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EFCAF5-9320-DCB0-C95B-265A4706F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58915EB-F460-E11D-72F2-EB2B6D35C1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9F3C05C-FDBC-CAC5-E837-9263607B6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E77CD64-BD71-7776-CD9B-9F2383E6D1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AA718-3145-0741-AECA-40E63B6FB52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6874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1892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A6D385-6A3D-3A0E-F8BC-4FB3024F6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84E8AE6-735C-62A8-AE2C-53DA9345C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6B3BDD2-10ED-0CEA-B3B2-D2E7329E6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11E13D2-1FCE-C467-0430-43A73B49AF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D7E4FB8-D529-0549-0943-42CA97BC3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7329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3A96BC-C255-F589-D150-8AF938DE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2F4EEB5-AA72-9340-2223-AFF768D62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AECC69C-21DD-4740-BB23-13AF697B3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020830A-8401-8A72-4576-79A2292593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411CA32-028E-86E6-8A7E-A9A240502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972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51E400-384A-B85F-5120-3655C9AB1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40BAB56-4121-1E57-67E9-C7A6F73A9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7D00D79-BEC1-0F0C-F6EF-868D94F1F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537C65E-881E-61FA-2C24-F3969D77FC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B527997-6EAD-6611-4971-75E903083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737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492B52-3616-68C5-005A-2CA0D312A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7E8A1F69-05DC-0570-77E5-3DDA75525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66BF51E-C476-0C3D-F267-2B36C141F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78941F7-88A4-B087-49AB-288E1BAF20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729EFE2-02DF-FECB-B57A-57B68B0518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51409-99A8-4762-B379-A324ECBE05C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6072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0E9AFA-E50A-506E-57FC-C17D4D51B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6A638DD-3090-0EAC-DEA6-9829E7160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2BBE139-A0B2-9CDA-1ECC-E703E6B35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547DFBA-9AFF-ACFA-CD78-24E947E54F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1661F8A-C377-D0A3-AE5A-E8340CD00F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51409-99A8-4762-B379-A324ECBE05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6134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CCB2C6-A527-374B-DBD4-527B351E82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247900"/>
            <a:ext cx="6315075" cy="1354138"/>
          </a:xfrm>
          <a:effectLst>
            <a:outerShdw dist="25400" dir="5400000" algn="ctr" rotWithShape="0">
              <a:srgbClr val="00C2FF">
                <a:alpha val="76000"/>
              </a:srgbClr>
            </a:outerShdw>
          </a:effectLst>
        </p:spPr>
        <p:txBody>
          <a:bodyPr anchor="t">
            <a:noAutofit/>
          </a:bodyPr>
          <a:lstStyle>
            <a:lvl1pPr algn="l">
              <a:defRPr sz="4800">
                <a:solidFill>
                  <a:srgbClr val="FFFFFF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ru-RU" dirty="0">
                <a:effectLst/>
              </a:rPr>
              <a:t>Заголовок презентации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8AF2A19-97EE-028D-4B35-4722A11666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3802063"/>
            <a:ext cx="5524500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endParaRPr lang="ru-RU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B69879FF-2C1A-A098-121F-1C6A0E4208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433564">
            <a:off x="7514381" y="1627511"/>
            <a:ext cx="2819277" cy="28355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280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488CB5-0037-D283-8B63-C85F7496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1150937"/>
            <a:ext cx="10515600" cy="411163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ru-RU" dirty="0">
                <a:effectLst/>
              </a:rPr>
              <a:t>Длинный заголовок </a:t>
            </a:r>
            <a:r>
              <a:rPr lang="en-US" dirty="0">
                <a:effectLst/>
              </a:rPr>
              <a:t>H1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F2E3EB7F-B739-1CD3-DAF9-EEF591091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900" y="1880899"/>
            <a:ext cx="10515600" cy="382616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2200"/>
            </a:lvl1pPr>
          </a:lstStyle>
          <a:p>
            <a:pPr lvl="0"/>
            <a:r>
              <a:rPr lang="en-US" dirty="0">
                <a:effectLst/>
              </a:rPr>
              <a:t>"Lorem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incididunt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labore et dolore magna </a:t>
            </a:r>
            <a:r>
              <a:rPr lang="en-US" dirty="0" err="1">
                <a:effectLst/>
              </a:rPr>
              <a:t>aliqua</a:t>
            </a:r>
            <a:r>
              <a:rPr lang="en-US" dirty="0">
                <a:effectLst/>
              </a:rPr>
              <a:t>. Ut </a:t>
            </a:r>
            <a:r>
              <a:rPr lang="en-US" dirty="0" err="1">
                <a:effectLst/>
              </a:rPr>
              <a:t>enim</a:t>
            </a:r>
            <a:r>
              <a:rPr lang="en-US" dirty="0">
                <a:effectLst/>
              </a:rPr>
              <a:t> ad minim </a:t>
            </a:r>
            <a:r>
              <a:rPr lang="en-US" dirty="0" err="1">
                <a:effectLst/>
              </a:rPr>
              <a:t>veniam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quis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nostrud</a:t>
            </a:r>
            <a:r>
              <a:rPr lang="en-US" dirty="0">
                <a:effectLst/>
              </a:rPr>
              <a:t> exercitation </a:t>
            </a:r>
            <a:r>
              <a:rPr lang="en-US" dirty="0" err="1">
                <a:effectLst/>
              </a:rPr>
              <a:t>ullamco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laboris</a:t>
            </a:r>
            <a:r>
              <a:rPr lang="en-US" dirty="0">
                <a:effectLst/>
              </a:rPr>
              <a:t> nisi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aliquip</a:t>
            </a:r>
            <a:r>
              <a:rPr lang="en-US" dirty="0">
                <a:effectLst/>
              </a:rPr>
              <a:t> ex </a:t>
            </a:r>
            <a:r>
              <a:rPr lang="en-US" dirty="0" err="1">
                <a:effectLst/>
              </a:rPr>
              <a:t>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commodo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consequat</a:t>
            </a:r>
            <a:r>
              <a:rPr lang="en-US" dirty="0">
                <a:effectLst/>
              </a:rPr>
              <a:t>. </a:t>
            </a:r>
            <a:endParaRPr lang="ru-RU" dirty="0">
              <a:effectLst/>
            </a:endParaRPr>
          </a:p>
          <a:p>
            <a:pPr lvl="0"/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Duis </a:t>
            </a:r>
            <a:r>
              <a:rPr lang="en-US" dirty="0" err="1">
                <a:effectLst/>
              </a:rPr>
              <a:t>aute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irure</a:t>
            </a:r>
            <a:r>
              <a:rPr lang="en-US" dirty="0">
                <a:effectLst/>
              </a:rPr>
              <a:t> dolor in </a:t>
            </a:r>
            <a:r>
              <a:rPr lang="en-US" dirty="0" err="1">
                <a:effectLst/>
              </a:rPr>
              <a:t>reprehenderit</a:t>
            </a:r>
            <a:r>
              <a:rPr lang="en-US" dirty="0">
                <a:effectLst/>
              </a:rPr>
              <a:t> in </a:t>
            </a:r>
            <a:r>
              <a:rPr lang="en-US" dirty="0" err="1">
                <a:effectLst/>
              </a:rPr>
              <a:t>voluptate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velit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esse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cillum</a:t>
            </a:r>
            <a:r>
              <a:rPr lang="en-US" dirty="0">
                <a:effectLst/>
              </a:rPr>
              <a:t> dolore </a:t>
            </a:r>
            <a:r>
              <a:rPr lang="en-US" dirty="0" err="1">
                <a:effectLst/>
              </a:rPr>
              <a:t>eu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fugiat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nulla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pariatur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Excepteur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sint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occaecat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cupidatat</a:t>
            </a:r>
            <a:r>
              <a:rPr lang="en-US" dirty="0">
                <a:effectLst/>
              </a:rPr>
              <a:t> non </a:t>
            </a:r>
            <a:r>
              <a:rPr lang="en-US" dirty="0" err="1">
                <a:effectLst/>
              </a:rPr>
              <a:t>proident</a:t>
            </a:r>
            <a:r>
              <a:rPr lang="en-US" dirty="0">
                <a:effectLst/>
              </a:rPr>
              <a:t>, sunt in culpa qui </a:t>
            </a:r>
            <a:r>
              <a:rPr lang="en-US" dirty="0" err="1">
                <a:effectLst/>
              </a:rPr>
              <a:t>officia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deserunt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mollit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anim</a:t>
            </a:r>
            <a:r>
              <a:rPr lang="en-US" dirty="0">
                <a:effectLst/>
              </a:rPr>
              <a:t> id </a:t>
            </a:r>
            <a:r>
              <a:rPr lang="en-US" dirty="0" err="1">
                <a:effectLst/>
              </a:rPr>
              <a:t>est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laborum</a:t>
            </a:r>
            <a:r>
              <a:rPr lang="en-US" dirty="0">
                <a:effectLst/>
              </a:rPr>
              <a:t>."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0961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+ картинки 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488CB5-0037-D283-8B63-C85F7496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1150937"/>
            <a:ext cx="10515600" cy="411163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ru-RU" dirty="0">
                <a:effectLst/>
              </a:rPr>
              <a:t>Длинный заголовок </a:t>
            </a:r>
            <a:r>
              <a:rPr lang="en-US" dirty="0">
                <a:effectLst/>
              </a:rPr>
              <a:t>H1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F2E3EB7F-B739-1CD3-DAF9-EEF591091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900" y="1791999"/>
            <a:ext cx="10515600" cy="411163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2200"/>
            </a:lvl1pPr>
          </a:lstStyle>
          <a:p>
            <a:pPr lvl="0"/>
            <a:r>
              <a:rPr lang="ru-RU" dirty="0">
                <a:effectLst/>
              </a:rPr>
              <a:t>Текстовый блок</a:t>
            </a:r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DE1B22C-4C28-E89C-76F1-F574894253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9900" y="2463800"/>
            <a:ext cx="5156200" cy="3467100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5" name="Рисунок 3">
            <a:extLst>
              <a:ext uri="{FF2B5EF4-FFF2-40B4-BE49-F238E27FC236}">
                <a16:creationId xmlns:a16="http://schemas.microsoft.com/office/drawing/2014/main" xmlns="" id="{E3F514FF-A5B9-F786-0B61-94CEF48874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29300" y="2463800"/>
            <a:ext cx="5156200" cy="3467100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9275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+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488CB5-0037-D283-8B63-C85F7496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1150937"/>
            <a:ext cx="10515600" cy="411163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ru-RU" dirty="0">
                <a:effectLst/>
              </a:rPr>
              <a:t>Длинный заголовок </a:t>
            </a:r>
            <a:r>
              <a:rPr lang="en-US" dirty="0">
                <a:effectLst/>
              </a:rPr>
              <a:t>H1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F2E3EB7F-B739-1CD3-DAF9-EEF591091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900" y="1880899"/>
            <a:ext cx="4876800" cy="2781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2200" b="1"/>
            </a:lvl1pPr>
          </a:lstStyle>
          <a:p>
            <a:pPr lvl="0"/>
            <a:r>
              <a:rPr lang="ru-RU" dirty="0">
                <a:effectLst/>
              </a:rPr>
              <a:t>Заголовок </a:t>
            </a:r>
            <a:r>
              <a:rPr lang="en-US" dirty="0">
                <a:effectLst/>
              </a:rPr>
              <a:t>H2</a:t>
            </a:r>
            <a:endParaRPr lang="ru-RU" dirty="0"/>
          </a:p>
        </p:txBody>
      </p:sp>
      <p:sp>
        <p:nvSpPr>
          <p:cNvPr id="3" name="Текст 10">
            <a:extLst>
              <a:ext uri="{FF2B5EF4-FFF2-40B4-BE49-F238E27FC236}">
                <a16:creationId xmlns:a16="http://schemas.microsoft.com/office/drawing/2014/main" xmlns="" id="{A2AABDF8-41D6-AE01-2F93-DC39BBBA56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900" y="2298700"/>
            <a:ext cx="4876800" cy="2932401"/>
          </a:xfrm>
        </p:spPr>
        <p:txBody>
          <a:bodyPr lIns="0" tIns="0" rIns="0" bIns="0">
            <a:no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200"/>
            </a:lvl1pPr>
          </a:lstStyle>
          <a:p>
            <a:pPr lvl="0"/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incididunt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labore et dolore magna </a:t>
            </a:r>
            <a:r>
              <a:rPr lang="en-US" dirty="0" err="1">
                <a:effectLst/>
              </a:rPr>
              <a:t>aliqua</a:t>
            </a:r>
            <a:r>
              <a:rPr lang="en-US" dirty="0">
                <a:effectLst/>
              </a:rPr>
              <a:t>. </a:t>
            </a:r>
            <a:endParaRPr lang="ru-RU" dirty="0">
              <a:effectLst/>
            </a:endParaRPr>
          </a:p>
          <a:p>
            <a:pPr lvl="0"/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incididunt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labore et dolore magna </a:t>
            </a:r>
            <a:r>
              <a:rPr lang="en-US" dirty="0" err="1">
                <a:effectLst/>
              </a:rPr>
              <a:t>aliqua</a:t>
            </a:r>
            <a:r>
              <a:rPr lang="en-US" dirty="0">
                <a:effectLst/>
              </a:rPr>
              <a:t>. </a:t>
            </a:r>
            <a:endParaRPr lang="ru-RU" dirty="0"/>
          </a:p>
        </p:txBody>
      </p:sp>
      <p:sp>
        <p:nvSpPr>
          <p:cNvPr id="4" name="Текст 10">
            <a:extLst>
              <a:ext uri="{FF2B5EF4-FFF2-40B4-BE49-F238E27FC236}">
                <a16:creationId xmlns:a16="http://schemas.microsoft.com/office/drawing/2014/main" xmlns="" id="{4A44FFAD-781D-18C6-94AA-A8C80B2277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8700" y="1869498"/>
            <a:ext cx="4876800" cy="2781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2200" b="1"/>
            </a:lvl1pPr>
          </a:lstStyle>
          <a:p>
            <a:pPr lvl="0"/>
            <a:r>
              <a:rPr lang="ru-RU" dirty="0">
                <a:effectLst/>
              </a:rPr>
              <a:t>Заголовок </a:t>
            </a:r>
            <a:r>
              <a:rPr lang="en-US" dirty="0">
                <a:effectLst/>
              </a:rPr>
              <a:t>H2</a:t>
            </a:r>
            <a:endParaRPr lang="ru-RU" dirty="0"/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xmlns="" id="{9940E4CA-0568-B4F8-66A6-EB82CBCAB0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8700" y="2287299"/>
            <a:ext cx="4876800" cy="2932401"/>
          </a:xfrm>
        </p:spPr>
        <p:txBody>
          <a:bodyPr lIns="0" tIns="0" rIns="0" bIns="0">
            <a:no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200"/>
            </a:lvl1pPr>
          </a:lstStyle>
          <a:p>
            <a:pPr lvl="0"/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incididunt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labore et dolore magna </a:t>
            </a:r>
            <a:r>
              <a:rPr lang="en-US" dirty="0" err="1">
                <a:effectLst/>
              </a:rPr>
              <a:t>aliqua</a:t>
            </a:r>
            <a:r>
              <a:rPr lang="en-US" dirty="0">
                <a:effectLst/>
              </a:rPr>
              <a:t>. </a:t>
            </a:r>
            <a:endParaRPr lang="ru-RU" dirty="0">
              <a:effectLst/>
            </a:endParaRPr>
          </a:p>
          <a:p>
            <a:pPr lvl="0"/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incididunt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labore et dolore magna </a:t>
            </a:r>
            <a:r>
              <a:rPr lang="en-US" dirty="0" err="1">
                <a:effectLst/>
              </a:rPr>
              <a:t>aliqua</a:t>
            </a:r>
            <a:r>
              <a:rPr lang="en-US" dirty="0">
                <a:effectLst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06631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+ картинки 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488CB5-0037-D283-8B63-C85F7496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1150937"/>
            <a:ext cx="10515600" cy="411163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ru-RU" dirty="0">
                <a:effectLst/>
              </a:rPr>
              <a:t>Длинный заголовок </a:t>
            </a:r>
            <a:r>
              <a:rPr lang="en-US" dirty="0">
                <a:effectLst/>
              </a:rPr>
              <a:t>H1</a:t>
            </a:r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DE1B22C-4C28-E89C-76F1-F574894253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9900" y="1765300"/>
            <a:ext cx="11201400" cy="4165600"/>
          </a:xfrm>
          <a:solidFill>
            <a:schemeClr val="bg1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316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488CB5-0037-D283-8B63-C85F7496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511174"/>
            <a:ext cx="10515600" cy="411163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ru-RU" dirty="0">
                <a:effectLst/>
              </a:rPr>
              <a:t>Длинный заголовок </a:t>
            </a:r>
            <a:r>
              <a:rPr lang="en-US" dirty="0">
                <a:effectLst/>
              </a:rPr>
              <a:t>H1</a:t>
            </a:r>
            <a:endParaRPr lang="ru-RU" dirty="0"/>
          </a:p>
        </p:txBody>
      </p:sp>
      <p:sp>
        <p:nvSpPr>
          <p:cNvPr id="3" name="Рисунок 3">
            <a:extLst>
              <a:ext uri="{FF2B5EF4-FFF2-40B4-BE49-F238E27FC236}">
                <a16:creationId xmlns:a16="http://schemas.microsoft.com/office/drawing/2014/main" xmlns="" id="{81058029-FC95-3F0F-F7EE-229A3344D5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9900" y="1143000"/>
            <a:ext cx="11201400" cy="4787900"/>
          </a:xfrm>
          <a:solidFill>
            <a:schemeClr val="bg1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7308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CCB2C6-A527-374B-DBD4-527B351E82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1400" y="2112962"/>
            <a:ext cx="5880100" cy="1354138"/>
          </a:xfrm>
          <a:effectLst>
            <a:outerShdw dist="25400" dir="5400000" algn="ctr" rotWithShape="0">
              <a:srgbClr val="00C2FF">
                <a:alpha val="76000"/>
              </a:srgbClr>
            </a:outerShdw>
          </a:effectLst>
        </p:spPr>
        <p:txBody>
          <a:bodyPr anchor="t">
            <a:noAutofit/>
          </a:bodyPr>
          <a:lstStyle>
            <a:lvl1pPr algn="l">
              <a:defRPr sz="4800">
                <a:solidFill>
                  <a:srgbClr val="FFFFFF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ru-RU" dirty="0">
                <a:effectLst/>
              </a:rPr>
              <a:t>Спасибо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за внимание!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8AF2A19-97EE-028D-4B35-4722A11666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1401" y="3702844"/>
            <a:ext cx="4051299" cy="361156"/>
          </a:xfrm>
        </p:spPr>
        <p:txBody>
          <a:bodyPr anchor="t"/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>
                <a:effectLst/>
              </a:rPr>
              <a:t>Имя фамилия докладчика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31EE2D9E-D4A4-68E7-EFF8-B5AF3AFEB3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400" y="4203700"/>
            <a:ext cx="4152900" cy="57150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00C2FF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FB261960-5867-3BE9-4D09-A384CAB5C3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5994400"/>
            <a:ext cx="7124700" cy="39370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+7 (999) 999-99-99     inbox@mail.ru</a:t>
            </a:r>
          </a:p>
        </p:txBody>
      </p:sp>
    </p:spTree>
    <p:extLst>
      <p:ext uri="{BB962C8B-B14F-4D97-AF65-F5344CB8AC3E}">
        <p14:creationId xmlns:p14="http://schemas.microsoft.com/office/powerpoint/2010/main" xmlns="" val="4242253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latin typeface="Coolvetica Rg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latin typeface="Coolvetica Rg"/>
              </a:defRPr>
            </a:lvl1pPr>
            <a:lvl2pPr>
              <a:defRPr>
                <a:latin typeface="Coolvetica Rg"/>
              </a:defRPr>
            </a:lvl2pPr>
            <a:lvl3pPr>
              <a:defRPr>
                <a:latin typeface="Coolvetica Rg"/>
              </a:defRPr>
            </a:lvl3pPr>
            <a:lvl4pPr>
              <a:defRPr>
                <a:latin typeface="Coolvetica Rg"/>
              </a:defRPr>
            </a:lvl4pPr>
            <a:lvl5pPr>
              <a:defRPr>
                <a:latin typeface="Coolvetica Rg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42900" y="6285326"/>
            <a:ext cx="2743200" cy="365125"/>
          </a:xfrm>
        </p:spPr>
        <p:txBody>
          <a:bodyPr/>
          <a:lstStyle>
            <a:lvl1pPr>
              <a:defRPr>
                <a:solidFill>
                  <a:srgbClr val="292929"/>
                </a:solidFill>
              </a:defRPr>
            </a:lvl1pPr>
          </a:lstStyle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285326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105900" y="6285326"/>
            <a:ext cx="2743200" cy="365125"/>
          </a:xfrm>
        </p:spPr>
        <p:txBody>
          <a:bodyPr/>
          <a:lstStyle>
            <a:lvl1pPr>
              <a:defRPr sz="1200">
                <a:solidFill>
                  <a:srgbClr val="292929"/>
                </a:solidFill>
                <a:latin typeface="Montserrat"/>
              </a:defRPr>
            </a:lvl1pPr>
          </a:lstStyle>
          <a:p>
            <a:pPr>
              <a:defRPr/>
            </a:pPr>
            <a:fld id="{28C60181-1423-4D39-BBBC-D4E921D494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/>
          <a:stretch/>
        </p:blipFill>
        <p:spPr bwMode="auto">
          <a:xfrm>
            <a:off x="9544050" y="207550"/>
            <a:ext cx="2312986" cy="2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5965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17B7E6-1AD0-9FDD-C92F-8A73E9765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0EBFA10-28C0-A300-4C9E-D0C5AFB5B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C94A64-F3C4-F2E0-FC1F-C484BED31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600C5E-CF32-1D2E-1542-66502E47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FA3F71-AD3B-3C37-26CD-17A571A6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6148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B84A71-C3CE-0AEE-60E1-61E8BFA8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olvetica Rg" panose="020B06030306020200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5036B5-A677-3511-5417-234BEBA37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olvetica Rg" panose="020B0603030602020004" pitchFamily="34" charset="0"/>
              </a:defRPr>
            </a:lvl1pPr>
            <a:lvl2pPr>
              <a:defRPr>
                <a:latin typeface="Coolvetica Rg" panose="020B0603030602020004" pitchFamily="34" charset="0"/>
              </a:defRPr>
            </a:lvl2pPr>
            <a:lvl3pPr>
              <a:defRPr>
                <a:latin typeface="Coolvetica Rg" panose="020B0603030602020004" pitchFamily="34" charset="0"/>
              </a:defRPr>
            </a:lvl3pPr>
            <a:lvl4pPr>
              <a:defRPr>
                <a:latin typeface="Coolvetica Rg" panose="020B0603030602020004" pitchFamily="34" charset="0"/>
              </a:defRPr>
            </a:lvl4pPr>
            <a:lvl5pPr>
              <a:defRPr>
                <a:latin typeface="Coolvetica Rg" panose="020B06030306020200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FF636F-77C1-1543-32B3-13A420FC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900" y="6285326"/>
            <a:ext cx="2743200" cy="365125"/>
          </a:xfrm>
        </p:spPr>
        <p:txBody>
          <a:bodyPr/>
          <a:lstStyle>
            <a:lvl1pPr>
              <a:defRPr>
                <a:solidFill>
                  <a:srgbClr val="292929"/>
                </a:solidFill>
              </a:defRPr>
            </a:lvl1pPr>
          </a:lstStyle>
          <a:p>
            <a:r>
              <a:rPr lang="ru-RU" dirty="0"/>
              <a:t>От слов к делу!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C8542BD-413A-AAA2-CFD3-9DB7814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5326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/>
              <a:t>От слов к делу!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34A8719-F36D-2168-E779-88781787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00" y="6285326"/>
            <a:ext cx="2743200" cy="365125"/>
          </a:xfrm>
        </p:spPr>
        <p:txBody>
          <a:bodyPr/>
          <a:lstStyle>
            <a:lvl1pPr>
              <a:defRPr sz="1200">
                <a:solidFill>
                  <a:srgbClr val="292929"/>
                </a:solidFill>
                <a:latin typeface="Montserrat" pitchFamily="2" charset="-52"/>
              </a:defRPr>
            </a:lvl1pPr>
          </a:lstStyle>
          <a:p>
            <a:fld id="{28C60181-1423-4D39-BBBC-D4E921D4941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A490101-5442-A858-8BE0-D1F9C9B2D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891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35DA86-3C02-E54F-0189-BD153257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D04CE4-DC43-3516-512A-4B477207B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25D78C-5F6E-D6F3-7A1A-B8C69A3B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CD867D-7973-F133-7816-6A06302E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50DA3A-F05E-4530-D29E-27472DBEA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848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CCB2C6-A527-374B-DBD4-527B351E82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247900"/>
            <a:ext cx="5673271" cy="1354138"/>
          </a:xfrm>
          <a:effectLst>
            <a:outerShdw dist="25400" dir="5400000" algn="ctr" rotWithShape="0">
              <a:srgbClr val="00C2FF">
                <a:alpha val="76000"/>
              </a:srgbClr>
            </a:outerShdw>
          </a:effectLst>
        </p:spPr>
        <p:txBody>
          <a:bodyPr anchor="t">
            <a:noAutofit/>
          </a:bodyPr>
          <a:lstStyle>
            <a:lvl1pPr algn="l">
              <a:defRPr sz="4800">
                <a:solidFill>
                  <a:srgbClr val="FFFFFF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ru-RU" dirty="0">
                <a:effectLst/>
              </a:rPr>
              <a:t>Заголовок презентации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8AF2A19-97EE-028D-4B35-4722A11666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900" y="3802063"/>
            <a:ext cx="5524500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endParaRPr lang="ru-RU" dirty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B69879FF-2C1A-A098-121F-1C6A0E4208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1521" y="1703711"/>
            <a:ext cx="3808939" cy="260920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2084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F7EA8F-30C0-9FA5-11D2-0A9313FC9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C67B80-970D-9D55-D54D-7D46E77A5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46C2203-539E-0E92-3D72-96C406FA1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96BCF84-8B8A-9A9E-2471-98FAF1884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88CC160-7E7F-F938-E1D3-E6925082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4BB21C1-ACD0-8619-E34F-79D3E892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6993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D667B8-D282-BDBC-01DB-0F17E91C0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5292684-10A3-2BEC-A219-383145A55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A8A51A8-4628-B0E9-5E76-DAC6E349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A7AA0BA-F5FA-CF19-C9EA-4C4633E7F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E6DF9AB-AEC4-D9E1-BEA7-8D205FFE7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3338A1A-B30F-3582-1BF1-C0E90A1F5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327E4D0-3BE9-4DA4-7939-406BF080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648A4B0-14D6-4F2E-D5D1-FFA4EAE37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1658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A6DB5B-EFDA-E7FA-941D-AE258DE61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BBFE0C5-8938-78AE-55F3-DB5F9E86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D280F00-50E3-D66E-1C24-E073CF35A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55913E8-599E-C3D5-E68F-91748B254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8252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534BBD8-4469-D246-DC5A-953A3667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B5620BC-2ACD-07D7-108A-0E7C5D3B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26E55AC-C735-AD6D-72A3-43A5E2DA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3288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09CAD0-528E-6FE2-0630-E91751D1A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B2907C-5B5A-35EA-1172-8D5647902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F1BEA48-7AD5-EAB9-2265-C7163127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F92ED11-C75D-4B56-6404-1A121BE7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F1D0CEF-BAC3-D71B-7B8A-7B0F3541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E5CB7B8-EEF4-6C2F-15FB-6F4A6552C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0366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A490DA-ABBD-A936-4942-F946D4C23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DC0C932-32BE-AEA4-AB78-7F6676923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3D3CEC3-9E69-47CD-A219-09A479D9B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E55CCFB-BB23-D3F0-B09B-26CC06B1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4E1AF30-5C73-A67F-3307-BC4A88DB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DFF12B2-1174-727B-1643-3F814AAA9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9685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F7E2C3-4731-73D9-202F-142782489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4D29EDE-DF96-2511-68AE-82FFEE01E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94FC6C4-5239-709F-B2E4-CC741996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C1C7A4-0905-6B0F-C8E3-95226278F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11B6B4A-4D68-B038-1148-03363724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4490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0EDFFEC-63AE-68BD-4E12-69F807378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9A58D02-BC7F-8233-118C-EC4F4C725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B93561-8C28-6E92-A787-221DF4634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8C21A03-7B5D-AAC2-5BA8-D4177D82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От слов к делу!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5D8A30-30FF-D6A8-21EA-941E7BEB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234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CCB2C6-A527-374B-DBD4-527B351E82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901" y="1574800"/>
            <a:ext cx="5270500" cy="1354138"/>
          </a:xfrm>
          <a:effectLst>
            <a:outerShdw dist="25400" dir="5400000" algn="ctr" rotWithShape="0">
              <a:srgbClr val="00C2FF">
                <a:alpha val="76000"/>
              </a:srgbClr>
            </a:outerShdw>
          </a:effectLst>
        </p:spPr>
        <p:txBody>
          <a:bodyPr anchor="t">
            <a:noAutofit/>
          </a:bodyPr>
          <a:lstStyle>
            <a:lvl1pPr algn="l">
              <a:defRPr sz="4800">
                <a:solidFill>
                  <a:srgbClr val="FFFFFF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ru-RU" dirty="0">
                <a:effectLst/>
              </a:rPr>
              <a:t>Заголовок презентации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8AF2A19-97EE-028D-4B35-4722A11666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901" y="3202782"/>
            <a:ext cx="5524500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902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а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6F26224-1AB4-39DA-0982-F4BC9B46F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025" y="2014539"/>
            <a:ext cx="3352800" cy="36454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488CB5-0037-D283-8B63-C85F7496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1097757"/>
            <a:ext cx="10515600" cy="533400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ru-RU" dirty="0">
                <a:effectLst/>
              </a:rPr>
              <a:t>Длинный заголовок </a:t>
            </a:r>
            <a:r>
              <a:rPr lang="en-US" dirty="0">
                <a:effectLst/>
              </a:rPr>
              <a:t>H1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98124E9B-2C88-F7DE-B961-E02FDD2A3C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000" y="2019300"/>
            <a:ext cx="6159500" cy="533400"/>
          </a:xfrm>
        </p:spPr>
        <p:txBody>
          <a:bodyPr/>
          <a:lstStyle>
            <a:lvl1pPr marL="0" indent="0">
              <a:buNone/>
              <a:defRPr b="1">
                <a:latin typeface="+mn-lt"/>
              </a:defRPr>
            </a:lvl1pPr>
          </a:lstStyle>
          <a:p>
            <a:pPr lvl="0"/>
            <a:r>
              <a:rPr lang="ru-RU" dirty="0">
                <a:effectLst/>
              </a:rPr>
              <a:t>Имя Фамилия докладчика</a:t>
            </a:r>
            <a:endParaRPr lang="ru-RU" dirty="0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xmlns="" id="{1E947E36-ECA9-DBD6-E6AD-B67D1004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6000" y="2552700"/>
            <a:ext cx="6159500" cy="365125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ru-RU" dirty="0">
                <a:effectLst/>
              </a:rPr>
              <a:t>Должность докладчика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F2E3EB7F-B739-1CD3-DAF9-EEF591091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6000" y="3086100"/>
            <a:ext cx="4991100" cy="1933575"/>
          </a:xfrm>
        </p:spPr>
        <p:txBody>
          <a:bodyPr>
            <a:noAutofit/>
          </a:bodyPr>
          <a:lstStyle>
            <a:lvl1pPr marL="457200" indent="-457200">
              <a:spcBef>
                <a:spcPts val="600"/>
              </a:spcBef>
              <a:buFont typeface="Arial" panose="020B0604020202020204" pitchFamily="34" charset="0"/>
              <a:buChar char="•"/>
              <a:defRPr sz="2200"/>
            </a:lvl1pPr>
          </a:lstStyle>
          <a:p>
            <a:pPr lvl="0"/>
            <a:r>
              <a:rPr lang="ru-RU" dirty="0">
                <a:effectLst/>
              </a:rPr>
              <a:t>Функция 1</a:t>
            </a:r>
          </a:p>
          <a:p>
            <a:pPr lvl="0"/>
            <a:r>
              <a:rPr lang="ru-RU" dirty="0">
                <a:effectLst/>
              </a:rPr>
              <a:t>Функция 2</a:t>
            </a:r>
          </a:p>
          <a:p>
            <a:pPr lvl="0"/>
            <a:r>
              <a:rPr lang="ru-RU" dirty="0">
                <a:effectLst/>
              </a:rPr>
              <a:t>Функция 3</a:t>
            </a:r>
          </a:p>
          <a:p>
            <a:pPr lvl="0"/>
            <a:r>
              <a:rPr lang="ru-RU" dirty="0">
                <a:effectLst/>
              </a:rPr>
              <a:t>Функция 4</a:t>
            </a:r>
          </a:p>
          <a:p>
            <a:pPr lvl="0"/>
            <a:r>
              <a:rPr lang="ru-RU" dirty="0">
                <a:effectLst/>
              </a:rPr>
              <a:t>Функция 5</a:t>
            </a:r>
            <a:endParaRPr lang="ru-RU" dirty="0"/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E3F7E790-B36D-FA98-7426-ED744DF45B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6000" y="5237955"/>
            <a:ext cx="6159500" cy="365125"/>
          </a:xfrm>
        </p:spPr>
        <p:txBody>
          <a:bodyPr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>
                <a:effectLst/>
              </a:rPr>
              <a:t>Еще пара слов о докладчике, его работе и опыте</a:t>
            </a:r>
            <a:endParaRPr lang="ru-RU" dirty="0"/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xmlns="" id="{B7F70D27-3F27-16AD-F1AF-9686CE2D141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3876" y="2247391"/>
            <a:ext cx="3212306" cy="33556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741305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а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6C4D560-0FC2-DA5F-1264-A6CB33453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7800" y="1111455"/>
            <a:ext cx="5334001" cy="49062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488CB5-0037-D283-8B63-C85F7496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1147251"/>
            <a:ext cx="10515600" cy="656149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ru-RU" dirty="0">
                <a:effectLst/>
              </a:rPr>
              <a:t>Длинный заголовок </a:t>
            </a:r>
            <a:r>
              <a:rPr lang="en-US" dirty="0">
                <a:effectLst/>
              </a:rPr>
              <a:t>H1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F2E3EB7F-B739-1CD3-DAF9-EEF591091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899" y="1962799"/>
            <a:ext cx="5673725" cy="2932401"/>
          </a:xfrm>
        </p:spPr>
        <p:txBody>
          <a:bodyPr lIns="0" tIns="0" rIns="0" bIns="0">
            <a:no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200"/>
            </a:lvl1pPr>
          </a:lstStyle>
          <a:p>
            <a:pPr lvl="0"/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incididunt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labore et dolore magna </a:t>
            </a:r>
            <a:r>
              <a:rPr lang="en-US" dirty="0" err="1">
                <a:effectLst/>
              </a:rPr>
              <a:t>aliqua</a:t>
            </a:r>
            <a:r>
              <a:rPr lang="en-US" dirty="0">
                <a:effectLst/>
              </a:rPr>
              <a:t>. Ut </a:t>
            </a:r>
            <a:r>
              <a:rPr lang="en-US" dirty="0" err="1">
                <a:effectLst/>
              </a:rPr>
              <a:t>enim</a:t>
            </a:r>
            <a:r>
              <a:rPr lang="en-US" dirty="0">
                <a:effectLst/>
              </a:rPr>
              <a:t> ad minim </a:t>
            </a:r>
            <a:r>
              <a:rPr lang="en-US" dirty="0" err="1">
                <a:effectLst/>
              </a:rPr>
              <a:t>veniam</a:t>
            </a:r>
            <a:r>
              <a:rPr lang="en-US" dirty="0">
                <a:effectLst/>
              </a:rPr>
              <a:t>.</a:t>
            </a:r>
            <a:endParaRPr lang="ru-RU" dirty="0">
              <a:effectLst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incididunt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labore et dolore magna </a:t>
            </a:r>
            <a:r>
              <a:rPr lang="en-US" dirty="0" err="1">
                <a:effectLst/>
              </a:rPr>
              <a:t>aliqua</a:t>
            </a:r>
            <a:r>
              <a:rPr lang="en-US" dirty="0">
                <a:effectLst/>
              </a:rPr>
              <a:t>. Ut </a:t>
            </a:r>
            <a:r>
              <a:rPr lang="en-US" dirty="0" err="1">
                <a:effectLst/>
              </a:rPr>
              <a:t>enim</a:t>
            </a:r>
            <a:r>
              <a:rPr lang="en-US" dirty="0">
                <a:effectLst/>
              </a:rPr>
              <a:t> ad minim </a:t>
            </a:r>
            <a:r>
              <a:rPr lang="en-US" dirty="0" err="1">
                <a:effectLst/>
              </a:rPr>
              <a:t>veniam</a:t>
            </a:r>
            <a:r>
              <a:rPr lang="en-US" dirty="0">
                <a:effectLst/>
              </a:rPr>
              <a:t>.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xmlns="" id="{D19FE1C1-AE70-1045-8BD0-D8146AD68A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8421" y="1551312"/>
            <a:ext cx="4754454" cy="40589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59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ая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488CB5-0037-D283-8B63-C85F7496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1150937"/>
            <a:ext cx="10515600" cy="411163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ru-RU" dirty="0">
                <a:effectLst/>
              </a:rPr>
              <a:t>Длинный заголовок </a:t>
            </a:r>
            <a:r>
              <a:rPr lang="en-US" dirty="0">
                <a:effectLst/>
              </a:rPr>
              <a:t>H1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F2E3EB7F-B739-1CD3-DAF9-EEF591091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900" y="1880899"/>
            <a:ext cx="10515600" cy="3826164"/>
          </a:xfrm>
        </p:spPr>
        <p:txBody>
          <a:bodyPr lIns="0" tIns="0" rIns="0" bIns="0">
            <a:no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200"/>
            </a:lvl1pPr>
          </a:lstStyle>
          <a:p>
            <a:pPr lvl="0"/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incididunt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labore et dolore magna </a:t>
            </a:r>
            <a:r>
              <a:rPr lang="en-US" dirty="0" err="1">
                <a:effectLst/>
              </a:rPr>
              <a:t>aliqua</a:t>
            </a:r>
            <a:r>
              <a:rPr lang="en-US" dirty="0">
                <a:effectLst/>
              </a:rPr>
              <a:t>. Ut </a:t>
            </a:r>
            <a:r>
              <a:rPr lang="en-US" dirty="0" err="1">
                <a:effectLst/>
              </a:rPr>
              <a:t>enim</a:t>
            </a:r>
            <a:r>
              <a:rPr lang="en-US" dirty="0">
                <a:effectLst/>
              </a:rPr>
              <a:t> ad minim </a:t>
            </a:r>
            <a:r>
              <a:rPr lang="en-US" dirty="0" err="1">
                <a:effectLst/>
              </a:rPr>
              <a:t>veniam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quis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nostrud</a:t>
            </a:r>
            <a:r>
              <a:rPr lang="en-US" dirty="0">
                <a:effectLst/>
              </a:rPr>
              <a:t> exercitation </a:t>
            </a:r>
            <a:r>
              <a:rPr lang="en-US" dirty="0" err="1">
                <a:effectLst/>
              </a:rPr>
              <a:t>ullamco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laboris</a:t>
            </a:r>
            <a:r>
              <a:rPr lang="en-US" dirty="0">
                <a:effectLst/>
              </a:rPr>
              <a:t> nisi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aliquip</a:t>
            </a:r>
            <a:r>
              <a:rPr lang="en-US" dirty="0">
                <a:effectLst/>
              </a:rPr>
              <a:t> ex </a:t>
            </a:r>
            <a:r>
              <a:rPr lang="en-US" dirty="0" err="1">
                <a:effectLst/>
              </a:rPr>
              <a:t>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commodo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consequat</a:t>
            </a:r>
            <a:r>
              <a:rPr lang="en-US" dirty="0">
                <a:effectLst/>
              </a:rPr>
              <a:t>.</a:t>
            </a:r>
            <a:endParaRPr lang="ru-RU" dirty="0">
              <a:effectLst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incididunt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labore et dolore magna </a:t>
            </a:r>
            <a:r>
              <a:rPr lang="en-US" dirty="0" err="1">
                <a:effectLst/>
              </a:rPr>
              <a:t>aliqua</a:t>
            </a:r>
            <a:r>
              <a:rPr lang="en-US" dirty="0">
                <a:effectLst/>
              </a:rPr>
              <a:t>. Ut </a:t>
            </a:r>
            <a:r>
              <a:rPr lang="en-US" dirty="0" err="1">
                <a:effectLst/>
              </a:rPr>
              <a:t>enim</a:t>
            </a:r>
            <a:r>
              <a:rPr lang="en-US" dirty="0">
                <a:effectLst/>
              </a:rPr>
              <a:t> ad minim </a:t>
            </a:r>
            <a:r>
              <a:rPr lang="en-US" dirty="0" err="1">
                <a:effectLst/>
              </a:rPr>
              <a:t>veniam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quis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nostrud</a:t>
            </a:r>
            <a:r>
              <a:rPr lang="en-US" dirty="0">
                <a:effectLst/>
              </a:rPr>
              <a:t> exercitation </a:t>
            </a:r>
            <a:r>
              <a:rPr lang="en-US" dirty="0" err="1">
                <a:effectLst/>
              </a:rPr>
              <a:t>ullamco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laboris</a:t>
            </a:r>
            <a:r>
              <a:rPr lang="en-US" dirty="0">
                <a:effectLst/>
              </a:rPr>
              <a:t> nisi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aliquip</a:t>
            </a:r>
            <a:r>
              <a:rPr lang="en-US" dirty="0">
                <a:effectLst/>
              </a:rPr>
              <a:t> ex </a:t>
            </a:r>
            <a:r>
              <a:rPr lang="en-US" dirty="0" err="1">
                <a:effectLst/>
              </a:rPr>
              <a:t>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commodo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consequat</a:t>
            </a:r>
            <a:r>
              <a:rPr lang="en-US" dirty="0">
                <a:effectLst/>
              </a:rPr>
              <a:t>.</a:t>
            </a:r>
            <a:endParaRPr lang="ru-RU" dirty="0">
              <a:effectLst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incididunt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labore et dolore magna </a:t>
            </a:r>
            <a:r>
              <a:rPr lang="en-US" dirty="0" err="1">
                <a:effectLst/>
              </a:rPr>
              <a:t>aliqua</a:t>
            </a:r>
            <a:r>
              <a:rPr lang="en-US" dirty="0">
                <a:effectLst/>
              </a:rPr>
              <a:t>. Ut </a:t>
            </a:r>
            <a:r>
              <a:rPr lang="en-US" dirty="0" err="1">
                <a:effectLst/>
              </a:rPr>
              <a:t>enim</a:t>
            </a:r>
            <a:r>
              <a:rPr lang="en-US" dirty="0">
                <a:effectLst/>
              </a:rPr>
              <a:t> ad minim </a:t>
            </a:r>
            <a:r>
              <a:rPr lang="en-US" dirty="0" err="1">
                <a:effectLst/>
              </a:rPr>
              <a:t>veniam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quis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nostrud</a:t>
            </a:r>
            <a:r>
              <a:rPr lang="en-US" dirty="0">
                <a:effectLst/>
              </a:rPr>
              <a:t> exercitation </a:t>
            </a:r>
            <a:r>
              <a:rPr lang="en-US" dirty="0" err="1">
                <a:effectLst/>
              </a:rPr>
              <a:t>ullamco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laboris</a:t>
            </a:r>
            <a:r>
              <a:rPr lang="en-US" dirty="0">
                <a:effectLst/>
              </a:rPr>
              <a:t> nisi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aliquip</a:t>
            </a:r>
            <a:r>
              <a:rPr lang="en-US" dirty="0">
                <a:effectLst/>
              </a:rPr>
              <a:t> ex </a:t>
            </a:r>
            <a:r>
              <a:rPr lang="en-US" dirty="0" err="1">
                <a:effectLst/>
              </a:rPr>
              <a:t>ea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commodo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consequat</a:t>
            </a:r>
            <a:r>
              <a:rPr lang="en-US" dirty="0">
                <a:effectLst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320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1498C53D-E663-04BE-29AF-E3B5FEF2FD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1400" y="2451100"/>
            <a:ext cx="9906000" cy="2209800"/>
          </a:xfrm>
          <a:effectLst>
            <a:outerShdw dist="12700" dir="5400000" algn="ctr" rotWithShape="0">
              <a:srgbClr val="00C2FF">
                <a:alpha val="76000"/>
              </a:srgbClr>
            </a:outerShdw>
          </a:effectLst>
        </p:spPr>
        <p:txBody>
          <a:bodyPr anchor="t">
            <a:noAutofit/>
          </a:bodyPr>
          <a:lstStyle>
            <a:lvl1pPr algn="ctr">
              <a:defRPr sz="4000">
                <a:solidFill>
                  <a:srgbClr val="FFFFFF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ru-RU" dirty="0" err="1">
                <a:effectLst/>
              </a:rPr>
              <a:t>Те́зис</a:t>
            </a:r>
            <a:r>
              <a:rPr lang="ru-RU" dirty="0">
                <a:effectLst/>
              </a:rPr>
              <a:t> — кратко сформулированные основные мысли в одном предложении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4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CCB2C6-A527-374B-DBD4-527B351E82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1400" y="2112962"/>
            <a:ext cx="5880100" cy="1354138"/>
          </a:xfrm>
          <a:effectLst>
            <a:outerShdw dist="25400" dir="5400000" algn="ctr" rotWithShape="0">
              <a:srgbClr val="00C2FF">
                <a:alpha val="76000"/>
              </a:srgbClr>
            </a:outerShdw>
          </a:effectLst>
        </p:spPr>
        <p:txBody>
          <a:bodyPr anchor="t">
            <a:noAutofit/>
          </a:bodyPr>
          <a:lstStyle>
            <a:lvl1pPr algn="l">
              <a:defRPr sz="4800">
                <a:solidFill>
                  <a:srgbClr val="FFFFFF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ru-RU" dirty="0">
                <a:effectLst/>
              </a:rPr>
              <a:t>Разделитель 1 Название темы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8AF2A19-97EE-028D-4B35-4722A11666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1401" y="3702844"/>
            <a:ext cx="5524500" cy="1655762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766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CCB2C6-A527-374B-DBD4-527B351E82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1400" y="2112962"/>
            <a:ext cx="5880100" cy="1354138"/>
          </a:xfrm>
          <a:effectLst>
            <a:outerShdw dist="25400" dir="5400000" algn="ctr" rotWithShape="0">
              <a:srgbClr val="00C2FF">
                <a:alpha val="76000"/>
              </a:srgbClr>
            </a:outerShdw>
          </a:effectLst>
        </p:spPr>
        <p:txBody>
          <a:bodyPr anchor="t">
            <a:noAutofit/>
          </a:bodyPr>
          <a:lstStyle>
            <a:lvl1pPr algn="l">
              <a:defRPr sz="4800">
                <a:solidFill>
                  <a:srgbClr val="FFFFFF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r>
              <a:rPr lang="ru-RU" dirty="0">
                <a:effectLst/>
              </a:rPr>
              <a:t>Разделитель 2 Название темы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8AF2A19-97EE-028D-4B35-4722A11666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1401" y="3702844"/>
            <a:ext cx="5524500" cy="1655762"/>
          </a:xfrm>
        </p:spPr>
        <p:txBody>
          <a:bodyPr anchor="t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effectLst/>
              </a:rPr>
              <a:t>Lorem ipsum dolor sit </a:t>
            </a:r>
            <a:r>
              <a:rPr lang="en-US" dirty="0" err="1">
                <a:effectLst/>
              </a:rPr>
              <a:t>amet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consectetur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adipiscing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elit</a:t>
            </a:r>
            <a:r>
              <a:rPr lang="en-US" dirty="0">
                <a:effectLst/>
              </a:rPr>
              <a:t>, sed do </a:t>
            </a:r>
            <a:r>
              <a:rPr lang="en-US" dirty="0" err="1">
                <a:effectLst/>
              </a:rPr>
              <a:t>eiusmod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tempor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989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63CBE3-CADD-384C-77A0-A5E607AC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975F82B-ACDF-FB61-FFEF-2AA8CB9C9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8E337B-AD71-6F5A-3781-557F6BFDF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BDC7B-59A4-498C-ABFE-2FE7BC307813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628DD7-87B9-4072-2FFF-F017FE5D6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7C1089-7228-EA1E-A0AA-E7D483E49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F910A-8B1F-4AD2-B58E-F7D8CC7D48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106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6BD198-09F0-C398-38D3-F472D1FE5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584125-475D-C7C9-1331-EBEBD095A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DEAE1D8-4D19-898A-B94A-2A013C386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ru-RU"/>
              <a:t>От слов к делу!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967470-7AAE-6EF0-E556-D77E35E3E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ru-RU"/>
              <a:t>От слов к делу!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F077A1-87E7-BC5B-45E7-200EC1D45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C60181-1423-4D39-BBBC-D4E921D494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733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v@timelist.r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5.sv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15FC948-1C0A-3A5C-F42F-2082329EE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248" b="17650"/>
          <a:stretch/>
        </p:blipFill>
        <p:spPr>
          <a:xfrm>
            <a:off x="4025536" y="-105724"/>
            <a:ext cx="8166464" cy="6963724"/>
          </a:xfrm>
          <a:prstGeom prst="rect">
            <a:avLst/>
          </a:prstGeom>
        </p:spPr>
      </p:pic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xmlns="" id="{AE08938C-91FF-C180-EBD0-E8F8DE9CF90B}"/>
              </a:ext>
            </a:extLst>
          </p:cNvPr>
          <p:cNvSpPr/>
          <p:nvPr/>
        </p:nvSpPr>
        <p:spPr>
          <a:xfrm>
            <a:off x="457201" y="-4761"/>
            <a:ext cx="8648699" cy="3383505"/>
          </a:xfrm>
          <a:custGeom>
            <a:avLst/>
            <a:gdLst>
              <a:gd name="connsiteX0" fmla="*/ 8648699 w 8648699"/>
              <a:gd name="connsiteY0" fmla="*/ 0 h 3383505"/>
              <a:gd name="connsiteX1" fmla="*/ 6555699 w 8648699"/>
              <a:gd name="connsiteY1" fmla="*/ 3383505 h 3383505"/>
              <a:gd name="connsiteX2" fmla="*/ 0 w 8648699"/>
              <a:gd name="connsiteY2" fmla="*/ 3383505 h 3383505"/>
              <a:gd name="connsiteX3" fmla="*/ 0 w 8648699"/>
              <a:gd name="connsiteY3" fmla="*/ 4762 h 338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8699" h="3383505">
                <a:moveTo>
                  <a:pt x="8648699" y="0"/>
                </a:moveTo>
                <a:lnTo>
                  <a:pt x="6555699" y="3383505"/>
                </a:lnTo>
                <a:lnTo>
                  <a:pt x="0" y="3383505"/>
                </a:lnTo>
                <a:lnTo>
                  <a:pt x="0" y="476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4" name="Прямоугольник 7">
            <a:extLst>
              <a:ext uri="{FF2B5EF4-FFF2-40B4-BE49-F238E27FC236}">
                <a16:creationId xmlns:a16="http://schemas.microsoft.com/office/drawing/2014/main" xmlns="" id="{D1B0C300-32C0-9BEE-0C2D-427C8F5D9B4A}"/>
              </a:ext>
            </a:extLst>
          </p:cNvPr>
          <p:cNvSpPr/>
          <p:nvPr/>
        </p:nvSpPr>
        <p:spPr>
          <a:xfrm>
            <a:off x="228601" y="-4762"/>
            <a:ext cx="8648699" cy="6878544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11115675"/>
              <a:gd name="connsiteY0" fmla="*/ 19050 h 6877050"/>
              <a:gd name="connsiteX1" fmla="*/ 11115675 w 11115675"/>
              <a:gd name="connsiteY1" fmla="*/ 0 h 6877050"/>
              <a:gd name="connsiteX2" fmla="*/ 6858000 w 11115675"/>
              <a:gd name="connsiteY2" fmla="*/ 6877050 h 6877050"/>
              <a:gd name="connsiteX3" fmla="*/ 0 w 11115675"/>
              <a:gd name="connsiteY3" fmla="*/ 6877050 h 6877050"/>
              <a:gd name="connsiteX4" fmla="*/ 0 w 11115675"/>
              <a:gd name="connsiteY4" fmla="*/ 19050 h 6877050"/>
              <a:gd name="connsiteX0" fmla="*/ 0 w 11115675"/>
              <a:gd name="connsiteY0" fmla="*/ 19050 h 6877050"/>
              <a:gd name="connsiteX1" fmla="*/ 11115675 w 11115675"/>
              <a:gd name="connsiteY1" fmla="*/ 0 h 6877050"/>
              <a:gd name="connsiteX2" fmla="*/ 5667375 w 11115675"/>
              <a:gd name="connsiteY2" fmla="*/ 6858000 h 6877050"/>
              <a:gd name="connsiteX3" fmla="*/ 0 w 11115675"/>
              <a:gd name="connsiteY3" fmla="*/ 6877050 h 6877050"/>
              <a:gd name="connsiteX4" fmla="*/ 0 w 11115675"/>
              <a:gd name="connsiteY4" fmla="*/ 19050 h 6877050"/>
              <a:gd name="connsiteX0" fmla="*/ 0 w 11101387"/>
              <a:gd name="connsiteY0" fmla="*/ 4762 h 6862762"/>
              <a:gd name="connsiteX1" fmla="*/ 11101387 w 11101387"/>
              <a:gd name="connsiteY1" fmla="*/ 0 h 6862762"/>
              <a:gd name="connsiteX2" fmla="*/ 5667375 w 11101387"/>
              <a:gd name="connsiteY2" fmla="*/ 6843712 h 6862762"/>
              <a:gd name="connsiteX3" fmla="*/ 0 w 11101387"/>
              <a:gd name="connsiteY3" fmla="*/ 6862762 h 6862762"/>
              <a:gd name="connsiteX4" fmla="*/ 0 w 11101387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1387" h="6862762">
                <a:moveTo>
                  <a:pt x="0" y="4762"/>
                </a:moveTo>
                <a:lnTo>
                  <a:pt x="11101387" y="0"/>
                </a:lnTo>
                <a:lnTo>
                  <a:pt x="5667375" y="6843712"/>
                </a:ln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  <a:solidFill>
            <a:srgbClr val="1C3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2E1654F-475A-DBE2-E5A3-EBA7964E8ED4}"/>
              </a:ext>
            </a:extLst>
          </p:cNvPr>
          <p:cNvSpPr/>
          <p:nvPr/>
        </p:nvSpPr>
        <p:spPr>
          <a:xfrm>
            <a:off x="61913" y="-4763"/>
            <a:ext cx="8648699" cy="6895478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0" fmla="*/ 0 w 11115675"/>
              <a:gd name="connsiteY0" fmla="*/ 19050 h 6877050"/>
              <a:gd name="connsiteX1" fmla="*/ 11115675 w 11115675"/>
              <a:gd name="connsiteY1" fmla="*/ 0 h 6877050"/>
              <a:gd name="connsiteX2" fmla="*/ 6858000 w 11115675"/>
              <a:gd name="connsiteY2" fmla="*/ 6877050 h 6877050"/>
              <a:gd name="connsiteX3" fmla="*/ 0 w 11115675"/>
              <a:gd name="connsiteY3" fmla="*/ 6877050 h 6877050"/>
              <a:gd name="connsiteX4" fmla="*/ 0 w 11115675"/>
              <a:gd name="connsiteY4" fmla="*/ 19050 h 6877050"/>
              <a:gd name="connsiteX0" fmla="*/ 0 w 11115675"/>
              <a:gd name="connsiteY0" fmla="*/ 19050 h 6877050"/>
              <a:gd name="connsiteX1" fmla="*/ 11115675 w 11115675"/>
              <a:gd name="connsiteY1" fmla="*/ 0 h 6877050"/>
              <a:gd name="connsiteX2" fmla="*/ 5667375 w 11115675"/>
              <a:gd name="connsiteY2" fmla="*/ 6858000 h 6877050"/>
              <a:gd name="connsiteX3" fmla="*/ 0 w 11115675"/>
              <a:gd name="connsiteY3" fmla="*/ 6877050 h 6877050"/>
              <a:gd name="connsiteX4" fmla="*/ 0 w 11115675"/>
              <a:gd name="connsiteY4" fmla="*/ 19050 h 6877050"/>
              <a:gd name="connsiteX0" fmla="*/ 0 w 11101387"/>
              <a:gd name="connsiteY0" fmla="*/ 4762 h 6862762"/>
              <a:gd name="connsiteX1" fmla="*/ 11101387 w 11101387"/>
              <a:gd name="connsiteY1" fmla="*/ 0 h 6862762"/>
              <a:gd name="connsiteX2" fmla="*/ 5667375 w 11101387"/>
              <a:gd name="connsiteY2" fmla="*/ 6843712 h 6862762"/>
              <a:gd name="connsiteX3" fmla="*/ 0 w 11101387"/>
              <a:gd name="connsiteY3" fmla="*/ 6862762 h 6862762"/>
              <a:gd name="connsiteX4" fmla="*/ 0 w 11101387"/>
              <a:gd name="connsiteY4" fmla="*/ 4762 h 686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1387" h="6862762">
                <a:moveTo>
                  <a:pt x="0" y="4762"/>
                </a:moveTo>
                <a:lnTo>
                  <a:pt x="11101387" y="0"/>
                </a:lnTo>
                <a:lnTo>
                  <a:pt x="5667375" y="6843712"/>
                </a:lnTo>
                <a:lnTo>
                  <a:pt x="0" y="6862762"/>
                </a:lnTo>
                <a:lnTo>
                  <a:pt x="0" y="4762"/>
                </a:lnTo>
                <a:close/>
              </a:path>
            </a:pathLst>
          </a:custGeom>
          <a:solidFill>
            <a:srgbClr val="EEF1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5B6EC4E8-D541-049E-7FF8-AC03E63D40E1}"/>
              </a:ext>
            </a:extLst>
          </p:cNvPr>
          <p:cNvSpPr txBox="1">
            <a:spLocks/>
          </p:cNvSpPr>
          <p:nvPr/>
        </p:nvSpPr>
        <p:spPr>
          <a:xfrm>
            <a:off x="350045" y="824038"/>
            <a:ext cx="7805736" cy="2767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ea typeface="+mj-ea"/>
                <a:cs typeface="+mj-cs"/>
              </a:rPr>
              <a:t>Искусственный интеллект для встреч в 1С</a:t>
            </a:r>
            <a:r>
              <a:rPr lang="en-US" dirty="0">
                <a:solidFill>
                  <a:srgbClr val="C00000"/>
                </a:solidFill>
                <a:ea typeface="+mj-ea"/>
                <a:cs typeface="+mj-cs"/>
              </a:rPr>
              <a:t>:</a:t>
            </a:r>
            <a:r>
              <a:rPr lang="ru-RU" dirty="0">
                <a:solidFill>
                  <a:srgbClr val="C00000"/>
                </a:solidFill>
                <a:ea typeface="+mj-ea"/>
                <a:cs typeface="+mj-cs"/>
              </a:rPr>
              <a:t>Документооборот</a:t>
            </a:r>
            <a:r>
              <a:rPr lang="en-US" dirty="0">
                <a:solidFill>
                  <a:srgbClr val="C00000"/>
                </a:solidFill>
                <a:ea typeface="+mj-ea"/>
                <a:cs typeface="+mj-cs"/>
              </a:rPr>
              <a:t>: </a:t>
            </a:r>
            <a:r>
              <a:rPr lang="ru-RU" dirty="0">
                <a:solidFill>
                  <a:srgbClr val="1B326C"/>
                </a:solidFill>
                <a:ea typeface="+mj-ea"/>
                <a:cs typeface="+mj-cs"/>
              </a:rPr>
              <a:t>от расшифровок и протоколов совещаний к аналитике эффективности работы и управлению знаниями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xmlns="" id="{77A14E0B-B928-529A-2846-E68087663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12" name="Дата 11">
            <a:extLst>
              <a:ext uri="{FF2B5EF4-FFF2-40B4-BE49-F238E27FC236}">
                <a16:creationId xmlns:a16="http://schemas.microsoft.com/office/drawing/2014/main" xmlns="" id="{3C7537CF-1743-5CA8-97C0-66CD4470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От слов к делу!</a:t>
            </a: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xmlns="" id="{6AA915C4-A96D-8974-1B58-FC9712A23E7B}"/>
              </a:ext>
            </a:extLst>
          </p:cNvPr>
          <p:cNvSpPr txBox="1">
            <a:spLocks/>
          </p:cNvSpPr>
          <p:nvPr/>
        </p:nvSpPr>
        <p:spPr>
          <a:xfrm>
            <a:off x="457201" y="4398517"/>
            <a:ext cx="4738421" cy="122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ru-RU" sz="1800" dirty="0">
                <a:solidFill>
                  <a:srgbClr val="292929"/>
                </a:solidFill>
                <a:latin typeface="Manrope Light" pitchFamily="2" charset="0"/>
              </a:rPr>
              <a:t>Винокуров Игорь Витальевич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1800" dirty="0">
                <a:solidFill>
                  <a:srgbClr val="292929"/>
                </a:solidFill>
                <a:latin typeface="Manrope Light" pitchFamily="2" charset="0"/>
              </a:rPr>
              <a:t>Директор по продукту ООО «Таймлист»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292929"/>
                </a:solidFill>
                <a:latin typeface="Manrope Light" pitchFamily="2" charset="0"/>
                <a:hlinkClick r:id="rId3"/>
              </a:rPr>
              <a:t>iv@timelist.ru</a:t>
            </a:r>
            <a:r>
              <a:rPr lang="en-US" sz="1800" dirty="0">
                <a:solidFill>
                  <a:srgbClr val="292929"/>
                </a:solidFill>
                <a:latin typeface="Manrope Light" pitchFamily="2" charset="0"/>
              </a:rPr>
              <a:t> | @</a:t>
            </a:r>
            <a:r>
              <a:rPr lang="en-US" sz="1800" dirty="0" err="1">
                <a:solidFill>
                  <a:srgbClr val="292929"/>
                </a:solidFill>
                <a:latin typeface="Manrope Light" pitchFamily="2" charset="0"/>
              </a:rPr>
              <a:t>timelist_ai</a:t>
            </a:r>
            <a:endParaRPr lang="ru-RU" sz="1800" dirty="0">
              <a:solidFill>
                <a:srgbClr val="292929"/>
              </a:solidFill>
              <a:latin typeface="Manrope Light" pitchFamily="2" charset="0"/>
            </a:endParaRPr>
          </a:p>
          <a:p>
            <a:pPr marL="0" indent="0">
              <a:lnSpc>
                <a:spcPct val="130000"/>
              </a:lnSpc>
              <a:buNone/>
            </a:pPr>
            <a:endParaRPr lang="ru-RU" sz="1800" dirty="0">
              <a:solidFill>
                <a:srgbClr val="292929"/>
              </a:solidFill>
              <a:latin typeface="Manrop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43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8028E4-8C09-4059-8A10-FD197FC77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F3C532-FD18-0E1B-D4E7-B3DA208D3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FF0A23E-B1EB-A285-B702-137CBE4AB93D}"/>
              </a:ext>
            </a:extLst>
          </p:cNvPr>
          <p:cNvSpPr txBox="1">
            <a:spLocks/>
          </p:cNvSpPr>
          <p:nvPr/>
        </p:nvSpPr>
        <p:spPr>
          <a:xfrm>
            <a:off x="635817" y="2766218"/>
            <a:ext cx="11221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Как еще представлен ИИ Таймлист</a:t>
            </a:r>
            <a:r>
              <a:rPr lang="en-US" sz="6000" dirty="0">
                <a:solidFill>
                  <a:srgbClr val="1C336C"/>
                </a:solidFill>
                <a:latin typeface="Coolvetica Rg" panose="020B0603030602020004" pitchFamily="34" charset="0"/>
              </a:rPr>
              <a:t>? 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lvetica Rg" panose="020B0603030602020004" pitchFamily="34" charset="0"/>
              <a:ea typeface="+mj-ea"/>
              <a:cs typeface="+mj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EA5786C-B008-F762-C80D-7DC8B90DE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2" name="Рисунок 1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6E31C819-1AE6-2410-CFE1-6BB591963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629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E105FF-0D02-1789-C873-C1EE288EC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C2BE856-403C-915E-6D65-B5690F307C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1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F4D4592-E5F2-0AAC-9563-8FF06437D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55301D6-A808-CCCE-823B-7DEB91AEED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3846"/>
          <a:stretch/>
        </p:blipFill>
        <p:spPr>
          <a:xfrm>
            <a:off x="2116689" y="1232550"/>
            <a:ext cx="10097082" cy="531463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8C66257-C83C-FEE8-728A-7AE9A34A5A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07"/>
          <a:stretch/>
        </p:blipFill>
        <p:spPr>
          <a:xfrm>
            <a:off x="2411416" y="1726094"/>
            <a:ext cx="9514794" cy="416746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ED8F2E5-82FD-B2B7-04E4-30C9DD261E38}"/>
              </a:ext>
            </a:extLst>
          </p:cNvPr>
          <p:cNvSpPr/>
          <p:nvPr/>
        </p:nvSpPr>
        <p:spPr>
          <a:xfrm>
            <a:off x="0" y="0"/>
            <a:ext cx="1752018" cy="6858000"/>
          </a:xfrm>
          <a:prstGeom prst="rect">
            <a:avLst/>
          </a:prstGeom>
          <a:solidFill>
            <a:srgbClr val="1C33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27E38A-1EA7-8804-B1AB-F6FD943AECC2}"/>
              </a:ext>
            </a:extLst>
          </p:cNvPr>
          <p:cNvSpPr txBox="1"/>
          <p:nvPr/>
        </p:nvSpPr>
        <p:spPr>
          <a:xfrm>
            <a:off x="2677230" y="6224018"/>
            <a:ext cx="5259237" cy="323165"/>
          </a:xfrm>
          <a:prstGeom prst="rect">
            <a:avLst/>
          </a:prstGeom>
          <a:noFill/>
        </p:spPr>
        <p:txBody>
          <a:bodyPr wrap="square" l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accent3"/>
                </a:solidFill>
                <a:latin typeface="Manrope Light" pitchFamily="2" charset="0"/>
              </a:rPr>
              <a:t>www.timelist.ru</a:t>
            </a:r>
            <a:endParaRPr lang="ru-RU" sz="2000" dirty="0">
              <a:solidFill>
                <a:schemeClr val="accent3"/>
              </a:solidFill>
              <a:latin typeface="Manrope Light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C330CEB-EF6C-9108-B722-187AFAC32724}"/>
              </a:ext>
            </a:extLst>
          </p:cNvPr>
          <p:cNvSpPr txBox="1">
            <a:spLocks/>
          </p:cNvSpPr>
          <p:nvPr/>
        </p:nvSpPr>
        <p:spPr>
          <a:xfrm>
            <a:off x="2520176" y="310819"/>
            <a:ext cx="8330387" cy="811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rgbClr val="1C336C"/>
                </a:solidFill>
                <a:latin typeface="Coolvetica Rg" panose="020B0603030602020004" pitchFamily="34" charset="0"/>
              </a:rPr>
              <a:t>Таймлист </a:t>
            </a:r>
            <a:r>
              <a:rPr lang="ru-RU" sz="4000" dirty="0">
                <a:solidFill>
                  <a:srgbClr val="C00000"/>
                </a:solidFill>
                <a:latin typeface="Coolvetica Rg" panose="020B0603030602020004" pitchFamily="34" charset="0"/>
              </a:rPr>
              <a:t>КОРП</a:t>
            </a:r>
          </a:p>
        </p:txBody>
      </p:sp>
      <p:pic>
        <p:nvPicPr>
          <p:cNvPr id="6" name="Рисунок 5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A9D669FC-6E4A-9091-D194-984AE82A9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9192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82C88C-E316-AD00-6BDE-09DAC12F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От слов к делу!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49B3D25-384C-B006-4DF8-CBEFD93E78E6}"/>
              </a:ext>
            </a:extLst>
          </p:cNvPr>
          <p:cNvSpPr txBox="1">
            <a:spLocks/>
          </p:cNvSpPr>
          <p:nvPr/>
        </p:nvSpPr>
        <p:spPr>
          <a:xfrm>
            <a:off x="522248" y="394395"/>
            <a:ext cx="1114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rgbClr val="1C336C"/>
                </a:solidFill>
                <a:latin typeface="Coolvetica Rg" panose="020B0603030602020004" pitchFamily="34" charset="0"/>
              </a:rPr>
              <a:t>Интеграции</a:t>
            </a:r>
            <a:endParaRPr lang="ru-RU" sz="4000" dirty="0">
              <a:solidFill>
                <a:srgbClr val="C00000"/>
              </a:solidFill>
              <a:latin typeface="Coolvetica Rg" panose="020B06030306020200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48E4B95-3EA3-0F1C-0F9C-00214421E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59422" y="3857381"/>
            <a:ext cx="3371627" cy="4081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39AF60F-B28E-665A-17EC-C5278F5C823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7340" y="1884444"/>
            <a:ext cx="974682" cy="9746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F82A202-21D1-5046-0DCB-AB87B7656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596" y="1953222"/>
            <a:ext cx="1271114" cy="10416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20003EE-F5DF-D2BC-196F-9E4FC5A0B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444" y="5300955"/>
            <a:ext cx="2610390" cy="6732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0836F7C-25A3-07FD-A8CC-2457168A3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5348" y="5125913"/>
            <a:ext cx="2215189" cy="9746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9A46E3B-F887-85A6-2C54-A67D0294A4D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77042" y="3812590"/>
            <a:ext cx="1604381" cy="13797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DD43E6C-F801-A9BB-773C-7FD78B856C7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64454" y="4511761"/>
            <a:ext cx="1508632" cy="114718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C85501D5-A11D-3AAA-29C1-892E18403F50}"/>
              </a:ext>
            </a:extLst>
          </p:cNvPr>
          <p:cNvGrpSpPr/>
          <p:nvPr/>
        </p:nvGrpSpPr>
        <p:grpSpPr>
          <a:xfrm>
            <a:off x="859896" y="2588147"/>
            <a:ext cx="2344881" cy="1158029"/>
            <a:chOff x="577889" y="2836012"/>
            <a:chExt cx="2344881" cy="115802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3B0B55C7-7F3D-3F4F-6483-B7068393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9006" y="2836012"/>
              <a:ext cx="1462648" cy="713041"/>
            </a:xfrm>
            <a:prstGeom prst="rect">
              <a:avLst/>
            </a:prstGeom>
          </p:spPr>
        </p:pic>
        <p:sp>
          <p:nvSpPr>
            <p:cNvPr id="18" name="Заголовок 1">
              <a:extLst>
                <a:ext uri="{FF2B5EF4-FFF2-40B4-BE49-F238E27FC236}">
                  <a16:creationId xmlns:a16="http://schemas.microsoft.com/office/drawing/2014/main" xmlns="" id="{5CDA90F9-D1C8-03C1-BA6A-0E4B5B0FAB96}"/>
                </a:ext>
              </a:extLst>
            </p:cNvPr>
            <p:cNvSpPr txBox="1">
              <a:spLocks/>
            </p:cNvSpPr>
            <p:nvPr/>
          </p:nvSpPr>
          <p:spPr>
            <a:xfrm>
              <a:off x="577889" y="3640293"/>
              <a:ext cx="2344881" cy="35374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dirty="0">
                  <a:solidFill>
                    <a:srgbClr val="D9181F"/>
                  </a:solidFill>
                  <a:latin typeface="Coolvetica Rg" panose="020B0603030602020004" pitchFamily="34" charset="0"/>
                </a:rPr>
                <a:t>1С</a:t>
              </a:r>
              <a:r>
                <a:rPr lang="en-US" sz="1800" dirty="0">
                  <a:solidFill>
                    <a:srgbClr val="D9181F"/>
                  </a:solidFill>
                  <a:latin typeface="Coolvetica Rg" panose="020B0603030602020004" pitchFamily="34" charset="0"/>
                </a:rPr>
                <a:t>:</a:t>
              </a:r>
              <a:r>
                <a:rPr lang="ru-RU" sz="1800" dirty="0">
                  <a:solidFill>
                    <a:srgbClr val="D9181F"/>
                  </a:solidFill>
                  <a:latin typeface="Coolvetica Rg" panose="020B0603030602020004" pitchFamily="34" charset="0"/>
                </a:rPr>
                <a:t>Документооборот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413EDE22-8AFE-7AFD-0241-4DAA75473698}"/>
              </a:ext>
            </a:extLst>
          </p:cNvPr>
          <p:cNvGrpSpPr/>
          <p:nvPr/>
        </p:nvGrpSpPr>
        <p:grpSpPr>
          <a:xfrm>
            <a:off x="8295438" y="2015265"/>
            <a:ext cx="3047021" cy="1151897"/>
            <a:chOff x="8498040" y="1323711"/>
            <a:chExt cx="3047021" cy="1151897"/>
          </a:xfrm>
        </p:grpSpPr>
        <p:sp>
          <p:nvSpPr>
            <p:cNvPr id="19" name="Заголовок 1">
              <a:extLst>
                <a:ext uri="{FF2B5EF4-FFF2-40B4-BE49-F238E27FC236}">
                  <a16:creationId xmlns:a16="http://schemas.microsoft.com/office/drawing/2014/main" xmlns="" id="{559312B6-BFD3-BE83-BB1B-5B85BF68FC7E}"/>
                </a:ext>
              </a:extLst>
            </p:cNvPr>
            <p:cNvSpPr txBox="1">
              <a:spLocks/>
            </p:cNvSpPr>
            <p:nvPr/>
          </p:nvSpPr>
          <p:spPr>
            <a:xfrm>
              <a:off x="8498040" y="2096254"/>
              <a:ext cx="3047021" cy="37935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800" dirty="0">
                  <a:solidFill>
                    <a:srgbClr val="D9181F"/>
                  </a:solidFill>
                  <a:latin typeface="Coolvetica Rg" panose="020B0603030602020004" pitchFamily="34" charset="0"/>
                </a:rPr>
                <a:t>1С</a:t>
              </a:r>
              <a:r>
                <a:rPr lang="en-US" sz="1800" dirty="0">
                  <a:solidFill>
                    <a:srgbClr val="D9181F"/>
                  </a:solidFill>
                  <a:latin typeface="Coolvetica Rg" panose="020B0603030602020004" pitchFamily="34" charset="0"/>
                </a:rPr>
                <a:t>:</a:t>
              </a:r>
              <a:r>
                <a:rPr lang="ru-RU" sz="1800" dirty="0">
                  <a:solidFill>
                    <a:srgbClr val="D9181F"/>
                  </a:solidFill>
                  <a:latin typeface="Coolvetica Rg" panose="020B0603030602020004" pitchFamily="34" charset="0"/>
                </a:rPr>
                <a:t>Система взаимодействия</a:t>
              </a: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4E146FFA-59D4-FA7D-3581-BE73C90BD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90227" y="1323711"/>
              <a:ext cx="1462648" cy="713041"/>
            </a:xfrm>
            <a:prstGeom prst="rect">
              <a:avLst/>
            </a:prstGeom>
          </p:spPr>
        </p:pic>
      </p:grp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EB4B2A93-DEDD-3238-8FC0-B16D26AB95EC}"/>
              </a:ext>
            </a:extLst>
          </p:cNvPr>
          <p:cNvCxnSpPr>
            <a:cxnSpLocks/>
          </p:cNvCxnSpPr>
          <p:nvPr/>
        </p:nvCxnSpPr>
        <p:spPr>
          <a:xfrm>
            <a:off x="5111828" y="3071042"/>
            <a:ext cx="403220" cy="57442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40D6C6BE-D71F-3C54-1639-7F26F9163BD9}"/>
              </a:ext>
            </a:extLst>
          </p:cNvPr>
          <p:cNvCxnSpPr>
            <a:cxnSpLocks/>
          </p:cNvCxnSpPr>
          <p:nvPr/>
        </p:nvCxnSpPr>
        <p:spPr>
          <a:xfrm flipH="1">
            <a:off x="6355596" y="3079388"/>
            <a:ext cx="632209" cy="56607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69C30C63-FF26-EABA-D84D-A443C1CC2677}"/>
              </a:ext>
            </a:extLst>
          </p:cNvPr>
          <p:cNvCxnSpPr>
            <a:cxnSpLocks/>
          </p:cNvCxnSpPr>
          <p:nvPr/>
        </p:nvCxnSpPr>
        <p:spPr>
          <a:xfrm flipH="1">
            <a:off x="8149241" y="4292740"/>
            <a:ext cx="107756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13A7E4D3-04F4-05C9-963F-A523AC30109C}"/>
              </a:ext>
            </a:extLst>
          </p:cNvPr>
          <p:cNvCxnSpPr>
            <a:cxnSpLocks/>
          </p:cNvCxnSpPr>
          <p:nvPr/>
        </p:nvCxnSpPr>
        <p:spPr>
          <a:xfrm flipH="1">
            <a:off x="8061198" y="3403137"/>
            <a:ext cx="1312445" cy="36055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93C6A6E6-DD41-39D7-59E9-3C2D0C151C2E}"/>
              </a:ext>
            </a:extLst>
          </p:cNvPr>
          <p:cNvCxnSpPr>
            <a:cxnSpLocks/>
          </p:cNvCxnSpPr>
          <p:nvPr/>
        </p:nvCxnSpPr>
        <p:spPr>
          <a:xfrm flipV="1">
            <a:off x="4704087" y="4494412"/>
            <a:ext cx="981956" cy="59094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DF9014BF-72DF-37FA-E23B-41B6C90E282C}"/>
              </a:ext>
            </a:extLst>
          </p:cNvPr>
          <p:cNvCxnSpPr>
            <a:cxnSpLocks/>
          </p:cNvCxnSpPr>
          <p:nvPr/>
        </p:nvCxnSpPr>
        <p:spPr>
          <a:xfrm flipH="1" flipV="1">
            <a:off x="6514481" y="4514741"/>
            <a:ext cx="678041" cy="59094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A91D5767-516E-BCCB-706F-77B303DB2FCA}"/>
              </a:ext>
            </a:extLst>
          </p:cNvPr>
          <p:cNvCxnSpPr>
            <a:cxnSpLocks/>
          </p:cNvCxnSpPr>
          <p:nvPr/>
        </p:nvCxnSpPr>
        <p:spPr>
          <a:xfrm flipV="1">
            <a:off x="3116801" y="4302174"/>
            <a:ext cx="1078472" cy="51873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0D4B14BE-051E-82D0-0E4D-098D33F754C4}"/>
              </a:ext>
            </a:extLst>
          </p:cNvPr>
          <p:cNvCxnSpPr>
            <a:cxnSpLocks/>
          </p:cNvCxnSpPr>
          <p:nvPr/>
        </p:nvCxnSpPr>
        <p:spPr>
          <a:xfrm>
            <a:off x="3159756" y="3246242"/>
            <a:ext cx="992562" cy="55910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3DA8BDD2-AA41-EF89-E273-D919436440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98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3350E5-BC75-93A2-696D-5940B1E21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DD3BBDD-0390-638D-E7B5-68371566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7B479C2-DE0B-D026-7973-14CFE673C26E}"/>
              </a:ext>
            </a:extLst>
          </p:cNvPr>
          <p:cNvSpPr txBox="1">
            <a:spLocks/>
          </p:cNvSpPr>
          <p:nvPr/>
        </p:nvSpPr>
        <p:spPr>
          <a:xfrm>
            <a:off x="1044497" y="2766218"/>
            <a:ext cx="1114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Как применять ИИ в бизнесе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? 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  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lvetica Rg" panose="020B0603030602020004" pitchFamily="34" charset="0"/>
              <a:ea typeface="+mj-ea"/>
              <a:cs typeface="+mj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EABECD6-0E9D-2BC4-3D6C-AB51AF2C0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2" name="Рисунок 1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F2F97411-6780-958B-D20A-B7AFC2923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3459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099706-8344-5311-9210-D1B7C780B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30A8309B-656E-FDCC-BC52-85537EA3C4AA}"/>
              </a:ext>
            </a:extLst>
          </p:cNvPr>
          <p:cNvSpPr txBox="1">
            <a:spLocks/>
          </p:cNvSpPr>
          <p:nvPr/>
        </p:nvSpPr>
        <p:spPr>
          <a:xfrm>
            <a:off x="384313" y="308801"/>
            <a:ext cx="12191999" cy="1091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ИИ как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бизнес-ассистент по продажам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BB7064E-22F0-6F35-05E2-DC9C65C96F2D}"/>
              </a:ext>
            </a:extLst>
          </p:cNvPr>
          <p:cNvSpPr/>
          <p:nvPr/>
        </p:nvSpPr>
        <p:spPr>
          <a:xfrm>
            <a:off x="0" y="6650451"/>
            <a:ext cx="12192000" cy="207549"/>
          </a:xfrm>
          <a:prstGeom prst="rect">
            <a:avLst/>
          </a:prstGeom>
          <a:solidFill>
            <a:srgbClr val="1C3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текст, программное обеспечение, веб-страница, Веб-сай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C15094C-1145-83F3-92DC-8508D3248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310" y="1400610"/>
            <a:ext cx="8396740" cy="51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886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BBACE5-74E6-DC52-0E9F-959A7EDE2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5710F0C-DDFD-6441-DA8D-3415C5554BA9}"/>
              </a:ext>
            </a:extLst>
          </p:cNvPr>
          <p:cNvSpPr txBox="1">
            <a:spLocks/>
          </p:cNvSpPr>
          <p:nvPr/>
        </p:nvSpPr>
        <p:spPr>
          <a:xfrm>
            <a:off x="410818" y="317649"/>
            <a:ext cx="12191999" cy="1091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ИИ как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бизнес-ассистент по эффективности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8D6BAF8-E62C-A4F8-3A75-C6D0C54B09B4}"/>
              </a:ext>
            </a:extLst>
          </p:cNvPr>
          <p:cNvSpPr/>
          <p:nvPr/>
        </p:nvSpPr>
        <p:spPr>
          <a:xfrm>
            <a:off x="0" y="6650451"/>
            <a:ext cx="12192000" cy="207549"/>
          </a:xfrm>
          <a:prstGeom prst="rect">
            <a:avLst/>
          </a:prstGeom>
          <a:solidFill>
            <a:srgbClr val="1C3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Рисунок 1" descr="Изображение выглядит как текст, программное обеспечение, веб-страниц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3F17123-5365-4EF5-F8D5-970CCBD8A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8376" y="1255794"/>
            <a:ext cx="8427306" cy="52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2410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118643-EE39-797E-6868-BC3C0D3CA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6AC7EE1-1C1F-A1F2-00AA-BCE87F026A5A}"/>
              </a:ext>
            </a:extLst>
          </p:cNvPr>
          <p:cNvSpPr txBox="1">
            <a:spLocks/>
          </p:cNvSpPr>
          <p:nvPr/>
        </p:nvSpPr>
        <p:spPr>
          <a:xfrm>
            <a:off x="410818" y="317649"/>
            <a:ext cx="12191999" cy="1091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ИИ как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командный коуч по эффективности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5242445E-8283-0580-DD04-DCB88D39049D}"/>
              </a:ext>
            </a:extLst>
          </p:cNvPr>
          <p:cNvSpPr/>
          <p:nvPr/>
        </p:nvSpPr>
        <p:spPr>
          <a:xfrm>
            <a:off x="0" y="6650451"/>
            <a:ext cx="12192000" cy="207549"/>
          </a:xfrm>
          <a:prstGeom prst="rect">
            <a:avLst/>
          </a:prstGeom>
          <a:solidFill>
            <a:srgbClr val="1C3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45A404B-E3C3-C11E-A124-D965FC6FB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758" y="1617110"/>
            <a:ext cx="6996302" cy="456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ED9B7699-8E8C-F219-80CE-6D096F986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9572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8408DB-8257-8E59-126F-11A622DE6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771AE3-9F4E-5EE3-CB88-5D53D685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F2380D67-8C94-039E-C6BA-BB59485D9A50}"/>
              </a:ext>
            </a:extLst>
          </p:cNvPr>
          <p:cNvSpPr txBox="1">
            <a:spLocks/>
          </p:cNvSpPr>
          <p:nvPr/>
        </p:nvSpPr>
        <p:spPr>
          <a:xfrm>
            <a:off x="1714500" y="2580663"/>
            <a:ext cx="1114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Речевой ИИ +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GEN AI =  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lvetica Rg" panose="020B0603030602020004" pitchFamily="34" charset="0"/>
              <a:ea typeface="+mj-ea"/>
              <a:cs typeface="+mj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2898598-77D4-F7E3-3FEC-36037E3FD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2" name="Picture 4" descr="Picture background">
            <a:extLst>
              <a:ext uri="{FF2B5EF4-FFF2-40B4-BE49-F238E27FC236}">
                <a16:creationId xmlns:a16="http://schemas.microsoft.com/office/drawing/2014/main" xmlns="" id="{D011E16B-15BC-B952-5664-C495C5B19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39" b="7812"/>
          <a:stretch/>
        </p:blipFill>
        <p:spPr bwMode="auto">
          <a:xfrm>
            <a:off x="9115715" y="2665027"/>
            <a:ext cx="856669" cy="86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D5F448A5-5B21-222B-694C-9CA137DFB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336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9C020A-0631-55F1-FD38-A0B3373CA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1A94D9-3F2A-E5FD-4D0E-51996666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F131E01-91AF-28AE-F973-818CB14FB5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E0C2B2-9F41-D8F4-5524-B82B750AF4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57" t="16577" r="23586" b="15531"/>
          <a:stretch/>
        </p:blipFill>
        <p:spPr>
          <a:xfrm>
            <a:off x="5981073" y="1005383"/>
            <a:ext cx="5501783" cy="505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Picture background">
            <a:extLst>
              <a:ext uri="{FF2B5EF4-FFF2-40B4-BE49-F238E27FC236}">
                <a16:creationId xmlns:a16="http://schemas.microsoft.com/office/drawing/2014/main" xmlns="" id="{F3F43BDA-74EF-B930-4722-56845212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325" y="1005383"/>
            <a:ext cx="3831248" cy="197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: вправо 8">
            <a:extLst>
              <a:ext uri="{FF2B5EF4-FFF2-40B4-BE49-F238E27FC236}">
                <a16:creationId xmlns:a16="http://schemas.microsoft.com/office/drawing/2014/main" xmlns="" id="{2451F359-C330-30F1-86BF-948C1FAB94BC}"/>
              </a:ext>
            </a:extLst>
          </p:cNvPr>
          <p:cNvSpPr/>
          <p:nvPr/>
        </p:nvSpPr>
        <p:spPr>
          <a:xfrm rot="5400000">
            <a:off x="2459435" y="3116920"/>
            <a:ext cx="317026" cy="365731"/>
          </a:xfrm>
          <a:prstGeom prst="rightArrow">
            <a:avLst/>
          </a:prstGeom>
          <a:solidFill>
            <a:srgbClr val="FE4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500" dirty="0"/>
          </a:p>
        </p:txBody>
      </p:sp>
      <p:sp>
        <p:nvSpPr>
          <p:cNvPr id="9" name="Стрелка: вправо 9">
            <a:extLst>
              <a:ext uri="{FF2B5EF4-FFF2-40B4-BE49-F238E27FC236}">
                <a16:creationId xmlns:a16="http://schemas.microsoft.com/office/drawing/2014/main" xmlns="" id="{8675D6AA-E336-4E7E-FC30-5D44E34C8DC3}"/>
              </a:ext>
            </a:extLst>
          </p:cNvPr>
          <p:cNvSpPr/>
          <p:nvPr/>
        </p:nvSpPr>
        <p:spPr>
          <a:xfrm>
            <a:off x="5098912" y="4735858"/>
            <a:ext cx="465145" cy="310305"/>
          </a:xfrm>
          <a:prstGeom prst="rightArrow">
            <a:avLst/>
          </a:prstGeom>
          <a:solidFill>
            <a:srgbClr val="FE4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500" dirty="0"/>
          </a:p>
        </p:txBody>
      </p:sp>
      <p:pic>
        <p:nvPicPr>
          <p:cNvPr id="2" name="Рисунок 1" descr="Изображение выглядит как текст, программное обеспечение, веб-страница, Веб-сай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64ED84A-6933-8149-FB12-6E105C6C2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326" y="3623389"/>
            <a:ext cx="3831248" cy="2346640"/>
          </a:xfrm>
          <a:prstGeom prst="rect">
            <a:avLst/>
          </a:prstGeom>
        </p:spPr>
      </p:pic>
      <p:pic>
        <p:nvPicPr>
          <p:cNvPr id="6" name="Рисунок 5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C06D0FE1-A880-A969-E312-BDD43A1C63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6035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FEC724-7558-FB38-DEC1-CE519CD44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EBCEEF-878E-E652-DAAA-50D9F6857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BBD9630-2368-98EF-3991-1F6E4DA0DA6E}"/>
              </a:ext>
            </a:extLst>
          </p:cNvPr>
          <p:cNvSpPr txBox="1">
            <a:spLocks/>
          </p:cNvSpPr>
          <p:nvPr/>
        </p:nvSpPr>
        <p:spPr>
          <a:xfrm>
            <a:off x="522248" y="2766218"/>
            <a:ext cx="1114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А еще </a:t>
            </a:r>
            <a:r>
              <a:rPr lang="ru-RU" sz="6000" dirty="0">
                <a:solidFill>
                  <a:srgbClr val="1C336C"/>
                </a:solidFill>
                <a:latin typeface="Coolvetica Rg" panose="020B0603030602020004" pitchFamily="34" charset="0"/>
              </a:rPr>
              <a:t>недавно вышел большой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 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релиз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3146E4A-95C8-32BD-40B7-5CF3917BB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2" name="Рисунок 1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0781A723-4E43-76E1-CF0E-58DA2388A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30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0FB491-E310-17CA-4642-325E45E1040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3478921" name="Номер слайда 4">
            <a:extLst>
              <a:ext uri="{FF2B5EF4-FFF2-40B4-BE49-F238E27FC236}">
                <a16:creationId xmlns:a16="http://schemas.microsoft.com/office/drawing/2014/main" xmlns="" id="{EB64C9F6-DF95-1195-CD14-C6AE27DCA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D6A372E-C932-C92C-10A6-9416ED2BB5C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67792865" name="Полилиния: фигура 17">
            <a:extLst>
              <a:ext uri="{FF2B5EF4-FFF2-40B4-BE49-F238E27FC236}">
                <a16:creationId xmlns:a16="http://schemas.microsoft.com/office/drawing/2014/main" xmlns="" id="{638935A8-FB57-CA5B-0662-E031EFBED0CA}"/>
              </a:ext>
            </a:extLst>
          </p:cNvPr>
          <p:cNvSpPr/>
          <p:nvPr/>
        </p:nvSpPr>
        <p:spPr bwMode="auto">
          <a:xfrm>
            <a:off x="5886451" y="634560"/>
            <a:ext cx="4881871" cy="2789591"/>
          </a:xfrm>
          <a:custGeom>
            <a:avLst/>
            <a:gdLst>
              <a:gd name="connsiteX0" fmla="*/ 0 w 4881871"/>
              <a:gd name="connsiteY0" fmla="*/ 0 h 2789591"/>
              <a:gd name="connsiteX1" fmla="*/ 4881872 w 4881871"/>
              <a:gd name="connsiteY1" fmla="*/ 0 h 2789591"/>
              <a:gd name="connsiteX2" fmla="*/ 4881872 w 4881871"/>
              <a:gd name="connsiteY2" fmla="*/ 2789592 h 2789591"/>
              <a:gd name="connsiteX3" fmla="*/ 0 w 4881871"/>
              <a:gd name="connsiteY3" fmla="*/ 2789592 h 278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1871" h="2789591" extrusionOk="0">
                <a:moveTo>
                  <a:pt x="0" y="0"/>
                </a:moveTo>
                <a:lnTo>
                  <a:pt x="4881872" y="0"/>
                </a:lnTo>
                <a:lnTo>
                  <a:pt x="4881872" y="2789592"/>
                </a:lnTo>
                <a:lnTo>
                  <a:pt x="0" y="2789592"/>
                </a:lnTo>
                <a:close/>
              </a:path>
            </a:pathLst>
          </a:custGeom>
          <a:noFill/>
          <a:ln w="1726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C122267-CAE2-339A-C58F-6E3521101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7318" y="6419277"/>
            <a:ext cx="2050409" cy="2482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8F600E-A102-6B8F-BDA5-82ED4266F9A0}"/>
              </a:ext>
            </a:extLst>
          </p:cNvPr>
          <p:cNvSpPr txBox="1">
            <a:spLocks/>
          </p:cNvSpPr>
          <p:nvPr/>
        </p:nvSpPr>
        <p:spPr>
          <a:xfrm>
            <a:off x="357314" y="933786"/>
            <a:ext cx="9321076" cy="894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dirty="0">
                <a:solidFill>
                  <a:srgbClr val="1C336C"/>
                </a:solidFill>
                <a:latin typeface="Coolvetica Rg" panose="020B0603030602020004" pitchFamily="34" charset="0"/>
              </a:rPr>
              <a:t>Сталкивались ли вы с такими вызовами</a:t>
            </a:r>
            <a:r>
              <a:rPr lang="en-US" sz="4000" dirty="0">
                <a:solidFill>
                  <a:srgbClr val="1C336C"/>
                </a:solidFill>
                <a:latin typeface="Coolvetica Rg" panose="020B0603030602020004" pitchFamily="34" charset="0"/>
              </a:rPr>
              <a:t>?</a:t>
            </a:r>
            <a:endParaRPr lang="ru-RU" sz="4000" dirty="0">
              <a:solidFill>
                <a:srgbClr val="1C336C"/>
              </a:solidFill>
              <a:latin typeface="Coolvetica Rg" panose="020B06030306020200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E6F8AE-FBB5-45F2-F7D5-75F985E9E6C3}"/>
              </a:ext>
            </a:extLst>
          </p:cNvPr>
          <p:cNvSpPr txBox="1">
            <a:spLocks/>
          </p:cNvSpPr>
          <p:nvPr/>
        </p:nvSpPr>
        <p:spPr>
          <a:xfrm>
            <a:off x="357314" y="1966501"/>
            <a:ext cx="11090499" cy="3063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1. Непредвиденные изменения в договорённостях.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2.</a:t>
            </a:r>
            <a:r>
              <a:rPr lang="ru-RU" sz="2700" dirty="0">
                <a:solidFill>
                  <a:srgbClr val="292929"/>
                </a:solidFill>
                <a:latin typeface="Manrope Light" pitchFamily="2" charset="0"/>
              </a:rPr>
              <a:t> 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Упущенные хорошие идеи, которые повлияли на рентабельность проекта.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3. Риск </a:t>
            </a:r>
            <a:r>
              <a:rPr lang="ru-RU" sz="2700" dirty="0">
                <a:solidFill>
                  <a:srgbClr val="292929"/>
                </a:solidFill>
                <a:latin typeface="Manrope Light" pitchFamily="2" charset="0"/>
              </a:rPr>
              <a:t>нарушения сроков, потери задач, снижения лояльности и репутации, а также невыполнения ожиданий</a:t>
            </a: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5" name="Рисунок 14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E2C8D828-2046-A47D-6480-F4AA4B921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2916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C20EF2-0D6C-089E-066C-1C2050A20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163BA10-EBA9-BBB9-0644-E78AA483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7C2E916-B18F-1E9A-50B2-9211EBAF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60181-1423-4D39-BBBC-D4E921D494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88C5839-A919-2D66-47E0-626A6067367C}"/>
              </a:ext>
            </a:extLst>
          </p:cNvPr>
          <p:cNvSpPr txBox="1">
            <a:spLocks/>
          </p:cNvSpPr>
          <p:nvPr/>
        </p:nvSpPr>
        <p:spPr>
          <a:xfrm>
            <a:off x="334962" y="369307"/>
            <a:ext cx="1114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Речевая аналитика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сегодня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4F03EF4-287D-50EC-1E49-7CD19BE60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снимок экрана, Шрифт, веб-стран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EA5DFF1D-C736-BC17-B5D0-F78C1C46A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626" y="1694870"/>
            <a:ext cx="5944775" cy="4523926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C87651D6-FA99-F55D-4FFB-8F88E65B874A}"/>
              </a:ext>
            </a:extLst>
          </p:cNvPr>
          <p:cNvSpPr txBox="1">
            <a:spLocks/>
          </p:cNvSpPr>
          <p:nvPr/>
        </p:nvSpPr>
        <p:spPr>
          <a:xfrm>
            <a:off x="6799619" y="1627507"/>
            <a:ext cx="5057417" cy="4725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А также скоро аналитика по группе совещаний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j-ea"/>
                <a:cs typeface="+mj-cs"/>
              </a:rPr>
              <a:t>(анализ проекта/направления)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j-ea"/>
                <a:cs typeface="+mj-cs"/>
              </a:rPr>
              <a:t>: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j-ea"/>
                <a:cs typeface="+mj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j-ea"/>
                <a:cs typeface="+mj-cs"/>
              </a:rPr>
              <a:t>Соответствие первоначальным целям и задачам проекта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j-ea"/>
                <a:cs typeface="+mj-cs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j-ea"/>
                <a:cs typeface="+mj-cs"/>
              </a:rPr>
              <a:t>Риски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j-ea"/>
                <a:cs typeface="+mj-cs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j-ea"/>
                <a:cs typeface="+mj-cs"/>
              </a:rPr>
              <a:t>Эффективность работы команды и отдельных сотрудников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j-ea"/>
                <a:cs typeface="+mj-cs"/>
              </a:rPr>
              <a:t>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j-ea"/>
                <a:cs typeface="+mj-cs"/>
              </a:rPr>
              <a:t>Удовлетворенность заинтересованных сторон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j-ea"/>
                <a:cs typeface="+mj-cs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j-ea"/>
              <a:cs typeface="+mj-cs"/>
            </a:endParaRPr>
          </a:p>
        </p:txBody>
      </p:sp>
      <p:pic>
        <p:nvPicPr>
          <p:cNvPr id="7" name="Рисунок 6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BDEE6AF8-26CD-9689-4D62-5B79900C16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2534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A89F0A-85B7-E8C8-FDBB-E98B91E7C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CA30F4-5020-5FD9-8B51-F0D37A24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B0C4EC6-9349-3927-81EB-8882F3AAF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60181-1423-4D39-BBBC-D4E921D494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596B537-9B91-B3D7-6881-5F4AD68CBBC2}"/>
              </a:ext>
            </a:extLst>
          </p:cNvPr>
          <p:cNvSpPr txBox="1">
            <a:spLocks/>
          </p:cNvSpPr>
          <p:nvPr/>
        </p:nvSpPr>
        <p:spPr>
          <a:xfrm>
            <a:off x="334962" y="369307"/>
            <a:ext cx="1114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А также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lvetica Rg" panose="020B0603030602020004" pitchFamily="34" charset="0"/>
              <a:ea typeface="+mj-ea"/>
              <a:cs typeface="+mj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759850A-D2C3-C7A9-8B04-3D957EC43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96B2D148-762E-0354-E1A7-7F41941EB203}"/>
              </a:ext>
            </a:extLst>
          </p:cNvPr>
          <p:cNvSpPr txBox="1">
            <a:spLocks/>
          </p:cNvSpPr>
          <p:nvPr/>
        </p:nvSpPr>
        <p:spPr>
          <a:xfrm>
            <a:off x="342901" y="2380935"/>
            <a:ext cx="4006009" cy="3627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 Интеграция с ВКС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 Видеоплеер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 Сохранение слепков голосов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 Теги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 Подсветка неточностей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 Загрузка документов для аналитики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и многое другое.</a:t>
            </a:r>
          </a:p>
        </p:txBody>
      </p:sp>
      <p:pic>
        <p:nvPicPr>
          <p:cNvPr id="13" name="Рисунок 12" descr="Изображение выглядит как текст, программное обеспечение, веб-страница, Веб-сай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C0A4A411-D3AF-D7D1-0E29-F5DD59B3A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8212" y="1694870"/>
            <a:ext cx="7500190" cy="4810007"/>
          </a:xfrm>
          <a:prstGeom prst="rect">
            <a:avLst/>
          </a:prstGeom>
        </p:spPr>
      </p:pic>
      <p:pic>
        <p:nvPicPr>
          <p:cNvPr id="3" name="Рисунок 2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3EE08C96-BED7-4B35-53E4-1B848DF0F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2246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3478921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D6A372E-C932-C92C-10A6-9416ED2BB5C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1372194049" name="Полилиния: фигура 2"/>
          <p:cNvSpPr/>
          <p:nvPr/>
        </p:nvSpPr>
        <p:spPr bwMode="auto">
          <a:xfrm>
            <a:off x="7961489" y="0"/>
            <a:ext cx="2378319" cy="2011560"/>
          </a:xfrm>
          <a:custGeom>
            <a:avLst/>
            <a:gdLst>
              <a:gd name="connsiteX0" fmla="*/ 0 w 2378319"/>
              <a:gd name="connsiteY0" fmla="*/ 0 h 2059489"/>
              <a:gd name="connsiteX1" fmla="*/ 2378319 w 2378319"/>
              <a:gd name="connsiteY1" fmla="*/ 0 h 2059489"/>
              <a:gd name="connsiteX2" fmla="*/ 1188972 w 2378319"/>
              <a:gd name="connsiteY2" fmla="*/ 2059489 h 205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319" h="2059489" extrusionOk="0">
                <a:moveTo>
                  <a:pt x="0" y="0"/>
                </a:moveTo>
                <a:lnTo>
                  <a:pt x="2378319" y="0"/>
                </a:lnTo>
                <a:lnTo>
                  <a:pt x="1188972" y="2059489"/>
                </a:lnTo>
                <a:close/>
              </a:path>
            </a:pathLst>
          </a:custGeom>
          <a:gradFill>
            <a:gsLst>
              <a:gs pos="0">
                <a:srgbClr val="DE2D23"/>
              </a:gs>
              <a:gs pos="100000">
                <a:srgbClr val="B41018"/>
              </a:gs>
            </a:gsLst>
            <a:path path="rect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1988108650" name="Полилиния: фигура 37"/>
          <p:cNvSpPr/>
          <p:nvPr/>
        </p:nvSpPr>
        <p:spPr bwMode="auto">
          <a:xfrm>
            <a:off x="9150649" y="-3422"/>
            <a:ext cx="3041350" cy="2014984"/>
          </a:xfrm>
          <a:custGeom>
            <a:avLst/>
            <a:gdLst>
              <a:gd name="connsiteX0" fmla="*/ 1163646 w 3069271"/>
              <a:gd name="connsiteY0" fmla="*/ 0 h 2014984"/>
              <a:gd name="connsiteX1" fmla="*/ 2129798 w 3069271"/>
              <a:gd name="connsiteY1" fmla="*/ 0 h 2014984"/>
              <a:gd name="connsiteX2" fmla="*/ 3069271 w 3069271"/>
              <a:gd name="connsiteY2" fmla="*/ 1627315 h 2014984"/>
              <a:gd name="connsiteX3" fmla="*/ 3069271 w 3069271"/>
              <a:gd name="connsiteY3" fmla="*/ 2014984 h 2014984"/>
              <a:gd name="connsiteX4" fmla="*/ 0 w 3069271"/>
              <a:gd name="connsiteY4" fmla="*/ 2014984 h 201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9271" h="2014984" extrusionOk="0">
                <a:moveTo>
                  <a:pt x="1163646" y="0"/>
                </a:moveTo>
                <a:lnTo>
                  <a:pt x="2129798" y="0"/>
                </a:lnTo>
                <a:lnTo>
                  <a:pt x="3069271" y="1627315"/>
                </a:lnTo>
                <a:lnTo>
                  <a:pt x="3069271" y="2014984"/>
                </a:lnTo>
                <a:lnTo>
                  <a:pt x="0" y="2014984"/>
                </a:lnTo>
                <a:close/>
              </a:path>
            </a:pathLst>
          </a:custGeom>
          <a:gradFill>
            <a:gsLst>
              <a:gs pos="0">
                <a:srgbClr val="DE2D23"/>
              </a:gs>
              <a:gs pos="100000">
                <a:srgbClr val="B41018"/>
              </a:gs>
            </a:gsLst>
            <a:path path="rect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1699592521" name="Полилиния: фигура 35"/>
          <p:cNvSpPr/>
          <p:nvPr/>
        </p:nvSpPr>
        <p:spPr bwMode="auto">
          <a:xfrm>
            <a:off x="11149478" y="-13483"/>
            <a:ext cx="1042522" cy="1840970"/>
          </a:xfrm>
          <a:custGeom>
            <a:avLst/>
            <a:gdLst>
              <a:gd name="connsiteX0" fmla="*/ 0 w 1062818"/>
              <a:gd name="connsiteY0" fmla="*/ 0 h 1840970"/>
              <a:gd name="connsiteX1" fmla="*/ 1062818 w 1062818"/>
              <a:gd name="connsiteY1" fmla="*/ 0 h 1840970"/>
              <a:gd name="connsiteX2" fmla="*/ 1062818 w 1062818"/>
              <a:gd name="connsiteY2" fmla="*/ 1840970 h 184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2818" h="1840970" extrusionOk="0">
                <a:moveTo>
                  <a:pt x="0" y="0"/>
                </a:moveTo>
                <a:lnTo>
                  <a:pt x="1062818" y="0"/>
                </a:lnTo>
                <a:lnTo>
                  <a:pt x="1062818" y="1840970"/>
                </a:lnTo>
                <a:close/>
              </a:path>
            </a:pathLst>
          </a:custGeom>
          <a:gradFill>
            <a:gsLst>
              <a:gs pos="0">
                <a:srgbClr val="1C336C"/>
              </a:gs>
              <a:gs pos="100000">
                <a:srgbClr val="002060"/>
              </a:gs>
            </a:gsLst>
            <a:lin ang="10200000" scaled="0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1033678689" name="Полилиния: фигура 38"/>
          <p:cNvSpPr/>
          <p:nvPr/>
        </p:nvSpPr>
        <p:spPr bwMode="auto">
          <a:xfrm>
            <a:off x="9150651" y="2011560"/>
            <a:ext cx="3041350" cy="2851617"/>
          </a:xfrm>
          <a:custGeom>
            <a:avLst/>
            <a:gdLst>
              <a:gd name="connsiteX0" fmla="*/ 0 w 3041350"/>
              <a:gd name="connsiteY0" fmla="*/ 0 h 2851617"/>
              <a:gd name="connsiteX1" fmla="*/ 3041350 w 3041350"/>
              <a:gd name="connsiteY1" fmla="*/ 0 h 2851617"/>
              <a:gd name="connsiteX2" fmla="*/ 3041350 w 3041350"/>
              <a:gd name="connsiteY2" fmla="*/ 400555 h 2851617"/>
              <a:gd name="connsiteX3" fmla="*/ 1635782 w 3041350"/>
              <a:gd name="connsiteY3" fmla="*/ 2851617 h 2851617"/>
              <a:gd name="connsiteX4" fmla="*/ 809429 w 3041350"/>
              <a:gd name="connsiteY4" fmla="*/ 1411057 h 2851617"/>
              <a:gd name="connsiteX5" fmla="*/ 1619553 w 3041350"/>
              <a:gd name="connsiteY5" fmla="*/ 7620 h 2851617"/>
              <a:gd name="connsiteX6" fmla="*/ 4371 w 3041350"/>
              <a:gd name="connsiteY6" fmla="*/ 7620 h 2851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1350" h="2851617" extrusionOk="0">
                <a:moveTo>
                  <a:pt x="0" y="0"/>
                </a:moveTo>
                <a:lnTo>
                  <a:pt x="3041350" y="0"/>
                </a:lnTo>
                <a:lnTo>
                  <a:pt x="3041350" y="400555"/>
                </a:lnTo>
                <a:lnTo>
                  <a:pt x="1635782" y="2851617"/>
                </a:lnTo>
                <a:lnTo>
                  <a:pt x="809429" y="1411057"/>
                </a:lnTo>
                <a:lnTo>
                  <a:pt x="1619553" y="7620"/>
                </a:lnTo>
                <a:lnTo>
                  <a:pt x="4371" y="7620"/>
                </a:lnTo>
                <a:close/>
              </a:path>
            </a:pathLst>
          </a:custGeom>
          <a:gradFill>
            <a:gsLst>
              <a:gs pos="1000">
                <a:srgbClr val="DE2D23"/>
              </a:gs>
              <a:gs pos="100000">
                <a:srgbClr val="B41018"/>
              </a:gs>
            </a:gsLst>
            <a:lin ang="14400000" scaled="0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800339310" name="Полилиния: фигура 27"/>
          <p:cNvSpPr/>
          <p:nvPr/>
        </p:nvSpPr>
        <p:spPr bwMode="auto">
          <a:xfrm>
            <a:off x="8890454" y="2011560"/>
            <a:ext cx="3301547" cy="3266445"/>
          </a:xfrm>
          <a:custGeom>
            <a:avLst/>
            <a:gdLst>
              <a:gd name="connsiteX0" fmla="*/ 1886335 w 3301547"/>
              <a:gd name="connsiteY0" fmla="*/ 0 h 3266445"/>
              <a:gd name="connsiteX1" fmla="*/ 3301547 w 3301547"/>
              <a:gd name="connsiteY1" fmla="*/ 2451531 h 3266445"/>
              <a:gd name="connsiteX2" fmla="*/ 3301547 w 3301547"/>
              <a:gd name="connsiteY2" fmla="*/ 3266445 h 3266445"/>
              <a:gd name="connsiteX3" fmla="*/ 0 w 3301547"/>
              <a:gd name="connsiteY3" fmla="*/ 3266445 h 3266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547" h="3266445" extrusionOk="0">
                <a:moveTo>
                  <a:pt x="1886335" y="0"/>
                </a:moveTo>
                <a:lnTo>
                  <a:pt x="3301547" y="2451531"/>
                </a:lnTo>
                <a:lnTo>
                  <a:pt x="3301547" y="3266445"/>
                </a:lnTo>
                <a:lnTo>
                  <a:pt x="0" y="3266445"/>
                </a:lnTo>
                <a:close/>
              </a:path>
            </a:pathLst>
          </a:custGeom>
          <a:gradFill>
            <a:gsLst>
              <a:gs pos="44000">
                <a:srgbClr val="1C336C"/>
              </a:gs>
              <a:gs pos="100000">
                <a:srgbClr val="002060"/>
              </a:gs>
            </a:gsLst>
            <a:lin ang="3000000" scaled="0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67792865" name="Полилиния: фигура 17"/>
          <p:cNvSpPr/>
          <p:nvPr/>
        </p:nvSpPr>
        <p:spPr bwMode="auto">
          <a:xfrm>
            <a:off x="5886451" y="634560"/>
            <a:ext cx="4881871" cy="2789591"/>
          </a:xfrm>
          <a:custGeom>
            <a:avLst/>
            <a:gdLst>
              <a:gd name="connsiteX0" fmla="*/ 0 w 4881871"/>
              <a:gd name="connsiteY0" fmla="*/ 0 h 2789591"/>
              <a:gd name="connsiteX1" fmla="*/ 4881872 w 4881871"/>
              <a:gd name="connsiteY1" fmla="*/ 0 h 2789591"/>
              <a:gd name="connsiteX2" fmla="*/ 4881872 w 4881871"/>
              <a:gd name="connsiteY2" fmla="*/ 2789592 h 2789591"/>
              <a:gd name="connsiteX3" fmla="*/ 0 w 4881871"/>
              <a:gd name="connsiteY3" fmla="*/ 2789592 h 278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1871" h="2789591" extrusionOk="0">
                <a:moveTo>
                  <a:pt x="0" y="0"/>
                </a:moveTo>
                <a:lnTo>
                  <a:pt x="4881872" y="0"/>
                </a:lnTo>
                <a:lnTo>
                  <a:pt x="4881872" y="2789592"/>
                </a:lnTo>
                <a:lnTo>
                  <a:pt x="0" y="2789592"/>
                </a:lnTo>
                <a:close/>
              </a:path>
            </a:pathLst>
          </a:custGeom>
          <a:noFill/>
          <a:ln w="1726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123773912" name="Полилиния: фигура 20"/>
          <p:cNvSpPr/>
          <p:nvPr/>
        </p:nvSpPr>
        <p:spPr bwMode="auto">
          <a:xfrm>
            <a:off x="10451027" y="3055748"/>
            <a:ext cx="1740973" cy="3264667"/>
          </a:xfrm>
          <a:custGeom>
            <a:avLst/>
            <a:gdLst>
              <a:gd name="connsiteX0" fmla="*/ 942347 w 1740973"/>
              <a:gd name="connsiteY0" fmla="*/ 0 h 3264667"/>
              <a:gd name="connsiteX1" fmla="*/ 1740973 w 1740973"/>
              <a:gd name="connsiteY1" fmla="*/ 1382911 h 3264667"/>
              <a:gd name="connsiteX2" fmla="*/ 1740973 w 1740973"/>
              <a:gd name="connsiteY2" fmla="*/ 1881757 h 3264667"/>
              <a:gd name="connsiteX3" fmla="*/ 942347 w 1740973"/>
              <a:gd name="connsiteY3" fmla="*/ 3264667 h 3264667"/>
              <a:gd name="connsiteX4" fmla="*/ 0 w 1740973"/>
              <a:gd name="connsiteY4" fmla="*/ 1632334 h 326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973" h="3264667" extrusionOk="0">
                <a:moveTo>
                  <a:pt x="942347" y="0"/>
                </a:moveTo>
                <a:lnTo>
                  <a:pt x="1740973" y="1382911"/>
                </a:lnTo>
                <a:lnTo>
                  <a:pt x="1740973" y="1881757"/>
                </a:lnTo>
                <a:lnTo>
                  <a:pt x="942347" y="3264667"/>
                </a:lnTo>
                <a:lnTo>
                  <a:pt x="0" y="1632334"/>
                </a:lnTo>
                <a:close/>
              </a:path>
            </a:pathLst>
          </a:custGeom>
          <a:gradFill>
            <a:gsLst>
              <a:gs pos="0">
                <a:srgbClr val="DE2D23"/>
              </a:gs>
              <a:gs pos="100000">
                <a:srgbClr val="B41018"/>
              </a:gs>
            </a:gsLst>
            <a:path path="rect"/>
          </a:gradFill>
          <a:ln w="159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1528851661" name="Полилиния: фигура 18"/>
          <p:cNvSpPr/>
          <p:nvPr/>
        </p:nvSpPr>
        <p:spPr bwMode="auto">
          <a:xfrm>
            <a:off x="11393374" y="4902358"/>
            <a:ext cx="798626" cy="1418057"/>
          </a:xfrm>
          <a:custGeom>
            <a:avLst/>
            <a:gdLst>
              <a:gd name="connsiteX0" fmla="*/ 818923 w 818923"/>
              <a:gd name="connsiteY0" fmla="*/ 0 h 1418057"/>
              <a:gd name="connsiteX1" fmla="*/ 818923 w 818923"/>
              <a:gd name="connsiteY1" fmla="*/ 1418057 h 1418057"/>
              <a:gd name="connsiteX2" fmla="*/ 0 w 818923"/>
              <a:gd name="connsiteY2" fmla="*/ 1418057 h 141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8923" h="1418057" extrusionOk="0">
                <a:moveTo>
                  <a:pt x="818923" y="0"/>
                </a:moveTo>
                <a:lnTo>
                  <a:pt x="818923" y="1418057"/>
                </a:lnTo>
                <a:lnTo>
                  <a:pt x="0" y="1418057"/>
                </a:lnTo>
                <a:close/>
              </a:path>
            </a:pathLst>
          </a:custGeom>
          <a:gradFill>
            <a:gsLst>
              <a:gs pos="0">
                <a:srgbClr val="DE2D23"/>
              </a:gs>
              <a:gs pos="100000">
                <a:srgbClr val="B41018"/>
              </a:gs>
            </a:gsLst>
            <a:lin ang="2400000" scaled="0"/>
          </a:gradFill>
          <a:ln w="159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251400793" name="Полилиния: фигура 31"/>
          <p:cNvSpPr/>
          <p:nvPr/>
        </p:nvSpPr>
        <p:spPr bwMode="auto">
          <a:xfrm>
            <a:off x="11393374" y="6320417"/>
            <a:ext cx="798626" cy="537584"/>
          </a:xfrm>
          <a:custGeom>
            <a:avLst/>
            <a:gdLst>
              <a:gd name="connsiteX0" fmla="*/ 0 w 818923"/>
              <a:gd name="connsiteY0" fmla="*/ 0 h 557743"/>
              <a:gd name="connsiteX1" fmla="*/ 818923 w 818923"/>
              <a:gd name="connsiteY1" fmla="*/ 0 h 557743"/>
              <a:gd name="connsiteX2" fmla="*/ 818923 w 818923"/>
              <a:gd name="connsiteY2" fmla="*/ 557743 h 557743"/>
              <a:gd name="connsiteX3" fmla="*/ 322094 w 818923"/>
              <a:gd name="connsiteY3" fmla="*/ 557743 h 55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923" h="557743" extrusionOk="0">
                <a:moveTo>
                  <a:pt x="0" y="0"/>
                </a:moveTo>
                <a:lnTo>
                  <a:pt x="818923" y="0"/>
                </a:lnTo>
                <a:lnTo>
                  <a:pt x="818923" y="557743"/>
                </a:lnTo>
                <a:lnTo>
                  <a:pt x="322094" y="557743"/>
                </a:lnTo>
                <a:close/>
              </a:path>
            </a:pathLst>
          </a:custGeom>
          <a:gradFill>
            <a:gsLst>
              <a:gs pos="0">
                <a:srgbClr val="DE2D23"/>
              </a:gs>
              <a:gs pos="100000">
                <a:srgbClr val="B41018"/>
              </a:gs>
            </a:gsLst>
            <a:lin ang="20039365" scaled="1"/>
          </a:gradFill>
          <a:ln w="159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821650674" name="Заголовок 1"/>
          <p:cNvSpPr txBox="1"/>
          <p:nvPr/>
        </p:nvSpPr>
        <p:spPr bwMode="auto">
          <a:xfrm>
            <a:off x="499462" y="501924"/>
            <a:ext cx="8294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4800" kern="1200" dirty="0">
                <a:solidFill>
                  <a:srgbClr val="1B326C"/>
                </a:solidFill>
                <a:latin typeface="Coolvetica Rg" panose="020B0603030602020004" pitchFamily="34" charset="0"/>
              </a:rPr>
              <a:t>Присоединяйтесь </a:t>
            </a:r>
            <a:r>
              <a:rPr lang="en-US" sz="4800" kern="1200" dirty="0">
                <a:solidFill>
                  <a:srgbClr val="1B326C"/>
                </a:solidFill>
                <a:latin typeface="Coolvetica Rg" panose="020B0603030602020004" pitchFamily="34" charset="0"/>
              </a:rPr>
              <a:t/>
            </a:r>
            <a:br>
              <a:rPr lang="en-US" sz="4800" kern="1200" dirty="0">
                <a:solidFill>
                  <a:srgbClr val="1B326C"/>
                </a:solidFill>
                <a:latin typeface="Coolvetica Rg" panose="020B0603030602020004" pitchFamily="34" charset="0"/>
              </a:rPr>
            </a:br>
            <a:r>
              <a:rPr lang="ru-RU" sz="4800" kern="1200" dirty="0">
                <a:solidFill>
                  <a:srgbClr val="1B326C"/>
                </a:solidFill>
                <a:latin typeface="Coolvetica Rg" panose="020B0603030602020004" pitchFamily="34" charset="0"/>
              </a:rPr>
              <a:t>в телеграм-канал Таймлист</a:t>
            </a:r>
            <a:endParaRPr lang="ru-RU" sz="4800" kern="1200" dirty="0">
              <a:solidFill>
                <a:srgbClr val="1B326C"/>
              </a:solidFill>
              <a:latin typeface="Coolvetica Rg" panose="020B0603030602020004" pitchFamily="34" charset="0"/>
              <a:ea typeface="+mn-ea"/>
              <a:cs typeface="+mn-cs"/>
            </a:endParaRPr>
          </a:p>
        </p:txBody>
      </p:sp>
      <p:sp>
        <p:nvSpPr>
          <p:cNvPr id="2047356408" name="Скругленный прямоугольник 10"/>
          <p:cNvSpPr/>
          <p:nvPr/>
        </p:nvSpPr>
        <p:spPr bwMode="auto">
          <a:xfrm>
            <a:off x="7888082" y="2024140"/>
            <a:ext cx="4165756" cy="41120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67834080" name="Объект 2"/>
          <p:cNvSpPr txBox="1"/>
          <p:nvPr/>
        </p:nvSpPr>
        <p:spPr bwMode="auto">
          <a:xfrm>
            <a:off x="541912" y="2412136"/>
            <a:ext cx="7766726" cy="730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  <a:defRPr/>
            </a:pPr>
            <a:r>
              <a:rPr lang="ru-RU" sz="2400" dirty="0">
                <a:solidFill>
                  <a:srgbClr val="263676"/>
                </a:solidFill>
                <a:latin typeface="Coolvetica Rg" panose="020B0603030602020004" pitchFamily="34" charset="0"/>
              </a:rPr>
              <a:t>И получайте</a:t>
            </a:r>
            <a:r>
              <a:rPr lang="en-US" sz="2400" dirty="0">
                <a:solidFill>
                  <a:srgbClr val="263676"/>
                </a:solidFill>
                <a:latin typeface="Coolvetica Rg" panose="020B0603030602020004" pitchFamily="34" charset="0"/>
              </a:rPr>
              <a:t>:</a:t>
            </a:r>
            <a:endParaRPr sz="2400" kern="1200" dirty="0">
              <a:solidFill>
                <a:srgbClr val="263676"/>
              </a:solidFill>
              <a:latin typeface="Coolvetica Rg" panose="020B0603030602020004" pitchFamily="34" charset="0"/>
            </a:endParaRPr>
          </a:p>
        </p:txBody>
      </p:sp>
      <p:sp>
        <p:nvSpPr>
          <p:cNvPr id="1003268247" name="Содержимое 5"/>
          <p:cNvSpPr txBox="1"/>
          <p:nvPr/>
        </p:nvSpPr>
        <p:spPr bwMode="auto">
          <a:xfrm>
            <a:off x="363060" y="2697112"/>
            <a:ext cx="7610706" cy="3417788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/>
          <a:p>
            <a:pPr>
              <a:lnSpc>
                <a:spcPct val="130000"/>
              </a:lnSpc>
              <a:spcBef>
                <a:spcPts val="456"/>
              </a:spcBef>
              <a:spcAft>
                <a:spcPts val="1200"/>
              </a:spcAft>
              <a:buClr>
                <a:srgbClr val="C00000"/>
              </a:buClr>
              <a:buSzPct val="140000"/>
              <a:defRPr/>
            </a:pPr>
            <a:endParaRPr lang="ru-RU" dirty="0"/>
          </a:p>
          <a:p>
            <a:pPr marL="285750" indent="-285750">
              <a:lnSpc>
                <a:spcPct val="130000"/>
              </a:lnSpc>
              <a:spcBef>
                <a:spcPts val="456"/>
              </a:spcBef>
              <a:spcAft>
                <a:spcPts val="1200"/>
              </a:spcAft>
              <a:buClr>
                <a:srgbClr val="C00000"/>
              </a:buClr>
              <a:buSzPct val="140000"/>
              <a:buFont typeface="Manrope ExtraBold"/>
              <a:buChar char="&gt;"/>
              <a:defRPr/>
            </a:pPr>
            <a:r>
              <a:rPr lang="ru-RU" sz="2400" kern="1200" dirty="0">
                <a:solidFill>
                  <a:srgbClr val="C00000"/>
                </a:solidFill>
                <a:latin typeface="Coolvetica Rg" panose="020B0603030602020004" pitchFamily="34" charset="0"/>
              </a:rPr>
              <a:t>Обновления Таймлист </a:t>
            </a:r>
            <a:r>
              <a:rPr lang="ru-RU" sz="2400" kern="1200" dirty="0">
                <a:solidFill>
                  <a:srgbClr val="002060"/>
                </a:solidFill>
                <a:latin typeface="Coolvetica Rg" panose="020B0603030602020004" pitchFamily="34" charset="0"/>
              </a:rPr>
              <a:t>и анонсы мероприятий</a:t>
            </a:r>
          </a:p>
          <a:p>
            <a:pPr marL="285750" indent="-285750">
              <a:lnSpc>
                <a:spcPct val="130000"/>
              </a:lnSpc>
              <a:spcBef>
                <a:spcPts val="456"/>
              </a:spcBef>
              <a:spcAft>
                <a:spcPts val="1200"/>
              </a:spcAft>
              <a:buClr>
                <a:srgbClr val="C00000"/>
              </a:buClr>
              <a:buSzPct val="140000"/>
              <a:buFont typeface="Manrope ExtraBold"/>
              <a:buChar char="&gt;"/>
              <a:defRPr/>
            </a:pPr>
            <a:r>
              <a:rPr lang="ru-RU" sz="2400" kern="1200" dirty="0">
                <a:solidFill>
                  <a:srgbClr val="C00000"/>
                </a:solidFill>
                <a:latin typeface="Coolvetica Rg" panose="020B0603030602020004" pitchFamily="34" charset="0"/>
              </a:rPr>
              <a:t>Последний новости </a:t>
            </a:r>
            <a:r>
              <a:rPr lang="ru-RU" sz="2400" kern="1200" dirty="0">
                <a:solidFill>
                  <a:srgbClr val="002060"/>
                </a:solidFill>
                <a:latin typeface="Coolvetica Rg" panose="020B0603030602020004" pitchFamily="34" charset="0"/>
              </a:rPr>
              <a:t>из мира ИИ для бизнеса</a:t>
            </a:r>
          </a:p>
          <a:p>
            <a:pPr marL="285750" indent="-285750">
              <a:lnSpc>
                <a:spcPct val="130000"/>
              </a:lnSpc>
              <a:spcBef>
                <a:spcPts val="456"/>
              </a:spcBef>
              <a:spcAft>
                <a:spcPts val="1200"/>
              </a:spcAft>
              <a:buClr>
                <a:srgbClr val="C00000"/>
              </a:buClr>
              <a:buSzPct val="140000"/>
              <a:buFont typeface="Manrope ExtraBold"/>
              <a:buChar char="&gt;"/>
              <a:defRPr/>
            </a:pPr>
            <a:r>
              <a:rPr lang="ru-RU" sz="2400" dirty="0">
                <a:solidFill>
                  <a:srgbClr val="C00000"/>
                </a:solidFill>
                <a:latin typeface="Coolvetica Rg" panose="020B0603030602020004" pitchFamily="34" charset="0"/>
              </a:rPr>
              <a:t>Лайфхаки </a:t>
            </a:r>
            <a:r>
              <a:rPr lang="ru-RU" sz="2400" dirty="0">
                <a:solidFill>
                  <a:srgbClr val="002060"/>
                </a:solidFill>
                <a:latin typeface="Coolvetica Rg" panose="020B0603030602020004" pitchFamily="34" charset="0"/>
              </a:rPr>
              <a:t>по оптимизации работы с помощью ИИ</a:t>
            </a:r>
            <a:endParaRPr lang="ru-RU" sz="2400" kern="1200" dirty="0">
              <a:solidFill>
                <a:srgbClr val="002060"/>
              </a:solidFill>
              <a:latin typeface="Coolvetica Rg" panose="020B06030306020200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C4B0E21-E604-8150-E90A-33D92D620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7318" y="6419277"/>
            <a:ext cx="2050409" cy="248233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дизайн, графический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30C860D1-2E37-2EC2-6BEA-44B8F6BC1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12" t="4947" r="4370" b="3025"/>
          <a:stretch/>
        </p:blipFill>
        <p:spPr>
          <a:xfrm>
            <a:off x="8211067" y="2236523"/>
            <a:ext cx="3633431" cy="36656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559BF6-3D3C-B702-81CC-3EAB647CD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9B4B5E-3D04-5B97-3F11-E8101C68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5378DA2-E3BC-B0FE-8CE8-6F9AFFE148AA}"/>
              </a:ext>
            </a:extLst>
          </p:cNvPr>
          <p:cNvSpPr txBox="1">
            <a:spLocks/>
          </p:cNvSpPr>
          <p:nvPr/>
        </p:nvSpPr>
        <p:spPr>
          <a:xfrm>
            <a:off x="522248" y="2569168"/>
            <a:ext cx="1114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А что если нужно обеспечить</a:t>
            </a:r>
            <a:r>
              <a:rPr lang="ru-RU" sz="6000" dirty="0">
                <a:solidFill>
                  <a:srgbClr val="1C336C"/>
                </a:solidFill>
                <a:latin typeface="Coolvetica Rg" panose="020B0603030602020004" pitchFamily="34" charset="0"/>
              </a:rPr>
              <a:t> конфиденциальность данных</a:t>
            </a:r>
            <a:r>
              <a:rPr lang="en-US" sz="6000" dirty="0">
                <a:solidFill>
                  <a:srgbClr val="1C336C"/>
                </a:solidFill>
                <a:latin typeface="Coolvetica Rg" panose="020B0603030602020004" pitchFamily="34" charset="0"/>
              </a:rPr>
              <a:t>? 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C336C"/>
              </a:solidFill>
              <a:effectLst/>
              <a:uLnTx/>
              <a:uFillTx/>
              <a:latin typeface="Coolvetica Rg" panose="020B0603030602020004" pitchFamily="34" charset="0"/>
              <a:ea typeface="+mj-ea"/>
              <a:cs typeface="+mj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C078126-8E1A-0E6F-8D33-570E5C800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2" name="Рисунок 1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5CFA1B27-0C4C-78EF-AD1D-8AEF39CEC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881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B1EF39FA-7D11-4F37-1624-FD5CF15BD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60181-1423-4D39-BBBC-D4E921D494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5E56F73-D387-13AA-0EDB-5EBD3B5F981B}"/>
              </a:ext>
            </a:extLst>
          </p:cNvPr>
          <p:cNvSpPr txBox="1">
            <a:spLocks/>
          </p:cNvSpPr>
          <p:nvPr/>
        </p:nvSpPr>
        <p:spPr>
          <a:xfrm>
            <a:off x="187138" y="386089"/>
            <a:ext cx="9914163" cy="1309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Полная безопасность через закрытый контур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</a:b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(Архитектура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on-premise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)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lvetica Rg" panose="020B0603030602020004" pitchFamily="34" charset="0"/>
              <a:ea typeface="+mj-ea"/>
              <a:cs typeface="+mj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07F8CFB-592C-A004-D88C-5204E0CCE7E1}"/>
              </a:ext>
            </a:extLst>
          </p:cNvPr>
          <p:cNvSpPr/>
          <p:nvPr/>
        </p:nvSpPr>
        <p:spPr>
          <a:xfrm>
            <a:off x="0" y="6650451"/>
            <a:ext cx="12192000" cy="207549"/>
          </a:xfrm>
          <a:prstGeom prst="rect">
            <a:avLst/>
          </a:prstGeom>
          <a:solidFill>
            <a:srgbClr val="1C3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CD6C9FF-4CAD-5EDD-26C8-217ECB64D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4018" y="1766570"/>
            <a:ext cx="11203962" cy="373652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90A9F365-ABE3-D357-7A86-300DEF2BB968}"/>
              </a:ext>
            </a:extLst>
          </p:cNvPr>
          <p:cNvSpPr txBox="1">
            <a:spLocks/>
          </p:cNvSpPr>
          <p:nvPr/>
        </p:nvSpPr>
        <p:spPr>
          <a:xfrm>
            <a:off x="494019" y="5960210"/>
            <a:ext cx="8880906" cy="690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anrope semibold" pitchFamily="2" charset="0"/>
                <a:ea typeface="+mn-ea"/>
                <a:cs typeface="+mn-cs"/>
              </a:rPr>
              <a:t>Технические требования: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15E99"/>
                </a:solidFill>
                <a:effectLst/>
                <a:uLnTx/>
                <a:uFillTx/>
                <a:latin typeface="Manrope semibold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5E99"/>
                </a:solidFill>
                <a:effectLst/>
                <a:uLnTx/>
                <a:uFillTx/>
                <a:latin typeface="Manrope semibold" pitchFamily="2" charset="0"/>
                <a:ea typeface="+mn-ea"/>
                <a:cs typeface="+mn-cs"/>
              </a:rPr>
              <a:t>https://www.timelist.ru/on-premise/architecture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15E99"/>
              </a:solidFill>
              <a:effectLst/>
              <a:uLnTx/>
              <a:uFillTx/>
              <a:latin typeface="Manrope Ligh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634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E42A0F-2810-BC87-2716-5F258A5C3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3F70B6-678D-6F17-E04D-9BB8A9FB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F785936-DA5C-22F0-74DF-AC9C70FE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60181-1423-4D39-BBBC-D4E921D494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15D9EB86-FF31-0F51-E690-B42EFF06F3A5}"/>
              </a:ext>
            </a:extLst>
          </p:cNvPr>
          <p:cNvSpPr txBox="1">
            <a:spLocks/>
          </p:cNvSpPr>
          <p:nvPr/>
        </p:nvSpPr>
        <p:spPr>
          <a:xfrm>
            <a:off x="549377" y="347561"/>
            <a:ext cx="1114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1C336C"/>
                </a:solidFill>
                <a:latin typeface="Coolvetica Rg" panose="020B0603030602020004" pitchFamily="34" charset="0"/>
              </a:rPr>
              <a:t>Таймлист Энтерпрайз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lvetica Rg" panose="020B0603030602020004" pitchFamily="34" charset="0"/>
              <a:ea typeface="+mj-ea"/>
              <a:cs typeface="+mj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F0FB9F6-54BA-CF6B-2E7F-5D74094C5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FC2E01D9-75C5-30FE-6540-4F31F18A4C64}"/>
              </a:ext>
            </a:extLst>
          </p:cNvPr>
          <p:cNvSpPr txBox="1">
            <a:spLocks/>
          </p:cNvSpPr>
          <p:nvPr/>
        </p:nvSpPr>
        <p:spPr>
          <a:xfrm>
            <a:off x="549377" y="2037902"/>
            <a:ext cx="5761038" cy="3627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None/>
              <a:tabLst/>
              <a:defRPr/>
            </a:pPr>
            <a:r>
              <a:rPr lang="ru-RU" sz="2400" dirty="0">
                <a:solidFill>
                  <a:srgbClr val="292929"/>
                </a:solidFill>
                <a:latin typeface="Manrope Light" pitchFamily="2" charset="0"/>
              </a:rPr>
              <a:t>Искусственный интеллект для превращения записей встреч в стенограмму и автопротокол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None/>
              <a:tabLst/>
              <a:defRPr/>
            </a:pPr>
            <a:r>
              <a:rPr lang="ru-RU" sz="2400" dirty="0">
                <a:solidFill>
                  <a:srgbClr val="292929"/>
                </a:solidFill>
                <a:latin typeface="Manrope Light" pitchFamily="2" charset="0"/>
              </a:rPr>
              <a:t>Обработка аудиозаписей и хранение стенограмм в закрытом информационном контуре организации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EBABCDCA-D408-DAE3-333A-C8BDA1BBF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одежда, электроника, Электронная техн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4AB4FE5E-D371-BC9D-18BD-FC3A6E1AC1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8251" y="1583205"/>
            <a:ext cx="4595297" cy="442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7688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634F00-D78A-AD07-466D-E7D2A1EF5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92475B-9E21-E572-4F91-C49A2A08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6623920-032F-BCE6-F0F6-DDABB2AB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60181-1423-4D39-BBBC-D4E921D494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034DF43-35EA-2BC9-DE97-A0413ACC646A}"/>
              </a:ext>
            </a:extLst>
          </p:cNvPr>
          <p:cNvSpPr txBox="1">
            <a:spLocks/>
          </p:cNvSpPr>
          <p:nvPr/>
        </p:nvSpPr>
        <p:spPr>
          <a:xfrm>
            <a:off x="334963" y="369307"/>
            <a:ext cx="10017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Программно-аппаратный комплекс "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Таймлист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"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68C93AE-F9D0-B1CD-C7A5-AE4D692F2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8EE668B-FC1D-0B97-0A73-D8F9DC63F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8699" y="1354049"/>
            <a:ext cx="4204970" cy="461273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12686E-6794-3621-379B-3A593C8AF521}"/>
              </a:ext>
            </a:extLst>
          </p:cNvPr>
          <p:cNvSpPr txBox="1"/>
          <p:nvPr/>
        </p:nvSpPr>
        <p:spPr>
          <a:xfrm>
            <a:off x="633646" y="1939374"/>
            <a:ext cx="69090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181F"/>
              </a:buClr>
              <a:buSzTx/>
              <a:buFont typeface="Symbol" pitchFamily="2" charset="2"/>
              <a:buChar char="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Хотите сохранять встречи в стенограммах и резюме строго внутри компании?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181F"/>
              </a:buClr>
              <a:buSzTx/>
              <a:buFont typeface="Symbol" pitchFamily="2" charset="2"/>
              <a:buChar char="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181F"/>
              </a:buClr>
              <a:buSzTx/>
              <a:buFont typeface="Symbol" pitchFamily="2" charset="2"/>
              <a:buChar char="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Не хотите разбираться в закупке сложного ИТ-оборудования?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181F"/>
              </a:buClr>
              <a:buSzTx/>
              <a:buFont typeface="Symbol" pitchFamily="2" charset="2"/>
              <a:buChar char="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181F"/>
              </a:buClr>
              <a:buSzTx/>
              <a:buFont typeface="Symbol" pitchFamily="2" charset="2"/>
              <a:buChar char="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Хотите начать с небольшого пилота, а затем купить, если подойдет?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76020EF9-E99A-0A9C-9630-6BC352148E11}"/>
              </a:ext>
            </a:extLst>
          </p:cNvPr>
          <p:cNvSpPr txBox="1">
            <a:spLocks/>
          </p:cNvSpPr>
          <p:nvPr/>
        </p:nvSpPr>
        <p:spPr>
          <a:xfrm>
            <a:off x="709533" y="5064103"/>
            <a:ext cx="1114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Аренда с возможностью выкупа</a:t>
            </a:r>
          </a:p>
        </p:txBody>
      </p:sp>
      <p:pic>
        <p:nvPicPr>
          <p:cNvPr id="9" name="Рисунок 8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28DA4B5C-83CB-8178-93FC-29EAD60B63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7347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8E115F-25AF-942A-A66D-D3973B5B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C72E60-E549-0D1E-46CD-A875A5DD7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F0473BC4-FF4F-67FE-E843-61A1AD4EC6FE}"/>
              </a:ext>
            </a:extLst>
          </p:cNvPr>
          <p:cNvSpPr txBox="1">
            <a:spLocks/>
          </p:cNvSpPr>
          <p:nvPr/>
        </p:nvSpPr>
        <p:spPr>
          <a:xfrm>
            <a:off x="522248" y="2569168"/>
            <a:ext cx="1114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>
                <a:solidFill>
                  <a:srgbClr val="1C336C"/>
                </a:solidFill>
                <a:latin typeface="Coolvetica Rg" panose="020B0603030602020004" pitchFamily="34" charset="0"/>
              </a:rPr>
              <a:t>Кейсы использования ИИ </a:t>
            </a:r>
            <a:r>
              <a:rPr lang="ru-RU" sz="6000" dirty="0" err="1">
                <a:solidFill>
                  <a:srgbClr val="1C336C"/>
                </a:solidFill>
                <a:latin typeface="Coolvetica Rg" panose="020B0603030602020004" pitchFamily="34" charset="0"/>
              </a:rPr>
              <a:t>Таймлист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C336C"/>
              </a:solidFill>
              <a:effectLst/>
              <a:uLnTx/>
              <a:uFillTx/>
              <a:latin typeface="Coolvetica Rg" panose="020B0603030602020004" pitchFamily="34" charset="0"/>
              <a:ea typeface="+mj-ea"/>
              <a:cs typeface="+mj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9AF8ED6-F0EB-6D5B-5CBD-0D89444395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2" name="Рисунок 1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9D26BF3C-4785-6BF6-5202-64CFEA412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8762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AAE147-F78C-4029-592C-298970309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21ED55-78F7-1B04-6190-7CA13F4CA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D148F20-DC4A-E5FA-6303-522FAB36E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60181-1423-4D39-BBBC-D4E921D494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44C70D7-D041-DA8A-A8F9-98D8F13FCC38}"/>
              </a:ext>
            </a:extLst>
          </p:cNvPr>
          <p:cNvSpPr txBox="1">
            <a:spLocks/>
          </p:cNvSpPr>
          <p:nvPr/>
        </p:nvSpPr>
        <p:spPr>
          <a:xfrm>
            <a:off x="334962" y="369307"/>
            <a:ext cx="1114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Кейс внедрения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в РЖД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on-premise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135D76B-9F73-8194-E523-907D26B09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человек, снимок экрана, Веб-сай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8CABB9BE-6481-4B57-8544-375C270A79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983" b="23517"/>
          <a:stretch/>
        </p:blipFill>
        <p:spPr>
          <a:xfrm>
            <a:off x="2171598" y="1594156"/>
            <a:ext cx="7848804" cy="4577597"/>
          </a:xfrm>
          <a:prstGeom prst="rect">
            <a:avLst/>
          </a:prstGeom>
          <a:effectLst>
            <a:outerShdw blurRad="242555" dist="38100" dir="8100000" sx="103474" sy="103474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A628EA21-5107-5D3F-7F96-296A1197D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5072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93A3A0-F6DD-687E-2B83-C0C69D9C4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2CB5C48-A679-9E81-7810-4FD170C9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33EA6DC1-334A-4609-2E05-0F941641342D}"/>
              </a:ext>
            </a:extLst>
          </p:cNvPr>
          <p:cNvSpPr txBox="1">
            <a:spLocks/>
          </p:cNvSpPr>
          <p:nvPr/>
        </p:nvSpPr>
        <p:spPr>
          <a:xfrm>
            <a:off x="526826" y="1124155"/>
            <a:ext cx="3734931" cy="960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ru-RU" sz="1600" dirty="0">
                <a:solidFill>
                  <a:schemeClr val="accent3"/>
                </a:solidFill>
                <a:latin typeface="Manrope Bold" pitchFamily="2" charset="0"/>
              </a:rPr>
              <a:t>Выдержки из вебинара</a:t>
            </a:r>
            <a:r>
              <a:rPr lang="en-US" sz="1600" dirty="0">
                <a:solidFill>
                  <a:schemeClr val="accent3"/>
                </a:solidFill>
                <a:latin typeface="Manrope Bold" pitchFamily="2" charset="0"/>
              </a:rPr>
              <a:t/>
            </a:r>
            <a:br>
              <a:rPr lang="en-US" sz="1600" dirty="0">
                <a:solidFill>
                  <a:schemeClr val="accent3"/>
                </a:solidFill>
                <a:latin typeface="Manrope Bold" pitchFamily="2" charset="0"/>
              </a:rPr>
            </a:br>
            <a:r>
              <a:rPr lang="ru-RU" sz="1600" dirty="0">
                <a:solidFill>
                  <a:schemeClr val="accent3"/>
                </a:solidFill>
                <a:latin typeface="Manrope Bold" pitchFamily="2" charset="0"/>
              </a:rPr>
              <a:t>с Максимом Константиновым,</a:t>
            </a:r>
            <a:r>
              <a:rPr lang="en-US" sz="1600" dirty="0">
                <a:solidFill>
                  <a:schemeClr val="accent3"/>
                </a:solidFill>
                <a:latin typeface="Manrope Bold" pitchFamily="2" charset="0"/>
              </a:rPr>
              <a:t/>
            </a:r>
            <a:br>
              <a:rPr lang="en-US" sz="1600" dirty="0">
                <a:solidFill>
                  <a:schemeClr val="accent3"/>
                </a:solidFill>
                <a:latin typeface="Manrope Bold" pitchFamily="2" charset="0"/>
              </a:rPr>
            </a:br>
            <a:r>
              <a:rPr lang="ru-RU" sz="1600" dirty="0">
                <a:solidFill>
                  <a:schemeClr val="accent3"/>
                </a:solidFill>
                <a:latin typeface="Manrope Bold" pitchFamily="2" charset="0"/>
              </a:rPr>
              <a:t>руководителем ИТ-отдела</a:t>
            </a:r>
            <a:endParaRPr lang="ru-RU" sz="1400" dirty="0">
              <a:solidFill>
                <a:schemeClr val="accent3"/>
              </a:solidFill>
              <a:latin typeface="Manrope Bold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06E5247-FCA4-9DC1-EE74-F864B53B55FA}"/>
              </a:ext>
            </a:extLst>
          </p:cNvPr>
          <p:cNvSpPr/>
          <p:nvPr/>
        </p:nvSpPr>
        <p:spPr>
          <a:xfrm>
            <a:off x="7219507" y="0"/>
            <a:ext cx="4972492" cy="6858000"/>
          </a:xfrm>
          <a:prstGeom prst="rect">
            <a:avLst/>
          </a:prstGeom>
          <a:solidFill>
            <a:srgbClr val="1C33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A05836B-851D-6606-6BF3-45E68F3C1EDB}"/>
              </a:ext>
            </a:extLst>
          </p:cNvPr>
          <p:cNvSpPr txBox="1">
            <a:spLocks/>
          </p:cNvSpPr>
          <p:nvPr/>
        </p:nvSpPr>
        <p:spPr>
          <a:xfrm>
            <a:off x="481927" y="334719"/>
            <a:ext cx="6854537" cy="784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900" dirty="0">
                <a:solidFill>
                  <a:srgbClr val="1C336C"/>
                </a:solidFill>
                <a:latin typeface="Coolvetica Rg" panose="020B0603030602020004" pitchFamily="34" charset="0"/>
              </a:rPr>
              <a:t>Кейс Фрукты Старого Крыма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1AC32D4-DC81-B584-0E21-2C5DF6C59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58" r="24235" b="19158"/>
          <a:stretch/>
        </p:blipFill>
        <p:spPr>
          <a:xfrm>
            <a:off x="7410160" y="0"/>
            <a:ext cx="478184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A15687-ACD8-2BB6-D4B7-67C342D69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1230" y="1238431"/>
            <a:ext cx="848261" cy="8465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8C2D1E-FCEA-F74F-4736-717ABBD60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0860" y="1364215"/>
            <a:ext cx="1443604" cy="655827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3E532F20-D9C2-FB10-E7CF-E02EEB54DC3F}"/>
              </a:ext>
            </a:extLst>
          </p:cNvPr>
          <p:cNvSpPr txBox="1">
            <a:spLocks/>
          </p:cNvSpPr>
          <p:nvPr/>
        </p:nvSpPr>
        <p:spPr>
          <a:xfrm>
            <a:off x="492636" y="2478687"/>
            <a:ext cx="6148871" cy="2840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>
                <a:latin typeface="Manrope Light" pitchFamily="2" charset="0"/>
              </a:rPr>
              <a:t>С </a:t>
            </a:r>
            <a:r>
              <a:rPr lang="ru-RU" sz="1600" b="1" dirty="0" err="1">
                <a:latin typeface="Manrope Light" pitchFamily="2" charset="0"/>
              </a:rPr>
              <a:t>Таймлистом</a:t>
            </a:r>
            <a:r>
              <a:rPr lang="en-US" sz="1600" b="1" dirty="0">
                <a:latin typeface="Manrope Light" pitchFamily="2" charset="0"/>
              </a:rPr>
              <a:t>:</a:t>
            </a:r>
            <a:endParaRPr lang="ru-RU" sz="1600" b="1" dirty="0">
              <a:latin typeface="Manrope Light" pitchFamily="2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b="1" dirty="0">
                <a:latin typeface="Manrope Light" pitchFamily="2" charset="0"/>
              </a:rPr>
              <a:t>Точность и полнота: </a:t>
            </a:r>
            <a:r>
              <a:rPr lang="ru-RU" sz="1600" dirty="0">
                <a:latin typeface="Manrope Light" pitchFamily="2" charset="0"/>
              </a:rPr>
              <a:t>Исключается человеческий фактор, что снижает вероятность ошибок и упущений, обеспечивая более полное и точное протоколирование.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b="1" dirty="0">
                <a:latin typeface="Manrope Light" pitchFamily="2" charset="0"/>
              </a:rPr>
              <a:t>Объективность: </a:t>
            </a:r>
            <a:r>
              <a:rPr lang="ru-RU" sz="1600" dirty="0">
                <a:latin typeface="Manrope Light" pitchFamily="2" charset="0"/>
              </a:rPr>
              <a:t>ИИ фиксирует информацию без субъективной интерпретации, сохраняя нейтральность и точность данных.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600" b="1" dirty="0">
                <a:latin typeface="Manrope Light" pitchFamily="2" charset="0"/>
              </a:rPr>
              <a:t>Интеграция с другими системами: </a:t>
            </a:r>
            <a:r>
              <a:rPr lang="ru-RU" sz="1600" dirty="0">
                <a:latin typeface="Manrope Light" pitchFamily="2" charset="0"/>
              </a:rPr>
              <a:t>Протоколы, созданные ИИ, могут быть легко интегрированы с другими цифровыми инструментами и платформами для дальнейшей обработки и использования (1С Документооборот).</a:t>
            </a:r>
          </a:p>
          <a:p>
            <a:pPr>
              <a:spcBef>
                <a:spcPts val="0"/>
              </a:spcBef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E0A595C3-D249-1330-2AE4-93E65AE0A9B4}"/>
              </a:ext>
            </a:extLst>
          </p:cNvPr>
          <p:cNvSpPr txBox="1">
            <a:spLocks/>
          </p:cNvSpPr>
          <p:nvPr/>
        </p:nvSpPr>
        <p:spPr>
          <a:xfrm>
            <a:off x="342900" y="5437964"/>
            <a:ext cx="6549669" cy="12124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dirty="0">
                <a:latin typeface="Manrope Light" pitchFamily="2" charset="0"/>
              </a:rPr>
              <a:t>Объем 4 совещания в неделю по 45 минут</a:t>
            </a:r>
            <a:r>
              <a:rPr lang="en-US" sz="1600" dirty="0">
                <a:latin typeface="Manrope Light" pitchFamily="2" charset="0"/>
              </a:rPr>
              <a:t>:</a:t>
            </a:r>
            <a:br>
              <a:rPr lang="en-US" sz="1600" dirty="0">
                <a:latin typeface="Manrope Light" pitchFamily="2" charset="0"/>
              </a:rPr>
            </a:br>
            <a:r>
              <a:rPr lang="ru-RU" sz="1600" b="1" dirty="0">
                <a:latin typeface="Manrope Light" pitchFamily="2" charset="0"/>
              </a:rPr>
              <a:t>Раньше</a:t>
            </a:r>
            <a:r>
              <a:rPr lang="en-US" sz="1600" b="1" dirty="0">
                <a:latin typeface="Manrope Light" pitchFamily="2" charset="0"/>
              </a:rPr>
              <a:t>: </a:t>
            </a:r>
            <a:r>
              <a:rPr lang="ru-RU" sz="1600" dirty="0" smtClean="0">
                <a:latin typeface="Manrope Light" pitchFamily="2" charset="0"/>
              </a:rPr>
              <a:t>С </a:t>
            </a:r>
            <a:r>
              <a:rPr lang="ru-RU" sz="1600" dirty="0">
                <a:latin typeface="Manrope Light" pitchFamily="2" charset="0"/>
              </a:rPr>
              <a:t>учетом «переслушивания</a:t>
            </a:r>
            <a:r>
              <a:rPr lang="ru-RU" sz="1600" dirty="0" smtClean="0">
                <a:latin typeface="Manrope Light" pitchFamily="2" charset="0"/>
              </a:rPr>
              <a:t>» </a:t>
            </a:r>
            <a:r>
              <a:rPr lang="ru-RU" sz="1600" dirty="0">
                <a:latin typeface="Manrope Light" pitchFamily="2" charset="0"/>
              </a:rPr>
              <a:t>затраты на обработку 4х совещаний = 3 часа.</a:t>
            </a:r>
            <a:endParaRPr lang="en-US" sz="1600" dirty="0">
              <a:latin typeface="Manrope Light" pitchFamily="2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>
                <a:latin typeface="Manrope Light" pitchFamily="2" charset="0"/>
              </a:rPr>
              <a:t>Сегодня: </a:t>
            </a:r>
            <a:r>
              <a:rPr lang="ru-RU" sz="1600" dirty="0">
                <a:latin typeface="Manrope Light" pitchFamily="2" charset="0"/>
              </a:rPr>
              <a:t>С учетом Таймлиста затраты на обработку 4х совещаний – </a:t>
            </a:r>
            <a:r>
              <a:rPr lang="ru-RU" sz="1600" dirty="0" smtClean="0">
                <a:latin typeface="Manrope Light" pitchFamily="2" charset="0"/>
              </a:rPr>
              <a:t>          1 </a:t>
            </a:r>
            <a:r>
              <a:rPr lang="ru-RU" sz="1600" dirty="0">
                <a:latin typeface="Manrope Light" pitchFamily="2" charset="0"/>
              </a:rPr>
              <a:t>час</a:t>
            </a:r>
          </a:p>
        </p:txBody>
      </p:sp>
    </p:spTree>
    <p:extLst>
      <p:ext uri="{BB962C8B-B14F-4D97-AF65-F5344CB8AC3E}">
        <p14:creationId xmlns:p14="http://schemas.microsoft.com/office/powerpoint/2010/main" xmlns="" val="1983410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D4332EC-90C9-A854-21AF-8CA0A58A8140}"/>
              </a:ext>
            </a:extLst>
          </p:cNvPr>
          <p:cNvSpPr/>
          <p:nvPr/>
        </p:nvSpPr>
        <p:spPr>
          <a:xfrm>
            <a:off x="8256794" y="0"/>
            <a:ext cx="3935205" cy="6858000"/>
          </a:xfrm>
          <a:prstGeom prst="rect">
            <a:avLst/>
          </a:prstGeom>
          <a:solidFill>
            <a:srgbClr val="1C33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Хорда 15">
            <a:extLst>
              <a:ext uri="{FF2B5EF4-FFF2-40B4-BE49-F238E27FC236}">
                <a16:creationId xmlns:a16="http://schemas.microsoft.com/office/drawing/2014/main" xmlns="" id="{23E1B9F9-64BA-4A76-E315-629FDF59D9C7}"/>
              </a:ext>
            </a:extLst>
          </p:cNvPr>
          <p:cNvSpPr/>
          <p:nvPr/>
        </p:nvSpPr>
        <p:spPr>
          <a:xfrm rot="5400000">
            <a:off x="5480718" y="8932"/>
            <a:ext cx="7989083" cy="6840135"/>
          </a:xfrm>
          <a:prstGeom prst="chord">
            <a:avLst>
              <a:gd name="adj1" fmla="val 16546685"/>
              <a:gd name="adj2" fmla="val 16445316"/>
            </a:avLst>
          </a:prstGeom>
          <a:solidFill>
            <a:srgbClr val="1C3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750AC9-7913-ABAA-2C57-43CD3B6C2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827" y="632041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84E1D32-F6F4-432F-A4C6-6AEBDA45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60181-1423-4D39-BBBC-D4E921D494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98452A94-1194-F9B2-30B8-03B88FBE5D0E}"/>
              </a:ext>
            </a:extLst>
          </p:cNvPr>
          <p:cNvSpPr txBox="1">
            <a:spLocks/>
          </p:cNvSpPr>
          <p:nvPr/>
        </p:nvSpPr>
        <p:spPr>
          <a:xfrm>
            <a:off x="526827" y="691039"/>
            <a:ext cx="10323736" cy="734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rgbClr val="1C336C"/>
                </a:solidFill>
                <a:latin typeface="Coolvetica Rg" panose="020B0603030602020004" pitchFamily="34" charset="0"/>
              </a:rPr>
              <a:t>Решение -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Таймлист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1C336C"/>
              </a:solidFill>
              <a:effectLst/>
              <a:uLnTx/>
              <a:uFillTx/>
              <a:latin typeface="Coolvetica Rg" panose="020B0603030602020004" pitchFamily="34" charset="0"/>
              <a:ea typeface="+mj-ea"/>
              <a:cs typeface="+mj-cs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3867E559-C3BE-5155-52F6-C64FEE63B64D}"/>
              </a:ext>
            </a:extLst>
          </p:cNvPr>
          <p:cNvSpPr txBox="1">
            <a:spLocks/>
          </p:cNvSpPr>
          <p:nvPr/>
        </p:nvSpPr>
        <p:spPr>
          <a:xfrm>
            <a:off x="526827" y="1700212"/>
            <a:ext cx="5935157" cy="1839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semibold" pitchFamily="2" charset="0"/>
                <a:ea typeface="+mn-ea"/>
                <a:cs typeface="+mn-cs"/>
              </a:rPr>
              <a:t>Таймлист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– ИТ-сервис на основе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искусственного интеллекта, помогающий создавать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из аудиозаписей встреч, совещаний, интервью, переговоров два важнейших документа: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0E9F2CE9-30D4-0DF8-0E3C-2BBE68AF00B3}"/>
              </a:ext>
            </a:extLst>
          </p:cNvPr>
          <p:cNvSpPr txBox="1">
            <a:spLocks/>
          </p:cNvSpPr>
          <p:nvPr/>
        </p:nvSpPr>
        <p:spPr>
          <a:xfrm>
            <a:off x="935632" y="3395614"/>
            <a:ext cx="4738421" cy="290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semibold" pitchFamily="2" charset="0"/>
                <a:ea typeface="+mn-ea"/>
                <a:cs typeface="+mn-cs"/>
              </a:rPr>
              <a:t>Стенограмма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E13DE68A-387D-6D09-FD64-56273F5FCA9D}"/>
              </a:ext>
            </a:extLst>
          </p:cNvPr>
          <p:cNvGrpSpPr/>
          <p:nvPr/>
        </p:nvGrpSpPr>
        <p:grpSpPr>
          <a:xfrm>
            <a:off x="5823779" y="1282"/>
            <a:ext cx="4230512" cy="6861423"/>
            <a:chOff x="7961489" y="-3422"/>
            <a:chExt cx="4230512" cy="6861423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D3E02AF6-9520-C7F5-FE94-2631636F53EF}"/>
                </a:ext>
              </a:extLst>
            </p:cNvPr>
            <p:cNvSpPr/>
            <p:nvPr/>
          </p:nvSpPr>
          <p:spPr>
            <a:xfrm>
              <a:off x="10451027" y="3055748"/>
              <a:ext cx="1740973" cy="3264667"/>
            </a:xfrm>
            <a:custGeom>
              <a:avLst/>
              <a:gdLst>
                <a:gd name="connsiteX0" fmla="*/ 942347 w 1740973"/>
                <a:gd name="connsiteY0" fmla="*/ 0 h 3264667"/>
                <a:gd name="connsiteX1" fmla="*/ 1740973 w 1740973"/>
                <a:gd name="connsiteY1" fmla="*/ 1382911 h 3264667"/>
                <a:gd name="connsiteX2" fmla="*/ 1740973 w 1740973"/>
                <a:gd name="connsiteY2" fmla="*/ 1881757 h 3264667"/>
                <a:gd name="connsiteX3" fmla="*/ 942347 w 1740973"/>
                <a:gd name="connsiteY3" fmla="*/ 3264667 h 3264667"/>
                <a:gd name="connsiteX4" fmla="*/ 0 w 1740973"/>
                <a:gd name="connsiteY4" fmla="*/ 1632334 h 326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973" h="3264667">
                  <a:moveTo>
                    <a:pt x="942347" y="0"/>
                  </a:moveTo>
                  <a:lnTo>
                    <a:pt x="1740973" y="1382911"/>
                  </a:lnTo>
                  <a:lnTo>
                    <a:pt x="1740973" y="1881757"/>
                  </a:lnTo>
                  <a:lnTo>
                    <a:pt x="942347" y="3264667"/>
                  </a:lnTo>
                  <a:lnTo>
                    <a:pt x="0" y="16323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E2D23"/>
                </a:gs>
                <a:gs pos="100000">
                  <a:srgbClr val="B41018"/>
                </a:gs>
              </a:gsLst>
              <a:path path="rect">
                <a:fillToRect l="100000" t="100000"/>
              </a:path>
              <a:tileRect r="-100000" b="-100000"/>
            </a:gradFill>
            <a:ln w="1598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xmlns="" id="{413A9A2D-393C-2AAE-CC88-F74F9D76CBBC}"/>
                </a:ext>
              </a:extLst>
            </p:cNvPr>
            <p:cNvSpPr/>
            <p:nvPr/>
          </p:nvSpPr>
          <p:spPr>
            <a:xfrm>
              <a:off x="11393374" y="4902358"/>
              <a:ext cx="798626" cy="1418057"/>
            </a:xfrm>
            <a:custGeom>
              <a:avLst/>
              <a:gdLst>
                <a:gd name="connsiteX0" fmla="*/ 818923 w 818923"/>
                <a:gd name="connsiteY0" fmla="*/ 0 h 1418057"/>
                <a:gd name="connsiteX1" fmla="*/ 818923 w 818923"/>
                <a:gd name="connsiteY1" fmla="*/ 1418057 h 1418057"/>
                <a:gd name="connsiteX2" fmla="*/ 0 w 818923"/>
                <a:gd name="connsiteY2" fmla="*/ 1418057 h 141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923" h="1418057">
                  <a:moveTo>
                    <a:pt x="818923" y="0"/>
                  </a:moveTo>
                  <a:lnTo>
                    <a:pt x="818923" y="1418057"/>
                  </a:lnTo>
                  <a:lnTo>
                    <a:pt x="0" y="1418057"/>
                  </a:lnTo>
                  <a:close/>
                </a:path>
              </a:pathLst>
            </a:custGeom>
            <a:gradFill>
              <a:gsLst>
                <a:gs pos="0">
                  <a:srgbClr val="DE2D23"/>
                </a:gs>
                <a:gs pos="100000">
                  <a:srgbClr val="B41018"/>
                </a:gs>
              </a:gsLst>
              <a:lin ang="2400000" scaled="0"/>
            </a:gradFill>
            <a:ln w="1598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xmlns="" id="{0F6350E8-B58A-8988-900F-D6F693F4977C}"/>
                </a:ext>
              </a:extLst>
            </p:cNvPr>
            <p:cNvSpPr/>
            <p:nvPr/>
          </p:nvSpPr>
          <p:spPr>
            <a:xfrm>
              <a:off x="11393374" y="6320417"/>
              <a:ext cx="798626" cy="537584"/>
            </a:xfrm>
            <a:custGeom>
              <a:avLst/>
              <a:gdLst>
                <a:gd name="connsiteX0" fmla="*/ 0 w 818923"/>
                <a:gd name="connsiteY0" fmla="*/ 0 h 557743"/>
                <a:gd name="connsiteX1" fmla="*/ 818923 w 818923"/>
                <a:gd name="connsiteY1" fmla="*/ 0 h 557743"/>
                <a:gd name="connsiteX2" fmla="*/ 818923 w 818923"/>
                <a:gd name="connsiteY2" fmla="*/ 557743 h 557743"/>
                <a:gd name="connsiteX3" fmla="*/ 322094 w 818923"/>
                <a:gd name="connsiteY3" fmla="*/ 557743 h 55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923" h="557743">
                  <a:moveTo>
                    <a:pt x="0" y="0"/>
                  </a:moveTo>
                  <a:lnTo>
                    <a:pt x="818923" y="0"/>
                  </a:lnTo>
                  <a:lnTo>
                    <a:pt x="818923" y="557743"/>
                  </a:lnTo>
                  <a:lnTo>
                    <a:pt x="322094" y="557743"/>
                  </a:lnTo>
                  <a:close/>
                </a:path>
              </a:pathLst>
            </a:custGeom>
            <a:gradFill>
              <a:gsLst>
                <a:gs pos="0">
                  <a:srgbClr val="DE2D23"/>
                </a:gs>
                <a:gs pos="100000">
                  <a:srgbClr val="B41018"/>
                </a:gs>
              </a:gsLst>
              <a:lin ang="20039365" scaled="1"/>
            </a:gradFill>
            <a:ln w="1598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xmlns="" id="{BE5C5B9D-D6F2-3059-7265-D5D94F81D65E}"/>
                </a:ext>
              </a:extLst>
            </p:cNvPr>
            <p:cNvSpPr/>
            <p:nvPr/>
          </p:nvSpPr>
          <p:spPr>
            <a:xfrm>
              <a:off x="9150649" y="-3422"/>
              <a:ext cx="3041350" cy="2014984"/>
            </a:xfrm>
            <a:custGeom>
              <a:avLst/>
              <a:gdLst>
                <a:gd name="connsiteX0" fmla="*/ 1163646 w 3069271"/>
                <a:gd name="connsiteY0" fmla="*/ 0 h 2014984"/>
                <a:gd name="connsiteX1" fmla="*/ 2129798 w 3069271"/>
                <a:gd name="connsiteY1" fmla="*/ 0 h 2014984"/>
                <a:gd name="connsiteX2" fmla="*/ 3069271 w 3069271"/>
                <a:gd name="connsiteY2" fmla="*/ 1627315 h 2014984"/>
                <a:gd name="connsiteX3" fmla="*/ 3069271 w 3069271"/>
                <a:gd name="connsiteY3" fmla="*/ 2014984 h 2014984"/>
                <a:gd name="connsiteX4" fmla="*/ 0 w 3069271"/>
                <a:gd name="connsiteY4" fmla="*/ 2014984 h 201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9271" h="2014984">
                  <a:moveTo>
                    <a:pt x="1163646" y="0"/>
                  </a:moveTo>
                  <a:lnTo>
                    <a:pt x="2129798" y="0"/>
                  </a:lnTo>
                  <a:lnTo>
                    <a:pt x="3069271" y="1627315"/>
                  </a:lnTo>
                  <a:lnTo>
                    <a:pt x="3069271" y="2014984"/>
                  </a:lnTo>
                  <a:lnTo>
                    <a:pt x="0" y="20149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E2D23"/>
                </a:gs>
                <a:gs pos="100000">
                  <a:srgbClr val="B41018"/>
                </a:gs>
              </a:gsLst>
              <a:path path="rect">
                <a:fillToRect l="100000" t="100000"/>
              </a:path>
              <a:tileRect r="-100000" b="-100000"/>
            </a:gradFill>
            <a:ln w="1726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xmlns="" id="{DF7CDC66-7D81-0372-C290-6B5BF027E45F}"/>
                </a:ext>
              </a:extLst>
            </p:cNvPr>
            <p:cNvSpPr/>
            <p:nvPr/>
          </p:nvSpPr>
          <p:spPr>
            <a:xfrm>
              <a:off x="9150651" y="2011560"/>
              <a:ext cx="3041350" cy="2851617"/>
            </a:xfrm>
            <a:custGeom>
              <a:avLst/>
              <a:gdLst>
                <a:gd name="connsiteX0" fmla="*/ 0 w 3041350"/>
                <a:gd name="connsiteY0" fmla="*/ 0 h 2851617"/>
                <a:gd name="connsiteX1" fmla="*/ 3041350 w 3041350"/>
                <a:gd name="connsiteY1" fmla="*/ 0 h 2851617"/>
                <a:gd name="connsiteX2" fmla="*/ 3041350 w 3041350"/>
                <a:gd name="connsiteY2" fmla="*/ 400555 h 2851617"/>
                <a:gd name="connsiteX3" fmla="*/ 1635782 w 3041350"/>
                <a:gd name="connsiteY3" fmla="*/ 2851617 h 2851617"/>
                <a:gd name="connsiteX4" fmla="*/ 809429 w 3041350"/>
                <a:gd name="connsiteY4" fmla="*/ 1411057 h 2851617"/>
                <a:gd name="connsiteX5" fmla="*/ 1619553 w 3041350"/>
                <a:gd name="connsiteY5" fmla="*/ 7620 h 2851617"/>
                <a:gd name="connsiteX6" fmla="*/ 4371 w 3041350"/>
                <a:gd name="connsiteY6" fmla="*/ 7620 h 2851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350" h="2851617">
                  <a:moveTo>
                    <a:pt x="0" y="0"/>
                  </a:moveTo>
                  <a:lnTo>
                    <a:pt x="3041350" y="0"/>
                  </a:lnTo>
                  <a:lnTo>
                    <a:pt x="3041350" y="400555"/>
                  </a:lnTo>
                  <a:lnTo>
                    <a:pt x="1635782" y="2851617"/>
                  </a:lnTo>
                  <a:lnTo>
                    <a:pt x="809429" y="1411057"/>
                  </a:lnTo>
                  <a:lnTo>
                    <a:pt x="1619553" y="7620"/>
                  </a:lnTo>
                  <a:lnTo>
                    <a:pt x="4371" y="7620"/>
                  </a:lnTo>
                  <a:close/>
                </a:path>
              </a:pathLst>
            </a:custGeom>
            <a:gradFill>
              <a:gsLst>
                <a:gs pos="1000">
                  <a:srgbClr val="DE2D23"/>
                </a:gs>
                <a:gs pos="100000">
                  <a:srgbClr val="B41018"/>
                </a:gs>
              </a:gsLst>
              <a:lin ang="14400000" scaled="0"/>
            </a:gradFill>
            <a:ln w="1726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xmlns="" id="{65023F92-5B4C-F35F-4F96-A7A6278B678A}"/>
                </a:ext>
              </a:extLst>
            </p:cNvPr>
            <p:cNvSpPr/>
            <p:nvPr/>
          </p:nvSpPr>
          <p:spPr>
            <a:xfrm>
              <a:off x="7961489" y="0"/>
              <a:ext cx="2378319" cy="2011560"/>
            </a:xfrm>
            <a:custGeom>
              <a:avLst/>
              <a:gdLst>
                <a:gd name="connsiteX0" fmla="*/ 0 w 2378319"/>
                <a:gd name="connsiteY0" fmla="*/ 0 h 2059489"/>
                <a:gd name="connsiteX1" fmla="*/ 2378319 w 2378319"/>
                <a:gd name="connsiteY1" fmla="*/ 0 h 2059489"/>
                <a:gd name="connsiteX2" fmla="*/ 1188972 w 2378319"/>
                <a:gd name="connsiteY2" fmla="*/ 2059489 h 205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8319" h="2059489">
                  <a:moveTo>
                    <a:pt x="0" y="0"/>
                  </a:moveTo>
                  <a:lnTo>
                    <a:pt x="2378319" y="0"/>
                  </a:lnTo>
                  <a:lnTo>
                    <a:pt x="1188972" y="205948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E2D23"/>
                </a:gs>
                <a:gs pos="100000">
                  <a:srgbClr val="B41018"/>
                </a:gs>
              </a:gsLst>
              <a:path path="rect">
                <a:fillToRect l="100000" t="100000"/>
              </a:path>
              <a:tileRect r="-100000" b="-100000"/>
            </a:gradFill>
            <a:ln w="1726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24DE9800-22CC-95DA-EF91-1AADB87CA04B}"/>
              </a:ext>
            </a:extLst>
          </p:cNvPr>
          <p:cNvSpPr txBox="1">
            <a:spLocks/>
          </p:cNvSpPr>
          <p:nvPr/>
        </p:nvSpPr>
        <p:spPr>
          <a:xfrm>
            <a:off x="935632" y="3930388"/>
            <a:ext cx="4738421" cy="122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semibold" pitchFamily="2" charset="0"/>
                <a:ea typeface="+mn-ea"/>
                <a:cs typeface="+mn-cs"/>
              </a:rPr>
              <a:t>Автопротокол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Краткое резюме основных моментов стенограммы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4D0E5106-237F-88E5-7D65-B35614469EE0}"/>
              </a:ext>
            </a:extLst>
          </p:cNvPr>
          <p:cNvSpPr/>
          <p:nvPr/>
        </p:nvSpPr>
        <p:spPr>
          <a:xfrm>
            <a:off x="686086" y="3457717"/>
            <a:ext cx="158563" cy="1585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336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660DFD8F-FC47-8822-90E7-8A6F50C313E1}"/>
              </a:ext>
            </a:extLst>
          </p:cNvPr>
          <p:cNvSpPr/>
          <p:nvPr/>
        </p:nvSpPr>
        <p:spPr>
          <a:xfrm>
            <a:off x="686085" y="4098400"/>
            <a:ext cx="158563" cy="1585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1C336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xmlns="" id="{0A70DB06-726C-01D7-5CFC-E664AEA8C378}"/>
              </a:ext>
            </a:extLst>
          </p:cNvPr>
          <p:cNvSpPr/>
          <p:nvPr/>
        </p:nvSpPr>
        <p:spPr>
          <a:xfrm>
            <a:off x="8994461" y="3459291"/>
            <a:ext cx="3205060" cy="2014984"/>
          </a:xfrm>
          <a:custGeom>
            <a:avLst/>
            <a:gdLst>
              <a:gd name="connsiteX0" fmla="*/ 1163646 w 3069271"/>
              <a:gd name="connsiteY0" fmla="*/ 0 h 2014984"/>
              <a:gd name="connsiteX1" fmla="*/ 2129798 w 3069271"/>
              <a:gd name="connsiteY1" fmla="*/ 0 h 2014984"/>
              <a:gd name="connsiteX2" fmla="*/ 3069271 w 3069271"/>
              <a:gd name="connsiteY2" fmla="*/ 1627315 h 2014984"/>
              <a:gd name="connsiteX3" fmla="*/ 3069271 w 3069271"/>
              <a:gd name="connsiteY3" fmla="*/ 2014984 h 2014984"/>
              <a:gd name="connsiteX4" fmla="*/ 0 w 3069271"/>
              <a:gd name="connsiteY4" fmla="*/ 2014984 h 201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9271" h="2014984">
                <a:moveTo>
                  <a:pt x="1163646" y="0"/>
                </a:moveTo>
                <a:lnTo>
                  <a:pt x="2129798" y="0"/>
                </a:lnTo>
                <a:lnTo>
                  <a:pt x="3069271" y="1627315"/>
                </a:lnTo>
                <a:lnTo>
                  <a:pt x="3069271" y="2014984"/>
                </a:lnTo>
                <a:lnTo>
                  <a:pt x="0" y="2014984"/>
                </a:lnTo>
                <a:close/>
              </a:path>
            </a:pathLst>
          </a:custGeom>
          <a:gradFill flip="none" rotWithShape="1">
            <a:gsLst>
              <a:gs pos="0">
                <a:srgbClr val="DE2D23"/>
              </a:gs>
              <a:gs pos="100000">
                <a:srgbClr val="B41018"/>
              </a:gs>
            </a:gsLst>
            <a:path path="rect">
              <a:fillToRect l="100000" t="100000"/>
            </a:path>
            <a:tileRect r="-100000" b="-100000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xmlns="" id="{11150159-9063-0353-F407-B43988E5D39C}"/>
              </a:ext>
            </a:extLst>
          </p:cNvPr>
          <p:cNvSpPr/>
          <p:nvPr/>
        </p:nvSpPr>
        <p:spPr>
          <a:xfrm>
            <a:off x="7805301" y="3462713"/>
            <a:ext cx="2378319" cy="2011560"/>
          </a:xfrm>
          <a:custGeom>
            <a:avLst/>
            <a:gdLst>
              <a:gd name="connsiteX0" fmla="*/ 0 w 2378319"/>
              <a:gd name="connsiteY0" fmla="*/ 0 h 2059489"/>
              <a:gd name="connsiteX1" fmla="*/ 2378319 w 2378319"/>
              <a:gd name="connsiteY1" fmla="*/ 0 h 2059489"/>
              <a:gd name="connsiteX2" fmla="*/ 1188972 w 2378319"/>
              <a:gd name="connsiteY2" fmla="*/ 2059489 h 205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319" h="2059489">
                <a:moveTo>
                  <a:pt x="0" y="0"/>
                </a:moveTo>
                <a:lnTo>
                  <a:pt x="2378319" y="0"/>
                </a:lnTo>
                <a:lnTo>
                  <a:pt x="1188972" y="2059489"/>
                </a:lnTo>
                <a:close/>
              </a:path>
            </a:pathLst>
          </a:custGeom>
          <a:gradFill flip="none" rotWithShape="1">
            <a:gsLst>
              <a:gs pos="0">
                <a:srgbClr val="DE2D23"/>
              </a:gs>
              <a:gs pos="100000">
                <a:srgbClr val="B41018"/>
              </a:gs>
            </a:gsLst>
            <a:path path="rect">
              <a:fillToRect l="100000" t="100000"/>
            </a:path>
            <a:tileRect r="-100000" b="-100000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Рисунок 9" descr="Изображение выглядит как текст, снимок экрана, Шрифт, письмо&#10;&#10;Автоматически созданное описание">
            <a:extLst>
              <a:ext uri="{FF2B5EF4-FFF2-40B4-BE49-F238E27FC236}">
                <a16:creationId xmlns:a16="http://schemas.microsoft.com/office/drawing/2014/main" xmlns="" id="{41A7DA0F-611C-7FF6-8B0E-E81D77080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0234" y="366431"/>
            <a:ext cx="3021742" cy="423249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снимок экрана, документ, Шриф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C0899A0-79D3-654D-8288-09E2C3C0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159" y="2133304"/>
            <a:ext cx="3021742" cy="4232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F8FB0C-C935-F704-5762-CA63CCE5035B}"/>
              </a:ext>
            </a:extLst>
          </p:cNvPr>
          <p:cNvSpPr txBox="1"/>
          <p:nvPr/>
        </p:nvSpPr>
        <p:spPr>
          <a:xfrm>
            <a:off x="558798" y="5316116"/>
            <a:ext cx="6454140" cy="81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Грамотная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транскрибация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 с точностью ~97%</a:t>
            </a:r>
          </a:p>
          <a:p>
            <a:pPr marL="0" marR="0" lvl="0" indent="0" algn="l" defTabSz="914400" rtl="0" eaLnBrk="1" fontAlgn="ctr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Размещение в облаке и он-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nrope" pitchFamily="2" charset="0"/>
                <a:ea typeface="+mn-ea"/>
                <a:cs typeface="+mn-cs"/>
              </a:rPr>
              <a:t>премиус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nrop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7775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6851E9-9977-F604-5366-AE5FD17FB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B46366-2654-A403-E90A-65CF6EE42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C81D239-E5F8-11BC-A47E-58BE8FC8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60181-1423-4D39-BBBC-D4E921D4941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8BB6E5BC-D96D-BE77-435C-E4607456B375}"/>
              </a:ext>
            </a:extLst>
          </p:cNvPr>
          <p:cNvSpPr txBox="1">
            <a:spLocks/>
          </p:cNvSpPr>
          <p:nvPr/>
        </p:nvSpPr>
        <p:spPr>
          <a:xfrm>
            <a:off x="321635" y="209114"/>
            <a:ext cx="111475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Кейс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 </a:t>
            </a:r>
            <a:r>
              <a:rPr kumimoji="0" lang="ru-RU" sz="400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Фрукты Старого Крыма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lvetica Rg" panose="020B0603030602020004" pitchFamily="34" charset="0"/>
              <a:ea typeface="+mj-ea"/>
              <a:cs typeface="+mj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7EAD063-20BB-3D07-A7B7-DFF358FF3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xmlns="" id="{3F642B9F-333A-CFDA-4E3E-7D37494F3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500" y="1256217"/>
            <a:ext cx="9172021" cy="5367866"/>
          </a:xfrm>
        </p:spPr>
      </p:pic>
      <p:pic>
        <p:nvPicPr>
          <p:cNvPr id="7" name="Рисунок 6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CCD755AC-964B-FAEB-A1BD-D56A411B6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7157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8F2A45-E6FF-4A6B-62DB-729535384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A62E1EB-337D-2EAD-505C-F6EC254F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60181-1423-4D39-BBBC-D4E921D4941C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78CC5448-EB3E-ED5C-3576-6B834D96F61F}"/>
              </a:ext>
            </a:extLst>
          </p:cNvPr>
          <p:cNvSpPr txBox="1">
            <a:spLocks/>
          </p:cNvSpPr>
          <p:nvPr/>
        </p:nvSpPr>
        <p:spPr>
          <a:xfrm>
            <a:off x="526827" y="320321"/>
            <a:ext cx="10323736" cy="784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rgbClr val="1C336C"/>
                </a:solidFill>
                <a:latin typeface="Coolvetica Rg" panose="020B0603030602020004" pitchFamily="34" charset="0"/>
              </a:rPr>
              <a:t>ГПБ Комплект 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0F9ECD4-A67A-BF84-5889-C7488417D799}"/>
              </a:ext>
            </a:extLst>
          </p:cNvPr>
          <p:cNvSpPr txBox="1">
            <a:spLocks/>
          </p:cNvSpPr>
          <p:nvPr/>
        </p:nvSpPr>
        <p:spPr>
          <a:xfrm>
            <a:off x="526827" y="1073370"/>
            <a:ext cx="6148871" cy="2450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>
                <a:latin typeface="Manrope Light" pitchFamily="2" charset="0"/>
              </a:rPr>
              <a:t>С </a:t>
            </a:r>
            <a:r>
              <a:rPr lang="ru-RU" sz="1600" b="1" dirty="0" err="1">
                <a:latin typeface="Manrope Light" pitchFamily="2" charset="0"/>
              </a:rPr>
              <a:t>Таймлистом</a:t>
            </a:r>
            <a:r>
              <a:rPr lang="en-US" sz="1600" b="1" dirty="0">
                <a:latin typeface="Manrope Light" pitchFamily="2" charset="0"/>
              </a:rPr>
              <a:t>:</a:t>
            </a:r>
            <a:endParaRPr lang="ru-RU" sz="1600" b="1" dirty="0">
              <a:latin typeface="Manrope Light" pitchFamily="2" charset="0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1600" dirty="0">
                <a:latin typeface="Manrope" pitchFamily="2" charset="0"/>
              </a:rPr>
              <a:t>Повысилась культура совещаний</a:t>
            </a:r>
          </a:p>
          <a:p>
            <a:pPr marR="0" lvl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anrope" pitchFamily="2" charset="0"/>
              </a:rPr>
              <a:t>ИИ быстро обучился специфике компании</a:t>
            </a:r>
          </a:p>
          <a:p>
            <a:pPr defTabSz="1007943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600" dirty="0">
                <a:latin typeface="Manrope" pitchFamily="2" charset="0"/>
              </a:rPr>
              <a:t>Таймлист выступает как помощник, а не замена сотруднику</a:t>
            </a:r>
          </a:p>
          <a:p>
            <a:pPr defTabSz="1007943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600" dirty="0">
                <a:latin typeface="Manrope" pitchFamily="2" charset="0"/>
              </a:rPr>
              <a:t>В течение часа участники мероприятия получают резюме встречи и задачи с ответственными</a:t>
            </a:r>
          </a:p>
          <a:p>
            <a:pPr defTabSz="1007943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600" dirty="0">
                <a:latin typeface="Manrope" pitchFamily="2" charset="0"/>
              </a:rPr>
              <a:t>Удобный автопротокол для быстрого ознакомления с содержанием встреч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A6C182-1B59-612D-3301-1A242D7F7D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3151" y="422580"/>
            <a:ext cx="2772547" cy="5799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39F62B7-26A3-D591-33EF-47D2797A3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47" y="3523883"/>
            <a:ext cx="4663503" cy="302590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стена, в помещении, дизайн интерьера, ваз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6B042769-CEF3-FDF8-B790-21248D37B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176"/>
          <a:stretch/>
        </p:blipFill>
        <p:spPr>
          <a:xfrm>
            <a:off x="7281670" y="0"/>
            <a:ext cx="4910330" cy="685174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D4F6D63-E116-C5D4-867C-0D54F6C4F89C}"/>
              </a:ext>
            </a:extLst>
          </p:cNvPr>
          <p:cNvSpPr/>
          <p:nvPr/>
        </p:nvSpPr>
        <p:spPr>
          <a:xfrm>
            <a:off x="7028918" y="-6252"/>
            <a:ext cx="252752" cy="6858000"/>
          </a:xfrm>
          <a:prstGeom prst="rect">
            <a:avLst/>
          </a:prstGeom>
          <a:solidFill>
            <a:srgbClr val="1C33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1079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C49010E-68D7-E783-317E-D7BACCC81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xmlns="" id="{0E6B1858-1AEB-ED54-185C-C9F018CC0839}"/>
              </a:ext>
            </a:extLst>
          </p:cNvPr>
          <p:cNvSpPr/>
          <p:nvPr/>
        </p:nvSpPr>
        <p:spPr>
          <a:xfrm>
            <a:off x="7961489" y="0"/>
            <a:ext cx="2378319" cy="2011560"/>
          </a:xfrm>
          <a:custGeom>
            <a:avLst/>
            <a:gdLst>
              <a:gd name="connsiteX0" fmla="*/ 0 w 2378319"/>
              <a:gd name="connsiteY0" fmla="*/ 0 h 2059489"/>
              <a:gd name="connsiteX1" fmla="*/ 2378319 w 2378319"/>
              <a:gd name="connsiteY1" fmla="*/ 0 h 2059489"/>
              <a:gd name="connsiteX2" fmla="*/ 1188972 w 2378319"/>
              <a:gd name="connsiteY2" fmla="*/ 2059489 h 205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319" h="2059489">
                <a:moveTo>
                  <a:pt x="0" y="0"/>
                </a:moveTo>
                <a:lnTo>
                  <a:pt x="2378319" y="0"/>
                </a:lnTo>
                <a:lnTo>
                  <a:pt x="1188972" y="2059489"/>
                </a:lnTo>
                <a:close/>
              </a:path>
            </a:pathLst>
          </a:custGeom>
          <a:gradFill flip="none" rotWithShape="1">
            <a:gsLst>
              <a:gs pos="0">
                <a:srgbClr val="DE2D23"/>
              </a:gs>
              <a:gs pos="100000">
                <a:srgbClr val="B41018"/>
              </a:gs>
            </a:gsLst>
            <a:path path="rect">
              <a:fillToRect l="100000" t="100000"/>
            </a:path>
            <a:tileRect r="-100000" b="-100000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xmlns="" id="{75B1E9A9-D5E5-9E8D-D312-5E77753E9C66}"/>
              </a:ext>
            </a:extLst>
          </p:cNvPr>
          <p:cNvSpPr/>
          <p:nvPr/>
        </p:nvSpPr>
        <p:spPr>
          <a:xfrm>
            <a:off x="9150649" y="-3422"/>
            <a:ext cx="3041350" cy="2014984"/>
          </a:xfrm>
          <a:custGeom>
            <a:avLst/>
            <a:gdLst>
              <a:gd name="connsiteX0" fmla="*/ 1163646 w 3069271"/>
              <a:gd name="connsiteY0" fmla="*/ 0 h 2014984"/>
              <a:gd name="connsiteX1" fmla="*/ 2129798 w 3069271"/>
              <a:gd name="connsiteY1" fmla="*/ 0 h 2014984"/>
              <a:gd name="connsiteX2" fmla="*/ 3069271 w 3069271"/>
              <a:gd name="connsiteY2" fmla="*/ 1627315 h 2014984"/>
              <a:gd name="connsiteX3" fmla="*/ 3069271 w 3069271"/>
              <a:gd name="connsiteY3" fmla="*/ 2014984 h 2014984"/>
              <a:gd name="connsiteX4" fmla="*/ 0 w 3069271"/>
              <a:gd name="connsiteY4" fmla="*/ 2014984 h 201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9271" h="2014984">
                <a:moveTo>
                  <a:pt x="1163646" y="0"/>
                </a:moveTo>
                <a:lnTo>
                  <a:pt x="2129798" y="0"/>
                </a:lnTo>
                <a:lnTo>
                  <a:pt x="3069271" y="1627315"/>
                </a:lnTo>
                <a:lnTo>
                  <a:pt x="3069271" y="2014984"/>
                </a:lnTo>
                <a:lnTo>
                  <a:pt x="0" y="2014984"/>
                </a:lnTo>
                <a:close/>
              </a:path>
            </a:pathLst>
          </a:custGeom>
          <a:gradFill flip="none" rotWithShape="1">
            <a:gsLst>
              <a:gs pos="0">
                <a:srgbClr val="DE2D23"/>
              </a:gs>
              <a:gs pos="100000">
                <a:srgbClr val="B41018"/>
              </a:gs>
            </a:gsLst>
            <a:path path="rect">
              <a:fillToRect l="100000" t="100000"/>
            </a:path>
            <a:tileRect r="-100000" b="-100000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xmlns="" id="{D4BBE350-9A72-8AEF-F55F-8B99261242C8}"/>
              </a:ext>
            </a:extLst>
          </p:cNvPr>
          <p:cNvSpPr/>
          <p:nvPr/>
        </p:nvSpPr>
        <p:spPr>
          <a:xfrm>
            <a:off x="11149478" y="-13483"/>
            <a:ext cx="1042522" cy="1840970"/>
          </a:xfrm>
          <a:custGeom>
            <a:avLst/>
            <a:gdLst>
              <a:gd name="connsiteX0" fmla="*/ 0 w 1062818"/>
              <a:gd name="connsiteY0" fmla="*/ 0 h 1840970"/>
              <a:gd name="connsiteX1" fmla="*/ 1062818 w 1062818"/>
              <a:gd name="connsiteY1" fmla="*/ 0 h 1840970"/>
              <a:gd name="connsiteX2" fmla="*/ 1062818 w 1062818"/>
              <a:gd name="connsiteY2" fmla="*/ 1840970 h 184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2818" h="1840970">
                <a:moveTo>
                  <a:pt x="0" y="0"/>
                </a:moveTo>
                <a:lnTo>
                  <a:pt x="1062818" y="0"/>
                </a:lnTo>
                <a:lnTo>
                  <a:pt x="1062818" y="1840970"/>
                </a:lnTo>
                <a:close/>
              </a:path>
            </a:pathLst>
          </a:custGeom>
          <a:gradFill>
            <a:gsLst>
              <a:gs pos="0">
                <a:srgbClr val="1C336C"/>
              </a:gs>
              <a:gs pos="100000">
                <a:srgbClr val="002060"/>
              </a:gs>
            </a:gsLst>
            <a:lin ang="10200000" scaled="0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xmlns="" id="{FE173815-7AC4-7B39-C50E-04E18A591BC3}"/>
              </a:ext>
            </a:extLst>
          </p:cNvPr>
          <p:cNvSpPr/>
          <p:nvPr/>
        </p:nvSpPr>
        <p:spPr>
          <a:xfrm>
            <a:off x="9150651" y="2011560"/>
            <a:ext cx="3041350" cy="2851617"/>
          </a:xfrm>
          <a:custGeom>
            <a:avLst/>
            <a:gdLst>
              <a:gd name="connsiteX0" fmla="*/ 0 w 3041350"/>
              <a:gd name="connsiteY0" fmla="*/ 0 h 2851617"/>
              <a:gd name="connsiteX1" fmla="*/ 3041350 w 3041350"/>
              <a:gd name="connsiteY1" fmla="*/ 0 h 2851617"/>
              <a:gd name="connsiteX2" fmla="*/ 3041350 w 3041350"/>
              <a:gd name="connsiteY2" fmla="*/ 400555 h 2851617"/>
              <a:gd name="connsiteX3" fmla="*/ 1635782 w 3041350"/>
              <a:gd name="connsiteY3" fmla="*/ 2851617 h 2851617"/>
              <a:gd name="connsiteX4" fmla="*/ 809429 w 3041350"/>
              <a:gd name="connsiteY4" fmla="*/ 1411057 h 2851617"/>
              <a:gd name="connsiteX5" fmla="*/ 1619553 w 3041350"/>
              <a:gd name="connsiteY5" fmla="*/ 7620 h 2851617"/>
              <a:gd name="connsiteX6" fmla="*/ 4371 w 3041350"/>
              <a:gd name="connsiteY6" fmla="*/ 7620 h 2851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1350" h="2851617">
                <a:moveTo>
                  <a:pt x="0" y="0"/>
                </a:moveTo>
                <a:lnTo>
                  <a:pt x="3041350" y="0"/>
                </a:lnTo>
                <a:lnTo>
                  <a:pt x="3041350" y="400555"/>
                </a:lnTo>
                <a:lnTo>
                  <a:pt x="1635782" y="2851617"/>
                </a:lnTo>
                <a:lnTo>
                  <a:pt x="809429" y="1411057"/>
                </a:lnTo>
                <a:lnTo>
                  <a:pt x="1619553" y="7620"/>
                </a:lnTo>
                <a:lnTo>
                  <a:pt x="4371" y="7620"/>
                </a:lnTo>
                <a:close/>
              </a:path>
            </a:pathLst>
          </a:custGeom>
          <a:gradFill>
            <a:gsLst>
              <a:gs pos="1000">
                <a:srgbClr val="DE2D23"/>
              </a:gs>
              <a:gs pos="100000">
                <a:srgbClr val="B41018"/>
              </a:gs>
            </a:gsLst>
            <a:lin ang="14400000" scaled="0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C88D0AED-C961-81AA-3FF5-D4B9C2EE055A}"/>
              </a:ext>
            </a:extLst>
          </p:cNvPr>
          <p:cNvSpPr/>
          <p:nvPr/>
        </p:nvSpPr>
        <p:spPr>
          <a:xfrm>
            <a:off x="5886451" y="634560"/>
            <a:ext cx="4881871" cy="2789591"/>
          </a:xfrm>
          <a:custGeom>
            <a:avLst/>
            <a:gdLst>
              <a:gd name="connsiteX0" fmla="*/ 0 w 4881871"/>
              <a:gd name="connsiteY0" fmla="*/ 0 h 2789591"/>
              <a:gd name="connsiteX1" fmla="*/ 4881872 w 4881871"/>
              <a:gd name="connsiteY1" fmla="*/ 0 h 2789591"/>
              <a:gd name="connsiteX2" fmla="*/ 4881872 w 4881871"/>
              <a:gd name="connsiteY2" fmla="*/ 2789592 h 2789591"/>
              <a:gd name="connsiteX3" fmla="*/ 0 w 4881871"/>
              <a:gd name="connsiteY3" fmla="*/ 2789592 h 278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1871" h="2789591">
                <a:moveTo>
                  <a:pt x="0" y="0"/>
                </a:moveTo>
                <a:lnTo>
                  <a:pt x="4881872" y="0"/>
                </a:lnTo>
                <a:lnTo>
                  <a:pt x="4881872" y="2789592"/>
                </a:lnTo>
                <a:lnTo>
                  <a:pt x="0" y="2789592"/>
                </a:lnTo>
                <a:close/>
              </a:path>
            </a:pathLst>
          </a:custGeom>
          <a:noFill/>
          <a:ln w="1726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66EDE1-99B1-48A6-D32C-CB64D4D72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7318" y="6419277"/>
            <a:ext cx="2050409" cy="248233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xmlns="" id="{0154CAAE-F7F1-65B2-D357-0B998E5AF8CE}"/>
              </a:ext>
            </a:extLst>
          </p:cNvPr>
          <p:cNvSpPr/>
          <p:nvPr/>
        </p:nvSpPr>
        <p:spPr>
          <a:xfrm>
            <a:off x="10473415" y="2698393"/>
            <a:ext cx="1740973" cy="3264667"/>
          </a:xfrm>
          <a:custGeom>
            <a:avLst/>
            <a:gdLst>
              <a:gd name="connsiteX0" fmla="*/ 942347 w 1740973"/>
              <a:gd name="connsiteY0" fmla="*/ 0 h 3264667"/>
              <a:gd name="connsiteX1" fmla="*/ 1740973 w 1740973"/>
              <a:gd name="connsiteY1" fmla="*/ 1382911 h 3264667"/>
              <a:gd name="connsiteX2" fmla="*/ 1740973 w 1740973"/>
              <a:gd name="connsiteY2" fmla="*/ 1881757 h 3264667"/>
              <a:gd name="connsiteX3" fmla="*/ 942347 w 1740973"/>
              <a:gd name="connsiteY3" fmla="*/ 3264667 h 3264667"/>
              <a:gd name="connsiteX4" fmla="*/ 0 w 1740973"/>
              <a:gd name="connsiteY4" fmla="*/ 1632334 h 326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973" h="3264667">
                <a:moveTo>
                  <a:pt x="942347" y="0"/>
                </a:moveTo>
                <a:lnTo>
                  <a:pt x="1740973" y="1382911"/>
                </a:lnTo>
                <a:lnTo>
                  <a:pt x="1740973" y="1881757"/>
                </a:lnTo>
                <a:lnTo>
                  <a:pt x="942347" y="3264667"/>
                </a:lnTo>
                <a:lnTo>
                  <a:pt x="0" y="1632334"/>
                </a:lnTo>
                <a:close/>
              </a:path>
            </a:pathLst>
          </a:custGeom>
          <a:gradFill flip="none" rotWithShape="1">
            <a:gsLst>
              <a:gs pos="0">
                <a:srgbClr val="DE2D23"/>
              </a:gs>
              <a:gs pos="100000">
                <a:srgbClr val="B41018"/>
              </a:gs>
            </a:gsLst>
            <a:path path="rect">
              <a:fillToRect l="100000" t="100000"/>
            </a:path>
            <a:tileRect r="-100000" b="-100000"/>
          </a:gradFill>
          <a:ln w="159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xmlns="" id="{AFF2DE87-AC48-CEBD-8BAF-45EC6C6FF4C5}"/>
              </a:ext>
            </a:extLst>
          </p:cNvPr>
          <p:cNvSpPr/>
          <p:nvPr/>
        </p:nvSpPr>
        <p:spPr>
          <a:xfrm>
            <a:off x="11415762" y="4545003"/>
            <a:ext cx="798626" cy="1418057"/>
          </a:xfrm>
          <a:custGeom>
            <a:avLst/>
            <a:gdLst>
              <a:gd name="connsiteX0" fmla="*/ 818923 w 818923"/>
              <a:gd name="connsiteY0" fmla="*/ 0 h 1418057"/>
              <a:gd name="connsiteX1" fmla="*/ 818923 w 818923"/>
              <a:gd name="connsiteY1" fmla="*/ 1418057 h 1418057"/>
              <a:gd name="connsiteX2" fmla="*/ 0 w 818923"/>
              <a:gd name="connsiteY2" fmla="*/ 1418057 h 141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8923" h="1418057">
                <a:moveTo>
                  <a:pt x="818923" y="0"/>
                </a:moveTo>
                <a:lnTo>
                  <a:pt x="818923" y="1418057"/>
                </a:lnTo>
                <a:lnTo>
                  <a:pt x="0" y="1418057"/>
                </a:lnTo>
                <a:close/>
              </a:path>
            </a:pathLst>
          </a:custGeom>
          <a:gradFill>
            <a:gsLst>
              <a:gs pos="0">
                <a:srgbClr val="DE2D23"/>
              </a:gs>
              <a:gs pos="100000">
                <a:srgbClr val="B41018"/>
              </a:gs>
            </a:gsLst>
            <a:lin ang="2400000" scaled="0"/>
          </a:gradFill>
          <a:ln w="159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3F34A12-32F0-82FC-51F7-9DE259AC1AD4}"/>
              </a:ext>
            </a:extLst>
          </p:cNvPr>
          <p:cNvSpPr txBox="1"/>
          <p:nvPr/>
        </p:nvSpPr>
        <p:spPr>
          <a:xfrm>
            <a:off x="170121" y="2922696"/>
            <a:ext cx="831344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3600" dirty="0">
                <a:solidFill>
                  <a:srgbClr val="263676"/>
                </a:solidFill>
                <a:latin typeface="Coolvetica Rg" panose="020B0603030602020004" pitchFamily="34" charset="0"/>
              </a:rPr>
              <a:t>За 5000 рублей Вы получаете: </a:t>
            </a:r>
          </a:p>
          <a:p>
            <a:pPr marL="342900" indent="-342900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  <a:latin typeface="Coolvetica Rg" panose="020B0603030602020004" pitchFamily="34" charset="0"/>
              </a:rPr>
              <a:t>Безлимитное</a:t>
            </a:r>
            <a:r>
              <a:rPr lang="ru-RU" sz="2400" dirty="0">
                <a:solidFill>
                  <a:srgbClr val="263676"/>
                </a:solidFill>
                <a:latin typeface="Coolvetica Rg" panose="020B0603030602020004" pitchFamily="34" charset="0"/>
              </a:rPr>
              <a:t> количество</a:t>
            </a:r>
            <a:r>
              <a:rPr lang="en-US" sz="2400" dirty="0">
                <a:solidFill>
                  <a:srgbClr val="263676"/>
                </a:solidFill>
                <a:latin typeface="Coolvetica Rg" panose="020B0603030602020004" pitchFamily="34" charset="0"/>
              </a:rPr>
              <a:t> </a:t>
            </a:r>
            <a:r>
              <a:rPr lang="ru-RU" sz="2400" dirty="0">
                <a:solidFill>
                  <a:srgbClr val="263676"/>
                </a:solidFill>
                <a:latin typeface="Coolvetica Rg" panose="020B0603030602020004" pitchFamily="34" charset="0"/>
              </a:rPr>
              <a:t>часов на </a:t>
            </a:r>
            <a:r>
              <a:rPr lang="ru-RU" sz="2400" strike="sngStrike" dirty="0">
                <a:solidFill>
                  <a:srgbClr val="263676"/>
                </a:solidFill>
                <a:latin typeface="Coolvetica Rg" panose="020B0603030602020004" pitchFamily="34" charset="0"/>
              </a:rPr>
              <a:t> </a:t>
            </a:r>
            <a:r>
              <a:rPr lang="ru-RU" sz="2400" strike="sngStrike" dirty="0">
                <a:solidFill>
                  <a:srgbClr val="C00000"/>
                </a:solidFill>
                <a:latin typeface="Coolvetica Rg" panose="020B0603030602020004" pitchFamily="34" charset="0"/>
              </a:rPr>
              <a:t>одну </a:t>
            </a:r>
            <a:r>
              <a:rPr lang="ru-RU" sz="2400" dirty="0">
                <a:solidFill>
                  <a:srgbClr val="C00000"/>
                </a:solidFill>
                <a:latin typeface="Coolvetica Rg" panose="020B0603030602020004" pitchFamily="34" charset="0"/>
              </a:rPr>
              <a:t>две </a:t>
            </a:r>
            <a:r>
              <a:rPr lang="ru-RU" sz="2400" dirty="0">
                <a:solidFill>
                  <a:srgbClr val="263676"/>
                </a:solidFill>
                <a:latin typeface="Coolvetica Rg" panose="020B0603030602020004" pitchFamily="34" charset="0"/>
              </a:rPr>
              <a:t>недели</a:t>
            </a:r>
          </a:p>
          <a:p>
            <a:pPr marL="342900" indent="-342900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63676"/>
                </a:solidFill>
                <a:latin typeface="Coolvetica Rg" panose="020B0603030602020004" pitchFamily="34" charset="0"/>
              </a:rPr>
              <a:t>В подарок</a:t>
            </a:r>
            <a:r>
              <a:rPr lang="ru-RU" sz="2400" dirty="0">
                <a:solidFill>
                  <a:srgbClr val="0B2765"/>
                </a:solidFill>
                <a:latin typeface="Coolvetica Rg" panose="020B0603030602020004" pitchFamily="34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Coolvetica Rg" panose="020B0603030602020004" pitchFamily="34" charset="0"/>
              </a:rPr>
              <a:t>диагностическую встречу </a:t>
            </a:r>
            <a:r>
              <a:rPr lang="ru-RU" sz="2400" dirty="0">
                <a:solidFill>
                  <a:srgbClr val="263676"/>
                </a:solidFill>
                <a:latin typeface="Coolvetica Rg" panose="020B0603030602020004" pitchFamily="34" charset="0"/>
              </a:rPr>
              <a:t>с экспертом: разберем ваши задачи и покажем, как ИИ поможет вам экономить время и деньги</a:t>
            </a:r>
            <a:br>
              <a:rPr lang="ru-RU" sz="2400" dirty="0">
                <a:solidFill>
                  <a:srgbClr val="263676"/>
                </a:solidFill>
                <a:latin typeface="Coolvetica Rg" panose="020B0603030602020004" pitchFamily="34" charset="0"/>
              </a:rPr>
            </a:br>
            <a:endParaRPr lang="ru-RU" sz="2400" dirty="0">
              <a:solidFill>
                <a:srgbClr val="263676"/>
              </a:solidFill>
              <a:latin typeface="Coolvetica Rg" panose="020B06030306020200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C65FCE1-6EF0-3559-DE8D-23740F4BF809}"/>
              </a:ext>
            </a:extLst>
          </p:cNvPr>
          <p:cNvSpPr txBox="1"/>
          <p:nvPr/>
        </p:nvSpPr>
        <p:spPr>
          <a:xfrm>
            <a:off x="167345" y="170121"/>
            <a:ext cx="89502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sz="5600" dirty="0">
                <a:solidFill>
                  <a:srgbClr val="1B326C"/>
                </a:solidFill>
                <a:latin typeface="Coolvetica Rg" panose="020B0603030602020004" pitchFamily="34" charset="0"/>
              </a:rPr>
              <a:t>Безлимитный доступ </a:t>
            </a:r>
            <a:br>
              <a:rPr lang="ru-RU" sz="5600" dirty="0">
                <a:solidFill>
                  <a:srgbClr val="1B326C"/>
                </a:solidFill>
                <a:latin typeface="Coolvetica Rg" panose="020B0603030602020004" pitchFamily="34" charset="0"/>
              </a:rPr>
            </a:br>
            <a:r>
              <a:rPr lang="ru-RU" sz="5600" dirty="0">
                <a:solidFill>
                  <a:srgbClr val="1B326C"/>
                </a:solidFill>
                <a:latin typeface="Coolvetica Rg" panose="020B0603030602020004" pitchFamily="34" charset="0"/>
              </a:rPr>
              <a:t>к Таймлист только сегодня!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ED37F6D-7DA5-95DA-2FC7-38BF833CF573}"/>
              </a:ext>
            </a:extLst>
          </p:cNvPr>
          <p:cNvSpPr/>
          <p:nvPr/>
        </p:nvSpPr>
        <p:spPr>
          <a:xfrm>
            <a:off x="6202017" y="4688081"/>
            <a:ext cx="1918253" cy="17138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buClr>
                <a:srgbClr val="ED9A2B"/>
              </a:buClr>
            </a:pPr>
            <a:endParaRPr lang="ru-RU" sz="13000" b="1" dirty="0">
              <a:solidFill>
                <a:srgbClr val="B6C5EC"/>
              </a:solidFill>
              <a:latin typeface="Montserra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D99223C-272E-2138-0D48-57F49F7ED6EE}"/>
              </a:ext>
            </a:extLst>
          </p:cNvPr>
          <p:cNvSpPr txBox="1"/>
          <p:nvPr/>
        </p:nvSpPr>
        <p:spPr>
          <a:xfrm>
            <a:off x="172382" y="5372578"/>
            <a:ext cx="64741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dirty="0">
                <a:solidFill>
                  <a:srgbClr val="263676"/>
                </a:solidFill>
                <a:latin typeface="Coolvetica Rg" panose="020B0603030602020004" pitchFamily="34" charset="0"/>
              </a:rPr>
              <a:t>*</a:t>
            </a:r>
            <a:r>
              <a:rPr lang="ru-RU" dirty="0">
                <a:solidFill>
                  <a:srgbClr val="263676"/>
                </a:solidFill>
                <a:latin typeface="Coolvetica Rg" panose="020B0603030602020004" pitchFamily="34" charset="0"/>
              </a:rPr>
              <a:t>акция действует </a:t>
            </a:r>
            <a:r>
              <a:rPr lang="ru-RU" dirty="0">
                <a:solidFill>
                  <a:srgbClr val="C00000"/>
                </a:solidFill>
                <a:latin typeface="Coolvetica Rg" panose="020B0603030602020004" pitchFamily="34" charset="0"/>
              </a:rPr>
              <a:t>до конца конференции</a:t>
            </a:r>
            <a:r>
              <a:rPr lang="ru-RU" dirty="0">
                <a:solidFill>
                  <a:srgbClr val="263676"/>
                </a:solidFill>
                <a:latin typeface="Coolvetica Rg" panose="020B0603030602020004" pitchFamily="34" charset="0"/>
              </a:rPr>
              <a:t>, поэтому сканируйте </a:t>
            </a:r>
            <a:r>
              <a:rPr lang="en-US" dirty="0">
                <a:solidFill>
                  <a:srgbClr val="263676"/>
                </a:solidFill>
                <a:latin typeface="Coolvetica Rg" panose="020B0603030602020004" pitchFamily="34" charset="0"/>
              </a:rPr>
              <a:t>QR-</a:t>
            </a:r>
            <a:r>
              <a:rPr lang="ru-RU" dirty="0">
                <a:solidFill>
                  <a:srgbClr val="263676"/>
                </a:solidFill>
                <a:latin typeface="Coolvetica Rg" panose="020B0603030602020004" pitchFamily="34" charset="0"/>
              </a:rPr>
              <a:t>код и начинайте использовать </a:t>
            </a:r>
            <a:r>
              <a:rPr lang="ru-RU" dirty="0" err="1">
                <a:solidFill>
                  <a:srgbClr val="263676"/>
                </a:solidFill>
                <a:latin typeface="Coolvetica Rg" panose="020B0603030602020004" pitchFamily="34" charset="0"/>
              </a:rPr>
              <a:t>Таймлист</a:t>
            </a:r>
            <a:r>
              <a:rPr lang="ru-RU" dirty="0">
                <a:solidFill>
                  <a:srgbClr val="263676"/>
                </a:solidFill>
                <a:latin typeface="Coolvetica Rg" panose="020B0603030602020004" pitchFamily="34" charset="0"/>
              </a:rPr>
              <a:t> уже сегодня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38294F8-92B9-6BB9-BD30-D37FE91A0574}"/>
              </a:ext>
            </a:extLst>
          </p:cNvPr>
          <p:cNvSpPr/>
          <p:nvPr/>
        </p:nvSpPr>
        <p:spPr>
          <a:xfrm>
            <a:off x="7424530" y="4540911"/>
            <a:ext cx="2447945" cy="23170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buClr>
                <a:srgbClr val="ED9A2B"/>
              </a:buClr>
            </a:pPr>
            <a:endParaRPr lang="ru-RU" sz="13000" b="1" dirty="0">
              <a:solidFill>
                <a:srgbClr val="B6C5EC"/>
              </a:solidFill>
              <a:latin typeface="Montserrat" pitchFamily="2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85965C73-6495-E551-5BBB-105103529D5E}"/>
              </a:ext>
            </a:extLst>
          </p:cNvPr>
          <p:cNvCxnSpPr/>
          <p:nvPr/>
        </p:nvCxnSpPr>
        <p:spPr>
          <a:xfrm>
            <a:off x="6878124" y="5730733"/>
            <a:ext cx="1083365" cy="0"/>
          </a:xfrm>
          <a:prstGeom prst="straightConnector1">
            <a:avLst/>
          </a:prstGeom>
          <a:ln w="57150">
            <a:solidFill>
              <a:srgbClr val="DE2D23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Скругленный прямоугольник 10">
            <a:extLst>
              <a:ext uri="{FF2B5EF4-FFF2-40B4-BE49-F238E27FC236}">
                <a16:creationId xmlns:a16="http://schemas.microsoft.com/office/drawing/2014/main" xmlns="" id="{A9FBA406-7CDB-474E-58D4-281177A064DC}"/>
              </a:ext>
            </a:extLst>
          </p:cNvPr>
          <p:cNvSpPr/>
          <p:nvPr/>
        </p:nvSpPr>
        <p:spPr bwMode="auto">
          <a:xfrm>
            <a:off x="8650203" y="3128320"/>
            <a:ext cx="3379209" cy="360976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3" name="Рисунок 12" descr="Изображение выглядит как Графика, графический дизайн, шаблон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9A9F1BA7-F0A5-C5F4-FE6D-8FD7247A1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9896" y="3304722"/>
            <a:ext cx="3130841" cy="3130841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имвол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9544F9E6-84FC-456B-0F0A-F93D7FB74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00" t="15249" r="9743" b="9680"/>
          <a:stretch/>
        </p:blipFill>
        <p:spPr>
          <a:xfrm>
            <a:off x="9968620" y="4540909"/>
            <a:ext cx="737837" cy="6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5870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67E969-59AA-C52A-ED75-691272AD2F1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3478921" name="Номер слайда 4">
            <a:extLst>
              <a:ext uri="{FF2B5EF4-FFF2-40B4-BE49-F238E27FC236}">
                <a16:creationId xmlns:a16="http://schemas.microsoft.com/office/drawing/2014/main" xmlns="" id="{B3CBAC26-3C15-8525-62F9-A49C207F5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D6A372E-C932-C92C-10A6-9416ED2BB5C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367792865" name="Полилиния: фигура 17">
            <a:extLst>
              <a:ext uri="{FF2B5EF4-FFF2-40B4-BE49-F238E27FC236}">
                <a16:creationId xmlns:a16="http://schemas.microsoft.com/office/drawing/2014/main" xmlns="" id="{F43C17D7-CA46-E717-8163-2EBBD1A4FE27}"/>
              </a:ext>
            </a:extLst>
          </p:cNvPr>
          <p:cNvSpPr/>
          <p:nvPr/>
        </p:nvSpPr>
        <p:spPr bwMode="auto">
          <a:xfrm>
            <a:off x="5886451" y="634560"/>
            <a:ext cx="4881871" cy="2789591"/>
          </a:xfrm>
          <a:custGeom>
            <a:avLst/>
            <a:gdLst>
              <a:gd name="connsiteX0" fmla="*/ 0 w 4881871"/>
              <a:gd name="connsiteY0" fmla="*/ 0 h 2789591"/>
              <a:gd name="connsiteX1" fmla="*/ 4881872 w 4881871"/>
              <a:gd name="connsiteY1" fmla="*/ 0 h 2789591"/>
              <a:gd name="connsiteX2" fmla="*/ 4881872 w 4881871"/>
              <a:gd name="connsiteY2" fmla="*/ 2789592 h 2789591"/>
              <a:gd name="connsiteX3" fmla="*/ 0 w 4881871"/>
              <a:gd name="connsiteY3" fmla="*/ 2789592 h 278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1871" h="2789591" extrusionOk="0">
                <a:moveTo>
                  <a:pt x="0" y="0"/>
                </a:moveTo>
                <a:lnTo>
                  <a:pt x="4881872" y="0"/>
                </a:lnTo>
                <a:lnTo>
                  <a:pt x="4881872" y="2789592"/>
                </a:lnTo>
                <a:lnTo>
                  <a:pt x="0" y="2789592"/>
                </a:lnTo>
                <a:close/>
              </a:path>
            </a:pathLst>
          </a:custGeom>
          <a:noFill/>
          <a:ln w="17262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5" name="Рисунок 14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032C8858-0871-26C8-5FE0-258E05F24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BA6A1A43-0CBC-7834-0EBF-EAA6AB95B2E3}"/>
              </a:ext>
            </a:extLst>
          </p:cNvPr>
          <p:cNvSpPr txBox="1">
            <a:spLocks/>
          </p:cNvSpPr>
          <p:nvPr/>
        </p:nvSpPr>
        <p:spPr>
          <a:xfrm>
            <a:off x="459662" y="457200"/>
            <a:ext cx="8635605" cy="1541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Таймлист – Ваш</a:t>
            </a:r>
            <a:r>
              <a:rPr lang="ru-RU" sz="3200" dirty="0">
                <a:solidFill>
                  <a:srgbClr val="1C336C"/>
                </a:solidFill>
                <a:latin typeface="Coolvetica Rg" panose="020B0603030602020004" pitchFamily="34" charset="0"/>
              </a:rPr>
              <a:t>а защита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от недопониманий в проектах, </a:t>
            </a:r>
            <a:r>
              <a:rPr lang="ru-RU" sz="3200" dirty="0">
                <a:solidFill>
                  <a:srgbClr val="C00000"/>
                </a:solidFill>
                <a:latin typeface="Coolvetica Rg" panose="020B0603030602020004" pitchFamily="34" charset="0"/>
              </a:rPr>
              <a:t>которые могут привести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к конфликтам, разрыву отношений с заказчиками, потере денег и репутации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: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lvetica Rg" panose="020B0603030602020004" pitchFamily="34" charset="0"/>
              <a:ea typeface="+mj-ea"/>
              <a:cs typeface="+mj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1BB6DEE1-0F29-A0E4-24B8-7C4533A076AC}"/>
              </a:ext>
            </a:extLst>
          </p:cNvPr>
          <p:cNvSpPr txBox="1">
            <a:spLocks/>
          </p:cNvSpPr>
          <p:nvPr/>
        </p:nvSpPr>
        <p:spPr bwMode="auto">
          <a:xfrm>
            <a:off x="470295" y="2453094"/>
            <a:ext cx="8273217" cy="4014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ru-RU" sz="2300" dirty="0">
                <a:solidFill>
                  <a:srgbClr val="292929"/>
                </a:solidFill>
                <a:latin typeface="Manrope Light" pitchFamily="2" charset="0"/>
              </a:rPr>
              <a:t>Повышает качество </a:t>
            </a:r>
            <a:r>
              <a:rPr lang="ru-RU" sz="2300" dirty="0" smtClean="0">
                <a:solidFill>
                  <a:srgbClr val="292929"/>
                </a:solidFill>
                <a:latin typeface="Manrope Light" pitchFamily="2" charset="0"/>
              </a:rPr>
              <a:t>коммуникаций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n-ea"/>
              <a:cs typeface="+mn-cs"/>
            </a:endParaRPr>
          </a:p>
          <a:p>
            <a:pPr>
              <a:lnSpc>
                <a:spcPct val="130000"/>
              </a:lnSpc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Снижает проектные риски и количество потерянных 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задач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n-ea"/>
              <a:cs typeface="+mn-cs"/>
            </a:endParaRPr>
          </a:p>
          <a:p>
            <a:pPr>
              <a:lnSpc>
                <a:spcPct val="130000"/>
              </a:lnSpc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Повышает степень удовлетворения внутренних и внешних 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заказчиков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n-ea"/>
              <a:cs typeface="+mn-cs"/>
            </a:endParaRPr>
          </a:p>
          <a:p>
            <a:pPr>
              <a:lnSpc>
                <a:spcPct val="130000"/>
              </a:lnSpc>
              <a:defRPr/>
            </a:pPr>
            <a:r>
              <a:rPr lang="ru-RU" sz="2300" dirty="0">
                <a:solidFill>
                  <a:srgbClr val="292929"/>
                </a:solidFill>
                <a:latin typeface="Manrope Light" pitchFamily="2" charset="0"/>
              </a:rPr>
              <a:t>Обеспечивает 100</a:t>
            </a:r>
            <a:r>
              <a:rPr lang="en-US" sz="2300" dirty="0">
                <a:solidFill>
                  <a:srgbClr val="292929"/>
                </a:solidFill>
                <a:latin typeface="Manrope Light" pitchFamily="2" charset="0"/>
              </a:rPr>
              <a:t>% </a:t>
            </a:r>
            <a:r>
              <a:rPr lang="ru-RU" sz="2300" dirty="0">
                <a:solidFill>
                  <a:srgbClr val="292929"/>
                </a:solidFill>
                <a:latin typeface="Manrope Light" pitchFamily="2" charset="0"/>
              </a:rPr>
              <a:t>покрытие </a:t>
            </a:r>
            <a:r>
              <a:rPr lang="ru-RU" sz="2300" dirty="0" err="1">
                <a:solidFill>
                  <a:srgbClr val="292929"/>
                </a:solidFill>
                <a:latin typeface="Manrope Light" pitchFamily="2" charset="0"/>
              </a:rPr>
              <a:t>автопротоколами</a:t>
            </a:r>
            <a:r>
              <a:rPr lang="ru-RU" sz="2300" dirty="0">
                <a:solidFill>
                  <a:srgbClr val="292929"/>
                </a:solidFill>
                <a:latin typeface="Manrope Light" pitchFamily="2" charset="0"/>
              </a:rPr>
              <a:t> всех важных </a:t>
            </a:r>
            <a:r>
              <a:rPr lang="ru-RU" sz="2300" dirty="0" smtClean="0">
                <a:solidFill>
                  <a:srgbClr val="292929"/>
                </a:solidFill>
                <a:latin typeface="Manrope Light" pitchFamily="2" charset="0"/>
              </a:rPr>
              <a:t>встреч 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nrope Light" pitchFamily="2" charset="0"/>
              <a:ea typeface="+mn-ea"/>
              <a:cs typeface="+mn-cs"/>
            </a:endParaRPr>
          </a:p>
        </p:txBody>
      </p:sp>
      <p:pic>
        <p:nvPicPr>
          <p:cNvPr id="12" name="Рисунок 11" descr="Изображение выглядит как символ, логотип, Кобальтовая си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C5ABCFC0-0A7B-2E56-9969-C088761E22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7386" y="2341806"/>
            <a:ext cx="3256049" cy="32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054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5E56F73-D387-13AA-0EDB-5EBD3B5F981B}"/>
              </a:ext>
            </a:extLst>
          </p:cNvPr>
          <p:cNvSpPr txBox="1">
            <a:spLocks/>
          </p:cNvSpPr>
          <p:nvPr/>
        </p:nvSpPr>
        <p:spPr>
          <a:xfrm>
            <a:off x="-471988" y="508148"/>
            <a:ext cx="12191999" cy="1091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Нам доверяют клиенты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из разных отраслей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07F8CFB-592C-A004-D88C-5204E0CCE7E1}"/>
              </a:ext>
            </a:extLst>
          </p:cNvPr>
          <p:cNvSpPr/>
          <p:nvPr/>
        </p:nvSpPr>
        <p:spPr>
          <a:xfrm>
            <a:off x="0" y="6650451"/>
            <a:ext cx="12192000" cy="207549"/>
          </a:xfrm>
          <a:prstGeom prst="rect">
            <a:avLst/>
          </a:prstGeom>
          <a:solidFill>
            <a:srgbClr val="1C3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Рисунок 3" descr="Изображение выглядит как текст, Шрифт, Бренд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3484FCDD-E7FA-7EE9-5B96-AE60D0F12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2973" y="1736726"/>
            <a:ext cx="9546054" cy="487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5997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1A7E4C-1313-BA1A-4675-92586A81D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9349B13-8AA8-3BF0-DDD4-3157F7E1692E}"/>
              </a:ext>
            </a:extLst>
          </p:cNvPr>
          <p:cNvSpPr txBox="1">
            <a:spLocks/>
          </p:cNvSpPr>
          <p:nvPr/>
        </p:nvSpPr>
        <p:spPr>
          <a:xfrm>
            <a:off x="261731" y="474150"/>
            <a:ext cx="9633383" cy="1091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Очень много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ИТ-компаний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 и ИТ-подразделений крупных организаций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для проектной работы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8A6F03A-7A4B-18EF-DC2F-8332DE918BCC}"/>
              </a:ext>
            </a:extLst>
          </p:cNvPr>
          <p:cNvSpPr/>
          <p:nvPr/>
        </p:nvSpPr>
        <p:spPr>
          <a:xfrm>
            <a:off x="0" y="6650451"/>
            <a:ext cx="12192000" cy="207549"/>
          </a:xfrm>
          <a:prstGeom prst="rect">
            <a:avLst/>
          </a:prstGeom>
          <a:solidFill>
            <a:srgbClr val="1C3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605C3607-7AF5-15E5-D764-D123789F2A82}"/>
              </a:ext>
            </a:extLst>
          </p:cNvPr>
          <p:cNvSpPr txBox="1">
            <a:spLocks/>
          </p:cNvSpPr>
          <p:nvPr/>
        </p:nvSpPr>
        <p:spPr>
          <a:xfrm>
            <a:off x="6725368" y="2011781"/>
            <a:ext cx="10515600" cy="3826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9. «1С ПРО КОНСАЛТИНГ»  </a:t>
            </a:r>
          </a:p>
          <a:p>
            <a:pPr marL="0" indent="0">
              <a:buNone/>
            </a:pPr>
            <a:r>
              <a:rPr lang="ru-RU" dirty="0"/>
              <a:t>10. «ПРАЙМ-1С-ЕКАТЕРИНБУРГ»  </a:t>
            </a:r>
          </a:p>
          <a:p>
            <a:pPr marL="0" indent="0">
              <a:buNone/>
            </a:pPr>
            <a:r>
              <a:rPr lang="ru-RU" dirty="0"/>
              <a:t>11. «1С-РАРУС»  </a:t>
            </a:r>
          </a:p>
          <a:p>
            <a:pPr marL="0" indent="0">
              <a:buNone/>
            </a:pPr>
            <a:r>
              <a:rPr lang="ru-RU" dirty="0"/>
              <a:t>12. «СПУТНИК ЕРП»  </a:t>
            </a:r>
          </a:p>
          <a:p>
            <a:pPr marL="0" indent="0">
              <a:buNone/>
            </a:pPr>
            <a:r>
              <a:rPr lang="ru-RU" dirty="0"/>
              <a:t>13. «РГ-Софт Проект Консалтинг»  </a:t>
            </a:r>
          </a:p>
          <a:p>
            <a:pPr marL="0" indent="0">
              <a:buNone/>
            </a:pPr>
            <a:r>
              <a:rPr lang="ru-RU" dirty="0"/>
              <a:t>14. «ТЕН.ЛАБ»  </a:t>
            </a:r>
          </a:p>
          <a:p>
            <a:pPr marL="0" indent="0">
              <a:buNone/>
            </a:pPr>
            <a:r>
              <a:rPr lang="ru-RU" dirty="0"/>
              <a:t>15. «РМР ЦТ»</a:t>
            </a:r>
          </a:p>
          <a:p>
            <a:pPr marL="0" indent="0">
              <a:buNone/>
            </a:pPr>
            <a:r>
              <a:rPr lang="ru-RU" dirty="0"/>
              <a:t>и др.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xmlns="" id="{240ABCC3-46C1-B14C-6C36-D3BC34942B99}"/>
              </a:ext>
            </a:extLst>
          </p:cNvPr>
          <p:cNvSpPr txBox="1">
            <a:spLocks/>
          </p:cNvSpPr>
          <p:nvPr/>
        </p:nvSpPr>
        <p:spPr>
          <a:xfrm>
            <a:off x="685910" y="2011781"/>
            <a:ext cx="5900420" cy="3826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048FB"/>
              </a:buClr>
              <a:buSz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1D17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«АКСИОМА-СОФТ»  </a:t>
            </a:r>
          </a:p>
          <a:p>
            <a:pPr marL="0" indent="0">
              <a:buClr>
                <a:srgbClr val="0048FB"/>
              </a:buClr>
              <a:buNone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1D17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«Агентство системного программирования»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048FB"/>
              </a:buClr>
              <a:buSz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1D17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«ТЕХНОЛОГИЯ КОДИРОВАНИЯ»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048FB"/>
              </a:buClr>
              <a:buSz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1D17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 «ЦИФРОВЫЕ ТЕХНОЛОГИИ 1520»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048FB"/>
              </a:buClr>
              <a:buSz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1D17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7. «НЕВАСОФТ»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048FB"/>
              </a:buClr>
              <a:buSz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1D171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8. «ЛОГАСОФТ ПЛЮС» 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048F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1D171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7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98EE3C-634A-D4F6-2B30-29DFFD9D1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597904-63CF-E063-8B44-F28ED5F92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От слов к делу!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19A7029B-A5D7-FDFE-63FE-FB35E651BB74}"/>
              </a:ext>
            </a:extLst>
          </p:cNvPr>
          <p:cNvSpPr txBox="1">
            <a:spLocks/>
          </p:cNvSpPr>
          <p:nvPr/>
        </p:nvSpPr>
        <p:spPr>
          <a:xfrm>
            <a:off x="970781" y="2766218"/>
            <a:ext cx="11221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Как использовать ИИ в 1С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: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ДО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?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 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lvetica Rg" panose="020B0603030602020004" pitchFamily="34" charset="0"/>
              <a:ea typeface="+mj-ea"/>
              <a:cs typeface="+mj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E2EA958-6AEF-0EDC-343E-0E705B8F8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pic>
        <p:nvPicPr>
          <p:cNvPr id="3" name="Рисунок 2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651ED127-E3E7-49CF-6E02-4A58D458F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005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6F065A-52FB-144D-6A3F-14CAB83ED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3CE8BF7-547A-EE19-E51A-CA067C23861D}"/>
              </a:ext>
            </a:extLst>
          </p:cNvPr>
          <p:cNvSpPr/>
          <p:nvPr/>
        </p:nvSpPr>
        <p:spPr>
          <a:xfrm>
            <a:off x="0" y="285078"/>
            <a:ext cx="12192000" cy="6858000"/>
          </a:xfrm>
          <a:prstGeom prst="rect">
            <a:avLst/>
          </a:prstGeom>
          <a:solidFill>
            <a:srgbClr val="EEF1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511D899-BED7-4708-8438-97B74844A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79998FF-DF85-0DF5-BD02-CD18BDD0DCD4}"/>
              </a:ext>
            </a:extLst>
          </p:cNvPr>
          <p:cNvSpPr txBox="1">
            <a:spLocks/>
          </p:cNvSpPr>
          <p:nvPr/>
        </p:nvSpPr>
        <p:spPr>
          <a:xfrm>
            <a:off x="163285" y="691039"/>
            <a:ext cx="10687278" cy="734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ИИ 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Таймлист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1C336C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 в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lvetica Rg" panose="020B0603030602020004" pitchFamily="34" charset="0"/>
                <a:ea typeface="+mj-ea"/>
                <a:cs typeface="+mj-cs"/>
              </a:rPr>
              <a:t>1С:Документооборот 3.0.17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BADDD504-4D6C-E84D-8B4C-CA1FC6A4998A}"/>
              </a:ext>
            </a:extLst>
          </p:cNvPr>
          <p:cNvSpPr txBox="1">
            <a:spLocks/>
          </p:cNvSpPr>
          <p:nvPr/>
        </p:nvSpPr>
        <p:spPr>
          <a:xfrm>
            <a:off x="7397755" y="1298307"/>
            <a:ext cx="2634718" cy="448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15E9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www.timelist.ru</a:t>
            </a:r>
            <a:r>
              <a:rPr kumimoji="0" lang="en" sz="2000" b="0" i="0" u="none" strike="noStrike" kern="1200" cap="none" spc="0" normalizeH="0" baseline="0" noProof="0" dirty="0">
                <a:ln>
                  <a:noFill/>
                </a:ln>
                <a:solidFill>
                  <a:srgbClr val="215E99"/>
                </a:solidFill>
                <a:effectLst/>
                <a:uLnTx/>
                <a:uFillTx/>
                <a:latin typeface="Manrope Light" pitchFamily="2" charset="0"/>
                <a:ea typeface="+mn-ea"/>
                <a:cs typeface="+mn-cs"/>
              </a:rPr>
              <a:t>/1cdo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215E99"/>
              </a:solidFill>
              <a:effectLst/>
              <a:uLnTx/>
              <a:uFillTx/>
              <a:latin typeface="Manrope Light" pitchFamily="2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88AB313-83E3-2361-A356-288DB37E8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-1973" b="17230"/>
          <a:stretch/>
        </p:blipFill>
        <p:spPr>
          <a:xfrm>
            <a:off x="1271152" y="1539254"/>
            <a:ext cx="10066480" cy="560382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" name="Рисунок 1" descr="Изображение выглядит как текст, программное обеспечение, веб-страница, Веб-сай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DCAA2C38-BEC3-C5C4-ACA1-5B17DE8699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4469" y="1831145"/>
            <a:ext cx="8423061" cy="5026855"/>
          </a:xfrm>
          <a:prstGeom prst="rect">
            <a:avLst/>
          </a:prstGeom>
        </p:spPr>
      </p:pic>
      <p:pic>
        <p:nvPicPr>
          <p:cNvPr id="6" name="Рисунок 5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5FFD51B1-4DD8-9624-E270-EBDED942C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577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F3AB02-D205-3C89-BDE8-06962A3A4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15559B2-7A6B-4B5D-7F68-35DB948E0F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1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7232992-3825-35AF-97AF-806DFDFB1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44050" y="207550"/>
            <a:ext cx="2312986" cy="28002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F265614-3838-5788-FC6C-B17BAB683156}"/>
              </a:ext>
            </a:extLst>
          </p:cNvPr>
          <p:cNvSpPr txBox="1">
            <a:spLocks/>
          </p:cNvSpPr>
          <p:nvPr/>
        </p:nvSpPr>
        <p:spPr>
          <a:xfrm>
            <a:off x="526827" y="691039"/>
            <a:ext cx="10323736" cy="734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rgbClr val="1C336C"/>
                </a:solidFill>
                <a:latin typeface="Coolvetica Rg" panose="020B0603030602020004" pitchFamily="34" charset="0"/>
              </a:rPr>
              <a:t>Новое расширение для </a:t>
            </a:r>
            <a:r>
              <a:rPr lang="ru-RU" sz="4000" dirty="0">
                <a:solidFill>
                  <a:schemeClr val="accent4"/>
                </a:solidFill>
                <a:latin typeface="Coolvetica Rg" panose="020B0603030602020004" pitchFamily="34" charset="0"/>
              </a:rPr>
              <a:t>1С:ДО 2.1 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87BEAB20-C5AB-89BD-46E9-1F7D7169F7D5}"/>
              </a:ext>
            </a:extLst>
          </p:cNvPr>
          <p:cNvSpPr txBox="1">
            <a:spLocks/>
          </p:cNvSpPr>
          <p:nvPr/>
        </p:nvSpPr>
        <p:spPr>
          <a:xfrm>
            <a:off x="7397755" y="1298307"/>
            <a:ext cx="2634718" cy="448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" sz="2000" dirty="0" err="1">
                <a:solidFill>
                  <a:schemeClr val="accent3"/>
                </a:solidFill>
                <a:latin typeface="Manrope Light" pitchFamily="2" charset="0"/>
              </a:rPr>
              <a:t>www.timelist.ru</a:t>
            </a:r>
            <a:r>
              <a:rPr lang="en" sz="2000" dirty="0">
                <a:solidFill>
                  <a:schemeClr val="accent3"/>
                </a:solidFill>
                <a:latin typeface="Manrope Light" pitchFamily="2" charset="0"/>
              </a:rPr>
              <a:t>/1cdo</a:t>
            </a:r>
            <a:endParaRPr lang="ru-RU" sz="2000" dirty="0">
              <a:solidFill>
                <a:schemeClr val="accent3"/>
              </a:solidFill>
              <a:latin typeface="Manrope Light" pitchFamily="2" charset="0"/>
            </a:endParaRPr>
          </a:p>
        </p:txBody>
      </p:sp>
      <p:pic>
        <p:nvPicPr>
          <p:cNvPr id="8" name="Рисунок 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F69A898-2C36-0E77-C7AC-C911098AD3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" t="-9036" r="-2376" b="21507"/>
          <a:stretch/>
        </p:blipFill>
        <p:spPr>
          <a:xfrm>
            <a:off x="1310910" y="927530"/>
            <a:ext cx="10066480" cy="592601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Рисунок 5" descr="Изображение выглядит как текст, программное обеспечение, веб-страница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F6696536-9665-9EC9-C572-6248BD4A4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63"/>
          <a:stretch/>
        </p:blipFill>
        <p:spPr>
          <a:xfrm>
            <a:off x="1887555" y="1862918"/>
            <a:ext cx="8632423" cy="4668522"/>
          </a:xfrm>
          <a:prstGeom prst="rect">
            <a:avLst/>
          </a:prstGeom>
        </p:spPr>
      </p:pic>
      <p:pic>
        <p:nvPicPr>
          <p:cNvPr id="5" name="Рисунок 4" descr="Изображение выглядит как белый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54D075C5-0EB3-78B4-5028-EA470DF9F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915" y="60747"/>
            <a:ext cx="335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16267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1D1713"/>
      </a:dk1>
      <a:lt1>
        <a:srgbClr val="E8EAED"/>
      </a:lt1>
      <a:dk2>
        <a:srgbClr val="0048FB"/>
      </a:dk2>
      <a:lt2>
        <a:srgbClr val="1D171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Основ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215E99"/>
      </a:accent1>
      <a:accent2>
        <a:srgbClr val="FF0000"/>
      </a:accent2>
      <a:accent3>
        <a:srgbClr val="215E99"/>
      </a:accent3>
      <a:accent4>
        <a:srgbClr val="C00000"/>
      </a:accent4>
      <a:accent5>
        <a:srgbClr val="4D94D8"/>
      </a:accent5>
      <a:accent6>
        <a:srgbClr val="FF0000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6019</TotalTime>
  <Words>817</Words>
  <Application>Microsoft Macintosh PowerPoint</Application>
  <PresentationFormat>Произвольный</PresentationFormat>
  <Paragraphs>173</Paragraphs>
  <Slides>32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ИИ на рабочих встречах: от стенограмм и резюме  к аналитике и управлению знаниями</dc:title>
  <dc:creator>Андрей</dc:creator>
  <cp:lastModifiedBy>ASUS</cp:lastModifiedBy>
  <cp:revision>30</cp:revision>
  <dcterms:created xsi:type="dcterms:W3CDTF">2024-12-06T12:41:24Z</dcterms:created>
  <dcterms:modified xsi:type="dcterms:W3CDTF">2025-04-16T11:26:58Z</dcterms:modified>
</cp:coreProperties>
</file>