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4861" r:id="rId2"/>
    <p:sldMasterId id="2147485068" r:id="rId3"/>
  </p:sldMasterIdLst>
  <p:notesMasterIdLst>
    <p:notesMasterId r:id="rId29"/>
  </p:notesMasterIdLst>
  <p:handoutMasterIdLst>
    <p:handoutMasterId r:id="rId30"/>
  </p:handoutMasterIdLst>
  <p:sldIdLst>
    <p:sldId id="905" r:id="rId4"/>
    <p:sldId id="257" r:id="rId5"/>
    <p:sldId id="907" r:id="rId6"/>
    <p:sldId id="258" r:id="rId7"/>
    <p:sldId id="908" r:id="rId8"/>
    <p:sldId id="259" r:id="rId9"/>
    <p:sldId id="260" r:id="rId10"/>
    <p:sldId id="261" r:id="rId11"/>
    <p:sldId id="910" r:id="rId12"/>
    <p:sldId id="909" r:id="rId13"/>
    <p:sldId id="262" r:id="rId14"/>
    <p:sldId id="911" r:id="rId15"/>
    <p:sldId id="912" r:id="rId16"/>
    <p:sldId id="1556" r:id="rId17"/>
    <p:sldId id="1551" r:id="rId18"/>
    <p:sldId id="1531" r:id="rId19"/>
    <p:sldId id="1532" r:id="rId20"/>
    <p:sldId id="1533" r:id="rId21"/>
    <p:sldId id="1534" r:id="rId22"/>
    <p:sldId id="1535" r:id="rId23"/>
    <p:sldId id="1557" r:id="rId24"/>
    <p:sldId id="1559" r:id="rId25"/>
    <p:sldId id="1558" r:id="rId26"/>
    <p:sldId id="1560" r:id="rId27"/>
    <p:sldId id="906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илов Павел Александрович" initials="ЕПА" lastIdx="8" clrIdx="0"/>
  <p:cmAuthor id="2" name="Герман Алексей Адольфович" initials="ГАА" lastIdx="2" clrIdx="1"/>
  <p:cmAuthor id="3" name="Герман_АА" initials="ГАА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FFFF"/>
    <a:srgbClr val="FFFFCC"/>
    <a:srgbClr val="00FFCC"/>
    <a:srgbClr val="66FFCC"/>
    <a:srgbClr val="CCFF99"/>
    <a:srgbClr val="FF9933"/>
    <a:srgbClr val="FFE5E5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1" autoAdjust="0"/>
    <p:restoredTop sz="88095" autoAdjust="0"/>
  </p:normalViewPr>
  <p:slideViewPr>
    <p:cSldViewPr>
      <p:cViewPr varScale="1">
        <p:scale>
          <a:sx n="112" d="100"/>
          <a:sy n="112" d="100"/>
        </p:scale>
        <p:origin x="117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8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3071E4A-1112-420A-AA21-247798F563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712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90E10A-8071-4CF6-9931-34C96C66F9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621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</a:t>
            </a:r>
            <a:r>
              <a:rPr lang="ru-RU" baseline="0" dirty="0"/>
              <a:t> день, коллеги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975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2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75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0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342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4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 dirty="0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 dirty="0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 dirty="0">
              <a:solidFill>
                <a:schemeClr val="tx2"/>
              </a:solidFill>
              <a:cs typeface="+mn-cs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 dirty="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 dirty="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10927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67AF-458B-459E-A5D1-BCAA49CFE85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433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1C0D-6B7D-4E09-ABE4-D1AE821DE9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926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6328-BC17-4E69-A3A8-99D215248D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042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6EFE-0C71-46B8-A447-9219B69935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804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dirty="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B1B6-EE44-4FD6-816D-7A1C6D6A56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314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8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96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461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AD6D-C170-4723-8E2A-5CB3248929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56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F1C0-E9A7-4D63-B683-B732CD00AC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137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855B-D462-4DB8-849E-2ED7BF9A20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30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C353-6BD5-4057-8CDD-A7A39FDCB5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2923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9BE-5C56-4311-AD10-A070B19D22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737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FFB7-3425-4BB7-9578-97524A640E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7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6D0-E710-4988-BD15-936AC9A9BF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8854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541F-C761-4DA4-9578-88A4F4CB1C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4143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7D93-E112-41A4-87BD-150C77AF38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39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9C2D-0D94-4343-BCF3-B049E30A4E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7128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0658-938F-4976-80CA-35FB727980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0412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2B96-2410-4028-ADE9-07991EB55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8997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 dirty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476-50E6-4D6E-850F-BD69A5C59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856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94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 err="1">
                <a:solidFill>
                  <a:srgbClr val="FFFFFF"/>
                </a:solidFill>
              </a:rPr>
              <a:t>холдингОМ</a:t>
            </a:r>
            <a:r>
              <a:rPr lang="ru-RU" altLang="ru-RU" sz="1900" b="1" dirty="0">
                <a:solidFill>
                  <a:srgbClr val="FFFFFF"/>
                </a:solidFill>
              </a:rPr>
              <a:t>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31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9234E-2B2A-4E90-A96D-898B83F6E2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86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74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F282-6ACF-4085-9ADF-8D9C1CF6F6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9299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AD6D-C170-4723-8E2A-5CB3248929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7729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9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9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F1C0-E9A7-4D63-B683-B732CD00AC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8745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8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855B-D462-4DB8-849E-2ED7BF9A20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292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9BE-5C56-4311-AD10-A070B19D22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5073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FFB7-3425-4BB7-9578-97524A640E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7053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6D0-E710-4988-BD15-936AC9A9BF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1099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541F-C761-4DA4-9578-88A4F4CB1C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02206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7D93-E112-41A4-87BD-150C77AF38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0224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8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5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9C2D-0D94-4343-BCF3-B049E30A4E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496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B43E-B1BE-45C8-A601-4CB143C222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4445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9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9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31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0658-938F-4976-80CA-35FB727980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985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1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9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9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31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31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2B96-2410-4028-ADE9-07991EB55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9410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31"/>
            <a:ext cx="3082926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 dirty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476-50E6-4D6E-850F-BD69A5C59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483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8F5B-CF8A-4D30-AE4D-EA3D19BFF6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105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E6A5-45A2-4D10-BDC7-015338AA97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385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D287-D2D2-4605-B897-8543140B1E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426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A96F-6C80-4F1D-875E-0652E449B73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91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C4F2C-CD6C-41EF-AD4D-ED9F5433CD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84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1E929581-C9F9-4ADF-8A08-A329939EAA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  <p:sldLayoutId id="2147485050" r:id="rId12"/>
    <p:sldLayoutId id="2147485051" r:id="rId13"/>
    <p:sldLayoutId id="2147485065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4B055D6D-AF42-45FE-8392-2D1D9DED2C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6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  <p:sldLayoutId id="2147485063" r:id="rId13"/>
    <p:sldLayoutId id="2147485067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8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9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81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4B055D6D-AF42-45FE-8392-2D1D9DED2C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74" r:id="rId6"/>
    <p:sldLayoutId id="2147485075" r:id="rId7"/>
    <p:sldLayoutId id="2147485076" r:id="rId8"/>
    <p:sldLayoutId id="2147485077" r:id="rId9"/>
    <p:sldLayoutId id="2147485078" r:id="rId10"/>
    <p:sldLayoutId id="2147485079" r:id="rId11"/>
    <p:sldLayoutId id="2147485080" r:id="rId12"/>
    <p:sldLayoutId id="2147485081" r:id="rId13"/>
    <p:sldLayoutId id="2147485082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39952" y="1772816"/>
            <a:ext cx="4500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Новое в интеграции, управлении НСИ, согласованиях и оповещениях редакции 3.2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0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AE07C-8C15-47F0-B07B-0FA6BC3D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Обмен НСИ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CC120A-F6C9-4E3F-A9EB-12D035CBE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04AD3C-1744-4A02-9D57-9F9F7F69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15033"/>
            <a:ext cx="6552728" cy="52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7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7148-BCC3-44FE-9D00-69AB54F4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920B1-10FF-4E42-A482-91A757F59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05" y="1733957"/>
            <a:ext cx="7903790" cy="4071307"/>
          </a:xfrm>
        </p:spPr>
        <p:txBody>
          <a:bodyPr/>
          <a:lstStyle/>
          <a:p>
            <a:r>
              <a:rPr lang="ru-RU" dirty="0"/>
              <a:t>Реализована возможность создания документов текущей ИБ на основании данных из хранилищ, подключенных по технологии </a:t>
            </a:r>
            <a:r>
              <a:rPr lang="en-US" dirty="0"/>
              <a:t>ADO (MS Excel</a:t>
            </a:r>
            <a:r>
              <a:rPr lang="ru-RU" dirty="0"/>
              <a:t>,</a:t>
            </a:r>
            <a:r>
              <a:rPr lang="en-US" dirty="0"/>
              <a:t> MS Access</a:t>
            </a:r>
            <a:r>
              <a:rPr lang="ru-RU" dirty="0"/>
              <a:t>, </a:t>
            </a:r>
            <a:r>
              <a:rPr lang="en-US" dirty="0"/>
              <a:t>MS SQL Server</a:t>
            </a:r>
            <a:r>
              <a:rPr lang="ru-RU" dirty="0"/>
              <a:t>, </a:t>
            </a:r>
            <a:r>
              <a:rPr lang="en-US" dirty="0" err="1"/>
              <a:t>Postgre</a:t>
            </a:r>
            <a:r>
              <a:rPr lang="en-US" dirty="0"/>
              <a:t> SQL</a:t>
            </a:r>
            <a:r>
              <a:rPr lang="ru-RU" dirty="0"/>
              <a:t>, </a:t>
            </a:r>
            <a:r>
              <a:rPr lang="en-US" dirty="0"/>
              <a:t>Ora</a:t>
            </a:r>
            <a:r>
              <a:rPr lang="ru-RU" dirty="0"/>
              <a:t>с</a:t>
            </a:r>
            <a:r>
              <a:rPr lang="en-US" dirty="0"/>
              <a:t>le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Облегчает переход с учетных систем на других платформах</a:t>
            </a:r>
          </a:p>
          <a:p>
            <a:pPr lvl="1"/>
            <a:r>
              <a:rPr lang="ru-RU" dirty="0"/>
              <a:t>Позволяет загружать, например, начальную информацию по МСФО из файлов </a:t>
            </a:r>
            <a:r>
              <a:rPr lang="en-US" dirty="0"/>
              <a:t>MS Excel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72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C6DD8-763D-4DC3-BCEF-A8F7DD63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85" y="152400"/>
            <a:ext cx="6264091" cy="1081088"/>
          </a:xfrm>
        </p:spPr>
        <p:txBody>
          <a:bodyPr/>
          <a:lstStyle/>
          <a:p>
            <a:r>
              <a:rPr lang="ru-RU" dirty="0"/>
              <a:t>Мастер для импорта</a:t>
            </a:r>
            <a:r>
              <a:rPr lang="en-US" dirty="0"/>
              <a:t> </a:t>
            </a:r>
            <a:r>
              <a:rPr lang="ru-RU" dirty="0"/>
              <a:t>документов системы из</a:t>
            </a:r>
            <a:r>
              <a:rPr lang="en-US" dirty="0"/>
              <a:t> </a:t>
            </a:r>
            <a:r>
              <a:rPr lang="ru-RU" dirty="0"/>
              <a:t>файлов</a:t>
            </a:r>
            <a:r>
              <a:rPr lang="en-US" dirty="0"/>
              <a:t> MS Excel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DA0F9-B5B5-4338-9E73-96F4E7335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199A29-ED63-1043-95C4-D4DFE1E0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0" y="1484784"/>
            <a:ext cx="8669600" cy="44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8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F87E6-88E4-4D55-A86E-851F24FE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85" y="152400"/>
            <a:ext cx="6551603" cy="1081088"/>
          </a:xfrm>
        </p:spPr>
        <p:txBody>
          <a:bodyPr/>
          <a:lstStyle/>
          <a:p>
            <a:r>
              <a:rPr lang="ru-RU" dirty="0"/>
              <a:t>Сопоставление полей исходного файла с реквизитами шапки и табличных частей документа для импорта через </a:t>
            </a:r>
            <a:r>
              <a:rPr lang="en-US" dirty="0"/>
              <a:t>ADO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17800-5BD8-45C0-B4C6-31FAE3A0C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21CD7E-9B1E-4F63-8686-E90E8C2B5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69" y="1376144"/>
            <a:ext cx="8471335" cy="27623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7EA2C6-377A-4E0D-BF7F-41729B093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355" y="3573016"/>
            <a:ext cx="7300987" cy="3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5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13001"/>
            <a:ext cx="5831129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Новые функции интерактивных оповещений в УХ 3.2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F737FC4-6D68-4F1D-9A70-927C70930EDC}"/>
              </a:ext>
            </a:extLst>
          </p:cNvPr>
          <p:cNvSpPr txBox="1">
            <a:spLocks/>
          </p:cNvSpPr>
          <p:nvPr/>
        </p:nvSpPr>
        <p:spPr>
          <a:xfrm>
            <a:off x="198653" y="2241177"/>
            <a:ext cx="8854678" cy="1889718"/>
          </a:xfrm>
          <a:prstGeom prst="rect">
            <a:avLst/>
          </a:prstGeom>
        </p:spPr>
        <p:txBody>
          <a:bodyPr lIns="72566" tIns="36283" rIns="72566" bIns="3628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Добавили возможность информировать пользователей через систему взаимодействия платформы.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Добавили возможность информировать пользователей через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Добавили возможность согласовать объекты системы через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и систему взаимодействия.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Добавили возможность прикреплять к оповещениям внешние печатные формы и вложенные файлы.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54" y="3925636"/>
            <a:ext cx="1968595" cy="198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37" y="3884502"/>
            <a:ext cx="743325" cy="74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6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5831129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Новые функции интерактивных оповещений в УХ 3.2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" y="2826835"/>
            <a:ext cx="5399194" cy="303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252645" y="4994767"/>
            <a:ext cx="5453186" cy="276886"/>
          </a:xfrm>
          <a:prstGeom prst="rect">
            <a:avLst/>
          </a:prstGeom>
          <a:solidFill>
            <a:srgbClr val="00FF00">
              <a:alpha val="19000"/>
            </a:srgbClr>
          </a:solidFill>
          <a:ln>
            <a:noFill/>
          </a:ln>
          <a:effectLst/>
        </p:spPr>
        <p:txBody>
          <a:bodyPr vert="horz" wrap="square" lIns="67482" tIns="35091" rIns="67482" bIns="3509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674" indent="-285674" defTabSz="685617">
              <a:lnSpc>
                <a:spcPct val="85000"/>
              </a:lnSpc>
              <a:spcBef>
                <a:spcPct val="50000"/>
              </a:spcBef>
              <a:buSzPct val="120000"/>
              <a:buBlip>
                <a:blip r:embed="rId4"/>
              </a:buBlip>
            </a:pPr>
            <a:endParaRPr lang="ru-RU" sz="1575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273895" y="4181486"/>
            <a:ext cx="1961323" cy="435337"/>
          </a:xfrm>
          <a:prstGeom prst="wedgeRectCallout">
            <a:avLst>
              <a:gd name="adj1" fmla="val -68198"/>
              <a:gd name="adj2" fmla="val 19556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Добавлено в 3.2</a:t>
            </a:r>
          </a:p>
        </p:txBody>
      </p:sp>
    </p:spTree>
    <p:extLst>
      <p:ext uri="{BB962C8B-B14F-4D97-AF65-F5344CB8AC3E}">
        <p14:creationId xmlns:p14="http://schemas.microsoft.com/office/powerpoint/2010/main" val="63415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26456"/>
            <a:ext cx="5453186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Дублирование оповещений через систему взаимодействия</a:t>
            </a:r>
          </a:p>
        </p:txBody>
      </p:sp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16651" y="749006"/>
            <a:ext cx="228540" cy="2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ru-RU" sz="1500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" y="2126727"/>
            <a:ext cx="7450888" cy="378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252645" y="3641566"/>
            <a:ext cx="1961323" cy="435337"/>
          </a:xfrm>
          <a:prstGeom prst="wedgeRectCallout">
            <a:avLst>
              <a:gd name="adj1" fmla="val 57647"/>
              <a:gd name="adj2" fmla="val -1528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Добавили бота системы оповещений.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310274" y="4613421"/>
            <a:ext cx="1961323" cy="435337"/>
          </a:xfrm>
          <a:prstGeom prst="wedgeRectCallout">
            <a:avLst>
              <a:gd name="adj1" fmla="val -77375"/>
              <a:gd name="adj2" fmla="val -32021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Текст оповещения содержит интерактивные элементы. </a:t>
            </a:r>
          </a:p>
        </p:txBody>
      </p:sp>
    </p:spTree>
    <p:extLst>
      <p:ext uri="{BB962C8B-B14F-4D97-AF65-F5344CB8AC3E}">
        <p14:creationId xmlns:p14="http://schemas.microsoft.com/office/powerpoint/2010/main" val="221849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81063"/>
            <a:ext cx="5453186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Дублирование оповещений через </a:t>
            </a:r>
            <a:r>
              <a:rPr lang="en-US" altLang="ru-RU" dirty="0"/>
              <a:t>Telegram</a:t>
            </a:r>
            <a:endParaRPr lang="ru-RU" altLang="ru-RU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" y="2133193"/>
            <a:ext cx="6964960" cy="377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3114218" y="2615720"/>
            <a:ext cx="1961323" cy="435337"/>
          </a:xfrm>
          <a:prstGeom prst="wedgeRectCallout">
            <a:avLst>
              <a:gd name="adj1" fmla="val -68198"/>
              <a:gd name="adj2" fmla="val 19556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Два вида аутентификации пользователя в</a:t>
            </a:r>
            <a:r>
              <a:rPr lang="en-US" sz="900" dirty="0">
                <a:solidFill>
                  <a:schemeClr val="tx1"/>
                </a:solidFill>
              </a:rPr>
              <a:t> Telegram</a:t>
            </a:r>
            <a:r>
              <a:rPr lang="ru-RU" sz="900" dirty="0">
                <a:solidFill>
                  <a:schemeClr val="tx1"/>
                </a:solidFill>
              </a:rPr>
              <a:t> - через телефон или по имени </a:t>
            </a:r>
          </a:p>
        </p:txBody>
      </p:sp>
    </p:spTree>
    <p:extLst>
      <p:ext uri="{BB962C8B-B14F-4D97-AF65-F5344CB8AC3E}">
        <p14:creationId xmlns:p14="http://schemas.microsoft.com/office/powerpoint/2010/main" val="171486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" y="2088188"/>
            <a:ext cx="7396896" cy="377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3600145" y="1859832"/>
            <a:ext cx="2429637" cy="813281"/>
          </a:xfrm>
          <a:prstGeom prst="wedgeRectCallout">
            <a:avLst>
              <a:gd name="adj1" fmla="val -48445"/>
              <a:gd name="adj2" fmla="val 136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При согласовании, с использованием </a:t>
            </a:r>
            <a:r>
              <a:rPr lang="en-US" sz="900" dirty="0">
                <a:solidFill>
                  <a:schemeClr val="tx1"/>
                </a:solidFill>
              </a:rPr>
              <a:t>Telegram</a:t>
            </a:r>
            <a:r>
              <a:rPr lang="ru-RU" sz="900" dirty="0">
                <a:solidFill>
                  <a:schemeClr val="tx1"/>
                </a:solidFill>
              </a:rPr>
              <a:t> и </a:t>
            </a:r>
            <a:r>
              <a:rPr lang="en-US" sz="900" dirty="0">
                <a:solidFill>
                  <a:schemeClr val="tx1"/>
                </a:solidFill>
              </a:rPr>
              <a:t>Email</a:t>
            </a:r>
            <a:r>
              <a:rPr lang="ru-RU" sz="900" dirty="0">
                <a:solidFill>
                  <a:schemeClr val="tx1"/>
                </a:solidFill>
              </a:rPr>
              <a:t>, можно к оповещениям прикреплять файлы и печатные формы объекта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2898250" y="1755250"/>
            <a:ext cx="685621" cy="685621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Стрелка вниз 10"/>
          <p:cNvSpPr/>
          <p:nvPr/>
        </p:nvSpPr>
        <p:spPr bwMode="auto">
          <a:xfrm>
            <a:off x="2682282" y="2673113"/>
            <a:ext cx="215968" cy="330442"/>
          </a:xfrm>
          <a:prstGeom prst="downArrow">
            <a:avLst/>
          </a:prstGeom>
          <a:solidFill>
            <a:srgbClr val="C00000">
              <a:alpha val="75000"/>
            </a:srgbClr>
          </a:solidFill>
          <a:ln>
            <a:noFill/>
          </a:ln>
          <a:effectLst/>
        </p:spPr>
        <p:txBody>
          <a:bodyPr vert="horz" wrap="square" lIns="67482" tIns="35091" rIns="67482" bIns="3509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674" indent="-285674" defTabSz="685617">
              <a:lnSpc>
                <a:spcPct val="85000"/>
              </a:lnSpc>
              <a:spcBef>
                <a:spcPct val="50000"/>
              </a:spcBef>
              <a:buSzPct val="120000"/>
              <a:buBlip>
                <a:blip r:embed="rId4"/>
              </a:buBlip>
            </a:pPr>
            <a:endParaRPr lang="ru-RU" sz="1575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45407" y="340349"/>
            <a:ext cx="5453186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Добавление файлов вложений для оповещение через </a:t>
            </a:r>
            <a:r>
              <a:rPr lang="en-US" altLang="ru-RU" dirty="0"/>
              <a:t>Telegram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799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" y="1950010"/>
            <a:ext cx="3455484" cy="39626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45407" y="379852"/>
            <a:ext cx="5453186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Работа с согласованием в </a:t>
            </a:r>
            <a:r>
              <a:rPr lang="en-US" altLang="ru-RU" dirty="0"/>
              <a:t>Telegram</a:t>
            </a:r>
            <a:endParaRPr lang="ru-RU" alt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924097" y="4289470"/>
            <a:ext cx="1961323" cy="435337"/>
          </a:xfrm>
          <a:prstGeom prst="wedgeRectCallout">
            <a:avLst>
              <a:gd name="adj1" fmla="val -92668"/>
              <a:gd name="adj2" fmla="val 16800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Кнопки согласования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906484" y="3479591"/>
            <a:ext cx="1961323" cy="435337"/>
          </a:xfrm>
          <a:prstGeom prst="wedgeRectCallout">
            <a:avLst>
              <a:gd name="adj1" fmla="val -97475"/>
              <a:gd name="adj2" fmla="val 15029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Подсказка по маршруту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924097" y="2777695"/>
            <a:ext cx="1961323" cy="435337"/>
          </a:xfrm>
          <a:prstGeom prst="wedgeRectCallout">
            <a:avLst>
              <a:gd name="adj1" fmla="val -116701"/>
              <a:gd name="adj2" fmla="val 5776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Вложенные файлы 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924097" y="2133194"/>
            <a:ext cx="1961323" cy="435337"/>
          </a:xfrm>
          <a:prstGeom prst="wedgeRectCallout">
            <a:avLst>
              <a:gd name="adj1" fmla="val -81307"/>
              <a:gd name="adj2" fmla="val -3082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Текст оповещения </a:t>
            </a:r>
          </a:p>
        </p:txBody>
      </p:sp>
    </p:spTree>
    <p:extLst>
      <p:ext uri="{BB962C8B-B14F-4D97-AF65-F5344CB8AC3E}">
        <p14:creationId xmlns:p14="http://schemas.microsoft.com/office/powerpoint/2010/main" val="277130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979E2-71D1-4AD0-B267-DE56DECC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85" y="152400"/>
            <a:ext cx="5832043" cy="1081088"/>
          </a:xfrm>
        </p:spPr>
        <p:txBody>
          <a:bodyPr/>
          <a:lstStyle/>
          <a:p>
            <a:r>
              <a:rPr lang="ru-RU" dirty="0"/>
              <a:t>Контроль и согласование изменений элементов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DC44F-9D50-4E0F-A0E2-5F722FBC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44994"/>
            <a:ext cx="7886700" cy="3468181"/>
          </a:xfrm>
        </p:spPr>
        <p:txBody>
          <a:bodyPr/>
          <a:lstStyle/>
          <a:p>
            <a:r>
              <a:rPr lang="ru-RU" dirty="0"/>
              <a:t>Новые механизмы согласования изменений табличных частей и дополнительных реквизитов позволяют согласовывать, например, изменение контактной информации контрагентов</a:t>
            </a:r>
          </a:p>
          <a:p>
            <a:r>
              <a:rPr lang="ru-RU" dirty="0"/>
              <a:t>Возможность управлять контролем изменений на уровне реквизитов и табличных частей дает возможность ограничить набор данных, изменение которых требует согласования, тем самым упростить бизнес – процесс контроля за изменением НСИ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2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294" y="89859"/>
            <a:ext cx="5453186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Контроль версии объекта при согласовании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6278F1-C42D-4E9B-A91C-5A8E4F2FC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32" y="1664945"/>
            <a:ext cx="6155081" cy="4139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ая выноска 4">
            <a:extLst>
              <a:ext uri="{FF2B5EF4-FFF2-40B4-BE49-F238E27FC236}">
                <a16:creationId xmlns:a16="http://schemas.microsoft.com/office/drawing/2014/main" id="{1041FC97-8791-4144-894D-9FADF56D1CB4}"/>
              </a:ext>
            </a:extLst>
          </p:cNvPr>
          <p:cNvSpPr/>
          <p:nvPr/>
        </p:nvSpPr>
        <p:spPr>
          <a:xfrm>
            <a:off x="3060226" y="3051057"/>
            <a:ext cx="1961323" cy="435337"/>
          </a:xfrm>
          <a:prstGeom prst="wedgeRectCallout">
            <a:avLst>
              <a:gd name="adj1" fmla="val -126943"/>
              <a:gd name="adj2" fmla="val 1928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Для маршрута можно включить признак контроля версии при согласовании.</a:t>
            </a:r>
          </a:p>
        </p:txBody>
      </p:sp>
    </p:spTree>
    <p:extLst>
      <p:ext uri="{BB962C8B-B14F-4D97-AF65-F5344CB8AC3E}">
        <p14:creationId xmlns:p14="http://schemas.microsoft.com/office/powerpoint/2010/main" val="279307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657" y="116632"/>
            <a:ext cx="5453186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Контроль версии объекта при согласовании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2E1A9-17A6-47CB-B297-0E55DB91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72" y="1755250"/>
            <a:ext cx="6479033" cy="41033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ая выноска 4">
            <a:extLst>
              <a:ext uri="{FF2B5EF4-FFF2-40B4-BE49-F238E27FC236}">
                <a16:creationId xmlns:a16="http://schemas.microsoft.com/office/drawing/2014/main" id="{3BFD3770-8DEB-442D-A746-3DACA71F5B95}"/>
              </a:ext>
            </a:extLst>
          </p:cNvPr>
          <p:cNvSpPr/>
          <p:nvPr/>
        </p:nvSpPr>
        <p:spPr>
          <a:xfrm>
            <a:off x="5796202" y="2619121"/>
            <a:ext cx="1961323" cy="597313"/>
          </a:xfrm>
          <a:prstGeom prst="wedgeRectCallout">
            <a:avLst>
              <a:gd name="adj1" fmla="val -75786"/>
              <a:gd name="adj2" fmla="val 20051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Можно настроить состав реквизитов, по которым будет контролироваться версия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253235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83411"/>
            <a:ext cx="5453186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Контроль версии объекта при согласовании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B63FBD-1C00-4809-A4E5-20EDF7DC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45" y="2133194"/>
            <a:ext cx="8162269" cy="36495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трелка вниз 10">
            <a:extLst>
              <a:ext uri="{FF2B5EF4-FFF2-40B4-BE49-F238E27FC236}">
                <a16:creationId xmlns:a16="http://schemas.microsoft.com/office/drawing/2014/main" id="{F0DAA188-3B6E-4956-A19B-80E8EAE4353C}"/>
              </a:ext>
            </a:extLst>
          </p:cNvPr>
          <p:cNvSpPr/>
          <p:nvPr/>
        </p:nvSpPr>
        <p:spPr bwMode="auto">
          <a:xfrm>
            <a:off x="1980387" y="4994767"/>
            <a:ext cx="215968" cy="330442"/>
          </a:xfrm>
          <a:prstGeom prst="downArrow">
            <a:avLst/>
          </a:prstGeom>
          <a:solidFill>
            <a:srgbClr val="C00000">
              <a:alpha val="75000"/>
            </a:srgbClr>
          </a:solidFill>
          <a:ln>
            <a:noFill/>
          </a:ln>
          <a:effectLst/>
        </p:spPr>
        <p:txBody>
          <a:bodyPr vert="horz" wrap="square" lIns="67482" tIns="35091" rIns="67482" bIns="3509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674" indent="-285674" defTabSz="685617">
              <a:lnSpc>
                <a:spcPct val="85000"/>
              </a:lnSpc>
              <a:spcBef>
                <a:spcPct val="50000"/>
              </a:spcBef>
              <a:buSzPct val="120000"/>
              <a:buBlip>
                <a:blip r:embed="rId4"/>
              </a:buBlip>
            </a:pPr>
            <a:endParaRPr lang="ru-RU" sz="1575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ая выноска 4">
            <a:extLst>
              <a:ext uri="{FF2B5EF4-FFF2-40B4-BE49-F238E27FC236}">
                <a16:creationId xmlns:a16="http://schemas.microsoft.com/office/drawing/2014/main" id="{741B815C-499B-41F0-BBC3-3F200EA08075}"/>
              </a:ext>
            </a:extLst>
          </p:cNvPr>
          <p:cNvSpPr/>
          <p:nvPr/>
        </p:nvSpPr>
        <p:spPr>
          <a:xfrm>
            <a:off x="4932331" y="3022056"/>
            <a:ext cx="2015315" cy="676904"/>
          </a:xfrm>
          <a:prstGeom prst="wedgeRectCallout">
            <a:avLst>
              <a:gd name="adj1" fmla="val -149750"/>
              <a:gd name="adj2" fmla="val -872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При старте процесса согласования сохраняется контрольная сумма выбранных реквизитов, и их исходные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829745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BEAA86-132E-4A28-9BDD-E9518E71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45" y="2040014"/>
            <a:ext cx="7991775" cy="36566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483" y="116632"/>
            <a:ext cx="5453186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Контроль версии объекта при согласовании</a:t>
            </a:r>
          </a:p>
        </p:txBody>
      </p:sp>
      <p:sp>
        <p:nvSpPr>
          <p:cNvPr id="8" name="Прямоугольная выноска 4">
            <a:extLst>
              <a:ext uri="{FF2B5EF4-FFF2-40B4-BE49-F238E27FC236}">
                <a16:creationId xmlns:a16="http://schemas.microsoft.com/office/drawing/2014/main" id="{741B815C-499B-41F0-BBC3-3F200EA08075}"/>
              </a:ext>
            </a:extLst>
          </p:cNvPr>
          <p:cNvSpPr/>
          <p:nvPr/>
        </p:nvSpPr>
        <p:spPr>
          <a:xfrm>
            <a:off x="4059076" y="4292871"/>
            <a:ext cx="2015315" cy="676904"/>
          </a:xfrm>
          <a:prstGeom prst="wedgeRectCallout">
            <a:avLst>
              <a:gd name="adj1" fmla="val -126516"/>
              <a:gd name="adj2" fmla="val 1277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Если изменился хотя бы один контролируемый реквизит система не даст согласовать объект </a:t>
            </a:r>
          </a:p>
        </p:txBody>
      </p:sp>
    </p:spTree>
    <p:extLst>
      <p:ext uri="{BB962C8B-B14F-4D97-AF65-F5344CB8AC3E}">
        <p14:creationId xmlns:p14="http://schemas.microsoft.com/office/powerpoint/2010/main" val="3833874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5453186" cy="676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Контроль версии объекта при согласовании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E9E0F9-F87E-45D2-8981-FB2DBE8A3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53" y="2079201"/>
            <a:ext cx="8041768" cy="37794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271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83968" y="1628800"/>
            <a:ext cx="4364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СПАСИБО ЗА ВНИМАНИЕ 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842EAF-6C53-C640-8781-17DB0A963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3284984"/>
            <a:ext cx="4500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Новое в интеграции, управлении НСИ, согласованиях и оповещениях редакции 3.2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0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42990-B868-461F-B81F-C473C427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и согласование изменений элементов НСИ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3614C7-6221-43CB-AB3D-B2522C1CE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371F58-223D-4101-B4FF-649DBD6A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71" y="1701326"/>
            <a:ext cx="8049478" cy="14396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7B65BD-EAE7-4A41-A7BB-5D78B2EC4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67552"/>
            <a:ext cx="7762857" cy="24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3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E6B80-21B7-4F29-9170-DE2452BB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и согласование изменений элементов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F9986F-EA76-4AA8-A932-990BABEA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3600400"/>
          </a:xfrm>
        </p:spPr>
        <p:txBody>
          <a:bodyPr/>
          <a:lstStyle/>
          <a:p>
            <a:r>
              <a:rPr lang="ru-RU" dirty="0"/>
              <a:t>Действия по согласованию изменений перенесены в форму элемента справочника, что существенно повысило эргономику</a:t>
            </a:r>
          </a:p>
          <a:p>
            <a:pPr lvl="1"/>
            <a:r>
              <a:rPr lang="ru-RU" dirty="0"/>
              <a:t>Пользователь готовит проект изменений в привычной для него форме</a:t>
            </a:r>
          </a:p>
          <a:p>
            <a:pPr lvl="1"/>
            <a:r>
              <a:rPr lang="ru-RU" dirty="0"/>
              <a:t>при этом отрабатывает вся заложенная в интерфейс бизнес - логика </a:t>
            </a:r>
          </a:p>
          <a:p>
            <a:r>
              <a:rPr lang="ru-RU" dirty="0"/>
              <a:t>После окончания редактирования непосредственно из формы элемента создается заявка на изменение  НСИ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74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46389-EC68-4AA1-A22C-561047DA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и согласование изменений элементов НСИ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A037E8-2DB6-4B67-B144-A0A7A62E6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F8DE37-9103-4B8E-BEAD-2A8DA3BC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01" y="1628800"/>
            <a:ext cx="7128792" cy="12467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C495C9-FE9A-40DE-B963-5B150A5FD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01" y="3249825"/>
            <a:ext cx="7128792" cy="318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39687-824B-4F00-B2D2-8E38CB0F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Согласование изменений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09245-994A-4397-B031-704B24BB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просмотре согласуемого элемента из формы заявки измененные реквизиты и табличные части наглядно отображаются на форме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B6E012-983C-4F8B-8205-D4BB85CA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3" y="2420888"/>
            <a:ext cx="4861911" cy="21353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5352C3-6842-49CA-92D6-1602B17DC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73" y="4295671"/>
            <a:ext cx="6539505" cy="23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5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E359A-6E49-451B-A212-FA204D7A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Обмен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C4C9D-11FA-4F65-B633-064C80B0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Возможность фильтрации элементов по сохраненным настройкам отбора позволяет не выполнять каждый раз полный обмен по всем элементам синхронизированных справочников, а загрузить, например, только элементы из конкретной группы, что существенно снизит время сеанса обмена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B2B0E-02F7-49FC-A765-7E7955A1E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59" y="3645024"/>
            <a:ext cx="6367790" cy="23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5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7B5ED-9901-46FF-BF90-9323400A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Обмен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29FCC-FEFB-4BD4-A932-89891F0B8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7886700" cy="4176464"/>
          </a:xfrm>
        </p:spPr>
        <p:txBody>
          <a:bodyPr/>
          <a:lstStyle/>
          <a:p>
            <a:r>
              <a:rPr lang="ru-RU" dirty="0"/>
              <a:t>Регламентное задание для запуска механизмов обмена НСИ дает возможность с заданной периодичностью автоматически выполнять обмен данными между текущей и внешними информационными базами</a:t>
            </a:r>
          </a:p>
          <a:p>
            <a:pPr lvl="1"/>
            <a:r>
              <a:rPr lang="ru-RU" dirty="0"/>
              <a:t>например, выгружать новые элементы ЦНСИ из мастер – базы в периферийные</a:t>
            </a:r>
          </a:p>
          <a:p>
            <a:r>
              <a:rPr lang="ru-RU" dirty="0"/>
              <a:t>Возможна автоматическая выгрузка нового элемента централизованного классификатора в периферийные базы непосредственно после записи согласованного объекта, что позволяет сразу же начать его использование во всех предприятиях холдинга</a:t>
            </a:r>
          </a:p>
        </p:txBody>
      </p:sp>
    </p:spTree>
    <p:extLst>
      <p:ext uri="{BB962C8B-B14F-4D97-AF65-F5344CB8AC3E}">
        <p14:creationId xmlns:p14="http://schemas.microsoft.com/office/powerpoint/2010/main" val="63032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C407A-42E6-4D8D-A99D-5A4F0FF1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Обмен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3269A-F5AE-4506-B901-EA715678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233488"/>
            <a:ext cx="8928100" cy="5517226"/>
          </a:xfrm>
        </p:spPr>
        <p:txBody>
          <a:bodyPr/>
          <a:lstStyle/>
          <a:p>
            <a:r>
              <a:rPr lang="ru-RU" dirty="0"/>
              <a:t>Правила автоматического обмена настраиваются в элементах соответствующего справочника. При этом указывается:</a:t>
            </a:r>
          </a:p>
          <a:p>
            <a:pPr lvl="1"/>
            <a:r>
              <a:rPr lang="ru-RU" dirty="0"/>
              <a:t>Объект текущей информационной базы (справочник или план видов характеристик)</a:t>
            </a:r>
          </a:p>
          <a:p>
            <a:pPr lvl="1"/>
            <a:r>
              <a:rPr lang="ru-RU" dirty="0"/>
              <a:t>Адресация обмена:</a:t>
            </a:r>
          </a:p>
          <a:p>
            <a:pPr lvl="2"/>
            <a:r>
              <a:rPr lang="ru-RU" dirty="0"/>
              <a:t>Все подключенные информационные базы</a:t>
            </a:r>
          </a:p>
          <a:p>
            <a:pPr lvl="2"/>
            <a:r>
              <a:rPr lang="ru-RU" dirty="0"/>
              <a:t>Информационные базы выбранных типов</a:t>
            </a:r>
          </a:p>
          <a:p>
            <a:pPr lvl="2"/>
            <a:r>
              <a:rPr lang="ru-RU" dirty="0"/>
              <a:t>Выбранные информационные базы</a:t>
            </a:r>
          </a:p>
          <a:p>
            <a:pPr lvl="1"/>
            <a:r>
              <a:rPr lang="ru-RU" dirty="0"/>
              <a:t>Способ запуска обмена:</a:t>
            </a:r>
          </a:p>
          <a:p>
            <a:pPr lvl="2"/>
            <a:r>
              <a:rPr lang="ru-RU" dirty="0"/>
              <a:t>Регламентное задание</a:t>
            </a:r>
          </a:p>
          <a:p>
            <a:pPr lvl="2"/>
            <a:r>
              <a:rPr lang="ru-RU" dirty="0"/>
              <a:t>При записи нового элемента</a:t>
            </a:r>
          </a:p>
          <a:p>
            <a:pPr lvl="1"/>
            <a:r>
              <a:rPr lang="ru-RU" dirty="0"/>
              <a:t>Фильтрация элементов (при необходимости): автоматически обмениваться только объектами по заданным критериям, чтобы снизить нагрузку на систему.</a:t>
            </a:r>
          </a:p>
          <a:p>
            <a:pPr lvl="1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45ECBD-9C4B-42C7-907A-AA51076048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8852850"/>
      </p:ext>
    </p:extLst>
  </p:cSld>
  <p:clrMapOvr>
    <a:masterClrMapping/>
  </p:clrMapOvr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89135</TotalTime>
  <Words>641</Words>
  <Application>Microsoft Macintosh PowerPoint</Application>
  <PresentationFormat>Экран (4:3)</PresentationFormat>
  <Paragraphs>88</Paragraphs>
  <Slides>25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Wingdings</vt:lpstr>
      <vt:lpstr>1409_Шаблон</vt:lpstr>
      <vt:lpstr>1_1409_Шаблон</vt:lpstr>
      <vt:lpstr>2_1409_Шаблон</vt:lpstr>
      <vt:lpstr>Презентация PowerPoint</vt:lpstr>
      <vt:lpstr>Контроль и согласование изменений элементов НСИ</vt:lpstr>
      <vt:lpstr>Контроль и согласование изменений элементов НСИ</vt:lpstr>
      <vt:lpstr>Контроль и согласование изменений элементов НСИ</vt:lpstr>
      <vt:lpstr>Контроль и согласование изменений элементов НСИ</vt:lpstr>
      <vt:lpstr>Согласование изменений НСИ</vt:lpstr>
      <vt:lpstr>Обмен НСИ</vt:lpstr>
      <vt:lpstr>Обмен НСИ</vt:lpstr>
      <vt:lpstr>Обмен НСИ</vt:lpstr>
      <vt:lpstr>Обмен НСИ</vt:lpstr>
      <vt:lpstr>Интеграция</vt:lpstr>
      <vt:lpstr>Мастер для импорта документов системы из файлов MS Excel</vt:lpstr>
      <vt:lpstr>Сопоставление полей исходного файла с реквизитами шапки и табличных частей документа для импорта через ADO</vt:lpstr>
      <vt:lpstr>Новые функции интерактивных оповещений в УХ 3.2</vt:lpstr>
      <vt:lpstr>Новые функции интерактивных оповещений в УХ 3.2</vt:lpstr>
      <vt:lpstr>Дублирование оповещений через систему взаимодействия</vt:lpstr>
      <vt:lpstr>Дублирование оповещений через Telegram</vt:lpstr>
      <vt:lpstr>Добавление файлов вложений для оповещение через Telegram</vt:lpstr>
      <vt:lpstr>Работа с согласованием в Telegram</vt:lpstr>
      <vt:lpstr>Контроль версии объекта при согласовании</vt:lpstr>
      <vt:lpstr>Контроль версии объекта при согласовании</vt:lpstr>
      <vt:lpstr>Контроль версии объекта при согласовании</vt:lpstr>
      <vt:lpstr>Контроль версии объекта при согласовании</vt:lpstr>
      <vt:lpstr>Контроль версии объекта при согласовании</vt:lpstr>
      <vt:lpstr>Презентация PowerPoint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Станислав Митрохин</cp:lastModifiedBy>
  <cp:revision>1872</cp:revision>
  <cp:lastPrinted>2016-10-27T11:13:39Z</cp:lastPrinted>
  <dcterms:created xsi:type="dcterms:W3CDTF">2014-08-20T11:28:12Z</dcterms:created>
  <dcterms:modified xsi:type="dcterms:W3CDTF">2022-08-25T12:19:24Z</dcterms:modified>
</cp:coreProperties>
</file>