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8" r:id="rId3"/>
    <p:sldId id="259" r:id="rId4"/>
    <p:sldId id="260" r:id="rId5"/>
    <p:sldId id="256" r:id="rId6"/>
    <p:sldId id="265" r:id="rId7"/>
    <p:sldId id="261" r:id="rId8"/>
    <p:sldId id="262" r:id="rId9"/>
    <p:sldId id="263" r:id="rId10"/>
    <p:sldId id="270" r:id="rId11"/>
    <p:sldId id="266" r:id="rId12"/>
    <p:sldId id="267" r:id="rId13"/>
    <p:sldId id="271" r:id="rId14"/>
    <p:sldId id="268" r:id="rId15"/>
    <p:sldId id="264" r:id="rId16"/>
    <p:sldId id="277" r:id="rId17"/>
    <p:sldId id="278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FC330-4902-4F22-B29A-DC2D2C609EA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A0774-8064-4C8B-964C-0CF994854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47F16-199B-0D4A-9DAB-9B95471BAC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59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0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1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2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590" y="214724"/>
            <a:ext cx="10105897" cy="364003"/>
          </a:xfrm>
        </p:spPr>
        <p:txBody>
          <a:bodyPr>
            <a:noAutofit/>
          </a:bodyPr>
          <a:lstStyle>
            <a:lvl1pPr marL="0" indent="0">
              <a:buNone/>
              <a:defRPr sz="1814" b="1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>
              <a:buNone/>
              <a:defRPr sz="1814" b="1"/>
            </a:lvl2pPr>
            <a:lvl3pPr marL="829544" indent="0">
              <a:buNone/>
              <a:defRPr sz="1814" b="1"/>
            </a:lvl3pPr>
            <a:lvl4pPr marL="1244316" indent="0">
              <a:buNone/>
              <a:defRPr sz="1814" b="1"/>
            </a:lvl4pPr>
            <a:lvl5pPr marL="1659087" indent="0">
              <a:buNone/>
              <a:defRPr sz="1814" b="1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3778" y="0"/>
            <a:ext cx="109157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5000"/>
                </a:schemeClr>
              </a:gs>
              <a:gs pos="20000">
                <a:schemeClr val="accent1">
                  <a:lumMod val="45000"/>
                  <a:lumOff val="55000"/>
                  <a:alpha val="94000"/>
                </a:schemeClr>
              </a:gs>
              <a:gs pos="51000">
                <a:srgbClr val="0069B4"/>
              </a:gs>
              <a:gs pos="100000">
                <a:srgbClr val="2C38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t="31057" r="9752" b="25114"/>
          <a:stretch/>
        </p:blipFill>
        <p:spPr>
          <a:xfrm>
            <a:off x="10488487" y="116632"/>
            <a:ext cx="165618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1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sha\Downloads\Титулы\Титулы\1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1" y="1"/>
            <a:ext cx="12193431" cy="6857999"/>
          </a:xfrm>
          <a:prstGeom prst="rect">
            <a:avLst/>
          </a:prstGeom>
          <a:noFill/>
        </p:spPr>
      </p:pic>
      <p:sp>
        <p:nvSpPr>
          <p:cNvPr id="8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2616452" y="4149725"/>
            <a:ext cx="6985000" cy="1042989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6452" y="3339966"/>
            <a:ext cx="6985001" cy="628783"/>
          </a:xfrm>
        </p:spPr>
        <p:txBody>
          <a:bodyPr anchor="t">
            <a:normAutofit/>
          </a:bodyPr>
          <a:lstStyle>
            <a:lvl1pPr algn="ctr">
              <a:defRPr sz="2800" b="1" i="0" baseline="0">
                <a:solidFill>
                  <a:srgbClr val="2439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0" name="Дата 3"/>
          <p:cNvSpPr txBox="1">
            <a:spLocks/>
          </p:cNvSpPr>
          <p:nvPr/>
        </p:nvSpPr>
        <p:spPr>
          <a:xfrm>
            <a:off x="10813223" y="6232505"/>
            <a:ext cx="1093228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4AF75-D66A-D947-A327-A8508C018B2A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4397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24.11.2023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43970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11" name="Дата 3"/>
          <p:cNvSpPr txBox="1">
            <a:spLocks/>
          </p:cNvSpPr>
          <p:nvPr/>
        </p:nvSpPr>
        <p:spPr>
          <a:xfrm>
            <a:off x="438091" y="6081627"/>
            <a:ext cx="1927284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7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www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7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.rosvodokanal.ru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43870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</p:txBody>
      </p:sp>
      <p:pic>
        <p:nvPicPr>
          <p:cNvPr id="12" name="Picture 3" descr="C:\Users\Sasha\Downloads\Логотипы\logo_vert_short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-356426"/>
            <a:ext cx="2854325" cy="203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632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79">
          <p15:clr>
            <a:srgbClr val="FBAE40"/>
          </p15:clr>
        </p15:guide>
        <p15:guide id="3" pos="1073">
          <p15:clr>
            <a:srgbClr val="FBAE40"/>
          </p15:clr>
        </p15:guide>
        <p15:guide id="4" pos="1186">
          <p15:clr>
            <a:srgbClr val="FBAE40"/>
          </p15:clr>
        </p15:guide>
        <p15:guide id="5" pos="1958">
          <p15:clr>
            <a:srgbClr val="FBAE40"/>
          </p15:clr>
        </p15:guide>
        <p15:guide id="6" pos="2094">
          <p15:clr>
            <a:srgbClr val="FBAE40"/>
          </p15:clr>
        </p15:guide>
        <p15:guide id="7" pos="2865">
          <p15:clr>
            <a:srgbClr val="FBAE40"/>
          </p15:clr>
        </p15:guide>
        <p15:guide id="8" pos="2978">
          <p15:clr>
            <a:srgbClr val="FBAE40"/>
          </p15:clr>
        </p15:guide>
        <p15:guide id="9" pos="3772">
          <p15:clr>
            <a:srgbClr val="FBAE40"/>
          </p15:clr>
        </p15:guide>
        <p15:guide id="10" pos="3885">
          <p15:clr>
            <a:srgbClr val="FBAE40"/>
          </p15:clr>
        </p15:guide>
        <p15:guide id="11" pos="4679">
          <p15:clr>
            <a:srgbClr val="FBAE40"/>
          </p15:clr>
        </p15:guide>
        <p15:guide id="12" pos="4793">
          <p15:clr>
            <a:srgbClr val="FBAE40"/>
          </p15:clr>
        </p15:guide>
        <p15:guide id="13" pos="5586">
          <p15:clr>
            <a:srgbClr val="FBAE40"/>
          </p15:clr>
        </p15:guide>
        <p15:guide id="14" pos="5700">
          <p15:clr>
            <a:srgbClr val="FBAE40"/>
          </p15:clr>
        </p15:guide>
        <p15:guide id="15" pos="6494">
          <p15:clr>
            <a:srgbClr val="FBAE40"/>
          </p15:clr>
        </p15:guide>
        <p15:guide id="16" pos="6607">
          <p15:clr>
            <a:srgbClr val="FBAE40"/>
          </p15:clr>
        </p15:guide>
        <p15:guide id="17" pos="7378">
          <p15:clr>
            <a:srgbClr val="FBAE40"/>
          </p15:clr>
        </p15:guide>
        <p15:guide id="18" orient="horz" pos="91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1820">
          <p15:clr>
            <a:srgbClr val="FBAE40"/>
          </p15:clr>
        </p15:guide>
        <p15:guide id="22" orient="horz" pos="2500">
          <p15:clr>
            <a:srgbClr val="FBAE40"/>
          </p15:clr>
        </p15:guide>
        <p15:guide id="23" orient="horz" pos="2614">
          <p15:clr>
            <a:srgbClr val="FBAE40"/>
          </p15:clr>
        </p15:guide>
        <p15:guide id="24" orient="horz" pos="3271">
          <p15:clr>
            <a:srgbClr val="FBAE40"/>
          </p15:clr>
        </p15:guide>
        <p15:guide id="25" orient="horz" pos="3407">
          <p15:clr>
            <a:srgbClr val="FBAE40"/>
          </p15:clr>
        </p15:guide>
        <p15:guide id="26" orient="horz" pos="3861">
          <p15:clr>
            <a:srgbClr val="FBAE40"/>
          </p15:clr>
        </p15:guide>
        <p15:guide id="27" orient="horz" pos="4065">
          <p15:clr>
            <a:srgbClr val="FBAE40"/>
          </p15:clr>
        </p15:guide>
        <p15:guide id="28" orient="horz" pos="397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447612" y="690008"/>
            <a:ext cx="11265240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552" y="-113098"/>
            <a:ext cx="1323397" cy="943276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11544903" y="6423924"/>
            <a:ext cx="548004" cy="332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B6055-907B-4646-8C21-AEF938DA6B8D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074B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074B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447612" y="196503"/>
            <a:ext cx="9438465" cy="33251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62694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79">
          <p15:clr>
            <a:srgbClr val="FBAE40"/>
          </p15:clr>
        </p15:guide>
        <p15:guide id="3" pos="1073">
          <p15:clr>
            <a:srgbClr val="FBAE40"/>
          </p15:clr>
        </p15:guide>
        <p15:guide id="4" pos="1186">
          <p15:clr>
            <a:srgbClr val="FBAE40"/>
          </p15:clr>
        </p15:guide>
        <p15:guide id="5" pos="1958">
          <p15:clr>
            <a:srgbClr val="FBAE40"/>
          </p15:clr>
        </p15:guide>
        <p15:guide id="6" pos="2071">
          <p15:clr>
            <a:srgbClr val="FBAE40"/>
          </p15:clr>
        </p15:guide>
        <p15:guide id="7" pos="2865">
          <p15:clr>
            <a:srgbClr val="FBAE40"/>
          </p15:clr>
        </p15:guide>
        <p15:guide id="8" pos="2978">
          <p15:clr>
            <a:srgbClr val="FBAE40"/>
          </p15:clr>
        </p15:guide>
        <p15:guide id="9" pos="3772">
          <p15:clr>
            <a:srgbClr val="FBAE40"/>
          </p15:clr>
        </p15:guide>
        <p15:guide id="10" pos="3885">
          <p15:clr>
            <a:srgbClr val="FBAE40"/>
          </p15:clr>
        </p15:guide>
        <p15:guide id="11" pos="4679">
          <p15:clr>
            <a:srgbClr val="FBAE40"/>
          </p15:clr>
        </p15:guide>
        <p15:guide id="12" pos="4793">
          <p15:clr>
            <a:srgbClr val="FBAE40"/>
          </p15:clr>
        </p15:guide>
        <p15:guide id="13" pos="5586">
          <p15:clr>
            <a:srgbClr val="FBAE40"/>
          </p15:clr>
        </p15:guide>
        <p15:guide id="14" pos="5700">
          <p15:clr>
            <a:srgbClr val="FBAE40"/>
          </p15:clr>
        </p15:guide>
        <p15:guide id="15" pos="6494">
          <p15:clr>
            <a:srgbClr val="FBAE40"/>
          </p15:clr>
        </p15:guide>
        <p15:guide id="16" pos="6607">
          <p15:clr>
            <a:srgbClr val="FBAE40"/>
          </p15:clr>
        </p15:guide>
        <p15:guide id="17" pos="7378">
          <p15:clr>
            <a:srgbClr val="FBAE40"/>
          </p15:clr>
        </p15:guide>
        <p15:guide id="18" orient="horz" pos="91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1820">
          <p15:clr>
            <a:srgbClr val="FBAE40"/>
          </p15:clr>
        </p15:guide>
        <p15:guide id="22" orient="horz" pos="2500">
          <p15:clr>
            <a:srgbClr val="FBAE40"/>
          </p15:clr>
        </p15:guide>
        <p15:guide id="23" orient="horz" pos="2614">
          <p15:clr>
            <a:srgbClr val="FBAE40"/>
          </p15:clr>
        </p15:guide>
        <p15:guide id="24" orient="horz" pos="3271">
          <p15:clr>
            <a:srgbClr val="FBAE40"/>
          </p15:clr>
        </p15:guide>
        <p15:guide id="25" orient="horz" pos="3407">
          <p15:clr>
            <a:srgbClr val="FBAE40"/>
          </p15:clr>
        </p15:guide>
        <p15:guide id="26" orient="horz" pos="3861">
          <p15:clr>
            <a:srgbClr val="FBAE40"/>
          </p15:clr>
        </p15:guide>
        <p15:guide id="27" orient="horz" pos="4065">
          <p15:clr>
            <a:srgbClr val="FBAE40"/>
          </p15:clr>
        </p15:guide>
        <p15:guide id="28" orient="horz" pos="397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H="1">
            <a:off x="447612" y="681697"/>
            <a:ext cx="11265240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447613" y="255881"/>
            <a:ext cx="10278939" cy="390501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ru-RU" dirty="0"/>
              <a:t>КОНТАКТЫ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1787385" y="2889250"/>
            <a:ext cx="5351206" cy="230346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2913" y="1628775"/>
            <a:ext cx="5545137" cy="2554996"/>
          </a:xfrm>
          <a:prstGeom prst="rect">
            <a:avLst/>
          </a:prstGeom>
          <a:solidFill>
            <a:srgbClr val="24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7373682" y="3783814"/>
            <a:ext cx="1567435" cy="14088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9176208" y="4189890"/>
            <a:ext cx="1133017" cy="1002823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7373683" y="3592652"/>
            <a:ext cx="1567434" cy="0"/>
          </a:xfrm>
          <a:prstGeom prst="line">
            <a:avLst/>
          </a:prstGeom>
          <a:ln>
            <a:solidFill>
              <a:srgbClr val="1074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9176208" y="4079378"/>
            <a:ext cx="1133017" cy="0"/>
          </a:xfrm>
          <a:prstGeom prst="line">
            <a:avLst/>
          </a:prstGeom>
          <a:ln>
            <a:solidFill>
              <a:srgbClr val="1074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772638" y="5307359"/>
            <a:ext cx="8536587" cy="0"/>
          </a:xfrm>
          <a:prstGeom prst="line">
            <a:avLst/>
          </a:prstGeom>
          <a:ln>
            <a:solidFill>
              <a:srgbClr val="1074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95325" y="1838325"/>
            <a:ext cx="5049838" cy="21304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552" y="-113098"/>
            <a:ext cx="1323397" cy="9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42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79">
          <p15:clr>
            <a:srgbClr val="FBAE40"/>
          </p15:clr>
        </p15:guide>
        <p15:guide id="3" pos="1073">
          <p15:clr>
            <a:srgbClr val="FBAE40"/>
          </p15:clr>
        </p15:guide>
        <p15:guide id="4" pos="1186">
          <p15:clr>
            <a:srgbClr val="FBAE40"/>
          </p15:clr>
        </p15:guide>
        <p15:guide id="5" pos="1958">
          <p15:clr>
            <a:srgbClr val="FBAE40"/>
          </p15:clr>
        </p15:guide>
        <p15:guide id="6" pos="2071">
          <p15:clr>
            <a:srgbClr val="FBAE40"/>
          </p15:clr>
        </p15:guide>
        <p15:guide id="7" pos="2865">
          <p15:clr>
            <a:srgbClr val="FBAE40"/>
          </p15:clr>
        </p15:guide>
        <p15:guide id="8" pos="2978">
          <p15:clr>
            <a:srgbClr val="FBAE40"/>
          </p15:clr>
        </p15:guide>
        <p15:guide id="9" pos="3772">
          <p15:clr>
            <a:srgbClr val="FBAE40"/>
          </p15:clr>
        </p15:guide>
        <p15:guide id="10" pos="3885">
          <p15:clr>
            <a:srgbClr val="FBAE40"/>
          </p15:clr>
        </p15:guide>
        <p15:guide id="11" pos="4679">
          <p15:clr>
            <a:srgbClr val="FBAE40"/>
          </p15:clr>
        </p15:guide>
        <p15:guide id="12" pos="4793">
          <p15:clr>
            <a:srgbClr val="FBAE40"/>
          </p15:clr>
        </p15:guide>
        <p15:guide id="13" pos="5586">
          <p15:clr>
            <a:srgbClr val="FBAE40"/>
          </p15:clr>
        </p15:guide>
        <p15:guide id="14" pos="5700">
          <p15:clr>
            <a:srgbClr val="FBAE40"/>
          </p15:clr>
        </p15:guide>
        <p15:guide id="15" pos="6494">
          <p15:clr>
            <a:srgbClr val="FBAE40"/>
          </p15:clr>
        </p15:guide>
        <p15:guide id="16" pos="6607">
          <p15:clr>
            <a:srgbClr val="FBAE40"/>
          </p15:clr>
        </p15:guide>
        <p15:guide id="17" pos="7378">
          <p15:clr>
            <a:srgbClr val="FBAE40"/>
          </p15:clr>
        </p15:guide>
        <p15:guide id="18" orient="horz" pos="91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706">
          <p15:clr>
            <a:srgbClr val="FBAE40"/>
          </p15:clr>
        </p15:guide>
        <p15:guide id="21" orient="horz" pos="1820">
          <p15:clr>
            <a:srgbClr val="FBAE40"/>
          </p15:clr>
        </p15:guide>
        <p15:guide id="22" orient="horz" pos="2500">
          <p15:clr>
            <a:srgbClr val="FBAE40"/>
          </p15:clr>
        </p15:guide>
        <p15:guide id="23" orient="horz" pos="2614">
          <p15:clr>
            <a:srgbClr val="FBAE40"/>
          </p15:clr>
        </p15:guide>
        <p15:guide id="24" orient="horz" pos="3271">
          <p15:clr>
            <a:srgbClr val="FBAE40"/>
          </p15:clr>
        </p15:guide>
        <p15:guide id="25" orient="horz" pos="3407">
          <p15:clr>
            <a:srgbClr val="FBAE40"/>
          </p15:clr>
        </p15:guide>
        <p15:guide id="26" orient="horz" pos="3861">
          <p15:clr>
            <a:srgbClr val="FBAE40"/>
          </p15:clr>
        </p15:guide>
        <p15:guide id="27" orient="horz" pos="4065">
          <p15:clr>
            <a:srgbClr val="FBAE40"/>
          </p15:clr>
        </p15:guide>
        <p15:guide id="28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6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6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0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8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1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2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2643-1600-4526-A7A5-2581A2AB19E4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F63D7-9F09-483E-ACA1-FFF40140C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3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1FDD2-CF90-4845-807B-B274F40BE8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4387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4387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4387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300D-2832-0149-8D50-2CB38C9952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4387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4387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27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mailto:v.slobodin@rosvodokanal.ru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1"/>
          </p:nvPr>
        </p:nvSpPr>
        <p:spPr>
          <a:xfrm>
            <a:off x="1449647" y="5487388"/>
            <a:ext cx="8977746" cy="442595"/>
          </a:xfrm>
        </p:spPr>
        <p:txBody>
          <a:bodyPr>
            <a:noAutofit/>
          </a:bodyPr>
          <a:lstStyle/>
          <a:p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В.В. Слободин 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400" dirty="0" smtClean="0">
                <a:ea typeface="Tahoma" panose="020B0604030504040204" pitchFamily="34" charset="0"/>
              </a:rPr>
              <a:t> </a:t>
            </a:r>
            <a:r>
              <a:rPr lang="ru-RU" sz="1400" dirty="0">
                <a:ea typeface="Tahoma" panose="020B0604030504040204" pitchFamily="34" charset="0"/>
              </a:rPr>
              <a:t>р</a:t>
            </a:r>
            <a:r>
              <a:rPr lang="ru-RU" sz="1400" dirty="0" smtClean="0">
                <a:ea typeface="Tahoma" panose="020B0604030504040204" pitchFamily="34" charset="0"/>
              </a:rPr>
              <a:t>уководитель проекта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3760" y="3329385"/>
            <a:ext cx="10129520" cy="1042029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Проект: «Внедрение ИТ-Платформы юридически значимого электронного документооборота»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ГК «РОСВОДОКАНАЛ»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800" b="0" dirty="0" smtClean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(Проект - ЮЗДО)</a:t>
            </a:r>
            <a:br>
              <a:rPr lang="ru-RU" sz="1800" b="0" dirty="0" smtClean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0" dirty="0" smtClean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0" dirty="0" smtClean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20" name="Текст 1"/>
          <p:cNvSpPr txBox="1">
            <a:spLocks/>
          </p:cNvSpPr>
          <p:nvPr/>
        </p:nvSpPr>
        <p:spPr>
          <a:xfrm>
            <a:off x="1115122" y="152763"/>
            <a:ext cx="9438465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Принципиальная архитектура</a:t>
            </a:r>
            <a:r>
              <a:rPr kumimoji="0" lang="ru-RU" sz="1814" b="1" i="0" u="none" strike="noStrike" kern="1200" cap="none" spc="0" normalizeH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ЭДО внутренних учетных документов в части движения ТМЦ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122" y="990367"/>
            <a:ext cx="8392279" cy="54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20" name="Текст 1"/>
          <p:cNvSpPr txBox="1">
            <a:spLocks/>
          </p:cNvSpPr>
          <p:nvPr/>
        </p:nvSpPr>
        <p:spPr>
          <a:xfrm>
            <a:off x="1115122" y="152763"/>
            <a:ext cx="9438465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подписания ПЭП</a:t>
            </a:r>
            <a:r>
              <a:rPr kumimoji="0" lang="ru-RU" sz="1814" b="1" i="0" u="none" strike="noStrike" kern="1200" cap="none" spc="0" normalizeH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документов списания ТМЦ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2" y="757560"/>
            <a:ext cx="5847619" cy="2514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31" y="757560"/>
            <a:ext cx="5515113" cy="2471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50" y="3501199"/>
            <a:ext cx="6992846" cy="21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20" name="Текст 1"/>
          <p:cNvSpPr txBox="1">
            <a:spLocks/>
          </p:cNvSpPr>
          <p:nvPr/>
        </p:nvSpPr>
        <p:spPr>
          <a:xfrm>
            <a:off x="1115122" y="152763"/>
            <a:ext cx="9438465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подписания Актов сверок</a:t>
            </a:r>
            <a:r>
              <a:rPr kumimoji="0" lang="ru-RU" sz="1814" b="1" i="0" u="none" strike="noStrike" kern="1200" cap="none" spc="0" normalizeH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взаиморасчетов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44" y="728046"/>
            <a:ext cx="7557981" cy="19994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44" y="2655606"/>
            <a:ext cx="9091742" cy="1419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87" y="3993123"/>
            <a:ext cx="9238095" cy="1323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81" y="5277826"/>
            <a:ext cx="9161905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20" name="Текст 1"/>
          <p:cNvSpPr txBox="1">
            <a:spLocks/>
          </p:cNvSpPr>
          <p:nvPr/>
        </p:nvSpPr>
        <p:spPr>
          <a:xfrm>
            <a:off x="1115122" y="152763"/>
            <a:ext cx="9438465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электронного документооборота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612" y="1040161"/>
            <a:ext cx="11264963" cy="21166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0669" y="1068121"/>
            <a:ext cx="10650266" cy="185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Прямые эффекты (финансовые):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 моментальный обмен документами и возможность для подписания обеими сторонами за несколько минут.  В результате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 стороны имеют возможность быстро приступать к исполнение взаимных обязательств, вкл. финансовых. *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финансовых издержек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печать, износ оргтехники, канцелярию, обмен документами с контрагентами и хранение документов.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объема рутинных/ручных операций у исполнителей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вкл. подготовку документов к подписанию, заполнение НСИ, передачу в ОЦО и регистрация в учете, формирование системных документов, передача на подпись и многое другое!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Экономия времени первых лиц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подписании документов, особенно многостраничных и однотипных документов.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613" y="3248441"/>
            <a:ext cx="11253322" cy="3321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562" y="3236480"/>
            <a:ext cx="10428499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Косвенные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эффекты (качественные):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Экстерриториальность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с документами,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подготовку,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подписание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документов и доступ к документам для любых задач.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уровня безопасности хранения архивов документов.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Сокращения риска взаимных претензий сторон и/или санкций контролирующих органов при потере документов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риска подлога документов.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Широкие возможности автоматизации процессов внутреннего документооборота и рутинных операций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Полностью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уходят вторичные, но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трудозатратные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процессы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типа: контроля возврата копий документов; возврата подписанного документа контрагенту, поиск документов в архиве….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быстро получать статистические данные о количестве электронных документов, этапах согласования и прочее.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нагрузки на офисное пространство.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Положительное влияние на экологию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рисков пожарной безопасности и затрат на противопожарное оборудование.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84" y="4584212"/>
            <a:ext cx="587407" cy="6377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85" y="1891694"/>
            <a:ext cx="563863" cy="5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20" name="Текст 1"/>
          <p:cNvSpPr txBox="1">
            <a:spLocks/>
          </p:cNvSpPr>
          <p:nvPr/>
        </p:nvSpPr>
        <p:spPr>
          <a:xfrm>
            <a:off x="1115122" y="152763"/>
            <a:ext cx="9438465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 smtClean="0"/>
              <a:t>Принципы</a:t>
            </a:r>
            <a:r>
              <a:rPr lang="ru-RU" dirty="0"/>
              <a:t> </a:t>
            </a:r>
            <a:r>
              <a:rPr lang="ru-RU" dirty="0" smtClean="0"/>
              <a:t>расчета экономической эффективности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993" y="1256051"/>
            <a:ext cx="11324211" cy="32791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51254" y="2838622"/>
            <a:ext cx="714375" cy="75247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59017" y="1817097"/>
            <a:ext cx="676275" cy="752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4658" y="1538565"/>
            <a:ext cx="1064222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Экономии накладных расходов (прямые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затраты)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бумаги;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заправки картриджей;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передачи документов курьерскими службами и через «Почту России»;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канцелярских принадлежностей.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D2D2D2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Текст 1"/>
          <p:cNvSpPr txBox="1">
            <a:spLocks/>
          </p:cNvSpPr>
          <p:nvPr/>
        </p:nvSpPr>
        <p:spPr>
          <a:xfrm>
            <a:off x="254749" y="844139"/>
            <a:ext cx="9874924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Принципы: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99547" y="1248315"/>
            <a:ext cx="9839185" cy="30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экономической эффективности ЮЗДО основан на указанных ниже видах экономии: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000" y="2563940"/>
            <a:ext cx="10642222" cy="197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Экономии времени работников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 работе с документами, вкл. рутинные операции (косвенные затраты)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документов к подписанию (отнести/забрать с подписи, встретить курьера, наклейка меток и т.д.;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документов к передаче контрагенту (оформление запросов на курьеров и «Почту России»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Исходящей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корреспонденции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Архивирование (списание в дело Договоров, Исходящей корреспонденции, некоторых внутренних учетных документов);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lang="ru-RU" sz="1100" noProof="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описей для передачи документов в ОЦО;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kumimoji="0" lang="ru-RU" sz="1100" b="0" i="0" u="none" strike="noStrike" kern="1200" cap="none" spc="0" normalizeH="0" baseline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Оформление авансового отчета работниками</a:t>
            </a:r>
            <a:r>
              <a:rPr kumimoji="0" lang="ru-RU" sz="1100" b="0" i="0" u="none" strike="noStrike" kern="1200" cap="none" spc="0" normalizeH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сотрудниками ОЦО;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lang="ru-RU" sz="1100" baseline="0" noProof="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Сканирование</a:t>
            </a:r>
            <a:r>
              <a:rPr lang="ru-RU" sz="1100" noProof="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бумажных договоров;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lang="ru-RU" sz="1100" noProof="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документов между различными подписантами одного документа (комиссия);</a:t>
            </a:r>
          </a:p>
          <a:p>
            <a:pPr marL="1143000" lvl="3" indent="-228600">
              <a:lnSpc>
                <a:spcPct val="110000"/>
              </a:lnSpc>
              <a:buAutoNum type="arabicPeriod"/>
              <a:defRPr/>
            </a:pPr>
            <a:r>
              <a:rPr kumimoji="0" lang="ru-RU" sz="1100" b="0" i="0" u="none" strike="noStrike" kern="1200" cap="none" spc="0" normalizeH="0" baseline="0" dirty="0" smtClean="0">
                <a:ln>
                  <a:noFill/>
                </a:ln>
                <a:solidFill>
                  <a:srgbClr val="D2D2D2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Иные…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D2D2D2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4749" y="5047293"/>
            <a:ext cx="11337455" cy="146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122" y="5118749"/>
            <a:ext cx="9200397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100" dirty="0" err="1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Тайминг</a:t>
            </a: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времени при работе пользователей документами;</a:t>
            </a:r>
          </a:p>
          <a:p>
            <a:pPr marL="2286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Личный опыт участников процесса (опрос);</a:t>
            </a:r>
          </a:p>
          <a:p>
            <a:pPr marL="2286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Экспертное мнение участников процесса (по процессам, сильно отличающимся по среднему </a:t>
            </a:r>
            <a:r>
              <a:rPr lang="ru-RU" sz="1100" dirty="0" err="1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таймингу</a:t>
            </a: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которые сложно засечь);</a:t>
            </a:r>
          </a:p>
          <a:p>
            <a:pPr marL="2286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Выборочный подсчет количества страниц документов;</a:t>
            </a:r>
          </a:p>
          <a:p>
            <a:pPr marL="2286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информации с водоканалов и компаниях корпоративного центра о прямых затратах и их регулярный мониторинг;</a:t>
            </a:r>
          </a:p>
          <a:p>
            <a:pPr marL="2286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о средней заработной плате сотрудников по водоканалам; </a:t>
            </a:r>
          </a:p>
          <a:p>
            <a:pPr marL="2286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100" dirty="0" smtClean="0">
                <a:solidFill>
                  <a:srgbClr val="D2D2D2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Затраты на СБИС.</a:t>
            </a:r>
          </a:p>
        </p:txBody>
      </p:sp>
      <p:sp>
        <p:nvSpPr>
          <p:cNvPr id="22" name="Текст 1"/>
          <p:cNvSpPr txBox="1">
            <a:spLocks/>
          </p:cNvSpPr>
          <p:nvPr/>
        </p:nvSpPr>
        <p:spPr>
          <a:xfrm>
            <a:off x="246837" y="4632097"/>
            <a:ext cx="9874924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Основание для расчета:</a:t>
            </a:r>
            <a:endParaRPr lang="ru-RU" sz="1600" dirty="0"/>
          </a:p>
        </p:txBody>
      </p:sp>
      <p:pic>
        <p:nvPicPr>
          <p:cNvPr id="23" name="Рисунок 22"/>
          <p:cNvPicPr/>
          <p:nvPr/>
        </p:nvPicPr>
        <p:blipFill>
          <a:blip r:embed="rId5"/>
          <a:stretch>
            <a:fillRect/>
          </a:stretch>
        </p:blipFill>
        <p:spPr>
          <a:xfrm>
            <a:off x="336000" y="5306027"/>
            <a:ext cx="658490" cy="7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1"/>
          <p:cNvSpPr txBox="1">
            <a:spLocks/>
          </p:cNvSpPr>
          <p:nvPr/>
        </p:nvSpPr>
        <p:spPr>
          <a:xfrm>
            <a:off x="1115122" y="171350"/>
            <a:ext cx="10349081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/>
              <a:t>Статус процессов, переведенных в электронный </a:t>
            </a:r>
            <a:r>
              <a:rPr lang="ru-RU" dirty="0" smtClean="0"/>
              <a:t>формат в рамках проекта*</a:t>
            </a:r>
            <a:endParaRPr lang="ru-RU" dirty="0"/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FB9AF867-9701-4D4A-B2B7-E006DF5E1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4830"/>
              </p:ext>
            </p:extLst>
          </p:nvPr>
        </p:nvGraphicFramePr>
        <p:xfrm>
          <a:off x="1039467" y="773216"/>
          <a:ext cx="8984643" cy="5747657"/>
        </p:xfrm>
        <a:graphic>
          <a:graphicData uri="http://schemas.openxmlformats.org/drawingml/2006/table">
            <a:tbl>
              <a:tblPr firstRow="1" bandRow="1"/>
              <a:tblGrid>
                <a:gridCol w="1741211">
                  <a:extLst>
                    <a:ext uri="{9D8B030D-6E8A-4147-A177-3AD203B41FA5}">
                      <a16:colId xmlns:a16="http://schemas.microsoft.com/office/drawing/2014/main" val="3270118377"/>
                    </a:ext>
                  </a:extLst>
                </a:gridCol>
                <a:gridCol w="2676017">
                  <a:extLst>
                    <a:ext uri="{9D8B030D-6E8A-4147-A177-3AD203B41FA5}">
                      <a16:colId xmlns:a16="http://schemas.microsoft.com/office/drawing/2014/main" val="2716720734"/>
                    </a:ext>
                  </a:extLst>
                </a:gridCol>
                <a:gridCol w="749699">
                  <a:extLst>
                    <a:ext uri="{9D8B030D-6E8A-4147-A177-3AD203B41FA5}">
                      <a16:colId xmlns:a16="http://schemas.microsoft.com/office/drawing/2014/main" val="3288354030"/>
                    </a:ext>
                  </a:extLst>
                </a:gridCol>
                <a:gridCol w="648235">
                  <a:extLst>
                    <a:ext uri="{9D8B030D-6E8A-4147-A177-3AD203B41FA5}">
                      <a16:colId xmlns:a16="http://schemas.microsoft.com/office/drawing/2014/main" val="947581484"/>
                    </a:ext>
                  </a:extLst>
                </a:gridCol>
                <a:gridCol w="3169481">
                  <a:extLst>
                    <a:ext uri="{9D8B030D-6E8A-4147-A177-3AD203B41FA5}">
                      <a16:colId xmlns:a16="http://schemas.microsoft.com/office/drawing/2014/main" val="3803651001"/>
                    </a:ext>
                  </a:extLst>
                </a:gridCol>
              </a:tblGrid>
              <a:tr h="556829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РЕЛИЗ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05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95%</a:t>
                      </a:r>
                      <a:endParaRPr lang="en-US" sz="105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99%</a:t>
                      </a:r>
                      <a:endParaRPr lang="en-US" sz="1600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Авансовые отчеты в части командировочных расходов  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27223"/>
                  </a:ext>
                </a:extLst>
              </a:tr>
              <a:tr h="43256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1" i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+36%</a:t>
                      </a:r>
                      <a:endParaRPr lang="en-US" sz="105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95%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Отчеты ДСУ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52497"/>
                  </a:ext>
                </a:extLst>
              </a:tr>
              <a:tr h="43256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1" i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+57</a:t>
                      </a:r>
                      <a:r>
                        <a:rPr lang="en-US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en-US" sz="105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95%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Отчеты агента 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0945"/>
                  </a:ext>
                </a:extLst>
              </a:tr>
              <a:tr h="43256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1" i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</a:t>
                      </a:r>
                      <a:r>
                        <a:rPr lang="ru-RU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</a:t>
                      </a:r>
                      <a:r>
                        <a:rPr lang="en-US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en-US" sz="105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95%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Отчеты</a:t>
                      </a:r>
                      <a:r>
                        <a:rPr lang="ru-RU" sz="11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ИТ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58848"/>
                  </a:ext>
                </a:extLst>
              </a:tr>
              <a:tr h="432569">
                <a:tc vMerge="1">
                  <a:txBody>
                    <a:bodyPr/>
                    <a:lstStyle/>
                    <a:p>
                      <a:pPr algn="l"/>
                      <a:endParaRPr lang="en-US" sz="1400" b="1" i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</a:t>
                      </a:r>
                      <a:r>
                        <a:rPr lang="ru-RU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</a:t>
                      </a:r>
                      <a:r>
                        <a:rPr lang="en-US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en-US" sz="105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70%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Договоры </a:t>
                      </a:r>
                      <a:r>
                        <a:rPr lang="ru-RU" sz="1100" b="0" dirty="0" smtClean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</a:t>
                      </a: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24897"/>
                  </a:ext>
                </a:extLst>
              </a:tr>
              <a:tr h="432569">
                <a:tc vMerge="1">
                  <a:txBody>
                    <a:bodyPr/>
                    <a:lstStyle/>
                    <a:p>
                      <a:pPr algn="l"/>
                      <a:endParaRPr lang="en-US" sz="1400" b="1" i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</a:t>
                      </a:r>
                      <a:r>
                        <a:rPr lang="ru-RU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r>
                        <a:rPr lang="en-US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en-US" sz="105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Исходящая</a:t>
                      </a:r>
                      <a:r>
                        <a:rPr lang="ru-RU" sz="11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корреспонденция ***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732230"/>
                  </a:ext>
                </a:extLst>
              </a:tr>
              <a:tr h="432569">
                <a:tc rowSpan="5"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РЕЛИЗ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+90%</a:t>
                      </a:r>
                      <a:endParaRPr lang="en-US" sz="105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99%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Внутренняя субаренда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209035"/>
                  </a:ext>
                </a:extLst>
              </a:tr>
              <a:tr h="43256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+70%</a:t>
                      </a:r>
                      <a:endParaRPr lang="en-US" sz="105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99%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Услуги казначейского и бух. обслуживания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28452"/>
                  </a:ext>
                </a:extLst>
              </a:tr>
              <a:tr h="4325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+78%</a:t>
                      </a:r>
                      <a:endParaRPr lang="en-US" sz="105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95%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Бухгалтерские справки 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447"/>
                  </a:ext>
                </a:extLst>
              </a:tr>
              <a:tr h="4325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+75%</a:t>
                      </a:r>
                      <a:endParaRPr lang="en-US" sz="105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95%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Акты увеличения стоимости 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145801"/>
                  </a:ext>
                </a:extLst>
              </a:tr>
              <a:tr h="4325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+77%</a:t>
                      </a:r>
                      <a:endParaRPr lang="en-US" sz="105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95%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Инвентаризация ДЗ и КЗ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19180"/>
                  </a:ext>
                </a:extLst>
              </a:tr>
              <a:tr h="4325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РЕЛИЗ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+0,1%</a:t>
                      </a:r>
                      <a:endParaRPr lang="en-US" sz="105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70%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Исходящие акты сверок </a:t>
                      </a:r>
                      <a:r>
                        <a:rPr lang="ru-RU" sz="11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контрагентами 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537278"/>
                  </a:ext>
                </a:extLst>
              </a:tr>
              <a:tr h="4325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+0,1%</a:t>
                      </a:r>
                      <a:endParaRPr lang="en-US" sz="105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Выбытие и списание ТМЦ</a:t>
                      </a:r>
                      <a:endParaRPr lang="en-US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73986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072853" y="1465705"/>
            <a:ext cx="2065703" cy="15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72853" y="1465705"/>
            <a:ext cx="2065703" cy="148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2853" y="1465705"/>
            <a:ext cx="591056" cy="152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72853" y="990848"/>
            <a:ext cx="2065703" cy="15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72853" y="990848"/>
            <a:ext cx="2065703" cy="178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72853" y="990847"/>
            <a:ext cx="1906458" cy="1780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2853" y="1940562"/>
            <a:ext cx="1914891" cy="152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72853" y="1940562"/>
            <a:ext cx="1153031" cy="152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72853" y="2396413"/>
            <a:ext cx="1914891" cy="152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72853" y="2396413"/>
            <a:ext cx="1270506" cy="152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72853" y="2814111"/>
            <a:ext cx="1708655" cy="152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72853" y="2814111"/>
            <a:ext cx="991591" cy="152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72853" y="3231809"/>
            <a:ext cx="1476284" cy="149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72853" y="3231809"/>
            <a:ext cx="768472" cy="1494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72853" y="3664212"/>
            <a:ext cx="2065703" cy="15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72853" y="3664212"/>
            <a:ext cx="2027743" cy="152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72853" y="3664212"/>
            <a:ext cx="1835272" cy="152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72853" y="4113828"/>
            <a:ext cx="2065703" cy="15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72853" y="4113828"/>
            <a:ext cx="2019310" cy="152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72853" y="4113828"/>
            <a:ext cx="1826839" cy="152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072853" y="4531526"/>
            <a:ext cx="2065703" cy="15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2853" y="4531526"/>
            <a:ext cx="1914891" cy="152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72853" y="4531526"/>
            <a:ext cx="1522005" cy="152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72853" y="4956072"/>
            <a:ext cx="2065703" cy="15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2853" y="4956072"/>
            <a:ext cx="1906458" cy="152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72853" y="4956072"/>
            <a:ext cx="1467853" cy="152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072853" y="5442660"/>
            <a:ext cx="2065703" cy="15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072853" y="5442660"/>
            <a:ext cx="1914891" cy="152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72853" y="5442660"/>
            <a:ext cx="1498193" cy="152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72853" y="5920942"/>
            <a:ext cx="2065703" cy="15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2853" y="5920941"/>
            <a:ext cx="1702478" cy="152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72853" y="5920942"/>
            <a:ext cx="45719" cy="152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072853" y="6392374"/>
            <a:ext cx="2065703" cy="15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072853" y="6392374"/>
            <a:ext cx="1835271" cy="152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72853" y="6392374"/>
            <a:ext cx="45719" cy="152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072853" y="307838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064824" y="1856169"/>
            <a:ext cx="470512" cy="4734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064824" y="4295396"/>
            <a:ext cx="470513" cy="4734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5" name="Овал 64"/>
          <p:cNvSpPr/>
          <p:nvPr/>
        </p:nvSpPr>
        <p:spPr>
          <a:xfrm>
            <a:off x="2064824" y="5753566"/>
            <a:ext cx="487658" cy="5194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00701" y="605692"/>
            <a:ext cx="591134" cy="167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91833" y="605692"/>
            <a:ext cx="665197" cy="22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5735444" y="829967"/>
            <a:ext cx="1074738" cy="317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393995" y="4032567"/>
            <a:ext cx="11451867" cy="651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2171" y="1733798"/>
            <a:ext cx="11451867" cy="7929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72171" y="3303834"/>
            <a:ext cx="11459976" cy="651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4062" y="1032519"/>
            <a:ext cx="11459977" cy="651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Текст 1"/>
          <p:cNvSpPr txBox="1">
            <a:spLocks/>
          </p:cNvSpPr>
          <p:nvPr/>
        </p:nvSpPr>
        <p:spPr>
          <a:xfrm>
            <a:off x="1115122" y="255455"/>
            <a:ext cx="9438465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заключение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46090" y="4188905"/>
            <a:ext cx="10459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ЭДО </a:t>
            </a: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должен внедряться при </a:t>
            </a: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полной поддержке </a:t>
            </a: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Заказчика и </a:t>
            </a:r>
            <a:r>
              <a:rPr lang="ru-RU" sz="1400" dirty="0" err="1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стейкхолдеров</a:t>
            </a: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88044" y="996001"/>
            <a:ext cx="1093104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ЭДО – это не об экономии бумаги и не о спасенных деревьях</a:t>
            </a:r>
            <a:r>
              <a:rPr lang="ru-RU" sz="12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ЭДО – это изменение отношения к работе с документами, это увеличение скорости бизнес-процессов, быстрое взаимодействие с контрагентами, снижения временных потерь при работе с документами, изменение подходов к работе - экстерриториальность и т.д.</a:t>
            </a:r>
            <a:endParaRPr lang="ru-RU" sz="1200" b="1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64062" y="2596104"/>
            <a:ext cx="11451867" cy="651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82" y="2613947"/>
            <a:ext cx="563509" cy="616814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199937" y="2542998"/>
            <a:ext cx="10210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ЭДО – </a:t>
            </a: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 сложная</a:t>
            </a: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но необходимая ступень развития организации; показатель определенного уровня зрелости и готовности к </a:t>
            </a: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переменам, позволяющая переход </a:t>
            </a: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более высокий уровень коммуникаций со внешними и внутренними </a:t>
            </a: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контрагентами.</a:t>
            </a:r>
            <a:endParaRPr lang="ru-RU" sz="1400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72" y="3327351"/>
            <a:ext cx="515960" cy="594136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1208046" y="3362809"/>
            <a:ext cx="8776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Правильное внедренное ЭДО является экономически эффективным, существенно снижая издержки, включая трудозатраты.</a:t>
            </a:r>
            <a:endParaRPr lang="ru-RU" sz="1400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199937" y="1740249"/>
            <a:ext cx="104753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 участие пользователей (кураторов договоров, МОЛ, инициаторов документации и т.д.), важен уровень </a:t>
            </a: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компьютерной </a:t>
            </a: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грамотности сотрудников, </a:t>
            </a:r>
            <a:r>
              <a:rPr lang="ru-RU" sz="1400" b="1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желание развиваться и меняться,</a:t>
            </a: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менять собственные </a:t>
            </a: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работы</a:t>
            </a: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двигать контрагентов к </a:t>
            </a: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ЭДО.</a:t>
            </a:r>
            <a:endParaRPr lang="en-US" sz="1400" dirty="0" smtClean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73" y="4059392"/>
            <a:ext cx="582935" cy="566804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385886" y="4732299"/>
            <a:ext cx="11459976" cy="651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221761" y="4894648"/>
            <a:ext cx="8776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ЭДО должно помогать получать удовольствие от работы!</a:t>
            </a:r>
            <a:endParaRPr lang="ru-RU" sz="1400" b="1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38" y="4744932"/>
            <a:ext cx="575255" cy="591015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24" y="1117907"/>
            <a:ext cx="593178" cy="483613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244" y="1831445"/>
            <a:ext cx="685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D94DB-DA1D-4749-BA36-27EC6767EBF7}"/>
              </a:ext>
            </a:extLst>
          </p:cNvPr>
          <p:cNvSpPr txBox="1"/>
          <p:nvPr/>
        </p:nvSpPr>
        <p:spPr>
          <a:xfrm>
            <a:off x="4699854" y="2170402"/>
            <a:ext cx="4877163" cy="5232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700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121059, Москва, </a:t>
            </a:r>
          </a:p>
          <a:p>
            <a:r>
              <a:rPr lang="ru-RU" sz="1700" dirty="0" err="1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Бережковская</a:t>
            </a:r>
            <a:r>
              <a:rPr lang="ru-RU" sz="1700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набережная, 38, стр.1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B11D5-1941-48B2-B674-565951F640BE}"/>
              </a:ext>
            </a:extLst>
          </p:cNvPr>
          <p:cNvSpPr txBox="1"/>
          <p:nvPr/>
        </p:nvSpPr>
        <p:spPr>
          <a:xfrm>
            <a:off x="4727849" y="3059988"/>
            <a:ext cx="3615101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u="sng" dirty="0">
                <a:hlinkClick r:id="rId3"/>
              </a:rPr>
              <a:t>v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slobodin</a:t>
            </a:r>
            <a:r>
              <a:rPr lang="ru-RU" u="sng" dirty="0">
                <a:hlinkClick r:id="rId3"/>
              </a:rPr>
              <a:t>@</a:t>
            </a:r>
            <a:r>
              <a:rPr lang="en-US" u="sng" dirty="0" err="1">
                <a:hlinkClick r:id="rId3"/>
              </a:rPr>
              <a:t>rosvodokanal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endParaRPr lang="en-US" sz="1700" u="sng" dirty="0" smtClean="0">
              <a:solidFill>
                <a:srgbClr val="2431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D5093-9DC5-4051-A527-809DE60EE376}"/>
              </a:ext>
            </a:extLst>
          </p:cNvPr>
          <p:cNvSpPr txBox="1"/>
          <p:nvPr/>
        </p:nvSpPr>
        <p:spPr>
          <a:xfrm>
            <a:off x="4727848" y="3723041"/>
            <a:ext cx="3615101" cy="2616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700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</a:t>
            </a:r>
            <a:r>
              <a:rPr lang="ru-RU" sz="1700" dirty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700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</a:t>
            </a:r>
            <a:r>
              <a:rPr lang="en-US" sz="1700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700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-158-10-93</a:t>
            </a:r>
            <a:endParaRPr lang="en-US" sz="1700" dirty="0">
              <a:solidFill>
                <a:srgbClr val="2431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33"/>
          <p:cNvSpPr txBox="1">
            <a:spLocks/>
          </p:cNvSpPr>
          <p:nvPr/>
        </p:nvSpPr>
        <p:spPr>
          <a:xfrm>
            <a:off x="284626" y="2150792"/>
            <a:ext cx="3754872" cy="11428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КОНТАКТЫ</a:t>
            </a:r>
            <a:endParaRPr lang="ru-RU" sz="3200" b="1" dirty="0">
              <a:solidFill>
                <a:srgbClr val="2431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D5093-9DC5-4051-A527-809DE60EE376}"/>
              </a:ext>
            </a:extLst>
          </p:cNvPr>
          <p:cNvSpPr txBox="1"/>
          <p:nvPr/>
        </p:nvSpPr>
        <p:spPr>
          <a:xfrm>
            <a:off x="4748487" y="4372120"/>
            <a:ext cx="3615101" cy="2616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700" u="sng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www.rosvodokanal.ru</a:t>
            </a:r>
            <a:endParaRPr lang="en-US" sz="1700" u="sng" dirty="0">
              <a:solidFill>
                <a:srgbClr val="2431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prez_ver02_07-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4404" y="2284714"/>
            <a:ext cx="246889" cy="313945"/>
          </a:xfrm>
          <a:prstGeom prst="rect">
            <a:avLst/>
          </a:prstGeom>
        </p:spPr>
      </p:pic>
      <p:pic>
        <p:nvPicPr>
          <p:cNvPr id="12" name="Рисунок 11" descr="prez_ver02_07-0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3069" y="3127588"/>
            <a:ext cx="289561" cy="192024"/>
          </a:xfrm>
          <a:prstGeom prst="rect">
            <a:avLst/>
          </a:prstGeom>
        </p:spPr>
      </p:pic>
      <p:pic>
        <p:nvPicPr>
          <p:cNvPr id="13" name="Рисунок 12" descr="prez_ver02_07-0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1545" y="3717775"/>
            <a:ext cx="292609" cy="289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26" y="3033246"/>
            <a:ext cx="1383982" cy="13839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383" y="1329974"/>
            <a:ext cx="329183" cy="396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BD94DB-DA1D-4749-BA36-27EC6767EBF7}"/>
              </a:ext>
            </a:extLst>
          </p:cNvPr>
          <p:cNvSpPr txBox="1"/>
          <p:nvPr/>
        </p:nvSpPr>
        <p:spPr>
          <a:xfrm>
            <a:off x="4727848" y="1220993"/>
            <a:ext cx="5925295" cy="5232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ru-RU" sz="1700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Слободин Виталий Валерьевич, Руководитель проектов. </a:t>
            </a:r>
          </a:p>
          <a:p>
            <a:r>
              <a:rPr lang="ru-RU" sz="1700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УК «РОСВОДОКАНАЛ»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9854" y="4895158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Готовы оказывать поддержку внедрения </a:t>
            </a:r>
            <a:r>
              <a:rPr lang="ru-RU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ЭДО!</a:t>
            </a:r>
            <a:endParaRPr lang="ru-RU" dirty="0">
              <a:solidFill>
                <a:srgbClr val="2431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1425" y="4770789"/>
            <a:ext cx="626423" cy="6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196752"/>
            <a:ext cx="9767909" cy="511824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РОСВОДОКАНАЛ СЕГОДНЯ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71570" y="2868943"/>
            <a:ext cx="4037654" cy="637303"/>
            <a:chOff x="8189803" y="1014907"/>
            <a:chExt cx="4037654" cy="6373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A3C93E-830E-4698-BDE9-E7D1059B9D6B}"/>
                </a:ext>
              </a:extLst>
            </p:cNvPr>
            <p:cNvSpPr txBox="1"/>
            <p:nvPr/>
          </p:nvSpPr>
          <p:spPr>
            <a:xfrm>
              <a:off x="9569826" y="1014907"/>
              <a:ext cx="265763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ГОРОДОВ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ПРИСУТСТВИЯ</a:t>
              </a:r>
              <a:endPara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040AC7-CCA9-43A8-B93E-8268D04850E0}"/>
                </a:ext>
              </a:extLst>
            </p:cNvPr>
            <p:cNvSpPr txBox="1"/>
            <p:nvPr/>
          </p:nvSpPr>
          <p:spPr>
            <a:xfrm>
              <a:off x="8189803" y="1328209"/>
              <a:ext cx="2153126" cy="32400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r>
                <a:rPr lang="ru-RU" sz="6500" b="1" dirty="0">
                  <a:solidFill>
                    <a:srgbClr val="24316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570" y="1268760"/>
            <a:ext cx="4331072" cy="637302"/>
            <a:chOff x="4433151" y="1027466"/>
            <a:chExt cx="4331072" cy="6373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040AC7-CCA9-43A8-B93E-8268D04850E0}"/>
                </a:ext>
              </a:extLst>
            </p:cNvPr>
            <p:cNvSpPr txBox="1"/>
            <p:nvPr/>
          </p:nvSpPr>
          <p:spPr>
            <a:xfrm>
              <a:off x="4433151" y="1340767"/>
              <a:ext cx="2511159" cy="32400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r>
                <a:rPr lang="ru-RU" sz="6500" b="1" dirty="0" smtClean="0">
                  <a:solidFill>
                    <a:srgbClr val="24316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ru-RU" sz="6500" b="1" dirty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A3C93E-830E-4698-BDE9-E7D1059B9D6B}"/>
                </a:ext>
              </a:extLst>
            </p:cNvPr>
            <p:cNvSpPr txBox="1"/>
            <p:nvPr/>
          </p:nvSpPr>
          <p:spPr>
            <a:xfrm>
              <a:off x="6106592" y="1027466"/>
              <a:ext cx="265763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</a:t>
              </a:r>
            </a:p>
            <a:p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ПОЛЬЗОВАТЕЛЕЙ</a:t>
              </a:r>
              <a:endPara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88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РОСВОДОКАНАЛ СЕГОДНЯ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960DA-40D3-4280-9FE1-8D6767ABCD4F}"/>
              </a:ext>
            </a:extLst>
          </p:cNvPr>
          <p:cNvSpPr txBox="1"/>
          <p:nvPr/>
        </p:nvSpPr>
        <p:spPr>
          <a:xfrm>
            <a:off x="382590" y="818064"/>
            <a:ext cx="9554612" cy="49244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Ведущий российский оператор в сфере водоснабжения и водоотведения, надежный партнер государства в модернизации коммунальной инфраструктуры регионов страны</a:t>
            </a:r>
            <a:endParaRPr lang="ru-RU" sz="1600" b="1" dirty="0">
              <a:solidFill>
                <a:srgbClr val="2431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82590" y="2037453"/>
            <a:ext cx="4913403" cy="525486"/>
            <a:chOff x="4433151" y="1139282"/>
            <a:chExt cx="4913403" cy="5254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040AC7-CCA9-43A8-B93E-8268D04850E0}"/>
                </a:ext>
              </a:extLst>
            </p:cNvPr>
            <p:cNvSpPr txBox="1"/>
            <p:nvPr/>
          </p:nvSpPr>
          <p:spPr>
            <a:xfrm>
              <a:off x="4433151" y="1340767"/>
              <a:ext cx="2511159" cy="32400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r>
                <a:rPr lang="ru-RU" sz="6500" b="1" dirty="0" smtClean="0">
                  <a:solidFill>
                    <a:srgbClr val="24316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20,3</a:t>
              </a:r>
              <a:endParaRPr lang="ru-RU" sz="6500" b="1" dirty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A3C93E-830E-4698-BDE9-E7D1059B9D6B}"/>
                </a:ext>
              </a:extLst>
            </p:cNvPr>
            <p:cNvSpPr txBox="1"/>
            <p:nvPr/>
          </p:nvSpPr>
          <p:spPr>
            <a:xfrm>
              <a:off x="6688923" y="1139282"/>
              <a:ext cx="265763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ТЫС КМ</a:t>
              </a:r>
            </a:p>
            <a:p>
              <a:r>
                <a:rPr lang="ru-RU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ПРОТЯЖЕННОСТЬ СЕТЕЙ</a:t>
              </a:r>
              <a:endPara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680176" y="1988840"/>
            <a:ext cx="4698633" cy="570223"/>
            <a:chOff x="4433151" y="1094545"/>
            <a:chExt cx="4698633" cy="5702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040AC7-CCA9-43A8-B93E-8268D04850E0}"/>
                </a:ext>
              </a:extLst>
            </p:cNvPr>
            <p:cNvSpPr txBox="1"/>
            <p:nvPr/>
          </p:nvSpPr>
          <p:spPr>
            <a:xfrm>
              <a:off x="4433151" y="1340767"/>
              <a:ext cx="2511159" cy="32400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r>
                <a:rPr lang="ru-RU" sz="6500" b="1" dirty="0" smtClean="0">
                  <a:solidFill>
                    <a:srgbClr val="24316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700</a:t>
              </a:r>
              <a:endParaRPr lang="ru-RU" sz="6500" b="1" dirty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A3C93E-830E-4698-BDE9-E7D1059B9D6B}"/>
                </a:ext>
              </a:extLst>
            </p:cNvPr>
            <p:cNvSpPr txBox="1"/>
            <p:nvPr/>
          </p:nvSpPr>
          <p:spPr>
            <a:xfrm>
              <a:off x="6474153" y="1094545"/>
              <a:ext cx="265763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 М³</a:t>
              </a:r>
            </a:p>
            <a:p>
              <a:r>
                <a:rPr lang="ru-RU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ПОДАННОЙ В ГОД ВОДЫ</a:t>
              </a:r>
              <a:endPara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2590" y="3209692"/>
            <a:ext cx="5857426" cy="602612"/>
            <a:chOff x="4433151" y="1062156"/>
            <a:chExt cx="5857426" cy="6026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040AC7-CCA9-43A8-B93E-8268D04850E0}"/>
                </a:ext>
              </a:extLst>
            </p:cNvPr>
            <p:cNvSpPr txBox="1"/>
            <p:nvPr/>
          </p:nvSpPr>
          <p:spPr>
            <a:xfrm>
              <a:off x="4433151" y="1340767"/>
              <a:ext cx="2511159" cy="32400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r>
                <a:rPr lang="ru-RU" sz="6500" b="1" dirty="0" smtClean="0">
                  <a:solidFill>
                    <a:srgbClr val="24316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26% </a:t>
              </a:r>
              <a:endParaRPr lang="ru-RU" sz="6500" b="1" dirty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A3C93E-830E-4698-BDE9-E7D1059B9D6B}"/>
                </a:ext>
              </a:extLst>
            </p:cNvPr>
            <p:cNvSpPr txBox="1"/>
            <p:nvPr/>
          </p:nvSpPr>
          <p:spPr>
            <a:xfrm>
              <a:off x="6690177" y="1062156"/>
              <a:ext cx="36004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ДОЛЯ РЫНКА</a:t>
              </a:r>
            </a:p>
            <a:p>
              <a:r>
                <a:rPr lang="ru-RU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СРЕДИ ЧАСТНЫХ ОПЕРАТОРОВ ВиВ</a:t>
              </a:r>
              <a:endPara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680176" y="3209692"/>
            <a:ext cx="5857426" cy="602612"/>
            <a:chOff x="4433151" y="1062156"/>
            <a:chExt cx="5857426" cy="60261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040AC7-CCA9-43A8-B93E-8268D04850E0}"/>
                </a:ext>
              </a:extLst>
            </p:cNvPr>
            <p:cNvSpPr txBox="1"/>
            <p:nvPr/>
          </p:nvSpPr>
          <p:spPr>
            <a:xfrm>
              <a:off x="4433151" y="1340767"/>
              <a:ext cx="2511159" cy="32400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r>
                <a:rPr lang="ru-RU" sz="6500" b="1" dirty="0" smtClean="0">
                  <a:solidFill>
                    <a:srgbClr val="24316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5% </a:t>
              </a:r>
              <a:endParaRPr lang="ru-RU" sz="6500" b="1" dirty="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A3C93E-830E-4698-BDE9-E7D1059B9D6B}"/>
                </a:ext>
              </a:extLst>
            </p:cNvPr>
            <p:cNvSpPr txBox="1"/>
            <p:nvPr/>
          </p:nvSpPr>
          <p:spPr>
            <a:xfrm>
              <a:off x="6690177" y="1062156"/>
              <a:ext cx="36004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ДОЛЯ РЫНКА</a:t>
              </a:r>
            </a:p>
            <a:p>
              <a:r>
                <a:rPr lang="ru-RU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ВиВ В РОССИИ</a:t>
              </a:r>
              <a:endPara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82590" y="4608800"/>
            <a:ext cx="3893507" cy="1477328"/>
            <a:chOff x="382590" y="4214651"/>
            <a:chExt cx="3893507" cy="147732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90" y="4293096"/>
              <a:ext cx="369461" cy="36946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11424" y="4214651"/>
              <a:ext cx="3364673" cy="14773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ФЕДЕРАЛЬНЫЙ ЛИДЕР ЖКХ,  ОРИЕНТИРОВАННЫЙ В СВОЕЙ ДЕЯТЕЛЬНОСТИ НА БАЛАНС МЕЖДУ ЭКОНОМИЧЕСКИМИ, СОЦИАЛЬНЫМИ И ЭКОЛОГИЧЕСКИМИ ТРЕБОВАНИЯМИ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926532" y="4601160"/>
            <a:ext cx="3003926" cy="1708160"/>
            <a:chOff x="4926532" y="4207011"/>
            <a:chExt cx="3003926" cy="170816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532" y="4293096"/>
              <a:ext cx="369461" cy="36946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435538" y="4207011"/>
              <a:ext cx="249492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РОССИЙСКИЙ НАЛОГОПЛАТЕЛЬЩИК, СОЗДАЮЩИЙ РАБОЧИЕ МЕСТА И НАПОЛНЯЮЩИЙ ЭКОНОМИКУ РЕГИОНА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8689372" y="4578050"/>
            <a:ext cx="3003926" cy="1664238"/>
            <a:chOff x="4926532" y="4207011"/>
            <a:chExt cx="3003926" cy="166423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532" y="4293096"/>
              <a:ext cx="369461" cy="36946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435538" y="4207011"/>
              <a:ext cx="2494920" cy="166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ВЫСОКОТЕХНОЛОГИЧНЫЙ ОПЕРАТОР, ОБЕСПЕЧИВАЮЩИЙ УСТОЙЧИВУЮ РАБОТУ ИНФРАСТРУКТУРЫ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2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9485" y="90320"/>
            <a:ext cx="1059366" cy="691376"/>
          </a:xfrm>
          <a:prstGeom prst="rect">
            <a:avLst/>
          </a:prstGeom>
        </p:spPr>
      </p:pic>
      <p:sp>
        <p:nvSpPr>
          <p:cNvPr id="6" name="Текст 1"/>
          <p:cNvSpPr txBox="1">
            <a:spLocks/>
          </p:cNvSpPr>
          <p:nvPr/>
        </p:nvSpPr>
        <p:spPr>
          <a:xfrm>
            <a:off x="1115122" y="163686"/>
            <a:ext cx="10105897" cy="36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проекте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554" y="2671175"/>
            <a:ext cx="11264963" cy="24276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612" y="840728"/>
            <a:ext cx="8116525" cy="71094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2713" y="807201"/>
            <a:ext cx="831618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«Внедрение ИТ-Платформы юридически значимого электронного документооборота ГК «РОСВОДОКАНАЛ» (Проект ЮЗДО). Одобрен </a:t>
            </a: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30.06.2021</a:t>
            </a: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</a:t>
            </a:r>
            <a:r>
              <a:rPr lang="ru-RU" sz="12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</a:t>
            </a:r>
            <a:r>
              <a:rPr lang="ru-RU" sz="12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Финансово-экономическая дирекция.</a:t>
            </a:r>
            <a:endParaRPr lang="ru-RU" sz="1200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4" y="887839"/>
            <a:ext cx="588297" cy="6494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70" y="3443173"/>
            <a:ext cx="643545" cy="6689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4331" y="2509607"/>
            <a:ext cx="9520700" cy="253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Функциональный объем проекта: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в электронном виде следующими видами юридически значимых документов:</a:t>
            </a:r>
          </a:p>
          <a:p>
            <a:pPr marL="628650" lvl="1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первичные учетные документы с контрагентами РВК;</a:t>
            </a:r>
          </a:p>
          <a:p>
            <a:pPr marL="628650" lvl="1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первичные учетные документы в периметре РВК;</a:t>
            </a:r>
          </a:p>
          <a:p>
            <a:pPr marL="628650" lvl="1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внутренние учетные и финансовые  документы, отражающие операции с МПЗ и ТМЦ в периметре </a:t>
            </a:r>
            <a:r>
              <a:rPr lang="ru-RU" sz="1200" b="1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РВК</a:t>
            </a: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628650" lvl="1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авансовые отчеты в части командировочных расходов.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Исходящая корреспонденция.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Договоры с контрагентами в том числе внутригрупповые договоры (за исключением </a:t>
            </a:r>
            <a:r>
              <a:rPr lang="ru-RU" sz="1200" dirty="0" err="1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ВиВ</a:t>
            </a: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физ. лицами).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Оперативное хранение документов.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2588" y="5207254"/>
            <a:ext cx="11409929" cy="14799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99684" y="5128215"/>
            <a:ext cx="9104412" cy="1503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реализации проекта: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создавать новые системы -  объединять функциональность различных систем.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Уделять внимание автоматизации рутинных операций.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Смотреть на процессы комплексно.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заставлять - процесс добровольный на основе эффекта от перевода.* 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Делать то, что нужно и НЕ сделать хуже.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68" y="5629465"/>
            <a:ext cx="643545" cy="6435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5147" y="1799832"/>
            <a:ext cx="11287370" cy="65660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46" y="1744391"/>
            <a:ext cx="584939" cy="5627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143093-D979-4ECB-93F4-52C4CF526AB5}"/>
              </a:ext>
            </a:extLst>
          </p:cNvPr>
          <p:cNvSpPr txBox="1"/>
          <p:nvPr/>
        </p:nvSpPr>
        <p:spPr>
          <a:xfrm>
            <a:off x="1262713" y="1611213"/>
            <a:ext cx="871426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28600" indent="-228600" fontAlgn="ctr">
              <a:buFont typeface="+mj-lt"/>
              <a:buAutoNum type="arabicPeriod"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just" defTabSz="45720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проекта:</a:t>
            </a:r>
          </a:p>
          <a:p>
            <a:pPr marL="171450" marR="0" lvl="0" indent="-171450" algn="just" defTabSz="45720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 работ – август 2021.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just" defTabSz="45720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Завершение проекта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ноябрь 2023.</a:t>
            </a:r>
          </a:p>
        </p:txBody>
      </p:sp>
    </p:spTree>
    <p:extLst>
      <p:ext uri="{BB962C8B-B14F-4D97-AF65-F5344CB8AC3E}">
        <p14:creationId xmlns:p14="http://schemas.microsoft.com/office/powerpoint/2010/main" val="7556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20" name="Текст 1"/>
          <p:cNvSpPr txBox="1">
            <a:spLocks/>
          </p:cNvSpPr>
          <p:nvPr/>
        </p:nvSpPr>
        <p:spPr>
          <a:xfrm>
            <a:off x="1115122" y="152763"/>
            <a:ext cx="9438465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Предпосылки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513" y="1032242"/>
            <a:ext cx="11267526" cy="6480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512" y="1851732"/>
            <a:ext cx="11267526" cy="6480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512" y="2671222"/>
            <a:ext cx="11267526" cy="6480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512" y="3490712"/>
            <a:ext cx="11267526" cy="6480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5340" y="1197661"/>
            <a:ext cx="10620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Большой объем операций, выполняемых кураторами договоров вручную, вкл. бухгалтерские </a:t>
            </a:r>
            <a:r>
              <a:rPr lang="ru-RU" sz="1400" b="1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операции.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13" y="1032242"/>
            <a:ext cx="663498" cy="6386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12" y="1882420"/>
            <a:ext cx="617383" cy="6173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5340" y="2021878"/>
            <a:ext cx="10620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Высокие накладные расходы.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77" y="2680676"/>
            <a:ext cx="628534" cy="6201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55340" y="2836864"/>
            <a:ext cx="10620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Случаи потери документов.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77" y="3527051"/>
            <a:ext cx="647700" cy="5619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55340" y="3529177"/>
            <a:ext cx="1062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быстрого старта </a:t>
            </a:r>
            <a:r>
              <a:rPr lang="ru-RU" sz="14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процессов, без потери времени на </a:t>
            </a:r>
            <a:r>
              <a:rPr lang="ru-RU" sz="1400" b="1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ожидания получения </a:t>
            </a:r>
            <a:r>
              <a:rPr lang="ru-RU" sz="14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подписанного с двух сторон </a:t>
            </a:r>
            <a:r>
              <a:rPr lang="ru-RU" sz="1400" b="1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договоров. </a:t>
            </a:r>
            <a:endParaRPr lang="ru-RU" sz="1400" b="1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8413" y="4310202"/>
            <a:ext cx="11267526" cy="6480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9241" y="4448161"/>
            <a:ext cx="1049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скорость обмена документами с </a:t>
            </a: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контрагентами.</a:t>
            </a:r>
            <a:endParaRPr lang="ru-RU" sz="1400" b="1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77" y="4340167"/>
            <a:ext cx="577969" cy="61810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88413" y="5139146"/>
            <a:ext cx="11267526" cy="6480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5340" y="5309292"/>
            <a:ext cx="1049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Упорядочивание обмена документами с контрагентам и внутри Компании.</a:t>
            </a:r>
            <a:endParaRPr lang="ru-RU" sz="1400" b="1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377" y="5182731"/>
            <a:ext cx="539325" cy="56089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2109" y="5968090"/>
            <a:ext cx="11267526" cy="6480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413" y="5963170"/>
            <a:ext cx="671899" cy="620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241" y="6098700"/>
            <a:ext cx="11017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скорости подписания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2023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20" name="Текст 1"/>
          <p:cNvSpPr txBox="1">
            <a:spLocks/>
          </p:cNvSpPr>
          <p:nvPr/>
        </p:nvSpPr>
        <p:spPr>
          <a:xfrm>
            <a:off x="1115122" y="152763"/>
            <a:ext cx="9438465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Линия времени</a:t>
            </a:r>
            <a:r>
              <a:rPr kumimoji="0" lang="en-US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основные этапы проекта ЮЗДО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3745221" y="2847850"/>
            <a:ext cx="2926843" cy="504056"/>
          </a:xfrm>
          <a:prstGeom prst="homePlate">
            <a:avLst/>
          </a:prstGeom>
          <a:solidFill>
            <a:srgbClr val="00B050"/>
          </a:soli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Август 2021 – декабрь 2021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6696" y="2729526"/>
            <a:ext cx="3181232" cy="86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Релиз № 1: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договоры и корреспонденция.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Авансовые отчеты в части командировок.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Внутригрупповые обороты – 3 процесса!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и служебные записки.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71463" y="2591112"/>
            <a:ext cx="2232248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Становление внутренней команды.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налаживание взаимодействия с подрядчиками с применением корректировочных действий.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появляются первые электронные документы. 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4744676" y="4047559"/>
            <a:ext cx="2863492" cy="504056"/>
          </a:xfrm>
          <a:prstGeom prst="homePlate">
            <a:avLst/>
          </a:prstGeom>
          <a:solidFill>
            <a:srgbClr val="00B0F0"/>
          </a:soli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Январь 2022 – март 2022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31147" y="4017008"/>
            <a:ext cx="2408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итогов, стабилизация, определение объема следующего релиза.</a:t>
            </a:r>
            <a:endParaRPr lang="ru-RU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8372" y="4027077"/>
            <a:ext cx="26133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Замечания ГД к уведомлениям и производительности и эргономики при работе с УКЭП.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продолжительности релизов проекта.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2783632" y="1389143"/>
            <a:ext cx="2880320" cy="504056"/>
          </a:xfrm>
          <a:prstGeom prst="homePlate">
            <a:avLst/>
          </a:prstGeom>
          <a:solidFill>
            <a:srgbClr val="00B0F0"/>
          </a:soli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Июнь 2020 –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июнь 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2021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360" y="976789"/>
            <a:ext cx="244827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идеи проекта и команды проекта.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подхода к реализации проекта.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ФТТ для релиза № 1.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экономического обоснования.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источников финансирования.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29" y="1464595"/>
            <a:ext cx="457163" cy="462878"/>
          </a:xfrm>
          <a:prstGeom prst="rect">
            <a:avLst/>
          </a:prstGeom>
        </p:spPr>
      </p:pic>
      <p:sp>
        <p:nvSpPr>
          <p:cNvPr id="30" name="Пятиугольник 29"/>
          <p:cNvSpPr/>
          <p:nvPr/>
        </p:nvSpPr>
        <p:spPr>
          <a:xfrm>
            <a:off x="5774617" y="5417981"/>
            <a:ext cx="3129695" cy="504056"/>
          </a:xfrm>
          <a:prstGeom prst="homePlate">
            <a:avLst/>
          </a:prstGeom>
          <a:solidFill>
            <a:srgbClr val="00B050"/>
          </a:soli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Апрель 2022 – сентябрь 2022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08795" y="4857478"/>
            <a:ext cx="2786374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Релиза № 2: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функциональности обмена электронными договорами.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в электронный формат внутренних учетных документов.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перевода в на ЭДО новых процессов. 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Тиражирование Компании.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первичной документации с контрагентами на ЭДО.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83632" y="5096550"/>
            <a:ext cx="299098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внедрение ИТ-Платформы.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 процессов на ЭДО перевести не удается, формирование </a:t>
            </a:r>
            <a:r>
              <a:rPr lang="ru-RU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бэклога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замечаний к эргономики.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удаленного доступа к УКЭП.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динамики перевода, регулярные встречи с бизнес-единицами.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принципов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41689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30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20" name="Текст 1"/>
          <p:cNvSpPr txBox="1">
            <a:spLocks/>
          </p:cNvSpPr>
          <p:nvPr/>
        </p:nvSpPr>
        <p:spPr>
          <a:xfrm>
            <a:off x="1115122" y="152763"/>
            <a:ext cx="9438465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Линия времени</a:t>
            </a:r>
            <a:r>
              <a:rPr kumimoji="0" lang="en-US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основные этапы проекта ЮЗДО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163842" y="1802277"/>
            <a:ext cx="3121660" cy="504056"/>
          </a:xfrm>
          <a:prstGeom prst="homePlate">
            <a:avLst/>
          </a:prstGeom>
          <a:solidFill>
            <a:srgbClr val="00B0F0"/>
          </a:soli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Октябрь 2022 – февраль 2023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08330" y="1738911"/>
            <a:ext cx="265291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команды поддержки ЮЗДО.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на сервис, определение объема следующего релиза.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274" y="1426179"/>
            <a:ext cx="324036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поддержки превышает возможности команды проекта, ИТ-Платформа передается на сервис;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команда поддержки;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вопрос о формирования ответственного за ЭДО в Компании.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количества электронных подписей, решение вопроса обеспечения безопасности хранения и использования ЭП.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4999921" y="3153054"/>
            <a:ext cx="3080169" cy="504056"/>
          </a:xfrm>
          <a:prstGeom prst="homePlate">
            <a:avLst/>
          </a:prstGeom>
          <a:solidFill>
            <a:srgbClr val="00B050"/>
          </a:soli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Апрель 2023 – сентябрь 2023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24106" y="2873384"/>
            <a:ext cx="2951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Релиз № 3: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ЭДО переводятся Акты сверок взаиморасчетов и Выбытие и списание.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Определять Оператора </a:t>
            </a:r>
            <a:r>
              <a:rPr lang="ru-RU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ЭДО.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авансовых отчетов в части ТМЦ и Передачи ТМЦ в эксплуатацию.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87402" y="2853988"/>
            <a:ext cx="3046539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электронных документов в компании.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Становление команды поддержки и стабилизация производительности ИТ-Платформы, проблемы с удаленным доступом к УКЭП и выработка решений по устранению;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с ФНС по выпуску мобильных ЭП.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финансовой модели ЭДО.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проекта, участие в конкурсах.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5807968" y="4509120"/>
            <a:ext cx="3096344" cy="504056"/>
          </a:xfrm>
          <a:prstGeom prst="homePlate">
            <a:avLst/>
          </a:prstGeom>
          <a:solidFill>
            <a:srgbClr val="00B0F0"/>
          </a:soli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Октябрь 2023 –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Декабрь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2023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35021" y="4584477"/>
            <a:ext cx="2408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и закрытие </a:t>
            </a:r>
            <a:r>
              <a:rPr lang="ru-RU" sz="10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проекта.</a:t>
            </a:r>
          </a:p>
          <a:p>
            <a:r>
              <a:rPr lang="ru-RU" sz="105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Лауреат конкурса «Внедрение года в сфере ЭДО»</a:t>
            </a:r>
            <a:endParaRPr lang="ru-RU" sz="105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210" y="4470851"/>
            <a:ext cx="620837" cy="6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33" grpId="0"/>
      <p:bldP spid="34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20" name="Текст 1"/>
          <p:cNvSpPr txBox="1">
            <a:spLocks/>
          </p:cNvSpPr>
          <p:nvPr/>
        </p:nvSpPr>
        <p:spPr>
          <a:xfrm>
            <a:off x="1115122" y="152763"/>
            <a:ext cx="9438465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Принципиальная архитектура</a:t>
            </a:r>
            <a:r>
              <a:rPr kumimoji="0" lang="ru-RU" sz="1814" b="1" i="0" u="none" strike="noStrike" kern="1200" cap="none" spc="0" normalizeH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ЭДО внутригрупповых оборотов*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10" y="638036"/>
            <a:ext cx="8538082" cy="59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756" y="0"/>
            <a:ext cx="1059366" cy="691376"/>
          </a:xfrm>
          <a:prstGeom prst="rect">
            <a:avLst/>
          </a:prstGeom>
        </p:spPr>
      </p:pic>
      <p:sp>
        <p:nvSpPr>
          <p:cNvPr id="20" name="Текст 1"/>
          <p:cNvSpPr txBox="1">
            <a:spLocks/>
          </p:cNvSpPr>
          <p:nvPr/>
        </p:nvSpPr>
        <p:spPr>
          <a:xfrm>
            <a:off x="1115122" y="152763"/>
            <a:ext cx="9438465" cy="33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14" b="1" kern="1200">
                <a:solidFill>
                  <a:srgbClr val="2431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47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5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3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9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1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14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Принципиальная архитектура</a:t>
            </a:r>
            <a:r>
              <a:rPr kumimoji="0" lang="ru-RU" sz="1814" b="1" i="0" u="none" strike="noStrike" kern="1200" cap="none" spc="0" normalizeH="0" noProof="0" dirty="0" smtClean="0">
                <a:ln>
                  <a:noFill/>
                </a:ln>
                <a:solidFill>
                  <a:srgbClr val="24316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решения -  ЭДО Актов сверок взаиморасчетов</a:t>
            </a:r>
            <a:endParaRPr kumimoji="0" lang="ru-RU" sz="1814" b="1" i="0" u="none" strike="noStrike" kern="1200" cap="none" spc="0" normalizeH="0" baseline="0" noProof="0" dirty="0">
              <a:ln>
                <a:noFill/>
              </a:ln>
              <a:solidFill>
                <a:srgbClr val="24316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93" y="834134"/>
            <a:ext cx="8092962" cy="51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РОСВОДОКАНАЛ">
  <a:themeElements>
    <a:clrScheme name="RVK 1">
      <a:dk1>
        <a:srgbClr val="243870"/>
      </a:dk1>
      <a:lt1>
        <a:srgbClr val="FFFFFF"/>
      </a:lt1>
      <a:dk2>
        <a:srgbClr val="1074B9"/>
      </a:dk2>
      <a:lt2>
        <a:srgbClr val="D2D2D2"/>
      </a:lt2>
      <a:accent1>
        <a:srgbClr val="1074B9"/>
      </a:accent1>
      <a:accent2>
        <a:srgbClr val="EA222C"/>
      </a:accent2>
      <a:accent3>
        <a:srgbClr val="92D050"/>
      </a:accent3>
      <a:accent4>
        <a:srgbClr val="000000"/>
      </a:accent4>
      <a:accent5>
        <a:srgbClr val="8EB3E3"/>
      </a:accent5>
      <a:accent6>
        <a:srgbClr val="57575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осводоканал 16.9 v1.1" id="{F9D32442-CFFE-4249-A286-6399B7489922}" vid="{AF65BD4F-36DE-9844-86DB-97BF9AA24D6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1502</Words>
  <Application>Microsoft Office PowerPoint</Application>
  <PresentationFormat>Широкоэкранный</PresentationFormat>
  <Paragraphs>223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Tahoma</vt:lpstr>
      <vt:lpstr>Wingdings</vt:lpstr>
      <vt:lpstr>Тема Office</vt:lpstr>
      <vt:lpstr>1_Тема РОСВОДОКАНАЛ</vt:lpstr>
      <vt:lpstr>Проект: «Внедрение ИТ-Платформы юридически значимого электронного документооборота»  ГК «РОСВОДОКАНАЛ»  (Проект - ЮЗДО)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«Внедрение ИТ-Gлатформы юридически значимого электронного документооборота»  (Проект - ЮЗДО)</dc:title>
  <dc:creator>Слободин Виталий Валерьевич</dc:creator>
  <cp:lastModifiedBy>Слободин Виталий Валерьевич</cp:lastModifiedBy>
  <cp:revision>62</cp:revision>
  <dcterms:created xsi:type="dcterms:W3CDTF">2023-09-18T10:45:45Z</dcterms:created>
  <dcterms:modified xsi:type="dcterms:W3CDTF">2023-11-24T11:56:08Z</dcterms:modified>
</cp:coreProperties>
</file>