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48" r:id="rId5"/>
    <p:sldMasterId id="2147483779" r:id="rId6"/>
    <p:sldMasterId id="2147483795" r:id="rId7"/>
    <p:sldMasterId id="2147483842" r:id="rId8"/>
  </p:sldMasterIdLst>
  <p:notesMasterIdLst>
    <p:notesMasterId r:id="rId21"/>
  </p:notesMasterIdLst>
  <p:handoutMasterIdLst>
    <p:handoutMasterId r:id="rId22"/>
  </p:handoutMasterIdLst>
  <p:sldIdLst>
    <p:sldId id="2147377175" r:id="rId9"/>
    <p:sldId id="2147474152" r:id="rId10"/>
    <p:sldId id="2147474155" r:id="rId11"/>
    <p:sldId id="2147377271" r:id="rId12"/>
    <p:sldId id="2147377176" r:id="rId13"/>
    <p:sldId id="2147377267" r:id="rId14"/>
    <p:sldId id="2147377266" r:id="rId15"/>
    <p:sldId id="2147377270" r:id="rId16"/>
    <p:sldId id="2147474157" r:id="rId17"/>
    <p:sldId id="2147377269" r:id="rId18"/>
    <p:sldId id="2147474156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7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gova Svetlana" initials="DS" lastIdx="1" clrIdx="0">
    <p:extLst>
      <p:ext uri="{19B8F6BF-5375-455C-9EA6-DF929625EA0E}">
        <p15:presenceInfo xmlns:p15="http://schemas.microsoft.com/office/powerpoint/2012/main" userId="S-1-5-21-2437565300-2024630967-1388371115-5613" providerId="AD"/>
      </p:ext>
    </p:extLst>
  </p:cmAuthor>
  <p:cmAuthor id="2" name="Petrovicheva, A." initials="PA" lastIdx="30" clrIdx="1">
    <p:extLst>
      <p:ext uri="{19B8F6BF-5375-455C-9EA6-DF929625EA0E}">
        <p15:presenceInfo xmlns:p15="http://schemas.microsoft.com/office/powerpoint/2012/main" userId="S::a.petrovicheva@accenture.com::249739f8-9c90-4238-8709-9e236e7a9d25" providerId="AD"/>
      </p:ext>
    </p:extLst>
  </p:cmAuthor>
  <p:cmAuthor id="3" name="Grosheva Anna" initials="GA" lastIdx="1" clrIdx="2">
    <p:extLst>
      <p:ext uri="{19B8F6BF-5375-455C-9EA6-DF929625EA0E}">
        <p15:presenceInfo xmlns:p15="http://schemas.microsoft.com/office/powerpoint/2012/main" userId="S-1-5-21-2437565300-2024630967-1388371115-6392" providerId="AD"/>
      </p:ext>
    </p:extLst>
  </p:cmAuthor>
  <p:cmAuthor id="4" name="Kaybanov Igor" initials="KI" lastIdx="5" clrIdx="3">
    <p:extLst>
      <p:ext uri="{19B8F6BF-5375-455C-9EA6-DF929625EA0E}">
        <p15:presenceInfo xmlns:p15="http://schemas.microsoft.com/office/powerpoint/2012/main" userId="58a787a84c6862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C04C4A"/>
    <a:srgbClr val="DF8169"/>
    <a:srgbClr val="4672C4"/>
    <a:srgbClr val="F47920"/>
    <a:srgbClr val="F2F2F2"/>
    <a:srgbClr val="797979"/>
    <a:srgbClr val="EED5A8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86" autoAdjust="0"/>
  </p:normalViewPr>
  <p:slideViewPr>
    <p:cSldViewPr snapToGrid="0">
      <p:cViewPr>
        <p:scale>
          <a:sx n="75" d="100"/>
          <a:sy n="75" d="100"/>
        </p:scale>
        <p:origin x="284" y="36"/>
      </p:cViewPr>
      <p:guideLst>
        <p:guide pos="447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54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45FF02-9FE9-47FA-BAD5-601AD499D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1D7BA-1E2B-488D-A50A-6FDB54CEC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D12D-9A74-460A-A1CD-2B068DAEEB73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3D270-130A-4986-8D0C-403E8B0AEE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42A1D-1118-4993-8B2E-3D8139E6D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B44C-20DC-4E42-B003-9ED642ACC3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2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C827-9368-4614-9CC8-CD634EA44F85}" type="datetimeFigureOut">
              <a:rPr lang="ru-RU" smtClean="0"/>
              <a:t>11.12.2025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A3F7-A4AE-45C5-9F05-C4EE8BA120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2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Типовая заметка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35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 формирования маршрутов согласования документов в крупных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мультинациональных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компаниях бывает очень сложной. При построении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воркфлоу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соблюсти условия иерархии, которая не всегда совпадает со штатной или управленческой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огрстуктурой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Как реализовать это на практике мы расскажем в этом кратком выступлении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0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проекта по импортозамещению учетной системы на российское программное обеспечение возникла необходимость в автоматизации процессов согласования таких документов как заказ на расходование денежных средств, заказ на закупку, заказы клиентов, возвраты по гарантии и прочие аналогичные документы.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задачи было принято решение о запуске системы на базе 1С: Документооборот 3.0 и настройки типовой бесшовной интеграции между 1С: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1С: Документооборот. Проект по внедрению 1С: Документооборот должен был быть реализован в кротчайшие сроки и практически без доработок системы.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45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 формирования маршрутов согласования документов в крупных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мультинациональных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компаниях бывает очень сложной. При построении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воркфлоу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соблюсти условия иерархии, которая не всегда совпадает со штатной или управленческой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оргстуктурой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/>
              <a:t>Контроллинг, внутренний аудит, принцип 4-х глаз. Процессный подход и учетные центры.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77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сотрудников, которым пользовались в организации, находился в информационной системе «материнской» европейской компании и был составлен на английском языке. Более того, этот справочник был построен по двум разным принципам подчинения –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lines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т.е. подчинение по функциональному направлению и дисциплинарному. Таким образом, структура подчинения выглядела непривычным образом – от людей, а не от подразделений. И вовсе не была похожа на типовой справочник «Структура предприятия» в 1С: Документообороте. Архитектуру решили построить таким образом, что вся информация по возможным в компании структурам подчинений –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centers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line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line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хранилась в Документообороте. Именно такая структура нам в дальнейшем и позволила создать матрицы согласования, базируясь на типовой иерархии подчинения справочника Структуры предприятия на стороне Документооборота.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4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52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стороне 1С: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физлица и пользователи заведены на русском языке, а в 1С:  Документооборот, мы их загрузили на английском. Документы в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подписываться на русском языке, а в документообороте предполагается работа иностранных специалистов. Чтобы избежать доработок системы, формирования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мэппинговых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таблиц, дополнительных реквизитов и транслитерации пользователей, мы сделали подмену на стороне документооборота,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Пользователь заходит в 1С: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формирует документ, например, ЗРДС, отправляет на согласование. На стороне 1С: Документооборота, система определяет его англоязычное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альтерэго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и формирует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согласно его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line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случае больших сумм , цепочка могла уйти и на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line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3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EA3F7-A4AE-45C5-9F05-C4EE8BA1207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74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enix.pro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4219633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14CED-BD0C-331C-A897-659FC31BDF79}"/>
              </a:ext>
            </a:extLst>
          </p:cNvPr>
          <p:cNvSpPr/>
          <p:nvPr userDrawn="1"/>
        </p:nvSpPr>
        <p:spPr>
          <a:xfrm>
            <a:off x="0" y="1561514"/>
            <a:ext cx="3390205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29465" y="1848679"/>
            <a:ext cx="8181535" cy="4538054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C19B9-2808-E808-27D8-0529CEE9F4F6}"/>
              </a:ext>
            </a:extLst>
          </p:cNvPr>
          <p:cNvSpPr txBox="1"/>
          <p:nvPr userDrawn="1"/>
        </p:nvSpPr>
        <p:spPr>
          <a:xfrm>
            <a:off x="1" y="1688123"/>
            <a:ext cx="3390314" cy="4600136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</a:t>
            </a:r>
            <a:r>
              <a:rPr lang="en-GB" sz="2000" b="1" i="0" dirty="0" err="1">
                <a:solidFill>
                  <a:schemeClr val="bg1"/>
                </a:solidFill>
                <a:latin typeface="Montserrat SemiBold" pitchFamily="2" charset="77"/>
              </a:rPr>
              <a:t>ipsumLorem</a:t>
            </a: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RU" sz="2000" b="1" i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US" sz="20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52603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Google Shape;27;p29"/>
          <p:cNvSpPr txBox="1">
            <a:spLocks noGrp="1"/>
          </p:cNvSpPr>
          <p:nvPr>
            <p:ph type="body" idx="21"/>
          </p:nvPr>
        </p:nvSpPr>
        <p:spPr>
          <a:xfrm>
            <a:off x="428396" y="2608729"/>
            <a:ext cx="11407292" cy="358093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6345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22;p28" descr="Google Shape;22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Google Shape;32;p34"/>
          <p:cNvSpPr txBox="1">
            <a:spLocks noGrp="1"/>
          </p:cNvSpPr>
          <p:nvPr>
            <p:ph type="body" idx="21"/>
          </p:nvPr>
        </p:nvSpPr>
        <p:spPr>
          <a:xfrm>
            <a:off x="428397" y="2562455"/>
            <a:ext cx="11407292" cy="358093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" name="Google Shape;33;p34"/>
          <p:cNvSpPr txBox="1">
            <a:spLocks noGrp="1"/>
          </p:cNvSpPr>
          <p:nvPr>
            <p:ph type="body" sz="quarter" idx="22"/>
          </p:nvPr>
        </p:nvSpPr>
        <p:spPr>
          <a:xfrm>
            <a:off x="1514341" y="850005"/>
            <a:ext cx="10334222" cy="31888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8834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22;p28" descr="Google Shape;22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28400" y="1681163"/>
            <a:ext cx="7041785" cy="82391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Google Shape;36;p37"/>
          <p:cNvSpPr txBox="1">
            <a:spLocks noGrp="1"/>
          </p:cNvSpPr>
          <p:nvPr>
            <p:ph type="body" sz="half" idx="21"/>
          </p:nvPr>
        </p:nvSpPr>
        <p:spPr>
          <a:xfrm>
            <a:off x="428399" y="2608729"/>
            <a:ext cx="7072780" cy="358093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Google Shape;38;p37"/>
          <p:cNvSpPr>
            <a:spLocks noGrp="1"/>
          </p:cNvSpPr>
          <p:nvPr>
            <p:ph type="pic" sz="half" idx="22"/>
          </p:nvPr>
        </p:nvSpPr>
        <p:spPr>
          <a:xfrm>
            <a:off x="7632916" y="1681159"/>
            <a:ext cx="4191002" cy="45181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332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22;p28" descr="Google Shape;22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27661" y="2619180"/>
            <a:ext cx="5419348" cy="35239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600" b="0">
                <a:solidFill>
                  <a:srgbClr val="000000"/>
                </a:solidFill>
              </a:defRPr>
            </a:lvl1pPr>
            <a:lvl2pPr>
              <a:lnSpc>
                <a:spcPct val="90000"/>
              </a:lnSpc>
              <a:defRPr sz="1600" b="0">
                <a:solidFill>
                  <a:srgbClr val="000000"/>
                </a:solidFill>
              </a:defRPr>
            </a:lvl2pPr>
            <a:lvl3pPr>
              <a:lnSpc>
                <a:spcPct val="90000"/>
              </a:lnSpc>
              <a:defRPr sz="1600" b="0">
                <a:solidFill>
                  <a:srgbClr val="000000"/>
                </a:solidFill>
              </a:defRPr>
            </a:lvl3pPr>
            <a:lvl4pPr>
              <a:lnSpc>
                <a:spcPct val="90000"/>
              </a:lnSpc>
              <a:defRPr sz="1600" b="0">
                <a:solidFill>
                  <a:srgbClr val="000000"/>
                </a:solidFill>
              </a:defRPr>
            </a:lvl4pPr>
            <a:lvl5pPr>
              <a:lnSpc>
                <a:spcPct val="90000"/>
              </a:lnSpc>
              <a:defRPr sz="1600" b="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Google Shape;41;p38"/>
          <p:cNvSpPr txBox="1">
            <a:spLocks noGrp="1"/>
          </p:cNvSpPr>
          <p:nvPr>
            <p:ph type="body" sz="quarter" idx="21"/>
          </p:nvPr>
        </p:nvSpPr>
        <p:spPr>
          <a:xfrm>
            <a:off x="427662" y="1681163"/>
            <a:ext cx="5406467" cy="8239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Google Shape;42;p38"/>
          <p:cNvSpPr txBox="1">
            <a:spLocks noGrp="1"/>
          </p:cNvSpPr>
          <p:nvPr>
            <p:ph type="body" sz="half" idx="22"/>
          </p:nvPr>
        </p:nvSpPr>
        <p:spPr>
          <a:xfrm>
            <a:off x="6168008" y="2619180"/>
            <a:ext cx="5419346" cy="35239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Google Shape;43;p38"/>
          <p:cNvSpPr txBox="1">
            <a:spLocks noGrp="1"/>
          </p:cNvSpPr>
          <p:nvPr>
            <p:ph type="body" sz="quarter" idx="23"/>
          </p:nvPr>
        </p:nvSpPr>
        <p:spPr>
          <a:xfrm>
            <a:off x="6168008" y="1681163"/>
            <a:ext cx="5406467" cy="8239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3672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22;p28" descr="Google Shape;22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776171" y="1681163"/>
            <a:ext cx="8072392" cy="82391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Google Shape;47;p39"/>
          <p:cNvSpPr txBox="1">
            <a:spLocks noGrp="1"/>
          </p:cNvSpPr>
          <p:nvPr>
            <p:ph type="body" sz="half" idx="21"/>
          </p:nvPr>
        </p:nvSpPr>
        <p:spPr>
          <a:xfrm>
            <a:off x="3776171" y="2630308"/>
            <a:ext cx="8072392" cy="377049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Google Shape;48;p39"/>
          <p:cNvSpPr/>
          <p:nvPr/>
        </p:nvSpPr>
        <p:spPr>
          <a:xfrm>
            <a:off x="-3" y="1571673"/>
            <a:ext cx="3497185" cy="4825220"/>
          </a:xfrm>
          <a:prstGeom prst="rect">
            <a:avLst/>
          </a:prstGeom>
          <a:solidFill>
            <a:srgbClr val="F3702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" name="Google Shape;49;p39"/>
          <p:cNvSpPr txBox="1">
            <a:spLocks noGrp="1"/>
          </p:cNvSpPr>
          <p:nvPr>
            <p:ph type="body" sz="quarter" idx="22"/>
          </p:nvPr>
        </p:nvSpPr>
        <p:spPr>
          <a:xfrm>
            <a:off x="335359" y="1916831"/>
            <a:ext cx="2865043" cy="414911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100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22;p28" descr="Google Shape;22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776171" y="1681163"/>
            <a:ext cx="8072392" cy="82391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Google Shape;53;p40"/>
          <p:cNvSpPr txBox="1">
            <a:spLocks noGrp="1"/>
          </p:cNvSpPr>
          <p:nvPr>
            <p:ph type="body" sz="quarter" idx="21"/>
          </p:nvPr>
        </p:nvSpPr>
        <p:spPr>
          <a:xfrm>
            <a:off x="335358" y="1681161"/>
            <a:ext cx="3244969" cy="4719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7" name="Google Shape;55;p40"/>
          <p:cNvSpPr txBox="1">
            <a:spLocks noGrp="1"/>
          </p:cNvSpPr>
          <p:nvPr>
            <p:ph type="body" sz="half" idx="22"/>
          </p:nvPr>
        </p:nvSpPr>
        <p:spPr>
          <a:xfrm>
            <a:off x="3776171" y="2630308"/>
            <a:ext cx="8072392" cy="377049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25358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69;p35"/>
          <p:cNvSpPr/>
          <p:nvPr/>
        </p:nvSpPr>
        <p:spPr>
          <a:xfrm>
            <a:off x="0" y="-100810"/>
            <a:ext cx="12192000" cy="6958811"/>
          </a:xfrm>
          <a:prstGeom prst="rect">
            <a:avLst/>
          </a:prstGeom>
          <a:solidFill>
            <a:srgbClr val="F3702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43434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7" name="Google Shape;71;p35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108" name="Google Shape;72;p35"/>
          <p:cNvSpPr txBox="1"/>
          <p:nvPr/>
        </p:nvSpPr>
        <p:spPr>
          <a:xfrm>
            <a:off x="432000" y="2846047"/>
            <a:ext cx="7056261" cy="1750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41666"/>
              </a:lnSpc>
              <a:defRPr sz="48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Cпасибо!</a:t>
            </a:r>
          </a:p>
        </p:txBody>
      </p:sp>
      <p:pic>
        <p:nvPicPr>
          <p:cNvPr id="10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77" y="287158"/>
            <a:ext cx="2029181" cy="113537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77;p36"/>
          <p:cNvSpPr txBox="1"/>
          <p:nvPr/>
        </p:nvSpPr>
        <p:spPr>
          <a:xfrm>
            <a:off x="420096" y="4745262"/>
            <a:ext cx="4324844" cy="161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9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AXENIX</a:t>
            </a:r>
          </a:p>
          <a:p>
            <a:pPr>
              <a:defRPr sz="9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AXENIX (ex-Accenture) – </a:t>
            </a:r>
            <a:r>
              <a:rPr dirty="0" err="1"/>
              <a:t>российская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, </a:t>
            </a:r>
            <a:r>
              <a:rPr dirty="0" err="1"/>
              <a:t>предоставляющая</a:t>
            </a:r>
            <a:r>
              <a:rPr dirty="0"/>
              <a:t> </a:t>
            </a:r>
            <a:r>
              <a:rPr dirty="0" err="1"/>
              <a:t>широкий</a:t>
            </a:r>
            <a:r>
              <a:rPr dirty="0"/>
              <a:t> </a:t>
            </a:r>
            <a:r>
              <a:rPr dirty="0" err="1"/>
              <a:t>спектр</a:t>
            </a:r>
            <a:r>
              <a:rPr dirty="0"/>
              <a:t> </a:t>
            </a:r>
            <a:r>
              <a:rPr dirty="0" err="1"/>
              <a:t>профессиональных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цифровых</a:t>
            </a:r>
            <a:r>
              <a:rPr dirty="0"/>
              <a:t> </a:t>
            </a:r>
            <a:r>
              <a:rPr dirty="0" err="1"/>
              <a:t>сервисов</a:t>
            </a:r>
            <a:r>
              <a:rPr dirty="0"/>
              <a:t>, </a:t>
            </a:r>
            <a:r>
              <a:rPr dirty="0" err="1"/>
              <a:t>облачных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обеспечения</a:t>
            </a:r>
            <a:r>
              <a:rPr dirty="0"/>
              <a:t> </a:t>
            </a:r>
            <a:r>
              <a:rPr dirty="0" err="1"/>
              <a:t>информационной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.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офисах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центрах</a:t>
            </a:r>
            <a:r>
              <a:rPr dirty="0"/>
              <a:t> </a:t>
            </a:r>
            <a:r>
              <a:rPr dirty="0" err="1"/>
              <a:t>разработки</a:t>
            </a:r>
            <a:r>
              <a:rPr dirty="0"/>
              <a:t> </a:t>
            </a:r>
            <a:br>
              <a:rPr lang="ru-RU" dirty="0"/>
            </a:b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Москве</a:t>
            </a:r>
            <a:r>
              <a:rPr dirty="0"/>
              <a:t>, </a:t>
            </a:r>
            <a:r>
              <a:rPr dirty="0" err="1"/>
              <a:t>Твери</a:t>
            </a:r>
            <a:r>
              <a:rPr dirty="0"/>
              <a:t>, </a:t>
            </a:r>
            <a:r>
              <a:rPr dirty="0" err="1"/>
              <a:t>Ростове-на-Дону</a:t>
            </a:r>
            <a:r>
              <a:rPr dirty="0"/>
              <a:t>, </a:t>
            </a:r>
            <a:r>
              <a:rPr dirty="0" err="1"/>
              <a:t>Краснодаре</a:t>
            </a:r>
            <a:r>
              <a:rPr dirty="0"/>
              <a:t>, </a:t>
            </a:r>
            <a:r>
              <a:rPr dirty="0" err="1"/>
              <a:t>Санкт-Петербурге</a:t>
            </a:r>
            <a:r>
              <a:rPr dirty="0"/>
              <a:t> </a:t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Алматы</a:t>
            </a:r>
            <a:r>
              <a:rPr dirty="0"/>
              <a:t> </a:t>
            </a:r>
            <a:r>
              <a:rPr dirty="0" err="1"/>
              <a:t>работают</a:t>
            </a:r>
            <a:r>
              <a:rPr dirty="0"/>
              <a:t> </a:t>
            </a:r>
            <a:r>
              <a:rPr dirty="0" err="1"/>
              <a:t>около</a:t>
            </a:r>
            <a:r>
              <a:rPr dirty="0"/>
              <a:t> 2 000 </a:t>
            </a:r>
            <a:r>
              <a:rPr dirty="0" err="1"/>
              <a:t>сотрудников</a:t>
            </a:r>
            <a:r>
              <a:rPr dirty="0"/>
              <a:t>. </a:t>
            </a:r>
            <a:r>
              <a:rPr dirty="0" err="1"/>
              <a:t>Благодаря</a:t>
            </a:r>
            <a:r>
              <a:rPr dirty="0"/>
              <a:t> </a:t>
            </a:r>
            <a:r>
              <a:rPr dirty="0" err="1"/>
              <a:t>сочетанию</a:t>
            </a:r>
            <a:r>
              <a:rPr dirty="0"/>
              <a:t> </a:t>
            </a:r>
            <a:r>
              <a:rPr dirty="0" err="1"/>
              <a:t>уникальных</a:t>
            </a:r>
            <a:r>
              <a:rPr dirty="0"/>
              <a:t> </a:t>
            </a:r>
            <a:r>
              <a:rPr dirty="0" err="1"/>
              <a:t>знаний</a:t>
            </a:r>
            <a:r>
              <a:rPr dirty="0"/>
              <a:t>, </a:t>
            </a:r>
            <a:r>
              <a:rPr dirty="0" err="1"/>
              <a:t>опыта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40 </a:t>
            </a:r>
            <a:r>
              <a:rPr dirty="0" err="1"/>
              <a:t>отраслях</a:t>
            </a:r>
            <a:r>
              <a:rPr dirty="0"/>
              <a:t>, </a:t>
            </a:r>
            <a:r>
              <a:rPr dirty="0" err="1"/>
              <a:t>предлагает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стратегии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бизнес-консалтинга</a:t>
            </a:r>
            <a:r>
              <a:rPr dirty="0"/>
              <a:t>, </a:t>
            </a:r>
            <a:br>
              <a:rPr lang="ru-RU" dirty="0"/>
            </a:br>
            <a:r>
              <a:rPr dirty="0" err="1"/>
              <a:t>технологических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операций</a:t>
            </a:r>
            <a:r>
              <a:rPr dirty="0"/>
              <a:t>, </a:t>
            </a:r>
            <a:r>
              <a:rPr dirty="0" err="1"/>
              <a:t>направленных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цифровизацию</a:t>
            </a:r>
            <a:r>
              <a:rPr dirty="0"/>
              <a:t> </a:t>
            </a:r>
            <a:r>
              <a:rPr dirty="0" err="1"/>
              <a:t>бизнеса</a:t>
            </a:r>
            <a:r>
              <a:rPr dirty="0"/>
              <a:t>. </a:t>
            </a:r>
            <a:r>
              <a:rPr dirty="0" err="1"/>
              <a:t>Подробнее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www.axenix.pro</a:t>
            </a:r>
            <a:r>
              <a:rPr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1" name="Google Shape;78;p36" descr="Google Shape;78;p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01" y="4800600"/>
            <a:ext cx="1315521" cy="1655585"/>
          </a:xfrm>
          <a:prstGeom prst="roundRect">
            <a:avLst>
              <a:gd name="adj" fmla="val 9802"/>
            </a:avLst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0A0423-F275-448E-8D2D-22AD44ECE1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2312" y="240667"/>
            <a:ext cx="4628444" cy="63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47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C45B49-E277-AADE-2F63-1CBCC6F9BA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8399" y="1681163"/>
            <a:ext cx="11407285" cy="8239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80"/>
              </a:lnSpc>
              <a:buNone/>
              <a:defRPr sz="2400" b="1">
                <a:solidFill>
                  <a:srgbClr val="F37022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Headline place here (24pt)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A761EA-F6BB-976F-559B-39A621CF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9" y="2608729"/>
            <a:ext cx="11407285" cy="35809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Montserrat" pitchFamily="2" charset="77"/>
              </a:defRPr>
            </a:lvl1pPr>
            <a:lvl2pPr marL="457200" indent="0">
              <a:buFontTx/>
              <a:buNone/>
              <a:defRPr sz="1600">
                <a:latin typeface="Montserrat" pitchFamily="2" charset="77"/>
              </a:defRPr>
            </a:lvl2pPr>
            <a:lvl3pPr marL="914400" indent="0">
              <a:buFontTx/>
              <a:buNone/>
              <a:defRPr sz="1600"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latin typeface="Montserrat" pitchFamily="2" charset="77"/>
              </a:defRPr>
            </a:lvl4pPr>
            <a:lvl5pPr marL="1828800" indent="0">
              <a:buFontTx/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/>
          <a:p>
            <a:r>
              <a:rPr lang="en-US" dirty="0"/>
              <a:t>Headline place here (32pt)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747C0-A5DD-440B-BBE6-4C11ED0D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12397589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14CED-BD0C-331C-A897-659FC31BDF79}"/>
              </a:ext>
            </a:extLst>
          </p:cNvPr>
          <p:cNvSpPr/>
          <p:nvPr userDrawn="1"/>
        </p:nvSpPr>
        <p:spPr>
          <a:xfrm>
            <a:off x="0" y="1561514"/>
            <a:ext cx="3390205" cy="4825218"/>
          </a:xfrm>
          <a:prstGeom prst="rect">
            <a:avLst/>
          </a:prstGeom>
          <a:solidFill>
            <a:srgbClr val="F3702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RU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29465" y="1848679"/>
            <a:ext cx="8181535" cy="4538054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C19B9-2808-E808-27D8-0529CEE9F4F6}"/>
              </a:ext>
            </a:extLst>
          </p:cNvPr>
          <p:cNvSpPr txBox="1"/>
          <p:nvPr userDrawn="1"/>
        </p:nvSpPr>
        <p:spPr>
          <a:xfrm>
            <a:off x="1" y="1688123"/>
            <a:ext cx="3390314" cy="4600136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</a:t>
            </a:r>
            <a:r>
              <a:rPr lang="en-GB" sz="2000" b="1" i="0" dirty="0" err="1">
                <a:solidFill>
                  <a:schemeClr val="bg1"/>
                </a:solidFill>
                <a:latin typeface="Montserrat SemiBold" pitchFamily="2" charset="77"/>
              </a:rPr>
              <a:t>ipsumLorem</a:t>
            </a: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RU" sz="2000" b="1" i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 lorem ipsum lorem ipsum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dirty="0">
                <a:solidFill>
                  <a:schemeClr val="bg1"/>
                </a:solidFill>
                <a:latin typeface="Montserrat SemiBold" pitchFamily="2" charset="77"/>
              </a:rPr>
              <a:t>lorem ipsum</a:t>
            </a:r>
            <a:endParaRPr lang="en-US" sz="20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63361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33558" y="0"/>
            <a:ext cx="10300252" cy="86868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25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D3390-AAB5-C13A-88CD-457CFBC29770}"/>
              </a:ext>
            </a:extLst>
          </p:cNvPr>
          <p:cNvSpPr txBox="1"/>
          <p:nvPr userDrawn="1"/>
        </p:nvSpPr>
        <p:spPr>
          <a:xfrm>
            <a:off x="1089212" y="6589059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20826288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1D66D4-7B4F-A4A5-2D7D-403B84D4F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623" y="0"/>
            <a:ext cx="10711303" cy="84289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/>
          <a:p>
            <a:r>
              <a:rPr lang="en-US" dirty="0"/>
              <a:t>Headline place here (25pt)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D7A878-4C19-4DFE-AAFD-9682CDCCD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130" y="2688102"/>
            <a:ext cx="7997521" cy="1897966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presentation title here in sentence case, </a:t>
            </a:r>
            <a:br>
              <a:rPr lang="en-US" dirty="0"/>
            </a:br>
            <a:r>
              <a:rPr lang="en-US" dirty="0"/>
              <a:t>max 3 lines (44pt)</a:t>
            </a:r>
          </a:p>
        </p:txBody>
      </p:sp>
    </p:spTree>
    <p:extLst>
      <p:ext uri="{BB962C8B-B14F-4D97-AF65-F5344CB8AC3E}">
        <p14:creationId xmlns:p14="http://schemas.microsoft.com/office/powerpoint/2010/main" val="258133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5ACBF0"/>
          </p15:clr>
        </p15:guide>
        <p15:guide id="2" orient="horz" pos="2520">
          <p15:clr>
            <a:srgbClr val="5ACBF0"/>
          </p15:clr>
        </p15:guide>
        <p15:guide id="3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E2F34-2F99-4FF0-BAA4-BFFDAB55D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E2F34-2F99-4FF0-BAA4-BFFDAB55D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19EAE-C8A4-9FBD-5BF2-56784D221CDC}"/>
              </a:ext>
            </a:extLst>
          </p:cNvPr>
          <p:cNvSpPr txBox="1"/>
          <p:nvPr userDrawn="1"/>
        </p:nvSpPr>
        <p:spPr>
          <a:xfrm>
            <a:off x="844062" y="66118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F244A-DB75-4399-B07C-DB72E67CDB01}"/>
              </a:ext>
            </a:extLst>
          </p:cNvPr>
          <p:cNvSpPr txBox="1"/>
          <p:nvPr userDrawn="1"/>
        </p:nvSpPr>
        <p:spPr>
          <a:xfrm>
            <a:off x="6035040" y="-717452"/>
            <a:ext cx="0" cy="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42601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37396027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fld id="{4F9AC08D-23A9-440E-BCB9-AA1E9877CC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510748" y="234244"/>
            <a:ext cx="10300252" cy="990601"/>
          </a:xfrm>
        </p:spPr>
        <p:txBody>
          <a:bodyPr anchor="ctr">
            <a:normAutofit/>
          </a:bodyPr>
          <a:lstStyle>
            <a:lvl1pPr>
              <a:lnSpc>
                <a:spcPts val="3200"/>
              </a:lnSpc>
              <a:defRPr sz="300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26C8D-B1C2-748B-4DEA-7657DD443A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848678"/>
            <a:ext cx="11430000" cy="4563411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>
              <a:defRPr cap="none">
                <a:solidFill>
                  <a:srgbClr val="F3702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Text 3</a:t>
            </a:r>
          </a:p>
          <a:p>
            <a:pPr lvl="3"/>
            <a:r>
              <a:rPr lang="en-US" dirty="0"/>
              <a:t>Text 4</a:t>
            </a:r>
          </a:p>
          <a:p>
            <a:pPr lvl="4"/>
            <a:r>
              <a:rPr lang="en-US" dirty="0"/>
              <a:t>Text 5</a:t>
            </a:r>
          </a:p>
        </p:txBody>
      </p:sp>
    </p:spTree>
    <p:extLst>
      <p:ext uri="{BB962C8B-B14F-4D97-AF65-F5344CB8AC3E}">
        <p14:creationId xmlns:p14="http://schemas.microsoft.com/office/powerpoint/2010/main" val="2199473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7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vmlDrawing" Target="../drawings/vmlDrawing3.vml"/><Relationship Id="rId7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3.xml"/><Relationship Id="rId9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ags" Target="../tags/tag5.xml"/><Relationship Id="rId5" Type="http://schemas.openxmlformats.org/officeDocument/2006/relationships/vmlDrawing" Target="../drawings/vmlDrawing5.vml"/><Relationship Id="rId10" Type="http://schemas.openxmlformats.org/officeDocument/2006/relationships/image" Target="../media/image8.jpg"/><Relationship Id="rId4" Type="http://schemas.openxmlformats.org/officeDocument/2006/relationships/theme" Target="../theme/theme4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0930-A753-257C-6AE9-CA62AD5E7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406400" y="140676"/>
            <a:ext cx="11785600" cy="11938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think-cell Folie" r:id="rId10" imgW="425" imgH="426" progId="TCLayout.ActiveDocument.1">
                  <p:embed/>
                </p:oleObj>
              </mc:Choice>
              <mc:Fallback>
                <p:oleObj name="think-cell Folie" r:id="rId10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305BD-25EE-EFBF-4C68-79353A776569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</a:t>
            </a:r>
            <a:r>
              <a:rPr lang="ru-RU" sz="900" dirty="0">
                <a:latin typeface="Montserrat" pitchFamily="2" charset="77"/>
              </a:rPr>
              <a:t>5</a:t>
            </a:r>
            <a:r>
              <a:rPr lang="en-RU" sz="900" dirty="0">
                <a:latin typeface="Montserrat" pitchFamily="2" charset="77"/>
              </a:rPr>
              <a:t> ООО «АксТим»	 </a:t>
            </a:r>
          </a:p>
        </p:txBody>
      </p:sp>
    </p:spTree>
    <p:extLst>
      <p:ext uri="{BB962C8B-B14F-4D97-AF65-F5344CB8AC3E}">
        <p14:creationId xmlns:p14="http://schemas.microsoft.com/office/powerpoint/2010/main" val="10266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855" r:id="rId4"/>
    <p:sldLayoutId id="2147483856" r:id="rId5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think-cell Folie" r:id="rId5" imgW="425" imgH="426" progId="TCLayout.ActiveDocument.1">
                  <p:embed/>
                </p:oleObj>
              </mc:Choice>
              <mc:Fallback>
                <p:oleObj name="think-cell Folie" r:id="rId5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65" y="3504028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E583BD-E741-CAD2-BA5D-84E5AA606C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6A7D8-E077-7BFB-0E5D-E2EBA083A3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56843" y="0"/>
            <a:ext cx="503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think-cell Folie" r:id="rId5" imgW="425" imgH="426" progId="TCLayout.ActiveDocument.1">
                  <p:embed/>
                </p:oleObj>
              </mc:Choice>
              <mc:Fallback>
                <p:oleObj name="think-cell Folie" r:id="rId5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2022 ООО «АксТим»	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B75359-10D6-1067-B80D-AB096ED44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291" y="-1"/>
            <a:ext cx="12380291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640699-E3F0-6DF4-8DB3-826EBB966FBD}"/>
              </a:ext>
            </a:extLst>
          </p:cNvPr>
          <p:cNvSpPr txBox="1">
            <a:spLocks/>
          </p:cNvSpPr>
          <p:nvPr userDrawn="1"/>
        </p:nvSpPr>
        <p:spPr>
          <a:xfrm>
            <a:off x="4687724" y="6191249"/>
            <a:ext cx="7056261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2000" cap="none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Технологии. Стратегии. Консалтинг. Аутсорсинг.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B5FA9-8BCB-DBB2-1B1A-802EBCF02A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08194" y="240667"/>
            <a:ext cx="4122561" cy="5652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9B2B3-A468-4B32-06E9-4FBD8813DF6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5875" y="532109"/>
            <a:ext cx="2904836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0930-A753-257C-6AE9-CA62AD5E7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/>
          <a:stretch/>
        </p:blipFill>
        <p:spPr>
          <a:xfrm>
            <a:off x="406400" y="140676"/>
            <a:ext cx="11785600" cy="11938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think-cell Folie" r:id="rId8" imgW="425" imgH="426" progId="TCLayout.ActiveDocument.1">
                  <p:embed/>
                </p:oleObj>
              </mc:Choice>
              <mc:Fallback>
                <p:oleObj name="think-cell Folie" r:id="rId8" imgW="425" imgH="42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19" y="6536431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D952B5C-36AC-4DB1-A39D-558F24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81000"/>
            <a:ext cx="10300252" cy="842890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Headline place here (32pt)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7963-DB61-414A-82C3-9F5579E128CB}"/>
              </a:ext>
            </a:extLst>
          </p:cNvPr>
          <p:cNvSpPr txBox="1"/>
          <p:nvPr userDrawn="1"/>
        </p:nvSpPr>
        <p:spPr>
          <a:xfrm>
            <a:off x="344806" y="6488668"/>
            <a:ext cx="198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900" dirty="0">
                <a:latin typeface="Montserrat" pitchFamily="2" charset="77"/>
              </a:rPr>
              <a:t> © 202</a:t>
            </a:r>
            <a:r>
              <a:rPr lang="ru-RU" sz="900" dirty="0">
                <a:latin typeface="Montserrat" pitchFamily="2" charset="77"/>
              </a:rPr>
              <a:t>5 </a:t>
            </a:r>
            <a:r>
              <a:rPr lang="en-RU" sz="900" dirty="0">
                <a:latin typeface="Montserrat" pitchFamily="2" charset="77"/>
              </a:rPr>
              <a:t>ООО «АксТим»	 </a:t>
            </a:r>
          </a:p>
        </p:txBody>
      </p:sp>
      <p:pic>
        <p:nvPicPr>
          <p:cNvPr id="7" name="Picture 30">
            <a:extLst>
              <a:ext uri="{FF2B5EF4-FFF2-40B4-BE49-F238E27FC236}">
                <a16:creationId xmlns:a16="http://schemas.microsoft.com/office/drawing/2014/main" id="{8509E400-D549-4AA3-AEFB-9724EDA258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370" y="343504"/>
            <a:ext cx="780814" cy="4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rgbClr val="D7582A"/>
          </a:solidFill>
          <a:latin typeface="Montserrat" pitchFamily="2" charset="-52"/>
          <a:ea typeface="+mn-ea"/>
          <a:cs typeface="+mn-cs"/>
        </a:defRPr>
      </a:lvl1pPr>
      <a:lvl2pPr marL="182563" indent="-18256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35877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538163" indent="-16827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720725" indent="-1762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5" orient="horz" pos="24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4" pos="74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28" descr="Google Shape;22;p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225778"/>
            <a:ext cx="117856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24;p28"/>
          <p:cNvSpPr txBox="1"/>
          <p:nvPr/>
        </p:nvSpPr>
        <p:spPr>
          <a:xfrm>
            <a:off x="390530" y="6488667"/>
            <a:ext cx="189546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 © 202</a:t>
            </a:r>
            <a:r>
              <a:rPr lang="ru-RU" dirty="0"/>
              <a:t>5</a:t>
            </a:r>
            <a:r>
              <a:rPr dirty="0"/>
              <a:t> ООО «</a:t>
            </a:r>
            <a:r>
              <a:rPr dirty="0" err="1"/>
              <a:t>АксТим</a:t>
            </a:r>
            <a:r>
              <a:rPr dirty="0"/>
              <a:t>»	 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28397" y="1681163"/>
            <a:ext cx="11407289" cy="82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10747" y="381000"/>
            <a:ext cx="10300253" cy="8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02133" y="6564039"/>
            <a:ext cx="141437" cy="1370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63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228600" algn="l" defTabSz="914400" rtl="0" latinLnBrk="0">
        <a:lnSpc>
          <a:spcPct val="78333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37022"/>
          </a:solidFill>
          <a:uFillTx/>
          <a:latin typeface="Montserrat"/>
          <a:ea typeface="Montserrat"/>
          <a:cs typeface="Montserrat"/>
          <a:sym typeface="Montserra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kazakhstan@ax-team.com" TargetMode="External"/><Relationship Id="rId2" Type="http://schemas.openxmlformats.org/officeDocument/2006/relationships/hyperlink" Target="mailto:info-russia@ax-team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049-BA41-9B01-41D4-8C14365C83F8}"/>
              </a:ext>
            </a:extLst>
          </p:cNvPr>
          <p:cNvSpPr txBox="1">
            <a:spLocks/>
          </p:cNvSpPr>
          <p:nvPr/>
        </p:nvSpPr>
        <p:spPr>
          <a:xfrm>
            <a:off x="443655" y="2762028"/>
            <a:ext cx="10952657" cy="214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FFFFFF"/>
                </a:solidFill>
              </a:rPr>
              <a:t>Target &amp; </a:t>
            </a:r>
            <a:r>
              <a:rPr lang="ru-RU" sz="4000" dirty="0" err="1">
                <a:solidFill>
                  <a:srgbClr val="FFFFFF"/>
                </a:solidFill>
              </a:rPr>
              <a:t>Disciplinary</a:t>
            </a:r>
            <a:r>
              <a:rPr lang="ru-RU" sz="4000" dirty="0">
                <a:solidFill>
                  <a:srgbClr val="FFFFFF"/>
                </a:solidFill>
              </a:rPr>
              <a:t>: реализация </a:t>
            </a:r>
            <a:r>
              <a:rPr lang="ru-RU" sz="4000" dirty="0" err="1">
                <a:solidFill>
                  <a:srgbClr val="FFFFFF"/>
                </a:solidFill>
              </a:rPr>
              <a:t>мультинациональных</a:t>
            </a:r>
            <a:r>
              <a:rPr lang="ru-RU" sz="4000" dirty="0">
                <a:solidFill>
                  <a:srgbClr val="FFFFFF"/>
                </a:solidFill>
              </a:rPr>
              <a:t> </a:t>
            </a:r>
            <a:r>
              <a:rPr lang="ru-RU" sz="4000" dirty="0" err="1">
                <a:solidFill>
                  <a:srgbClr val="FFFFFF"/>
                </a:solidFill>
              </a:rPr>
              <a:t>workflow</a:t>
            </a:r>
            <a:r>
              <a:rPr lang="ru-RU" sz="4000" dirty="0">
                <a:solidFill>
                  <a:srgbClr val="FFFFFF"/>
                </a:solidFill>
              </a:rPr>
              <a:t> в 1С:Документообороте. 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</a:rPr>
              <a:t>Когда подразделение — это человек: нестандартная оргструктура в типовой 1С»</a:t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b="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0" dirty="0">
                <a:solidFill>
                  <a:srgbClr val="FFFFFF"/>
                </a:solidFill>
              </a:rPr>
              <a:t>декабрь 2</a:t>
            </a:r>
            <a:r>
              <a:rPr lang="en-US" sz="1800" b="0" dirty="0">
                <a:solidFill>
                  <a:srgbClr val="FFFFFF"/>
                </a:solidFill>
              </a:rPr>
              <a:t>02</a:t>
            </a:r>
            <a:r>
              <a:rPr lang="ru-RU" sz="1800" b="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187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643913" y="220765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Справочники пользователей на разных языках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AAB9A2-1413-49C9-A9F8-918F42150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3" y="6505864"/>
            <a:ext cx="1657350" cy="304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59F600-FAE3-4FC4-89A4-30257C973089}"/>
              </a:ext>
            </a:extLst>
          </p:cNvPr>
          <p:cNvSpPr txBox="1">
            <a:spLocks/>
          </p:cNvSpPr>
          <p:nvPr/>
        </p:nvSpPr>
        <p:spPr>
          <a:xfrm>
            <a:off x="603393" y="2726266"/>
            <a:ext cx="4638844" cy="41274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7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стороне 1С:ДО «И</a:t>
            </a:r>
            <a:r>
              <a:rPr lang="ru-RU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мя пользователя» оставлено на английском, а полное имя - на русском из 1С:</a:t>
            </a:r>
            <a:r>
              <a:rPr lang="en-US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ru-RU" sz="1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правила обмена дополнили запросом для связи двух систем</a:t>
            </a:r>
            <a:endParaRPr lang="ru-RU" sz="1600" b="1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ru-RU" sz="1400" b="1" dirty="0">
              <a:solidFill>
                <a:srgbClr val="FF700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ОбъектХДТО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содержит имя сотрудника на английском языке, то простой скрипт позволяет сопоставлять имя сотрудника на английском языке с его именем на русском и получать ссылку на соответствующего сотрудника в справочнике «Сотрудники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9CCB61-B8A8-4520-AC46-0565B72D80B3}"/>
              </a:ext>
            </a:extLst>
          </p:cNvPr>
          <p:cNvSpPr txBox="1">
            <a:spLocks/>
          </p:cNvSpPr>
          <p:nvPr/>
        </p:nvSpPr>
        <p:spPr>
          <a:xfrm>
            <a:off x="603393" y="1596928"/>
            <a:ext cx="4786869" cy="8358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7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Вызов: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ru-RU" sz="1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типовой обмен не сопоставляет справочники на разных языках</a:t>
            </a:r>
            <a:endParaRPr lang="ru-RU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147213E-5E17-48B3-9B20-858743FDE4C4}"/>
              </a:ext>
            </a:extLst>
          </p:cNvPr>
          <p:cNvGrpSpPr/>
          <p:nvPr/>
        </p:nvGrpSpPr>
        <p:grpSpPr>
          <a:xfrm>
            <a:off x="5480390" y="1517662"/>
            <a:ext cx="5840804" cy="5015894"/>
            <a:chOff x="5480390" y="1517662"/>
            <a:chExt cx="5840804" cy="501589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4F301CA-CD3C-4B0F-A34B-F0CE8E62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0390" y="1517662"/>
              <a:ext cx="5840804" cy="501589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EC59BB0-678E-4C3D-873A-0B2513E49359}"/>
                </a:ext>
              </a:extLst>
            </p:cNvPr>
            <p:cNvSpPr/>
            <p:nvPr/>
          </p:nvSpPr>
          <p:spPr>
            <a:xfrm>
              <a:off x="9178925" y="1954212"/>
              <a:ext cx="174625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8148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: пятиугольник 129">
            <a:extLst>
              <a:ext uri="{FF2B5EF4-FFF2-40B4-BE49-F238E27FC236}">
                <a16:creationId xmlns:a16="http://schemas.microsoft.com/office/drawing/2014/main" id="{ABA47C04-8C25-4257-AABD-85D97FAD1A5D}"/>
              </a:ext>
            </a:extLst>
          </p:cNvPr>
          <p:cNvSpPr/>
          <p:nvPr/>
        </p:nvSpPr>
        <p:spPr>
          <a:xfrm>
            <a:off x="2223328" y="4947995"/>
            <a:ext cx="2506932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EF614-5F1F-73F6-0150-395310D0A8F3}"/>
              </a:ext>
            </a:extLst>
          </p:cNvPr>
          <p:cNvSpPr txBox="1">
            <a:spLocks/>
          </p:cNvSpPr>
          <p:nvPr/>
        </p:nvSpPr>
        <p:spPr>
          <a:xfrm>
            <a:off x="5492360" y="1998837"/>
            <a:ext cx="6110754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Значимые экономические эффекты и измеримые метрики результативности работ</a:t>
            </a:r>
          </a:p>
        </p:txBody>
      </p:sp>
      <p:sp>
        <p:nvSpPr>
          <p:cNvPr id="19" name="Star: 5 Points 296">
            <a:extLst>
              <a:ext uri="{FF2B5EF4-FFF2-40B4-BE49-F238E27FC236}">
                <a16:creationId xmlns:a16="http://schemas.microsoft.com/office/drawing/2014/main" id="{90DC26F8-6DCA-5AB4-922B-96C6A3E6C14F}"/>
              </a:ext>
            </a:extLst>
          </p:cNvPr>
          <p:cNvSpPr/>
          <p:nvPr/>
        </p:nvSpPr>
        <p:spPr>
          <a:xfrm>
            <a:off x="5050147" y="5143127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0" name="Star: 5 Points 297">
            <a:extLst>
              <a:ext uri="{FF2B5EF4-FFF2-40B4-BE49-F238E27FC236}">
                <a16:creationId xmlns:a16="http://schemas.microsoft.com/office/drawing/2014/main" id="{AB0A360F-FF83-02B4-1789-45853A293878}"/>
              </a:ext>
            </a:extLst>
          </p:cNvPr>
          <p:cNvSpPr/>
          <p:nvPr/>
        </p:nvSpPr>
        <p:spPr>
          <a:xfrm>
            <a:off x="5030721" y="2944180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1" name="Star: 5 Points 299">
            <a:extLst>
              <a:ext uri="{FF2B5EF4-FFF2-40B4-BE49-F238E27FC236}">
                <a16:creationId xmlns:a16="http://schemas.microsoft.com/office/drawing/2014/main" id="{ADE28FF8-CFAA-45F1-B4B7-FA9D20F26EAA}"/>
              </a:ext>
            </a:extLst>
          </p:cNvPr>
          <p:cNvSpPr/>
          <p:nvPr/>
        </p:nvSpPr>
        <p:spPr>
          <a:xfrm>
            <a:off x="5030721" y="4036600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915D2-9C07-9B68-58ED-6479A4F6F153}"/>
              </a:ext>
            </a:extLst>
          </p:cNvPr>
          <p:cNvSpPr txBox="1"/>
          <p:nvPr/>
        </p:nvSpPr>
        <p:spPr>
          <a:xfrm>
            <a:off x="5590673" y="3012307"/>
            <a:ext cx="6110754" cy="78483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Montserrat" pitchFamily="2" charset="-52"/>
              </a:rPr>
              <a:t>ROI (Return of Investment)</a:t>
            </a:r>
            <a:r>
              <a:rPr lang="ru-RU" sz="1600" b="1" dirty="0">
                <a:latin typeface="Montserrat" pitchFamily="2" charset="-52"/>
              </a:rPr>
              <a:t>: ускорение циклов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Montserrat" pitchFamily="2" charset="-52"/>
              </a:rPr>
              <a:t>(</a:t>
            </a:r>
            <a:r>
              <a:rPr lang="ru-RU" sz="1600" b="1" dirty="0" err="1">
                <a:latin typeface="Montserrat" pitchFamily="2" charset="-52"/>
              </a:rPr>
              <a:t>time-to-market</a:t>
            </a:r>
            <a:r>
              <a:rPr lang="ru-RU" sz="1600" b="1" dirty="0">
                <a:latin typeface="Montserrat" pitchFamily="2" charset="-52"/>
              </a:rPr>
              <a:t>) согласования, снижение трудозатрат,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Montserrat" pitchFamily="2" charset="-52"/>
              </a:rPr>
              <a:t>потерь от ошибок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A1A69-841E-9C59-C829-B4957FD862A7}"/>
              </a:ext>
            </a:extLst>
          </p:cNvPr>
          <p:cNvSpPr txBox="1"/>
          <p:nvPr/>
        </p:nvSpPr>
        <p:spPr>
          <a:xfrm>
            <a:off x="5590672" y="4094482"/>
            <a:ext cx="6110754" cy="78483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Montserrat" pitchFamily="2" charset="-52"/>
              </a:defRPr>
            </a:lvl1pPr>
          </a:lstStyle>
          <a:p>
            <a:r>
              <a:rPr lang="en-US" dirty="0"/>
              <a:t>TCO (Total Cost of Ownership)</a:t>
            </a:r>
            <a:r>
              <a:rPr lang="ru-RU" dirty="0"/>
              <a:t>: сокращение прямых </a:t>
            </a:r>
          </a:p>
          <a:p>
            <a:r>
              <a:rPr lang="ru-RU" dirty="0"/>
              <a:t>и косвенных затрат (лицензии, инфраструктура, </a:t>
            </a:r>
          </a:p>
          <a:p>
            <a:r>
              <a:rPr lang="ru-RU" dirty="0"/>
              <a:t>обучение), сквозная автоматизация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153B5-1228-4790-57B6-CCD2965AE81F}"/>
              </a:ext>
            </a:extLst>
          </p:cNvPr>
          <p:cNvSpPr txBox="1"/>
          <p:nvPr/>
        </p:nvSpPr>
        <p:spPr>
          <a:xfrm>
            <a:off x="5590671" y="5198223"/>
            <a:ext cx="6110754" cy="1031051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Montserrat" pitchFamily="2" charset="-52"/>
              </a:defRPr>
            </a:lvl1pPr>
          </a:lstStyle>
          <a:p>
            <a:r>
              <a:rPr lang="ru-RU" dirty="0"/>
              <a:t>Метрики: </a:t>
            </a:r>
            <a:r>
              <a:rPr lang="en-US" dirty="0"/>
              <a:t>Low Code</a:t>
            </a:r>
            <a:r>
              <a:rPr lang="ru-RU" dirty="0"/>
              <a:t>, экономия на масштабировании, </a:t>
            </a:r>
          </a:p>
          <a:p>
            <a:r>
              <a:rPr lang="ru-RU" dirty="0"/>
              <a:t>автоматизация сквозных процессов, п</a:t>
            </a:r>
            <a:r>
              <a:rPr lang="ru-RU" dirty="0" err="1"/>
              <a:t>роактивная</a:t>
            </a:r>
            <a:r>
              <a:rPr lang="ru-RU" dirty="0"/>
              <a:t> </a:t>
            </a:r>
          </a:p>
          <a:p>
            <a:r>
              <a:rPr lang="ru-RU" dirty="0"/>
              <a:t>аналитика, </a:t>
            </a:r>
            <a:r>
              <a:rPr lang="en-US" dirty="0"/>
              <a:t>compliance</a:t>
            </a:r>
            <a:r>
              <a:rPr lang="ru-RU" dirty="0"/>
              <a:t> эффективность, снижение </a:t>
            </a:r>
          </a:p>
          <a:p>
            <a:r>
              <a:rPr lang="ru-RU" dirty="0"/>
              <a:t>уровня технического долга, сроки и объемы работ</a:t>
            </a:r>
          </a:p>
        </p:txBody>
      </p:sp>
      <p:sp>
        <p:nvSpPr>
          <p:cNvPr id="65" name="AutoShape 12" descr="Аромамаркетинг: профессиональная ароматизация бизнеса в России от экспертов.">
            <a:extLst>
              <a:ext uri="{FF2B5EF4-FFF2-40B4-BE49-F238E27FC236}">
                <a16:creationId xmlns:a16="http://schemas.microsoft.com/office/drawing/2014/main" id="{D6DE0AA0-39B9-F578-3F0E-0CE235E8B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07517" y="43542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8" name="AutoShape 15" descr="Gazprombank (Газпромбанк) Logo Color Codes">
            <a:extLst>
              <a:ext uri="{FF2B5EF4-FFF2-40B4-BE49-F238E27FC236}">
                <a16:creationId xmlns:a16="http://schemas.microsoft.com/office/drawing/2014/main" id="{57E1B4D6-E2E7-69AA-6085-95CA27966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9917" y="45066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19" descr="VTB online launches card-to-card transfer service in over 100 countries">
            <a:extLst>
              <a:ext uri="{FF2B5EF4-FFF2-40B4-BE49-F238E27FC236}">
                <a16:creationId xmlns:a16="http://schemas.microsoft.com/office/drawing/2014/main" id="{C7942DB0-B749-3845-946E-2CA7674E7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72419" y="38293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557482" y="279406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500" b="1" kern="1200" cap="none" baseline="0">
                <a:solidFill>
                  <a:schemeClr val="tx1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</a:rPr>
              <a:t>Резюме проекта интеграции при </a:t>
            </a:r>
            <a:r>
              <a:rPr lang="ru-RU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нетиповой </a:t>
            </a:r>
            <a:r>
              <a:rPr lang="ru-RU" sz="2800" dirty="0" err="1">
                <a:solidFill>
                  <a:srgbClr val="000000"/>
                </a:solidFill>
                <a:latin typeface="Montserrat ExtraBold" panose="00000900000000000000" pitchFamily="2" charset="-52"/>
              </a:rPr>
              <a:t>оргструктуре</a:t>
            </a:r>
            <a:endParaRPr lang="en-RU" dirty="0">
              <a:latin typeface="Montserrat ExtraBold" panose="00000900000000000000" pitchFamily="2" charset="-52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Стрелка: пятиугольник 130">
            <a:extLst>
              <a:ext uri="{FF2B5EF4-FFF2-40B4-BE49-F238E27FC236}">
                <a16:creationId xmlns:a16="http://schemas.microsoft.com/office/drawing/2014/main" id="{C6F659AF-34A2-4167-AB38-EB50D4729A20}"/>
              </a:ext>
            </a:extLst>
          </p:cNvPr>
          <p:cNvSpPr/>
          <p:nvPr/>
        </p:nvSpPr>
        <p:spPr>
          <a:xfrm>
            <a:off x="2223327" y="3413965"/>
            <a:ext cx="2506933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Стрелка: пятиугольник 132">
            <a:extLst>
              <a:ext uri="{FF2B5EF4-FFF2-40B4-BE49-F238E27FC236}">
                <a16:creationId xmlns:a16="http://schemas.microsoft.com/office/drawing/2014/main" id="{D02C1A6B-5A8D-46F6-AEE1-F05BF86AE647}"/>
              </a:ext>
            </a:extLst>
          </p:cNvPr>
          <p:cNvSpPr/>
          <p:nvPr/>
        </p:nvSpPr>
        <p:spPr>
          <a:xfrm>
            <a:off x="2223328" y="1754560"/>
            <a:ext cx="2506934" cy="1531840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EFDDAA-FBA1-46C8-A3F2-40B63EF99393}"/>
              </a:ext>
            </a:extLst>
          </p:cNvPr>
          <p:cNvSpPr txBox="1"/>
          <p:nvPr/>
        </p:nvSpPr>
        <p:spPr>
          <a:xfrm>
            <a:off x="2429687" y="3639134"/>
            <a:ext cx="2038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LOW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Montserrat"/>
              </a:rPr>
              <a:t>Минимальная доработка скриптами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E786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889E3F-B130-4AAB-A8E3-67151ECEC9C6}"/>
              </a:ext>
            </a:extLst>
          </p:cNvPr>
          <p:cNvSpPr txBox="1"/>
          <p:nvPr/>
        </p:nvSpPr>
        <p:spPr>
          <a:xfrm>
            <a:off x="2408143" y="1979356"/>
            <a:ext cx="214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Широкий типовой функционал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7F7F7F"/>
                </a:solidFill>
                <a:latin typeface="Montserrat"/>
              </a:rPr>
              <a:t>Возможность настроек без доработок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32" name="Group 54">
            <a:extLst>
              <a:ext uri="{FF2B5EF4-FFF2-40B4-BE49-F238E27FC236}">
                <a16:creationId xmlns:a16="http://schemas.microsoft.com/office/drawing/2014/main" id="{DA9592FB-D422-4F8A-8D3B-BD4992B299B1}"/>
              </a:ext>
            </a:extLst>
          </p:cNvPr>
          <p:cNvGrpSpPr/>
          <p:nvPr/>
        </p:nvGrpSpPr>
        <p:grpSpPr>
          <a:xfrm>
            <a:off x="2071762" y="1658487"/>
            <a:ext cx="333003" cy="3580286"/>
            <a:chOff x="287575" y="1535399"/>
            <a:chExt cx="404585" cy="3580286"/>
          </a:xfrm>
        </p:grpSpPr>
        <p:sp>
          <p:nvSpPr>
            <p:cNvPr id="33" name="Овал 40">
              <a:extLst>
                <a:ext uri="{FF2B5EF4-FFF2-40B4-BE49-F238E27FC236}">
                  <a16:creationId xmlns:a16="http://schemas.microsoft.com/office/drawing/2014/main" id="{4FC3050A-DA7E-4B72-9740-9BCD1667FC5E}"/>
                </a:ext>
              </a:extLst>
            </p:cNvPr>
            <p:cNvSpPr/>
            <p:nvPr/>
          </p:nvSpPr>
          <p:spPr>
            <a:xfrm>
              <a:off x="287575" y="1535399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Овал 143">
              <a:extLst>
                <a:ext uri="{FF2B5EF4-FFF2-40B4-BE49-F238E27FC236}">
                  <a16:creationId xmlns:a16="http://schemas.microsoft.com/office/drawing/2014/main" id="{947FBE62-F3F3-40A7-85F7-44F99A32999B}"/>
                </a:ext>
              </a:extLst>
            </p:cNvPr>
            <p:cNvSpPr/>
            <p:nvPr/>
          </p:nvSpPr>
          <p:spPr>
            <a:xfrm>
              <a:off x="287575" y="3216033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Овал 144">
              <a:extLst>
                <a:ext uri="{FF2B5EF4-FFF2-40B4-BE49-F238E27FC236}">
                  <a16:creationId xmlns:a16="http://schemas.microsoft.com/office/drawing/2014/main" id="{256FA088-5A33-4041-B142-268839DA0833}"/>
                </a:ext>
              </a:extLst>
            </p:cNvPr>
            <p:cNvSpPr/>
            <p:nvPr/>
          </p:nvSpPr>
          <p:spPr>
            <a:xfrm>
              <a:off x="287575" y="4772552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FDFD3-A48B-4B47-80E7-B80CDABA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43" y="6384092"/>
            <a:ext cx="1657350" cy="3048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4296C2-1A28-422C-B7C3-C3A8798A066C}"/>
              </a:ext>
            </a:extLst>
          </p:cNvPr>
          <p:cNvSpPr txBox="1"/>
          <p:nvPr/>
        </p:nvSpPr>
        <p:spPr>
          <a:xfrm>
            <a:off x="2394385" y="5078371"/>
            <a:ext cx="1828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Бесшовная интеграция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7F7F7F"/>
                </a:solidFill>
                <a:latin typeface="Montserrat"/>
              </a:rPr>
              <a:t>Простые правила обмена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8B3BB6-C4C2-4542-8651-1DC5455E1E44}"/>
              </a:ext>
            </a:extLst>
          </p:cNvPr>
          <p:cNvSpPr txBox="1">
            <a:spLocks/>
          </p:cNvSpPr>
          <p:nvPr/>
        </p:nvSpPr>
        <p:spPr>
          <a:xfrm rot="16200000">
            <a:off x="-848213" y="3777775"/>
            <a:ext cx="4717173" cy="478593"/>
          </a:xfrm>
          <a:prstGeom prst="roundRect">
            <a:avLst>
              <a:gd name="adj" fmla="val 8008"/>
            </a:avLst>
          </a:prstGeom>
          <a:solidFill>
            <a:srgbClr val="F47920"/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>
                <a:solidFill>
                  <a:prstClr val="white"/>
                </a:solidFill>
                <a:latin typeface="Montserrat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1С:Документооборот – супер!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196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F4FF04-E10E-4034-AE23-8AC897716325}"/>
              </a:ext>
            </a:extLst>
          </p:cNvPr>
          <p:cNvSpPr txBox="1"/>
          <p:nvPr/>
        </p:nvSpPr>
        <p:spPr>
          <a:xfrm>
            <a:off x="4332409" y="228835"/>
            <a:ext cx="6097464" cy="3011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Montserrat" pitchFamily="2" charset="-52"/>
                <a:ea typeface="+mn-ea"/>
                <a:cs typeface="Arial Black"/>
              </a:rPr>
              <a:t>РОССИЯ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Montserrat" pitchFamily="2" charset="-52"/>
              <a:ea typeface="+mn-ea"/>
              <a:cs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</a:rPr>
              <a:t>Москва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</a:rPr>
              <a:t>, Павелецкая площадь, 2/2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Тверь,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ул. Дмитрия Донского, д. 37, стр. 1</a:t>
            </a: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Ростов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-на-Дону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ул.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Нижнебульварная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д. 6</a:t>
            </a: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</a:rPr>
              <a:t>Тел.: + 7 (495) 755-97-70</a:t>
            </a: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</a:rPr>
              <a:t>Email: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i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nfo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r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ussia@a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x-team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.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2"/>
              </a:rPr>
              <a:t>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Montserrat" pitchFamily="2" charset="-52"/>
                <a:ea typeface="+mn-ea"/>
                <a:cs typeface="Arial Black"/>
              </a:rPr>
              <a:t>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Montserrat" pitchFamily="2" charset="-52"/>
              <a:ea typeface="+mn-ea"/>
              <a:cs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Montserrat" pitchFamily="2" charset="-52"/>
                <a:ea typeface="+mn-ea"/>
                <a:cs typeface="Arial"/>
              </a:rPr>
              <a:t>Алматы,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Montserrat" pitchFamily="2" charset="-52"/>
                <a:ea typeface="+mn-ea"/>
                <a:cs typeface="Arial"/>
              </a:rPr>
              <a:t>проспект Аль-Фараби, 77/7 </a:t>
            </a: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Montserrat" pitchFamily="2" charset="-52"/>
                <a:ea typeface="+mn-ea"/>
                <a:cs typeface="Arial"/>
              </a:rPr>
              <a:t>Тел.: +7 (727) 355-10-88</a:t>
            </a:r>
          </a:p>
          <a:p>
            <a:pPr marL="0" marR="0" lvl="0" indent="0" algn="l" defTabSz="914400" rtl="0" eaLnBrk="1" fontAlgn="auto" latinLnBrk="0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</a:rPr>
              <a:t>Email: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3"/>
              </a:rPr>
              <a:t>i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3"/>
              </a:rPr>
              <a:t>nfo-kazakhstan@a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3"/>
              </a:rPr>
              <a:t>x-team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3"/>
              </a:rPr>
              <a:t>.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/>
                <a:hlinkClick r:id="rId3"/>
              </a:rPr>
              <a:t>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98A8-3F1E-487A-BB61-A8391EB2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389" y="325306"/>
            <a:ext cx="10404636" cy="842890"/>
          </a:xfrm>
        </p:spPr>
        <p:txBody>
          <a:bodyPr vert="horz" lIns="0" tIns="45720" rIns="0" bIns="0" rtlCol="0" anchor="ctr" anchorCtr="0"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ru-RU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С 2022 Axenix (</a:t>
            </a:r>
            <a:r>
              <a:rPr lang="en-US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ex-Accenture) </a:t>
            </a:r>
            <a:r>
              <a:rPr lang="ru-RU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завершил более 30 проектов по локализации крупнейших международных компаний</a:t>
            </a:r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9AB329E8-6F19-4298-85EE-B0D7FD7802EB}"/>
              </a:ext>
            </a:extLst>
          </p:cNvPr>
          <p:cNvSpPr/>
          <p:nvPr/>
        </p:nvSpPr>
        <p:spPr>
          <a:xfrm flipV="1">
            <a:off x="4886320" y="2126938"/>
            <a:ext cx="5801000" cy="4248720"/>
          </a:xfrm>
          <a:prstGeom prst="round2SameRect">
            <a:avLst>
              <a:gd name="adj1" fmla="val 1456"/>
              <a:gd name="adj2" fmla="val 0"/>
            </a:avLst>
          </a:prstGeom>
          <a:noFill/>
          <a:ln w="28575" cap="flat" cmpd="sng" algn="ctr">
            <a:solidFill>
              <a:srgbClr val="F479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Rectangle: Rounded Corners 73">
            <a:extLst>
              <a:ext uri="{FF2B5EF4-FFF2-40B4-BE49-F238E27FC236}">
                <a16:creationId xmlns:a16="http://schemas.microsoft.com/office/drawing/2014/main" id="{7767DEC8-FE3A-4020-99FE-F47F68B82BE1}"/>
              </a:ext>
            </a:extLst>
          </p:cNvPr>
          <p:cNvSpPr/>
          <p:nvPr/>
        </p:nvSpPr>
        <p:spPr>
          <a:xfrm>
            <a:off x="4886320" y="1664536"/>
            <a:ext cx="5821803" cy="392444"/>
          </a:xfrm>
          <a:prstGeom prst="round2SameRect">
            <a:avLst>
              <a:gd name="adj1" fmla="val 14581"/>
              <a:gd name="adj2" fmla="val 0"/>
            </a:avLst>
          </a:prstGeom>
          <a:solidFill>
            <a:srgbClr val="F47920"/>
          </a:solidFill>
          <a:ln w="12700" cap="flat" cmpd="sng" algn="ctr">
            <a:solidFill>
              <a:srgbClr val="A5010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Локализационные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 кейсы компаний *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трелка: пятиугольник 130">
            <a:extLst>
              <a:ext uri="{FF2B5EF4-FFF2-40B4-BE49-F238E27FC236}">
                <a16:creationId xmlns:a16="http://schemas.microsoft.com/office/drawing/2014/main" id="{9098CF50-212C-4E89-915D-DA3D95C988FF}"/>
              </a:ext>
            </a:extLst>
          </p:cNvPr>
          <p:cNvSpPr/>
          <p:nvPr/>
        </p:nvSpPr>
        <p:spPr>
          <a:xfrm>
            <a:off x="2223328" y="3378797"/>
            <a:ext cx="2023776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Стрелка: пятиугольник 132">
            <a:extLst>
              <a:ext uri="{FF2B5EF4-FFF2-40B4-BE49-F238E27FC236}">
                <a16:creationId xmlns:a16="http://schemas.microsoft.com/office/drawing/2014/main" id="{9B0DA12C-091B-4EF2-BE2D-412B42C71554}"/>
              </a:ext>
            </a:extLst>
          </p:cNvPr>
          <p:cNvSpPr/>
          <p:nvPr/>
        </p:nvSpPr>
        <p:spPr>
          <a:xfrm>
            <a:off x="2223328" y="1754560"/>
            <a:ext cx="2023776" cy="1531840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08EE95-2B5B-4E6C-8B19-9B2949CC5D50}"/>
              </a:ext>
            </a:extLst>
          </p:cNvPr>
          <p:cNvSpPr txBox="1"/>
          <p:nvPr/>
        </p:nvSpPr>
        <p:spPr>
          <a:xfrm>
            <a:off x="2398308" y="1835739"/>
            <a:ext cx="1689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Создание возможности локализации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Strategy &amp; Management consulting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E786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538D7E-124D-4DF5-B767-CA8A87647D24}"/>
              </a:ext>
            </a:extLst>
          </p:cNvPr>
          <p:cNvSpPr txBox="1"/>
          <p:nvPr/>
        </p:nvSpPr>
        <p:spPr>
          <a:xfrm>
            <a:off x="2355478" y="3522228"/>
            <a:ext cx="1828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Осуществление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локализации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Technology and Infrastructure Services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6FCF72-A6B3-4BA5-8170-8A4EE17F242C}"/>
              </a:ext>
            </a:extLst>
          </p:cNvPr>
          <p:cNvGrpSpPr/>
          <p:nvPr/>
        </p:nvGrpSpPr>
        <p:grpSpPr>
          <a:xfrm>
            <a:off x="2071762" y="1658487"/>
            <a:ext cx="333003" cy="3580286"/>
            <a:chOff x="287575" y="1535399"/>
            <a:chExt cx="404585" cy="3580286"/>
          </a:xfrm>
        </p:grpSpPr>
        <p:sp>
          <p:nvSpPr>
            <p:cNvPr id="56" name="Овал 40">
              <a:extLst>
                <a:ext uri="{FF2B5EF4-FFF2-40B4-BE49-F238E27FC236}">
                  <a16:creationId xmlns:a16="http://schemas.microsoft.com/office/drawing/2014/main" id="{565B0213-223A-48EC-B5DB-76D8698B853C}"/>
                </a:ext>
              </a:extLst>
            </p:cNvPr>
            <p:cNvSpPr/>
            <p:nvPr/>
          </p:nvSpPr>
          <p:spPr>
            <a:xfrm>
              <a:off x="287575" y="1535399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7" name="Овал 143">
              <a:extLst>
                <a:ext uri="{FF2B5EF4-FFF2-40B4-BE49-F238E27FC236}">
                  <a16:creationId xmlns:a16="http://schemas.microsoft.com/office/drawing/2014/main" id="{2D470F21-83B6-4C34-9E93-218B46CFA34D}"/>
                </a:ext>
              </a:extLst>
            </p:cNvPr>
            <p:cNvSpPr/>
            <p:nvPr/>
          </p:nvSpPr>
          <p:spPr>
            <a:xfrm>
              <a:off x="287575" y="3216033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8" name="Овал 144">
              <a:extLst>
                <a:ext uri="{FF2B5EF4-FFF2-40B4-BE49-F238E27FC236}">
                  <a16:creationId xmlns:a16="http://schemas.microsoft.com/office/drawing/2014/main" id="{E6C9F035-92AE-4EBE-B7FD-8E2D6BC11C85}"/>
                </a:ext>
              </a:extLst>
            </p:cNvPr>
            <p:cNvSpPr/>
            <p:nvPr/>
          </p:nvSpPr>
          <p:spPr>
            <a:xfrm>
              <a:off x="287575" y="4772552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C583AC-28E1-4558-8926-9E677735418F}"/>
              </a:ext>
            </a:extLst>
          </p:cNvPr>
          <p:cNvGrpSpPr/>
          <p:nvPr/>
        </p:nvGrpSpPr>
        <p:grpSpPr>
          <a:xfrm>
            <a:off x="4976833" y="2458885"/>
            <a:ext cx="5393357" cy="3584825"/>
            <a:chOff x="5943600" y="1563592"/>
            <a:chExt cx="5808650" cy="3646951"/>
          </a:xfrm>
        </p:grpSpPr>
        <p:pic>
          <p:nvPicPr>
            <p:cNvPr id="60" name="Picture 6" descr="File:Samsung Logo.svg - Wikimedia Commons">
              <a:extLst>
                <a:ext uri="{FF2B5EF4-FFF2-40B4-BE49-F238E27FC236}">
                  <a16:creationId xmlns:a16="http://schemas.microsoft.com/office/drawing/2014/main" id="{3E967550-76CD-488C-8AD6-AD59FE1F8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4898" y="2933588"/>
              <a:ext cx="1073737" cy="58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File:Schneider Electric 2007.svg - Wikimedia Commons">
              <a:extLst>
                <a:ext uri="{FF2B5EF4-FFF2-40B4-BE49-F238E27FC236}">
                  <a16:creationId xmlns:a16="http://schemas.microsoft.com/office/drawing/2014/main" id="{A315434C-CAA1-477D-BA80-E7B75D21D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250" y="1722954"/>
              <a:ext cx="1018000" cy="44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0" descr="https://logos-download.com/wp-content/uploads/2022/01/BSH_Hausgerate_Logo-2048x605.png">
              <a:extLst>
                <a:ext uri="{FF2B5EF4-FFF2-40B4-BE49-F238E27FC236}">
                  <a16:creationId xmlns:a16="http://schemas.microsoft.com/office/drawing/2014/main" id="{34E28F13-63F0-40BC-A69E-16FE4047A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4353" y="2405448"/>
              <a:ext cx="932933" cy="31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ÐÐ°ÑÑÐ¸Ð½ÐºÐ¸ Ð¿Ð¾ Ð·Ð°Ð¿ÑÐ¾ÑÑ Ð»Ð¾Ð³Ð¾ abi efes">
              <a:extLst>
                <a:ext uri="{FF2B5EF4-FFF2-40B4-BE49-F238E27FC236}">
                  <a16:creationId xmlns:a16="http://schemas.microsoft.com/office/drawing/2014/main" id="{7A425E85-3A03-41BF-9601-292D53E822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3" r="511"/>
            <a:stretch/>
          </p:blipFill>
          <p:spPr bwMode="auto">
            <a:xfrm>
              <a:off x="6269778" y="4749029"/>
              <a:ext cx="1285594" cy="26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5" descr="Картинки по запросу mars logo png">
              <a:extLst>
                <a:ext uri="{FF2B5EF4-FFF2-40B4-BE49-F238E27FC236}">
                  <a16:creationId xmlns:a16="http://schemas.microsoft.com/office/drawing/2014/main" id="{644455D1-B27E-46E8-9FE3-6E33CF103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308" y="1716352"/>
              <a:ext cx="1061158" cy="48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4" descr="Картинки по запросу danone logo png">
              <a:extLst>
                <a:ext uri="{FF2B5EF4-FFF2-40B4-BE49-F238E27FC236}">
                  <a16:creationId xmlns:a16="http://schemas.microsoft.com/office/drawing/2014/main" id="{7D3F2AB9-D509-411A-AC45-AE3533440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27159" r="7804" b="43897"/>
            <a:stretch/>
          </p:blipFill>
          <p:spPr bwMode="auto">
            <a:xfrm>
              <a:off x="7820677" y="3041449"/>
              <a:ext cx="1020512" cy="31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2" descr="Unilever New">
              <a:extLst>
                <a:ext uri="{FF2B5EF4-FFF2-40B4-BE49-F238E27FC236}">
                  <a16:creationId xmlns:a16="http://schemas.microsoft.com/office/drawing/2014/main" id="{29A67A3A-58B0-45BB-B0F2-F924D47CB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11032271" y="4453240"/>
              <a:ext cx="536268" cy="75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0">
              <a:extLst>
                <a:ext uri="{FF2B5EF4-FFF2-40B4-BE49-F238E27FC236}">
                  <a16:creationId xmlns:a16="http://schemas.microsoft.com/office/drawing/2014/main" id="{1B47B996-331A-490F-8911-E6A8B896E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176308" y="2510997"/>
              <a:ext cx="1134634" cy="20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A06D34B-A069-4CFF-93D2-91B78A1F0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1381"/>
            <a:stretch/>
          </p:blipFill>
          <p:spPr>
            <a:xfrm>
              <a:off x="9499368" y="4509924"/>
              <a:ext cx="844468" cy="685585"/>
            </a:xfrm>
            <a:prstGeom prst="rect">
              <a:avLst/>
            </a:prstGeom>
          </p:spPr>
        </p:pic>
        <p:pic>
          <p:nvPicPr>
            <p:cNvPr id="70" name="Picture 2" descr="Borjomi">
              <a:extLst>
                <a:ext uri="{FF2B5EF4-FFF2-40B4-BE49-F238E27FC236}">
                  <a16:creationId xmlns:a16="http://schemas.microsoft.com/office/drawing/2014/main" id="{4A754395-45D7-4897-876A-5B304F0D6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662" y="2083697"/>
              <a:ext cx="873385" cy="101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9" descr="BC_logo">
              <a:extLst>
                <a:ext uri="{FF2B5EF4-FFF2-40B4-BE49-F238E27FC236}">
                  <a16:creationId xmlns:a16="http://schemas.microsoft.com/office/drawing/2014/main" id="{02BAF2B3-6F60-4F83-999D-DA86FF72F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542" y="2370025"/>
              <a:ext cx="1715299" cy="39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" descr="Download Mondelez International Logo PNG Image for Free">
              <a:extLst>
                <a:ext uri="{FF2B5EF4-FFF2-40B4-BE49-F238E27FC236}">
                  <a16:creationId xmlns:a16="http://schemas.microsoft.com/office/drawing/2014/main" id="{40D7913F-3B57-44D0-A0DF-ADCEC29BD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582" y="1722954"/>
              <a:ext cx="1168773" cy="46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File:Bat logo20.svg - Wikimedia Commons">
              <a:extLst>
                <a:ext uri="{FF2B5EF4-FFF2-40B4-BE49-F238E27FC236}">
                  <a16:creationId xmlns:a16="http://schemas.microsoft.com/office/drawing/2014/main" id="{42C5DAC7-AA60-466C-8B92-790A3160D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760" y="4573391"/>
              <a:ext cx="921027" cy="49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File:Bacardi-logo-600x348.png - Wikimedia Commons">
              <a:extLst>
                <a:ext uri="{FF2B5EF4-FFF2-40B4-BE49-F238E27FC236}">
                  <a16:creationId xmlns:a16="http://schemas.microsoft.com/office/drawing/2014/main" id="{A46B0B46-4710-48F6-A330-EED4D37ED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533" y="3603592"/>
              <a:ext cx="877638" cy="58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0" descr="L'Oréal) Loreal – Logos Download">
              <a:extLst>
                <a:ext uri="{FF2B5EF4-FFF2-40B4-BE49-F238E27FC236}">
                  <a16:creationId xmlns:a16="http://schemas.microsoft.com/office/drawing/2014/main" id="{E03747C9-87F2-43D8-BE16-81834B219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03" y="3081137"/>
              <a:ext cx="899157" cy="25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https://www.tsiservice.com/wp-content/uploads/2020/09/nestle-4-logo-png-transparent-2048x2048.png">
              <a:extLst>
                <a:ext uri="{FF2B5EF4-FFF2-40B4-BE49-F238E27FC236}">
                  <a16:creationId xmlns:a16="http://schemas.microsoft.com/office/drawing/2014/main" id="{5827B6DD-9385-4FF8-8977-A60EE944E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800" y="1563592"/>
              <a:ext cx="891184" cy="779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Рисунок 28">
              <a:extLst>
                <a:ext uri="{FF2B5EF4-FFF2-40B4-BE49-F238E27FC236}">
                  <a16:creationId xmlns:a16="http://schemas.microsoft.com/office/drawing/2014/main" id="{CC5FADE1-4F2D-4C36-A1F1-34563861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grayscl/>
            </a:blip>
            <a:stretch>
              <a:fillRect/>
            </a:stretch>
          </p:blipFill>
          <p:spPr>
            <a:xfrm>
              <a:off x="9221667" y="2819340"/>
              <a:ext cx="1019475" cy="666993"/>
            </a:xfrm>
            <a:prstGeom prst="rect">
              <a:avLst/>
            </a:prstGeom>
          </p:spPr>
        </p:pic>
        <p:pic>
          <p:nvPicPr>
            <p:cNvPr id="78" name="Рисунок 15">
              <a:extLst>
                <a:ext uri="{FF2B5EF4-FFF2-40B4-BE49-F238E27FC236}">
                  <a16:creationId xmlns:a16="http://schemas.microsoft.com/office/drawing/2014/main" id="{506C5DD5-AE07-4F42-AA6B-448E0937D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grayscl/>
            </a:blip>
            <a:stretch>
              <a:fillRect/>
            </a:stretch>
          </p:blipFill>
          <p:spPr>
            <a:xfrm>
              <a:off x="8538814" y="3794203"/>
              <a:ext cx="1660068" cy="444498"/>
            </a:xfrm>
            <a:prstGeom prst="rect">
              <a:avLst/>
            </a:prstGeom>
          </p:spPr>
        </p:pic>
        <p:pic>
          <p:nvPicPr>
            <p:cNvPr id="79" name="Рисунок 34">
              <a:extLst>
                <a:ext uri="{FF2B5EF4-FFF2-40B4-BE49-F238E27FC236}">
                  <a16:creationId xmlns:a16="http://schemas.microsoft.com/office/drawing/2014/main" id="{9825D411-4F9E-4C4A-8D90-AB8A9A51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grayscl/>
            </a:blip>
            <a:srcRect l="19384" t="6819" r="32452" b="10955"/>
            <a:stretch/>
          </p:blipFill>
          <p:spPr>
            <a:xfrm>
              <a:off x="6139934" y="3585017"/>
              <a:ext cx="837886" cy="715224"/>
            </a:xfrm>
            <a:prstGeom prst="rect">
              <a:avLst/>
            </a:prstGeom>
          </p:spPr>
        </p:pic>
        <p:sp>
          <p:nvSpPr>
            <p:cNvPr id="81" name="AutoShape 11" descr="Continental Vector Logo - Download Free SVG Icon | Worldvectorlogo">
              <a:extLst>
                <a:ext uri="{FF2B5EF4-FFF2-40B4-BE49-F238E27FC236}">
                  <a16:creationId xmlns:a16="http://schemas.microsoft.com/office/drawing/2014/main" id="{637A53D0-2804-4E21-9D18-E4269DD3C4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840A32C-E903-48E7-9479-56721B5905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38541" y="6250887"/>
            <a:ext cx="1657350" cy="304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B30B3BB-C8E3-413B-BEB4-546C374747B7}"/>
              </a:ext>
            </a:extLst>
          </p:cNvPr>
          <p:cNvSpPr txBox="1"/>
          <p:nvPr/>
        </p:nvSpPr>
        <p:spPr>
          <a:xfrm>
            <a:off x="2375335" y="5031146"/>
            <a:ext cx="18286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Поддержка и мониторинг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Application and Infrastructure outsourcing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41FDBF-300E-4593-80CD-EBBF8B3E8C96}"/>
              </a:ext>
            </a:extLst>
          </p:cNvPr>
          <p:cNvSpPr txBox="1">
            <a:spLocks/>
          </p:cNvSpPr>
          <p:nvPr/>
        </p:nvSpPr>
        <p:spPr>
          <a:xfrm rot="16200000">
            <a:off x="-848213" y="3777775"/>
            <a:ext cx="4717173" cy="478593"/>
          </a:xfrm>
          <a:prstGeom prst="roundRect">
            <a:avLst>
              <a:gd name="adj" fmla="val 8008"/>
            </a:avLst>
          </a:prstGeom>
          <a:solidFill>
            <a:srgbClr val="F47920"/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End-to-End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Проекты</a:t>
            </a:r>
          </a:p>
        </p:txBody>
      </p:sp>
      <p:sp>
        <p:nvSpPr>
          <p:cNvPr id="45" name="Стрелка: пятиугольник 129">
            <a:extLst>
              <a:ext uri="{FF2B5EF4-FFF2-40B4-BE49-F238E27FC236}">
                <a16:creationId xmlns:a16="http://schemas.microsoft.com/office/drawing/2014/main" id="{9ACF3DA9-242C-4685-A88B-F5F9E11AA4D4}"/>
              </a:ext>
            </a:extLst>
          </p:cNvPr>
          <p:cNvSpPr/>
          <p:nvPr/>
        </p:nvSpPr>
        <p:spPr>
          <a:xfrm>
            <a:off x="2223328" y="4947995"/>
            <a:ext cx="2023776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3BA75-0FEE-4F63-A053-3F89B4FDED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24" y="4630571"/>
            <a:ext cx="1057143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BD8D50-6EC5-408D-A209-D53D1666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011" y="1986722"/>
            <a:ext cx="5510937" cy="3737089"/>
          </a:xfrm>
          <a:prstGeom prst="rect">
            <a:avLst/>
          </a:prstGeom>
        </p:spPr>
      </p:pic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D9AF0BF0-BC83-4691-A2F7-D6FB98F28F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D9AF0BF0-BC83-4691-A2F7-D6FB98F28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201369-1871-4300-9866-1472B027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88" y="302920"/>
            <a:ext cx="10711303" cy="842890"/>
          </a:xfrm>
        </p:spPr>
        <p:txBody>
          <a:bodyPr vert="horz" lIns="0" tIns="45720" rIns="0" bIns="0" rtlCol="0" anchor="ctr" anchorCtr="0">
            <a:normAutofit/>
          </a:bodyPr>
          <a:lstStyle/>
          <a:p>
            <a:pPr>
              <a:lnSpc>
                <a:spcPts val="3200"/>
              </a:lnSpc>
            </a:pPr>
            <a:r>
              <a:rPr lang="ru-RU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Практика 1С В </a:t>
            </a:r>
            <a:r>
              <a:rPr lang="en-US" sz="2800" dirty="0">
                <a:solidFill>
                  <a:srgbClr val="000000"/>
                </a:solidFill>
                <a:latin typeface="Montserrat ExtraBold" panose="00000900000000000000" pitchFamily="2" charset="-52"/>
              </a:rPr>
              <a:t>AXENIX</a:t>
            </a:r>
          </a:p>
        </p:txBody>
      </p:sp>
      <p:sp>
        <p:nvSpPr>
          <p:cNvPr id="4" name="Rectangle: Rounded Corners 87">
            <a:extLst>
              <a:ext uri="{FF2B5EF4-FFF2-40B4-BE49-F238E27FC236}">
                <a16:creationId xmlns:a16="http://schemas.microsoft.com/office/drawing/2014/main" id="{9955CAC9-F69C-4A58-B1D0-ED30B6414ADD}"/>
              </a:ext>
            </a:extLst>
          </p:cNvPr>
          <p:cNvSpPr/>
          <p:nvPr/>
        </p:nvSpPr>
        <p:spPr bwMode="auto">
          <a:xfrm>
            <a:off x="380999" y="1706058"/>
            <a:ext cx="4770293" cy="1220977"/>
          </a:xfrm>
          <a:prstGeom prst="roundRect">
            <a:avLst>
              <a:gd name="adj" fmla="val 7516"/>
            </a:avLst>
          </a:prstGeom>
          <a:solidFill>
            <a:schemeClr val="bg1"/>
          </a:solidFill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Сопровождение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Rectangle: Rounded Corners 88">
            <a:extLst>
              <a:ext uri="{FF2B5EF4-FFF2-40B4-BE49-F238E27FC236}">
                <a16:creationId xmlns:a16="http://schemas.microsoft.com/office/drawing/2014/main" id="{8A67E73F-587D-4DD6-AB91-0E3DFE3B12E9}"/>
              </a:ext>
            </a:extLst>
          </p:cNvPr>
          <p:cNvSpPr/>
          <p:nvPr/>
        </p:nvSpPr>
        <p:spPr bwMode="auto">
          <a:xfrm>
            <a:off x="380998" y="1523102"/>
            <a:ext cx="4770293" cy="437329"/>
          </a:xfrm>
          <a:prstGeom prst="roundRect">
            <a:avLst>
              <a:gd name="adj" fmla="val 13867"/>
            </a:avLst>
          </a:prstGeom>
          <a:solidFill>
            <a:srgbClr val="ED7D31"/>
          </a:solidFill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Отраслевой опыт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" name="TextBox 89">
            <a:extLst>
              <a:ext uri="{FF2B5EF4-FFF2-40B4-BE49-F238E27FC236}">
                <a16:creationId xmlns:a16="http://schemas.microsoft.com/office/drawing/2014/main" id="{DB468BFF-B76F-4054-A368-F0E174D3AD62}"/>
              </a:ext>
            </a:extLst>
          </p:cNvPr>
          <p:cNvSpPr/>
          <p:nvPr/>
        </p:nvSpPr>
        <p:spPr bwMode="auto">
          <a:xfrm>
            <a:off x="486211" y="1966514"/>
            <a:ext cx="4616046" cy="938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Более 200 высококвалифицированных и сертифицированных специалистов в таких отраслях, как нефтегазовая, горнодобывающая промышленность, розничная торговля, агропромышленное производство, а также атомная и энергетическая отрасли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7" name="Rectangle: Rounded Corners 91">
            <a:extLst>
              <a:ext uri="{FF2B5EF4-FFF2-40B4-BE49-F238E27FC236}">
                <a16:creationId xmlns:a16="http://schemas.microsoft.com/office/drawing/2014/main" id="{B372295E-C440-46F0-8EC1-E7C68A58F673}"/>
              </a:ext>
            </a:extLst>
          </p:cNvPr>
          <p:cNvSpPr/>
          <p:nvPr/>
        </p:nvSpPr>
        <p:spPr bwMode="auto">
          <a:xfrm>
            <a:off x="380999" y="3481617"/>
            <a:ext cx="4770293" cy="711296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Сопровождение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" name="Rectangle: Rounded Corners 92">
            <a:extLst>
              <a:ext uri="{FF2B5EF4-FFF2-40B4-BE49-F238E27FC236}">
                <a16:creationId xmlns:a16="http://schemas.microsoft.com/office/drawing/2014/main" id="{055E99B9-88F5-4093-B7F2-AB6EEECC6A29}"/>
              </a:ext>
            </a:extLst>
          </p:cNvPr>
          <p:cNvSpPr/>
          <p:nvPr/>
        </p:nvSpPr>
        <p:spPr bwMode="auto">
          <a:xfrm>
            <a:off x="378311" y="3149338"/>
            <a:ext cx="4770293" cy="437329"/>
          </a:xfrm>
          <a:prstGeom prst="roundRect">
            <a:avLst>
              <a:gd name="adj" fmla="val 11317"/>
            </a:avLst>
          </a:prstGeom>
          <a:solidFill>
            <a:srgbClr val="ED7D31"/>
          </a:solidFill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Проекты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9" name="TextBox 93">
            <a:extLst>
              <a:ext uri="{FF2B5EF4-FFF2-40B4-BE49-F238E27FC236}">
                <a16:creationId xmlns:a16="http://schemas.microsoft.com/office/drawing/2014/main" id="{0426AF2F-D3A1-45E9-B2EB-7FC5F3507DA1}"/>
              </a:ext>
            </a:extLst>
          </p:cNvPr>
          <p:cNvSpPr/>
          <p:nvPr/>
        </p:nvSpPr>
        <p:spPr bwMode="auto">
          <a:xfrm>
            <a:off x="486211" y="3574818"/>
            <a:ext cx="4616046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Опыт команды 1С включает проекты комплексной автоматизации в холдинговых компаниях с оборотом более 20 млрд. рублей, количество пользователей более 5000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0" name="Rectangle: Rounded Corners 99">
            <a:extLst>
              <a:ext uri="{FF2B5EF4-FFF2-40B4-BE49-F238E27FC236}">
                <a16:creationId xmlns:a16="http://schemas.microsoft.com/office/drawing/2014/main" id="{7948EB90-5716-4C94-9854-875AD92E9CF9}"/>
              </a:ext>
            </a:extLst>
          </p:cNvPr>
          <p:cNvSpPr/>
          <p:nvPr/>
        </p:nvSpPr>
        <p:spPr bwMode="auto">
          <a:xfrm>
            <a:off x="380999" y="4739651"/>
            <a:ext cx="4767605" cy="1399545"/>
          </a:xfrm>
          <a:prstGeom prst="roundRect">
            <a:avLst>
              <a:gd name="adj" fmla="val 6563"/>
            </a:avLst>
          </a:prstGeom>
          <a:noFill/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Сопровождение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" name="Rectangle: Rounded Corners 100">
            <a:extLst>
              <a:ext uri="{FF2B5EF4-FFF2-40B4-BE49-F238E27FC236}">
                <a16:creationId xmlns:a16="http://schemas.microsoft.com/office/drawing/2014/main" id="{1D84686A-642E-4667-AEF6-16630E981146}"/>
              </a:ext>
            </a:extLst>
          </p:cNvPr>
          <p:cNvSpPr/>
          <p:nvPr/>
        </p:nvSpPr>
        <p:spPr bwMode="auto">
          <a:xfrm>
            <a:off x="380999" y="4407371"/>
            <a:ext cx="4767605" cy="437329"/>
          </a:xfrm>
          <a:prstGeom prst="roundRect">
            <a:avLst>
              <a:gd name="adj" fmla="val 13866"/>
            </a:avLst>
          </a:prstGeom>
          <a:solidFill>
            <a:srgbClr val="ED7D31"/>
          </a:solidFill>
          <a:ln w="25400" cap="flat" cmpd="sng" algn="ctr">
            <a:solidFill>
              <a:srgbClr val="F479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Продуктовый портфель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" name="TextBox 101">
            <a:extLst>
              <a:ext uri="{FF2B5EF4-FFF2-40B4-BE49-F238E27FC236}">
                <a16:creationId xmlns:a16="http://schemas.microsoft.com/office/drawing/2014/main" id="{A47DF46A-B3C3-449B-99A1-59BA69720631}"/>
              </a:ext>
            </a:extLst>
          </p:cNvPr>
          <p:cNvSpPr/>
          <p:nvPr/>
        </p:nvSpPr>
        <p:spPr bwMode="auto">
          <a:xfrm>
            <a:off x="501786" y="4850783"/>
            <a:ext cx="4225860" cy="115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1C ERP.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Управление предприятием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1C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Управление холдингом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1C ERP.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Управление холдингом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1C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Заработная плата и управление персоналом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1C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Документооборот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rPr>
              <a:t>а также отраслевые решения 1С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0" name="TextBox 112">
            <a:extLst>
              <a:ext uri="{FF2B5EF4-FFF2-40B4-BE49-F238E27FC236}">
                <a16:creationId xmlns:a16="http://schemas.microsoft.com/office/drawing/2014/main" id="{FA5F8CAA-9FE3-44C3-8D91-8B4CAA01C4E1}"/>
              </a:ext>
            </a:extLst>
          </p:cNvPr>
          <p:cNvSpPr/>
          <p:nvPr/>
        </p:nvSpPr>
        <p:spPr bwMode="auto">
          <a:xfrm>
            <a:off x="5491805" y="1453800"/>
            <a:ext cx="6470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Москва, промышленные центры в Твери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Ростове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-на-Дону, Краснодаре + контракты на удаленную работу по всей России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F753725A-EFE9-4693-A276-4EEFDC5498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9588" y="1552326"/>
            <a:ext cx="304464" cy="368753"/>
          </a:xfrm>
          <a:custGeom>
            <a:avLst/>
            <a:gdLst>
              <a:gd name="T0" fmla="*/ 325 w 522"/>
              <a:gd name="T1" fmla="*/ 86 h 632"/>
              <a:gd name="T2" fmla="*/ 197 w 522"/>
              <a:gd name="T3" fmla="*/ 86 h 632"/>
              <a:gd name="T4" fmla="*/ 261 w 522"/>
              <a:gd name="T5" fmla="*/ 173 h 632"/>
              <a:gd name="T6" fmla="*/ 261 w 522"/>
              <a:gd name="T7" fmla="*/ 0 h 632"/>
              <a:gd name="T8" fmla="*/ 261 w 522"/>
              <a:gd name="T9" fmla="*/ 173 h 632"/>
              <a:gd name="T10" fmla="*/ 261 w 522"/>
              <a:gd name="T11" fmla="*/ 225 h 632"/>
              <a:gd name="T12" fmla="*/ 325 w 522"/>
              <a:gd name="T13" fmla="*/ 483 h 632"/>
              <a:gd name="T14" fmla="*/ 197 w 522"/>
              <a:gd name="T15" fmla="*/ 292 h 632"/>
              <a:gd name="T16" fmla="*/ 336 w 522"/>
              <a:gd name="T17" fmla="*/ 506 h 632"/>
              <a:gd name="T18" fmla="*/ 347 w 522"/>
              <a:gd name="T19" fmla="*/ 292 h 632"/>
              <a:gd name="T20" fmla="*/ 175 w 522"/>
              <a:gd name="T21" fmla="*/ 292 h 632"/>
              <a:gd name="T22" fmla="*/ 186 w 522"/>
              <a:gd name="T23" fmla="*/ 506 h 632"/>
              <a:gd name="T24" fmla="*/ 261 w 522"/>
              <a:gd name="T25" fmla="*/ 632 h 632"/>
              <a:gd name="T26" fmla="*/ 135 w 522"/>
              <a:gd name="T27" fmla="*/ 453 h 632"/>
              <a:gd name="T28" fmla="*/ 139 w 522"/>
              <a:gd name="T29" fmla="*/ 475 h 632"/>
              <a:gd name="T30" fmla="*/ 261 w 522"/>
              <a:gd name="T31" fmla="*/ 610 h 632"/>
              <a:gd name="T32" fmla="*/ 384 w 522"/>
              <a:gd name="T33" fmla="*/ 475 h 632"/>
              <a:gd name="T34" fmla="*/ 388 w 522"/>
              <a:gd name="T35" fmla="*/ 453 h 632"/>
              <a:gd name="T36" fmla="*/ 75 w 522"/>
              <a:gd name="T37" fmla="*/ 119 h 632"/>
              <a:gd name="T38" fmla="*/ 75 w 522"/>
              <a:gd name="T39" fmla="*/ 190 h 632"/>
              <a:gd name="T40" fmla="*/ 75 w 522"/>
              <a:gd name="T41" fmla="*/ 119 h 632"/>
              <a:gd name="T42" fmla="*/ 133 w 522"/>
              <a:gd name="T43" fmla="*/ 154 h 632"/>
              <a:gd name="T44" fmla="*/ 17 w 522"/>
              <a:gd name="T45" fmla="*/ 154 h 632"/>
              <a:gd name="T46" fmla="*/ 40 w 522"/>
              <a:gd name="T47" fmla="*/ 282 h 632"/>
              <a:gd name="T48" fmla="*/ 110 w 522"/>
              <a:gd name="T49" fmla="*/ 282 h 632"/>
              <a:gd name="T50" fmla="*/ 40 w 522"/>
              <a:gd name="T51" fmla="*/ 397 h 632"/>
              <a:gd name="T52" fmla="*/ 28 w 522"/>
              <a:gd name="T53" fmla="*/ 419 h 632"/>
              <a:gd name="T54" fmla="*/ 133 w 522"/>
              <a:gd name="T55" fmla="*/ 408 h 632"/>
              <a:gd name="T56" fmla="*/ 75 w 522"/>
              <a:gd name="T57" fmla="*/ 222 h 632"/>
              <a:gd name="T58" fmla="*/ 17 w 522"/>
              <a:gd name="T59" fmla="*/ 408 h 632"/>
              <a:gd name="T60" fmla="*/ 448 w 522"/>
              <a:gd name="T61" fmla="*/ 119 h 632"/>
              <a:gd name="T62" fmla="*/ 448 w 522"/>
              <a:gd name="T63" fmla="*/ 190 h 632"/>
              <a:gd name="T64" fmla="*/ 448 w 522"/>
              <a:gd name="T65" fmla="*/ 119 h 632"/>
              <a:gd name="T66" fmla="*/ 505 w 522"/>
              <a:gd name="T67" fmla="*/ 154 h 632"/>
              <a:gd name="T68" fmla="*/ 390 w 522"/>
              <a:gd name="T69" fmla="*/ 154 h 632"/>
              <a:gd name="T70" fmla="*/ 412 w 522"/>
              <a:gd name="T71" fmla="*/ 282 h 632"/>
              <a:gd name="T72" fmla="*/ 483 w 522"/>
              <a:gd name="T73" fmla="*/ 282 h 632"/>
              <a:gd name="T74" fmla="*/ 412 w 522"/>
              <a:gd name="T75" fmla="*/ 397 h 632"/>
              <a:gd name="T76" fmla="*/ 401 w 522"/>
              <a:gd name="T77" fmla="*/ 419 h 632"/>
              <a:gd name="T78" fmla="*/ 505 w 522"/>
              <a:gd name="T79" fmla="*/ 408 h 632"/>
              <a:gd name="T80" fmla="*/ 448 w 522"/>
              <a:gd name="T81" fmla="*/ 222 h 632"/>
              <a:gd name="T82" fmla="*/ 390 w 522"/>
              <a:gd name="T83" fmla="*/ 408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22" h="632" extrusionOk="0">
                <a:moveTo>
                  <a:pt x="261" y="23"/>
                </a:moveTo>
                <a:cubicBezTo>
                  <a:pt x="296" y="23"/>
                  <a:pt x="325" y="51"/>
                  <a:pt x="325" y="86"/>
                </a:cubicBezTo>
                <a:cubicBezTo>
                  <a:pt x="325" y="121"/>
                  <a:pt x="296" y="150"/>
                  <a:pt x="261" y="150"/>
                </a:cubicBezTo>
                <a:cubicBezTo>
                  <a:pt x="226" y="150"/>
                  <a:pt x="197" y="121"/>
                  <a:pt x="197" y="86"/>
                </a:cubicBezTo>
                <a:cubicBezTo>
                  <a:pt x="197" y="51"/>
                  <a:pt x="226" y="23"/>
                  <a:pt x="261" y="23"/>
                </a:cubicBezTo>
                <a:close/>
                <a:moveTo>
                  <a:pt x="261" y="173"/>
                </a:moveTo>
                <a:cubicBezTo>
                  <a:pt x="309" y="173"/>
                  <a:pt x="347" y="134"/>
                  <a:pt x="347" y="86"/>
                </a:cubicBezTo>
                <a:cubicBezTo>
                  <a:pt x="347" y="39"/>
                  <a:pt x="309" y="0"/>
                  <a:pt x="261" y="0"/>
                </a:cubicBezTo>
                <a:cubicBezTo>
                  <a:pt x="214" y="0"/>
                  <a:pt x="175" y="39"/>
                  <a:pt x="175" y="86"/>
                </a:cubicBezTo>
                <a:cubicBezTo>
                  <a:pt x="175" y="134"/>
                  <a:pt x="214" y="173"/>
                  <a:pt x="261" y="173"/>
                </a:cubicBezTo>
                <a:close/>
                <a:moveTo>
                  <a:pt x="197" y="292"/>
                </a:moveTo>
                <a:cubicBezTo>
                  <a:pt x="197" y="253"/>
                  <a:pt x="224" y="225"/>
                  <a:pt x="261" y="225"/>
                </a:cubicBezTo>
                <a:cubicBezTo>
                  <a:pt x="297" y="225"/>
                  <a:pt x="325" y="255"/>
                  <a:pt x="325" y="292"/>
                </a:cubicBezTo>
                <a:lnTo>
                  <a:pt x="325" y="483"/>
                </a:lnTo>
                <a:lnTo>
                  <a:pt x="197" y="483"/>
                </a:lnTo>
                <a:lnTo>
                  <a:pt x="197" y="292"/>
                </a:lnTo>
                <a:close/>
                <a:moveTo>
                  <a:pt x="186" y="506"/>
                </a:moveTo>
                <a:lnTo>
                  <a:pt x="336" y="506"/>
                </a:lnTo>
                <a:cubicBezTo>
                  <a:pt x="342" y="506"/>
                  <a:pt x="347" y="501"/>
                  <a:pt x="347" y="495"/>
                </a:cubicBezTo>
                <a:lnTo>
                  <a:pt x="347" y="292"/>
                </a:lnTo>
                <a:cubicBezTo>
                  <a:pt x="347" y="242"/>
                  <a:pt x="310" y="203"/>
                  <a:pt x="261" y="203"/>
                </a:cubicBezTo>
                <a:cubicBezTo>
                  <a:pt x="211" y="203"/>
                  <a:pt x="175" y="240"/>
                  <a:pt x="175" y="292"/>
                </a:cubicBezTo>
                <a:lnTo>
                  <a:pt x="175" y="495"/>
                </a:lnTo>
                <a:cubicBezTo>
                  <a:pt x="175" y="501"/>
                  <a:pt x="180" y="506"/>
                  <a:pt x="186" y="506"/>
                </a:cubicBezTo>
                <a:close/>
                <a:moveTo>
                  <a:pt x="522" y="537"/>
                </a:moveTo>
                <a:cubicBezTo>
                  <a:pt x="522" y="599"/>
                  <a:pt x="388" y="632"/>
                  <a:pt x="261" y="632"/>
                </a:cubicBezTo>
                <a:cubicBezTo>
                  <a:pt x="135" y="632"/>
                  <a:pt x="0" y="599"/>
                  <a:pt x="0" y="537"/>
                </a:cubicBezTo>
                <a:cubicBezTo>
                  <a:pt x="0" y="500"/>
                  <a:pt x="49" y="469"/>
                  <a:pt x="135" y="453"/>
                </a:cubicBezTo>
                <a:cubicBezTo>
                  <a:pt x="141" y="452"/>
                  <a:pt x="147" y="456"/>
                  <a:pt x="148" y="462"/>
                </a:cubicBezTo>
                <a:cubicBezTo>
                  <a:pt x="149" y="468"/>
                  <a:pt x="145" y="474"/>
                  <a:pt x="139" y="475"/>
                </a:cubicBezTo>
                <a:cubicBezTo>
                  <a:pt x="58" y="490"/>
                  <a:pt x="22" y="517"/>
                  <a:pt x="22" y="537"/>
                </a:cubicBezTo>
                <a:cubicBezTo>
                  <a:pt x="22" y="571"/>
                  <a:pt x="121" y="610"/>
                  <a:pt x="261" y="610"/>
                </a:cubicBezTo>
                <a:cubicBezTo>
                  <a:pt x="402" y="610"/>
                  <a:pt x="500" y="571"/>
                  <a:pt x="500" y="537"/>
                </a:cubicBezTo>
                <a:cubicBezTo>
                  <a:pt x="500" y="517"/>
                  <a:pt x="464" y="490"/>
                  <a:pt x="384" y="475"/>
                </a:cubicBezTo>
                <a:cubicBezTo>
                  <a:pt x="377" y="474"/>
                  <a:pt x="373" y="468"/>
                  <a:pt x="375" y="462"/>
                </a:cubicBezTo>
                <a:cubicBezTo>
                  <a:pt x="376" y="456"/>
                  <a:pt x="382" y="452"/>
                  <a:pt x="388" y="453"/>
                </a:cubicBezTo>
                <a:cubicBezTo>
                  <a:pt x="473" y="469"/>
                  <a:pt x="522" y="500"/>
                  <a:pt x="522" y="537"/>
                </a:cubicBezTo>
                <a:close/>
                <a:moveTo>
                  <a:pt x="75" y="119"/>
                </a:moveTo>
                <a:cubicBezTo>
                  <a:pt x="94" y="119"/>
                  <a:pt x="110" y="135"/>
                  <a:pt x="110" y="154"/>
                </a:cubicBezTo>
                <a:cubicBezTo>
                  <a:pt x="110" y="174"/>
                  <a:pt x="94" y="190"/>
                  <a:pt x="75" y="190"/>
                </a:cubicBezTo>
                <a:cubicBezTo>
                  <a:pt x="55" y="190"/>
                  <a:pt x="40" y="174"/>
                  <a:pt x="40" y="154"/>
                </a:cubicBezTo>
                <a:cubicBezTo>
                  <a:pt x="40" y="135"/>
                  <a:pt x="55" y="119"/>
                  <a:pt x="75" y="119"/>
                </a:cubicBezTo>
                <a:close/>
                <a:moveTo>
                  <a:pt x="75" y="212"/>
                </a:moveTo>
                <a:cubicBezTo>
                  <a:pt x="107" y="212"/>
                  <a:pt x="133" y="186"/>
                  <a:pt x="133" y="154"/>
                </a:cubicBezTo>
                <a:cubicBezTo>
                  <a:pt x="133" y="122"/>
                  <a:pt x="107" y="97"/>
                  <a:pt x="75" y="97"/>
                </a:cubicBezTo>
                <a:cubicBezTo>
                  <a:pt x="43" y="97"/>
                  <a:pt x="17" y="122"/>
                  <a:pt x="17" y="154"/>
                </a:cubicBezTo>
                <a:cubicBezTo>
                  <a:pt x="17" y="186"/>
                  <a:pt x="43" y="212"/>
                  <a:pt x="75" y="212"/>
                </a:cubicBezTo>
                <a:close/>
                <a:moveTo>
                  <a:pt x="40" y="282"/>
                </a:moveTo>
                <a:cubicBezTo>
                  <a:pt x="40" y="260"/>
                  <a:pt x="54" y="245"/>
                  <a:pt x="75" y="245"/>
                </a:cubicBezTo>
                <a:cubicBezTo>
                  <a:pt x="95" y="245"/>
                  <a:pt x="110" y="261"/>
                  <a:pt x="110" y="282"/>
                </a:cubicBezTo>
                <a:lnTo>
                  <a:pt x="110" y="397"/>
                </a:lnTo>
                <a:lnTo>
                  <a:pt x="40" y="397"/>
                </a:lnTo>
                <a:lnTo>
                  <a:pt x="40" y="282"/>
                </a:lnTo>
                <a:close/>
                <a:moveTo>
                  <a:pt x="28" y="419"/>
                </a:moveTo>
                <a:lnTo>
                  <a:pt x="121" y="419"/>
                </a:lnTo>
                <a:cubicBezTo>
                  <a:pt x="128" y="419"/>
                  <a:pt x="133" y="414"/>
                  <a:pt x="133" y="408"/>
                </a:cubicBezTo>
                <a:lnTo>
                  <a:pt x="133" y="282"/>
                </a:lnTo>
                <a:cubicBezTo>
                  <a:pt x="133" y="249"/>
                  <a:pt x="107" y="222"/>
                  <a:pt x="75" y="222"/>
                </a:cubicBezTo>
                <a:cubicBezTo>
                  <a:pt x="41" y="222"/>
                  <a:pt x="17" y="247"/>
                  <a:pt x="17" y="282"/>
                </a:cubicBezTo>
                <a:lnTo>
                  <a:pt x="17" y="408"/>
                </a:lnTo>
                <a:cubicBezTo>
                  <a:pt x="17" y="414"/>
                  <a:pt x="22" y="419"/>
                  <a:pt x="28" y="419"/>
                </a:cubicBezTo>
                <a:close/>
                <a:moveTo>
                  <a:pt x="448" y="119"/>
                </a:moveTo>
                <a:cubicBezTo>
                  <a:pt x="467" y="119"/>
                  <a:pt x="483" y="135"/>
                  <a:pt x="483" y="154"/>
                </a:cubicBezTo>
                <a:cubicBezTo>
                  <a:pt x="483" y="174"/>
                  <a:pt x="467" y="190"/>
                  <a:pt x="448" y="190"/>
                </a:cubicBezTo>
                <a:cubicBezTo>
                  <a:pt x="428" y="190"/>
                  <a:pt x="412" y="174"/>
                  <a:pt x="412" y="154"/>
                </a:cubicBezTo>
                <a:cubicBezTo>
                  <a:pt x="412" y="135"/>
                  <a:pt x="428" y="119"/>
                  <a:pt x="448" y="119"/>
                </a:cubicBezTo>
                <a:close/>
                <a:moveTo>
                  <a:pt x="448" y="212"/>
                </a:moveTo>
                <a:cubicBezTo>
                  <a:pt x="479" y="212"/>
                  <a:pt x="505" y="186"/>
                  <a:pt x="505" y="154"/>
                </a:cubicBezTo>
                <a:cubicBezTo>
                  <a:pt x="505" y="122"/>
                  <a:pt x="479" y="97"/>
                  <a:pt x="448" y="97"/>
                </a:cubicBezTo>
                <a:cubicBezTo>
                  <a:pt x="416" y="97"/>
                  <a:pt x="390" y="122"/>
                  <a:pt x="390" y="154"/>
                </a:cubicBezTo>
                <a:cubicBezTo>
                  <a:pt x="390" y="186"/>
                  <a:pt x="416" y="212"/>
                  <a:pt x="448" y="212"/>
                </a:cubicBezTo>
                <a:close/>
                <a:moveTo>
                  <a:pt x="412" y="282"/>
                </a:moveTo>
                <a:cubicBezTo>
                  <a:pt x="412" y="260"/>
                  <a:pt x="427" y="245"/>
                  <a:pt x="448" y="245"/>
                </a:cubicBezTo>
                <a:cubicBezTo>
                  <a:pt x="468" y="245"/>
                  <a:pt x="483" y="261"/>
                  <a:pt x="483" y="282"/>
                </a:cubicBezTo>
                <a:lnTo>
                  <a:pt x="483" y="397"/>
                </a:lnTo>
                <a:lnTo>
                  <a:pt x="412" y="397"/>
                </a:lnTo>
                <a:lnTo>
                  <a:pt x="412" y="282"/>
                </a:lnTo>
                <a:close/>
                <a:moveTo>
                  <a:pt x="401" y="419"/>
                </a:moveTo>
                <a:lnTo>
                  <a:pt x="494" y="419"/>
                </a:lnTo>
                <a:cubicBezTo>
                  <a:pt x="500" y="419"/>
                  <a:pt x="505" y="414"/>
                  <a:pt x="505" y="408"/>
                </a:cubicBezTo>
                <a:lnTo>
                  <a:pt x="505" y="282"/>
                </a:lnTo>
                <a:cubicBezTo>
                  <a:pt x="505" y="249"/>
                  <a:pt x="480" y="222"/>
                  <a:pt x="448" y="222"/>
                </a:cubicBezTo>
                <a:cubicBezTo>
                  <a:pt x="414" y="222"/>
                  <a:pt x="390" y="247"/>
                  <a:pt x="390" y="282"/>
                </a:cubicBezTo>
                <a:lnTo>
                  <a:pt x="390" y="408"/>
                </a:lnTo>
                <a:cubicBezTo>
                  <a:pt x="390" y="414"/>
                  <a:pt x="395" y="419"/>
                  <a:pt x="401" y="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4792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22" name="Group 152">
            <a:extLst>
              <a:ext uri="{FF2B5EF4-FFF2-40B4-BE49-F238E27FC236}">
                <a16:creationId xmlns:a16="http://schemas.microsoft.com/office/drawing/2014/main" id="{28B67DBB-B8C2-4AB7-85C2-C8A890F9BC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211" y="3114600"/>
            <a:ext cx="300899" cy="362098"/>
            <a:chOff x="1407" y="2996"/>
            <a:chExt cx="354" cy="426"/>
          </a:xfrm>
          <a:solidFill>
            <a:srgbClr val="FFFFFF"/>
          </a:solidFill>
        </p:grpSpPr>
        <p:sp>
          <p:nvSpPr>
            <p:cNvPr id="23" name="Freeform 153">
              <a:extLst>
                <a:ext uri="{FF2B5EF4-FFF2-40B4-BE49-F238E27FC236}">
                  <a16:creationId xmlns:a16="http://schemas.microsoft.com/office/drawing/2014/main" id="{2D1F329C-326F-48AA-8988-A0FBFCDC2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8" y="3298"/>
              <a:ext cx="70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 extrusionOk="0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6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4" name="Freeform 154">
              <a:extLst>
                <a:ext uri="{FF2B5EF4-FFF2-40B4-BE49-F238E27FC236}">
                  <a16:creationId xmlns:a16="http://schemas.microsoft.com/office/drawing/2014/main" id="{AE262451-B130-4FB4-85B8-2AA30F67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8" y="3298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 extrusionOk="0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6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5" name="Freeform 155">
              <a:extLst>
                <a:ext uri="{FF2B5EF4-FFF2-40B4-BE49-F238E27FC236}">
                  <a16:creationId xmlns:a16="http://schemas.microsoft.com/office/drawing/2014/main" id="{73690EA3-A240-4A7F-9AAE-1D5D39B12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" y="3156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 extrusionOk="0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6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6" name="Freeform 156">
              <a:extLst>
                <a:ext uri="{FF2B5EF4-FFF2-40B4-BE49-F238E27FC236}">
                  <a16:creationId xmlns:a16="http://schemas.microsoft.com/office/drawing/2014/main" id="{521DC413-53EC-454E-B30D-A12C486D0093}"/>
                </a:ext>
              </a:extLst>
            </p:cNvPr>
            <p:cNvSpPr/>
            <p:nvPr/>
          </p:nvSpPr>
          <p:spPr bwMode="auto">
            <a:xfrm>
              <a:off x="1494" y="3245"/>
              <a:ext cx="177" cy="71"/>
            </a:xfrm>
            <a:custGeom>
              <a:avLst/>
              <a:gdLst>
                <a:gd name="T0" fmla="*/ 114 w 120"/>
                <a:gd name="T1" fmla="*/ 48 h 48"/>
                <a:gd name="T2" fmla="*/ 108 w 120"/>
                <a:gd name="T3" fmla="*/ 42 h 48"/>
                <a:gd name="T4" fmla="*/ 108 w 120"/>
                <a:gd name="T5" fmla="*/ 12 h 48"/>
                <a:gd name="T6" fmla="*/ 12 w 120"/>
                <a:gd name="T7" fmla="*/ 12 h 48"/>
                <a:gd name="T8" fmla="*/ 12 w 120"/>
                <a:gd name="T9" fmla="*/ 42 h 48"/>
                <a:gd name="T10" fmla="*/ 6 w 120"/>
                <a:gd name="T11" fmla="*/ 48 h 48"/>
                <a:gd name="T12" fmla="*/ 0 w 120"/>
                <a:gd name="T13" fmla="*/ 42 h 48"/>
                <a:gd name="T14" fmla="*/ 0 w 120"/>
                <a:gd name="T15" fmla="*/ 6 h 48"/>
                <a:gd name="T16" fmla="*/ 6 w 120"/>
                <a:gd name="T17" fmla="*/ 0 h 48"/>
                <a:gd name="T18" fmla="*/ 114 w 120"/>
                <a:gd name="T19" fmla="*/ 0 h 48"/>
                <a:gd name="T20" fmla="*/ 120 w 120"/>
                <a:gd name="T21" fmla="*/ 6 h 48"/>
                <a:gd name="T22" fmla="*/ 120 w 120"/>
                <a:gd name="T23" fmla="*/ 42 h 48"/>
                <a:gd name="T24" fmla="*/ 114 w 120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48" extrusionOk="0">
                  <a:moveTo>
                    <a:pt x="114" y="48"/>
                  </a:moveTo>
                  <a:cubicBezTo>
                    <a:pt x="111" y="48"/>
                    <a:pt x="108" y="46"/>
                    <a:pt x="108" y="4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6"/>
                    <a:pt x="117" y="48"/>
                    <a:pt x="114" y="48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1556F707-EEEA-425E-893A-AC3B0E177943}"/>
                </a:ext>
              </a:extLst>
            </p:cNvPr>
            <p:cNvSpPr/>
            <p:nvPr/>
          </p:nvSpPr>
          <p:spPr bwMode="auto">
            <a:xfrm>
              <a:off x="1566" y="3209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 extrusionOk="0">
                  <a:moveTo>
                    <a:pt x="6" y="36"/>
                  </a:moveTo>
                  <a:cubicBezTo>
                    <a:pt x="3" y="36"/>
                    <a:pt x="0" y="34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4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8" name="Freeform 158">
              <a:extLst>
                <a:ext uri="{FF2B5EF4-FFF2-40B4-BE49-F238E27FC236}">
                  <a16:creationId xmlns:a16="http://schemas.microsoft.com/office/drawing/2014/main" id="{35A29CE1-D1A3-4045-B4EB-A82CD33C9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" y="2996"/>
              <a:ext cx="354" cy="426"/>
            </a:xfrm>
            <a:custGeom>
              <a:avLst/>
              <a:gdLst>
                <a:gd name="T0" fmla="*/ 234 w 240"/>
                <a:gd name="T1" fmla="*/ 288 h 288"/>
                <a:gd name="T2" fmla="*/ 6 w 240"/>
                <a:gd name="T3" fmla="*/ 288 h 288"/>
                <a:gd name="T4" fmla="*/ 0 w 240"/>
                <a:gd name="T5" fmla="*/ 282 h 288"/>
                <a:gd name="T6" fmla="*/ 0 w 240"/>
                <a:gd name="T7" fmla="*/ 6 h 288"/>
                <a:gd name="T8" fmla="*/ 6 w 240"/>
                <a:gd name="T9" fmla="*/ 0 h 288"/>
                <a:gd name="T10" fmla="*/ 162 w 240"/>
                <a:gd name="T11" fmla="*/ 0 h 288"/>
                <a:gd name="T12" fmla="*/ 166 w 240"/>
                <a:gd name="T13" fmla="*/ 2 h 288"/>
                <a:gd name="T14" fmla="*/ 238 w 240"/>
                <a:gd name="T15" fmla="*/ 74 h 288"/>
                <a:gd name="T16" fmla="*/ 240 w 240"/>
                <a:gd name="T17" fmla="*/ 78 h 288"/>
                <a:gd name="T18" fmla="*/ 240 w 240"/>
                <a:gd name="T19" fmla="*/ 282 h 288"/>
                <a:gd name="T20" fmla="*/ 234 w 240"/>
                <a:gd name="T21" fmla="*/ 288 h 288"/>
                <a:gd name="T22" fmla="*/ 12 w 240"/>
                <a:gd name="T23" fmla="*/ 276 h 288"/>
                <a:gd name="T24" fmla="*/ 228 w 240"/>
                <a:gd name="T25" fmla="*/ 276 h 288"/>
                <a:gd name="T26" fmla="*/ 228 w 240"/>
                <a:gd name="T27" fmla="*/ 81 h 288"/>
                <a:gd name="T28" fmla="*/ 159 w 240"/>
                <a:gd name="T29" fmla="*/ 12 h 288"/>
                <a:gd name="T30" fmla="*/ 12 w 240"/>
                <a:gd name="T31" fmla="*/ 12 h 288"/>
                <a:gd name="T32" fmla="*/ 12 w 240"/>
                <a:gd name="T3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88" extrusionOk="0">
                  <a:moveTo>
                    <a:pt x="234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3" y="288"/>
                    <a:pt x="0" y="286"/>
                    <a:pt x="0" y="2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0"/>
                    <a:pt x="165" y="1"/>
                    <a:pt x="166" y="2"/>
                  </a:cubicBezTo>
                  <a:cubicBezTo>
                    <a:pt x="238" y="74"/>
                    <a:pt x="238" y="74"/>
                    <a:pt x="238" y="74"/>
                  </a:cubicBezTo>
                  <a:cubicBezTo>
                    <a:pt x="239" y="75"/>
                    <a:pt x="240" y="77"/>
                    <a:pt x="240" y="78"/>
                  </a:cubicBezTo>
                  <a:cubicBezTo>
                    <a:pt x="240" y="282"/>
                    <a:pt x="240" y="282"/>
                    <a:pt x="240" y="282"/>
                  </a:cubicBezTo>
                  <a:cubicBezTo>
                    <a:pt x="240" y="286"/>
                    <a:pt x="237" y="288"/>
                    <a:pt x="234" y="288"/>
                  </a:cubicBezTo>
                  <a:close/>
                  <a:moveTo>
                    <a:pt x="12" y="276"/>
                  </a:moveTo>
                  <a:cubicBezTo>
                    <a:pt x="228" y="276"/>
                    <a:pt x="228" y="276"/>
                    <a:pt x="228" y="276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6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29" name="Freeform 159">
              <a:extLst>
                <a:ext uri="{FF2B5EF4-FFF2-40B4-BE49-F238E27FC236}">
                  <a16:creationId xmlns:a16="http://schemas.microsoft.com/office/drawing/2014/main" id="{8C8C2D77-1CCB-4986-8047-496770ADFB34}"/>
                </a:ext>
              </a:extLst>
            </p:cNvPr>
            <p:cNvSpPr/>
            <p:nvPr/>
          </p:nvSpPr>
          <p:spPr bwMode="auto">
            <a:xfrm>
              <a:off x="1637" y="2996"/>
              <a:ext cx="124" cy="124"/>
            </a:xfrm>
            <a:custGeom>
              <a:avLst/>
              <a:gdLst>
                <a:gd name="T0" fmla="*/ 78 w 84"/>
                <a:gd name="T1" fmla="*/ 84 h 84"/>
                <a:gd name="T2" fmla="*/ 6 w 84"/>
                <a:gd name="T3" fmla="*/ 84 h 84"/>
                <a:gd name="T4" fmla="*/ 0 w 84"/>
                <a:gd name="T5" fmla="*/ 78 h 84"/>
                <a:gd name="T6" fmla="*/ 0 w 84"/>
                <a:gd name="T7" fmla="*/ 6 h 84"/>
                <a:gd name="T8" fmla="*/ 6 w 84"/>
                <a:gd name="T9" fmla="*/ 0 h 84"/>
                <a:gd name="T10" fmla="*/ 12 w 84"/>
                <a:gd name="T11" fmla="*/ 6 h 84"/>
                <a:gd name="T12" fmla="*/ 12 w 84"/>
                <a:gd name="T13" fmla="*/ 72 h 84"/>
                <a:gd name="T14" fmla="*/ 78 w 84"/>
                <a:gd name="T15" fmla="*/ 72 h 84"/>
                <a:gd name="T16" fmla="*/ 84 w 84"/>
                <a:gd name="T17" fmla="*/ 78 h 84"/>
                <a:gd name="T18" fmla="*/ 78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 extrusionOk="0">
                  <a:moveTo>
                    <a:pt x="78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1" y="72"/>
                    <a:pt x="84" y="75"/>
                    <a:pt x="84" y="78"/>
                  </a:cubicBezTo>
                  <a:cubicBezTo>
                    <a:pt x="84" y="82"/>
                    <a:pt x="81" y="84"/>
                    <a:pt x="78" y="84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</p:grpSp>
      <p:grpSp>
        <p:nvGrpSpPr>
          <p:cNvPr id="30" name="Group 146">
            <a:extLst>
              <a:ext uri="{FF2B5EF4-FFF2-40B4-BE49-F238E27FC236}">
                <a16:creationId xmlns:a16="http://schemas.microsoft.com/office/drawing/2014/main" id="{41DBB7C9-3FF1-4F3B-8E9D-5940C1310B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276" y="4451659"/>
            <a:ext cx="348268" cy="360948"/>
            <a:chOff x="6545" y="1716"/>
            <a:chExt cx="412" cy="427"/>
          </a:xfrm>
          <a:solidFill>
            <a:srgbClr val="FFFFFF"/>
          </a:solidFill>
        </p:grpSpPr>
        <p:sp>
          <p:nvSpPr>
            <p:cNvPr id="31" name="Freeform 147">
              <a:extLst>
                <a:ext uri="{FF2B5EF4-FFF2-40B4-BE49-F238E27FC236}">
                  <a16:creationId xmlns:a16="http://schemas.microsoft.com/office/drawing/2014/main" id="{270A3D27-0929-4DC9-91D8-D0A372A01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1" y="1742"/>
              <a:ext cx="195" cy="169"/>
            </a:xfrm>
            <a:custGeom>
              <a:avLst/>
              <a:gdLst>
                <a:gd name="T0" fmla="*/ 66 w 132"/>
                <a:gd name="T1" fmla="*/ 114 h 114"/>
                <a:gd name="T2" fmla="*/ 64 w 132"/>
                <a:gd name="T3" fmla="*/ 114 h 114"/>
                <a:gd name="T4" fmla="*/ 4 w 132"/>
                <a:gd name="T5" fmla="*/ 90 h 114"/>
                <a:gd name="T6" fmla="*/ 0 w 132"/>
                <a:gd name="T7" fmla="*/ 84 h 114"/>
                <a:gd name="T8" fmla="*/ 0 w 132"/>
                <a:gd name="T9" fmla="*/ 6 h 114"/>
                <a:gd name="T10" fmla="*/ 3 w 132"/>
                <a:gd name="T11" fmla="*/ 1 h 114"/>
                <a:gd name="T12" fmla="*/ 8 w 132"/>
                <a:gd name="T13" fmla="*/ 0 h 114"/>
                <a:gd name="T14" fmla="*/ 66 w 132"/>
                <a:gd name="T15" fmla="*/ 18 h 114"/>
                <a:gd name="T16" fmla="*/ 125 w 132"/>
                <a:gd name="T17" fmla="*/ 0 h 114"/>
                <a:gd name="T18" fmla="*/ 130 w 132"/>
                <a:gd name="T19" fmla="*/ 1 h 114"/>
                <a:gd name="T20" fmla="*/ 132 w 132"/>
                <a:gd name="T21" fmla="*/ 6 h 114"/>
                <a:gd name="T22" fmla="*/ 132 w 132"/>
                <a:gd name="T23" fmla="*/ 84 h 114"/>
                <a:gd name="T24" fmla="*/ 128 w 132"/>
                <a:gd name="T25" fmla="*/ 90 h 114"/>
                <a:gd name="T26" fmla="*/ 68 w 132"/>
                <a:gd name="T27" fmla="*/ 114 h 114"/>
                <a:gd name="T28" fmla="*/ 66 w 132"/>
                <a:gd name="T29" fmla="*/ 114 h 114"/>
                <a:gd name="T30" fmla="*/ 12 w 132"/>
                <a:gd name="T31" fmla="*/ 80 h 114"/>
                <a:gd name="T32" fmla="*/ 66 w 132"/>
                <a:gd name="T33" fmla="*/ 102 h 114"/>
                <a:gd name="T34" fmla="*/ 120 w 132"/>
                <a:gd name="T35" fmla="*/ 80 h 114"/>
                <a:gd name="T36" fmla="*/ 120 w 132"/>
                <a:gd name="T37" fmla="*/ 14 h 114"/>
                <a:gd name="T38" fmla="*/ 68 w 132"/>
                <a:gd name="T39" fmla="*/ 30 h 114"/>
                <a:gd name="T40" fmla="*/ 65 w 132"/>
                <a:gd name="T41" fmla="*/ 30 h 114"/>
                <a:gd name="T42" fmla="*/ 12 w 132"/>
                <a:gd name="T43" fmla="*/ 14 h 114"/>
                <a:gd name="T44" fmla="*/ 12 w 132"/>
                <a:gd name="T45" fmla="*/ 8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14" extrusionOk="0">
                  <a:moveTo>
                    <a:pt x="66" y="114"/>
                  </a:moveTo>
                  <a:cubicBezTo>
                    <a:pt x="65" y="114"/>
                    <a:pt x="65" y="114"/>
                    <a:pt x="64" y="114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2" y="89"/>
                    <a:pt x="0" y="86"/>
                    <a:pt x="0" y="8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0"/>
                    <a:pt x="128" y="0"/>
                    <a:pt x="130" y="1"/>
                  </a:cubicBezTo>
                  <a:cubicBezTo>
                    <a:pt x="131" y="2"/>
                    <a:pt x="132" y="4"/>
                    <a:pt x="132" y="6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6"/>
                    <a:pt x="131" y="89"/>
                    <a:pt x="128" y="90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4"/>
                    <a:pt x="67" y="114"/>
                    <a:pt x="66" y="114"/>
                  </a:cubicBezTo>
                  <a:close/>
                  <a:moveTo>
                    <a:pt x="12" y="80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7" y="30"/>
                    <a:pt x="66" y="30"/>
                    <a:pt x="65" y="30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80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2" name="Freeform 148">
              <a:extLst>
                <a:ext uri="{FF2B5EF4-FFF2-40B4-BE49-F238E27FC236}">
                  <a16:creationId xmlns:a16="http://schemas.microsoft.com/office/drawing/2014/main" id="{93F66E07-4269-413A-A877-639BEBEA8921}"/>
                </a:ext>
              </a:extLst>
            </p:cNvPr>
            <p:cNvSpPr/>
            <p:nvPr/>
          </p:nvSpPr>
          <p:spPr bwMode="auto">
            <a:xfrm>
              <a:off x="6671" y="1716"/>
              <a:ext cx="197" cy="46"/>
            </a:xfrm>
            <a:custGeom>
              <a:avLst/>
              <a:gdLst>
                <a:gd name="T0" fmla="*/ 126 w 133"/>
                <a:gd name="T1" fmla="*/ 30 h 31"/>
                <a:gd name="T2" fmla="*/ 125 w 133"/>
                <a:gd name="T3" fmla="*/ 30 h 31"/>
                <a:gd name="T4" fmla="*/ 66 w 133"/>
                <a:gd name="T5" fmla="*/ 12 h 31"/>
                <a:gd name="T6" fmla="*/ 8 w 133"/>
                <a:gd name="T7" fmla="*/ 30 h 31"/>
                <a:gd name="T8" fmla="*/ 0 w 133"/>
                <a:gd name="T9" fmla="*/ 26 h 31"/>
                <a:gd name="T10" fmla="*/ 5 w 133"/>
                <a:gd name="T11" fmla="*/ 18 h 31"/>
                <a:gd name="T12" fmla="*/ 65 w 133"/>
                <a:gd name="T13" fmla="*/ 0 h 31"/>
                <a:gd name="T14" fmla="*/ 68 w 133"/>
                <a:gd name="T15" fmla="*/ 0 h 31"/>
                <a:gd name="T16" fmla="*/ 128 w 133"/>
                <a:gd name="T17" fmla="*/ 18 h 31"/>
                <a:gd name="T18" fmla="*/ 132 w 133"/>
                <a:gd name="T19" fmla="*/ 26 h 31"/>
                <a:gd name="T20" fmla="*/ 126 w 133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1" extrusionOk="0">
                  <a:moveTo>
                    <a:pt x="126" y="30"/>
                  </a:moveTo>
                  <a:cubicBezTo>
                    <a:pt x="126" y="30"/>
                    <a:pt x="125" y="30"/>
                    <a:pt x="125" y="3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5" y="31"/>
                    <a:pt x="1" y="29"/>
                    <a:pt x="0" y="26"/>
                  </a:cubicBezTo>
                  <a:cubicBezTo>
                    <a:pt x="0" y="23"/>
                    <a:pt x="1" y="19"/>
                    <a:pt x="5" y="18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31" y="19"/>
                    <a:pt x="133" y="23"/>
                    <a:pt x="132" y="26"/>
                  </a:cubicBezTo>
                  <a:cubicBezTo>
                    <a:pt x="131" y="28"/>
                    <a:pt x="129" y="30"/>
                    <a:pt x="126" y="30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3" name="Freeform 149">
              <a:extLst>
                <a:ext uri="{FF2B5EF4-FFF2-40B4-BE49-F238E27FC236}">
                  <a16:creationId xmlns:a16="http://schemas.microsoft.com/office/drawing/2014/main" id="{08B10E1D-5453-4F9E-AA90-0BD2AD479A1D}"/>
                </a:ext>
              </a:extLst>
            </p:cNvPr>
            <p:cNvSpPr/>
            <p:nvPr/>
          </p:nvSpPr>
          <p:spPr bwMode="auto">
            <a:xfrm>
              <a:off x="6760" y="1770"/>
              <a:ext cx="18" cy="142"/>
            </a:xfrm>
            <a:custGeom>
              <a:avLst/>
              <a:gdLst>
                <a:gd name="T0" fmla="*/ 6 w 12"/>
                <a:gd name="T1" fmla="*/ 96 h 96"/>
                <a:gd name="T2" fmla="*/ 0 w 12"/>
                <a:gd name="T3" fmla="*/ 90 h 96"/>
                <a:gd name="T4" fmla="*/ 0 w 12"/>
                <a:gd name="T5" fmla="*/ 6 h 96"/>
                <a:gd name="T6" fmla="*/ 6 w 12"/>
                <a:gd name="T7" fmla="*/ 0 h 96"/>
                <a:gd name="T8" fmla="*/ 12 w 12"/>
                <a:gd name="T9" fmla="*/ 6 h 96"/>
                <a:gd name="T10" fmla="*/ 12 w 12"/>
                <a:gd name="T11" fmla="*/ 90 h 96"/>
                <a:gd name="T12" fmla="*/ 6 w 1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6" extrusionOk="0">
                  <a:moveTo>
                    <a:pt x="6" y="96"/>
                  </a:moveTo>
                  <a:cubicBezTo>
                    <a:pt x="3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3"/>
                    <a:pt x="10" y="96"/>
                    <a:pt x="6" y="96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25AEF86F-5A0B-4908-BECE-94CF40F55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5" y="1928"/>
              <a:ext cx="160" cy="134"/>
            </a:xfrm>
            <a:custGeom>
              <a:avLst/>
              <a:gdLst>
                <a:gd name="T0" fmla="*/ 54 w 108"/>
                <a:gd name="T1" fmla="*/ 90 h 90"/>
                <a:gd name="T2" fmla="*/ 52 w 108"/>
                <a:gd name="T3" fmla="*/ 89 h 90"/>
                <a:gd name="T4" fmla="*/ 4 w 108"/>
                <a:gd name="T5" fmla="*/ 65 h 90"/>
                <a:gd name="T6" fmla="*/ 0 w 108"/>
                <a:gd name="T7" fmla="*/ 60 h 90"/>
                <a:gd name="T8" fmla="*/ 0 w 108"/>
                <a:gd name="T9" fmla="*/ 6 h 90"/>
                <a:gd name="T10" fmla="*/ 3 w 108"/>
                <a:gd name="T11" fmla="*/ 1 h 90"/>
                <a:gd name="T12" fmla="*/ 8 w 108"/>
                <a:gd name="T13" fmla="*/ 0 h 90"/>
                <a:gd name="T14" fmla="*/ 54 w 108"/>
                <a:gd name="T15" fmla="*/ 18 h 90"/>
                <a:gd name="T16" fmla="*/ 100 w 108"/>
                <a:gd name="T17" fmla="*/ 0 h 90"/>
                <a:gd name="T18" fmla="*/ 106 w 108"/>
                <a:gd name="T19" fmla="*/ 1 h 90"/>
                <a:gd name="T20" fmla="*/ 108 w 108"/>
                <a:gd name="T21" fmla="*/ 6 h 90"/>
                <a:gd name="T22" fmla="*/ 108 w 108"/>
                <a:gd name="T23" fmla="*/ 60 h 90"/>
                <a:gd name="T24" fmla="*/ 105 w 108"/>
                <a:gd name="T25" fmla="*/ 65 h 90"/>
                <a:gd name="T26" fmla="*/ 57 w 108"/>
                <a:gd name="T27" fmla="*/ 89 h 90"/>
                <a:gd name="T28" fmla="*/ 54 w 108"/>
                <a:gd name="T29" fmla="*/ 90 h 90"/>
                <a:gd name="T30" fmla="*/ 12 w 108"/>
                <a:gd name="T31" fmla="*/ 56 h 90"/>
                <a:gd name="T32" fmla="*/ 54 w 108"/>
                <a:gd name="T33" fmla="*/ 77 h 90"/>
                <a:gd name="T34" fmla="*/ 96 w 108"/>
                <a:gd name="T35" fmla="*/ 56 h 90"/>
                <a:gd name="T36" fmla="*/ 96 w 108"/>
                <a:gd name="T37" fmla="*/ 15 h 90"/>
                <a:gd name="T38" fmla="*/ 56 w 108"/>
                <a:gd name="T39" fmla="*/ 30 h 90"/>
                <a:gd name="T40" fmla="*/ 52 w 108"/>
                <a:gd name="T41" fmla="*/ 30 h 90"/>
                <a:gd name="T42" fmla="*/ 12 w 108"/>
                <a:gd name="T43" fmla="*/ 15 h 90"/>
                <a:gd name="T44" fmla="*/ 12 w 108"/>
                <a:gd name="T4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0" extrusionOk="0">
                  <a:moveTo>
                    <a:pt x="54" y="90"/>
                  </a:moveTo>
                  <a:cubicBezTo>
                    <a:pt x="53" y="90"/>
                    <a:pt x="52" y="90"/>
                    <a:pt x="52" y="89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1"/>
                  </a:cubicBezTo>
                  <a:cubicBezTo>
                    <a:pt x="107" y="2"/>
                    <a:pt x="108" y="4"/>
                    <a:pt x="108" y="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2"/>
                    <a:pt x="107" y="64"/>
                    <a:pt x="105" y="65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6" y="90"/>
                    <a:pt x="55" y="90"/>
                    <a:pt x="54" y="90"/>
                  </a:cubicBezTo>
                  <a:close/>
                  <a:moveTo>
                    <a:pt x="12" y="56"/>
                  </a:moveTo>
                  <a:cubicBezTo>
                    <a:pt x="54" y="77"/>
                    <a:pt x="54" y="77"/>
                    <a:pt x="54" y="77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3" y="30"/>
                    <a:pt x="52" y="30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E96C5152-C89B-4E28-BA6D-8BE2CDA781AD}"/>
                </a:ext>
              </a:extLst>
            </p:cNvPr>
            <p:cNvSpPr/>
            <p:nvPr/>
          </p:nvSpPr>
          <p:spPr bwMode="auto">
            <a:xfrm>
              <a:off x="6794" y="1903"/>
              <a:ext cx="163" cy="46"/>
            </a:xfrm>
            <a:custGeom>
              <a:avLst/>
              <a:gdLst>
                <a:gd name="T0" fmla="*/ 103 w 110"/>
                <a:gd name="T1" fmla="*/ 30 h 31"/>
                <a:gd name="T2" fmla="*/ 101 w 110"/>
                <a:gd name="T3" fmla="*/ 30 h 31"/>
                <a:gd name="T4" fmla="*/ 55 w 110"/>
                <a:gd name="T5" fmla="*/ 12 h 31"/>
                <a:gd name="T6" fmla="*/ 9 w 110"/>
                <a:gd name="T7" fmla="*/ 30 h 31"/>
                <a:gd name="T8" fmla="*/ 2 w 110"/>
                <a:gd name="T9" fmla="*/ 26 h 31"/>
                <a:gd name="T10" fmla="*/ 5 w 110"/>
                <a:gd name="T11" fmla="*/ 18 h 31"/>
                <a:gd name="T12" fmla="*/ 53 w 110"/>
                <a:gd name="T13" fmla="*/ 0 h 31"/>
                <a:gd name="T14" fmla="*/ 57 w 110"/>
                <a:gd name="T15" fmla="*/ 0 h 31"/>
                <a:gd name="T16" fmla="*/ 105 w 110"/>
                <a:gd name="T17" fmla="*/ 18 h 31"/>
                <a:gd name="T18" fmla="*/ 109 w 110"/>
                <a:gd name="T19" fmla="*/ 26 h 31"/>
                <a:gd name="T20" fmla="*/ 103 w 110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31" extrusionOk="0">
                  <a:moveTo>
                    <a:pt x="103" y="30"/>
                  </a:moveTo>
                  <a:cubicBezTo>
                    <a:pt x="103" y="30"/>
                    <a:pt x="102" y="30"/>
                    <a:pt x="101" y="3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1"/>
                    <a:pt x="3" y="29"/>
                    <a:pt x="2" y="26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8" y="20"/>
                    <a:pt x="110" y="23"/>
                    <a:pt x="109" y="26"/>
                  </a:cubicBezTo>
                  <a:cubicBezTo>
                    <a:pt x="108" y="29"/>
                    <a:pt x="106" y="30"/>
                    <a:pt x="103" y="30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9E08D22A-020D-4580-816B-7BF4406DFD33}"/>
                </a:ext>
              </a:extLst>
            </p:cNvPr>
            <p:cNvSpPr/>
            <p:nvPr/>
          </p:nvSpPr>
          <p:spPr bwMode="auto">
            <a:xfrm>
              <a:off x="6866" y="1956"/>
              <a:ext cx="18" cy="106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 extrusionOk="0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10" y="72"/>
                    <a:pt x="6" y="72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398E5168-EFA7-464E-BB7A-6D1A7C8D7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" y="1947"/>
              <a:ext cx="231" cy="196"/>
            </a:xfrm>
            <a:custGeom>
              <a:avLst/>
              <a:gdLst>
                <a:gd name="T0" fmla="*/ 78 w 156"/>
                <a:gd name="T1" fmla="*/ 132 h 132"/>
                <a:gd name="T2" fmla="*/ 76 w 156"/>
                <a:gd name="T3" fmla="*/ 132 h 132"/>
                <a:gd name="T4" fmla="*/ 4 w 156"/>
                <a:gd name="T5" fmla="*/ 108 h 132"/>
                <a:gd name="T6" fmla="*/ 0 w 156"/>
                <a:gd name="T7" fmla="*/ 102 h 132"/>
                <a:gd name="T8" fmla="*/ 0 w 156"/>
                <a:gd name="T9" fmla="*/ 6 h 132"/>
                <a:gd name="T10" fmla="*/ 3 w 156"/>
                <a:gd name="T11" fmla="*/ 1 h 132"/>
                <a:gd name="T12" fmla="*/ 8 w 156"/>
                <a:gd name="T13" fmla="*/ 0 h 132"/>
                <a:gd name="T14" fmla="*/ 78 w 156"/>
                <a:gd name="T15" fmla="*/ 24 h 132"/>
                <a:gd name="T16" fmla="*/ 148 w 156"/>
                <a:gd name="T17" fmla="*/ 0 h 132"/>
                <a:gd name="T18" fmla="*/ 154 w 156"/>
                <a:gd name="T19" fmla="*/ 1 h 132"/>
                <a:gd name="T20" fmla="*/ 156 w 156"/>
                <a:gd name="T21" fmla="*/ 6 h 132"/>
                <a:gd name="T22" fmla="*/ 156 w 156"/>
                <a:gd name="T23" fmla="*/ 102 h 132"/>
                <a:gd name="T24" fmla="*/ 152 w 156"/>
                <a:gd name="T25" fmla="*/ 108 h 132"/>
                <a:gd name="T26" fmla="*/ 80 w 156"/>
                <a:gd name="T27" fmla="*/ 132 h 132"/>
                <a:gd name="T28" fmla="*/ 78 w 156"/>
                <a:gd name="T29" fmla="*/ 132 h 132"/>
                <a:gd name="T30" fmla="*/ 12 w 156"/>
                <a:gd name="T31" fmla="*/ 98 h 132"/>
                <a:gd name="T32" fmla="*/ 78 w 156"/>
                <a:gd name="T33" fmla="*/ 120 h 132"/>
                <a:gd name="T34" fmla="*/ 144 w 156"/>
                <a:gd name="T35" fmla="*/ 98 h 132"/>
                <a:gd name="T36" fmla="*/ 144 w 156"/>
                <a:gd name="T37" fmla="*/ 14 h 132"/>
                <a:gd name="T38" fmla="*/ 80 w 156"/>
                <a:gd name="T39" fmla="*/ 36 h 132"/>
                <a:gd name="T40" fmla="*/ 76 w 156"/>
                <a:gd name="T41" fmla="*/ 36 h 132"/>
                <a:gd name="T42" fmla="*/ 12 w 156"/>
                <a:gd name="T43" fmla="*/ 14 h 132"/>
                <a:gd name="T44" fmla="*/ 12 w 156"/>
                <a:gd name="T45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132" extrusionOk="0">
                  <a:moveTo>
                    <a:pt x="78" y="132"/>
                  </a:moveTo>
                  <a:cubicBezTo>
                    <a:pt x="78" y="132"/>
                    <a:pt x="77" y="132"/>
                    <a:pt x="76" y="13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2" y="107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0"/>
                    <a:pt x="154" y="1"/>
                  </a:cubicBezTo>
                  <a:cubicBezTo>
                    <a:pt x="155" y="2"/>
                    <a:pt x="156" y="4"/>
                    <a:pt x="156" y="6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5"/>
                    <a:pt x="155" y="107"/>
                    <a:pt x="152" y="108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2"/>
                    <a:pt x="79" y="132"/>
                    <a:pt x="78" y="132"/>
                  </a:cubicBezTo>
                  <a:close/>
                  <a:moveTo>
                    <a:pt x="12" y="98"/>
                  </a:moveTo>
                  <a:cubicBezTo>
                    <a:pt x="78" y="120"/>
                    <a:pt x="78" y="120"/>
                    <a:pt x="78" y="120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9" y="36"/>
                    <a:pt x="78" y="36"/>
                    <a:pt x="76" y="36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1D946EBB-7416-4AF1-8811-E09F799405AC}"/>
                </a:ext>
              </a:extLst>
            </p:cNvPr>
            <p:cNvSpPr/>
            <p:nvPr/>
          </p:nvSpPr>
          <p:spPr bwMode="auto">
            <a:xfrm>
              <a:off x="6545" y="1912"/>
              <a:ext cx="234" cy="54"/>
            </a:xfrm>
            <a:custGeom>
              <a:avLst/>
              <a:gdLst>
                <a:gd name="T0" fmla="*/ 151 w 158"/>
                <a:gd name="T1" fmla="*/ 36 h 37"/>
                <a:gd name="T2" fmla="*/ 149 w 158"/>
                <a:gd name="T3" fmla="*/ 36 h 37"/>
                <a:gd name="T4" fmla="*/ 79 w 158"/>
                <a:gd name="T5" fmla="*/ 12 h 37"/>
                <a:gd name="T6" fmla="*/ 9 w 158"/>
                <a:gd name="T7" fmla="*/ 36 h 37"/>
                <a:gd name="T8" fmla="*/ 2 w 158"/>
                <a:gd name="T9" fmla="*/ 32 h 37"/>
                <a:gd name="T10" fmla="*/ 5 w 158"/>
                <a:gd name="T11" fmla="*/ 24 h 37"/>
                <a:gd name="T12" fmla="*/ 77 w 158"/>
                <a:gd name="T13" fmla="*/ 0 h 37"/>
                <a:gd name="T14" fmla="*/ 81 w 158"/>
                <a:gd name="T15" fmla="*/ 0 h 37"/>
                <a:gd name="T16" fmla="*/ 153 w 158"/>
                <a:gd name="T17" fmla="*/ 24 h 37"/>
                <a:gd name="T18" fmla="*/ 157 w 158"/>
                <a:gd name="T19" fmla="*/ 32 h 37"/>
                <a:gd name="T20" fmla="*/ 151 w 15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7" extrusionOk="0">
                  <a:moveTo>
                    <a:pt x="151" y="36"/>
                  </a:moveTo>
                  <a:cubicBezTo>
                    <a:pt x="151" y="36"/>
                    <a:pt x="150" y="36"/>
                    <a:pt x="149" y="3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7"/>
                    <a:pt x="3" y="35"/>
                    <a:pt x="2" y="32"/>
                  </a:cubicBezTo>
                  <a:cubicBezTo>
                    <a:pt x="0" y="29"/>
                    <a:pt x="2" y="25"/>
                    <a:pt x="5" y="2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6" y="25"/>
                    <a:pt x="158" y="29"/>
                    <a:pt x="157" y="32"/>
                  </a:cubicBezTo>
                  <a:cubicBezTo>
                    <a:pt x="156" y="34"/>
                    <a:pt x="154" y="36"/>
                    <a:pt x="151" y="36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2133B4B9-B04A-4569-B537-F3E69A6D03A7}"/>
                </a:ext>
              </a:extLst>
            </p:cNvPr>
            <p:cNvSpPr/>
            <p:nvPr/>
          </p:nvSpPr>
          <p:spPr bwMode="auto">
            <a:xfrm>
              <a:off x="6653" y="1983"/>
              <a:ext cx="18" cy="160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 extrusionOk="0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>
              <a:solidFill>
                <a:srgbClr val="F4792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B3B2B3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</a:endParaRPr>
            </a:p>
          </p:txBody>
        </p:sp>
      </p:grpSp>
      <p:pic>
        <p:nvPicPr>
          <p:cNvPr id="47" name="Рисунок 41">
            <a:extLst>
              <a:ext uri="{FF2B5EF4-FFF2-40B4-BE49-F238E27FC236}">
                <a16:creationId xmlns:a16="http://schemas.microsoft.com/office/drawing/2014/main" id="{F4E4C21C-AA97-4A7E-8CC2-4A65E9C88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338" y="2305873"/>
            <a:ext cx="2575881" cy="3833324"/>
          </a:xfrm>
          <a:prstGeom prst="rect">
            <a:avLst/>
          </a:prstGeom>
        </p:spPr>
      </p:pic>
      <p:sp>
        <p:nvSpPr>
          <p:cNvPr id="46" name="Rectangle 20">
            <a:extLst>
              <a:ext uri="{FF2B5EF4-FFF2-40B4-BE49-F238E27FC236}">
                <a16:creationId xmlns:a16="http://schemas.microsoft.com/office/drawing/2014/main" id="{ABB54F1F-776D-47DC-9848-28559C6C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805" y="5823782"/>
            <a:ext cx="88523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Воронеж – офис откроется в ближайшее время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1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EF614-5F1F-73F6-0150-395310D0A8F3}"/>
              </a:ext>
            </a:extLst>
          </p:cNvPr>
          <p:cNvSpPr txBox="1">
            <a:spLocks/>
          </p:cNvSpPr>
          <p:nvPr/>
        </p:nvSpPr>
        <p:spPr>
          <a:xfrm>
            <a:off x="5134377" y="2011122"/>
            <a:ext cx="6929867" cy="34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Необходимо внедрение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мультинациональных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рабочих процессов с использованием нескольких языков, а также множественным подчинением сотрудников</a:t>
            </a:r>
          </a:p>
        </p:txBody>
      </p:sp>
      <p:sp>
        <p:nvSpPr>
          <p:cNvPr id="19" name="Star: 5 Points 296">
            <a:extLst>
              <a:ext uri="{FF2B5EF4-FFF2-40B4-BE49-F238E27FC236}">
                <a16:creationId xmlns:a16="http://schemas.microsoft.com/office/drawing/2014/main" id="{90DC26F8-6DCA-5AB4-922B-96C6A3E6C14F}"/>
              </a:ext>
            </a:extLst>
          </p:cNvPr>
          <p:cNvSpPr/>
          <p:nvPr/>
        </p:nvSpPr>
        <p:spPr>
          <a:xfrm>
            <a:off x="5197093" y="4147730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0" name="Star: 5 Points 297">
            <a:extLst>
              <a:ext uri="{FF2B5EF4-FFF2-40B4-BE49-F238E27FC236}">
                <a16:creationId xmlns:a16="http://schemas.microsoft.com/office/drawing/2014/main" id="{AB0A360F-FF83-02B4-1789-45853A293878}"/>
              </a:ext>
            </a:extLst>
          </p:cNvPr>
          <p:cNvSpPr/>
          <p:nvPr/>
        </p:nvSpPr>
        <p:spPr>
          <a:xfrm>
            <a:off x="5197326" y="2762766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1" name="Star: 5 Points 299">
            <a:extLst>
              <a:ext uri="{FF2B5EF4-FFF2-40B4-BE49-F238E27FC236}">
                <a16:creationId xmlns:a16="http://schemas.microsoft.com/office/drawing/2014/main" id="{ADE28FF8-CFAA-45F1-B4B7-FA9D20F26EAA}"/>
              </a:ext>
            </a:extLst>
          </p:cNvPr>
          <p:cNvSpPr/>
          <p:nvPr/>
        </p:nvSpPr>
        <p:spPr>
          <a:xfrm>
            <a:off x="5197326" y="3455248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915D2-9C07-9B68-58ED-6479A4F6F153}"/>
              </a:ext>
            </a:extLst>
          </p:cNvPr>
          <p:cNvSpPr txBox="1"/>
          <p:nvPr/>
        </p:nvSpPr>
        <p:spPr>
          <a:xfrm>
            <a:off x="5630399" y="2784881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Мультинациональные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 трансграничные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рабочие процессы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A1A69-841E-9C59-C829-B4957FD862A7}"/>
              </a:ext>
            </a:extLst>
          </p:cNvPr>
          <p:cNvSpPr txBox="1"/>
          <p:nvPr/>
        </p:nvSpPr>
        <p:spPr>
          <a:xfrm>
            <a:off x="5630399" y="3497639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Множественное подчинение – в т.ч. </a:t>
            </a:r>
            <a:r>
              <a:rPr lang="ru-RU" sz="1600" b="1" dirty="0">
                <a:latin typeface="Montserrat" pitchFamily="2" charset="-52"/>
              </a:rPr>
              <a:t>п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дисциплинарному и организационному векторам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153B5-1228-4790-57B6-CCD2965AE81F}"/>
              </a:ext>
            </a:extLst>
          </p:cNvPr>
          <p:cNvSpPr txBox="1"/>
          <p:nvPr/>
        </p:nvSpPr>
        <p:spPr>
          <a:xfrm>
            <a:off x="5639074" y="4213929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Требования к распределению процессов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по центрам учета </a:t>
            </a:r>
          </a:p>
        </p:txBody>
      </p:sp>
      <p:sp>
        <p:nvSpPr>
          <p:cNvPr id="61" name="Star: 5 Points 160">
            <a:extLst>
              <a:ext uri="{FF2B5EF4-FFF2-40B4-BE49-F238E27FC236}">
                <a16:creationId xmlns:a16="http://schemas.microsoft.com/office/drawing/2014/main" id="{12A414C7-0FF4-6136-DDFB-3F486C381FF7}"/>
              </a:ext>
            </a:extLst>
          </p:cNvPr>
          <p:cNvSpPr/>
          <p:nvPr/>
        </p:nvSpPr>
        <p:spPr>
          <a:xfrm>
            <a:off x="5205346" y="5483391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BF3577-ED32-B520-DD5D-0D96F110B240}"/>
              </a:ext>
            </a:extLst>
          </p:cNvPr>
          <p:cNvSpPr txBox="1"/>
          <p:nvPr/>
        </p:nvSpPr>
        <p:spPr>
          <a:xfrm>
            <a:off x="5665564" y="5525783"/>
            <a:ext cx="1564230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lvl="0"/>
            <a:r>
              <a:rPr lang="ru-RU" sz="1600" b="1" dirty="0">
                <a:latin typeface="Montserrat" pitchFamily="2" charset="-52"/>
              </a:rPr>
              <a:t>Частичное управление процессами обработки </a:t>
            </a:r>
          </a:p>
          <a:p>
            <a:pPr lvl="0"/>
            <a:r>
              <a:rPr lang="ru-RU" sz="1600" b="1" dirty="0">
                <a:latin typeface="Montserrat" pitchFamily="2" charset="-52"/>
              </a:rPr>
              <a:t>документов пользователями 1С:</a:t>
            </a:r>
            <a:r>
              <a:rPr lang="en-US" sz="1600" b="1" dirty="0">
                <a:latin typeface="Montserrat" pitchFamily="2" charset="-52"/>
              </a:rPr>
              <a:t>ERP</a:t>
            </a:r>
            <a:r>
              <a:rPr lang="ru-RU" sz="1600" b="1" dirty="0">
                <a:latin typeface="Montserrat" pitchFamily="2" charset="-52"/>
              </a:rPr>
              <a:t>, </a:t>
            </a:r>
          </a:p>
          <a:p>
            <a:pPr lvl="0"/>
            <a:r>
              <a:rPr lang="ru-RU" sz="1600" b="1" dirty="0">
                <a:latin typeface="Montserrat" pitchFamily="2" charset="-52"/>
              </a:rPr>
              <a:t>не использующими 1С:Документооборот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3" name="Star: 5 Points 162">
            <a:extLst>
              <a:ext uri="{FF2B5EF4-FFF2-40B4-BE49-F238E27FC236}">
                <a16:creationId xmlns:a16="http://schemas.microsoft.com/office/drawing/2014/main" id="{306C079C-49C8-11ED-B727-FAE18880CE8E}"/>
              </a:ext>
            </a:extLst>
          </p:cNvPr>
          <p:cNvSpPr/>
          <p:nvPr/>
        </p:nvSpPr>
        <p:spPr>
          <a:xfrm>
            <a:off x="5205346" y="4814295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B9E267-95D3-57BD-2AA9-47A3F90C8C0B}"/>
              </a:ext>
            </a:extLst>
          </p:cNvPr>
          <p:cNvSpPr txBox="1"/>
          <p:nvPr/>
        </p:nvSpPr>
        <p:spPr>
          <a:xfrm>
            <a:off x="5639074" y="4839297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Имена пользователей в целевых системах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на разных языках</a:t>
            </a:r>
          </a:p>
        </p:txBody>
      </p:sp>
      <p:sp>
        <p:nvSpPr>
          <p:cNvPr id="65" name="AutoShape 12" descr="Аромамаркетинг: профессиональная ароматизация бизнеса в России от экспертов.">
            <a:extLst>
              <a:ext uri="{FF2B5EF4-FFF2-40B4-BE49-F238E27FC236}">
                <a16:creationId xmlns:a16="http://schemas.microsoft.com/office/drawing/2014/main" id="{D6DE0AA0-39B9-F578-3F0E-0CE235E8B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9644" y="41185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8" name="AutoShape 15" descr="Gazprombank (Газпромбанк) Logo Color Codes">
            <a:extLst>
              <a:ext uri="{FF2B5EF4-FFF2-40B4-BE49-F238E27FC236}">
                <a16:creationId xmlns:a16="http://schemas.microsoft.com/office/drawing/2014/main" id="{57E1B4D6-E2E7-69AA-6085-95CA27966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52044" y="4270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19" descr="VTB online launches card-to-card transfer service in over 100 countries">
            <a:extLst>
              <a:ext uri="{FF2B5EF4-FFF2-40B4-BE49-F238E27FC236}">
                <a16:creationId xmlns:a16="http://schemas.microsoft.com/office/drawing/2014/main" id="{C7942DB0-B749-3845-946E-2CA7674E7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546" y="35497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510748" y="234244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Клиент и границы проекта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Прямоугольник 224">
            <a:extLst>
              <a:ext uri="{FF2B5EF4-FFF2-40B4-BE49-F238E27FC236}">
                <a16:creationId xmlns:a16="http://schemas.microsoft.com/office/drawing/2014/main" id="{C4FC8AE9-47CC-46AB-9742-A1A99235F07B}"/>
              </a:ext>
            </a:extLst>
          </p:cNvPr>
          <p:cNvSpPr/>
          <p:nvPr/>
        </p:nvSpPr>
        <p:spPr>
          <a:xfrm>
            <a:off x="1576660" y="1924866"/>
            <a:ext cx="3168100" cy="4445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Группа компаний, крупный производитель в сфере электротехнических товаров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endParaRPr lang="ru-RU" sz="1400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r>
              <a:rPr lang="ru-RU" b="1" dirty="0">
                <a:solidFill>
                  <a:srgbClr val="FF7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юридическое лицо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Более </a:t>
            </a:r>
            <a:r>
              <a:rPr lang="ru-RU" b="1" dirty="0">
                <a:solidFill>
                  <a:srgbClr val="FF7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1500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 сотрудников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r>
              <a:rPr lang="ru-RU" b="1" dirty="0">
                <a:solidFill>
                  <a:srgbClr val="FF7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200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 пользователей СЭД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r>
              <a:rPr lang="ru-RU" b="1" dirty="0">
                <a:solidFill>
                  <a:srgbClr val="FF7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15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 критических бизнес-процессов для интеграции с СЭД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555555"/>
              </a:buClr>
              <a:buSzPct val="100000"/>
              <a:tabLst/>
              <a:defRPr/>
            </a:pPr>
            <a:r>
              <a:rPr lang="ru-RU" sz="1400" b="1" dirty="0">
                <a:solidFill>
                  <a:srgbClr val="FF7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Сроки проекта: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>
                <a:srgbClr val="555555"/>
              </a:buClr>
              <a:buSzPct val="100000"/>
              <a:tabLst/>
              <a:defRPr/>
            </a:pP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Старт: октябрь 2023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buClr>
                <a:srgbClr val="555555"/>
              </a:buClr>
              <a:buSzPct val="100000"/>
              <a:tabLst/>
              <a:defRPr/>
            </a:pP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Сдача проекта: февраль 2024 г.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buClr>
                <a:srgbClr val="555555"/>
              </a:buClr>
              <a:buSzPct val="100000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Поддержка – по настоящее время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28" name="Group 105">
            <a:extLst>
              <a:ext uri="{FF2B5EF4-FFF2-40B4-BE49-F238E27FC236}">
                <a16:creationId xmlns:a16="http://schemas.microsoft.com/office/drawing/2014/main" id="{5C280F3F-8221-4EED-8865-5DA6D20D9259}"/>
              </a:ext>
            </a:extLst>
          </p:cNvPr>
          <p:cNvGrpSpPr/>
          <p:nvPr/>
        </p:nvGrpSpPr>
        <p:grpSpPr>
          <a:xfrm>
            <a:off x="498517" y="1929036"/>
            <a:ext cx="834983" cy="833729"/>
            <a:chOff x="4415243" y="2084008"/>
            <a:chExt cx="844724" cy="843182"/>
          </a:xfrm>
          <a:solidFill>
            <a:srgbClr val="F47920"/>
          </a:solidFill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E26989C6-4E60-4A43-A87C-00750790EA45}"/>
                </a:ext>
              </a:extLst>
            </p:cNvPr>
            <p:cNvSpPr/>
            <p:nvPr/>
          </p:nvSpPr>
          <p:spPr>
            <a:xfrm>
              <a:off x="4415243" y="2084008"/>
              <a:ext cx="844724" cy="843182"/>
            </a:xfrm>
            <a:custGeom>
              <a:avLst/>
              <a:gdLst>
                <a:gd name="connsiteX0" fmla="*/ 787746 w 844724"/>
                <a:gd name="connsiteY0" fmla="*/ 421693 h 843182"/>
                <a:gd name="connsiteX1" fmla="*/ 829230 w 844724"/>
                <a:gd name="connsiteY1" fmla="*/ 315736 h 843182"/>
                <a:gd name="connsiteX2" fmla="*/ 787695 w 844724"/>
                <a:gd name="connsiteY2" fmla="*/ 56917 h 843182"/>
                <a:gd name="connsiteX3" fmla="*/ 528370 w 844724"/>
                <a:gd name="connsiteY3" fmla="*/ 15463 h 843182"/>
                <a:gd name="connsiteX4" fmla="*/ 422205 w 844724"/>
                <a:gd name="connsiteY4" fmla="*/ 56865 h 843182"/>
                <a:gd name="connsiteX5" fmla="*/ 291424 w 844724"/>
                <a:gd name="connsiteY5" fmla="*/ 9313 h 843182"/>
                <a:gd name="connsiteX6" fmla="*/ 56921 w 844724"/>
                <a:gd name="connsiteY6" fmla="*/ 56917 h 843182"/>
                <a:gd name="connsiteX7" fmla="*/ 509 w 844724"/>
                <a:gd name="connsiteY7" fmla="*/ 193341 h 843182"/>
                <a:gd name="connsiteX8" fmla="*/ 29914 w 844724"/>
                <a:gd name="connsiteY8" fmla="*/ 360117 h 843182"/>
                <a:gd name="connsiteX9" fmla="*/ 0 w 844724"/>
                <a:gd name="connsiteY9" fmla="*/ 421590 h 843182"/>
                <a:gd name="connsiteX10" fmla="*/ 29914 w 844724"/>
                <a:gd name="connsiteY10" fmla="*/ 483064 h 843182"/>
                <a:gd name="connsiteX11" fmla="*/ 509 w 844724"/>
                <a:gd name="connsiteY11" fmla="*/ 649840 h 843182"/>
                <a:gd name="connsiteX12" fmla="*/ 56921 w 844724"/>
                <a:gd name="connsiteY12" fmla="*/ 786265 h 843182"/>
                <a:gd name="connsiteX13" fmla="*/ 210854 w 844724"/>
                <a:gd name="connsiteY13" fmla="*/ 843092 h 843182"/>
                <a:gd name="connsiteX14" fmla="*/ 250500 w 844724"/>
                <a:gd name="connsiteY14" fmla="*/ 840746 h 843182"/>
                <a:gd name="connsiteX15" fmla="*/ 422289 w 844724"/>
                <a:gd name="connsiteY15" fmla="*/ 786354 h 843182"/>
                <a:gd name="connsiteX16" fmla="*/ 528370 w 844724"/>
                <a:gd name="connsiteY16" fmla="*/ 827717 h 843182"/>
                <a:gd name="connsiteX17" fmla="*/ 633781 w 844724"/>
                <a:gd name="connsiteY17" fmla="*/ 843183 h 843182"/>
                <a:gd name="connsiteX18" fmla="*/ 787695 w 844724"/>
                <a:gd name="connsiteY18" fmla="*/ 786265 h 843182"/>
                <a:gd name="connsiteX19" fmla="*/ 835392 w 844724"/>
                <a:gd name="connsiteY19" fmla="*/ 552212 h 843182"/>
                <a:gd name="connsiteX20" fmla="*/ 787746 w 844724"/>
                <a:gd name="connsiteY20" fmla="*/ 421693 h 843182"/>
                <a:gd name="connsiteX21" fmla="*/ 534984 w 844724"/>
                <a:gd name="connsiteY21" fmla="*/ 39310 h 843182"/>
                <a:gd name="connsiteX22" fmla="*/ 770163 w 844724"/>
                <a:gd name="connsiteY22" fmla="*/ 74415 h 843182"/>
                <a:gd name="connsiteX23" fmla="*/ 805336 w 844724"/>
                <a:gd name="connsiteY23" fmla="*/ 309136 h 843182"/>
                <a:gd name="connsiteX24" fmla="*/ 773367 w 844724"/>
                <a:gd name="connsiteY24" fmla="*/ 394604 h 843182"/>
                <a:gd name="connsiteX25" fmla="*/ 685732 w 844724"/>
                <a:gd name="connsiteY25" fmla="*/ 268607 h 843182"/>
                <a:gd name="connsiteX26" fmla="*/ 702466 w 844724"/>
                <a:gd name="connsiteY26" fmla="*/ 220334 h 843182"/>
                <a:gd name="connsiteX27" fmla="*/ 685958 w 844724"/>
                <a:gd name="connsiteY27" fmla="*/ 172261 h 843182"/>
                <a:gd name="connsiteX28" fmla="*/ 666388 w 844724"/>
                <a:gd name="connsiteY28" fmla="*/ 187448 h 843182"/>
                <a:gd name="connsiteX29" fmla="*/ 677675 w 844724"/>
                <a:gd name="connsiteY29" fmla="*/ 220334 h 843182"/>
                <a:gd name="connsiteX30" fmla="*/ 623959 w 844724"/>
                <a:gd name="connsiteY30" fmla="*/ 273947 h 843182"/>
                <a:gd name="connsiteX31" fmla="*/ 570241 w 844724"/>
                <a:gd name="connsiteY31" fmla="*/ 220334 h 843182"/>
                <a:gd name="connsiteX32" fmla="*/ 623959 w 844724"/>
                <a:gd name="connsiteY32" fmla="*/ 166721 h 843182"/>
                <a:gd name="connsiteX33" fmla="*/ 651365 w 844724"/>
                <a:gd name="connsiteY33" fmla="*/ 174209 h 843182"/>
                <a:gd name="connsiteX34" fmla="*/ 664037 w 844724"/>
                <a:gd name="connsiteY34" fmla="*/ 152942 h 843182"/>
                <a:gd name="connsiteX35" fmla="*/ 623959 w 844724"/>
                <a:gd name="connsiteY35" fmla="*/ 141974 h 843182"/>
                <a:gd name="connsiteX36" fmla="*/ 575597 w 844724"/>
                <a:gd name="connsiteY36" fmla="*/ 158681 h 843182"/>
                <a:gd name="connsiteX37" fmla="*/ 449347 w 844724"/>
                <a:gd name="connsiteY37" fmla="*/ 71211 h 843182"/>
                <a:gd name="connsiteX38" fmla="*/ 534984 w 844724"/>
                <a:gd name="connsiteY38" fmla="*/ 39310 h 843182"/>
                <a:gd name="connsiteX39" fmla="*/ 74453 w 844724"/>
                <a:gd name="connsiteY39" fmla="*/ 74415 h 843182"/>
                <a:gd name="connsiteX40" fmla="*/ 395165 w 844724"/>
                <a:gd name="connsiteY40" fmla="*/ 71140 h 843182"/>
                <a:gd name="connsiteX41" fmla="*/ 211577 w 844724"/>
                <a:gd name="connsiteY41" fmla="*/ 211270 h 843182"/>
                <a:gd name="connsiteX42" fmla="*/ 100616 w 844724"/>
                <a:gd name="connsiteY42" fmla="*/ 346363 h 843182"/>
                <a:gd name="connsiteX43" fmla="*/ 78514 w 844724"/>
                <a:gd name="connsiteY43" fmla="*/ 343230 h 843182"/>
                <a:gd name="connsiteX44" fmla="*/ 51797 w 844724"/>
                <a:gd name="connsiteY44" fmla="*/ 347907 h 843182"/>
                <a:gd name="connsiteX45" fmla="*/ 74453 w 844724"/>
                <a:gd name="connsiteY45" fmla="*/ 74415 h 843182"/>
                <a:gd name="connsiteX46" fmla="*/ 211499 w 844724"/>
                <a:gd name="connsiteY46" fmla="*/ 818261 h 843182"/>
                <a:gd name="connsiteX47" fmla="*/ 74446 w 844724"/>
                <a:gd name="connsiteY47" fmla="*/ 768765 h 843182"/>
                <a:gd name="connsiteX48" fmla="*/ 51797 w 844724"/>
                <a:gd name="connsiteY48" fmla="*/ 495274 h 843182"/>
                <a:gd name="connsiteX49" fmla="*/ 78514 w 844724"/>
                <a:gd name="connsiteY49" fmla="*/ 499951 h 843182"/>
                <a:gd name="connsiteX50" fmla="*/ 100590 w 844724"/>
                <a:gd name="connsiteY50" fmla="*/ 496772 h 843182"/>
                <a:gd name="connsiteX51" fmla="*/ 211577 w 844724"/>
                <a:gd name="connsiteY51" fmla="*/ 631911 h 843182"/>
                <a:gd name="connsiteX52" fmla="*/ 395107 w 844724"/>
                <a:gd name="connsiteY52" fmla="*/ 772008 h 843182"/>
                <a:gd name="connsiteX53" fmla="*/ 211499 w 844724"/>
                <a:gd name="connsiteY53" fmla="*/ 818261 h 843182"/>
                <a:gd name="connsiteX54" fmla="*/ 422238 w 844724"/>
                <a:gd name="connsiteY54" fmla="*/ 758543 h 843182"/>
                <a:gd name="connsiteX55" fmla="*/ 229109 w 844724"/>
                <a:gd name="connsiteY55" fmla="*/ 614413 h 843182"/>
                <a:gd name="connsiteX56" fmla="*/ 123175 w 844724"/>
                <a:gd name="connsiteY56" fmla="*/ 485985 h 843182"/>
                <a:gd name="connsiteX57" fmla="*/ 157021 w 844724"/>
                <a:gd name="connsiteY57" fmla="*/ 421597 h 843182"/>
                <a:gd name="connsiteX58" fmla="*/ 156718 w 844724"/>
                <a:gd name="connsiteY58" fmla="*/ 414618 h 843182"/>
                <a:gd name="connsiteX59" fmla="*/ 132018 w 844724"/>
                <a:gd name="connsiteY59" fmla="*/ 416798 h 843182"/>
                <a:gd name="connsiteX60" fmla="*/ 132231 w 844724"/>
                <a:gd name="connsiteY60" fmla="*/ 421590 h 843182"/>
                <a:gd name="connsiteX61" fmla="*/ 78514 w 844724"/>
                <a:gd name="connsiteY61" fmla="*/ 475203 h 843182"/>
                <a:gd name="connsiteX62" fmla="*/ 24796 w 844724"/>
                <a:gd name="connsiteY62" fmla="*/ 421590 h 843182"/>
                <a:gd name="connsiteX63" fmla="*/ 78514 w 844724"/>
                <a:gd name="connsiteY63" fmla="*/ 367977 h 843182"/>
                <a:gd name="connsiteX64" fmla="*/ 126565 w 844724"/>
                <a:gd name="connsiteY64" fmla="*/ 397589 h 843182"/>
                <a:gd name="connsiteX65" fmla="*/ 148725 w 844724"/>
                <a:gd name="connsiteY65" fmla="*/ 386498 h 843182"/>
                <a:gd name="connsiteX66" fmla="*/ 123227 w 844724"/>
                <a:gd name="connsiteY66" fmla="*/ 357107 h 843182"/>
                <a:gd name="connsiteX67" fmla="*/ 229109 w 844724"/>
                <a:gd name="connsiteY67" fmla="*/ 228768 h 843182"/>
                <a:gd name="connsiteX68" fmla="*/ 422295 w 844724"/>
                <a:gd name="connsiteY68" fmla="*/ 84605 h 843182"/>
                <a:gd name="connsiteX69" fmla="*/ 558697 w 844724"/>
                <a:gd name="connsiteY69" fmla="*/ 176828 h 843182"/>
                <a:gd name="connsiteX70" fmla="*/ 545445 w 844724"/>
                <a:gd name="connsiteY70" fmla="*/ 220334 h 843182"/>
                <a:gd name="connsiteX71" fmla="*/ 623959 w 844724"/>
                <a:gd name="connsiteY71" fmla="*/ 298688 h 843182"/>
                <a:gd name="connsiteX72" fmla="*/ 667550 w 844724"/>
                <a:gd name="connsiteY72" fmla="*/ 285462 h 843182"/>
                <a:gd name="connsiteX73" fmla="*/ 759947 w 844724"/>
                <a:gd name="connsiteY73" fmla="*/ 421597 h 843182"/>
                <a:gd name="connsiteX74" fmla="*/ 615509 w 844724"/>
                <a:gd name="connsiteY74" fmla="*/ 614413 h 843182"/>
                <a:gd name="connsiteX75" fmla="*/ 595256 w 844724"/>
                <a:gd name="connsiteY75" fmla="*/ 633963 h 843182"/>
                <a:gd name="connsiteX76" fmla="*/ 544620 w 844724"/>
                <a:gd name="connsiteY76" fmla="*/ 615423 h 843182"/>
                <a:gd name="connsiteX77" fmla="*/ 496451 w 844724"/>
                <a:gd name="connsiteY77" fmla="*/ 631898 h 843182"/>
                <a:gd name="connsiteX78" fmla="*/ 511676 w 844724"/>
                <a:gd name="connsiteY78" fmla="*/ 651428 h 843182"/>
                <a:gd name="connsiteX79" fmla="*/ 544620 w 844724"/>
                <a:gd name="connsiteY79" fmla="*/ 640165 h 843182"/>
                <a:gd name="connsiteX80" fmla="*/ 598336 w 844724"/>
                <a:gd name="connsiteY80" fmla="*/ 693776 h 843182"/>
                <a:gd name="connsiteX81" fmla="*/ 544620 w 844724"/>
                <a:gd name="connsiteY81" fmla="*/ 747389 h 843182"/>
                <a:gd name="connsiteX82" fmla="*/ 490902 w 844724"/>
                <a:gd name="connsiteY82" fmla="*/ 693776 h 843182"/>
                <a:gd name="connsiteX83" fmla="*/ 498405 w 844724"/>
                <a:gd name="connsiteY83" fmla="*/ 666430 h 843182"/>
                <a:gd name="connsiteX84" fmla="*/ 477096 w 844724"/>
                <a:gd name="connsiteY84" fmla="*/ 653776 h 843182"/>
                <a:gd name="connsiteX85" fmla="*/ 466106 w 844724"/>
                <a:gd name="connsiteY85" fmla="*/ 693776 h 843182"/>
                <a:gd name="connsiteX86" fmla="*/ 474195 w 844724"/>
                <a:gd name="connsiteY86" fmla="*/ 728367 h 843182"/>
                <a:gd name="connsiteX87" fmla="*/ 422238 w 844724"/>
                <a:gd name="connsiteY87" fmla="*/ 758543 h 843182"/>
                <a:gd name="connsiteX88" fmla="*/ 770163 w 844724"/>
                <a:gd name="connsiteY88" fmla="*/ 768765 h 843182"/>
                <a:gd name="connsiteX89" fmla="*/ 534984 w 844724"/>
                <a:gd name="connsiteY89" fmla="*/ 803878 h 843182"/>
                <a:gd name="connsiteX90" fmla="*/ 449411 w 844724"/>
                <a:gd name="connsiteY90" fmla="*/ 771995 h 843182"/>
                <a:gd name="connsiteX91" fmla="*/ 488562 w 844724"/>
                <a:gd name="connsiteY91" fmla="*/ 748573 h 843182"/>
                <a:gd name="connsiteX92" fmla="*/ 544620 w 844724"/>
                <a:gd name="connsiteY92" fmla="*/ 772136 h 843182"/>
                <a:gd name="connsiteX93" fmla="*/ 623134 w 844724"/>
                <a:gd name="connsiteY93" fmla="*/ 693783 h 843182"/>
                <a:gd name="connsiteX94" fmla="*/ 611459 w 844724"/>
                <a:gd name="connsiteY94" fmla="*/ 652729 h 843182"/>
                <a:gd name="connsiteX95" fmla="*/ 633034 w 844724"/>
                <a:gd name="connsiteY95" fmla="*/ 631911 h 843182"/>
                <a:gd name="connsiteX96" fmla="*/ 773443 w 844724"/>
                <a:gd name="connsiteY96" fmla="*/ 448673 h 843182"/>
                <a:gd name="connsiteX97" fmla="*/ 770163 w 844724"/>
                <a:gd name="connsiteY97" fmla="*/ 768765 h 84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44724" h="843182">
                  <a:moveTo>
                    <a:pt x="787746" y="421693"/>
                  </a:moveTo>
                  <a:cubicBezTo>
                    <a:pt x="805524" y="386325"/>
                    <a:pt x="819516" y="350769"/>
                    <a:pt x="829230" y="315736"/>
                  </a:cubicBezTo>
                  <a:cubicBezTo>
                    <a:pt x="859686" y="205962"/>
                    <a:pt x="844937" y="114042"/>
                    <a:pt x="787695" y="56917"/>
                  </a:cubicBezTo>
                  <a:cubicBezTo>
                    <a:pt x="730459" y="-208"/>
                    <a:pt x="638357" y="-14933"/>
                    <a:pt x="528370" y="15463"/>
                  </a:cubicBezTo>
                  <a:cubicBezTo>
                    <a:pt x="493268" y="25157"/>
                    <a:pt x="457643" y="39130"/>
                    <a:pt x="422205" y="56865"/>
                  </a:cubicBezTo>
                  <a:cubicBezTo>
                    <a:pt x="378116" y="34781"/>
                    <a:pt x="333966" y="18621"/>
                    <a:pt x="291424" y="9313"/>
                  </a:cubicBezTo>
                  <a:cubicBezTo>
                    <a:pt x="192613" y="-12302"/>
                    <a:pt x="109330" y="4604"/>
                    <a:pt x="56921" y="56917"/>
                  </a:cubicBezTo>
                  <a:cubicBezTo>
                    <a:pt x="23281" y="90491"/>
                    <a:pt x="3771" y="137664"/>
                    <a:pt x="509" y="193341"/>
                  </a:cubicBezTo>
                  <a:cubicBezTo>
                    <a:pt x="-2424" y="243428"/>
                    <a:pt x="7748" y="300908"/>
                    <a:pt x="29914" y="360117"/>
                  </a:cubicBezTo>
                  <a:cubicBezTo>
                    <a:pt x="11712" y="374482"/>
                    <a:pt x="0" y="396688"/>
                    <a:pt x="0" y="421590"/>
                  </a:cubicBezTo>
                  <a:cubicBezTo>
                    <a:pt x="0" y="446492"/>
                    <a:pt x="11712" y="468698"/>
                    <a:pt x="29914" y="483064"/>
                  </a:cubicBezTo>
                  <a:cubicBezTo>
                    <a:pt x="7748" y="542273"/>
                    <a:pt x="-2424" y="599759"/>
                    <a:pt x="509" y="649840"/>
                  </a:cubicBezTo>
                  <a:cubicBezTo>
                    <a:pt x="3777" y="705517"/>
                    <a:pt x="23281" y="752690"/>
                    <a:pt x="56921" y="786265"/>
                  </a:cubicBezTo>
                  <a:cubicBezTo>
                    <a:pt x="94486" y="823762"/>
                    <a:pt x="147191" y="843092"/>
                    <a:pt x="210854" y="843092"/>
                  </a:cubicBezTo>
                  <a:cubicBezTo>
                    <a:pt x="223635" y="843092"/>
                    <a:pt x="236862" y="842315"/>
                    <a:pt x="250500" y="840746"/>
                  </a:cubicBezTo>
                  <a:cubicBezTo>
                    <a:pt x="305089" y="834460"/>
                    <a:pt x="363414" y="815901"/>
                    <a:pt x="422289" y="786354"/>
                  </a:cubicBezTo>
                  <a:cubicBezTo>
                    <a:pt x="457701" y="804077"/>
                    <a:pt x="493300" y="818031"/>
                    <a:pt x="528370" y="827717"/>
                  </a:cubicBezTo>
                  <a:cubicBezTo>
                    <a:pt x="565800" y="838063"/>
                    <a:pt x="601160" y="843183"/>
                    <a:pt x="633781" y="843183"/>
                  </a:cubicBezTo>
                  <a:cubicBezTo>
                    <a:pt x="697005" y="843183"/>
                    <a:pt x="749936" y="823948"/>
                    <a:pt x="787695" y="786265"/>
                  </a:cubicBezTo>
                  <a:cubicBezTo>
                    <a:pt x="840111" y="733958"/>
                    <a:pt x="857049" y="650836"/>
                    <a:pt x="835392" y="552212"/>
                  </a:cubicBezTo>
                  <a:cubicBezTo>
                    <a:pt x="826066" y="509761"/>
                    <a:pt x="809873" y="465695"/>
                    <a:pt x="787746" y="421693"/>
                  </a:cubicBezTo>
                  <a:close/>
                  <a:moveTo>
                    <a:pt x="534984" y="39310"/>
                  </a:moveTo>
                  <a:cubicBezTo>
                    <a:pt x="635993" y="11397"/>
                    <a:pt x="719514" y="23864"/>
                    <a:pt x="770163" y="74415"/>
                  </a:cubicBezTo>
                  <a:cubicBezTo>
                    <a:pt x="820812" y="124965"/>
                    <a:pt x="833304" y="208324"/>
                    <a:pt x="805336" y="309136"/>
                  </a:cubicBezTo>
                  <a:cubicBezTo>
                    <a:pt x="797505" y="337376"/>
                    <a:pt x="786748" y="366003"/>
                    <a:pt x="773367" y="394604"/>
                  </a:cubicBezTo>
                  <a:cubicBezTo>
                    <a:pt x="749389" y="351690"/>
                    <a:pt x="719900" y="309167"/>
                    <a:pt x="685732" y="268607"/>
                  </a:cubicBezTo>
                  <a:cubicBezTo>
                    <a:pt x="696200" y="255292"/>
                    <a:pt x="702466" y="238534"/>
                    <a:pt x="702466" y="220334"/>
                  </a:cubicBezTo>
                  <a:cubicBezTo>
                    <a:pt x="702466" y="202739"/>
                    <a:pt x="696761" y="186118"/>
                    <a:pt x="685958" y="172261"/>
                  </a:cubicBezTo>
                  <a:lnTo>
                    <a:pt x="666388" y="187448"/>
                  </a:lnTo>
                  <a:cubicBezTo>
                    <a:pt x="673776" y="196924"/>
                    <a:pt x="677675" y="208298"/>
                    <a:pt x="677675" y="220334"/>
                  </a:cubicBezTo>
                  <a:cubicBezTo>
                    <a:pt x="677675" y="249900"/>
                    <a:pt x="653576" y="273947"/>
                    <a:pt x="623959" y="273947"/>
                  </a:cubicBezTo>
                  <a:cubicBezTo>
                    <a:pt x="594340" y="273947"/>
                    <a:pt x="570241" y="249900"/>
                    <a:pt x="570241" y="220334"/>
                  </a:cubicBezTo>
                  <a:cubicBezTo>
                    <a:pt x="570241" y="190769"/>
                    <a:pt x="594340" y="166721"/>
                    <a:pt x="623959" y="166721"/>
                  </a:cubicBezTo>
                  <a:cubicBezTo>
                    <a:pt x="633626" y="166721"/>
                    <a:pt x="643108" y="169308"/>
                    <a:pt x="651365" y="174209"/>
                  </a:cubicBezTo>
                  <a:lnTo>
                    <a:pt x="664037" y="152942"/>
                  </a:lnTo>
                  <a:cubicBezTo>
                    <a:pt x="651945" y="145769"/>
                    <a:pt x="638086" y="141974"/>
                    <a:pt x="623959" y="141974"/>
                  </a:cubicBezTo>
                  <a:cubicBezTo>
                    <a:pt x="605724" y="141974"/>
                    <a:pt x="588933" y="148233"/>
                    <a:pt x="575597" y="158681"/>
                  </a:cubicBezTo>
                  <a:cubicBezTo>
                    <a:pt x="534951" y="124579"/>
                    <a:pt x="492346" y="95148"/>
                    <a:pt x="449347" y="71211"/>
                  </a:cubicBezTo>
                  <a:cubicBezTo>
                    <a:pt x="478005" y="57863"/>
                    <a:pt x="506687" y="47126"/>
                    <a:pt x="534984" y="39310"/>
                  </a:cubicBezTo>
                  <a:close/>
                  <a:moveTo>
                    <a:pt x="74453" y="74415"/>
                  </a:moveTo>
                  <a:cubicBezTo>
                    <a:pt x="141481" y="7518"/>
                    <a:pt x="264386" y="10014"/>
                    <a:pt x="395165" y="71140"/>
                  </a:cubicBezTo>
                  <a:cubicBezTo>
                    <a:pt x="331322" y="106676"/>
                    <a:pt x="268704" y="154261"/>
                    <a:pt x="211577" y="211270"/>
                  </a:cubicBezTo>
                  <a:cubicBezTo>
                    <a:pt x="169216" y="253548"/>
                    <a:pt x="131935" y="298958"/>
                    <a:pt x="100616" y="346363"/>
                  </a:cubicBezTo>
                  <a:cubicBezTo>
                    <a:pt x="93558" y="344317"/>
                    <a:pt x="86132" y="343230"/>
                    <a:pt x="78514" y="343230"/>
                  </a:cubicBezTo>
                  <a:cubicBezTo>
                    <a:pt x="69135" y="343230"/>
                    <a:pt x="60144" y="344890"/>
                    <a:pt x="51797" y="347907"/>
                  </a:cubicBezTo>
                  <a:cubicBezTo>
                    <a:pt x="8843" y="231065"/>
                    <a:pt x="16887" y="131861"/>
                    <a:pt x="74453" y="74415"/>
                  </a:cubicBezTo>
                  <a:close/>
                  <a:moveTo>
                    <a:pt x="211499" y="818261"/>
                  </a:moveTo>
                  <a:cubicBezTo>
                    <a:pt x="155416" y="818261"/>
                    <a:pt x="107738" y="801985"/>
                    <a:pt x="74446" y="768765"/>
                  </a:cubicBezTo>
                  <a:cubicBezTo>
                    <a:pt x="16887" y="711320"/>
                    <a:pt x="8837" y="612122"/>
                    <a:pt x="51797" y="495274"/>
                  </a:cubicBezTo>
                  <a:cubicBezTo>
                    <a:pt x="60144" y="498297"/>
                    <a:pt x="69135" y="499951"/>
                    <a:pt x="78514" y="499951"/>
                  </a:cubicBezTo>
                  <a:cubicBezTo>
                    <a:pt x="86177" y="499951"/>
                    <a:pt x="93577" y="498824"/>
                    <a:pt x="100590" y="496772"/>
                  </a:cubicBezTo>
                  <a:cubicBezTo>
                    <a:pt x="131909" y="544196"/>
                    <a:pt x="169203" y="589620"/>
                    <a:pt x="211577" y="631911"/>
                  </a:cubicBezTo>
                  <a:cubicBezTo>
                    <a:pt x="268684" y="688900"/>
                    <a:pt x="331284" y="736472"/>
                    <a:pt x="395107" y="772008"/>
                  </a:cubicBezTo>
                  <a:cubicBezTo>
                    <a:pt x="329550" y="802629"/>
                    <a:pt x="266479" y="818268"/>
                    <a:pt x="211499" y="818261"/>
                  </a:cubicBezTo>
                  <a:close/>
                  <a:moveTo>
                    <a:pt x="422238" y="758543"/>
                  </a:moveTo>
                  <a:cubicBezTo>
                    <a:pt x="355275" y="723439"/>
                    <a:pt x="289148" y="674330"/>
                    <a:pt x="229109" y="614413"/>
                  </a:cubicBezTo>
                  <a:cubicBezTo>
                    <a:pt x="188765" y="574143"/>
                    <a:pt x="153179" y="530990"/>
                    <a:pt x="123175" y="485985"/>
                  </a:cubicBezTo>
                  <a:cubicBezTo>
                    <a:pt x="143607" y="471826"/>
                    <a:pt x="157021" y="448250"/>
                    <a:pt x="157021" y="421597"/>
                  </a:cubicBezTo>
                  <a:cubicBezTo>
                    <a:pt x="157021" y="419275"/>
                    <a:pt x="156924" y="416927"/>
                    <a:pt x="156718" y="414618"/>
                  </a:cubicBezTo>
                  <a:lnTo>
                    <a:pt x="132018" y="416798"/>
                  </a:lnTo>
                  <a:cubicBezTo>
                    <a:pt x="132160" y="418381"/>
                    <a:pt x="132231" y="419988"/>
                    <a:pt x="132231" y="421590"/>
                  </a:cubicBezTo>
                  <a:cubicBezTo>
                    <a:pt x="132231" y="451156"/>
                    <a:pt x="108131" y="475203"/>
                    <a:pt x="78514" y="475203"/>
                  </a:cubicBezTo>
                  <a:cubicBezTo>
                    <a:pt x="48896" y="475203"/>
                    <a:pt x="24796" y="451156"/>
                    <a:pt x="24796" y="421590"/>
                  </a:cubicBezTo>
                  <a:cubicBezTo>
                    <a:pt x="24796" y="392025"/>
                    <a:pt x="48896" y="367977"/>
                    <a:pt x="78514" y="367977"/>
                  </a:cubicBezTo>
                  <a:cubicBezTo>
                    <a:pt x="98972" y="367977"/>
                    <a:pt x="117387" y="379326"/>
                    <a:pt x="126565" y="397589"/>
                  </a:cubicBezTo>
                  <a:lnTo>
                    <a:pt x="148725" y="386498"/>
                  </a:lnTo>
                  <a:cubicBezTo>
                    <a:pt x="142666" y="374436"/>
                    <a:pt x="133836" y="364447"/>
                    <a:pt x="123227" y="357107"/>
                  </a:cubicBezTo>
                  <a:cubicBezTo>
                    <a:pt x="153224" y="312139"/>
                    <a:pt x="188791" y="269007"/>
                    <a:pt x="229109" y="228768"/>
                  </a:cubicBezTo>
                  <a:cubicBezTo>
                    <a:pt x="289161" y="168833"/>
                    <a:pt x="355313" y="119709"/>
                    <a:pt x="422295" y="84605"/>
                  </a:cubicBezTo>
                  <a:cubicBezTo>
                    <a:pt x="467885" y="108555"/>
                    <a:pt x="514010" y="139433"/>
                    <a:pt x="558697" y="176828"/>
                  </a:cubicBezTo>
                  <a:cubicBezTo>
                    <a:pt x="550331" y="189283"/>
                    <a:pt x="545445" y="204245"/>
                    <a:pt x="545445" y="220334"/>
                  </a:cubicBezTo>
                  <a:cubicBezTo>
                    <a:pt x="545445" y="263538"/>
                    <a:pt x="580669" y="298688"/>
                    <a:pt x="623959" y="298688"/>
                  </a:cubicBezTo>
                  <a:cubicBezTo>
                    <a:pt x="640078" y="298688"/>
                    <a:pt x="655071" y="293812"/>
                    <a:pt x="667550" y="285462"/>
                  </a:cubicBezTo>
                  <a:cubicBezTo>
                    <a:pt x="705018" y="330062"/>
                    <a:pt x="735950" y="376103"/>
                    <a:pt x="759947" y="421597"/>
                  </a:cubicBezTo>
                  <a:cubicBezTo>
                    <a:pt x="724773" y="488449"/>
                    <a:pt x="675555" y="554471"/>
                    <a:pt x="615509" y="614413"/>
                  </a:cubicBezTo>
                  <a:cubicBezTo>
                    <a:pt x="608902" y="621000"/>
                    <a:pt x="602113" y="627548"/>
                    <a:pt x="595256" y="633963"/>
                  </a:cubicBezTo>
                  <a:cubicBezTo>
                    <a:pt x="581572" y="622408"/>
                    <a:pt x="563904" y="615423"/>
                    <a:pt x="544620" y="615423"/>
                  </a:cubicBezTo>
                  <a:cubicBezTo>
                    <a:pt x="526991" y="615423"/>
                    <a:pt x="510335" y="621122"/>
                    <a:pt x="496451" y="631898"/>
                  </a:cubicBezTo>
                  <a:lnTo>
                    <a:pt x="511676" y="651428"/>
                  </a:lnTo>
                  <a:cubicBezTo>
                    <a:pt x="521164" y="644063"/>
                    <a:pt x="532560" y="640171"/>
                    <a:pt x="544620" y="640165"/>
                  </a:cubicBezTo>
                  <a:cubicBezTo>
                    <a:pt x="574237" y="640165"/>
                    <a:pt x="598336" y="664217"/>
                    <a:pt x="598336" y="693776"/>
                  </a:cubicBezTo>
                  <a:cubicBezTo>
                    <a:pt x="598336" y="723342"/>
                    <a:pt x="574237" y="747389"/>
                    <a:pt x="544620" y="747389"/>
                  </a:cubicBezTo>
                  <a:cubicBezTo>
                    <a:pt x="515001" y="747389"/>
                    <a:pt x="490902" y="723342"/>
                    <a:pt x="490902" y="693776"/>
                  </a:cubicBezTo>
                  <a:cubicBezTo>
                    <a:pt x="490902" y="684127"/>
                    <a:pt x="493493" y="674671"/>
                    <a:pt x="498405" y="666430"/>
                  </a:cubicBezTo>
                  <a:lnTo>
                    <a:pt x="477096" y="653776"/>
                  </a:lnTo>
                  <a:cubicBezTo>
                    <a:pt x="469908" y="665844"/>
                    <a:pt x="466106" y="679676"/>
                    <a:pt x="466106" y="693776"/>
                  </a:cubicBezTo>
                  <a:cubicBezTo>
                    <a:pt x="466106" y="706192"/>
                    <a:pt x="469025" y="717926"/>
                    <a:pt x="474195" y="728367"/>
                  </a:cubicBezTo>
                  <a:cubicBezTo>
                    <a:pt x="456825" y="739432"/>
                    <a:pt x="439473" y="749492"/>
                    <a:pt x="422238" y="758543"/>
                  </a:cubicBezTo>
                  <a:close/>
                  <a:moveTo>
                    <a:pt x="770163" y="768765"/>
                  </a:moveTo>
                  <a:cubicBezTo>
                    <a:pt x="719514" y="819323"/>
                    <a:pt x="635993" y="831783"/>
                    <a:pt x="534984" y="803878"/>
                  </a:cubicBezTo>
                  <a:cubicBezTo>
                    <a:pt x="506706" y="796062"/>
                    <a:pt x="478050" y="785337"/>
                    <a:pt x="449411" y="771995"/>
                  </a:cubicBezTo>
                  <a:cubicBezTo>
                    <a:pt x="462470" y="764714"/>
                    <a:pt x="475535" y="756896"/>
                    <a:pt x="488562" y="748573"/>
                  </a:cubicBezTo>
                  <a:cubicBezTo>
                    <a:pt x="502825" y="763098"/>
                    <a:pt x="522679" y="772136"/>
                    <a:pt x="544620" y="772136"/>
                  </a:cubicBezTo>
                  <a:cubicBezTo>
                    <a:pt x="587908" y="772136"/>
                    <a:pt x="623134" y="736988"/>
                    <a:pt x="623134" y="693783"/>
                  </a:cubicBezTo>
                  <a:cubicBezTo>
                    <a:pt x="623134" y="678737"/>
                    <a:pt x="618853" y="664680"/>
                    <a:pt x="611459" y="652729"/>
                  </a:cubicBezTo>
                  <a:cubicBezTo>
                    <a:pt x="618769" y="645902"/>
                    <a:pt x="626001" y="638930"/>
                    <a:pt x="633034" y="631911"/>
                  </a:cubicBezTo>
                  <a:cubicBezTo>
                    <a:pt x="690161" y="574889"/>
                    <a:pt x="737831" y="512393"/>
                    <a:pt x="773443" y="448673"/>
                  </a:cubicBezTo>
                  <a:cubicBezTo>
                    <a:pt x="834690" y="579205"/>
                    <a:pt x="837190" y="701869"/>
                    <a:pt x="770163" y="768765"/>
                  </a:cubicBez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id="{F60D75E1-7673-452C-88BA-5E21BFA93800}"/>
                </a:ext>
              </a:extLst>
            </p:cNvPr>
            <p:cNvSpPr/>
            <p:nvPr/>
          </p:nvSpPr>
          <p:spPr>
            <a:xfrm>
              <a:off x="4809447" y="2508956"/>
              <a:ext cx="231403" cy="149232"/>
            </a:xfrm>
            <a:custGeom>
              <a:avLst/>
              <a:gdLst>
                <a:gd name="connsiteX0" fmla="*/ 231404 w 231403"/>
                <a:gd name="connsiteY0" fmla="*/ 124492 h 149232"/>
                <a:gd name="connsiteX1" fmla="*/ 205788 w 231403"/>
                <a:gd name="connsiteY1" fmla="*/ 124492 h 149232"/>
                <a:gd name="connsiteX2" fmla="*/ 205788 w 231403"/>
                <a:gd name="connsiteY2" fmla="*/ 62149 h 149232"/>
                <a:gd name="connsiteX3" fmla="*/ 160631 w 231403"/>
                <a:gd name="connsiteY3" fmla="*/ 2605 h 149232"/>
                <a:gd name="connsiteX4" fmla="*/ 151362 w 231403"/>
                <a:gd name="connsiteY4" fmla="*/ 0 h 149232"/>
                <a:gd name="connsiteX5" fmla="*/ 144633 w 231403"/>
                <a:gd name="connsiteY5" fmla="*/ 23815 h 149232"/>
                <a:gd name="connsiteX6" fmla="*/ 153902 w 231403"/>
                <a:gd name="connsiteY6" fmla="*/ 26427 h 149232"/>
                <a:gd name="connsiteX7" fmla="*/ 180993 w 231403"/>
                <a:gd name="connsiteY7" fmla="*/ 62149 h 149232"/>
                <a:gd name="connsiteX8" fmla="*/ 180993 w 231403"/>
                <a:gd name="connsiteY8" fmla="*/ 124492 h 149232"/>
                <a:gd name="connsiteX9" fmla="*/ 136363 w 231403"/>
                <a:gd name="connsiteY9" fmla="*/ 124492 h 149232"/>
                <a:gd name="connsiteX10" fmla="*/ 136363 w 231403"/>
                <a:gd name="connsiteY10" fmla="*/ 90674 h 149232"/>
                <a:gd name="connsiteX11" fmla="*/ 111574 w 231403"/>
                <a:gd name="connsiteY11" fmla="*/ 90674 h 149232"/>
                <a:gd name="connsiteX12" fmla="*/ 111574 w 231403"/>
                <a:gd name="connsiteY12" fmla="*/ 124492 h 149232"/>
                <a:gd name="connsiteX13" fmla="*/ 0 w 231403"/>
                <a:gd name="connsiteY13" fmla="*/ 124492 h 149232"/>
                <a:gd name="connsiteX14" fmla="*/ 0 w 231403"/>
                <a:gd name="connsiteY14" fmla="*/ 149232 h 149232"/>
                <a:gd name="connsiteX15" fmla="*/ 231404 w 231403"/>
                <a:gd name="connsiteY15" fmla="*/ 149232 h 14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1403" h="149232">
                  <a:moveTo>
                    <a:pt x="231404" y="124492"/>
                  </a:moveTo>
                  <a:lnTo>
                    <a:pt x="205788" y="124492"/>
                  </a:lnTo>
                  <a:lnTo>
                    <a:pt x="205788" y="62149"/>
                  </a:lnTo>
                  <a:cubicBezTo>
                    <a:pt x="205788" y="34577"/>
                    <a:pt x="187218" y="10094"/>
                    <a:pt x="160631" y="2605"/>
                  </a:cubicBezTo>
                  <a:lnTo>
                    <a:pt x="151362" y="0"/>
                  </a:lnTo>
                  <a:lnTo>
                    <a:pt x="144633" y="23815"/>
                  </a:lnTo>
                  <a:lnTo>
                    <a:pt x="153902" y="26427"/>
                  </a:lnTo>
                  <a:cubicBezTo>
                    <a:pt x="169848" y="30916"/>
                    <a:pt x="180993" y="45603"/>
                    <a:pt x="180993" y="62149"/>
                  </a:cubicBezTo>
                  <a:lnTo>
                    <a:pt x="180993" y="124492"/>
                  </a:lnTo>
                  <a:lnTo>
                    <a:pt x="136363" y="124492"/>
                  </a:lnTo>
                  <a:lnTo>
                    <a:pt x="136363" y="90674"/>
                  </a:lnTo>
                  <a:lnTo>
                    <a:pt x="111574" y="90674"/>
                  </a:lnTo>
                  <a:lnTo>
                    <a:pt x="111574" y="124492"/>
                  </a:lnTo>
                  <a:lnTo>
                    <a:pt x="0" y="124492"/>
                  </a:lnTo>
                  <a:lnTo>
                    <a:pt x="0" y="149232"/>
                  </a:lnTo>
                  <a:lnTo>
                    <a:pt x="231404" y="149232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97">
              <a:extLst>
                <a:ext uri="{FF2B5EF4-FFF2-40B4-BE49-F238E27FC236}">
                  <a16:creationId xmlns:a16="http://schemas.microsoft.com/office/drawing/2014/main" id="{1AA195E5-716B-49A9-8A24-34F5F07ABB6B}"/>
                </a:ext>
              </a:extLst>
            </p:cNvPr>
            <p:cNvSpPr/>
            <p:nvPr/>
          </p:nvSpPr>
          <p:spPr>
            <a:xfrm>
              <a:off x="4634251" y="2260623"/>
              <a:ext cx="302703" cy="397565"/>
            </a:xfrm>
            <a:custGeom>
              <a:avLst/>
              <a:gdLst>
                <a:gd name="connsiteX0" fmla="*/ 244299 w 302703"/>
                <a:gd name="connsiteY0" fmla="*/ 250887 h 397565"/>
                <a:gd name="connsiteX1" fmla="*/ 295968 w 302703"/>
                <a:gd name="connsiteY1" fmla="*/ 265439 h 397565"/>
                <a:gd name="connsiteX2" fmla="*/ 302703 w 302703"/>
                <a:gd name="connsiteY2" fmla="*/ 241617 h 397565"/>
                <a:gd name="connsiteX3" fmla="*/ 252060 w 302703"/>
                <a:gd name="connsiteY3" fmla="*/ 227362 h 397565"/>
                <a:gd name="connsiteX4" fmla="*/ 252060 w 302703"/>
                <a:gd name="connsiteY4" fmla="*/ 194502 h 397565"/>
                <a:gd name="connsiteX5" fmla="*/ 290075 w 302703"/>
                <a:gd name="connsiteY5" fmla="*/ 122902 h 397565"/>
                <a:gd name="connsiteX6" fmla="*/ 290075 w 302703"/>
                <a:gd name="connsiteY6" fmla="*/ 86608 h 397565"/>
                <a:gd name="connsiteX7" fmla="*/ 203300 w 302703"/>
                <a:gd name="connsiteY7" fmla="*/ 0 h 397565"/>
                <a:gd name="connsiteX8" fmla="*/ 116523 w 302703"/>
                <a:gd name="connsiteY8" fmla="*/ 86608 h 397565"/>
                <a:gd name="connsiteX9" fmla="*/ 116523 w 302703"/>
                <a:gd name="connsiteY9" fmla="*/ 122902 h 397565"/>
                <a:gd name="connsiteX10" fmla="*/ 154539 w 302703"/>
                <a:gd name="connsiteY10" fmla="*/ 194502 h 397565"/>
                <a:gd name="connsiteX11" fmla="*/ 154539 w 302703"/>
                <a:gd name="connsiteY11" fmla="*/ 227362 h 397565"/>
                <a:gd name="connsiteX12" fmla="*/ 70771 w 302703"/>
                <a:gd name="connsiteY12" fmla="*/ 250938 h 397565"/>
                <a:gd name="connsiteX13" fmla="*/ 25614 w 302703"/>
                <a:gd name="connsiteY13" fmla="*/ 310481 h 397565"/>
                <a:gd name="connsiteX14" fmla="*/ 25614 w 302703"/>
                <a:gd name="connsiteY14" fmla="*/ 372824 h 397565"/>
                <a:gd name="connsiteX15" fmla="*/ 0 w 302703"/>
                <a:gd name="connsiteY15" fmla="*/ 372824 h 397565"/>
                <a:gd name="connsiteX16" fmla="*/ 0 w 302703"/>
                <a:gd name="connsiteY16" fmla="*/ 397565 h 397565"/>
                <a:gd name="connsiteX17" fmla="*/ 150407 w 302703"/>
                <a:gd name="connsiteY17" fmla="*/ 397565 h 397565"/>
                <a:gd name="connsiteX18" fmla="*/ 150407 w 302703"/>
                <a:gd name="connsiteY18" fmla="*/ 372824 h 397565"/>
                <a:gd name="connsiteX19" fmla="*/ 119830 w 302703"/>
                <a:gd name="connsiteY19" fmla="*/ 372824 h 397565"/>
                <a:gd name="connsiteX20" fmla="*/ 119830 w 302703"/>
                <a:gd name="connsiteY20" fmla="*/ 339006 h 397565"/>
                <a:gd name="connsiteX21" fmla="*/ 95039 w 302703"/>
                <a:gd name="connsiteY21" fmla="*/ 339006 h 397565"/>
                <a:gd name="connsiteX22" fmla="*/ 95039 w 302703"/>
                <a:gd name="connsiteY22" fmla="*/ 372824 h 397565"/>
                <a:gd name="connsiteX23" fmla="*/ 50410 w 302703"/>
                <a:gd name="connsiteY23" fmla="*/ 372824 h 397565"/>
                <a:gd name="connsiteX24" fmla="*/ 50410 w 302703"/>
                <a:gd name="connsiteY24" fmla="*/ 310481 h 397565"/>
                <a:gd name="connsiteX25" fmla="*/ 77500 w 302703"/>
                <a:gd name="connsiteY25" fmla="*/ 274760 h 397565"/>
                <a:gd name="connsiteX26" fmla="*/ 162299 w 302703"/>
                <a:gd name="connsiteY26" fmla="*/ 250894 h 397565"/>
                <a:gd name="connsiteX27" fmla="*/ 203300 w 302703"/>
                <a:gd name="connsiteY27" fmla="*/ 268899 h 397565"/>
                <a:gd name="connsiteX28" fmla="*/ 244299 w 302703"/>
                <a:gd name="connsiteY28" fmla="*/ 250887 h 397565"/>
                <a:gd name="connsiteX29" fmla="*/ 203300 w 302703"/>
                <a:gd name="connsiteY29" fmla="*/ 24747 h 397565"/>
                <a:gd name="connsiteX30" fmla="*/ 265280 w 302703"/>
                <a:gd name="connsiteY30" fmla="*/ 86614 h 397565"/>
                <a:gd name="connsiteX31" fmla="*/ 265280 w 302703"/>
                <a:gd name="connsiteY31" fmla="*/ 100393 h 397565"/>
                <a:gd name="connsiteX32" fmla="*/ 239220 w 302703"/>
                <a:gd name="connsiteY32" fmla="*/ 65989 h 397565"/>
                <a:gd name="connsiteX33" fmla="*/ 144869 w 302703"/>
                <a:gd name="connsiteY33" fmla="*/ 65989 h 397565"/>
                <a:gd name="connsiteX34" fmla="*/ 203300 w 302703"/>
                <a:gd name="connsiteY34" fmla="*/ 24747 h 397565"/>
                <a:gd name="connsiteX35" fmla="*/ 141318 w 302703"/>
                <a:gd name="connsiteY35" fmla="*/ 122902 h 397565"/>
                <a:gd name="connsiteX36" fmla="*/ 141318 w 302703"/>
                <a:gd name="connsiteY36" fmla="*/ 90738 h 397565"/>
                <a:gd name="connsiteX37" fmla="*/ 226884 w 302703"/>
                <a:gd name="connsiteY37" fmla="*/ 90738 h 397565"/>
                <a:gd name="connsiteX38" fmla="*/ 263224 w 302703"/>
                <a:gd name="connsiteY38" fmla="*/ 138702 h 397565"/>
                <a:gd name="connsiteX39" fmla="*/ 203300 w 302703"/>
                <a:gd name="connsiteY39" fmla="*/ 184763 h 397565"/>
                <a:gd name="connsiteX40" fmla="*/ 141318 w 302703"/>
                <a:gd name="connsiteY40" fmla="*/ 122902 h 397565"/>
                <a:gd name="connsiteX41" fmla="*/ 179334 w 302703"/>
                <a:gd name="connsiteY41" fmla="*/ 232732 h 397565"/>
                <a:gd name="connsiteX42" fmla="*/ 179334 w 302703"/>
                <a:gd name="connsiteY42" fmla="*/ 206119 h 397565"/>
                <a:gd name="connsiteX43" fmla="*/ 203300 w 302703"/>
                <a:gd name="connsiteY43" fmla="*/ 209510 h 397565"/>
                <a:gd name="connsiteX44" fmla="*/ 227264 w 302703"/>
                <a:gd name="connsiteY44" fmla="*/ 206119 h 397565"/>
                <a:gd name="connsiteX45" fmla="*/ 227264 w 302703"/>
                <a:gd name="connsiteY45" fmla="*/ 232732 h 397565"/>
                <a:gd name="connsiteX46" fmla="*/ 203300 w 302703"/>
                <a:gd name="connsiteY46" fmla="*/ 244151 h 397565"/>
                <a:gd name="connsiteX47" fmla="*/ 179334 w 302703"/>
                <a:gd name="connsiteY47" fmla="*/ 232732 h 39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703" h="397565">
                  <a:moveTo>
                    <a:pt x="244299" y="250887"/>
                  </a:moveTo>
                  <a:lnTo>
                    <a:pt x="295968" y="265439"/>
                  </a:lnTo>
                  <a:lnTo>
                    <a:pt x="302703" y="241617"/>
                  </a:lnTo>
                  <a:lnTo>
                    <a:pt x="252060" y="227362"/>
                  </a:lnTo>
                  <a:lnTo>
                    <a:pt x="252060" y="194502"/>
                  </a:lnTo>
                  <a:cubicBezTo>
                    <a:pt x="274987" y="178895"/>
                    <a:pt x="290075" y="152630"/>
                    <a:pt x="290075" y="122902"/>
                  </a:cubicBezTo>
                  <a:lnTo>
                    <a:pt x="290075" y="86608"/>
                  </a:lnTo>
                  <a:cubicBezTo>
                    <a:pt x="290075" y="38856"/>
                    <a:pt x="251152" y="0"/>
                    <a:pt x="203300" y="0"/>
                  </a:cubicBezTo>
                  <a:cubicBezTo>
                    <a:pt x="155455" y="0"/>
                    <a:pt x="116523" y="38856"/>
                    <a:pt x="116523" y="86608"/>
                  </a:cubicBezTo>
                  <a:lnTo>
                    <a:pt x="116523" y="122902"/>
                  </a:lnTo>
                  <a:cubicBezTo>
                    <a:pt x="116523" y="152630"/>
                    <a:pt x="131611" y="178895"/>
                    <a:pt x="154539" y="194502"/>
                  </a:cubicBezTo>
                  <a:lnTo>
                    <a:pt x="154539" y="227362"/>
                  </a:lnTo>
                  <a:lnTo>
                    <a:pt x="70771" y="250938"/>
                  </a:lnTo>
                  <a:cubicBezTo>
                    <a:pt x="44184" y="258426"/>
                    <a:pt x="25614" y="282910"/>
                    <a:pt x="25614" y="310481"/>
                  </a:cubicBezTo>
                  <a:lnTo>
                    <a:pt x="25614" y="372824"/>
                  </a:lnTo>
                  <a:lnTo>
                    <a:pt x="0" y="372824"/>
                  </a:lnTo>
                  <a:lnTo>
                    <a:pt x="0" y="397565"/>
                  </a:lnTo>
                  <a:lnTo>
                    <a:pt x="150407" y="397565"/>
                  </a:lnTo>
                  <a:lnTo>
                    <a:pt x="150407" y="372824"/>
                  </a:lnTo>
                  <a:lnTo>
                    <a:pt x="119830" y="372824"/>
                  </a:lnTo>
                  <a:lnTo>
                    <a:pt x="119830" y="339006"/>
                  </a:lnTo>
                  <a:lnTo>
                    <a:pt x="95039" y="339006"/>
                  </a:lnTo>
                  <a:lnTo>
                    <a:pt x="95039" y="372824"/>
                  </a:lnTo>
                  <a:lnTo>
                    <a:pt x="50410" y="372824"/>
                  </a:lnTo>
                  <a:lnTo>
                    <a:pt x="50410" y="310481"/>
                  </a:lnTo>
                  <a:cubicBezTo>
                    <a:pt x="50410" y="293936"/>
                    <a:pt x="61554" y="279249"/>
                    <a:pt x="77500" y="274760"/>
                  </a:cubicBezTo>
                  <a:lnTo>
                    <a:pt x="162299" y="250894"/>
                  </a:lnTo>
                  <a:cubicBezTo>
                    <a:pt x="172741" y="262293"/>
                    <a:pt x="187489" y="268899"/>
                    <a:pt x="203300" y="268899"/>
                  </a:cubicBezTo>
                  <a:cubicBezTo>
                    <a:pt x="219111" y="268899"/>
                    <a:pt x="233864" y="262287"/>
                    <a:pt x="244299" y="250887"/>
                  </a:cubicBezTo>
                  <a:close/>
                  <a:moveTo>
                    <a:pt x="203300" y="24747"/>
                  </a:moveTo>
                  <a:cubicBezTo>
                    <a:pt x="237475" y="24747"/>
                    <a:pt x="265280" y="52500"/>
                    <a:pt x="265280" y="86614"/>
                  </a:cubicBezTo>
                  <a:lnTo>
                    <a:pt x="265280" y="100393"/>
                  </a:lnTo>
                  <a:lnTo>
                    <a:pt x="239220" y="65989"/>
                  </a:lnTo>
                  <a:lnTo>
                    <a:pt x="144869" y="65989"/>
                  </a:lnTo>
                  <a:cubicBezTo>
                    <a:pt x="153397" y="41988"/>
                    <a:pt x="176363" y="24747"/>
                    <a:pt x="203300" y="24747"/>
                  </a:cubicBezTo>
                  <a:close/>
                  <a:moveTo>
                    <a:pt x="141318" y="122902"/>
                  </a:moveTo>
                  <a:lnTo>
                    <a:pt x="141318" y="90738"/>
                  </a:lnTo>
                  <a:lnTo>
                    <a:pt x="226884" y="90738"/>
                  </a:lnTo>
                  <a:lnTo>
                    <a:pt x="263224" y="138702"/>
                  </a:lnTo>
                  <a:cubicBezTo>
                    <a:pt x="256204" y="165187"/>
                    <a:pt x="232001" y="184763"/>
                    <a:pt x="203300" y="184763"/>
                  </a:cubicBezTo>
                  <a:cubicBezTo>
                    <a:pt x="169125" y="184763"/>
                    <a:pt x="141318" y="157010"/>
                    <a:pt x="141318" y="122902"/>
                  </a:cubicBezTo>
                  <a:close/>
                  <a:moveTo>
                    <a:pt x="179334" y="232732"/>
                  </a:moveTo>
                  <a:lnTo>
                    <a:pt x="179334" y="206119"/>
                  </a:lnTo>
                  <a:cubicBezTo>
                    <a:pt x="186946" y="208313"/>
                    <a:pt x="194985" y="209510"/>
                    <a:pt x="203300" y="209510"/>
                  </a:cubicBezTo>
                  <a:cubicBezTo>
                    <a:pt x="211615" y="209510"/>
                    <a:pt x="219646" y="208313"/>
                    <a:pt x="227264" y="206119"/>
                  </a:cubicBezTo>
                  <a:lnTo>
                    <a:pt x="227264" y="232732"/>
                  </a:lnTo>
                  <a:cubicBezTo>
                    <a:pt x="221438" y="239932"/>
                    <a:pt x="212710" y="244151"/>
                    <a:pt x="203300" y="244151"/>
                  </a:cubicBezTo>
                  <a:cubicBezTo>
                    <a:pt x="193888" y="244151"/>
                    <a:pt x="185156" y="239932"/>
                    <a:pt x="179334" y="232732"/>
                  </a:cubicBez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4FB3BA44-D885-4999-BD5C-5BCBD523B928}"/>
                </a:ext>
              </a:extLst>
            </p:cNvPr>
            <p:cNvSpPr/>
            <p:nvPr/>
          </p:nvSpPr>
          <p:spPr>
            <a:xfrm>
              <a:off x="4868102" y="2536173"/>
              <a:ext cx="41651" cy="33645"/>
            </a:xfrm>
            <a:custGeom>
              <a:avLst/>
              <a:gdLst>
                <a:gd name="connsiteX0" fmla="*/ 34922 w 41651"/>
                <a:gd name="connsiteY0" fmla="*/ 33645 h 33645"/>
                <a:gd name="connsiteX1" fmla="*/ 0 w 41651"/>
                <a:gd name="connsiteY1" fmla="*/ 23815 h 33645"/>
                <a:gd name="connsiteX2" fmla="*/ 6736 w 41651"/>
                <a:gd name="connsiteY2" fmla="*/ 0 h 33645"/>
                <a:gd name="connsiteX3" fmla="*/ 41651 w 41651"/>
                <a:gd name="connsiteY3" fmla="*/ 9830 h 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1" h="33645">
                  <a:moveTo>
                    <a:pt x="34922" y="33645"/>
                  </a:moveTo>
                  <a:lnTo>
                    <a:pt x="0" y="23815"/>
                  </a:lnTo>
                  <a:lnTo>
                    <a:pt x="6736" y="0"/>
                  </a:lnTo>
                  <a:lnTo>
                    <a:pt x="41651" y="9830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485CA3A4-5995-45D6-ABA4-2BBDB647473D}"/>
                </a:ext>
              </a:extLst>
            </p:cNvPr>
            <p:cNvSpPr/>
            <p:nvPr/>
          </p:nvSpPr>
          <p:spPr>
            <a:xfrm>
              <a:off x="4926855" y="2552675"/>
              <a:ext cx="30597" cy="30530"/>
            </a:xfrm>
            <a:custGeom>
              <a:avLst/>
              <a:gdLst>
                <a:gd name="connsiteX0" fmla="*/ 30597 w 30597"/>
                <a:gd name="connsiteY0" fmla="*/ 6716 h 30530"/>
                <a:gd name="connsiteX1" fmla="*/ 23862 w 30597"/>
                <a:gd name="connsiteY1" fmla="*/ 30531 h 30530"/>
                <a:gd name="connsiteX2" fmla="*/ 0 w 30597"/>
                <a:gd name="connsiteY2" fmla="*/ 23815 h 30530"/>
                <a:gd name="connsiteX3" fmla="*/ 6736 w 30597"/>
                <a:gd name="connsiteY3" fmla="*/ 0 h 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97" h="30530">
                  <a:moveTo>
                    <a:pt x="30597" y="6716"/>
                  </a:moveTo>
                  <a:lnTo>
                    <a:pt x="23862" y="30531"/>
                  </a:lnTo>
                  <a:lnTo>
                    <a:pt x="0" y="23815"/>
                  </a:lnTo>
                  <a:lnTo>
                    <a:pt x="6736" y="0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4B1029CA-2566-4E94-8D04-5D2C81BDE81A}"/>
                </a:ext>
              </a:extLst>
            </p:cNvPr>
            <p:cNvSpPr/>
            <p:nvPr/>
          </p:nvSpPr>
          <p:spPr>
            <a:xfrm>
              <a:off x="5026806" y="2291971"/>
              <a:ext cx="24788" cy="24748"/>
            </a:xfrm>
            <a:custGeom>
              <a:avLst/>
              <a:gdLst>
                <a:gd name="connsiteX0" fmla="*/ 0 w 24788"/>
                <a:gd name="connsiteY0" fmla="*/ 0 h 24748"/>
                <a:gd name="connsiteX1" fmla="*/ 24789 w 24788"/>
                <a:gd name="connsiteY1" fmla="*/ 0 h 24748"/>
                <a:gd name="connsiteX2" fmla="*/ 24789 w 24788"/>
                <a:gd name="connsiteY2" fmla="*/ 24749 h 24748"/>
                <a:gd name="connsiteX3" fmla="*/ 0 w 24788"/>
                <a:gd name="connsiteY3" fmla="*/ 24749 h 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88" h="24748">
                  <a:moveTo>
                    <a:pt x="0" y="0"/>
                  </a:moveTo>
                  <a:lnTo>
                    <a:pt x="24789" y="0"/>
                  </a:lnTo>
                  <a:lnTo>
                    <a:pt x="24789" y="24749"/>
                  </a:lnTo>
                  <a:lnTo>
                    <a:pt x="0" y="24749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A9584ADF-D4AE-4EED-878C-7CED597C8E5A}"/>
                </a:ext>
              </a:extLst>
            </p:cNvPr>
            <p:cNvSpPr/>
            <p:nvPr/>
          </p:nvSpPr>
          <p:spPr>
            <a:xfrm>
              <a:off x="4947467" y="2765421"/>
              <a:ext cx="24788" cy="24740"/>
            </a:xfrm>
            <a:custGeom>
              <a:avLst/>
              <a:gdLst>
                <a:gd name="connsiteX0" fmla="*/ 0 w 24788"/>
                <a:gd name="connsiteY0" fmla="*/ 0 h 24740"/>
                <a:gd name="connsiteX1" fmla="*/ 24789 w 24788"/>
                <a:gd name="connsiteY1" fmla="*/ 0 h 24740"/>
                <a:gd name="connsiteX2" fmla="*/ 24789 w 24788"/>
                <a:gd name="connsiteY2" fmla="*/ 24741 h 24740"/>
                <a:gd name="connsiteX3" fmla="*/ 0 w 24788"/>
                <a:gd name="connsiteY3" fmla="*/ 24741 h 2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88" h="24740">
                  <a:moveTo>
                    <a:pt x="0" y="0"/>
                  </a:moveTo>
                  <a:lnTo>
                    <a:pt x="24789" y="0"/>
                  </a:lnTo>
                  <a:lnTo>
                    <a:pt x="24789" y="24741"/>
                  </a:lnTo>
                  <a:lnTo>
                    <a:pt x="0" y="24741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690AFE56-1FC0-4D41-9A0F-C57B7857ADF8}"/>
                </a:ext>
              </a:extLst>
            </p:cNvPr>
            <p:cNvSpPr/>
            <p:nvPr/>
          </p:nvSpPr>
          <p:spPr>
            <a:xfrm>
              <a:off x="4481355" y="2493227"/>
              <a:ext cx="24796" cy="24742"/>
            </a:xfrm>
            <a:custGeom>
              <a:avLst/>
              <a:gdLst>
                <a:gd name="connsiteX0" fmla="*/ 0 w 24796"/>
                <a:gd name="connsiteY0" fmla="*/ 0 h 24742"/>
                <a:gd name="connsiteX1" fmla="*/ 24796 w 24796"/>
                <a:gd name="connsiteY1" fmla="*/ 0 h 24742"/>
                <a:gd name="connsiteX2" fmla="*/ 24796 w 24796"/>
                <a:gd name="connsiteY2" fmla="*/ 24742 h 24742"/>
                <a:gd name="connsiteX3" fmla="*/ 0 w 24796"/>
                <a:gd name="connsiteY3" fmla="*/ 24742 h 2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6" h="24742">
                  <a:moveTo>
                    <a:pt x="0" y="0"/>
                  </a:moveTo>
                  <a:lnTo>
                    <a:pt x="24796" y="0"/>
                  </a:lnTo>
                  <a:lnTo>
                    <a:pt x="24796" y="24742"/>
                  </a:lnTo>
                  <a:lnTo>
                    <a:pt x="0" y="24742"/>
                  </a:lnTo>
                  <a:close/>
                </a:path>
              </a:pathLst>
            </a:custGeom>
            <a:grpFill/>
            <a:ln w="1640" cap="flat">
              <a:solidFill>
                <a:srgbClr val="F479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2021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: пятиугольник 129">
            <a:extLst>
              <a:ext uri="{FF2B5EF4-FFF2-40B4-BE49-F238E27FC236}">
                <a16:creationId xmlns:a16="http://schemas.microsoft.com/office/drawing/2014/main" id="{ABA47C04-8C25-4257-AABD-85D97FAD1A5D}"/>
              </a:ext>
            </a:extLst>
          </p:cNvPr>
          <p:cNvSpPr/>
          <p:nvPr/>
        </p:nvSpPr>
        <p:spPr>
          <a:xfrm>
            <a:off x="2223328" y="4947995"/>
            <a:ext cx="2506932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FEF614-5F1F-73F6-0150-395310D0A8F3}"/>
              </a:ext>
            </a:extLst>
          </p:cNvPr>
          <p:cNvSpPr txBox="1">
            <a:spLocks/>
          </p:cNvSpPr>
          <p:nvPr/>
        </p:nvSpPr>
        <p:spPr>
          <a:xfrm>
            <a:off x="5136330" y="2176809"/>
            <a:ext cx="6069573" cy="34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Бесшовная интеграция ряда документов казначейства, складской логистики,  закупок</a:t>
            </a: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 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продаж:</a:t>
            </a:r>
          </a:p>
        </p:txBody>
      </p:sp>
      <p:sp>
        <p:nvSpPr>
          <p:cNvPr id="19" name="Star: 5 Points 296">
            <a:extLst>
              <a:ext uri="{FF2B5EF4-FFF2-40B4-BE49-F238E27FC236}">
                <a16:creationId xmlns:a16="http://schemas.microsoft.com/office/drawing/2014/main" id="{90DC26F8-6DCA-5AB4-922B-96C6A3E6C14F}"/>
              </a:ext>
            </a:extLst>
          </p:cNvPr>
          <p:cNvSpPr/>
          <p:nvPr/>
        </p:nvSpPr>
        <p:spPr>
          <a:xfrm>
            <a:off x="5218823" y="4228727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0" name="Star: 5 Points 297">
            <a:extLst>
              <a:ext uri="{FF2B5EF4-FFF2-40B4-BE49-F238E27FC236}">
                <a16:creationId xmlns:a16="http://schemas.microsoft.com/office/drawing/2014/main" id="{AB0A360F-FF83-02B4-1789-45853A293878}"/>
              </a:ext>
            </a:extLst>
          </p:cNvPr>
          <p:cNvSpPr/>
          <p:nvPr/>
        </p:nvSpPr>
        <p:spPr>
          <a:xfrm>
            <a:off x="5199397" y="3172780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1" name="Star: 5 Points 299">
            <a:extLst>
              <a:ext uri="{FF2B5EF4-FFF2-40B4-BE49-F238E27FC236}">
                <a16:creationId xmlns:a16="http://schemas.microsoft.com/office/drawing/2014/main" id="{ADE28FF8-CFAA-45F1-B4B7-FA9D20F26EAA}"/>
              </a:ext>
            </a:extLst>
          </p:cNvPr>
          <p:cNvSpPr/>
          <p:nvPr/>
        </p:nvSpPr>
        <p:spPr>
          <a:xfrm>
            <a:off x="5199397" y="3703225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915D2-9C07-9B68-58ED-6479A4F6F153}"/>
              </a:ext>
            </a:extLst>
          </p:cNvPr>
          <p:cNvSpPr txBox="1"/>
          <p:nvPr/>
        </p:nvSpPr>
        <p:spPr>
          <a:xfrm>
            <a:off x="5759348" y="3240907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Заявки на расходование денежных средств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A1A69-841E-9C59-C829-B4957FD862A7}"/>
              </a:ext>
            </a:extLst>
          </p:cNvPr>
          <p:cNvSpPr txBox="1"/>
          <p:nvPr/>
        </p:nvSpPr>
        <p:spPr>
          <a:xfrm>
            <a:off x="5759348" y="3761107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Заказы на перемещение и утилизацию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153B5-1228-4790-57B6-CCD2965AE81F}"/>
              </a:ext>
            </a:extLst>
          </p:cNvPr>
          <p:cNvSpPr txBox="1"/>
          <p:nvPr/>
        </p:nvSpPr>
        <p:spPr>
          <a:xfrm>
            <a:off x="5759347" y="4283823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Заказы поставщику</a:t>
            </a:r>
          </a:p>
        </p:txBody>
      </p:sp>
      <p:sp>
        <p:nvSpPr>
          <p:cNvPr id="61" name="Star: 5 Points 160">
            <a:extLst>
              <a:ext uri="{FF2B5EF4-FFF2-40B4-BE49-F238E27FC236}">
                <a16:creationId xmlns:a16="http://schemas.microsoft.com/office/drawing/2014/main" id="{12A414C7-0FF4-6136-DDFB-3F486C381FF7}"/>
              </a:ext>
            </a:extLst>
          </p:cNvPr>
          <p:cNvSpPr/>
          <p:nvPr/>
        </p:nvSpPr>
        <p:spPr>
          <a:xfrm>
            <a:off x="5227615" y="5325997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BF3577-ED32-B520-DD5D-0D96F110B240}"/>
              </a:ext>
            </a:extLst>
          </p:cNvPr>
          <p:cNvSpPr txBox="1"/>
          <p:nvPr/>
        </p:nvSpPr>
        <p:spPr>
          <a:xfrm>
            <a:off x="5756309" y="5368388"/>
            <a:ext cx="1564230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lvl="0"/>
            <a:r>
              <a:rPr lang="ru-RU" sz="1600" b="1" dirty="0">
                <a:latin typeface="Montserrat" pitchFamily="2" charset="-52"/>
              </a:rPr>
              <a:t>Заказы клиента, замена по гарантии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3" name="Star: 5 Points 162">
            <a:extLst>
              <a:ext uri="{FF2B5EF4-FFF2-40B4-BE49-F238E27FC236}">
                <a16:creationId xmlns:a16="http://schemas.microsoft.com/office/drawing/2014/main" id="{306C079C-49C8-11ED-B727-FAE18880CE8E}"/>
              </a:ext>
            </a:extLst>
          </p:cNvPr>
          <p:cNvSpPr/>
          <p:nvPr/>
        </p:nvSpPr>
        <p:spPr>
          <a:xfrm>
            <a:off x="5227615" y="4752794"/>
            <a:ext cx="315490" cy="315490"/>
          </a:xfrm>
          <a:prstGeom prst="star5">
            <a:avLst/>
          </a:prstGeom>
          <a:solidFill>
            <a:srgbClr val="FF70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B9E267-95D3-57BD-2AA9-47A3F90C8C0B}"/>
              </a:ext>
            </a:extLst>
          </p:cNvPr>
          <p:cNvSpPr txBox="1"/>
          <p:nvPr/>
        </p:nvSpPr>
        <p:spPr>
          <a:xfrm>
            <a:off x="5759347" y="4804023"/>
            <a:ext cx="3259751" cy="230707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</a:rPr>
              <a:t>Рекламации: корректировка, акты, заявки на возврат</a:t>
            </a:r>
          </a:p>
        </p:txBody>
      </p:sp>
      <p:sp>
        <p:nvSpPr>
          <p:cNvPr id="65" name="AutoShape 12" descr="Аромамаркетинг: профессиональная ароматизация бизнеса в России от экспертов.">
            <a:extLst>
              <a:ext uri="{FF2B5EF4-FFF2-40B4-BE49-F238E27FC236}">
                <a16:creationId xmlns:a16="http://schemas.microsoft.com/office/drawing/2014/main" id="{D6DE0AA0-39B9-F578-3F0E-0CE235E8B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6193" y="42399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68" name="AutoShape 15" descr="Gazprombank (Газпромбанк) Logo Color Codes">
            <a:extLst>
              <a:ext uri="{FF2B5EF4-FFF2-40B4-BE49-F238E27FC236}">
                <a16:creationId xmlns:a16="http://schemas.microsoft.com/office/drawing/2014/main" id="{57E1B4D6-E2E7-69AA-6085-95CA27966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8593" y="43923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19" descr="VTB online launches card-to-card transfer service in over 100 countries">
            <a:extLst>
              <a:ext uri="{FF2B5EF4-FFF2-40B4-BE49-F238E27FC236}">
                <a16:creationId xmlns:a16="http://schemas.microsoft.com/office/drawing/2014/main" id="{C7942DB0-B749-3845-946E-2CA7674E7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41095" y="38293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510748" y="234244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marL="0" indent="0"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500" b="1" kern="1200" cap="none" baseline="0">
                <a:solidFill>
                  <a:schemeClr val="tx1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Цели и задачи проекта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Стрелка: пятиугольник 130">
            <a:extLst>
              <a:ext uri="{FF2B5EF4-FFF2-40B4-BE49-F238E27FC236}">
                <a16:creationId xmlns:a16="http://schemas.microsoft.com/office/drawing/2014/main" id="{C6F659AF-34A2-4167-AB38-EB50D4729A20}"/>
              </a:ext>
            </a:extLst>
          </p:cNvPr>
          <p:cNvSpPr/>
          <p:nvPr/>
        </p:nvSpPr>
        <p:spPr>
          <a:xfrm>
            <a:off x="2223327" y="3413965"/>
            <a:ext cx="2506933" cy="1411462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Стрелка: пятиугольник 132">
            <a:extLst>
              <a:ext uri="{FF2B5EF4-FFF2-40B4-BE49-F238E27FC236}">
                <a16:creationId xmlns:a16="http://schemas.microsoft.com/office/drawing/2014/main" id="{D02C1A6B-5A8D-46F6-AEE1-F05BF86AE647}"/>
              </a:ext>
            </a:extLst>
          </p:cNvPr>
          <p:cNvSpPr/>
          <p:nvPr/>
        </p:nvSpPr>
        <p:spPr>
          <a:xfrm>
            <a:off x="2223328" y="1754560"/>
            <a:ext cx="2506934" cy="1531840"/>
          </a:xfrm>
          <a:prstGeom prst="homePlate">
            <a:avLst>
              <a:gd name="adj" fmla="val 20503"/>
            </a:avLst>
          </a:prstGeom>
          <a:noFill/>
          <a:ln w="28575">
            <a:solidFill>
              <a:srgbClr val="F4792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EFDDAA-FBA1-46C8-A3F2-40B63EF99393}"/>
              </a:ext>
            </a:extLst>
          </p:cNvPr>
          <p:cNvSpPr txBox="1"/>
          <p:nvPr/>
        </p:nvSpPr>
        <p:spPr>
          <a:xfrm>
            <a:off x="2429687" y="3524834"/>
            <a:ext cx="2038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Реализация критических процессов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Согласование в 1С:Документооборот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E786">
                  <a:lumMod val="7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889E3F-B130-4AAB-A8E3-67151ECEC9C6}"/>
              </a:ext>
            </a:extLst>
          </p:cNvPr>
          <p:cNvSpPr txBox="1"/>
          <p:nvPr/>
        </p:nvSpPr>
        <p:spPr>
          <a:xfrm>
            <a:off x="2408143" y="1979356"/>
            <a:ext cx="1988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Осуществление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локализации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Переход с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SAP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на 1С: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ERP + 1C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32" name="Group 54">
            <a:extLst>
              <a:ext uri="{FF2B5EF4-FFF2-40B4-BE49-F238E27FC236}">
                <a16:creationId xmlns:a16="http://schemas.microsoft.com/office/drawing/2014/main" id="{DA9592FB-D422-4F8A-8D3B-BD4992B299B1}"/>
              </a:ext>
            </a:extLst>
          </p:cNvPr>
          <p:cNvGrpSpPr/>
          <p:nvPr/>
        </p:nvGrpSpPr>
        <p:grpSpPr>
          <a:xfrm>
            <a:off x="2071762" y="1658487"/>
            <a:ext cx="333003" cy="3580286"/>
            <a:chOff x="287575" y="1535399"/>
            <a:chExt cx="404585" cy="3580286"/>
          </a:xfrm>
        </p:grpSpPr>
        <p:sp>
          <p:nvSpPr>
            <p:cNvPr id="33" name="Овал 40">
              <a:extLst>
                <a:ext uri="{FF2B5EF4-FFF2-40B4-BE49-F238E27FC236}">
                  <a16:creationId xmlns:a16="http://schemas.microsoft.com/office/drawing/2014/main" id="{4FC3050A-DA7E-4B72-9740-9BCD1667FC5E}"/>
                </a:ext>
              </a:extLst>
            </p:cNvPr>
            <p:cNvSpPr/>
            <p:nvPr/>
          </p:nvSpPr>
          <p:spPr>
            <a:xfrm>
              <a:off x="287575" y="1535399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Овал 143">
              <a:extLst>
                <a:ext uri="{FF2B5EF4-FFF2-40B4-BE49-F238E27FC236}">
                  <a16:creationId xmlns:a16="http://schemas.microsoft.com/office/drawing/2014/main" id="{947FBE62-F3F3-40A7-85F7-44F99A32999B}"/>
                </a:ext>
              </a:extLst>
            </p:cNvPr>
            <p:cNvSpPr/>
            <p:nvPr/>
          </p:nvSpPr>
          <p:spPr>
            <a:xfrm>
              <a:off x="287575" y="3216033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Овал 144">
              <a:extLst>
                <a:ext uri="{FF2B5EF4-FFF2-40B4-BE49-F238E27FC236}">
                  <a16:creationId xmlns:a16="http://schemas.microsoft.com/office/drawing/2014/main" id="{256FA088-5A33-4041-B142-268839DA0833}"/>
                </a:ext>
              </a:extLst>
            </p:cNvPr>
            <p:cNvSpPr/>
            <p:nvPr/>
          </p:nvSpPr>
          <p:spPr>
            <a:xfrm>
              <a:off x="287575" y="4772552"/>
              <a:ext cx="404585" cy="343133"/>
            </a:xfrm>
            <a:prstGeom prst="ellipse">
              <a:avLst/>
            </a:prstGeom>
            <a:solidFill>
              <a:srgbClr val="F37022"/>
            </a:solidFill>
            <a:ln>
              <a:solidFill>
                <a:sysClr val="window" lastClr="FFFFFF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FDFD3-A48B-4B47-80E7-B80CDABA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43" y="6384092"/>
            <a:ext cx="1657350" cy="3048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4296C2-1A28-422C-B7C3-C3A8798A066C}"/>
              </a:ext>
            </a:extLst>
          </p:cNvPr>
          <p:cNvSpPr txBox="1"/>
          <p:nvPr/>
        </p:nvSpPr>
        <p:spPr>
          <a:xfrm>
            <a:off x="2375335" y="4992646"/>
            <a:ext cx="18286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Поддержка и мониторинг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F7F7F"/>
                </a:solidFill>
                <a:latin typeface="Montserrat"/>
              </a:rPr>
              <a:t>Hypercare + </a:t>
            </a:r>
            <a:endParaRPr lang="ru-RU" sz="1200" b="1" dirty="0">
              <a:solidFill>
                <a:srgbClr val="7F7F7F"/>
              </a:solidFill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F7F7F"/>
                </a:solidFill>
                <a:latin typeface="Montserrat"/>
              </a:rPr>
              <a:t>SLA </a:t>
            </a:r>
            <a:r>
              <a:rPr lang="ru-RU" sz="1200" b="1" dirty="0">
                <a:solidFill>
                  <a:srgbClr val="7F7F7F"/>
                </a:solidFill>
                <a:latin typeface="Montserrat"/>
              </a:rPr>
              <a:t>контракт</a:t>
            </a:r>
            <a:r>
              <a:rPr lang="en-US" sz="1200" b="1" dirty="0">
                <a:solidFill>
                  <a:srgbClr val="7F7F7F"/>
                </a:solidFill>
                <a:latin typeface="Montserrat"/>
              </a:rPr>
              <a:t> </a:t>
            </a:r>
            <a:r>
              <a:rPr lang="ru-RU" sz="1200" b="1" dirty="0">
                <a:solidFill>
                  <a:srgbClr val="7F7F7F"/>
                </a:solidFill>
                <a:latin typeface="Montserrat"/>
              </a:rPr>
              <a:t>сопровождения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8B3BB6-C4C2-4542-8651-1DC5455E1E44}"/>
              </a:ext>
            </a:extLst>
          </p:cNvPr>
          <p:cNvSpPr txBox="1">
            <a:spLocks/>
          </p:cNvSpPr>
          <p:nvPr/>
        </p:nvSpPr>
        <p:spPr>
          <a:xfrm rot="16200000">
            <a:off x="-848213" y="3777775"/>
            <a:ext cx="4717173" cy="478593"/>
          </a:xfrm>
          <a:prstGeom prst="roundRect">
            <a:avLst>
              <a:gd name="adj" fmla="val 8008"/>
            </a:avLst>
          </a:prstGeom>
          <a:solidFill>
            <a:srgbClr val="F47920"/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1" dirty="0">
                <a:solidFill>
                  <a:prstClr val="white"/>
                </a:solidFill>
                <a:latin typeface="Montserrat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MVP </a:t>
            </a:r>
            <a:r>
              <a:rPr lang="ru-RU" sz="1800" b="1" dirty="0">
                <a:solidFill>
                  <a:prstClr val="white"/>
                </a:solidFill>
                <a:latin typeface="Montserrat"/>
                <a:ea typeface="Tahom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быстрый переход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371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E85F052-16B7-4490-9AFA-8046551BB1C3}"/>
              </a:ext>
            </a:extLst>
          </p:cNvPr>
          <p:cNvSpPr txBox="1">
            <a:spLocks/>
          </p:cNvSpPr>
          <p:nvPr/>
        </p:nvSpPr>
        <p:spPr>
          <a:xfrm rot="16200000">
            <a:off x="844594" y="4350760"/>
            <a:ext cx="3462775" cy="45719"/>
          </a:xfrm>
          <a:prstGeom prst="roundRect">
            <a:avLst>
              <a:gd name="adj" fmla="val 8008"/>
            </a:avLst>
          </a:prstGeom>
          <a:solidFill>
            <a:schemeClr val="accent4">
              <a:lumMod val="75000"/>
            </a:schemeClr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25CBF5-B260-4A5D-BDD7-CA8BA256C07D}"/>
              </a:ext>
            </a:extLst>
          </p:cNvPr>
          <p:cNvSpPr txBox="1">
            <a:spLocks/>
          </p:cNvSpPr>
          <p:nvPr/>
        </p:nvSpPr>
        <p:spPr>
          <a:xfrm rot="16200000" flipV="1">
            <a:off x="4623419" y="4027406"/>
            <a:ext cx="2658116" cy="45719"/>
          </a:xfrm>
          <a:prstGeom prst="roundRect">
            <a:avLst>
              <a:gd name="adj" fmla="val 8008"/>
            </a:avLst>
          </a:prstGeom>
          <a:solidFill>
            <a:schemeClr val="accent4">
              <a:lumMod val="75000"/>
            </a:schemeClr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163A07-DD61-4969-ACF7-9264C3AC609C}"/>
              </a:ext>
            </a:extLst>
          </p:cNvPr>
          <p:cNvSpPr txBox="1">
            <a:spLocks/>
          </p:cNvSpPr>
          <p:nvPr/>
        </p:nvSpPr>
        <p:spPr>
          <a:xfrm rot="16200000" flipV="1">
            <a:off x="7941626" y="3964274"/>
            <a:ext cx="2658116" cy="45719"/>
          </a:xfrm>
          <a:prstGeom prst="roundRect">
            <a:avLst>
              <a:gd name="adj" fmla="val 8008"/>
            </a:avLst>
          </a:prstGeom>
          <a:solidFill>
            <a:schemeClr val="accent4">
              <a:lumMod val="75000"/>
            </a:schemeClr>
          </a:solidFill>
        </p:spPr>
        <p:txBody>
          <a:bodyPr vert="horz" wrap="square" lIns="36000" tIns="36000" rIns="36000" bIns="36000" rtlCol="0" anchor="ctr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857511" y="196211"/>
            <a:ext cx="9737458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Организационная структура с множественным подчинением 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93571" y="6527630"/>
            <a:ext cx="649999" cy="1705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57BC81-14AD-4050-98B3-40FE490C8109}"/>
              </a:ext>
            </a:extLst>
          </p:cNvPr>
          <p:cNvSpPr txBox="1">
            <a:spLocks/>
          </p:cNvSpPr>
          <p:nvPr/>
        </p:nvSpPr>
        <p:spPr>
          <a:xfrm>
            <a:off x="4270181" y="5808918"/>
            <a:ext cx="7324788" cy="29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Необходимо обеспечить одобрение на разных этапах процесса руководителями </a:t>
            </a: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нескольких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уровней по функциональной и дисциплинарной иерархии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E39701-E544-4008-AE78-8152C3964970}"/>
              </a:ext>
            </a:extLst>
          </p:cNvPr>
          <p:cNvSpPr txBox="1">
            <a:spLocks/>
          </p:cNvSpPr>
          <p:nvPr/>
        </p:nvSpPr>
        <p:spPr>
          <a:xfrm>
            <a:off x="1510749" y="1568989"/>
            <a:ext cx="9035914" cy="589750"/>
          </a:xfrm>
          <a:prstGeom prst="rect">
            <a:avLst/>
          </a:prstGeom>
          <a:solidFill>
            <a:srgbClr val="4672C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Target, Disciplinary hierarchy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/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Функциональная и дисциплинарная иерархия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CC4F89-D4B5-46CF-973F-B16291539DAA}"/>
              </a:ext>
            </a:extLst>
          </p:cNvPr>
          <p:cNvSpPr txBox="1">
            <a:spLocks/>
          </p:cNvSpPr>
          <p:nvPr/>
        </p:nvSpPr>
        <p:spPr>
          <a:xfrm>
            <a:off x="1510747" y="2311687"/>
            <a:ext cx="2394503" cy="797188"/>
          </a:xfrm>
          <a:prstGeom prst="rect">
            <a:avLst/>
          </a:prstGeom>
          <a:solidFill>
            <a:srgbClr val="4672C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Applicant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/ Инициатор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95F46CC-DCDC-490C-A897-C66E399AAC0E}"/>
              </a:ext>
            </a:extLst>
          </p:cNvPr>
          <p:cNvSpPr txBox="1">
            <a:spLocks/>
          </p:cNvSpPr>
          <p:nvPr/>
        </p:nvSpPr>
        <p:spPr>
          <a:xfrm>
            <a:off x="4906496" y="2311687"/>
            <a:ext cx="2394503" cy="797188"/>
          </a:xfrm>
          <a:prstGeom prst="rect">
            <a:avLst/>
          </a:prstGeom>
          <a:solidFill>
            <a:srgbClr val="4672C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Target line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Функциональное руководство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DFDAF7A-0AE3-4551-B77E-B8BB135AB3DE}"/>
              </a:ext>
            </a:extLst>
          </p:cNvPr>
          <p:cNvSpPr txBox="1">
            <a:spLocks/>
          </p:cNvSpPr>
          <p:nvPr/>
        </p:nvSpPr>
        <p:spPr>
          <a:xfrm>
            <a:off x="8152160" y="2337639"/>
            <a:ext cx="2394503" cy="797188"/>
          </a:xfrm>
          <a:prstGeom prst="rect">
            <a:avLst/>
          </a:prstGeom>
          <a:solidFill>
            <a:srgbClr val="4672C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Disciplinary line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/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Дисциплинарное руководство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0C67560-E5FD-4F78-95A6-7F1DF4DE299C}"/>
              </a:ext>
            </a:extLst>
          </p:cNvPr>
          <p:cNvSpPr txBox="1">
            <a:spLocks/>
          </p:cNvSpPr>
          <p:nvPr/>
        </p:nvSpPr>
        <p:spPr>
          <a:xfrm>
            <a:off x="4898748" y="3360371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Бизнес-подразделение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9F5F582-37C1-425A-B6E7-DC962AA6F0C7}"/>
              </a:ext>
            </a:extLst>
          </p:cNvPr>
          <p:cNvSpPr txBox="1">
            <a:spLocks/>
          </p:cNvSpPr>
          <p:nvPr/>
        </p:nvSpPr>
        <p:spPr>
          <a:xfrm>
            <a:off x="4898747" y="4089958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Руководители по направлениям работ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042D20-A7D3-48C2-93F1-52B33BAEC582}"/>
              </a:ext>
            </a:extLst>
          </p:cNvPr>
          <p:cNvSpPr txBox="1">
            <a:spLocks/>
          </p:cNvSpPr>
          <p:nvPr/>
        </p:nvSpPr>
        <p:spPr>
          <a:xfrm>
            <a:off x="4898746" y="4791957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Уровни одобрения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с 1-го по 4-й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EC80A54-DB55-4A82-8C3E-64C8C697B013}"/>
              </a:ext>
            </a:extLst>
          </p:cNvPr>
          <p:cNvSpPr txBox="1">
            <a:spLocks/>
          </p:cNvSpPr>
          <p:nvPr/>
        </p:nvSpPr>
        <p:spPr>
          <a:xfrm>
            <a:off x="8152160" y="3357988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Подразделение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06F38B-8FD4-4D0D-9856-6917AA4FABB8}"/>
              </a:ext>
            </a:extLst>
          </p:cNvPr>
          <p:cNvSpPr txBox="1">
            <a:spLocks/>
          </p:cNvSpPr>
          <p:nvPr/>
        </p:nvSpPr>
        <p:spPr>
          <a:xfrm>
            <a:off x="8152159" y="4087575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Руководители по зонам ответственности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37C5CE-B302-4568-8F50-CA480B415313}"/>
              </a:ext>
            </a:extLst>
          </p:cNvPr>
          <p:cNvSpPr txBox="1">
            <a:spLocks/>
          </p:cNvSpPr>
          <p:nvPr/>
        </p:nvSpPr>
        <p:spPr>
          <a:xfrm>
            <a:off x="8152158" y="4789574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Уровни одобрения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с 1-го по 4-й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E431791-BFA8-4555-8E0F-CE238C2E2F34}"/>
              </a:ext>
            </a:extLst>
          </p:cNvPr>
          <p:cNvSpPr txBox="1">
            <a:spLocks/>
          </p:cNvSpPr>
          <p:nvPr/>
        </p:nvSpPr>
        <p:spPr>
          <a:xfrm>
            <a:off x="1510747" y="3360371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Организационная единица (от 1 чел)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56BAC91-0E0A-4CA7-8A5F-BF5FB18345DC}"/>
              </a:ext>
            </a:extLst>
          </p:cNvPr>
          <p:cNvSpPr txBox="1">
            <a:spLocks/>
          </p:cNvSpPr>
          <p:nvPr/>
        </p:nvSpPr>
        <p:spPr>
          <a:xfrm>
            <a:off x="1510746" y="4089958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Cost center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/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Учетный центр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57296D5-767F-40A1-B982-6A6BBC50E290}"/>
              </a:ext>
            </a:extLst>
          </p:cNvPr>
          <p:cNvSpPr txBox="1">
            <a:spLocks/>
          </p:cNvSpPr>
          <p:nvPr/>
        </p:nvSpPr>
        <p:spPr>
          <a:xfrm>
            <a:off x="1510745" y="4791957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Type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/ Типы и виды документов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1708D4B-130A-4309-B97C-1414E0573958}"/>
              </a:ext>
            </a:extLst>
          </p:cNvPr>
          <p:cNvSpPr txBox="1">
            <a:spLocks/>
          </p:cNvSpPr>
          <p:nvPr/>
        </p:nvSpPr>
        <p:spPr>
          <a:xfrm>
            <a:off x="1510744" y="5515257"/>
            <a:ext cx="2394503" cy="589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Applicant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/ Инициатор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7846463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510748" y="234244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Множественная иерархия в </a:t>
            </a:r>
            <a:r>
              <a:rPr lang="ru-RU" dirty="0" err="1"/>
              <a:t>оргструктуре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171755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3C185EF8-F5BB-47B4-BB6D-760014FA1D75}"/>
              </a:ext>
            </a:extLst>
          </p:cNvPr>
          <p:cNvSpPr txBox="1">
            <a:spLocks/>
          </p:cNvSpPr>
          <p:nvPr/>
        </p:nvSpPr>
        <p:spPr>
          <a:xfrm>
            <a:off x="429147" y="1521302"/>
            <a:ext cx="8695267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Target line – </a:t>
            </a: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привычная иерархия, включающая иностранных сотрудников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735108-CA0B-40FC-99AB-855F1B10291B}"/>
              </a:ext>
            </a:extLst>
          </p:cNvPr>
          <p:cNvSpPr txBox="1">
            <a:spLocks/>
          </p:cNvSpPr>
          <p:nvPr/>
        </p:nvSpPr>
        <p:spPr>
          <a:xfrm>
            <a:off x="429147" y="5970354"/>
            <a:ext cx="11068586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Для простых процессов Матрица согласования построена на корректируемом регистре сведений – это позволяет снижать трудозатраты при корректировке списка согласующих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C2D206-16B0-47D2-960A-1937A34D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7" y="2611629"/>
            <a:ext cx="3803102" cy="208199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A426CAE-8912-47F9-9214-30D75338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33" y="2916429"/>
            <a:ext cx="7279099" cy="29679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CE4F738-D210-4357-B6F3-FEE497A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2018663"/>
            <a:ext cx="3556000" cy="386566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8F16E7-07CB-4D35-AC76-469C1CF3F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528" y="2052993"/>
            <a:ext cx="243121" cy="208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39ADE5-DDBD-43D4-AE63-7EFB761AA1D1}"/>
              </a:ext>
            </a:extLst>
          </p:cNvPr>
          <p:cNvSpPr txBox="1"/>
          <p:nvPr/>
        </p:nvSpPr>
        <p:spPr>
          <a:xfrm>
            <a:off x="429147" y="1799419"/>
            <a:ext cx="77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Disciplinary line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имена и фамилии сотрудников </a:t>
            </a: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место подразделений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Cost Center –</a:t>
            </a:r>
            <a:r>
              <a:rPr lang="ru-RU" sz="1600" b="1" dirty="0">
                <a:solidFill>
                  <a:srgbClr val="FF7000"/>
                </a:solidFill>
                <a:latin typeface="Montserrat" pitchFamily="2" charset="-52"/>
                <a:cs typeface="Arial" panose="020B0604020202020204" pitchFamily="34" charset="0"/>
              </a:rPr>
              <a:t> перенос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 справочника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1C:ERP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80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625048" y="159849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Маршрутизация с использованием типового </a:t>
            </a:r>
          </a:p>
          <a:p>
            <a:r>
              <a:rPr lang="ru-RU" dirty="0"/>
              <a:t>функционала </a:t>
            </a:r>
            <a:r>
              <a:rPr lang="ru-RU" dirty="0" err="1"/>
              <a:t>автоподстановок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1ADF21-974C-4A35-82CF-455C94AC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5" y="3482216"/>
            <a:ext cx="6075274" cy="1869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35D4C-6463-4B7D-A703-203A60036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1" y="5357766"/>
            <a:ext cx="6048898" cy="9978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FC60FC-EF20-45EF-96A7-98E135E95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970" y="1642170"/>
            <a:ext cx="7044600" cy="4947691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EA23DCB-7B3D-4C05-8D58-7B9205891453}"/>
              </a:ext>
            </a:extLst>
          </p:cNvPr>
          <p:cNvGrpSpPr/>
          <p:nvPr/>
        </p:nvGrpSpPr>
        <p:grpSpPr>
          <a:xfrm>
            <a:off x="643467" y="1546838"/>
            <a:ext cx="4079303" cy="1739846"/>
            <a:chOff x="719667" y="1634080"/>
            <a:chExt cx="4079303" cy="1739846"/>
          </a:xfrm>
        </p:grpSpPr>
        <p:sp>
          <p:nvSpPr>
            <p:cNvPr id="2" name="Облачко с текстом: прямоугольное со скругленными углами 1">
              <a:extLst>
                <a:ext uri="{FF2B5EF4-FFF2-40B4-BE49-F238E27FC236}">
                  <a16:creationId xmlns:a16="http://schemas.microsoft.com/office/drawing/2014/main" id="{C8D40E0A-A886-4925-88B6-DA3AB8EEF23C}"/>
                </a:ext>
              </a:extLst>
            </p:cNvPr>
            <p:cNvSpPr/>
            <p:nvPr/>
          </p:nvSpPr>
          <p:spPr>
            <a:xfrm>
              <a:off x="719667" y="1634080"/>
              <a:ext cx="4079303" cy="1739846"/>
            </a:xfrm>
            <a:prstGeom prst="wedgeRoundRectCallout">
              <a:avLst>
                <a:gd name="adj1" fmla="val 47244"/>
                <a:gd name="adj2" fmla="val 6006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FF7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92391AE-C22B-4AD6-9DDC-CCF38C03AF19}"/>
                </a:ext>
              </a:extLst>
            </p:cNvPr>
            <p:cNvSpPr txBox="1">
              <a:spLocks/>
            </p:cNvSpPr>
            <p:nvPr/>
          </p:nvSpPr>
          <p:spPr>
            <a:xfrm>
              <a:off x="832005" y="1643157"/>
              <a:ext cx="3859737" cy="164352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7000"/>
                  </a:solidFill>
                  <a:effectLst/>
                  <a:uLnTx/>
                  <a:uFillTx/>
                  <a:latin typeface="Montserrat" pitchFamily="2" charset="-52"/>
                  <a:cs typeface="Arial" panose="020B0604020202020204" pitchFamily="34" charset="0"/>
                </a:rPr>
                <a:t>Автоподстановки для выбора участников согласования в зависимости от уровня согласования, а также линии подчиненности – использование эффективного функционала 1С:ДО с минимумом разработки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8951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F2E7D-739A-8083-A788-D5026DE203C3}"/>
              </a:ext>
            </a:extLst>
          </p:cNvPr>
          <p:cNvSpPr/>
          <p:nvPr/>
        </p:nvSpPr>
        <p:spPr>
          <a:xfrm>
            <a:off x="0" y="1337892"/>
            <a:ext cx="12192000" cy="108746"/>
          </a:xfrm>
          <a:prstGeom prst="rect">
            <a:avLst/>
          </a:prstGeom>
          <a:solidFill>
            <a:srgbClr val="EB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CC2EF795-44AD-ED81-CDCC-1D08F450E73F}"/>
              </a:ext>
            </a:extLst>
          </p:cNvPr>
          <p:cNvSpPr txBox="1">
            <a:spLocks/>
          </p:cNvSpPr>
          <p:nvPr/>
        </p:nvSpPr>
        <p:spPr>
          <a:xfrm>
            <a:off x="1510748" y="234244"/>
            <a:ext cx="10300252" cy="990601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ru-RU"/>
            </a:defPPr>
            <a:lvl1pPr indent="0" defTabSz="914377">
              <a:lnSpc>
                <a:spcPts val="3200"/>
              </a:lnSpc>
              <a:spcBef>
                <a:spcPct val="0"/>
              </a:spcBef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Маршрут согласования со стартом из 1С:</a:t>
            </a:r>
            <a:r>
              <a:rPr lang="en-US" dirty="0"/>
              <a:t>ERP</a:t>
            </a:r>
            <a:endParaRPr lang="en-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C616AE4-DCD9-D67E-86F6-49DE2F9D86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72619" y="6505864"/>
            <a:ext cx="770951" cy="1922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1DE94-7C3A-48B6-B07B-7D4A5B96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568" y="1482319"/>
            <a:ext cx="6502426" cy="524556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B54E1CC-CBE8-4F8A-8FD6-FB4EDC329A11}"/>
              </a:ext>
            </a:extLst>
          </p:cNvPr>
          <p:cNvSpPr txBox="1">
            <a:spLocks/>
          </p:cNvSpPr>
          <p:nvPr/>
        </p:nvSpPr>
        <p:spPr>
          <a:xfrm>
            <a:off x="677616" y="2652563"/>
            <a:ext cx="3246684" cy="1552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Пользователь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ERP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Montserrat" pitchFamily="2" charset="-52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700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rPr>
              <a:t>определяет маршрут обработки документа и первого согласующего (ответственного)</a:t>
            </a:r>
          </a:p>
        </p:txBody>
      </p:sp>
    </p:spTree>
    <p:extLst>
      <p:ext uri="{BB962C8B-B14F-4D97-AF65-F5344CB8AC3E}">
        <p14:creationId xmlns:p14="http://schemas.microsoft.com/office/powerpoint/2010/main" val="18762788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400" b="1" dirty="0">
            <a:solidFill>
              <a:srgbClr val="FF7000"/>
            </a:solidFill>
            <a:latin typeface="Montserrat" pitchFamily="2" charset="-52"/>
            <a:cs typeface="Arial" panose="020B0604020202020204" pitchFamily="34" charset="0"/>
          </a:defRPr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2.xml><?xml version="1.0" encoding="utf-8"?>
<a:theme xmlns:a="http://schemas.openxmlformats.org/drawingml/2006/main" name="2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3.xml><?xml version="1.0" encoding="utf-8"?>
<a:theme xmlns:a="http://schemas.openxmlformats.org/drawingml/2006/main" name="7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4.xml><?xml version="1.0" encoding="utf-8"?>
<a:theme xmlns:a="http://schemas.openxmlformats.org/drawingml/2006/main" name="10_Titles">
  <a:themeElements>
    <a:clrScheme name="Custom 5">
      <a:dk1>
        <a:srgbClr val="000000"/>
      </a:dk1>
      <a:lt1>
        <a:srgbClr val="FFFFFF"/>
      </a:lt1>
      <a:dk2>
        <a:srgbClr val="BEBEBE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2800FF"/>
      </a:hlink>
      <a:folHlink>
        <a:srgbClr val="F37021"/>
      </a:folHlink>
    </a:clrScheme>
    <a:fontScheme name="Benutzerdefiniert 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1" id="{3AF425F2-D110-4AD7-9186-046FD1A1BA59}" vid="{78550A33-A983-4183-922A-851E5C78E480}"/>
    </a:ext>
  </a:extLst>
</a:theme>
</file>

<file path=ppt/theme/theme5.xml><?xml version="1.0" encoding="utf-8"?>
<a:theme xmlns:a="http://schemas.openxmlformats.org/drawingml/2006/main" name="11_Titles">
  <a:themeElements>
    <a:clrScheme name="3_Titl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0000FF"/>
      </a:hlink>
      <a:folHlink>
        <a:srgbClr val="FF00FF"/>
      </a:folHlink>
    </a:clrScheme>
    <a:fontScheme name="3_Title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_Tit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D1F32CD47364489AEA84E7C810ACE" ma:contentTypeVersion="0" ma:contentTypeDescription="Create a new document." ma:contentTypeScope="" ma:versionID="1dfe614159b55952a206ec6c836998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B392E-4AC0-49D0-B434-0924907ED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FF9A06-E4F5-41CE-966F-08DEAC353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16819-0DEF-4E08-8901-16DC18023DAA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31351</TotalTime>
  <Words>1286</Words>
  <Application>Microsoft Office PowerPoint</Application>
  <PresentationFormat>Широкоэкранный</PresentationFormat>
  <Paragraphs>179</Paragraphs>
  <Slides>12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Graphik</vt:lpstr>
      <vt:lpstr>Montserrat</vt:lpstr>
      <vt:lpstr>Montserrat ExtraBold</vt:lpstr>
      <vt:lpstr>Montserrat SemiBold</vt:lpstr>
      <vt:lpstr>Symbol</vt:lpstr>
      <vt:lpstr>3_Titles</vt:lpstr>
      <vt:lpstr>2_Titles</vt:lpstr>
      <vt:lpstr>7_Titles</vt:lpstr>
      <vt:lpstr>10_Titles</vt:lpstr>
      <vt:lpstr>11_Titles</vt:lpstr>
      <vt:lpstr>think-cell Folie</vt:lpstr>
      <vt:lpstr>think-cell Slide</vt:lpstr>
      <vt:lpstr>Слайд think-cell</vt:lpstr>
      <vt:lpstr>Презентация PowerPoint</vt:lpstr>
      <vt:lpstr>С 2022 Axenix (ex-Accenture) завершил более 30 проектов по локализации крупнейших международных компаний</vt:lpstr>
      <vt:lpstr>Практика 1С В AXENIX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Madaminova Nigora</dc:creator>
  <cp:lastModifiedBy>Samokhvalova Anastasiya</cp:lastModifiedBy>
  <cp:revision>1041</cp:revision>
  <cp:lastPrinted>2025-12-11T01:00:18Z</cp:lastPrinted>
  <dcterms:created xsi:type="dcterms:W3CDTF">2022-04-15T13:13:55Z</dcterms:created>
  <dcterms:modified xsi:type="dcterms:W3CDTF">2025-12-11T07:36:58Z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0x010100FD8D1F32CD47364489AEA84E7C810ACE</vt:lpwstr>
  </property>
</Properties>
</file>