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5"/>
  </p:notesMasterIdLst>
  <p:sldIdLst>
    <p:sldId id="256" r:id="rId2"/>
    <p:sldId id="729" r:id="rId3"/>
    <p:sldId id="730" r:id="rId4"/>
    <p:sldId id="737" r:id="rId5"/>
    <p:sldId id="738" r:id="rId6"/>
    <p:sldId id="753" r:id="rId7"/>
    <p:sldId id="739" r:id="rId8"/>
    <p:sldId id="740" r:id="rId9"/>
    <p:sldId id="741" r:id="rId10"/>
    <p:sldId id="742" r:id="rId11"/>
    <p:sldId id="743" r:id="rId12"/>
    <p:sldId id="744" r:id="rId13"/>
    <p:sldId id="745" r:id="rId14"/>
    <p:sldId id="746" r:id="rId15"/>
    <p:sldId id="748" r:id="rId16"/>
    <p:sldId id="749" r:id="rId17"/>
    <p:sldId id="751" r:id="rId18"/>
    <p:sldId id="750" r:id="rId19"/>
    <p:sldId id="752" r:id="rId20"/>
    <p:sldId id="728" r:id="rId21"/>
    <p:sldId id="733" r:id="rId22"/>
    <p:sldId id="732" r:id="rId23"/>
    <p:sldId id="281" r:id="rId2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BC89EF96-8CEA-46FF-86C4-4CE0E7609802}" styleName="Светлый стиль 3 — акцент 1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  <a:fill>
          <a:solidFill>
            <a:schemeClr val="accent1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682DA-32C5-43D9-8B57-F25EA3E3A84D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3A066-4ACE-43CC-99EF-3B06072A0F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1199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 bwMode="auto">
          <a:xfrm>
            <a:off x="-2" y="4664147"/>
            <a:ext cx="12201452" cy="0"/>
          </a:xfrm>
          <a:prstGeom prst="rtTriangle">
            <a:avLst/>
          </a:prstGeom>
          <a:gradFill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 bwMode="auto">
          <a:xfrm>
            <a:off x="914400" y="1752606"/>
            <a:ext cx="10363200" cy="1829761"/>
          </a:xfrm>
        </p:spPr>
        <p:txBody>
          <a:bodyPr vert="horz" anchor="b">
            <a:normAutofit/>
          </a:bodyPr>
          <a:lstStyle>
            <a:lvl1pPr algn="r">
              <a:defRPr sz="48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 bwMode="auto"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grpSp>
        <p:nvGrpSpPr>
          <p:cNvPr id="2" name="Группа 1"/>
          <p:cNvGrpSpPr/>
          <p:nvPr/>
        </p:nvGrpSpPr>
        <p:grpSpPr bwMode="auto"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8" name="Полилиния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1" name="Полилиния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>
                <a:defRPr/>
              </a:pPr>
              <a:endParaRPr lang="en-US" sz="1800"/>
            </a:p>
          </p:txBody>
        </p:sp>
        <p:cxnSp>
          <p:nvCxnSpPr>
            <p:cNvPr id="12" name="Прямая соединительная линия 11"/>
            <p:cNvCxnSpPr>
              <a:cxnSpLocks/>
            </p:cNvCxnSpPr>
            <p:nvPr/>
          </p:nvCxnSpPr>
          <p:spPr bwMode="auto"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1481333"/>
            <a:ext cx="10972800" cy="4386071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9125351" y="274645"/>
            <a:ext cx="2369960" cy="5592761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274641"/>
            <a:ext cx="8432800" cy="5592760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/>
        <p:txBody>
          <a:bodyPr rtlCol="0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168" y="1059712"/>
            <a:ext cx="10363200" cy="1828800"/>
          </a:xfrm>
        </p:spPr>
        <p:txBody>
          <a:bodyPr vert="horz" anchor="b">
            <a:normAutofit/>
          </a:bodyPr>
          <a:lstStyle>
            <a:lvl1pPr algn="r">
              <a:buNone/>
              <a:defRPr sz="4800" b="1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 bwMode="auto"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  <p:sp>
        <p:nvSpPr>
          <p:cNvPr id="8" name="Нашивка 7"/>
          <p:cNvSpPr/>
          <p:nvPr/>
        </p:nvSpPr>
        <p:spPr bwMode="auto"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 rtlCol="0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5410200"/>
            <a:ext cx="5386917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 bwMode="auto">
          <a:xfrm>
            <a:off x="6193372" y="5410200"/>
            <a:ext cx="5389033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 bwMode="auto">
          <a:xfrm>
            <a:off x="609600" y="1444299"/>
            <a:ext cx="5386917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0" y="1444299"/>
            <a:ext cx="5389033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 bwMode="auto"/>
        <p:txBody>
          <a:bodyPr rtlCol="0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19200" y="4876800"/>
            <a:ext cx="9975701" cy="457200"/>
          </a:xfrm>
        </p:spPr>
        <p:txBody>
          <a:bodyPr vert="horz" anchor="t">
            <a:noAutofit/>
          </a:bodyPr>
          <a:lstStyle>
            <a:lvl1pPr algn="r">
              <a:buNone/>
              <a:defRPr sz="25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 bwMode="auto"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 bwMode="auto"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8969376" y="6407943"/>
            <a:ext cx="2560320" cy="365760"/>
          </a:xfrm>
        </p:spPr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21643" y="5443402"/>
            <a:ext cx="9550400" cy="648232"/>
          </a:xfrm>
          <a:prstGeom prst="rect">
            <a:avLst/>
          </a:prstGeo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840100" y="6407949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4801" y="4865121"/>
            <a:ext cx="10767243" cy="562672"/>
          </a:xfrm>
          <a:prstGeom prst="rect">
            <a:avLst/>
          </a:prstGeom>
          <a:noFill/>
        </p:spPr>
        <p:txBody>
          <a:bodyPr anchor="t"/>
          <a:lstStyle>
            <a:lvl1pPr marR="0" algn="r">
              <a:buNone/>
              <a:defRPr sz="30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Полилиния 7"/>
          <p:cNvSpPr/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9" name="Полилиния 8"/>
          <p:cNvSpPr/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10" name="Прямоугольный треугольник 9"/>
          <p:cNvSpPr/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>
              <a:defRPr/>
            </a:pPr>
            <a:endParaRPr lang="en-US" sz="1800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-12316" y="5787742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 bwMode="auto"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  <p:sp>
        <p:nvSpPr>
          <p:cNvPr id="13" name="Нашивка 12"/>
          <p:cNvSpPr/>
          <p:nvPr/>
        </p:nvSpPr>
        <p:spPr bwMode="auto"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12" name="Полилиния 11"/>
          <p:cNvSpPr/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14" name="Прямоугольный треугольник 13"/>
          <p:cNvSpPr/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-12316" y="5787742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333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 bwMode="auto">
          <a:xfrm>
            <a:off x="8969376" y="6407943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 bwMode="auto">
          <a:xfrm>
            <a:off x="5840100" y="6407949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 bwMode="auto">
          <a:xfrm>
            <a:off x="11529696" y="6407949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7B7F7D-79EA-4AFD-8F93-1B2C33CB4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>
        <a:spcBef>
          <a:spcPts val="0"/>
        </a:spcBef>
        <a:buNone/>
        <a:defRPr sz="4100" b="1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>
        <a:spcBef>
          <a:spcPts val="324"/>
        </a:spcBef>
        <a:buClr>
          <a:schemeClr val="accent1"/>
        </a:buClr>
        <a:buFont typeface="Verdana"/>
        <a:buChar char="◦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>
        <a:spcBef>
          <a:spcPts val="350"/>
        </a:spcBef>
        <a:buClr>
          <a:schemeClr val="accent2"/>
        </a:buClr>
        <a:buFont typeface="Wingdings 2"/>
        <a:buChar char="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>
        <a:spcBef>
          <a:spcPts val="350"/>
        </a:spcBef>
        <a:buClr>
          <a:schemeClr val="accent2"/>
        </a:buClr>
        <a:buFont typeface="Wingdings 2"/>
        <a:buChar char="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>
        <a:spcBef>
          <a:spcPts val="350"/>
        </a:spcBef>
        <a:buClr>
          <a:schemeClr val="accent3"/>
        </a:buClr>
        <a:buFont typeface="Wingdings 2"/>
        <a:buChar char="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>
        <a:spcBef>
          <a:spcPts val="350"/>
        </a:spcBef>
        <a:buClr>
          <a:schemeClr val="accent3"/>
        </a:buClr>
        <a:buFont typeface="Wingdings 2"/>
        <a:buChar char="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>
        <a:spcBef>
          <a:spcPts val="350"/>
        </a:spcBef>
        <a:buClr>
          <a:schemeClr val="accent3"/>
        </a:buClr>
        <a:buFont typeface="Wingdings 2"/>
        <a:buChar char="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>
        <a:spcBef>
          <a:spcPts val="350"/>
        </a:spcBef>
        <a:buClr>
          <a:schemeClr val="accent3"/>
        </a:buClr>
        <a:buFont typeface="Wingdings 2"/>
        <a:buChar char="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35360" y="1528067"/>
            <a:ext cx="11521280" cy="1612903"/>
          </a:xfrm>
        </p:spPr>
        <p:txBody>
          <a:bodyPr>
            <a:noAutofit/>
          </a:bodyPr>
          <a:lstStyle/>
          <a:p>
            <a:pPr marL="12700" algn="ctr">
              <a:defRPr/>
            </a:pPr>
            <a:r>
              <a:rPr lang="ru-RU" sz="2400" dirty="0">
                <a:latin typeface="Times New Roman"/>
                <a:ea typeface="Tahoma"/>
                <a:cs typeface="Times New Roman"/>
              </a:rPr>
              <a:t/>
            </a:r>
            <a:br>
              <a:rPr lang="ru-RU" sz="2400" dirty="0">
                <a:latin typeface="Times New Roman"/>
                <a:ea typeface="Tahoma"/>
                <a:cs typeface="Times New Roman"/>
              </a:rPr>
            </a:br>
            <a:r>
              <a:rPr lang="ru-RU" sz="2400" dirty="0">
                <a:latin typeface="Times New Roman"/>
                <a:ea typeface="Tahoma"/>
                <a:cs typeface="Times New Roman"/>
              </a:rPr>
              <a:t/>
            </a:r>
            <a:br>
              <a:rPr lang="ru-RU" sz="2400" dirty="0">
                <a:latin typeface="Times New Roman"/>
                <a:ea typeface="Tahoma"/>
                <a:cs typeface="Times New Roman"/>
              </a:rPr>
            </a:br>
            <a:r>
              <a:rPr lang="ru-RU" sz="2400" dirty="0">
                <a:latin typeface="Times New Roman"/>
                <a:ea typeface="Tahoma"/>
                <a:cs typeface="Times New Roman"/>
              </a:rPr>
              <a:t/>
            </a:r>
            <a:br>
              <a:rPr lang="ru-RU" sz="2400" dirty="0">
                <a:latin typeface="Times New Roman"/>
                <a:ea typeface="Tahoma"/>
                <a:cs typeface="Times New Roman"/>
              </a:rPr>
            </a:br>
            <a:r>
              <a:rPr lang="ru-RU" sz="2400" dirty="0">
                <a:latin typeface="Times New Roman"/>
                <a:ea typeface="Tahoma"/>
                <a:cs typeface="Times New Roman"/>
              </a:rPr>
              <a:t>Развитие нормативного регулирования делопроизводства и архивного дела </a:t>
            </a:r>
            <a:r>
              <a:rPr lang="ru-RU" sz="2400" dirty="0" smtClean="0">
                <a:latin typeface="Times New Roman"/>
                <a:ea typeface="Tahoma"/>
                <a:cs typeface="Times New Roman"/>
              </a:rPr>
              <a:t/>
            </a:r>
            <a:br>
              <a:rPr lang="ru-RU" sz="2400" dirty="0" smtClean="0">
                <a:latin typeface="Times New Roman"/>
                <a:ea typeface="Tahoma"/>
                <a:cs typeface="Times New Roman"/>
              </a:rPr>
            </a:br>
            <a:r>
              <a:rPr lang="ru-RU" sz="2400" dirty="0" smtClean="0">
                <a:latin typeface="Times New Roman"/>
                <a:ea typeface="Tahoma"/>
                <a:cs typeface="Times New Roman"/>
              </a:rPr>
              <a:t>в </a:t>
            </a:r>
            <a:r>
              <a:rPr lang="ru-RU" sz="2400" dirty="0">
                <a:latin typeface="Times New Roman"/>
                <a:ea typeface="Tahoma"/>
                <a:cs typeface="Times New Roman"/>
              </a:rPr>
              <a:t>2025 году</a:t>
            </a:r>
            <a:endParaRPr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6931969" y="3714752"/>
            <a:ext cx="5260031" cy="1536880"/>
          </a:xfrm>
        </p:spPr>
        <p:txBody>
          <a:bodyPr>
            <a:normAutofit/>
          </a:bodyPr>
          <a:lstStyle/>
          <a:p>
            <a:pPr algn="r">
              <a:defRPr/>
            </a:pPr>
            <a:endParaRPr lang="ru-RU" sz="2400" b="1" dirty="0">
              <a:latin typeface="Tahoma"/>
              <a:ea typeface="Tahoma"/>
              <a:cs typeface="Tahoma"/>
            </a:endParaRPr>
          </a:p>
          <a:p>
            <a:pPr lvl="0" algn="ctr">
              <a:buClr>
                <a:srgbClr val="003366"/>
              </a:buClr>
              <a:defRPr/>
            </a:pPr>
            <a:r>
              <a:rPr lang="ru-RU" sz="2400" dirty="0">
                <a:solidFill>
                  <a:srgbClr val="003366"/>
                </a:solidFill>
                <a:latin typeface="Times New Roman"/>
                <a:ea typeface="Tahoma"/>
                <a:cs typeface="Times New Roman"/>
              </a:rPr>
              <a:t>Кюнг Павел Алексеевич</a:t>
            </a:r>
            <a:endParaRPr dirty="0"/>
          </a:p>
          <a:p>
            <a:pPr lvl="0" algn="ctr">
              <a:buClr>
                <a:srgbClr val="003366"/>
              </a:buClr>
              <a:defRPr/>
            </a:pPr>
            <a:r>
              <a:rPr lang="ru-RU" sz="2400" dirty="0">
                <a:solidFill>
                  <a:srgbClr val="003366"/>
                </a:solidFill>
                <a:latin typeface="Times New Roman"/>
                <a:ea typeface="Tahoma"/>
                <a:cs typeface="Times New Roman"/>
              </a:rPr>
              <a:t>Директор ВНИИДАД</a:t>
            </a:r>
            <a:endParaRPr dirty="0"/>
          </a:p>
        </p:txBody>
      </p:sp>
      <p:sp>
        <p:nvSpPr>
          <p:cNvPr id="5" name="Подзаголовок 2"/>
          <p:cNvSpPr txBox="1"/>
          <p:nvPr/>
        </p:nvSpPr>
        <p:spPr bwMode="auto">
          <a:xfrm>
            <a:off x="3071664" y="37753"/>
            <a:ext cx="6400800" cy="288032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sz="27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2000" dirty="0">
              <a:latin typeface="Tahoma"/>
              <a:ea typeface="Tahoma"/>
              <a:cs typeface="Tahoma"/>
            </a:endParaRPr>
          </a:p>
        </p:txBody>
      </p:sp>
      <p:sp>
        <p:nvSpPr>
          <p:cNvPr id="6" name="Заголовок 1"/>
          <p:cNvSpPr txBox="1"/>
          <p:nvPr/>
        </p:nvSpPr>
        <p:spPr bwMode="auto">
          <a:xfrm>
            <a:off x="3215680" y="-42068"/>
            <a:ext cx="7320354" cy="149030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r">
              <a:spcBef>
                <a:spcPts val="0"/>
              </a:spcBef>
              <a:buNone/>
              <a:defRPr sz="4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dirty="0">
                <a:latin typeface="Times New Roman"/>
                <a:ea typeface="Tahoma"/>
                <a:cs typeface="Times New Roman"/>
              </a:rPr>
              <a:t>Федеральное бюджетное учреждение </a:t>
            </a:r>
            <a:endParaRPr dirty="0"/>
          </a:p>
          <a:p>
            <a:pPr algn="ctr">
              <a:defRPr/>
            </a:pPr>
            <a:r>
              <a:rPr lang="ru-RU" sz="2400" dirty="0">
                <a:latin typeface="Times New Roman"/>
                <a:ea typeface="Tahoma"/>
                <a:cs typeface="Times New Roman"/>
              </a:rPr>
              <a:t>«Всероссийский научно-исследовательский институт документоведения и архивного дела»</a:t>
            </a:r>
            <a:endParaRPr dirty="0"/>
          </a:p>
        </p:txBody>
      </p:sp>
      <p:sp>
        <p:nvSpPr>
          <p:cNvPr id="7" name="Подзаголовок 2"/>
          <p:cNvSpPr txBox="1"/>
          <p:nvPr/>
        </p:nvSpPr>
        <p:spPr bwMode="auto">
          <a:xfrm>
            <a:off x="1847528" y="5452362"/>
            <a:ext cx="10311038" cy="1420733"/>
          </a:xfrm>
          <a:prstGeom prst="rect">
            <a:avLst/>
          </a:prstGeom>
        </p:spPr>
        <p:txBody>
          <a:bodyPr vert="horz" lIns="45720" rIns="45720">
            <a:normAutofit fontScale="92500" lnSpcReduction="20000"/>
          </a:bodyPr>
          <a:lstStyle>
            <a:lvl1pPr marL="0" marR="64008" indent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sz="27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2400" b="1" dirty="0">
              <a:latin typeface="Tahoma"/>
              <a:ea typeface="Tahoma"/>
              <a:cs typeface="Tahoma"/>
            </a:endParaRP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7-й </a:t>
            </a: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Форум пользователей 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1С:Документооборот, </a:t>
            </a:r>
            <a:endParaRPr lang="ru-RU" sz="2400" b="1" dirty="0" smtClean="0">
              <a:solidFill>
                <a:schemeClr val="bg1"/>
              </a:solidFill>
              <a:latin typeface="Times New Roman"/>
              <a:ea typeface="Tahoma"/>
              <a:cs typeface="Times New Roman"/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22.04.2025</a:t>
            </a:r>
            <a:endParaRPr lang="ru-RU" sz="2400" b="1" dirty="0">
              <a:solidFill>
                <a:schemeClr val="bg1"/>
              </a:solidFill>
              <a:latin typeface="Times New Roman"/>
              <a:ea typeface="Tahoma"/>
              <a:cs typeface="Times New Roman"/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Москва</a:t>
            </a:r>
            <a:endParaRPr lang="ru-RU" sz="1600" dirty="0">
              <a:solidFill>
                <a:schemeClr val="bg1"/>
              </a:solidFill>
              <a:latin typeface="Times New Roman"/>
              <a:ea typeface="Tahoma"/>
              <a:cs typeface="Times New Roman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524005" y="34461"/>
            <a:ext cx="2066925" cy="16383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7368" y="1268760"/>
            <a:ext cx="10945216" cy="489654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7.0.97-2016 Система стандартов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информации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библиотечному и издательскому делу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Организационно-распорядительная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Требования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оформлению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7.0.8-2025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стандартов по информации, библиотечному и издательскому делу.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Делопроизводство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архивное дело. Термины 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7.0.109-2024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 по информации, библиотечному и издательскому делу. Информация и документация. Управление документами. Логическая структура, состав метаданных документов и требования к их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784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и его основное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остается неизменным. </a:t>
            </a: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уточнения, направленные на устранение неоднозначного толкования требований, а также на применение стандарта в современных условиях активной цифровизации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управления: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стандарт нового реквизита «Штрих-код (QR-код) документа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электронным шаблонам бланков документов и электронным шаблонам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документов:</a:t>
            </a:r>
            <a:endParaRPr lang="ru-RU" sz="20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бланки на бумажном носителе и электронные шаблоны бланков должны быть идентичны по составу реквизитов, порядку их расположения, гарнитурам шрифта;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бланки документов на бумажном носителе и электронные шаблоны бланков изготавливаются на основании макетов бланков, утверждаемых руководителем организации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электронные шаблоны бланков документов и электронные шаблоны документов должны быть защищены от несанкционированных изменений.</a:t>
            </a:r>
          </a:p>
          <a:p>
            <a:pPr marL="109728" indent="0">
              <a:buNone/>
            </a:pPr>
            <a:endParaRPr lang="ru-RU" sz="17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7.0.97-2016 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672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положения о визуализации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отметки об электронной подписи.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Разграничены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визуализации простой и усиленной электронных подписей. Закреплены содержание отметки об усиленной электронной подписи и пример ее оформления, а также установлено, что в случае применения простой электронной подписи внешний вид отметки об электронной подписи устанавливается локальными нормативными актами,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принятыми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организации, или по соглашению сторон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электронная подпись содержит метку доверенного времени, отметка об электронной подписи должна включать информацию о дате и времени подписания электронного документа электронной подписью, при этом внешний вид метки доверенного времени устанавливается локальными нормативными актами, принятыми в организации или по соглашению сторон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sz="17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7.0.97-2016 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5434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52464" y="1124744"/>
            <a:ext cx="10688152" cy="504056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Определено,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организации вправе в локальных нормативных актах устанавливать детализированные правила оформления документов, соответствующие требованиям корпоративной культуры. Стандарт в данном случае не ограничивает права организаций в выборе шрифтов и закрепляет, что гарнитура и размеры шрифта, используемого организацией, устанавливаются в нормативных актах организации. </a:t>
            </a:r>
            <a:endParaRPr lang="ru-RU" sz="20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оформлении реквизита 17 «Заголовок к тексту документа» исключено допущение о том, что заголовок к тексту может не составляться, если текст документа не превышает 4 - 5 строк. Такое решение было принято в связи с тем, что при регистрации документов в СЭД необходимо для всех документов указывать заголовок или аннотацию. Наличие готового заголовка позволит сэкономить время на регистрацию документов в случае внесения реквизитов документа в регистрационно-контрольную карточку «вручную», а также упростит автоматическую обработку документов в случае использования технологии распознавания и </a:t>
            </a:r>
            <a:r>
              <a:rPr lang="ru-RU" sz="20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автозаполнения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карточки документа в системе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нового стандарта также были скорректированы примеры оформления реквизитов, внесены редакционные правки, дополнены и уточнены приложения.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нового стандарта ожидается в апреле 2025 года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7.0.97-2016 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6839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7.0.8-2013 в новый стандарт перешел 141 термин, из них определения только 19 терминам остались в прежней редакции, для 122 терминов определения были уточнены.</a:t>
            </a:r>
          </a:p>
          <a:p>
            <a:pPr marL="109728" indent="0" algn="just"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термина из ГОСТ Р 7.0.8-2013 не были включены в новый стандарт.</a:t>
            </a:r>
          </a:p>
          <a:p>
            <a:pPr marL="109728" indent="0" algn="just"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терминов – новые, ранее не фигурировавшие в терминологическом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стандарте.</a:t>
            </a:r>
          </a:p>
          <a:p>
            <a:pPr marL="109728" indent="0" algn="just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изменялись в случаях, когда практикой обусловлено расширение сферы применения соответствующего термина. Например, это относится к экспертизе ценности документов, которая применяется в </a:t>
            </a:r>
            <a:r>
              <a:rPr lang="ru-RU" sz="24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выявления особо ценных и уникальных документов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7.0.8-2025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1353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новом стандарте дано следующее определение архивному документу: «</a:t>
            </a:r>
            <a:r>
              <a:rPr lang="ru-RU" sz="2400" i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подлежащий хранению в течение сроков, установленных нормативно или по результатам экспертизы ценности документов, в силу его значимости для организации, граждан, общества, государства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При этом дано уточнение в примечании, что в организациях архивными документами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считать все документы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законченные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делопроизводством.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7.0.8-2025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929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Существенная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изменений и дополнений определений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процессами цифровизации. </a:t>
            </a:r>
          </a:p>
          <a:p>
            <a:pPr algn="just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термина документ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появилось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упоминание метаданных («зафиксированная на носителе информация с реквизитами и/или метаданными, позволяющими ее идентифицировать»). Связь с носителем при этом не является жесткой, что позволяет использовать термин и для электронных документов. </a:t>
            </a:r>
            <a:endParaRPr lang="ru-RU" sz="20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Уточненное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термина архивный шифр теперь позволяет его использовать и для электронных документов в информационных системах (вместо «обозначение, наносимое на единицу хранения» использовано «обозначение, присваиваемое единице хранения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  <a:p>
            <a:pPr algn="just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 определение реестровая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запись: Документированная информация, включаемая, обрабатываемая и используемая в государственных информационных системах, порядок работы с которой установлен законодательно</a:t>
            </a:r>
            <a:endParaRPr lang="ru-RU" sz="20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7.0.8-2025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0335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Существенная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изменений и дополнений определений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процессами цифровизации. </a:t>
            </a:r>
          </a:p>
          <a:p>
            <a:pPr algn="just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стандарта дано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актуализированное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термина документированная информация, которое сформулировано так: «информация, рассматриваемая как отдельная единица, обладающая свойствами документа или его части». </a:t>
            </a:r>
            <a:endParaRPr lang="ru-RU" sz="20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 определение подлинника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документа: Первый или единственный экземпляр (в установленных случаях – один из нескольких одновременно созданных экземпляров) документа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и м е ч а н и е – Подлинником электронного документа является любой экземпляр электронного документа, в который с момента его подписания и регистрации не вносились изменения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 определение оцифровка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документов: Преобразование аналоговой документированной информации в электронную (цифровую) форму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7.0.8-2025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2087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стандарте появились такие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термины, как управленческий документ, научно-техническая документация, документ личного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происхождения,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архивное хранение документов и др.</a:t>
            </a:r>
          </a:p>
          <a:p>
            <a:pPr marL="109728" indent="0" algn="just"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 комплекс терминов, относящихся к научно-технической документации и аудиовизуальным документам: комплект научно-технической документации, комплект аудиовизуальных документов, производственный номер (научно-технической документации, аудиовизуального документа), информационно-удостоверяющий лист. Обозначено различие между термином единица учета (как применяемым только к аудиовизуальным документам) и новым термином учетная единица.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7.0.8-2025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635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5440" y="1268760"/>
            <a:ext cx="10297144" cy="489654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методические рекомендации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применению ГОСТ Р 7.0.109-2024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 по информации, библиотечному и издательскому делу. Информация и документация. Управление документами. Логическая структура, состав метаданных документов и требования к их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(утв. и введен в действие приказом Федерального агентства по техническому регулированию и метрологии от 29 февраля 2024 г. N 265-ст). </a:t>
            </a:r>
            <a:endParaRPr lang="ru-RU" sz="24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позволяют унифицировать метаданные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формируемые в системах электронного документооборота, системах хранения электронных документов, обеспечить их совместимость.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7.0.109-2024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630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5274" y="1785926"/>
            <a:ext cx="10972800" cy="416224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Правила, разработанные федеральным органом исполнительной власти в сфере архивного дела и делопроизводства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Перечни, приказы, письма, иные акты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85728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нормативного регулирования делопроизводства и архивного дела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3005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  <p:sp>
        <p:nvSpPr>
          <p:cNvPr id="3" name="AutoShape 2" descr="data:image/png;base64,iVBORw0KGgoAAAANSUhEUgAAAmUAAAGBCAIAAACo0FF5AAAAAXNSR0IArs4c6QAAAARnQU1BAACxjwv8YQUAAAAJcEhZcwAADsMAAA7DAcdvqGQAADw4SURBVHhe7d2LVdtM20bhj78DKAFKgBKghFAClAAlQAlQApQAJYQSoAQoIf9Gt5h3kGTLYIdY9r7WijInnYw8j0aW5Z0/f/78T5IkzfV/7f+SJGk246UkSeOMl5IkjTNeSpI0zvt91sXb29v9/X2bkbTddnd3f/361Wa0HoyX6+L29vb8/JxEeZMQQXnP1Om6JChpU80brE19nhf9RSUdWUjdIImUzJo36TJNYV1bZ9FpX7fslMwx2KwUkmA6q0Fd20n3ZynmL7PNNAaXs2BhWUtdVQqTxYJLKxZpPz+LOcsHtUzTIC1L+8EZ6/bJ9tsgzSLLTCIltVI1a1GYU4XB2i8VMk15v0GnZLRxEo+Pj0ztnNeN8XJdJF7e3NycnZ21RZK20s7ODlM753Xj55eSJI0zXkqSNM54KUnSOOOlJEnjjJeSJI0zXkqSNM54qaWcn58fHBzs7OycnJzc3t62pZK0cYyX+qanpyfCJDHy5eWF7OPjI7GTkmQlacMYL/Udb29vR0dHJK6urv58IE0Jw01DpqTNY7zUdxAUmf7+/fvi4iIlIH1zc0MitTUGo4xEy+O+5ru/v6fxap+mm2X2N4ASyrHyGJ/FLrjLK5SXeiWvXl60Hzv7eXx8XNWWS39FOzTQv5ZIw7TNr7c5B0+qXl9fS7q2v7+fZs/Pz23RB0ryItQeHh7SPtmkg+zx8TGJ/kvXtH1fIOnOiuoBcVtUSXlmqReYh/omPWt1bebPH/YxJVFaZrHZ5shis51N2+Ed7G9P0cz031yd55FyQtNW9GQvOtq6j0sFxeHhYVvxeY1JlycepzDKK5YqpDzaoqqwzX/I8YP6JYo0KIkO2uflIpH2tbRpM2tsKtu5bRxf6ssyAii9ZEfKO6OEu7s7+m4SDFYuLy9TGHTcwcAoT5ynJV0eJaRPTk6aVsM64SFyobjIYLdsQFl7HtHJmJh1pYfF9fV1Eovrr459ZMNYXdbITtW7PLjNs3yp8d7eHsNZojW7k1WzbfNHh7kkkJe6YJyXDWYhLIpt4E/DwlNbMBZkyhIIrvmj06ypedcfJpahdn/MXf8tsjH91fVly1FnO5FeWqU2bupfy9ueaZtfY/M3ta59P8I+j3JSQiIhqh4E0F1SUgYWaNq2h2idDrKZvV5j4kSwCkoYG7Hk9xmaNOVl2+qhXr09SadZJB4kPWt1qa3TUUqy2HqlpCnJdjathnewvz1FM9P7XLxuJR0pIdq1+c/qPUIza5ut05GSznaWRNTZvCyco5RyZF+QvQ6y+bvXL0te4bOzM9LZzqw63mcb2rw2M3RoFZ2Wa2sq27ltHF/qm2Z9Mtcf0CRKjcqVUvp3Bi7ojNsiVdEWfZa50gUHfTdLZrjDmCkDoBIqHh4e8mkfVf3PXGuzdjarKwEgP8OU5c+ST+ki7WttRYNsvV7GqYy2T09P2dr+i1yGsO3MHx8EztryL8nryTKTRcb99elCjY1k2nkdyoiTva4PibLYZqvfZe/qESrj/rZuxt+9j9nZDLaT123+IFtaVBM19e/Vo5Y1l16yHhDUcgmxHlukPFLCCGBwEDB4+TFVbeazbEN56dKtM00Jq8i8eG/9ISUEyzZfyfZk2+q/RQmx6KyOPS21qeq8MokNzR6/L7aPcpq1mc+yqMEZs6lJkygxu4/avrzUbaZaTicd9V88tZHayL5nUEiijGubhm3EJZtFlUBbGvTxulE7a7/eF/2hU7LIy7XmprKd28bxpb4sAaA/NooMaBJCZuncERP5+I2F05nm6GwrKu8x5wPZOr4yUsynj4OfYGWB2SqGYqwoIySiXa4AZ4Gz9EdpWR0bwDJLbV6ZTtTPoLbscj5fjP7r0FY0yNaLquM32Xr4hbSs2xRp0ME2D/4VBuVvnb2LBLz6U8b8bivjv4x0eWGb4lbiJVX5iLpeVLa8vg4fWUVqWVr7osz9M9USIIMsL1f/jyh9ifFS35HA078pIyWdMcGCV8PSndFL1p1pB118QbbuAXOlrnyMF8SqnZ2dchdPOnG2J8GGTpwdSY+cXn5Wl1rHrahXV2qz5Z1I1tFufaO/p21Foy0a0p8xASnRqGDfB2+cSQjvhLQ58uLUv2TOBrBGXq56Z7PNebU7x0BeIqpYdacqi623PH+1+lYvVpfXBG3RmPpPmZdr1h9XWlR7AqZ/LZezBscH66n0eiTY7ETQaFtUIxvGfKV3zldEMlDoDAJAh0jIzKsRGXkknZZBllWTKI1zMbCUsArSqaJzz3gFGawkTUvKy8bTrTNLqWX5VJVaEmXhYJnvK/t8tbY0Zi1ll/PRbBabbY40rrcz5UE2jcv20B4lZqRNEiXNLrDespFZda1UsajsINNSQoOy2bTkj1XOBjL7rDTKK0x8aouqNiw86f4fNGn+fKwugR8sjarMlZcoUttmGp2S+uVi12a9XOtsKtu5bfyTrIv0Ykzb/BSUrq0oISRSWDpclAbp1NJBF2kT9LkZedB9l6o0C7KZvQSAlCMl6WRL7x+lK+9cti3NqCodbh+1/dUl3rSZjw8si2w/+rtcB4Om7X8LAdk0Htyewbk6w6+y6lpbN0PadP6y9TanJOk060fHhLpICYky9O+Uo3NVAGUJ9UsUadBmGp2SxV+utTWV7dw2O/zL30b/1u3t7fn5OX1xfdVrKl5eXgYvlOV7dRxjb43BNh2Lt/ySWYtlywnndUSfhZYHBweLv18WX/LKzV91+aMkW5yent7f39fls160OWYtfEH/8EVbK0u+jPpL/PxSKzDapdIDLtjtLt7yS2YtlsK/1Dv/vSWP+t6qCY1t6sNX/xb5DLIzoP+Sf/iiSaOMl9JC6MpzbXDqbj6+CdNB4bd3kEjJkCj3QG3GqyT1GS/1F9E1LzPaWDebsS9nZ2eDX7k5Pj7+9g4SazmfYOolRG0w46X+IrpmRxvbgGD5/Pw8GIaljWG8lCRpnPFSkqRx6xIv81jkNtPY2dnplEiSFvT29kYvWpv/5Knvuby8bJfeaEs31LrEy5ubm9xcF3lepR+HSNL35AtCZ2dn9K7Y398/PT3tf2toGQTL6+vrX79+ZRX9505smHWJl/wtmZbfVGK4Scnu7m5+GCjyPElCaYms/LVIU0KzIiV19AUtX5qnmLaNTk/rwSu1e3t7rD1xmpaUlCrKaZ9s5o36+ZaStIYuLi4Imchjj9LvEeTS45URJwlKyo/o0e89PT3RoP7JcWIt/R6DSKYpYTl3d3f01bQ5Pj4u351Nj0oPmfDc9Jf/oaQsqrSpO+304ST6fWxm/2f+rI2cmzAtCQpJ5EFW+WMzLc8eKw+rfHh4KDdh5kyn83wykKU8Cf66aUCCkvyNy1iW9dKSBFX5mhpVCeeUsPysixISlKxKVpqNlLTN6ArQZr6r9JltvlksfVp6P7q1JOhI05KYyhRpCRqnuyu98eHhYekqSzOURVGY3rJ0myychSRNs3SbpClJpwdKsiISqaVlEvX2ZzvbzL+wXs/D43SG85TyKjPlBIS/AX8kyqmlkDOXPLWrXCvPLnDeUZ7mVaeDxvxtOCBIsBBWUdqQoIqoyWkO50TUcmrDWVhWwRGT44M0iUTQspBm2avBKVVO/XLcFGxVtq2cu2F+thgs7yywZEl3SupmpTzpolM4OFcSnfLotOzMleysNrV++7qkFCZdlMJObeaNelFpVqadwmTf51lYPVfSJYssOemYv5bRbSgLrJc8vzBmZTvlc9SzMC1zzVnUrKo5LWeZtYQ60dS8b1jdeNaMg7KQLCGJTmF/3hTWVUnTNZGue7BvSJ/ZZj6wTPoZesI85TgdI8GJ9VJSesVO10d7svS9+YZu3SzL7BQyhkkEJU2CbDYmLcGwNQMeZmFGysvsFJa5SNQ9bWch/wDrXh8ZWSKnM0iWP1WOJ167hJOcCtWnJPnz1OmCEqYZuqUkcqbT+Y42qyhnPSD7vsRmxrRPupSvSr1SSWq7hu+ij2IhdJX0LcjgDwlUBVUpT5bglHTd9YHEYL9KYdPqv+FsqqJ0y53yzqigX5LOts00CN6dhfy8tXveOiM8piVwgvMOBnyc+zDl9eLkKJe2aZOq7EJ9enJyclLKOUPhCODEhMMi40sCJEtjPHd9fc0COWHhb0MtITmnM8zLWlJF4/whqcoSkqb2b4wv2bCsQtLWyqWmJTvnck2u01PRfdHPMHpLj5durYxrM9qjvB4j0p5aOsYUMtCk80wzshTSLPPSLdOHM80IhzRrJ0LXQ8PMnq6VZdJdU54OnK2lQfpkGrD8bH+aUZLNo82/wbrXBK9FXndeoLaokteRaaIXUwqTToM6nT8zx0GuJ/DHTpYqEjnhKm2YsmqqclRRkkJK8icnQQMSZcPq9KpkpUzbvKRtRVeANvNdpc9s840MRegDSZe+ND0kVemF0ga0SdeX4EqCqjI8pTYn9xm5kqBNnci86V2zMSSQuVhUvaJ0yGlAIj08iXTX2dQEiLT5J/7lujvy97j4/AOKRV5ZpvkEMYWk+UsPpmkT5XXPny2FkZLSOH8wQmz+zO8Lqn7LMI2DLFvSZlbEeCkpmi5n2c659Jlt/kP6N9C50eumhyxj0Fn9ZF3Y6YRTmBgJ1pjOHGXebEzSSC0yO7UkSgdOgmzdDETlzkJ+nr9/uS5yPZZ4mZMvSVtr51///iUbYF/U5/PwJEkaZ7yUJH3y+vrq4LLPeClJ+qR8AKma8VKSpHHfud8nn0Xrb/Azdkn2sX/b9+6lcnwpSdK478dL4rNWKN+/lKRouwatVPvifovjS0mSxhkvJUkaZ7yUJGmc8VKSpHHGS0mSxhkvJUkaZ7yUJGmc8VKSpHHGS0mSxhkvJUkaZ7yUJGmc8VKSpHHGS0mSxhkvJUkaZ7yUJGmc8VKSpHHGS0mSxhkvJUkaZ7yUJGmc8VKSpHHGS0mSxhkvJUkaZ7yUJGmc8VKSpHHGS0mSxhkvJUkaZ7yUJGmc8VKSpHHGS0mSxhkvJUkaZ7yUJGmc8VKSpHHGS0mSxhkvJUkaZ7yUJGmc8VKSpHHGS0mSxhkvJUkaZ7yUJGnczp8/f9rkwnZ2dph+Y0bNcXt7e35+TuL4+Jjp7u5uU/zJ29vbYDlSVU/big91IWmmyQ427qjbD5rfoLPqwXQxWBj1Wur0oMEV9ReeknppgzNGyXbKa6liSjqJWS2LTps6O2s5nTadKqYpSVVp0GnZN79lv7DTvp7WDTrlJFJbmiGFdckcnQXWOgsfbNOxyCydNpGWg1WDZq2oJIr7+3um9rF/wzLxy3i5Lkq8lCTYx/4NxssN8fLy0qa0rQ4ODpje3d0dHh6mRNuJEWdn0KmVMF5KGyJvrufn5/39/ZRIWqFl4pf3+0iSNM54KUnSOOOlJEnjjJeSJI0zXkqSNM54KUnSOOOlJEnjjJeSJI0zXkqSNM54KUnSOOOlJEnjjJeSJI0zXkqSNM54KUnSOOOlJEnjjJeSJI0zXkqSNM54KUnSOOOlJEnjjJeSJI0zXkqSNM54KUnSOOOlJEnjdv78+dMmF7azs8P0GzNKm+H+/v7t7a3N/O9/v3792t3dbTPLub29ZeEPDw9tXtJKLRO/jJfSl+UtUPv9+/fh4WGbkbSulolfXo+VvoMxJW+5IHt0dJTyp6enx8fHpFeO0WebGsM2sCVtRtIqGC+lZZWRJaeuBM6Tk5MyACVRe3l5KeXX19fEv5TH6elpqtLs/Pw8acqb+p1SkhmbJf3v7e2NNNExJdSSYBuyJZSQrdVXkiUtzngpfcf9/T1BCwQzYhXDzUS7MuIkMjUN/3dzc5PC3d1dAh4liVgXFxdN/X+z1GjDwttM4/X1NQs5ODg4OzujJCPILLN8gEotaVrSnlEmmsW/L//5+ZnEqj5qlbaN8VL6JgIVCJxEvru7OxIUMqRL4Ox7eHggepFgrtGgtbe31/lANLOUW4GozYpYL2tPYQaUaZP2naAr6duMl9J3HB8fZ9yGq6urFBLDGGhSxZgSKSwS/whv6NfWLi8vmf7+/TvZwSuoxMiXBmlWmkLHjtLfY7yUvqMfmSh5eno6axARGUS2FZVy2bZEuEHMXoIl6nUllGJ/f59prr6mBBloljYgeLcpScsxXkrf0R/zPT8/M809NY+Pj4PfoUw8S6g7OjqadWGWkWgGo5F1lSVnRcgnoOVibBBoaZPGZPNJp6Tl+f1L6csIYINxDgwNmZbhY78lbx8CHiGTKiR2orR8eXkphUkzJGWxuX+nHpheX18zlCzvxHrG29tbllY3rmulrbVM/DJeSj+E2EaEI/HV907iZWeuFF5dXZX7bCWNWiZ+eT1W+iEZ4TFMbPMLyw1EbeYDwZLho8FS+jGOLyVJ28LxpbQhjo6OeD+/+Qgeaf0YL6U1kkf2GC+lNWS8lCRpnPFSkqRxxktJksYZLyVJGme8lCRpnPFSkqRxxktJksYZLyVJGme8lCRpnPFSkqRxxktJksYZLyVJGme8lCRpnPFSkqRxxktJksbtfONnppf5fWr9mLe3t/v7+zajiTg/P2d6dnZ2eHiYEk0Ff7U2pTW2TPwyXm6s29vbdL6SfoBd4iQYLzWgxMtfv36lpGDoubu7W9JMS7ajbvkl82fsbMAiLTuzMB2cq67KLPWMg0qDTvvR2ee3nzPjLP155yRqKRxs02n/1ZaLp6NfghSWqgUTTEmXko6U17WZBWUJ9Ywl25mlFDLtl9c6S6inuZBjlzgJxksNSLy8ubnxMpH0V9klTsgyfyzv95EkaZzxUpKkccZLSZLGGS8lSRpnvJQkaZzxUpKkcX6fZGP5fZKV4GVsUz27u7v977ZqC9klTsgyfyzj5cYyXi7v5eXl4OCgzQzxXSDYJU7IMn8sr8dKI/b3958/u7u7a+skbQ3jpTTi8PCQkFmb9TD0+0ab+YxyRvxPT09tfmGMcZlx1mIfHx9nLZZytBlJy2NY+lXfnlE/6ebmhj8T0zavr2MoyWv469evNv8h5UiWRJ4sWlxdXaUK+UMUtGwrem+lLPb4+LjN//nTWezv37/bimobirbiz5/OFfiLiwsKZ+0L0qzN6Ot8ASdkmT+W40tpBd6aB3YTzx4eHkhcXl4y8kt5nnp/d3dHxCJcUZJPUGYpMXJvb4/GDGdZLCg5OjpiuEmifLBKMM5iSZ+enmaaYWWZ6/r6OnNJWobxUloNTj8PDw8zOiSb6JWoRtwipBH5ygefiaZzEClBgnDIYvH6+kqWkMmUeMyU2MxQsiw2y8yV22wMEjJHVydplPFSGpG49VWZK1PiVlP2LgPQOZ8sZpZERDSfQr5LIExt0sTm9xYNAmQCKurVkaaqXKFlRgI5GPU66JS+xHgprUCuiC6C4WCbmiHXY0uQJrAVKZkjIbDzqWcHIRMEYMa+GQRLWoTxUhoxP/zE4hc8EwhHo2YM3q7V1n1GpCQEdmJtUF5uoK3v96ExgbPTWNIsxktpxCIRpW6T4JTQlWl95fPk5IRpfcl00MXFBdPOmHJnZ2dvb49ErsQS7ZridwwWaZzV1V8vYcMov76+bvOVjImNl9KCjJfSiAShUQQzAhiRKbfk5Psbud2GYEY5Y9DT09PEp/r6bfN54ruEUhZCyxJQCZC5fJq7ahNHc4MPs7BYomNmzDLzUWXmQuJr+U4LJTQOlknJgiNdSd/5Gsq3Z9RPShc5eEFPC5r1ncWUI9mkaw8PD6lC52FAxKe2YsaVVZQ1doIZi0o5ct9QUW9kHYyRjSnbXEtV0s2s+g5fwAlZ5o/l82M3FqOHc58f+yPKOyJjx8HxKFVYZDDH0gh4dZTN5dzBeecslrnYkgUHx1qGXeKELPPH8nqstDJz4hPliwTLIAS2qQYzzpp3zmIpn7Uxkr7BeCmtl4tGm5G0NoyX0rJ+/fqV+3pW4urqqn4QgaQ1YbyUlnV3dzf6/RBJU2e8lCRpnPFSkqRxxktJksYZLyVJGme8HPb09LTzoX4apyTNl6cb1vLoQU2d8XLA5eXl0dHR/v7+zc3N4eEh6cHHVUtSx8vLS57cW1vkt9i0/nweXtfb29ve3t7d3V15CCeHO2eIz8/PRND6PHF3d5c21B4fH+dBKnWalo+Pj2dnZ5SwTNL1Uz15U1FIMGaW8jCX8uA6SojQTCnJFxVYWqmlitnzeFjGvvXwl3WVp73keXgkynrLitjCpLOppJOITrNSVdJJDGaZUpLyWinvN8iMSaQk+gtB3XiwQcyvRRosvhDSSUTmTSIlKMskPbjYeoGos5mrqMv76TTulPendW3StVnlRWdRJJiWdJm3s5w5VUW/PCWdeZnOKky2oywk2X6zelFRSvpVqGuZkh5sBt7FTNMl8t48ODhId9FU/tdhpn/gjVnevyhvbRZOA9Klc6CQdzdrzKKopTFLKI+zqN/+NMs7nTYpAQspy6Gc5WTeslLKs3zWyHrTmAEDaRqwrmYNwz3MRC0Vv5jtq7494yRcXV31944SjsX+E6tTlWea54GfSTeVLQ7QvDfeF/SBwy4lTZP/UNL55jvZNGPtnfZkSxCNrD3KG1LSD8j7Lr1E3q1RapMoKEnjptV/zRL2SiHZJGqltjarMH1aUdokUZbf7+KYcU4PM1HZkTbzRY4vuxhKch7X2bvsMgcTZ46p4gSN0dv7K7izwzHEUZU2pDlfYyFpxliQloTMNKYkylrK7JzfMa5lFZzcsYREO2qJrA8PDySoYlEsMMuhhBO9HN+l2fuiP2QLOWHsHPGSVisXcvLGnDO+7LxneWPSM6RL4V2fD31In5ycPD4+lrc5b23OxekcUsJo7+joqNSm96h7LQqz9n4nk1pWSiBMIVvO8ulwWCxzsQ2sOj0Ja6GwLJNoWv8GwHSxL0yzX1/GbF/17RknoT65KyjhkMqBnpLEs1SRzjWNpPtLSOOCktImJUXT/NPvMXE0182oShvKySZdlxdZKdM2L+nveH9nfrwZ00swTRallml5P+Y9XroUprlSWqqKvLV///5NJ9MWVW/8XH/KLKUwa69XUaOnorZzHauZ9V02o0ghiWzGBqj366u836dr1miscxjVGMkxOuwfl0FtEjQAB31OcAqGgLyLcs2EEzpqOSsk+/r6Skl5k2TD6s8SJE0Uw9A21fy4N9PS89CZMKVPQLIZU9JRMPLrDPLyieMoomP6H2ZPpMyYGDnRZ4DLNPc20vnQZsElb5c2bn7Ft2eciuwgxxZppsmWdNPk0/gSHGFJU55mRDtKcopXGiNHZxkdpjZVpSWxmWyJl6liseUMNCXljK9OF1lUWbikv4Q3GpLO259psii1JZE0nUYapzBpEuk0mlbtW7suSQdC55D4msLOLFl7KWRK8Gsq39N0Iwm6ydIsETQdTkafqUJJ50LXBqj366scXw7gdSFKHRwcMNRjmpJUzVKPPjngOJQ5Z8xIMUchyILzSk4S60srnOilijQzsihO8cjmrDMnm8EbjKO2NN6MjxOkrZL3L1GqdBp174H6LQ+yeadnxhSenJzkwlUK6WdKmkRiakE4zIUr0PPQjZyentYrJZpSTofDiuig0rKt+1B3WduriZpf8+0ZJ6c+SfyGDDG/Z868VC2yZMeX0s9YsEtc8v1Yd0d5d7eZBgF4/sIX782W7PfWXPO3+mb8cnw5T+c07auWOSObMy9VyyxZ0hTV3REjQrSZxvHxcaekY/HebMl+b4MZLyXpJ9xVT0FZEqExHzoWZx/PNtHfY7yUpJ9AsPTK0KQZL/+TT7k3RrlfXNIPaN94myXfM1EYLyVJw+rvicp42dXeCDV9uYNO0s9o33ib4vnju6EqjJeSJI0zXkqShnUenrDljJeSpGHe0FszXkqSNM54KUnaKDvNk7rbzOoYLyVJGme8lCRtmvzAVHF6etpWLMF4KUkaNt37Y+/u7p4rK/n1Q+OlJGnYdO+PPTw83K+0pcsxXkqSNsrr6ysx8rbx9PTUli5tu+Ll5eXlycnJaSMJn44oSRuGjn2n+c0JHB0dkW4rlrPz5+P3pmus7PHxsc00GNuWH1fLugdnXHP9V+33798bsF+DOLHiWLm5uTk7O2uLJP0FG9Z1BFHg4ODg+Pj44eGhLZoO/iJXV1cXFxclS5qSpJl+7481PL5MWO5o6ybu+fk5rxRTlGApSdoYJVji169fK7mUOBwvd3d3GZckriTR+S3vDcBZho9GlKSNtLe3lx7+vsFAOeXLGI6XdSDZmJFl5Es5SfOCrvCjYEnaMBO9P/b5+ZkoRg9Pb396ekqwXMnHUjPHl4TJ6+vrZFnlZsSVXIBlbP5+KfbPHwbs3u8jSRtmf3+fHj4fWJJY1Ueww/EyX+28vLxMaGF6dHSUqknjjIMAmR9S5iQgsTNVkqTNQPcOQlgnvaTheInmkQjvz0R4fHxkJEvUbCumLFe0c4WBUw+/TyJJm4fIxbio9hevx97f3x8cHOQrJUxPTk46Xy+ZrhL4Ly4ujo+PN+zTWUnSr1+/CJAFXX19U863DcdLBl5ZH2nGYcRqQmaqpq7+IJb0qp6TJElaEwyEchk2GP4xCGzrljDzemwdSDYmqOSDWF47Tgh4ETnjyAfCkqSNcXt7S99O5EJux1lJVz8cL29ubq6vry8vL1krCWLMZtwXwwv3+/fv3d1dzjUuLi7+/Pkz0bulJUlz5IE+Ly8vBC8wRmorljAcL8/OzlgTkZJRLVGTbEL01DGm5HSDkEmkdGQpSZuK+FUe37aq+zqH4+Xj4yMBmaASDDfbiulbyae+kjR1t7e3m/oFAQZ4jPRy+ZBh0tPTU/14vG8bjpdE5o25IbYjz/cpVvIhsCRNzvn5+ab28xnvES8z3nt+fl7Jo8KHf5/k9PSUQMIq2/z//lc/T4gww3RwxjXHlrMX9QvHPpaPMKe7X4P8fRLpZ0y068hm07enD3x7e6M/LN0FQ09GF5RM9MM4Np792t/fz6Co/HWW+mMxW18dKYMXsa37WE2bmRQ2mxONNtMz3f0alKvoTNu8pL9jol1HNrtW9/N0lZQQC9r8pGR3otMTpjDpr5r5fZJOP5tVTh0nSpxukPBTTEnayH4+iPd5bGxGzCu58jwcLxmhr+Rq77phvxiMI8+t34yH4krSNxBIRvv5SQ8tMjpaoZnfJ3l6ekpowUq+ubIOCJMcH5x35NSDffR+H0nbidEk4TCdPH3j4Ais3N4xOQcNEuxdSpY3HC+JIufn54zGeEGJnWQ3JmT+/v2bkw6wd79+/bq9vW0rJGmb0PudnJwQEXPDCumNGT+8vr5mXFSs5K6l4XhJdLy4uGAERrAkZLKmjXkdy6+6cGLFThE1k5WkrcKgiL6d0FKmlLR1HyZ6PZaxcsdKvmk6HC8546iXvjF3x3BAXF9fl+sPlKzkS6ySNEWjfftEr8cy5CP211ZyKXE4XjKyZOxFUGGtxBVWRqRp66Ys90bn4gPnU6RTLknbhtECffvBwcHJyQn9PL39xtwf29zt++75+ZkO//fv33/xeeu5KYbV5Ipl0m3dlF1eXpZr9Bwc2NTHQUnSfIQQ+nb6wMfmTh+Cymb08zXOBujwj46OVnKVdDhe5hXMZ3tMSdc/Gzld75exP+4BI8HruDGXmiXpS9L75dphfrip3x9Ouodk9MxOMcpMOoXLGI6XeZRaVpAEUjVp+WWS2kZ+zVSSRu3t7TH8Om2++/D+3YuDg9zVUZvo55dBsF/tHZ3D8ZJxehtPPhBp2ropy4eyNb9PImk7tZ37Z23dxF1eXnIeQIePk5OTtnRpw89bR046iM+cX7BKonSeLQTCDNMpvrJseS4v7+/vM7Jkv+q9mO5+DcpFAhLlDKs+VcxfdjCxoE77/uyLNGBKYanqt0FdOL9BEvU0DWqdxilEv7zfgGkp6dQWpVmnfQzOlZa1+WsZXDLSuMzSmXfWXNGfqzM7FikBhUz75R2ZN41Rtx8s7Juzoiy8zXyY1b6/usGWg8sE5fmUZ4pdB31guvq75kuD9X2dL83z1uuef0KOjo46nyHmWQIklurnma2vP4bldWzrPlbTZiYlm31xccFxT4LdrEfS092vQRtzq5s0Ce0bbzpyy2hOAhIU6/7wecrPW6eTb1M97BTazBcNjy+JwLxwrJIEDRimEKvLJdnpjsPYcvaC80FG6Gw/U46Vcko13f2axbt/pR+zv+qnlf5t9Hj0foeHh4wj6fdyRap0gBlfEi/rQedUsGvE+8G/yDL9/ELxkmDJ8La0XGZ9/9bl5eX19fXr62v5WJuzqjKYnu5+SdJX0ePlttjEy8fHxwwkUjv1eJkP3dp881D0dPVL9fPM1pdxekbo5ZJ9W/exmjYzNblFlpDJq9kZs096vyTpS+gA6fESRfLZXt0l5nostW1+UtjyjptV/P7lzPt9GIcRnAkqnGKQJcyUWD3pcdj5+XkG6Yw1ORUgcKYcji8lbZVccks6TwtPGl6P7ZsZL5H7wXhBSWfEGdONK9ny4Lzp8fFxY84DJGkZBMjc6EuMpOefdLw8Ojp6eHgoF0dry/Tzw9+/fGp+/HKv+VFlzj6QqLkBCJC5CpGrzZvx3CJJ+iqCCj18QXQ8bxAp2xaTRYxnd9oda+RrM0sajpcESCIzoYU0cZgAQ0mqpo79GhykS9JWyWiBEWSkkA6/vk1mogiW+RJtsZLv1w3HS1xdXZVXbZMCTM6hSHDGkRJJ2k5EEYZiUUJmrRN1JiQjPQZIJJjer+InnGfGS4JKBrBME2A2AMcEx0dt8BCRpG1w20hQnG5onOXs7Cw7lbtVUrgUYm8fgaSt/sCK27qPj0nbzAbZ1P2SpL58h6SjrZv4833yJZl8/SHXR8tXZUgj6a8aHl/W0TH6EXSK8sFvjXOrtk6Stgm9etu/V7+oQa9YX7qc6KDz4eHh6upqt3l828vLCyGz/orHtw3Hy8vLy4ST4ujoqK2bMk43OGkCBwfnTbymg2dYkrRVDg8P6RjpFQmiGZxN0dPTUxkCsUd7e3unp6ckytnAkoa/f1m+iFOwSiRN+GQ6OONUZBdQ78UG7JckLSgPwGszDQZk5REuU/z+ZfaIPjy/u8LuELYSy9gvsiSW6eeHx5eMXhl4Zez1/n2c8/MSLDdAvkua18vrsZK2U+7ozPfRExQnFBoHla9ysGsMlImRDw8PdPXEr5XctTrz/thgHfnkkhONlGwAzpu8LVbSlnt7eyvPb8k4MhG0NsXPL7PN9RhvVV+JnBcv85QHRpmEzKSnjkE6A0qmSbSlkrR9dnd36QZzlTIxph8dUzsViYsM8zgJODo6Yu+IXJeXl3T4OS1YFmPVWZ6b+4lJZIiZQjTzzZtxbWXLa5xStXVT3i9J+qrcBUMgKcMvRplt3WR/n2Tw1p5V9fPD9/swKicgt5kPpeWk74vhBCpnTI+Pj53bwLzfR9J2yhNP60HYFO/3KejnM1amt+8MkZfp52f+PknnAmy91unGFcbpjNBzo1R/L4yXkrYHnWHnexAMIXKbJxIvKclPU0wLwTI3+CRwPj09lcC/+njJ+LJ+4TqmG1fY8pubm7JfZDmfKt9jNV5K2h7p8Wq5WyXpSY8v+7v2/PFzmMv08yP3x26e+iSAc4LOMFqStgfRkchRlGC5AdidfDRLguxKfrpxOF5mMEscrrV1E7e3t5fE/f394+MjZ0/JSpI2Cd17RkQk+nfkfMNwvNzd3WUcxgC2KA99mDT2glOBhP/T01POPoyXkrZWPS5iLNEfhNFhtqlJyR0quecmt6+u5CuYw59fnpycEEg27/PLgpOO/su3AfslSQu6bb6MTiJxhTSJMjSa9OeXIIo9PDxcX1/XD3TDMv38zPtj55huXMmW1zgUyhDTeClpaxE+GV9uxv0+wRkA4+PDRlu0XD8/fD2WASwL7WjrpiynUeCYiM5XMCVpGxBIykd6xMW9vT26R7rElEwdsZ+YRSA7Pz8/OjpaWfwizPaVRyRwZlE+v2zrPsJym5macq7U5iuzyiVpk8yKi/T8bYuJ/140W35W/Yoz2aurq5JG0l81PL5k9EodU+IzgXp/f7+MzKYuf352jTMOdq0tlaStwagrPWGy76GgSec7/puhPic4Pj7+i98nCc41cH19TWiZ6F1SHexI5LXj4ChXJCRpe+Q5LeXuDZBeSVBZB4zxylcHX5qfc551++qXbNfzY/Pxb5tpcIiUofN090uSFkdf99w87+bk5IRYkk6vTiP3+0z0eXjpzOf4Xj+/Xc+PJVh24mX9rRLjpaRtQF9H14c8PzajzIyROvGSqineH9vv6oMolnHnKuMlL2L5bI+1so76cbLTjSv9k46bz4+TZWq8lLTZ+j1hHB4e/v642XPq3ychLnJCQOS6vr4mhJXvlS7Tzw/Hy8vLy/y8S1G/jpOOl7kK0eY/M15KUkw6XtYnBFdXV0S08tMay/Tzw/f7lFtvCZNJl2ApSdoSg1c1J4GwlQBJpGSU2fmE8Xvm3R8bG3PHVDBuvq1M92iQpL+t3LYyOUdHR0TKPDP88fFxJTsy7/PLrObh4YHg3FY0Jn09tk19uPN5eJLUM/XPL+nP05kTOJmu5PPE4fElr9R983NXG/bEOF6jjhIsJUkbg+49CSIlIf+vPK+A2Ht5eVmeJLSS73iuiTx4ochD6yVJs0z0E6v6d8rAQHklj6bpxsuLi4vElQ0LJ+wODg8PGTGDYSW7mXG6JGnQRD+/vL29JZY1XzHdz/Xk3PuzrIwjO1hTakm0RZVUtZmJYIN51dpMI08T3pjnyEvSCk39eetMEylJsBdlR957+e/28/O+T3J2drYZY82MxHm9ko18C3PquyZJ6iN4HX787OVKvkyCmd8nOTg4YEhLghDNismmfIpmXYInZPp9EknaMIQtxkK5mMyQ7+npqVw0XcZAvDw5OWEFBOTfzW+hMSy7ublZVXz+J3KLbz80slObdEOTJCld/evrK/GSEEb8en5+LmPNZQzcH/v4+JiP+soKCJmTfr4P40heuL29Pc448lIydGZPSWzSt2UkacvRydPVn56eMs0wj0FRPn1bXjdePjw8ZEzZ5hsEm5UE53+Icw1C4/X1NS8ikbLzc6mSpA1AJ0+AzHPCV/4x4szf85ojI7OJBpuccQyebkx6vyRphegqiTcMMyb0+5fZ5vThdbq2TD8/836fTUWkHAyWkiTNsXXxUpK0oIk+r+AvMV5KkoZN8Rt3O418eJk0VvJV+637/HKOTd0vSfqqfP73a2q/T5LHBvQdHx/nk7hl+nnj5X+Ml5IUU7zfZxHL9PNej5UkaZzxUpI0zPt9asZLSZLGGS8lSRpnvJQkDfMXnGr/3R/78vLy+PiY9Hzn5+dMb25ukt0Ym7pfk7O7u9t5grG2yqyvBOgnPT095Q+xYV3iV/v5+jes/ouXp6en+V1l6Z/zWz3bLHf8S+ug7ou68dLRlf6tnP0ZL7dZ4qV9kf6tfl/0KV4yndajHLR5fGqEPAa0DvrHoff7SJI07lO89FYoSZIGfYqXPspBkqRBXo+VJGmc8VKSpHHGS0mSxm1FvLy8vDw5OTltJMF0JT+3LWmK7u/vZz3O7Pb2dtue3EJ/OKFnKu3t7T09PbWZn/Xp+5dvb28b9tOgMetxIX7Baw353Tv9wDFwcHDw8vLy+vraucmRsHF+fr6/v//8/NwWbbrscv+lWFv52/1AF7HV379kt4u2SNJWSjik5022yCNdfv/+new2yPnBhL4ckb/OP7lAuBXP9+mfJvRLGFtz3DDl0Lm6uipHDwN/zmXK478fHx+pooR055ngnKYdHx+zBGahTV1L4f39faeQv3eWc3Z2xowpTEua1RsA2lBObQqLw0ab2QiOL/UzxwA9Hu8pAidv+ZR8dXBJb8BbuPO+LvKGrZ/WvYboha6vr4lAnW4kl2cX7F6ypws2XomfOUIG1kIm+JOjzWyWzp6iU3JxcZGSgjdMqpKt08hh8fr6mnJkCfVpaVvRKMEvWWZMtiBepirPzGSaLNKgJPrSbGNs5E7pS37sGOisKNm8r5NOedQl/c+tOMlOFTr9CVkK28xnvPH7b/lE33RBTav/NqOMZ0gnqGfG0qWUSN80f1c2ps1/1q8qnVWR8v45BCX9gXgao5MFWfa3v5xgR+od70ibNvPx+ueF/Xs6K8V/mSZcbmO8LH/ywWxJ5y/Eu4JDM23ql6tp9d4sCdR/y7bo8zLLOyQHaLJM6yo0bd9nZL0cSeVoSzrv7U2SvWsz2ko/dgzwdmZFvLVJ5w3OqXCqmk34tA2lpAQn+gHegyV2plkZUKY2aRK8qSMlSac82cyOXG2iinTT9r/NSBaks/DMmMLE7KTfW38+NU9JLbV1P5ahNrvAwpGuKV1ZVof37W6UhZOmthOY63SQzboye3mhkmVp1JJlUWlfS8s20+iXrFx/Ff9l2NbszOYZ2O2qJMcEJ27JIn/IHCVNw/eWJRF1tj7sUh6p5VBo801JYi0rTW2U2jRmmnKUqqJfskk2e++0iJ88Bsq6SiI6WZSSDPLqbj0XnJJuWv03Y8JM/+y5zQy95elJKMnym7Zt4/pqJ9ksmRnT/5QBblP/aWMiJbXsSL1t9EuEzDbToEF6tqyujhH9njPhli6ONAmkPMjWs/cXWO94x/uyekvrlKxcfxWf7vfpfzy2AbJT+dMOSoP8qSJH8H11T/nR0RHTcjEEialpk3sEMleUzyOR2iKzsNLTxkkjVQWzpIppWyTpL8joMDf+1J1A0nUnUKSLJzZQe3t7S+fwNPvrDQk/GcjOwXKKwZXmPoYyhitov7e3R6JfleX0y4s0qPea0Eu4YkUs9vLyMh/g1eoYkXQaR+Ll9fV1U/+urWi0RWPS74ENqFe3Fpqo+Y5XLcfBhsn7oT6HQr3vdboohUlE58QnhXWipDOILJdHyiFLtj46O6itg27tfdEf+iWbZLP3Tov44WMgq0Obb5SLjZxqdwZ2GDz/ThWJcjvCoLoxZr3l09skPZjI+Czq/i0lg4mO9EV1t1auLdcSF7K6Okakti8b02Y+q2fvL7AeZhT9i8zRL1m5/io2//skoydZfblttfMmYdq/+xw5meqcP2ZeqnLTc12bqk78rq9ggLdQytEWSfo7cnab4FEQEVPOEIchVN0bMACiMA3yJq1r0XkSAl1QeqE5ykeGyCitlktQVCVbo69gXrqadERFLk0NztJRj+GyIpbJ6UJ2jez8QV6a1erurtmhVls0W85CaNkuqFl7utB10W7X5o4vO7sZdWFCaX1KmNo6hpEof++mybv6xLAtqtrXB31dXs5b31s36iVnmf142WYa/ZJNstl7p0X88DGQSNlmZitbVRJFXVKn0X+/d7L9t3y2J2GjafuudFDJkki/kRlTmCCXNPqzdKTrI9wmm8+b6p4w25ZLylldHSMS3urPL7PAlJBAyoNsvfD+Ausdj/dFNAspiaJfsnL9VWzy+JLTonL9nUStFDLN2RCnhJxb1ZfsO+eMHDQJgeXkMR9hYvDiTA411J96gsYcNCRY0Xkjw9aczEr6GYz5eL8zDiORt/aC8n7PU9mYt/QYuS6V9zuFVNFX5MPF5d/dg1dKi8SerKuYPwvS9ZVPFtMvsc2UsGvpnSjJfkU91sxK80Ej7UlkjJuwN6jfVfYHr+Xzy7ywg71rfOmvthpt3Gxiex38N0D+nPO1TT9fUalfh5S3md4ZR/5gHJdtfvadcp3llGga5ZQqb7b6lK0zI5o5PpVsks3eOy3iZ46Bcr6LtmiuumXSRcZVhJ/UdgJG3T8ghW1msfFl3SGkhET6tzJj6Yua+v82BilpM591qjon9+XKKlVZHduWltFpj/pCLpIOsvXs/QV2XrdIVZ1G1tt5YVeus1Js8vNjOS1i6MbxVL8xipy8lN3/npUsRDVfUv3kMUCnN2cEMwczYs4QJ4/++d7CfwxDSQaRhK56R7665aMvxcoxkmaNf/sI6R+Hn67Hrvmfdn3wp3p8fOQMg3ROLSVN0bc7PWacHyGoXf8eNWOJ3OZTfHXLR1+KlaMH7lyi+xmb/Pll/uT1hdba4KBzQU9PTxxhueetXLKQpMm5u7tjQEkEavNrLzd8LNOBf9uGx0uG0rPiZa77t5kvOm6e+pgPFdoiSZqgX79+EXty9j8JhPZ/dXfkVvw+iSbEzy/lMaB1MPL55YSG5JIk/STv95Ekadwmf34pSdKqeD1WkqRxXo/VuuM0Lh+8F0dHR3lSlyT9GK/Hat11LnvkYZWL/5yeJK3Ep++T3N/f10/wo58aHHGm/6qrSo9GYd27JVtalvRg4aAFazvNyLapajv7i5pVMqecdKcKdftOOon+LKhbDkqDWc1Ked2g05gs087sadNvOStbt2dKScmmNiXvTT+rG6dksBnK0pDvgdX3cOe5himhZXmodEoInHkCfr4KxexldciXminJePTq6ioPIiHi4r1FI4c9y+k8wZI2eYR0vtNNtjRgRYeHh8ySVdQtU1tvBnOxg51NRR31/8n3r9dTLiccHx/XB0w5SPqJWWa17GeZzl9UMWuldXknzXTBhXdkOf01fmP5ZVFtvpG5SlWZpjANyiwpj07jQWUJJTunMRZp0KaqDVt8mUnX05QXWSBKVb8ves9Ep6eQ/qH2oGzkucxJkygHKtmkS6RJA5SHVFCSRyLTMo3r51TQLC0pBAmqivwSU+ZCNiOPk046X5omm3nZjLzTKGGusg0kaJkff5i/qYq8INI6aA/Kxn8Z3uEb9vskmqL+MVriZUILiaZJmyAUvTdqDuBEOKIX2TIX03Jg5+GFKaR9CjNLYh5zIeXIwhPkSJS52BJCY72Ki48fACdN+5LOxiRdfrqB7SmxFmU5Cl4NXxD9c/3j0M8vNQ3v10+fnhIR46X5Wb4yPru7u+tfYwmCXCcxy0FjZ2cnF05ZOOnb29ssmXCbSzRsSfkln1w8rJ83nQ2rpaRsHvNms5kXrDHlktaZ8VLTcHR0xBiujogJUeVTh5OTk36gigQ/EOeSQJmxlrNIwipLowELJMtYMI3zWzT5MYcSp2nAtF5a/7caOoGcAEn7xH6WUy7SSlpnfp9Ek9H/KRiO2PzM/fX1NUFx8EeFCHIMCuP09PT4+JgE5YNHO0NJFpUGJAhsLDzZYC5W1Bmnsorctcs02ZQXWRdDSdqwDYThbDmFBON+e0nrqDmffkcXgDYj/SOdwxIZh5UP/8CArHxGWMJePndkuJYPHTNX0+T92E6bzJWhYaqQWZA2YJmpKpGs/JJ7LsNmY+pVlOFm+cASZWOQxkE2V4/rqqSF8ipJ/1D/OPT3SbReGIQxLYflujk5OWF8ubabtxnW/BjQlugfh35+KS3krXnMEMEyt7NK2jbGS2khu80XSDjZHPyUVNLG83qs1kuugeTbkNpOeRiT12P1b/WvxxovtV5yjErGS/1bxkutuxyjeXpcufe1ePt4/CPpfm1Rmg22qcv7C+ykOy3rdH9a1yb9JczYpj7vXVlgf121unxWm77RloOL7Sci2TJNYd2gqGdMy5LNF3iMl/q3jJdad/1jVNvGY0DroH8cer+PtIHqXz4JSsqAT9I3GC+lDXR+fl4/lpZg6S9sS0v6FC89/ZQ2w/Pz88vLS3lHEyz39/cHP0eMunGQnfU83mX8jWVKP+NTvJzzdpI0IURHHB0dkc7j5n///n1ycrJTyS0LSTMY3dvbS0kKyVJIIrM3rVppxpi1zX+gkKo20yglpX2WeX9/T+B8b1GhjbTOHF9Km4kAmVEjYbIeXP5pkCjv9zw4+vX1lTBGYfn6I5irBNE8Gvfh4aF+AH2a5Qm9zEtVnupQnoJU1sJir66uqLq4uGCZbFJp9r4I7+7R2nN8KW0m3s6EsfIrKClpalolm7vik72+viYuEsYIaYwFiXZ1wKMwP2fWkTZlCcTp+qfTkA9T8/z6/M6MF2Y1OY4vpY2VQFgPLkfRCVxeXhLeHh8fj4+Pmbet+DC4qFJIYL69vWX2MipdfNXSmnN8KW2snAFncDlHrq+m8dnZGQNEIuXr6ysDzXoUSJYAnF8fIyimsCMfdtKmXI+NZDPoTJt+JJbW3Kd4KWlj7DT37BD5Rs+DGQumMTHs8PDw169fhLTmFpxP9+Ccn5+XQkJsPuasZWx6cXExuEYWe3R0xOwnJyf5vFOaFp/vo/WS7ti7P5bHYI4AlicLFpQkmJUEL3juDCJSljEfWUImUY02pCmnPVKbZilPCbLAurCkU0WCTQIrQtPkXWc58BjQOugfh8ZLrRf7yh/GC/78/NyJWP+Wx4DWQf849HqstNWIlGsVLKW1ZbyUtlrnxhxJsxgvJUkaZ7yUJGncp3hZ7n+TJEm1T/Ey93xLkqQOr8dKkjTO67GSJI3zeqwkSeO8HitJ0jjjpSRJ44yXkiSNM15KkjTuU7z0/lhJkgZ9ipfeHytJ0iCvx0qSNM7rsZIkjXN8KUnSOD+/lCRpnONLSZLGGS8lSRpnvJQkaZzxUpKkccZLSZLGfYqXfv9SkqRBn+Kl3yeRJGmQ12MlSRq38+fPn6ROT0/v7++Tlv6tclhqC+3s7LQp6V+r+yLHl5IkjftvfPn29vb09JS09A/t7u4eHh62GW2fx8fHNiX9a8fHx22qjpeSJGkWr8dKkjTOeClJ0jjjpSRJ44yXkiSN+d///h8MaIQrPbMwQ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6952" y="836712"/>
            <a:ext cx="7801456" cy="489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3298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A13888E-DE09-40F3-B12D-CA964B77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588" y="1214422"/>
            <a:ext cx="10081120" cy="500370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цифровой трансформации происходит переосмысление понимания роли документа в системе социальных и экономических отношений в обществе.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соотношения понятий и реализаций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документированной информации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вызывает, в том числе, и необходимость развития регламентации сферы управления документами.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сквозной: от создания документа в деятельности организации до его хранения и использования в государственном архиве.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затруднена тем, что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процессах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документообразования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происходят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быстрее,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их теоретическое и методологическое осмысление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CB9E30A-91D5-4849-90BC-16B34774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4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 и 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endParaRPr lang="ru-RU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6782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A13888E-DE09-40F3-B12D-CA964B77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150" y="1643050"/>
            <a:ext cx="10297144" cy="466170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консервативных практик, показавших свою эффективность и направленных на работу с аналоговыми документами;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возможностей, предоставляемых информационными системами в части управления документами в целом;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обоснованных подходов по работе с «простыми» электронными документами управленческой сферы;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рамочная регламентация работы с видами электронных документов, требующих изучения и накопления практического опыта по их управлению и хранению: базы данных информационных систем, 3D модели, мультимедийные, интерактивные документы, сайты, сообщения в системах электронной почты, мессенджеров.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CB9E30A-91D5-4849-90BC-16B34774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44" y="21429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нормативной базы будет происходить по следующим направлениям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8090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8242409" y="0"/>
            <a:ext cx="2066925" cy="16383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</p:pic>
      <p:sp>
        <p:nvSpPr>
          <p:cNvPr id="10" name="Заголовок 1"/>
          <p:cNvSpPr txBox="1"/>
          <p:nvPr/>
        </p:nvSpPr>
        <p:spPr bwMode="auto">
          <a:xfrm>
            <a:off x="1715306" y="2348885"/>
            <a:ext cx="8640960" cy="1244923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l">
              <a:spcBef>
                <a:spcPts val="0"/>
              </a:spcBef>
              <a:buNone/>
              <a:defRPr sz="41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5000" b="0">
                <a:latin typeface="Times New Roman"/>
                <a:cs typeface="Times New Roman"/>
              </a:rPr>
              <a:t>СПАСИБО ЗА ВНИМАНИЕ!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"Об архивном деле в Российской Федерации"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22.10.2004 N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125-ФЗ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Законы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454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11424" y="1268760"/>
            <a:ext cx="10685302" cy="4896544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делопроизводства в государственных органах, органах местного самоуправления (утверждены приказом Росархива от 22.05.2019 № 71)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Зарегистрировано Минюстом России 27.12.2019. Регистрационный № 57023.</a:t>
            </a:r>
          </a:p>
          <a:p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учета и использования документов Архивного фонда Российской Федерации и других архивных документов в государственных и муниципальных архивах, музеях и библиотеках, научных организациях. Утверждены приказом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Росархива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02.03.2020 № 24. Зарегистрированы Минюстом России 20.03.2020. Рег. № 58396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учета и использования научно-технической документации в органах государственной власти, органах местного самоуправления, государственных и муниципальных организациях (утверждены приказом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Росархива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09.12.2020 № 155)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Зарегистрировано Минюстом России 12.03.2021. Регистрационный № 62735.</a:t>
            </a: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учета и использования документов Архивного фонда Российской Федерации и других архивных документов в государственных органах, органах местного самоуправления и организациях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Утверждены приказом Росархива от 31.07.2023 № 77. Зарегистрированы Минюстом России 06.09.2023. Рег. № 75119.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012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66712" y="1571612"/>
            <a:ext cx="10787138" cy="44291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функциональные требования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системам электронного документооборота и системам хранения электронных документов в архивах государственных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(утверждены приказом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Росархива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15.06.2020 г.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Минюстом России 21.10.2020. Регистрационный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60484.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инструкция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делопроизводству в государственных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(утверждена приказом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Росархива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11 апреля 2018 г.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документы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034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23392" y="1268760"/>
            <a:ext cx="10297144" cy="489654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изменяться, прежде всего, в сторону расширения регулирования работы с электронными документами, а также по взаимной синхронизации нормативных актов.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связано с принятием Правил 2023, которые содержат целый ряд новаций в части организации документального фонда, определения сроков хранения документов, работы с электронными документами.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изменений будут косметическими, например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Правилах делопроизводства нормы, связанные с формирование дел для передачи их в архив будут заменены ссылками на соответствующие пункты Правил 2023.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касаются базовых процессов, к примеру, определение порядка прохождения в СЭД проекта документа до подписания.</a:t>
            </a: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048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51384" y="1268760"/>
            <a:ext cx="10657184" cy="4896544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типовых управленческих архивных документов, образующихся в процессе деятельности государственных органов, органов местного самоуправления и организаций, с указанием сроков их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Утвержден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Росархива от 20.12.2019 № 236.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Минюстом России 06.02.2020, регистрационный № 57449.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архивного агентства от 20.12.2019 г. № 237 «Об утверждении Инструкции по применению Перечня типовых управленческих архивных документов, образующихся в процессе деятельности государственных органов, органов местного самоуправления и организаций, с указанием сроков их хранения»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37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23392" y="1268760"/>
            <a:ext cx="10369152" cy="489654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типовых архивных документов, образующихся в научно-технической и производственной деятельности организаций, с указанием сроков хранения. Утвержден приказом Росархива от 28.12.2021 № 142. Зарегистрирован Минюстом России 02.02.2022, регистрационный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№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67095.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применению Перечня типовых архивных документов, образующихся в научно-технической и производственной деятельности организаций, с указанием сроков хранения, утв. приказ Росархива от 12 декабря 2023 г. № 154. Зарегистрирован в Минюсте РФ 2 апреля 2024 г. регистрационный № 77741.</a:t>
            </a: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521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11424" y="1268760"/>
            <a:ext cx="10441160" cy="489654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документов, образующихся в процессе деятельности кредитных организаций, с указанием сроков их хранения. Утвержден Положением Федерального архивного агентства и Центрального банка Российской Федерации от 12.07.2022 № 1/801-П. Зарегистрировано Минюстом России 19.07.2022, регистрационный № 69304.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22.04.2025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4214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5">
      <a:dk1>
        <a:srgbClr val="003366"/>
      </a:dk1>
      <a:lt1>
        <a:sysClr val="window" lastClr="FFFFFF"/>
      </a:lt1>
      <a:dk2>
        <a:srgbClr val="003366"/>
      </a:dk2>
      <a:lt2>
        <a:srgbClr val="E4E9EF"/>
      </a:lt2>
      <a:accent1>
        <a:srgbClr val="003366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ткрытая">
      <a:majorFont>
        <a:latin typeface="Lucida Sans Unicode"/>
        <a:ea typeface="Arial"/>
        <a:cs typeface="Arial"/>
      </a:majorFont>
      <a:minorFont>
        <a:latin typeface="Lucida Sans Unicode"/>
        <a:ea typeface="Arial"/>
        <a:cs typeface="Arial"/>
      </a:minorFont>
    </a:fontScheme>
    <a:fmtScheme name="Открытая">
      <a:fillStyleLst>
        <a:solidFill>
          <a:schemeClr val="phClr"/>
        </a:solidFill>
        <a:gradFill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/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</TotalTime>
  <Words>1870</Words>
  <Application>Microsoft Office PowerPoint</Application>
  <DocSecurity>0</DocSecurity>
  <PresentationFormat>Произвольный</PresentationFormat>
  <Paragraphs>124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   Развитие нормативного регулирования делопроизводства и архивного дела  в 2025 году</vt:lpstr>
      <vt:lpstr>Структура нормативного регулирования делопроизводства и архивного дела</vt:lpstr>
      <vt:lpstr>Законы</vt:lpstr>
      <vt:lpstr>Правила</vt:lpstr>
      <vt:lpstr>Иные документы</vt:lpstr>
      <vt:lpstr>Изменения</vt:lpstr>
      <vt:lpstr>Перечни</vt:lpstr>
      <vt:lpstr>Перечни</vt:lpstr>
      <vt:lpstr>Перечни</vt:lpstr>
      <vt:lpstr>Стандарты</vt:lpstr>
      <vt:lpstr>ГОСТ 7.0.97-2016 </vt:lpstr>
      <vt:lpstr>ГОСТ 7.0.97-2016 </vt:lpstr>
      <vt:lpstr>ГОСТ 7.0.97-2016 </vt:lpstr>
      <vt:lpstr>ГОСТ Р 7.0.8-2025</vt:lpstr>
      <vt:lpstr>ГОСТ Р 7.0.8-2025</vt:lpstr>
      <vt:lpstr>ГОСТ Р 7.0.8-2025</vt:lpstr>
      <vt:lpstr>ГОСТ Р 7.0.8-2025</vt:lpstr>
      <vt:lpstr>ГОСТ Р 7.0.8-2025</vt:lpstr>
      <vt:lpstr>ГОСТ Р 7.0.109-2024</vt:lpstr>
      <vt:lpstr>Слайд 20</vt:lpstr>
      <vt:lpstr>Цифровая трансформация и документы </vt:lpstr>
      <vt:lpstr>Развитие нормативной базы будет происходить по следующим направлениям</vt:lpstr>
      <vt:lpstr>Слайд 23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проблемы управления электронными документами</dc:title>
  <dc:creator>Кюнг Павел Алексеевич</dc:creator>
  <cp:lastModifiedBy>ASUS</cp:lastModifiedBy>
  <cp:revision>384</cp:revision>
  <dcterms:created xsi:type="dcterms:W3CDTF">2017-11-14T08:26:12Z</dcterms:created>
  <dcterms:modified xsi:type="dcterms:W3CDTF">2025-04-16T12:52:37Z</dcterms:modified>
  <dc:identifier/>
  <dc:language/>
  <cp:version/>
</cp:coreProperties>
</file>