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5.xml" ContentType="application/vnd.openxmlformats-officedocument.theme+xml"/>
  <Override PartName="/ppt/theme/themeOverride9.xml" ContentType="application/vnd.openxmlformats-officedocument.themeOverride+xml"/>
  <Override PartName="/ppt/slideLayouts/slideLayout53.xml" ContentType="application/vnd.openxmlformats-officedocument.presentationml.slideLayout+xml"/>
  <Override PartName="/ppt/theme/theme16.xml" ContentType="application/vnd.openxmlformats-officedocument.theme+xml"/>
  <Override PartName="/ppt/theme/themeOverride10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7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slideLayouts/slideLayout59.xml" ContentType="application/vnd.openxmlformats-officedocument.presentationml.slideLayout+xml"/>
  <Override PartName="/ppt/theme/theme18.xml" ContentType="application/vnd.openxmlformats-officedocument.theme+xml"/>
  <Override PartName="/ppt/theme/themeOverride16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9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65.xml" ContentType="application/vnd.openxmlformats-officedocument.presentationml.slideLayout+xml"/>
  <Override PartName="/ppt/theme/theme20.xml" ContentType="application/vnd.openxmlformats-officedocument.theme+xml"/>
  <Override PartName="/ppt/slideLayouts/slideLayout6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57" r:id="rId2"/>
    <p:sldMasterId id="2147483760" r:id="rId3"/>
    <p:sldMasterId id="2147483753" r:id="rId4"/>
    <p:sldMasterId id="2147483664" r:id="rId5"/>
    <p:sldMasterId id="2147483650" r:id="rId6"/>
    <p:sldMasterId id="2147483669" r:id="rId7"/>
    <p:sldMasterId id="2147483677" r:id="rId8"/>
    <p:sldMasterId id="2147483680" r:id="rId9"/>
    <p:sldMasterId id="2147483686" r:id="rId10"/>
    <p:sldMasterId id="2147483690" r:id="rId11"/>
    <p:sldMasterId id="2147483733" r:id="rId12"/>
    <p:sldMasterId id="2147483695" r:id="rId13"/>
    <p:sldMasterId id="2147483715" r:id="rId14"/>
    <p:sldMasterId id="2147483701" r:id="rId15"/>
    <p:sldMasterId id="2147483705" r:id="rId16"/>
    <p:sldMasterId id="2147483709" r:id="rId17"/>
    <p:sldMasterId id="2147483721" r:id="rId18"/>
    <p:sldMasterId id="2147483724" r:id="rId19"/>
    <p:sldMasterId id="2147483767" r:id="rId20"/>
    <p:sldMasterId id="2147483762" r:id="rId21"/>
  </p:sldMasterIdLst>
  <p:notesMasterIdLst>
    <p:notesMasterId r:id="rId41"/>
  </p:notesMasterIdLst>
  <p:handoutMasterIdLst>
    <p:handoutMasterId r:id="rId42"/>
  </p:handoutMasterIdLst>
  <p:sldIdLst>
    <p:sldId id="256" r:id="rId22"/>
    <p:sldId id="257" r:id="rId23"/>
    <p:sldId id="272" r:id="rId24"/>
    <p:sldId id="258" r:id="rId25"/>
    <p:sldId id="259" r:id="rId26"/>
    <p:sldId id="328" r:id="rId27"/>
    <p:sldId id="293" r:id="rId28"/>
    <p:sldId id="312" r:id="rId29"/>
    <p:sldId id="318" r:id="rId30"/>
    <p:sldId id="330" r:id="rId31"/>
    <p:sldId id="321" r:id="rId32"/>
    <p:sldId id="323" r:id="rId33"/>
    <p:sldId id="324" r:id="rId34"/>
    <p:sldId id="326" r:id="rId35"/>
    <p:sldId id="306" r:id="rId36"/>
    <p:sldId id="329" r:id="rId37"/>
    <p:sldId id="319" r:id="rId38"/>
    <p:sldId id="325" r:id="rId39"/>
    <p:sldId id="273" r:id="rId40"/>
  </p:sldIdLst>
  <p:sldSz cx="9144000" cy="5143500" type="screen16x9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25E121C8-0E42-B347-98C4-ECF492C2C8D3}">
          <p14:sldIdLst>
            <p14:sldId id="256"/>
            <p14:sldId id="257"/>
            <p14:sldId id="272"/>
            <p14:sldId id="258"/>
            <p14:sldId id="259"/>
            <p14:sldId id="328"/>
            <p14:sldId id="293"/>
            <p14:sldId id="312"/>
            <p14:sldId id="318"/>
            <p14:sldId id="330"/>
            <p14:sldId id="321"/>
            <p14:sldId id="323"/>
            <p14:sldId id="324"/>
            <p14:sldId id="326"/>
            <p14:sldId id="306"/>
            <p14:sldId id="329"/>
            <p14:sldId id="319"/>
            <p14:sldId id="325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3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лызина Марина Александровна" initials="ТМ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74A"/>
    <a:srgbClr val="52AB34"/>
    <a:srgbClr val="347441"/>
    <a:srgbClr val="083310"/>
    <a:srgbClr val="003823"/>
    <a:srgbClr val="006A3B"/>
    <a:srgbClr val="11703D"/>
    <a:srgbClr val="63B842"/>
    <a:srgbClr val="62B642"/>
    <a:srgbClr val="63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3" autoAdjust="0"/>
    <p:restoredTop sz="86421" autoAdjust="0"/>
  </p:normalViewPr>
  <p:slideViewPr>
    <p:cSldViewPr snapToGrid="0" snapToObjects="1">
      <p:cViewPr>
        <p:scale>
          <a:sx n="125" d="100"/>
          <a:sy n="125" d="100"/>
        </p:scale>
        <p:origin x="-1482" y="-246"/>
      </p:cViewPr>
      <p:guideLst>
        <p:guide orient="horz"/>
        <p:guide pos="3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792" y="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FC513-76AA-BE4B-88C8-C463E0E58E63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C6E24-B489-A045-80F0-E6B85419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215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15EF-C2E1-EB4E-A8B1-D1A3026872B3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6C2E-BC56-834A-9DD7-2C3375B4B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59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6C2E-BC56-834A-9DD7-2C3375B4B2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7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6C2E-BC56-834A-9DD7-2C3375B4B20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Circe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6C2E-BC56-834A-9DD7-2C3375B4B20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/>
          <p:nvPr userDrawn="1"/>
        </p:nvSpPr>
        <p:spPr>
          <a:xfrm>
            <a:off x="0" y="1892300"/>
            <a:ext cx="8040472" cy="1689100"/>
          </a:xfrm>
          <a:custGeom>
            <a:avLst/>
            <a:gdLst>
              <a:gd name="connsiteX0" fmla="*/ 0 w 6338672"/>
              <a:gd name="connsiteY0" fmla="*/ 0 h 1714500"/>
              <a:gd name="connsiteX1" fmla="*/ 6338672 w 6338672"/>
              <a:gd name="connsiteY1" fmla="*/ 0 h 1714500"/>
              <a:gd name="connsiteX2" fmla="*/ 6338672 w 6338672"/>
              <a:gd name="connsiteY2" fmla="*/ 1714500 h 1714500"/>
              <a:gd name="connsiteX3" fmla="*/ 0 w 6338672"/>
              <a:gd name="connsiteY3" fmla="*/ 1714500 h 1714500"/>
              <a:gd name="connsiteX4" fmla="*/ 0 w 6338672"/>
              <a:gd name="connsiteY4" fmla="*/ 0 h 1714500"/>
              <a:gd name="connsiteX0" fmla="*/ 0 w 8040472"/>
              <a:gd name="connsiteY0" fmla="*/ 0 h 1714500"/>
              <a:gd name="connsiteX1" fmla="*/ 8040472 w 8040472"/>
              <a:gd name="connsiteY1" fmla="*/ 12700 h 1714500"/>
              <a:gd name="connsiteX2" fmla="*/ 6338672 w 8040472"/>
              <a:gd name="connsiteY2" fmla="*/ 1714500 h 1714500"/>
              <a:gd name="connsiteX3" fmla="*/ 0 w 8040472"/>
              <a:gd name="connsiteY3" fmla="*/ 1714500 h 1714500"/>
              <a:gd name="connsiteX4" fmla="*/ 0 w 8040472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472" h="1714500">
                <a:moveTo>
                  <a:pt x="0" y="0"/>
                </a:moveTo>
                <a:lnTo>
                  <a:pt x="8040472" y="12700"/>
                </a:lnTo>
                <a:lnTo>
                  <a:pt x="6338672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solidFill>
            <a:srgbClr val="1AA7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 descr="Фон титульник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678180"/>
            <a:ext cx="1676400" cy="1005840"/>
          </a:xfrm>
          <a:prstGeom prst="rect">
            <a:avLst/>
          </a:prstGeom>
        </p:spPr>
      </p:pic>
      <p:pic>
        <p:nvPicPr>
          <p:cNvPr id="8" name="Изображение 7" descr="СТРЕЛКА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4" y="3910584"/>
            <a:ext cx="929640" cy="509016"/>
          </a:xfrm>
          <a:prstGeom prst="rect">
            <a:avLst/>
          </a:prstGeom>
        </p:spPr>
      </p:pic>
      <p:sp>
        <p:nvSpPr>
          <p:cNvPr id="14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124" y="2019300"/>
            <a:ext cx="4508500" cy="782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Tx/>
              <a:buNone/>
              <a:defRPr lang="ru-RU" sz="3000" b="1" i="0" kern="1200" baseline="0" dirty="0">
                <a:solidFill>
                  <a:schemeClr val="bg1"/>
                </a:solidFill>
                <a:latin typeface="Circe"/>
                <a:ea typeface="+mj-ea"/>
                <a:cs typeface="Circe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11124" y="3109806"/>
            <a:ext cx="3906837" cy="43180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1600" b="0" i="0" kern="1200" baseline="0" dirty="0">
                <a:solidFill>
                  <a:schemeClr val="bg1"/>
                </a:solidFill>
                <a:latin typeface="Circe Light"/>
                <a:ea typeface="+mn-ea"/>
                <a:cs typeface="Circe Light"/>
              </a:defRPr>
            </a:lvl1pPr>
          </a:lstStyle>
          <a:p>
            <a:pPr marL="0" indent="0"/>
            <a:r>
              <a:rPr lang="ru-RU" dirty="0" smtClean="0"/>
              <a:t>ДОПОЛНЕНИЕ</a:t>
            </a:r>
            <a:endParaRPr lang="ru-RU" dirty="0"/>
          </a:p>
        </p:txBody>
      </p:sp>
      <p:sp>
        <p:nvSpPr>
          <p:cNvPr id="19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1211125" y="4140200"/>
            <a:ext cx="3119576" cy="43180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1100" b="0" i="0" kern="1200" baseline="0" dirty="0">
                <a:solidFill>
                  <a:schemeClr val="bg1"/>
                </a:solidFill>
                <a:latin typeface="Circe Light"/>
                <a:ea typeface="+mn-ea"/>
                <a:cs typeface="Circe Light"/>
              </a:defRPr>
            </a:lvl1pPr>
          </a:lstStyle>
          <a:p>
            <a:pPr marL="0" indent="0"/>
            <a:r>
              <a:rPr lang="ru-RU" dirty="0" smtClean="0"/>
              <a:t>Москва, ДД/ММ/ГГГГ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49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93643" y="913972"/>
            <a:ext cx="7709067" cy="330156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solidFill>
                  <a:srgbClr val="000000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Текстовая информация</a:t>
            </a:r>
            <a:endParaRPr lang="ru-RU" dirty="0"/>
          </a:p>
        </p:txBody>
      </p:sp>
      <p:sp>
        <p:nvSpPr>
          <p:cNvPr id="8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802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разъясн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93643" y="1337286"/>
            <a:ext cx="7709067" cy="2878249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solidFill>
                  <a:schemeClr val="tx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Текстовая информация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10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30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бло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2513632" y="2285763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1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5977070" y="2285763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ru-RU" sz="1800" b="0" i="0" kern="1200" dirty="0" smtClean="0">
                <a:solidFill>
                  <a:schemeClr val="lt1"/>
                </a:solidFill>
                <a:latin typeface="Circe Light"/>
                <a:ea typeface="+mn-ea"/>
                <a:cs typeface="Circe Light"/>
              </a:rPr>
              <a:t>2</a:t>
            </a:r>
            <a:endParaRPr lang="ru-RU" sz="1800" b="0" i="0" kern="1200" dirty="0">
              <a:solidFill>
                <a:schemeClr val="lt1"/>
              </a:solidFill>
              <a:latin typeface="Circe Light"/>
              <a:ea typeface="+mn-ea"/>
              <a:cs typeface="Circe Ligh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742672" y="3022568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1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6606" y="3022568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2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742672" y="3390511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5216606" y="3390511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16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6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бло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1574749" y="2285763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1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4345068" y="2285763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2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7194063" y="2285763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3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798099" y="3022568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1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3579343" y="3022568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2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98099" y="3390511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3579343" y="3390511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434054" y="3022568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3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434054" y="3390511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23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66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бло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866517" y="1994526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1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866517" y="3251481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2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4622723" y="1994526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3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4622723" y="3251481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4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658482" y="1994525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1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482" y="2362468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658482" y="3251481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2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658482" y="3619424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5436778" y="1994525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3</a:t>
            </a:r>
            <a:endParaRPr lang="ru-RU" dirty="0"/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436778" y="2362468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5436778" y="3251481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4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436778" y="3619424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20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7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ять блоко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671056" y="1683395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1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62" y="1683395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1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9662" y="2051338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6" name="Овал 15"/>
          <p:cNvSpPr/>
          <p:nvPr userDrawn="1"/>
        </p:nvSpPr>
        <p:spPr>
          <a:xfrm>
            <a:off x="671056" y="2818076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2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17" name="Овал 16"/>
          <p:cNvSpPr/>
          <p:nvPr userDrawn="1"/>
        </p:nvSpPr>
        <p:spPr>
          <a:xfrm>
            <a:off x="671056" y="3940238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3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662" y="2818076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2</a:t>
            </a:r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259662" y="3186019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1259662" y="3940238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259662" y="4308181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9" name="Овал 28"/>
          <p:cNvSpPr/>
          <p:nvPr userDrawn="1"/>
        </p:nvSpPr>
        <p:spPr>
          <a:xfrm>
            <a:off x="4312913" y="1683395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4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4901519" y="1683395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4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901519" y="2051338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32" name="Овал 31"/>
          <p:cNvSpPr/>
          <p:nvPr userDrawn="1"/>
        </p:nvSpPr>
        <p:spPr>
          <a:xfrm>
            <a:off x="4312913" y="2818076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5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901519" y="2818076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5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4901519" y="3186019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22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26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50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блоко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671056" y="1683395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1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62" y="1683395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1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9662" y="2051338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7" name="Овал 16"/>
          <p:cNvSpPr/>
          <p:nvPr userDrawn="1"/>
        </p:nvSpPr>
        <p:spPr>
          <a:xfrm>
            <a:off x="671056" y="3940238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3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1259662" y="3940238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259662" y="4308181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9" name="Овал 28"/>
          <p:cNvSpPr/>
          <p:nvPr userDrawn="1"/>
        </p:nvSpPr>
        <p:spPr>
          <a:xfrm>
            <a:off x="4312913" y="1683395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4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4901519" y="1683395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4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901519" y="2051338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2" name="Овал 21"/>
          <p:cNvSpPr/>
          <p:nvPr userDrawn="1"/>
        </p:nvSpPr>
        <p:spPr>
          <a:xfrm>
            <a:off x="4312913" y="3940238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6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4901519" y="3940238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6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4901519" y="4308181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5" name="Номер слайда 5"/>
          <p:cNvSpPr>
            <a:spLocks noGrp="1"/>
          </p:cNvSpPr>
          <p:nvPr>
            <p:ph type="sldNum" sz="quarter" idx="2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Овал 26"/>
          <p:cNvSpPr/>
          <p:nvPr userDrawn="1"/>
        </p:nvSpPr>
        <p:spPr>
          <a:xfrm>
            <a:off x="671056" y="2818076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2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662" y="2818076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2</a:t>
            </a:r>
            <a:endParaRPr lang="ru-RU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259662" y="3186019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37" name="Овал 36"/>
          <p:cNvSpPr/>
          <p:nvPr userDrawn="1"/>
        </p:nvSpPr>
        <p:spPr>
          <a:xfrm>
            <a:off x="4312913" y="2818076"/>
            <a:ext cx="388966" cy="388966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dirty="0" smtClean="0">
                <a:latin typeface="Circe Light"/>
                <a:cs typeface="Circe Light"/>
              </a:rPr>
              <a:t>5</a:t>
            </a:r>
            <a:endParaRPr lang="ru-RU" sz="1200" b="0" i="0" dirty="0">
              <a:latin typeface="Circe Light"/>
              <a:cs typeface="Circe Light"/>
            </a:endParaRP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901519" y="2818076"/>
            <a:ext cx="2119586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4901519" y="3186019"/>
            <a:ext cx="2119586" cy="57788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3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83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бло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426052" y="1777662"/>
            <a:ext cx="4285019" cy="1637522"/>
          </a:xfrm>
          <a:prstGeom prst="rect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57202" y="1777662"/>
            <a:ext cx="3989841" cy="1637522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77242" y="1872746"/>
            <a:ext cx="70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latin typeface="Circe Light"/>
                <a:cs typeface="Circe Light"/>
              </a:rPr>
              <a:t>1</a:t>
            </a:r>
            <a:endParaRPr lang="ru-RU" sz="2000" b="0" i="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5938" y="1872746"/>
            <a:ext cx="70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latin typeface="Circe Light"/>
                <a:cs typeface="Circe Light"/>
              </a:rPr>
              <a:t>2</a:t>
            </a:r>
            <a:endParaRPr lang="ru-RU" sz="2000" b="0" i="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pic>
        <p:nvPicPr>
          <p:cNvPr id="25" name="Изображение 24" descr="Галка белая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09" y="2050487"/>
            <a:ext cx="271014" cy="11509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919163" y="1818002"/>
            <a:ext cx="2716212" cy="4548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Следствие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919163" y="2255599"/>
            <a:ext cx="2716212" cy="9087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4969782" y="1818002"/>
            <a:ext cx="2716212" cy="4548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Следствие</a:t>
            </a:r>
            <a:endParaRPr lang="ru-RU" dirty="0"/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4969782" y="2255599"/>
            <a:ext cx="2716212" cy="9087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2" y="4370073"/>
            <a:ext cx="8253869" cy="427301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2" y="3942772"/>
            <a:ext cx="8253869" cy="427301"/>
          </a:xfrm>
          <a:prstGeom prst="rect">
            <a:avLst/>
          </a:prstGeom>
        </p:spPr>
        <p:txBody>
          <a:bodyPr vert="horz" anchor="b"/>
          <a:lstStyle>
            <a:lvl1pPr algn="ctr">
              <a:buFontTx/>
              <a:buNone/>
              <a:defRPr lang="ru-RU" sz="1800" b="1" i="0" baseline="0" smtClean="0">
                <a:solidFill>
                  <a:srgbClr val="347441"/>
                </a:solidFill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Ключевой вывод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21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57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бло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3169572" y="1778780"/>
            <a:ext cx="2712370" cy="1933080"/>
          </a:xfrm>
          <a:prstGeom prst="rect">
            <a:avLst/>
          </a:prstGeom>
          <a:solidFill>
            <a:srgbClr val="006A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57201" y="1778780"/>
            <a:ext cx="2712370" cy="1933081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77242" y="1873865"/>
            <a:ext cx="70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latin typeface="Circe Light"/>
                <a:cs typeface="Circe Light"/>
              </a:rPr>
              <a:t>1</a:t>
            </a:r>
            <a:endParaRPr lang="ru-RU" sz="2000" b="0" i="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19459" y="1873865"/>
            <a:ext cx="70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latin typeface="Circe Light"/>
                <a:cs typeface="Circe Light"/>
              </a:rPr>
              <a:t>2</a:t>
            </a:r>
            <a:endParaRPr lang="ru-RU" sz="2000" b="0" i="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71447" y="1778780"/>
            <a:ext cx="2712370" cy="1933080"/>
          </a:xfrm>
          <a:prstGeom prst="rect">
            <a:avLst/>
          </a:prstGeom>
          <a:solidFill>
            <a:srgbClr val="0038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006247" y="1873865"/>
            <a:ext cx="70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latin typeface="Circe Light"/>
                <a:cs typeface="Circe Light"/>
              </a:rPr>
              <a:t>3</a:t>
            </a:r>
            <a:endParaRPr lang="ru-RU" sz="2000" b="0" i="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pic>
        <p:nvPicPr>
          <p:cNvPr id="26" name="Изображение 25" descr="Галка белая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24" y="2050487"/>
            <a:ext cx="271014" cy="115093"/>
          </a:xfrm>
          <a:prstGeom prst="rect">
            <a:avLst/>
          </a:prstGeom>
        </p:spPr>
      </p:pic>
      <p:pic>
        <p:nvPicPr>
          <p:cNvPr id="27" name="Изображение 26" descr="Галка белая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31" y="2050487"/>
            <a:ext cx="271014" cy="115093"/>
          </a:xfrm>
          <a:prstGeom prst="rect">
            <a:avLst/>
          </a:prstGeom>
        </p:spPr>
      </p:pic>
      <p:sp>
        <p:nvSpPr>
          <p:cNvPr id="25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897271" y="1861798"/>
            <a:ext cx="1894375" cy="64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20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Следствие в две строки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897271" y="2507446"/>
            <a:ext cx="1894375" cy="9087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688914" y="1861798"/>
            <a:ext cx="1894375" cy="64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20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Следствие в две строки</a:t>
            </a:r>
          </a:p>
        </p:txBody>
      </p:sp>
      <p:sp>
        <p:nvSpPr>
          <p:cNvPr id="30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3688914" y="2507446"/>
            <a:ext cx="1894375" cy="9087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35" y="1861798"/>
            <a:ext cx="1894375" cy="64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20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Следствие в две строки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35" y="2507446"/>
            <a:ext cx="1894375" cy="9087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2" y="4370073"/>
            <a:ext cx="8253869" cy="427301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2" y="3942772"/>
            <a:ext cx="8253869" cy="427301"/>
          </a:xfrm>
          <a:prstGeom prst="rect">
            <a:avLst/>
          </a:prstGeom>
        </p:spPr>
        <p:txBody>
          <a:bodyPr vert="horz" anchor="b"/>
          <a:lstStyle>
            <a:lvl1pPr algn="ctr">
              <a:buFontTx/>
              <a:buNone/>
              <a:defRPr lang="ru-RU" sz="1800" b="1" i="0" baseline="0" smtClean="0">
                <a:solidFill>
                  <a:srgbClr val="347441"/>
                </a:solidFill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Ключевой вывод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22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28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0" y="2365079"/>
            <a:ext cx="9144000" cy="2778421"/>
          </a:xfrm>
          <a:prstGeom prst="rect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992037" y="2989590"/>
            <a:ext cx="5178654" cy="645649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lnSpc>
                <a:spcPct val="90000"/>
              </a:lnSpc>
              <a:buFontTx/>
              <a:buNone/>
              <a:defRPr sz="20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Следствие </a:t>
            </a:r>
            <a:r>
              <a:rPr lang="en-US" dirty="0" smtClean="0"/>
              <a:t>2</a:t>
            </a:r>
            <a:endParaRPr lang="ru-RU" dirty="0" smtClean="0"/>
          </a:p>
        </p:txBody>
      </p:sp>
      <p:sp>
        <p:nvSpPr>
          <p:cNvPr id="35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1992037" y="3635239"/>
            <a:ext cx="5178654" cy="90879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36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1992037" y="493117"/>
            <a:ext cx="5178654" cy="645649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lnSpc>
                <a:spcPct val="90000"/>
              </a:lnSpc>
              <a:buFontTx/>
              <a:buNone/>
              <a:defRPr sz="2000" b="0" i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Следствие </a:t>
            </a:r>
            <a:r>
              <a:rPr lang="en-US" dirty="0" smtClean="0"/>
              <a:t>2</a:t>
            </a:r>
            <a:endParaRPr lang="ru-RU" dirty="0" smtClean="0"/>
          </a:p>
        </p:txBody>
      </p:sp>
      <p:sp>
        <p:nvSpPr>
          <p:cNvPr id="37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1992037" y="1138766"/>
            <a:ext cx="5178654" cy="90879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i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 userDrawn="1"/>
        </p:nvSpPr>
        <p:spPr>
          <a:xfrm rot="10800000">
            <a:off x="4411887" y="2365077"/>
            <a:ext cx="328429" cy="19709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357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бивочный слайд 1"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550498" y="1937412"/>
            <a:ext cx="6003288" cy="1280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buFontTx/>
              <a:buNone/>
              <a:defRPr sz="3000" b="1" i="0" baseline="0">
                <a:latin typeface="Circe"/>
                <a:cs typeface="Circe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550498" y="1569469"/>
            <a:ext cx="6003288" cy="36794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lang="ru-RU" sz="1600" b="0" i="0" baseline="0" smtClean="0">
                <a:solidFill>
                  <a:schemeClr val="bg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r>
              <a:rPr lang="ru-RU" sz="1800" b="0" i="0" dirty="0" smtClean="0">
                <a:latin typeface="Circe Light"/>
                <a:cs typeface="Circe Light"/>
              </a:rPr>
              <a:t>Раздел</a:t>
            </a:r>
            <a:r>
              <a:rPr lang="ru-RU" sz="1800" b="0" i="0" baseline="0" dirty="0" smtClean="0">
                <a:latin typeface="Circe Light"/>
                <a:cs typeface="Circe Light"/>
              </a:rPr>
              <a:t> № …</a:t>
            </a:r>
            <a:endParaRPr lang="ru-RU" sz="1800" b="0" i="0" dirty="0">
              <a:latin typeface="Circe Light"/>
              <a:cs typeface="Circ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9442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ле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57200" y="1892535"/>
            <a:ext cx="6207294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32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Тезис</a:t>
            </a:r>
            <a:endParaRPr lang="ru-RU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682365"/>
            <a:ext cx="6207294" cy="90879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400" b="0" i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Пояснение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59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по центр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409641" y="1892535"/>
            <a:ext cx="6207294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Тезис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9641" y="2682365"/>
            <a:ext cx="6207294" cy="90879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i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Пояснение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574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 икон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409641" y="2889657"/>
            <a:ext cx="6207294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Тезис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6" hasCustomPrompt="1"/>
          </p:nvPr>
        </p:nvSpPr>
        <p:spPr>
          <a:xfrm>
            <a:off x="3557976" y="469475"/>
            <a:ext cx="1970572" cy="197057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 Иконка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9641" y="3679463"/>
            <a:ext cx="6207294" cy="90879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i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Пояснение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55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 фотографией сверх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409641" y="2889657"/>
            <a:ext cx="6207294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Тезис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6"/>
          </p:nvPr>
        </p:nvSpPr>
        <p:spPr>
          <a:xfrm>
            <a:off x="0" y="1"/>
            <a:ext cx="9144000" cy="244004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9641" y="3668252"/>
            <a:ext cx="6207294" cy="90879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i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Пояснение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37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 фотографией сле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926430" y="1958955"/>
            <a:ext cx="3702898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32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Тезис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6"/>
          </p:nvPr>
        </p:nvSpPr>
        <p:spPr>
          <a:xfrm>
            <a:off x="0" y="1"/>
            <a:ext cx="4565158" cy="5143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4926430" y="2770412"/>
            <a:ext cx="3713843" cy="90879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400" b="0" i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pPr lvl="0"/>
            <a:r>
              <a:rPr lang="ru-RU" dirty="0" smtClean="0"/>
              <a:t>Пояснение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46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26"/>
          </p:nvPr>
        </p:nvSpPr>
        <p:spPr>
          <a:xfrm>
            <a:off x="0" y="1"/>
            <a:ext cx="9144000" cy="5143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713711" y="3874111"/>
            <a:ext cx="3702898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Тезис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6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26"/>
          </p:nvPr>
        </p:nvSpPr>
        <p:spPr>
          <a:xfrm>
            <a:off x="0" y="1"/>
            <a:ext cx="9144000" cy="5143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960791" y="3534678"/>
            <a:ext cx="3702898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Тезис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4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26"/>
          </p:nvPr>
        </p:nvSpPr>
        <p:spPr>
          <a:xfrm>
            <a:off x="0" y="1"/>
            <a:ext cx="9144000" cy="5143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713712" y="2855812"/>
            <a:ext cx="3702898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Тезис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sz="quarter" idx="11" hasCustomPrompt="1"/>
          </p:nvPr>
        </p:nvSpPr>
        <p:spPr>
          <a:xfrm>
            <a:off x="293643" y="1568113"/>
            <a:ext cx="3963987" cy="28568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564673" y="1568115"/>
            <a:ext cx="3449640" cy="1718096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Пояснение к диаграмме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4673" y="3439503"/>
            <a:ext cx="3449640" cy="98544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1" i="0" baseline="0" smtClean="0"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11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069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иаграмма 2"/>
          <p:cNvSpPr>
            <a:spLocks noGrp="1"/>
          </p:cNvSpPr>
          <p:nvPr>
            <p:ph type="chart" sz="quarter" idx="11" hasCustomPrompt="1"/>
          </p:nvPr>
        </p:nvSpPr>
        <p:spPr>
          <a:xfrm>
            <a:off x="293643" y="1568113"/>
            <a:ext cx="3963987" cy="28568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564673" y="1568114"/>
            <a:ext cx="3449640" cy="2856835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Пояснение к диаграмме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22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12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11125" y="2485812"/>
            <a:ext cx="4249875" cy="63669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1600" b="0" i="0" kern="1200" baseline="0" dirty="0">
                <a:solidFill>
                  <a:schemeClr val="bg1"/>
                </a:solidFill>
                <a:latin typeface="Circe Light"/>
                <a:ea typeface="+mn-ea"/>
                <a:cs typeface="Circe Light"/>
              </a:defRPr>
            </a:lvl1pPr>
          </a:lstStyle>
          <a:p>
            <a:pPr marL="0" indent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5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иаграмма 2"/>
          <p:cNvSpPr>
            <a:spLocks noGrp="1"/>
          </p:cNvSpPr>
          <p:nvPr>
            <p:ph type="chart" sz="quarter" idx="11" hasCustomPrompt="1"/>
          </p:nvPr>
        </p:nvSpPr>
        <p:spPr>
          <a:xfrm>
            <a:off x="293643" y="1568113"/>
            <a:ext cx="3963987" cy="28568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564673" y="1568114"/>
            <a:ext cx="3449640" cy="2856835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1" i="0" baseline="0" smtClean="0"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13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36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sz="quarter" idx="11" hasCustomPrompt="1"/>
          </p:nvPr>
        </p:nvSpPr>
        <p:spPr>
          <a:xfrm>
            <a:off x="293644" y="1216354"/>
            <a:ext cx="4127546" cy="202468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728232" y="1216353"/>
            <a:ext cx="3449640" cy="2024682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Пояснение к диаграмме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93644" y="3481920"/>
            <a:ext cx="7884228" cy="985449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1" i="0" baseline="0" smtClean="0"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11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63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 - вертикальн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sz="quarter" idx="11" hasCustomPrompt="1"/>
          </p:nvPr>
        </p:nvSpPr>
        <p:spPr>
          <a:xfrm>
            <a:off x="293642" y="2816386"/>
            <a:ext cx="4127547" cy="152197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 2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728232" y="2816385"/>
            <a:ext cx="3449640" cy="152197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1" i="0" baseline="0" smtClean="0"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Вывод к диаграмме 2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293642" y="1189868"/>
            <a:ext cx="4127547" cy="152197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 1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28232" y="1189868"/>
            <a:ext cx="3449640" cy="152197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1" i="0" baseline="0" smtClean="0"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Вывод к диаграмме 1</a:t>
            </a:r>
            <a:endParaRPr lang="ru-RU" dirty="0"/>
          </a:p>
        </p:txBody>
      </p:sp>
      <p:sp>
        <p:nvSpPr>
          <p:cNvPr id="8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549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 - горизонтальн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sz="quarter" idx="11" hasCustomPrompt="1"/>
          </p:nvPr>
        </p:nvSpPr>
        <p:spPr>
          <a:xfrm>
            <a:off x="4399003" y="1218730"/>
            <a:ext cx="3963987" cy="189425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 2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399003" y="3331976"/>
            <a:ext cx="3963987" cy="996399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1" i="0" baseline="0" smtClean="0"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Вывод к диаграмме 2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293645" y="1218730"/>
            <a:ext cx="3963987" cy="189425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 1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2" y="3348081"/>
            <a:ext cx="3963989" cy="980294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1" i="0" baseline="0" smtClean="0"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Вывод к диаграмме 1</a:t>
            </a:r>
            <a:endParaRPr lang="ru-RU" dirty="0"/>
          </a:p>
        </p:txBody>
      </p:sp>
      <p:sp>
        <p:nvSpPr>
          <p:cNvPr id="11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176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диаграмм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293642" y="1228352"/>
            <a:ext cx="2640975" cy="15329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 1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5737206" y="1228351"/>
            <a:ext cx="2862669" cy="31315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1" i="0" baseline="0" smtClean="0"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Общий вывод</a:t>
            </a:r>
            <a:endParaRPr lang="ru-RU" dirty="0"/>
          </a:p>
        </p:txBody>
      </p:sp>
      <p:sp>
        <p:nvSpPr>
          <p:cNvPr id="8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293642" y="2826971"/>
            <a:ext cx="2640975" cy="15329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 2</a:t>
            </a:r>
            <a:endParaRPr lang="ru-RU" dirty="0"/>
          </a:p>
        </p:txBody>
      </p:sp>
      <p:sp>
        <p:nvSpPr>
          <p:cNvPr id="11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3008651" y="1228352"/>
            <a:ext cx="2640975" cy="15329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 3</a:t>
            </a:r>
            <a:endParaRPr lang="ru-RU" dirty="0"/>
          </a:p>
        </p:txBody>
      </p:sp>
      <p:sp>
        <p:nvSpPr>
          <p:cNvPr id="12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3008651" y="2826971"/>
            <a:ext cx="2640975" cy="15329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 4</a:t>
            </a:r>
            <a:endParaRPr lang="ru-RU" dirty="0"/>
          </a:p>
        </p:txBody>
      </p:sp>
      <p:sp>
        <p:nvSpPr>
          <p:cNvPr id="14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273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ругой вариан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293644" y="1204439"/>
            <a:ext cx="8306234" cy="250742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 1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2" y="3810406"/>
            <a:ext cx="8306235" cy="722662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1" i="0" baseline="0" smtClean="0"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Общий вывод</a:t>
            </a:r>
            <a:endParaRPr lang="ru-RU" dirty="0"/>
          </a:p>
        </p:txBody>
      </p:sp>
      <p:sp>
        <p:nvSpPr>
          <p:cNvPr id="8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887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важный">
    <p:bg>
      <p:bgPr>
        <a:solidFill>
          <a:srgbClr val="63B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chemeClr val="tx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93642" y="982672"/>
            <a:ext cx="4176758" cy="350804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solidFill>
                  <a:schemeClr val="tx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Пояснение к диаграмме</a:t>
            </a:r>
            <a:endParaRPr lang="ru-RU" dirty="0"/>
          </a:p>
        </p:txBody>
      </p:sp>
      <p:sp>
        <p:nvSpPr>
          <p:cNvPr id="5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4621805" y="982672"/>
            <a:ext cx="4156435" cy="35080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Диаграмма 1</a:t>
            </a:r>
            <a:endParaRPr lang="ru-RU" dirty="0"/>
          </a:p>
        </p:txBody>
      </p:sp>
      <p:pic>
        <p:nvPicPr>
          <p:cNvPr id="7" name="Изображение 6" descr="Зеленый с галками для графиков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4" y="4546346"/>
            <a:ext cx="798576" cy="603504"/>
          </a:xfrm>
          <a:prstGeom prst="rect">
            <a:avLst/>
          </a:prstGeom>
        </p:spPr>
      </p:pic>
      <p:pic>
        <p:nvPicPr>
          <p:cNvPr id="8" name="Изображение 7" descr="Зеленый с галками для графиков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76" y="-15875"/>
            <a:ext cx="75590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05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3642" y="1395086"/>
            <a:ext cx="4690284" cy="29459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5214841" y="1395087"/>
            <a:ext cx="3385037" cy="2945910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Комментарий</a:t>
            </a:r>
            <a:endParaRPr lang="ru-RU" dirty="0"/>
          </a:p>
        </p:txBody>
      </p:sp>
      <p:sp>
        <p:nvSpPr>
          <p:cNvPr id="8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289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3642" y="1250775"/>
            <a:ext cx="2544697" cy="18395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7"/>
          </p:nvPr>
        </p:nvSpPr>
        <p:spPr>
          <a:xfrm>
            <a:off x="293642" y="3199474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8"/>
          </p:nvPr>
        </p:nvSpPr>
        <p:spPr>
          <a:xfrm>
            <a:off x="1621405" y="3199474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9"/>
          </p:nvPr>
        </p:nvSpPr>
        <p:spPr>
          <a:xfrm>
            <a:off x="2958788" y="1250775"/>
            <a:ext cx="2544697" cy="18395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20"/>
          </p:nvPr>
        </p:nvSpPr>
        <p:spPr>
          <a:xfrm>
            <a:off x="2958788" y="3199474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Рисунок 3"/>
          <p:cNvSpPr>
            <a:spLocks noGrp="1"/>
          </p:cNvSpPr>
          <p:nvPr>
            <p:ph type="pic" sz="quarter" idx="21"/>
          </p:nvPr>
        </p:nvSpPr>
        <p:spPr>
          <a:xfrm>
            <a:off x="4286551" y="3199474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662418" y="1250775"/>
            <a:ext cx="2937459" cy="2828426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Комментарий</a:t>
            </a:r>
            <a:endParaRPr lang="ru-RU" dirty="0"/>
          </a:p>
        </p:txBody>
      </p:sp>
      <p:sp>
        <p:nvSpPr>
          <p:cNvPr id="14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241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3642" y="1587502"/>
            <a:ext cx="3073877" cy="222211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20"/>
          </p:nvPr>
        </p:nvSpPr>
        <p:spPr>
          <a:xfrm>
            <a:off x="3442178" y="1583263"/>
            <a:ext cx="1484020" cy="107280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Рисунок 3"/>
          <p:cNvSpPr>
            <a:spLocks noGrp="1"/>
          </p:cNvSpPr>
          <p:nvPr>
            <p:ph type="pic" sz="quarter" idx="21"/>
          </p:nvPr>
        </p:nvSpPr>
        <p:spPr>
          <a:xfrm>
            <a:off x="3442178" y="2736815"/>
            <a:ext cx="1484020" cy="107280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2570" y="1587502"/>
            <a:ext cx="3327308" cy="2222118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Комментарий</a:t>
            </a:r>
            <a:endParaRPr lang="ru-RU" dirty="0"/>
          </a:p>
        </p:txBody>
      </p:sp>
      <p:sp>
        <p:nvSpPr>
          <p:cNvPr id="9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53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598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3642" y="1289258"/>
            <a:ext cx="4372775" cy="316109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20"/>
          </p:nvPr>
        </p:nvSpPr>
        <p:spPr>
          <a:xfrm>
            <a:off x="4785999" y="1285021"/>
            <a:ext cx="1381507" cy="99869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1"/>
          </p:nvPr>
        </p:nvSpPr>
        <p:spPr>
          <a:xfrm>
            <a:off x="4785999" y="2362546"/>
            <a:ext cx="1381507" cy="99869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22"/>
          </p:nvPr>
        </p:nvSpPr>
        <p:spPr>
          <a:xfrm>
            <a:off x="4785999" y="3451657"/>
            <a:ext cx="1381507" cy="99869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6302066" y="1289257"/>
            <a:ext cx="2297812" cy="316109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Комментарий</a:t>
            </a:r>
            <a:endParaRPr lang="ru-RU" dirty="0"/>
          </a:p>
        </p:txBody>
      </p:sp>
      <p:sp>
        <p:nvSpPr>
          <p:cNvPr id="10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862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3643" y="1337355"/>
            <a:ext cx="3660775" cy="22992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7"/>
          </p:nvPr>
        </p:nvSpPr>
        <p:spPr>
          <a:xfrm>
            <a:off x="4178379" y="1337354"/>
            <a:ext cx="3660775" cy="229928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93642" y="3761712"/>
            <a:ext cx="3660775" cy="586866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Комментарий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79" y="3761712"/>
            <a:ext cx="3660775" cy="586866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Комментарий</a:t>
            </a:r>
            <a:endParaRPr lang="ru-RU" dirty="0"/>
          </a:p>
        </p:txBody>
      </p:sp>
      <p:sp>
        <p:nvSpPr>
          <p:cNvPr id="9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534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3642" y="1279638"/>
            <a:ext cx="7980824" cy="199142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7"/>
          </p:nvPr>
        </p:nvSpPr>
        <p:spPr>
          <a:xfrm>
            <a:off x="293641" y="3411131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18"/>
          </p:nvPr>
        </p:nvSpPr>
        <p:spPr>
          <a:xfrm>
            <a:off x="1640646" y="3411131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/>
          </p:nvPr>
        </p:nvSpPr>
        <p:spPr>
          <a:xfrm>
            <a:off x="2997273" y="3411131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0"/>
          </p:nvPr>
        </p:nvSpPr>
        <p:spPr>
          <a:xfrm>
            <a:off x="4353899" y="3411131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/>
          </p:nvPr>
        </p:nvSpPr>
        <p:spPr>
          <a:xfrm>
            <a:off x="5700904" y="3411131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" name="Рисунок 3"/>
          <p:cNvSpPr>
            <a:spLocks noGrp="1"/>
          </p:cNvSpPr>
          <p:nvPr>
            <p:ph type="pic" sz="quarter" idx="22"/>
          </p:nvPr>
        </p:nvSpPr>
        <p:spPr>
          <a:xfrm>
            <a:off x="7057531" y="3411131"/>
            <a:ext cx="1216934" cy="8797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519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3642" y="1289258"/>
            <a:ext cx="4372775" cy="316109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20"/>
          </p:nvPr>
        </p:nvSpPr>
        <p:spPr>
          <a:xfrm>
            <a:off x="4785999" y="1285021"/>
            <a:ext cx="1381507" cy="99869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1"/>
          </p:nvPr>
        </p:nvSpPr>
        <p:spPr>
          <a:xfrm>
            <a:off x="4785999" y="2362546"/>
            <a:ext cx="1381507" cy="99869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22"/>
          </p:nvPr>
        </p:nvSpPr>
        <p:spPr>
          <a:xfrm>
            <a:off x="4785999" y="3451657"/>
            <a:ext cx="1381507" cy="99869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23"/>
          </p:nvPr>
        </p:nvSpPr>
        <p:spPr>
          <a:xfrm>
            <a:off x="6248463" y="1285021"/>
            <a:ext cx="1381507" cy="99869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24"/>
          </p:nvPr>
        </p:nvSpPr>
        <p:spPr>
          <a:xfrm>
            <a:off x="6248463" y="2362546"/>
            <a:ext cx="1381507" cy="99869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5"/>
          </p:nvPr>
        </p:nvSpPr>
        <p:spPr>
          <a:xfrm>
            <a:off x="6248463" y="3451657"/>
            <a:ext cx="1381507" cy="99869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830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006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2" y="96208"/>
            <a:ext cx="6874349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63B842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4504571" y="982671"/>
            <a:ext cx="4639429" cy="35080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93642" y="982672"/>
            <a:ext cx="3882118" cy="350804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solidFill>
                  <a:srgbClr val="63B842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Комментарий к изображению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7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аблица 5"/>
          <p:cNvSpPr>
            <a:spLocks noGrp="1"/>
          </p:cNvSpPr>
          <p:nvPr>
            <p:ph type="tbl" sz="quarter" idx="11"/>
          </p:nvPr>
        </p:nvSpPr>
        <p:spPr>
          <a:xfrm>
            <a:off x="293643" y="1520080"/>
            <a:ext cx="8289925" cy="295357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628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аблица 5"/>
          <p:cNvSpPr>
            <a:spLocks noGrp="1"/>
          </p:cNvSpPr>
          <p:nvPr>
            <p:ph type="tbl" sz="quarter" idx="11"/>
          </p:nvPr>
        </p:nvSpPr>
        <p:spPr>
          <a:xfrm>
            <a:off x="293643" y="1083723"/>
            <a:ext cx="8289925" cy="338993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088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аблица 5"/>
          <p:cNvSpPr>
            <a:spLocks noGrp="1"/>
          </p:cNvSpPr>
          <p:nvPr>
            <p:ph type="tbl" sz="quarter" idx="11"/>
          </p:nvPr>
        </p:nvSpPr>
        <p:spPr>
          <a:xfrm>
            <a:off x="293643" y="1905001"/>
            <a:ext cx="5060401" cy="25590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624468" y="1895221"/>
            <a:ext cx="2970071" cy="256881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Пояснение к таблице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12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091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аблица 5"/>
          <p:cNvSpPr>
            <a:spLocks noGrp="1"/>
          </p:cNvSpPr>
          <p:nvPr>
            <p:ph type="tbl" sz="quarter" idx="11"/>
          </p:nvPr>
        </p:nvSpPr>
        <p:spPr>
          <a:xfrm>
            <a:off x="293643" y="1225863"/>
            <a:ext cx="2750451" cy="153339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аблица 5"/>
          <p:cNvSpPr>
            <a:spLocks noGrp="1"/>
          </p:cNvSpPr>
          <p:nvPr>
            <p:ph type="tbl" sz="quarter" idx="14"/>
          </p:nvPr>
        </p:nvSpPr>
        <p:spPr>
          <a:xfrm>
            <a:off x="293643" y="2890180"/>
            <a:ext cx="2750451" cy="17085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10" name="Таблица 5"/>
          <p:cNvSpPr>
            <a:spLocks noGrp="1"/>
          </p:cNvSpPr>
          <p:nvPr>
            <p:ph type="tbl" sz="quarter" idx="15"/>
          </p:nvPr>
        </p:nvSpPr>
        <p:spPr>
          <a:xfrm>
            <a:off x="3150972" y="1225863"/>
            <a:ext cx="2750451" cy="153339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11" name="Таблица 5"/>
          <p:cNvSpPr>
            <a:spLocks noGrp="1"/>
          </p:cNvSpPr>
          <p:nvPr>
            <p:ph type="tbl" sz="quarter" idx="16"/>
          </p:nvPr>
        </p:nvSpPr>
        <p:spPr>
          <a:xfrm>
            <a:off x="3150972" y="2890180"/>
            <a:ext cx="2750451" cy="17085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6010370" y="1225862"/>
            <a:ext cx="2589507" cy="3372905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Пояснение к таблице</a:t>
            </a:r>
            <a:endParaRPr lang="ru-RU" dirty="0"/>
          </a:p>
        </p:txBody>
      </p:sp>
      <p:sp>
        <p:nvSpPr>
          <p:cNvPr id="1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953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аблица 5"/>
          <p:cNvSpPr>
            <a:spLocks noGrp="1"/>
          </p:cNvSpPr>
          <p:nvPr>
            <p:ph type="tbl" sz="quarter" idx="11"/>
          </p:nvPr>
        </p:nvSpPr>
        <p:spPr>
          <a:xfrm>
            <a:off x="293643" y="1182541"/>
            <a:ext cx="4983765" cy="331035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427411" y="3339579"/>
            <a:ext cx="3085486" cy="1153317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8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5427411" y="1182541"/>
            <a:ext cx="3085486" cy="198184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12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299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заливкой"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36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аблица 5"/>
          <p:cNvSpPr>
            <a:spLocks noGrp="1"/>
          </p:cNvSpPr>
          <p:nvPr>
            <p:ph type="tbl" sz="quarter" idx="11"/>
          </p:nvPr>
        </p:nvSpPr>
        <p:spPr>
          <a:xfrm>
            <a:off x="3712321" y="1182541"/>
            <a:ext cx="4983765" cy="337242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389850" y="3339579"/>
            <a:ext cx="3085486" cy="1215389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8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389850" y="1182541"/>
            <a:ext cx="3085486" cy="198184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12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64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бло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215190" y="1092953"/>
            <a:ext cx="6699940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Предложение для вас</a:t>
            </a:r>
            <a:endParaRPr lang="ru-RU" dirty="0"/>
          </a:p>
        </p:txBody>
      </p:sp>
      <p:sp>
        <p:nvSpPr>
          <p:cNvPr id="10" name="Овал 9"/>
          <p:cNvSpPr/>
          <p:nvPr userDrawn="1"/>
        </p:nvSpPr>
        <p:spPr>
          <a:xfrm>
            <a:off x="2513632" y="2440095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1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5977070" y="2440095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r>
              <a:rPr lang="ru-RU" sz="1800" b="0" i="0" kern="1200" dirty="0" smtClean="0">
                <a:solidFill>
                  <a:schemeClr val="lt1"/>
                </a:solidFill>
                <a:latin typeface="Circe Light"/>
                <a:ea typeface="+mn-ea"/>
                <a:cs typeface="Circe Light"/>
              </a:rPr>
              <a:t>2</a:t>
            </a:r>
            <a:endParaRPr lang="ru-RU" sz="1800" b="0" i="0" kern="1200" dirty="0">
              <a:solidFill>
                <a:schemeClr val="lt1"/>
              </a:solidFill>
              <a:latin typeface="Circe Light"/>
              <a:ea typeface="+mn-ea"/>
              <a:cs typeface="Circe Light"/>
            </a:endParaRP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742672" y="3176900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1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6606" y="3176900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2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742672" y="3544843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16606" y="3544843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498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бло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215190" y="1092953"/>
            <a:ext cx="6699940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Предложение для вас</a:t>
            </a:r>
            <a:endParaRPr lang="ru-RU" dirty="0"/>
          </a:p>
        </p:txBody>
      </p:sp>
      <p:sp>
        <p:nvSpPr>
          <p:cNvPr id="16" name="Овал 15"/>
          <p:cNvSpPr/>
          <p:nvPr userDrawn="1"/>
        </p:nvSpPr>
        <p:spPr>
          <a:xfrm>
            <a:off x="1574749" y="2285763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1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17" name="Овал 16"/>
          <p:cNvSpPr/>
          <p:nvPr userDrawn="1"/>
        </p:nvSpPr>
        <p:spPr>
          <a:xfrm>
            <a:off x="4345068" y="2285763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2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7194063" y="2285763"/>
            <a:ext cx="582473" cy="582473"/>
          </a:xfrm>
          <a:prstGeom prst="ellipse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latin typeface="Circe Light"/>
                <a:cs typeface="Circe Light"/>
              </a:rPr>
              <a:t>3</a:t>
            </a: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798099" y="3022568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1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3579343" y="3022568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2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98099" y="3390511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79343" y="3390511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434054" y="3022568"/>
            <a:ext cx="2119586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Пункт 3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434054" y="3390511"/>
            <a:ext cx="2119586" cy="57788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4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72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3364183" y="1877829"/>
            <a:ext cx="2423844" cy="427028"/>
          </a:xfrm>
          <a:prstGeom prst="rect">
            <a:avLst/>
          </a:prstGeom>
          <a:solidFill>
            <a:srgbClr val="006A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FontTx/>
              <a:buNone/>
              <a:defRPr lang="ru-RU" sz="1600" b="0" i="0" dirty="0">
                <a:solidFill>
                  <a:schemeClr val="lt1"/>
                </a:solidFill>
                <a:effectLst/>
                <a:latin typeface="Circe Light"/>
                <a:cs typeface="Circe Light"/>
              </a:defRPr>
            </a:lvl1pPr>
          </a:lstStyle>
          <a:p>
            <a:pPr marL="0" lvl="0" algn="ctr"/>
            <a:r>
              <a:rPr lang="ru-RU" sz="1600" b="0" i="0" dirty="0" smtClean="0">
                <a:effectLst/>
                <a:latin typeface="Circe Light"/>
                <a:cs typeface="Circe Light"/>
              </a:rPr>
              <a:t>Первый уровень</a:t>
            </a:r>
            <a:endParaRPr lang="ru-RU" sz="1600" b="0" i="0" dirty="0">
              <a:effectLst/>
              <a:latin typeface="Circe Light"/>
              <a:cs typeface="Circe Light"/>
            </a:endParaRP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3364183" y="2589543"/>
            <a:ext cx="2423844" cy="427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FontTx/>
              <a:buNone/>
              <a:defRPr lang="ru-RU" sz="1600" b="0" i="0" dirty="0">
                <a:solidFill>
                  <a:schemeClr val="tx1"/>
                </a:solidFill>
                <a:effectLst/>
                <a:latin typeface="Circe Light"/>
                <a:cs typeface="Circe Light"/>
              </a:defRPr>
            </a:lvl1pPr>
          </a:lstStyle>
          <a:p>
            <a:pPr marL="0" lvl="0" algn="ctr"/>
            <a:r>
              <a:rPr lang="ru-RU" sz="1600" b="0" i="0" dirty="0" smtClean="0">
                <a:effectLst/>
                <a:latin typeface="Circe Light"/>
                <a:cs typeface="Circe Light"/>
              </a:rPr>
              <a:t>Второй уровень</a:t>
            </a:r>
            <a:endParaRPr lang="ru-RU" sz="1600" b="0" i="0" dirty="0">
              <a:effectLst/>
              <a:latin typeface="Circe Light"/>
              <a:cs typeface="Circe Light"/>
            </a:endParaRP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364183" y="3301257"/>
            <a:ext cx="2423844" cy="427028"/>
          </a:xfrm>
          <a:prstGeom prst="rect">
            <a:avLst/>
          </a:prstGeom>
          <a:noFill/>
          <a:ln>
            <a:solidFill>
              <a:srgbClr val="3474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FontTx/>
              <a:buNone/>
              <a:defRPr lang="ru-RU" sz="1600" b="0" i="0" dirty="0">
                <a:solidFill>
                  <a:schemeClr val="tx1"/>
                </a:solidFill>
                <a:effectLst/>
                <a:latin typeface="Circe Light"/>
                <a:cs typeface="Circe Light"/>
              </a:defRPr>
            </a:lvl1pPr>
          </a:lstStyle>
          <a:p>
            <a:pPr marL="0" lvl="0" algn="ctr"/>
            <a:r>
              <a:rPr lang="ru-RU" sz="1600" b="0" i="0" dirty="0" smtClean="0">
                <a:effectLst/>
                <a:latin typeface="Circe Light"/>
                <a:cs typeface="Circe Light"/>
              </a:rPr>
              <a:t>Третий уровень</a:t>
            </a:r>
            <a:endParaRPr lang="ru-RU" sz="1600" b="0" i="0" dirty="0">
              <a:effectLst/>
              <a:latin typeface="Circe Light"/>
              <a:cs typeface="Circe Light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973955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500" b="0" i="0" baseline="0" smtClean="0">
                <a:solidFill>
                  <a:schemeClr val="tx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12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57200" y="293916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113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логотипо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26" hasCustomPrompt="1"/>
          </p:nvPr>
        </p:nvSpPr>
        <p:spPr>
          <a:xfrm>
            <a:off x="293643" y="243841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0" name="Рисунок 4"/>
          <p:cNvSpPr>
            <a:spLocks noGrp="1"/>
          </p:cNvSpPr>
          <p:nvPr>
            <p:ph type="pic" sz="quarter" idx="27" hasCustomPrompt="1"/>
          </p:nvPr>
        </p:nvSpPr>
        <p:spPr>
          <a:xfrm>
            <a:off x="1881047" y="243841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28" hasCustomPrompt="1"/>
          </p:nvPr>
        </p:nvSpPr>
        <p:spPr>
          <a:xfrm>
            <a:off x="3469247" y="243841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2" name="Рисунок 4"/>
          <p:cNvSpPr>
            <a:spLocks noGrp="1"/>
          </p:cNvSpPr>
          <p:nvPr>
            <p:ph type="pic" sz="quarter" idx="29" hasCustomPrompt="1"/>
          </p:nvPr>
        </p:nvSpPr>
        <p:spPr>
          <a:xfrm>
            <a:off x="5056651" y="243841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6644851" y="243841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13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9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логотипо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26" hasCustomPrompt="1"/>
          </p:nvPr>
        </p:nvSpPr>
        <p:spPr>
          <a:xfrm>
            <a:off x="293643" y="2128013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0" name="Рисунок 4"/>
          <p:cNvSpPr>
            <a:spLocks noGrp="1"/>
          </p:cNvSpPr>
          <p:nvPr>
            <p:ph type="pic" sz="quarter" idx="27" hasCustomPrompt="1"/>
          </p:nvPr>
        </p:nvSpPr>
        <p:spPr>
          <a:xfrm>
            <a:off x="1881047" y="2128013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28" hasCustomPrompt="1"/>
          </p:nvPr>
        </p:nvSpPr>
        <p:spPr>
          <a:xfrm>
            <a:off x="3469247" y="2128013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2" name="Рисунок 4"/>
          <p:cNvSpPr>
            <a:spLocks noGrp="1"/>
          </p:cNvSpPr>
          <p:nvPr>
            <p:ph type="pic" sz="quarter" idx="29" hasCustomPrompt="1"/>
          </p:nvPr>
        </p:nvSpPr>
        <p:spPr>
          <a:xfrm>
            <a:off x="5056651" y="2128013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6644851" y="2128013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31" hasCustomPrompt="1"/>
          </p:nvPr>
        </p:nvSpPr>
        <p:spPr>
          <a:xfrm>
            <a:off x="293643" y="2817830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32" hasCustomPrompt="1"/>
          </p:nvPr>
        </p:nvSpPr>
        <p:spPr>
          <a:xfrm>
            <a:off x="1881047" y="2817830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33" hasCustomPrompt="1"/>
          </p:nvPr>
        </p:nvSpPr>
        <p:spPr>
          <a:xfrm>
            <a:off x="3469247" y="2817830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34" hasCustomPrompt="1"/>
          </p:nvPr>
        </p:nvSpPr>
        <p:spPr>
          <a:xfrm>
            <a:off x="5056651" y="2817830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35" hasCustomPrompt="1"/>
          </p:nvPr>
        </p:nvSpPr>
        <p:spPr>
          <a:xfrm>
            <a:off x="6644851" y="2817830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18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132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логотипо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26" hasCustomPrompt="1"/>
          </p:nvPr>
        </p:nvSpPr>
        <p:spPr>
          <a:xfrm>
            <a:off x="293643" y="1883818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0" name="Рисунок 4"/>
          <p:cNvSpPr>
            <a:spLocks noGrp="1"/>
          </p:cNvSpPr>
          <p:nvPr>
            <p:ph type="pic" sz="quarter" idx="27" hasCustomPrompt="1"/>
          </p:nvPr>
        </p:nvSpPr>
        <p:spPr>
          <a:xfrm>
            <a:off x="1881047" y="1883818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28" hasCustomPrompt="1"/>
          </p:nvPr>
        </p:nvSpPr>
        <p:spPr>
          <a:xfrm>
            <a:off x="3469247" y="1883818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2" name="Рисунок 4"/>
          <p:cNvSpPr>
            <a:spLocks noGrp="1"/>
          </p:cNvSpPr>
          <p:nvPr>
            <p:ph type="pic" sz="quarter" idx="29" hasCustomPrompt="1"/>
          </p:nvPr>
        </p:nvSpPr>
        <p:spPr>
          <a:xfrm>
            <a:off x="5056651" y="1883818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6644851" y="1883818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31" hasCustomPrompt="1"/>
          </p:nvPr>
        </p:nvSpPr>
        <p:spPr>
          <a:xfrm>
            <a:off x="293643" y="2573635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32" hasCustomPrompt="1"/>
          </p:nvPr>
        </p:nvSpPr>
        <p:spPr>
          <a:xfrm>
            <a:off x="1881047" y="2573635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33" hasCustomPrompt="1"/>
          </p:nvPr>
        </p:nvSpPr>
        <p:spPr>
          <a:xfrm>
            <a:off x="3469247" y="2573635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34" hasCustomPrompt="1"/>
          </p:nvPr>
        </p:nvSpPr>
        <p:spPr>
          <a:xfrm>
            <a:off x="5056651" y="2573635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35" hasCustomPrompt="1"/>
          </p:nvPr>
        </p:nvSpPr>
        <p:spPr>
          <a:xfrm>
            <a:off x="6644851" y="2573635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293643" y="325250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37" hasCustomPrompt="1"/>
          </p:nvPr>
        </p:nvSpPr>
        <p:spPr>
          <a:xfrm>
            <a:off x="1881047" y="325250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469247" y="325250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39" hasCustomPrompt="1"/>
          </p:nvPr>
        </p:nvSpPr>
        <p:spPr>
          <a:xfrm>
            <a:off x="5056651" y="325250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6644851" y="325250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24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396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логотипо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26" hasCustomPrompt="1"/>
          </p:nvPr>
        </p:nvSpPr>
        <p:spPr>
          <a:xfrm>
            <a:off x="293643" y="1515357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0" name="Рисунок 4"/>
          <p:cNvSpPr>
            <a:spLocks noGrp="1"/>
          </p:cNvSpPr>
          <p:nvPr>
            <p:ph type="pic" sz="quarter" idx="27" hasCustomPrompt="1"/>
          </p:nvPr>
        </p:nvSpPr>
        <p:spPr>
          <a:xfrm>
            <a:off x="1881047" y="1515357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28" hasCustomPrompt="1"/>
          </p:nvPr>
        </p:nvSpPr>
        <p:spPr>
          <a:xfrm>
            <a:off x="3469247" y="1515357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2" name="Рисунок 4"/>
          <p:cNvSpPr>
            <a:spLocks noGrp="1"/>
          </p:cNvSpPr>
          <p:nvPr>
            <p:ph type="pic" sz="quarter" idx="29" hasCustomPrompt="1"/>
          </p:nvPr>
        </p:nvSpPr>
        <p:spPr>
          <a:xfrm>
            <a:off x="5056651" y="1515357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6644851" y="1515357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31" hasCustomPrompt="1"/>
          </p:nvPr>
        </p:nvSpPr>
        <p:spPr>
          <a:xfrm>
            <a:off x="293643" y="22051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32" hasCustomPrompt="1"/>
          </p:nvPr>
        </p:nvSpPr>
        <p:spPr>
          <a:xfrm>
            <a:off x="1881047" y="22051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33" hasCustomPrompt="1"/>
          </p:nvPr>
        </p:nvSpPr>
        <p:spPr>
          <a:xfrm>
            <a:off x="3469247" y="22051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34" hasCustomPrompt="1"/>
          </p:nvPr>
        </p:nvSpPr>
        <p:spPr>
          <a:xfrm>
            <a:off x="5056651" y="22051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35" hasCustomPrompt="1"/>
          </p:nvPr>
        </p:nvSpPr>
        <p:spPr>
          <a:xfrm>
            <a:off x="6644851" y="22051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293643" y="2884041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37" hasCustomPrompt="1"/>
          </p:nvPr>
        </p:nvSpPr>
        <p:spPr>
          <a:xfrm>
            <a:off x="1881047" y="2884041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469247" y="2884041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39" hasCustomPrompt="1"/>
          </p:nvPr>
        </p:nvSpPr>
        <p:spPr>
          <a:xfrm>
            <a:off x="5056651" y="2884041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6644851" y="2884041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41" hasCustomPrompt="1"/>
          </p:nvPr>
        </p:nvSpPr>
        <p:spPr>
          <a:xfrm>
            <a:off x="293643" y="357157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2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1881047" y="357157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43" hasCustomPrompt="1"/>
          </p:nvPr>
        </p:nvSpPr>
        <p:spPr>
          <a:xfrm>
            <a:off x="3469247" y="357157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4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5056651" y="357157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5" name="Рисунок 4"/>
          <p:cNvSpPr>
            <a:spLocks noGrp="1"/>
          </p:cNvSpPr>
          <p:nvPr>
            <p:ph type="pic" sz="quarter" idx="45" hasCustomPrompt="1"/>
          </p:nvPr>
        </p:nvSpPr>
        <p:spPr>
          <a:xfrm>
            <a:off x="6644851" y="357157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29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23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 отрасля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26" hasCustomPrompt="1"/>
          </p:nvPr>
        </p:nvSpPr>
        <p:spPr>
          <a:xfrm>
            <a:off x="293643" y="178145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31" hasCustomPrompt="1"/>
          </p:nvPr>
        </p:nvSpPr>
        <p:spPr>
          <a:xfrm>
            <a:off x="293643" y="247126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293643" y="3150136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41" hasCustomPrompt="1"/>
          </p:nvPr>
        </p:nvSpPr>
        <p:spPr>
          <a:xfrm>
            <a:off x="293643" y="38376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93643" y="1279655"/>
            <a:ext cx="1522512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1" i="0" baseline="0" smtClean="0">
                <a:solidFill>
                  <a:srgbClr val="347441"/>
                </a:solidFill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Отрасль</a:t>
            </a:r>
            <a:endParaRPr lang="ru-RU" dirty="0"/>
          </a:p>
        </p:txBody>
      </p:sp>
      <p:sp>
        <p:nvSpPr>
          <p:cNvPr id="27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1924838" y="178145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8" name="Рисунок 4"/>
          <p:cNvSpPr>
            <a:spLocks noGrp="1"/>
          </p:cNvSpPr>
          <p:nvPr>
            <p:ph type="pic" sz="quarter" idx="43" hasCustomPrompt="1"/>
          </p:nvPr>
        </p:nvSpPr>
        <p:spPr>
          <a:xfrm>
            <a:off x="1924838" y="247126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1924838" y="3150136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4" name="Рисунок 4"/>
          <p:cNvSpPr>
            <a:spLocks noGrp="1"/>
          </p:cNvSpPr>
          <p:nvPr>
            <p:ph type="pic" sz="quarter" idx="45" hasCustomPrompt="1"/>
          </p:nvPr>
        </p:nvSpPr>
        <p:spPr>
          <a:xfrm>
            <a:off x="1924838" y="38376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1924838" y="1279655"/>
            <a:ext cx="1522512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1" i="0" baseline="0" smtClean="0">
                <a:solidFill>
                  <a:srgbClr val="347441"/>
                </a:solidFill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Отрасль</a:t>
            </a:r>
            <a:endParaRPr lang="ru-RU" dirty="0"/>
          </a:p>
        </p:txBody>
      </p:sp>
      <p:sp>
        <p:nvSpPr>
          <p:cNvPr id="36" name="Рисунок 4"/>
          <p:cNvSpPr>
            <a:spLocks noGrp="1"/>
          </p:cNvSpPr>
          <p:nvPr>
            <p:ph type="pic" sz="quarter" idx="47" hasCustomPrompt="1"/>
          </p:nvPr>
        </p:nvSpPr>
        <p:spPr>
          <a:xfrm>
            <a:off x="3556033" y="178145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7" name="Рисунок 4"/>
          <p:cNvSpPr>
            <a:spLocks noGrp="1"/>
          </p:cNvSpPr>
          <p:nvPr>
            <p:ph type="pic" sz="quarter" idx="48" hasCustomPrompt="1"/>
          </p:nvPr>
        </p:nvSpPr>
        <p:spPr>
          <a:xfrm>
            <a:off x="3556033" y="247126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8" name="Рисунок 4"/>
          <p:cNvSpPr>
            <a:spLocks noGrp="1"/>
          </p:cNvSpPr>
          <p:nvPr>
            <p:ph type="pic" sz="quarter" idx="49" hasCustomPrompt="1"/>
          </p:nvPr>
        </p:nvSpPr>
        <p:spPr>
          <a:xfrm>
            <a:off x="3556033" y="3150136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39" name="Рисунок 4"/>
          <p:cNvSpPr>
            <a:spLocks noGrp="1"/>
          </p:cNvSpPr>
          <p:nvPr>
            <p:ph type="pic" sz="quarter" idx="50" hasCustomPrompt="1"/>
          </p:nvPr>
        </p:nvSpPr>
        <p:spPr>
          <a:xfrm>
            <a:off x="3556033" y="38376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3556033" y="1279655"/>
            <a:ext cx="1522512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1" i="0" baseline="0" smtClean="0">
                <a:solidFill>
                  <a:srgbClr val="347441"/>
                </a:solidFill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Отрасль</a:t>
            </a:r>
            <a:endParaRPr lang="ru-RU" dirty="0"/>
          </a:p>
        </p:txBody>
      </p:sp>
      <p:sp>
        <p:nvSpPr>
          <p:cNvPr id="41" name="Рисунок 4"/>
          <p:cNvSpPr>
            <a:spLocks noGrp="1"/>
          </p:cNvSpPr>
          <p:nvPr>
            <p:ph type="pic" sz="quarter" idx="52" hasCustomPrompt="1"/>
          </p:nvPr>
        </p:nvSpPr>
        <p:spPr>
          <a:xfrm>
            <a:off x="5187228" y="178145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42" name="Рисунок 4"/>
          <p:cNvSpPr>
            <a:spLocks noGrp="1"/>
          </p:cNvSpPr>
          <p:nvPr>
            <p:ph type="pic" sz="quarter" idx="53" hasCustomPrompt="1"/>
          </p:nvPr>
        </p:nvSpPr>
        <p:spPr>
          <a:xfrm>
            <a:off x="5187228" y="247126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43" name="Рисунок 4"/>
          <p:cNvSpPr>
            <a:spLocks noGrp="1"/>
          </p:cNvSpPr>
          <p:nvPr>
            <p:ph type="pic" sz="quarter" idx="54" hasCustomPrompt="1"/>
          </p:nvPr>
        </p:nvSpPr>
        <p:spPr>
          <a:xfrm>
            <a:off x="5187228" y="3150136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44" name="Рисунок 4"/>
          <p:cNvSpPr>
            <a:spLocks noGrp="1"/>
          </p:cNvSpPr>
          <p:nvPr>
            <p:ph type="pic" sz="quarter" idx="55" hasCustomPrompt="1"/>
          </p:nvPr>
        </p:nvSpPr>
        <p:spPr>
          <a:xfrm>
            <a:off x="5187228" y="38376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187228" y="1279655"/>
            <a:ext cx="1522512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1" i="0" baseline="0" smtClean="0">
                <a:solidFill>
                  <a:srgbClr val="347441"/>
                </a:solidFill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Отрасль</a:t>
            </a:r>
            <a:endParaRPr lang="ru-RU" dirty="0"/>
          </a:p>
        </p:txBody>
      </p:sp>
      <p:sp>
        <p:nvSpPr>
          <p:cNvPr id="46" name="Рисунок 4"/>
          <p:cNvSpPr>
            <a:spLocks noGrp="1"/>
          </p:cNvSpPr>
          <p:nvPr>
            <p:ph type="pic" sz="quarter" idx="57" hasCustomPrompt="1"/>
          </p:nvPr>
        </p:nvSpPr>
        <p:spPr>
          <a:xfrm>
            <a:off x="6818422" y="1781452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47" name="Рисунок 4"/>
          <p:cNvSpPr>
            <a:spLocks noGrp="1"/>
          </p:cNvSpPr>
          <p:nvPr>
            <p:ph type="pic" sz="quarter" idx="58" hasCustomPrompt="1"/>
          </p:nvPr>
        </p:nvSpPr>
        <p:spPr>
          <a:xfrm>
            <a:off x="6818422" y="2471269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48" name="Рисунок 4"/>
          <p:cNvSpPr>
            <a:spLocks noGrp="1"/>
          </p:cNvSpPr>
          <p:nvPr>
            <p:ph type="pic" sz="quarter" idx="59" hasCustomPrompt="1"/>
          </p:nvPr>
        </p:nvSpPr>
        <p:spPr>
          <a:xfrm>
            <a:off x="6818422" y="3150136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49" name="Рисунок 4"/>
          <p:cNvSpPr>
            <a:spLocks noGrp="1"/>
          </p:cNvSpPr>
          <p:nvPr>
            <p:ph type="pic" sz="quarter" idx="60" hasCustomPrompt="1"/>
          </p:nvPr>
        </p:nvSpPr>
        <p:spPr>
          <a:xfrm>
            <a:off x="6818422" y="3837674"/>
            <a:ext cx="1522512" cy="620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/>
              <a:t>Лого</a:t>
            </a:r>
            <a:endParaRPr lang="ru-RU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61" hasCustomPrompt="1"/>
          </p:nvPr>
        </p:nvSpPr>
        <p:spPr>
          <a:xfrm>
            <a:off x="6818422" y="1279655"/>
            <a:ext cx="1522512" cy="367943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lang="ru-RU" sz="1600" b="1" i="0" baseline="0" smtClean="0">
                <a:solidFill>
                  <a:srgbClr val="347441"/>
                </a:solidFill>
                <a:latin typeface="Circe"/>
                <a:cs typeface="Circe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Отрасль</a:t>
            </a:r>
            <a:endParaRPr lang="ru-RU" dirty="0"/>
          </a:p>
        </p:txBody>
      </p:sp>
      <p:sp>
        <p:nvSpPr>
          <p:cNvPr id="32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651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93643" y="1008470"/>
            <a:ext cx="3680021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Сильные стороны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93643" y="1376413"/>
            <a:ext cx="3680021" cy="1369288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1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93644" y="2880825"/>
            <a:ext cx="3680020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Возможности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93644" y="3248768"/>
            <a:ext cx="3680020" cy="1369288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ru-RU" sz="11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19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151850" y="1008470"/>
            <a:ext cx="3680021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Слабые стороны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4151850" y="1376413"/>
            <a:ext cx="3680021" cy="1369288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1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151851" y="2880825"/>
            <a:ext cx="3680020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Угрозы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151851" y="3248768"/>
            <a:ext cx="3680020" cy="1369288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ru-RU" sz="11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</a:lstStyle>
          <a:p>
            <a:pPr marL="0" lvl="0" indent="0">
              <a:buNone/>
            </a:pPr>
            <a:r>
              <a:rPr lang="ru-RU" dirty="0" smtClean="0"/>
              <a:t>Детализация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14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93643" y="927285"/>
            <a:ext cx="7545511" cy="351750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solidFill>
                  <a:schemeClr val="bg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Текстовая информация</a:t>
            </a:r>
            <a:endParaRPr lang="ru-RU" dirty="0"/>
          </a:p>
        </p:txBody>
      </p:sp>
      <p:sp>
        <p:nvSpPr>
          <p:cNvPr id="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621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3866947" y="1666451"/>
            <a:ext cx="2794242" cy="287813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600" b="0" i="0" baseline="0" smtClean="0">
                <a:solidFill>
                  <a:srgbClr val="34744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Имя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3866947" y="1953053"/>
            <a:ext cx="2794242" cy="282770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600" b="0" i="0" baseline="0" smtClean="0">
                <a:solidFill>
                  <a:srgbClr val="34744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Фамилия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321708" y="2334650"/>
            <a:ext cx="2794243" cy="330336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1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en-US" dirty="0" smtClean="0"/>
              <a:t>E-mail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321708" y="2732445"/>
            <a:ext cx="2794243" cy="330336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1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321708" y="3135860"/>
            <a:ext cx="2794243" cy="330336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1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Сайт</a:t>
            </a:r>
            <a:endParaRPr lang="ru-RU" dirty="0"/>
          </a:p>
        </p:txBody>
      </p:sp>
      <p:pic>
        <p:nvPicPr>
          <p:cNvPr id="5" name="Изображение 4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74" y="2109481"/>
            <a:ext cx="583583" cy="886060"/>
          </a:xfrm>
          <a:prstGeom prst="rect">
            <a:avLst/>
          </a:prstGeom>
        </p:spPr>
      </p:pic>
      <p:pic>
        <p:nvPicPr>
          <p:cNvPr id="8" name="Изображение 7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61" y="2367589"/>
            <a:ext cx="267766" cy="267766"/>
          </a:xfrm>
          <a:prstGeom prst="rect">
            <a:avLst/>
          </a:prstGeom>
        </p:spPr>
      </p:pic>
      <p:pic>
        <p:nvPicPr>
          <p:cNvPr id="10" name="Изображение 9" descr="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62" y="2771366"/>
            <a:ext cx="267766" cy="267766"/>
          </a:xfrm>
          <a:prstGeom prst="rect">
            <a:avLst/>
          </a:prstGeom>
        </p:spPr>
      </p:pic>
      <p:pic>
        <p:nvPicPr>
          <p:cNvPr id="11" name="Изображение 10" descr="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62" y="3198431"/>
            <a:ext cx="267765" cy="267765"/>
          </a:xfrm>
          <a:prstGeom prst="rect">
            <a:avLst/>
          </a:prstGeom>
        </p:spPr>
      </p:pic>
      <p:pic>
        <p:nvPicPr>
          <p:cNvPr id="12" name="Изображение 11" descr="Белый с галками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13" name="Изображение 12" descr="Белый с галками-0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2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3226930" y="1666451"/>
            <a:ext cx="2794242" cy="287813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600" b="0" i="0" baseline="0" smtClean="0">
                <a:solidFill>
                  <a:srgbClr val="34744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Имя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3226930" y="1953053"/>
            <a:ext cx="2794242" cy="282770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600" b="0" i="0" baseline="0" smtClean="0">
                <a:solidFill>
                  <a:srgbClr val="34744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Фамилия</a:t>
            </a:r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81691" y="2334650"/>
            <a:ext cx="2794243" cy="330336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1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en-US" dirty="0" smtClean="0"/>
              <a:t>E-mail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681691" y="2732445"/>
            <a:ext cx="2794243" cy="330336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1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681691" y="3135860"/>
            <a:ext cx="2794243" cy="330336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lang="ru-RU" sz="1100" b="0" i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Сайт</a:t>
            </a:r>
            <a:endParaRPr lang="ru-RU" dirty="0"/>
          </a:p>
        </p:txBody>
      </p:sp>
      <p:pic>
        <p:nvPicPr>
          <p:cNvPr id="22" name="Изображение 21" descr="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44" y="2367589"/>
            <a:ext cx="267766" cy="267766"/>
          </a:xfrm>
          <a:prstGeom prst="rect">
            <a:avLst/>
          </a:prstGeom>
        </p:spPr>
      </p:pic>
      <p:pic>
        <p:nvPicPr>
          <p:cNvPr id="23" name="Изображение 22" descr="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45" y="2771366"/>
            <a:ext cx="267766" cy="267766"/>
          </a:xfrm>
          <a:prstGeom prst="rect">
            <a:avLst/>
          </a:prstGeom>
        </p:spPr>
      </p:pic>
      <p:pic>
        <p:nvPicPr>
          <p:cNvPr id="26" name="Изображение 25" descr="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45" y="3198431"/>
            <a:ext cx="267765" cy="267765"/>
          </a:xfrm>
          <a:prstGeom prst="rect">
            <a:avLst/>
          </a:prstGeom>
        </p:spPr>
      </p:pic>
      <p:pic>
        <p:nvPicPr>
          <p:cNvPr id="13" name="Изображение 12" descr="Белый с галками-0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14" name="Изображение 13" descr="Белый с галками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59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409641" y="2889657"/>
            <a:ext cx="6207294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Спасибо за внимание…</a:t>
            </a:r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26"/>
          </p:nvPr>
        </p:nvSpPr>
        <p:spPr>
          <a:xfrm>
            <a:off x="0" y="1"/>
            <a:ext cx="9144000" cy="244004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5" name="Изображение 4" descr="Белый с галками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6" name="Изображение 5" descr="Белый с галками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37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409641" y="2889657"/>
            <a:ext cx="6207294" cy="78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Текст для обратной связи</a:t>
            </a:r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26"/>
          </p:nvPr>
        </p:nvSpPr>
        <p:spPr>
          <a:xfrm>
            <a:off x="0" y="1"/>
            <a:ext cx="9144000" cy="244004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3382814" y="3810406"/>
            <a:ext cx="2375634" cy="602219"/>
          </a:xfrm>
          <a:prstGeom prst="roundRect">
            <a:avLst/>
          </a:prstGeom>
          <a:solidFill>
            <a:srgbClr val="3474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b="0" i="0" dirty="0">
              <a:latin typeface="Circe Light"/>
              <a:cs typeface="Circe Light"/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3521659" y="3965834"/>
            <a:ext cx="2149208" cy="287813"/>
          </a:xfrm>
          <a:prstGeom prst="rect">
            <a:avLst/>
          </a:prstGeom>
        </p:spPr>
        <p:txBody>
          <a:bodyPr vert="horz" anchor="ctr"/>
          <a:lstStyle>
            <a:lvl1pPr algn="ctr">
              <a:buFontTx/>
              <a:buNone/>
              <a:defRPr lang="ru-RU" sz="1100" b="0" i="0" baseline="0" smtClean="0">
                <a:solidFill>
                  <a:schemeClr val="bg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en-US" dirty="0" smtClean="0"/>
              <a:t>E-mail</a:t>
            </a:r>
            <a:endParaRPr lang="ru-RU" dirty="0"/>
          </a:p>
        </p:txBody>
      </p:sp>
      <p:pic>
        <p:nvPicPr>
          <p:cNvPr id="7" name="Изображение 6" descr="Белый с галками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8" name="Изображение 7" descr="Белый с галками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5"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/>
          <p:nvPr userDrawn="1"/>
        </p:nvSpPr>
        <p:spPr>
          <a:xfrm>
            <a:off x="0" y="1892300"/>
            <a:ext cx="8040472" cy="1689100"/>
          </a:xfrm>
          <a:custGeom>
            <a:avLst/>
            <a:gdLst>
              <a:gd name="connsiteX0" fmla="*/ 0 w 6338672"/>
              <a:gd name="connsiteY0" fmla="*/ 0 h 1714500"/>
              <a:gd name="connsiteX1" fmla="*/ 6338672 w 6338672"/>
              <a:gd name="connsiteY1" fmla="*/ 0 h 1714500"/>
              <a:gd name="connsiteX2" fmla="*/ 6338672 w 6338672"/>
              <a:gd name="connsiteY2" fmla="*/ 1714500 h 1714500"/>
              <a:gd name="connsiteX3" fmla="*/ 0 w 6338672"/>
              <a:gd name="connsiteY3" fmla="*/ 1714500 h 1714500"/>
              <a:gd name="connsiteX4" fmla="*/ 0 w 6338672"/>
              <a:gd name="connsiteY4" fmla="*/ 0 h 1714500"/>
              <a:gd name="connsiteX0" fmla="*/ 0 w 8040472"/>
              <a:gd name="connsiteY0" fmla="*/ 0 h 1714500"/>
              <a:gd name="connsiteX1" fmla="*/ 8040472 w 8040472"/>
              <a:gd name="connsiteY1" fmla="*/ 12700 h 1714500"/>
              <a:gd name="connsiteX2" fmla="*/ 6338672 w 8040472"/>
              <a:gd name="connsiteY2" fmla="*/ 1714500 h 1714500"/>
              <a:gd name="connsiteX3" fmla="*/ 0 w 8040472"/>
              <a:gd name="connsiteY3" fmla="*/ 1714500 h 1714500"/>
              <a:gd name="connsiteX4" fmla="*/ 0 w 8040472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472" h="1714500">
                <a:moveTo>
                  <a:pt x="0" y="0"/>
                </a:moveTo>
                <a:lnTo>
                  <a:pt x="8040472" y="12700"/>
                </a:lnTo>
                <a:lnTo>
                  <a:pt x="6338672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solidFill>
            <a:srgbClr val="1AA7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211124" y="2595538"/>
            <a:ext cx="5127548" cy="36794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600" b="0" i="0" baseline="0" smtClean="0">
                <a:solidFill>
                  <a:schemeClr val="bg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7" name="Изображение 6" descr="Фон титульник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678180"/>
            <a:ext cx="1676400" cy="1005840"/>
          </a:xfrm>
          <a:prstGeom prst="rect">
            <a:avLst/>
          </a:prstGeom>
        </p:spPr>
      </p:pic>
      <p:pic>
        <p:nvPicPr>
          <p:cNvPr id="11" name="Изображение 10" descr="СТРЕЛКА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4" y="3910584"/>
            <a:ext cx="929640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508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Белый с галками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2" y="3531616"/>
            <a:ext cx="807720" cy="481584"/>
          </a:xfrm>
          <a:prstGeom prst="rect">
            <a:avLst/>
          </a:prstGeom>
        </p:spPr>
      </p:pic>
      <p:pic>
        <p:nvPicPr>
          <p:cNvPr id="6" name="Изображение 5" descr="Белый с галками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96" y="1143355"/>
            <a:ext cx="734568" cy="387096"/>
          </a:xfrm>
          <a:prstGeom prst="rect">
            <a:avLst/>
          </a:prstGeom>
        </p:spPr>
      </p:pic>
      <p:sp>
        <p:nvSpPr>
          <p:cNvPr id="7" name="Рисунок 4"/>
          <p:cNvSpPr txBox="1">
            <a:spLocks/>
          </p:cNvSpPr>
          <p:nvPr userDrawn="1"/>
        </p:nvSpPr>
        <p:spPr>
          <a:xfrm>
            <a:off x="5349535" y="1"/>
            <a:ext cx="3794463" cy="5143499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770112" y="1295400"/>
            <a:ext cx="3954288" cy="238795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90000"/>
              </a:lnSpc>
              <a:buFontTx/>
              <a:buNone/>
              <a:defRPr sz="24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МЫ ГОРДИМСЯ ТЕМ,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ЧТО ВЫ ДОВЕРЯЕТЕ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НАМ ОТПРАВКУ КОРРЕСПОНДЕЦИИ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ГРУЗОВ</a:t>
            </a:r>
            <a:r>
              <a:rPr lang="en-US" dirty="0" smtClean="0"/>
              <a:t> </a:t>
            </a:r>
            <a:r>
              <a:rPr lang="ru-RU" dirty="0" smtClean="0"/>
              <a:t>ПО РОССИИ, СНГ И ВСЕМУ МИРУ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810000"/>
            <a:ext cx="2806700" cy="2921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ru-RU" sz="1050" b="0" i="0" kern="1200" baseline="0" dirty="0" smtClean="0">
                <a:solidFill>
                  <a:schemeClr val="tx1"/>
                </a:solidFill>
                <a:latin typeface="Circe Light"/>
                <a:ea typeface="+mn-ea"/>
                <a:cs typeface="Circe Light"/>
              </a:defRPr>
            </a:lvl1pPr>
          </a:lstStyle>
          <a:p>
            <a:pPr marL="0" indent="0"/>
            <a:r>
              <a:rPr lang="ru-RU" dirty="0" smtClean="0"/>
              <a:t>ФАМИЛИЯ И.О.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38238" y="4254500"/>
            <a:ext cx="2811462" cy="29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lang="ru-RU" sz="1050" b="0" i="0" kern="1200" baseline="0" dirty="0" smtClean="0">
                <a:solidFill>
                  <a:srgbClr val="62B642"/>
                </a:solidFill>
                <a:latin typeface="Circe Light"/>
                <a:ea typeface="+mn-ea"/>
                <a:cs typeface="Circe Light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8873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3300" y="1524000"/>
            <a:ext cx="7226300" cy="195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2400" b="0" i="0">
                <a:solidFill>
                  <a:srgbClr val="52AB34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МЫ ГОРДИМСЯ ТЕМ, ЧТО ВЫ ДОВЕРЯЕТЕ НАМ ОТПРАВКУ КОРРЕСПОНДЕЦИИ И ГРУЗОВ</a:t>
            </a:r>
            <a:br>
              <a:rPr lang="ru-RU" dirty="0" smtClean="0"/>
            </a:br>
            <a:r>
              <a:rPr lang="ru-RU" dirty="0" smtClean="0"/>
              <a:t>ПО РОССИИ, СНГ И ВСЕМУ МИРУ</a:t>
            </a:r>
          </a:p>
        </p:txBody>
      </p:sp>
    </p:spTree>
    <p:extLst>
      <p:ext uri="{BB962C8B-B14F-4D97-AF65-F5344CB8AC3E}">
        <p14:creationId xmlns:p14="http://schemas.microsoft.com/office/powerpoint/2010/main" val="50465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разъяснением"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93643" y="799180"/>
            <a:ext cx="7545511" cy="427301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400" b="0" i="0" baseline="0" smtClean="0">
                <a:solidFill>
                  <a:schemeClr val="bg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Разъяснение заголовка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93643" y="1337286"/>
            <a:ext cx="7545511" cy="3107506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lang="ru-RU" sz="1200" b="0" i="0" baseline="0" smtClean="0">
                <a:solidFill>
                  <a:schemeClr val="bg1"/>
                </a:solidFill>
                <a:latin typeface="Circe Light"/>
                <a:cs typeface="Circe Light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buNone/>
            </a:pPr>
            <a:r>
              <a:rPr lang="ru-RU" dirty="0" smtClean="0"/>
              <a:t>Текстовая информация</a:t>
            </a:r>
            <a:endParaRPr lang="ru-RU" dirty="0"/>
          </a:p>
        </p:txBody>
      </p:sp>
      <p:sp>
        <p:nvSpPr>
          <p:cNvPr id="10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27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6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93643" y="96208"/>
            <a:ext cx="6207294" cy="68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buFontTx/>
              <a:buNone/>
              <a:defRPr sz="2000" b="0" i="0" baseline="0">
                <a:solidFill>
                  <a:srgbClr val="347441"/>
                </a:solidFill>
                <a:latin typeface="Circe Light"/>
                <a:cs typeface="Circe Light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6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4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65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5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Circe Light"/>
          <a:ea typeface="+mj-ea"/>
          <a:cs typeface="Circ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Белый с галками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10" name="Изображение 9" descr="Белый с галками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3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718" r:id="rId4"/>
    <p:sldLayoutId id="2147483707" r:id="rId5"/>
    <p:sldLayoutId id="2147483708" r:id="rId6"/>
    <p:sldLayoutId id="2147483720" r:id="rId7"/>
    <p:sldLayoutId id="2147483723" r:id="rId8"/>
    <p:sldLayoutId id="2147483745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8" r:id="rId3"/>
    <p:sldLayoutId id="2147483739" r:id="rId4"/>
    <p:sldLayoutId id="2147483734" r:id="rId5"/>
    <p:sldLayoutId id="2147483737" r:id="rId6"/>
    <p:sldLayoutId id="2147483740" r:id="rId7"/>
    <p:sldLayoutId id="2147483746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7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4" r:id="rId2"/>
    <p:sldLayoutId id="2147483697" r:id="rId3"/>
    <p:sldLayoutId id="214748371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9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6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7" r:id="rId2"/>
    <p:sldLayoutId id="2147483728" r:id="rId3"/>
    <p:sldLayoutId id="2147483729" r:id="rId4"/>
    <p:sldLayoutId id="2147483731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9EFE68-F124-7543-93B9-A33B3B60BE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Изображение 4" descr="Белый с галками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6" name="Изображение 5" descr="Белый с галками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Circe Light"/>
          <a:ea typeface="+mj-ea"/>
          <a:cs typeface="Circ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66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Белый с галками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96" y="1143355"/>
            <a:ext cx="734568" cy="387096"/>
          </a:xfrm>
          <a:prstGeom prst="rect">
            <a:avLst/>
          </a:prstGeom>
        </p:spPr>
      </p:pic>
      <p:pic>
        <p:nvPicPr>
          <p:cNvPr id="9" name="Изображение 8" descr="Белый с галками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2" y="3531616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-25400" y="2055290"/>
            <a:ext cx="7950200" cy="1399110"/>
          </a:xfrm>
          <a:custGeom>
            <a:avLst/>
            <a:gdLst>
              <a:gd name="connsiteX0" fmla="*/ 0 w 6338672"/>
              <a:gd name="connsiteY0" fmla="*/ 0 h 1714500"/>
              <a:gd name="connsiteX1" fmla="*/ 6338672 w 6338672"/>
              <a:gd name="connsiteY1" fmla="*/ 0 h 1714500"/>
              <a:gd name="connsiteX2" fmla="*/ 6338672 w 6338672"/>
              <a:gd name="connsiteY2" fmla="*/ 1714500 h 1714500"/>
              <a:gd name="connsiteX3" fmla="*/ 0 w 6338672"/>
              <a:gd name="connsiteY3" fmla="*/ 1714500 h 1714500"/>
              <a:gd name="connsiteX4" fmla="*/ 0 w 6338672"/>
              <a:gd name="connsiteY4" fmla="*/ 0 h 1714500"/>
              <a:gd name="connsiteX0" fmla="*/ 0 w 8040472"/>
              <a:gd name="connsiteY0" fmla="*/ 0 h 1714500"/>
              <a:gd name="connsiteX1" fmla="*/ 8040472 w 8040472"/>
              <a:gd name="connsiteY1" fmla="*/ 12700 h 1714500"/>
              <a:gd name="connsiteX2" fmla="*/ 6338672 w 8040472"/>
              <a:gd name="connsiteY2" fmla="*/ 1714500 h 1714500"/>
              <a:gd name="connsiteX3" fmla="*/ 0 w 8040472"/>
              <a:gd name="connsiteY3" fmla="*/ 1714500 h 1714500"/>
              <a:gd name="connsiteX4" fmla="*/ 0 w 8040472"/>
              <a:gd name="connsiteY4" fmla="*/ 0 h 1714500"/>
              <a:gd name="connsiteX0" fmla="*/ 0 w 8040472"/>
              <a:gd name="connsiteY0" fmla="*/ 0 h 1730205"/>
              <a:gd name="connsiteX1" fmla="*/ 8040472 w 8040472"/>
              <a:gd name="connsiteY1" fmla="*/ 12700 h 1730205"/>
              <a:gd name="connsiteX2" fmla="*/ 6600455 w 8040472"/>
              <a:gd name="connsiteY2" fmla="*/ 1730205 h 1730205"/>
              <a:gd name="connsiteX3" fmla="*/ 0 w 8040472"/>
              <a:gd name="connsiteY3" fmla="*/ 1714500 h 1730205"/>
              <a:gd name="connsiteX4" fmla="*/ 0 w 8040472"/>
              <a:gd name="connsiteY4" fmla="*/ 0 h 17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472" h="1730205">
                <a:moveTo>
                  <a:pt x="0" y="0"/>
                </a:moveTo>
                <a:lnTo>
                  <a:pt x="8040472" y="12700"/>
                </a:lnTo>
                <a:lnTo>
                  <a:pt x="6600455" y="1730205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solidFill>
            <a:srgbClr val="0833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 descr="Фон титульник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678180"/>
            <a:ext cx="1676400" cy="1005840"/>
          </a:xfrm>
          <a:prstGeom prst="rect">
            <a:avLst/>
          </a:prstGeom>
        </p:spPr>
      </p:pic>
      <p:pic>
        <p:nvPicPr>
          <p:cNvPr id="5" name="Изображение 4" descr="СТРЕЛКА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4" y="3910584"/>
            <a:ext cx="929640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Фон титульник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288713"/>
            <a:ext cx="887589" cy="5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7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Circe Light"/>
          <a:ea typeface="+mj-ea"/>
          <a:cs typeface="Circ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Белый с галками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4" name="Изображение 3" descr="Белый с галками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51" r:id="rId3"/>
    <p:sldLayoutId id="214748373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6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5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26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лый с галками-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36" y="121412"/>
            <a:ext cx="734568" cy="387096"/>
          </a:xfrm>
          <a:prstGeom prst="rect">
            <a:avLst/>
          </a:prstGeom>
        </p:spPr>
      </p:pic>
      <p:pic>
        <p:nvPicPr>
          <p:cNvPr id="3" name="Изображение 2" descr="Белый с галками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544568"/>
            <a:ext cx="807720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yexpress.ru/" TargetMode="External"/><Relationship Id="rId2" Type="http://schemas.openxmlformats.org/officeDocument/2006/relationships/hyperlink" Target="mailto:sales@ponyexpress.ru" TargetMode="Externa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 smtClean="0"/>
              <a:t>Внедрение информационной системы 1С «Управление Холдингом» в компании РONY </a:t>
            </a:r>
            <a:r>
              <a:rPr lang="ru-RU" sz="2000" dirty="0"/>
              <a:t>EXPRESS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11125" y="4178300"/>
            <a:ext cx="3119576" cy="431800"/>
          </a:xfrm>
        </p:spPr>
        <p:txBody>
          <a:bodyPr/>
          <a:lstStyle/>
          <a:p>
            <a:r>
              <a:rPr lang="ru-RU" dirty="0" smtClean="0"/>
              <a:t>Москва, 23 октября 2015 г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Ана</a:t>
            </a:r>
            <a:r>
              <a:rPr lang="ru-RU" dirty="0" smtClean="0"/>
              <a:t>стасия Маслова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1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3643" y="96208"/>
            <a:ext cx="6207294" cy="396161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Архитектура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решения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5" y="617869"/>
            <a:ext cx="8435651" cy="390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9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3643" y="514350"/>
            <a:ext cx="7459707" cy="3819525"/>
          </a:xfrm>
        </p:spPr>
        <p:txBody>
          <a:bodyPr/>
          <a:lstStyle/>
          <a:p>
            <a:pPr marL="0" indent="0"/>
            <a:r>
              <a:rPr lang="ru-RU" u="sng" dirty="0">
                <a:solidFill>
                  <a:schemeClr val="tx1"/>
                </a:solidFill>
                <a:latin typeface="Circe"/>
              </a:rPr>
              <a:t>Перенос данных по следующим блокам</a:t>
            </a:r>
            <a:r>
              <a:rPr lang="ru-RU" u="sng" dirty="0" smtClean="0">
                <a:solidFill>
                  <a:schemeClr val="tx1"/>
                </a:solidFill>
                <a:latin typeface="Circe"/>
              </a:rPr>
              <a:t>:</a:t>
            </a:r>
          </a:p>
          <a:p>
            <a:pPr marL="0" indent="0"/>
            <a:endParaRPr lang="ru-RU" u="sng" dirty="0" smtClean="0">
              <a:solidFill>
                <a:schemeClr val="tx1"/>
              </a:solidFill>
              <a:latin typeface="Circe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ТМЦ </a:t>
            </a:r>
            <a:r>
              <a:rPr lang="ru-RU" dirty="0">
                <a:solidFill>
                  <a:schemeClr val="tx1"/>
                </a:solidFill>
                <a:latin typeface="Circe"/>
              </a:rPr>
              <a:t>и спецодежда (доработка в соответствии со спецификой бизнеса</a:t>
            </a:r>
            <a:r>
              <a:rPr lang="ru-RU" dirty="0" smtClean="0">
                <a:solidFill>
                  <a:schemeClr val="tx1"/>
                </a:solidFill>
                <a:latin typeface="Circe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Ввод остатков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OC </a:t>
            </a:r>
            <a:r>
              <a:rPr lang="ru-RU" dirty="0">
                <a:solidFill>
                  <a:schemeClr val="tx1"/>
                </a:solidFill>
                <a:latin typeface="Circe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Circe"/>
              </a:rPr>
              <a:t>НМА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ПТУ </a:t>
            </a:r>
            <a:r>
              <a:rPr lang="ru-RU" dirty="0">
                <a:solidFill>
                  <a:schemeClr val="tx1"/>
                </a:solidFill>
                <a:latin typeface="Circe"/>
              </a:rPr>
              <a:t>ФРАХТ (доработка в соответствии со спецификой бизнеса</a:t>
            </a:r>
            <a:r>
              <a:rPr lang="ru-RU" dirty="0" smtClean="0">
                <a:solidFill>
                  <a:schemeClr val="tx1"/>
                </a:solidFill>
                <a:latin typeface="Circe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АО+РКО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Закрытие </a:t>
            </a:r>
            <a:r>
              <a:rPr lang="ru-RU" dirty="0">
                <a:solidFill>
                  <a:schemeClr val="tx1"/>
                </a:solidFill>
                <a:latin typeface="Circe"/>
              </a:rPr>
              <a:t>+ </a:t>
            </a:r>
            <a:r>
              <a:rPr lang="ru-RU" dirty="0" smtClean="0">
                <a:solidFill>
                  <a:schemeClr val="tx1"/>
                </a:solidFill>
                <a:latin typeface="Circe"/>
              </a:rPr>
              <a:t>ЗУП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Банк </a:t>
            </a:r>
            <a:r>
              <a:rPr lang="ru-RU" dirty="0">
                <a:solidFill>
                  <a:schemeClr val="tx1"/>
                </a:solidFill>
                <a:latin typeface="Circe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Circe"/>
              </a:rPr>
              <a:t>взаиморасчеты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РТУ </a:t>
            </a:r>
            <a:r>
              <a:rPr lang="ru-RU" dirty="0">
                <a:solidFill>
                  <a:schemeClr val="tx1"/>
                </a:solidFill>
                <a:latin typeface="Circe"/>
              </a:rPr>
              <a:t>Пегас (взаимодействие с системой оперативного учета</a:t>
            </a:r>
            <a:r>
              <a:rPr lang="ru-RU" dirty="0" smtClean="0">
                <a:solidFill>
                  <a:schemeClr val="tx1"/>
                </a:solidFill>
                <a:latin typeface="Circe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Визы </a:t>
            </a:r>
            <a:r>
              <a:rPr lang="ru-RU" dirty="0">
                <a:solidFill>
                  <a:schemeClr val="tx1"/>
                </a:solidFill>
                <a:latin typeface="Circe"/>
              </a:rPr>
              <a:t>(доработка в соответствии со спецификой бизнеса</a:t>
            </a:r>
            <a:r>
              <a:rPr lang="ru-RU" dirty="0" smtClean="0">
                <a:solidFill>
                  <a:schemeClr val="tx1"/>
                </a:solidFill>
                <a:latin typeface="Circe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irce"/>
              </a:rPr>
              <a:t>РТУ Интернет-магазин </a:t>
            </a:r>
            <a:r>
              <a:rPr lang="ru-RU" dirty="0">
                <a:solidFill>
                  <a:schemeClr val="tx1"/>
                </a:solidFill>
                <a:latin typeface="Circe"/>
              </a:rPr>
              <a:t>(доработка в соответствии со спецификой бизнеса)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3643" y="96209"/>
            <a:ext cx="6207294" cy="418142"/>
          </a:xfrm>
        </p:spPr>
        <p:txBody>
          <a:bodyPr/>
          <a:lstStyle/>
          <a:p>
            <a:r>
              <a:rPr lang="ru-RU" dirty="0"/>
              <a:t>Выполненные работы: Бухгалтерия</a:t>
            </a:r>
          </a:p>
        </p:txBody>
      </p:sp>
    </p:spTree>
    <p:extLst>
      <p:ext uri="{BB962C8B-B14F-4D97-AF65-F5344CB8AC3E}">
        <p14:creationId xmlns:p14="http://schemas.microsoft.com/office/powerpoint/2010/main" val="405950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Создание заявок на </a:t>
            </a:r>
            <a:r>
              <a:rPr lang="ru-RU" dirty="0" smtClean="0"/>
              <a:t>платеж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Система </a:t>
            </a:r>
            <a:r>
              <a:rPr lang="ru-RU" dirty="0"/>
              <a:t>согласования заявок на </a:t>
            </a:r>
            <a:r>
              <a:rPr lang="ru-RU" dirty="0" smtClean="0"/>
              <a:t>платеж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Система </a:t>
            </a:r>
            <a:r>
              <a:rPr lang="ru-RU" dirty="0"/>
              <a:t>формирования заявок на перераспределение бюджета </a:t>
            </a:r>
            <a:r>
              <a:rPr lang="ru-RU" dirty="0" smtClean="0"/>
              <a:t>ДДС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Система </a:t>
            </a:r>
            <a:r>
              <a:rPr lang="ru-RU" dirty="0"/>
              <a:t>согласования заявок на перераспределение бюджета </a:t>
            </a:r>
            <a:r>
              <a:rPr lang="ru-RU" dirty="0" smtClean="0"/>
              <a:t>ДДС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Система </a:t>
            </a:r>
            <a:r>
              <a:rPr lang="ru-RU" dirty="0"/>
              <a:t>контроля </a:t>
            </a:r>
            <a:r>
              <a:rPr lang="ru-RU" dirty="0" smtClean="0"/>
              <a:t>лимитов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Формирование </a:t>
            </a:r>
            <a:r>
              <a:rPr lang="ru-RU" dirty="0"/>
              <a:t>реестра </a:t>
            </a:r>
            <a:r>
              <a:rPr lang="ru-RU" dirty="0" smtClean="0"/>
              <a:t>платежей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Формирование </a:t>
            </a:r>
            <a:r>
              <a:rPr lang="ru-RU" dirty="0"/>
              <a:t>отчетности на основании данных ДДС (используется всего 15 отчетов)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Выполненные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работы: Казначейство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45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3643" y="913972"/>
            <a:ext cx="7709067" cy="37155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Отсутствие централизованной системы ведения НСИ</a:t>
            </a:r>
          </a:p>
          <a:p>
            <a:pPr marL="0" indent="0"/>
            <a:endParaRPr lang="ru-RU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Неготовность пользователей к работе в системе </a:t>
            </a:r>
          </a:p>
          <a:p>
            <a:pPr marL="0" indent="0"/>
            <a:endParaRPr lang="ru-RU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Неполный справочник пользователей и отсутствие на момент внедрения системы полноценной матрицы ролей</a:t>
            </a:r>
          </a:p>
          <a:p>
            <a:pPr marL="0" indent="0"/>
            <a:endParaRPr lang="ru-RU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Отсутствие полноценной системы поддержки пользователей, например, </a:t>
            </a:r>
            <a:r>
              <a:rPr lang="en-US" sz="1400" dirty="0" smtClean="0"/>
              <a:t>Help Desk </a:t>
            </a:r>
            <a:endParaRPr lang="ru-RU" sz="1400" dirty="0" smtClean="0"/>
          </a:p>
          <a:p>
            <a:pPr marL="0" indent="0"/>
            <a:endParaRPr lang="ru-RU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Неотлаженная система информирования пользователей по происходящим в системе изменениям</a:t>
            </a:r>
          </a:p>
          <a:p>
            <a:pPr marL="0" indent="0"/>
            <a:endParaRPr lang="ru-RU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Необходимость доработки системы в соответствии с требованиями Бизнеса, не позволяющего использовать стандартный функционал по некоторым процессам.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в процессе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41836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3643" y="733426"/>
            <a:ext cx="7709067" cy="3482110"/>
          </a:xfrm>
        </p:spPr>
        <p:txBody>
          <a:bodyPr/>
          <a:lstStyle/>
          <a:p>
            <a:pPr algn="ctr"/>
            <a:r>
              <a:rPr lang="ru-RU" b="1" dirty="0" smtClean="0"/>
              <a:t> В настоящее время проект перехода на 1С «Управление Холдингом» завершен со следующими показателями:</a:t>
            </a:r>
          </a:p>
          <a:p>
            <a:pPr algn="ctr"/>
            <a:endParaRPr lang="ru-RU" b="1" dirty="0" smtClean="0"/>
          </a:p>
          <a:p>
            <a:pPr>
              <a:buAutoNum type="arabicPeriod"/>
            </a:pPr>
            <a:r>
              <a:rPr lang="ru-RU" dirty="0" smtClean="0"/>
              <a:t>Осуществлен перенос бухгалтерских  данных за </a:t>
            </a:r>
            <a:r>
              <a:rPr lang="en-US" dirty="0" smtClean="0"/>
              <a:t>I </a:t>
            </a:r>
            <a:r>
              <a:rPr lang="ru-RU" dirty="0" smtClean="0"/>
              <a:t>квартал 2015 г. (проект запустили с 1июня 2015 г.)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Весь регламентированный учет ведется в системе 1С УХ с момента запуска системы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Осуществляется процесс контроля бюджета ДДС в системе 1С УХ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Реализованы отчеты по сбору БДР и БДДС в разрезе организаций 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Ведется еженедельное планирование движения денежных средств в Компании 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Реализованы все нестандартные отчеты, связанные со спецификой управленческого учета логистической деятельности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3643" y="96208"/>
            <a:ext cx="6207294" cy="522917"/>
          </a:xfrm>
        </p:spPr>
        <p:txBody>
          <a:bodyPr/>
          <a:lstStyle/>
          <a:p>
            <a:r>
              <a:rPr lang="ru-RU" dirty="0" smtClean="0"/>
              <a:t>Текущее состояние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00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Заказчика в проекте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92077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solidFill>
                  <a:srgbClr val="000000"/>
                </a:solidFill>
                <a:latin typeface="Circe Light"/>
                <a:cs typeface="Circe Light"/>
              </a:rPr>
              <a:t>Подготовка функциональных требований</a:t>
            </a:r>
            <a:endParaRPr lang="en-US" altLang="ru-RU" sz="1200" dirty="0">
              <a:solidFill>
                <a:srgbClr val="000000"/>
              </a:solidFill>
              <a:latin typeface="Circe Light"/>
              <a:cs typeface="Circe Ligh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ru-RU" altLang="ru-RU" sz="1200" dirty="0">
              <a:solidFill>
                <a:srgbClr val="000000"/>
              </a:solidFill>
              <a:latin typeface="Circe Light"/>
              <a:cs typeface="Circe Ligh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solidFill>
                  <a:srgbClr val="000000"/>
                </a:solidFill>
                <a:latin typeface="Circe Light"/>
                <a:cs typeface="Circe Light"/>
              </a:rPr>
              <a:t>Активное участие в разностороннем обсуждении предлагаемых решений</a:t>
            </a:r>
            <a:endParaRPr lang="en-US" altLang="ru-RU" sz="1200" dirty="0">
              <a:solidFill>
                <a:srgbClr val="000000"/>
              </a:solidFill>
              <a:latin typeface="Circe Light"/>
              <a:cs typeface="Circe Ligh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ru-RU" altLang="ru-RU" sz="1200" dirty="0">
              <a:solidFill>
                <a:srgbClr val="000000"/>
              </a:solidFill>
              <a:latin typeface="Circe Light"/>
              <a:cs typeface="Circe Ligh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solidFill>
                  <a:srgbClr val="000000"/>
                </a:solidFill>
                <a:latin typeface="Circe Light"/>
                <a:cs typeface="Circe Light"/>
              </a:rPr>
              <a:t>Согласование всех </a:t>
            </a:r>
            <a:r>
              <a:rPr lang="ru-RU" altLang="ru-RU" sz="1200" dirty="0" smtClean="0">
                <a:solidFill>
                  <a:srgbClr val="000000"/>
                </a:solidFill>
                <a:latin typeface="Circe Light"/>
                <a:cs typeface="Circe Light"/>
              </a:rPr>
              <a:t>документов по технической реализации в системе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ru-RU" altLang="ru-RU" sz="1200" dirty="0">
              <a:solidFill>
                <a:srgbClr val="000000"/>
              </a:solidFill>
              <a:latin typeface="Circe Light"/>
              <a:cs typeface="Circe Ligh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solidFill>
                  <a:srgbClr val="000000"/>
                </a:solidFill>
                <a:latin typeface="Circe Light"/>
                <a:cs typeface="Circe Light"/>
              </a:rPr>
              <a:t>Подготовка методологии в части описания процесса бюджетирования и порядка проведения платежей в </a:t>
            </a:r>
            <a:r>
              <a:rPr lang="ru-RU" altLang="ru-RU" sz="1200" dirty="0" smtClean="0">
                <a:solidFill>
                  <a:srgbClr val="000000"/>
                </a:solidFill>
                <a:latin typeface="Circe Light"/>
                <a:cs typeface="Circe Light"/>
              </a:rPr>
              <a:t>Компании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ru-RU" altLang="ru-RU" sz="1200" dirty="0">
              <a:solidFill>
                <a:srgbClr val="000000"/>
              </a:solidFill>
              <a:latin typeface="Circe Light"/>
              <a:cs typeface="Circe Ligh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solidFill>
                  <a:srgbClr val="000000"/>
                </a:solidFill>
                <a:latin typeface="Circe Light"/>
                <a:cs typeface="Circe Light"/>
              </a:rPr>
              <a:t>Подготовка и участие в </a:t>
            </a:r>
            <a:r>
              <a:rPr lang="ru-RU" altLang="ru-RU" sz="1200" dirty="0" smtClean="0">
                <a:solidFill>
                  <a:srgbClr val="000000"/>
                </a:solidFill>
                <a:latin typeface="Circe Light"/>
                <a:cs typeface="Circe Light"/>
              </a:rPr>
              <a:t>обучении пользователей </a:t>
            </a:r>
            <a:r>
              <a:rPr lang="ru-RU" altLang="ru-RU" sz="1200" dirty="0">
                <a:solidFill>
                  <a:srgbClr val="000000"/>
                </a:solidFill>
                <a:latin typeface="Circe Light"/>
                <a:cs typeface="Circe Light"/>
              </a:rPr>
              <a:t>(центральный офис и филиалы</a:t>
            </a:r>
            <a:r>
              <a:rPr lang="ru-RU" altLang="ru-RU" sz="1200" dirty="0" smtClean="0">
                <a:solidFill>
                  <a:srgbClr val="000000"/>
                </a:solidFill>
                <a:latin typeface="Circe Light"/>
                <a:cs typeface="Circe Light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ru-RU" altLang="ru-RU" sz="1200" dirty="0">
              <a:solidFill>
                <a:srgbClr val="000000"/>
              </a:solidFill>
              <a:latin typeface="Circe Light"/>
              <a:cs typeface="Circe Ligh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 smtClean="0">
                <a:solidFill>
                  <a:srgbClr val="000000"/>
                </a:solidFill>
                <a:latin typeface="Circe Light"/>
                <a:cs typeface="Circe Light"/>
              </a:rPr>
              <a:t>Оказание поддержки пользователей на этапе внедрения системы в продуктивную эксплуатацию</a:t>
            </a:r>
            <a:endParaRPr lang="ru-RU" altLang="ru-RU" sz="1200" dirty="0">
              <a:solidFill>
                <a:srgbClr val="000000"/>
              </a:solidFill>
              <a:latin typeface="Circe Light"/>
              <a:cs typeface="Circ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376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КОМПАНИИ </a:t>
            </a:r>
            <a:r>
              <a:rPr lang="en-US" dirty="0" smtClean="0"/>
              <a:t>AXELOT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525" y="847081"/>
            <a:ext cx="56535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Circe"/>
              </a:rPr>
              <a:t>Компания AXELOT </a:t>
            </a:r>
            <a:r>
              <a:rPr lang="ru-RU" sz="1400" dirty="0" smtClean="0">
                <a:latin typeface="Circe"/>
              </a:rPr>
              <a:t>—</a:t>
            </a:r>
            <a:r>
              <a:rPr lang="ru-RU" sz="1400" dirty="0">
                <a:latin typeface="Circe"/>
              </a:rPr>
              <a:t>один из ведущих игроков рынка </a:t>
            </a:r>
            <a:r>
              <a:rPr lang="en-US" sz="1400" dirty="0" smtClean="0">
                <a:latin typeface="Circe"/>
              </a:rPr>
              <a:t/>
            </a:r>
            <a:br>
              <a:rPr lang="en-US" sz="1400" dirty="0" smtClean="0">
                <a:latin typeface="Circe"/>
              </a:rPr>
            </a:br>
            <a:r>
              <a:rPr lang="ru-RU" sz="1400" dirty="0" smtClean="0">
                <a:latin typeface="Circe"/>
              </a:rPr>
              <a:t>систем </a:t>
            </a:r>
            <a:r>
              <a:rPr lang="ru-RU" sz="1400" dirty="0">
                <a:latin typeface="Circe"/>
              </a:rPr>
              <a:t>автоматизации управления и учета предприятий 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Circe"/>
              </a:rPr>
              <a:t>Представительства</a:t>
            </a:r>
            <a:r>
              <a:rPr lang="ru-RU" sz="1400" dirty="0">
                <a:latin typeface="Circe"/>
              </a:rPr>
              <a:t>: </a:t>
            </a:r>
            <a:r>
              <a:rPr lang="ru-RU" altLang="ru-RU" sz="1400" dirty="0"/>
              <a:t>– </a:t>
            </a:r>
            <a:r>
              <a:rPr lang="ru-RU" altLang="ru-RU" sz="1400" dirty="0">
                <a:latin typeface="Circe"/>
              </a:rPr>
              <a:t>Москва, Санкт-Петербург, Киров, </a:t>
            </a:r>
            <a:r>
              <a:rPr lang="ru-RU" altLang="ru-RU" sz="1400" dirty="0" smtClean="0">
                <a:latin typeface="Circe"/>
              </a:rPr>
              <a:t>Иркутск</a:t>
            </a:r>
            <a:r>
              <a:rPr lang="ru-RU" altLang="ru-RU" sz="1400" dirty="0">
                <a:latin typeface="Circe"/>
              </a:rPr>
              <a:t>, </a:t>
            </a:r>
            <a:r>
              <a:rPr lang="ru-RU" altLang="ru-RU" sz="1400" dirty="0" smtClean="0">
                <a:latin typeface="Circe"/>
              </a:rPr>
              <a:t>Тверь</a:t>
            </a:r>
            <a:r>
              <a:rPr lang="ru-RU" altLang="ru-RU" sz="1400" dirty="0">
                <a:latin typeface="Circe"/>
              </a:rPr>
              <a:t>, Ижевск, Брест (Беларусь</a:t>
            </a:r>
            <a:r>
              <a:rPr lang="ru-RU" altLang="ru-RU" sz="1400" dirty="0" smtClean="0">
                <a:latin typeface="Circe"/>
              </a:rPr>
              <a:t>), </a:t>
            </a:r>
            <a:r>
              <a:rPr lang="en-US" altLang="ru-RU" sz="1400" dirty="0" smtClean="0">
                <a:latin typeface="Circe"/>
              </a:rPr>
              <a:t/>
            </a:r>
            <a:br>
              <a:rPr lang="en-US" altLang="ru-RU" sz="1400" dirty="0" smtClean="0">
                <a:latin typeface="Circe"/>
              </a:rPr>
            </a:br>
            <a:r>
              <a:rPr lang="ru-RU" altLang="ru-RU" sz="1400" dirty="0" smtClean="0">
                <a:latin typeface="Circe"/>
              </a:rPr>
              <a:t>Алма-Ата </a:t>
            </a:r>
            <a:r>
              <a:rPr lang="ru-RU" altLang="ru-RU" sz="1400" dirty="0">
                <a:latin typeface="Circe"/>
              </a:rPr>
              <a:t>(Казахстан)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irce"/>
              </a:rPr>
              <a:t>Среди партнеров компании – «1С», </a:t>
            </a:r>
            <a:r>
              <a:rPr lang="en-US" sz="1400" dirty="0" smtClean="0">
                <a:latin typeface="Circe"/>
              </a:rPr>
              <a:t>Oracle</a:t>
            </a:r>
            <a:r>
              <a:rPr lang="ru-RU" sz="1400" dirty="0" smtClean="0">
                <a:latin typeface="Circe"/>
              </a:rPr>
              <a:t>, </a:t>
            </a:r>
            <a:r>
              <a:rPr lang="en-US" sz="1400" dirty="0" smtClean="0">
                <a:latin typeface="Circe"/>
              </a:rPr>
              <a:t>IBM, </a:t>
            </a:r>
            <a:br>
              <a:rPr lang="en-US" sz="1400" dirty="0" smtClean="0">
                <a:latin typeface="Circe"/>
              </a:rPr>
            </a:br>
            <a:r>
              <a:rPr lang="en-US" sz="1400" dirty="0" smtClean="0">
                <a:latin typeface="Circe"/>
              </a:rPr>
              <a:t>Zebra, ABBYY, Microsoft</a:t>
            </a:r>
            <a:endParaRPr lang="ru-RU" sz="1400" dirty="0" smtClean="0">
              <a:latin typeface="Circe"/>
            </a:endParaRP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irce"/>
              </a:rPr>
              <a:t>В штате компании более </a:t>
            </a:r>
            <a:r>
              <a:rPr lang="ru-RU" sz="1400" b="1" dirty="0" smtClean="0">
                <a:latin typeface="Circe"/>
              </a:rPr>
              <a:t>330</a:t>
            </a:r>
            <a:r>
              <a:rPr lang="ru-RU" sz="1400" dirty="0" smtClean="0">
                <a:latin typeface="Circe"/>
              </a:rPr>
              <a:t> сотрудников</a:t>
            </a:r>
          </a:p>
          <a:p>
            <a:pPr marL="285750" lvl="1" indent="-285750">
              <a:spcAft>
                <a:spcPts val="7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Circe"/>
              </a:rPr>
              <a:t>AXELOT имеет статус </a:t>
            </a:r>
            <a:r>
              <a:rPr lang="en-US" altLang="ru-RU" sz="1400" dirty="0">
                <a:latin typeface="Circe"/>
              </a:rPr>
              <a:t>1</a:t>
            </a:r>
            <a:r>
              <a:rPr lang="ru-RU" altLang="ru-RU" sz="1400" dirty="0">
                <a:latin typeface="Circe"/>
              </a:rPr>
              <a:t>С</a:t>
            </a:r>
            <a:r>
              <a:rPr lang="en-US" altLang="ru-RU" sz="1400" dirty="0">
                <a:latin typeface="Circe"/>
              </a:rPr>
              <a:t>:</a:t>
            </a:r>
            <a:r>
              <a:rPr lang="ru-RU" altLang="ru-RU" sz="1400" dirty="0">
                <a:latin typeface="Circe"/>
              </a:rPr>
              <a:t>Центр Разработки</a:t>
            </a:r>
            <a:endParaRPr lang="en-US" altLang="ru-RU" sz="1400" dirty="0">
              <a:latin typeface="Circe"/>
            </a:endParaRP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irce"/>
              </a:rPr>
              <a:t>Сертификаты в различных направлениях: «1С:Специалист» «1С:Профессионал», «1С:Руководитель проектов», «1С:Консалтинг», «Преподаватель ЦСО» и «1С:Эксперт»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irce"/>
              </a:rPr>
              <a:t>Высокий уровень квалификации специалистов и системный подход к задачам</a:t>
            </a:r>
            <a:endParaRPr lang="ru-RU" sz="1400" dirty="0">
              <a:latin typeface="Circe"/>
            </a:endParaRPr>
          </a:p>
        </p:txBody>
      </p:sp>
      <p:pic>
        <p:nvPicPr>
          <p:cNvPr id="2050" name="Picture 2" descr="http://shkolazhizni.ru/img/content/i102/102188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98" y="912681"/>
            <a:ext cx="2916311" cy="19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0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Сотрудничество </a:t>
            </a:r>
            <a:r>
              <a:rPr lang="en-US" dirty="0" smtClean="0"/>
              <a:t>PONY EXPRESS </a:t>
            </a:r>
            <a:r>
              <a:rPr lang="ru-RU" dirty="0" smtClean="0"/>
              <a:t>и </a:t>
            </a:r>
            <a:r>
              <a:rPr lang="en-US" dirty="0" smtClean="0"/>
              <a:t>AXELOT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524" y="1073944"/>
            <a:ext cx="747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1AA74A"/>
                </a:solidFill>
                <a:latin typeface="Circe"/>
              </a:rPr>
              <a:t>2012 год: </a:t>
            </a:r>
            <a:r>
              <a:rPr lang="ru-RU" sz="1400" dirty="0" smtClean="0">
                <a:latin typeface="Circe"/>
              </a:rPr>
              <a:t>начало сотрудничества </a:t>
            </a:r>
            <a:r>
              <a:rPr lang="en-US" sz="1400" dirty="0" smtClean="0">
                <a:latin typeface="Circe"/>
              </a:rPr>
              <a:t>PONY EXPRESS </a:t>
            </a:r>
            <a:r>
              <a:rPr lang="ru-RU" sz="1400" dirty="0" smtClean="0">
                <a:latin typeface="Circe"/>
              </a:rPr>
              <a:t>и </a:t>
            </a:r>
            <a:r>
              <a:rPr lang="en-US" sz="1400" dirty="0" smtClean="0">
                <a:latin typeface="Circe"/>
              </a:rPr>
              <a:t>AXELOT</a:t>
            </a:r>
            <a:r>
              <a:rPr lang="ru-RU" sz="1400" dirty="0" smtClean="0">
                <a:latin typeface="Circe"/>
              </a:rPr>
              <a:t> </a:t>
            </a:r>
          </a:p>
          <a:p>
            <a:endParaRPr lang="ru-RU" sz="1400" dirty="0" smtClean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1AA74A"/>
                </a:solidFill>
                <a:latin typeface="Circe"/>
              </a:rPr>
              <a:t>2014 год </a:t>
            </a:r>
            <a:r>
              <a:rPr lang="ru-RU" sz="1400" dirty="0" smtClean="0">
                <a:latin typeface="Circe"/>
              </a:rPr>
              <a:t>– завершение проекта автоматизации нового склада </a:t>
            </a:r>
            <a:r>
              <a:rPr lang="en-US" sz="1400" dirty="0">
                <a:latin typeface="Circe"/>
              </a:rPr>
              <a:t>PONY </a:t>
            </a:r>
            <a:r>
              <a:rPr lang="ru-RU" sz="1400" dirty="0" smtClean="0">
                <a:latin typeface="Circe"/>
              </a:rPr>
              <a:t>класса «А» в Московской области. </a:t>
            </a:r>
          </a:p>
          <a:p>
            <a:endParaRPr lang="ru-RU" sz="1400" dirty="0" smtClean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Circe"/>
              </a:rPr>
              <a:t>Результаты проекта</a:t>
            </a:r>
            <a:r>
              <a:rPr lang="ru-RU" sz="1400" dirty="0" smtClean="0">
                <a:latin typeface="Circe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irce"/>
              </a:rPr>
              <a:t>Создание единого информационного пространства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irce"/>
              </a:rPr>
              <a:t>Упрощение документооборота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irce"/>
              </a:rPr>
              <a:t>Увеличение точности складского учета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irce"/>
              </a:rPr>
              <a:t>Повышение эффективности работы склада</a:t>
            </a:r>
          </a:p>
          <a:p>
            <a:endParaRPr lang="ru-RU" sz="1400" dirty="0" smtClean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1AA74A"/>
                </a:solidFill>
                <a:latin typeface="Circe"/>
              </a:rPr>
              <a:t>2015 год: </a:t>
            </a:r>
            <a:r>
              <a:rPr lang="ru-RU" sz="1400" dirty="0" smtClean="0">
                <a:latin typeface="Circe"/>
              </a:rPr>
              <a:t>внедрение системы «1С:Управление холдингом».</a:t>
            </a:r>
          </a:p>
        </p:txBody>
      </p:sp>
      <p:pic>
        <p:nvPicPr>
          <p:cNvPr id="1026" name="Picture 2" descr="https://pbs.twimg.com/profile_images/2333094255/1028532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85" y="2039009"/>
            <a:ext cx="2932716" cy="25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3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Изменение устоявшихся </a:t>
            </a:r>
            <a:r>
              <a:rPr lang="ru-RU" dirty="0" smtClean="0"/>
              <a:t>бизнес-процессов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Нормализация </a:t>
            </a:r>
            <a:r>
              <a:rPr lang="ru-RU" dirty="0"/>
              <a:t>справочников контрагентов, </a:t>
            </a:r>
            <a:r>
              <a:rPr lang="ru-RU" dirty="0" smtClean="0"/>
              <a:t>договоров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Организация </a:t>
            </a:r>
            <a:r>
              <a:rPr lang="ru-RU" dirty="0"/>
              <a:t>порядка ведения </a:t>
            </a:r>
            <a:r>
              <a:rPr lang="ru-RU" dirty="0" smtClean="0"/>
              <a:t>НСИ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sz="3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Создание </a:t>
            </a:r>
            <a:r>
              <a:rPr lang="ru-RU" dirty="0"/>
              <a:t>моделей контроля и бюджетного </a:t>
            </a:r>
            <a:r>
              <a:rPr lang="ru-RU" dirty="0" smtClean="0"/>
              <a:t>планирования/исполнения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Создание </a:t>
            </a:r>
            <a:r>
              <a:rPr lang="ru-RU" dirty="0"/>
              <a:t>регламентных </a:t>
            </a:r>
            <a:r>
              <a:rPr lang="ru-RU" dirty="0" smtClean="0"/>
              <a:t>документов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Рост </a:t>
            </a:r>
            <a:r>
              <a:rPr lang="ru-RU" dirty="0"/>
              <a:t>дисциплинированности </a:t>
            </a:r>
            <a:r>
              <a:rPr lang="ru-RU" dirty="0" smtClean="0"/>
              <a:t>сотрудников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Единый </a:t>
            </a:r>
            <a:r>
              <a:rPr lang="ru-RU" dirty="0"/>
              <a:t>порядок ведения системного планирования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 от внедрения системы в Компании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0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3866947" y="1666451"/>
            <a:ext cx="2794242" cy="287813"/>
          </a:xfrm>
        </p:spPr>
        <p:txBody>
          <a:bodyPr/>
          <a:lstStyle/>
          <a:p>
            <a:r>
              <a:rPr lang="en-US" dirty="0" smtClean="0">
                <a:latin typeface="Circe Bold" panose="020B0602020203020203" pitchFamily="34" charset="-52"/>
              </a:rPr>
              <a:t>PONY EXPRESS</a:t>
            </a:r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4"/>
          </p:nvPr>
        </p:nvSpPr>
        <p:spPr>
          <a:xfrm>
            <a:off x="3866946" y="1953053"/>
            <a:ext cx="3543503" cy="282770"/>
          </a:xfrm>
        </p:spPr>
        <p:txBody>
          <a:bodyPr/>
          <a:lstStyle/>
          <a:p>
            <a:r>
              <a:rPr lang="ru-RU" dirty="0" smtClean="0"/>
              <a:t>Анастасия Маслова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5"/>
          </p:nvPr>
        </p:nvSpPr>
        <p:spPr>
          <a:xfrm>
            <a:off x="4321708" y="2334650"/>
            <a:ext cx="2794243" cy="330336"/>
          </a:xfrm>
        </p:spPr>
        <p:txBody>
          <a:bodyPr/>
          <a:lstStyle/>
          <a:p>
            <a:r>
              <a:rPr lang="en-US" sz="1800" dirty="0" err="1" smtClean="0">
                <a:latin typeface="Circe Light" panose="020B0402020203020203" pitchFamily="34" charset="-52"/>
                <a:hlinkClick r:id="rId2"/>
              </a:rPr>
              <a:t>maol</a:t>
            </a:r>
            <a:r>
              <a:rPr lang="ru-RU" sz="1800" dirty="0" smtClean="0">
                <a:latin typeface="Circe Light" panose="020B0402020203020203" pitchFamily="34" charset="-52"/>
                <a:hlinkClick r:id="rId2"/>
              </a:rPr>
              <a:t>@ponyexpress.ru</a:t>
            </a:r>
            <a:endParaRPr lang="ru-RU" sz="1800" dirty="0">
              <a:latin typeface="Circe Light" panose="020B0402020203020203" pitchFamily="34" charset="-52"/>
            </a:endParaRP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6"/>
          </p:nvPr>
        </p:nvSpPr>
        <p:spPr>
          <a:xfrm>
            <a:off x="4321708" y="2732445"/>
            <a:ext cx="2794243" cy="330336"/>
          </a:xfrm>
        </p:spPr>
        <p:txBody>
          <a:bodyPr/>
          <a:lstStyle/>
          <a:p>
            <a:r>
              <a:rPr lang="ru-RU" sz="1800" dirty="0" smtClean="0"/>
              <a:t>+7 </a:t>
            </a:r>
            <a:r>
              <a:rPr lang="ru-RU" sz="1800" dirty="0"/>
              <a:t>(495) 785 44 </a:t>
            </a:r>
            <a:r>
              <a:rPr lang="ru-RU" sz="1800" dirty="0" smtClean="0"/>
              <a:t>85</a:t>
            </a:r>
            <a:endParaRPr lang="ru-RU" sz="1800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7"/>
          </p:nvPr>
        </p:nvSpPr>
        <p:spPr>
          <a:xfrm>
            <a:off x="4321708" y="3135860"/>
            <a:ext cx="2794243" cy="330336"/>
          </a:xfrm>
        </p:spPr>
        <p:txBody>
          <a:bodyPr/>
          <a:lstStyle/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ponyexpress.ru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5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EFE68-F124-7543-93B9-A33B3B60BE3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93643" y="96208"/>
            <a:ext cx="6207294" cy="680039"/>
          </a:xfrm>
        </p:spPr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198" y="761919"/>
            <a:ext cx="691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all" dirty="0" smtClean="0">
                <a:solidFill>
                  <a:srgbClr val="006A3B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p</a:t>
            </a:r>
            <a:r>
              <a:rPr lang="ru-RU" sz="1200" cap="all" dirty="0" smtClean="0">
                <a:solidFill>
                  <a:srgbClr val="006A3B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ONY EXPRESS 23 года работает на рынке России и СНГ.</a:t>
            </a:r>
          </a:p>
          <a:p>
            <a:r>
              <a:rPr lang="ru-RU" sz="1200" cap="all" dirty="0" smtClean="0">
                <a:solidFill>
                  <a:srgbClr val="006A3B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Это лидирующий в СНГ универсальный логистический оператор.</a:t>
            </a:r>
          </a:p>
          <a:p>
            <a:endParaRPr lang="ru-RU" sz="1200" cap="all" dirty="0" smtClean="0">
              <a:solidFill>
                <a:srgbClr val="008444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1200" b="1" cap="all" dirty="0" smtClean="0">
                <a:latin typeface="Circe" panose="020B0502020203020203" pitchFamily="34" charset="-52"/>
                <a:cs typeface="Arial" panose="020B0604020202020204" pitchFamily="34" charset="0"/>
              </a:rPr>
              <a:t>53 000 </a:t>
            </a:r>
            <a:r>
              <a:rPr lang="ru-RU" sz="1200" cap="all" dirty="0" smtClean="0">
                <a:latin typeface="Circe" panose="020B0502020203020203" pitchFamily="34" charset="-52"/>
                <a:cs typeface="Arial" panose="020B0604020202020204" pitchFamily="34" charset="0"/>
              </a:rPr>
              <a:t>Активных Клиентов </a:t>
            </a:r>
          </a:p>
          <a:p>
            <a:r>
              <a:rPr lang="ru-RU" sz="1200" b="1" cap="all" dirty="0" smtClean="0">
                <a:latin typeface="Circe" panose="020B0502020203020203" pitchFamily="34" charset="-52"/>
                <a:cs typeface="Arial" panose="020B0604020202020204" pitchFamily="34" charset="0"/>
              </a:rPr>
              <a:t>10 МЛН </a:t>
            </a:r>
            <a:r>
              <a:rPr lang="ru-RU" sz="1200" cap="all" dirty="0" smtClean="0">
                <a:latin typeface="Circe" panose="020B0502020203020203" pitchFamily="34" charset="-52"/>
                <a:cs typeface="Arial" panose="020B0604020202020204" pitchFamily="34" charset="0"/>
              </a:rPr>
              <a:t>Отправлений ежегодно</a:t>
            </a:r>
          </a:p>
          <a:p>
            <a:endParaRPr lang="ru-RU" sz="1200" cap="all" dirty="0">
              <a:solidFill>
                <a:srgbClr val="008444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1200" cap="all" dirty="0">
                <a:solidFill>
                  <a:srgbClr val="006A3B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География присутствия:  </a:t>
            </a:r>
            <a:r>
              <a:rPr lang="ru-RU" sz="1200" dirty="0" smtClean="0">
                <a:latin typeface="Circe" panose="020B0502020203020203" pitchFamily="34" charset="-52"/>
              </a:rPr>
              <a:t>Россия</a:t>
            </a:r>
            <a:r>
              <a:rPr lang="ru-RU" sz="1200" dirty="0">
                <a:latin typeface="Circe" panose="020B0502020203020203" pitchFamily="34" charset="-52"/>
              </a:rPr>
              <a:t>, Казахстан, </a:t>
            </a:r>
            <a:r>
              <a:rPr lang="ru-RU" sz="1200" dirty="0" smtClean="0">
                <a:latin typeface="Circe" panose="020B0502020203020203" pitchFamily="34" charset="-52"/>
              </a:rPr>
              <a:t>Украина</a:t>
            </a:r>
            <a:r>
              <a:rPr lang="ru-RU" sz="1200" dirty="0">
                <a:latin typeface="Circe" panose="020B0502020203020203" pitchFamily="34" charset="-52"/>
              </a:rPr>
              <a:t>, </a:t>
            </a:r>
            <a:r>
              <a:rPr lang="ru-RU" sz="1200" dirty="0" smtClean="0">
                <a:latin typeface="Circe" panose="020B0502020203020203" pitchFamily="34" charset="-52"/>
              </a:rPr>
              <a:t>Беларусь, </a:t>
            </a:r>
          </a:p>
          <a:p>
            <a:r>
              <a:rPr lang="ru-RU" sz="1200" dirty="0" smtClean="0">
                <a:latin typeface="Circe" panose="020B0502020203020203" pitchFamily="34" charset="-52"/>
              </a:rPr>
              <a:t>Азербайджан, Узбекистан, Киргизия, Молдова, Армения.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200" y="2725192"/>
            <a:ext cx="56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Лицензия </a:t>
            </a: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на предоставление услуг почтовой связи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Свидетельство </a:t>
            </a: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о включении в реестр таможенных  </a:t>
            </a:r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представителей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Сертификат </a:t>
            </a: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ISO </a:t>
            </a:r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9001:2008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Членство в профессиональных ассоциациях АСЭП, АНОПС, НАДТ</a:t>
            </a:r>
            <a:endParaRPr lang="ru-RU" sz="12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200" y="3866458"/>
            <a:ext cx="5933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all" dirty="0">
                <a:solidFill>
                  <a:srgbClr val="006A3B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PONY EXPRESS </a:t>
            </a: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входит в финансово-промышленную группу «Базовый </a:t>
            </a:r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Элемент». </a:t>
            </a:r>
          </a:p>
          <a:p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В составе холдинга более </a:t>
            </a: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100 предприятий </a:t>
            </a:r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пяти </a:t>
            </a:r>
            <a:r>
              <a:rPr lang="ru-RU" sz="1200" dirty="0" smtClean="0">
                <a:latin typeface="Circe" panose="020B0502020203020203" pitchFamily="34" charset="-52"/>
                <a:cs typeface="Arial" panose="020B0604020202020204" pitchFamily="34" charset="0"/>
              </a:rPr>
              <a:t>континентах. </a:t>
            </a:r>
            <a:endParaRPr lang="ru-RU" sz="1200" dirty="0">
              <a:latin typeface="Circe" panose="020B0502020203020203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1429192"/>
            <a:ext cx="2324100" cy="23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>
            <a:spLocks/>
          </p:cNvSpPr>
          <p:nvPr/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EFE68-F124-7543-93B9-A33B3B60BE3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EFE68-F124-7543-93B9-A33B3B60BE3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93643" y="96208"/>
            <a:ext cx="6207294" cy="680039"/>
          </a:xfrm>
        </p:spPr>
        <p:txBody>
          <a:bodyPr/>
          <a:lstStyle/>
          <a:p>
            <a:r>
              <a:rPr lang="ru-RU" dirty="0" smtClean="0"/>
              <a:t>Клиенты </a:t>
            </a:r>
            <a:r>
              <a:rPr lang="en-US" dirty="0" smtClean="0"/>
              <a:t>PONY EXPRESS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7537"/>
            <a:ext cx="7425376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Картинки по запросу wikimar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wikimar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88" y="1023143"/>
            <a:ext cx="1060448" cy="7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 descr="Картинки по запросу oz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Картинки по запросу oz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1" descr="Картинки по запросу ozon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3" descr="Картинки по запросу ozon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50" y="1621630"/>
            <a:ext cx="1123951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5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>
            <a:spLocks/>
          </p:cNvSpPr>
          <p:nvPr/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EFE68-F124-7543-93B9-A33B3B60BE3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EFE68-F124-7543-93B9-A33B3B60BE3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93643" y="96208"/>
            <a:ext cx="6207294" cy="680039"/>
          </a:xfrm>
        </p:spPr>
        <p:txBody>
          <a:bodyPr/>
          <a:lstStyle/>
          <a:p>
            <a:r>
              <a:rPr lang="ru-RU" dirty="0" smtClean="0"/>
              <a:t>Цифры и Факты</a:t>
            </a:r>
            <a:endParaRPr lang="ru-RU" dirty="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233101" y="637146"/>
            <a:ext cx="6954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cap="all" dirty="0">
                <a:solidFill>
                  <a:srgbClr val="006A3B"/>
                </a:solidFill>
                <a:latin typeface="Circe Light" pitchFamily="34" charset="-52"/>
              </a:rPr>
              <a:t>НАША МИССИЯ:</a:t>
            </a:r>
          </a:p>
          <a:p>
            <a:r>
              <a:rPr lang="ru-RU" altLang="ru-RU" sz="1200" cap="all" dirty="0">
                <a:solidFill>
                  <a:srgbClr val="006A3B"/>
                </a:solidFill>
                <a:latin typeface="Circe Light" pitchFamily="34" charset="-52"/>
              </a:rPr>
              <a:t>создавать свободу движения желаний, идей и решений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376722" y="1302460"/>
            <a:ext cx="6367429" cy="3292820"/>
            <a:chOff x="1376722" y="1302460"/>
            <a:chExt cx="6367429" cy="3292820"/>
          </a:xfrm>
        </p:grpSpPr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2160966" y="1901384"/>
              <a:ext cx="53667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200" b="1" cap="all" dirty="0">
                  <a:solidFill>
                    <a:srgbClr val="006600"/>
                  </a:solidFill>
                  <a:latin typeface="Circe Extra Bold" pitchFamily="34" charset="-52"/>
                </a:rPr>
                <a:t>4</a:t>
              </a:r>
              <a:r>
                <a:rPr lang="ru-RU" altLang="ru-RU" sz="1200" b="1" cap="all" dirty="0" smtClean="0">
                  <a:solidFill>
                    <a:srgbClr val="006600"/>
                  </a:solidFill>
                  <a:latin typeface="Circe Extra Bold" pitchFamily="34" charset="-52"/>
                </a:rPr>
                <a:t> </a:t>
              </a:r>
              <a:r>
                <a:rPr lang="en-US" altLang="ru-RU" sz="1200" b="1" cap="all" dirty="0" smtClean="0">
                  <a:solidFill>
                    <a:srgbClr val="006600"/>
                  </a:solidFill>
                  <a:latin typeface="Circe Extra Bold" pitchFamily="34" charset="-52"/>
                </a:rPr>
                <a:t>5</a:t>
              </a:r>
              <a:r>
                <a:rPr lang="ru-RU" altLang="ru-RU" sz="1200" b="1" cap="all" dirty="0" smtClean="0">
                  <a:solidFill>
                    <a:srgbClr val="006600"/>
                  </a:solidFill>
                  <a:latin typeface="Circe Extra Bold" pitchFamily="34" charset="-52"/>
                </a:rPr>
                <a:t>00 </a:t>
              </a:r>
              <a:r>
                <a:rPr lang="ru-RU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ЧЕЛОВЕК</a:t>
              </a:r>
              <a:r>
                <a:rPr lang="en-US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 </a:t>
              </a:r>
            </a:p>
            <a:p>
              <a:r>
                <a:rPr lang="ru-RU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ЧИСЛЕННОСТЬ ПЕРСОНАЛА</a:t>
              </a:r>
            </a:p>
          </p:txBody>
        </p:sp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2151441" y="2956666"/>
              <a:ext cx="55927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b="1" dirty="0" smtClean="0">
                  <a:solidFill>
                    <a:srgbClr val="006600"/>
                  </a:solidFill>
                  <a:latin typeface="Circe Extra Bold" pitchFamily="34" charset="-52"/>
                </a:rPr>
                <a:t>1100 </a:t>
              </a:r>
              <a:r>
                <a:rPr lang="ru-RU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АВТОМОБИЛЕЙ</a:t>
              </a:r>
              <a:r>
                <a:rPr lang="en-US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 </a:t>
              </a:r>
              <a:endParaRPr lang="ru-RU" altLang="ru-RU" sz="1200" b="1" dirty="0" smtClean="0">
                <a:solidFill>
                  <a:srgbClr val="006600"/>
                </a:solidFill>
                <a:latin typeface="Circe Bold" pitchFamily="34" charset="-52"/>
              </a:endParaRPr>
            </a:p>
            <a:p>
              <a:r>
                <a:rPr lang="ru-RU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ТРАНСПОРТНЫЙ ПАРК</a:t>
              </a:r>
            </a:p>
          </p:txBody>
        </p:sp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2160697" y="1302460"/>
              <a:ext cx="49562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200" cap="all" dirty="0" smtClean="0">
                  <a:solidFill>
                    <a:srgbClr val="006600"/>
                  </a:solidFill>
                  <a:latin typeface="Circe Extra Bold" pitchFamily="34" charset="-52"/>
                </a:rPr>
                <a:t>1</a:t>
              </a:r>
              <a:r>
                <a:rPr lang="ru-RU" altLang="ru-RU" sz="1200" cap="all" dirty="0" smtClean="0">
                  <a:solidFill>
                    <a:srgbClr val="006600"/>
                  </a:solidFill>
                  <a:latin typeface="Circe Extra Bold" pitchFamily="34" charset="-52"/>
                </a:rPr>
                <a:t>7 950 </a:t>
              </a:r>
              <a:r>
                <a:rPr lang="ru-RU" altLang="ru-RU" sz="1200" cap="all" dirty="0" smtClean="0">
                  <a:solidFill>
                    <a:srgbClr val="006600"/>
                  </a:solidFill>
                  <a:latin typeface="Circe Bold" pitchFamily="34" charset="-52"/>
                </a:rPr>
                <a:t>населенных пунктов </a:t>
              </a:r>
              <a:endParaRPr lang="ru-RU" altLang="ru-RU" sz="1200" dirty="0">
                <a:solidFill>
                  <a:srgbClr val="006600"/>
                </a:solidFill>
                <a:latin typeface="Circe Light" pitchFamily="34" charset="-52"/>
              </a:endParaRPr>
            </a:p>
            <a:p>
              <a:r>
                <a:rPr lang="ru-RU" altLang="ru-RU" sz="1200" dirty="0" smtClean="0">
                  <a:solidFill>
                    <a:srgbClr val="006600"/>
                  </a:solidFill>
                  <a:latin typeface="Circe Light" panose="020B0402020203020203" pitchFamily="34" charset="-52"/>
                </a:rPr>
                <a:t>ГЕОГРАФИЯ </a:t>
              </a:r>
              <a:r>
                <a:rPr lang="ru-RU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ДОСТАВКИ </a:t>
              </a:r>
              <a:r>
                <a:rPr lang="ru-RU" altLang="ru-RU" sz="1200" dirty="0" smtClean="0">
                  <a:solidFill>
                    <a:srgbClr val="006600"/>
                  </a:solidFill>
                  <a:latin typeface="Circe Light" panose="020B0402020203020203" pitchFamily="34" charset="-52"/>
                </a:rPr>
                <a:t>В РОССИИ</a:t>
              </a:r>
              <a:endParaRPr lang="ru-RU" altLang="ru-RU" sz="1200" dirty="0">
                <a:solidFill>
                  <a:srgbClr val="006600"/>
                </a:solidFill>
                <a:latin typeface="Circe Light" panose="020B0402020203020203" pitchFamily="34" charset="-52"/>
              </a:endParaRPr>
            </a:p>
          </p:txBody>
        </p: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2160966" y="2527359"/>
              <a:ext cx="46788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b="1" dirty="0" smtClean="0">
                  <a:solidFill>
                    <a:srgbClr val="006600"/>
                  </a:solidFill>
                  <a:latin typeface="Circe Extra Bold" pitchFamily="34" charset="-52"/>
                </a:rPr>
                <a:t>5 000 </a:t>
              </a:r>
              <a:r>
                <a:rPr lang="ru-RU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АВИА</a:t>
              </a:r>
              <a:r>
                <a:rPr lang="en-US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 </a:t>
              </a:r>
              <a:r>
                <a:rPr lang="ru-RU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РЕЙСОВ</a:t>
              </a:r>
              <a:r>
                <a:rPr lang="en-US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 </a:t>
              </a:r>
              <a:r>
                <a:rPr lang="ru-RU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В МЕСЯЦ</a:t>
              </a: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2151441" y="3492146"/>
              <a:ext cx="510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b="1" dirty="0" smtClean="0">
                  <a:solidFill>
                    <a:srgbClr val="006600"/>
                  </a:solidFill>
                  <a:latin typeface="Circe Extra Bold" pitchFamily="34" charset="-52"/>
                </a:rPr>
                <a:t>224</a:t>
              </a:r>
              <a:r>
                <a:rPr lang="ru-RU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 СТРАНЫ</a:t>
              </a:r>
              <a:r>
                <a:rPr lang="en-US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  </a:t>
              </a:r>
              <a:endParaRPr lang="ru-RU" altLang="ru-RU" sz="1200" b="1" dirty="0" smtClean="0">
                <a:solidFill>
                  <a:srgbClr val="006600"/>
                </a:solidFill>
                <a:latin typeface="Circe Bold" pitchFamily="34" charset="-52"/>
              </a:endParaRPr>
            </a:p>
            <a:p>
              <a:r>
                <a:rPr lang="ru-RU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ДОСТУПНЫ </a:t>
              </a:r>
              <a:r>
                <a:rPr lang="en-US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 </a:t>
              </a:r>
              <a:r>
                <a:rPr lang="ru-RU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ДЛЯ </a:t>
              </a:r>
              <a:r>
                <a:rPr lang="en-US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 </a:t>
              </a:r>
              <a:r>
                <a:rPr lang="ru-RU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ДОСТАВКИ ОТПРАВЛЕНИЙ</a:t>
              </a:r>
            </a:p>
          </p:txBody>
        </p:sp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2160966" y="4133615"/>
              <a:ext cx="43402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b="1" dirty="0" smtClean="0">
                  <a:solidFill>
                    <a:srgbClr val="006600"/>
                  </a:solidFill>
                  <a:latin typeface="Circe Extra Bold" pitchFamily="34" charset="-52"/>
                </a:rPr>
                <a:t>45 000 </a:t>
              </a:r>
              <a:r>
                <a:rPr lang="ru-RU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М</a:t>
              </a:r>
              <a:r>
                <a:rPr lang="ru-RU" altLang="ru-RU" sz="1200" b="1" baseline="30000" dirty="0" smtClean="0">
                  <a:solidFill>
                    <a:srgbClr val="006600"/>
                  </a:solidFill>
                  <a:latin typeface="Circe Bold" pitchFamily="34" charset="-52"/>
                </a:rPr>
                <a:t>2</a:t>
              </a:r>
              <a:r>
                <a:rPr lang="en-US" altLang="ru-RU" sz="1200" b="1" dirty="0" smtClean="0">
                  <a:solidFill>
                    <a:srgbClr val="006600"/>
                  </a:solidFill>
                  <a:latin typeface="Circe Bold" pitchFamily="34" charset="-52"/>
                </a:rPr>
                <a:t>  </a:t>
              </a:r>
              <a:endParaRPr lang="ru-RU" altLang="ru-RU" sz="1200" b="1" dirty="0" smtClean="0">
                <a:solidFill>
                  <a:srgbClr val="006600"/>
                </a:solidFill>
                <a:latin typeface="Circe Bold" pitchFamily="34" charset="-52"/>
              </a:endParaRPr>
            </a:p>
            <a:p>
              <a:r>
                <a:rPr lang="ru-RU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ПЛОЩАДЬ </a:t>
              </a:r>
              <a:r>
                <a:rPr lang="en-US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 </a:t>
              </a:r>
              <a:r>
                <a:rPr lang="ru-RU" altLang="ru-RU" sz="1200" dirty="0" smtClean="0">
                  <a:solidFill>
                    <a:srgbClr val="006600"/>
                  </a:solidFill>
                  <a:latin typeface="Circe Light" panose="020B0402020203020203" pitchFamily="34" charset="-52"/>
                </a:rPr>
                <a:t>СКЛАДОВ</a:t>
              </a:r>
              <a:r>
                <a:rPr lang="en-US" altLang="ru-RU" sz="1200" dirty="0" smtClean="0">
                  <a:solidFill>
                    <a:srgbClr val="006600"/>
                  </a:solidFill>
                  <a:latin typeface="Circe Light" panose="020B0402020203020203" pitchFamily="34" charset="-52"/>
                </a:rPr>
                <a:t> </a:t>
              </a:r>
              <a:r>
                <a:rPr lang="ru-RU" altLang="ru-RU" sz="1200" dirty="0">
                  <a:solidFill>
                    <a:srgbClr val="006600"/>
                  </a:solidFill>
                  <a:latin typeface="Circe Light" panose="020B0402020203020203" pitchFamily="34" charset="-52"/>
                </a:rPr>
                <a:t>КЛАССА «А</a:t>
              </a:r>
              <a:r>
                <a:rPr lang="ru-RU" altLang="ru-RU" sz="1200" dirty="0" smtClean="0">
                  <a:solidFill>
                    <a:srgbClr val="006600"/>
                  </a:solidFill>
                  <a:latin typeface="Circe Light" panose="020B0402020203020203" pitchFamily="34" charset="-52"/>
                </a:rPr>
                <a:t>+»</a:t>
              </a:r>
              <a:endParaRPr lang="ru-RU" altLang="ru-RU" sz="1200" dirty="0">
                <a:solidFill>
                  <a:srgbClr val="006600"/>
                </a:solidFill>
                <a:latin typeface="Circe Light" panose="020B0402020203020203" pitchFamily="34" charset="-52"/>
              </a:endParaRPr>
            </a:p>
          </p:txBody>
        </p:sp>
        <p:pic>
          <p:nvPicPr>
            <p:cNvPr id="15" name="Picture 1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722" y="1325269"/>
              <a:ext cx="652559" cy="3262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934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20" y="1346084"/>
            <a:ext cx="6563284" cy="3691848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EFE68-F124-7543-93B9-A33B3B60BE3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7652388" y="4767264"/>
            <a:ext cx="1111048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EFE68-F124-7543-93B9-A33B3B60BE3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93643" y="96208"/>
            <a:ext cx="6207294" cy="680039"/>
          </a:xfrm>
        </p:spPr>
        <p:txBody>
          <a:bodyPr>
            <a:noAutofit/>
          </a:bodyPr>
          <a:lstStyle/>
          <a:p>
            <a:r>
              <a:rPr lang="ru-RU" dirty="0"/>
              <a:t>Региональная </a:t>
            </a:r>
            <a:r>
              <a:rPr lang="ru-RU" dirty="0" smtClean="0"/>
              <a:t>сеть</a:t>
            </a:r>
            <a:r>
              <a:rPr lang="en-US" dirty="0" smtClean="0"/>
              <a:t> </a:t>
            </a:r>
            <a:r>
              <a:rPr lang="ru-RU" dirty="0"/>
              <a:t>охватывает 85% населения </a:t>
            </a:r>
            <a:r>
              <a:rPr lang="ru-RU" dirty="0" smtClean="0"/>
              <a:t>РФ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15032" y="663798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Краснодар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Красноярск </a:t>
            </a: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Курган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Курск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Липецк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Магнитогорск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Майкоп</a:t>
            </a:r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	</a:t>
            </a: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Мурманск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Наб. Челны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Н. Новгород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9790" y="658715"/>
            <a:ext cx="1002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Самара 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Санкт-Петербург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Саранск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Саратов</a:t>
            </a: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Сочи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Ставрополь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Сургут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Тверь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Тольятти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Томск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4745" y="672519"/>
            <a:ext cx="904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Альметьевск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Архангельск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Барнаул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Брянск 	</a:t>
            </a: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В. Новгород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Владивосток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Владимир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Волгоград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Воронеж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Ейск 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16895" y="655498"/>
            <a:ext cx="984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Нижнекамск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Новороссийск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Новосибирск </a:t>
            </a: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Омск 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Оренбург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Псков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Пермь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Петрозаводск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Пятигорск</a:t>
            </a: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Ростов-на-Дону</a:t>
            </a:r>
            <a:endParaRPr lang="ru-RU" sz="8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085" y="630406"/>
            <a:ext cx="2206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347441"/>
                </a:solidFill>
                <a:latin typeface="Circe" panose="020B0502020203020203" pitchFamily="34" charset="-52"/>
              </a:rPr>
              <a:t>В России</a:t>
            </a:r>
            <a:r>
              <a:rPr lang="ru-RU" sz="1200" b="1" dirty="0" smtClean="0">
                <a:solidFill>
                  <a:srgbClr val="347441"/>
                </a:solidFill>
                <a:latin typeface="Circe" panose="020B0502020203020203" pitchFamily="34" charset="-52"/>
              </a:rPr>
              <a:t>:</a:t>
            </a:r>
          </a:p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58 филиалов.</a:t>
            </a:r>
            <a:endParaRPr lang="ru-RU" sz="1200" dirty="0">
              <a:latin typeface="Circe" panose="020B0502020203020203" pitchFamily="34" charset="-52"/>
            </a:endParaRPr>
          </a:p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130 представительств. </a:t>
            </a:r>
          </a:p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12000 населённых пунктов доступны для доставки. </a:t>
            </a:r>
          </a:p>
          <a:p>
            <a:pPr algn="r"/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1964" y="672519"/>
            <a:ext cx="9243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Екатеринбург </a:t>
            </a: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Златоуст</a:t>
            </a:r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	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Ижевск 	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Иркутск 	</a:t>
            </a:r>
          </a:p>
          <a:p>
            <a:r>
              <a:rPr lang="ru-RU" sz="800" dirty="0" smtClean="0">
                <a:latin typeface="Circe" panose="020B0502020203020203" pitchFamily="34" charset="-52"/>
                <a:cs typeface="Arial" panose="020B0604020202020204" pitchFamily="34" charset="0"/>
              </a:rPr>
              <a:t>Йошкар-Ола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Калуга 	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Казань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Калининград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Кемерово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Кострома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00729" y="665829"/>
            <a:ext cx="712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Тула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Тюмень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Тихорецк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Улан-Удэ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Ульяновск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Уфа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Хабаровск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Чебоксары 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Челябинск</a:t>
            </a:r>
          </a:p>
          <a:p>
            <a:r>
              <a:rPr lang="ru-RU" sz="800" dirty="0">
                <a:latin typeface="Circe" panose="020B0502020203020203" pitchFamily="34" charset="-52"/>
                <a:cs typeface="Arial" panose="020B0604020202020204" pitchFamily="34" charset="0"/>
              </a:rPr>
              <a:t>Ярославль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1085" y="2598928"/>
            <a:ext cx="220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347441"/>
                </a:solidFill>
                <a:latin typeface="Circe" panose="020B0502020203020203" pitchFamily="34" charset="-52"/>
              </a:rPr>
              <a:t>Международная доставка:</a:t>
            </a:r>
            <a:endParaRPr lang="ru-RU" sz="1200" b="1" dirty="0">
              <a:solidFill>
                <a:srgbClr val="347441"/>
              </a:solidFill>
              <a:latin typeface="Circe" panose="020B0502020203020203" pitchFamily="34" charset="-52"/>
            </a:endParaRPr>
          </a:p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В 224 стран мира</a:t>
            </a:r>
            <a:endParaRPr lang="ru-RU" sz="1200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0906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причины смены информационной системы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525" y="10739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irce"/>
              </a:rPr>
              <a:t>Переход на версию «1С:Бухгалтерия 8» ред. 3.0 </a:t>
            </a:r>
            <a:br>
              <a:rPr lang="ru-RU" sz="1400" dirty="0">
                <a:latin typeface="Circe"/>
              </a:rPr>
            </a:br>
            <a:r>
              <a:rPr lang="ru-RU" sz="1400" dirty="0">
                <a:latin typeface="Circe"/>
              </a:rPr>
              <a:t>(в связи с завершением 1С поддержки версии </a:t>
            </a:r>
            <a:r>
              <a:rPr lang="ru-RU" sz="1400" dirty="0" smtClean="0">
                <a:latin typeface="Circe"/>
              </a:rPr>
              <a:t>2.0)</a:t>
            </a:r>
          </a:p>
          <a:p>
            <a:endParaRPr lang="en-US" sz="1400" dirty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irce"/>
              </a:rPr>
              <a:t>Необходимость </a:t>
            </a:r>
            <a:r>
              <a:rPr lang="ru-RU" sz="1400" dirty="0">
                <a:latin typeface="Circe"/>
              </a:rPr>
              <a:t>проведения аудита текущей </a:t>
            </a:r>
            <a:r>
              <a:rPr lang="ru-RU" sz="1400" dirty="0" smtClean="0">
                <a:latin typeface="Circe"/>
              </a:rPr>
              <a:t>системы</a:t>
            </a:r>
          </a:p>
          <a:p>
            <a:endParaRPr lang="en-US" sz="1400" dirty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irce"/>
              </a:rPr>
              <a:t>Потребность </a:t>
            </a:r>
            <a:r>
              <a:rPr lang="ru-RU" sz="1400" dirty="0">
                <a:latin typeface="Circe"/>
              </a:rPr>
              <a:t>в системном построении модели </a:t>
            </a:r>
            <a:r>
              <a:rPr lang="ru-RU" sz="1400" dirty="0" smtClean="0">
                <a:latin typeface="Circe"/>
              </a:rPr>
              <a:t>бюджетирования</a:t>
            </a:r>
          </a:p>
          <a:p>
            <a:endParaRPr lang="ru-RU" sz="1400" dirty="0" smtClean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irce"/>
              </a:rPr>
              <a:t>Автоматический  контроль БДДС с целью сокращения затрат подразделений Компании</a:t>
            </a:r>
            <a:endParaRPr lang="ru-RU" sz="1400" dirty="0">
              <a:latin typeface="Circe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39" y="1296594"/>
            <a:ext cx="2653261" cy="219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6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Недостатки </a:t>
            </a:r>
            <a:r>
              <a:rPr lang="ru-RU" altLang="ru-RU" dirty="0" smtClean="0"/>
              <a:t>имеющейся </a:t>
            </a:r>
            <a:r>
              <a:rPr lang="ru-RU" altLang="ru-RU" dirty="0"/>
              <a:t>системы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642" y="776247"/>
            <a:ext cx="82598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Circe"/>
              </a:rPr>
              <a:t>Множество доработок, которые не были описаны и велись локально, не имея единого архитектурного решения</a:t>
            </a:r>
            <a:endParaRPr lang="en-US" sz="1400" dirty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1400" dirty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Circe"/>
              </a:rPr>
              <a:t>Множество самостоятельно написанных отчетов, которые снижали производительность </a:t>
            </a:r>
            <a:r>
              <a:rPr lang="ru-RU" sz="1400" dirty="0" smtClean="0">
                <a:latin typeface="Circe"/>
              </a:rPr>
              <a:t>системы</a:t>
            </a:r>
          </a:p>
          <a:p>
            <a:pPr>
              <a:defRPr/>
            </a:pPr>
            <a:endParaRPr lang="ru-RU" sz="1400" dirty="0" smtClean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latin typeface="Circe"/>
              </a:rPr>
              <a:t>Отсутствие  единого информационного пространства для всех пользователей</a:t>
            </a:r>
            <a:endParaRPr lang="ru-RU" sz="1400" dirty="0">
              <a:latin typeface="Circe"/>
            </a:endParaRPr>
          </a:p>
        </p:txBody>
      </p:sp>
      <p:pic>
        <p:nvPicPr>
          <p:cNvPr id="7" name="Picture 7" descr="C:\!poligrafiya\Презентации\Для Коробейниковой\14.04\index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3" y="2530929"/>
            <a:ext cx="7672100" cy="17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0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Выбор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системы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8226" y="625971"/>
            <a:ext cx="6463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ru-RU" sz="1400" dirty="0">
                <a:latin typeface="Circe"/>
              </a:rPr>
              <a:t>Компания рассматривала несколько решений на платформе «1С:Предприятие</a:t>
            </a:r>
            <a:r>
              <a:rPr lang="ru-RU" sz="1400" dirty="0" smtClean="0">
                <a:latin typeface="Circe"/>
              </a:rPr>
              <a:t>»:</a:t>
            </a:r>
          </a:p>
          <a:p>
            <a:pPr marL="0" lvl="2">
              <a:defRPr/>
            </a:pPr>
            <a:endParaRPr lang="ru-RU" sz="1400" dirty="0">
              <a:latin typeface="Circe"/>
            </a:endParaRPr>
          </a:p>
          <a:p>
            <a:pPr marL="0" lvl="2">
              <a:defRPr/>
            </a:pPr>
            <a:r>
              <a:rPr lang="ru-RU" sz="1400" dirty="0" smtClean="0">
                <a:latin typeface="Circe"/>
              </a:rPr>
              <a:t>1) </a:t>
            </a:r>
            <a:r>
              <a:rPr lang="ru-RU" sz="1400" b="1" dirty="0" smtClean="0">
                <a:latin typeface="Circe"/>
              </a:rPr>
              <a:t>«1С:Бухгалтерия</a:t>
            </a:r>
            <a:r>
              <a:rPr lang="ru-RU" sz="1400" b="1" dirty="0">
                <a:latin typeface="Circe"/>
              </a:rPr>
              <a:t>» </a:t>
            </a:r>
            <a:r>
              <a:rPr lang="ru-RU" sz="1400" dirty="0">
                <a:latin typeface="Circe"/>
              </a:rPr>
              <a:t>+ осуществление доработок </a:t>
            </a:r>
            <a:r>
              <a:rPr lang="ru-RU" sz="1400" dirty="0" smtClean="0">
                <a:latin typeface="Circe"/>
              </a:rPr>
              <a:t>по </a:t>
            </a:r>
            <a:r>
              <a:rPr lang="ru-RU" sz="1400" dirty="0">
                <a:latin typeface="Circe"/>
              </a:rPr>
              <a:t>блоку бюджетирования, </a:t>
            </a:r>
            <a:endParaRPr lang="ru-RU" sz="1400" dirty="0" smtClean="0">
              <a:latin typeface="Circe"/>
            </a:endParaRPr>
          </a:p>
          <a:p>
            <a:pPr marL="0" lvl="2">
              <a:defRPr/>
            </a:pPr>
            <a:r>
              <a:rPr lang="ru-RU" sz="1400" dirty="0" smtClean="0">
                <a:latin typeface="Circe"/>
              </a:rPr>
              <a:t>2) </a:t>
            </a:r>
            <a:r>
              <a:rPr lang="ru-RU" sz="1400" b="1" dirty="0" smtClean="0">
                <a:latin typeface="Circe"/>
              </a:rPr>
              <a:t>«1С:</a:t>
            </a:r>
            <a:r>
              <a:rPr lang="en-US" sz="1400" b="1" dirty="0"/>
              <a:t>ERP</a:t>
            </a:r>
            <a:r>
              <a:rPr lang="ru-RU" sz="1400" b="1" dirty="0">
                <a:latin typeface="Circe"/>
              </a:rPr>
              <a:t>» </a:t>
            </a:r>
            <a:endParaRPr lang="ru-RU" sz="1400" b="1" dirty="0" smtClean="0">
              <a:latin typeface="Circe"/>
            </a:endParaRPr>
          </a:p>
          <a:p>
            <a:pPr marL="0" lvl="2">
              <a:defRPr/>
            </a:pPr>
            <a:r>
              <a:rPr lang="ru-RU" sz="1400" dirty="0" smtClean="0">
                <a:latin typeface="Circe"/>
              </a:rPr>
              <a:t>3) </a:t>
            </a:r>
            <a:r>
              <a:rPr lang="ru-RU" sz="1400" b="1" dirty="0" smtClean="0">
                <a:latin typeface="Circe"/>
              </a:rPr>
              <a:t>«1С:Управление </a:t>
            </a:r>
            <a:r>
              <a:rPr lang="ru-RU" sz="1400" b="1" dirty="0">
                <a:latin typeface="Circe"/>
              </a:rPr>
              <a:t>холдингом».</a:t>
            </a:r>
          </a:p>
          <a:p>
            <a:pPr marL="0" lvl="2">
              <a:defRPr/>
            </a:pPr>
            <a:endParaRPr lang="ru-RU" sz="1400" b="1" dirty="0">
              <a:solidFill>
                <a:srgbClr val="FF0000"/>
              </a:solidFill>
              <a:latin typeface="Circe"/>
            </a:endParaRPr>
          </a:p>
          <a:p>
            <a:pPr marL="0" lvl="2">
              <a:defRPr/>
            </a:pPr>
            <a:r>
              <a:rPr lang="ru-RU" sz="1400" b="1" dirty="0">
                <a:latin typeface="Circe"/>
              </a:rPr>
              <a:t>Первый вариант </a:t>
            </a:r>
            <a:r>
              <a:rPr lang="ru-RU" sz="1400" dirty="0" smtClean="0">
                <a:latin typeface="Circe"/>
              </a:rPr>
              <a:t>был</a:t>
            </a:r>
            <a:r>
              <a:rPr lang="ru-RU" sz="1400" b="1" dirty="0" smtClean="0">
                <a:latin typeface="Circe"/>
              </a:rPr>
              <a:t> </a:t>
            </a:r>
            <a:r>
              <a:rPr lang="ru-RU" sz="1400" dirty="0" smtClean="0">
                <a:latin typeface="Circe"/>
              </a:rPr>
              <a:t>исключен </a:t>
            </a:r>
            <a:r>
              <a:rPr lang="ru-RU" sz="1400" dirty="0">
                <a:latin typeface="Circe"/>
              </a:rPr>
              <a:t>по причине невозможности дальнейшего развития и сложности поддержки </a:t>
            </a:r>
            <a:r>
              <a:rPr lang="ru-RU" sz="1400" dirty="0" smtClean="0">
                <a:latin typeface="Circe"/>
              </a:rPr>
              <a:t>существующей </a:t>
            </a:r>
            <a:r>
              <a:rPr lang="ru-RU" sz="1400" dirty="0">
                <a:latin typeface="Circe"/>
              </a:rPr>
              <a:t>системы.</a:t>
            </a:r>
            <a:endParaRPr lang="en-US" sz="1400" dirty="0"/>
          </a:p>
          <a:p>
            <a:pPr marL="0" lvl="2">
              <a:defRPr/>
            </a:pPr>
            <a:endParaRPr lang="ru-RU" sz="1400" dirty="0">
              <a:latin typeface="Circe"/>
            </a:endParaRPr>
          </a:p>
          <a:p>
            <a:pPr marL="0" lvl="2">
              <a:defRPr/>
            </a:pPr>
            <a:r>
              <a:rPr lang="ru-RU" sz="1400" b="1" dirty="0">
                <a:latin typeface="Circe"/>
              </a:rPr>
              <a:t>Второй вариант </a:t>
            </a:r>
            <a:r>
              <a:rPr lang="ru-RU" sz="1400" dirty="0">
                <a:latin typeface="Circe"/>
              </a:rPr>
              <a:t>не подошел по причине измененного принципа ведения бухучета (отсутствие механизма проведения документа </a:t>
            </a:r>
            <a:r>
              <a:rPr lang="ru-RU" sz="1400" dirty="0" smtClean="0">
                <a:latin typeface="Circe"/>
              </a:rPr>
              <a:t>«</a:t>
            </a:r>
            <a:r>
              <a:rPr lang="ru-RU" sz="1400" dirty="0">
                <a:latin typeface="Circe"/>
              </a:rPr>
              <a:t>на лету») и приоритета, направленного в сторону бухгалтерского и финансового учета, а не оперативно-производственного.</a:t>
            </a:r>
          </a:p>
          <a:p>
            <a:pPr marL="0" lvl="2">
              <a:defRPr/>
            </a:pPr>
            <a:endParaRPr lang="ru-RU" sz="1400" dirty="0">
              <a:latin typeface="Circe"/>
            </a:endParaRPr>
          </a:p>
          <a:p>
            <a:pPr marL="0" lvl="2">
              <a:defRPr/>
            </a:pPr>
            <a:r>
              <a:rPr lang="ru-RU" sz="1400" b="1" dirty="0">
                <a:latin typeface="Circe"/>
              </a:rPr>
              <a:t>Итог</a:t>
            </a:r>
            <a:r>
              <a:rPr lang="ru-RU" sz="1400" dirty="0">
                <a:latin typeface="Circe"/>
              </a:rPr>
              <a:t>: </a:t>
            </a:r>
            <a:r>
              <a:rPr lang="ru-RU" sz="1400" dirty="0" smtClean="0">
                <a:latin typeface="Circe"/>
              </a:rPr>
              <a:t>Была </a:t>
            </a:r>
            <a:r>
              <a:rPr lang="ru-RU" sz="1400" dirty="0">
                <a:latin typeface="Circe"/>
              </a:rPr>
              <a:t>в</a:t>
            </a:r>
            <a:r>
              <a:rPr lang="ru-RU" sz="1400" dirty="0" smtClean="0">
                <a:latin typeface="Circe"/>
              </a:rPr>
              <a:t>ыбрана </a:t>
            </a:r>
            <a:r>
              <a:rPr lang="ru-RU" sz="1400" dirty="0">
                <a:latin typeface="Circe"/>
              </a:rPr>
              <a:t>система </a:t>
            </a:r>
            <a:r>
              <a:rPr lang="ru-RU" sz="1400" b="1" dirty="0">
                <a:solidFill>
                  <a:srgbClr val="347441"/>
                </a:solidFill>
                <a:latin typeface="Circe"/>
              </a:rPr>
              <a:t>«</a:t>
            </a:r>
            <a:r>
              <a:rPr lang="ru-RU" sz="1400" dirty="0">
                <a:solidFill>
                  <a:srgbClr val="347441"/>
                </a:solidFill>
                <a:latin typeface="Circe Light"/>
                <a:ea typeface="+mj-ea"/>
                <a:cs typeface="Circe Light"/>
              </a:rPr>
              <a:t>1С:Управление холдингом</a:t>
            </a:r>
            <a:r>
              <a:rPr lang="ru-RU" sz="1400" b="1" dirty="0">
                <a:solidFill>
                  <a:srgbClr val="347441"/>
                </a:solidFill>
                <a:latin typeface="Circe"/>
              </a:rPr>
              <a:t>»</a:t>
            </a:r>
            <a:r>
              <a:rPr lang="ru-RU" sz="1400" dirty="0">
                <a:solidFill>
                  <a:srgbClr val="347441"/>
                </a:solidFill>
                <a:latin typeface="Circe"/>
              </a:rPr>
              <a:t>, </a:t>
            </a:r>
            <a:r>
              <a:rPr lang="ru-RU" sz="1400" dirty="0" smtClean="0">
                <a:latin typeface="Circe"/>
              </a:rPr>
              <a:t>предоставляющая оптимальные возможности по ведению бухгалтерского и налогового учета </a:t>
            </a:r>
            <a:r>
              <a:rPr lang="ru-RU" sz="1400" dirty="0">
                <a:latin typeface="Circe"/>
              </a:rPr>
              <a:t>и </a:t>
            </a:r>
            <a:r>
              <a:rPr lang="ru-RU" sz="1400" dirty="0" smtClean="0">
                <a:latin typeface="Circe"/>
              </a:rPr>
              <a:t>широкие возможности </a:t>
            </a:r>
            <a:r>
              <a:rPr lang="ru-RU" sz="1400" dirty="0">
                <a:latin typeface="Circe"/>
              </a:rPr>
              <a:t>для дальнейшего развития</a:t>
            </a:r>
            <a:r>
              <a:rPr lang="ru-RU" sz="1400" dirty="0" smtClean="0">
                <a:latin typeface="Circe"/>
              </a:rPr>
              <a:t>.</a:t>
            </a:r>
          </a:p>
          <a:p>
            <a:pPr marL="0" lvl="2">
              <a:defRPr/>
            </a:pPr>
            <a:endParaRPr lang="ru-RU" sz="1400" dirty="0">
              <a:latin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253171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9EFE68-F124-7543-93B9-A33B3B60BE3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функционалу</a:t>
            </a:r>
            <a:r>
              <a:rPr lang="ru-RU" dirty="0" smtClean="0">
                <a:solidFill>
                  <a:srgbClr val="FF0000"/>
                </a:solidFill>
                <a:latin typeface="Circe"/>
              </a:rPr>
              <a:t> </a:t>
            </a:r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4850" y="77624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Circe"/>
              </a:rPr>
              <a:t>БП 3.0 </a:t>
            </a:r>
            <a:r>
              <a:rPr lang="ru-RU" sz="1400" dirty="0" smtClean="0">
                <a:latin typeface="Circe"/>
              </a:rPr>
              <a:t>КОРП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1400" dirty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Circe"/>
              </a:rPr>
              <a:t>Блок казначейства в части регистрации </a:t>
            </a:r>
            <a:r>
              <a:rPr lang="ru-RU" sz="1400" dirty="0" smtClean="0">
                <a:latin typeface="Circe"/>
              </a:rPr>
              <a:t>заявок</a:t>
            </a:r>
            <a:r>
              <a:rPr lang="ru-RU" sz="1400" dirty="0">
                <a:latin typeface="Circe"/>
              </a:rPr>
              <a:t>, согласования по различным маршрутам, утверждения и оплаты заявок на расходование денежных </a:t>
            </a:r>
            <a:r>
              <a:rPr lang="ru-RU" sz="1400" dirty="0" smtClean="0">
                <a:latin typeface="Circe"/>
              </a:rPr>
              <a:t>средств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1400" dirty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Circe"/>
              </a:rPr>
              <a:t>Блок управленческой отчетности в части формирования отчетности любого уровня по </a:t>
            </a:r>
            <a:r>
              <a:rPr lang="ru-RU" sz="1400" dirty="0" smtClean="0">
                <a:latin typeface="Circe"/>
              </a:rPr>
              <a:t>требованию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1400" dirty="0">
              <a:latin typeface="Circe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Circe"/>
              </a:rPr>
              <a:t>Планирование бюджетов предприятия в едином контуре с БУ, казначейством и управленческой отчетностью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519197"/>
            <a:ext cx="2645982" cy="18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8908"/>
      </p:ext>
    </p:extLst>
  </p:cSld>
  <p:clrMapOvr>
    <a:masterClrMapping/>
  </p:clrMapOvr>
</p:sld>
</file>

<file path=ppt/theme/theme1.xml><?xml version="1.0" encoding="utf-8"?>
<a:theme xmlns:a="http://schemas.openxmlformats.org/drawingml/2006/main" name="Pony temp">
  <a:themeElements>
    <a:clrScheme name="Другое 6">
      <a:dk1>
        <a:srgbClr val="000000"/>
      </a:dk1>
      <a:lt1>
        <a:sysClr val="window" lastClr="FFFFFF"/>
      </a:lt1>
      <a:dk2>
        <a:srgbClr val="006A3B"/>
      </a:dk2>
      <a:lt2>
        <a:srgbClr val="63AF34"/>
      </a:lt2>
      <a:accent1>
        <a:srgbClr val="006A3B"/>
      </a:accent1>
      <a:accent2>
        <a:srgbClr val="63AF34"/>
      </a:accent2>
      <a:accent3>
        <a:srgbClr val="C7D737"/>
      </a:accent3>
      <a:accent4>
        <a:srgbClr val="07979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кст поверх изображения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Диаграммы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Слайды с изображениями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Таблицы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Таблица+диаграмма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Предложение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Схемы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Слайды с логотипами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SWOT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Контакты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лайд перебивка">
  <a:themeElements>
    <a:clrScheme name="Pony Express">
      <a:dk1>
        <a:srgbClr val="000000"/>
      </a:dk1>
      <a:lt1>
        <a:sysClr val="window" lastClr="FFFFFF"/>
      </a:lt1>
      <a:dk2>
        <a:srgbClr val="006A3B"/>
      </a:dk2>
      <a:lt2>
        <a:srgbClr val="63AF34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_Цитат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_Цитаты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Раздел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Пустой титульный зеле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Зеленая подложка">
  <a:themeElements>
    <a:clrScheme name="Pony Express">
      <a:dk1>
        <a:srgbClr val="000000"/>
      </a:dk1>
      <a:lt1>
        <a:sysClr val="window" lastClr="FFFFFF"/>
      </a:lt1>
      <a:dk2>
        <a:srgbClr val="006A3B"/>
      </a:dk2>
      <a:lt2>
        <a:srgbClr val="63AF34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Белая подложка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Слайды со списками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Слайды следствия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Тезисы">
  <a:themeElements>
    <a:clrScheme name="Другое 4">
      <a:dk1>
        <a:srgbClr val="000000"/>
      </a:dk1>
      <a:lt1>
        <a:sysClr val="window" lastClr="FFFFFF"/>
      </a:lt1>
      <a:dk2>
        <a:srgbClr val="006A3B"/>
      </a:dk2>
      <a:lt2>
        <a:srgbClr val="006A3B"/>
      </a:lt2>
      <a:accent1>
        <a:srgbClr val="006A3B"/>
      </a:accent1>
      <a:accent2>
        <a:srgbClr val="63AF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Другое 4">
    <a:dk1>
      <a:srgbClr val="000000"/>
    </a:dk1>
    <a:lt1>
      <a:sysClr val="window" lastClr="FFFFFF"/>
    </a:lt1>
    <a:dk2>
      <a:srgbClr val="006A3B"/>
    </a:dk2>
    <a:lt2>
      <a:srgbClr val="006A3B"/>
    </a:lt2>
    <a:accent1>
      <a:srgbClr val="006A3B"/>
    </a:accent1>
    <a:accent2>
      <a:srgbClr val="63AF34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15113</TotalTime>
  <Words>929</Words>
  <Application>Microsoft Office PowerPoint</Application>
  <PresentationFormat>Экран (16:9)</PresentationFormat>
  <Paragraphs>264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19</vt:i4>
      </vt:variant>
    </vt:vector>
  </HeadingPairs>
  <TitlesOfParts>
    <vt:vector size="40" baseType="lpstr">
      <vt:lpstr>Pony temp</vt:lpstr>
      <vt:lpstr>Слайд перебивка</vt:lpstr>
      <vt:lpstr>Раздел</vt:lpstr>
      <vt:lpstr>Пустой титульный зеленый слайд</vt:lpstr>
      <vt:lpstr>Зеленая подложка</vt:lpstr>
      <vt:lpstr>Белая подложка</vt:lpstr>
      <vt:lpstr>Слайды со списками</vt:lpstr>
      <vt:lpstr>Слайды следствия</vt:lpstr>
      <vt:lpstr>Тезисы</vt:lpstr>
      <vt:lpstr>Текст поверх изображения</vt:lpstr>
      <vt:lpstr>Диаграммы</vt:lpstr>
      <vt:lpstr>Слайды с изображениями</vt:lpstr>
      <vt:lpstr>Таблицы</vt:lpstr>
      <vt:lpstr>Таблица+диаграмма</vt:lpstr>
      <vt:lpstr>Предложение</vt:lpstr>
      <vt:lpstr>Схемы</vt:lpstr>
      <vt:lpstr>Слайды с логотипами</vt:lpstr>
      <vt:lpstr>SWOT</vt:lpstr>
      <vt:lpstr>Контакты</vt:lpstr>
      <vt:lpstr>2_Цитаты</vt:lpstr>
      <vt:lpstr>1_Цитаты 2</vt:lpstr>
      <vt:lpstr>Презентация PowerPoint</vt:lpstr>
      <vt:lpstr>О Компании</vt:lpstr>
      <vt:lpstr>Клиенты PONY EXPRESS</vt:lpstr>
      <vt:lpstr>Цифры и Факты</vt:lpstr>
      <vt:lpstr>Региональная сеть охватывает 85% населения РФ </vt:lpstr>
      <vt:lpstr>Основные причины смены информационной системы</vt:lpstr>
      <vt:lpstr>Недостатки имеющейся системы</vt:lpstr>
      <vt:lpstr>Выбор системы</vt:lpstr>
      <vt:lpstr>Требования к функционалу системы</vt:lpstr>
      <vt:lpstr>Архитектура решения</vt:lpstr>
      <vt:lpstr>Выполненные работы: Бухгалтерия</vt:lpstr>
      <vt:lpstr>Выполненные работы: Казначейство</vt:lpstr>
      <vt:lpstr>Проблемы в процессе реализации проекта</vt:lpstr>
      <vt:lpstr>Текущее состояние проекта</vt:lpstr>
      <vt:lpstr>Роль Заказчика в проекте</vt:lpstr>
      <vt:lpstr>О КОМПАНИИ AXELOT:</vt:lpstr>
      <vt:lpstr>Сотрудничество PONY EXPRESS и AXELOT</vt:lpstr>
      <vt:lpstr>Эффект от внедрения системы в Компании </vt:lpstr>
      <vt:lpstr>Презентация PowerPoint</vt:lpstr>
    </vt:vector>
  </TitlesOfParts>
  <Company>FL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Роменкова Дарья А.</dc:creator>
  <cp:lastModifiedBy>Митрохин Станислав</cp:lastModifiedBy>
  <cp:revision>337</cp:revision>
  <cp:lastPrinted>2015-09-16T07:56:14Z</cp:lastPrinted>
  <dcterms:created xsi:type="dcterms:W3CDTF">2015-04-01T07:11:23Z</dcterms:created>
  <dcterms:modified xsi:type="dcterms:W3CDTF">2015-10-26T12:06:28Z</dcterms:modified>
</cp:coreProperties>
</file>