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5"/>
  </p:notesMasterIdLst>
  <p:handoutMasterIdLst>
    <p:handoutMasterId r:id="rId26"/>
  </p:handoutMasterIdLst>
  <p:sldIdLst>
    <p:sldId id="498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5" r:id="rId13"/>
    <p:sldId id="531" r:id="rId14"/>
    <p:sldId id="532" r:id="rId15"/>
    <p:sldId id="533" r:id="rId16"/>
    <p:sldId id="499" r:id="rId17"/>
    <p:sldId id="501" r:id="rId18"/>
    <p:sldId id="502" r:id="rId19"/>
    <p:sldId id="503" r:id="rId20"/>
    <p:sldId id="504" r:id="rId21"/>
    <p:sldId id="505" r:id="rId22"/>
    <p:sldId id="519" r:id="rId23"/>
    <p:sldId id="53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60000"/>
    <a:srgbClr val="B2B2B2"/>
    <a:srgbClr val="808080"/>
    <a:srgbClr val="FFCC00"/>
    <a:srgbClr val="CC9900"/>
    <a:srgbClr val="E2271E"/>
    <a:srgbClr val="3D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1" autoAdjust="0"/>
    <p:restoredTop sz="91063" autoAdjust="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Критерии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0655802868722564E-2"/>
                  <c:y val="1.2412792744675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923878459084142E-3"/>
                  <c:y val="-7.737048950324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Прочее</a:t>
                    </a:r>
                    <a:r>
                      <a:rPr lang="ru-RU" dirty="0"/>
                      <a:t>
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Риск</c:v>
                </c:pt>
                <c:pt idx="1">
                  <c:v>Доходность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90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Критерии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Прочее</a:t>
                    </a:r>
                    <a:r>
                      <a:rPr lang="ru-RU" dirty="0"/>
                      <a:t>
33%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Риск</c:v>
                </c:pt>
                <c:pt idx="1">
                  <c:v>Доходность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33.333329999999997</c:v>
                </c:pt>
                <c:pt idx="1">
                  <c:v>33.333329999999997</c:v>
                </c:pt>
                <c:pt idx="2">
                  <c:v>33.333329999999997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B222-191D-4B7F-82C4-E3DEB7482448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BA64AA-5E3A-4F64-ADFD-8B2B4BB002F1}">
      <dgm:prSet phldrT="[Текст]"/>
      <dgm:spPr/>
      <dgm:t>
        <a:bodyPr/>
        <a:lstStyle/>
        <a:p>
          <a:r>
            <a:rPr lang="ru-RU" dirty="0" smtClean="0"/>
            <a:t>Данные</a:t>
          </a:r>
          <a:endParaRPr lang="ru-RU" dirty="0"/>
        </a:p>
      </dgm:t>
    </dgm:pt>
    <dgm:pt modelId="{27E4C4DA-F4BA-48AD-BD29-D549130FEF57}" type="parTrans" cxnId="{9274CCC0-DEB7-4C71-936E-DA7754711208}">
      <dgm:prSet/>
      <dgm:spPr/>
      <dgm:t>
        <a:bodyPr/>
        <a:lstStyle/>
        <a:p>
          <a:endParaRPr lang="ru-RU"/>
        </a:p>
      </dgm:t>
    </dgm:pt>
    <dgm:pt modelId="{009EF5E6-E0F0-41E7-B5B7-B31C21EA844F}" type="sibTrans" cxnId="{9274CCC0-DEB7-4C71-936E-DA7754711208}">
      <dgm:prSet/>
      <dgm:spPr/>
      <dgm:t>
        <a:bodyPr/>
        <a:lstStyle/>
        <a:p>
          <a:endParaRPr lang="ru-RU"/>
        </a:p>
      </dgm:t>
    </dgm:pt>
    <dgm:pt modelId="{7043BE96-B4DE-4397-AADF-0AF5F5BB7D30}">
      <dgm:prSet phldrT="[Текст]"/>
      <dgm:spPr/>
      <dgm:t>
        <a:bodyPr/>
        <a:lstStyle/>
        <a:p>
          <a:r>
            <a:rPr lang="ru-RU" dirty="0" smtClean="0"/>
            <a:t>Индикаторы</a:t>
          </a:r>
          <a:endParaRPr lang="ru-RU" dirty="0"/>
        </a:p>
      </dgm:t>
    </dgm:pt>
    <dgm:pt modelId="{0E17CE34-EA36-41B8-A376-CCE8B930FFE0}" type="parTrans" cxnId="{E9B1CE02-C83B-44FD-927F-9AF61C0D2DB9}">
      <dgm:prSet/>
      <dgm:spPr/>
      <dgm:t>
        <a:bodyPr/>
        <a:lstStyle/>
        <a:p>
          <a:endParaRPr lang="ru-RU"/>
        </a:p>
      </dgm:t>
    </dgm:pt>
    <dgm:pt modelId="{1017E24D-E4F8-4255-83F1-F370F04659D6}" type="sibTrans" cxnId="{E9B1CE02-C83B-44FD-927F-9AF61C0D2DB9}">
      <dgm:prSet/>
      <dgm:spPr/>
      <dgm:t>
        <a:bodyPr/>
        <a:lstStyle/>
        <a:p>
          <a:endParaRPr lang="ru-RU"/>
        </a:p>
      </dgm:t>
    </dgm:pt>
    <dgm:pt modelId="{988FB592-71F5-4488-95F4-EC8172FB2A30}">
      <dgm:prSet phldrT="[Текст]"/>
      <dgm:spPr/>
      <dgm:t>
        <a:bodyPr/>
        <a:lstStyle/>
        <a:p>
          <a:r>
            <a:rPr lang="ru-RU" dirty="0" smtClean="0"/>
            <a:t>Методика</a:t>
          </a:r>
          <a:endParaRPr lang="ru-RU" dirty="0"/>
        </a:p>
      </dgm:t>
    </dgm:pt>
    <dgm:pt modelId="{FB9E1E41-F1DF-48C8-86CA-E2CCD59989A4}" type="parTrans" cxnId="{6DBCB917-60A4-4CA5-B9BA-F4D2CFC3A4EC}">
      <dgm:prSet/>
      <dgm:spPr/>
      <dgm:t>
        <a:bodyPr/>
        <a:lstStyle/>
        <a:p>
          <a:endParaRPr lang="ru-RU"/>
        </a:p>
      </dgm:t>
    </dgm:pt>
    <dgm:pt modelId="{A579985B-2F2B-4C30-93BF-DB180FFFF426}" type="sibTrans" cxnId="{6DBCB917-60A4-4CA5-B9BA-F4D2CFC3A4EC}">
      <dgm:prSet/>
      <dgm:spPr/>
      <dgm:t>
        <a:bodyPr/>
        <a:lstStyle/>
        <a:p>
          <a:endParaRPr lang="ru-RU"/>
        </a:p>
      </dgm:t>
    </dgm:pt>
    <dgm:pt modelId="{DF2E1A10-11F7-4E21-93EF-47B82039456B}">
      <dgm:prSet phldrT="[Текст]"/>
      <dgm:spPr/>
      <dgm:t>
        <a:bodyPr/>
        <a:lstStyle/>
        <a:p>
          <a:r>
            <a:rPr lang="en-US" dirty="0" smtClean="0"/>
            <a:t>CFAR</a:t>
          </a:r>
          <a:endParaRPr lang="ru-RU" dirty="0"/>
        </a:p>
      </dgm:t>
    </dgm:pt>
    <dgm:pt modelId="{CD5D70A8-2085-4D97-A0E0-433A709E9405}" type="parTrans" cxnId="{47B08F89-5645-4078-94B9-AD3E1E621C19}">
      <dgm:prSet/>
      <dgm:spPr/>
      <dgm:t>
        <a:bodyPr/>
        <a:lstStyle/>
        <a:p>
          <a:endParaRPr lang="ru-RU"/>
        </a:p>
      </dgm:t>
    </dgm:pt>
    <dgm:pt modelId="{7F317523-F632-471D-B815-BAEF18619DC8}" type="sibTrans" cxnId="{47B08F89-5645-4078-94B9-AD3E1E621C19}">
      <dgm:prSet/>
      <dgm:spPr/>
      <dgm:t>
        <a:bodyPr/>
        <a:lstStyle/>
        <a:p>
          <a:endParaRPr lang="ru-RU"/>
        </a:p>
      </dgm:t>
    </dgm:pt>
    <dgm:pt modelId="{880DEEEF-185A-4EE1-8C37-DDEB5CDA8387}" type="pres">
      <dgm:prSet presAssocID="{D4FFB222-191D-4B7F-82C4-E3DEB74824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02910B-D3FD-4EFA-8B2C-B0808CD9F06D}" type="pres">
      <dgm:prSet presAssocID="{D4FFB222-191D-4B7F-82C4-E3DEB7482448}" presName="vNodes" presStyleCnt="0"/>
      <dgm:spPr/>
    </dgm:pt>
    <dgm:pt modelId="{7195DF74-2E10-44C4-957E-76D9EEE0A003}" type="pres">
      <dgm:prSet presAssocID="{9FBA64AA-5E3A-4F64-ADFD-8B2B4BB002F1}" presName="node" presStyleLbl="node1" presStyleIdx="0" presStyleCnt="4" custScaleX="18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05D2B-CB42-4087-BC41-28A463CFBDFD}" type="pres">
      <dgm:prSet presAssocID="{009EF5E6-E0F0-41E7-B5B7-B31C21EA844F}" presName="spacerT" presStyleCnt="0"/>
      <dgm:spPr/>
    </dgm:pt>
    <dgm:pt modelId="{D1AA40CB-F93C-4318-962A-78F6CF66CE64}" type="pres">
      <dgm:prSet presAssocID="{009EF5E6-E0F0-41E7-B5B7-B31C21EA844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2EC9FA6-57FB-41DE-8085-8BE848F7D319}" type="pres">
      <dgm:prSet presAssocID="{009EF5E6-E0F0-41E7-B5B7-B31C21EA844F}" presName="spacerB" presStyleCnt="0"/>
      <dgm:spPr/>
    </dgm:pt>
    <dgm:pt modelId="{A09381DF-E885-482E-9F31-999A721D49A9}" type="pres">
      <dgm:prSet presAssocID="{7043BE96-B4DE-4397-AADF-0AF5F5BB7D30}" presName="node" presStyleLbl="node1" presStyleIdx="1" presStyleCnt="4" custScaleX="18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F4707-5A23-4FEA-B4E5-7BE1EDE9BE71}" type="pres">
      <dgm:prSet presAssocID="{1017E24D-E4F8-4255-83F1-F370F04659D6}" presName="spacerT" presStyleCnt="0"/>
      <dgm:spPr/>
    </dgm:pt>
    <dgm:pt modelId="{FFC38BFB-839F-4A28-9338-9261A4519FFB}" type="pres">
      <dgm:prSet presAssocID="{1017E24D-E4F8-4255-83F1-F370F04659D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193F03F-2BFD-4FF5-BD1E-706A759E6EF4}" type="pres">
      <dgm:prSet presAssocID="{1017E24D-E4F8-4255-83F1-F370F04659D6}" presName="spacerB" presStyleCnt="0"/>
      <dgm:spPr/>
    </dgm:pt>
    <dgm:pt modelId="{D231B677-EBC2-4B15-BD14-7AE130DD0A59}" type="pres">
      <dgm:prSet presAssocID="{988FB592-71F5-4488-95F4-EC8172FB2A30}" presName="node" presStyleLbl="node1" presStyleIdx="2" presStyleCnt="4" custScaleX="18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A4D8E-6B4E-4146-AB90-AE75D1B51DBF}" type="pres">
      <dgm:prSet presAssocID="{D4FFB222-191D-4B7F-82C4-E3DEB7482448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561DCBBA-1F1F-4977-B1EB-DE5A4E6BD1B2}" type="pres">
      <dgm:prSet presAssocID="{D4FFB222-191D-4B7F-82C4-E3DEB748244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2A1AF46-6DF1-4051-A65E-4BB61C34F550}" type="pres">
      <dgm:prSet presAssocID="{D4FFB222-191D-4B7F-82C4-E3DEB7482448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CB917-60A4-4CA5-B9BA-F4D2CFC3A4EC}" srcId="{D4FFB222-191D-4B7F-82C4-E3DEB7482448}" destId="{988FB592-71F5-4488-95F4-EC8172FB2A30}" srcOrd="2" destOrd="0" parTransId="{FB9E1E41-F1DF-48C8-86CA-E2CCD59989A4}" sibTransId="{A579985B-2F2B-4C30-93BF-DB180FFFF426}"/>
    <dgm:cxn modelId="{552893DB-0FC3-414E-A471-A9A73CBF36B6}" type="presOf" srcId="{7043BE96-B4DE-4397-AADF-0AF5F5BB7D30}" destId="{A09381DF-E885-482E-9F31-999A721D49A9}" srcOrd="0" destOrd="0" presId="urn:microsoft.com/office/officeart/2005/8/layout/equation2"/>
    <dgm:cxn modelId="{6C2F6DD7-13AB-4EC3-B64F-10DD2C2C2080}" type="presOf" srcId="{988FB592-71F5-4488-95F4-EC8172FB2A30}" destId="{D231B677-EBC2-4B15-BD14-7AE130DD0A59}" srcOrd="0" destOrd="0" presId="urn:microsoft.com/office/officeart/2005/8/layout/equation2"/>
    <dgm:cxn modelId="{C40C5977-1B10-48F9-AF5C-02CF44892CC5}" type="presOf" srcId="{1017E24D-E4F8-4255-83F1-F370F04659D6}" destId="{FFC38BFB-839F-4A28-9338-9261A4519FFB}" srcOrd="0" destOrd="0" presId="urn:microsoft.com/office/officeart/2005/8/layout/equation2"/>
    <dgm:cxn modelId="{BDEB4A2C-9EB9-4300-859F-427C960D436D}" type="presOf" srcId="{A579985B-2F2B-4C30-93BF-DB180FFFF426}" destId="{561DCBBA-1F1F-4977-B1EB-DE5A4E6BD1B2}" srcOrd="1" destOrd="0" presId="urn:microsoft.com/office/officeart/2005/8/layout/equation2"/>
    <dgm:cxn modelId="{B6FDF80C-E1C1-4B38-89C0-F63AC582F485}" type="presOf" srcId="{DF2E1A10-11F7-4E21-93EF-47B82039456B}" destId="{E2A1AF46-6DF1-4051-A65E-4BB61C34F550}" srcOrd="0" destOrd="0" presId="urn:microsoft.com/office/officeart/2005/8/layout/equation2"/>
    <dgm:cxn modelId="{E9B1CE02-C83B-44FD-927F-9AF61C0D2DB9}" srcId="{D4FFB222-191D-4B7F-82C4-E3DEB7482448}" destId="{7043BE96-B4DE-4397-AADF-0AF5F5BB7D30}" srcOrd="1" destOrd="0" parTransId="{0E17CE34-EA36-41B8-A376-CCE8B930FFE0}" sibTransId="{1017E24D-E4F8-4255-83F1-F370F04659D6}"/>
    <dgm:cxn modelId="{BCFD16AF-F5D9-4099-B34F-2DE83484B375}" type="presOf" srcId="{9FBA64AA-5E3A-4F64-ADFD-8B2B4BB002F1}" destId="{7195DF74-2E10-44C4-957E-76D9EEE0A003}" srcOrd="0" destOrd="0" presId="urn:microsoft.com/office/officeart/2005/8/layout/equation2"/>
    <dgm:cxn modelId="{9274CCC0-DEB7-4C71-936E-DA7754711208}" srcId="{D4FFB222-191D-4B7F-82C4-E3DEB7482448}" destId="{9FBA64AA-5E3A-4F64-ADFD-8B2B4BB002F1}" srcOrd="0" destOrd="0" parTransId="{27E4C4DA-F4BA-48AD-BD29-D549130FEF57}" sibTransId="{009EF5E6-E0F0-41E7-B5B7-B31C21EA844F}"/>
    <dgm:cxn modelId="{B62419E7-E622-4A42-9C66-4336DB68BC41}" type="presOf" srcId="{009EF5E6-E0F0-41E7-B5B7-B31C21EA844F}" destId="{D1AA40CB-F93C-4318-962A-78F6CF66CE64}" srcOrd="0" destOrd="0" presId="urn:microsoft.com/office/officeart/2005/8/layout/equation2"/>
    <dgm:cxn modelId="{47B08F89-5645-4078-94B9-AD3E1E621C19}" srcId="{D4FFB222-191D-4B7F-82C4-E3DEB7482448}" destId="{DF2E1A10-11F7-4E21-93EF-47B82039456B}" srcOrd="3" destOrd="0" parTransId="{CD5D70A8-2085-4D97-A0E0-433A709E9405}" sibTransId="{7F317523-F632-471D-B815-BAEF18619DC8}"/>
    <dgm:cxn modelId="{9E92E93C-DB0C-4ACB-BAE3-418F20DEC345}" type="presOf" srcId="{A579985B-2F2B-4C30-93BF-DB180FFFF426}" destId="{206A4D8E-6B4E-4146-AB90-AE75D1B51DBF}" srcOrd="0" destOrd="0" presId="urn:microsoft.com/office/officeart/2005/8/layout/equation2"/>
    <dgm:cxn modelId="{823E1894-5901-44FF-AE1E-9F8FB5D87B32}" type="presOf" srcId="{D4FFB222-191D-4B7F-82C4-E3DEB7482448}" destId="{880DEEEF-185A-4EE1-8C37-DDEB5CDA8387}" srcOrd="0" destOrd="0" presId="urn:microsoft.com/office/officeart/2005/8/layout/equation2"/>
    <dgm:cxn modelId="{26F9CFEF-D444-4B9E-B6DE-D878927060E4}" type="presParOf" srcId="{880DEEEF-185A-4EE1-8C37-DDEB5CDA8387}" destId="{A302910B-D3FD-4EFA-8B2C-B0808CD9F06D}" srcOrd="0" destOrd="0" presId="urn:microsoft.com/office/officeart/2005/8/layout/equation2"/>
    <dgm:cxn modelId="{E4DAA27E-5123-4E9F-BB2D-A749D9CD7779}" type="presParOf" srcId="{A302910B-D3FD-4EFA-8B2C-B0808CD9F06D}" destId="{7195DF74-2E10-44C4-957E-76D9EEE0A003}" srcOrd="0" destOrd="0" presId="urn:microsoft.com/office/officeart/2005/8/layout/equation2"/>
    <dgm:cxn modelId="{C70C2247-DD38-4778-BC78-7FC3AFD6D98D}" type="presParOf" srcId="{A302910B-D3FD-4EFA-8B2C-B0808CD9F06D}" destId="{26B05D2B-CB42-4087-BC41-28A463CFBDFD}" srcOrd="1" destOrd="0" presId="urn:microsoft.com/office/officeart/2005/8/layout/equation2"/>
    <dgm:cxn modelId="{74CF1B56-4539-4090-8CBA-36D09DB484F9}" type="presParOf" srcId="{A302910B-D3FD-4EFA-8B2C-B0808CD9F06D}" destId="{D1AA40CB-F93C-4318-962A-78F6CF66CE64}" srcOrd="2" destOrd="0" presId="urn:microsoft.com/office/officeart/2005/8/layout/equation2"/>
    <dgm:cxn modelId="{F24D824B-4DFB-4129-99CB-F22A38CDF073}" type="presParOf" srcId="{A302910B-D3FD-4EFA-8B2C-B0808CD9F06D}" destId="{42EC9FA6-57FB-41DE-8085-8BE848F7D319}" srcOrd="3" destOrd="0" presId="urn:microsoft.com/office/officeart/2005/8/layout/equation2"/>
    <dgm:cxn modelId="{B1D80B3D-4DC0-4ACE-9C97-A08B97968469}" type="presParOf" srcId="{A302910B-D3FD-4EFA-8B2C-B0808CD9F06D}" destId="{A09381DF-E885-482E-9F31-999A721D49A9}" srcOrd="4" destOrd="0" presId="urn:microsoft.com/office/officeart/2005/8/layout/equation2"/>
    <dgm:cxn modelId="{E3F793B8-7507-46B9-94A8-CBBC7387930F}" type="presParOf" srcId="{A302910B-D3FD-4EFA-8B2C-B0808CD9F06D}" destId="{C3AF4707-5A23-4FEA-B4E5-7BE1EDE9BE71}" srcOrd="5" destOrd="0" presId="urn:microsoft.com/office/officeart/2005/8/layout/equation2"/>
    <dgm:cxn modelId="{A7C53330-7C6D-47FF-972F-4C7D02E7EAD6}" type="presParOf" srcId="{A302910B-D3FD-4EFA-8B2C-B0808CD9F06D}" destId="{FFC38BFB-839F-4A28-9338-9261A4519FFB}" srcOrd="6" destOrd="0" presId="urn:microsoft.com/office/officeart/2005/8/layout/equation2"/>
    <dgm:cxn modelId="{06E0864B-8E81-4D34-8391-5339975635FF}" type="presParOf" srcId="{A302910B-D3FD-4EFA-8B2C-B0808CD9F06D}" destId="{D193F03F-2BFD-4FF5-BD1E-706A759E6EF4}" srcOrd="7" destOrd="0" presId="urn:microsoft.com/office/officeart/2005/8/layout/equation2"/>
    <dgm:cxn modelId="{4BE063F2-490B-4824-B5F2-7E9B261B8DD8}" type="presParOf" srcId="{A302910B-D3FD-4EFA-8B2C-B0808CD9F06D}" destId="{D231B677-EBC2-4B15-BD14-7AE130DD0A59}" srcOrd="8" destOrd="0" presId="urn:microsoft.com/office/officeart/2005/8/layout/equation2"/>
    <dgm:cxn modelId="{A548C5DA-5760-4FE0-9765-27B2A25D43BC}" type="presParOf" srcId="{880DEEEF-185A-4EE1-8C37-DDEB5CDA8387}" destId="{206A4D8E-6B4E-4146-AB90-AE75D1B51DBF}" srcOrd="1" destOrd="0" presId="urn:microsoft.com/office/officeart/2005/8/layout/equation2"/>
    <dgm:cxn modelId="{605BF4EE-E1B9-4F53-B158-21E3168BEEE8}" type="presParOf" srcId="{206A4D8E-6B4E-4146-AB90-AE75D1B51DBF}" destId="{561DCBBA-1F1F-4977-B1EB-DE5A4E6BD1B2}" srcOrd="0" destOrd="0" presId="urn:microsoft.com/office/officeart/2005/8/layout/equation2"/>
    <dgm:cxn modelId="{E9CE9250-E87B-4525-9968-3E3FFF5BE52A}" type="presParOf" srcId="{880DEEEF-185A-4EE1-8C37-DDEB5CDA8387}" destId="{E2A1AF46-6DF1-4051-A65E-4BB61C34F55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D1E7C-AB4F-40F5-B28F-33E92FB44C79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D0A7F-9A88-4A6C-9651-4A64501D2B59}">
      <dgm:prSet phldrT="[Текст]"/>
      <dgm:spPr/>
      <dgm:t>
        <a:bodyPr/>
        <a:lstStyle/>
        <a:p>
          <a:r>
            <a:rPr lang="ru-RU" dirty="0" smtClean="0"/>
            <a:t>Кого оцениваем?</a:t>
          </a:r>
          <a:endParaRPr lang="ru-RU" dirty="0"/>
        </a:p>
      </dgm:t>
    </dgm:pt>
    <dgm:pt modelId="{EEDF589B-9AEC-48DB-A188-F46E2E88D46A}" type="parTrans" cxnId="{6C96AA3F-5A49-4AAA-AB9D-87040B4FE5CD}">
      <dgm:prSet/>
      <dgm:spPr/>
      <dgm:t>
        <a:bodyPr/>
        <a:lstStyle/>
        <a:p>
          <a:endParaRPr lang="ru-RU"/>
        </a:p>
      </dgm:t>
    </dgm:pt>
    <dgm:pt modelId="{0EC81899-20B9-4DC5-94BB-34F3812BDF55}" type="sibTrans" cxnId="{6C96AA3F-5A49-4AAA-AB9D-87040B4FE5CD}">
      <dgm:prSet/>
      <dgm:spPr/>
      <dgm:t>
        <a:bodyPr/>
        <a:lstStyle/>
        <a:p>
          <a:endParaRPr lang="ru-RU"/>
        </a:p>
      </dgm:t>
    </dgm:pt>
    <dgm:pt modelId="{BB77D1CB-2991-4919-BDE7-472DA95CC052}">
      <dgm:prSet phldrT="[Текст]"/>
      <dgm:spPr>
        <a:noFill/>
      </dgm:spPr>
      <dgm:t>
        <a:bodyPr/>
        <a:lstStyle/>
        <a:p>
          <a:r>
            <a:rPr lang="ru-RU" dirty="0" smtClean="0"/>
            <a:t>Покупатели</a:t>
          </a:r>
          <a:endParaRPr lang="ru-RU" dirty="0"/>
        </a:p>
      </dgm:t>
    </dgm:pt>
    <dgm:pt modelId="{201870FC-D404-4BE3-8639-2A6469CB9670}" type="parTrans" cxnId="{7A6DB604-3698-4EE8-8B18-2D7235B6FE58}">
      <dgm:prSet/>
      <dgm:spPr/>
      <dgm:t>
        <a:bodyPr/>
        <a:lstStyle/>
        <a:p>
          <a:endParaRPr lang="ru-RU"/>
        </a:p>
      </dgm:t>
    </dgm:pt>
    <dgm:pt modelId="{7100ACD8-5886-42B2-9BA4-EFDA4C71E573}" type="sibTrans" cxnId="{7A6DB604-3698-4EE8-8B18-2D7235B6FE58}">
      <dgm:prSet/>
      <dgm:spPr/>
      <dgm:t>
        <a:bodyPr/>
        <a:lstStyle/>
        <a:p>
          <a:endParaRPr lang="ru-RU"/>
        </a:p>
      </dgm:t>
    </dgm:pt>
    <dgm:pt modelId="{C359EBEE-424D-49E9-A959-936E61D8D8E2}">
      <dgm:prSet phldrT="[Текст]"/>
      <dgm:spPr>
        <a:noFill/>
      </dgm:spPr>
      <dgm:t>
        <a:bodyPr/>
        <a:lstStyle/>
        <a:p>
          <a:r>
            <a:rPr lang="ru-RU" dirty="0" smtClean="0"/>
            <a:t>Поставщики</a:t>
          </a:r>
          <a:endParaRPr lang="ru-RU" dirty="0"/>
        </a:p>
      </dgm:t>
    </dgm:pt>
    <dgm:pt modelId="{D7882BCE-2256-4F4C-89A6-8CD405713954}" type="parTrans" cxnId="{CDDF1936-86EA-4B4E-A717-F80CD5E9E235}">
      <dgm:prSet/>
      <dgm:spPr/>
      <dgm:t>
        <a:bodyPr/>
        <a:lstStyle/>
        <a:p>
          <a:endParaRPr lang="ru-RU"/>
        </a:p>
      </dgm:t>
    </dgm:pt>
    <dgm:pt modelId="{0DCBD472-74A3-4502-A7D1-12975074738F}" type="sibTrans" cxnId="{CDDF1936-86EA-4B4E-A717-F80CD5E9E235}">
      <dgm:prSet/>
      <dgm:spPr/>
      <dgm:t>
        <a:bodyPr/>
        <a:lstStyle/>
        <a:p>
          <a:endParaRPr lang="ru-RU"/>
        </a:p>
      </dgm:t>
    </dgm:pt>
    <dgm:pt modelId="{C4EC96ED-8541-4F15-8697-64957EE025EF}">
      <dgm:prSet phldrT="[Текст]"/>
      <dgm:spPr>
        <a:noFill/>
      </dgm:spPr>
      <dgm:t>
        <a:bodyPr/>
        <a:lstStyle/>
        <a:p>
          <a:r>
            <a:rPr lang="ru-RU" dirty="0" smtClean="0"/>
            <a:t>Банки</a:t>
          </a:r>
          <a:endParaRPr lang="ru-RU" dirty="0"/>
        </a:p>
      </dgm:t>
    </dgm:pt>
    <dgm:pt modelId="{67304C25-30E8-45AA-93F5-016FFF8D6297}" type="parTrans" cxnId="{9C137BDC-7920-44CA-A82B-4E69DF2EBA16}">
      <dgm:prSet/>
      <dgm:spPr/>
      <dgm:t>
        <a:bodyPr/>
        <a:lstStyle/>
        <a:p>
          <a:endParaRPr lang="ru-RU"/>
        </a:p>
      </dgm:t>
    </dgm:pt>
    <dgm:pt modelId="{CDEF345E-1EF1-41A2-A6C7-AB04221638D8}" type="sibTrans" cxnId="{9C137BDC-7920-44CA-A82B-4E69DF2EBA16}">
      <dgm:prSet/>
      <dgm:spPr/>
      <dgm:t>
        <a:bodyPr/>
        <a:lstStyle/>
        <a:p>
          <a:endParaRPr lang="ru-RU"/>
        </a:p>
      </dgm:t>
    </dgm:pt>
    <dgm:pt modelId="{4BBFF0BA-FA7D-4262-B6B2-C21680CE0EF3}">
      <dgm:prSet phldrT="[Текст]"/>
      <dgm:spPr/>
      <dgm:t>
        <a:bodyPr/>
        <a:lstStyle/>
        <a:p>
          <a:r>
            <a:rPr lang="ru-RU" dirty="0" smtClean="0"/>
            <a:t>Что оцениваем?</a:t>
          </a:r>
          <a:endParaRPr lang="ru-RU" dirty="0"/>
        </a:p>
      </dgm:t>
    </dgm:pt>
    <dgm:pt modelId="{97F2D38A-83EB-4211-A02E-B577A84D0E2A}" type="parTrans" cxnId="{0E1AF209-1D19-4E2F-91C5-175EA89E328D}">
      <dgm:prSet/>
      <dgm:spPr/>
      <dgm:t>
        <a:bodyPr/>
        <a:lstStyle/>
        <a:p>
          <a:endParaRPr lang="ru-RU"/>
        </a:p>
      </dgm:t>
    </dgm:pt>
    <dgm:pt modelId="{D8210D40-10FF-46B4-9839-7D62AE07EE32}" type="sibTrans" cxnId="{0E1AF209-1D19-4E2F-91C5-175EA89E328D}">
      <dgm:prSet/>
      <dgm:spPr/>
      <dgm:t>
        <a:bodyPr/>
        <a:lstStyle/>
        <a:p>
          <a:endParaRPr lang="ru-RU"/>
        </a:p>
      </dgm:t>
    </dgm:pt>
    <dgm:pt modelId="{7122FD0E-25A8-43C7-A70E-5F26FA4DEE60}">
      <dgm:prSet phldrT="[Текст]"/>
      <dgm:spPr>
        <a:noFill/>
      </dgm:spPr>
      <dgm:t>
        <a:bodyPr/>
        <a:lstStyle/>
        <a:p>
          <a:r>
            <a:rPr lang="ru-RU" dirty="0" smtClean="0"/>
            <a:t>Риск</a:t>
          </a:r>
          <a:endParaRPr lang="ru-RU" dirty="0"/>
        </a:p>
      </dgm:t>
    </dgm:pt>
    <dgm:pt modelId="{A52B4C88-59D2-4A0C-890C-FED8ED0936AE}" type="parTrans" cxnId="{DDFE80E1-E3B0-46BC-984F-951D95841055}">
      <dgm:prSet/>
      <dgm:spPr/>
      <dgm:t>
        <a:bodyPr/>
        <a:lstStyle/>
        <a:p>
          <a:endParaRPr lang="ru-RU"/>
        </a:p>
      </dgm:t>
    </dgm:pt>
    <dgm:pt modelId="{F472C6AE-8DB4-4770-8533-5846DC07B1C7}" type="sibTrans" cxnId="{DDFE80E1-E3B0-46BC-984F-951D95841055}">
      <dgm:prSet/>
      <dgm:spPr/>
      <dgm:t>
        <a:bodyPr/>
        <a:lstStyle/>
        <a:p>
          <a:endParaRPr lang="ru-RU"/>
        </a:p>
      </dgm:t>
    </dgm:pt>
    <dgm:pt modelId="{D6B319AC-ECE1-480B-9859-8F50390F573C}">
      <dgm:prSet phldrT="[Текст]"/>
      <dgm:spPr>
        <a:noFill/>
      </dgm:spPr>
      <dgm:t>
        <a:bodyPr/>
        <a:lstStyle/>
        <a:p>
          <a:r>
            <a:rPr lang="ru-RU" dirty="0" smtClean="0"/>
            <a:t>Доходность</a:t>
          </a:r>
          <a:endParaRPr lang="ru-RU" dirty="0"/>
        </a:p>
      </dgm:t>
    </dgm:pt>
    <dgm:pt modelId="{9E738843-4040-4326-9FB4-28830072096D}" type="parTrans" cxnId="{A33091AB-841E-4C5D-A147-F948B45E87A4}">
      <dgm:prSet/>
      <dgm:spPr/>
      <dgm:t>
        <a:bodyPr/>
        <a:lstStyle/>
        <a:p>
          <a:endParaRPr lang="ru-RU"/>
        </a:p>
      </dgm:t>
    </dgm:pt>
    <dgm:pt modelId="{65B839AF-B2AD-4EF0-8034-5B576171615B}" type="sibTrans" cxnId="{A33091AB-841E-4C5D-A147-F948B45E87A4}">
      <dgm:prSet/>
      <dgm:spPr/>
      <dgm:t>
        <a:bodyPr/>
        <a:lstStyle/>
        <a:p>
          <a:endParaRPr lang="ru-RU"/>
        </a:p>
      </dgm:t>
    </dgm:pt>
    <dgm:pt modelId="{F9E4E5A7-4E4D-4FFE-84E6-00C832863C72}">
      <dgm:prSet phldrT="[Текст]"/>
      <dgm:spPr/>
      <dgm:t>
        <a:bodyPr/>
        <a:lstStyle/>
        <a:p>
          <a:r>
            <a:rPr lang="ru-RU" dirty="0" smtClean="0"/>
            <a:t>Политика</a:t>
          </a:r>
          <a:endParaRPr lang="ru-RU" dirty="0"/>
        </a:p>
      </dgm:t>
    </dgm:pt>
    <dgm:pt modelId="{B94D3F72-C05A-4BB2-B0F4-DC428861B83B}" type="parTrans" cxnId="{38937A8F-648E-4306-87F0-653CFE69E21B}">
      <dgm:prSet/>
      <dgm:spPr/>
      <dgm:t>
        <a:bodyPr/>
        <a:lstStyle/>
        <a:p>
          <a:endParaRPr lang="ru-RU"/>
        </a:p>
      </dgm:t>
    </dgm:pt>
    <dgm:pt modelId="{D7DF93DF-428B-4930-9E6A-527347FE52C2}" type="sibTrans" cxnId="{38937A8F-648E-4306-87F0-653CFE69E21B}">
      <dgm:prSet/>
      <dgm:spPr/>
      <dgm:t>
        <a:bodyPr/>
        <a:lstStyle/>
        <a:p>
          <a:endParaRPr lang="ru-RU"/>
        </a:p>
      </dgm:t>
    </dgm:pt>
    <dgm:pt modelId="{754A5B29-D53E-4BC5-9F71-8B11CFA0E7E7}">
      <dgm:prSet phldrT="[Текст]"/>
      <dgm:spPr>
        <a:noFill/>
      </dgm:spPr>
      <dgm:t>
        <a:bodyPr/>
        <a:lstStyle/>
        <a:p>
          <a:r>
            <a:rPr lang="ru-RU" dirty="0" smtClean="0"/>
            <a:t>Лимит задолженности</a:t>
          </a:r>
          <a:endParaRPr lang="ru-RU" dirty="0"/>
        </a:p>
      </dgm:t>
    </dgm:pt>
    <dgm:pt modelId="{476E0CED-D96C-4E0B-8214-52791DDC3449}" type="parTrans" cxnId="{F50809AA-2FE2-45D2-A458-78BB0E357CF0}">
      <dgm:prSet/>
      <dgm:spPr/>
      <dgm:t>
        <a:bodyPr/>
        <a:lstStyle/>
        <a:p>
          <a:endParaRPr lang="ru-RU"/>
        </a:p>
      </dgm:t>
    </dgm:pt>
    <dgm:pt modelId="{82E37B24-922F-4E7C-B6B2-B49AFF010AD8}" type="sibTrans" cxnId="{F50809AA-2FE2-45D2-A458-78BB0E357CF0}">
      <dgm:prSet/>
      <dgm:spPr/>
      <dgm:t>
        <a:bodyPr/>
        <a:lstStyle/>
        <a:p>
          <a:endParaRPr lang="ru-RU"/>
        </a:p>
      </dgm:t>
    </dgm:pt>
    <dgm:pt modelId="{7BBFDD25-AB51-413B-BD11-05A0C2D127E4}">
      <dgm:prSet phldrT="[Текст]"/>
      <dgm:spPr>
        <a:noFill/>
      </dgm:spPr>
      <dgm:t>
        <a:bodyPr/>
        <a:lstStyle/>
        <a:p>
          <a:r>
            <a:rPr lang="ru-RU" dirty="0" smtClean="0"/>
            <a:t>Условия сделок</a:t>
          </a:r>
          <a:endParaRPr lang="ru-RU" dirty="0"/>
        </a:p>
      </dgm:t>
    </dgm:pt>
    <dgm:pt modelId="{1990C7D9-C211-457F-9704-24F43455650A}" type="parTrans" cxnId="{E7F324DE-8D06-45C9-A582-CC9F476B53FE}">
      <dgm:prSet/>
      <dgm:spPr/>
      <dgm:t>
        <a:bodyPr/>
        <a:lstStyle/>
        <a:p>
          <a:endParaRPr lang="ru-RU"/>
        </a:p>
      </dgm:t>
    </dgm:pt>
    <dgm:pt modelId="{70BEF7D4-7979-46A8-9945-C29367A6712A}" type="sibTrans" cxnId="{E7F324DE-8D06-45C9-A582-CC9F476B53FE}">
      <dgm:prSet/>
      <dgm:spPr/>
      <dgm:t>
        <a:bodyPr/>
        <a:lstStyle/>
        <a:p>
          <a:endParaRPr lang="ru-RU"/>
        </a:p>
      </dgm:t>
    </dgm:pt>
    <dgm:pt modelId="{98245B6F-8500-4573-82BB-D1EADF4136C6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DBAFDA64-6CEE-4F6D-AD49-C7CDEB163164}" type="parTrans" cxnId="{735F5B9F-DF33-4D8F-AC09-6AA1E9866970}">
      <dgm:prSet/>
      <dgm:spPr/>
      <dgm:t>
        <a:bodyPr/>
        <a:lstStyle/>
        <a:p>
          <a:endParaRPr lang="ru-RU"/>
        </a:p>
      </dgm:t>
    </dgm:pt>
    <dgm:pt modelId="{C92DAAF0-582E-4727-A5A5-7A7EF8C7D075}" type="sibTrans" cxnId="{735F5B9F-DF33-4D8F-AC09-6AA1E9866970}">
      <dgm:prSet/>
      <dgm:spPr/>
      <dgm:t>
        <a:bodyPr/>
        <a:lstStyle/>
        <a:p>
          <a:endParaRPr lang="ru-RU"/>
        </a:p>
      </dgm:t>
    </dgm:pt>
    <dgm:pt modelId="{9D708545-C451-438E-9D5F-F857DE6B3375}">
      <dgm:prSet phldrT="[Текст]"/>
      <dgm:spPr>
        <a:noFill/>
      </dgm:spPr>
      <dgm:t>
        <a:bodyPr/>
        <a:lstStyle/>
        <a:p>
          <a:r>
            <a:rPr lang="ru-RU" dirty="0" smtClean="0"/>
            <a:t>В договорах</a:t>
          </a:r>
          <a:endParaRPr lang="ru-RU" dirty="0"/>
        </a:p>
      </dgm:t>
    </dgm:pt>
    <dgm:pt modelId="{29647491-56F0-43D4-BBC5-158EB775E1B4}" type="parTrans" cxnId="{8CC67ECE-8B36-491D-B699-49EA7EB0A32F}">
      <dgm:prSet/>
      <dgm:spPr/>
      <dgm:t>
        <a:bodyPr/>
        <a:lstStyle/>
        <a:p>
          <a:endParaRPr lang="ru-RU"/>
        </a:p>
      </dgm:t>
    </dgm:pt>
    <dgm:pt modelId="{96302C5E-2BAF-4CF0-9468-7CF53A234451}" type="sibTrans" cxnId="{8CC67ECE-8B36-491D-B699-49EA7EB0A32F}">
      <dgm:prSet/>
      <dgm:spPr/>
      <dgm:t>
        <a:bodyPr/>
        <a:lstStyle/>
        <a:p>
          <a:endParaRPr lang="ru-RU"/>
        </a:p>
      </dgm:t>
    </dgm:pt>
    <dgm:pt modelId="{C9E48598-F5F1-49E4-B742-E96FEB09B262}">
      <dgm:prSet phldrT="[Текст]"/>
      <dgm:spPr>
        <a:noFill/>
      </dgm:spPr>
      <dgm:t>
        <a:bodyPr/>
        <a:lstStyle/>
        <a:p>
          <a:r>
            <a:rPr lang="ru-RU" dirty="0" smtClean="0"/>
            <a:t>В заявках</a:t>
          </a:r>
          <a:endParaRPr lang="ru-RU" dirty="0"/>
        </a:p>
      </dgm:t>
    </dgm:pt>
    <dgm:pt modelId="{E060CB42-32B6-4CB3-BF63-3A2EFCE926DC}" type="parTrans" cxnId="{892783F9-8980-4612-A502-22A7DA173E5D}">
      <dgm:prSet/>
      <dgm:spPr/>
      <dgm:t>
        <a:bodyPr/>
        <a:lstStyle/>
        <a:p>
          <a:endParaRPr lang="ru-RU"/>
        </a:p>
      </dgm:t>
    </dgm:pt>
    <dgm:pt modelId="{2ED5C589-0A61-4281-B5A4-E766C0D526F5}" type="sibTrans" cxnId="{892783F9-8980-4612-A502-22A7DA173E5D}">
      <dgm:prSet/>
      <dgm:spPr/>
      <dgm:t>
        <a:bodyPr/>
        <a:lstStyle/>
        <a:p>
          <a:endParaRPr lang="ru-RU"/>
        </a:p>
      </dgm:t>
    </dgm:pt>
    <dgm:pt modelId="{DAEDE066-88A9-4B91-803C-185AC1DC6F85}">
      <dgm:prSet phldrT="[Текст]"/>
      <dgm:spPr>
        <a:noFill/>
      </dgm:spPr>
      <dgm:t>
        <a:bodyPr/>
        <a:lstStyle/>
        <a:p>
          <a:r>
            <a:rPr lang="ru-RU" dirty="0" smtClean="0"/>
            <a:t>В платежном календаре</a:t>
          </a:r>
          <a:endParaRPr lang="ru-RU" dirty="0"/>
        </a:p>
      </dgm:t>
    </dgm:pt>
    <dgm:pt modelId="{CF4BB9BD-9CC6-4531-B532-67386EBF9EF6}" type="parTrans" cxnId="{DB0D1437-E8CA-405A-9877-144700277221}">
      <dgm:prSet/>
      <dgm:spPr/>
      <dgm:t>
        <a:bodyPr/>
        <a:lstStyle/>
        <a:p>
          <a:endParaRPr lang="ru-RU"/>
        </a:p>
      </dgm:t>
    </dgm:pt>
    <dgm:pt modelId="{78B57CC0-92BC-4571-962A-99C53A707403}" type="sibTrans" cxnId="{DB0D1437-E8CA-405A-9877-144700277221}">
      <dgm:prSet/>
      <dgm:spPr/>
      <dgm:t>
        <a:bodyPr/>
        <a:lstStyle/>
        <a:p>
          <a:endParaRPr lang="ru-RU"/>
        </a:p>
      </dgm:t>
    </dgm:pt>
    <dgm:pt modelId="{C5C709C1-43BA-4B2F-8FA8-1474172B075B}" type="pres">
      <dgm:prSet presAssocID="{DADD1E7C-AB4F-40F5-B28F-33E92FB4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31884-50A1-4854-9B48-D304431F7784}" type="pres">
      <dgm:prSet presAssocID="{37BD0A7F-9A88-4A6C-9651-4A64501D2B59}" presName="composite" presStyleCnt="0"/>
      <dgm:spPr/>
    </dgm:pt>
    <dgm:pt modelId="{C70EB050-E996-4F38-BF22-0443B943C14D}" type="pres">
      <dgm:prSet presAssocID="{37BD0A7F-9A88-4A6C-9651-4A64501D2B5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FDE44-94E4-49F9-A3F5-2A646634551D}" type="pres">
      <dgm:prSet presAssocID="{37BD0A7F-9A88-4A6C-9651-4A64501D2B5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7899C-52F8-4858-9CBE-0EC2E6DB6969}" type="pres">
      <dgm:prSet presAssocID="{0EC81899-20B9-4DC5-94BB-34F3812BDF55}" presName="space" presStyleCnt="0"/>
      <dgm:spPr/>
    </dgm:pt>
    <dgm:pt modelId="{45F9C884-F7EE-474D-B00E-A30CEF496AD2}" type="pres">
      <dgm:prSet presAssocID="{4BBFF0BA-FA7D-4262-B6B2-C21680CE0EF3}" presName="composite" presStyleCnt="0"/>
      <dgm:spPr/>
    </dgm:pt>
    <dgm:pt modelId="{E9C23157-C44C-4EB7-9D5B-CB32625C709B}" type="pres">
      <dgm:prSet presAssocID="{4BBFF0BA-FA7D-4262-B6B2-C21680CE0EF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583F-5EB1-43DD-B205-5217702ED3BD}" type="pres">
      <dgm:prSet presAssocID="{4BBFF0BA-FA7D-4262-B6B2-C21680CE0EF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CBAC4-2A1E-4E8E-ABD0-31F4235AABC8}" type="pres">
      <dgm:prSet presAssocID="{D8210D40-10FF-46B4-9839-7D62AE07EE32}" presName="space" presStyleCnt="0"/>
      <dgm:spPr/>
    </dgm:pt>
    <dgm:pt modelId="{C63A41A1-3B22-4E6F-9CAC-14E082730B7A}" type="pres">
      <dgm:prSet presAssocID="{F9E4E5A7-4E4D-4FFE-84E6-00C832863C72}" presName="composite" presStyleCnt="0"/>
      <dgm:spPr/>
    </dgm:pt>
    <dgm:pt modelId="{F0F9BB9D-2F90-457C-8648-6E51E4C4FEE7}" type="pres">
      <dgm:prSet presAssocID="{F9E4E5A7-4E4D-4FFE-84E6-00C832863C7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9FE88-9531-42F1-9667-C80303E1880B}" type="pres">
      <dgm:prSet presAssocID="{F9E4E5A7-4E4D-4FFE-84E6-00C832863C7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21E9-841C-416C-B8C0-381A8427EE10}" type="pres">
      <dgm:prSet presAssocID="{D7DF93DF-428B-4930-9E6A-527347FE52C2}" presName="space" presStyleCnt="0"/>
      <dgm:spPr/>
    </dgm:pt>
    <dgm:pt modelId="{9EDDDC49-0AEE-498B-B106-B7D1A22C86A5}" type="pres">
      <dgm:prSet presAssocID="{98245B6F-8500-4573-82BB-D1EADF4136C6}" presName="composite" presStyleCnt="0"/>
      <dgm:spPr/>
    </dgm:pt>
    <dgm:pt modelId="{BD0C3421-A5FB-40B7-8CED-67167AAAA149}" type="pres">
      <dgm:prSet presAssocID="{98245B6F-8500-4573-82BB-D1EADF4136C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5A6D9-6202-453D-A8F5-A7F5E2C53E05}" type="pres">
      <dgm:prSet presAssocID="{98245B6F-8500-4573-82BB-D1EADF4136C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9D114-4770-4CA4-B1AD-DF39C641350B}" type="presOf" srcId="{F9E4E5A7-4E4D-4FFE-84E6-00C832863C72}" destId="{F0F9BB9D-2F90-457C-8648-6E51E4C4FEE7}" srcOrd="0" destOrd="0" presId="urn:microsoft.com/office/officeart/2005/8/layout/hList1"/>
    <dgm:cxn modelId="{8917F8DB-002A-4396-8EFB-7910CAC41BA6}" type="presOf" srcId="{754A5B29-D53E-4BC5-9F71-8B11CFA0E7E7}" destId="{5509FE88-9531-42F1-9667-C80303E1880B}" srcOrd="0" destOrd="0" presId="urn:microsoft.com/office/officeart/2005/8/layout/hList1"/>
    <dgm:cxn modelId="{43933363-8572-4AB7-BFA8-63A7026C3C8C}" type="presOf" srcId="{98245B6F-8500-4573-82BB-D1EADF4136C6}" destId="{BD0C3421-A5FB-40B7-8CED-67167AAAA149}" srcOrd="0" destOrd="0" presId="urn:microsoft.com/office/officeart/2005/8/layout/hList1"/>
    <dgm:cxn modelId="{0E1AF209-1D19-4E2F-91C5-175EA89E328D}" srcId="{DADD1E7C-AB4F-40F5-B28F-33E92FB44C79}" destId="{4BBFF0BA-FA7D-4262-B6B2-C21680CE0EF3}" srcOrd="1" destOrd="0" parTransId="{97F2D38A-83EB-4211-A02E-B577A84D0E2A}" sibTransId="{D8210D40-10FF-46B4-9839-7D62AE07EE32}"/>
    <dgm:cxn modelId="{A70AB8D4-FBB9-46AE-8A22-F73D7F1FDFAF}" type="presOf" srcId="{C4EC96ED-8541-4F15-8697-64957EE025EF}" destId="{4A5FDE44-94E4-49F9-A3F5-2A646634551D}" srcOrd="0" destOrd="2" presId="urn:microsoft.com/office/officeart/2005/8/layout/hList1"/>
    <dgm:cxn modelId="{8420EE8A-FC2B-4220-8501-73CE5010E294}" type="presOf" srcId="{4BBFF0BA-FA7D-4262-B6B2-C21680CE0EF3}" destId="{E9C23157-C44C-4EB7-9D5B-CB32625C709B}" srcOrd="0" destOrd="0" presId="urn:microsoft.com/office/officeart/2005/8/layout/hList1"/>
    <dgm:cxn modelId="{E1D77643-8143-46C8-8390-26E430372A1B}" type="presOf" srcId="{C359EBEE-424D-49E9-A959-936E61D8D8E2}" destId="{4A5FDE44-94E4-49F9-A3F5-2A646634551D}" srcOrd="0" destOrd="1" presId="urn:microsoft.com/office/officeart/2005/8/layout/hList1"/>
    <dgm:cxn modelId="{074359CB-3B9E-4C35-AB96-9B9CB5E7AEB0}" type="presOf" srcId="{BB77D1CB-2991-4919-BDE7-472DA95CC052}" destId="{4A5FDE44-94E4-49F9-A3F5-2A646634551D}" srcOrd="0" destOrd="0" presId="urn:microsoft.com/office/officeart/2005/8/layout/hList1"/>
    <dgm:cxn modelId="{735F5B9F-DF33-4D8F-AC09-6AA1E9866970}" srcId="{DADD1E7C-AB4F-40F5-B28F-33E92FB44C79}" destId="{98245B6F-8500-4573-82BB-D1EADF4136C6}" srcOrd="3" destOrd="0" parTransId="{DBAFDA64-6CEE-4F6D-AD49-C7CDEB163164}" sibTransId="{C92DAAF0-582E-4727-A5A5-7A7EF8C7D075}"/>
    <dgm:cxn modelId="{F50809AA-2FE2-45D2-A458-78BB0E357CF0}" srcId="{F9E4E5A7-4E4D-4FFE-84E6-00C832863C72}" destId="{754A5B29-D53E-4BC5-9F71-8B11CFA0E7E7}" srcOrd="0" destOrd="0" parTransId="{476E0CED-D96C-4E0B-8214-52791DDC3449}" sibTransId="{82E37B24-922F-4E7C-B6B2-B49AFF010AD8}"/>
    <dgm:cxn modelId="{DB0D1437-E8CA-405A-9877-144700277221}" srcId="{98245B6F-8500-4573-82BB-D1EADF4136C6}" destId="{DAEDE066-88A9-4B91-803C-185AC1DC6F85}" srcOrd="2" destOrd="0" parTransId="{CF4BB9BD-9CC6-4531-B532-67386EBF9EF6}" sibTransId="{78B57CC0-92BC-4571-962A-99C53A707403}"/>
    <dgm:cxn modelId="{1CF9863D-AA81-4FDE-9D4C-186D592547B9}" type="presOf" srcId="{9D708545-C451-438E-9D5F-F857DE6B3375}" destId="{CDF5A6D9-6202-453D-A8F5-A7F5E2C53E05}" srcOrd="0" destOrd="0" presId="urn:microsoft.com/office/officeart/2005/8/layout/hList1"/>
    <dgm:cxn modelId="{892783F9-8980-4612-A502-22A7DA173E5D}" srcId="{98245B6F-8500-4573-82BB-D1EADF4136C6}" destId="{C9E48598-F5F1-49E4-B742-E96FEB09B262}" srcOrd="1" destOrd="0" parTransId="{E060CB42-32B6-4CB3-BF63-3A2EFCE926DC}" sibTransId="{2ED5C589-0A61-4281-B5A4-E766C0D526F5}"/>
    <dgm:cxn modelId="{458C5030-424A-4397-8792-E7638D319F4E}" type="presOf" srcId="{37BD0A7F-9A88-4A6C-9651-4A64501D2B59}" destId="{C70EB050-E996-4F38-BF22-0443B943C14D}" srcOrd="0" destOrd="0" presId="urn:microsoft.com/office/officeart/2005/8/layout/hList1"/>
    <dgm:cxn modelId="{6C96AA3F-5A49-4AAA-AB9D-87040B4FE5CD}" srcId="{DADD1E7C-AB4F-40F5-B28F-33E92FB44C79}" destId="{37BD0A7F-9A88-4A6C-9651-4A64501D2B59}" srcOrd="0" destOrd="0" parTransId="{EEDF589B-9AEC-48DB-A188-F46E2E88D46A}" sibTransId="{0EC81899-20B9-4DC5-94BB-34F3812BDF55}"/>
    <dgm:cxn modelId="{A33091AB-841E-4C5D-A147-F948B45E87A4}" srcId="{4BBFF0BA-FA7D-4262-B6B2-C21680CE0EF3}" destId="{D6B319AC-ECE1-480B-9859-8F50390F573C}" srcOrd="1" destOrd="0" parTransId="{9E738843-4040-4326-9FB4-28830072096D}" sibTransId="{65B839AF-B2AD-4EF0-8034-5B576171615B}"/>
    <dgm:cxn modelId="{80824EE2-1B8D-4BE4-85E8-EF984D6D0ECB}" type="presOf" srcId="{7BBFDD25-AB51-413B-BD11-05A0C2D127E4}" destId="{5509FE88-9531-42F1-9667-C80303E1880B}" srcOrd="0" destOrd="1" presId="urn:microsoft.com/office/officeart/2005/8/layout/hList1"/>
    <dgm:cxn modelId="{CC3B5A3C-11F4-4063-8CB6-3386D5BC193F}" type="presOf" srcId="{C9E48598-F5F1-49E4-B742-E96FEB09B262}" destId="{CDF5A6D9-6202-453D-A8F5-A7F5E2C53E05}" srcOrd="0" destOrd="1" presId="urn:microsoft.com/office/officeart/2005/8/layout/hList1"/>
    <dgm:cxn modelId="{7B0AD456-EFD1-4E59-9C8B-C81FC5692D8E}" type="presOf" srcId="{7122FD0E-25A8-43C7-A70E-5F26FA4DEE60}" destId="{CF15583F-5EB1-43DD-B205-5217702ED3BD}" srcOrd="0" destOrd="0" presId="urn:microsoft.com/office/officeart/2005/8/layout/hList1"/>
    <dgm:cxn modelId="{7A6DB604-3698-4EE8-8B18-2D7235B6FE58}" srcId="{37BD0A7F-9A88-4A6C-9651-4A64501D2B59}" destId="{BB77D1CB-2991-4919-BDE7-472DA95CC052}" srcOrd="0" destOrd="0" parTransId="{201870FC-D404-4BE3-8639-2A6469CB9670}" sibTransId="{7100ACD8-5886-42B2-9BA4-EFDA4C71E573}"/>
    <dgm:cxn modelId="{7A05F403-B3F8-4611-B013-7F881AF0F784}" type="presOf" srcId="{DADD1E7C-AB4F-40F5-B28F-33E92FB44C79}" destId="{C5C709C1-43BA-4B2F-8FA8-1474172B075B}" srcOrd="0" destOrd="0" presId="urn:microsoft.com/office/officeart/2005/8/layout/hList1"/>
    <dgm:cxn modelId="{5414C047-43F6-4479-8272-5F8436A5FDB2}" type="presOf" srcId="{DAEDE066-88A9-4B91-803C-185AC1DC6F85}" destId="{CDF5A6D9-6202-453D-A8F5-A7F5E2C53E05}" srcOrd="0" destOrd="2" presId="urn:microsoft.com/office/officeart/2005/8/layout/hList1"/>
    <dgm:cxn modelId="{CDDF1936-86EA-4B4E-A717-F80CD5E9E235}" srcId="{37BD0A7F-9A88-4A6C-9651-4A64501D2B59}" destId="{C359EBEE-424D-49E9-A959-936E61D8D8E2}" srcOrd="1" destOrd="0" parTransId="{D7882BCE-2256-4F4C-89A6-8CD405713954}" sibTransId="{0DCBD472-74A3-4502-A7D1-12975074738F}"/>
    <dgm:cxn modelId="{9C137BDC-7920-44CA-A82B-4E69DF2EBA16}" srcId="{37BD0A7F-9A88-4A6C-9651-4A64501D2B59}" destId="{C4EC96ED-8541-4F15-8697-64957EE025EF}" srcOrd="2" destOrd="0" parTransId="{67304C25-30E8-45AA-93F5-016FFF8D6297}" sibTransId="{CDEF345E-1EF1-41A2-A6C7-AB04221638D8}"/>
    <dgm:cxn modelId="{38937A8F-648E-4306-87F0-653CFE69E21B}" srcId="{DADD1E7C-AB4F-40F5-B28F-33E92FB44C79}" destId="{F9E4E5A7-4E4D-4FFE-84E6-00C832863C72}" srcOrd="2" destOrd="0" parTransId="{B94D3F72-C05A-4BB2-B0F4-DC428861B83B}" sibTransId="{D7DF93DF-428B-4930-9E6A-527347FE52C2}"/>
    <dgm:cxn modelId="{E7F324DE-8D06-45C9-A582-CC9F476B53FE}" srcId="{F9E4E5A7-4E4D-4FFE-84E6-00C832863C72}" destId="{7BBFDD25-AB51-413B-BD11-05A0C2D127E4}" srcOrd="1" destOrd="0" parTransId="{1990C7D9-C211-457F-9704-24F43455650A}" sibTransId="{70BEF7D4-7979-46A8-9945-C29367A6712A}"/>
    <dgm:cxn modelId="{6564C9F5-79B9-4A9E-A1D8-796D2AB5DCCC}" type="presOf" srcId="{D6B319AC-ECE1-480B-9859-8F50390F573C}" destId="{CF15583F-5EB1-43DD-B205-5217702ED3BD}" srcOrd="0" destOrd="1" presId="urn:microsoft.com/office/officeart/2005/8/layout/hList1"/>
    <dgm:cxn modelId="{8CC67ECE-8B36-491D-B699-49EA7EB0A32F}" srcId="{98245B6F-8500-4573-82BB-D1EADF4136C6}" destId="{9D708545-C451-438E-9D5F-F857DE6B3375}" srcOrd="0" destOrd="0" parTransId="{29647491-56F0-43D4-BBC5-158EB775E1B4}" sibTransId="{96302C5E-2BAF-4CF0-9468-7CF53A234451}"/>
    <dgm:cxn modelId="{DDFE80E1-E3B0-46BC-984F-951D95841055}" srcId="{4BBFF0BA-FA7D-4262-B6B2-C21680CE0EF3}" destId="{7122FD0E-25A8-43C7-A70E-5F26FA4DEE60}" srcOrd="0" destOrd="0" parTransId="{A52B4C88-59D2-4A0C-890C-FED8ED0936AE}" sibTransId="{F472C6AE-8DB4-4770-8533-5846DC07B1C7}"/>
    <dgm:cxn modelId="{E293DD23-F583-488D-8CC7-6D04903F28FA}" type="presParOf" srcId="{C5C709C1-43BA-4B2F-8FA8-1474172B075B}" destId="{4CB31884-50A1-4854-9B48-D304431F7784}" srcOrd="0" destOrd="0" presId="urn:microsoft.com/office/officeart/2005/8/layout/hList1"/>
    <dgm:cxn modelId="{9AE269B0-21AF-46DC-AC0E-574DFB5EDC1B}" type="presParOf" srcId="{4CB31884-50A1-4854-9B48-D304431F7784}" destId="{C70EB050-E996-4F38-BF22-0443B943C14D}" srcOrd="0" destOrd="0" presId="urn:microsoft.com/office/officeart/2005/8/layout/hList1"/>
    <dgm:cxn modelId="{A9F53741-E246-4A0F-AFDE-864B21BA35F0}" type="presParOf" srcId="{4CB31884-50A1-4854-9B48-D304431F7784}" destId="{4A5FDE44-94E4-49F9-A3F5-2A646634551D}" srcOrd="1" destOrd="0" presId="urn:microsoft.com/office/officeart/2005/8/layout/hList1"/>
    <dgm:cxn modelId="{3E4D32F3-7119-40F8-B090-BE15C69DD218}" type="presParOf" srcId="{C5C709C1-43BA-4B2F-8FA8-1474172B075B}" destId="{9787899C-52F8-4858-9CBE-0EC2E6DB6969}" srcOrd="1" destOrd="0" presId="urn:microsoft.com/office/officeart/2005/8/layout/hList1"/>
    <dgm:cxn modelId="{30FB0F3C-C6EB-40B8-A8DE-24783E6814C8}" type="presParOf" srcId="{C5C709C1-43BA-4B2F-8FA8-1474172B075B}" destId="{45F9C884-F7EE-474D-B00E-A30CEF496AD2}" srcOrd="2" destOrd="0" presId="urn:microsoft.com/office/officeart/2005/8/layout/hList1"/>
    <dgm:cxn modelId="{7B0F6237-0983-4E05-9A45-3F6A43A71C80}" type="presParOf" srcId="{45F9C884-F7EE-474D-B00E-A30CEF496AD2}" destId="{E9C23157-C44C-4EB7-9D5B-CB32625C709B}" srcOrd="0" destOrd="0" presId="urn:microsoft.com/office/officeart/2005/8/layout/hList1"/>
    <dgm:cxn modelId="{C20A129D-DDA8-4480-95C4-ED1A4827D98B}" type="presParOf" srcId="{45F9C884-F7EE-474D-B00E-A30CEF496AD2}" destId="{CF15583F-5EB1-43DD-B205-5217702ED3BD}" srcOrd="1" destOrd="0" presId="urn:microsoft.com/office/officeart/2005/8/layout/hList1"/>
    <dgm:cxn modelId="{8008D8CE-E0FD-4D5A-87FB-F278E5969CA7}" type="presParOf" srcId="{C5C709C1-43BA-4B2F-8FA8-1474172B075B}" destId="{2E6CBAC4-2A1E-4E8E-ABD0-31F4235AABC8}" srcOrd="3" destOrd="0" presId="urn:microsoft.com/office/officeart/2005/8/layout/hList1"/>
    <dgm:cxn modelId="{DFCFA2B4-2D15-46AB-94C3-A18A4EBB320A}" type="presParOf" srcId="{C5C709C1-43BA-4B2F-8FA8-1474172B075B}" destId="{C63A41A1-3B22-4E6F-9CAC-14E082730B7A}" srcOrd="4" destOrd="0" presId="urn:microsoft.com/office/officeart/2005/8/layout/hList1"/>
    <dgm:cxn modelId="{13E6F502-57D0-4CDD-9D0F-6D5A06F59699}" type="presParOf" srcId="{C63A41A1-3B22-4E6F-9CAC-14E082730B7A}" destId="{F0F9BB9D-2F90-457C-8648-6E51E4C4FEE7}" srcOrd="0" destOrd="0" presId="urn:microsoft.com/office/officeart/2005/8/layout/hList1"/>
    <dgm:cxn modelId="{CF6E0DA2-097A-4BBA-AA8D-323A0350A452}" type="presParOf" srcId="{C63A41A1-3B22-4E6F-9CAC-14E082730B7A}" destId="{5509FE88-9531-42F1-9667-C80303E1880B}" srcOrd="1" destOrd="0" presId="urn:microsoft.com/office/officeart/2005/8/layout/hList1"/>
    <dgm:cxn modelId="{FAC1F3AB-CD87-4D38-A67B-451D646EAAF2}" type="presParOf" srcId="{C5C709C1-43BA-4B2F-8FA8-1474172B075B}" destId="{DF6C21E9-841C-416C-B8C0-381A8427EE10}" srcOrd="5" destOrd="0" presId="urn:microsoft.com/office/officeart/2005/8/layout/hList1"/>
    <dgm:cxn modelId="{9C9C59E2-65D1-400E-BDAA-9EA5A90E62C0}" type="presParOf" srcId="{C5C709C1-43BA-4B2F-8FA8-1474172B075B}" destId="{9EDDDC49-0AEE-498B-B106-B7D1A22C86A5}" srcOrd="6" destOrd="0" presId="urn:microsoft.com/office/officeart/2005/8/layout/hList1"/>
    <dgm:cxn modelId="{1B919471-5797-4BFE-AE5C-9F8D76D87E2A}" type="presParOf" srcId="{9EDDDC49-0AEE-498B-B106-B7D1A22C86A5}" destId="{BD0C3421-A5FB-40B7-8CED-67167AAAA149}" srcOrd="0" destOrd="0" presId="urn:microsoft.com/office/officeart/2005/8/layout/hList1"/>
    <dgm:cxn modelId="{A11E1A93-8DC1-4BC8-9BFB-74D3F96FA513}" type="presParOf" srcId="{9EDDDC49-0AEE-498B-B106-B7D1A22C86A5}" destId="{CDF5A6D9-6202-453D-A8F5-A7F5E2C53E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DF74-2E10-44C4-957E-76D9EEE0A003}">
      <dsp:nvSpPr>
        <dsp:cNvPr id="0" name=""/>
        <dsp:cNvSpPr/>
      </dsp:nvSpPr>
      <dsp:spPr>
        <a:xfrm>
          <a:off x="1080119" y="778"/>
          <a:ext cx="1846907" cy="9790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Данные</a:t>
          </a:r>
          <a:endParaRPr lang="ru-RU" sz="1700" kern="1200" dirty="0"/>
        </a:p>
      </dsp:txBody>
      <dsp:txXfrm>
        <a:off x="1350592" y="144159"/>
        <a:ext cx="1305961" cy="692307"/>
      </dsp:txXfrm>
    </dsp:sp>
    <dsp:sp modelId="{D1AA40CB-F93C-4318-962A-78F6CF66CE64}">
      <dsp:nvSpPr>
        <dsp:cNvPr id="0" name=""/>
        <dsp:cNvSpPr/>
      </dsp:nvSpPr>
      <dsp:spPr>
        <a:xfrm>
          <a:off x="1719643" y="1059348"/>
          <a:ext cx="567860" cy="567860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94913" y="1276498"/>
        <a:ext cx="417320" cy="133560"/>
      </dsp:txXfrm>
    </dsp:sp>
    <dsp:sp modelId="{A09381DF-E885-482E-9F31-999A721D49A9}">
      <dsp:nvSpPr>
        <dsp:cNvPr id="0" name=""/>
        <dsp:cNvSpPr/>
      </dsp:nvSpPr>
      <dsp:spPr>
        <a:xfrm>
          <a:off x="1080119" y="1706709"/>
          <a:ext cx="1846907" cy="979069"/>
        </a:xfrm>
        <a:prstGeom prst="ellipse">
          <a:avLst/>
        </a:prstGeom>
        <a:gradFill rotWithShape="0">
          <a:gsLst>
            <a:gs pos="0">
              <a:schemeClr val="accent4">
                <a:hueOff val="951722"/>
                <a:satOff val="-4040"/>
                <a:lumOff val="23791"/>
                <a:alphaOff val="0"/>
                <a:tint val="50000"/>
                <a:satMod val="300000"/>
              </a:schemeClr>
            </a:gs>
            <a:gs pos="35000">
              <a:schemeClr val="accent4">
                <a:hueOff val="951722"/>
                <a:satOff val="-4040"/>
                <a:lumOff val="23791"/>
                <a:alphaOff val="0"/>
                <a:tint val="37000"/>
                <a:satMod val="300000"/>
              </a:schemeClr>
            </a:gs>
            <a:gs pos="100000">
              <a:schemeClr val="accent4">
                <a:hueOff val="951722"/>
                <a:satOff val="-4040"/>
                <a:lumOff val="237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Индикаторы</a:t>
          </a:r>
          <a:endParaRPr lang="ru-RU" sz="1700" kern="1200" dirty="0"/>
        </a:p>
      </dsp:txBody>
      <dsp:txXfrm>
        <a:off x="1350592" y="1850090"/>
        <a:ext cx="1305961" cy="692307"/>
      </dsp:txXfrm>
    </dsp:sp>
    <dsp:sp modelId="{FFC38BFB-839F-4A28-9338-9261A4519FFB}">
      <dsp:nvSpPr>
        <dsp:cNvPr id="0" name=""/>
        <dsp:cNvSpPr/>
      </dsp:nvSpPr>
      <dsp:spPr>
        <a:xfrm>
          <a:off x="1719643" y="2765279"/>
          <a:ext cx="567860" cy="567860"/>
        </a:xfrm>
        <a:prstGeom prst="mathPlus">
          <a:avLst/>
        </a:prstGeom>
        <a:gradFill rotWithShape="0">
          <a:gsLst>
            <a:gs pos="0">
              <a:schemeClr val="accent4">
                <a:hueOff val="1427582"/>
                <a:satOff val="-6060"/>
                <a:lumOff val="35686"/>
                <a:alphaOff val="0"/>
                <a:tint val="50000"/>
                <a:satMod val="300000"/>
              </a:schemeClr>
            </a:gs>
            <a:gs pos="35000">
              <a:schemeClr val="accent4">
                <a:hueOff val="1427582"/>
                <a:satOff val="-6060"/>
                <a:lumOff val="35686"/>
                <a:alphaOff val="0"/>
                <a:tint val="37000"/>
                <a:satMod val="300000"/>
              </a:schemeClr>
            </a:gs>
            <a:gs pos="100000">
              <a:schemeClr val="accent4">
                <a:hueOff val="1427582"/>
                <a:satOff val="-6060"/>
                <a:lumOff val="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94913" y="2982429"/>
        <a:ext cx="417320" cy="133560"/>
      </dsp:txXfrm>
    </dsp:sp>
    <dsp:sp modelId="{D231B677-EBC2-4B15-BD14-7AE130DD0A59}">
      <dsp:nvSpPr>
        <dsp:cNvPr id="0" name=""/>
        <dsp:cNvSpPr/>
      </dsp:nvSpPr>
      <dsp:spPr>
        <a:xfrm>
          <a:off x="1080119" y="3412640"/>
          <a:ext cx="1846907" cy="979069"/>
        </a:xfrm>
        <a:prstGeom prst="ellipse">
          <a:avLst/>
        </a:prstGeom>
        <a:gradFill rotWithShape="0">
          <a:gsLst>
            <a:gs pos="0">
              <a:schemeClr val="accent4">
                <a:hueOff val="1903443"/>
                <a:satOff val="-8080"/>
                <a:lumOff val="47582"/>
                <a:alphaOff val="0"/>
                <a:tint val="50000"/>
                <a:satMod val="300000"/>
              </a:schemeClr>
            </a:gs>
            <a:gs pos="35000">
              <a:schemeClr val="accent4">
                <a:hueOff val="1903443"/>
                <a:satOff val="-8080"/>
                <a:lumOff val="47582"/>
                <a:alphaOff val="0"/>
                <a:tint val="37000"/>
                <a:satMod val="300000"/>
              </a:schemeClr>
            </a:gs>
            <a:gs pos="100000">
              <a:schemeClr val="accent4">
                <a:hueOff val="1903443"/>
                <a:satOff val="-8080"/>
                <a:lumOff val="475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Методика</a:t>
          </a:r>
          <a:endParaRPr lang="ru-RU" sz="1700" kern="1200" dirty="0"/>
        </a:p>
      </dsp:txBody>
      <dsp:txXfrm>
        <a:off x="1350592" y="3556021"/>
        <a:ext cx="1305961" cy="692307"/>
      </dsp:txXfrm>
    </dsp:sp>
    <dsp:sp modelId="{206A4D8E-6B4E-4146-AB90-AE75D1B51DBF}">
      <dsp:nvSpPr>
        <dsp:cNvPr id="0" name=""/>
        <dsp:cNvSpPr/>
      </dsp:nvSpPr>
      <dsp:spPr>
        <a:xfrm>
          <a:off x="3073887" y="2014137"/>
          <a:ext cx="311344" cy="3642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855165"/>
                <a:satOff val="-12120"/>
                <a:lumOff val="71373"/>
                <a:alphaOff val="0"/>
                <a:tint val="50000"/>
                <a:satMod val="300000"/>
              </a:schemeClr>
            </a:gs>
            <a:gs pos="35000">
              <a:schemeClr val="accent4">
                <a:hueOff val="2855165"/>
                <a:satOff val="-12120"/>
                <a:lumOff val="71373"/>
                <a:alphaOff val="0"/>
                <a:tint val="37000"/>
                <a:satMod val="300000"/>
              </a:schemeClr>
            </a:gs>
            <a:gs pos="100000">
              <a:schemeClr val="accent4">
                <a:hueOff val="2855165"/>
                <a:satOff val="-12120"/>
                <a:lumOff val="7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73887" y="2086980"/>
        <a:ext cx="217941" cy="218527"/>
      </dsp:txXfrm>
    </dsp:sp>
    <dsp:sp modelId="{E2A1AF46-6DF1-4051-A65E-4BB61C34F550}">
      <dsp:nvSpPr>
        <dsp:cNvPr id="0" name=""/>
        <dsp:cNvSpPr/>
      </dsp:nvSpPr>
      <dsp:spPr>
        <a:xfrm>
          <a:off x="3514468" y="1217174"/>
          <a:ext cx="1958139" cy="1958139"/>
        </a:xfrm>
        <a:prstGeom prst="ellipse">
          <a:avLst/>
        </a:prstGeom>
        <a:gradFill rotWithShape="0">
          <a:gsLst>
            <a:gs pos="0">
              <a:schemeClr val="accent4">
                <a:hueOff val="2855165"/>
                <a:satOff val="-12120"/>
                <a:lumOff val="71373"/>
                <a:alphaOff val="0"/>
                <a:tint val="50000"/>
                <a:satMod val="300000"/>
              </a:schemeClr>
            </a:gs>
            <a:gs pos="35000">
              <a:schemeClr val="accent4">
                <a:hueOff val="2855165"/>
                <a:satOff val="-12120"/>
                <a:lumOff val="71373"/>
                <a:alphaOff val="0"/>
                <a:tint val="37000"/>
                <a:satMod val="300000"/>
              </a:schemeClr>
            </a:gs>
            <a:gs pos="100000">
              <a:schemeClr val="accent4">
                <a:hueOff val="2855165"/>
                <a:satOff val="-12120"/>
                <a:lumOff val="7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CFAR</a:t>
          </a:r>
          <a:endParaRPr lang="ru-RU" sz="3800" kern="1200" dirty="0"/>
        </a:p>
      </dsp:txBody>
      <dsp:txXfrm>
        <a:off x="3801231" y="1503937"/>
        <a:ext cx="1384613" cy="1384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B050-E996-4F38-BF22-0443B943C14D}">
      <dsp:nvSpPr>
        <dsp:cNvPr id="0" name=""/>
        <dsp:cNvSpPr/>
      </dsp:nvSpPr>
      <dsp:spPr>
        <a:xfrm>
          <a:off x="3130" y="705317"/>
          <a:ext cx="1882594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Кого оцениваем?</a:t>
          </a:r>
          <a:endParaRPr lang="ru-RU" sz="1600" kern="1200" dirty="0"/>
        </a:p>
      </dsp:txBody>
      <dsp:txXfrm>
        <a:off x="3130" y="705317"/>
        <a:ext cx="1882594" cy="460800"/>
      </dsp:txXfrm>
    </dsp:sp>
    <dsp:sp modelId="{4A5FDE44-94E4-49F9-A3F5-2A646634551D}">
      <dsp:nvSpPr>
        <dsp:cNvPr id="0" name=""/>
        <dsp:cNvSpPr/>
      </dsp:nvSpPr>
      <dsp:spPr>
        <a:xfrm>
          <a:off x="3130" y="1166118"/>
          <a:ext cx="1882594" cy="1152900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Покупатели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Поставщики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Банки</a:t>
          </a:r>
          <a:endParaRPr lang="ru-RU" sz="1600" kern="1200" dirty="0"/>
        </a:p>
      </dsp:txBody>
      <dsp:txXfrm>
        <a:off x="3130" y="1166118"/>
        <a:ext cx="1882594" cy="1152900"/>
      </dsp:txXfrm>
    </dsp:sp>
    <dsp:sp modelId="{E9C23157-C44C-4EB7-9D5B-CB32625C709B}">
      <dsp:nvSpPr>
        <dsp:cNvPr id="0" name=""/>
        <dsp:cNvSpPr/>
      </dsp:nvSpPr>
      <dsp:spPr>
        <a:xfrm>
          <a:off x="2149288" y="705317"/>
          <a:ext cx="1882594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оцениваем?</a:t>
          </a:r>
          <a:endParaRPr lang="ru-RU" sz="1600" kern="1200" dirty="0"/>
        </a:p>
      </dsp:txBody>
      <dsp:txXfrm>
        <a:off x="2149288" y="705317"/>
        <a:ext cx="1882594" cy="460800"/>
      </dsp:txXfrm>
    </dsp:sp>
    <dsp:sp modelId="{CF15583F-5EB1-43DD-B205-5217702ED3BD}">
      <dsp:nvSpPr>
        <dsp:cNvPr id="0" name=""/>
        <dsp:cNvSpPr/>
      </dsp:nvSpPr>
      <dsp:spPr>
        <a:xfrm>
          <a:off x="2149288" y="1166118"/>
          <a:ext cx="1882594" cy="1152900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Риск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Доходность</a:t>
          </a:r>
          <a:endParaRPr lang="ru-RU" sz="1600" kern="1200" dirty="0"/>
        </a:p>
      </dsp:txBody>
      <dsp:txXfrm>
        <a:off x="2149288" y="1166118"/>
        <a:ext cx="1882594" cy="1152900"/>
      </dsp:txXfrm>
    </dsp:sp>
    <dsp:sp modelId="{F0F9BB9D-2F90-457C-8648-6E51E4C4FEE7}">
      <dsp:nvSpPr>
        <dsp:cNvPr id="0" name=""/>
        <dsp:cNvSpPr/>
      </dsp:nvSpPr>
      <dsp:spPr>
        <a:xfrm>
          <a:off x="4295446" y="705317"/>
          <a:ext cx="1882594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Политика</a:t>
          </a:r>
          <a:endParaRPr lang="ru-RU" sz="1600" kern="1200" dirty="0"/>
        </a:p>
      </dsp:txBody>
      <dsp:txXfrm>
        <a:off x="4295446" y="705317"/>
        <a:ext cx="1882594" cy="460800"/>
      </dsp:txXfrm>
    </dsp:sp>
    <dsp:sp modelId="{5509FE88-9531-42F1-9667-C80303E1880B}">
      <dsp:nvSpPr>
        <dsp:cNvPr id="0" name=""/>
        <dsp:cNvSpPr/>
      </dsp:nvSpPr>
      <dsp:spPr>
        <a:xfrm>
          <a:off x="4295446" y="1166118"/>
          <a:ext cx="1882594" cy="1152900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Лимит задолженности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Условия сделок</a:t>
          </a:r>
          <a:endParaRPr lang="ru-RU" sz="1600" kern="1200" dirty="0"/>
        </a:p>
      </dsp:txBody>
      <dsp:txXfrm>
        <a:off x="4295446" y="1166118"/>
        <a:ext cx="1882594" cy="1152900"/>
      </dsp:txXfrm>
    </dsp:sp>
    <dsp:sp modelId="{BD0C3421-A5FB-40B7-8CED-67167AAAA149}">
      <dsp:nvSpPr>
        <dsp:cNvPr id="0" name=""/>
        <dsp:cNvSpPr/>
      </dsp:nvSpPr>
      <dsp:spPr>
        <a:xfrm>
          <a:off x="6441603" y="705317"/>
          <a:ext cx="1882594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</a:t>
          </a:r>
          <a:endParaRPr lang="ru-RU" sz="1600" kern="1200" dirty="0"/>
        </a:p>
      </dsp:txBody>
      <dsp:txXfrm>
        <a:off x="6441603" y="705317"/>
        <a:ext cx="1882594" cy="460800"/>
      </dsp:txXfrm>
    </dsp:sp>
    <dsp:sp modelId="{CDF5A6D9-6202-453D-A8F5-A7F5E2C53E05}">
      <dsp:nvSpPr>
        <dsp:cNvPr id="0" name=""/>
        <dsp:cNvSpPr/>
      </dsp:nvSpPr>
      <dsp:spPr>
        <a:xfrm>
          <a:off x="6441603" y="1166118"/>
          <a:ext cx="1882594" cy="1152900"/>
        </a:xfrm>
        <a:prstGeom prst="rect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договорах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заявках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платежном календаре</a:t>
          </a:r>
          <a:endParaRPr lang="ru-RU" sz="1600" kern="1200" dirty="0"/>
        </a:p>
      </dsp:txBody>
      <dsp:txXfrm>
        <a:off x="6441603" y="1166118"/>
        <a:ext cx="1882594" cy="1152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30FE7B5-EEFF-4CE5-8491-3D15F3366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81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884378-2C47-4059-B23A-08B98354E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1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AC8C82-B5CF-4459-BE62-4AFDAE57EE8F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AE807B4-16FC-47CD-89F6-0A59D876E083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 sz="13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D5A137A-F601-4073-860F-09C24864FA23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0654A90-D61F-4982-984D-C18D9EB9E5A1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z="13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999AAA4-8E57-4CB7-82DC-5960A8907922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z="13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Валютный своп используется для покрытия рисков значительного непрогнозируемого изменения курса валюты. Пользователь определяет условия (дата валютирования и дату окончания свопа) совершения конверсионных операций по заранее зафиксированным значениям, по которым стороны пришли к соглашению. В систем реализован чистый своп т.е. когда сделка заключается с одним контрагентом или банком.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9D01ED9-9AA6-4892-9E36-F30918C4E430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z="13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Система располагает инструментом по оценке процентного риска в случае значительного изменения процентной  ставке (например, при заданных плавающих расчетов процентов по сделке). Пользователь задает интервал изменения процентной ставки, система выдает расчет условий расчета по договору с заданным интервалом изменения процентной ставки.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C3E411-B596-4122-9652-729E1CF958A1}" type="slidenum">
              <a:rPr lang="ru-RU" altLang="ru-RU" sz="1200" smtClean="0">
                <a:latin typeface="Times New Roman" pitchFamily="18" charset="0"/>
              </a:rPr>
              <a:pPr/>
              <a:t>11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CD85B50-874E-412C-BEBB-E331ECB78199}" type="slidenum">
              <a:rPr lang="ru-RU" altLang="ru-RU" sz="13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z="13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 работе с дебиторской задолженностью организация может придерживаться нескольких стратегий: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Терпеливо ждать погашения задолженности, вести переговоры с клиентом по погашению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Взыскать, в том числе принудительно (судебный иск). Для инициации процедуры необходимо передать информацию в претензионно-исковую службу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Продать задолженность, использовать инструмент «факторинг».</a:t>
            </a:r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97D61C-67A0-48EC-88B8-EDA4465A2E9C}" type="slidenum">
              <a:rPr lang="ru-RU" altLang="ru-RU" sz="1200" smtClean="0">
                <a:latin typeface="Times New Roman" pitchFamily="18" charset="0"/>
              </a:rPr>
              <a:pPr/>
              <a:t>17</a:t>
            </a:fld>
            <a:endParaRPr lang="ru-RU" alt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268E06-033E-4BDD-8AB9-BB1015A11EFE}" type="slidenum">
              <a:rPr lang="ru-RU" altLang="ru-RU" sz="1200" smtClean="0">
                <a:latin typeface="Times New Roman" pitchFamily="18" charset="0"/>
              </a:rPr>
              <a:pPr/>
              <a:t>18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Для обеспечения торговых сделок применяют договора залогов и обеспечения. В качестве обеспечения может выступать банковская гарантия, денежные средства, аккредитивы. </a:t>
            </a:r>
          </a:p>
          <a:p>
            <a:pPr eaLnBrk="1" hangingPunct="1"/>
            <a:r>
              <a:rPr lang="ru-RU" altLang="ru-RU" smtClean="0"/>
              <a:t>Данные об обеспечении регистрируются в карточке договора на вкладке «Обеспечение и страхование».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По данной стратегии Организация ждет возврата долга. Мы можем предложить использовать напоминания о приближении срока оплаты по договору ответственному менеджеру. </a:t>
            </a:r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FCD368-12C6-44DE-8F43-6BA0ED994CBF}" type="slidenum">
              <a:rPr lang="ru-RU" altLang="ru-RU" sz="1200" smtClean="0">
                <a:latin typeface="Times New Roman" pitchFamily="18" charset="0"/>
              </a:rPr>
              <a:pPr/>
              <a:t>19</a:t>
            </a:fld>
            <a:endParaRPr lang="ru-RU" alt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900" b="1">
                <a:solidFill>
                  <a:schemeClr val="bg1"/>
                </a:solidFill>
              </a:rPr>
              <a:t>1С:УПРАВЛЕНИЕ</a:t>
            </a:r>
          </a:p>
          <a:p>
            <a:pPr>
              <a:lnSpc>
                <a:spcPct val="85000"/>
              </a:lnSpc>
            </a:pPr>
            <a:r>
              <a:rPr lang="ru-RU" sz="1900" b="1">
                <a:solidFill>
                  <a:schemeClr val="bg1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4394-272D-4D0A-B6D1-B6AF77EA1D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C6D7-D97E-4512-B512-1D59B27016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80DF-E7EB-468C-AC9F-9E7E676490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AC9D-F9F4-47D5-A137-9981306FE4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829D-09AF-4237-A6A5-48D0BA94C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148-D6AD-41F6-B5AD-587A34F533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B2D5-81E4-48AC-9D8C-AD56300417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CD3C-C8B6-4C18-9B8D-5B0EA5C3D0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EF3F-C86B-4AC8-BB1D-7B81D88C64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E03-AD78-421B-89BB-C1EA6EDC63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DE7A-06FE-4E10-BDD0-902A686352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DA6C2-D610-45DB-B89B-07C95BE3D2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38011-4C82-4789-8E65-ACDEDCFB49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2B04F67D-EB7B-4E93-89D2-33A153B618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960192" y="1385888"/>
            <a:ext cx="486028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800" b="1" dirty="0" smtClean="0">
                <a:solidFill>
                  <a:schemeClr val="bg1"/>
                </a:solidFill>
              </a:rPr>
              <a:t>УПРАВЛЕНИЕ</a:t>
            </a:r>
            <a:endParaRPr lang="ru-RU" sz="3800" b="1" dirty="0">
              <a:solidFill>
                <a:schemeClr val="bg1"/>
              </a:solidFill>
            </a:endParaRPr>
          </a:p>
          <a:p>
            <a:pPr algn="r"/>
            <a:r>
              <a:rPr lang="ru-RU" sz="3800" b="1" dirty="0" smtClean="0">
                <a:solidFill>
                  <a:schemeClr val="bg1"/>
                </a:solidFill>
              </a:rPr>
              <a:t>ОБОРОТНЫМ КАПИТАЛОМ</a:t>
            </a:r>
          </a:p>
          <a:p>
            <a:pPr algn="r"/>
            <a:r>
              <a:rPr lang="ru-RU" sz="3800" b="1" dirty="0" smtClean="0">
                <a:solidFill>
                  <a:schemeClr val="bg1"/>
                </a:solidFill>
              </a:rPr>
              <a:t>И ФИНАНСОВЫМИ</a:t>
            </a:r>
            <a:r>
              <a:rPr lang="ru-RU" sz="3800" b="1" dirty="0">
                <a:solidFill>
                  <a:schemeClr val="bg1"/>
                </a:solidFill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</a:rPr>
              <a:t>РИСКАМИ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1558925" y="161925"/>
            <a:ext cx="6696075" cy="1081088"/>
          </a:xfrm>
        </p:spPr>
        <p:txBody>
          <a:bodyPr/>
          <a:lstStyle/>
          <a:p>
            <a:pPr>
              <a:defRPr/>
            </a:pPr>
            <a:r>
              <a:rPr lang="ru-RU" dirty="0"/>
              <a:t>Управление </a:t>
            </a:r>
            <a:r>
              <a:rPr lang="ru-RU" dirty="0" smtClean="0"/>
              <a:t>процентными рисками: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Сбор и оценка риска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95288" y="1508125"/>
            <a:ext cx="8937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latin typeface="+mj-lt"/>
              </a:rPr>
              <a:t>Процентный риск — риск возникновения финансовых потерь из-за неблагоприятных изменений процентных ставок.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6525" y="2420938"/>
            <a:ext cx="8855075" cy="2974975"/>
          </a:xfr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cap="flat" cmpd="sng" algn="ctr">
                <a:solidFill>
                  <a:srgbClr val="CC33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6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Spevak_D\Downloads\white-male-206486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11EE68-5E1B-465D-A40A-8921D069508B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000" smtClean="0"/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Кредитный риск</a:t>
            </a:r>
          </a:p>
        </p:txBody>
      </p:sp>
      <p:sp>
        <p:nvSpPr>
          <p:cNvPr id="21509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5256212"/>
          </a:xfrm>
        </p:spPr>
        <p:txBody>
          <a:bodyPr/>
          <a:lstStyle/>
          <a:p>
            <a:r>
              <a:rPr lang="ru-RU" altLang="ru-RU" b="1" dirty="0" smtClean="0"/>
              <a:t>Покупатель</a:t>
            </a:r>
            <a:r>
              <a:rPr lang="ru-RU" altLang="ru-RU" dirty="0" smtClean="0"/>
              <a:t> может не заплатить</a:t>
            </a:r>
          </a:p>
          <a:p>
            <a:r>
              <a:rPr lang="ru-RU" altLang="ru-RU" b="1" dirty="0" smtClean="0"/>
              <a:t>Поставщик</a:t>
            </a:r>
            <a:r>
              <a:rPr lang="ru-RU" altLang="ru-RU" dirty="0" smtClean="0"/>
              <a:t> может не отправить товар </a:t>
            </a:r>
            <a:br>
              <a:rPr lang="ru-RU" altLang="ru-RU" dirty="0" smtClean="0"/>
            </a:br>
            <a:r>
              <a:rPr lang="ru-RU" altLang="ru-RU" dirty="0" smtClean="0"/>
              <a:t>или поставить товар ненадлежащего качества</a:t>
            </a:r>
          </a:p>
          <a:p>
            <a:r>
              <a:rPr lang="ru-RU" altLang="ru-RU" dirty="0" smtClean="0"/>
              <a:t>У </a:t>
            </a:r>
            <a:r>
              <a:rPr lang="ru-RU" altLang="ru-RU" b="1" dirty="0" smtClean="0"/>
              <a:t>банка</a:t>
            </a:r>
            <a:r>
              <a:rPr lang="ru-RU" altLang="ru-RU" dirty="0" smtClean="0"/>
              <a:t> могут отозвать лицензию</a:t>
            </a:r>
          </a:p>
        </p:txBody>
      </p:sp>
    </p:spTree>
    <p:extLst>
      <p:ext uri="{BB962C8B-B14F-4D97-AF65-F5344CB8AC3E}">
        <p14:creationId xmlns:p14="http://schemas.microsoft.com/office/powerpoint/2010/main" val="3018098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выбора поставщика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352"/>
            <a:ext cx="766762" cy="260350"/>
          </a:xfrm>
        </p:spPr>
        <p:txBody>
          <a:bodyPr/>
          <a:lstStyle/>
          <a:p>
            <a:pPr>
              <a:defRPr/>
            </a:pPr>
            <a:fld id="{9D66F148-D6AD-41F6-B5AD-587A34F53326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graphicFrame>
        <p:nvGraphicFramePr>
          <p:cNvPr id="8" name="Диаграмма_Небаланс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934845"/>
              </p:ext>
            </p:extLst>
          </p:nvPr>
        </p:nvGraphicFramePr>
        <p:xfrm>
          <a:off x="2376264" y="1351364"/>
          <a:ext cx="6660232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_Поровну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21537"/>
              </p:ext>
            </p:extLst>
          </p:nvPr>
        </p:nvGraphicFramePr>
        <p:xfrm>
          <a:off x="2354658" y="1340768"/>
          <a:ext cx="6681837" cy="500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eform 112"/>
          <p:cNvSpPr>
            <a:spLocks noChangeAspect="1" noEditPoints="1"/>
          </p:cNvSpPr>
          <p:nvPr/>
        </p:nvSpPr>
        <p:spPr bwMode="auto">
          <a:xfrm>
            <a:off x="1214388" y="4653136"/>
            <a:ext cx="815082" cy="1016397"/>
          </a:xfrm>
          <a:custGeom>
            <a:avLst/>
            <a:gdLst>
              <a:gd name="T0" fmla="*/ 2147483647 w 3822"/>
              <a:gd name="T1" fmla="*/ 2147483647 h 4763"/>
              <a:gd name="T2" fmla="*/ 2147483647 w 3822"/>
              <a:gd name="T3" fmla="*/ 2147483647 h 4763"/>
              <a:gd name="T4" fmla="*/ 2147483647 w 3822"/>
              <a:gd name="T5" fmla="*/ 2147483647 h 4763"/>
              <a:gd name="T6" fmla="*/ 2147483647 w 3822"/>
              <a:gd name="T7" fmla="*/ 2147483647 h 4763"/>
              <a:gd name="T8" fmla="*/ 2147483647 w 3822"/>
              <a:gd name="T9" fmla="*/ 2147483647 h 4763"/>
              <a:gd name="T10" fmla="*/ 2147483647 w 3822"/>
              <a:gd name="T11" fmla="*/ 2147483647 h 4763"/>
              <a:gd name="T12" fmla="*/ 2147483647 w 3822"/>
              <a:gd name="T13" fmla="*/ 2147483647 h 4763"/>
              <a:gd name="T14" fmla="*/ 2147483647 w 3822"/>
              <a:gd name="T15" fmla="*/ 2147483647 h 4763"/>
              <a:gd name="T16" fmla="*/ 2147483647 w 3822"/>
              <a:gd name="T17" fmla="*/ 2147483647 h 4763"/>
              <a:gd name="T18" fmla="*/ 2147483647 w 3822"/>
              <a:gd name="T19" fmla="*/ 0 h 4763"/>
              <a:gd name="T20" fmla="*/ 2147483647 w 3822"/>
              <a:gd name="T21" fmla="*/ 2147483647 h 4763"/>
              <a:gd name="T22" fmla="*/ 2147483647 w 3822"/>
              <a:gd name="T23" fmla="*/ 2147483647 h 4763"/>
              <a:gd name="T24" fmla="*/ 2147483647 w 3822"/>
              <a:gd name="T25" fmla="*/ 2147483647 h 4763"/>
              <a:gd name="T26" fmla="*/ 2147483647 w 3822"/>
              <a:gd name="T27" fmla="*/ 2147483647 h 4763"/>
              <a:gd name="T28" fmla="*/ 2147483647 w 3822"/>
              <a:gd name="T29" fmla="*/ 2147483647 h 4763"/>
              <a:gd name="T30" fmla="*/ 2147483647 w 3822"/>
              <a:gd name="T31" fmla="*/ 2147483647 h 4763"/>
              <a:gd name="T32" fmla="*/ 2147483647 w 3822"/>
              <a:gd name="T33" fmla="*/ 2147483647 h 4763"/>
              <a:gd name="T34" fmla="*/ 2147483647 w 3822"/>
              <a:gd name="T35" fmla="*/ 2147483647 h 4763"/>
              <a:gd name="T36" fmla="*/ 2147483647 w 3822"/>
              <a:gd name="T37" fmla="*/ 2147483647 h 4763"/>
              <a:gd name="T38" fmla="*/ 2147483647 w 3822"/>
              <a:gd name="T39" fmla="*/ 2147483647 h 4763"/>
              <a:gd name="T40" fmla="*/ 2147483647 w 3822"/>
              <a:gd name="T41" fmla="*/ 2147483647 h 4763"/>
              <a:gd name="T42" fmla="*/ 2147483647 w 3822"/>
              <a:gd name="T43" fmla="*/ 2147483647 h 4763"/>
              <a:gd name="T44" fmla="*/ 2147483647 w 3822"/>
              <a:gd name="T45" fmla="*/ 2147483647 h 4763"/>
              <a:gd name="T46" fmla="*/ 2147483647 w 3822"/>
              <a:gd name="T47" fmla="*/ 2147483647 h 4763"/>
              <a:gd name="T48" fmla="*/ 2147483647 w 3822"/>
              <a:gd name="T49" fmla="*/ 2147483647 h 4763"/>
              <a:gd name="T50" fmla="*/ 2147483647 w 3822"/>
              <a:gd name="T51" fmla="*/ 2147483647 h 4763"/>
              <a:gd name="T52" fmla="*/ 2147483647 w 3822"/>
              <a:gd name="T53" fmla="*/ 2147483647 h 4763"/>
              <a:gd name="T54" fmla="*/ 2147483647 w 3822"/>
              <a:gd name="T55" fmla="*/ 2147483647 h 4763"/>
              <a:gd name="T56" fmla="*/ 2147483647 w 3822"/>
              <a:gd name="T57" fmla="*/ 2147483647 h 4763"/>
              <a:gd name="T58" fmla="*/ 2147483647 w 3822"/>
              <a:gd name="T59" fmla="*/ 2147483647 h 4763"/>
              <a:gd name="T60" fmla="*/ 2147483647 w 3822"/>
              <a:gd name="T61" fmla="*/ 2147483647 h 4763"/>
              <a:gd name="T62" fmla="*/ 2147483647 w 3822"/>
              <a:gd name="T63" fmla="*/ 2147483647 h 4763"/>
              <a:gd name="T64" fmla="*/ 2147483647 w 3822"/>
              <a:gd name="T65" fmla="*/ 2147483647 h 4763"/>
              <a:gd name="T66" fmla="*/ 2147483647 w 3822"/>
              <a:gd name="T67" fmla="*/ 2147483647 h 4763"/>
              <a:gd name="T68" fmla="*/ 2147483647 w 3822"/>
              <a:gd name="T69" fmla="*/ 2147483647 h 4763"/>
              <a:gd name="T70" fmla="*/ 2147483647 w 3822"/>
              <a:gd name="T71" fmla="*/ 2147483647 h 4763"/>
              <a:gd name="T72" fmla="*/ 2147483647 w 3822"/>
              <a:gd name="T73" fmla="*/ 2147483647 h 4763"/>
              <a:gd name="T74" fmla="*/ 2147483647 w 3822"/>
              <a:gd name="T75" fmla="*/ 2147483647 h 4763"/>
              <a:gd name="T76" fmla="*/ 2147483647 w 3822"/>
              <a:gd name="T77" fmla="*/ 2147483647 h 4763"/>
              <a:gd name="T78" fmla="*/ 2147483647 w 3822"/>
              <a:gd name="T79" fmla="*/ 2147483647 h 4763"/>
              <a:gd name="T80" fmla="*/ 2147483647 w 3822"/>
              <a:gd name="T81" fmla="*/ 2147483647 h 4763"/>
              <a:gd name="T82" fmla="*/ 2147483647 w 3822"/>
              <a:gd name="T83" fmla="*/ 2147483647 h 4763"/>
              <a:gd name="T84" fmla="*/ 2147483647 w 3822"/>
              <a:gd name="T85" fmla="*/ 2147483647 h 4763"/>
              <a:gd name="T86" fmla="*/ 2147483647 w 3822"/>
              <a:gd name="T87" fmla="*/ 2147483647 h 4763"/>
              <a:gd name="T88" fmla="*/ 2147483647 w 3822"/>
              <a:gd name="T89" fmla="*/ 2147483647 h 4763"/>
              <a:gd name="T90" fmla="*/ 2147483647 w 3822"/>
              <a:gd name="T91" fmla="*/ 2147483647 h 4763"/>
              <a:gd name="T92" fmla="*/ 2147483647 w 3822"/>
              <a:gd name="T93" fmla="*/ 2147483647 h 4763"/>
              <a:gd name="T94" fmla="*/ 2147483647 w 3822"/>
              <a:gd name="T95" fmla="*/ 2147483647 h 4763"/>
              <a:gd name="T96" fmla="*/ 2147483647 w 3822"/>
              <a:gd name="T97" fmla="*/ 2147483647 h 4763"/>
              <a:gd name="T98" fmla="*/ 2147483647 w 3822"/>
              <a:gd name="T99" fmla="*/ 2147483647 h 4763"/>
              <a:gd name="T100" fmla="*/ 2147483647 w 3822"/>
              <a:gd name="T101" fmla="*/ 2147483647 h 4763"/>
              <a:gd name="T102" fmla="*/ 2147483647 w 3822"/>
              <a:gd name="T103" fmla="*/ 2147483647 h 4763"/>
              <a:gd name="T104" fmla="*/ 2147483647 w 3822"/>
              <a:gd name="T105" fmla="*/ 2147483647 h 4763"/>
              <a:gd name="T106" fmla="*/ 2147483647 w 3822"/>
              <a:gd name="T107" fmla="*/ 2147483647 h 4763"/>
              <a:gd name="T108" fmla="*/ 2147483647 w 3822"/>
              <a:gd name="T109" fmla="*/ 2147483647 h 4763"/>
              <a:gd name="T110" fmla="*/ 2147483647 w 3822"/>
              <a:gd name="T111" fmla="*/ 2147483647 h 4763"/>
              <a:gd name="T112" fmla="*/ 2147483647 w 3822"/>
              <a:gd name="T113" fmla="*/ 2147483647 h 4763"/>
              <a:gd name="T114" fmla="*/ 2147483647 w 3822"/>
              <a:gd name="T115" fmla="*/ 2147483647 h 4763"/>
              <a:gd name="T116" fmla="*/ 2147483647 w 3822"/>
              <a:gd name="T117" fmla="*/ 2147483647 h 4763"/>
              <a:gd name="T118" fmla="*/ 2147483647 w 3822"/>
              <a:gd name="T119" fmla="*/ 2147483647 h 4763"/>
              <a:gd name="T120" fmla="*/ 2147483647 w 3822"/>
              <a:gd name="T121" fmla="*/ 2147483647 h 4763"/>
              <a:gd name="T122" fmla="*/ 2147483647 w 3822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22"/>
              <a:gd name="T187" fmla="*/ 0 h 4763"/>
              <a:gd name="T188" fmla="*/ 3822 w 3822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22" h="4763">
                <a:moveTo>
                  <a:pt x="2629" y="1997"/>
                </a:moveTo>
                <a:lnTo>
                  <a:pt x="2063" y="1997"/>
                </a:lnTo>
                <a:lnTo>
                  <a:pt x="2063" y="1594"/>
                </a:lnTo>
                <a:lnTo>
                  <a:pt x="2446" y="1594"/>
                </a:lnTo>
                <a:lnTo>
                  <a:pt x="2672" y="1206"/>
                </a:lnTo>
                <a:lnTo>
                  <a:pt x="2649" y="1608"/>
                </a:lnTo>
                <a:lnTo>
                  <a:pt x="2638" y="1803"/>
                </a:lnTo>
                <a:lnTo>
                  <a:pt x="2629" y="1997"/>
                </a:lnTo>
                <a:close/>
                <a:moveTo>
                  <a:pt x="2158" y="1875"/>
                </a:moveTo>
                <a:lnTo>
                  <a:pt x="2158" y="1875"/>
                </a:lnTo>
                <a:lnTo>
                  <a:pt x="2159" y="1867"/>
                </a:lnTo>
                <a:lnTo>
                  <a:pt x="2160" y="1859"/>
                </a:lnTo>
                <a:lnTo>
                  <a:pt x="2164" y="1852"/>
                </a:lnTo>
                <a:lnTo>
                  <a:pt x="2170" y="1847"/>
                </a:lnTo>
                <a:lnTo>
                  <a:pt x="2175" y="1842"/>
                </a:lnTo>
                <a:lnTo>
                  <a:pt x="2182" y="1838"/>
                </a:lnTo>
                <a:lnTo>
                  <a:pt x="2190" y="1835"/>
                </a:lnTo>
                <a:lnTo>
                  <a:pt x="2198" y="1835"/>
                </a:lnTo>
                <a:lnTo>
                  <a:pt x="2206" y="1835"/>
                </a:lnTo>
                <a:lnTo>
                  <a:pt x="2214" y="1838"/>
                </a:lnTo>
                <a:lnTo>
                  <a:pt x="2221" y="1842"/>
                </a:lnTo>
                <a:lnTo>
                  <a:pt x="2226" y="1847"/>
                </a:lnTo>
                <a:lnTo>
                  <a:pt x="2231" y="1852"/>
                </a:lnTo>
                <a:lnTo>
                  <a:pt x="2235" y="1859"/>
                </a:lnTo>
                <a:lnTo>
                  <a:pt x="2237" y="1867"/>
                </a:lnTo>
                <a:lnTo>
                  <a:pt x="2238" y="1875"/>
                </a:lnTo>
                <a:lnTo>
                  <a:pt x="2237" y="1883"/>
                </a:lnTo>
                <a:lnTo>
                  <a:pt x="2235" y="1891"/>
                </a:lnTo>
                <a:lnTo>
                  <a:pt x="2231" y="1898"/>
                </a:lnTo>
                <a:lnTo>
                  <a:pt x="2226" y="1903"/>
                </a:lnTo>
                <a:lnTo>
                  <a:pt x="2221" y="1909"/>
                </a:lnTo>
                <a:lnTo>
                  <a:pt x="2214" y="1911"/>
                </a:lnTo>
                <a:lnTo>
                  <a:pt x="2206" y="1914"/>
                </a:lnTo>
                <a:lnTo>
                  <a:pt x="2198" y="1915"/>
                </a:lnTo>
                <a:lnTo>
                  <a:pt x="2190" y="1914"/>
                </a:lnTo>
                <a:lnTo>
                  <a:pt x="2182" y="1911"/>
                </a:lnTo>
                <a:lnTo>
                  <a:pt x="2175" y="1909"/>
                </a:lnTo>
                <a:lnTo>
                  <a:pt x="2170" y="1903"/>
                </a:lnTo>
                <a:lnTo>
                  <a:pt x="2164" y="1898"/>
                </a:lnTo>
                <a:lnTo>
                  <a:pt x="2160" y="1891"/>
                </a:lnTo>
                <a:lnTo>
                  <a:pt x="2159" y="1883"/>
                </a:lnTo>
                <a:lnTo>
                  <a:pt x="2158" y="1875"/>
                </a:lnTo>
                <a:close/>
                <a:moveTo>
                  <a:pt x="2452" y="3624"/>
                </a:moveTo>
                <a:lnTo>
                  <a:pt x="2452" y="2674"/>
                </a:lnTo>
                <a:lnTo>
                  <a:pt x="2618" y="2674"/>
                </a:lnTo>
                <a:lnTo>
                  <a:pt x="2676" y="3624"/>
                </a:lnTo>
                <a:lnTo>
                  <a:pt x="2452" y="3624"/>
                </a:lnTo>
                <a:close/>
                <a:moveTo>
                  <a:pt x="2816" y="4763"/>
                </a:moveTo>
                <a:lnTo>
                  <a:pt x="2679" y="2666"/>
                </a:lnTo>
                <a:lnTo>
                  <a:pt x="2734" y="1228"/>
                </a:lnTo>
                <a:lnTo>
                  <a:pt x="2737" y="1194"/>
                </a:lnTo>
                <a:lnTo>
                  <a:pt x="2741" y="1158"/>
                </a:lnTo>
                <a:lnTo>
                  <a:pt x="2745" y="1139"/>
                </a:lnTo>
                <a:lnTo>
                  <a:pt x="2749" y="1120"/>
                </a:lnTo>
                <a:lnTo>
                  <a:pt x="2754" y="1100"/>
                </a:lnTo>
                <a:lnTo>
                  <a:pt x="2761" y="1081"/>
                </a:lnTo>
                <a:lnTo>
                  <a:pt x="2769" y="1061"/>
                </a:lnTo>
                <a:lnTo>
                  <a:pt x="2780" y="1042"/>
                </a:lnTo>
                <a:lnTo>
                  <a:pt x="2790" y="1024"/>
                </a:lnTo>
                <a:lnTo>
                  <a:pt x="2804" y="1005"/>
                </a:lnTo>
                <a:lnTo>
                  <a:pt x="2818" y="987"/>
                </a:lnTo>
                <a:lnTo>
                  <a:pt x="2836" y="971"/>
                </a:lnTo>
                <a:lnTo>
                  <a:pt x="2855" y="955"/>
                </a:lnTo>
                <a:lnTo>
                  <a:pt x="2876" y="940"/>
                </a:lnTo>
                <a:lnTo>
                  <a:pt x="3063" y="825"/>
                </a:lnTo>
                <a:lnTo>
                  <a:pt x="3076" y="817"/>
                </a:lnTo>
                <a:lnTo>
                  <a:pt x="3088" y="810"/>
                </a:lnTo>
                <a:lnTo>
                  <a:pt x="3102" y="805"/>
                </a:lnTo>
                <a:lnTo>
                  <a:pt x="3114" y="799"/>
                </a:lnTo>
                <a:lnTo>
                  <a:pt x="3126" y="797"/>
                </a:lnTo>
                <a:lnTo>
                  <a:pt x="3138" y="794"/>
                </a:lnTo>
                <a:lnTo>
                  <a:pt x="3149" y="791"/>
                </a:lnTo>
                <a:lnTo>
                  <a:pt x="3161" y="790"/>
                </a:lnTo>
                <a:lnTo>
                  <a:pt x="3172" y="790"/>
                </a:lnTo>
                <a:lnTo>
                  <a:pt x="3183" y="791"/>
                </a:lnTo>
                <a:lnTo>
                  <a:pt x="3193" y="792"/>
                </a:lnTo>
                <a:lnTo>
                  <a:pt x="3203" y="795"/>
                </a:lnTo>
                <a:lnTo>
                  <a:pt x="3212" y="798"/>
                </a:lnTo>
                <a:lnTo>
                  <a:pt x="3221" y="802"/>
                </a:lnTo>
                <a:lnTo>
                  <a:pt x="3239" y="811"/>
                </a:lnTo>
                <a:lnTo>
                  <a:pt x="3254" y="823"/>
                </a:lnTo>
                <a:lnTo>
                  <a:pt x="3269" y="837"/>
                </a:lnTo>
                <a:lnTo>
                  <a:pt x="3281" y="854"/>
                </a:lnTo>
                <a:lnTo>
                  <a:pt x="3290" y="873"/>
                </a:lnTo>
                <a:lnTo>
                  <a:pt x="3298" y="893"/>
                </a:lnTo>
                <a:lnTo>
                  <a:pt x="3303" y="915"/>
                </a:lnTo>
                <a:lnTo>
                  <a:pt x="3307" y="938"/>
                </a:lnTo>
                <a:lnTo>
                  <a:pt x="3307" y="962"/>
                </a:lnTo>
                <a:lnTo>
                  <a:pt x="3294" y="2497"/>
                </a:lnTo>
                <a:lnTo>
                  <a:pt x="2957" y="2497"/>
                </a:lnTo>
                <a:lnTo>
                  <a:pt x="2957" y="2696"/>
                </a:lnTo>
                <a:lnTo>
                  <a:pt x="3011" y="2696"/>
                </a:lnTo>
                <a:lnTo>
                  <a:pt x="3011" y="2551"/>
                </a:lnTo>
                <a:lnTo>
                  <a:pt x="3294" y="2551"/>
                </a:lnTo>
                <a:lnTo>
                  <a:pt x="3293" y="2674"/>
                </a:lnTo>
                <a:lnTo>
                  <a:pt x="3822" y="2674"/>
                </a:lnTo>
                <a:lnTo>
                  <a:pt x="3822" y="3624"/>
                </a:lnTo>
                <a:lnTo>
                  <a:pt x="3285" y="3624"/>
                </a:lnTo>
                <a:lnTo>
                  <a:pt x="3274" y="4763"/>
                </a:lnTo>
                <a:lnTo>
                  <a:pt x="2816" y="4763"/>
                </a:lnTo>
                <a:close/>
                <a:moveTo>
                  <a:pt x="2992" y="0"/>
                </a:moveTo>
                <a:lnTo>
                  <a:pt x="2992" y="0"/>
                </a:lnTo>
                <a:lnTo>
                  <a:pt x="3012" y="1"/>
                </a:lnTo>
                <a:lnTo>
                  <a:pt x="3031" y="3"/>
                </a:lnTo>
                <a:lnTo>
                  <a:pt x="3050" y="7"/>
                </a:lnTo>
                <a:lnTo>
                  <a:pt x="3068" y="11"/>
                </a:lnTo>
                <a:lnTo>
                  <a:pt x="3094" y="19"/>
                </a:lnTo>
                <a:lnTo>
                  <a:pt x="3118" y="30"/>
                </a:lnTo>
                <a:lnTo>
                  <a:pt x="3142" y="42"/>
                </a:lnTo>
                <a:lnTo>
                  <a:pt x="3164" y="56"/>
                </a:lnTo>
                <a:lnTo>
                  <a:pt x="3185" y="73"/>
                </a:lnTo>
                <a:lnTo>
                  <a:pt x="3204" y="91"/>
                </a:lnTo>
                <a:lnTo>
                  <a:pt x="3221" y="110"/>
                </a:lnTo>
                <a:lnTo>
                  <a:pt x="3239" y="132"/>
                </a:lnTo>
                <a:lnTo>
                  <a:pt x="3254" y="154"/>
                </a:lnTo>
                <a:lnTo>
                  <a:pt x="3266" y="179"/>
                </a:lnTo>
                <a:lnTo>
                  <a:pt x="3278" y="203"/>
                </a:lnTo>
                <a:lnTo>
                  <a:pt x="3287" y="230"/>
                </a:lnTo>
                <a:lnTo>
                  <a:pt x="3294" y="257"/>
                </a:lnTo>
                <a:lnTo>
                  <a:pt x="3299" y="283"/>
                </a:lnTo>
                <a:lnTo>
                  <a:pt x="3303" y="312"/>
                </a:lnTo>
                <a:lnTo>
                  <a:pt x="3305" y="341"/>
                </a:lnTo>
                <a:lnTo>
                  <a:pt x="3305" y="398"/>
                </a:lnTo>
                <a:lnTo>
                  <a:pt x="3305" y="428"/>
                </a:lnTo>
                <a:lnTo>
                  <a:pt x="3303" y="445"/>
                </a:lnTo>
                <a:lnTo>
                  <a:pt x="3299" y="459"/>
                </a:lnTo>
                <a:lnTo>
                  <a:pt x="3294" y="473"/>
                </a:lnTo>
                <a:lnTo>
                  <a:pt x="3285" y="486"/>
                </a:lnTo>
                <a:lnTo>
                  <a:pt x="3275" y="498"/>
                </a:lnTo>
                <a:lnTo>
                  <a:pt x="3263" y="509"/>
                </a:lnTo>
                <a:lnTo>
                  <a:pt x="3250" y="518"/>
                </a:lnTo>
                <a:lnTo>
                  <a:pt x="3235" y="528"/>
                </a:lnTo>
                <a:lnTo>
                  <a:pt x="3227" y="551"/>
                </a:lnTo>
                <a:lnTo>
                  <a:pt x="3217" y="572"/>
                </a:lnTo>
                <a:lnTo>
                  <a:pt x="3207" y="594"/>
                </a:lnTo>
                <a:lnTo>
                  <a:pt x="3195" y="614"/>
                </a:lnTo>
                <a:lnTo>
                  <a:pt x="3181" y="633"/>
                </a:lnTo>
                <a:lnTo>
                  <a:pt x="3166" y="650"/>
                </a:lnTo>
                <a:lnTo>
                  <a:pt x="3150" y="666"/>
                </a:lnTo>
                <a:lnTo>
                  <a:pt x="3133" y="681"/>
                </a:lnTo>
                <a:lnTo>
                  <a:pt x="3114" y="696"/>
                </a:lnTo>
                <a:lnTo>
                  <a:pt x="3095" y="708"/>
                </a:lnTo>
                <a:lnTo>
                  <a:pt x="3075" y="717"/>
                </a:lnTo>
                <a:lnTo>
                  <a:pt x="3054" y="727"/>
                </a:lnTo>
                <a:lnTo>
                  <a:pt x="3032" y="733"/>
                </a:lnTo>
                <a:lnTo>
                  <a:pt x="3011" y="739"/>
                </a:lnTo>
                <a:lnTo>
                  <a:pt x="2986" y="741"/>
                </a:lnTo>
                <a:lnTo>
                  <a:pt x="2964" y="743"/>
                </a:lnTo>
                <a:lnTo>
                  <a:pt x="2949" y="743"/>
                </a:lnTo>
                <a:lnTo>
                  <a:pt x="2934" y="741"/>
                </a:lnTo>
                <a:lnTo>
                  <a:pt x="2919" y="739"/>
                </a:lnTo>
                <a:lnTo>
                  <a:pt x="2904" y="736"/>
                </a:lnTo>
                <a:lnTo>
                  <a:pt x="2878" y="728"/>
                </a:lnTo>
                <a:lnTo>
                  <a:pt x="2851" y="717"/>
                </a:lnTo>
                <a:lnTo>
                  <a:pt x="2825" y="704"/>
                </a:lnTo>
                <a:lnTo>
                  <a:pt x="2802" y="688"/>
                </a:lnTo>
                <a:lnTo>
                  <a:pt x="2780" y="670"/>
                </a:lnTo>
                <a:lnTo>
                  <a:pt x="2759" y="650"/>
                </a:lnTo>
                <a:lnTo>
                  <a:pt x="2742" y="627"/>
                </a:lnTo>
                <a:lnTo>
                  <a:pt x="2726" y="603"/>
                </a:lnTo>
                <a:lnTo>
                  <a:pt x="2711" y="578"/>
                </a:lnTo>
                <a:lnTo>
                  <a:pt x="2699" y="549"/>
                </a:lnTo>
                <a:lnTo>
                  <a:pt x="2690" y="521"/>
                </a:lnTo>
                <a:lnTo>
                  <a:pt x="2683" y="492"/>
                </a:lnTo>
                <a:lnTo>
                  <a:pt x="2679" y="461"/>
                </a:lnTo>
                <a:lnTo>
                  <a:pt x="2677" y="428"/>
                </a:lnTo>
                <a:lnTo>
                  <a:pt x="2677" y="341"/>
                </a:lnTo>
                <a:lnTo>
                  <a:pt x="2677" y="324"/>
                </a:lnTo>
                <a:lnTo>
                  <a:pt x="2679" y="305"/>
                </a:lnTo>
                <a:lnTo>
                  <a:pt x="2681" y="287"/>
                </a:lnTo>
                <a:lnTo>
                  <a:pt x="2684" y="270"/>
                </a:lnTo>
                <a:lnTo>
                  <a:pt x="2688" y="254"/>
                </a:lnTo>
                <a:lnTo>
                  <a:pt x="2694" y="238"/>
                </a:lnTo>
                <a:lnTo>
                  <a:pt x="2699" y="222"/>
                </a:lnTo>
                <a:lnTo>
                  <a:pt x="2706" y="206"/>
                </a:lnTo>
                <a:lnTo>
                  <a:pt x="2712" y="191"/>
                </a:lnTo>
                <a:lnTo>
                  <a:pt x="2720" y="176"/>
                </a:lnTo>
                <a:lnTo>
                  <a:pt x="2728" y="161"/>
                </a:lnTo>
                <a:lnTo>
                  <a:pt x="2738" y="148"/>
                </a:lnTo>
                <a:lnTo>
                  <a:pt x="2749" y="134"/>
                </a:lnTo>
                <a:lnTo>
                  <a:pt x="2758" y="122"/>
                </a:lnTo>
                <a:lnTo>
                  <a:pt x="2770" y="110"/>
                </a:lnTo>
                <a:lnTo>
                  <a:pt x="2781" y="98"/>
                </a:lnTo>
                <a:lnTo>
                  <a:pt x="2751" y="82"/>
                </a:lnTo>
                <a:lnTo>
                  <a:pt x="2745" y="77"/>
                </a:lnTo>
                <a:lnTo>
                  <a:pt x="2738" y="71"/>
                </a:lnTo>
                <a:lnTo>
                  <a:pt x="2732" y="66"/>
                </a:lnTo>
                <a:lnTo>
                  <a:pt x="2728" y="59"/>
                </a:lnTo>
                <a:lnTo>
                  <a:pt x="2726" y="52"/>
                </a:lnTo>
                <a:lnTo>
                  <a:pt x="2724" y="47"/>
                </a:lnTo>
                <a:lnTo>
                  <a:pt x="2724" y="40"/>
                </a:lnTo>
                <a:lnTo>
                  <a:pt x="2724" y="34"/>
                </a:lnTo>
                <a:lnTo>
                  <a:pt x="2726" y="28"/>
                </a:lnTo>
                <a:lnTo>
                  <a:pt x="2727" y="21"/>
                </a:lnTo>
                <a:lnTo>
                  <a:pt x="2731" y="17"/>
                </a:lnTo>
                <a:lnTo>
                  <a:pt x="2734" y="12"/>
                </a:lnTo>
                <a:lnTo>
                  <a:pt x="2739" y="9"/>
                </a:lnTo>
                <a:lnTo>
                  <a:pt x="2743" y="5"/>
                </a:lnTo>
                <a:lnTo>
                  <a:pt x="2749" y="4"/>
                </a:lnTo>
                <a:lnTo>
                  <a:pt x="2755" y="4"/>
                </a:lnTo>
                <a:lnTo>
                  <a:pt x="2974" y="1"/>
                </a:lnTo>
                <a:lnTo>
                  <a:pt x="2992" y="0"/>
                </a:lnTo>
                <a:close/>
                <a:moveTo>
                  <a:pt x="3196" y="387"/>
                </a:moveTo>
                <a:lnTo>
                  <a:pt x="3196" y="428"/>
                </a:lnTo>
                <a:lnTo>
                  <a:pt x="3195" y="455"/>
                </a:lnTo>
                <a:lnTo>
                  <a:pt x="3191" y="482"/>
                </a:lnTo>
                <a:lnTo>
                  <a:pt x="3185" y="506"/>
                </a:lnTo>
                <a:lnTo>
                  <a:pt x="3177" y="531"/>
                </a:lnTo>
                <a:lnTo>
                  <a:pt x="3166" y="553"/>
                </a:lnTo>
                <a:lnTo>
                  <a:pt x="3156" y="575"/>
                </a:lnTo>
                <a:lnTo>
                  <a:pt x="3142" y="595"/>
                </a:lnTo>
                <a:lnTo>
                  <a:pt x="3126" y="614"/>
                </a:lnTo>
                <a:lnTo>
                  <a:pt x="3110" y="630"/>
                </a:lnTo>
                <a:lnTo>
                  <a:pt x="3093" y="645"/>
                </a:lnTo>
                <a:lnTo>
                  <a:pt x="3072" y="658"/>
                </a:lnTo>
                <a:lnTo>
                  <a:pt x="3052" y="669"/>
                </a:lnTo>
                <a:lnTo>
                  <a:pt x="3031" y="677"/>
                </a:lnTo>
                <a:lnTo>
                  <a:pt x="3009" y="684"/>
                </a:lnTo>
                <a:lnTo>
                  <a:pt x="2986" y="688"/>
                </a:lnTo>
                <a:lnTo>
                  <a:pt x="2964" y="689"/>
                </a:lnTo>
                <a:lnTo>
                  <a:pt x="2939" y="688"/>
                </a:lnTo>
                <a:lnTo>
                  <a:pt x="2917" y="684"/>
                </a:lnTo>
                <a:lnTo>
                  <a:pt x="2895" y="677"/>
                </a:lnTo>
                <a:lnTo>
                  <a:pt x="2874" y="669"/>
                </a:lnTo>
                <a:lnTo>
                  <a:pt x="2853" y="658"/>
                </a:lnTo>
                <a:lnTo>
                  <a:pt x="2835" y="645"/>
                </a:lnTo>
                <a:lnTo>
                  <a:pt x="2816" y="630"/>
                </a:lnTo>
                <a:lnTo>
                  <a:pt x="2800" y="614"/>
                </a:lnTo>
                <a:lnTo>
                  <a:pt x="2785" y="595"/>
                </a:lnTo>
                <a:lnTo>
                  <a:pt x="2771" y="575"/>
                </a:lnTo>
                <a:lnTo>
                  <a:pt x="2759" y="553"/>
                </a:lnTo>
                <a:lnTo>
                  <a:pt x="2750" y="531"/>
                </a:lnTo>
                <a:lnTo>
                  <a:pt x="2742" y="506"/>
                </a:lnTo>
                <a:lnTo>
                  <a:pt x="2735" y="482"/>
                </a:lnTo>
                <a:lnTo>
                  <a:pt x="2732" y="455"/>
                </a:lnTo>
                <a:lnTo>
                  <a:pt x="2731" y="428"/>
                </a:lnTo>
                <a:lnTo>
                  <a:pt x="2731" y="341"/>
                </a:lnTo>
                <a:lnTo>
                  <a:pt x="2731" y="325"/>
                </a:lnTo>
                <a:lnTo>
                  <a:pt x="2732" y="308"/>
                </a:lnTo>
                <a:lnTo>
                  <a:pt x="2735" y="291"/>
                </a:lnTo>
                <a:lnTo>
                  <a:pt x="2738" y="277"/>
                </a:lnTo>
                <a:lnTo>
                  <a:pt x="2742" y="261"/>
                </a:lnTo>
                <a:lnTo>
                  <a:pt x="2747" y="246"/>
                </a:lnTo>
                <a:lnTo>
                  <a:pt x="2753" y="231"/>
                </a:lnTo>
                <a:lnTo>
                  <a:pt x="2758" y="218"/>
                </a:lnTo>
                <a:lnTo>
                  <a:pt x="2766" y="204"/>
                </a:lnTo>
                <a:lnTo>
                  <a:pt x="2773" y="191"/>
                </a:lnTo>
                <a:lnTo>
                  <a:pt x="2782" y="179"/>
                </a:lnTo>
                <a:lnTo>
                  <a:pt x="2790" y="167"/>
                </a:lnTo>
                <a:lnTo>
                  <a:pt x="2800" y="156"/>
                </a:lnTo>
                <a:lnTo>
                  <a:pt x="2810" y="145"/>
                </a:lnTo>
                <a:lnTo>
                  <a:pt x="2821" y="136"/>
                </a:lnTo>
                <a:lnTo>
                  <a:pt x="2832" y="126"/>
                </a:lnTo>
                <a:lnTo>
                  <a:pt x="2998" y="219"/>
                </a:lnTo>
                <a:lnTo>
                  <a:pt x="2927" y="301"/>
                </a:lnTo>
                <a:lnTo>
                  <a:pt x="3084" y="306"/>
                </a:lnTo>
                <a:lnTo>
                  <a:pt x="3084" y="387"/>
                </a:lnTo>
                <a:lnTo>
                  <a:pt x="3196" y="387"/>
                </a:lnTo>
                <a:close/>
                <a:moveTo>
                  <a:pt x="629" y="21"/>
                </a:moveTo>
                <a:lnTo>
                  <a:pt x="629" y="21"/>
                </a:lnTo>
                <a:lnTo>
                  <a:pt x="645" y="21"/>
                </a:lnTo>
                <a:lnTo>
                  <a:pt x="661" y="23"/>
                </a:lnTo>
                <a:lnTo>
                  <a:pt x="676" y="26"/>
                </a:lnTo>
                <a:lnTo>
                  <a:pt x="691" y="30"/>
                </a:lnTo>
                <a:lnTo>
                  <a:pt x="716" y="34"/>
                </a:lnTo>
                <a:lnTo>
                  <a:pt x="742" y="42"/>
                </a:lnTo>
                <a:lnTo>
                  <a:pt x="767" y="51"/>
                </a:lnTo>
                <a:lnTo>
                  <a:pt x="790" y="63"/>
                </a:lnTo>
                <a:lnTo>
                  <a:pt x="813" y="78"/>
                </a:lnTo>
                <a:lnTo>
                  <a:pt x="833" y="94"/>
                </a:lnTo>
                <a:lnTo>
                  <a:pt x="853" y="113"/>
                </a:lnTo>
                <a:lnTo>
                  <a:pt x="871" y="133"/>
                </a:lnTo>
                <a:lnTo>
                  <a:pt x="887" y="154"/>
                </a:lnTo>
                <a:lnTo>
                  <a:pt x="901" y="177"/>
                </a:lnTo>
                <a:lnTo>
                  <a:pt x="914" y="201"/>
                </a:lnTo>
                <a:lnTo>
                  <a:pt x="924" y="228"/>
                </a:lnTo>
                <a:lnTo>
                  <a:pt x="932" y="255"/>
                </a:lnTo>
                <a:lnTo>
                  <a:pt x="938" y="283"/>
                </a:lnTo>
                <a:lnTo>
                  <a:pt x="942" y="312"/>
                </a:lnTo>
                <a:lnTo>
                  <a:pt x="943" y="341"/>
                </a:lnTo>
                <a:lnTo>
                  <a:pt x="943" y="428"/>
                </a:lnTo>
                <a:lnTo>
                  <a:pt x="942" y="461"/>
                </a:lnTo>
                <a:lnTo>
                  <a:pt x="938" y="492"/>
                </a:lnTo>
                <a:lnTo>
                  <a:pt x="931" y="521"/>
                </a:lnTo>
                <a:lnTo>
                  <a:pt x="922" y="549"/>
                </a:lnTo>
                <a:lnTo>
                  <a:pt x="909" y="578"/>
                </a:lnTo>
                <a:lnTo>
                  <a:pt x="895" y="603"/>
                </a:lnTo>
                <a:lnTo>
                  <a:pt x="879" y="627"/>
                </a:lnTo>
                <a:lnTo>
                  <a:pt x="860" y="650"/>
                </a:lnTo>
                <a:lnTo>
                  <a:pt x="840" y="670"/>
                </a:lnTo>
                <a:lnTo>
                  <a:pt x="818" y="688"/>
                </a:lnTo>
                <a:lnTo>
                  <a:pt x="794" y="704"/>
                </a:lnTo>
                <a:lnTo>
                  <a:pt x="770" y="717"/>
                </a:lnTo>
                <a:lnTo>
                  <a:pt x="743" y="728"/>
                </a:lnTo>
                <a:lnTo>
                  <a:pt x="716" y="736"/>
                </a:lnTo>
                <a:lnTo>
                  <a:pt x="701" y="739"/>
                </a:lnTo>
                <a:lnTo>
                  <a:pt x="686" y="741"/>
                </a:lnTo>
                <a:lnTo>
                  <a:pt x="672" y="743"/>
                </a:lnTo>
                <a:lnTo>
                  <a:pt x="657" y="743"/>
                </a:lnTo>
                <a:lnTo>
                  <a:pt x="639" y="741"/>
                </a:lnTo>
                <a:lnTo>
                  <a:pt x="622" y="740"/>
                </a:lnTo>
                <a:lnTo>
                  <a:pt x="605" y="737"/>
                </a:lnTo>
                <a:lnTo>
                  <a:pt x="587" y="733"/>
                </a:lnTo>
                <a:lnTo>
                  <a:pt x="571" y="728"/>
                </a:lnTo>
                <a:lnTo>
                  <a:pt x="555" y="723"/>
                </a:lnTo>
                <a:lnTo>
                  <a:pt x="540" y="715"/>
                </a:lnTo>
                <a:lnTo>
                  <a:pt x="525" y="708"/>
                </a:lnTo>
                <a:lnTo>
                  <a:pt x="510" y="698"/>
                </a:lnTo>
                <a:lnTo>
                  <a:pt x="496" y="689"/>
                </a:lnTo>
                <a:lnTo>
                  <a:pt x="484" y="678"/>
                </a:lnTo>
                <a:lnTo>
                  <a:pt x="470" y="666"/>
                </a:lnTo>
                <a:lnTo>
                  <a:pt x="458" y="654"/>
                </a:lnTo>
                <a:lnTo>
                  <a:pt x="447" y="642"/>
                </a:lnTo>
                <a:lnTo>
                  <a:pt x="435" y="627"/>
                </a:lnTo>
                <a:lnTo>
                  <a:pt x="426" y="614"/>
                </a:lnTo>
                <a:lnTo>
                  <a:pt x="403" y="604"/>
                </a:lnTo>
                <a:lnTo>
                  <a:pt x="382" y="594"/>
                </a:lnTo>
                <a:lnTo>
                  <a:pt x="363" y="582"/>
                </a:lnTo>
                <a:lnTo>
                  <a:pt x="347" y="568"/>
                </a:lnTo>
                <a:lnTo>
                  <a:pt x="340" y="560"/>
                </a:lnTo>
                <a:lnTo>
                  <a:pt x="333" y="553"/>
                </a:lnTo>
                <a:lnTo>
                  <a:pt x="328" y="544"/>
                </a:lnTo>
                <a:lnTo>
                  <a:pt x="324" y="536"/>
                </a:lnTo>
                <a:lnTo>
                  <a:pt x="320" y="527"/>
                </a:lnTo>
                <a:lnTo>
                  <a:pt x="317" y="517"/>
                </a:lnTo>
                <a:lnTo>
                  <a:pt x="316" y="508"/>
                </a:lnTo>
                <a:lnTo>
                  <a:pt x="316" y="497"/>
                </a:lnTo>
                <a:lnTo>
                  <a:pt x="316" y="363"/>
                </a:lnTo>
                <a:lnTo>
                  <a:pt x="317" y="328"/>
                </a:lnTo>
                <a:lnTo>
                  <a:pt x="321" y="296"/>
                </a:lnTo>
                <a:lnTo>
                  <a:pt x="329" y="263"/>
                </a:lnTo>
                <a:lnTo>
                  <a:pt x="339" y="231"/>
                </a:lnTo>
                <a:lnTo>
                  <a:pt x="352" y="201"/>
                </a:lnTo>
                <a:lnTo>
                  <a:pt x="367" y="173"/>
                </a:lnTo>
                <a:lnTo>
                  <a:pt x="386" y="148"/>
                </a:lnTo>
                <a:lnTo>
                  <a:pt x="404" y="124"/>
                </a:lnTo>
                <a:lnTo>
                  <a:pt x="427" y="101"/>
                </a:lnTo>
                <a:lnTo>
                  <a:pt x="451" y="81"/>
                </a:lnTo>
                <a:lnTo>
                  <a:pt x="477" y="63"/>
                </a:lnTo>
                <a:lnTo>
                  <a:pt x="490" y="56"/>
                </a:lnTo>
                <a:lnTo>
                  <a:pt x="504" y="48"/>
                </a:lnTo>
                <a:lnTo>
                  <a:pt x="519" y="43"/>
                </a:lnTo>
                <a:lnTo>
                  <a:pt x="533" y="38"/>
                </a:lnTo>
                <a:lnTo>
                  <a:pt x="548" y="32"/>
                </a:lnTo>
                <a:lnTo>
                  <a:pt x="564" y="28"/>
                </a:lnTo>
                <a:lnTo>
                  <a:pt x="579" y="26"/>
                </a:lnTo>
                <a:lnTo>
                  <a:pt x="595" y="23"/>
                </a:lnTo>
                <a:lnTo>
                  <a:pt x="611" y="21"/>
                </a:lnTo>
                <a:lnTo>
                  <a:pt x="629" y="21"/>
                </a:lnTo>
                <a:close/>
                <a:moveTo>
                  <a:pt x="446" y="539"/>
                </a:moveTo>
                <a:lnTo>
                  <a:pt x="446" y="539"/>
                </a:lnTo>
                <a:lnTo>
                  <a:pt x="459" y="565"/>
                </a:lnTo>
                <a:lnTo>
                  <a:pt x="474" y="590"/>
                </a:lnTo>
                <a:lnTo>
                  <a:pt x="492" y="611"/>
                </a:lnTo>
                <a:lnTo>
                  <a:pt x="512" y="631"/>
                </a:lnTo>
                <a:lnTo>
                  <a:pt x="527" y="645"/>
                </a:lnTo>
                <a:lnTo>
                  <a:pt x="544" y="655"/>
                </a:lnTo>
                <a:lnTo>
                  <a:pt x="562" y="665"/>
                </a:lnTo>
                <a:lnTo>
                  <a:pt x="579" y="674"/>
                </a:lnTo>
                <a:lnTo>
                  <a:pt x="598" y="680"/>
                </a:lnTo>
                <a:lnTo>
                  <a:pt x="617" y="685"/>
                </a:lnTo>
                <a:lnTo>
                  <a:pt x="637" y="688"/>
                </a:lnTo>
                <a:lnTo>
                  <a:pt x="657" y="689"/>
                </a:lnTo>
                <a:lnTo>
                  <a:pt x="680" y="688"/>
                </a:lnTo>
                <a:lnTo>
                  <a:pt x="703" y="684"/>
                </a:lnTo>
                <a:lnTo>
                  <a:pt x="725" y="677"/>
                </a:lnTo>
                <a:lnTo>
                  <a:pt x="747" y="669"/>
                </a:lnTo>
                <a:lnTo>
                  <a:pt x="767" y="658"/>
                </a:lnTo>
                <a:lnTo>
                  <a:pt x="786" y="645"/>
                </a:lnTo>
                <a:lnTo>
                  <a:pt x="803" y="630"/>
                </a:lnTo>
                <a:lnTo>
                  <a:pt x="821" y="614"/>
                </a:lnTo>
                <a:lnTo>
                  <a:pt x="836" y="595"/>
                </a:lnTo>
                <a:lnTo>
                  <a:pt x="849" y="575"/>
                </a:lnTo>
                <a:lnTo>
                  <a:pt x="861" y="553"/>
                </a:lnTo>
                <a:lnTo>
                  <a:pt x="871" y="531"/>
                </a:lnTo>
                <a:lnTo>
                  <a:pt x="879" y="506"/>
                </a:lnTo>
                <a:lnTo>
                  <a:pt x="884" y="482"/>
                </a:lnTo>
                <a:lnTo>
                  <a:pt x="888" y="455"/>
                </a:lnTo>
                <a:lnTo>
                  <a:pt x="889" y="428"/>
                </a:lnTo>
                <a:lnTo>
                  <a:pt x="889" y="341"/>
                </a:lnTo>
                <a:lnTo>
                  <a:pt x="888" y="318"/>
                </a:lnTo>
                <a:lnTo>
                  <a:pt x="885" y="297"/>
                </a:lnTo>
                <a:lnTo>
                  <a:pt x="881" y="275"/>
                </a:lnTo>
                <a:lnTo>
                  <a:pt x="876" y="255"/>
                </a:lnTo>
                <a:lnTo>
                  <a:pt x="869" y="235"/>
                </a:lnTo>
                <a:lnTo>
                  <a:pt x="861" y="216"/>
                </a:lnTo>
                <a:lnTo>
                  <a:pt x="852" y="199"/>
                </a:lnTo>
                <a:lnTo>
                  <a:pt x="841" y="181"/>
                </a:lnTo>
                <a:lnTo>
                  <a:pt x="742" y="181"/>
                </a:lnTo>
                <a:lnTo>
                  <a:pt x="720" y="183"/>
                </a:lnTo>
                <a:lnTo>
                  <a:pt x="701" y="187"/>
                </a:lnTo>
                <a:lnTo>
                  <a:pt x="684" y="192"/>
                </a:lnTo>
                <a:lnTo>
                  <a:pt x="670" y="200"/>
                </a:lnTo>
                <a:lnTo>
                  <a:pt x="658" y="210"/>
                </a:lnTo>
                <a:lnTo>
                  <a:pt x="649" y="222"/>
                </a:lnTo>
                <a:lnTo>
                  <a:pt x="641" y="235"/>
                </a:lnTo>
                <a:lnTo>
                  <a:pt x="634" y="248"/>
                </a:lnTo>
                <a:lnTo>
                  <a:pt x="630" y="265"/>
                </a:lnTo>
                <a:lnTo>
                  <a:pt x="626" y="282"/>
                </a:lnTo>
                <a:lnTo>
                  <a:pt x="623" y="300"/>
                </a:lnTo>
                <a:lnTo>
                  <a:pt x="622" y="318"/>
                </a:lnTo>
                <a:lnTo>
                  <a:pt x="621" y="357"/>
                </a:lnTo>
                <a:lnTo>
                  <a:pt x="621" y="396"/>
                </a:lnTo>
                <a:lnTo>
                  <a:pt x="531" y="317"/>
                </a:lnTo>
                <a:lnTo>
                  <a:pt x="531" y="497"/>
                </a:lnTo>
                <a:lnTo>
                  <a:pt x="446" y="539"/>
                </a:lnTo>
                <a:close/>
                <a:moveTo>
                  <a:pt x="1356" y="1970"/>
                </a:moveTo>
                <a:lnTo>
                  <a:pt x="1356" y="1640"/>
                </a:lnTo>
                <a:lnTo>
                  <a:pt x="911" y="1640"/>
                </a:lnTo>
                <a:lnTo>
                  <a:pt x="899" y="1629"/>
                </a:lnTo>
                <a:lnTo>
                  <a:pt x="871" y="1602"/>
                </a:lnTo>
                <a:lnTo>
                  <a:pt x="860" y="1381"/>
                </a:lnTo>
                <a:lnTo>
                  <a:pt x="856" y="1315"/>
                </a:lnTo>
                <a:lnTo>
                  <a:pt x="849" y="1257"/>
                </a:lnTo>
                <a:lnTo>
                  <a:pt x="846" y="1232"/>
                </a:lnTo>
                <a:lnTo>
                  <a:pt x="842" y="1209"/>
                </a:lnTo>
                <a:lnTo>
                  <a:pt x="837" y="1187"/>
                </a:lnTo>
                <a:lnTo>
                  <a:pt x="832" y="1166"/>
                </a:lnTo>
                <a:lnTo>
                  <a:pt x="825" y="1147"/>
                </a:lnTo>
                <a:lnTo>
                  <a:pt x="817" y="1130"/>
                </a:lnTo>
                <a:lnTo>
                  <a:pt x="809" y="1114"/>
                </a:lnTo>
                <a:lnTo>
                  <a:pt x="798" y="1099"/>
                </a:lnTo>
                <a:lnTo>
                  <a:pt x="787" y="1084"/>
                </a:lnTo>
                <a:lnTo>
                  <a:pt x="775" y="1071"/>
                </a:lnTo>
                <a:lnTo>
                  <a:pt x="760" y="1058"/>
                </a:lnTo>
                <a:lnTo>
                  <a:pt x="746" y="1046"/>
                </a:lnTo>
                <a:lnTo>
                  <a:pt x="563" y="912"/>
                </a:lnTo>
                <a:lnTo>
                  <a:pt x="547" y="901"/>
                </a:lnTo>
                <a:lnTo>
                  <a:pt x="531" y="893"/>
                </a:lnTo>
                <a:lnTo>
                  <a:pt x="516" y="888"/>
                </a:lnTo>
                <a:lnTo>
                  <a:pt x="501" y="885"/>
                </a:lnTo>
                <a:lnTo>
                  <a:pt x="488" y="884"/>
                </a:lnTo>
                <a:lnTo>
                  <a:pt x="474" y="887"/>
                </a:lnTo>
                <a:lnTo>
                  <a:pt x="461" y="889"/>
                </a:lnTo>
                <a:lnTo>
                  <a:pt x="450" y="896"/>
                </a:lnTo>
                <a:lnTo>
                  <a:pt x="439" y="903"/>
                </a:lnTo>
                <a:lnTo>
                  <a:pt x="430" y="913"/>
                </a:lnTo>
                <a:lnTo>
                  <a:pt x="422" y="924"/>
                </a:lnTo>
                <a:lnTo>
                  <a:pt x="414" y="938"/>
                </a:lnTo>
                <a:lnTo>
                  <a:pt x="408" y="952"/>
                </a:lnTo>
                <a:lnTo>
                  <a:pt x="404" y="968"/>
                </a:lnTo>
                <a:lnTo>
                  <a:pt x="403" y="986"/>
                </a:lnTo>
                <a:lnTo>
                  <a:pt x="402" y="1005"/>
                </a:lnTo>
                <a:lnTo>
                  <a:pt x="416" y="2621"/>
                </a:lnTo>
                <a:lnTo>
                  <a:pt x="922" y="2621"/>
                </a:lnTo>
                <a:lnTo>
                  <a:pt x="892" y="2024"/>
                </a:lnTo>
                <a:lnTo>
                  <a:pt x="727" y="2024"/>
                </a:lnTo>
                <a:lnTo>
                  <a:pt x="707" y="2023"/>
                </a:lnTo>
                <a:lnTo>
                  <a:pt x="689" y="2022"/>
                </a:lnTo>
                <a:lnTo>
                  <a:pt x="672" y="2019"/>
                </a:lnTo>
                <a:lnTo>
                  <a:pt x="654" y="2015"/>
                </a:lnTo>
                <a:lnTo>
                  <a:pt x="638" y="2009"/>
                </a:lnTo>
                <a:lnTo>
                  <a:pt x="623" y="2001"/>
                </a:lnTo>
                <a:lnTo>
                  <a:pt x="610" y="1993"/>
                </a:lnTo>
                <a:lnTo>
                  <a:pt x="596" y="1984"/>
                </a:lnTo>
                <a:lnTo>
                  <a:pt x="584" y="1973"/>
                </a:lnTo>
                <a:lnTo>
                  <a:pt x="574" y="1961"/>
                </a:lnTo>
                <a:lnTo>
                  <a:pt x="564" y="1948"/>
                </a:lnTo>
                <a:lnTo>
                  <a:pt x="555" y="1934"/>
                </a:lnTo>
                <a:lnTo>
                  <a:pt x="548" y="1917"/>
                </a:lnTo>
                <a:lnTo>
                  <a:pt x="543" y="1899"/>
                </a:lnTo>
                <a:lnTo>
                  <a:pt x="537" y="1880"/>
                </a:lnTo>
                <a:lnTo>
                  <a:pt x="535" y="1860"/>
                </a:lnTo>
                <a:lnTo>
                  <a:pt x="478" y="1338"/>
                </a:lnTo>
                <a:lnTo>
                  <a:pt x="532" y="1331"/>
                </a:lnTo>
                <a:lnTo>
                  <a:pt x="588" y="1855"/>
                </a:lnTo>
                <a:lnTo>
                  <a:pt x="591" y="1870"/>
                </a:lnTo>
                <a:lnTo>
                  <a:pt x="594" y="1883"/>
                </a:lnTo>
                <a:lnTo>
                  <a:pt x="598" y="1895"/>
                </a:lnTo>
                <a:lnTo>
                  <a:pt x="602" y="1907"/>
                </a:lnTo>
                <a:lnTo>
                  <a:pt x="609" y="1917"/>
                </a:lnTo>
                <a:lnTo>
                  <a:pt x="614" y="1926"/>
                </a:lnTo>
                <a:lnTo>
                  <a:pt x="622" y="1936"/>
                </a:lnTo>
                <a:lnTo>
                  <a:pt x="630" y="1942"/>
                </a:lnTo>
                <a:lnTo>
                  <a:pt x="639" y="1949"/>
                </a:lnTo>
                <a:lnTo>
                  <a:pt x="649" y="1954"/>
                </a:lnTo>
                <a:lnTo>
                  <a:pt x="660" y="1960"/>
                </a:lnTo>
                <a:lnTo>
                  <a:pt x="672" y="1964"/>
                </a:lnTo>
                <a:lnTo>
                  <a:pt x="684" y="1966"/>
                </a:lnTo>
                <a:lnTo>
                  <a:pt x="697" y="1969"/>
                </a:lnTo>
                <a:lnTo>
                  <a:pt x="712" y="1970"/>
                </a:lnTo>
                <a:lnTo>
                  <a:pt x="727" y="1970"/>
                </a:lnTo>
                <a:lnTo>
                  <a:pt x="1356" y="1970"/>
                </a:lnTo>
                <a:close/>
                <a:moveTo>
                  <a:pt x="977" y="1586"/>
                </a:moveTo>
                <a:lnTo>
                  <a:pt x="1409" y="1586"/>
                </a:lnTo>
                <a:lnTo>
                  <a:pt x="1409" y="2024"/>
                </a:lnTo>
                <a:lnTo>
                  <a:pt x="998" y="2024"/>
                </a:lnTo>
                <a:lnTo>
                  <a:pt x="1030" y="2678"/>
                </a:lnTo>
                <a:lnTo>
                  <a:pt x="893" y="4763"/>
                </a:lnTo>
                <a:lnTo>
                  <a:pt x="786" y="4763"/>
                </a:lnTo>
                <a:lnTo>
                  <a:pt x="923" y="2674"/>
                </a:lnTo>
                <a:lnTo>
                  <a:pt x="416" y="2674"/>
                </a:lnTo>
                <a:lnTo>
                  <a:pt x="435" y="4763"/>
                </a:lnTo>
                <a:lnTo>
                  <a:pt x="328" y="4763"/>
                </a:lnTo>
                <a:lnTo>
                  <a:pt x="318" y="3678"/>
                </a:lnTo>
                <a:lnTo>
                  <a:pt x="0" y="3678"/>
                </a:lnTo>
                <a:lnTo>
                  <a:pt x="0" y="2621"/>
                </a:lnTo>
                <a:lnTo>
                  <a:pt x="309" y="2621"/>
                </a:lnTo>
                <a:lnTo>
                  <a:pt x="294" y="1006"/>
                </a:lnTo>
                <a:lnTo>
                  <a:pt x="294" y="991"/>
                </a:lnTo>
                <a:lnTo>
                  <a:pt x="296" y="977"/>
                </a:lnTo>
                <a:lnTo>
                  <a:pt x="298" y="962"/>
                </a:lnTo>
                <a:lnTo>
                  <a:pt x="301" y="947"/>
                </a:lnTo>
                <a:lnTo>
                  <a:pt x="304" y="934"/>
                </a:lnTo>
                <a:lnTo>
                  <a:pt x="309" y="919"/>
                </a:lnTo>
                <a:lnTo>
                  <a:pt x="314" y="905"/>
                </a:lnTo>
                <a:lnTo>
                  <a:pt x="320" y="892"/>
                </a:lnTo>
                <a:lnTo>
                  <a:pt x="326" y="878"/>
                </a:lnTo>
                <a:lnTo>
                  <a:pt x="333" y="866"/>
                </a:lnTo>
                <a:lnTo>
                  <a:pt x="341" y="854"/>
                </a:lnTo>
                <a:lnTo>
                  <a:pt x="351" y="844"/>
                </a:lnTo>
                <a:lnTo>
                  <a:pt x="359" y="833"/>
                </a:lnTo>
                <a:lnTo>
                  <a:pt x="369" y="822"/>
                </a:lnTo>
                <a:lnTo>
                  <a:pt x="380" y="814"/>
                </a:lnTo>
                <a:lnTo>
                  <a:pt x="391" y="805"/>
                </a:lnTo>
                <a:lnTo>
                  <a:pt x="402" y="798"/>
                </a:lnTo>
                <a:lnTo>
                  <a:pt x="414" y="791"/>
                </a:lnTo>
                <a:lnTo>
                  <a:pt x="426" y="786"/>
                </a:lnTo>
                <a:lnTo>
                  <a:pt x="439" y="780"/>
                </a:lnTo>
                <a:lnTo>
                  <a:pt x="453" y="778"/>
                </a:lnTo>
                <a:lnTo>
                  <a:pt x="466" y="775"/>
                </a:lnTo>
                <a:lnTo>
                  <a:pt x="481" y="774"/>
                </a:lnTo>
                <a:lnTo>
                  <a:pt x="496" y="774"/>
                </a:lnTo>
                <a:lnTo>
                  <a:pt x="510" y="775"/>
                </a:lnTo>
                <a:lnTo>
                  <a:pt x="527" y="778"/>
                </a:lnTo>
                <a:lnTo>
                  <a:pt x="541" y="782"/>
                </a:lnTo>
                <a:lnTo>
                  <a:pt x="558" y="787"/>
                </a:lnTo>
                <a:lnTo>
                  <a:pt x="574" y="794"/>
                </a:lnTo>
                <a:lnTo>
                  <a:pt x="590" y="802"/>
                </a:lnTo>
                <a:lnTo>
                  <a:pt x="607" y="813"/>
                </a:lnTo>
                <a:lnTo>
                  <a:pt x="623" y="823"/>
                </a:lnTo>
                <a:lnTo>
                  <a:pt x="809" y="960"/>
                </a:lnTo>
                <a:lnTo>
                  <a:pt x="829" y="977"/>
                </a:lnTo>
                <a:lnTo>
                  <a:pt x="848" y="993"/>
                </a:lnTo>
                <a:lnTo>
                  <a:pt x="865" y="1010"/>
                </a:lnTo>
                <a:lnTo>
                  <a:pt x="881" y="1029"/>
                </a:lnTo>
                <a:lnTo>
                  <a:pt x="895" y="1048"/>
                </a:lnTo>
                <a:lnTo>
                  <a:pt x="907" y="1069"/>
                </a:lnTo>
                <a:lnTo>
                  <a:pt x="918" y="1091"/>
                </a:lnTo>
                <a:lnTo>
                  <a:pt x="927" y="1114"/>
                </a:lnTo>
                <a:lnTo>
                  <a:pt x="935" y="1139"/>
                </a:lnTo>
                <a:lnTo>
                  <a:pt x="942" y="1166"/>
                </a:lnTo>
                <a:lnTo>
                  <a:pt x="948" y="1194"/>
                </a:lnTo>
                <a:lnTo>
                  <a:pt x="954" y="1226"/>
                </a:lnTo>
                <a:lnTo>
                  <a:pt x="958" y="1259"/>
                </a:lnTo>
                <a:lnTo>
                  <a:pt x="962" y="1295"/>
                </a:lnTo>
                <a:lnTo>
                  <a:pt x="967" y="1375"/>
                </a:lnTo>
                <a:lnTo>
                  <a:pt x="977" y="1586"/>
                </a:lnTo>
                <a:close/>
                <a:moveTo>
                  <a:pt x="310" y="2728"/>
                </a:moveTo>
                <a:lnTo>
                  <a:pt x="107" y="2728"/>
                </a:lnTo>
                <a:lnTo>
                  <a:pt x="107" y="3570"/>
                </a:lnTo>
                <a:lnTo>
                  <a:pt x="317" y="3570"/>
                </a:lnTo>
                <a:lnTo>
                  <a:pt x="310" y="2728"/>
                </a:lnTo>
                <a:close/>
                <a:moveTo>
                  <a:pt x="1185" y="1875"/>
                </a:moveTo>
                <a:lnTo>
                  <a:pt x="1185" y="1875"/>
                </a:lnTo>
                <a:lnTo>
                  <a:pt x="1185" y="1867"/>
                </a:lnTo>
                <a:lnTo>
                  <a:pt x="1188" y="1859"/>
                </a:lnTo>
                <a:lnTo>
                  <a:pt x="1192" y="1852"/>
                </a:lnTo>
                <a:lnTo>
                  <a:pt x="1196" y="1847"/>
                </a:lnTo>
                <a:lnTo>
                  <a:pt x="1202" y="1842"/>
                </a:lnTo>
                <a:lnTo>
                  <a:pt x="1209" y="1838"/>
                </a:lnTo>
                <a:lnTo>
                  <a:pt x="1217" y="1835"/>
                </a:lnTo>
                <a:lnTo>
                  <a:pt x="1225" y="1835"/>
                </a:lnTo>
                <a:lnTo>
                  <a:pt x="1233" y="1835"/>
                </a:lnTo>
                <a:lnTo>
                  <a:pt x="1240" y="1838"/>
                </a:lnTo>
                <a:lnTo>
                  <a:pt x="1247" y="1842"/>
                </a:lnTo>
                <a:lnTo>
                  <a:pt x="1253" y="1847"/>
                </a:lnTo>
                <a:lnTo>
                  <a:pt x="1259" y="1852"/>
                </a:lnTo>
                <a:lnTo>
                  <a:pt x="1261" y="1859"/>
                </a:lnTo>
                <a:lnTo>
                  <a:pt x="1264" y="1867"/>
                </a:lnTo>
                <a:lnTo>
                  <a:pt x="1265" y="1875"/>
                </a:lnTo>
                <a:lnTo>
                  <a:pt x="1264" y="1883"/>
                </a:lnTo>
                <a:lnTo>
                  <a:pt x="1261" y="1891"/>
                </a:lnTo>
                <a:lnTo>
                  <a:pt x="1259" y="1898"/>
                </a:lnTo>
                <a:lnTo>
                  <a:pt x="1253" y="1903"/>
                </a:lnTo>
                <a:lnTo>
                  <a:pt x="1247" y="1909"/>
                </a:lnTo>
                <a:lnTo>
                  <a:pt x="1240" y="1911"/>
                </a:lnTo>
                <a:lnTo>
                  <a:pt x="1233" y="1914"/>
                </a:lnTo>
                <a:lnTo>
                  <a:pt x="1225" y="1915"/>
                </a:lnTo>
                <a:lnTo>
                  <a:pt x="1217" y="1914"/>
                </a:lnTo>
                <a:lnTo>
                  <a:pt x="1209" y="1911"/>
                </a:lnTo>
                <a:lnTo>
                  <a:pt x="1202" y="1909"/>
                </a:lnTo>
                <a:lnTo>
                  <a:pt x="1196" y="1903"/>
                </a:lnTo>
                <a:lnTo>
                  <a:pt x="1192" y="1898"/>
                </a:lnTo>
                <a:lnTo>
                  <a:pt x="1188" y="1891"/>
                </a:lnTo>
                <a:lnTo>
                  <a:pt x="1185" y="1883"/>
                </a:lnTo>
                <a:lnTo>
                  <a:pt x="1185" y="1875"/>
                </a:lnTo>
                <a:close/>
                <a:moveTo>
                  <a:pt x="1141" y="2728"/>
                </a:moveTo>
                <a:lnTo>
                  <a:pt x="1142" y="2621"/>
                </a:lnTo>
                <a:lnTo>
                  <a:pt x="1397" y="2621"/>
                </a:lnTo>
                <a:lnTo>
                  <a:pt x="1397" y="3678"/>
                </a:lnTo>
                <a:lnTo>
                  <a:pt x="1076" y="3678"/>
                </a:lnTo>
                <a:lnTo>
                  <a:pt x="1083" y="3570"/>
                </a:lnTo>
                <a:lnTo>
                  <a:pt x="1290" y="3570"/>
                </a:lnTo>
                <a:lnTo>
                  <a:pt x="1290" y="2728"/>
                </a:lnTo>
                <a:lnTo>
                  <a:pt x="1141" y="2728"/>
                </a:lnTo>
                <a:close/>
                <a:moveTo>
                  <a:pt x="1463" y="1880"/>
                </a:moveTo>
                <a:lnTo>
                  <a:pt x="1651" y="1956"/>
                </a:lnTo>
                <a:lnTo>
                  <a:pt x="1677" y="1965"/>
                </a:lnTo>
                <a:lnTo>
                  <a:pt x="1699" y="1972"/>
                </a:lnTo>
                <a:lnTo>
                  <a:pt x="1721" y="1976"/>
                </a:lnTo>
                <a:lnTo>
                  <a:pt x="1741" y="1977"/>
                </a:lnTo>
                <a:lnTo>
                  <a:pt x="1763" y="1976"/>
                </a:lnTo>
                <a:lnTo>
                  <a:pt x="1784" y="1972"/>
                </a:lnTo>
                <a:lnTo>
                  <a:pt x="1807" y="1965"/>
                </a:lnTo>
                <a:lnTo>
                  <a:pt x="1832" y="1956"/>
                </a:lnTo>
                <a:lnTo>
                  <a:pt x="2010" y="1890"/>
                </a:lnTo>
                <a:lnTo>
                  <a:pt x="2010" y="1950"/>
                </a:lnTo>
                <a:lnTo>
                  <a:pt x="1977" y="1961"/>
                </a:lnTo>
                <a:lnTo>
                  <a:pt x="1937" y="1975"/>
                </a:lnTo>
                <a:lnTo>
                  <a:pt x="1887" y="1992"/>
                </a:lnTo>
                <a:lnTo>
                  <a:pt x="1830" y="2015"/>
                </a:lnTo>
                <a:lnTo>
                  <a:pt x="1811" y="2022"/>
                </a:lnTo>
                <a:lnTo>
                  <a:pt x="1791" y="2027"/>
                </a:lnTo>
                <a:lnTo>
                  <a:pt x="1771" y="2030"/>
                </a:lnTo>
                <a:lnTo>
                  <a:pt x="1750" y="2032"/>
                </a:lnTo>
                <a:lnTo>
                  <a:pt x="1729" y="2031"/>
                </a:lnTo>
                <a:lnTo>
                  <a:pt x="1709" y="2030"/>
                </a:lnTo>
                <a:lnTo>
                  <a:pt x="1687" y="2024"/>
                </a:lnTo>
                <a:lnTo>
                  <a:pt x="1667" y="2017"/>
                </a:lnTo>
                <a:lnTo>
                  <a:pt x="1463" y="1938"/>
                </a:lnTo>
                <a:lnTo>
                  <a:pt x="1463" y="1880"/>
                </a:lnTo>
                <a:close/>
                <a:moveTo>
                  <a:pt x="2010" y="1647"/>
                </a:moveTo>
                <a:lnTo>
                  <a:pt x="1815" y="1613"/>
                </a:lnTo>
                <a:lnTo>
                  <a:pt x="1681" y="1639"/>
                </a:lnTo>
                <a:lnTo>
                  <a:pt x="1611" y="1723"/>
                </a:lnTo>
                <a:lnTo>
                  <a:pt x="1643" y="1741"/>
                </a:lnTo>
                <a:lnTo>
                  <a:pt x="1787" y="1695"/>
                </a:lnTo>
                <a:lnTo>
                  <a:pt x="1882" y="1781"/>
                </a:lnTo>
                <a:lnTo>
                  <a:pt x="1846" y="1821"/>
                </a:lnTo>
                <a:lnTo>
                  <a:pt x="1773" y="1756"/>
                </a:lnTo>
                <a:lnTo>
                  <a:pt x="1638" y="1799"/>
                </a:lnTo>
                <a:lnTo>
                  <a:pt x="1527" y="1741"/>
                </a:lnTo>
                <a:lnTo>
                  <a:pt x="1609" y="1640"/>
                </a:lnTo>
                <a:lnTo>
                  <a:pt x="1463" y="1640"/>
                </a:lnTo>
                <a:lnTo>
                  <a:pt x="1463" y="1586"/>
                </a:lnTo>
                <a:lnTo>
                  <a:pt x="1663" y="1586"/>
                </a:lnTo>
                <a:lnTo>
                  <a:pt x="1815" y="1559"/>
                </a:lnTo>
                <a:lnTo>
                  <a:pt x="2010" y="1592"/>
                </a:lnTo>
                <a:lnTo>
                  <a:pt x="2010" y="16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81"/>
          <p:cNvSpPr>
            <a:spLocks noChangeAspect="1"/>
          </p:cNvSpPr>
          <p:nvPr/>
        </p:nvSpPr>
        <p:spPr bwMode="auto">
          <a:xfrm rot="5400000">
            <a:off x="1516361" y="2481641"/>
            <a:ext cx="323850" cy="190500"/>
          </a:xfrm>
          <a:custGeom>
            <a:avLst/>
            <a:gdLst>
              <a:gd name="T0" fmla="*/ 2147483647 w 6236"/>
              <a:gd name="T1" fmla="*/ 2147483647 h 3656"/>
              <a:gd name="T2" fmla="*/ 2147483647 w 6236"/>
              <a:gd name="T3" fmla="*/ 2147483647 h 3656"/>
              <a:gd name="T4" fmla="*/ 2147483647 w 6236"/>
              <a:gd name="T5" fmla="*/ 2147483647 h 3656"/>
              <a:gd name="T6" fmla="*/ 2147483647 w 6236"/>
              <a:gd name="T7" fmla="*/ 2147483647 h 3656"/>
              <a:gd name="T8" fmla="*/ 2147483647 w 6236"/>
              <a:gd name="T9" fmla="*/ 2147483647 h 3656"/>
              <a:gd name="T10" fmla="*/ 2147483647 w 6236"/>
              <a:gd name="T11" fmla="*/ 2147483647 h 3656"/>
              <a:gd name="T12" fmla="*/ 2147483647 w 6236"/>
              <a:gd name="T13" fmla="*/ 2147483647 h 3656"/>
              <a:gd name="T14" fmla="*/ 2147483647 w 6236"/>
              <a:gd name="T15" fmla="*/ 2147483647 h 3656"/>
              <a:gd name="T16" fmla="*/ 2147483647 w 6236"/>
              <a:gd name="T17" fmla="*/ 2147483647 h 3656"/>
              <a:gd name="T18" fmla="*/ 2147483647 w 6236"/>
              <a:gd name="T19" fmla="*/ 2147483647 h 3656"/>
              <a:gd name="T20" fmla="*/ 2147483647 w 6236"/>
              <a:gd name="T21" fmla="*/ 2147483647 h 3656"/>
              <a:gd name="T22" fmla="*/ 2147483647 w 6236"/>
              <a:gd name="T23" fmla="*/ 2147483647 h 3656"/>
              <a:gd name="T24" fmla="*/ 2147483647 w 6236"/>
              <a:gd name="T25" fmla="*/ 2147483647 h 3656"/>
              <a:gd name="T26" fmla="*/ 2147483647 w 6236"/>
              <a:gd name="T27" fmla="*/ 2147483647 h 3656"/>
              <a:gd name="T28" fmla="*/ 2147483647 w 6236"/>
              <a:gd name="T29" fmla="*/ 2147483647 h 3656"/>
              <a:gd name="T30" fmla="*/ 2147483647 w 6236"/>
              <a:gd name="T31" fmla="*/ 2147483647 h 3656"/>
              <a:gd name="T32" fmla="*/ 2147483647 w 6236"/>
              <a:gd name="T33" fmla="*/ 2147483647 h 3656"/>
              <a:gd name="T34" fmla="*/ 2147483647 w 6236"/>
              <a:gd name="T35" fmla="*/ 2147483647 h 3656"/>
              <a:gd name="T36" fmla="*/ 2147483647 w 6236"/>
              <a:gd name="T37" fmla="*/ 2147483647 h 3656"/>
              <a:gd name="T38" fmla="*/ 2147483647 w 6236"/>
              <a:gd name="T39" fmla="*/ 2147483647 h 3656"/>
              <a:gd name="T40" fmla="*/ 2147483647 w 6236"/>
              <a:gd name="T41" fmla="*/ 2147483647 h 3656"/>
              <a:gd name="T42" fmla="*/ 2147483647 w 6236"/>
              <a:gd name="T43" fmla="*/ 2147483647 h 3656"/>
              <a:gd name="T44" fmla="*/ 2147483647 w 6236"/>
              <a:gd name="T45" fmla="*/ 2147483647 h 3656"/>
              <a:gd name="T46" fmla="*/ 2147483647 w 6236"/>
              <a:gd name="T47" fmla="*/ 2147483647 h 3656"/>
              <a:gd name="T48" fmla="*/ 2147483647 w 6236"/>
              <a:gd name="T49" fmla="*/ 2147483647 h 3656"/>
              <a:gd name="T50" fmla="*/ 2147483647 w 6236"/>
              <a:gd name="T51" fmla="*/ 2147483647 h 3656"/>
              <a:gd name="T52" fmla="*/ 2147483647 w 6236"/>
              <a:gd name="T53" fmla="*/ 2147483647 h 3656"/>
              <a:gd name="T54" fmla="*/ 2147483647 w 6236"/>
              <a:gd name="T55" fmla="*/ 2147483647 h 3656"/>
              <a:gd name="T56" fmla="*/ 2147483647 w 6236"/>
              <a:gd name="T57" fmla="*/ 2147483647 h 3656"/>
              <a:gd name="T58" fmla="*/ 2147483647 w 6236"/>
              <a:gd name="T59" fmla="*/ 2147483647 h 3656"/>
              <a:gd name="T60" fmla="*/ 2147483647 w 6236"/>
              <a:gd name="T61" fmla="*/ 2147483647 h 3656"/>
              <a:gd name="T62" fmla="*/ 2147483647 w 6236"/>
              <a:gd name="T63" fmla="*/ 2147483647 h 3656"/>
              <a:gd name="T64" fmla="*/ 2147483647 w 6236"/>
              <a:gd name="T65" fmla="*/ 2147483647 h 3656"/>
              <a:gd name="T66" fmla="*/ 0 w 6236"/>
              <a:gd name="T67" fmla="*/ 2147483647 h 3656"/>
              <a:gd name="T68" fmla="*/ 0 w 6236"/>
              <a:gd name="T69" fmla="*/ 0 h 3656"/>
              <a:gd name="T70" fmla="*/ 2147483647 w 6236"/>
              <a:gd name="T71" fmla="*/ 0 h 3656"/>
              <a:gd name="T72" fmla="*/ 2147483647 w 6236"/>
              <a:gd name="T73" fmla="*/ 2147483647 h 3656"/>
              <a:gd name="T74" fmla="*/ 2147483647 w 6236"/>
              <a:gd name="T75" fmla="*/ 2147483647 h 3656"/>
              <a:gd name="T76" fmla="*/ 2147483647 w 6236"/>
              <a:gd name="T77" fmla="*/ 2147483647 h 3656"/>
              <a:gd name="T78" fmla="*/ 2147483647 w 6236"/>
              <a:gd name="T79" fmla="*/ 2147483647 h 3656"/>
              <a:gd name="T80" fmla="*/ 2147483647 w 6236"/>
              <a:gd name="T81" fmla="*/ 2147483647 h 3656"/>
              <a:gd name="T82" fmla="*/ 2147483647 w 6236"/>
              <a:gd name="T83" fmla="*/ 2147483647 h 3656"/>
              <a:gd name="T84" fmla="*/ 2147483647 w 6236"/>
              <a:gd name="T85" fmla="*/ 2147483647 h 3656"/>
              <a:gd name="T86" fmla="*/ 2147483647 w 6236"/>
              <a:gd name="T87" fmla="*/ 2147483647 h 3656"/>
              <a:gd name="T88" fmla="*/ 2147483647 w 6236"/>
              <a:gd name="T89" fmla="*/ 2147483647 h 3656"/>
              <a:gd name="T90" fmla="*/ 2147483647 w 6236"/>
              <a:gd name="T91" fmla="*/ 2147483647 h 3656"/>
              <a:gd name="T92" fmla="*/ 2147483647 w 6236"/>
              <a:gd name="T93" fmla="*/ 2147483647 h 3656"/>
              <a:gd name="T94" fmla="*/ 2147483647 w 6236"/>
              <a:gd name="T95" fmla="*/ 2147483647 h 3656"/>
              <a:gd name="T96" fmla="*/ 2147483647 w 6236"/>
              <a:gd name="T97" fmla="*/ 2147483647 h 3656"/>
              <a:gd name="T98" fmla="*/ 2147483647 w 6236"/>
              <a:gd name="T99" fmla="*/ 2147483647 h 3656"/>
              <a:gd name="T100" fmla="*/ 2147483647 w 6236"/>
              <a:gd name="T101" fmla="*/ 2147483647 h 3656"/>
              <a:gd name="T102" fmla="*/ 2147483647 w 6236"/>
              <a:gd name="T103" fmla="*/ 2147483647 h 3656"/>
              <a:gd name="T104" fmla="*/ 2147483647 w 6236"/>
              <a:gd name="T105" fmla="*/ 2147483647 h 3656"/>
              <a:gd name="T106" fmla="*/ 2147483647 w 6236"/>
              <a:gd name="T107" fmla="*/ 2147483647 h 3656"/>
              <a:gd name="T108" fmla="*/ 2147483647 w 6236"/>
              <a:gd name="T109" fmla="*/ 2147483647 h 3656"/>
              <a:gd name="T110" fmla="*/ 2147483647 w 6236"/>
              <a:gd name="T111" fmla="*/ 2147483647 h 3656"/>
              <a:gd name="T112" fmla="*/ 2147483647 w 6236"/>
              <a:gd name="T113" fmla="*/ 2147483647 h 3656"/>
              <a:gd name="T114" fmla="*/ 2147483647 w 6236"/>
              <a:gd name="T115" fmla="*/ 2147483647 h 3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36"/>
              <a:gd name="T175" fmla="*/ 0 h 3656"/>
              <a:gd name="T176" fmla="*/ 6236 w 6236"/>
              <a:gd name="T177" fmla="*/ 3656 h 3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36" h="3656">
                <a:moveTo>
                  <a:pt x="1296" y="3656"/>
                </a:moveTo>
                <a:lnTo>
                  <a:pt x="1296" y="3656"/>
                </a:lnTo>
                <a:lnTo>
                  <a:pt x="1226" y="3654"/>
                </a:lnTo>
                <a:lnTo>
                  <a:pt x="1156" y="3650"/>
                </a:lnTo>
                <a:lnTo>
                  <a:pt x="1090" y="3642"/>
                </a:lnTo>
                <a:lnTo>
                  <a:pt x="1024" y="3630"/>
                </a:lnTo>
                <a:lnTo>
                  <a:pt x="960" y="3614"/>
                </a:lnTo>
                <a:lnTo>
                  <a:pt x="896" y="3598"/>
                </a:lnTo>
                <a:lnTo>
                  <a:pt x="834" y="3576"/>
                </a:lnTo>
                <a:lnTo>
                  <a:pt x="776" y="3554"/>
                </a:lnTo>
                <a:lnTo>
                  <a:pt x="718" y="3528"/>
                </a:lnTo>
                <a:lnTo>
                  <a:pt x="660" y="3498"/>
                </a:lnTo>
                <a:lnTo>
                  <a:pt x="606" y="3466"/>
                </a:lnTo>
                <a:lnTo>
                  <a:pt x="554" y="3432"/>
                </a:lnTo>
                <a:lnTo>
                  <a:pt x="504" y="3396"/>
                </a:lnTo>
                <a:lnTo>
                  <a:pt x="456" y="3358"/>
                </a:lnTo>
                <a:lnTo>
                  <a:pt x="410" y="3316"/>
                </a:lnTo>
                <a:lnTo>
                  <a:pt x="364" y="3274"/>
                </a:lnTo>
                <a:lnTo>
                  <a:pt x="322" y="3228"/>
                </a:lnTo>
                <a:lnTo>
                  <a:pt x="284" y="3182"/>
                </a:lnTo>
                <a:lnTo>
                  <a:pt x="246" y="3132"/>
                </a:lnTo>
                <a:lnTo>
                  <a:pt x="210" y="3082"/>
                </a:lnTo>
                <a:lnTo>
                  <a:pt x="178" y="3028"/>
                </a:lnTo>
                <a:lnTo>
                  <a:pt x="148" y="2974"/>
                </a:lnTo>
                <a:lnTo>
                  <a:pt x="122" y="2918"/>
                </a:lnTo>
                <a:lnTo>
                  <a:pt x="96" y="2862"/>
                </a:lnTo>
                <a:lnTo>
                  <a:pt x="74" y="2802"/>
                </a:lnTo>
                <a:lnTo>
                  <a:pt x="54" y="2742"/>
                </a:lnTo>
                <a:lnTo>
                  <a:pt x="38" y="2682"/>
                </a:lnTo>
                <a:lnTo>
                  <a:pt x="24" y="2620"/>
                </a:lnTo>
                <a:lnTo>
                  <a:pt x="14" y="2556"/>
                </a:lnTo>
                <a:lnTo>
                  <a:pt x="6" y="2492"/>
                </a:lnTo>
                <a:lnTo>
                  <a:pt x="2" y="2426"/>
                </a:lnTo>
                <a:lnTo>
                  <a:pt x="0" y="2360"/>
                </a:lnTo>
                <a:lnTo>
                  <a:pt x="0" y="0"/>
                </a:lnTo>
                <a:lnTo>
                  <a:pt x="496" y="0"/>
                </a:lnTo>
                <a:lnTo>
                  <a:pt x="496" y="442"/>
                </a:lnTo>
                <a:lnTo>
                  <a:pt x="498" y="492"/>
                </a:lnTo>
                <a:lnTo>
                  <a:pt x="504" y="536"/>
                </a:lnTo>
                <a:lnTo>
                  <a:pt x="512" y="580"/>
                </a:lnTo>
                <a:lnTo>
                  <a:pt x="524" y="620"/>
                </a:lnTo>
                <a:lnTo>
                  <a:pt x="540" y="656"/>
                </a:lnTo>
                <a:lnTo>
                  <a:pt x="558" y="690"/>
                </a:lnTo>
                <a:lnTo>
                  <a:pt x="580" y="720"/>
                </a:lnTo>
                <a:lnTo>
                  <a:pt x="606" y="748"/>
                </a:lnTo>
                <a:lnTo>
                  <a:pt x="634" y="774"/>
                </a:lnTo>
                <a:lnTo>
                  <a:pt x="666" y="794"/>
                </a:lnTo>
                <a:lnTo>
                  <a:pt x="702" y="814"/>
                </a:lnTo>
                <a:lnTo>
                  <a:pt x="740" y="828"/>
                </a:lnTo>
                <a:lnTo>
                  <a:pt x="780" y="840"/>
                </a:lnTo>
                <a:lnTo>
                  <a:pt x="826" y="848"/>
                </a:lnTo>
                <a:lnTo>
                  <a:pt x="872" y="854"/>
                </a:lnTo>
                <a:lnTo>
                  <a:pt x="922" y="856"/>
                </a:lnTo>
                <a:lnTo>
                  <a:pt x="3810" y="856"/>
                </a:lnTo>
                <a:lnTo>
                  <a:pt x="6236" y="2256"/>
                </a:lnTo>
                <a:lnTo>
                  <a:pt x="3810" y="3656"/>
                </a:lnTo>
                <a:lnTo>
                  <a:pt x="1296" y="3656"/>
                </a:lnTo>
                <a:close/>
              </a:path>
            </a:pathLst>
          </a:custGeom>
          <a:solidFill>
            <a:srgbClr val="FFD85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latin typeface="+mn-lt"/>
            </a:endParaRPr>
          </a:p>
        </p:txBody>
      </p:sp>
      <p:sp>
        <p:nvSpPr>
          <p:cNvPr id="13" name="Freeform 81"/>
          <p:cNvSpPr>
            <a:spLocks noChangeAspect="1"/>
          </p:cNvSpPr>
          <p:nvPr/>
        </p:nvSpPr>
        <p:spPr bwMode="auto">
          <a:xfrm rot="5400000">
            <a:off x="1516360" y="4164803"/>
            <a:ext cx="323850" cy="190500"/>
          </a:xfrm>
          <a:custGeom>
            <a:avLst/>
            <a:gdLst>
              <a:gd name="T0" fmla="*/ 2147483647 w 6236"/>
              <a:gd name="T1" fmla="*/ 2147483647 h 3656"/>
              <a:gd name="T2" fmla="*/ 2147483647 w 6236"/>
              <a:gd name="T3" fmla="*/ 2147483647 h 3656"/>
              <a:gd name="T4" fmla="*/ 2147483647 w 6236"/>
              <a:gd name="T5" fmla="*/ 2147483647 h 3656"/>
              <a:gd name="T6" fmla="*/ 2147483647 w 6236"/>
              <a:gd name="T7" fmla="*/ 2147483647 h 3656"/>
              <a:gd name="T8" fmla="*/ 2147483647 w 6236"/>
              <a:gd name="T9" fmla="*/ 2147483647 h 3656"/>
              <a:gd name="T10" fmla="*/ 2147483647 w 6236"/>
              <a:gd name="T11" fmla="*/ 2147483647 h 3656"/>
              <a:gd name="T12" fmla="*/ 2147483647 w 6236"/>
              <a:gd name="T13" fmla="*/ 2147483647 h 3656"/>
              <a:gd name="T14" fmla="*/ 2147483647 w 6236"/>
              <a:gd name="T15" fmla="*/ 2147483647 h 3656"/>
              <a:gd name="T16" fmla="*/ 2147483647 w 6236"/>
              <a:gd name="T17" fmla="*/ 2147483647 h 3656"/>
              <a:gd name="T18" fmla="*/ 2147483647 w 6236"/>
              <a:gd name="T19" fmla="*/ 2147483647 h 3656"/>
              <a:gd name="T20" fmla="*/ 2147483647 w 6236"/>
              <a:gd name="T21" fmla="*/ 2147483647 h 3656"/>
              <a:gd name="T22" fmla="*/ 2147483647 w 6236"/>
              <a:gd name="T23" fmla="*/ 2147483647 h 3656"/>
              <a:gd name="T24" fmla="*/ 2147483647 w 6236"/>
              <a:gd name="T25" fmla="*/ 2147483647 h 3656"/>
              <a:gd name="T26" fmla="*/ 2147483647 w 6236"/>
              <a:gd name="T27" fmla="*/ 2147483647 h 3656"/>
              <a:gd name="T28" fmla="*/ 2147483647 w 6236"/>
              <a:gd name="T29" fmla="*/ 2147483647 h 3656"/>
              <a:gd name="T30" fmla="*/ 2147483647 w 6236"/>
              <a:gd name="T31" fmla="*/ 2147483647 h 3656"/>
              <a:gd name="T32" fmla="*/ 2147483647 w 6236"/>
              <a:gd name="T33" fmla="*/ 2147483647 h 3656"/>
              <a:gd name="T34" fmla="*/ 2147483647 w 6236"/>
              <a:gd name="T35" fmla="*/ 2147483647 h 3656"/>
              <a:gd name="T36" fmla="*/ 2147483647 w 6236"/>
              <a:gd name="T37" fmla="*/ 2147483647 h 3656"/>
              <a:gd name="T38" fmla="*/ 2147483647 w 6236"/>
              <a:gd name="T39" fmla="*/ 2147483647 h 3656"/>
              <a:gd name="T40" fmla="*/ 2147483647 w 6236"/>
              <a:gd name="T41" fmla="*/ 2147483647 h 3656"/>
              <a:gd name="T42" fmla="*/ 2147483647 w 6236"/>
              <a:gd name="T43" fmla="*/ 2147483647 h 3656"/>
              <a:gd name="T44" fmla="*/ 2147483647 w 6236"/>
              <a:gd name="T45" fmla="*/ 2147483647 h 3656"/>
              <a:gd name="T46" fmla="*/ 2147483647 w 6236"/>
              <a:gd name="T47" fmla="*/ 2147483647 h 3656"/>
              <a:gd name="T48" fmla="*/ 2147483647 w 6236"/>
              <a:gd name="T49" fmla="*/ 2147483647 h 3656"/>
              <a:gd name="T50" fmla="*/ 2147483647 w 6236"/>
              <a:gd name="T51" fmla="*/ 2147483647 h 3656"/>
              <a:gd name="T52" fmla="*/ 2147483647 w 6236"/>
              <a:gd name="T53" fmla="*/ 2147483647 h 3656"/>
              <a:gd name="T54" fmla="*/ 2147483647 w 6236"/>
              <a:gd name="T55" fmla="*/ 2147483647 h 3656"/>
              <a:gd name="T56" fmla="*/ 2147483647 w 6236"/>
              <a:gd name="T57" fmla="*/ 2147483647 h 3656"/>
              <a:gd name="T58" fmla="*/ 2147483647 w 6236"/>
              <a:gd name="T59" fmla="*/ 2147483647 h 3656"/>
              <a:gd name="T60" fmla="*/ 2147483647 w 6236"/>
              <a:gd name="T61" fmla="*/ 2147483647 h 3656"/>
              <a:gd name="T62" fmla="*/ 2147483647 w 6236"/>
              <a:gd name="T63" fmla="*/ 2147483647 h 3656"/>
              <a:gd name="T64" fmla="*/ 2147483647 w 6236"/>
              <a:gd name="T65" fmla="*/ 2147483647 h 3656"/>
              <a:gd name="T66" fmla="*/ 0 w 6236"/>
              <a:gd name="T67" fmla="*/ 2147483647 h 3656"/>
              <a:gd name="T68" fmla="*/ 0 w 6236"/>
              <a:gd name="T69" fmla="*/ 0 h 3656"/>
              <a:gd name="T70" fmla="*/ 2147483647 w 6236"/>
              <a:gd name="T71" fmla="*/ 0 h 3656"/>
              <a:gd name="T72" fmla="*/ 2147483647 w 6236"/>
              <a:gd name="T73" fmla="*/ 2147483647 h 3656"/>
              <a:gd name="T74" fmla="*/ 2147483647 w 6236"/>
              <a:gd name="T75" fmla="*/ 2147483647 h 3656"/>
              <a:gd name="T76" fmla="*/ 2147483647 w 6236"/>
              <a:gd name="T77" fmla="*/ 2147483647 h 3656"/>
              <a:gd name="T78" fmla="*/ 2147483647 w 6236"/>
              <a:gd name="T79" fmla="*/ 2147483647 h 3656"/>
              <a:gd name="T80" fmla="*/ 2147483647 w 6236"/>
              <a:gd name="T81" fmla="*/ 2147483647 h 3656"/>
              <a:gd name="T82" fmla="*/ 2147483647 w 6236"/>
              <a:gd name="T83" fmla="*/ 2147483647 h 3656"/>
              <a:gd name="T84" fmla="*/ 2147483647 w 6236"/>
              <a:gd name="T85" fmla="*/ 2147483647 h 3656"/>
              <a:gd name="T86" fmla="*/ 2147483647 w 6236"/>
              <a:gd name="T87" fmla="*/ 2147483647 h 3656"/>
              <a:gd name="T88" fmla="*/ 2147483647 w 6236"/>
              <a:gd name="T89" fmla="*/ 2147483647 h 3656"/>
              <a:gd name="T90" fmla="*/ 2147483647 w 6236"/>
              <a:gd name="T91" fmla="*/ 2147483647 h 3656"/>
              <a:gd name="T92" fmla="*/ 2147483647 w 6236"/>
              <a:gd name="T93" fmla="*/ 2147483647 h 3656"/>
              <a:gd name="T94" fmla="*/ 2147483647 w 6236"/>
              <a:gd name="T95" fmla="*/ 2147483647 h 3656"/>
              <a:gd name="T96" fmla="*/ 2147483647 w 6236"/>
              <a:gd name="T97" fmla="*/ 2147483647 h 3656"/>
              <a:gd name="T98" fmla="*/ 2147483647 w 6236"/>
              <a:gd name="T99" fmla="*/ 2147483647 h 3656"/>
              <a:gd name="T100" fmla="*/ 2147483647 w 6236"/>
              <a:gd name="T101" fmla="*/ 2147483647 h 3656"/>
              <a:gd name="T102" fmla="*/ 2147483647 w 6236"/>
              <a:gd name="T103" fmla="*/ 2147483647 h 3656"/>
              <a:gd name="T104" fmla="*/ 2147483647 w 6236"/>
              <a:gd name="T105" fmla="*/ 2147483647 h 3656"/>
              <a:gd name="T106" fmla="*/ 2147483647 w 6236"/>
              <a:gd name="T107" fmla="*/ 2147483647 h 3656"/>
              <a:gd name="T108" fmla="*/ 2147483647 w 6236"/>
              <a:gd name="T109" fmla="*/ 2147483647 h 3656"/>
              <a:gd name="T110" fmla="*/ 2147483647 w 6236"/>
              <a:gd name="T111" fmla="*/ 2147483647 h 3656"/>
              <a:gd name="T112" fmla="*/ 2147483647 w 6236"/>
              <a:gd name="T113" fmla="*/ 2147483647 h 3656"/>
              <a:gd name="T114" fmla="*/ 2147483647 w 6236"/>
              <a:gd name="T115" fmla="*/ 2147483647 h 3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36"/>
              <a:gd name="T175" fmla="*/ 0 h 3656"/>
              <a:gd name="T176" fmla="*/ 6236 w 6236"/>
              <a:gd name="T177" fmla="*/ 3656 h 3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36" h="3656">
                <a:moveTo>
                  <a:pt x="1296" y="3656"/>
                </a:moveTo>
                <a:lnTo>
                  <a:pt x="1296" y="3656"/>
                </a:lnTo>
                <a:lnTo>
                  <a:pt x="1226" y="3654"/>
                </a:lnTo>
                <a:lnTo>
                  <a:pt x="1156" y="3650"/>
                </a:lnTo>
                <a:lnTo>
                  <a:pt x="1090" y="3642"/>
                </a:lnTo>
                <a:lnTo>
                  <a:pt x="1024" y="3630"/>
                </a:lnTo>
                <a:lnTo>
                  <a:pt x="960" y="3614"/>
                </a:lnTo>
                <a:lnTo>
                  <a:pt x="896" y="3598"/>
                </a:lnTo>
                <a:lnTo>
                  <a:pt x="834" y="3576"/>
                </a:lnTo>
                <a:lnTo>
                  <a:pt x="776" y="3554"/>
                </a:lnTo>
                <a:lnTo>
                  <a:pt x="718" y="3528"/>
                </a:lnTo>
                <a:lnTo>
                  <a:pt x="660" y="3498"/>
                </a:lnTo>
                <a:lnTo>
                  <a:pt x="606" y="3466"/>
                </a:lnTo>
                <a:lnTo>
                  <a:pt x="554" y="3432"/>
                </a:lnTo>
                <a:lnTo>
                  <a:pt x="504" y="3396"/>
                </a:lnTo>
                <a:lnTo>
                  <a:pt x="456" y="3358"/>
                </a:lnTo>
                <a:lnTo>
                  <a:pt x="410" y="3316"/>
                </a:lnTo>
                <a:lnTo>
                  <a:pt x="364" y="3274"/>
                </a:lnTo>
                <a:lnTo>
                  <a:pt x="322" y="3228"/>
                </a:lnTo>
                <a:lnTo>
                  <a:pt x="284" y="3182"/>
                </a:lnTo>
                <a:lnTo>
                  <a:pt x="246" y="3132"/>
                </a:lnTo>
                <a:lnTo>
                  <a:pt x="210" y="3082"/>
                </a:lnTo>
                <a:lnTo>
                  <a:pt x="178" y="3028"/>
                </a:lnTo>
                <a:lnTo>
                  <a:pt x="148" y="2974"/>
                </a:lnTo>
                <a:lnTo>
                  <a:pt x="122" y="2918"/>
                </a:lnTo>
                <a:lnTo>
                  <a:pt x="96" y="2862"/>
                </a:lnTo>
                <a:lnTo>
                  <a:pt x="74" y="2802"/>
                </a:lnTo>
                <a:lnTo>
                  <a:pt x="54" y="2742"/>
                </a:lnTo>
                <a:lnTo>
                  <a:pt x="38" y="2682"/>
                </a:lnTo>
                <a:lnTo>
                  <a:pt x="24" y="2620"/>
                </a:lnTo>
                <a:lnTo>
                  <a:pt x="14" y="2556"/>
                </a:lnTo>
                <a:lnTo>
                  <a:pt x="6" y="2492"/>
                </a:lnTo>
                <a:lnTo>
                  <a:pt x="2" y="2426"/>
                </a:lnTo>
                <a:lnTo>
                  <a:pt x="0" y="2360"/>
                </a:lnTo>
                <a:lnTo>
                  <a:pt x="0" y="0"/>
                </a:lnTo>
                <a:lnTo>
                  <a:pt x="496" y="0"/>
                </a:lnTo>
                <a:lnTo>
                  <a:pt x="496" y="442"/>
                </a:lnTo>
                <a:lnTo>
                  <a:pt x="498" y="492"/>
                </a:lnTo>
                <a:lnTo>
                  <a:pt x="504" y="536"/>
                </a:lnTo>
                <a:lnTo>
                  <a:pt x="512" y="580"/>
                </a:lnTo>
                <a:lnTo>
                  <a:pt x="524" y="620"/>
                </a:lnTo>
                <a:lnTo>
                  <a:pt x="540" y="656"/>
                </a:lnTo>
                <a:lnTo>
                  <a:pt x="558" y="690"/>
                </a:lnTo>
                <a:lnTo>
                  <a:pt x="580" y="720"/>
                </a:lnTo>
                <a:lnTo>
                  <a:pt x="606" y="748"/>
                </a:lnTo>
                <a:lnTo>
                  <a:pt x="634" y="774"/>
                </a:lnTo>
                <a:lnTo>
                  <a:pt x="666" y="794"/>
                </a:lnTo>
                <a:lnTo>
                  <a:pt x="702" y="814"/>
                </a:lnTo>
                <a:lnTo>
                  <a:pt x="740" y="828"/>
                </a:lnTo>
                <a:lnTo>
                  <a:pt x="780" y="840"/>
                </a:lnTo>
                <a:lnTo>
                  <a:pt x="826" y="848"/>
                </a:lnTo>
                <a:lnTo>
                  <a:pt x="872" y="854"/>
                </a:lnTo>
                <a:lnTo>
                  <a:pt x="922" y="856"/>
                </a:lnTo>
                <a:lnTo>
                  <a:pt x="3810" y="856"/>
                </a:lnTo>
                <a:lnTo>
                  <a:pt x="6236" y="2256"/>
                </a:lnTo>
                <a:lnTo>
                  <a:pt x="3810" y="3656"/>
                </a:lnTo>
                <a:lnTo>
                  <a:pt x="1296" y="3656"/>
                </a:lnTo>
                <a:close/>
              </a:path>
            </a:pathLst>
          </a:custGeom>
          <a:solidFill>
            <a:srgbClr val="FFD85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24023" y="1201738"/>
            <a:ext cx="754313" cy="982068"/>
            <a:chOff x="1324023" y="1201738"/>
            <a:chExt cx="754313" cy="98206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403648" y="1201738"/>
              <a:ext cx="674688" cy="742950"/>
              <a:chOff x="1403648" y="1201738"/>
              <a:chExt cx="674688" cy="742950"/>
            </a:xfrm>
          </p:grpSpPr>
          <p:sp>
            <p:nvSpPr>
              <p:cNvPr id="7" name="Freeform 34"/>
              <p:cNvSpPr>
                <a:spLocks noChangeAspect="1" noEditPoints="1"/>
              </p:cNvSpPr>
              <p:nvPr/>
            </p:nvSpPr>
            <p:spPr bwMode="auto">
              <a:xfrm>
                <a:off x="1403648" y="1201738"/>
                <a:ext cx="436563" cy="604837"/>
              </a:xfrm>
              <a:custGeom>
                <a:avLst/>
                <a:gdLst>
                  <a:gd name="T0" fmla="*/ 2147483647 w 3426"/>
                  <a:gd name="T1" fmla="*/ 2147483647 h 4763"/>
                  <a:gd name="T2" fmla="*/ 2147483647 w 3426"/>
                  <a:gd name="T3" fmla="*/ 2147483647 h 4763"/>
                  <a:gd name="T4" fmla="*/ 2147483647 w 3426"/>
                  <a:gd name="T5" fmla="*/ 2147483647 h 4763"/>
                  <a:gd name="T6" fmla="*/ 2147483647 w 3426"/>
                  <a:gd name="T7" fmla="*/ 2147483647 h 4763"/>
                  <a:gd name="T8" fmla="*/ 2147483647 w 3426"/>
                  <a:gd name="T9" fmla="*/ 2147483647 h 4763"/>
                  <a:gd name="T10" fmla="*/ 2147483647 w 3426"/>
                  <a:gd name="T11" fmla="*/ 2147483647 h 4763"/>
                  <a:gd name="T12" fmla="*/ 2147483647 w 3426"/>
                  <a:gd name="T13" fmla="*/ 2147483647 h 4763"/>
                  <a:gd name="T14" fmla="*/ 2147483647 w 3426"/>
                  <a:gd name="T15" fmla="*/ 2147483647 h 4763"/>
                  <a:gd name="T16" fmla="*/ 2147483647 w 3426"/>
                  <a:gd name="T17" fmla="*/ 2147483647 h 4763"/>
                  <a:gd name="T18" fmla="*/ 2147483647 w 3426"/>
                  <a:gd name="T19" fmla="*/ 2147483647 h 4763"/>
                  <a:gd name="T20" fmla="*/ 2147483647 w 3426"/>
                  <a:gd name="T21" fmla="*/ 2147483647 h 4763"/>
                  <a:gd name="T22" fmla="*/ 2147483647 w 3426"/>
                  <a:gd name="T23" fmla="*/ 2147483647 h 4763"/>
                  <a:gd name="T24" fmla="*/ 2147483647 w 3426"/>
                  <a:gd name="T25" fmla="*/ 2147483647 h 4763"/>
                  <a:gd name="T26" fmla="*/ 2147483647 w 3426"/>
                  <a:gd name="T27" fmla="*/ 2147483647 h 4763"/>
                  <a:gd name="T28" fmla="*/ 2147483647 w 3426"/>
                  <a:gd name="T29" fmla="*/ 2147483647 h 4763"/>
                  <a:gd name="T30" fmla="*/ 0 w 3426"/>
                  <a:gd name="T31" fmla="*/ 2147483647 h 4763"/>
                  <a:gd name="T32" fmla="*/ 0 w 3426"/>
                  <a:gd name="T33" fmla="*/ 0 h 4763"/>
                  <a:gd name="T34" fmla="*/ 2147483647 w 3426"/>
                  <a:gd name="T35" fmla="*/ 0 h 4763"/>
                  <a:gd name="T36" fmla="*/ 2147483647 w 3426"/>
                  <a:gd name="T37" fmla="*/ 2147483647 h 4763"/>
                  <a:gd name="T38" fmla="*/ 2147483647 w 3426"/>
                  <a:gd name="T39" fmla="*/ 2147483647 h 4763"/>
                  <a:gd name="T40" fmla="*/ 2147483647 w 3426"/>
                  <a:gd name="T41" fmla="*/ 2147483647 h 4763"/>
                  <a:gd name="T42" fmla="*/ 2147483647 w 3426"/>
                  <a:gd name="T43" fmla="*/ 2147483647 h 4763"/>
                  <a:gd name="T44" fmla="*/ 2147483647 w 3426"/>
                  <a:gd name="T45" fmla="*/ 2147483647 h 4763"/>
                  <a:gd name="T46" fmla="*/ 2147483647 w 3426"/>
                  <a:gd name="T47" fmla="*/ 2147483647 h 4763"/>
                  <a:gd name="T48" fmla="*/ 2147483647 w 3426"/>
                  <a:gd name="T49" fmla="*/ 2147483647 h 4763"/>
                  <a:gd name="T50" fmla="*/ 2147483647 w 3426"/>
                  <a:gd name="T51" fmla="*/ 2147483647 h 4763"/>
                  <a:gd name="T52" fmla="*/ 2147483647 w 3426"/>
                  <a:gd name="T53" fmla="*/ 2147483647 h 4763"/>
                  <a:gd name="T54" fmla="*/ 2147483647 w 3426"/>
                  <a:gd name="T55" fmla="*/ 2147483647 h 4763"/>
                  <a:gd name="T56" fmla="*/ 2147483647 w 3426"/>
                  <a:gd name="T57" fmla="*/ 2147483647 h 4763"/>
                  <a:gd name="T58" fmla="*/ 2147483647 w 3426"/>
                  <a:gd name="T59" fmla="*/ 2147483647 h 4763"/>
                  <a:gd name="T60" fmla="*/ 2147483647 w 3426"/>
                  <a:gd name="T61" fmla="*/ 2147483647 h 4763"/>
                  <a:gd name="T62" fmla="*/ 2147483647 w 3426"/>
                  <a:gd name="T63" fmla="*/ 2147483647 h 4763"/>
                  <a:gd name="T64" fmla="*/ 2147483647 w 3426"/>
                  <a:gd name="T65" fmla="*/ 2147483647 h 4763"/>
                  <a:gd name="T66" fmla="*/ 2147483647 w 3426"/>
                  <a:gd name="T67" fmla="*/ 2147483647 h 4763"/>
                  <a:gd name="T68" fmla="*/ 2147483647 w 3426"/>
                  <a:gd name="T69" fmla="*/ 2147483647 h 4763"/>
                  <a:gd name="T70" fmla="*/ 2147483647 w 3426"/>
                  <a:gd name="T71" fmla="*/ 2147483647 h 4763"/>
                  <a:gd name="T72" fmla="*/ 2147483647 w 3426"/>
                  <a:gd name="T73" fmla="*/ 2147483647 h 4763"/>
                  <a:gd name="T74" fmla="*/ 2147483647 w 3426"/>
                  <a:gd name="T75" fmla="*/ 2147483647 h 47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26"/>
                  <a:gd name="T115" fmla="*/ 0 h 4763"/>
                  <a:gd name="T116" fmla="*/ 3426 w 3426"/>
                  <a:gd name="T117" fmla="*/ 4763 h 47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26" h="4763">
                    <a:moveTo>
                      <a:pt x="608" y="3039"/>
                    </a:moveTo>
                    <a:lnTo>
                      <a:pt x="2820" y="3039"/>
                    </a:lnTo>
                    <a:lnTo>
                      <a:pt x="2820" y="3135"/>
                    </a:lnTo>
                    <a:lnTo>
                      <a:pt x="608" y="3135"/>
                    </a:lnTo>
                    <a:lnTo>
                      <a:pt x="608" y="3039"/>
                    </a:lnTo>
                    <a:close/>
                    <a:moveTo>
                      <a:pt x="3160" y="901"/>
                    </a:moveTo>
                    <a:lnTo>
                      <a:pt x="2532" y="272"/>
                    </a:lnTo>
                    <a:lnTo>
                      <a:pt x="2532" y="901"/>
                    </a:lnTo>
                    <a:lnTo>
                      <a:pt x="3160" y="901"/>
                    </a:lnTo>
                    <a:close/>
                    <a:moveTo>
                      <a:pt x="193" y="193"/>
                    </a:moveTo>
                    <a:lnTo>
                      <a:pt x="193" y="4570"/>
                    </a:lnTo>
                    <a:lnTo>
                      <a:pt x="3232" y="4570"/>
                    </a:lnTo>
                    <a:lnTo>
                      <a:pt x="3233" y="1288"/>
                    </a:lnTo>
                    <a:lnTo>
                      <a:pt x="3426" y="1288"/>
                    </a:lnTo>
                    <a:lnTo>
                      <a:pt x="3425" y="4763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2533" y="0"/>
                    </a:lnTo>
                    <a:lnTo>
                      <a:pt x="3426" y="894"/>
                    </a:lnTo>
                    <a:lnTo>
                      <a:pt x="3426" y="1095"/>
                    </a:lnTo>
                    <a:lnTo>
                      <a:pt x="2339" y="1095"/>
                    </a:lnTo>
                    <a:lnTo>
                      <a:pt x="2339" y="193"/>
                    </a:lnTo>
                    <a:lnTo>
                      <a:pt x="193" y="193"/>
                    </a:lnTo>
                    <a:close/>
                    <a:moveTo>
                      <a:pt x="608" y="3656"/>
                    </a:moveTo>
                    <a:lnTo>
                      <a:pt x="2336" y="3656"/>
                    </a:lnTo>
                    <a:lnTo>
                      <a:pt x="2336" y="3753"/>
                    </a:lnTo>
                    <a:lnTo>
                      <a:pt x="608" y="3753"/>
                    </a:lnTo>
                    <a:lnTo>
                      <a:pt x="608" y="3656"/>
                    </a:lnTo>
                    <a:close/>
                    <a:moveTo>
                      <a:pt x="608" y="1806"/>
                    </a:moveTo>
                    <a:lnTo>
                      <a:pt x="2820" y="1806"/>
                    </a:lnTo>
                    <a:lnTo>
                      <a:pt x="2820" y="1903"/>
                    </a:lnTo>
                    <a:lnTo>
                      <a:pt x="608" y="1903"/>
                    </a:lnTo>
                    <a:lnTo>
                      <a:pt x="608" y="1806"/>
                    </a:lnTo>
                    <a:close/>
                    <a:moveTo>
                      <a:pt x="608" y="2423"/>
                    </a:moveTo>
                    <a:lnTo>
                      <a:pt x="2820" y="2423"/>
                    </a:lnTo>
                    <a:lnTo>
                      <a:pt x="2820" y="2519"/>
                    </a:lnTo>
                    <a:lnTo>
                      <a:pt x="608" y="2519"/>
                    </a:lnTo>
                    <a:lnTo>
                      <a:pt x="608" y="242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67"/>
              <p:cNvSpPr>
                <a:spLocks noChangeAspect="1"/>
              </p:cNvSpPr>
              <p:nvPr/>
            </p:nvSpPr>
            <p:spPr bwMode="auto">
              <a:xfrm>
                <a:off x="1646536" y="1450975"/>
                <a:ext cx="431800" cy="493713"/>
              </a:xfrm>
              <a:custGeom>
                <a:avLst/>
                <a:gdLst>
                  <a:gd name="T0" fmla="*/ 2147483647 w 4180"/>
                  <a:gd name="T1" fmla="*/ 2147483647 h 4763"/>
                  <a:gd name="T2" fmla="*/ 2147483647 w 4180"/>
                  <a:gd name="T3" fmla="*/ 2147483647 h 4763"/>
                  <a:gd name="T4" fmla="*/ 2147483647 w 4180"/>
                  <a:gd name="T5" fmla="*/ 2147483647 h 4763"/>
                  <a:gd name="T6" fmla="*/ 2147483647 w 4180"/>
                  <a:gd name="T7" fmla="*/ 2147483647 h 4763"/>
                  <a:gd name="T8" fmla="*/ 2147483647 w 4180"/>
                  <a:gd name="T9" fmla="*/ 2147483647 h 4763"/>
                  <a:gd name="T10" fmla="*/ 2147483647 w 4180"/>
                  <a:gd name="T11" fmla="*/ 2147483647 h 4763"/>
                  <a:gd name="T12" fmla="*/ 2147483647 w 4180"/>
                  <a:gd name="T13" fmla="*/ 2147483647 h 4763"/>
                  <a:gd name="T14" fmla="*/ 2147483647 w 4180"/>
                  <a:gd name="T15" fmla="*/ 2147483647 h 4763"/>
                  <a:gd name="T16" fmla="*/ 2147483647 w 4180"/>
                  <a:gd name="T17" fmla="*/ 2147483647 h 4763"/>
                  <a:gd name="T18" fmla="*/ 2147483647 w 4180"/>
                  <a:gd name="T19" fmla="*/ 2147483647 h 4763"/>
                  <a:gd name="T20" fmla="*/ 2147483647 w 4180"/>
                  <a:gd name="T21" fmla="*/ 2147483647 h 4763"/>
                  <a:gd name="T22" fmla="*/ 2147483647 w 4180"/>
                  <a:gd name="T23" fmla="*/ 2147483647 h 4763"/>
                  <a:gd name="T24" fmla="*/ 2147483647 w 4180"/>
                  <a:gd name="T25" fmla="*/ 2147483647 h 4763"/>
                  <a:gd name="T26" fmla="*/ 2147483647 w 4180"/>
                  <a:gd name="T27" fmla="*/ 2147483647 h 4763"/>
                  <a:gd name="T28" fmla="*/ 2147483647 w 4180"/>
                  <a:gd name="T29" fmla="*/ 2147483647 h 4763"/>
                  <a:gd name="T30" fmla="*/ 2147483647 w 4180"/>
                  <a:gd name="T31" fmla="*/ 2147483647 h 4763"/>
                  <a:gd name="T32" fmla="*/ 2147483647 w 4180"/>
                  <a:gd name="T33" fmla="*/ 2147483647 h 4763"/>
                  <a:gd name="T34" fmla="*/ 2147483647 w 4180"/>
                  <a:gd name="T35" fmla="*/ 2147483647 h 4763"/>
                  <a:gd name="T36" fmla="*/ 2147483647 w 4180"/>
                  <a:gd name="T37" fmla="*/ 2147483647 h 4763"/>
                  <a:gd name="T38" fmla="*/ 2147483647 w 4180"/>
                  <a:gd name="T39" fmla="*/ 2147483647 h 4763"/>
                  <a:gd name="T40" fmla="*/ 2147483647 w 4180"/>
                  <a:gd name="T41" fmla="*/ 2147483647 h 4763"/>
                  <a:gd name="T42" fmla="*/ 2147483647 w 4180"/>
                  <a:gd name="T43" fmla="*/ 2147483647 h 4763"/>
                  <a:gd name="T44" fmla="*/ 2147483647 w 4180"/>
                  <a:gd name="T45" fmla="*/ 2147483647 h 4763"/>
                  <a:gd name="T46" fmla="*/ 2147483647 w 4180"/>
                  <a:gd name="T47" fmla="*/ 2147483647 h 4763"/>
                  <a:gd name="T48" fmla="*/ 2147483647 w 4180"/>
                  <a:gd name="T49" fmla="*/ 2147483647 h 4763"/>
                  <a:gd name="T50" fmla="*/ 2147483647 w 4180"/>
                  <a:gd name="T51" fmla="*/ 2147483647 h 4763"/>
                  <a:gd name="T52" fmla="*/ 2147483647 w 4180"/>
                  <a:gd name="T53" fmla="*/ 2147483647 h 4763"/>
                  <a:gd name="T54" fmla="*/ 2147483647 w 4180"/>
                  <a:gd name="T55" fmla="*/ 2147483647 h 4763"/>
                  <a:gd name="T56" fmla="*/ 2147483647 w 4180"/>
                  <a:gd name="T57" fmla="*/ 2147483647 h 4763"/>
                  <a:gd name="T58" fmla="*/ 2147483647 w 4180"/>
                  <a:gd name="T59" fmla="*/ 2147483647 h 4763"/>
                  <a:gd name="T60" fmla="*/ 2147483647 w 4180"/>
                  <a:gd name="T61" fmla="*/ 2147483647 h 4763"/>
                  <a:gd name="T62" fmla="*/ 2147483647 w 4180"/>
                  <a:gd name="T63" fmla="*/ 2147483647 h 4763"/>
                  <a:gd name="T64" fmla="*/ 2147483647 w 4180"/>
                  <a:gd name="T65" fmla="*/ 2147483647 h 4763"/>
                  <a:gd name="T66" fmla="*/ 2147483647 w 4180"/>
                  <a:gd name="T67" fmla="*/ 2147483647 h 4763"/>
                  <a:gd name="T68" fmla="*/ 2147483647 w 4180"/>
                  <a:gd name="T69" fmla="*/ 2147483647 h 4763"/>
                  <a:gd name="T70" fmla="*/ 2147483647 w 4180"/>
                  <a:gd name="T71" fmla="*/ 2147483647 h 4763"/>
                  <a:gd name="T72" fmla="*/ 2147483647 w 4180"/>
                  <a:gd name="T73" fmla="*/ 2147483647 h 4763"/>
                  <a:gd name="T74" fmla="*/ 2147483647 w 4180"/>
                  <a:gd name="T75" fmla="*/ 2147483647 h 4763"/>
                  <a:gd name="T76" fmla="*/ 2147483647 w 4180"/>
                  <a:gd name="T77" fmla="*/ 2147483647 h 4763"/>
                  <a:gd name="T78" fmla="*/ 2147483647 w 4180"/>
                  <a:gd name="T79" fmla="*/ 2147483647 h 4763"/>
                  <a:gd name="T80" fmla="*/ 2147483647 w 4180"/>
                  <a:gd name="T81" fmla="*/ 2147483647 h 4763"/>
                  <a:gd name="T82" fmla="*/ 2147483647 w 4180"/>
                  <a:gd name="T83" fmla="*/ 2147483647 h 4763"/>
                  <a:gd name="T84" fmla="*/ 2147483647 w 4180"/>
                  <a:gd name="T85" fmla="*/ 2147483647 h 4763"/>
                  <a:gd name="T86" fmla="*/ 2147483647 w 4180"/>
                  <a:gd name="T87" fmla="*/ 2147483647 h 4763"/>
                  <a:gd name="T88" fmla="*/ 2147483647 w 4180"/>
                  <a:gd name="T89" fmla="*/ 2147483647 h 4763"/>
                  <a:gd name="T90" fmla="*/ 2147483647 w 4180"/>
                  <a:gd name="T91" fmla="*/ 2147483647 h 4763"/>
                  <a:gd name="T92" fmla="*/ 2147483647 w 4180"/>
                  <a:gd name="T93" fmla="*/ 2147483647 h 4763"/>
                  <a:gd name="T94" fmla="*/ 2147483647 w 4180"/>
                  <a:gd name="T95" fmla="*/ 2147483647 h 4763"/>
                  <a:gd name="T96" fmla="*/ 2147483647 w 4180"/>
                  <a:gd name="T97" fmla="*/ 2147483647 h 4763"/>
                  <a:gd name="T98" fmla="*/ 2147483647 w 4180"/>
                  <a:gd name="T99" fmla="*/ 2147483647 h 4763"/>
                  <a:gd name="T100" fmla="*/ 2147483647 w 4180"/>
                  <a:gd name="T101" fmla="*/ 2147483647 h 4763"/>
                  <a:gd name="T102" fmla="*/ 2147483647 w 4180"/>
                  <a:gd name="T103" fmla="*/ 2147483647 h 4763"/>
                  <a:gd name="T104" fmla="*/ 2147483647 w 4180"/>
                  <a:gd name="T105" fmla="*/ 2147483647 h 4763"/>
                  <a:gd name="T106" fmla="*/ 0 w 4180"/>
                  <a:gd name="T107" fmla="*/ 2147483647 h 4763"/>
                  <a:gd name="T108" fmla="*/ 2147483647 w 4180"/>
                  <a:gd name="T109" fmla="*/ 2147483647 h 4763"/>
                  <a:gd name="T110" fmla="*/ 2147483647 w 4180"/>
                  <a:gd name="T111" fmla="*/ 2147483647 h 4763"/>
                  <a:gd name="T112" fmla="*/ 2147483647 w 4180"/>
                  <a:gd name="T113" fmla="*/ 2147483647 h 47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80"/>
                  <a:gd name="T172" fmla="*/ 0 h 4763"/>
                  <a:gd name="T173" fmla="*/ 4180 w 4180"/>
                  <a:gd name="T174" fmla="*/ 4763 h 47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80" h="4763">
                    <a:moveTo>
                      <a:pt x="1861" y="1508"/>
                    </a:moveTo>
                    <a:lnTo>
                      <a:pt x="1861" y="1508"/>
                    </a:lnTo>
                    <a:lnTo>
                      <a:pt x="1804" y="1509"/>
                    </a:lnTo>
                    <a:lnTo>
                      <a:pt x="1749" y="1512"/>
                    </a:lnTo>
                    <a:lnTo>
                      <a:pt x="1693" y="1517"/>
                    </a:lnTo>
                    <a:lnTo>
                      <a:pt x="1638" y="1524"/>
                    </a:lnTo>
                    <a:lnTo>
                      <a:pt x="1583" y="1533"/>
                    </a:lnTo>
                    <a:lnTo>
                      <a:pt x="1531" y="1544"/>
                    </a:lnTo>
                    <a:lnTo>
                      <a:pt x="1478" y="1557"/>
                    </a:lnTo>
                    <a:lnTo>
                      <a:pt x="1425" y="1571"/>
                    </a:lnTo>
                    <a:lnTo>
                      <a:pt x="1373" y="1588"/>
                    </a:lnTo>
                    <a:lnTo>
                      <a:pt x="1323" y="1607"/>
                    </a:lnTo>
                    <a:lnTo>
                      <a:pt x="1273" y="1626"/>
                    </a:lnTo>
                    <a:lnTo>
                      <a:pt x="1224" y="1647"/>
                    </a:lnTo>
                    <a:lnTo>
                      <a:pt x="1177" y="1670"/>
                    </a:lnTo>
                    <a:lnTo>
                      <a:pt x="1130" y="1696"/>
                    </a:lnTo>
                    <a:lnTo>
                      <a:pt x="1084" y="1722"/>
                    </a:lnTo>
                    <a:lnTo>
                      <a:pt x="1039" y="1750"/>
                    </a:lnTo>
                    <a:lnTo>
                      <a:pt x="916" y="1571"/>
                    </a:lnTo>
                    <a:lnTo>
                      <a:pt x="967" y="1539"/>
                    </a:lnTo>
                    <a:lnTo>
                      <a:pt x="1020" y="1509"/>
                    </a:lnTo>
                    <a:lnTo>
                      <a:pt x="1074" y="1481"/>
                    </a:lnTo>
                    <a:lnTo>
                      <a:pt x="1128" y="1454"/>
                    </a:lnTo>
                    <a:lnTo>
                      <a:pt x="1185" y="1428"/>
                    </a:lnTo>
                    <a:lnTo>
                      <a:pt x="1242" y="1405"/>
                    </a:lnTo>
                    <a:lnTo>
                      <a:pt x="1300" y="1384"/>
                    </a:lnTo>
                    <a:lnTo>
                      <a:pt x="1360" y="1366"/>
                    </a:lnTo>
                    <a:lnTo>
                      <a:pt x="1420" y="1348"/>
                    </a:lnTo>
                    <a:lnTo>
                      <a:pt x="1480" y="1333"/>
                    </a:lnTo>
                    <a:lnTo>
                      <a:pt x="1541" y="1321"/>
                    </a:lnTo>
                    <a:lnTo>
                      <a:pt x="1605" y="1310"/>
                    </a:lnTo>
                    <a:lnTo>
                      <a:pt x="1667" y="1302"/>
                    </a:lnTo>
                    <a:lnTo>
                      <a:pt x="1731" y="1296"/>
                    </a:lnTo>
                    <a:lnTo>
                      <a:pt x="1796" y="1292"/>
                    </a:lnTo>
                    <a:lnTo>
                      <a:pt x="1861" y="1291"/>
                    </a:lnTo>
                    <a:lnTo>
                      <a:pt x="1913" y="1292"/>
                    </a:lnTo>
                    <a:lnTo>
                      <a:pt x="1964" y="1294"/>
                    </a:lnTo>
                    <a:lnTo>
                      <a:pt x="2014" y="1298"/>
                    </a:lnTo>
                    <a:lnTo>
                      <a:pt x="2064" y="1303"/>
                    </a:lnTo>
                    <a:lnTo>
                      <a:pt x="2113" y="1310"/>
                    </a:lnTo>
                    <a:lnTo>
                      <a:pt x="2163" y="1318"/>
                    </a:lnTo>
                    <a:lnTo>
                      <a:pt x="2212" y="1326"/>
                    </a:lnTo>
                    <a:lnTo>
                      <a:pt x="2259" y="1337"/>
                    </a:lnTo>
                    <a:lnTo>
                      <a:pt x="2307" y="1349"/>
                    </a:lnTo>
                    <a:lnTo>
                      <a:pt x="2354" y="1363"/>
                    </a:lnTo>
                    <a:lnTo>
                      <a:pt x="2402" y="1376"/>
                    </a:lnTo>
                    <a:lnTo>
                      <a:pt x="2448" y="1393"/>
                    </a:lnTo>
                    <a:lnTo>
                      <a:pt x="2492" y="1410"/>
                    </a:lnTo>
                    <a:lnTo>
                      <a:pt x="2537" y="1428"/>
                    </a:lnTo>
                    <a:lnTo>
                      <a:pt x="2582" y="1448"/>
                    </a:lnTo>
                    <a:lnTo>
                      <a:pt x="2625" y="1468"/>
                    </a:lnTo>
                    <a:lnTo>
                      <a:pt x="3671" y="0"/>
                    </a:lnTo>
                    <a:lnTo>
                      <a:pt x="4180" y="737"/>
                    </a:lnTo>
                    <a:lnTo>
                      <a:pt x="1946" y="3874"/>
                    </a:lnTo>
                    <a:lnTo>
                      <a:pt x="1216" y="3859"/>
                    </a:lnTo>
                    <a:lnTo>
                      <a:pt x="387" y="2661"/>
                    </a:lnTo>
                    <a:lnTo>
                      <a:pt x="377" y="2704"/>
                    </a:lnTo>
                    <a:lnTo>
                      <a:pt x="368" y="2749"/>
                    </a:lnTo>
                    <a:lnTo>
                      <a:pt x="360" y="2795"/>
                    </a:lnTo>
                    <a:lnTo>
                      <a:pt x="354" y="2841"/>
                    </a:lnTo>
                    <a:lnTo>
                      <a:pt x="349" y="2887"/>
                    </a:lnTo>
                    <a:lnTo>
                      <a:pt x="345" y="2933"/>
                    </a:lnTo>
                    <a:lnTo>
                      <a:pt x="343" y="2980"/>
                    </a:lnTo>
                    <a:lnTo>
                      <a:pt x="343" y="3026"/>
                    </a:lnTo>
                    <a:lnTo>
                      <a:pt x="343" y="3066"/>
                    </a:lnTo>
                    <a:lnTo>
                      <a:pt x="344" y="3105"/>
                    </a:lnTo>
                    <a:lnTo>
                      <a:pt x="347" y="3144"/>
                    </a:lnTo>
                    <a:lnTo>
                      <a:pt x="351" y="3182"/>
                    </a:lnTo>
                    <a:lnTo>
                      <a:pt x="355" y="3220"/>
                    </a:lnTo>
                    <a:lnTo>
                      <a:pt x="360" y="3258"/>
                    </a:lnTo>
                    <a:lnTo>
                      <a:pt x="366" y="3296"/>
                    </a:lnTo>
                    <a:lnTo>
                      <a:pt x="374" y="3332"/>
                    </a:lnTo>
                    <a:lnTo>
                      <a:pt x="382" y="3370"/>
                    </a:lnTo>
                    <a:lnTo>
                      <a:pt x="390" y="3407"/>
                    </a:lnTo>
                    <a:lnTo>
                      <a:pt x="400" y="3442"/>
                    </a:lnTo>
                    <a:lnTo>
                      <a:pt x="410" y="3479"/>
                    </a:lnTo>
                    <a:lnTo>
                      <a:pt x="423" y="3514"/>
                    </a:lnTo>
                    <a:lnTo>
                      <a:pt x="435" y="3549"/>
                    </a:lnTo>
                    <a:lnTo>
                      <a:pt x="448" y="3584"/>
                    </a:lnTo>
                    <a:lnTo>
                      <a:pt x="462" y="3618"/>
                    </a:lnTo>
                    <a:lnTo>
                      <a:pt x="477" y="3652"/>
                    </a:lnTo>
                    <a:lnTo>
                      <a:pt x="493" y="3686"/>
                    </a:lnTo>
                    <a:lnTo>
                      <a:pt x="509" y="3719"/>
                    </a:lnTo>
                    <a:lnTo>
                      <a:pt x="526" y="3751"/>
                    </a:lnTo>
                    <a:lnTo>
                      <a:pt x="543" y="3784"/>
                    </a:lnTo>
                    <a:lnTo>
                      <a:pt x="562" y="3815"/>
                    </a:lnTo>
                    <a:lnTo>
                      <a:pt x="582" y="3846"/>
                    </a:lnTo>
                    <a:lnTo>
                      <a:pt x="601" y="3876"/>
                    </a:lnTo>
                    <a:lnTo>
                      <a:pt x="623" y="3907"/>
                    </a:lnTo>
                    <a:lnTo>
                      <a:pt x="645" y="3935"/>
                    </a:lnTo>
                    <a:lnTo>
                      <a:pt x="666" y="3965"/>
                    </a:lnTo>
                    <a:lnTo>
                      <a:pt x="689" y="3994"/>
                    </a:lnTo>
                    <a:lnTo>
                      <a:pt x="712" y="4021"/>
                    </a:lnTo>
                    <a:lnTo>
                      <a:pt x="737" y="4048"/>
                    </a:lnTo>
                    <a:lnTo>
                      <a:pt x="763" y="4075"/>
                    </a:lnTo>
                    <a:lnTo>
                      <a:pt x="787" y="4101"/>
                    </a:lnTo>
                    <a:lnTo>
                      <a:pt x="814" y="4126"/>
                    </a:lnTo>
                    <a:lnTo>
                      <a:pt x="840" y="4151"/>
                    </a:lnTo>
                    <a:lnTo>
                      <a:pt x="867" y="4175"/>
                    </a:lnTo>
                    <a:lnTo>
                      <a:pt x="895" y="4199"/>
                    </a:lnTo>
                    <a:lnTo>
                      <a:pt x="924" y="4222"/>
                    </a:lnTo>
                    <a:lnTo>
                      <a:pt x="952" y="4244"/>
                    </a:lnTo>
                    <a:lnTo>
                      <a:pt x="982" y="4266"/>
                    </a:lnTo>
                    <a:lnTo>
                      <a:pt x="1012" y="4286"/>
                    </a:lnTo>
                    <a:lnTo>
                      <a:pt x="1043" y="4306"/>
                    </a:lnTo>
                    <a:lnTo>
                      <a:pt x="1074" y="4325"/>
                    </a:lnTo>
                    <a:lnTo>
                      <a:pt x="1105" y="4344"/>
                    </a:lnTo>
                    <a:lnTo>
                      <a:pt x="1138" y="4362"/>
                    </a:lnTo>
                    <a:lnTo>
                      <a:pt x="1170" y="4380"/>
                    </a:lnTo>
                    <a:lnTo>
                      <a:pt x="1203" y="4396"/>
                    </a:lnTo>
                    <a:lnTo>
                      <a:pt x="1237" y="4412"/>
                    </a:lnTo>
                    <a:lnTo>
                      <a:pt x="1271" y="4427"/>
                    </a:lnTo>
                    <a:lnTo>
                      <a:pt x="1304" y="4441"/>
                    </a:lnTo>
                    <a:lnTo>
                      <a:pt x="1340" y="4454"/>
                    </a:lnTo>
                    <a:lnTo>
                      <a:pt x="1375" y="4466"/>
                    </a:lnTo>
                    <a:lnTo>
                      <a:pt x="1410" y="4477"/>
                    </a:lnTo>
                    <a:lnTo>
                      <a:pt x="1445" y="4488"/>
                    </a:lnTo>
                    <a:lnTo>
                      <a:pt x="1482" y="4497"/>
                    </a:lnTo>
                    <a:lnTo>
                      <a:pt x="1518" y="4507"/>
                    </a:lnTo>
                    <a:lnTo>
                      <a:pt x="1555" y="4515"/>
                    </a:lnTo>
                    <a:lnTo>
                      <a:pt x="1593" y="4522"/>
                    </a:lnTo>
                    <a:lnTo>
                      <a:pt x="1629" y="4529"/>
                    </a:lnTo>
                    <a:lnTo>
                      <a:pt x="1667" y="4534"/>
                    </a:lnTo>
                    <a:lnTo>
                      <a:pt x="1707" y="4538"/>
                    </a:lnTo>
                    <a:lnTo>
                      <a:pt x="1745" y="4541"/>
                    </a:lnTo>
                    <a:lnTo>
                      <a:pt x="1783" y="4544"/>
                    </a:lnTo>
                    <a:lnTo>
                      <a:pt x="1822" y="4545"/>
                    </a:lnTo>
                    <a:lnTo>
                      <a:pt x="1861" y="4546"/>
                    </a:lnTo>
                    <a:lnTo>
                      <a:pt x="1900" y="4545"/>
                    </a:lnTo>
                    <a:lnTo>
                      <a:pt x="1940" y="4544"/>
                    </a:lnTo>
                    <a:lnTo>
                      <a:pt x="1978" y="4541"/>
                    </a:lnTo>
                    <a:lnTo>
                      <a:pt x="2017" y="4538"/>
                    </a:lnTo>
                    <a:lnTo>
                      <a:pt x="2055" y="4534"/>
                    </a:lnTo>
                    <a:lnTo>
                      <a:pt x="2093" y="4529"/>
                    </a:lnTo>
                    <a:lnTo>
                      <a:pt x="2131" y="4522"/>
                    </a:lnTo>
                    <a:lnTo>
                      <a:pt x="2167" y="4515"/>
                    </a:lnTo>
                    <a:lnTo>
                      <a:pt x="2204" y="4507"/>
                    </a:lnTo>
                    <a:lnTo>
                      <a:pt x="2240" y="4497"/>
                    </a:lnTo>
                    <a:lnTo>
                      <a:pt x="2277" y="4488"/>
                    </a:lnTo>
                    <a:lnTo>
                      <a:pt x="2313" y="4477"/>
                    </a:lnTo>
                    <a:lnTo>
                      <a:pt x="2349" y="4466"/>
                    </a:lnTo>
                    <a:lnTo>
                      <a:pt x="2384" y="4454"/>
                    </a:lnTo>
                    <a:lnTo>
                      <a:pt x="2418" y="4441"/>
                    </a:lnTo>
                    <a:lnTo>
                      <a:pt x="2453" y="4427"/>
                    </a:lnTo>
                    <a:lnTo>
                      <a:pt x="2487" y="4412"/>
                    </a:lnTo>
                    <a:lnTo>
                      <a:pt x="2519" y="4396"/>
                    </a:lnTo>
                    <a:lnTo>
                      <a:pt x="2553" y="4380"/>
                    </a:lnTo>
                    <a:lnTo>
                      <a:pt x="2586" y="4362"/>
                    </a:lnTo>
                    <a:lnTo>
                      <a:pt x="2617" y="4344"/>
                    </a:lnTo>
                    <a:lnTo>
                      <a:pt x="2649" y="4325"/>
                    </a:lnTo>
                    <a:lnTo>
                      <a:pt x="2679" y="4306"/>
                    </a:lnTo>
                    <a:lnTo>
                      <a:pt x="2710" y="4286"/>
                    </a:lnTo>
                    <a:lnTo>
                      <a:pt x="2740" y="4266"/>
                    </a:lnTo>
                    <a:lnTo>
                      <a:pt x="2770" y="4244"/>
                    </a:lnTo>
                    <a:lnTo>
                      <a:pt x="2798" y="4222"/>
                    </a:lnTo>
                    <a:lnTo>
                      <a:pt x="2827" y="4199"/>
                    </a:lnTo>
                    <a:lnTo>
                      <a:pt x="2855" y="4175"/>
                    </a:lnTo>
                    <a:lnTo>
                      <a:pt x="2882" y="4151"/>
                    </a:lnTo>
                    <a:lnTo>
                      <a:pt x="2909" y="4126"/>
                    </a:lnTo>
                    <a:lnTo>
                      <a:pt x="2935" y="4101"/>
                    </a:lnTo>
                    <a:lnTo>
                      <a:pt x="2961" y="4075"/>
                    </a:lnTo>
                    <a:lnTo>
                      <a:pt x="2985" y="4048"/>
                    </a:lnTo>
                    <a:lnTo>
                      <a:pt x="3010" y="4021"/>
                    </a:lnTo>
                    <a:lnTo>
                      <a:pt x="3033" y="3994"/>
                    </a:lnTo>
                    <a:lnTo>
                      <a:pt x="3056" y="3965"/>
                    </a:lnTo>
                    <a:lnTo>
                      <a:pt x="3079" y="3935"/>
                    </a:lnTo>
                    <a:lnTo>
                      <a:pt x="3100" y="3907"/>
                    </a:lnTo>
                    <a:lnTo>
                      <a:pt x="3121" y="3876"/>
                    </a:lnTo>
                    <a:lnTo>
                      <a:pt x="3141" y="3846"/>
                    </a:lnTo>
                    <a:lnTo>
                      <a:pt x="3160" y="3815"/>
                    </a:lnTo>
                    <a:lnTo>
                      <a:pt x="3179" y="3784"/>
                    </a:lnTo>
                    <a:lnTo>
                      <a:pt x="3197" y="3751"/>
                    </a:lnTo>
                    <a:lnTo>
                      <a:pt x="3214" y="3719"/>
                    </a:lnTo>
                    <a:lnTo>
                      <a:pt x="3230" y="3686"/>
                    </a:lnTo>
                    <a:lnTo>
                      <a:pt x="3245" y="3652"/>
                    </a:lnTo>
                    <a:lnTo>
                      <a:pt x="3260" y="3618"/>
                    </a:lnTo>
                    <a:lnTo>
                      <a:pt x="3275" y="3584"/>
                    </a:lnTo>
                    <a:lnTo>
                      <a:pt x="3287" y="3549"/>
                    </a:lnTo>
                    <a:lnTo>
                      <a:pt x="3300" y="3514"/>
                    </a:lnTo>
                    <a:lnTo>
                      <a:pt x="3312" y="3479"/>
                    </a:lnTo>
                    <a:lnTo>
                      <a:pt x="3323" y="3442"/>
                    </a:lnTo>
                    <a:lnTo>
                      <a:pt x="3332" y="3407"/>
                    </a:lnTo>
                    <a:lnTo>
                      <a:pt x="3342" y="3370"/>
                    </a:lnTo>
                    <a:lnTo>
                      <a:pt x="3350" y="3332"/>
                    </a:lnTo>
                    <a:lnTo>
                      <a:pt x="3356" y="3296"/>
                    </a:lnTo>
                    <a:lnTo>
                      <a:pt x="3362" y="3258"/>
                    </a:lnTo>
                    <a:lnTo>
                      <a:pt x="3367" y="3220"/>
                    </a:lnTo>
                    <a:lnTo>
                      <a:pt x="3373" y="3182"/>
                    </a:lnTo>
                    <a:lnTo>
                      <a:pt x="3375" y="3144"/>
                    </a:lnTo>
                    <a:lnTo>
                      <a:pt x="3378" y="3105"/>
                    </a:lnTo>
                    <a:lnTo>
                      <a:pt x="3379" y="3066"/>
                    </a:lnTo>
                    <a:lnTo>
                      <a:pt x="3379" y="3026"/>
                    </a:lnTo>
                    <a:lnTo>
                      <a:pt x="3379" y="2987"/>
                    </a:lnTo>
                    <a:lnTo>
                      <a:pt x="3378" y="2946"/>
                    </a:lnTo>
                    <a:lnTo>
                      <a:pt x="3375" y="2907"/>
                    </a:lnTo>
                    <a:lnTo>
                      <a:pt x="3371" y="2868"/>
                    </a:lnTo>
                    <a:lnTo>
                      <a:pt x="3367" y="2829"/>
                    </a:lnTo>
                    <a:lnTo>
                      <a:pt x="3362" y="2789"/>
                    </a:lnTo>
                    <a:lnTo>
                      <a:pt x="3355" y="2751"/>
                    </a:lnTo>
                    <a:lnTo>
                      <a:pt x="3347" y="2713"/>
                    </a:lnTo>
                    <a:lnTo>
                      <a:pt x="3339" y="2675"/>
                    </a:lnTo>
                    <a:lnTo>
                      <a:pt x="3329" y="2638"/>
                    </a:lnTo>
                    <a:lnTo>
                      <a:pt x="3320" y="2601"/>
                    </a:lnTo>
                    <a:lnTo>
                      <a:pt x="3308" y="2563"/>
                    </a:lnTo>
                    <a:lnTo>
                      <a:pt x="3296" y="2528"/>
                    </a:lnTo>
                    <a:lnTo>
                      <a:pt x="3283" y="2491"/>
                    </a:lnTo>
                    <a:lnTo>
                      <a:pt x="3268" y="2456"/>
                    </a:lnTo>
                    <a:lnTo>
                      <a:pt x="3255" y="2421"/>
                    </a:lnTo>
                    <a:lnTo>
                      <a:pt x="3398" y="2219"/>
                    </a:lnTo>
                    <a:lnTo>
                      <a:pt x="3421" y="2265"/>
                    </a:lnTo>
                    <a:lnTo>
                      <a:pt x="3443" y="2311"/>
                    </a:lnTo>
                    <a:lnTo>
                      <a:pt x="3463" y="2358"/>
                    </a:lnTo>
                    <a:lnTo>
                      <a:pt x="3482" y="2406"/>
                    </a:lnTo>
                    <a:lnTo>
                      <a:pt x="3500" y="2455"/>
                    </a:lnTo>
                    <a:lnTo>
                      <a:pt x="3516" y="2503"/>
                    </a:lnTo>
                    <a:lnTo>
                      <a:pt x="3531" y="2554"/>
                    </a:lnTo>
                    <a:lnTo>
                      <a:pt x="3545" y="2604"/>
                    </a:lnTo>
                    <a:lnTo>
                      <a:pt x="3557" y="2655"/>
                    </a:lnTo>
                    <a:lnTo>
                      <a:pt x="3568" y="2707"/>
                    </a:lnTo>
                    <a:lnTo>
                      <a:pt x="3576" y="2759"/>
                    </a:lnTo>
                    <a:lnTo>
                      <a:pt x="3584" y="2812"/>
                    </a:lnTo>
                    <a:lnTo>
                      <a:pt x="3589" y="2865"/>
                    </a:lnTo>
                    <a:lnTo>
                      <a:pt x="3593" y="2918"/>
                    </a:lnTo>
                    <a:lnTo>
                      <a:pt x="3596" y="2972"/>
                    </a:lnTo>
                    <a:lnTo>
                      <a:pt x="3596" y="3026"/>
                    </a:lnTo>
                    <a:lnTo>
                      <a:pt x="3596" y="3072"/>
                    </a:lnTo>
                    <a:lnTo>
                      <a:pt x="3595" y="3116"/>
                    </a:lnTo>
                    <a:lnTo>
                      <a:pt x="3592" y="3160"/>
                    </a:lnTo>
                    <a:lnTo>
                      <a:pt x="3588" y="3204"/>
                    </a:lnTo>
                    <a:lnTo>
                      <a:pt x="3583" y="3248"/>
                    </a:lnTo>
                    <a:lnTo>
                      <a:pt x="3577" y="3292"/>
                    </a:lnTo>
                    <a:lnTo>
                      <a:pt x="3569" y="3334"/>
                    </a:lnTo>
                    <a:lnTo>
                      <a:pt x="3561" y="3377"/>
                    </a:lnTo>
                    <a:lnTo>
                      <a:pt x="3553" y="3419"/>
                    </a:lnTo>
                    <a:lnTo>
                      <a:pt x="3542" y="3461"/>
                    </a:lnTo>
                    <a:lnTo>
                      <a:pt x="3531" y="3502"/>
                    </a:lnTo>
                    <a:lnTo>
                      <a:pt x="3519" y="3542"/>
                    </a:lnTo>
                    <a:lnTo>
                      <a:pt x="3505" y="3583"/>
                    </a:lnTo>
                    <a:lnTo>
                      <a:pt x="3492" y="3624"/>
                    </a:lnTo>
                    <a:lnTo>
                      <a:pt x="3476" y="3663"/>
                    </a:lnTo>
                    <a:lnTo>
                      <a:pt x="3461" y="3702"/>
                    </a:lnTo>
                    <a:lnTo>
                      <a:pt x="3443" y="3742"/>
                    </a:lnTo>
                    <a:lnTo>
                      <a:pt x="3426" y="3780"/>
                    </a:lnTo>
                    <a:lnTo>
                      <a:pt x="3407" y="3817"/>
                    </a:lnTo>
                    <a:lnTo>
                      <a:pt x="3388" y="3854"/>
                    </a:lnTo>
                    <a:lnTo>
                      <a:pt x="3367" y="3891"/>
                    </a:lnTo>
                    <a:lnTo>
                      <a:pt x="3346" y="3927"/>
                    </a:lnTo>
                    <a:lnTo>
                      <a:pt x="3324" y="3962"/>
                    </a:lnTo>
                    <a:lnTo>
                      <a:pt x="3301" y="3998"/>
                    </a:lnTo>
                    <a:lnTo>
                      <a:pt x="3277" y="4031"/>
                    </a:lnTo>
                    <a:lnTo>
                      <a:pt x="3252" y="4065"/>
                    </a:lnTo>
                    <a:lnTo>
                      <a:pt x="3226" y="4098"/>
                    </a:lnTo>
                    <a:lnTo>
                      <a:pt x="3201" y="4130"/>
                    </a:lnTo>
                    <a:lnTo>
                      <a:pt x="3174" y="4163"/>
                    </a:lnTo>
                    <a:lnTo>
                      <a:pt x="3147" y="4194"/>
                    </a:lnTo>
                    <a:lnTo>
                      <a:pt x="3118" y="4224"/>
                    </a:lnTo>
                    <a:lnTo>
                      <a:pt x="3088" y="4254"/>
                    </a:lnTo>
                    <a:lnTo>
                      <a:pt x="3058" y="4283"/>
                    </a:lnTo>
                    <a:lnTo>
                      <a:pt x="3029" y="4312"/>
                    </a:lnTo>
                    <a:lnTo>
                      <a:pt x="2998" y="4339"/>
                    </a:lnTo>
                    <a:lnTo>
                      <a:pt x="2965" y="4366"/>
                    </a:lnTo>
                    <a:lnTo>
                      <a:pt x="2933" y="4392"/>
                    </a:lnTo>
                    <a:lnTo>
                      <a:pt x="2900" y="4418"/>
                    </a:lnTo>
                    <a:lnTo>
                      <a:pt x="2866" y="4442"/>
                    </a:lnTo>
                    <a:lnTo>
                      <a:pt x="2831" y="4466"/>
                    </a:lnTo>
                    <a:lnTo>
                      <a:pt x="2797" y="4489"/>
                    </a:lnTo>
                    <a:lnTo>
                      <a:pt x="2762" y="4511"/>
                    </a:lnTo>
                    <a:lnTo>
                      <a:pt x="2725" y="4533"/>
                    </a:lnTo>
                    <a:lnTo>
                      <a:pt x="2689" y="4553"/>
                    </a:lnTo>
                    <a:lnTo>
                      <a:pt x="2651" y="4573"/>
                    </a:lnTo>
                    <a:lnTo>
                      <a:pt x="2614" y="4591"/>
                    </a:lnTo>
                    <a:lnTo>
                      <a:pt x="2575" y="4609"/>
                    </a:lnTo>
                    <a:lnTo>
                      <a:pt x="2537" y="4626"/>
                    </a:lnTo>
                    <a:lnTo>
                      <a:pt x="2498" y="4642"/>
                    </a:lnTo>
                    <a:lnTo>
                      <a:pt x="2458" y="4657"/>
                    </a:lnTo>
                    <a:lnTo>
                      <a:pt x="2418" y="4671"/>
                    </a:lnTo>
                    <a:lnTo>
                      <a:pt x="2377" y="4684"/>
                    </a:lnTo>
                    <a:lnTo>
                      <a:pt x="2337" y="4697"/>
                    </a:lnTo>
                    <a:lnTo>
                      <a:pt x="2295" y="4707"/>
                    </a:lnTo>
                    <a:lnTo>
                      <a:pt x="2254" y="4718"/>
                    </a:lnTo>
                    <a:lnTo>
                      <a:pt x="2211" y="4728"/>
                    </a:lnTo>
                    <a:lnTo>
                      <a:pt x="2169" y="4736"/>
                    </a:lnTo>
                    <a:lnTo>
                      <a:pt x="2125" y="4743"/>
                    </a:lnTo>
                    <a:lnTo>
                      <a:pt x="2082" y="4748"/>
                    </a:lnTo>
                    <a:lnTo>
                      <a:pt x="2039" y="4754"/>
                    </a:lnTo>
                    <a:lnTo>
                      <a:pt x="1995" y="4758"/>
                    </a:lnTo>
                    <a:lnTo>
                      <a:pt x="1950" y="4760"/>
                    </a:lnTo>
                    <a:lnTo>
                      <a:pt x="1906" y="4762"/>
                    </a:lnTo>
                    <a:lnTo>
                      <a:pt x="1861" y="4763"/>
                    </a:lnTo>
                    <a:lnTo>
                      <a:pt x="1816" y="4762"/>
                    </a:lnTo>
                    <a:lnTo>
                      <a:pt x="1772" y="4760"/>
                    </a:lnTo>
                    <a:lnTo>
                      <a:pt x="1728" y="4758"/>
                    </a:lnTo>
                    <a:lnTo>
                      <a:pt x="1684" y="4754"/>
                    </a:lnTo>
                    <a:lnTo>
                      <a:pt x="1640" y="4748"/>
                    </a:lnTo>
                    <a:lnTo>
                      <a:pt x="1597" y="4743"/>
                    </a:lnTo>
                    <a:lnTo>
                      <a:pt x="1554" y="4736"/>
                    </a:lnTo>
                    <a:lnTo>
                      <a:pt x="1512" y="4728"/>
                    </a:lnTo>
                    <a:lnTo>
                      <a:pt x="1470" y="4718"/>
                    </a:lnTo>
                    <a:lnTo>
                      <a:pt x="1428" y="4707"/>
                    </a:lnTo>
                    <a:lnTo>
                      <a:pt x="1386" y="4697"/>
                    </a:lnTo>
                    <a:lnTo>
                      <a:pt x="1345" y="4684"/>
                    </a:lnTo>
                    <a:lnTo>
                      <a:pt x="1304" y="4671"/>
                    </a:lnTo>
                    <a:lnTo>
                      <a:pt x="1265" y="4657"/>
                    </a:lnTo>
                    <a:lnTo>
                      <a:pt x="1224" y="4642"/>
                    </a:lnTo>
                    <a:lnTo>
                      <a:pt x="1185" y="4626"/>
                    </a:lnTo>
                    <a:lnTo>
                      <a:pt x="1147" y="4609"/>
                    </a:lnTo>
                    <a:lnTo>
                      <a:pt x="1109" y="4591"/>
                    </a:lnTo>
                    <a:lnTo>
                      <a:pt x="1071" y="4573"/>
                    </a:lnTo>
                    <a:lnTo>
                      <a:pt x="1033" y="4553"/>
                    </a:lnTo>
                    <a:lnTo>
                      <a:pt x="997" y="4533"/>
                    </a:lnTo>
                    <a:lnTo>
                      <a:pt x="962" y="4511"/>
                    </a:lnTo>
                    <a:lnTo>
                      <a:pt x="926" y="4489"/>
                    </a:lnTo>
                    <a:lnTo>
                      <a:pt x="891" y="4466"/>
                    </a:lnTo>
                    <a:lnTo>
                      <a:pt x="856" y="4442"/>
                    </a:lnTo>
                    <a:lnTo>
                      <a:pt x="824" y="4418"/>
                    </a:lnTo>
                    <a:lnTo>
                      <a:pt x="790" y="4392"/>
                    </a:lnTo>
                    <a:lnTo>
                      <a:pt x="757" y="4366"/>
                    </a:lnTo>
                    <a:lnTo>
                      <a:pt x="726" y="4339"/>
                    </a:lnTo>
                    <a:lnTo>
                      <a:pt x="695" y="4312"/>
                    </a:lnTo>
                    <a:lnTo>
                      <a:pt x="664" y="4283"/>
                    </a:lnTo>
                    <a:lnTo>
                      <a:pt x="634" y="4254"/>
                    </a:lnTo>
                    <a:lnTo>
                      <a:pt x="605" y="4224"/>
                    </a:lnTo>
                    <a:lnTo>
                      <a:pt x="577" y="4194"/>
                    </a:lnTo>
                    <a:lnTo>
                      <a:pt x="549" y="4163"/>
                    </a:lnTo>
                    <a:lnTo>
                      <a:pt x="523" y="4130"/>
                    </a:lnTo>
                    <a:lnTo>
                      <a:pt x="496" y="4098"/>
                    </a:lnTo>
                    <a:lnTo>
                      <a:pt x="470" y="4065"/>
                    </a:lnTo>
                    <a:lnTo>
                      <a:pt x="446" y="4031"/>
                    </a:lnTo>
                    <a:lnTo>
                      <a:pt x="423" y="3998"/>
                    </a:lnTo>
                    <a:lnTo>
                      <a:pt x="400" y="3962"/>
                    </a:lnTo>
                    <a:lnTo>
                      <a:pt x="377" y="3927"/>
                    </a:lnTo>
                    <a:lnTo>
                      <a:pt x="356" y="3891"/>
                    </a:lnTo>
                    <a:lnTo>
                      <a:pt x="336" y="3854"/>
                    </a:lnTo>
                    <a:lnTo>
                      <a:pt x="316" y="3817"/>
                    </a:lnTo>
                    <a:lnTo>
                      <a:pt x="297" y="3780"/>
                    </a:lnTo>
                    <a:lnTo>
                      <a:pt x="279" y="3742"/>
                    </a:lnTo>
                    <a:lnTo>
                      <a:pt x="263" y="3702"/>
                    </a:lnTo>
                    <a:lnTo>
                      <a:pt x="247" y="3663"/>
                    </a:lnTo>
                    <a:lnTo>
                      <a:pt x="232" y="3624"/>
                    </a:lnTo>
                    <a:lnTo>
                      <a:pt x="217" y="3583"/>
                    </a:lnTo>
                    <a:lnTo>
                      <a:pt x="205" y="3542"/>
                    </a:lnTo>
                    <a:lnTo>
                      <a:pt x="192" y="3502"/>
                    </a:lnTo>
                    <a:lnTo>
                      <a:pt x="180" y="3461"/>
                    </a:lnTo>
                    <a:lnTo>
                      <a:pt x="171" y="3419"/>
                    </a:lnTo>
                    <a:lnTo>
                      <a:pt x="161" y="3377"/>
                    </a:lnTo>
                    <a:lnTo>
                      <a:pt x="153" y="3334"/>
                    </a:lnTo>
                    <a:lnTo>
                      <a:pt x="146" y="3292"/>
                    </a:lnTo>
                    <a:lnTo>
                      <a:pt x="140" y="3248"/>
                    </a:lnTo>
                    <a:lnTo>
                      <a:pt x="135" y="3204"/>
                    </a:lnTo>
                    <a:lnTo>
                      <a:pt x="131" y="3160"/>
                    </a:lnTo>
                    <a:lnTo>
                      <a:pt x="129" y="3116"/>
                    </a:lnTo>
                    <a:lnTo>
                      <a:pt x="126" y="3072"/>
                    </a:lnTo>
                    <a:lnTo>
                      <a:pt x="126" y="3026"/>
                    </a:lnTo>
                    <a:lnTo>
                      <a:pt x="126" y="2988"/>
                    </a:lnTo>
                    <a:lnTo>
                      <a:pt x="127" y="2949"/>
                    </a:lnTo>
                    <a:lnTo>
                      <a:pt x="130" y="2911"/>
                    </a:lnTo>
                    <a:lnTo>
                      <a:pt x="133" y="2872"/>
                    </a:lnTo>
                    <a:lnTo>
                      <a:pt x="137" y="2834"/>
                    </a:lnTo>
                    <a:lnTo>
                      <a:pt x="141" y="2796"/>
                    </a:lnTo>
                    <a:lnTo>
                      <a:pt x="146" y="2758"/>
                    </a:lnTo>
                    <a:lnTo>
                      <a:pt x="153" y="2722"/>
                    </a:lnTo>
                    <a:lnTo>
                      <a:pt x="160" y="2684"/>
                    </a:lnTo>
                    <a:lnTo>
                      <a:pt x="168" y="2647"/>
                    </a:lnTo>
                    <a:lnTo>
                      <a:pt x="176" y="2610"/>
                    </a:lnTo>
                    <a:lnTo>
                      <a:pt x="186" y="2575"/>
                    </a:lnTo>
                    <a:lnTo>
                      <a:pt x="206" y="2503"/>
                    </a:lnTo>
                    <a:lnTo>
                      <a:pt x="230" y="2433"/>
                    </a:lnTo>
                    <a:lnTo>
                      <a:pt x="0" y="2100"/>
                    </a:lnTo>
                    <a:lnTo>
                      <a:pt x="511" y="1382"/>
                    </a:lnTo>
                    <a:lnTo>
                      <a:pt x="1583" y="2931"/>
                    </a:lnTo>
                    <a:lnTo>
                      <a:pt x="2498" y="1647"/>
                    </a:lnTo>
                    <a:lnTo>
                      <a:pt x="2461" y="1631"/>
                    </a:lnTo>
                    <a:lnTo>
                      <a:pt x="2425" y="1616"/>
                    </a:lnTo>
                    <a:lnTo>
                      <a:pt x="2387" y="1601"/>
                    </a:lnTo>
                    <a:lnTo>
                      <a:pt x="2349" y="1588"/>
                    </a:lnTo>
                    <a:lnTo>
                      <a:pt x="2309" y="1575"/>
                    </a:lnTo>
                    <a:lnTo>
                      <a:pt x="2272" y="1565"/>
                    </a:lnTo>
                    <a:lnTo>
                      <a:pt x="2232" y="1554"/>
                    </a:lnTo>
                    <a:lnTo>
                      <a:pt x="2192" y="1544"/>
                    </a:lnTo>
                    <a:lnTo>
                      <a:pt x="2152" y="1536"/>
                    </a:lnTo>
                    <a:lnTo>
                      <a:pt x="2112" y="1528"/>
                    </a:lnTo>
                    <a:lnTo>
                      <a:pt x="2071" y="1523"/>
                    </a:lnTo>
                    <a:lnTo>
                      <a:pt x="2029" y="1517"/>
                    </a:lnTo>
                    <a:lnTo>
                      <a:pt x="1988" y="1513"/>
                    </a:lnTo>
                    <a:lnTo>
                      <a:pt x="1946" y="1510"/>
                    </a:lnTo>
                    <a:lnTo>
                      <a:pt x="1904" y="1509"/>
                    </a:lnTo>
                    <a:lnTo>
                      <a:pt x="1861" y="150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324023" y="1936751"/>
              <a:ext cx="708527" cy="24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  <a:t>Положение </a:t>
              </a:r>
              <a:b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</a:b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  <a:t>о закупках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84619" y="2969976"/>
            <a:ext cx="1016304" cy="896992"/>
            <a:chOff x="1184619" y="2968838"/>
            <a:chExt cx="1016304" cy="896992"/>
          </a:xfrm>
        </p:grpSpPr>
        <p:sp>
          <p:nvSpPr>
            <p:cNvPr id="10" name="Freeform 55"/>
            <p:cNvSpPr>
              <a:spLocks noChangeAspect="1" noEditPoints="1"/>
            </p:cNvSpPr>
            <p:nvPr/>
          </p:nvSpPr>
          <p:spPr bwMode="auto">
            <a:xfrm>
              <a:off x="1417824" y="2968838"/>
              <a:ext cx="711423" cy="660149"/>
            </a:xfrm>
            <a:custGeom>
              <a:avLst/>
              <a:gdLst>
                <a:gd name="T0" fmla="*/ 2147483647 w 5132"/>
                <a:gd name="T1" fmla="*/ 2147483647 h 4763"/>
                <a:gd name="T2" fmla="*/ 2147483647 w 5132"/>
                <a:gd name="T3" fmla="*/ 2147483647 h 4763"/>
                <a:gd name="T4" fmla="*/ 2147483647 w 5132"/>
                <a:gd name="T5" fmla="*/ 2147483647 h 4763"/>
                <a:gd name="T6" fmla="*/ 2147483647 w 5132"/>
                <a:gd name="T7" fmla="*/ 2147483647 h 4763"/>
                <a:gd name="T8" fmla="*/ 2147483647 w 5132"/>
                <a:gd name="T9" fmla="*/ 2147483647 h 4763"/>
                <a:gd name="T10" fmla="*/ 2147483647 w 5132"/>
                <a:gd name="T11" fmla="*/ 2147483647 h 4763"/>
                <a:gd name="T12" fmla="*/ 2147483647 w 5132"/>
                <a:gd name="T13" fmla="*/ 2147483647 h 4763"/>
                <a:gd name="T14" fmla="*/ 2147483647 w 5132"/>
                <a:gd name="T15" fmla="*/ 2147483647 h 4763"/>
                <a:gd name="T16" fmla="*/ 2147483647 w 5132"/>
                <a:gd name="T17" fmla="*/ 2147483647 h 4763"/>
                <a:gd name="T18" fmla="*/ 2147483647 w 5132"/>
                <a:gd name="T19" fmla="*/ 2147483647 h 4763"/>
                <a:gd name="T20" fmla="*/ 2147483647 w 5132"/>
                <a:gd name="T21" fmla="*/ 2147483647 h 4763"/>
                <a:gd name="T22" fmla="*/ 2147483647 w 5132"/>
                <a:gd name="T23" fmla="*/ 2147483647 h 4763"/>
                <a:gd name="T24" fmla="*/ 2147483647 w 5132"/>
                <a:gd name="T25" fmla="*/ 2147483647 h 4763"/>
                <a:gd name="T26" fmla="*/ 2147483647 w 5132"/>
                <a:gd name="T27" fmla="*/ 2147483647 h 4763"/>
                <a:gd name="T28" fmla="*/ 2147483647 w 5132"/>
                <a:gd name="T29" fmla="*/ 2147483647 h 4763"/>
                <a:gd name="T30" fmla="*/ 2147483647 w 5132"/>
                <a:gd name="T31" fmla="*/ 2147483647 h 4763"/>
                <a:gd name="T32" fmla="*/ 2147483647 w 5132"/>
                <a:gd name="T33" fmla="*/ 2147483647 h 4763"/>
                <a:gd name="T34" fmla="*/ 2147483647 w 5132"/>
                <a:gd name="T35" fmla="*/ 2147483647 h 4763"/>
                <a:gd name="T36" fmla="*/ 2147483647 w 5132"/>
                <a:gd name="T37" fmla="*/ 2147483647 h 4763"/>
                <a:gd name="T38" fmla="*/ 2147483647 w 5132"/>
                <a:gd name="T39" fmla="*/ 2147483647 h 4763"/>
                <a:gd name="T40" fmla="*/ 2147483647 w 5132"/>
                <a:gd name="T41" fmla="*/ 2147483647 h 4763"/>
                <a:gd name="T42" fmla="*/ 2147483647 w 5132"/>
                <a:gd name="T43" fmla="*/ 2147483647 h 4763"/>
                <a:gd name="T44" fmla="*/ 2147483647 w 5132"/>
                <a:gd name="T45" fmla="*/ 2147483647 h 4763"/>
                <a:gd name="T46" fmla="*/ 2147483647 w 5132"/>
                <a:gd name="T47" fmla="*/ 2147483647 h 4763"/>
                <a:gd name="T48" fmla="*/ 2147483647 w 5132"/>
                <a:gd name="T49" fmla="*/ 2147483647 h 4763"/>
                <a:gd name="T50" fmla="*/ 2147483647 w 5132"/>
                <a:gd name="T51" fmla="*/ 2147483647 h 4763"/>
                <a:gd name="T52" fmla="*/ 2147483647 w 5132"/>
                <a:gd name="T53" fmla="*/ 2147483647 h 4763"/>
                <a:gd name="T54" fmla="*/ 2147483647 w 5132"/>
                <a:gd name="T55" fmla="*/ 2147483647 h 4763"/>
                <a:gd name="T56" fmla="*/ 2147483647 w 5132"/>
                <a:gd name="T57" fmla="*/ 2147483647 h 4763"/>
                <a:gd name="T58" fmla="*/ 2147483647 w 5132"/>
                <a:gd name="T59" fmla="*/ 2147483647 h 4763"/>
                <a:gd name="T60" fmla="*/ 2147483647 w 5132"/>
                <a:gd name="T61" fmla="*/ 2147483647 h 4763"/>
                <a:gd name="T62" fmla="*/ 2147483647 w 5132"/>
                <a:gd name="T63" fmla="*/ 2147483647 h 4763"/>
                <a:gd name="T64" fmla="*/ 2147483647 w 5132"/>
                <a:gd name="T65" fmla="*/ 2147483647 h 4763"/>
                <a:gd name="T66" fmla="*/ 2147483647 w 5132"/>
                <a:gd name="T67" fmla="*/ 2147483647 h 4763"/>
                <a:gd name="T68" fmla="*/ 2147483647 w 5132"/>
                <a:gd name="T69" fmla="*/ 2147483647 h 4763"/>
                <a:gd name="T70" fmla="*/ 2147483647 w 5132"/>
                <a:gd name="T71" fmla="*/ 2147483647 h 4763"/>
                <a:gd name="T72" fmla="*/ 2147483647 w 5132"/>
                <a:gd name="T73" fmla="*/ 2147483647 h 4763"/>
                <a:gd name="T74" fmla="*/ 2147483647 w 5132"/>
                <a:gd name="T75" fmla="*/ 2147483647 h 4763"/>
                <a:gd name="T76" fmla="*/ 2147483647 w 5132"/>
                <a:gd name="T77" fmla="*/ 2147483647 h 4763"/>
                <a:gd name="T78" fmla="*/ 2147483647 w 5132"/>
                <a:gd name="T79" fmla="*/ 2147483647 h 4763"/>
                <a:gd name="T80" fmla="*/ 2147483647 w 5132"/>
                <a:gd name="T81" fmla="*/ 2147483647 h 4763"/>
                <a:gd name="T82" fmla="*/ 2147483647 w 5132"/>
                <a:gd name="T83" fmla="*/ 2147483647 h 4763"/>
                <a:gd name="T84" fmla="*/ 2147483647 w 5132"/>
                <a:gd name="T85" fmla="*/ 2147483647 h 4763"/>
                <a:gd name="T86" fmla="*/ 2147483647 w 5132"/>
                <a:gd name="T87" fmla="*/ 2147483647 h 4763"/>
                <a:gd name="T88" fmla="*/ 2147483647 w 5132"/>
                <a:gd name="T89" fmla="*/ 2147483647 h 4763"/>
                <a:gd name="T90" fmla="*/ 2147483647 w 5132"/>
                <a:gd name="T91" fmla="*/ 2147483647 h 4763"/>
                <a:gd name="T92" fmla="*/ 2147483647 w 5132"/>
                <a:gd name="T93" fmla="*/ 2147483647 h 4763"/>
                <a:gd name="T94" fmla="*/ 2147483647 w 5132"/>
                <a:gd name="T95" fmla="*/ 2147483647 h 4763"/>
                <a:gd name="T96" fmla="*/ 2147483647 w 5132"/>
                <a:gd name="T97" fmla="*/ 2147483647 h 4763"/>
                <a:gd name="T98" fmla="*/ 2147483647 w 5132"/>
                <a:gd name="T99" fmla="*/ 2147483647 h 4763"/>
                <a:gd name="T100" fmla="*/ 2147483647 w 5132"/>
                <a:gd name="T101" fmla="*/ 2147483647 h 4763"/>
                <a:gd name="T102" fmla="*/ 2147483647 w 5132"/>
                <a:gd name="T103" fmla="*/ 2147483647 h 4763"/>
                <a:gd name="T104" fmla="*/ 2147483647 w 5132"/>
                <a:gd name="T105" fmla="*/ 2147483647 h 4763"/>
                <a:gd name="T106" fmla="*/ 2147483647 w 5132"/>
                <a:gd name="T107" fmla="*/ 2147483647 h 4763"/>
                <a:gd name="T108" fmla="*/ 2147483647 w 5132"/>
                <a:gd name="T109" fmla="*/ 2147483647 h 4763"/>
                <a:gd name="T110" fmla="*/ 2147483647 w 5132"/>
                <a:gd name="T111" fmla="*/ 2147483647 h 4763"/>
                <a:gd name="T112" fmla="*/ 2147483647 w 5132"/>
                <a:gd name="T113" fmla="*/ 2147483647 h 4763"/>
                <a:gd name="T114" fmla="*/ 2147483647 w 5132"/>
                <a:gd name="T115" fmla="*/ 2147483647 h 4763"/>
                <a:gd name="T116" fmla="*/ 2147483647 w 5132"/>
                <a:gd name="T117" fmla="*/ 2147483647 h 4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32"/>
                <a:gd name="T178" fmla="*/ 0 h 4763"/>
                <a:gd name="T179" fmla="*/ 5132 w 5132"/>
                <a:gd name="T180" fmla="*/ 4763 h 4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32" h="4763">
                  <a:moveTo>
                    <a:pt x="3158" y="2388"/>
                  </a:moveTo>
                  <a:lnTo>
                    <a:pt x="3269" y="2500"/>
                  </a:lnTo>
                  <a:lnTo>
                    <a:pt x="3284" y="2494"/>
                  </a:lnTo>
                  <a:lnTo>
                    <a:pt x="3299" y="2489"/>
                  </a:lnTo>
                  <a:lnTo>
                    <a:pt x="3313" y="2485"/>
                  </a:lnTo>
                  <a:lnTo>
                    <a:pt x="3329" y="2481"/>
                  </a:lnTo>
                  <a:lnTo>
                    <a:pt x="3344" y="2479"/>
                  </a:lnTo>
                  <a:lnTo>
                    <a:pt x="3359" y="2479"/>
                  </a:lnTo>
                  <a:lnTo>
                    <a:pt x="3373" y="2479"/>
                  </a:lnTo>
                  <a:lnTo>
                    <a:pt x="3388" y="2480"/>
                  </a:lnTo>
                  <a:lnTo>
                    <a:pt x="3404" y="2483"/>
                  </a:lnTo>
                  <a:lnTo>
                    <a:pt x="3418" y="2486"/>
                  </a:lnTo>
                  <a:lnTo>
                    <a:pt x="3433" y="2491"/>
                  </a:lnTo>
                  <a:lnTo>
                    <a:pt x="3447" y="2498"/>
                  </a:lnTo>
                  <a:lnTo>
                    <a:pt x="3462" y="2505"/>
                  </a:lnTo>
                  <a:lnTo>
                    <a:pt x="3476" y="2516"/>
                  </a:lnTo>
                  <a:lnTo>
                    <a:pt x="3490" y="2527"/>
                  </a:lnTo>
                  <a:lnTo>
                    <a:pt x="3504" y="2540"/>
                  </a:lnTo>
                  <a:lnTo>
                    <a:pt x="4594" y="3630"/>
                  </a:lnTo>
                  <a:lnTo>
                    <a:pt x="4672" y="3554"/>
                  </a:lnTo>
                  <a:lnTo>
                    <a:pt x="5132" y="4014"/>
                  </a:lnTo>
                  <a:lnTo>
                    <a:pt x="4383" y="4763"/>
                  </a:lnTo>
                  <a:lnTo>
                    <a:pt x="3923" y="4303"/>
                  </a:lnTo>
                  <a:lnTo>
                    <a:pt x="4000" y="4225"/>
                  </a:lnTo>
                  <a:lnTo>
                    <a:pt x="2909" y="3135"/>
                  </a:lnTo>
                  <a:lnTo>
                    <a:pt x="2898" y="3122"/>
                  </a:lnTo>
                  <a:lnTo>
                    <a:pt x="2888" y="3109"/>
                  </a:lnTo>
                  <a:lnTo>
                    <a:pt x="2879" y="3095"/>
                  </a:lnTo>
                  <a:lnTo>
                    <a:pt x="2870" y="3081"/>
                  </a:lnTo>
                  <a:lnTo>
                    <a:pt x="2863" y="3067"/>
                  </a:lnTo>
                  <a:lnTo>
                    <a:pt x="2857" y="3052"/>
                  </a:lnTo>
                  <a:lnTo>
                    <a:pt x="2853" y="3037"/>
                  </a:lnTo>
                  <a:lnTo>
                    <a:pt x="2849" y="3020"/>
                  </a:lnTo>
                  <a:lnTo>
                    <a:pt x="2848" y="3005"/>
                  </a:lnTo>
                  <a:lnTo>
                    <a:pt x="2847" y="2988"/>
                  </a:lnTo>
                  <a:lnTo>
                    <a:pt x="2847" y="2973"/>
                  </a:lnTo>
                  <a:lnTo>
                    <a:pt x="2848" y="2957"/>
                  </a:lnTo>
                  <a:lnTo>
                    <a:pt x="2851" y="2941"/>
                  </a:lnTo>
                  <a:lnTo>
                    <a:pt x="2855" y="2926"/>
                  </a:lnTo>
                  <a:lnTo>
                    <a:pt x="2860" y="2911"/>
                  </a:lnTo>
                  <a:lnTo>
                    <a:pt x="2866" y="2896"/>
                  </a:lnTo>
                  <a:lnTo>
                    <a:pt x="2758" y="2789"/>
                  </a:lnTo>
                  <a:lnTo>
                    <a:pt x="2787" y="2769"/>
                  </a:lnTo>
                  <a:lnTo>
                    <a:pt x="2815" y="2747"/>
                  </a:lnTo>
                  <a:lnTo>
                    <a:pt x="2843" y="2725"/>
                  </a:lnTo>
                  <a:lnTo>
                    <a:pt x="2870" y="2704"/>
                  </a:lnTo>
                  <a:lnTo>
                    <a:pt x="2898" y="2680"/>
                  </a:lnTo>
                  <a:lnTo>
                    <a:pt x="2924" y="2657"/>
                  </a:lnTo>
                  <a:lnTo>
                    <a:pt x="2950" y="2631"/>
                  </a:lnTo>
                  <a:lnTo>
                    <a:pt x="2975" y="2607"/>
                  </a:lnTo>
                  <a:lnTo>
                    <a:pt x="3001" y="2580"/>
                  </a:lnTo>
                  <a:lnTo>
                    <a:pt x="3026" y="2555"/>
                  </a:lnTo>
                  <a:lnTo>
                    <a:pt x="3049" y="2528"/>
                  </a:lnTo>
                  <a:lnTo>
                    <a:pt x="3072" y="2500"/>
                  </a:lnTo>
                  <a:lnTo>
                    <a:pt x="3095" y="2474"/>
                  </a:lnTo>
                  <a:lnTo>
                    <a:pt x="3116" y="2446"/>
                  </a:lnTo>
                  <a:lnTo>
                    <a:pt x="3138" y="2418"/>
                  </a:lnTo>
                  <a:lnTo>
                    <a:pt x="3158" y="2388"/>
                  </a:lnTo>
                  <a:close/>
                  <a:moveTo>
                    <a:pt x="4383" y="4476"/>
                  </a:moveTo>
                  <a:lnTo>
                    <a:pt x="4845" y="4014"/>
                  </a:lnTo>
                  <a:lnTo>
                    <a:pt x="4672" y="3841"/>
                  </a:lnTo>
                  <a:lnTo>
                    <a:pt x="4211" y="4303"/>
                  </a:lnTo>
                  <a:lnTo>
                    <a:pt x="4383" y="4476"/>
                  </a:lnTo>
                  <a:close/>
                  <a:moveTo>
                    <a:pt x="4144" y="4082"/>
                  </a:moveTo>
                  <a:lnTo>
                    <a:pt x="4451" y="3775"/>
                  </a:lnTo>
                  <a:lnTo>
                    <a:pt x="3482" y="2805"/>
                  </a:lnTo>
                  <a:lnTo>
                    <a:pt x="3482" y="3421"/>
                  </a:lnTo>
                  <a:lnTo>
                    <a:pt x="4144" y="4082"/>
                  </a:lnTo>
                  <a:close/>
                  <a:moveTo>
                    <a:pt x="2505" y="3995"/>
                  </a:moveTo>
                  <a:lnTo>
                    <a:pt x="1929" y="3924"/>
                  </a:lnTo>
                  <a:lnTo>
                    <a:pt x="1796" y="3315"/>
                  </a:lnTo>
                  <a:lnTo>
                    <a:pt x="838" y="3198"/>
                  </a:lnTo>
                  <a:lnTo>
                    <a:pt x="560" y="3756"/>
                  </a:lnTo>
                  <a:lnTo>
                    <a:pt x="0" y="3688"/>
                  </a:lnTo>
                  <a:lnTo>
                    <a:pt x="630" y="2498"/>
                  </a:lnTo>
                  <a:lnTo>
                    <a:pt x="655" y="2526"/>
                  </a:lnTo>
                  <a:lnTo>
                    <a:pt x="679" y="2552"/>
                  </a:lnTo>
                  <a:lnTo>
                    <a:pt x="704" y="2580"/>
                  </a:lnTo>
                  <a:lnTo>
                    <a:pt x="731" y="2607"/>
                  </a:lnTo>
                  <a:lnTo>
                    <a:pt x="770" y="2645"/>
                  </a:lnTo>
                  <a:lnTo>
                    <a:pt x="811" y="2681"/>
                  </a:lnTo>
                  <a:lnTo>
                    <a:pt x="852" y="2716"/>
                  </a:lnTo>
                  <a:lnTo>
                    <a:pt x="893" y="2749"/>
                  </a:lnTo>
                  <a:lnTo>
                    <a:pt x="937" y="2781"/>
                  </a:lnTo>
                  <a:lnTo>
                    <a:pt x="981" y="2811"/>
                  </a:lnTo>
                  <a:lnTo>
                    <a:pt x="1026" y="2840"/>
                  </a:lnTo>
                  <a:lnTo>
                    <a:pt x="1071" y="2866"/>
                  </a:lnTo>
                  <a:lnTo>
                    <a:pt x="1117" y="2892"/>
                  </a:lnTo>
                  <a:lnTo>
                    <a:pt x="1164" y="2915"/>
                  </a:lnTo>
                  <a:lnTo>
                    <a:pt x="1211" y="2936"/>
                  </a:lnTo>
                  <a:lnTo>
                    <a:pt x="1259" y="2957"/>
                  </a:lnTo>
                  <a:lnTo>
                    <a:pt x="1308" y="2976"/>
                  </a:lnTo>
                  <a:lnTo>
                    <a:pt x="1356" y="2992"/>
                  </a:lnTo>
                  <a:lnTo>
                    <a:pt x="1406" y="3008"/>
                  </a:lnTo>
                  <a:lnTo>
                    <a:pt x="1455" y="3022"/>
                  </a:lnTo>
                  <a:lnTo>
                    <a:pt x="1505" y="3033"/>
                  </a:lnTo>
                  <a:lnTo>
                    <a:pt x="1556" y="3043"/>
                  </a:lnTo>
                  <a:lnTo>
                    <a:pt x="1605" y="3052"/>
                  </a:lnTo>
                  <a:lnTo>
                    <a:pt x="1656" y="3060"/>
                  </a:lnTo>
                  <a:lnTo>
                    <a:pt x="1707" y="3065"/>
                  </a:lnTo>
                  <a:lnTo>
                    <a:pt x="1758" y="3069"/>
                  </a:lnTo>
                  <a:lnTo>
                    <a:pt x="1810" y="3071"/>
                  </a:lnTo>
                  <a:lnTo>
                    <a:pt x="1861" y="3071"/>
                  </a:lnTo>
                  <a:lnTo>
                    <a:pt x="1911" y="3071"/>
                  </a:lnTo>
                  <a:lnTo>
                    <a:pt x="1962" y="3067"/>
                  </a:lnTo>
                  <a:lnTo>
                    <a:pt x="2013" y="3063"/>
                  </a:lnTo>
                  <a:lnTo>
                    <a:pt x="2064" y="3057"/>
                  </a:lnTo>
                  <a:lnTo>
                    <a:pt x="2115" y="3049"/>
                  </a:lnTo>
                  <a:lnTo>
                    <a:pt x="2166" y="3041"/>
                  </a:lnTo>
                  <a:lnTo>
                    <a:pt x="2215" y="3030"/>
                  </a:lnTo>
                  <a:lnTo>
                    <a:pt x="2265" y="3018"/>
                  </a:lnTo>
                  <a:lnTo>
                    <a:pt x="2505" y="3995"/>
                  </a:lnTo>
                  <a:close/>
                  <a:moveTo>
                    <a:pt x="1145" y="2551"/>
                  </a:moveTo>
                  <a:lnTo>
                    <a:pt x="1145" y="2551"/>
                  </a:lnTo>
                  <a:lnTo>
                    <a:pt x="1177" y="2572"/>
                  </a:lnTo>
                  <a:lnTo>
                    <a:pt x="1209" y="2591"/>
                  </a:lnTo>
                  <a:lnTo>
                    <a:pt x="1240" y="2608"/>
                  </a:lnTo>
                  <a:lnTo>
                    <a:pt x="1272" y="2625"/>
                  </a:lnTo>
                  <a:lnTo>
                    <a:pt x="1305" y="2641"/>
                  </a:lnTo>
                  <a:lnTo>
                    <a:pt x="1338" y="2657"/>
                  </a:lnTo>
                  <a:lnTo>
                    <a:pt x="1373" y="2671"/>
                  </a:lnTo>
                  <a:lnTo>
                    <a:pt x="1407" y="2685"/>
                  </a:lnTo>
                  <a:lnTo>
                    <a:pt x="1440" y="2696"/>
                  </a:lnTo>
                  <a:lnTo>
                    <a:pt x="1476" y="2708"/>
                  </a:lnTo>
                  <a:lnTo>
                    <a:pt x="1510" y="2718"/>
                  </a:lnTo>
                  <a:lnTo>
                    <a:pt x="1544" y="2727"/>
                  </a:lnTo>
                  <a:lnTo>
                    <a:pt x="1580" y="2736"/>
                  </a:lnTo>
                  <a:lnTo>
                    <a:pt x="1615" y="2742"/>
                  </a:lnTo>
                  <a:lnTo>
                    <a:pt x="1651" y="2748"/>
                  </a:lnTo>
                  <a:lnTo>
                    <a:pt x="1687" y="2753"/>
                  </a:lnTo>
                  <a:lnTo>
                    <a:pt x="1577" y="2261"/>
                  </a:lnTo>
                  <a:lnTo>
                    <a:pt x="1551" y="2137"/>
                  </a:lnTo>
                  <a:lnTo>
                    <a:pt x="1528" y="2019"/>
                  </a:lnTo>
                  <a:lnTo>
                    <a:pt x="1507" y="1912"/>
                  </a:lnTo>
                  <a:lnTo>
                    <a:pt x="1493" y="1823"/>
                  </a:lnTo>
                  <a:lnTo>
                    <a:pt x="1458" y="1907"/>
                  </a:lnTo>
                  <a:lnTo>
                    <a:pt x="1412" y="2005"/>
                  </a:lnTo>
                  <a:lnTo>
                    <a:pt x="1361" y="2114"/>
                  </a:lnTo>
                  <a:lnTo>
                    <a:pt x="1307" y="2227"/>
                  </a:lnTo>
                  <a:lnTo>
                    <a:pt x="1145" y="2551"/>
                  </a:lnTo>
                  <a:close/>
                  <a:moveTo>
                    <a:pt x="948" y="578"/>
                  </a:moveTo>
                  <a:lnTo>
                    <a:pt x="948" y="578"/>
                  </a:lnTo>
                  <a:lnTo>
                    <a:pt x="913" y="615"/>
                  </a:lnTo>
                  <a:lnTo>
                    <a:pt x="879" y="652"/>
                  </a:lnTo>
                  <a:lnTo>
                    <a:pt x="848" y="692"/>
                  </a:lnTo>
                  <a:lnTo>
                    <a:pt x="818" y="730"/>
                  </a:lnTo>
                  <a:lnTo>
                    <a:pt x="791" y="770"/>
                  </a:lnTo>
                  <a:lnTo>
                    <a:pt x="764" y="811"/>
                  </a:lnTo>
                  <a:lnTo>
                    <a:pt x="740" y="853"/>
                  </a:lnTo>
                  <a:lnTo>
                    <a:pt x="716" y="895"/>
                  </a:lnTo>
                  <a:lnTo>
                    <a:pt x="695" y="938"/>
                  </a:lnTo>
                  <a:lnTo>
                    <a:pt x="675" y="983"/>
                  </a:lnTo>
                  <a:lnTo>
                    <a:pt x="657" y="1026"/>
                  </a:lnTo>
                  <a:lnTo>
                    <a:pt x="642" y="1072"/>
                  </a:lnTo>
                  <a:lnTo>
                    <a:pt x="627" y="1116"/>
                  </a:lnTo>
                  <a:lnTo>
                    <a:pt x="614" y="1162"/>
                  </a:lnTo>
                  <a:lnTo>
                    <a:pt x="604" y="1208"/>
                  </a:lnTo>
                  <a:lnTo>
                    <a:pt x="594" y="1255"/>
                  </a:lnTo>
                  <a:lnTo>
                    <a:pt x="586" y="1300"/>
                  </a:lnTo>
                  <a:lnTo>
                    <a:pt x="581" y="1347"/>
                  </a:lnTo>
                  <a:lnTo>
                    <a:pt x="576" y="1394"/>
                  </a:lnTo>
                  <a:lnTo>
                    <a:pt x="574" y="1441"/>
                  </a:lnTo>
                  <a:lnTo>
                    <a:pt x="573" y="1489"/>
                  </a:lnTo>
                  <a:lnTo>
                    <a:pt x="574" y="1536"/>
                  </a:lnTo>
                  <a:lnTo>
                    <a:pt x="577" y="1581"/>
                  </a:lnTo>
                  <a:lnTo>
                    <a:pt x="581" y="1628"/>
                  </a:lnTo>
                  <a:lnTo>
                    <a:pt x="587" y="1675"/>
                  </a:lnTo>
                  <a:lnTo>
                    <a:pt x="595" y="1722"/>
                  </a:lnTo>
                  <a:lnTo>
                    <a:pt x="605" y="1768"/>
                  </a:lnTo>
                  <a:lnTo>
                    <a:pt x="616" y="1814"/>
                  </a:lnTo>
                  <a:lnTo>
                    <a:pt x="629" y="1860"/>
                  </a:lnTo>
                  <a:lnTo>
                    <a:pt x="644" y="1904"/>
                  </a:lnTo>
                  <a:lnTo>
                    <a:pt x="661" y="1949"/>
                  </a:lnTo>
                  <a:lnTo>
                    <a:pt x="679" y="1993"/>
                  </a:lnTo>
                  <a:lnTo>
                    <a:pt x="1235" y="944"/>
                  </a:lnTo>
                  <a:lnTo>
                    <a:pt x="1980" y="1036"/>
                  </a:lnTo>
                  <a:lnTo>
                    <a:pt x="2377" y="2653"/>
                  </a:lnTo>
                  <a:lnTo>
                    <a:pt x="2429" y="2629"/>
                  </a:lnTo>
                  <a:lnTo>
                    <a:pt x="2480" y="2602"/>
                  </a:lnTo>
                  <a:lnTo>
                    <a:pt x="2529" y="2573"/>
                  </a:lnTo>
                  <a:lnTo>
                    <a:pt x="2577" y="2541"/>
                  </a:lnTo>
                  <a:lnTo>
                    <a:pt x="2624" y="2507"/>
                  </a:lnTo>
                  <a:lnTo>
                    <a:pt x="2670" y="2470"/>
                  </a:lnTo>
                  <a:lnTo>
                    <a:pt x="2715" y="2430"/>
                  </a:lnTo>
                  <a:lnTo>
                    <a:pt x="2759" y="2390"/>
                  </a:lnTo>
                  <a:lnTo>
                    <a:pt x="2782" y="2366"/>
                  </a:lnTo>
                  <a:lnTo>
                    <a:pt x="2804" y="2341"/>
                  </a:lnTo>
                  <a:lnTo>
                    <a:pt x="2825" y="2317"/>
                  </a:lnTo>
                  <a:lnTo>
                    <a:pt x="2847" y="2292"/>
                  </a:lnTo>
                  <a:lnTo>
                    <a:pt x="2867" y="2266"/>
                  </a:lnTo>
                  <a:lnTo>
                    <a:pt x="2886" y="2241"/>
                  </a:lnTo>
                  <a:lnTo>
                    <a:pt x="2905" y="2216"/>
                  </a:lnTo>
                  <a:lnTo>
                    <a:pt x="2923" y="2189"/>
                  </a:lnTo>
                  <a:lnTo>
                    <a:pt x="2940" y="2162"/>
                  </a:lnTo>
                  <a:lnTo>
                    <a:pt x="2956" y="2134"/>
                  </a:lnTo>
                  <a:lnTo>
                    <a:pt x="2973" y="2108"/>
                  </a:lnTo>
                  <a:lnTo>
                    <a:pt x="2987" y="2080"/>
                  </a:lnTo>
                  <a:lnTo>
                    <a:pt x="3002" y="2052"/>
                  </a:lnTo>
                  <a:lnTo>
                    <a:pt x="3015" y="2024"/>
                  </a:lnTo>
                  <a:lnTo>
                    <a:pt x="3027" y="1994"/>
                  </a:lnTo>
                  <a:lnTo>
                    <a:pt x="3040" y="1966"/>
                  </a:lnTo>
                  <a:lnTo>
                    <a:pt x="3062" y="1908"/>
                  </a:lnTo>
                  <a:lnTo>
                    <a:pt x="3081" y="1848"/>
                  </a:lnTo>
                  <a:lnTo>
                    <a:pt x="3097" y="1789"/>
                  </a:lnTo>
                  <a:lnTo>
                    <a:pt x="3110" y="1729"/>
                  </a:lnTo>
                  <a:lnTo>
                    <a:pt x="3120" y="1668"/>
                  </a:lnTo>
                  <a:lnTo>
                    <a:pt x="3128" y="1607"/>
                  </a:lnTo>
                  <a:lnTo>
                    <a:pt x="3132" y="1546"/>
                  </a:lnTo>
                  <a:lnTo>
                    <a:pt x="3134" y="1485"/>
                  </a:lnTo>
                  <a:lnTo>
                    <a:pt x="3132" y="1422"/>
                  </a:lnTo>
                  <a:lnTo>
                    <a:pt x="3128" y="1361"/>
                  </a:lnTo>
                  <a:lnTo>
                    <a:pt x="3120" y="1300"/>
                  </a:lnTo>
                  <a:lnTo>
                    <a:pt x="3110" y="1239"/>
                  </a:lnTo>
                  <a:lnTo>
                    <a:pt x="3097" y="1180"/>
                  </a:lnTo>
                  <a:lnTo>
                    <a:pt x="3081" y="1120"/>
                  </a:lnTo>
                  <a:lnTo>
                    <a:pt x="3062" y="1060"/>
                  </a:lnTo>
                  <a:lnTo>
                    <a:pt x="3040" y="1003"/>
                  </a:lnTo>
                  <a:lnTo>
                    <a:pt x="3027" y="974"/>
                  </a:lnTo>
                  <a:lnTo>
                    <a:pt x="3015" y="944"/>
                  </a:lnTo>
                  <a:lnTo>
                    <a:pt x="3002" y="916"/>
                  </a:lnTo>
                  <a:lnTo>
                    <a:pt x="2987" y="889"/>
                  </a:lnTo>
                  <a:lnTo>
                    <a:pt x="2973" y="861"/>
                  </a:lnTo>
                  <a:lnTo>
                    <a:pt x="2956" y="834"/>
                  </a:lnTo>
                  <a:lnTo>
                    <a:pt x="2940" y="806"/>
                  </a:lnTo>
                  <a:lnTo>
                    <a:pt x="2923" y="779"/>
                  </a:lnTo>
                  <a:lnTo>
                    <a:pt x="2904" y="754"/>
                  </a:lnTo>
                  <a:lnTo>
                    <a:pt x="2886" y="727"/>
                  </a:lnTo>
                  <a:lnTo>
                    <a:pt x="2867" y="702"/>
                  </a:lnTo>
                  <a:lnTo>
                    <a:pt x="2847" y="676"/>
                  </a:lnTo>
                  <a:lnTo>
                    <a:pt x="2825" y="651"/>
                  </a:lnTo>
                  <a:lnTo>
                    <a:pt x="2804" y="627"/>
                  </a:lnTo>
                  <a:lnTo>
                    <a:pt x="2782" y="603"/>
                  </a:lnTo>
                  <a:lnTo>
                    <a:pt x="2759" y="578"/>
                  </a:lnTo>
                  <a:lnTo>
                    <a:pt x="2735" y="555"/>
                  </a:lnTo>
                  <a:lnTo>
                    <a:pt x="2711" y="534"/>
                  </a:lnTo>
                  <a:lnTo>
                    <a:pt x="2687" y="512"/>
                  </a:lnTo>
                  <a:lnTo>
                    <a:pt x="2661" y="491"/>
                  </a:lnTo>
                  <a:lnTo>
                    <a:pt x="2636" y="470"/>
                  </a:lnTo>
                  <a:lnTo>
                    <a:pt x="2610" y="451"/>
                  </a:lnTo>
                  <a:lnTo>
                    <a:pt x="2584" y="432"/>
                  </a:lnTo>
                  <a:lnTo>
                    <a:pt x="2557" y="414"/>
                  </a:lnTo>
                  <a:lnTo>
                    <a:pt x="2530" y="398"/>
                  </a:lnTo>
                  <a:lnTo>
                    <a:pt x="2504" y="381"/>
                  </a:lnTo>
                  <a:lnTo>
                    <a:pt x="2477" y="365"/>
                  </a:lnTo>
                  <a:lnTo>
                    <a:pt x="2449" y="351"/>
                  </a:lnTo>
                  <a:lnTo>
                    <a:pt x="2421" y="336"/>
                  </a:lnTo>
                  <a:lnTo>
                    <a:pt x="2392" y="323"/>
                  </a:lnTo>
                  <a:lnTo>
                    <a:pt x="2364" y="310"/>
                  </a:lnTo>
                  <a:lnTo>
                    <a:pt x="2335" y="297"/>
                  </a:lnTo>
                  <a:lnTo>
                    <a:pt x="2276" y="276"/>
                  </a:lnTo>
                  <a:lnTo>
                    <a:pt x="2218" y="257"/>
                  </a:lnTo>
                  <a:lnTo>
                    <a:pt x="2158" y="240"/>
                  </a:lnTo>
                  <a:lnTo>
                    <a:pt x="2098" y="228"/>
                  </a:lnTo>
                  <a:lnTo>
                    <a:pt x="2037" y="217"/>
                  </a:lnTo>
                  <a:lnTo>
                    <a:pt x="1976" y="210"/>
                  </a:lnTo>
                  <a:lnTo>
                    <a:pt x="1915" y="205"/>
                  </a:lnTo>
                  <a:lnTo>
                    <a:pt x="1853" y="203"/>
                  </a:lnTo>
                  <a:lnTo>
                    <a:pt x="1792" y="205"/>
                  </a:lnTo>
                  <a:lnTo>
                    <a:pt x="1731" y="210"/>
                  </a:lnTo>
                  <a:lnTo>
                    <a:pt x="1670" y="217"/>
                  </a:lnTo>
                  <a:lnTo>
                    <a:pt x="1609" y="228"/>
                  </a:lnTo>
                  <a:lnTo>
                    <a:pt x="1548" y="240"/>
                  </a:lnTo>
                  <a:lnTo>
                    <a:pt x="1488" y="257"/>
                  </a:lnTo>
                  <a:lnTo>
                    <a:pt x="1430" y="276"/>
                  </a:lnTo>
                  <a:lnTo>
                    <a:pt x="1371" y="297"/>
                  </a:lnTo>
                  <a:lnTo>
                    <a:pt x="1343" y="310"/>
                  </a:lnTo>
                  <a:lnTo>
                    <a:pt x="1314" y="323"/>
                  </a:lnTo>
                  <a:lnTo>
                    <a:pt x="1286" y="336"/>
                  </a:lnTo>
                  <a:lnTo>
                    <a:pt x="1258" y="351"/>
                  </a:lnTo>
                  <a:lnTo>
                    <a:pt x="1230" y="365"/>
                  </a:lnTo>
                  <a:lnTo>
                    <a:pt x="1202" y="381"/>
                  </a:lnTo>
                  <a:lnTo>
                    <a:pt x="1176" y="398"/>
                  </a:lnTo>
                  <a:lnTo>
                    <a:pt x="1149" y="414"/>
                  </a:lnTo>
                  <a:lnTo>
                    <a:pt x="1122" y="432"/>
                  </a:lnTo>
                  <a:lnTo>
                    <a:pt x="1097" y="451"/>
                  </a:lnTo>
                  <a:lnTo>
                    <a:pt x="1070" y="470"/>
                  </a:lnTo>
                  <a:lnTo>
                    <a:pt x="1045" y="491"/>
                  </a:lnTo>
                  <a:lnTo>
                    <a:pt x="1021" y="512"/>
                  </a:lnTo>
                  <a:lnTo>
                    <a:pt x="996" y="534"/>
                  </a:lnTo>
                  <a:lnTo>
                    <a:pt x="972" y="555"/>
                  </a:lnTo>
                  <a:lnTo>
                    <a:pt x="948" y="578"/>
                  </a:lnTo>
                  <a:close/>
                  <a:moveTo>
                    <a:pt x="804" y="435"/>
                  </a:moveTo>
                  <a:lnTo>
                    <a:pt x="804" y="435"/>
                  </a:lnTo>
                  <a:lnTo>
                    <a:pt x="831" y="408"/>
                  </a:lnTo>
                  <a:lnTo>
                    <a:pt x="859" y="383"/>
                  </a:lnTo>
                  <a:lnTo>
                    <a:pt x="888" y="357"/>
                  </a:lnTo>
                  <a:lnTo>
                    <a:pt x="916" y="333"/>
                  </a:lnTo>
                  <a:lnTo>
                    <a:pt x="947" y="310"/>
                  </a:lnTo>
                  <a:lnTo>
                    <a:pt x="976" y="287"/>
                  </a:lnTo>
                  <a:lnTo>
                    <a:pt x="1007" y="266"/>
                  </a:lnTo>
                  <a:lnTo>
                    <a:pt x="1037" y="245"/>
                  </a:lnTo>
                  <a:lnTo>
                    <a:pt x="1068" y="225"/>
                  </a:lnTo>
                  <a:lnTo>
                    <a:pt x="1099" y="206"/>
                  </a:lnTo>
                  <a:lnTo>
                    <a:pt x="1131" y="188"/>
                  </a:lnTo>
                  <a:lnTo>
                    <a:pt x="1163" y="170"/>
                  </a:lnTo>
                  <a:lnTo>
                    <a:pt x="1196" y="154"/>
                  </a:lnTo>
                  <a:lnTo>
                    <a:pt x="1229" y="137"/>
                  </a:lnTo>
                  <a:lnTo>
                    <a:pt x="1262" y="123"/>
                  </a:lnTo>
                  <a:lnTo>
                    <a:pt x="1295" y="109"/>
                  </a:lnTo>
                  <a:lnTo>
                    <a:pt x="1328" y="95"/>
                  </a:lnTo>
                  <a:lnTo>
                    <a:pt x="1362" y="84"/>
                  </a:lnTo>
                  <a:lnTo>
                    <a:pt x="1397" y="72"/>
                  </a:lnTo>
                  <a:lnTo>
                    <a:pt x="1431" y="61"/>
                  </a:lnTo>
                  <a:lnTo>
                    <a:pt x="1465" y="52"/>
                  </a:lnTo>
                  <a:lnTo>
                    <a:pt x="1500" y="43"/>
                  </a:lnTo>
                  <a:lnTo>
                    <a:pt x="1535" y="34"/>
                  </a:lnTo>
                  <a:lnTo>
                    <a:pt x="1570" y="28"/>
                  </a:lnTo>
                  <a:lnTo>
                    <a:pt x="1605" y="22"/>
                  </a:lnTo>
                  <a:lnTo>
                    <a:pt x="1641" y="15"/>
                  </a:lnTo>
                  <a:lnTo>
                    <a:pt x="1675" y="11"/>
                  </a:lnTo>
                  <a:lnTo>
                    <a:pt x="1711" y="8"/>
                  </a:lnTo>
                  <a:lnTo>
                    <a:pt x="1746" y="4"/>
                  </a:lnTo>
                  <a:lnTo>
                    <a:pt x="1782" y="3"/>
                  </a:lnTo>
                  <a:lnTo>
                    <a:pt x="1817" y="1"/>
                  </a:lnTo>
                  <a:lnTo>
                    <a:pt x="1853" y="0"/>
                  </a:lnTo>
                  <a:lnTo>
                    <a:pt x="1889" y="1"/>
                  </a:lnTo>
                  <a:lnTo>
                    <a:pt x="1924" y="3"/>
                  </a:lnTo>
                  <a:lnTo>
                    <a:pt x="1960" y="4"/>
                  </a:lnTo>
                  <a:lnTo>
                    <a:pt x="1995" y="8"/>
                  </a:lnTo>
                  <a:lnTo>
                    <a:pt x="2031" y="11"/>
                  </a:lnTo>
                  <a:lnTo>
                    <a:pt x="2067" y="15"/>
                  </a:lnTo>
                  <a:lnTo>
                    <a:pt x="2102" y="22"/>
                  </a:lnTo>
                  <a:lnTo>
                    <a:pt x="2136" y="28"/>
                  </a:lnTo>
                  <a:lnTo>
                    <a:pt x="2172" y="34"/>
                  </a:lnTo>
                  <a:lnTo>
                    <a:pt x="2206" y="43"/>
                  </a:lnTo>
                  <a:lnTo>
                    <a:pt x="2241" y="52"/>
                  </a:lnTo>
                  <a:lnTo>
                    <a:pt x="2276" y="61"/>
                  </a:lnTo>
                  <a:lnTo>
                    <a:pt x="2311" y="72"/>
                  </a:lnTo>
                  <a:lnTo>
                    <a:pt x="2344" y="84"/>
                  </a:lnTo>
                  <a:lnTo>
                    <a:pt x="2378" y="95"/>
                  </a:lnTo>
                  <a:lnTo>
                    <a:pt x="2411" y="109"/>
                  </a:lnTo>
                  <a:lnTo>
                    <a:pt x="2445" y="123"/>
                  </a:lnTo>
                  <a:lnTo>
                    <a:pt x="2478" y="137"/>
                  </a:lnTo>
                  <a:lnTo>
                    <a:pt x="2511" y="154"/>
                  </a:lnTo>
                  <a:lnTo>
                    <a:pt x="2543" y="170"/>
                  </a:lnTo>
                  <a:lnTo>
                    <a:pt x="2575" y="188"/>
                  </a:lnTo>
                  <a:lnTo>
                    <a:pt x="2607" y="206"/>
                  </a:lnTo>
                  <a:lnTo>
                    <a:pt x="2638" y="225"/>
                  </a:lnTo>
                  <a:lnTo>
                    <a:pt x="2670" y="245"/>
                  </a:lnTo>
                  <a:lnTo>
                    <a:pt x="2701" y="266"/>
                  </a:lnTo>
                  <a:lnTo>
                    <a:pt x="2730" y="287"/>
                  </a:lnTo>
                  <a:lnTo>
                    <a:pt x="2760" y="310"/>
                  </a:lnTo>
                  <a:lnTo>
                    <a:pt x="2790" y="333"/>
                  </a:lnTo>
                  <a:lnTo>
                    <a:pt x="2819" y="357"/>
                  </a:lnTo>
                  <a:lnTo>
                    <a:pt x="2847" y="383"/>
                  </a:lnTo>
                  <a:lnTo>
                    <a:pt x="2875" y="408"/>
                  </a:lnTo>
                  <a:lnTo>
                    <a:pt x="2903" y="435"/>
                  </a:lnTo>
                  <a:lnTo>
                    <a:pt x="2929" y="463"/>
                  </a:lnTo>
                  <a:lnTo>
                    <a:pt x="2955" y="491"/>
                  </a:lnTo>
                  <a:lnTo>
                    <a:pt x="2980" y="519"/>
                  </a:lnTo>
                  <a:lnTo>
                    <a:pt x="3004" y="548"/>
                  </a:lnTo>
                  <a:lnTo>
                    <a:pt x="3027" y="577"/>
                  </a:lnTo>
                  <a:lnTo>
                    <a:pt x="3050" y="606"/>
                  </a:lnTo>
                  <a:lnTo>
                    <a:pt x="3072" y="637"/>
                  </a:lnTo>
                  <a:lnTo>
                    <a:pt x="3092" y="667"/>
                  </a:lnTo>
                  <a:lnTo>
                    <a:pt x="3112" y="699"/>
                  </a:lnTo>
                  <a:lnTo>
                    <a:pt x="3132" y="730"/>
                  </a:lnTo>
                  <a:lnTo>
                    <a:pt x="3149" y="761"/>
                  </a:lnTo>
                  <a:lnTo>
                    <a:pt x="3167" y="794"/>
                  </a:lnTo>
                  <a:lnTo>
                    <a:pt x="3184" y="826"/>
                  </a:lnTo>
                  <a:lnTo>
                    <a:pt x="3199" y="859"/>
                  </a:lnTo>
                  <a:lnTo>
                    <a:pt x="3214" y="892"/>
                  </a:lnTo>
                  <a:lnTo>
                    <a:pt x="3228" y="925"/>
                  </a:lnTo>
                  <a:lnTo>
                    <a:pt x="3241" y="960"/>
                  </a:lnTo>
                  <a:lnTo>
                    <a:pt x="3254" y="993"/>
                  </a:lnTo>
                  <a:lnTo>
                    <a:pt x="3265" y="1027"/>
                  </a:lnTo>
                  <a:lnTo>
                    <a:pt x="3275" y="1061"/>
                  </a:lnTo>
                  <a:lnTo>
                    <a:pt x="3285" y="1096"/>
                  </a:lnTo>
                  <a:lnTo>
                    <a:pt x="3294" y="1131"/>
                  </a:lnTo>
                  <a:lnTo>
                    <a:pt x="3303" y="1166"/>
                  </a:lnTo>
                  <a:lnTo>
                    <a:pt x="3309" y="1201"/>
                  </a:lnTo>
                  <a:lnTo>
                    <a:pt x="3316" y="1236"/>
                  </a:lnTo>
                  <a:lnTo>
                    <a:pt x="3322" y="1271"/>
                  </a:lnTo>
                  <a:lnTo>
                    <a:pt x="3326" y="1307"/>
                  </a:lnTo>
                  <a:lnTo>
                    <a:pt x="3330" y="1342"/>
                  </a:lnTo>
                  <a:lnTo>
                    <a:pt x="3334" y="1378"/>
                  </a:lnTo>
                  <a:lnTo>
                    <a:pt x="3335" y="1414"/>
                  </a:lnTo>
                  <a:lnTo>
                    <a:pt x="3336" y="1449"/>
                  </a:lnTo>
                  <a:lnTo>
                    <a:pt x="3337" y="1485"/>
                  </a:lnTo>
                  <a:lnTo>
                    <a:pt x="3336" y="1520"/>
                  </a:lnTo>
                  <a:lnTo>
                    <a:pt x="3335" y="1556"/>
                  </a:lnTo>
                  <a:lnTo>
                    <a:pt x="3334" y="1590"/>
                  </a:lnTo>
                  <a:lnTo>
                    <a:pt x="3330" y="1626"/>
                  </a:lnTo>
                  <a:lnTo>
                    <a:pt x="3326" y="1661"/>
                  </a:lnTo>
                  <a:lnTo>
                    <a:pt x="3322" y="1697"/>
                  </a:lnTo>
                  <a:lnTo>
                    <a:pt x="3316" y="1733"/>
                  </a:lnTo>
                  <a:lnTo>
                    <a:pt x="3309" y="1767"/>
                  </a:lnTo>
                  <a:lnTo>
                    <a:pt x="3303" y="1802"/>
                  </a:lnTo>
                  <a:lnTo>
                    <a:pt x="3294" y="1837"/>
                  </a:lnTo>
                  <a:lnTo>
                    <a:pt x="3285" y="1872"/>
                  </a:lnTo>
                  <a:lnTo>
                    <a:pt x="3276" y="1907"/>
                  </a:lnTo>
                  <a:lnTo>
                    <a:pt x="3265" y="1941"/>
                  </a:lnTo>
                  <a:lnTo>
                    <a:pt x="3254" y="1975"/>
                  </a:lnTo>
                  <a:lnTo>
                    <a:pt x="3241" y="2008"/>
                  </a:lnTo>
                  <a:lnTo>
                    <a:pt x="3228" y="2043"/>
                  </a:lnTo>
                  <a:lnTo>
                    <a:pt x="3214" y="2076"/>
                  </a:lnTo>
                  <a:lnTo>
                    <a:pt x="3199" y="2109"/>
                  </a:lnTo>
                  <a:lnTo>
                    <a:pt x="3184" y="2142"/>
                  </a:lnTo>
                  <a:lnTo>
                    <a:pt x="3167" y="2174"/>
                  </a:lnTo>
                  <a:lnTo>
                    <a:pt x="3149" y="2207"/>
                  </a:lnTo>
                  <a:lnTo>
                    <a:pt x="3132" y="2238"/>
                  </a:lnTo>
                  <a:lnTo>
                    <a:pt x="3112" y="2269"/>
                  </a:lnTo>
                  <a:lnTo>
                    <a:pt x="3092" y="2301"/>
                  </a:lnTo>
                  <a:lnTo>
                    <a:pt x="3072" y="2331"/>
                  </a:lnTo>
                  <a:lnTo>
                    <a:pt x="3050" y="2362"/>
                  </a:lnTo>
                  <a:lnTo>
                    <a:pt x="3027" y="2391"/>
                  </a:lnTo>
                  <a:lnTo>
                    <a:pt x="3004" y="2420"/>
                  </a:lnTo>
                  <a:lnTo>
                    <a:pt x="2980" y="2450"/>
                  </a:lnTo>
                  <a:lnTo>
                    <a:pt x="2955" y="2477"/>
                  </a:lnTo>
                  <a:lnTo>
                    <a:pt x="2929" y="2505"/>
                  </a:lnTo>
                  <a:lnTo>
                    <a:pt x="2903" y="2533"/>
                  </a:lnTo>
                  <a:lnTo>
                    <a:pt x="2876" y="2559"/>
                  </a:lnTo>
                  <a:lnTo>
                    <a:pt x="2848" y="2584"/>
                  </a:lnTo>
                  <a:lnTo>
                    <a:pt x="2821" y="2608"/>
                  </a:lnTo>
                  <a:lnTo>
                    <a:pt x="2793" y="2633"/>
                  </a:lnTo>
                  <a:lnTo>
                    <a:pt x="2764" y="2655"/>
                  </a:lnTo>
                  <a:lnTo>
                    <a:pt x="2735" y="2677"/>
                  </a:lnTo>
                  <a:lnTo>
                    <a:pt x="2706" y="2699"/>
                  </a:lnTo>
                  <a:lnTo>
                    <a:pt x="2677" y="2719"/>
                  </a:lnTo>
                  <a:lnTo>
                    <a:pt x="2646" y="2738"/>
                  </a:lnTo>
                  <a:lnTo>
                    <a:pt x="2616" y="2757"/>
                  </a:lnTo>
                  <a:lnTo>
                    <a:pt x="2585" y="2775"/>
                  </a:lnTo>
                  <a:lnTo>
                    <a:pt x="2553" y="2793"/>
                  </a:lnTo>
                  <a:lnTo>
                    <a:pt x="2523" y="2809"/>
                  </a:lnTo>
                  <a:lnTo>
                    <a:pt x="2491" y="2824"/>
                  </a:lnTo>
                  <a:lnTo>
                    <a:pt x="2459" y="2840"/>
                  </a:lnTo>
                  <a:lnTo>
                    <a:pt x="2426" y="2854"/>
                  </a:lnTo>
                  <a:lnTo>
                    <a:pt x="2375" y="2873"/>
                  </a:lnTo>
                  <a:lnTo>
                    <a:pt x="2325" y="2892"/>
                  </a:lnTo>
                  <a:lnTo>
                    <a:pt x="2272" y="2908"/>
                  </a:lnTo>
                  <a:lnTo>
                    <a:pt x="2220" y="2922"/>
                  </a:lnTo>
                  <a:lnTo>
                    <a:pt x="2167" y="2934"/>
                  </a:lnTo>
                  <a:lnTo>
                    <a:pt x="2114" y="2945"/>
                  </a:lnTo>
                  <a:lnTo>
                    <a:pt x="2061" y="2953"/>
                  </a:lnTo>
                  <a:lnTo>
                    <a:pt x="2007" y="2961"/>
                  </a:lnTo>
                  <a:lnTo>
                    <a:pt x="1953" y="2964"/>
                  </a:lnTo>
                  <a:lnTo>
                    <a:pt x="1900" y="2967"/>
                  </a:lnTo>
                  <a:lnTo>
                    <a:pt x="1845" y="2968"/>
                  </a:lnTo>
                  <a:lnTo>
                    <a:pt x="1792" y="2967"/>
                  </a:lnTo>
                  <a:lnTo>
                    <a:pt x="1739" y="2963"/>
                  </a:lnTo>
                  <a:lnTo>
                    <a:pt x="1684" y="2958"/>
                  </a:lnTo>
                  <a:lnTo>
                    <a:pt x="1631" y="2952"/>
                  </a:lnTo>
                  <a:lnTo>
                    <a:pt x="1577" y="2943"/>
                  </a:lnTo>
                  <a:lnTo>
                    <a:pt x="1525" y="2931"/>
                  </a:lnTo>
                  <a:lnTo>
                    <a:pt x="1472" y="2919"/>
                  </a:lnTo>
                  <a:lnTo>
                    <a:pt x="1420" y="2903"/>
                  </a:lnTo>
                  <a:lnTo>
                    <a:pt x="1369" y="2887"/>
                  </a:lnTo>
                  <a:lnTo>
                    <a:pt x="1317" y="2868"/>
                  </a:lnTo>
                  <a:lnTo>
                    <a:pt x="1266" y="2847"/>
                  </a:lnTo>
                  <a:lnTo>
                    <a:pt x="1216" y="2824"/>
                  </a:lnTo>
                  <a:lnTo>
                    <a:pt x="1167" y="2800"/>
                  </a:lnTo>
                  <a:lnTo>
                    <a:pt x="1118" y="2774"/>
                  </a:lnTo>
                  <a:lnTo>
                    <a:pt x="1070" y="2744"/>
                  </a:lnTo>
                  <a:lnTo>
                    <a:pt x="1024" y="2714"/>
                  </a:lnTo>
                  <a:lnTo>
                    <a:pt x="977" y="2682"/>
                  </a:lnTo>
                  <a:lnTo>
                    <a:pt x="933" y="2648"/>
                  </a:lnTo>
                  <a:lnTo>
                    <a:pt x="888" y="2612"/>
                  </a:lnTo>
                  <a:lnTo>
                    <a:pt x="846" y="2573"/>
                  </a:lnTo>
                  <a:lnTo>
                    <a:pt x="804" y="2533"/>
                  </a:lnTo>
                  <a:lnTo>
                    <a:pt x="769" y="2497"/>
                  </a:lnTo>
                  <a:lnTo>
                    <a:pt x="735" y="2458"/>
                  </a:lnTo>
                  <a:lnTo>
                    <a:pt x="702" y="2419"/>
                  </a:lnTo>
                  <a:lnTo>
                    <a:pt x="671" y="2380"/>
                  </a:lnTo>
                  <a:lnTo>
                    <a:pt x="641" y="2340"/>
                  </a:lnTo>
                  <a:lnTo>
                    <a:pt x="613" y="2298"/>
                  </a:lnTo>
                  <a:lnTo>
                    <a:pt x="586" y="2256"/>
                  </a:lnTo>
                  <a:lnTo>
                    <a:pt x="562" y="2214"/>
                  </a:lnTo>
                  <a:lnTo>
                    <a:pt x="533" y="2161"/>
                  </a:lnTo>
                  <a:lnTo>
                    <a:pt x="506" y="2106"/>
                  </a:lnTo>
                  <a:lnTo>
                    <a:pt x="482" y="2050"/>
                  </a:lnTo>
                  <a:lnTo>
                    <a:pt x="460" y="1994"/>
                  </a:lnTo>
                  <a:lnTo>
                    <a:pt x="441" y="1939"/>
                  </a:lnTo>
                  <a:lnTo>
                    <a:pt x="423" y="1881"/>
                  </a:lnTo>
                  <a:lnTo>
                    <a:pt x="409" y="1823"/>
                  </a:lnTo>
                  <a:lnTo>
                    <a:pt x="397" y="1766"/>
                  </a:lnTo>
                  <a:lnTo>
                    <a:pt x="386" y="1707"/>
                  </a:lnTo>
                  <a:lnTo>
                    <a:pt x="379" y="1647"/>
                  </a:lnTo>
                  <a:lnTo>
                    <a:pt x="374" y="1589"/>
                  </a:lnTo>
                  <a:lnTo>
                    <a:pt x="371" y="1529"/>
                  </a:lnTo>
                  <a:lnTo>
                    <a:pt x="370" y="1471"/>
                  </a:lnTo>
                  <a:lnTo>
                    <a:pt x="371" y="1411"/>
                  </a:lnTo>
                  <a:lnTo>
                    <a:pt x="376" y="1353"/>
                  </a:lnTo>
                  <a:lnTo>
                    <a:pt x="383" y="1293"/>
                  </a:lnTo>
                  <a:lnTo>
                    <a:pt x="391" y="1234"/>
                  </a:lnTo>
                  <a:lnTo>
                    <a:pt x="402" y="1176"/>
                  </a:lnTo>
                  <a:lnTo>
                    <a:pt x="416" y="1119"/>
                  </a:lnTo>
                  <a:lnTo>
                    <a:pt x="431" y="1060"/>
                  </a:lnTo>
                  <a:lnTo>
                    <a:pt x="450" y="1004"/>
                  </a:lnTo>
                  <a:lnTo>
                    <a:pt x="470" y="947"/>
                  </a:lnTo>
                  <a:lnTo>
                    <a:pt x="493" y="891"/>
                  </a:lnTo>
                  <a:lnTo>
                    <a:pt x="519" y="836"/>
                  </a:lnTo>
                  <a:lnTo>
                    <a:pt x="545" y="783"/>
                  </a:lnTo>
                  <a:lnTo>
                    <a:pt x="576" y="730"/>
                  </a:lnTo>
                  <a:lnTo>
                    <a:pt x="608" y="678"/>
                  </a:lnTo>
                  <a:lnTo>
                    <a:pt x="642" y="627"/>
                  </a:lnTo>
                  <a:lnTo>
                    <a:pt x="680" y="577"/>
                  </a:lnTo>
                  <a:lnTo>
                    <a:pt x="718" y="529"/>
                  </a:lnTo>
                  <a:lnTo>
                    <a:pt x="760" y="480"/>
                  </a:lnTo>
                  <a:lnTo>
                    <a:pt x="804" y="435"/>
                  </a:lnTo>
                  <a:close/>
                  <a:moveTo>
                    <a:pt x="2560" y="646"/>
                  </a:moveTo>
                  <a:lnTo>
                    <a:pt x="2560" y="646"/>
                  </a:lnTo>
                  <a:lnTo>
                    <a:pt x="2583" y="666"/>
                  </a:lnTo>
                  <a:lnTo>
                    <a:pt x="2604" y="685"/>
                  </a:lnTo>
                  <a:lnTo>
                    <a:pt x="2624" y="705"/>
                  </a:lnTo>
                  <a:lnTo>
                    <a:pt x="2646" y="727"/>
                  </a:lnTo>
                  <a:lnTo>
                    <a:pt x="2665" y="749"/>
                  </a:lnTo>
                  <a:lnTo>
                    <a:pt x="2684" y="770"/>
                  </a:lnTo>
                  <a:lnTo>
                    <a:pt x="2721" y="815"/>
                  </a:lnTo>
                  <a:lnTo>
                    <a:pt x="2754" y="861"/>
                  </a:lnTo>
                  <a:lnTo>
                    <a:pt x="2785" y="908"/>
                  </a:lnTo>
                  <a:lnTo>
                    <a:pt x="2814" y="956"/>
                  </a:lnTo>
                  <a:lnTo>
                    <a:pt x="2839" y="1007"/>
                  </a:lnTo>
                  <a:lnTo>
                    <a:pt x="2862" y="1056"/>
                  </a:lnTo>
                  <a:lnTo>
                    <a:pt x="2882" y="1108"/>
                  </a:lnTo>
                  <a:lnTo>
                    <a:pt x="2899" y="1162"/>
                  </a:lnTo>
                  <a:lnTo>
                    <a:pt x="2914" y="1214"/>
                  </a:lnTo>
                  <a:lnTo>
                    <a:pt x="2927" y="1269"/>
                  </a:lnTo>
                  <a:lnTo>
                    <a:pt x="2936" y="1323"/>
                  </a:lnTo>
                  <a:lnTo>
                    <a:pt x="2942" y="1378"/>
                  </a:lnTo>
                  <a:lnTo>
                    <a:pt x="2946" y="1433"/>
                  </a:lnTo>
                  <a:lnTo>
                    <a:pt x="2947" y="1487"/>
                  </a:lnTo>
                  <a:lnTo>
                    <a:pt x="2946" y="1543"/>
                  </a:lnTo>
                  <a:lnTo>
                    <a:pt x="2941" y="1598"/>
                  </a:lnTo>
                  <a:lnTo>
                    <a:pt x="2935" y="1652"/>
                  </a:lnTo>
                  <a:lnTo>
                    <a:pt x="2924" y="1707"/>
                  </a:lnTo>
                  <a:lnTo>
                    <a:pt x="2912" y="1761"/>
                  </a:lnTo>
                  <a:lnTo>
                    <a:pt x="2896" y="1814"/>
                  </a:lnTo>
                  <a:lnTo>
                    <a:pt x="2877" y="1867"/>
                  </a:lnTo>
                  <a:lnTo>
                    <a:pt x="2856" y="1919"/>
                  </a:lnTo>
                  <a:lnTo>
                    <a:pt x="2832" y="1970"/>
                  </a:lnTo>
                  <a:lnTo>
                    <a:pt x="2805" y="2021"/>
                  </a:lnTo>
                  <a:lnTo>
                    <a:pt x="2791" y="2045"/>
                  </a:lnTo>
                  <a:lnTo>
                    <a:pt x="2776" y="2069"/>
                  </a:lnTo>
                  <a:lnTo>
                    <a:pt x="2759" y="2094"/>
                  </a:lnTo>
                  <a:lnTo>
                    <a:pt x="2743" y="2118"/>
                  </a:lnTo>
                  <a:lnTo>
                    <a:pt x="2726" y="2141"/>
                  </a:lnTo>
                  <a:lnTo>
                    <a:pt x="2707" y="2165"/>
                  </a:lnTo>
                  <a:lnTo>
                    <a:pt x="2689" y="2186"/>
                  </a:lnTo>
                  <a:lnTo>
                    <a:pt x="2669" y="2209"/>
                  </a:lnTo>
                  <a:lnTo>
                    <a:pt x="2649" y="2231"/>
                  </a:lnTo>
                  <a:lnTo>
                    <a:pt x="2628" y="2252"/>
                  </a:lnTo>
                  <a:lnTo>
                    <a:pt x="2556" y="2181"/>
                  </a:lnTo>
                  <a:lnTo>
                    <a:pt x="2594" y="2142"/>
                  </a:lnTo>
                  <a:lnTo>
                    <a:pt x="2628" y="2100"/>
                  </a:lnTo>
                  <a:lnTo>
                    <a:pt x="2660" y="2058"/>
                  </a:lnTo>
                  <a:lnTo>
                    <a:pt x="2691" y="2015"/>
                  </a:lnTo>
                  <a:lnTo>
                    <a:pt x="2717" y="1970"/>
                  </a:lnTo>
                  <a:lnTo>
                    <a:pt x="2741" y="1925"/>
                  </a:lnTo>
                  <a:lnTo>
                    <a:pt x="2763" y="1879"/>
                  </a:lnTo>
                  <a:lnTo>
                    <a:pt x="2782" y="1832"/>
                  </a:lnTo>
                  <a:lnTo>
                    <a:pt x="2799" y="1783"/>
                  </a:lnTo>
                  <a:lnTo>
                    <a:pt x="2813" y="1735"/>
                  </a:lnTo>
                  <a:lnTo>
                    <a:pt x="2825" y="1686"/>
                  </a:lnTo>
                  <a:lnTo>
                    <a:pt x="2834" y="1636"/>
                  </a:lnTo>
                  <a:lnTo>
                    <a:pt x="2841" y="1586"/>
                  </a:lnTo>
                  <a:lnTo>
                    <a:pt x="2844" y="1537"/>
                  </a:lnTo>
                  <a:lnTo>
                    <a:pt x="2846" y="1487"/>
                  </a:lnTo>
                  <a:lnTo>
                    <a:pt x="2844" y="1436"/>
                  </a:lnTo>
                  <a:lnTo>
                    <a:pt x="2842" y="1387"/>
                  </a:lnTo>
                  <a:lnTo>
                    <a:pt x="2835" y="1337"/>
                  </a:lnTo>
                  <a:lnTo>
                    <a:pt x="2827" y="1288"/>
                  </a:lnTo>
                  <a:lnTo>
                    <a:pt x="2816" y="1239"/>
                  </a:lnTo>
                  <a:lnTo>
                    <a:pt x="2802" y="1191"/>
                  </a:lnTo>
                  <a:lnTo>
                    <a:pt x="2786" y="1143"/>
                  </a:lnTo>
                  <a:lnTo>
                    <a:pt x="2768" y="1097"/>
                  </a:lnTo>
                  <a:lnTo>
                    <a:pt x="2748" y="1050"/>
                  </a:lnTo>
                  <a:lnTo>
                    <a:pt x="2724" y="1005"/>
                  </a:lnTo>
                  <a:lnTo>
                    <a:pt x="2698" y="961"/>
                  </a:lnTo>
                  <a:lnTo>
                    <a:pt x="2670" y="918"/>
                  </a:lnTo>
                  <a:lnTo>
                    <a:pt x="2640" y="876"/>
                  </a:lnTo>
                  <a:lnTo>
                    <a:pt x="2607" y="836"/>
                  </a:lnTo>
                  <a:lnTo>
                    <a:pt x="2572" y="797"/>
                  </a:lnTo>
                  <a:lnTo>
                    <a:pt x="2534" y="760"/>
                  </a:lnTo>
                  <a:lnTo>
                    <a:pt x="2495" y="725"/>
                  </a:lnTo>
                  <a:lnTo>
                    <a:pt x="2560" y="6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184619" y="3618775"/>
              <a:ext cx="1016304" cy="24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  <a:t>Критерии выбора</a:t>
              </a:r>
              <a:b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</a:b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  <a:t>поставщика</a:t>
              </a:r>
              <a:endParaRPr lang="ru-RU" sz="8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0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3980942008"/>
              </p:ext>
            </p:extLst>
          </p:nvPr>
        </p:nvGraphicFramePr>
        <p:xfrm>
          <a:off x="251520" y="3645024"/>
          <a:ext cx="832732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rgbClr val="5F0000"/>
              </a:solidFill>
              <a:cs typeface="Arial" charset="0"/>
            </a:endParaRPr>
          </a:p>
        </p:txBody>
      </p:sp>
      <p:sp>
        <p:nvSpPr>
          <p:cNvPr id="23556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Устанавливаем кредитную политику  </a:t>
            </a:r>
          </a:p>
        </p:txBody>
      </p:sp>
      <p:sp>
        <p:nvSpPr>
          <p:cNvPr id="2355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04EDD76-A931-41F2-818E-1A2EC3CA9128}" type="slidenum">
              <a:rPr lang="ru-RU" altLang="ru-RU" sz="1000" smtClean="0">
                <a:solidFill>
                  <a:srgbClr val="C7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000" smtClean="0">
              <a:solidFill>
                <a:srgbClr val="C7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43663" y="1127125"/>
            <a:ext cx="1441450" cy="1149350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ysClr val="windowText" lastClr="000000"/>
            </a:solidFill>
            <a:prstDash val="dashDot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latin typeface="Calibri"/>
              <a:cs typeface="Arial" charset="0"/>
            </a:endParaRPr>
          </a:p>
        </p:txBody>
      </p:sp>
      <p:cxnSp>
        <p:nvCxnSpPr>
          <p:cNvPr id="23559" name="Прямая соединительная линия 126"/>
          <p:cNvCxnSpPr>
            <a:cxnSpLocks noChangeShapeType="1"/>
          </p:cNvCxnSpPr>
          <p:nvPr/>
        </p:nvCxnSpPr>
        <p:spPr bwMode="auto">
          <a:xfrm>
            <a:off x="1898650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Прямая соединительная линия 127"/>
          <p:cNvCxnSpPr>
            <a:cxnSpLocks noChangeShapeType="1"/>
          </p:cNvCxnSpPr>
          <p:nvPr/>
        </p:nvCxnSpPr>
        <p:spPr bwMode="auto">
          <a:xfrm>
            <a:off x="3914775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Прямая соединительная линия 128"/>
          <p:cNvCxnSpPr>
            <a:cxnSpLocks noChangeShapeType="1"/>
          </p:cNvCxnSpPr>
          <p:nvPr/>
        </p:nvCxnSpPr>
        <p:spPr bwMode="auto">
          <a:xfrm>
            <a:off x="6003925" y="1098550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Прямая соединительная линия 129"/>
          <p:cNvCxnSpPr>
            <a:cxnSpLocks noChangeShapeType="1"/>
          </p:cNvCxnSpPr>
          <p:nvPr/>
        </p:nvCxnSpPr>
        <p:spPr bwMode="auto">
          <a:xfrm>
            <a:off x="1395413" y="11064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Прямая соединительная линия 130"/>
          <p:cNvCxnSpPr>
            <a:cxnSpLocks noChangeShapeType="1"/>
          </p:cNvCxnSpPr>
          <p:nvPr/>
        </p:nvCxnSpPr>
        <p:spPr bwMode="auto">
          <a:xfrm>
            <a:off x="1395413" y="21859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Прямая соединительная линия 131"/>
          <p:cNvCxnSpPr>
            <a:cxnSpLocks noChangeShapeType="1"/>
          </p:cNvCxnSpPr>
          <p:nvPr/>
        </p:nvCxnSpPr>
        <p:spPr bwMode="auto">
          <a:xfrm>
            <a:off x="1395413" y="3338513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TextBox 132"/>
          <p:cNvSpPr txBox="1">
            <a:spLocks noChangeArrowheads="1"/>
          </p:cNvSpPr>
          <p:nvPr/>
        </p:nvSpPr>
        <p:spPr bwMode="auto">
          <a:xfrm>
            <a:off x="3586163" y="3779838"/>
            <a:ext cx="698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Риск</a:t>
            </a:r>
          </a:p>
        </p:txBody>
      </p:sp>
      <p:sp>
        <p:nvSpPr>
          <p:cNvPr id="23566" name="TextBox 133"/>
          <p:cNvSpPr txBox="1">
            <a:spLocks noChangeArrowheads="1"/>
          </p:cNvSpPr>
          <p:nvPr/>
        </p:nvSpPr>
        <p:spPr bwMode="auto">
          <a:xfrm rot="-5400000">
            <a:off x="1184275" y="2641600"/>
            <a:ext cx="95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Низкая</a:t>
            </a:r>
          </a:p>
        </p:txBody>
      </p:sp>
      <p:sp>
        <p:nvSpPr>
          <p:cNvPr id="23567" name="TextBox 134"/>
          <p:cNvSpPr txBox="1">
            <a:spLocks noChangeArrowheads="1"/>
          </p:cNvSpPr>
          <p:nvPr/>
        </p:nvSpPr>
        <p:spPr bwMode="auto">
          <a:xfrm>
            <a:off x="4359275" y="3368675"/>
            <a:ext cx="1133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Высокий</a:t>
            </a:r>
          </a:p>
        </p:txBody>
      </p:sp>
      <p:sp>
        <p:nvSpPr>
          <p:cNvPr id="23568" name="TextBox 135"/>
          <p:cNvSpPr txBox="1">
            <a:spLocks noChangeArrowheads="1"/>
          </p:cNvSpPr>
          <p:nvPr/>
        </p:nvSpPr>
        <p:spPr bwMode="auto">
          <a:xfrm rot="-5400000">
            <a:off x="1102519" y="1461294"/>
            <a:ext cx="1098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Высокая</a:t>
            </a:r>
          </a:p>
        </p:txBody>
      </p:sp>
      <p:sp>
        <p:nvSpPr>
          <p:cNvPr id="23569" name="TextBox 136"/>
          <p:cNvSpPr txBox="1">
            <a:spLocks noChangeArrowheads="1"/>
          </p:cNvSpPr>
          <p:nvPr/>
        </p:nvSpPr>
        <p:spPr bwMode="auto">
          <a:xfrm>
            <a:off x="2446338" y="3368675"/>
            <a:ext cx="985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Низкий</a:t>
            </a:r>
          </a:p>
        </p:txBody>
      </p:sp>
      <p:sp>
        <p:nvSpPr>
          <p:cNvPr id="23570" name="TextBox 137"/>
          <p:cNvSpPr txBox="1">
            <a:spLocks noChangeArrowheads="1"/>
          </p:cNvSpPr>
          <p:nvPr/>
        </p:nvSpPr>
        <p:spPr bwMode="auto">
          <a:xfrm rot="-5400000">
            <a:off x="451644" y="1950244"/>
            <a:ext cx="1497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Доходность</a:t>
            </a:r>
          </a:p>
        </p:txBody>
      </p:sp>
      <p:cxnSp>
        <p:nvCxnSpPr>
          <p:cNvPr id="23571" name="Прямая соединительная линия 138"/>
          <p:cNvCxnSpPr>
            <a:cxnSpLocks noChangeShapeType="1"/>
          </p:cNvCxnSpPr>
          <p:nvPr/>
        </p:nvCxnSpPr>
        <p:spPr bwMode="auto">
          <a:xfrm>
            <a:off x="1908175" y="3767138"/>
            <a:ext cx="4103688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Прямая соединительная линия 139"/>
          <p:cNvCxnSpPr>
            <a:cxnSpLocks noChangeShapeType="1"/>
          </p:cNvCxnSpPr>
          <p:nvPr/>
        </p:nvCxnSpPr>
        <p:spPr bwMode="auto">
          <a:xfrm>
            <a:off x="1395413" y="1106488"/>
            <a:ext cx="0" cy="22320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Прямоугольник 148"/>
          <p:cNvSpPr/>
          <p:nvPr/>
        </p:nvSpPr>
        <p:spPr>
          <a:xfrm>
            <a:off x="6616700" y="1292225"/>
            <a:ext cx="1079500" cy="3603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kern="0" dirty="0">
                <a:latin typeface="Calibri"/>
                <a:cs typeface="Arial" charset="0"/>
              </a:rPr>
              <a:t>Аванс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616700" y="1720850"/>
            <a:ext cx="1079500" cy="3603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kern="0" dirty="0" err="1">
                <a:latin typeface="Calibri"/>
                <a:cs typeface="Arial" charset="0"/>
              </a:rPr>
              <a:t>Постоплата</a:t>
            </a:r>
            <a:endParaRPr lang="ru-RU" sz="1400" kern="0" dirty="0">
              <a:latin typeface="Calibri"/>
              <a:cs typeface="Arial" charset="0"/>
            </a:endParaRPr>
          </a:p>
        </p:txBody>
      </p:sp>
      <p:grpSp>
        <p:nvGrpSpPr>
          <p:cNvPr id="23575" name="Группа 4"/>
          <p:cNvGrpSpPr>
            <a:grpSpLocks/>
          </p:cNvGrpSpPr>
          <p:nvPr/>
        </p:nvGrpSpPr>
        <p:grpSpPr bwMode="auto">
          <a:xfrm>
            <a:off x="2174875" y="2322513"/>
            <a:ext cx="1460500" cy="1092200"/>
            <a:chOff x="4254763" y="2322513"/>
            <a:chExt cx="1460237" cy="1092581"/>
          </a:xfrm>
        </p:grpSpPr>
        <p:grpSp>
          <p:nvGrpSpPr>
            <p:cNvPr id="23596" name="Группа 3"/>
            <p:cNvGrpSpPr>
              <a:grpSpLocks/>
            </p:cNvGrpSpPr>
            <p:nvPr/>
          </p:nvGrpSpPr>
          <p:grpSpPr bwMode="auto">
            <a:xfrm>
              <a:off x="4273550" y="2322513"/>
              <a:ext cx="1441450" cy="360362"/>
              <a:chOff x="4273550" y="2322513"/>
              <a:chExt cx="1441450" cy="360362"/>
            </a:xfrm>
          </p:grpSpPr>
          <p:sp>
            <p:nvSpPr>
              <p:cNvPr id="145" name="Прямоугольник 144"/>
              <p:cNvSpPr/>
              <p:nvPr/>
            </p:nvSpPr>
            <p:spPr>
              <a:xfrm>
                <a:off x="4815050" y="2322513"/>
                <a:ext cx="899950" cy="360488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П</a:t>
                </a: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4273810" y="2322513"/>
                <a:ext cx="541240" cy="360488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А</a:t>
                </a:r>
              </a:p>
            </p:txBody>
          </p:sp>
          <p:sp>
            <p:nvSpPr>
              <p:cNvPr id="155" name="Стрелка влево 154"/>
              <p:cNvSpPr/>
              <p:nvPr/>
            </p:nvSpPr>
            <p:spPr>
              <a:xfrm>
                <a:off x="4822986" y="2322513"/>
                <a:ext cx="360298" cy="335079"/>
              </a:xfrm>
              <a:prstGeom prst="lef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  <p:sp>
            <p:nvSpPr>
              <p:cNvPr id="156" name="Стрелка влево 155"/>
              <p:cNvSpPr/>
              <p:nvPr/>
            </p:nvSpPr>
            <p:spPr>
              <a:xfrm rot="10800000">
                <a:off x="4635695" y="2322513"/>
                <a:ext cx="179356" cy="335079"/>
              </a:xfrm>
              <a:prstGeom prst="leftArrow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23597" name="TextBox 158"/>
            <p:cNvSpPr txBox="1">
              <a:spLocks noChangeArrowheads="1"/>
            </p:cNvSpPr>
            <p:nvPr/>
          </p:nvSpPr>
          <p:spPr bwMode="auto">
            <a:xfrm>
              <a:off x="4254763" y="2824163"/>
              <a:ext cx="124566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Аванс </a:t>
              </a:r>
              <a:r>
                <a:rPr lang="en-US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40</a:t>
              </a: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%</a:t>
              </a:r>
            </a:p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Постоплата </a:t>
              </a:r>
              <a:r>
                <a:rPr lang="en-US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6</a:t>
              </a: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0%</a:t>
              </a:r>
            </a:p>
          </p:txBody>
        </p:sp>
      </p:grpSp>
      <p:grpSp>
        <p:nvGrpSpPr>
          <p:cNvPr id="23576" name="Группа 8"/>
          <p:cNvGrpSpPr>
            <a:grpSpLocks/>
          </p:cNvGrpSpPr>
          <p:nvPr/>
        </p:nvGrpSpPr>
        <p:grpSpPr bwMode="auto">
          <a:xfrm>
            <a:off x="4284663" y="1117600"/>
            <a:ext cx="1439862" cy="917575"/>
            <a:chOff x="2187575" y="1117600"/>
            <a:chExt cx="1439863" cy="917575"/>
          </a:xfrm>
        </p:grpSpPr>
        <p:grpSp>
          <p:nvGrpSpPr>
            <p:cNvPr id="23590" name="Группа 7"/>
            <p:cNvGrpSpPr>
              <a:grpSpLocks/>
            </p:cNvGrpSpPr>
            <p:nvPr/>
          </p:nvGrpSpPr>
          <p:grpSpPr bwMode="auto">
            <a:xfrm>
              <a:off x="2187575" y="1674813"/>
              <a:ext cx="1439863" cy="360362"/>
              <a:chOff x="2187575" y="1674813"/>
              <a:chExt cx="1439863" cy="360362"/>
            </a:xfrm>
          </p:grpSpPr>
          <p:sp>
            <p:nvSpPr>
              <p:cNvPr id="141" name="Прямоугольник 140"/>
              <p:cNvSpPr/>
              <p:nvPr/>
            </p:nvSpPr>
            <p:spPr>
              <a:xfrm>
                <a:off x="2906712" y="1674813"/>
                <a:ext cx="720726" cy="36036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П</a:t>
                </a: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2187575" y="1674813"/>
                <a:ext cx="719137" cy="360362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А</a:t>
                </a:r>
              </a:p>
            </p:txBody>
          </p:sp>
          <p:sp>
            <p:nvSpPr>
              <p:cNvPr id="152" name="Стрелка влево 151"/>
              <p:cNvSpPr/>
              <p:nvPr/>
            </p:nvSpPr>
            <p:spPr>
              <a:xfrm>
                <a:off x="2906712" y="1700213"/>
                <a:ext cx="252413" cy="334962"/>
              </a:xfrm>
              <a:prstGeom prst="lef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  <p:sp>
            <p:nvSpPr>
              <p:cNvPr id="153" name="Стрелка влево 152"/>
              <p:cNvSpPr/>
              <p:nvPr/>
            </p:nvSpPr>
            <p:spPr>
              <a:xfrm rot="10800000">
                <a:off x="2654300" y="1700213"/>
                <a:ext cx="252412" cy="334962"/>
              </a:xfrm>
              <a:prstGeom prst="leftArrow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23591" name="TextBox 159"/>
            <p:cNvSpPr txBox="1">
              <a:spLocks noChangeArrowheads="1"/>
            </p:cNvSpPr>
            <p:nvPr/>
          </p:nvSpPr>
          <p:spPr bwMode="auto">
            <a:xfrm>
              <a:off x="2362463" y="1117600"/>
              <a:ext cx="1245662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Аванс 50% </a:t>
              </a:r>
            </a:p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Постоплата 50%</a:t>
              </a:r>
            </a:p>
          </p:txBody>
        </p:sp>
      </p:grpSp>
      <p:grpSp>
        <p:nvGrpSpPr>
          <p:cNvPr id="23577" name="Группа 6"/>
          <p:cNvGrpSpPr>
            <a:grpSpLocks/>
          </p:cNvGrpSpPr>
          <p:nvPr/>
        </p:nvGrpSpPr>
        <p:grpSpPr bwMode="auto">
          <a:xfrm>
            <a:off x="2195513" y="1117600"/>
            <a:ext cx="1438275" cy="917575"/>
            <a:chOff x="4286250" y="1117600"/>
            <a:chExt cx="1438275" cy="917575"/>
          </a:xfrm>
        </p:grpSpPr>
        <p:grpSp>
          <p:nvGrpSpPr>
            <p:cNvPr id="23585" name="Группа 5"/>
            <p:cNvGrpSpPr>
              <a:grpSpLocks/>
            </p:cNvGrpSpPr>
            <p:nvPr/>
          </p:nvGrpSpPr>
          <p:grpSpPr bwMode="auto">
            <a:xfrm>
              <a:off x="4286250" y="1674813"/>
              <a:ext cx="1438275" cy="360362"/>
              <a:chOff x="4286250" y="1674813"/>
              <a:chExt cx="1438275" cy="360362"/>
            </a:xfrm>
          </p:grpSpPr>
          <p:sp>
            <p:nvSpPr>
              <p:cNvPr id="147" name="Прямоугольник 146"/>
              <p:cNvSpPr/>
              <p:nvPr/>
            </p:nvSpPr>
            <p:spPr>
              <a:xfrm>
                <a:off x="4645025" y="1674813"/>
                <a:ext cx="1079500" cy="360362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П</a:t>
                </a:r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4286250" y="1674813"/>
                <a:ext cx="360362" cy="360362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А</a:t>
                </a:r>
              </a:p>
            </p:txBody>
          </p:sp>
          <p:sp>
            <p:nvSpPr>
              <p:cNvPr id="157" name="Стрелка влево 156"/>
              <p:cNvSpPr/>
              <p:nvPr/>
            </p:nvSpPr>
            <p:spPr>
              <a:xfrm>
                <a:off x="4651375" y="1690688"/>
                <a:ext cx="442912" cy="334962"/>
              </a:xfrm>
              <a:prstGeom prst="lef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23586" name="TextBox 160"/>
            <p:cNvSpPr txBox="1">
              <a:spLocks noChangeArrowheads="1"/>
            </p:cNvSpPr>
            <p:nvPr/>
          </p:nvSpPr>
          <p:spPr bwMode="auto">
            <a:xfrm>
              <a:off x="4321438" y="1117600"/>
              <a:ext cx="124566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Аванс 20% </a:t>
              </a:r>
            </a:p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Постоплата 80%</a:t>
              </a:r>
            </a:p>
          </p:txBody>
        </p:sp>
      </p:grpSp>
      <p:grpSp>
        <p:nvGrpSpPr>
          <p:cNvPr id="23578" name="Группа 10"/>
          <p:cNvGrpSpPr>
            <a:grpSpLocks/>
          </p:cNvGrpSpPr>
          <p:nvPr/>
        </p:nvGrpSpPr>
        <p:grpSpPr bwMode="auto">
          <a:xfrm>
            <a:off x="4211638" y="2322513"/>
            <a:ext cx="1757362" cy="1092200"/>
            <a:chOff x="4212131" y="2322513"/>
            <a:chExt cx="1757020" cy="1092581"/>
          </a:xfrm>
        </p:grpSpPr>
        <p:sp>
          <p:nvSpPr>
            <p:cNvPr id="23579" name="TextBox 157"/>
            <p:cNvSpPr txBox="1">
              <a:spLocks noChangeArrowheads="1"/>
            </p:cNvSpPr>
            <p:nvPr/>
          </p:nvSpPr>
          <p:spPr bwMode="auto">
            <a:xfrm>
              <a:off x="4212131" y="2824163"/>
              <a:ext cx="175702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Аванс </a:t>
              </a:r>
              <a:r>
                <a:rPr lang="en-US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7</a:t>
              </a: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0%</a:t>
              </a:r>
              <a:r>
                <a:rPr lang="en-US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или 100%</a:t>
              </a:r>
            </a:p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Постоплата </a:t>
              </a:r>
              <a:r>
                <a:rPr lang="en-US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3</a:t>
              </a:r>
              <a:r>
                <a:rPr lang="ru-RU" altLang="ru-RU" sz="12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0% или 0%</a:t>
              </a:r>
            </a:p>
          </p:txBody>
        </p:sp>
        <p:grpSp>
          <p:nvGrpSpPr>
            <p:cNvPr id="23580" name="Группа 9"/>
            <p:cNvGrpSpPr>
              <a:grpSpLocks/>
            </p:cNvGrpSpPr>
            <p:nvPr/>
          </p:nvGrpSpPr>
          <p:grpSpPr bwMode="auto">
            <a:xfrm>
              <a:off x="4302671" y="2322513"/>
              <a:ext cx="1431925" cy="360362"/>
              <a:chOff x="4302671" y="2322513"/>
              <a:chExt cx="1431925" cy="360362"/>
            </a:xfrm>
          </p:grpSpPr>
          <p:sp>
            <p:nvSpPr>
              <p:cNvPr id="143" name="Прямоугольник 142"/>
              <p:cNvSpPr/>
              <p:nvPr/>
            </p:nvSpPr>
            <p:spPr>
              <a:xfrm>
                <a:off x="5258089" y="2322513"/>
                <a:ext cx="476157" cy="360488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П</a:t>
                </a:r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4302600" y="2322513"/>
                <a:ext cx="955489" cy="360488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kern="0" dirty="0">
                    <a:latin typeface="Calibri"/>
                    <a:cs typeface="Arial" charset="0"/>
                  </a:rPr>
                  <a:t>А</a:t>
                </a:r>
              </a:p>
            </p:txBody>
          </p:sp>
          <p:sp>
            <p:nvSpPr>
              <p:cNvPr id="154" name="Стрелка влево 153"/>
              <p:cNvSpPr/>
              <p:nvPr/>
            </p:nvSpPr>
            <p:spPr>
              <a:xfrm>
                <a:off x="5258089" y="2328865"/>
                <a:ext cx="185702" cy="335079"/>
              </a:xfrm>
              <a:prstGeom prst="lef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  <p:sp>
            <p:nvSpPr>
              <p:cNvPr id="47" name="Стрелка влево 46"/>
              <p:cNvSpPr/>
              <p:nvPr/>
            </p:nvSpPr>
            <p:spPr>
              <a:xfrm rot="10800000">
                <a:off x="5000964" y="2328865"/>
                <a:ext cx="252364" cy="335079"/>
              </a:xfrm>
              <a:prstGeom prst="leftArrow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latin typeface="Calibri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277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Проверка контрагентов:</a:t>
            </a:r>
            <a:br>
              <a:rPr lang="ru-RU" altLang="ru-RU" smtClean="0"/>
            </a:br>
            <a:r>
              <a:rPr lang="ru-RU" altLang="ru-RU" smtClean="0"/>
              <a:t>встроенные сервисы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F0A640-A0A6-44C8-9906-B871A552B863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408238"/>
            <a:ext cx="6323012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 descr="C:\Users\Spevak_D\Downloads\d48854221b2f155d70b6adf0c0d5dac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2417763"/>
            <a:ext cx="6410325" cy="418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6775" y="1516063"/>
            <a:ext cx="1976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1С: Контрагент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607050" y="1516063"/>
            <a:ext cx="2028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1СПАРК: Риски</a:t>
            </a:r>
          </a:p>
        </p:txBody>
      </p:sp>
      <p:pic>
        <p:nvPicPr>
          <p:cNvPr id="52230" name="Picture 6" descr="C:\Users\Spevak_D\Downloads\1С-Контраген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8431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516063"/>
            <a:ext cx="4048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395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271462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Управление </a:t>
            </a:r>
            <a:br>
              <a:rPr lang="ru-RU" dirty="0" smtClean="0"/>
            </a:br>
            <a:r>
              <a:rPr lang="ru-RU" dirty="0" smtClean="0"/>
              <a:t>оборотным капиталом</a:t>
            </a:r>
            <a:endParaRPr lang="ru-RU" dirty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D9D3AB-9497-40DF-AAB8-EA949DB8CC29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37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evak_D\Downloads\man-7619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41438"/>
            <a:ext cx="8102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Объекты управления оборотным капиталом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5435600" y="1516063"/>
            <a:ext cx="3708400" cy="4895850"/>
          </a:xfrm>
        </p:spPr>
        <p:txBody>
          <a:bodyPr/>
          <a:lstStyle/>
          <a:p>
            <a:r>
              <a:rPr lang="ru-RU" altLang="ru-RU" smtClean="0"/>
              <a:t>Денежные средства</a:t>
            </a:r>
          </a:p>
          <a:p>
            <a:r>
              <a:rPr lang="ru-RU" altLang="ru-RU" smtClean="0"/>
              <a:t>Запасы</a:t>
            </a:r>
          </a:p>
          <a:p>
            <a:r>
              <a:rPr lang="ru-RU" altLang="ru-RU" smtClean="0"/>
              <a:t>Дебиторская задолженность</a:t>
            </a:r>
          </a:p>
        </p:txBody>
      </p:sp>
      <p:sp>
        <p:nvSpPr>
          <p:cNvPr id="512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53200"/>
            <a:ext cx="766762" cy="260350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23F685-24E8-4883-BF09-B00B1D067D57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Сбор дебиторской задолженности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C29AEF-01E4-4AAF-9B10-43169E8E82FA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sp>
        <p:nvSpPr>
          <p:cNvPr id="5" name="Freeform 46"/>
          <p:cNvSpPr>
            <a:spLocks noChangeAspect="1" noEditPoints="1"/>
          </p:cNvSpPr>
          <p:nvPr/>
        </p:nvSpPr>
        <p:spPr bwMode="auto">
          <a:xfrm>
            <a:off x="395288" y="2982913"/>
            <a:ext cx="933450" cy="129698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30"/>
          <p:cNvSpPr>
            <a:spLocks noChangeAspect="1" noEditPoints="1"/>
          </p:cNvSpPr>
          <p:nvPr/>
        </p:nvSpPr>
        <p:spPr bwMode="auto">
          <a:xfrm>
            <a:off x="6702425" y="3041650"/>
            <a:ext cx="1568450" cy="1179513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2670175" y="2205038"/>
            <a:ext cx="2592388" cy="576262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Ждать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2670175" y="3343275"/>
            <a:ext cx="2592388" cy="576263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Взыскать</a:t>
            </a: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2670175" y="4508500"/>
            <a:ext cx="2592388" cy="576263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Продать</a:t>
            </a:r>
          </a:p>
        </p:txBody>
      </p:sp>
      <p:cxnSp>
        <p:nvCxnSpPr>
          <p:cNvPr id="7177" name="Прямая со стрелкой 28"/>
          <p:cNvCxnSpPr>
            <a:cxnSpLocks noChangeShapeType="1"/>
            <a:endCxn id="7175" idx="1"/>
          </p:cNvCxnSpPr>
          <p:nvPr/>
        </p:nvCxnSpPr>
        <p:spPr bwMode="auto">
          <a:xfrm>
            <a:off x="1446213" y="3630613"/>
            <a:ext cx="1223962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8" name="Прямая со стрелкой 28"/>
          <p:cNvCxnSpPr>
            <a:cxnSpLocks noChangeShapeType="1"/>
            <a:endCxn id="7174" idx="1"/>
          </p:cNvCxnSpPr>
          <p:nvPr/>
        </p:nvCxnSpPr>
        <p:spPr bwMode="auto">
          <a:xfrm rot="5400000" flipH="1" flipV="1">
            <a:off x="1359694" y="2896394"/>
            <a:ext cx="1714500" cy="906462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Прямая со стрелкой 28"/>
          <p:cNvCxnSpPr>
            <a:cxnSpLocks noChangeShapeType="1"/>
            <a:endCxn id="7176" idx="1"/>
          </p:cNvCxnSpPr>
          <p:nvPr/>
        </p:nvCxnSpPr>
        <p:spPr bwMode="auto">
          <a:xfrm rot="16200000" flipH="1">
            <a:off x="1346200" y="3473451"/>
            <a:ext cx="1741487" cy="906462"/>
          </a:xfrm>
          <a:prstGeom prst="bentConnector2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Прямая со стрелкой 37"/>
          <p:cNvCxnSpPr>
            <a:cxnSpLocks noChangeShapeType="1"/>
            <a:stCxn id="7175" idx="3"/>
          </p:cNvCxnSpPr>
          <p:nvPr/>
        </p:nvCxnSpPr>
        <p:spPr bwMode="auto">
          <a:xfrm>
            <a:off x="5262563" y="3630613"/>
            <a:ext cx="1368425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Прямая со стрелкой 39"/>
          <p:cNvCxnSpPr>
            <a:cxnSpLocks noChangeShapeType="1"/>
            <a:stCxn id="7176" idx="3"/>
          </p:cNvCxnSpPr>
          <p:nvPr/>
        </p:nvCxnSpPr>
        <p:spPr bwMode="auto">
          <a:xfrm flipV="1">
            <a:off x="5262563" y="4221163"/>
            <a:ext cx="2376487" cy="576262"/>
          </a:xfrm>
          <a:prstGeom prst="bentConnector3">
            <a:avLst>
              <a:gd name="adj1" fmla="val 100037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Прямая со стрелкой 39"/>
          <p:cNvCxnSpPr>
            <a:cxnSpLocks noChangeShapeType="1"/>
          </p:cNvCxnSpPr>
          <p:nvPr/>
        </p:nvCxnSpPr>
        <p:spPr bwMode="auto">
          <a:xfrm>
            <a:off x="5262563" y="2492375"/>
            <a:ext cx="2376487" cy="576263"/>
          </a:xfrm>
          <a:prstGeom prst="bentConnector3">
            <a:avLst>
              <a:gd name="adj1" fmla="val 100037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50722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1384300"/>
            <a:ext cx="6264275" cy="5284788"/>
          </a:xfrm>
          <a:prstGeom prst="rect">
            <a:avLst/>
          </a:prstGeom>
          <a:noFill/>
          <a:ln>
            <a:noFill/>
          </a:ln>
          <a:effectLst>
            <a:outerShdw blurRad="127000" dist="35921" dir="5400000" sx="103000" sy="103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F5597D-78CA-4566-8AF9-F4086E1DB43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100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928100" cy="5256212"/>
          </a:xfrm>
          <a:effectLst>
            <a:outerShdw blurRad="127000" dist="35921" dir="5400000" sx="103000" sy="103000" algn="ctr" rotWithShape="0">
              <a:schemeClr val="bg2">
                <a:alpha val="70000"/>
              </a:schemeClr>
            </a:outerShdw>
          </a:effectLst>
        </p:spPr>
        <p:txBody>
          <a:bodyPr/>
          <a:lstStyle/>
          <a:p>
            <a:pPr lvl="1">
              <a:defRPr/>
            </a:pPr>
            <a:endParaRPr lang="en-US" altLang="ru-RU" dirty="0" smtClean="0"/>
          </a:p>
          <a:p>
            <a:pPr lvl="1">
              <a:defRPr/>
            </a:pPr>
            <a:endParaRPr lang="en-US" altLang="ru-RU" dirty="0" smtClean="0"/>
          </a:p>
          <a:p>
            <a:pPr lvl="1"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3" y="2608263"/>
            <a:ext cx="7521575" cy="2338387"/>
          </a:xfrm>
          <a:prstGeom prst="rect">
            <a:avLst/>
          </a:prstGeom>
          <a:noFill/>
          <a:ln>
            <a:noFill/>
          </a:ln>
          <a:effectLst>
            <a:outerShdw blurRad="127000" dist="35921" dir="5400000" sx="103000" sy="103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712788" y="5632450"/>
            <a:ext cx="2447925" cy="720725"/>
          </a:xfrm>
          <a:prstGeom prst="rect">
            <a:avLst/>
          </a:prstGeom>
          <a:noFill/>
          <a:ln w="190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cxnSp>
        <p:nvCxnSpPr>
          <p:cNvPr id="8199" name="Прямая со стрелкой 4"/>
          <p:cNvCxnSpPr>
            <a:cxnSpLocks noChangeShapeType="1"/>
            <a:stCxn id="8198" idx="0"/>
          </p:cNvCxnSpPr>
          <p:nvPr/>
        </p:nvCxnSpPr>
        <p:spPr bwMode="auto">
          <a:xfrm flipV="1">
            <a:off x="1936750" y="4946650"/>
            <a:ext cx="433388" cy="68580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792344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Ждать:Напоминания о наступлении срока оплаты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80975" y="1700213"/>
            <a:ext cx="8928100" cy="52562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mtClean="0"/>
              <a:t>При приближении срока оплаты по договору приходит оповещение ответственному.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/>
              <a:t>Оповещения отображаются  на рабочем столе пользователя, а также приходят в почту.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99B3A99-6571-4F0B-A7AE-36082B130B0B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9221" name="Picture 5" descr="C:\Users\Spevak_D\Downloads\mail-1468464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952750"/>
            <a:ext cx="390683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Spevak_D\Downloads\now-1432953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39608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388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271462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Управление финансовыми рисками</a:t>
            </a:r>
            <a:endParaRPr lang="ru-RU" dirty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D9D3AB-9497-40DF-AAB8-EA949DB8CC29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68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Взыскать: Претензионно-исковая работа</a:t>
            </a:r>
          </a:p>
        </p:txBody>
      </p:sp>
      <p:sp>
        <p:nvSpPr>
          <p:cNvPr id="1024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1DD22C5-6898-4458-8AE6-50C27B54A650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000" smtClean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98813" y="2571750"/>
            <a:ext cx="1079500" cy="576263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1200" b="1" kern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Претензия</a:t>
            </a:r>
          </a:p>
        </p:txBody>
      </p:sp>
      <p:sp>
        <p:nvSpPr>
          <p:cNvPr id="8" name="Стрелка вправо 11"/>
          <p:cNvSpPr>
            <a:spLocks noChangeArrowheads="1"/>
          </p:cNvSpPr>
          <p:nvPr/>
        </p:nvSpPr>
        <p:spPr bwMode="auto">
          <a:xfrm>
            <a:off x="4422775" y="1773238"/>
            <a:ext cx="503238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C0504D">
              <a:alpha val="50195"/>
            </a:srgbClr>
          </a:solidFill>
          <a:ln w="44450" algn="ctr">
            <a:solidFill>
              <a:srgbClr val="C0504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pic>
        <p:nvPicPr>
          <p:cNvPr id="1024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859088"/>
            <a:ext cx="6048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50825" y="1839913"/>
            <a:ext cx="187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Нарушение условий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Поставки / Оплаты</a:t>
            </a:r>
          </a:p>
        </p:txBody>
      </p:sp>
      <p:pic>
        <p:nvPicPr>
          <p:cNvPr id="10250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8425"/>
            <a:ext cx="4794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50825" y="2705100"/>
            <a:ext cx="210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Нарушение процедуры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торгов</a:t>
            </a:r>
          </a:p>
        </p:txBody>
      </p:sp>
      <p:pic>
        <p:nvPicPr>
          <p:cNvPr id="10252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30588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50825" y="3527425"/>
            <a:ext cx="178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Прочие нарушения</a:t>
            </a:r>
          </a:p>
        </p:txBody>
      </p:sp>
      <p:sp>
        <p:nvSpPr>
          <p:cNvPr id="16" name="Стрелка вправо 25"/>
          <p:cNvSpPr>
            <a:spLocks noChangeArrowheads="1"/>
          </p:cNvSpPr>
          <p:nvPr/>
        </p:nvSpPr>
        <p:spPr bwMode="auto">
          <a:xfrm>
            <a:off x="5970588" y="1773238"/>
            <a:ext cx="503237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C00000">
              <a:alpha val="50195"/>
            </a:srgbClr>
          </a:solidFill>
          <a:ln w="444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10255" name="Прямоугольник 26"/>
          <p:cNvSpPr>
            <a:spLocks noChangeArrowheads="1"/>
          </p:cNvSpPr>
          <p:nvPr/>
        </p:nvSpPr>
        <p:spPr bwMode="auto">
          <a:xfrm>
            <a:off x="4783138" y="2536825"/>
            <a:ext cx="1187450" cy="576263"/>
          </a:xfrm>
          <a:prstGeom prst="rect">
            <a:avLst/>
          </a:prstGeom>
          <a:solidFill>
            <a:srgbClr val="FFC000">
              <a:alpha val="50195"/>
            </a:srgbClr>
          </a:solidFill>
          <a:ln w="4445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Претензия</a:t>
            </a:r>
          </a:p>
        </p:txBody>
      </p:sp>
      <p:sp>
        <p:nvSpPr>
          <p:cNvPr id="10256" name="Прямоугольник 27"/>
          <p:cNvSpPr>
            <a:spLocks noChangeArrowheads="1"/>
          </p:cNvSpPr>
          <p:nvPr/>
        </p:nvSpPr>
        <p:spPr bwMode="auto">
          <a:xfrm>
            <a:off x="6296025" y="2533650"/>
            <a:ext cx="1187450" cy="576263"/>
          </a:xfrm>
          <a:prstGeom prst="rect">
            <a:avLst/>
          </a:prstGeom>
          <a:solidFill>
            <a:srgbClr val="FFC000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Претензия</a:t>
            </a:r>
          </a:p>
        </p:txBody>
      </p:sp>
      <p:cxnSp>
        <p:nvCxnSpPr>
          <p:cNvPr id="10257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4657725" y="1268413"/>
            <a:ext cx="0" cy="2700337"/>
          </a:xfrm>
          <a:prstGeom prst="line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8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6151563" y="1268413"/>
            <a:ext cx="0" cy="2700337"/>
          </a:xfrm>
          <a:prstGeom prst="line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4767263" y="1277938"/>
            <a:ext cx="1214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Досудебные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303963" y="1277938"/>
            <a:ext cx="1030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Судебные</a:t>
            </a:r>
          </a:p>
        </p:txBody>
      </p:sp>
      <p:cxnSp>
        <p:nvCxnSpPr>
          <p:cNvPr id="10261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7662863" y="1268413"/>
            <a:ext cx="0" cy="2700337"/>
          </a:xfrm>
          <a:prstGeom prst="line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3132138" y="1268413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Регистрация</a:t>
            </a:r>
          </a:p>
        </p:txBody>
      </p:sp>
      <p:sp>
        <p:nvSpPr>
          <p:cNvPr id="10263" name="Прямоугольная выноска 8"/>
          <p:cNvSpPr>
            <a:spLocks noChangeArrowheads="1"/>
          </p:cNvSpPr>
          <p:nvPr/>
        </p:nvSpPr>
        <p:spPr bwMode="auto">
          <a:xfrm>
            <a:off x="3343275" y="1773238"/>
            <a:ext cx="792163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9E383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Позиции сторон</a:t>
            </a:r>
          </a:p>
        </p:txBody>
      </p:sp>
      <p:sp>
        <p:nvSpPr>
          <p:cNvPr id="10264" name="Прямоугольная выноска 40"/>
          <p:cNvSpPr>
            <a:spLocks noChangeArrowheads="1"/>
          </p:cNvSpPr>
          <p:nvPr/>
        </p:nvSpPr>
        <p:spPr bwMode="auto">
          <a:xfrm>
            <a:off x="5033963" y="1773238"/>
            <a:ext cx="792162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9E383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Поиск решения</a:t>
            </a:r>
          </a:p>
        </p:txBody>
      </p:sp>
      <p:sp>
        <p:nvSpPr>
          <p:cNvPr id="10265" name="Прямоугольная выноска 41"/>
          <p:cNvSpPr>
            <a:spLocks noChangeArrowheads="1"/>
          </p:cNvSpPr>
          <p:nvPr/>
        </p:nvSpPr>
        <p:spPr bwMode="auto">
          <a:xfrm>
            <a:off x="6542088" y="1773238"/>
            <a:ext cx="828675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9E383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Арбитраж</a:t>
            </a:r>
          </a:p>
        </p:txBody>
      </p:sp>
      <p:sp>
        <p:nvSpPr>
          <p:cNvPr id="10266" name="Прямоугольная выноска 42"/>
          <p:cNvSpPr>
            <a:spLocks noChangeArrowheads="1"/>
          </p:cNvSpPr>
          <p:nvPr/>
        </p:nvSpPr>
        <p:spPr bwMode="auto">
          <a:xfrm>
            <a:off x="5033963" y="3429000"/>
            <a:ext cx="863600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CCFFFF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Прогноз взыскания</a:t>
            </a:r>
          </a:p>
        </p:txBody>
      </p:sp>
      <p:sp>
        <p:nvSpPr>
          <p:cNvPr id="10267" name="Прямоугольная выноска 43"/>
          <p:cNvSpPr>
            <a:spLocks noChangeArrowheads="1"/>
          </p:cNvSpPr>
          <p:nvPr/>
        </p:nvSpPr>
        <p:spPr bwMode="auto">
          <a:xfrm>
            <a:off x="3414713" y="3429000"/>
            <a:ext cx="863600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CCFFFF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Документ основание</a:t>
            </a:r>
          </a:p>
        </p:txBody>
      </p:sp>
      <p:sp>
        <p:nvSpPr>
          <p:cNvPr id="10268" name="Прямоугольная выноска 44"/>
          <p:cNvSpPr>
            <a:spLocks noChangeArrowheads="1"/>
          </p:cNvSpPr>
          <p:nvPr/>
        </p:nvSpPr>
        <p:spPr bwMode="auto">
          <a:xfrm>
            <a:off x="6457950" y="3429000"/>
            <a:ext cx="863600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CCFFFF">
              <a:alpha val="50195"/>
            </a:srgbClr>
          </a:solidFill>
          <a:ln w="63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Сроки возврата</a:t>
            </a:r>
          </a:p>
        </p:txBody>
      </p:sp>
      <p:sp>
        <p:nvSpPr>
          <p:cNvPr id="31" name="Правая фигурная скобка 14"/>
          <p:cNvSpPr>
            <a:spLocks/>
          </p:cNvSpPr>
          <p:nvPr/>
        </p:nvSpPr>
        <p:spPr bwMode="auto">
          <a:xfrm>
            <a:off x="2901950" y="1700213"/>
            <a:ext cx="215900" cy="2376487"/>
          </a:xfrm>
          <a:prstGeom prst="rightBrace">
            <a:avLst>
              <a:gd name="adj1" fmla="val 8357"/>
              <a:gd name="adj2" fmla="val 50000"/>
            </a:avLst>
          </a:prstGeom>
          <a:solidFill>
            <a:sysClr val="window" lastClr="FFFFFF">
              <a:alpha val="0"/>
            </a:sysClr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6372225" y="4038600"/>
            <a:ext cx="11890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Номер дела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Суд / Судья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Дата слушания</a:t>
            </a:r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4787900" y="4086225"/>
            <a:ext cx="1354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Дата следующего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мероприятия</a:t>
            </a:r>
          </a:p>
        </p:txBody>
      </p:sp>
      <p:sp>
        <p:nvSpPr>
          <p:cNvPr id="34" name="TextBox 48"/>
          <p:cNvSpPr txBox="1">
            <a:spLocks noChangeArrowheads="1"/>
          </p:cNvSpPr>
          <p:nvPr/>
        </p:nvSpPr>
        <p:spPr bwMode="auto">
          <a:xfrm>
            <a:off x="7740650" y="2540000"/>
            <a:ext cx="103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Закрытие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kern="0">
                <a:solidFill>
                  <a:prstClr val="black"/>
                </a:solidFill>
              </a:rPr>
              <a:t>претензии</a:t>
            </a:r>
          </a:p>
        </p:txBody>
      </p:sp>
      <p:sp>
        <p:nvSpPr>
          <p:cNvPr id="35" name="Стрелка вниз 28"/>
          <p:cNvSpPr>
            <a:spLocks noChangeArrowheads="1"/>
          </p:cNvSpPr>
          <p:nvPr/>
        </p:nvSpPr>
        <p:spPr bwMode="auto">
          <a:xfrm>
            <a:off x="3582988" y="4673600"/>
            <a:ext cx="341312" cy="446088"/>
          </a:xfrm>
          <a:prstGeom prst="downArrow">
            <a:avLst>
              <a:gd name="adj1" fmla="val 50000"/>
              <a:gd name="adj2" fmla="val 49913"/>
            </a:avLst>
          </a:prstGeom>
          <a:solidFill>
            <a:srgbClr val="00B0F0">
              <a:alpha val="50195"/>
            </a:srgbClr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6" name="Стрелка вниз 50"/>
          <p:cNvSpPr>
            <a:spLocks noChangeArrowheads="1"/>
          </p:cNvSpPr>
          <p:nvPr/>
        </p:nvSpPr>
        <p:spPr bwMode="auto">
          <a:xfrm>
            <a:off x="5259388" y="4673600"/>
            <a:ext cx="341312" cy="446088"/>
          </a:xfrm>
          <a:prstGeom prst="downArrow">
            <a:avLst>
              <a:gd name="adj1" fmla="val 50000"/>
              <a:gd name="adj2" fmla="val 49913"/>
            </a:avLst>
          </a:prstGeom>
          <a:solidFill>
            <a:srgbClr val="00B0F0">
              <a:alpha val="50195"/>
            </a:srgbClr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7" name="Стрелка вниз 51"/>
          <p:cNvSpPr>
            <a:spLocks noChangeArrowheads="1"/>
          </p:cNvSpPr>
          <p:nvPr/>
        </p:nvSpPr>
        <p:spPr bwMode="auto">
          <a:xfrm>
            <a:off x="6675438" y="4673600"/>
            <a:ext cx="339725" cy="446088"/>
          </a:xfrm>
          <a:prstGeom prst="downArrow">
            <a:avLst>
              <a:gd name="adj1" fmla="val 50000"/>
              <a:gd name="adj2" fmla="val 50146"/>
            </a:avLst>
          </a:prstGeom>
          <a:solidFill>
            <a:srgbClr val="00B0F0">
              <a:alpha val="50195"/>
            </a:srgbClr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2922588" y="5313363"/>
            <a:ext cx="4754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kern="0" dirty="0" smtClean="0">
                <a:solidFill>
                  <a:prstClr val="black"/>
                </a:solidFill>
              </a:rPr>
              <a:t>УТОЧНЕННЫЙ ПРОГНОЗ ВОЗВРАТА </a:t>
            </a:r>
            <a:endParaRPr lang="ru-RU" altLang="ru-RU" sz="2000" kern="0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kern="0" dirty="0" smtClean="0">
                <a:solidFill>
                  <a:prstClr val="black"/>
                </a:solidFill>
              </a:rPr>
              <a:t>ДЕНЕЖНЫХ </a:t>
            </a:r>
            <a:r>
              <a:rPr lang="ru-RU" altLang="ru-RU" sz="2000" b="1" kern="0" dirty="0">
                <a:solidFill>
                  <a:prstClr val="black"/>
                </a:solidFill>
              </a:rPr>
              <a:t>СРЕДСТВ</a:t>
            </a:r>
          </a:p>
        </p:txBody>
      </p:sp>
      <p:sp>
        <p:nvSpPr>
          <p:cNvPr id="39" name="TextBox 55"/>
          <p:cNvSpPr txBox="1">
            <a:spLocks noChangeArrowheads="1"/>
          </p:cNvSpPr>
          <p:nvPr/>
        </p:nvSpPr>
        <p:spPr bwMode="auto">
          <a:xfrm>
            <a:off x="3198813" y="4086225"/>
            <a:ext cx="985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Финансовая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претензия</a:t>
            </a:r>
          </a:p>
        </p:txBody>
      </p:sp>
    </p:spTree>
    <p:extLst>
      <p:ext uri="{BB962C8B-B14F-4D97-AF65-F5344CB8AC3E}">
        <p14:creationId xmlns:p14="http://schemas.microsoft.com/office/powerpoint/2010/main" val="306731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Продать: Факторинг</a:t>
            </a:r>
          </a:p>
        </p:txBody>
      </p:sp>
      <p:sp>
        <p:nvSpPr>
          <p:cNvPr id="1126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D442CE-B8E5-4C2F-A92E-81882DA7F818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ru-RU" altLang="ru-RU" sz="1000" smtClean="0"/>
          </a:p>
        </p:txBody>
      </p:sp>
      <p:pic>
        <p:nvPicPr>
          <p:cNvPr id="11269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616075"/>
            <a:ext cx="2762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3138488" y="836613"/>
            <a:ext cx="1063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Реестры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уступленных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требований</a:t>
            </a:r>
          </a:p>
        </p:txBody>
      </p:sp>
      <p:pic>
        <p:nvPicPr>
          <p:cNvPr id="11271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031875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5"/>
          <p:cNvSpPr txBox="1">
            <a:spLocks noChangeArrowheads="1"/>
          </p:cNvSpPr>
          <p:nvPr/>
        </p:nvSpPr>
        <p:spPr bwMode="auto">
          <a:xfrm>
            <a:off x="4740275" y="1973263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kern="0">
                <a:solidFill>
                  <a:prstClr val="black"/>
                </a:solidFill>
              </a:rPr>
              <a:t>Фактор</a:t>
            </a:r>
          </a:p>
        </p:txBody>
      </p:sp>
      <p:pic>
        <p:nvPicPr>
          <p:cNvPr id="11273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66788"/>
            <a:ext cx="127317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174750"/>
            <a:ext cx="8001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544638" y="2178050"/>
            <a:ext cx="509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kern="0" dirty="0" smtClean="0">
                <a:solidFill>
                  <a:prstClr val="black"/>
                </a:solidFill>
              </a:rPr>
              <a:t>МЫ</a:t>
            </a:r>
            <a:endParaRPr lang="ru-RU" altLang="ru-RU" sz="1400" b="1" kern="0" dirty="0">
              <a:solidFill>
                <a:prstClr val="black"/>
              </a:solidFill>
            </a:endParaRPr>
          </a:p>
        </p:txBody>
      </p:sp>
      <p:cxnSp>
        <p:nvCxnSpPr>
          <p:cNvPr id="11276" name="Прямая со стрелкой 41"/>
          <p:cNvCxnSpPr>
            <a:cxnSpLocks noChangeShapeType="1"/>
          </p:cNvCxnSpPr>
          <p:nvPr/>
        </p:nvCxnSpPr>
        <p:spPr bwMode="auto">
          <a:xfrm>
            <a:off x="2600325" y="1450975"/>
            <a:ext cx="1979613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Прямая со стрелкой 56"/>
          <p:cNvCxnSpPr>
            <a:cxnSpLocks noChangeShapeType="1"/>
          </p:cNvCxnSpPr>
          <p:nvPr/>
        </p:nvCxnSpPr>
        <p:spPr bwMode="auto">
          <a:xfrm flipH="1">
            <a:off x="2600325" y="1831975"/>
            <a:ext cx="1931988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9"/>
          <p:cNvSpPr txBox="1">
            <a:spLocks noChangeArrowheads="1"/>
          </p:cNvSpPr>
          <p:nvPr/>
        </p:nvSpPr>
        <p:spPr bwMode="auto">
          <a:xfrm>
            <a:off x="2995613" y="1616075"/>
            <a:ext cx="1101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Аванс до 90%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сразу</a:t>
            </a:r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7386638" y="1735138"/>
            <a:ext cx="938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kern="0">
                <a:solidFill>
                  <a:prstClr val="black"/>
                </a:solidFill>
              </a:rPr>
              <a:t>Дебитор</a:t>
            </a:r>
          </a:p>
        </p:txBody>
      </p:sp>
      <p:cxnSp>
        <p:nvCxnSpPr>
          <p:cNvPr id="11280" name="Прямая со стрелкой 63"/>
          <p:cNvCxnSpPr>
            <a:cxnSpLocks noChangeShapeType="1"/>
          </p:cNvCxnSpPr>
          <p:nvPr/>
        </p:nvCxnSpPr>
        <p:spPr bwMode="auto">
          <a:xfrm flipV="1">
            <a:off x="5992813" y="1951038"/>
            <a:ext cx="1223962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Прямая со стрелкой 67"/>
          <p:cNvCxnSpPr>
            <a:cxnSpLocks noChangeShapeType="1"/>
          </p:cNvCxnSpPr>
          <p:nvPr/>
        </p:nvCxnSpPr>
        <p:spPr bwMode="auto">
          <a:xfrm flipH="1">
            <a:off x="5705475" y="1806575"/>
            <a:ext cx="1368425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71"/>
          <p:cNvSpPr txBox="1">
            <a:spLocks noChangeArrowheads="1"/>
          </p:cNvSpPr>
          <p:nvPr/>
        </p:nvSpPr>
        <p:spPr bwMode="auto">
          <a:xfrm>
            <a:off x="5915025" y="1030288"/>
            <a:ext cx="1192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Расчеты по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задолженности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на условиях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>
                <a:solidFill>
                  <a:prstClr val="black"/>
                </a:solidFill>
              </a:rPr>
              <a:t>договора</a:t>
            </a:r>
          </a:p>
        </p:txBody>
      </p:sp>
      <p:pic>
        <p:nvPicPr>
          <p:cNvPr id="11283" name="Рисунок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025650"/>
            <a:ext cx="277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4" name="Прямая со стрелкой 73"/>
          <p:cNvCxnSpPr>
            <a:cxnSpLocks noChangeShapeType="1"/>
          </p:cNvCxnSpPr>
          <p:nvPr/>
        </p:nvCxnSpPr>
        <p:spPr bwMode="auto">
          <a:xfrm flipH="1">
            <a:off x="2636838" y="2190750"/>
            <a:ext cx="1931987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75"/>
          <p:cNvSpPr txBox="1">
            <a:spLocks noChangeArrowheads="1"/>
          </p:cNvSpPr>
          <p:nvPr/>
        </p:nvSpPr>
        <p:spPr bwMode="auto">
          <a:xfrm>
            <a:off x="2506663" y="2181225"/>
            <a:ext cx="1704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Окончательный расчет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По факту расчетов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с дебитором</a:t>
            </a:r>
          </a:p>
        </p:txBody>
      </p:sp>
      <p:sp>
        <p:nvSpPr>
          <p:cNvPr id="70" name="TextBox 99"/>
          <p:cNvSpPr txBox="1">
            <a:spLocks noChangeArrowheads="1"/>
          </p:cNvSpPr>
          <p:nvPr/>
        </p:nvSpPr>
        <p:spPr bwMode="auto">
          <a:xfrm>
            <a:off x="358775" y="2960688"/>
            <a:ext cx="938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kern="0" dirty="0">
                <a:solidFill>
                  <a:prstClr val="black"/>
                </a:solidFill>
              </a:rPr>
              <a:t>Дебитор</a:t>
            </a:r>
          </a:p>
        </p:txBody>
      </p:sp>
      <p:cxnSp>
        <p:nvCxnSpPr>
          <p:cNvPr id="11287" name="Прямая со стрелкой 54287"/>
          <p:cNvCxnSpPr>
            <a:cxnSpLocks noChangeShapeType="1"/>
          </p:cNvCxnSpPr>
          <p:nvPr/>
        </p:nvCxnSpPr>
        <p:spPr bwMode="auto">
          <a:xfrm flipH="1">
            <a:off x="1116013" y="2473325"/>
            <a:ext cx="576262" cy="576263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104"/>
          <p:cNvSpPr txBox="1">
            <a:spLocks noChangeArrowheads="1"/>
          </p:cNvSpPr>
          <p:nvPr/>
        </p:nvSpPr>
        <p:spPr bwMode="auto">
          <a:xfrm>
            <a:off x="107950" y="2474913"/>
            <a:ext cx="1344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Продажа товаров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100" kern="0" dirty="0">
                <a:solidFill>
                  <a:prstClr val="black"/>
                </a:solidFill>
              </a:rPr>
              <a:t>услуг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1416050" y="3043238"/>
            <a:ext cx="1079500" cy="576262"/>
          </a:xfrm>
          <a:prstGeom prst="rect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1000" b="1" kern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Расходная накладная</a:t>
            </a: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2732088" y="3038475"/>
            <a:ext cx="1079500" cy="576263"/>
          </a:xfrm>
          <a:prstGeom prst="rect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000" b="1" ker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Отражение факта</a:t>
            </a: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4079875" y="3036888"/>
            <a:ext cx="1079500" cy="576262"/>
          </a:xfrm>
          <a:prstGeom prst="rect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000" b="1" kern="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Реестр уступленных требований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5448300" y="3040063"/>
            <a:ext cx="1079500" cy="576262"/>
          </a:xfrm>
          <a:prstGeom prst="rect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000" b="1" ker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Расчеты с фактором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6816725" y="3035300"/>
            <a:ext cx="1079500" cy="576263"/>
          </a:xfrm>
          <a:prstGeom prst="rect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000" b="1" ker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Мониторинг и отчеты</a:t>
            </a:r>
          </a:p>
        </p:txBody>
      </p:sp>
      <p:cxnSp>
        <p:nvCxnSpPr>
          <p:cNvPr id="11294" name="Прямая со стрелкой 54295"/>
          <p:cNvCxnSpPr>
            <a:cxnSpLocks noChangeShapeType="1"/>
            <a:stCxn id="77" idx="3"/>
            <a:endCxn id="78" idx="1"/>
          </p:cNvCxnSpPr>
          <p:nvPr/>
        </p:nvCxnSpPr>
        <p:spPr bwMode="auto">
          <a:xfrm flipV="1">
            <a:off x="2495550" y="3327400"/>
            <a:ext cx="236538" cy="4763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5" name="Прямая со стрелкой 54297"/>
          <p:cNvCxnSpPr>
            <a:cxnSpLocks noChangeShapeType="1"/>
            <a:stCxn id="78" idx="3"/>
            <a:endCxn id="79" idx="1"/>
          </p:cNvCxnSpPr>
          <p:nvPr/>
        </p:nvCxnSpPr>
        <p:spPr bwMode="auto">
          <a:xfrm flipV="1">
            <a:off x="3811588" y="3325813"/>
            <a:ext cx="268287" cy="158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6" name="Прямая со стрелкой 54299"/>
          <p:cNvCxnSpPr>
            <a:cxnSpLocks noChangeShapeType="1"/>
            <a:stCxn id="79" idx="3"/>
            <a:endCxn id="84" idx="1"/>
          </p:cNvCxnSpPr>
          <p:nvPr/>
        </p:nvCxnSpPr>
        <p:spPr bwMode="auto">
          <a:xfrm>
            <a:off x="5159375" y="3325813"/>
            <a:ext cx="288925" cy="158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7" name="Прямая со стрелкой 54301"/>
          <p:cNvCxnSpPr>
            <a:cxnSpLocks noChangeShapeType="1"/>
            <a:stCxn id="84" idx="3"/>
            <a:endCxn id="85" idx="1"/>
          </p:cNvCxnSpPr>
          <p:nvPr/>
        </p:nvCxnSpPr>
        <p:spPr bwMode="auto">
          <a:xfrm flipV="1">
            <a:off x="6527800" y="3324225"/>
            <a:ext cx="288925" cy="317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75" y="3789363"/>
            <a:ext cx="8569325" cy="2587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66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07950" y="1376363"/>
            <a:ext cx="8928100" cy="5256212"/>
          </a:xfrm>
        </p:spPr>
        <p:txBody>
          <a:bodyPr/>
          <a:lstStyle/>
          <a:p>
            <a:r>
              <a:rPr lang="ru-RU" altLang="ru-RU" b="1" dirty="0" smtClean="0"/>
              <a:t>Снижение</a:t>
            </a:r>
            <a:r>
              <a:rPr lang="ru-RU" altLang="ru-RU" dirty="0" smtClean="0"/>
              <a:t> волатильности оборотного капитала за счет повышения качества планирования.</a:t>
            </a:r>
          </a:p>
          <a:p>
            <a:r>
              <a:rPr lang="ru-RU" altLang="ru-RU" b="1" dirty="0" smtClean="0"/>
              <a:t>Сокращение</a:t>
            </a:r>
            <a:r>
              <a:rPr lang="ru-RU" altLang="ru-RU" dirty="0" smtClean="0"/>
              <a:t> финансового цикла</a:t>
            </a:r>
          </a:p>
          <a:p>
            <a:r>
              <a:rPr lang="ru-RU" altLang="ru-RU" dirty="0" smtClean="0"/>
              <a:t>Получение </a:t>
            </a:r>
            <a:r>
              <a:rPr lang="ru-RU" altLang="ru-RU" b="1" dirty="0" smtClean="0"/>
              <a:t>более точной оценки</a:t>
            </a:r>
            <a:r>
              <a:rPr lang="ru-RU" altLang="ru-RU" dirty="0" smtClean="0"/>
              <a:t> эффективности управления оборотным капиталом</a:t>
            </a:r>
          </a:p>
          <a:p>
            <a:r>
              <a:rPr lang="ru-RU" altLang="ru-RU" b="1" dirty="0" smtClean="0"/>
              <a:t>Снижение</a:t>
            </a:r>
            <a:r>
              <a:rPr lang="ru-RU" altLang="ru-RU" dirty="0" smtClean="0"/>
              <a:t> потерь от валютных, процентных, кредитных рисков</a:t>
            </a:r>
          </a:p>
          <a:p>
            <a:endParaRPr lang="ru-RU" altLang="ru-RU" dirty="0" smtClean="0"/>
          </a:p>
          <a:p>
            <a:endParaRPr lang="ru-RU" altLang="ru-RU" b="1" dirty="0" smtClean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Эффект от внедрения 1С:УХ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4C2E0D-0D8B-4440-BA7C-98150E96BD1A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0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960192" y="1385888"/>
            <a:ext cx="486028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800" b="1" dirty="0" smtClean="0">
                <a:solidFill>
                  <a:srgbClr val="FFFFFF"/>
                </a:solidFill>
              </a:rPr>
              <a:t>УПРАВЛЕНИЕ</a:t>
            </a:r>
            <a:endParaRPr lang="ru-RU" sz="3800" b="1" dirty="0">
              <a:solidFill>
                <a:srgbClr val="FFFFFF"/>
              </a:solidFill>
            </a:endParaRPr>
          </a:p>
          <a:p>
            <a:pPr algn="r"/>
            <a:r>
              <a:rPr lang="ru-RU" sz="3800" b="1" dirty="0" smtClean="0">
                <a:solidFill>
                  <a:srgbClr val="FFFFFF"/>
                </a:solidFill>
              </a:rPr>
              <a:t>ОБОРОТНЫМ КАПИТАЛОМ</a:t>
            </a:r>
          </a:p>
          <a:p>
            <a:pPr algn="r"/>
            <a:r>
              <a:rPr lang="ru-RU" sz="3800" b="1" dirty="0" smtClean="0">
                <a:solidFill>
                  <a:srgbClr val="FFFFFF"/>
                </a:solidFill>
              </a:rPr>
              <a:t>И ФИНАНСОВЫМИ</a:t>
            </a:r>
            <a:r>
              <a:rPr lang="ru-RU" sz="3800" b="1" dirty="0">
                <a:solidFill>
                  <a:srgbClr val="FFFFFF"/>
                </a:solidFill>
              </a:rPr>
              <a:t> </a:t>
            </a:r>
            <a:r>
              <a:rPr lang="ru-RU" sz="3800" b="1" dirty="0" smtClean="0">
                <a:solidFill>
                  <a:srgbClr val="FFFFFF"/>
                </a:solidFill>
              </a:rPr>
              <a:t>РИСКАМИ</a:t>
            </a:r>
          </a:p>
        </p:txBody>
      </p:sp>
    </p:spTree>
    <p:extLst>
      <p:ext uri="{BB962C8B-B14F-4D97-AF65-F5344CB8AC3E}">
        <p14:creationId xmlns:p14="http://schemas.microsoft.com/office/powerpoint/2010/main" val="29223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pevak_D\Downloads\army-218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81225"/>
            <a:ext cx="644366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может дать система?</a:t>
            </a:r>
          </a:p>
        </p:txBody>
      </p:sp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5256212"/>
          </a:xfrm>
        </p:spPr>
        <p:txBody>
          <a:bodyPr/>
          <a:lstStyle/>
          <a:p>
            <a:r>
              <a:rPr lang="ru-RU" altLang="ru-RU" smtClean="0"/>
              <a:t>Актуальные и достоверные исходные данные</a:t>
            </a:r>
          </a:p>
          <a:p>
            <a:r>
              <a:rPr lang="ru-RU" altLang="ru-RU" smtClean="0"/>
              <a:t>Инструменты оценки и идентификации риска</a:t>
            </a:r>
          </a:p>
          <a:p>
            <a:r>
              <a:rPr lang="ru-RU" altLang="ru-RU" smtClean="0"/>
              <a:t>Инструменты управления риском</a:t>
            </a:r>
          </a:p>
        </p:txBody>
      </p:sp>
      <p:sp>
        <p:nvSpPr>
          <p:cNvPr id="1331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EE6CFE-434C-4CA4-92CC-4B0BF4F3647F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2250"/>
            <a:ext cx="635317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9A2FB4-D96B-48B0-A7BB-BDAAD51E5C83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000" smtClean="0"/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Валютный риск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0588" y="1988840"/>
            <a:ext cx="7058025" cy="30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4400" b="1" dirty="0"/>
              <a:t>Опасно ли это для нас?</a:t>
            </a:r>
            <a:br>
              <a:rPr lang="ru-RU" altLang="ru-RU" sz="4400" b="1" dirty="0"/>
            </a:br>
            <a:r>
              <a:rPr lang="ru-RU" altLang="ru-RU" sz="4400" b="1" dirty="0"/>
              <a:t>В какой мере?</a:t>
            </a:r>
            <a:br>
              <a:rPr lang="ru-RU" altLang="ru-RU" sz="4400" b="1" dirty="0"/>
            </a:br>
            <a:r>
              <a:rPr lang="ru-RU" altLang="ru-RU" sz="4400" b="1" dirty="0"/>
              <a:t>Что будем делать?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059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Подходящие инструменты для каждого горизонта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5256212"/>
          </a:xfrm>
        </p:spPr>
        <p:txBody>
          <a:bodyPr/>
          <a:lstStyle/>
          <a:p>
            <a:r>
              <a:rPr lang="ru-RU" altLang="ru-RU" smtClean="0"/>
              <a:t>Краткосрочное планирование: </a:t>
            </a:r>
          </a:p>
          <a:p>
            <a:pPr lvl="1"/>
            <a:r>
              <a:rPr lang="ru-RU" altLang="ru-RU" smtClean="0"/>
              <a:t>Платежный календарь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AB4FE4C-7344-4FD9-A658-19A65CD42463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08275"/>
            <a:ext cx="8634413" cy="3508375"/>
          </a:xfrm>
          <a:prstGeom prst="rect">
            <a:avLst/>
          </a:prstGeom>
          <a:noFill/>
          <a:ln>
            <a:noFill/>
          </a:ln>
          <a:effectLst>
            <a:outerShdw blurRad="2540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cap="flat" cmpd="sng" algn="ctr">
                <a:solidFill>
                  <a:srgbClr val="CC33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Подходящие инструменты для каждого горизонта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5256212"/>
          </a:xfrm>
        </p:spPr>
        <p:txBody>
          <a:bodyPr/>
          <a:lstStyle/>
          <a:p>
            <a:r>
              <a:rPr lang="ru-RU" altLang="ru-RU" smtClean="0"/>
              <a:t>Среднесрочное планирование: </a:t>
            </a:r>
          </a:p>
          <a:p>
            <a:pPr lvl="1"/>
            <a:r>
              <a:rPr lang="ru-RU" altLang="ru-RU" smtClean="0"/>
              <a:t>Специализированные отчеты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54BB85-B38F-4C2D-9A20-B63E1B4BDA31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81300"/>
            <a:ext cx="8497888" cy="3287713"/>
          </a:xfrm>
          <a:prstGeom prst="rect">
            <a:avLst/>
          </a:prstGeom>
          <a:noFill/>
          <a:ln>
            <a:noFill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cap="flat" cmpd="sng" algn="ctr">
                <a:solidFill>
                  <a:srgbClr val="CC33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Подходящие инструменты для каждого горизонта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0163" y="1196975"/>
            <a:ext cx="8928100" cy="5256213"/>
          </a:xfrm>
        </p:spPr>
        <p:txBody>
          <a:bodyPr/>
          <a:lstStyle/>
          <a:p>
            <a:r>
              <a:rPr lang="ru-RU" altLang="ru-RU" smtClean="0"/>
              <a:t>Долгосрочное планирование</a:t>
            </a:r>
          </a:p>
          <a:p>
            <a:pPr lvl="1"/>
            <a:r>
              <a:rPr lang="ru-RU" altLang="ru-RU" smtClean="0"/>
              <a:t>Расчеты в модели бюджетирования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5DE5D1-B267-43CE-9673-E1A220B1446B}" type="slidenum">
              <a:rPr lang="ru-RU" altLang="ru-RU" sz="1000" smtClean="0">
                <a:solidFill>
                  <a:srgbClr val="D2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75656" y="2276872"/>
          <a:ext cx="65527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1558925" y="161925"/>
            <a:ext cx="6696075" cy="10810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Снижение риска: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алютная оговорка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3175"/>
            <a:ext cx="8443913" cy="1284288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188" y="1628775"/>
            <a:ext cx="8340725" cy="742950"/>
          </a:xfrm>
          <a:prstGeom prst="rect">
            <a:avLst/>
          </a:prstGeom>
          <a:noFill/>
          <a:effectLst/>
        </p:spPr>
        <p:txBody>
          <a:bodyPr lIns="0" tIns="0" rIns="0" bIns="0"/>
          <a:lstStyle/>
          <a:p>
            <a:pPr indent="-274320">
              <a:defRPr/>
            </a:pPr>
            <a:r>
              <a:rPr lang="ru-RU" sz="1800" dirty="0">
                <a:latin typeface="+mj-lt"/>
              </a:rPr>
              <a:t>В карточке договора реализованы опции, ограничивающие наши риски по обязательствам, номинированным в валюте:</a:t>
            </a:r>
          </a:p>
          <a:p>
            <a:pPr marL="11430" indent="-28575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интервальная оговорка </a:t>
            </a:r>
          </a:p>
          <a:p>
            <a:pPr marL="11430" indent="-28575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запрет платежей в другой валюте</a:t>
            </a:r>
          </a:p>
        </p:txBody>
      </p:sp>
    </p:spTree>
    <p:extLst>
      <p:ext uri="{BB962C8B-B14F-4D97-AF65-F5344CB8AC3E}">
        <p14:creationId xmlns:p14="http://schemas.microsoft.com/office/powerpoint/2010/main" val="350420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1558925" y="161925"/>
            <a:ext cx="6696075" cy="10810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Хеджирование валютных рисков: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Валютный своп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20700" y="1268413"/>
            <a:ext cx="73183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latin typeface="+mj-lt"/>
              </a:rPr>
              <a:t>Валютный своп — это комбинация двух противоположных конверсионных сделок на одинаковую сумму с разными датами валютирования. </a:t>
            </a:r>
          </a:p>
        </p:txBody>
      </p:sp>
      <p:cxnSp>
        <p:nvCxnSpPr>
          <p:cNvPr id="19461" name="Прямая со стрелкой 2"/>
          <p:cNvCxnSpPr>
            <a:cxnSpLocks noChangeShapeType="1"/>
          </p:cNvCxnSpPr>
          <p:nvPr/>
        </p:nvCxnSpPr>
        <p:spPr bwMode="auto">
          <a:xfrm>
            <a:off x="971550" y="4797425"/>
            <a:ext cx="6867525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Прямая со стрелкой 12"/>
          <p:cNvCxnSpPr>
            <a:cxnSpLocks noChangeShapeType="1"/>
          </p:cNvCxnSpPr>
          <p:nvPr/>
        </p:nvCxnSpPr>
        <p:spPr bwMode="auto">
          <a:xfrm>
            <a:off x="2711450" y="2565400"/>
            <a:ext cx="0" cy="2376488"/>
          </a:xfrm>
          <a:prstGeom prst="straightConnector1">
            <a:avLst/>
          </a:prstGeom>
          <a:noFill/>
          <a:ln w="63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Прямая со стрелкой 13"/>
          <p:cNvCxnSpPr>
            <a:cxnSpLocks noChangeShapeType="1"/>
          </p:cNvCxnSpPr>
          <p:nvPr/>
        </p:nvCxnSpPr>
        <p:spPr bwMode="auto">
          <a:xfrm>
            <a:off x="5651500" y="2565400"/>
            <a:ext cx="0" cy="2376488"/>
          </a:xfrm>
          <a:prstGeom prst="straightConnector1">
            <a:avLst/>
          </a:prstGeom>
          <a:noFill/>
          <a:ln w="63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7451725" y="4738688"/>
            <a:ext cx="2555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000">
                <a:solidFill>
                  <a:schemeClr val="tx1"/>
                </a:solidFill>
              </a:rPr>
              <a:t>t</a:t>
            </a:r>
            <a:endParaRPr lang="ru-RU" altLang="ru-RU" sz="2000">
              <a:solidFill>
                <a:schemeClr val="tx1"/>
              </a:solidFill>
            </a:endParaRPr>
          </a:p>
        </p:txBody>
      </p:sp>
      <p:cxnSp>
        <p:nvCxnSpPr>
          <p:cNvPr id="19465" name="Прямая со стрелкой 14"/>
          <p:cNvCxnSpPr>
            <a:cxnSpLocks noChangeShapeType="1"/>
          </p:cNvCxnSpPr>
          <p:nvPr/>
        </p:nvCxnSpPr>
        <p:spPr bwMode="auto">
          <a:xfrm flipH="1">
            <a:off x="2711450" y="4292600"/>
            <a:ext cx="360363" cy="14446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TextBox 22"/>
          <p:cNvSpPr txBox="1">
            <a:spLocks noChangeArrowheads="1"/>
          </p:cNvSpPr>
          <p:nvPr/>
        </p:nvSpPr>
        <p:spPr bwMode="auto">
          <a:xfrm>
            <a:off x="2843213" y="3825875"/>
            <a:ext cx="7921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</a:rPr>
              <a:t>ПЕРВЫЙ ПЛАТЕЖ</a:t>
            </a:r>
          </a:p>
        </p:txBody>
      </p:sp>
      <p:sp>
        <p:nvSpPr>
          <p:cNvPr id="19467" name="TextBox 23"/>
          <p:cNvSpPr txBox="1">
            <a:spLocks noChangeArrowheads="1"/>
          </p:cNvSpPr>
          <p:nvPr/>
        </p:nvSpPr>
        <p:spPr bwMode="auto">
          <a:xfrm>
            <a:off x="5688013" y="3825875"/>
            <a:ext cx="1366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chemeClr val="tx1"/>
                </a:solidFill>
              </a:rPr>
              <a:t>ОКОНЧАТЕЛЬНЫЙ ПЛАТЕЖ</a:t>
            </a:r>
          </a:p>
        </p:txBody>
      </p:sp>
      <p:sp>
        <p:nvSpPr>
          <p:cNvPr id="19468" name="TextBox 24"/>
          <p:cNvSpPr txBox="1">
            <a:spLocks noChangeArrowheads="1"/>
          </p:cNvSpPr>
          <p:nvPr/>
        </p:nvSpPr>
        <p:spPr bwMode="auto">
          <a:xfrm>
            <a:off x="989013" y="2816225"/>
            <a:ext cx="14049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chemeClr val="tx1"/>
                </a:solidFill>
              </a:rPr>
              <a:t>ВАЛЮТНАЯ ПАРА</a:t>
            </a:r>
            <a:r>
              <a:rPr lang="ru-RU" altLang="ru-RU" sz="1000">
                <a:solidFill>
                  <a:schemeClr val="tx1"/>
                </a:solidFill>
              </a:rPr>
              <a:t> </a:t>
            </a:r>
            <a:endParaRPr lang="en-US" altLang="ru-RU" sz="1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000">
                <a:solidFill>
                  <a:schemeClr val="tx1"/>
                </a:solidFill>
              </a:rPr>
              <a:t>     RUB</a:t>
            </a:r>
            <a:r>
              <a:rPr lang="ru-RU" altLang="ru-RU" sz="1000">
                <a:solidFill>
                  <a:schemeClr val="tx1"/>
                </a:solidFill>
              </a:rPr>
              <a:t> / </a:t>
            </a:r>
            <a:r>
              <a:rPr lang="en-US" altLang="ru-RU" sz="1000">
                <a:solidFill>
                  <a:schemeClr val="tx1"/>
                </a:solidFill>
              </a:rPr>
              <a:t>USD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213" y="2693988"/>
            <a:ext cx="1873250" cy="78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accent6"/>
                </a:solidFill>
              </a:rPr>
              <a:t>К оплате:       </a:t>
            </a:r>
            <a:r>
              <a:rPr lang="en-US" sz="1050" b="1" dirty="0">
                <a:solidFill>
                  <a:schemeClr val="accent6"/>
                </a:solidFill>
              </a:rPr>
              <a:t>100 000</a:t>
            </a:r>
            <a:r>
              <a:rPr lang="en-US" sz="1050" dirty="0">
                <a:solidFill>
                  <a:schemeClr val="accent6"/>
                </a:solidFill>
              </a:rPr>
              <a:t> RUB</a:t>
            </a:r>
          </a:p>
          <a:p>
            <a:pPr>
              <a:defRPr/>
            </a:pPr>
            <a:r>
              <a:rPr lang="ru-RU" sz="1050" dirty="0"/>
              <a:t>К получению:</a:t>
            </a:r>
            <a:r>
              <a:rPr lang="en-US" sz="1050" dirty="0"/>
              <a:t>    1 538 USD</a:t>
            </a:r>
          </a:p>
          <a:p>
            <a:pPr>
              <a:defRPr/>
            </a:pPr>
            <a:r>
              <a:rPr lang="ru-RU" sz="1050" dirty="0"/>
              <a:t>Курс:               </a:t>
            </a:r>
            <a:r>
              <a:rPr lang="en-US" sz="1050" dirty="0"/>
              <a:t>65</a:t>
            </a:r>
            <a:r>
              <a:rPr lang="ru-RU" sz="1050" dirty="0"/>
              <a:t> </a:t>
            </a:r>
            <a:r>
              <a:rPr lang="en-US" sz="1050" dirty="0"/>
              <a:t>RUB/USD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2387600" y="4903788"/>
            <a:ext cx="755650" cy="25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16.05.17</a:t>
            </a:r>
            <a:endParaRPr lang="ru-RU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27650" y="4910138"/>
            <a:ext cx="757238" cy="255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21.10.17</a:t>
            </a:r>
            <a:endParaRPr lang="ru-RU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89600" y="2693988"/>
            <a:ext cx="1873250" cy="78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К оплате:            </a:t>
            </a:r>
            <a:r>
              <a:rPr lang="en-US" sz="1050" dirty="0"/>
              <a:t>1 538 USD</a:t>
            </a:r>
          </a:p>
          <a:p>
            <a:pPr>
              <a:defRPr/>
            </a:pPr>
            <a:r>
              <a:rPr lang="ru-RU" sz="1050" dirty="0">
                <a:solidFill>
                  <a:schemeClr val="accent6"/>
                </a:solidFill>
              </a:rPr>
              <a:t>К получению: </a:t>
            </a:r>
            <a:r>
              <a:rPr lang="en-US" sz="1050" b="1" dirty="0">
                <a:solidFill>
                  <a:schemeClr val="accent6"/>
                </a:solidFill>
              </a:rPr>
              <a:t>1</a:t>
            </a:r>
            <a:r>
              <a:rPr lang="ru-RU" sz="1050" b="1" dirty="0">
                <a:solidFill>
                  <a:schemeClr val="accent6"/>
                </a:solidFill>
              </a:rPr>
              <a:t>03 146</a:t>
            </a:r>
            <a:r>
              <a:rPr lang="en-US" sz="1050" dirty="0">
                <a:solidFill>
                  <a:schemeClr val="accent6"/>
                </a:solidFill>
              </a:rPr>
              <a:t> RUB</a:t>
            </a:r>
            <a:endParaRPr lang="ru-RU" sz="1050" dirty="0">
              <a:solidFill>
                <a:schemeClr val="accent6"/>
              </a:solidFill>
            </a:endParaRPr>
          </a:p>
          <a:p>
            <a:pPr algn="r">
              <a:defRPr/>
            </a:pPr>
            <a:r>
              <a:rPr lang="ru-RU" sz="1050" dirty="0"/>
              <a:t>Курс:               </a:t>
            </a:r>
            <a:r>
              <a:rPr lang="en-US" sz="1050" dirty="0"/>
              <a:t>67</a:t>
            </a:r>
            <a:r>
              <a:rPr lang="ru-RU" sz="1050" dirty="0"/>
              <a:t> </a:t>
            </a:r>
            <a:r>
              <a:rPr lang="en-US" sz="1050" dirty="0"/>
              <a:t>RUB/USD</a:t>
            </a:r>
            <a:endParaRPr lang="ru-RU" sz="1050" dirty="0"/>
          </a:p>
        </p:txBody>
      </p:sp>
      <p:cxnSp>
        <p:nvCxnSpPr>
          <p:cNvPr id="19473" name="Прямая со стрелкой 31"/>
          <p:cNvCxnSpPr>
            <a:cxnSpLocks noChangeShapeType="1"/>
          </p:cNvCxnSpPr>
          <p:nvPr/>
        </p:nvCxnSpPr>
        <p:spPr bwMode="auto">
          <a:xfrm flipH="1">
            <a:off x="5700713" y="4275138"/>
            <a:ext cx="360362" cy="142875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4" name="TextBox 32"/>
          <p:cNvSpPr txBox="1">
            <a:spLocks noChangeArrowheads="1"/>
          </p:cNvSpPr>
          <p:nvPr/>
        </p:nvSpPr>
        <p:spPr bwMode="auto">
          <a:xfrm>
            <a:off x="971550" y="3568700"/>
            <a:ext cx="14398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schemeClr val="tx1"/>
                </a:solidFill>
              </a:rPr>
              <a:t>   ВИД СДЕЛКИ</a:t>
            </a:r>
            <a:endParaRPr lang="en-US" altLang="ru-RU" sz="1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000">
                <a:solidFill>
                  <a:schemeClr val="tx1"/>
                </a:solidFill>
              </a:rPr>
              <a:t> </a:t>
            </a:r>
            <a:r>
              <a:rPr lang="ru-RU" altLang="ru-RU" sz="1000">
                <a:solidFill>
                  <a:schemeClr val="tx1"/>
                </a:solidFill>
              </a:rPr>
              <a:t>КУПИЛ / ПРОДАЛ</a:t>
            </a:r>
          </a:p>
        </p:txBody>
      </p:sp>
    </p:spTree>
    <p:extLst>
      <p:ext uri="{BB962C8B-B14F-4D97-AF65-F5344CB8AC3E}">
        <p14:creationId xmlns:p14="http://schemas.microsoft.com/office/powerpoint/2010/main" val="332521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18319</TotalTime>
  <Words>707</Words>
  <Application>Microsoft Office PowerPoint</Application>
  <PresentationFormat>Экран (4:3)</PresentationFormat>
  <Paragraphs>213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1409_Шаблон</vt:lpstr>
      <vt:lpstr>Презентация PowerPoint</vt:lpstr>
      <vt:lpstr>Управление финансовыми рисками</vt:lpstr>
      <vt:lpstr>Что может дать система?</vt:lpstr>
      <vt:lpstr>Валютный риск</vt:lpstr>
      <vt:lpstr>Подходящие инструменты для каждого горизонта </vt:lpstr>
      <vt:lpstr>Подходящие инструменты для каждого горизонта </vt:lpstr>
      <vt:lpstr>Подходящие инструменты для каждого горизонта </vt:lpstr>
      <vt:lpstr>Снижение риска: Валютная оговорка</vt:lpstr>
      <vt:lpstr>Хеджирование валютных рисков: Валютный своп</vt:lpstr>
      <vt:lpstr>Управление процентными рисками: Сбор и оценка риска</vt:lpstr>
      <vt:lpstr>Кредитный риск</vt:lpstr>
      <vt:lpstr>Критерии выбора поставщика</vt:lpstr>
      <vt:lpstr>Устанавливаем кредитную политику  </vt:lpstr>
      <vt:lpstr>Проверка контрагентов: встроенные сервисы</vt:lpstr>
      <vt:lpstr>Управление  оборотным капиталом</vt:lpstr>
      <vt:lpstr>Объекты управления оборотным капиталом</vt:lpstr>
      <vt:lpstr>Сбор дебиторской задолженности</vt:lpstr>
      <vt:lpstr>Обеспечение</vt:lpstr>
      <vt:lpstr>Ждать:Напоминания о наступлении срока оплаты</vt:lpstr>
      <vt:lpstr>Взыскать: Претензионно-исковая работа</vt:lpstr>
      <vt:lpstr>Продать: Факторинг</vt:lpstr>
      <vt:lpstr>Эффект от внедрения 1С:УХ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452</cp:revision>
  <dcterms:created xsi:type="dcterms:W3CDTF">2014-08-20T11:28:12Z</dcterms:created>
  <dcterms:modified xsi:type="dcterms:W3CDTF">2017-07-03T09:50:25Z</dcterms:modified>
</cp:coreProperties>
</file>