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2" r:id="rId3"/>
    <p:sldId id="318" r:id="rId4"/>
    <p:sldId id="315" r:id="rId5"/>
    <p:sldId id="323" r:id="rId6"/>
    <p:sldId id="324" r:id="rId7"/>
    <p:sldId id="647" r:id="rId8"/>
    <p:sldId id="287" r:id="rId9"/>
    <p:sldId id="289" r:id="rId10"/>
    <p:sldId id="288" r:id="rId11"/>
    <p:sldId id="290" r:id="rId12"/>
    <p:sldId id="325" r:id="rId13"/>
    <p:sldId id="637" r:id="rId14"/>
    <p:sldId id="640" r:id="rId15"/>
    <p:sldId id="641" r:id="rId16"/>
    <p:sldId id="291" r:id="rId17"/>
    <p:sldId id="292" r:id="rId18"/>
    <p:sldId id="648" r:id="rId19"/>
    <p:sldId id="294" r:id="rId20"/>
    <p:sldId id="642" r:id="rId21"/>
    <p:sldId id="326" r:id="rId22"/>
    <p:sldId id="296" r:id="rId23"/>
    <p:sldId id="649" r:id="rId24"/>
    <p:sldId id="650" r:id="rId25"/>
    <p:sldId id="299" r:id="rId26"/>
    <p:sldId id="308" r:id="rId27"/>
    <p:sldId id="651" r:id="rId28"/>
    <p:sldId id="652" r:id="rId29"/>
    <p:sldId id="300" r:id="rId30"/>
    <p:sldId id="310" r:id="rId31"/>
    <p:sldId id="645" r:id="rId32"/>
    <p:sldId id="646" r:id="rId33"/>
    <p:sldId id="301" r:id="rId34"/>
    <p:sldId id="333" r:id="rId35"/>
    <p:sldId id="644" r:id="rId36"/>
    <p:sldId id="331" r:id="rId37"/>
    <p:sldId id="656" r:id="rId38"/>
    <p:sldId id="280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20000"/>
    <a:srgbClr val="E2271E"/>
    <a:srgbClr val="B2B2B2"/>
    <a:srgbClr val="808080"/>
    <a:srgbClr val="CC9900"/>
    <a:srgbClr val="F6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80946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2D2439-395F-4E1B-BD0C-F22490554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96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DAC597-E3D7-42FD-ACC1-CE64AF004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235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5700E2-BE5E-4205-95D5-C38E68B83F80}" type="slidenum">
              <a:rPr lang="ru-RU" altLang="ru-RU" sz="1200" smtClean="0">
                <a:latin typeface="Times New Roman" pitchFamily="18" charset="0"/>
              </a:rPr>
              <a:pPr/>
              <a:t>1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/>
              <a:t>Расскажем, как организовать дистанционную учебу с помощью программ "1С:электронное обучение". Как создать целостную информационно-образовательную среду колледжа на единой технологической платформе "1С:Предприятие 8".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Тесты используются в курсах для самопроверки и как аттестационные, создаются на основе 10 типов вопросов. </a:t>
            </a:r>
            <a:r>
              <a:rPr lang="ru-RU" altLang="ru-RU" dirty="0" err="1"/>
              <a:t>Практикоориентированными</a:t>
            </a:r>
            <a:r>
              <a:rPr lang="ru-RU" altLang="ru-RU" dirty="0"/>
              <a:t> они становятся благодаря использованию аудио/видеороликов в формулировках вопросов, картинок в вопросах, вариантах ответа и комментариях к ним. Многочисленные настройки позволяют задать время выполнения, количество вопросов и попыток сдачи; управлять видимостью результатов ответа; назначить вопросам разные веса; составлять тест из определенного количества случайно выбранных вопросов по каждой теме. И еще, еще, еще.</a:t>
            </a:r>
          </a:p>
          <a:p>
            <a:r>
              <a:rPr lang="ru-RU" altLang="ru-RU" dirty="0"/>
              <a:t>Тестами специального назначения проводится анкетирование по итогам учебы. Его сводные итоги доступны в специализированном отчете.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39E84B-F09D-4359-956B-2CFF5A986C36}" type="slidenum">
              <a:rPr lang="ru-RU" altLang="ru-RU" sz="1200" smtClean="0">
                <a:latin typeface="Times New Roman" pitchFamily="18" charset="0"/>
              </a:rPr>
              <a:pPr/>
              <a:t>10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Разработанные электронные курсы и тесты изучаются в Корпоративном университете, сохраняются по стандарту СКОРМ-2004 для использования в других Системах дистанционного обучения или публикуются в формате HTML. При такой публикации курсы/тесты становятся обычными папками со стартовым </a:t>
            </a:r>
            <a:r>
              <a:rPr lang="ru-RU" altLang="ru-RU" dirty="0" err="1"/>
              <a:t>html</a:t>
            </a:r>
            <a:r>
              <a:rPr lang="ru-RU" altLang="ru-RU" dirty="0"/>
              <a:t> файлом, который запускается браузером. Запустили – и прямо в окне браузера демонстрируется курс со всеми мультимедиа и тестами. Пример папки показан на слайде. Папку допустимо неограниченно тиражировать и, например, передавать студентам на </a:t>
            </a:r>
            <a:r>
              <a:rPr lang="ru-RU" altLang="ru-RU" dirty="0" err="1"/>
              <a:t>флешке</a:t>
            </a:r>
            <a:r>
              <a:rPr lang="ru-RU" altLang="ru-RU" dirty="0"/>
              <a:t>, диске, почтой в качестве самоучителя.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560C7E-4C2E-4504-9598-725A08515605}" type="slidenum">
              <a:rPr lang="ru-RU" altLang="ru-RU" sz="1200" smtClean="0">
                <a:latin typeface="Times New Roman" pitchFamily="18" charset="0"/>
              </a:rPr>
              <a:pPr/>
              <a:t>11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электронном обучении кроме курсов и тестов используются контрольные работы. Их преподаватель вручную проверит в своем личном кабинете, выставит оценку, напишет комментарий, приложит файл при необходимости. Или вернет на доработку без оценки по одной из причин, перечень которых настраивается. Естественно, все не на бумаге, 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электронно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Есть проектный опыт использования электронных контрольных работ для дистанционного контроля результатов практических занятий. Студент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снимает на смартфон фото ключевых этапов практического занятия. Объединяет эти фото в один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пдф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файл, надписывает, комментирует и высылает на проверку преподавателю. Или записывает звуковой файл своего диалога или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выступления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потом высылает на проверку. Аналогично с видео, но тут педагогическая фантазия уже разыгрывается безгранично.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D1EA1B-B458-4A25-959D-FC8EBB5107A6}" type="slidenum">
              <a:rPr lang="ru-RU" altLang="ru-RU" sz="1200" smtClean="0">
                <a:latin typeface="Times New Roman" pitchFamily="18" charset="0"/>
              </a:rPr>
              <a:pPr/>
              <a:t>12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37F54ACE-1EF6-498F-8A3F-9373EC545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816F5B3A-9FEA-477F-AF5B-A98CBD1C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Дистанционное обучение часто проводится с использованием вебинаров. Удобно: для их проведения достаточно преподавателя; не надо готовить электронные курсы и тесты. Чтобы поддержать в Корпоративном университете все технологии дистанционного обучения, недавно интегрировались 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BigBlueButton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Это свободно распространяемая русифицированная программа проведения вебинаров, вроде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Линукс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Использование её в образовательных организациях дозволено, как решения с открытым кодом. Установили программу в свою сеть и можете бесплатно что угодно обсуждать на вебинарах. Информация наружу не выйдет.</a:t>
            </a: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8A9ADB87-ED77-4A68-A041-F7ED585D0A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BEB51B99-FF46-4A53-9B50-7095B4A45915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59834BBF-89F7-4E56-B1B2-A4E8FCA7B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E0773DA8-DE30-4E89-A90E-B2931B626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личных кабинетах обучающихся и преподавателей появятся ссылки на вебинары. Переход к ним происходит без дополнительной авторизации. Вебинар создается автоматически при входе в него преподавателя или при входе в него первого обучающегося за некоторое временя до начала вебинара. Аналог в очном обучении </a:t>
            </a:r>
            <a:r>
              <a:rPr lang="ru-RU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студенты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проходят в аудиторию заблаговременно, а преподаватель входит по звонку.</a:t>
            </a:r>
            <a:endParaRPr lang="ru-RU" altLang="ru-RU" dirty="0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2274A7D6-0C11-4304-B405-4FAFA9BE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3ADCFE72-ECBD-4B9F-96E0-94C490EE702E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:a16="http://schemas.microsoft.com/office/drawing/2014/main" id="{7767FAA7-13A1-4BFC-8BA1-D26139393E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>
            <a:extLst>
              <a:ext uri="{FF2B5EF4-FFF2-40B4-BE49-F238E27FC236}">
                <a16:creationId xmlns:a16="http://schemas.microsoft.com/office/drawing/2014/main" id="{EEA0E7E9-F5F6-4D79-831C-845D892BC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Соответствующие вебинарам Проведения обучения создаются и настраиваются в Корпоративном университете. По итогам вебинара преподаватель получает отчет со статистикой участия, заполняет ведомость: отмечает присутствовавших, проставляет оценки. Подробнее посмотрите на ИТС, там в свободном доступе вопросы-ответы по "1С:Электронное обучение". Соответствующий ответ недавно обновили. </a:t>
            </a:r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:a16="http://schemas.microsoft.com/office/drawing/2014/main" id="{71665E81-A562-4BA1-932A-D3E7FE4F2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FE1BF0-4F2F-4D4D-83C2-EDD6EB159A9F}" type="slidenum">
              <a:rPr lang="ru-RU" altLang="ru-RU" sz="1200">
                <a:latin typeface="Times New Roman" panose="02020603050405020304" pitchFamily="18" charset="0"/>
              </a:rPr>
              <a:pPr/>
              <a:t>15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Укрупненная схема настройки обучения показана на слайде. Вначале настраивается вид учебной деятельности. Например, один вид - вебинар или другой - изучение электронного курса с письменным контрольным заданием, которое проверит преподаватель. Проведения обучения привязаны к одному из видов. Они дополнительно характеризуются участниками и преподавателями, временем, определенными курсами/тестами и файлами. </a:t>
            </a:r>
          </a:p>
          <a:p>
            <a:r>
              <a:rPr lang="ru-RU" altLang="ru-RU" dirty="0"/>
              <a:t>С помощью правил автоматического зачисления Проведения обучений объединяются в цепочки, когда выпускники одного автоматически зачисляются на другое.</a:t>
            </a:r>
          </a:p>
          <a:p>
            <a:r>
              <a:rPr lang="ru-RU" altLang="ru-RU" dirty="0"/>
              <a:t>Программа обучения позволяет проводить зачисление сразу на несколько Проведений обучения,</a:t>
            </a:r>
            <a:r>
              <a:rPr lang="ru-RU" altLang="ru-RU" baseline="0" dirty="0"/>
              <a:t> например, студенческой группе сразу назначается несколько разнесенных во времени обучений.</a:t>
            </a: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262F45-6C42-4B2C-8604-A543F713F950}" type="slidenum">
              <a:rPr lang="ru-RU" altLang="ru-RU" sz="1200" smtClean="0">
                <a:latin typeface="Times New Roman" pitchFamily="18" charset="0"/>
              </a:rPr>
              <a:pPr/>
              <a:t>16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Настройками вида  регистрируются занятия по технологиям электронного, дистанционного, аудиторного и смешанного обучения. Определяется, будут ли использоваться электронные курсы, тесты или контрольные работы; выставляется ли по результатам оценка, требуется ли преподаватель. Довольно подробно настраивается процедура завершения учебы, решение о котором может быть принято автоматически, преподавателем или самим студентом после достижения им некоторых показателей. </a:t>
            </a:r>
          </a:p>
          <a:p>
            <a:r>
              <a:rPr lang="ru-RU" altLang="ru-RU" dirty="0"/>
              <a:t>Отдельная группа настроек определяет видимость студентам текущей и итоговой оценки, шкалу оценок.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EAEF7F-EBF7-4572-8E68-68FF44EC45A4}" type="slidenum">
              <a:rPr lang="ru-RU" altLang="ru-RU" sz="1200" smtClean="0">
                <a:latin typeface="Times New Roman" pitchFamily="18" charset="0"/>
              </a:rPr>
              <a:pPr/>
              <a:t>17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 основе настроенного Вида создается Проведение обучения, которое может иметь один из четырех статусов: запланировано, активно, завершено, отменено. </a:t>
            </a:r>
          </a:p>
          <a:p>
            <a:r>
              <a:rPr lang="ru-RU" altLang="ru-RU" dirty="0"/>
              <a:t>Настройки, доступные на этой форме, определяются видом обучения. Для аудиторных занятий появится поле указания аудитории, для электронных – закладка «Обязательные</a:t>
            </a:r>
            <a:r>
              <a:rPr lang="ru-RU" altLang="ru-RU" baseline="0" dirty="0"/>
              <a:t> задания</a:t>
            </a:r>
            <a:r>
              <a:rPr lang="ru-RU" altLang="ru-RU" dirty="0"/>
              <a:t>».</a:t>
            </a:r>
          </a:p>
          <a:p>
            <a:r>
              <a:rPr lang="ru-RU" altLang="ru-RU" dirty="0"/>
              <a:t>Обучающиеся указываются на закладке Участники или эта закладка заполняется автоматически при установке одного из выделенных рамкой флажков. На открытые для записи обучения пользователи зачисляются сами, причем не все подряд, а только те, кому данная возможность сделана доступной по учебной группе, отделению и другим параметрам. При установке флажка «Требуется заявка» желание студента поучиться рассмотрит менеджер, сможет согласиться или отклонить. Правила автоматического зачисления на обучения включаются соответствующим флажком.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рамках одного Проведения обучения допустимо изучать сколько угодно курсов, выполнять много тестов и контрольных работ. Последовательно одно за другим или в любом порядке. Настраиваются проходные баллы и веса оценок отдельного задания, они учитываются при расчете итоговой оценки за обучение в целом. Шкала оценок тоже произвольная: пятибалльная, зачет/незачет или иная.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3E1DFF-EC7A-4580-9267-9F2CA9823718}" type="slidenum">
              <a:rPr lang="ru-RU" altLang="ru-RU" sz="1200" smtClean="0">
                <a:latin typeface="Times New Roman" pitchFamily="18" charset="0"/>
              </a:rPr>
              <a:pPr/>
              <a:t>18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Для назначения участников обучения, настройки видимости </a:t>
            </a:r>
            <a:r>
              <a:rPr lang="ru-RU" altLang="ru-RU" dirty="0" err="1"/>
              <a:t>самозаписи</a:t>
            </a:r>
            <a:r>
              <a:rPr lang="ru-RU" altLang="ru-RU" dirty="0"/>
              <a:t>, автоматических рассылок сообщений и во многих других случаях используется универсальный подбор пользователей. На</a:t>
            </a:r>
            <a:r>
              <a:rPr lang="ru-RU" altLang="ru-RU" baseline="0" dirty="0"/>
              <a:t> закладках</a:t>
            </a:r>
            <a:r>
              <a:rPr lang="ru-RU" altLang="ru-RU" dirty="0"/>
              <a:t> доступны фильтры пользователей по ранее пройденным обучениям, учебным группам или структуре образовательного процесса.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469136-0A45-4E93-8D66-6BB790507EEF}" type="slidenum">
              <a:rPr lang="ru-RU" altLang="ru-RU" sz="1200" smtClean="0">
                <a:latin typeface="Times New Roman" pitchFamily="18" charset="0"/>
              </a:rPr>
              <a:pPr/>
              <a:t>19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Основа автоматизации - </a:t>
            </a:r>
            <a:r>
              <a:rPr lang="en-US" altLang="ru-RU" dirty="0"/>
              <a:t>LMS </a:t>
            </a:r>
            <a:r>
              <a:rPr lang="ru-RU" altLang="ru-RU" dirty="0"/>
              <a:t>"1С:Электронное обучение. Корпоративный университет".</a:t>
            </a:r>
          </a:p>
          <a:p>
            <a:r>
              <a:rPr lang="ru-RU" altLang="ru-RU" dirty="0"/>
              <a:t>Программа предназначена для автоматизации</a:t>
            </a:r>
            <a:r>
              <a:rPr lang="ru-RU" altLang="ru-RU" baseline="0" dirty="0"/>
              <a:t> </a:t>
            </a:r>
            <a:r>
              <a:rPr lang="ru-RU" altLang="ru-RU" dirty="0"/>
              <a:t>электронного и смешанного обучения в коммерческих и образовательных организациях. По сути является Системой дистанционного обучения с встроенным конструктором электронных курсов и тестов. Поддерживается общепринятый для таких систем стандарт курсов/тестов СКОРМ-2004. Ведется учет не только электронного, но и смешанного обучения. </a:t>
            </a:r>
          </a:p>
          <a:p>
            <a:r>
              <a:rPr lang="ru-RU" altLang="ru-RU" dirty="0"/>
              <a:t>Сделать обучение более эффективным помогает среда общения. Настраиваются правила автоматической выдачи выпускникам персонифицированных электронных сертификатов. </a:t>
            </a:r>
          </a:p>
          <a:p>
            <a:r>
              <a:rPr lang="ru-RU" altLang="ru-RU" dirty="0"/>
              <a:t>Сведения о студентах,</a:t>
            </a:r>
            <a:r>
              <a:rPr lang="ru-RU" altLang="ru-RU" baseline="0" dirty="0"/>
              <a:t> структура </a:t>
            </a:r>
            <a:r>
              <a:rPr lang="ru-RU" altLang="ru-RU" dirty="0"/>
              <a:t>учебного процесса</a:t>
            </a:r>
            <a:r>
              <a:rPr lang="ru-RU" altLang="ru-RU" baseline="0" dirty="0"/>
              <a:t> </a:t>
            </a:r>
            <a:r>
              <a:rPr lang="ru-RU" altLang="ru-RU" dirty="0"/>
              <a:t>загружаются из 1С:Колледж. Для 1С:Колледж ПРОФ дополнительно из электронного журнала настраиваются дистанционные занятия и дополнительные занятия. Оценки, полученные по ним, и отметки посещаемости автоматически переносятся из Корпоративного университета в электронный журнал 1С:Колледж ПРОФ.</a:t>
            </a:r>
          </a:p>
          <a:p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F50785-5EF9-47CF-9FAF-153554F67F93}" type="slidenum">
              <a:rPr lang="ru-RU" altLang="ru-RU" sz="1200" smtClean="0">
                <a:latin typeface="Times New Roman" pitchFamily="18" charset="0"/>
              </a:rPr>
              <a:pPr/>
              <a:t>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E83B91D0-9FA4-4A5C-A24F-A68E83EBE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8BC8D4C0-64ED-4909-8166-B63A3D5A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Настройка прав доступа пользователей гибкая, как и в остальных конфигурациях 1С. Есть семь групп доступа в типовой конфигурации, на их основе допустимо создавать иные группы доступа; пользователя включать сразу в несколько групп. Для территориально распределенных колледжей поддерживается разделение доступа к данным по Организациям (например, по филиалам колледжа) или по менеджерам учебного отдела</a:t>
            </a:r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6969D44B-6570-40A7-9A32-A4810E946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169D8-193E-4432-8F97-64B5C6FB46D2}" type="slidenum">
              <a:rPr lang="ru-RU" altLang="ru-RU" sz="1200">
                <a:latin typeface="Times New Roman" panose="02020603050405020304" pitchFamily="18" charset="0"/>
              </a:rPr>
              <a:pPr/>
              <a:t>20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50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Электронные персонифицированные сертификаты 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бланках колледжа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автоматически выдаются выпускникам для просмотра по уникальной интернет-ссылке или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pdf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, чтобы можно было распечатать. Шаблоны их любые, для персонификации используются переменные, ведется нумерация, указывается срок действия в зависимости от даты выдачи</a:t>
            </a:r>
            <a:endParaRPr lang="ru-RU" altLang="ru-RU" dirty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4C91C6-83A2-4A6F-9093-0AAD399CB17C}" type="slidenum">
              <a:rPr lang="ru-RU" altLang="ru-RU" sz="1200" smtClean="0">
                <a:latin typeface="Times New Roman" pitchFamily="18" charset="0"/>
              </a:rPr>
              <a:pPr/>
              <a:t>21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Обучение поддерживается традиционным набором сервисов. Это новости, видимость их настраивается: всем или только некоторым по</a:t>
            </a:r>
            <a:r>
              <a:rPr lang="ru-RU" altLang="ru-RU" baseline="0" dirty="0"/>
              <a:t> курсам, направлениям</a:t>
            </a:r>
            <a:r>
              <a:rPr lang="ru-RU" altLang="ru-RU" dirty="0"/>
              <a:t>, учебным группам. Публикация новостей опционально сопровождается рассылкой сообщений на электронную почту.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C12B82-2FDF-4F1F-903E-AE454EAB84DE}" type="slidenum">
              <a:rPr lang="ru-RU" altLang="ru-RU" sz="1200" smtClean="0">
                <a:latin typeface="Times New Roman" pitchFamily="18" charset="0"/>
              </a:rPr>
              <a:pPr/>
              <a:t>22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Встроенная система личных сообщений позволяет не только вручную отправлять сообщения пользователям , но и производить массовые рассылки персонифицированных сообщений по заранее заданным шаблонам. Выбирается способ доставки сообщений между электронной почтой, СМС или встроенной системой. Существенно упростит работу менеджеров </a:t>
            </a:r>
            <a:r>
              <a:rPr lang="ru-RU" altLang="ru-RU" b="1" dirty="0"/>
              <a:t>автоматическая</a:t>
            </a:r>
            <a:r>
              <a:rPr lang="ru-RU" altLang="ru-RU" dirty="0"/>
              <a:t> рассылка таких сообщений при наступлении определенных событий, показанных в левой части слайда. Например, при зачислении, отставании от графика или после выпуска.</a:t>
            </a:r>
          </a:p>
          <a:p>
            <a:endParaRPr lang="ru-RU" alt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8CFF7D-72C2-4138-B0CF-66B0C22923CF}" type="slidenum">
              <a:rPr lang="ru-RU" altLang="ru-RU" sz="1200" smtClean="0">
                <a:latin typeface="Times New Roman" pitchFamily="18" charset="0"/>
              </a:rPr>
              <a:pPr/>
              <a:t>23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Учебные форумы настраиваются по видимости: всем или некоторым студентам. Назначается модератор, который имеет право изменять сообщения в определенном разделе форума. 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EEBF0F-95D9-44DE-8BF0-091D1D06BA96}" type="slidenum">
              <a:rPr lang="ru-RU" altLang="ru-RU" sz="1200" smtClean="0">
                <a:latin typeface="Times New Roman" pitchFamily="18" charset="0"/>
              </a:rPr>
              <a:pPr/>
              <a:t>24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Некоторые отчеты (более пяти десятков) включены в типовую конфигурацию. Универсальный для конфигураций 1С конструктор отчетов позволяет настраивать отчеты по любой сохраненной в Корпоративном университете информации в любом разрезе и разных визуальных формах. А информации этой много: сохраняются данные о работе каждого студента с каждой страницей электронного курса, каждым тестовым вопросом.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ABF4F9-8ED1-41E1-A7B3-742F3C601CD8}" type="slidenum">
              <a:rPr lang="ru-RU" altLang="ru-RU" sz="1200" smtClean="0">
                <a:latin typeface="Times New Roman" pitchFamily="18" charset="0"/>
              </a:rPr>
              <a:pPr/>
              <a:t>25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Например, можно оценить удачность тестовых вопросов и вариантов ответа к ним с помощью специального отчета. Какой вопрос слишком легкий, какой слишком сложный. Какой </a:t>
            </a:r>
            <a:r>
              <a:rPr lang="ru-RU" altLang="ru-RU" dirty="0" err="1"/>
              <a:t>дистрактор</a:t>
            </a:r>
            <a:r>
              <a:rPr lang="ru-RU" altLang="ru-RU" dirty="0"/>
              <a:t> (вариант неправильного ответа) слишком очевидно ложный, а какой правильный вариант ответа слишком очевидно правильный.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3ACA30-45E8-47B7-8012-F558C0198620}" type="slidenum">
              <a:rPr lang="ru-RU" altLang="ru-RU" sz="1200" smtClean="0">
                <a:latin typeface="Times New Roman" pitchFamily="18" charset="0"/>
              </a:rPr>
              <a:pPr/>
              <a:t>26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Для продаж доступа к дистанционному обучению используются пин-коды. Их кто угодно покупает, например, в интернет-магазине, куда их сдадут для розничных продаж. Или определенное число пин-кодов выдают сторонней организации, которая заключила с колледжем договор на повышение квалификации своих специалистов.</a:t>
            </a:r>
            <a:r>
              <a:rPr lang="ru-RU" altLang="ru-RU" baseline="0" dirty="0"/>
              <a:t> </a:t>
            </a:r>
            <a:endParaRPr lang="en-US" altLang="ru-RU" baseline="0" dirty="0"/>
          </a:p>
          <a:p>
            <a:r>
              <a:rPr lang="ru-RU" altLang="ru-RU" dirty="0"/>
              <a:t>Данная функциональность востребована колледжами, которые хотят зарабатывать дополнительные средства за счет обучений/аттестаций сторонних слушателей</a:t>
            </a:r>
            <a:r>
              <a:rPr lang="ru-RU" altLang="ru-RU" baseline="0" dirty="0"/>
              <a:t>.</a:t>
            </a:r>
            <a:endParaRPr lang="ru-RU" alt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E5DD2C-042D-4CFA-8FC4-3E631B3F7036}" type="slidenum">
              <a:rPr lang="ru-RU" altLang="ru-RU" sz="1200" smtClean="0">
                <a:latin typeface="Times New Roman" pitchFamily="18" charset="0"/>
              </a:rPr>
              <a:pPr/>
              <a:t>27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Сторонний слушатель самостоятельно </a:t>
            </a:r>
            <a:r>
              <a:rPr lang="ru-RU" altLang="ru-RU" dirty="0"/>
              <a:t>указывает данные о себе на настраиваемой форме регистрации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активирует пин-код, выбирает вариант учебы (если они заданы), получает права доступа в Корпоративный университет и настройки аутентификации, сразу зачисляется на учебу, которая зашифрована в пин-коде.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A8F59D-C4CF-4AEC-8742-8DBC5F64FC98}" type="slidenum">
              <a:rPr lang="ru-RU" altLang="ru-RU" sz="1200" smtClean="0">
                <a:latin typeface="Times New Roman" pitchFamily="18" charset="0"/>
              </a:rPr>
              <a:pPr/>
              <a:t>28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Данные о структуре</a:t>
            </a:r>
            <a:r>
              <a:rPr lang="ru-RU" altLang="ru-RU" baseline="0" dirty="0"/>
              <a:t> учебного процесса</a:t>
            </a:r>
            <a:r>
              <a:rPr lang="ru-RU" altLang="ru-RU" dirty="0"/>
              <a:t>, списки студентов могут быть загружены из внешних файлов или введены непосредственно в Корпоративном университете. Но рациональнее загружать их и периодически обновлять из программ 1С:Колледж или 1С:Колледж ПРОФ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1236A8-2F2A-466C-BD83-27E570F9F8B6}" type="slidenum">
              <a:rPr lang="ru-RU" altLang="ru-RU" sz="1200" smtClean="0">
                <a:latin typeface="Times New Roman" pitchFamily="18" charset="0"/>
              </a:rPr>
              <a:pPr/>
              <a:t>29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Для использования Корпоративного университета колледжами имеется специальная настройка. Отдельно подключается интеграция с электронным журналом "1С:Колледж ПРОФ".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C23728-0B46-4946-91B4-E4DA292647EA}" type="slidenum">
              <a:rPr lang="ru-RU" altLang="ru-RU" sz="1200" smtClean="0">
                <a:latin typeface="Times New Roman" pitchFamily="18" charset="0"/>
              </a:rPr>
              <a:pPr/>
              <a:t>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Автоматическая загрузка из 1С:Колледж списка студентов и структуры учебного процесса реализована через универсальный</a:t>
            </a:r>
            <a:r>
              <a:rPr lang="ru-RU" altLang="ru-RU" baseline="0" dirty="0"/>
              <a:t> обмен данными</a:t>
            </a:r>
            <a:r>
              <a:rPr lang="ru-RU" altLang="ru-RU" dirty="0"/>
              <a:t>. Полученные сведения (они на слайде справа) используются в Корпоративном университете для настройки обучений, доступа к форумам, разделам библиотеки и другим. Например, можно выбирать студентов не поименно, а учебными группами или целыми курсами.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AC7655-14B8-4865-8493-4900743056C4}" type="slidenum">
              <a:rPr lang="ru-RU" altLang="ru-RU" sz="1200" smtClean="0">
                <a:latin typeface="Times New Roman" pitchFamily="18" charset="0"/>
              </a:rPr>
              <a:pPr/>
              <a:t>30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Обмен данными с 1С:Колледж ПРОФ выполняется по расписанию, определяемому в Колледж ПРОФ. Кроме студентов, преподавателей и структуры учебного процесса в Корпоративный университет переносятся данные дистанционных занятий и дополнительных занятий. Обратно в Колледж ПРОФ передаются оценки, полученные студентами в ходе дистанционной учебы, и сведения о посещаемости.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AC7655-14B8-4865-8493-4900743056C4}" type="slidenum">
              <a:rPr lang="ru-RU" altLang="ru-RU" sz="1200" smtClean="0">
                <a:latin typeface="Times New Roman" pitchFamily="18" charset="0"/>
              </a:rPr>
              <a:pPr/>
              <a:t>31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03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Преподаватель работает в своем электронном журнале Колледж ПРОФ с занятиями и дополнительными занятиями. Каждое из них преподаватель волен провести дистанционно, уставив одноименный флажок. Установил флажок и появилась ссылка на переход в Корпоративный университет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донастройки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Соответствующие занятиям и дополнительным занятиям обучения в Корпоративном университете создаются автоматически, в них переносятся данные из электронного журнала, отмеченные красной рамкой на нижнем скриншоте.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Дистанционные дополнительные занятия преподаватель может сделать открытыми к записи на них студентам определенных учебных групп. Например, факультативы, курсы по выбору, консультации. Сведения о записавшихся студентах переносятся в журнал дополнительного занятия.</a:t>
            </a:r>
            <a:endParaRPr lang="ru-RU" alt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AC7655-14B8-4865-8493-4900743056C4}" type="slidenum">
              <a:rPr lang="ru-RU" altLang="ru-RU" sz="1200" smtClean="0">
                <a:latin typeface="Times New Roman" pitchFamily="18" charset="0"/>
              </a:rPr>
              <a:pPr/>
              <a:t>32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39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Загруженные студенты и</a:t>
            </a:r>
            <a:r>
              <a:rPr lang="ru-RU" altLang="ru-RU" baseline="0" dirty="0"/>
              <a:t> преподаватели</a:t>
            </a:r>
            <a:r>
              <a:rPr lang="ru-RU" altLang="ru-RU" dirty="0"/>
              <a:t> становятся пользователями Корпоративного университета. Есть возможность им массово настроить доступ в программу, установить логин/пароль и сразу сообщить его рассылкой на личную электронную почту или СМС сообщением. 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C47E95-897A-4546-B2B0-5C1131EDCE20}" type="slidenum">
              <a:rPr lang="ru-RU" altLang="ru-RU" sz="1200" smtClean="0">
                <a:latin typeface="Times New Roman" pitchFamily="18" charset="0"/>
              </a:rPr>
              <a:pPr/>
              <a:t>33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Корпоративный университет внедряется в колледжах создания электронной информационно-образовательной среды; работает в ней в паре с системой автоматизации управления «1С:Колледж ПРОФ». Управленческая информация и персональные данные сотрудников, студентов хранятся, накапливаются, обрабатываются в закрытом контуре, он показан на желтой плашке. В верхний открытый в интернет контур из 1С передаются обезличенные данные, с которыми через веб-кабинеты работают массовые пользователи: студенты и преподаватели.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Закрытый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контур основан на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Защищенном программном комплексе 1С:Предприятие 8.3.z; в нем работают системный администратор, учебные администраторы, методисты и другие административные сотрудники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колледжа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Все данные об участниках образовательной среды, которые передаются в открытый контур из закрытого, во-первых, индивидуальны по одному студенту, а не разом по многим; во-вторых, ограничены набором имеющихся в Корпоративном университете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web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сервисов. Если сервис для передачи в веб-кабинет, например, отчества и даты рождения не создан, то НИКАК через веб-кабинет эти данные не получить,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какой бы хакер не буйствовал.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Поэтому предложенная ЭИОС весьма надежна по информационной безопасности.</a:t>
            </a:r>
          </a:p>
          <a:p>
            <a:endParaRPr lang="ru-RU" alt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ACE5E-80AE-4568-90F1-22C92C1A470F}" type="slidenum">
              <a:rPr lang="ru-RU" altLang="ru-RU" sz="1200" smtClean="0">
                <a:latin typeface="Times New Roman" pitchFamily="18" charset="0"/>
              </a:rPr>
              <a:pPr/>
              <a:t>34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Если использует 1С:Колледж, то интеграции с электронным журналом и передачи оценок из Корпоративного университета нет. Доступна только загрузка в Корпоративный университет студентов, преподавателей и структуры учебного процесса. Электронное обучение и вебинары преподаватели создают и настраивают в Корпоративном университете, там же собирают отчеты о них.</a:t>
            </a:r>
          </a:p>
          <a:p>
            <a:endParaRPr lang="ru-RU" alt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ACE5E-80AE-4568-90F1-22C92C1A470F}" type="slidenum">
              <a:rPr lang="ru-RU" altLang="ru-RU" sz="1200" smtClean="0">
                <a:latin typeface="Times New Roman" pitchFamily="18" charset="0"/>
              </a:rPr>
              <a:pPr/>
              <a:t>35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Корпоративный университет с веб-кабинетом внедрен и активно используется в Нефтеюганском</a:t>
            </a:r>
            <a:r>
              <a:rPr lang="ru-RU" altLang="ru-RU" baseline="0" dirty="0"/>
              <a:t> политехническом колледже, Каменск-Уральском техникуме торговли и сервиса, Медицинском колледже №2  Москвы, </a:t>
            </a:r>
            <a:r>
              <a:rPr lang="ru-RU" altLang="ru-RU" baseline="0" dirty="0" err="1"/>
              <a:t>Урайском</a:t>
            </a:r>
            <a:r>
              <a:rPr lang="ru-RU" altLang="ru-RU" baseline="0" dirty="0"/>
              <a:t> политехническом колледже, Нижневартовском социально-гуманитарном колледже,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Колледже информационных технологий и строительства</a:t>
            </a:r>
            <a:r>
              <a:rPr lang="ru-RU" altLang="ru-RU" baseline="0" dirty="0"/>
              <a:t> </a:t>
            </a:r>
            <a:r>
              <a:rPr lang="ru-RU" altLang="ru-RU" dirty="0"/>
              <a:t>и др.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/>
              <a:t>Требования к серверам описаны в ответе на соответствующий вопрос, он в открытом доступе на ИТС,</a:t>
            </a:r>
            <a:r>
              <a:rPr lang="ru-RU" altLang="ru-RU" baseline="0"/>
              <a:t> интернет-ссылка на слайде.</a:t>
            </a:r>
            <a:endParaRPr lang="ru-RU" alt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2ACE5E-80AE-4568-90F1-22C92C1A470F}" type="slidenum">
              <a:rPr lang="ru-RU" altLang="ru-RU" sz="1200" smtClean="0">
                <a:latin typeface="Times New Roman" pitchFamily="18" charset="0"/>
              </a:rPr>
              <a:pPr/>
              <a:t>36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DC14DE0D-64DE-4891-888A-74C884018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9A829E21-4D36-4FDB-8AE6-676DFB223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Программы 1С приобретаются однократно, время пользования ими не ограничено. Специально для колледжей, включивших изучение программ 1С в свой учебный процесс, заключивших с 1С договор о сотрудничестве и выполняющих его, есть комплексная поставка </a:t>
            </a:r>
            <a:r>
              <a:rPr lang="en-US" altLang="ru-RU" dirty="0"/>
              <a:t>LMS</a:t>
            </a:r>
            <a:r>
              <a:rPr lang="ru-RU" altLang="ru-RU" dirty="0"/>
              <a:t> 1С:Электронное обучение.</a:t>
            </a:r>
            <a:r>
              <a:rPr lang="en-US" altLang="ru-RU" dirty="0"/>
              <a:t> </a:t>
            </a:r>
            <a:r>
              <a:rPr lang="ru-RU" altLang="ru-RU" dirty="0"/>
              <a:t>С 01 октября 2023 года по 30.06.2024 на </a:t>
            </a:r>
            <a:r>
              <a:rPr lang="en-US" altLang="ru-RU" dirty="0"/>
              <a:t>LMS </a:t>
            </a:r>
            <a:r>
              <a:rPr lang="ru-RU" altLang="ru-RU" dirty="0"/>
              <a:t>установлена специальная цена 298 тыс. руб. После 30.06.2024 цена вернется к прежней, к 497,2 тыс. руб. </a:t>
            </a:r>
          </a:p>
          <a:p>
            <a:r>
              <a:rPr lang="ru-RU" altLang="ru-RU" dirty="0"/>
              <a:t>Информация о Корпоративном университете и веб-кабинете легкодоступна. Есть бесплатная учебная версия для установки на компьютер. Она скачивается с сайта, адрес на слайде, команда Демонстрационные версии. Устанавливается одной кнопкой, никаких лицензий не требует, поскольку поставляется с учебной версией платформы.</a:t>
            </a:r>
          </a:p>
          <a:p>
            <a:r>
              <a:rPr lang="ru-RU" altLang="ru-RU" dirty="0"/>
              <a:t>Документация к Корпоративному университету и веб-кабинету опубликована на ИТС и в pdf прикладывается к обновлениям. Причем документация не только актуализируется к выпуску очередной версии, но и заменяет собой методическое пособие. </a:t>
            </a:r>
          </a:p>
          <a:p>
            <a:r>
              <a:rPr lang="ru-RU" altLang="ru-RU" dirty="0"/>
              <a:t>На </a:t>
            </a:r>
            <a:r>
              <a:rPr lang="ru-RU" altLang="ru-RU" dirty="0" err="1"/>
              <a:t>ютьюбе</a:t>
            </a:r>
            <a:r>
              <a:rPr lang="ru-RU" altLang="ru-RU" dirty="0"/>
              <a:t> https://www.youtube.com/user/SDO1C отдельный канал, там ролики по работе в Корпоративном университете. </a:t>
            </a:r>
          </a:p>
          <a:p>
            <a:r>
              <a:rPr lang="ru-RU" altLang="ru-RU" dirty="0"/>
              <a:t>Сведения о программах «1С:Электронное обучение», приведенные на разных сайтах 1С, подобраны на одной странице https://sdo.1c.ru/conf/ </a:t>
            </a:r>
          </a:p>
          <a:p>
            <a:endParaRPr lang="ru-RU" altLang="ru-RU" dirty="0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74D3E318-703F-4214-ABBD-BE91936ED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D5EA8-4443-4C1D-BDBB-A7D1A979A2BA}" type="slidenum">
              <a:rPr lang="ru-RU" altLang="ru-RU" sz="1200">
                <a:latin typeface="Times New Roman" panose="02020603050405020304" pitchFamily="18" charset="0"/>
              </a:rPr>
              <a:pPr/>
              <a:t>37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Итак, электронная информационно-образовательная среда колледжа создается с использованием программных продуктов «1С:Электронное обучение», которые:</a:t>
            </a:r>
          </a:p>
          <a:p>
            <a:r>
              <a:rPr lang="ru-RU" altLang="ru-RU" dirty="0"/>
              <a:t>- созданы на платформе 1С:Предприятие 8 с открытым кодом, </a:t>
            </a:r>
          </a:p>
          <a:p>
            <a:r>
              <a:rPr lang="ru-RU" altLang="ru-RU" dirty="0"/>
              <a:t>- работу с ними просто освоить,</a:t>
            </a:r>
          </a:p>
          <a:p>
            <a:r>
              <a:rPr lang="ru-RU" altLang="ru-RU" dirty="0"/>
              <a:t>- легко наполняются учебным контентом, </a:t>
            </a:r>
          </a:p>
          <a:p>
            <a:r>
              <a:rPr lang="ru-RU" altLang="ru-RU" dirty="0"/>
              <a:t>- в типовой поставке, </a:t>
            </a:r>
            <a:r>
              <a:rPr lang="ru-RU" altLang="ru-RU"/>
              <a:t>без программирования </a:t>
            </a:r>
            <a:r>
              <a:rPr lang="ru-RU" altLang="ru-RU" dirty="0"/>
              <a:t>интегрируются с "1С:</a:t>
            </a:r>
            <a:r>
              <a:rPr lang="ru-RU" altLang="ru-RU"/>
              <a:t>Колледж".</a:t>
            </a:r>
            <a:endParaRPr lang="ru-RU" altLang="ru-RU" dirty="0"/>
          </a:p>
          <a:p>
            <a:endParaRPr lang="ru-RU" alt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9586B3-5398-42BF-AC6E-79064F72B8BB}" type="slidenum">
              <a:rPr lang="ru-RU" altLang="ru-RU" sz="1200" smtClean="0">
                <a:latin typeface="Times New Roman" pitchFamily="18" charset="0"/>
              </a:rPr>
              <a:pPr/>
              <a:t>38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/>
              <a:t>Ключевые преимущества обусловлены не столько возможностями Корпоративного университета (они хотя и полны, но достаточно стандартны), сколько платформой «1С:Предприятие», на которой конфигурация создана, и уникальной партнерской сетью 1С. </a:t>
            </a:r>
          </a:p>
          <a:p>
            <a:r>
              <a:rPr lang="ru-RU" altLang="ru-RU"/>
              <a:t>Нелишне знать, что Корпоративный университет – единственная система дистанционного обучения, когда-либо кем-либо реализованная в виде конфигурации.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37689C-698D-4F98-ADC8-52166BD67C4B}" type="slidenum">
              <a:rPr lang="ru-RU" altLang="ru-RU" sz="1200" smtClean="0">
                <a:latin typeface="Times New Roman" pitchFamily="18" charset="0"/>
              </a:rPr>
              <a:pPr/>
              <a:t>4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Корпоративный университет имеет собственный веб-интерфейс, выпущен он отдельным программным продуктом "1С:Электронное обучение. Веб-кабинет преподавателя и студента». С помощью веб-кабинета обучающиеся и преподаватели получают доступ к электронным курсам/тестам и остальному функционалу Корпоративного университета на условиях неограниченной клиентской лицензии.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Веб-кабинет представляет собой небольшой сайт с адаптивным дизайном, написан на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HTML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поставляется с открытым кодом и готовым проектом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Angular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Устанавливается он на веб-сервер колледжа. Обучение через веб-кабинет проходят с разных смартфонов, планшетов или компьютеров с помощью браузера. Загрузка каких-либо приложений не требуется. Данных в себе веб-кабинет не хранит, а только отображает их из информационной базы Корпоративного университета. Другими словами, веб-кабинет – это веб-морда Корпоративного университета.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Установка, настройка и обновление веб-кабинета автоматизированы, его самостоятельное внедрение вполне доступно не только партнерам 1С, но и ИТ службе колледжа. Для обслуживания веб-кабинета нужен квалифицированный системный администратор, который хорошо разбирается в используемых веб-серверах и СУБД, имеет навыки веб-программирования.</a:t>
            </a:r>
            <a:endParaRPr lang="ru-RU" altLang="ru-RU" dirty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70F126-37AD-44DB-AE4E-4195819986DB}" type="slidenum">
              <a:rPr lang="ru-RU" altLang="ru-RU" sz="1200" smtClean="0">
                <a:latin typeface="Times New Roman" pitchFamily="18" charset="0"/>
              </a:rPr>
              <a:pPr/>
              <a:t>5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Дизайн веб-кабинета достаточно привлекательный, работать в нем удобно с самых разных устройств. Интерфейс интуитивно понятный, учить студентов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и преподавателей действиям в веб-кабинете не надо. При разработке форм веб-кабинета основное внимание уделяли простоте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мобильного обучения,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привычности пальцевого ввода и других команд. Так что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дистанционки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студенту будет достаточно недорогого смартфона и приличного канала интернет.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Веб-кабинет развивается. Сделали новый более наглядный учебный календарь, оценку пройденной учебы выпускниками. Работаем над игрофикацией и новым плеером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электронных курсов/тестов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3E0A9F-4090-4402-9819-9137F54B90A1}" type="slidenum">
              <a:rPr lang="ru-RU" altLang="ru-RU" sz="1200" smtClean="0">
                <a:latin typeface="Times New Roman" pitchFamily="18" charset="0"/>
              </a:rPr>
              <a:pPr/>
              <a:t>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Корпоративный университет – конфигурация производства фирмы «1С» с полностью открытым программным кодом и системой лицензирования клиентскими лицензиями на платформу 1С:Предприятие. Конфигурация технологически современна, регулярно обновляется и функционально развивается.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49FDA6-A7A1-4C03-9A6A-B6846BE9166D}" type="slidenum">
              <a:rPr lang="ru-RU" altLang="ru-RU" sz="1200" smtClean="0">
                <a:latin typeface="Times New Roman" pitchFamily="18" charset="0"/>
              </a:rPr>
              <a:pPr/>
              <a:t>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Встроенный конструктор электронных образовательных ресурсов позволяет разработать/доработать свои собственные электронные курсы и многие виды тестов. Загружаются готовые курсы сторонних производителей в стандарте </a:t>
            </a:r>
            <a:r>
              <a:rPr lang="en-US" altLang="ru-RU" dirty="0"/>
              <a:t>SCORM</a:t>
            </a:r>
            <a:r>
              <a:rPr lang="ru-RU" altLang="ru-RU" dirty="0"/>
              <a:t>-2004, в новые курсы включаются фрагменты ранее созданных курсов/тестов и любые файлы.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E44D5-C38E-4B78-9870-1C6D5FA921AF}" type="slidenum">
              <a:rPr lang="ru-RU" altLang="ru-RU" sz="1200" smtClean="0">
                <a:latin typeface="Times New Roman" pitchFamily="18" charset="0"/>
              </a:rPr>
              <a:pPr/>
              <a:t>8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/>
              <a:t>Разработка электронных курсов доступна авторам, владеющим компьютером на уровне пользователя.</a:t>
            </a:r>
            <a:r>
              <a:rPr lang="ru-RU" altLang="ru-RU" baseline="0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Курсы создаются в привычных методистам файлах MS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; одной страничке электронного курса соответствует один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вордовский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файл. На макете страницы курса штатными средствами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Ворд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размещаются: форматированный текст, формулы, списки, таблицы, картинки; расставляются внутренние и внешние ссылки; прямо в текст вставляются ссылки на аудио и видеоролики в любом формате, которые после загрузки в курс становятся окнами аудио или видео плеера. При просмотре видео его можно развернуть на полный экран, увеличить скорость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просмотра.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модели в формате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WebGL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добавляются в курс и показываются в веб-кабинете.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 курсам прикрепляется словарь терминов. Гиперссылки на термины из этого словаря расставляются в курсе автоматически.</a:t>
            </a:r>
            <a:endParaRPr lang="ru-RU" alt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310E8-A0B3-4D0E-AE9B-1257AF2448A6}" type="slidenum">
              <a:rPr lang="ru-RU" altLang="ru-RU" sz="1200" smtClean="0">
                <a:latin typeface="Times New Roman" pitchFamily="18" charset="0"/>
              </a:rPr>
              <a:pPr/>
              <a:t>9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 flipV="1">
            <a:off x="395288" y="5300663"/>
            <a:ext cx="8353425" cy="144462"/>
            <a:chOff x="295" y="1974"/>
            <a:chExt cx="5170" cy="5"/>
          </a:xfrm>
        </p:grpSpPr>
        <p:sp>
          <p:nvSpPr>
            <p:cNvPr id="4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6" name="Picture 40" descr="лого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3645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2535238"/>
            <a:ext cx="8353425" cy="1470025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538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26BC6-A6E8-4400-AA4C-8CF704EEE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60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ECFE2-B0F0-4105-B327-389009451E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429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EFB9-7CEC-4E3A-9C72-FE25FDC357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1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E663-5CD5-4770-988B-43521820D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18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168B7-8C66-431F-B62E-1D4BDA6784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74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A716-3FE0-46FB-971E-A245D91E5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34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AC58E-3776-46D0-85B4-9D3CAB588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6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2F84-A055-4BB8-8E52-2BA6AB0C5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9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A978B-6B04-4A6B-A2C9-235B49194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01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2D1E-BDEB-4614-8FE8-89BA79FBED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96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7FB8-2F69-403D-8EA0-43BEEB756C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37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6ED39-7302-4304-9993-6660D2FDC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4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4" descr="лого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-26988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9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8833BD45-2E35-4106-99C1-188BF6A92A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2.png"/><Relationship Id="rId3" Type="http://schemas.openxmlformats.org/officeDocument/2006/relationships/image" Target="../media/image51.png"/><Relationship Id="rId21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68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3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3.png"/><Relationship Id="rId4" Type="http://schemas.openxmlformats.org/officeDocument/2006/relationships/image" Target="../media/image52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reestr.digital.gov.ru/reestr/305891/?sphrase_id=925325" TargetMode="External"/><Relationship Id="rId3" Type="http://schemas.openxmlformats.org/officeDocument/2006/relationships/hyperlink" Target="https://sdo.1c.ru/conf/demo/" TargetMode="External"/><Relationship Id="rId7" Type="http://schemas.openxmlformats.org/officeDocument/2006/relationships/hyperlink" Target="https://v8.1c.ru/elo/poleznye-materialy/video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SDO1C" TargetMode="External"/><Relationship Id="rId11" Type="http://schemas.openxmlformats.org/officeDocument/2006/relationships/image" Target="../media/image81.png"/><Relationship Id="rId5" Type="http://schemas.openxmlformats.org/officeDocument/2006/relationships/hyperlink" Target="https://its.1c.ru/db/answers1c/content/1110/hdoc" TargetMode="External"/><Relationship Id="rId10" Type="http://schemas.openxmlformats.org/officeDocument/2006/relationships/hyperlink" Target="https://v8.1c.ru/elo/cena-1s-elektronnogo-obucheniya/" TargetMode="External"/><Relationship Id="rId4" Type="http://schemas.openxmlformats.org/officeDocument/2006/relationships/hyperlink" Target="https://its.1c.ru/db/ellearn" TargetMode="External"/><Relationship Id="rId9" Type="http://schemas.openxmlformats.org/officeDocument/2006/relationships/hyperlink" Target="https://ruresh.ru/service/oi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68525"/>
            <a:ext cx="8353425" cy="28797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z="3600" dirty="0"/>
              <a:t>Дистанционная учеба в колледжах с помощью программ «1C:Электронное обучение»</a:t>
            </a:r>
            <a:br>
              <a:rPr lang="ru-RU" altLang="ru-RU" sz="3600" dirty="0"/>
            </a:br>
            <a:endParaRPr lang="ru-RU" alt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248150" cy="1081088"/>
          </a:xfrm>
        </p:spPr>
        <p:txBody>
          <a:bodyPr/>
          <a:lstStyle/>
          <a:p>
            <a:pPr eaLnBrk="1" hangingPunct="1"/>
            <a:r>
              <a:rPr lang="ru-RU" altLang="ru-RU"/>
              <a:t>Практикоориентированные тесты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B6E4DA3-1519-4BBF-B98B-6E8A311E4715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1000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38125" y="1125538"/>
            <a:ext cx="325913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Настройки тестов: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учебные и контрольные;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- 10 типов вопросов;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аудио- и видеоролики в вопросах;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иллюстрации в вопросах, вариантах ответа и комментариях;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время выполнения, количество вопросов и попыток сдачи;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- </a:t>
            </a:r>
          </a:p>
        </p:txBody>
      </p:sp>
      <p:pic>
        <p:nvPicPr>
          <p:cNvPr id="11269" name="Picture 6" descr="C:\Users\Fedorchenko_V\Desktop\Верх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89038"/>
            <a:ext cx="54292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:\Users\Fedorchenko_V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5629275"/>
            <a:ext cx="15557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-1588"/>
            <a:ext cx="3889375" cy="1008063"/>
          </a:xfrm>
        </p:spPr>
        <p:txBody>
          <a:bodyPr/>
          <a:lstStyle/>
          <a:p>
            <a:r>
              <a:rPr lang="ru-RU" altLang="ru-RU"/>
              <a:t>Публикации электронных курсов и тестов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4294967295"/>
          </p:nvPr>
        </p:nvSpPr>
        <p:spPr>
          <a:xfrm>
            <a:off x="322263" y="1484313"/>
            <a:ext cx="8642350" cy="47529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altLang="ru-RU" dirty="0"/>
              <a:t>Электронный учебный курс или тест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dirty="0"/>
              <a:t>можно опубликовать в форматах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ru-RU" dirty="0"/>
              <a:t>SCORM </a:t>
            </a:r>
            <a:r>
              <a:rPr lang="ru-RU" altLang="ru-RU" dirty="0"/>
              <a:t>либо </a:t>
            </a:r>
            <a:r>
              <a:rPr lang="en-US" altLang="ru-RU" dirty="0"/>
              <a:t>HTML </a:t>
            </a:r>
            <a:r>
              <a:rPr lang="ru-RU" altLang="ru-RU" dirty="0"/>
              <a:t>и использовать:</a:t>
            </a:r>
          </a:p>
          <a:p>
            <a:pPr lvl="1">
              <a:spcBef>
                <a:spcPts val="1200"/>
              </a:spcBef>
              <a:defRPr/>
            </a:pPr>
            <a:r>
              <a:rPr lang="ru-RU" altLang="ru-RU" dirty="0"/>
              <a:t>В любой СДО, поддерживающей </a:t>
            </a:r>
            <a:r>
              <a:rPr lang="en-US" altLang="ru-RU" dirty="0"/>
              <a:t>SCORM</a:t>
            </a:r>
            <a:r>
              <a:rPr lang="ru-RU" altLang="ru-RU" dirty="0"/>
              <a:t> 2004 (1.3);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altLang="ru-RU" dirty="0"/>
              <a:t>На любом сайте;</a:t>
            </a:r>
          </a:p>
          <a:p>
            <a:pPr lvl="1">
              <a:defRPr/>
            </a:pPr>
            <a:r>
              <a:rPr lang="ru-RU" altLang="ru-RU" dirty="0"/>
              <a:t>Локально как самоучитель,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ru-RU" altLang="ru-RU" dirty="0"/>
              <a:t>    открывая </a:t>
            </a:r>
            <a:r>
              <a:rPr lang="en-US" altLang="ru-RU" dirty="0"/>
              <a:t>HTML </a:t>
            </a:r>
            <a:r>
              <a:rPr lang="ru-RU" altLang="ru-RU" dirty="0"/>
              <a:t>выгрузку браузером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ru-RU" altLang="ru-RU" dirty="0"/>
              <a:t>    без подключения к интернет</a:t>
            </a:r>
          </a:p>
        </p:txBody>
      </p:sp>
      <p:pic>
        <p:nvPicPr>
          <p:cNvPr id="12292" name="Picture 4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416425"/>
            <a:ext cx="2447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Скругленный прямоугольник 1"/>
          <p:cNvSpPr>
            <a:spLocks noChangeArrowheads="1"/>
          </p:cNvSpPr>
          <p:nvPr/>
        </p:nvSpPr>
        <p:spPr bwMode="auto">
          <a:xfrm>
            <a:off x="6529388" y="4200525"/>
            <a:ext cx="2413000" cy="2447925"/>
          </a:xfrm>
          <a:prstGeom prst="roundRect">
            <a:avLst>
              <a:gd name="adj" fmla="val 16667"/>
            </a:avLst>
          </a:prstGeom>
          <a:solidFill>
            <a:srgbClr val="FFFF00">
              <a:alpha val="21960"/>
            </a:srgbClr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6070600" y="3810000"/>
            <a:ext cx="3048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i="1">
                <a:solidFill>
                  <a:schemeClr val="tx1"/>
                </a:solidFill>
              </a:rPr>
              <a:t>Пример </a:t>
            </a:r>
            <a:r>
              <a:rPr lang="en-US" altLang="ru-RU" sz="2000" i="1">
                <a:solidFill>
                  <a:schemeClr val="tx1"/>
                </a:solidFill>
              </a:rPr>
              <a:t>HTML </a:t>
            </a:r>
            <a:r>
              <a:rPr lang="ru-RU" altLang="ru-RU" sz="2000" i="1">
                <a:solidFill>
                  <a:schemeClr val="tx1"/>
                </a:solidFill>
              </a:rPr>
              <a:t>выгрузки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/>
            <a:r>
              <a:rPr lang="ru-RU" altLang="ru-RU"/>
              <a:t>Электронные контрольные работы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AA9BDF-0F39-40DF-A86C-67D600F10CDE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1000"/>
          </a:p>
        </p:txBody>
      </p:sp>
      <p:pic>
        <p:nvPicPr>
          <p:cNvPr id="12292" name="Picture 3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8563"/>
            <a:ext cx="54149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5724525" y="1530350"/>
            <a:ext cx="34559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Не знал инструкции – изучишь её при выполнении задания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Научишься соотносить требования нормативки с реально наблюдаемым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altLang="ru-RU" sz="2000">
                <a:solidFill>
                  <a:schemeClr val="tx1"/>
                </a:solidFill>
              </a:rPr>
              <a:t>Обучающийся выполняет долго, а преподаватель проверяет быстро</a:t>
            </a:r>
          </a:p>
        </p:txBody>
      </p:sp>
    </p:spTree>
    <p:extLst>
      <p:ext uri="{BB962C8B-B14F-4D97-AF65-F5344CB8AC3E}">
        <p14:creationId xmlns:p14="http://schemas.microsoft.com/office/powerpoint/2010/main" val="324655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Облачко с текстом: прямоугольное 1">
            <a:extLst>
              <a:ext uri="{FF2B5EF4-FFF2-40B4-BE49-F238E27FC236}">
                <a16:creationId xmlns:a16="http://schemas.microsoft.com/office/drawing/2014/main" id="{2197B2F5-CD07-4672-BBA7-65C66CD93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80" y="2572302"/>
            <a:ext cx="3372622" cy="1504770"/>
          </a:xfrm>
          <a:prstGeom prst="wedgeRectCallout">
            <a:avLst>
              <a:gd name="adj1" fmla="val 62841"/>
              <a:gd name="adj2" fmla="val -120726"/>
            </a:avLst>
          </a:prstGeom>
          <a:solidFill>
            <a:srgbClr val="FFFF00"/>
          </a:solidFill>
          <a:ln>
            <a:noFill/>
          </a:ln>
        </p:spPr>
        <p:txBody>
          <a:bodyPr wrap="square" lIns="71425" tIns="37141" rIns="71425" bIns="37141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sz="1667" b="0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4D20AB-4302-42B5-BF75-8F16ABD8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903453" cy="594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1999" dirty="0" err="1"/>
              <a:t>BigBlueButton</a:t>
            </a:r>
            <a:r>
              <a:rPr lang="en-US" altLang="ru-RU" sz="1999" dirty="0"/>
              <a:t> - </a:t>
            </a:r>
            <a:r>
              <a:rPr lang="ru-RU" altLang="ru-RU" sz="1999" dirty="0"/>
              <a:t>программа проведения вебинаров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57644"/>
            <a:ext cx="0" cy="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4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104" indent="-21427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99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084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199917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199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2750" indent="-171417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584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417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251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083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92BF3A-0964-4EBC-BA42-05F43392CAB9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lang="ru-RU" altLang="ru-RU" sz="7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5D6B-5CE3-47C6-AEE3-650F610ED497}"/>
              </a:ext>
            </a:extLst>
          </p:cNvPr>
          <p:cNvSpPr txBox="1"/>
          <p:nvPr/>
        </p:nvSpPr>
        <p:spPr>
          <a:xfrm>
            <a:off x="342680" y="2054503"/>
            <a:ext cx="3940815" cy="3846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Работает, проверено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Свободно распространяется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Открытый исходный код 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Русифицирована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Устанавливается на сервер вашей сети</a:t>
            </a:r>
          </a:p>
          <a:p>
            <a:pPr marL="285618" indent="-285618">
              <a:spcBef>
                <a:spcPts val="2399"/>
              </a:spcBef>
              <a:buFont typeface="Arial" panose="020B0604020202020204" pitchFamily="34" charset="0"/>
              <a:buChar char="•"/>
              <a:defRPr/>
            </a:pPr>
            <a:r>
              <a:rPr lang="ru-RU" sz="1599" dirty="0">
                <a:latin typeface="+mn-lt"/>
              </a:rPr>
              <a:t>Подробнее на </a:t>
            </a:r>
            <a:r>
              <a:rPr lang="en-US" sz="1599" dirty="0">
                <a:latin typeface="+mn-lt"/>
              </a:rPr>
              <a:t>https://docs.bigbluebutton.org/</a:t>
            </a:r>
            <a:endParaRPr lang="ru-RU" sz="1599" dirty="0">
              <a:latin typeface="+mn-lt"/>
            </a:endParaRPr>
          </a:p>
          <a:p>
            <a:pPr>
              <a:defRPr/>
            </a:pPr>
            <a:endParaRPr lang="ru-RU" sz="1599" dirty="0"/>
          </a:p>
        </p:txBody>
      </p:sp>
      <p:pic>
        <p:nvPicPr>
          <p:cNvPr id="12293" name="Рисунок 2">
            <a:extLst>
              <a:ext uri="{FF2B5EF4-FFF2-40B4-BE49-F238E27FC236}">
                <a16:creationId xmlns:a16="http://schemas.microsoft.com/office/drawing/2014/main" id="{915F6802-0B69-4E51-BA2D-E003BAA1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17" y="1951031"/>
            <a:ext cx="4850651" cy="419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48872-1D73-4E50-86AA-D8763593DE4C}"/>
              </a:ext>
            </a:extLst>
          </p:cNvPr>
          <p:cNvSpPr txBox="1"/>
          <p:nvPr/>
        </p:nvSpPr>
        <p:spPr>
          <a:xfrm>
            <a:off x="3203848" y="1290753"/>
            <a:ext cx="3060005" cy="3365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587" i="1" dirty="0">
                <a:latin typeface="+mn-lt"/>
              </a:rPr>
              <a:t>Имеете право использовать!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169B25C9-08E3-4A73-93DA-8F02E9046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5828072" cy="593390"/>
          </a:xfrm>
        </p:spPr>
        <p:txBody>
          <a:bodyPr/>
          <a:lstStyle/>
          <a:p>
            <a:pPr eaLnBrk="1" hangingPunct="1"/>
            <a:r>
              <a:rPr lang="ru-RU" altLang="ru-RU" sz="1905" dirty="0"/>
              <a:t>Переход к вебинару </a:t>
            </a:r>
            <a:br>
              <a:rPr lang="ru-RU" altLang="ru-RU" sz="1905" dirty="0"/>
            </a:br>
            <a:r>
              <a:rPr lang="ru-RU" altLang="ru-RU" sz="1905" dirty="0"/>
              <a:t>из личного кабинета обучающегося</a:t>
            </a:r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035EE63F-E2A1-43E9-9B27-D869CF7A5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857644"/>
            <a:ext cx="0" cy="0"/>
          </a:xfrm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1649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557104" indent="-21427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499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857084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199917" indent="-171417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199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1542750" indent="-171417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1885584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228417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2571251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2914083" indent="-171417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049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83EF4-90BB-4A2F-88FF-9DE1FF32EB9A}" type="slidenum">
              <a:rPr lang="ru-RU" altLang="ru-RU" sz="75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lang="ru-RU" altLang="ru-RU" sz="750"/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ACB36BEA-7B8C-4A20-B2FD-E5CD26EE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" y="1288375"/>
            <a:ext cx="5325078" cy="29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8D5BB7A7-223B-4E48-A35D-CB0E75EE8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37811"/>
            <a:ext cx="58928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72774FF-9A35-42E5-9C5E-892B81253D62}"/>
              </a:ext>
            </a:extLst>
          </p:cNvPr>
          <p:cNvCxnSpPr>
            <a:cxnSpLocks/>
          </p:cNvCxnSpPr>
          <p:nvPr/>
        </p:nvCxnSpPr>
        <p:spPr>
          <a:xfrm flipV="1">
            <a:off x="827584" y="2276872"/>
            <a:ext cx="2808312" cy="720080"/>
          </a:xfrm>
          <a:prstGeom prst="straightConnector1">
            <a:avLst/>
          </a:prstGeom>
          <a:ln w="34925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6E1C61-3618-463D-871A-46ED9D21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04" y="4653591"/>
            <a:ext cx="2206402" cy="2120810"/>
          </a:xfrm>
          <a:prstGeom prst="rect">
            <a:avLst/>
          </a:prstGeom>
        </p:spPr>
      </p:pic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2DB4782-9BA3-41E0-A021-041BED94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6121400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Вебинары: настройки, фиксация итогов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5CA3A681-5186-4485-9B03-CAADD6E6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517333"/>
            <a:ext cx="412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Создание и настройки вебинара  </a:t>
            </a:r>
          </a:p>
        </p:txBody>
      </p:sp>
      <p:pic>
        <p:nvPicPr>
          <p:cNvPr id="17414" name="Picture 3" descr="C:\Users\user\Desktop\Снимок.PNG">
            <a:extLst>
              <a:ext uri="{FF2B5EF4-FFF2-40B4-BE49-F238E27FC236}">
                <a16:creationId xmlns:a16="http://schemas.microsoft.com/office/drawing/2014/main" id="{7EA971E2-51A8-4C07-B14D-7BD65EF8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87575"/>
            <a:ext cx="33432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">
            <a:extLst>
              <a:ext uri="{FF2B5EF4-FFF2-40B4-BE49-F238E27FC236}">
                <a16:creationId xmlns:a16="http://schemas.microsoft.com/office/drawing/2014/main" id="{D69CEB97-B8DE-4172-86A4-D4AD71DC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1052513"/>
            <a:ext cx="3232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По итогам вебинара преподаватель заполняет Ведомость  </a:t>
            </a:r>
          </a:p>
        </p:txBody>
      </p:sp>
      <p:sp>
        <p:nvSpPr>
          <p:cNvPr id="17416" name="TextBox 1">
            <a:extLst>
              <a:ext uri="{FF2B5EF4-FFF2-40B4-BE49-F238E27FC236}">
                <a16:creationId xmlns:a16="http://schemas.microsoft.com/office/drawing/2014/main" id="{E5FC7A25-A797-40F8-AA23-E3124C9C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575945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Подробнее см. </a:t>
            </a:r>
            <a:r>
              <a:rPr lang="en-US" altLang="ru-RU" sz="2000" b="1">
                <a:solidFill>
                  <a:srgbClr val="0070C0"/>
                </a:solidFill>
              </a:rPr>
              <a:t>https://its.1c.ru/db/answers1c</a:t>
            </a:r>
            <a:r>
              <a:rPr lang="ru-RU" altLang="ru-RU" sz="2000">
                <a:solidFill>
                  <a:schemeClr val="tx1"/>
                </a:solidFill>
              </a:rPr>
              <a:t>  </a:t>
            </a:r>
          </a:p>
        </p:txBody>
      </p:sp>
      <p:cxnSp>
        <p:nvCxnSpPr>
          <p:cNvPr id="17418" name="Прямая со стрелкой 2">
            <a:extLst>
              <a:ext uri="{FF2B5EF4-FFF2-40B4-BE49-F238E27FC236}">
                <a16:creationId xmlns:a16="http://schemas.microsoft.com/office/drawing/2014/main" id="{417CE7B5-8690-49C1-9063-A772FD41C1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52120" y="4941169"/>
            <a:ext cx="936104" cy="101662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4538F0-7948-4042-84D0-135662C78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" y="2099542"/>
            <a:ext cx="5453093" cy="30309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3887787" cy="709612"/>
          </a:xfrm>
        </p:spPr>
        <p:txBody>
          <a:bodyPr/>
          <a:lstStyle/>
          <a:p>
            <a:pPr eaLnBrk="1" hangingPunct="1"/>
            <a:r>
              <a:rPr lang="ru-RU" altLang="ru-RU"/>
              <a:t>Управление обучением</a:t>
            </a:r>
          </a:p>
        </p:txBody>
      </p:sp>
      <p:pic>
        <p:nvPicPr>
          <p:cNvPr id="14339" name="Picture 6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89281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032250" cy="638175"/>
          </a:xfrm>
        </p:spPr>
        <p:txBody>
          <a:bodyPr/>
          <a:lstStyle/>
          <a:p>
            <a:pPr eaLnBrk="1" hangingPunct="1"/>
            <a:r>
              <a:rPr lang="ru-RU" altLang="ru-RU"/>
              <a:t>Вид обучения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9B7553-7E1A-416B-B97E-3EF6D5466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124744"/>
            <a:ext cx="6840760" cy="53483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464050" cy="709612"/>
          </a:xfrm>
        </p:spPr>
        <p:txBody>
          <a:bodyPr/>
          <a:lstStyle/>
          <a:p>
            <a:pPr eaLnBrk="1" hangingPunct="1"/>
            <a:r>
              <a:rPr lang="ru-RU" altLang="ru-RU"/>
              <a:t>Проведение обучения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4D2D7-6DDD-4A87-B967-220DAA9B1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3" y="1700808"/>
            <a:ext cx="8553063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4464050" cy="709612"/>
          </a:xfrm>
        </p:spPr>
        <p:txBody>
          <a:bodyPr/>
          <a:lstStyle/>
          <a:p>
            <a:pPr eaLnBrk="1" hangingPunct="1"/>
            <a:r>
              <a:rPr lang="ru-RU" altLang="ru-RU"/>
              <a:t>Подбор пользователей</a:t>
            </a:r>
          </a:p>
        </p:txBody>
      </p:sp>
      <p:pic>
        <p:nvPicPr>
          <p:cNvPr id="17412" name="Picture 2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" y="1326771"/>
            <a:ext cx="90348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362075" y="-66675"/>
            <a:ext cx="7626350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Назначение программы</a:t>
            </a:r>
            <a:r>
              <a:rPr lang="en-US" altLang="ru-RU"/>
              <a:t> </a:t>
            </a:r>
            <a:br>
              <a:rPr lang="ru-RU" altLang="ru-RU"/>
            </a:br>
            <a:r>
              <a:rPr lang="ru-RU" altLang="ru-RU"/>
              <a:t>«1С:Электронное обучение. Корпоративный университет»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D7F9E5-47CA-4570-82E3-22D37815592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000" dirty="0"/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69850" y="1023853"/>
            <a:ext cx="8928100" cy="532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Система дистанционного обучения на платформе «1С:Предприятие 8»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Автоматизация электронного и смешанного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Разработка электронных учебных курсов и тестов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Импорт/экспорт электронных курсов в </a:t>
            </a:r>
            <a:r>
              <a:rPr lang="en-US" altLang="ru-RU" sz="1800" kern="0" dirty="0"/>
              <a:t>SCORM</a:t>
            </a:r>
            <a:r>
              <a:rPr lang="ru-RU" altLang="ru-RU" sz="1800" kern="0" dirty="0"/>
              <a:t>-2004</a:t>
            </a:r>
            <a:r>
              <a:rPr lang="en-US" altLang="ru-RU" sz="1800" kern="0" dirty="0"/>
              <a:t> </a:t>
            </a:r>
            <a:r>
              <a:rPr lang="ru-RU" altLang="ru-RU" sz="1800" kern="0" dirty="0"/>
              <a:t>и </a:t>
            </a:r>
            <a:r>
              <a:rPr lang="en-US" altLang="ru-RU" sz="1800" kern="0" dirty="0"/>
              <a:t>HTML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altLang="ru-RU" sz="1800" kern="0" dirty="0"/>
              <a:t>Гибкая настройка обучения: изучение курсов, выполнение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kern="0" dirty="0"/>
              <a:t>     тестов и электронных контрольных работ, вебинары и аудиторные занятия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Персональная электронная библиотека, учебные форумы, личные сообщения, ручные или автоматические рассылки и новости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Печатные и электронные сертификаты выпускникам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 err="1"/>
              <a:t>Пин</a:t>
            </a:r>
            <a:r>
              <a:rPr lang="ru-RU" altLang="ru-RU" sz="1800" kern="0" dirty="0"/>
              <a:t>-коды для продажи доступа к дистанционному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Встроенная интеграция с 1С:Колледж, 1С:Колледж ПРОФ, 1С:ЗГУ                   и </a:t>
            </a:r>
            <a:r>
              <a:rPr lang="en-US" altLang="ru-RU" sz="1800" kern="0" dirty="0"/>
              <a:t>c </a:t>
            </a:r>
            <a:r>
              <a:rPr lang="ru-RU" altLang="ru-RU" sz="1800" kern="0" dirty="0"/>
              <a:t>бесплатными вебинарами </a:t>
            </a:r>
            <a:r>
              <a:rPr lang="en-US" altLang="ru-RU" sz="1800" kern="0" dirty="0"/>
              <a:t>BigBlueButton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endParaRPr lang="ru-RU" altLang="ru-RU" sz="1800" kern="0" dirty="0"/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ru-RU" altLang="ru-RU" sz="1800" kern="0" dirty="0"/>
          </a:p>
        </p:txBody>
      </p:sp>
      <p:pic>
        <p:nvPicPr>
          <p:cNvPr id="6149" name="Picture 16" descr="_pict_Конструктор_курсов_fra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391195"/>
            <a:ext cx="23336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47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C9ECDE40-1FE8-4438-A77A-2619EC88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Гибкая настройка прав доступа</a:t>
            </a:r>
          </a:p>
        </p:txBody>
      </p:sp>
      <p:sp>
        <p:nvSpPr>
          <p:cNvPr id="27651" name="Номер слайда 3">
            <a:extLst>
              <a:ext uri="{FF2B5EF4-FFF2-40B4-BE49-F238E27FC236}">
                <a16:creationId xmlns:a16="http://schemas.microsoft.com/office/drawing/2014/main" id="{C0B86E17-6C17-4C4A-A0BE-B9D069A8A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BDFEFD-9735-4166-8C76-0E8B8D039AA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ru-RU" altLang="ru-RU" sz="100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497EEDE-6CAF-48A8-80E3-D336E1E7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24744"/>
            <a:ext cx="85931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ru-RU" altLang="ru-RU" sz="1800" b="1" kern="0" dirty="0"/>
              <a:t>	Типовые группы доступа:</a:t>
            </a:r>
            <a:endParaRPr lang="ru-RU" altLang="ru-RU" sz="1800" kern="0" dirty="0"/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Обучающийся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Преподаватель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Методист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 обучения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Старший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Младший менеджер по обучению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r>
              <a:rPr lang="ru-RU" altLang="ru-RU" sz="1800" kern="0" dirty="0"/>
              <a:t>Администратор</a:t>
            </a:r>
          </a:p>
          <a:p>
            <a:pPr eaLnBrk="1" hangingPunct="1">
              <a:spcBef>
                <a:spcPts val="900"/>
              </a:spcBef>
              <a:spcAft>
                <a:spcPts val="600"/>
              </a:spcAft>
              <a:defRPr/>
            </a:pPr>
            <a:endParaRPr lang="ru-RU" altLang="ru-RU" sz="1800" kern="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Поддерживается разделение доступа к данным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по Организациям или Менеджерам (</a:t>
            </a:r>
            <a:r>
              <a:rPr lang="en-US" altLang="ru-RU" sz="1800" kern="0" dirty="0"/>
              <a:t>RLS</a:t>
            </a:r>
            <a:r>
              <a:rPr lang="ru-RU" altLang="ru-RU" sz="1800" kern="0" dirty="0"/>
              <a:t>),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kern="0" dirty="0"/>
              <a:t>а также создание собственных профилей групп доступа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9ACA04-22CA-4954-AB9F-FCBCEFE15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3321408" cy="4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960813" cy="647700"/>
          </a:xfrm>
        </p:spPr>
        <p:txBody>
          <a:bodyPr/>
          <a:lstStyle/>
          <a:p>
            <a:pPr eaLnBrk="1" hangingPunct="1"/>
            <a:r>
              <a:rPr lang="ru-RU" altLang="ru-RU"/>
              <a:t>Сертификаты выпускникам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908050"/>
            <a:ext cx="78486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255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168650" cy="719137"/>
          </a:xfrm>
        </p:spPr>
        <p:txBody>
          <a:bodyPr/>
          <a:lstStyle/>
          <a:p>
            <a:pPr eaLnBrk="1" hangingPunct="1"/>
            <a:r>
              <a:rPr lang="ru-RU" altLang="ru-RU"/>
              <a:t>Новости</a:t>
            </a:r>
          </a:p>
        </p:txBody>
      </p:sp>
      <p:pic>
        <p:nvPicPr>
          <p:cNvPr id="19459" name="Picture 2" descr="C:\Users\Fedorchenko_V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817688"/>
            <a:ext cx="89646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457575" cy="719137"/>
          </a:xfrm>
        </p:spPr>
        <p:txBody>
          <a:bodyPr/>
          <a:lstStyle/>
          <a:p>
            <a:pPr eaLnBrk="1" hangingPunct="1"/>
            <a:r>
              <a:rPr lang="ru-RU" altLang="ru-RU"/>
              <a:t>Рассылки сообщений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2AEC7F-493B-43B0-A0FA-C5A002E2A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7132255" cy="5400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21F5FB-1DE3-456D-98FC-BBE43C74C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55" y="3048645"/>
            <a:ext cx="4369915" cy="345514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D29F7D-09F6-4F9A-BB74-A55AFACF615A}"/>
              </a:ext>
            </a:extLst>
          </p:cNvPr>
          <p:cNvSpPr/>
          <p:nvPr/>
        </p:nvSpPr>
        <p:spPr bwMode="auto">
          <a:xfrm>
            <a:off x="3851921" y="2996952"/>
            <a:ext cx="4536504" cy="3600400"/>
          </a:xfrm>
          <a:prstGeom prst="rect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3673475" cy="719137"/>
          </a:xfrm>
        </p:spPr>
        <p:txBody>
          <a:bodyPr/>
          <a:lstStyle/>
          <a:p>
            <a:pPr eaLnBrk="1" hangingPunct="1"/>
            <a:r>
              <a:rPr lang="ru-RU" altLang="ru-RU"/>
              <a:t>Учебные форумы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F166A0-3E02-4D1D-AF11-75A69101C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8" y="1220157"/>
            <a:ext cx="8568952" cy="52156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4608513" cy="647700"/>
          </a:xfrm>
        </p:spPr>
        <p:txBody>
          <a:bodyPr/>
          <a:lstStyle/>
          <a:p>
            <a:pPr eaLnBrk="1" hangingPunct="1"/>
            <a:r>
              <a:rPr lang="ru-RU" altLang="ru-RU"/>
              <a:t>Отчеты</a:t>
            </a:r>
          </a:p>
        </p:txBody>
      </p:sp>
      <p:pic>
        <p:nvPicPr>
          <p:cNvPr id="22531" name="Picture 6" descr="C:\Users\Fedorchenko_V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20788"/>
            <a:ext cx="7618413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616575" cy="647700"/>
          </a:xfrm>
        </p:spPr>
        <p:txBody>
          <a:bodyPr/>
          <a:lstStyle/>
          <a:p>
            <a:pPr eaLnBrk="1" hangingPunct="1"/>
            <a:r>
              <a:rPr lang="ru-RU" altLang="ru-RU"/>
              <a:t>Оценка удачности тестовых вопросов</a:t>
            </a:r>
          </a:p>
        </p:txBody>
      </p:sp>
      <p:pic>
        <p:nvPicPr>
          <p:cNvPr id="23555" name="Picture 2" descr="C:\Users\Fedorchenko_V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87500"/>
            <a:ext cx="894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9D735-08BE-4ACB-9F93-DE104DA76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51040" cy="4464496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188913"/>
            <a:ext cx="6121400" cy="7540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altLang="ru-RU"/>
              <a:t>Пин-коды для продажи доступа к обучению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9E383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1543050" y="-28575"/>
            <a:ext cx="7129463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Регистрация нового  слушателя через веб-кабинет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B6F788-916D-49C7-AC92-C52320C53EE6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ru-RU" altLang="ru-RU" sz="1000"/>
          </a:p>
        </p:txBody>
      </p:sp>
      <p:pic>
        <p:nvPicPr>
          <p:cNvPr id="21509" name="Picture 2" descr="C:\Users\Fedorchenko_V\Documents\1C\Конференции\Региональные Автоматизация СПО и ВО\СПбГУТ, март 2020\Сним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84313"/>
            <a:ext cx="27305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C:\Users\Fedorchenko_V\Documents\1C\Конференции\Региональные Автоматизация СПО и ВО\СПбГУТ, март 2020\Сним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500678"/>
            <a:ext cx="2700337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45B39B-02B2-4540-A597-BBFCD627A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85" y="1506664"/>
            <a:ext cx="2772137" cy="45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22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113338" cy="719137"/>
          </a:xfrm>
        </p:spPr>
        <p:txBody>
          <a:bodyPr/>
          <a:lstStyle/>
          <a:p>
            <a:pPr eaLnBrk="1" hangingPunct="1"/>
            <a:r>
              <a:rPr lang="ru-RU" altLang="ru-RU" dirty="0"/>
              <a:t>Загрузка студентов и структуры учебного процесса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79388" y="1341438"/>
            <a:ext cx="87852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800">
              <a:solidFill>
                <a:srgbClr val="000099"/>
              </a:solidFill>
            </a:endParaRPr>
          </a:p>
        </p:txBody>
      </p:sp>
      <p:pic>
        <p:nvPicPr>
          <p:cNvPr id="1026" name="Picture 2" descr="C:\Users\user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3193"/>
            <a:ext cx="4592638" cy="4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EF8FBA-D17A-4C46-BC61-376510D36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47" y="1366042"/>
            <a:ext cx="3087802" cy="40933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92275" y="125413"/>
            <a:ext cx="5688037" cy="792162"/>
          </a:xfrm>
        </p:spPr>
        <p:txBody>
          <a:bodyPr/>
          <a:lstStyle/>
          <a:p>
            <a:pPr eaLnBrk="1" hangingPunct="1"/>
            <a:r>
              <a:rPr lang="ru-RU" altLang="ru-RU" dirty="0"/>
              <a:t>Настройки для использования программы в колледжах</a:t>
            </a: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3FA94D-CA91-4B11-ABC0-713EE4A8BFF4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0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DDDF6B-0D29-4206-B39E-BC5AF251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2065829"/>
            <a:ext cx="7812360" cy="272634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Интеграция с 1С:Колледж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F61E21-396D-4F64-8A83-D86D79E4F4FA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ru-RU" altLang="ru-RU" sz="1000"/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8" y="1196752"/>
            <a:ext cx="6270625" cy="344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8F0AC-1E77-4B3E-AF1F-A989122B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727705"/>
            <a:ext cx="2880320" cy="3818318"/>
          </a:xfrm>
          <a:prstGeom prst="rect">
            <a:avLst/>
          </a:prstGeom>
        </p:spPr>
      </p:pic>
      <p:cxnSp>
        <p:nvCxnSpPr>
          <p:cNvPr id="8" name="Прямая со стрелкой 5">
            <a:extLst>
              <a:ext uri="{FF2B5EF4-FFF2-40B4-BE49-F238E27FC236}">
                <a16:creationId xmlns:a16="http://schemas.microsoft.com/office/drawing/2014/main" id="{930144E1-9693-4066-9B1E-777C0A5DFF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63688" y="2916808"/>
            <a:ext cx="4176464" cy="1088256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Интеграция с 1С:Колледж ПРОФ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F61E21-396D-4F64-8A83-D86D79E4F4FA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ru-RU" altLang="ru-RU" sz="10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D4F0AE-B4C4-4107-A0B3-254A8D85B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9" y="2060848"/>
            <a:ext cx="8280920" cy="36158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7762F7-F099-427C-9E14-174B85B3A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01" y="1120822"/>
            <a:ext cx="5098222" cy="2042337"/>
          </a:xfrm>
          <a:prstGeom prst="rect">
            <a:avLst/>
          </a:prstGeom>
        </p:spPr>
      </p:pic>
      <p:cxnSp>
        <p:nvCxnSpPr>
          <p:cNvPr id="10" name="Прямая со стрелкой 5">
            <a:extLst>
              <a:ext uri="{FF2B5EF4-FFF2-40B4-BE49-F238E27FC236}">
                <a16:creationId xmlns:a16="http://schemas.microsoft.com/office/drawing/2014/main" id="{DDFED3E7-044E-4B8E-A4AE-672E2D2EF6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956376" y="3163159"/>
            <a:ext cx="144016" cy="1446145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012D0E-018B-4BB5-A29C-7928394D4B25}"/>
              </a:ext>
            </a:extLst>
          </p:cNvPr>
          <p:cNvSpPr/>
          <p:nvPr/>
        </p:nvSpPr>
        <p:spPr bwMode="auto">
          <a:xfrm>
            <a:off x="4020601" y="1054100"/>
            <a:ext cx="4990049" cy="2109059"/>
          </a:xfrm>
          <a:prstGeom prst="rect">
            <a:avLst/>
          </a:prstGeom>
          <a:noFill/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BA0751-C03A-4A2F-BCAD-175BAFA2B0EA}"/>
              </a:ext>
            </a:extLst>
          </p:cNvPr>
          <p:cNvSpPr/>
          <p:nvPr/>
        </p:nvSpPr>
        <p:spPr bwMode="auto">
          <a:xfrm>
            <a:off x="5076056" y="4609304"/>
            <a:ext cx="3551213" cy="1127874"/>
          </a:xfrm>
          <a:prstGeom prst="rect">
            <a:avLst/>
          </a:prstGeom>
          <a:noFill/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8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dirty="0"/>
              <a:t>Работа преподавателя в электронном журнале 1С:Колледж ПРОФ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F61E21-396D-4F64-8A83-D86D79E4F4FA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ru-RU" altLang="ru-RU" sz="10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EFF1F3-65D1-4D6A-96A4-6C8F92989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05" y="1161930"/>
            <a:ext cx="7268856" cy="25202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177CFB-CB94-4113-A3EF-037DED3F7F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1680"/>
          <a:stretch/>
        </p:blipFill>
        <p:spPr>
          <a:xfrm>
            <a:off x="251520" y="3850813"/>
            <a:ext cx="6896466" cy="2628000"/>
          </a:xfrm>
          <a:prstGeom prst="rect">
            <a:avLst/>
          </a:prstGeom>
        </p:spPr>
      </p:pic>
      <p:cxnSp>
        <p:nvCxnSpPr>
          <p:cNvPr id="13" name="Прямая со стрелкой 5">
            <a:extLst>
              <a:ext uri="{FF2B5EF4-FFF2-40B4-BE49-F238E27FC236}">
                <a16:creationId xmlns:a16="http://schemas.microsoft.com/office/drawing/2014/main" id="{B7DFA82E-0E47-40F9-AF29-D882D17AE5B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52120" y="3384207"/>
            <a:ext cx="1800200" cy="864096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35029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113338" cy="576262"/>
          </a:xfrm>
        </p:spPr>
        <p:txBody>
          <a:bodyPr/>
          <a:lstStyle/>
          <a:p>
            <a:pPr eaLnBrk="1" hangingPunct="1"/>
            <a:r>
              <a:rPr lang="ru-RU" altLang="ru-RU"/>
              <a:t>Управление пользователями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AE86D8-D8E6-45E4-83D1-D2B58BE5A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8" y="1196752"/>
            <a:ext cx="6083643" cy="512919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74800" y="6350"/>
            <a:ext cx="6338888" cy="974725"/>
          </a:xfrm>
        </p:spPr>
        <p:txBody>
          <a:bodyPr/>
          <a:lstStyle/>
          <a:p>
            <a:r>
              <a:rPr lang="ru-RU" altLang="ru-RU" dirty="0"/>
              <a:t>Электронная информационно-образовательная среда колледжа</a:t>
            </a:r>
          </a:p>
        </p:txBody>
      </p:sp>
      <p:pic>
        <p:nvPicPr>
          <p:cNvPr id="3891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319463"/>
            <a:ext cx="902017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655763"/>
            <a:ext cx="90201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72113"/>
            <a:ext cx="80073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14" y="4065588"/>
            <a:ext cx="3286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33" y="4105275"/>
            <a:ext cx="3524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14"/>
          <p:cNvSpPr txBox="1">
            <a:spLocks noChangeArrowheads="1"/>
          </p:cNvSpPr>
          <p:nvPr/>
        </p:nvSpPr>
        <p:spPr bwMode="auto">
          <a:xfrm>
            <a:off x="1998663" y="604837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</a:rPr>
              <a:t>Защищенный программный комплекс 1С:Предприятие 8.3z</a:t>
            </a:r>
          </a:p>
        </p:txBody>
      </p:sp>
      <p:pic>
        <p:nvPicPr>
          <p:cNvPr id="38921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83" y="4354513"/>
            <a:ext cx="207081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27" y="4391025"/>
            <a:ext cx="22494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728788"/>
            <a:ext cx="465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Box 16"/>
          <p:cNvSpPr txBox="1">
            <a:spLocks noChangeArrowheads="1"/>
          </p:cNvSpPr>
          <p:nvPr/>
        </p:nvSpPr>
        <p:spPr bwMode="auto">
          <a:xfrm>
            <a:off x="1352550" y="1773238"/>
            <a:ext cx="72469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3366"/>
                </a:solidFill>
              </a:rPr>
              <a:t>1С:Электронное обучение. Веб-кабинет – преподавателя и студента</a:t>
            </a:r>
          </a:p>
        </p:txBody>
      </p:sp>
      <p:pic>
        <p:nvPicPr>
          <p:cNvPr id="38925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125663"/>
            <a:ext cx="3429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6488"/>
            <a:ext cx="22383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TextBox 20"/>
          <p:cNvSpPr txBox="1">
            <a:spLocks noChangeArrowheads="1"/>
          </p:cNvSpPr>
          <p:nvPr/>
        </p:nvSpPr>
        <p:spPr bwMode="auto">
          <a:xfrm>
            <a:off x="801688" y="2505075"/>
            <a:ext cx="1466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003366"/>
                </a:solidFill>
              </a:rPr>
              <a:t>Оценки, сообщения,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003366"/>
                </a:solidFill>
              </a:rPr>
              <a:t>новости, ответы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003366"/>
                </a:solidFill>
              </a:rPr>
              <a:t>на форумах</a:t>
            </a:r>
          </a:p>
        </p:txBody>
      </p:sp>
      <p:pic>
        <p:nvPicPr>
          <p:cNvPr id="38928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586038"/>
            <a:ext cx="5095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2157413"/>
            <a:ext cx="29368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Рисунок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395538"/>
            <a:ext cx="22685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TextBox 24"/>
          <p:cNvSpPr txBox="1">
            <a:spLocks noChangeArrowheads="1"/>
          </p:cNvSpPr>
          <p:nvPr/>
        </p:nvSpPr>
        <p:spPr bwMode="auto">
          <a:xfrm>
            <a:off x="7296150" y="2520950"/>
            <a:ext cx="160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663300"/>
                </a:solidFill>
              </a:rPr>
              <a:t>ЭОР, обезличенные успеваемость, форумы, сообщения, новости</a:t>
            </a:r>
          </a:p>
        </p:txBody>
      </p:sp>
      <p:pic>
        <p:nvPicPr>
          <p:cNvPr id="38932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568575"/>
            <a:ext cx="460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Рисунок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157413"/>
            <a:ext cx="2936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Рисунок 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360613"/>
            <a:ext cx="45275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Рисунок 5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587750"/>
            <a:ext cx="64150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TextBox 28"/>
          <p:cNvSpPr txBox="1">
            <a:spLocks noChangeArrowheads="1"/>
          </p:cNvSpPr>
          <p:nvPr/>
        </p:nvSpPr>
        <p:spPr bwMode="auto">
          <a:xfrm>
            <a:off x="3168650" y="2600325"/>
            <a:ext cx="28686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663300"/>
                </a:solidFill>
              </a:rPr>
              <a:t>Образовательная программа, учебный план,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663300"/>
                </a:solidFill>
              </a:rPr>
              <a:t>УМК дисциплин, зачетка, портфолио</a:t>
            </a:r>
          </a:p>
        </p:txBody>
      </p:sp>
      <p:pic>
        <p:nvPicPr>
          <p:cNvPr id="38937" name="Рисунок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55875"/>
            <a:ext cx="4873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8" name="TextBox 30"/>
          <p:cNvSpPr txBox="1">
            <a:spLocks noChangeArrowheads="1"/>
          </p:cNvSpPr>
          <p:nvPr/>
        </p:nvSpPr>
        <p:spPr bwMode="auto">
          <a:xfrm>
            <a:off x="3604331" y="3713163"/>
            <a:ext cx="2487985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663300"/>
                </a:solidFill>
              </a:rPr>
              <a:t>1С:Колледж ПРОФ</a:t>
            </a:r>
          </a:p>
        </p:txBody>
      </p:sp>
      <p:pic>
        <p:nvPicPr>
          <p:cNvPr id="38939" name="Рисунок 20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80" y="3667125"/>
            <a:ext cx="455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0" name="TextBox 2048"/>
          <p:cNvSpPr txBox="1">
            <a:spLocks noChangeArrowheads="1"/>
          </p:cNvSpPr>
          <p:nvPr/>
        </p:nvSpPr>
        <p:spPr bwMode="auto">
          <a:xfrm>
            <a:off x="1799865" y="4532485"/>
            <a:ext cx="1925637" cy="5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Сведения о Занятиях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и Дополнительных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занятиях</a:t>
            </a:r>
          </a:p>
        </p:txBody>
      </p:sp>
      <p:pic>
        <p:nvPicPr>
          <p:cNvPr id="38941" name="Рисунок 204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72" y="4576763"/>
            <a:ext cx="396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Рисунок 205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80" y="4536488"/>
            <a:ext cx="4143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3" name="TextBox 2052"/>
          <p:cNvSpPr txBox="1">
            <a:spLocks noChangeArrowheads="1"/>
          </p:cNvSpPr>
          <p:nvPr/>
        </p:nvSpPr>
        <p:spPr bwMode="auto">
          <a:xfrm>
            <a:off x="5928315" y="4515828"/>
            <a:ext cx="1831157" cy="5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Оценки и посещаемость Занятий, Дополнительных занятий + </a:t>
            </a:r>
            <a:r>
              <a:rPr lang="ru-RU" altLang="ru-RU" sz="1000" dirty="0" err="1">
                <a:solidFill>
                  <a:srgbClr val="663300"/>
                </a:solidFill>
              </a:rPr>
              <a:t>самозапись</a:t>
            </a:r>
            <a:endParaRPr lang="ru-RU" altLang="ru-RU" sz="1000" dirty="0">
              <a:solidFill>
                <a:srgbClr val="663300"/>
              </a:solidFill>
            </a:endParaRPr>
          </a:p>
        </p:txBody>
      </p:sp>
      <p:pic>
        <p:nvPicPr>
          <p:cNvPr id="38944" name="Рисунок 205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425825"/>
            <a:ext cx="4921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Рисунок 205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583238"/>
            <a:ext cx="431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6" name="TextBox 2058"/>
          <p:cNvSpPr txBox="1">
            <a:spLocks noChangeArrowheads="1"/>
          </p:cNvSpPr>
          <p:nvPr/>
        </p:nvSpPr>
        <p:spPr bwMode="auto">
          <a:xfrm>
            <a:off x="1901825" y="5595938"/>
            <a:ext cx="6086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663300"/>
                </a:solidFill>
              </a:rPr>
              <a:t>1С:Электронное обучение. Корпоративный университет</a:t>
            </a:r>
          </a:p>
        </p:txBody>
      </p:sp>
      <p:pic>
        <p:nvPicPr>
          <p:cNvPr id="35" name="Рисунок 13">
            <a:extLst>
              <a:ext uri="{FF2B5EF4-FFF2-40B4-BE49-F238E27FC236}">
                <a16:creationId xmlns:a16="http://schemas.microsoft.com/office/drawing/2014/main" id="{406CCE51-3815-46E9-B2B2-B3E826689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16" y="4105275"/>
            <a:ext cx="3524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3">
            <a:extLst>
              <a:ext uri="{FF2B5EF4-FFF2-40B4-BE49-F238E27FC236}">
                <a16:creationId xmlns:a16="http://schemas.microsoft.com/office/drawing/2014/main" id="{89A65BA1-DE90-46E4-91AB-13498C8F87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59" y="4354513"/>
            <a:ext cx="2160419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2048">
            <a:extLst>
              <a:ext uri="{FF2B5EF4-FFF2-40B4-BE49-F238E27FC236}">
                <a16:creationId xmlns:a16="http://schemas.microsoft.com/office/drawing/2014/main" id="{DA9D7A79-35CD-412A-8D40-7FC43C208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051" y="4479218"/>
            <a:ext cx="1338828" cy="5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Списки студентов,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преподавателей,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групп, дисциплин</a:t>
            </a:r>
          </a:p>
        </p:txBody>
      </p:sp>
      <p:pic>
        <p:nvPicPr>
          <p:cNvPr id="38" name="Рисунок 2049">
            <a:extLst>
              <a:ext uri="{FF2B5EF4-FFF2-40B4-BE49-F238E27FC236}">
                <a16:creationId xmlns:a16="http://schemas.microsoft.com/office/drawing/2014/main" id="{C9EF14A3-A2F7-403F-8C63-BA862107772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6" y="4576763"/>
            <a:ext cx="396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24758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74800" y="6350"/>
            <a:ext cx="6338888" cy="974725"/>
          </a:xfrm>
        </p:spPr>
        <p:txBody>
          <a:bodyPr/>
          <a:lstStyle/>
          <a:p>
            <a:r>
              <a:rPr lang="ru-RU" altLang="ru-RU" dirty="0"/>
              <a:t>Электронная информационно-образовательная среда колледжа</a:t>
            </a:r>
          </a:p>
        </p:txBody>
      </p:sp>
      <p:pic>
        <p:nvPicPr>
          <p:cNvPr id="3891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319463"/>
            <a:ext cx="902017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655763"/>
            <a:ext cx="90201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472113"/>
            <a:ext cx="80073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14"/>
          <p:cNvSpPr txBox="1">
            <a:spLocks noChangeArrowheads="1"/>
          </p:cNvSpPr>
          <p:nvPr/>
        </p:nvSpPr>
        <p:spPr bwMode="auto">
          <a:xfrm>
            <a:off x="1998663" y="604837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</a:rPr>
              <a:t>Защищенный программный комплекс 1С:Предприятие 8.3z</a:t>
            </a:r>
          </a:p>
        </p:txBody>
      </p:sp>
      <p:pic>
        <p:nvPicPr>
          <p:cNvPr id="38923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728788"/>
            <a:ext cx="465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Box 16"/>
          <p:cNvSpPr txBox="1">
            <a:spLocks noChangeArrowheads="1"/>
          </p:cNvSpPr>
          <p:nvPr/>
        </p:nvSpPr>
        <p:spPr bwMode="auto">
          <a:xfrm>
            <a:off x="1352550" y="1773238"/>
            <a:ext cx="72469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3366"/>
                </a:solidFill>
              </a:rPr>
              <a:t>1С:Электронное обучение. Веб-кабинет – преподавателя и студента</a:t>
            </a:r>
          </a:p>
        </p:txBody>
      </p:sp>
      <p:pic>
        <p:nvPicPr>
          <p:cNvPr id="38925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125663"/>
            <a:ext cx="3429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6488"/>
            <a:ext cx="22383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TextBox 20"/>
          <p:cNvSpPr txBox="1">
            <a:spLocks noChangeArrowheads="1"/>
          </p:cNvSpPr>
          <p:nvPr/>
        </p:nvSpPr>
        <p:spPr bwMode="auto">
          <a:xfrm>
            <a:off x="801688" y="2505075"/>
            <a:ext cx="1466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003366"/>
                </a:solidFill>
              </a:rPr>
              <a:t>Оценки, сообщения,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003366"/>
                </a:solidFill>
              </a:rPr>
              <a:t>новости, ответы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003366"/>
                </a:solidFill>
              </a:rPr>
              <a:t>на форумах</a:t>
            </a:r>
          </a:p>
        </p:txBody>
      </p:sp>
      <p:pic>
        <p:nvPicPr>
          <p:cNvPr id="38928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586038"/>
            <a:ext cx="5095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2157413"/>
            <a:ext cx="29368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Рисунок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395538"/>
            <a:ext cx="22685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TextBox 24"/>
          <p:cNvSpPr txBox="1">
            <a:spLocks noChangeArrowheads="1"/>
          </p:cNvSpPr>
          <p:nvPr/>
        </p:nvSpPr>
        <p:spPr bwMode="auto">
          <a:xfrm>
            <a:off x="7296150" y="2520950"/>
            <a:ext cx="160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663300"/>
                </a:solidFill>
              </a:rPr>
              <a:t>ЭОР, обезличенные успеваемость, форумы, сообщения, новости</a:t>
            </a:r>
          </a:p>
        </p:txBody>
      </p:sp>
      <p:pic>
        <p:nvPicPr>
          <p:cNvPr id="38932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568575"/>
            <a:ext cx="460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157413"/>
            <a:ext cx="2936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360613"/>
            <a:ext cx="45275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Рисунок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64" y="3587750"/>
            <a:ext cx="2704256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TextBox 28"/>
          <p:cNvSpPr txBox="1">
            <a:spLocks noChangeArrowheads="1"/>
          </p:cNvSpPr>
          <p:nvPr/>
        </p:nvSpPr>
        <p:spPr bwMode="auto">
          <a:xfrm>
            <a:off x="3168650" y="2600325"/>
            <a:ext cx="28686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663300"/>
                </a:solidFill>
              </a:rPr>
              <a:t>Образовательная программа, учебный план,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>
                <a:solidFill>
                  <a:srgbClr val="663300"/>
                </a:solidFill>
              </a:rPr>
              <a:t>УМК дисциплин, зачетка, портфолио</a:t>
            </a:r>
          </a:p>
        </p:txBody>
      </p:sp>
      <p:pic>
        <p:nvPicPr>
          <p:cNvPr id="38937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55875"/>
            <a:ext cx="4873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8" name="TextBox 30"/>
          <p:cNvSpPr txBox="1">
            <a:spLocks noChangeArrowheads="1"/>
          </p:cNvSpPr>
          <p:nvPr/>
        </p:nvSpPr>
        <p:spPr bwMode="auto">
          <a:xfrm>
            <a:off x="3983125" y="3711575"/>
            <a:ext cx="1327709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663300"/>
                </a:solidFill>
              </a:rPr>
              <a:t>1С:Колледж</a:t>
            </a:r>
          </a:p>
        </p:txBody>
      </p:sp>
      <p:pic>
        <p:nvPicPr>
          <p:cNvPr id="38939" name="Рисунок 204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45" y="3675063"/>
            <a:ext cx="455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Рисунок 20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425825"/>
            <a:ext cx="4921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Рисунок 205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5583238"/>
            <a:ext cx="431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6" name="TextBox 2058"/>
          <p:cNvSpPr txBox="1">
            <a:spLocks noChangeArrowheads="1"/>
          </p:cNvSpPr>
          <p:nvPr/>
        </p:nvSpPr>
        <p:spPr bwMode="auto">
          <a:xfrm>
            <a:off x="1901825" y="5595938"/>
            <a:ext cx="6086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663300"/>
                </a:solidFill>
              </a:rPr>
              <a:t>1С:Электронное обучение. Корпоративный университет</a:t>
            </a:r>
          </a:p>
        </p:txBody>
      </p:sp>
      <p:pic>
        <p:nvPicPr>
          <p:cNvPr id="35" name="Рисунок 13">
            <a:extLst>
              <a:ext uri="{FF2B5EF4-FFF2-40B4-BE49-F238E27FC236}">
                <a16:creationId xmlns:a16="http://schemas.microsoft.com/office/drawing/2014/main" id="{406CCE51-3815-46E9-B2B2-B3E8266896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98" y="4105275"/>
            <a:ext cx="3524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3">
            <a:extLst>
              <a:ext uri="{FF2B5EF4-FFF2-40B4-BE49-F238E27FC236}">
                <a16:creationId xmlns:a16="http://schemas.microsoft.com/office/drawing/2014/main" id="{89A65BA1-DE90-46E4-91AB-13498C8F87F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39" y="4354513"/>
            <a:ext cx="2160419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2048">
            <a:extLst>
              <a:ext uri="{FF2B5EF4-FFF2-40B4-BE49-F238E27FC236}">
                <a16:creationId xmlns:a16="http://schemas.microsoft.com/office/drawing/2014/main" id="{DA9D7A79-35CD-412A-8D40-7FC43C208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031" y="4479218"/>
            <a:ext cx="1338828" cy="5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Списки студентов,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преподавателей,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00" dirty="0">
                <a:solidFill>
                  <a:srgbClr val="663300"/>
                </a:solidFill>
              </a:rPr>
              <a:t>групп, дисциплин</a:t>
            </a:r>
          </a:p>
        </p:txBody>
      </p:sp>
      <p:pic>
        <p:nvPicPr>
          <p:cNvPr id="38" name="Рисунок 2049">
            <a:extLst>
              <a:ext uri="{FF2B5EF4-FFF2-40B4-BE49-F238E27FC236}">
                <a16:creationId xmlns:a16="http://schemas.microsoft.com/office/drawing/2014/main" id="{C9EF14A3-A2F7-403F-8C63-BA862107772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56" y="4576763"/>
            <a:ext cx="396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3821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74800" y="6350"/>
            <a:ext cx="6741616" cy="974725"/>
          </a:xfrm>
        </p:spPr>
        <p:txBody>
          <a:bodyPr/>
          <a:lstStyle/>
          <a:p>
            <a:r>
              <a:rPr lang="ru-RU" altLang="ru-RU" dirty="0"/>
              <a:t>Внедрения в колледжах, требования к серверам </a:t>
            </a:r>
          </a:p>
        </p:txBody>
      </p:sp>
      <p:pic>
        <p:nvPicPr>
          <p:cNvPr id="2053" name="Picture 5" descr="C:\Users\user\Desktop\Сним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2186"/>
            <a:ext cx="91385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3429000"/>
            <a:ext cx="3785011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https://its.1c.ru/db/answers1c</a:t>
            </a:r>
            <a:endParaRPr lang="ru-RU" b="1" dirty="0"/>
          </a:p>
        </p:txBody>
      </p:sp>
      <p:pic>
        <p:nvPicPr>
          <p:cNvPr id="2050" name="Picture 2" descr="C:\Users\user\Desktop\21cd245aa662f0ead5d9c27f304b7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736"/>
            <a:ext cx="211386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logo_kut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9401"/>
            <a:ext cx="1728292" cy="111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93" y="1105901"/>
            <a:ext cx="2097170" cy="19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user\Desktop\_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95" y="1447616"/>
            <a:ext cx="1473665" cy="14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Desktop\-o57GlXq8E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35" y="2210338"/>
            <a:ext cx="2330780" cy="11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user\Desktop\unnam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50" y="1148626"/>
            <a:ext cx="1400051" cy="14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9796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00E4C155-FC77-4BCF-90DA-06EEEC76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7129463" cy="1081088"/>
          </a:xfrm>
        </p:spPr>
        <p:txBody>
          <a:bodyPr/>
          <a:lstStyle/>
          <a:p>
            <a:pPr eaLnBrk="1" hangingPunct="1"/>
            <a:r>
              <a:rPr lang="ru-RU" altLang="ru-RU" dirty="0"/>
              <a:t>Ознакомиться  легко:  все ссылки на </a:t>
            </a:r>
            <a:r>
              <a:rPr lang="en-US" altLang="ru-RU" dirty="0">
                <a:hlinkClick r:id="rId3"/>
              </a:rPr>
              <a:t>SDO.1C.RU</a:t>
            </a:r>
            <a:endParaRPr lang="ru-RU" altLang="ru-RU" dirty="0"/>
          </a:p>
        </p:txBody>
      </p:sp>
      <p:sp>
        <p:nvSpPr>
          <p:cNvPr id="29699" name="Номер слайда 3">
            <a:extLst>
              <a:ext uri="{FF2B5EF4-FFF2-40B4-BE49-F238E27FC236}">
                <a16:creationId xmlns:a16="http://schemas.microsoft.com/office/drawing/2014/main" id="{3D86134F-B70A-4474-AC3F-6C8A897C6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E408E5-F5C6-4DB4-9BED-7EE6ECE40E28}" type="slidenum">
              <a:rPr lang="ru-RU" altLang="ru-RU" sz="100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ru-RU" altLang="ru-RU" sz="10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68B62B-1485-435E-9720-DBBECB73D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03" y="1457325"/>
            <a:ext cx="5332411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kern="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2800" kern="0" dirty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3"/>
              </a:rPr>
              <a:t>Учебная версия для установки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4"/>
              </a:rPr>
              <a:t>Документация</a:t>
            </a:r>
            <a:r>
              <a:rPr lang="ru-RU" sz="2000" kern="0" dirty="0"/>
              <a:t> и </a:t>
            </a:r>
            <a:r>
              <a:rPr lang="ru-RU" sz="2000" kern="0" dirty="0">
                <a:hlinkClick r:id="rId5"/>
              </a:rPr>
              <a:t>вопросы-ответы на 1С:ИТС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/>
              <a:t>Видеоролики на </a:t>
            </a:r>
            <a:r>
              <a:rPr lang="en-US" sz="2000" kern="0" dirty="0">
                <a:hlinkClick r:id="rId6"/>
              </a:rPr>
              <a:t>Youtube</a:t>
            </a:r>
            <a:r>
              <a:rPr lang="ru-RU" sz="2000" kern="0" dirty="0"/>
              <a:t> и </a:t>
            </a:r>
            <a:r>
              <a:rPr lang="en-US" sz="2000" kern="0" dirty="0">
                <a:hlinkClick r:id="rId7"/>
              </a:rPr>
              <a:t>v8.1c</a:t>
            </a:r>
            <a:endParaRPr lang="en-US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>
                <a:hlinkClick r:id="rId8"/>
              </a:rPr>
              <a:t>Реестр отечественного софта</a:t>
            </a:r>
            <a:endParaRPr lang="ru-RU" sz="2000" kern="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ru-RU" sz="2000" kern="0" dirty="0"/>
              <a:t>Возможность </a:t>
            </a:r>
            <a:r>
              <a:rPr lang="ru-RU" sz="2000" kern="0" dirty="0">
                <a:hlinkClick r:id="rId9"/>
              </a:rPr>
              <a:t>аренды в сервисе партнеров</a:t>
            </a:r>
            <a:r>
              <a:rPr lang="ru-RU" sz="2000" kern="0" dirty="0"/>
              <a:t> на основе 1</a:t>
            </a:r>
            <a:r>
              <a:rPr lang="en-US" sz="2000" kern="0" dirty="0"/>
              <a:t>C</a:t>
            </a:r>
            <a:r>
              <a:rPr lang="ru-RU" sz="2000" kern="0" dirty="0"/>
              <a:t>:Облачная инфраструктура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kern="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B0266B0-DA60-41CF-8770-E9A4C753FA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393" y="1311275"/>
          <a:ext cx="5596681" cy="1106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2900002550795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0" marR="68590" marT="36163" marB="3616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1С:Электронное обучение.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LMS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Корпоративный университет+Веб-кабинет преподавателя и студента. Электронная поставка для УЗ</a:t>
                      </a:r>
                    </a:p>
                  </a:txBody>
                  <a:tcPr marL="68590" marR="68590" marT="36163" marB="3616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497 200 руб.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b="1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298 000 руб.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01.10.2023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30.06.2024</a:t>
                      </a:r>
                    </a:p>
                  </a:txBody>
                  <a:tcPr marL="68590" marR="68590" marT="36163" marB="36163" anchor="ctr">
                    <a:solidFill>
                      <a:srgbClr val="FEF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33182"/>
                  </a:ext>
                </a:extLst>
              </a:tr>
            </a:tbl>
          </a:graphicData>
        </a:graphic>
      </p:graphicFrame>
      <p:pic>
        <p:nvPicPr>
          <p:cNvPr id="29718" name="Рисунок 2">
            <a:extLst>
              <a:ext uri="{FF2B5EF4-FFF2-40B4-BE49-F238E27FC236}">
                <a16:creationId xmlns:a16="http://schemas.microsoft.com/office/drawing/2014/main" id="{ED10F91E-D5DD-43B7-AC03-34F111FD9C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25" y="1188254"/>
            <a:ext cx="35020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Скругленный прямоугольник 3">
            <a:extLst>
              <a:ext uri="{FF2B5EF4-FFF2-40B4-BE49-F238E27FC236}">
                <a16:creationId xmlns:a16="http://schemas.microsoft.com/office/drawing/2014/main" id="{19C6010E-E18A-4CBE-A54A-276BCDFFE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982663"/>
            <a:ext cx="3717925" cy="5761037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1С:Электронное обучение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9FAC81-6377-49E1-AA6B-1B359EA88981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ru-RU" altLang="ru-RU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125538"/>
            <a:ext cx="86423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kern="0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kern="0" dirty="0">
                <a:solidFill>
                  <a:srgbClr val="000099"/>
                </a:solidFill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кругленный прямоугольник 10"/>
          <p:cNvSpPr>
            <a:spLocks noChangeArrowheads="1"/>
          </p:cNvSpPr>
          <p:nvPr/>
        </p:nvSpPr>
        <p:spPr bwMode="auto">
          <a:xfrm>
            <a:off x="1758950" y="4005263"/>
            <a:ext cx="7345363" cy="2303462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6147" name="Скругленный 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7345362" cy="2374900"/>
          </a:xfrm>
          <a:prstGeom prst="roundRect">
            <a:avLst>
              <a:gd name="adj" fmla="val 16667"/>
            </a:avLst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23850" y="1341438"/>
            <a:ext cx="6789294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	</a:t>
            </a:r>
            <a:r>
              <a:rPr lang="ru-RU" altLang="ru-RU" sz="2000" b="1" dirty="0">
                <a:solidFill>
                  <a:schemeClr val="tx1"/>
                </a:solidFill>
              </a:rPr>
              <a:t>Для ИТ-службы: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Реализация на платформе «1С:Предприятие 8»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Открытый документированный код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Встроенная интеграция с 1С:Колледж</a:t>
            </a:r>
            <a:r>
              <a:rPr lang="en-US" altLang="ru-RU" sz="2000" dirty="0">
                <a:solidFill>
                  <a:schemeClr val="tx1"/>
                </a:solidFill>
              </a:rPr>
              <a:t> </a:t>
            </a:r>
            <a:r>
              <a:rPr lang="ru-RU" altLang="ru-RU" sz="2000" dirty="0">
                <a:solidFill>
                  <a:schemeClr val="tx1"/>
                </a:solidFill>
              </a:rPr>
              <a:t>и </a:t>
            </a:r>
            <a:r>
              <a:rPr lang="en-US" altLang="ru-RU" sz="2000" dirty="0">
                <a:solidFill>
                  <a:schemeClr val="tx1"/>
                </a:solidFill>
              </a:rPr>
              <a:t>BigBlueButton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5329238" cy="10810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/>
              <a:t>Ключевые преимущества</a:t>
            </a:r>
          </a:p>
        </p:txBody>
      </p:sp>
      <p:sp>
        <p:nvSpPr>
          <p:cNvPr id="615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486F21-1DF7-42AD-89B7-7D21F7EE8FE4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000"/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1719263" y="4149725"/>
            <a:ext cx="74247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	</a:t>
            </a:r>
            <a:r>
              <a:rPr lang="ru-RU" altLang="ru-RU" sz="2000" b="1" dirty="0">
                <a:solidFill>
                  <a:schemeClr val="tx1"/>
                </a:solidFill>
              </a:rPr>
              <a:t>Для учебного подразделения</a:t>
            </a:r>
            <a:r>
              <a:rPr lang="ru-RU" altLang="ru-RU" sz="20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Доступность создания электронных курсов </a:t>
            </a:r>
            <a:r>
              <a:rPr lang="en-US" altLang="ru-RU" sz="2000" dirty="0">
                <a:solidFill>
                  <a:schemeClr val="tx1"/>
                </a:solidFill>
              </a:rPr>
              <a:t>(</a:t>
            </a:r>
            <a:r>
              <a:rPr lang="ru-RU" altLang="ru-RU" sz="2000" dirty="0">
                <a:solidFill>
                  <a:schemeClr val="tx1"/>
                </a:solidFill>
              </a:rPr>
              <a:t>в основе </a:t>
            </a:r>
            <a:r>
              <a:rPr lang="en-US" altLang="ru-RU" sz="2000" dirty="0">
                <a:solidFill>
                  <a:schemeClr val="tx1"/>
                </a:solidFill>
              </a:rPr>
              <a:t>Word</a:t>
            </a:r>
            <a:r>
              <a:rPr lang="ru-RU" altLang="ru-RU" sz="2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Привычный пользовательский интерфейс 1С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- Возможность и быстрота доработок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6263" y="0"/>
            <a:ext cx="5616575" cy="1008063"/>
          </a:xfrm>
        </p:spPr>
        <p:txBody>
          <a:bodyPr/>
          <a:lstStyle/>
          <a:p>
            <a:r>
              <a:rPr lang="ru-RU" altLang="ru-RU"/>
              <a:t>Бесшовная интеграция с «Веб-кабинетом преподавателя и студента»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313" y="1196975"/>
            <a:ext cx="9036050" cy="302418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При совместной работе с программным продуктом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«1С:Электронное обучение. Веб-кабинет преподавателя и студента»</a:t>
            </a:r>
            <a:r>
              <a:rPr lang="ru-RU" altLang="ru-RU" sz="1800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обучающимся и преподавателям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ДОСТУПНО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dirty="0">
                <a:latin typeface="+mj-lt"/>
              </a:rPr>
              <a:t>мобильная учеба на условиях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800" b="1" dirty="0">
                <a:latin typeface="+mj-lt"/>
              </a:rPr>
              <a:t>неограниченной клиентской лицензии!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005392"/>
                </a:solidFill>
              </a:rPr>
              <a:t>   </a:t>
            </a:r>
            <a:endParaRPr lang="ru-RU" altLang="ru-RU" sz="3200" b="1" dirty="0">
              <a:solidFill>
                <a:srgbClr val="004070"/>
              </a:solidFill>
            </a:endParaRPr>
          </a:p>
        </p:txBody>
      </p:sp>
      <p:pic>
        <p:nvPicPr>
          <p:cNvPr id="7172" name="Picture 7" descr="C:\Users\Fedorchenko_V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130425"/>
            <a:ext cx="1901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430213" y="4416425"/>
            <a:ext cx="838993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Установка</a:t>
            </a:r>
            <a:r>
              <a:rPr lang="ru-RU" altLang="ru-RU" sz="2000">
                <a:solidFill>
                  <a:schemeClr val="tx1"/>
                </a:solidFill>
              </a:rPr>
              <a:t>, настройка и обновление веб-кабинета автоматизированы: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81D957-F44E-45CD-9798-5585A767F9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1"/>
          <a:stretch/>
        </p:blipFill>
        <p:spPr>
          <a:xfrm>
            <a:off x="1090637" y="4821238"/>
            <a:ext cx="6557309" cy="17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697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0163"/>
            <a:ext cx="7143750" cy="97472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latin typeface="+mn-lt"/>
              </a:rPr>
              <a:t>Веб-кабинет сегодня и вскоре</a:t>
            </a:r>
          </a:p>
        </p:txBody>
      </p:sp>
      <p:pic>
        <p:nvPicPr>
          <p:cNvPr id="8195" name="Picture 5" descr="C:\Users\user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995363"/>
            <a:ext cx="34575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C:\Users\user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125538"/>
            <a:ext cx="33845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090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329238" cy="1081088"/>
          </a:xfrm>
        </p:spPr>
        <p:txBody>
          <a:bodyPr/>
          <a:lstStyle/>
          <a:p>
            <a:pPr eaLnBrk="1" hangingPunct="1"/>
            <a:r>
              <a:rPr lang="ru-RU" altLang="ru-RU"/>
              <a:t>Технологически современная конфигурация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A5E71C-4A0D-4202-9632-5BDABFDADEA0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628800"/>
            <a:ext cx="8370185" cy="54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Разработка фирмы «1С»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Платформы 1С:Предприятие 8.3.17+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2000" kern="0" dirty="0"/>
              <a:t>БСП 3.1.7, режим совместимости 8.3.17 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000" kern="0" dirty="0"/>
              <a:t>Регулярные обновления: за 202</a:t>
            </a:r>
            <a:r>
              <a:rPr lang="en-US" sz="2000" kern="0" dirty="0"/>
              <a:t>2</a:t>
            </a:r>
            <a:r>
              <a:rPr lang="ru-RU" sz="2000" kern="0" dirty="0"/>
              <a:t> год выпущены 10 новых версий, в 4 из них существенное развитие функциональности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ru-RU" sz="2000" kern="0" dirty="0"/>
              <a:t>Проектные доработки рекомендуется выполнять по технологии расширений конфигурации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248150" cy="1081088"/>
          </a:xfrm>
        </p:spPr>
        <p:txBody>
          <a:bodyPr/>
          <a:lstStyle/>
          <a:p>
            <a:pPr eaLnBrk="1" hangingPunct="1"/>
            <a:r>
              <a:rPr lang="ru-RU" altLang="ru-RU"/>
              <a:t>Разработка электронных курсов и тестов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CDE86D-1107-4ED6-A820-D86309334AF3}" type="slidenum">
              <a:rPr lang="ru-RU" altLang="ru-RU" sz="1000" smtClean="0"/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000"/>
          </a:p>
        </p:txBody>
      </p:sp>
      <p:sp>
        <p:nvSpPr>
          <p:cNvPr id="2" name="TextBox 1"/>
          <p:cNvSpPr txBox="1"/>
          <p:nvPr/>
        </p:nvSpPr>
        <p:spPr>
          <a:xfrm>
            <a:off x="304800" y="1196975"/>
            <a:ext cx="8399463" cy="1416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Встроенное средство разработки электронных учебных материалов: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мультимедийных интерактивных учебных курсов,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dirty="0"/>
              <a:t>практикоориентированных тестов.</a:t>
            </a:r>
          </a:p>
        </p:txBody>
      </p:sp>
      <p:pic>
        <p:nvPicPr>
          <p:cNvPr id="922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41600"/>
            <a:ext cx="78105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15888"/>
            <a:ext cx="4968875" cy="793750"/>
          </a:xfrm>
        </p:spPr>
        <p:txBody>
          <a:bodyPr/>
          <a:lstStyle/>
          <a:p>
            <a:r>
              <a:rPr lang="ru-RU" altLang="ru-RU"/>
              <a:t>Создание электронного мультимедийного курса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8313" y="1557338"/>
            <a:ext cx="83534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7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2508250" y="4019550"/>
            <a:ext cx="19113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Видео и аудио</a:t>
            </a:r>
          </a:p>
          <a:p>
            <a:pPr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ролики</a:t>
            </a: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2592388" y="4800600"/>
            <a:ext cx="143986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5789613" y="4400550"/>
            <a:ext cx="1216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3</a:t>
            </a:r>
            <a:r>
              <a:rPr lang="en-US" altLang="ru-RU" sz="2000">
                <a:solidFill>
                  <a:schemeClr val="tx1"/>
                </a:solidFill>
              </a:rPr>
              <a:t>D </a:t>
            </a:r>
            <a:r>
              <a:rPr lang="ru-RU" altLang="ru-RU" sz="2000">
                <a:solidFill>
                  <a:schemeClr val="tx1"/>
                </a:solidFill>
              </a:rPr>
              <a:t>модели</a:t>
            </a:r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5678488" y="4832350"/>
            <a:ext cx="1438275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2554288" y="4797425"/>
            <a:ext cx="16033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Любое видео.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mp3 </a:t>
            </a:r>
            <a:r>
              <a:rPr lang="ru-RU" altLang="ru-RU" sz="1600">
                <a:solidFill>
                  <a:schemeClr val="tx1"/>
                </a:solidFill>
              </a:rPr>
              <a:t>аудио</a:t>
            </a: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5761038" y="4822825"/>
            <a:ext cx="14017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html </a:t>
            </a:r>
            <a:r>
              <a:rPr lang="ru-RU" altLang="ru-RU" sz="1600">
                <a:solidFill>
                  <a:schemeClr val="tx1"/>
                </a:solidFill>
              </a:rPr>
              <a:t>файлы</a:t>
            </a:r>
          </a:p>
        </p:txBody>
      </p:sp>
      <p:pic>
        <p:nvPicPr>
          <p:cNvPr id="10250" name="Picture 18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5135563"/>
            <a:ext cx="12969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20"/>
          <p:cNvSpPr>
            <a:spLocks noChangeArrowheads="1"/>
          </p:cNvSpPr>
          <p:nvPr/>
        </p:nvSpPr>
        <p:spPr bwMode="auto">
          <a:xfrm>
            <a:off x="539750" y="1628775"/>
            <a:ext cx="5545138" cy="23050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700088" y="1631950"/>
            <a:ext cx="54419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	Средствами </a:t>
            </a:r>
            <a:r>
              <a:rPr lang="en-US" altLang="ru-RU" sz="1800">
                <a:solidFill>
                  <a:schemeClr val="tx1"/>
                </a:solidFill>
              </a:rPr>
              <a:t>Word</a:t>
            </a:r>
            <a:r>
              <a:rPr lang="ru-RU" altLang="ru-RU" sz="180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1. Добавляем в текстовые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 картинки, схемы, графики, таблицы, фото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2. Расставляем ссылки на видео, аудио и 3</a:t>
            </a:r>
            <a:r>
              <a:rPr lang="en-US" altLang="ru-RU" sz="1800">
                <a:solidFill>
                  <a:schemeClr val="tx1"/>
                </a:solidFill>
              </a:rPr>
              <a:t>D</a:t>
            </a:r>
            <a:endParaRPr lang="ru-RU" altLang="ru-RU" sz="18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3. Расставляем ссылки из одного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файла на другие </a:t>
            </a:r>
            <a:r>
              <a:rPr lang="en-US" altLang="ru-RU" sz="1800">
                <a:solidFill>
                  <a:schemeClr val="tx1"/>
                </a:solidFill>
              </a:rPr>
              <a:t>doc </a:t>
            </a:r>
            <a:r>
              <a:rPr lang="ru-RU" altLang="ru-RU" sz="1800">
                <a:solidFill>
                  <a:schemeClr val="tx1"/>
                </a:solidFill>
              </a:rPr>
              <a:t>файлы</a:t>
            </a:r>
          </a:p>
        </p:txBody>
      </p:sp>
      <p:grpSp>
        <p:nvGrpSpPr>
          <p:cNvPr id="10253" name="Group 24"/>
          <p:cNvGrpSpPr>
            <a:grpSpLocks/>
          </p:cNvGrpSpPr>
          <p:nvPr/>
        </p:nvGrpSpPr>
        <p:grpSpPr bwMode="auto">
          <a:xfrm>
            <a:off x="7164388" y="1700213"/>
            <a:ext cx="885825" cy="2219325"/>
            <a:chOff x="521" y="1207"/>
            <a:chExt cx="558" cy="1398"/>
          </a:xfrm>
        </p:grpSpPr>
        <p:sp>
          <p:nvSpPr>
            <p:cNvPr id="10276" name="Rectangle 25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7" name="Picture 26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8" name="Text Box 27"/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grpSp>
        <p:nvGrpSpPr>
          <p:cNvPr id="10254" name="Group 32"/>
          <p:cNvGrpSpPr>
            <a:grpSpLocks/>
          </p:cNvGrpSpPr>
          <p:nvPr/>
        </p:nvGrpSpPr>
        <p:grpSpPr bwMode="auto">
          <a:xfrm>
            <a:off x="8027988" y="4076700"/>
            <a:ext cx="885825" cy="2200275"/>
            <a:chOff x="521" y="1207"/>
            <a:chExt cx="558" cy="1386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4" name="Picture 34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612" y="1583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0255" name="Picture 37" descr="Сним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7921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6" name="Group 28"/>
          <p:cNvGrpSpPr>
            <a:grpSpLocks/>
          </p:cNvGrpSpPr>
          <p:nvPr/>
        </p:nvGrpSpPr>
        <p:grpSpPr bwMode="auto">
          <a:xfrm>
            <a:off x="7667625" y="2781300"/>
            <a:ext cx="885825" cy="2219325"/>
            <a:chOff x="521" y="1207"/>
            <a:chExt cx="558" cy="1398"/>
          </a:xfrm>
        </p:grpSpPr>
        <p:sp>
          <p:nvSpPr>
            <p:cNvPr id="10270" name="Rectangle 29"/>
            <p:cNvSpPr>
              <a:spLocks noChangeArrowheads="1"/>
            </p:cNvSpPr>
            <p:nvPr/>
          </p:nvSpPr>
          <p:spPr bwMode="auto">
            <a:xfrm>
              <a:off x="521" y="1207"/>
              <a:ext cx="454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</a:endParaRPr>
            </a:p>
          </p:txBody>
        </p:sp>
        <p:pic>
          <p:nvPicPr>
            <p:cNvPr id="10271" name="Picture 30" descr="Снимо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07"/>
              <a:ext cx="33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2" name="Text Box 31"/>
            <p:cNvSpPr txBox="1">
              <a:spLocks noChangeArrowheads="1"/>
            </p:cNvSpPr>
            <p:nvPr/>
          </p:nvSpPr>
          <p:spPr bwMode="auto">
            <a:xfrm>
              <a:off x="612" y="1595"/>
              <a:ext cx="467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 текст, 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текст,</a:t>
              </a:r>
            </a:p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1000">
                  <a:solidFill>
                    <a:schemeClr val="tx1"/>
                  </a:solidFill>
                </a:rPr>
                <a:t>текст..,</a:t>
              </a:r>
            </a:p>
          </p:txBody>
        </p:sp>
      </p:grpSp>
      <p:pic>
        <p:nvPicPr>
          <p:cNvPr id="10257" name="Picture 40" descr="Бросок гранаты по танк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716338"/>
            <a:ext cx="7207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Line 43"/>
          <p:cNvSpPr>
            <a:spLocks noChangeShapeType="1"/>
          </p:cNvSpPr>
          <p:nvPr/>
        </p:nvSpPr>
        <p:spPr bwMode="auto">
          <a:xfrm flipH="1" flipV="1">
            <a:off x="6948488" y="5805488"/>
            <a:ext cx="1168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44"/>
          <p:cNvSpPr>
            <a:spLocks noChangeShapeType="1"/>
          </p:cNvSpPr>
          <p:nvPr/>
        </p:nvSpPr>
        <p:spPr bwMode="auto">
          <a:xfrm flipH="1">
            <a:off x="6732588" y="4581525"/>
            <a:ext cx="1112837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45"/>
          <p:cNvSpPr>
            <a:spLocks noChangeShapeType="1"/>
          </p:cNvSpPr>
          <p:nvPr/>
        </p:nvSpPr>
        <p:spPr bwMode="auto">
          <a:xfrm flipH="1">
            <a:off x="3959225" y="3357563"/>
            <a:ext cx="327660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46"/>
          <p:cNvSpPr>
            <a:spLocks noChangeShapeType="1"/>
          </p:cNvSpPr>
          <p:nvPr/>
        </p:nvSpPr>
        <p:spPr bwMode="auto">
          <a:xfrm flipH="1">
            <a:off x="3959225" y="3644900"/>
            <a:ext cx="3852863" cy="197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Freeform 50"/>
          <p:cNvSpPr>
            <a:spLocks/>
          </p:cNvSpPr>
          <p:nvPr/>
        </p:nvSpPr>
        <p:spPr bwMode="auto">
          <a:xfrm>
            <a:off x="7667625" y="2278063"/>
            <a:ext cx="1031875" cy="838200"/>
          </a:xfrm>
          <a:custGeom>
            <a:avLst/>
            <a:gdLst>
              <a:gd name="T0" fmla="*/ 0 w 650"/>
              <a:gd name="T1" fmla="*/ 2147483647 h 528"/>
              <a:gd name="T2" fmla="*/ 2147483647 w 650"/>
              <a:gd name="T3" fmla="*/ 2147483647 h 528"/>
              <a:gd name="T4" fmla="*/ 2147483647 w 650"/>
              <a:gd name="T5" fmla="*/ 2147483647 h 528"/>
              <a:gd name="T6" fmla="*/ 2147483647 w 65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0" h="528">
                <a:moveTo>
                  <a:pt x="0" y="181"/>
                </a:moveTo>
                <a:cubicBezTo>
                  <a:pt x="265" y="90"/>
                  <a:pt x="530" y="0"/>
                  <a:pt x="590" y="45"/>
                </a:cubicBezTo>
                <a:cubicBezTo>
                  <a:pt x="650" y="90"/>
                  <a:pt x="408" y="378"/>
                  <a:pt x="363" y="453"/>
                </a:cubicBezTo>
                <a:cubicBezTo>
                  <a:pt x="318" y="528"/>
                  <a:pt x="318" y="513"/>
                  <a:pt x="318" y="498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3" name="Line 53"/>
          <p:cNvSpPr>
            <a:spLocks noChangeShapeType="1"/>
          </p:cNvSpPr>
          <p:nvPr/>
        </p:nvSpPr>
        <p:spPr bwMode="auto">
          <a:xfrm flipV="1">
            <a:off x="8172450" y="2997200"/>
            <a:ext cx="144463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4" name="Line 55"/>
          <p:cNvSpPr>
            <a:spLocks noChangeShapeType="1"/>
          </p:cNvSpPr>
          <p:nvPr/>
        </p:nvSpPr>
        <p:spPr bwMode="auto">
          <a:xfrm flipV="1">
            <a:off x="8220075" y="291465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5" name="Freeform 56"/>
          <p:cNvSpPr>
            <a:spLocks/>
          </p:cNvSpPr>
          <p:nvPr/>
        </p:nvSpPr>
        <p:spPr bwMode="auto">
          <a:xfrm>
            <a:off x="8243888" y="3573463"/>
            <a:ext cx="479425" cy="503237"/>
          </a:xfrm>
          <a:custGeom>
            <a:avLst/>
            <a:gdLst>
              <a:gd name="T0" fmla="*/ 0 w 302"/>
              <a:gd name="T1" fmla="*/ 2147483647 h 317"/>
              <a:gd name="T2" fmla="*/ 2147483647 w 302"/>
              <a:gd name="T3" fmla="*/ 2147483647 h 317"/>
              <a:gd name="T4" fmla="*/ 2147483647 w 302"/>
              <a:gd name="T5" fmla="*/ 2147483647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2" h="317">
                <a:moveTo>
                  <a:pt x="0" y="45"/>
                </a:moveTo>
                <a:cubicBezTo>
                  <a:pt x="121" y="22"/>
                  <a:pt x="242" y="0"/>
                  <a:pt x="272" y="45"/>
                </a:cubicBezTo>
                <a:cubicBezTo>
                  <a:pt x="302" y="90"/>
                  <a:pt x="197" y="272"/>
                  <a:pt x="182" y="317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6" name="Line 57"/>
          <p:cNvSpPr>
            <a:spLocks noChangeShapeType="1"/>
          </p:cNvSpPr>
          <p:nvPr/>
        </p:nvSpPr>
        <p:spPr bwMode="auto">
          <a:xfrm flipV="1">
            <a:off x="8532813" y="3965575"/>
            <a:ext cx="10795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7" name="Line 58"/>
          <p:cNvSpPr>
            <a:spLocks noChangeShapeType="1"/>
          </p:cNvSpPr>
          <p:nvPr/>
        </p:nvSpPr>
        <p:spPr bwMode="auto">
          <a:xfrm flipV="1">
            <a:off x="8532813" y="3933825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8" name="Picture 11" descr="imgs+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529263"/>
            <a:ext cx="10096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9" name="TextBox 1"/>
          <p:cNvSpPr txBox="1">
            <a:spLocks noChangeArrowheads="1"/>
          </p:cNvSpPr>
          <p:nvPr/>
        </p:nvSpPr>
        <p:spPr bwMode="auto">
          <a:xfrm>
            <a:off x="469900" y="1133475"/>
            <a:ext cx="7212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Для создания курса достаточно уметь работать в </a:t>
            </a:r>
            <a:r>
              <a:rPr lang="en-US" altLang="ru-RU" sz="2000">
                <a:solidFill>
                  <a:schemeClr val="tx1"/>
                </a:solidFill>
              </a:rPr>
              <a:t>MS Word</a:t>
            </a:r>
            <a:r>
              <a:rPr lang="ru-RU" altLang="ru-RU" sz="200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1409_Шаблон</Template>
  <TotalTime>2758</TotalTime>
  <Words>3916</Words>
  <Application>Microsoft Office PowerPoint</Application>
  <PresentationFormat>Экран (4:3)</PresentationFormat>
  <Paragraphs>313</Paragraphs>
  <Slides>38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Times New Roman</vt:lpstr>
      <vt:lpstr>Wingdings</vt:lpstr>
      <vt:lpstr>1409_Шаблон</vt:lpstr>
      <vt:lpstr>Дистанционная учеба в колледжах с помощью программ «1C:Электронное обучение» </vt:lpstr>
      <vt:lpstr>Назначение программы  «1С:Электронное обучение. Корпоративный университет»</vt:lpstr>
      <vt:lpstr>Настройки для использования программы в колледжах</vt:lpstr>
      <vt:lpstr>Ключевые преимущества</vt:lpstr>
      <vt:lpstr>Бесшовная интеграция с «Веб-кабинетом преподавателя и студента»</vt:lpstr>
      <vt:lpstr>Веб-кабинет сегодня и вскоре</vt:lpstr>
      <vt:lpstr>Технологически современная конфигурация</vt:lpstr>
      <vt:lpstr>Разработка электронных курсов и тестов</vt:lpstr>
      <vt:lpstr>Создание электронного мультимедийного курса</vt:lpstr>
      <vt:lpstr>Практикоориентированные тесты</vt:lpstr>
      <vt:lpstr>Публикации электронных курсов и тестов</vt:lpstr>
      <vt:lpstr>Электронные контрольные работы</vt:lpstr>
      <vt:lpstr>BigBlueButton - программа проведения вебинаров</vt:lpstr>
      <vt:lpstr>Переход к вебинару  из личного кабинета обучающегося</vt:lpstr>
      <vt:lpstr>Вебинары: настройки, фиксация итогов</vt:lpstr>
      <vt:lpstr>Управление обучением</vt:lpstr>
      <vt:lpstr>Вид обучения</vt:lpstr>
      <vt:lpstr>Проведение обучения</vt:lpstr>
      <vt:lpstr>Подбор пользователей</vt:lpstr>
      <vt:lpstr>Гибкая настройка прав доступа</vt:lpstr>
      <vt:lpstr>Сертификаты выпускникам</vt:lpstr>
      <vt:lpstr>Новости</vt:lpstr>
      <vt:lpstr>Рассылки сообщений</vt:lpstr>
      <vt:lpstr>Учебные форумы</vt:lpstr>
      <vt:lpstr>Отчеты</vt:lpstr>
      <vt:lpstr>Оценка удачности тестовых вопросов</vt:lpstr>
      <vt:lpstr>Пин-коды для продажи доступа к обучению</vt:lpstr>
      <vt:lpstr>Регистрация нового  слушателя через веб-кабинет</vt:lpstr>
      <vt:lpstr>Загрузка студентов и структуры учебного процесса</vt:lpstr>
      <vt:lpstr>Интеграция с 1С:Колледж</vt:lpstr>
      <vt:lpstr>Интеграция с 1С:Колледж ПРОФ</vt:lpstr>
      <vt:lpstr>Работа преподавателя в электронном журнале 1С:Колледж ПРОФ</vt:lpstr>
      <vt:lpstr>Управление пользователями</vt:lpstr>
      <vt:lpstr>Электронная информационно-образовательная среда колледжа</vt:lpstr>
      <vt:lpstr>Электронная информационно-образовательная среда колледжа</vt:lpstr>
      <vt:lpstr>Внедрения в колледжах, требования к серверам </vt:lpstr>
      <vt:lpstr>Ознакомиться  легко:  все ссылки на SDO.1C.RU</vt:lpstr>
      <vt:lpstr>1С:Электронное обучение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Fedorchenko</cp:lastModifiedBy>
  <cp:revision>232</cp:revision>
  <dcterms:created xsi:type="dcterms:W3CDTF">2014-08-20T11:28:12Z</dcterms:created>
  <dcterms:modified xsi:type="dcterms:W3CDTF">2023-10-09T04:51:32Z</dcterms:modified>
</cp:coreProperties>
</file>