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8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9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0.xml" ContentType="application/vnd.openxmlformats-officedocument.presentationml.tags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  <p:sldMasterId id="2147485135" r:id="rId2"/>
    <p:sldMasterId id="2147485282" r:id="rId3"/>
    <p:sldMasterId id="2147485342" r:id="rId4"/>
    <p:sldMasterId id="2147485378" r:id="rId5"/>
    <p:sldMasterId id="2147485390" r:id="rId6"/>
    <p:sldMasterId id="2147485405" r:id="rId7"/>
    <p:sldMasterId id="2147485417" r:id="rId8"/>
    <p:sldMasterId id="2147485444" r:id="rId9"/>
  </p:sldMasterIdLst>
  <p:notesMasterIdLst>
    <p:notesMasterId r:id="rId29"/>
  </p:notesMasterIdLst>
  <p:handoutMasterIdLst>
    <p:handoutMasterId r:id="rId30"/>
  </p:handoutMasterIdLst>
  <p:sldIdLst>
    <p:sldId id="841" r:id="rId10"/>
    <p:sldId id="843" r:id="rId11"/>
    <p:sldId id="892" r:id="rId12"/>
    <p:sldId id="845" r:id="rId13"/>
    <p:sldId id="890" r:id="rId14"/>
    <p:sldId id="877" r:id="rId15"/>
    <p:sldId id="878" r:id="rId16"/>
    <p:sldId id="879" r:id="rId17"/>
    <p:sldId id="880" r:id="rId18"/>
    <p:sldId id="886" r:id="rId19"/>
    <p:sldId id="885" r:id="rId20"/>
    <p:sldId id="887" r:id="rId21"/>
    <p:sldId id="881" r:id="rId22"/>
    <p:sldId id="832" r:id="rId23"/>
    <p:sldId id="840" r:id="rId24"/>
    <p:sldId id="837" r:id="rId25"/>
    <p:sldId id="891" r:id="rId26"/>
    <p:sldId id="836" r:id="rId27"/>
    <p:sldId id="1587" r:id="rId28"/>
  </p:sldIdLst>
  <p:sldSz cx="9144000" cy="6858000" type="screen4x3"/>
  <p:notesSz cx="7104063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3300"/>
    <a:srgbClr val="D23500"/>
    <a:srgbClr val="FFFF99"/>
    <a:srgbClr val="FC6E51"/>
    <a:srgbClr val="C2F7A7"/>
    <a:srgbClr val="7F7F7F"/>
    <a:srgbClr val="F60000"/>
    <a:srgbClr val="FFE5E5"/>
    <a:srgbClr val="9C9CDF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5EB753-F1CF-4C43-9B95-30DBA0B6BFFA}" v="17" dt="2020-06-24T05:06:01.2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9" autoAdjust="0"/>
    <p:restoredTop sz="96357" autoAdjust="0"/>
  </p:normalViewPr>
  <p:slideViewPr>
    <p:cSldViewPr>
      <p:cViewPr varScale="1">
        <p:scale>
          <a:sx n="110" d="100"/>
          <a:sy n="110" d="100"/>
        </p:scale>
        <p:origin x="153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3954" y="66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microsoft.com/office/2015/10/relationships/revisionInfo" Target="revisionInfo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Master" Target="slideMasters/slideMaster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Леонид Попов" userId="cc02b5965c9bae3b" providerId="LiveId" clId="{F05EB753-F1CF-4C43-9B95-30DBA0B6BFFA}"/>
    <pc:docChg chg="custSel delSld modSld modNotesMaster modHandout">
      <pc:chgData name="Леонид Попов" userId="cc02b5965c9bae3b" providerId="LiveId" clId="{F05EB753-F1CF-4C43-9B95-30DBA0B6BFFA}" dt="2020-06-24T05:06:01.361" v="2020" actId="27636"/>
      <pc:docMkLst>
        <pc:docMk/>
      </pc:docMkLst>
      <pc:sldChg chg="modNotesTx">
        <pc:chgData name="Леонид Попов" userId="cc02b5965c9bae3b" providerId="LiveId" clId="{F05EB753-F1CF-4C43-9B95-30DBA0B6BFFA}" dt="2020-06-24T05:04:37.036" v="2018" actId="20577"/>
        <pc:sldMkLst>
          <pc:docMk/>
          <pc:sldMk cId="3903859742" sldId="837"/>
        </pc:sldMkLst>
      </pc:sldChg>
      <pc:sldChg chg="modNotes">
        <pc:chgData name="Леонид Попов" userId="cc02b5965c9bae3b" providerId="LiveId" clId="{F05EB753-F1CF-4C43-9B95-30DBA0B6BFFA}" dt="2020-06-24T05:06:01.361" v="2020" actId="27636"/>
        <pc:sldMkLst>
          <pc:docMk/>
          <pc:sldMk cId="1547705612" sldId="840"/>
        </pc:sldMkLst>
      </pc:sldChg>
      <pc:sldChg chg="modNotes">
        <pc:chgData name="Леонид Попов" userId="cc02b5965c9bae3b" providerId="LiveId" clId="{F05EB753-F1CF-4C43-9B95-30DBA0B6BFFA}" dt="2020-06-22T21:11:37.465" v="26" actId="27636"/>
        <pc:sldMkLst>
          <pc:docMk/>
          <pc:sldMk cId="1828210213" sldId="841"/>
        </pc:sldMkLst>
      </pc:sldChg>
      <pc:sldChg chg="del">
        <pc:chgData name="Леонид Попов" userId="cc02b5965c9bae3b" providerId="LiveId" clId="{F05EB753-F1CF-4C43-9B95-30DBA0B6BFFA}" dt="2020-06-24T05:03:52.834" v="2016" actId="47"/>
        <pc:sldMkLst>
          <pc:docMk/>
          <pc:sldMk cId="4043215301" sldId="842"/>
        </pc:sldMkLst>
      </pc:sldChg>
      <pc:sldChg chg="del">
        <pc:chgData name="Леонид Попов" userId="cc02b5965c9bae3b" providerId="LiveId" clId="{F05EB753-F1CF-4C43-9B95-30DBA0B6BFFA}" dt="2020-06-24T05:03:59.748" v="2017" actId="47"/>
        <pc:sldMkLst>
          <pc:docMk/>
          <pc:sldMk cId="3504194159" sldId="876"/>
        </pc:sldMkLst>
      </pc:sldChg>
      <pc:sldChg chg="modSp mod modNotesTx">
        <pc:chgData name="Леонид Попов" userId="cc02b5965c9bae3b" providerId="LiveId" clId="{F05EB753-F1CF-4C43-9B95-30DBA0B6BFFA}" dt="2020-06-24T04:45:16.193" v="250" actId="6549"/>
        <pc:sldMkLst>
          <pc:docMk/>
          <pc:sldMk cId="3125008210" sldId="877"/>
        </pc:sldMkLst>
        <pc:spChg chg="mod">
          <ac:chgData name="Леонид Попов" userId="cc02b5965c9bae3b" providerId="LiveId" clId="{F05EB753-F1CF-4C43-9B95-30DBA0B6BFFA}" dt="2020-06-24T04:44:02.232" v="105" actId="1035"/>
          <ac:spMkLst>
            <pc:docMk/>
            <pc:sldMk cId="3125008210" sldId="877"/>
            <ac:spMk id="7" creationId="{00000000-0000-0000-0000-000000000000}"/>
          </ac:spMkLst>
        </pc:spChg>
      </pc:sldChg>
      <pc:sldChg chg="modNotesTx">
        <pc:chgData name="Леонид Попов" userId="cc02b5965c9bae3b" providerId="LiveId" clId="{F05EB753-F1CF-4C43-9B95-30DBA0B6BFFA}" dt="2020-06-24T04:48:10.864" v="577" actId="20577"/>
        <pc:sldMkLst>
          <pc:docMk/>
          <pc:sldMk cId="3470436678" sldId="878"/>
        </pc:sldMkLst>
      </pc:sldChg>
      <pc:sldChg chg="modNotesTx">
        <pc:chgData name="Леонид Попов" userId="cc02b5965c9bae3b" providerId="LiveId" clId="{F05EB753-F1CF-4C43-9B95-30DBA0B6BFFA}" dt="2020-06-24T04:56:18.477" v="1082" actId="20577"/>
        <pc:sldMkLst>
          <pc:docMk/>
          <pc:sldMk cId="917563235" sldId="879"/>
        </pc:sldMkLst>
      </pc:sldChg>
      <pc:sldChg chg="modNotesTx">
        <pc:chgData name="Леонид Попов" userId="cc02b5965c9bae3b" providerId="LiveId" clId="{F05EB753-F1CF-4C43-9B95-30DBA0B6BFFA}" dt="2020-06-24T04:57:49.200" v="1210" actId="20577"/>
        <pc:sldMkLst>
          <pc:docMk/>
          <pc:sldMk cId="3692507740" sldId="880"/>
        </pc:sldMkLst>
      </pc:sldChg>
      <pc:sldChg chg="modSp mod modNotesTx">
        <pc:chgData name="Леонид Попов" userId="cc02b5965c9bae3b" providerId="LiveId" clId="{F05EB753-F1CF-4C43-9B95-30DBA0B6BFFA}" dt="2020-06-24T04:58:05.769" v="1212" actId="6549"/>
        <pc:sldMkLst>
          <pc:docMk/>
          <pc:sldMk cId="3150715283" sldId="885"/>
        </pc:sldMkLst>
        <pc:spChg chg="mod">
          <ac:chgData name="Леонид Попов" userId="cc02b5965c9bae3b" providerId="LiveId" clId="{F05EB753-F1CF-4C43-9B95-30DBA0B6BFFA}" dt="2020-06-22T21:10:15.692" v="24" actId="20577"/>
          <ac:spMkLst>
            <pc:docMk/>
            <pc:sldMk cId="3150715283" sldId="885"/>
            <ac:spMk id="14" creationId="{00000000-0000-0000-0000-000000000000}"/>
          </ac:spMkLst>
        </pc:spChg>
        <pc:spChg chg="mod">
          <ac:chgData name="Леонид Попов" userId="cc02b5965c9bae3b" providerId="LiveId" clId="{F05EB753-F1CF-4C43-9B95-30DBA0B6BFFA}" dt="2020-06-22T21:11:47.945" v="50" actId="14100"/>
          <ac:spMkLst>
            <pc:docMk/>
            <pc:sldMk cId="3150715283" sldId="885"/>
            <ac:spMk id="33" creationId="{00000000-0000-0000-0000-000000000000}"/>
          </ac:spMkLst>
        </pc:spChg>
        <pc:cxnChg chg="mod">
          <ac:chgData name="Леонид Попов" userId="cc02b5965c9bae3b" providerId="LiveId" clId="{F05EB753-F1CF-4C43-9B95-30DBA0B6BFFA}" dt="2020-06-22T21:11:47.945" v="50" actId="14100"/>
          <ac:cxnSpMkLst>
            <pc:docMk/>
            <pc:sldMk cId="3150715283" sldId="885"/>
            <ac:cxnSpMk id="69" creationId="{00000000-0000-0000-0000-000000000000}"/>
          </ac:cxnSpMkLst>
        </pc:cxnChg>
      </pc:sldChg>
      <pc:sldChg chg="modNotesTx">
        <pc:chgData name="Леонид Попов" userId="cc02b5965c9bae3b" providerId="LiveId" clId="{F05EB753-F1CF-4C43-9B95-30DBA0B6BFFA}" dt="2020-06-24T04:58:01.777" v="1211" actId="6549"/>
        <pc:sldMkLst>
          <pc:docMk/>
          <pc:sldMk cId="1504687661" sldId="886"/>
        </pc:sldMkLst>
      </pc:sldChg>
      <pc:sldChg chg="modSp mod modNotesTx">
        <pc:chgData name="Леонид Попов" userId="cc02b5965c9bae3b" providerId="LiveId" clId="{F05EB753-F1CF-4C43-9B95-30DBA0B6BFFA}" dt="2020-06-24T05:02:44.124" v="2013" actId="20577"/>
        <pc:sldMkLst>
          <pc:docMk/>
          <pc:sldMk cId="1367824801" sldId="887"/>
        </pc:sldMkLst>
        <pc:spChg chg="mod">
          <ac:chgData name="Леонид Попов" userId="cc02b5965c9bae3b" providerId="LiveId" clId="{F05EB753-F1CF-4C43-9B95-30DBA0B6BFFA}" dt="2020-06-22T21:12:08.844" v="75" actId="20577"/>
          <ac:spMkLst>
            <pc:docMk/>
            <pc:sldMk cId="1367824801" sldId="887"/>
            <ac:spMk id="14" creationId="{00000000-0000-0000-0000-000000000000}"/>
          </ac:spMkLst>
        </pc:spChg>
        <pc:spChg chg="mod">
          <ac:chgData name="Леонид Попов" userId="cc02b5965c9bae3b" providerId="LiveId" clId="{F05EB753-F1CF-4C43-9B95-30DBA0B6BFFA}" dt="2020-06-22T21:12:02.701" v="65" actId="14100"/>
          <ac:spMkLst>
            <pc:docMk/>
            <pc:sldMk cId="1367824801" sldId="887"/>
            <ac:spMk id="33" creationId="{00000000-0000-0000-0000-000000000000}"/>
          </ac:spMkLst>
        </pc:spChg>
        <pc:cxnChg chg="mod">
          <ac:chgData name="Леонид Попов" userId="cc02b5965c9bae3b" providerId="LiveId" clId="{F05EB753-F1CF-4C43-9B95-30DBA0B6BFFA}" dt="2020-06-22T21:12:02.701" v="65" actId="14100"/>
          <ac:cxnSpMkLst>
            <pc:docMk/>
            <pc:sldMk cId="1367824801" sldId="887"/>
            <ac:cxnSpMk id="69" creationId="{00000000-0000-0000-0000-000000000000}"/>
          </ac:cxnSpMkLst>
        </pc:cxnChg>
      </pc:sldChg>
      <pc:sldChg chg="del">
        <pc:chgData name="Леонид Попов" userId="cc02b5965c9bae3b" providerId="LiveId" clId="{F05EB753-F1CF-4C43-9B95-30DBA0B6BFFA}" dt="2020-06-24T05:03:51.353" v="2015" actId="47"/>
        <pc:sldMkLst>
          <pc:docMk/>
          <pc:sldMk cId="2567646488" sldId="888"/>
        </pc:sldMkLst>
      </pc:sldChg>
      <pc:sldChg chg="del">
        <pc:chgData name="Леонид Попов" userId="cc02b5965c9bae3b" providerId="LiveId" clId="{F05EB753-F1CF-4C43-9B95-30DBA0B6BFFA}" dt="2020-06-24T05:03:51.353" v="2015" actId="47"/>
        <pc:sldMkLst>
          <pc:docMk/>
          <pc:sldMk cId="2987598369" sldId="889"/>
        </pc:sldMkLst>
      </pc:sldChg>
      <pc:sldChg chg="modSp mod">
        <pc:chgData name="Леонид Попов" userId="cc02b5965c9bae3b" providerId="LiveId" clId="{F05EB753-F1CF-4C43-9B95-30DBA0B6BFFA}" dt="2020-06-22T21:15:30.228" v="101" actId="20577"/>
        <pc:sldMkLst>
          <pc:docMk/>
          <pc:sldMk cId="3555403359" sldId="890"/>
        </pc:sldMkLst>
        <pc:spChg chg="mod">
          <ac:chgData name="Леонид Попов" userId="cc02b5965c9bae3b" providerId="LiveId" clId="{F05EB753-F1CF-4C43-9B95-30DBA0B6BFFA}" dt="2020-06-22T21:15:30.228" v="101" actId="20577"/>
          <ac:spMkLst>
            <pc:docMk/>
            <pc:sldMk cId="3555403359" sldId="890"/>
            <ac:spMk id="2" creationId="{00000000-0000-0000-0000-000000000000}"/>
          </ac:spMkLst>
        </pc:spChg>
      </pc:sldChg>
      <pc:sldChg chg="del">
        <pc:chgData name="Леонид Попов" userId="cc02b5965c9bae3b" providerId="LiveId" clId="{F05EB753-F1CF-4C43-9B95-30DBA0B6BFFA}" dt="2020-06-24T05:03:17.770" v="2014" actId="47"/>
        <pc:sldMkLst>
          <pc:docMk/>
          <pc:sldMk cId="1521379507" sldId="893"/>
        </pc:sldMkLst>
      </pc:sldChg>
      <pc:sldChg chg="del">
        <pc:chgData name="Леонид Попов" userId="cc02b5965c9bae3b" providerId="LiveId" clId="{F05EB753-F1CF-4C43-9B95-30DBA0B6BFFA}" dt="2020-06-24T05:03:17.770" v="2014" actId="47"/>
        <pc:sldMkLst>
          <pc:docMk/>
          <pc:sldMk cId="1929715942" sldId="894"/>
        </pc:sldMkLst>
      </pc:sldChg>
      <pc:sldChg chg="del">
        <pc:chgData name="Леонид Попов" userId="cc02b5965c9bae3b" providerId="LiveId" clId="{F05EB753-F1CF-4C43-9B95-30DBA0B6BFFA}" dt="2020-06-24T05:03:17.770" v="2014" actId="47"/>
        <pc:sldMkLst>
          <pc:docMk/>
          <pc:sldMk cId="2746731126" sldId="895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9202" cy="51222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861" y="0"/>
            <a:ext cx="3079202" cy="51222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392"/>
            <a:ext cx="3079202" cy="51222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861" y="9722392"/>
            <a:ext cx="3079202" cy="51222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9BD4320-2AD0-45B9-B620-3F64EB5047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7399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9202" cy="51222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861" y="0"/>
            <a:ext cx="3079202" cy="51222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9687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320" y="4862015"/>
            <a:ext cx="5209425" cy="46050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392"/>
            <a:ext cx="3079202" cy="51222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861" y="9722392"/>
            <a:ext cx="3079202" cy="51222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30127064-FC3C-4732-B268-8C7204210A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10076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7867">
              <a:defRPr/>
            </a:pPr>
            <a:fld id="{119A8B59-0EA2-47C3-AD41-1DA7B230D909}" type="slidenum">
              <a:rPr lang="ru-RU" altLang="ru-RU" sz="1300">
                <a:solidFill>
                  <a:prstClr val="black"/>
                </a:solidFill>
                <a:latin typeface="Calibri" panose="020F0502020204030204" pitchFamily="34" charset="0"/>
              </a:rPr>
              <a:pPr defTabSz="947867">
                <a:defRPr/>
              </a:pPr>
              <a:t>1</a:t>
            </a:fld>
            <a:endParaRPr lang="ru-RU" altLang="ru-RU" sz="13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9970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7867">
              <a:defRPr/>
            </a:pPr>
            <a:fld id="{30127064-FC3C-4732-B268-8C7204210A37}" type="slidenum">
              <a:rPr lang="ru-RU" altLang="ru-RU">
                <a:solidFill>
                  <a:srgbClr val="000000"/>
                </a:solidFill>
              </a:rPr>
              <a:pPr defTabSz="947867">
                <a:defRPr/>
              </a:pPr>
              <a:t>10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377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7867">
              <a:defRPr/>
            </a:pPr>
            <a:fld id="{30127064-FC3C-4732-B268-8C7204210A37}" type="slidenum">
              <a:rPr lang="ru-RU" altLang="ru-RU">
                <a:solidFill>
                  <a:srgbClr val="000000"/>
                </a:solidFill>
              </a:rPr>
              <a:pPr defTabSz="947867">
                <a:defRPr/>
              </a:pPr>
              <a:t>11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485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7867">
              <a:defRPr/>
            </a:pPr>
            <a:fld id="{30127064-FC3C-4732-B268-8C7204210A37}" type="slidenum">
              <a:rPr lang="ru-RU" altLang="ru-RU">
                <a:solidFill>
                  <a:srgbClr val="000000"/>
                </a:solidFill>
              </a:rPr>
              <a:pPr defTabSz="947867">
                <a:defRPr/>
              </a:pPr>
              <a:t>12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646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Times New Roman" panose="02020603050405020304" pitchFamily="18" charset="0"/>
            </a:endParaRPr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008000"/>
                </a:solidFill>
                <a:latin typeface="Arial" panose="020B0604020202020204" pitchFamily="34" charset="0"/>
              </a:defRPr>
            </a:lvl1pPr>
            <a:lvl2pPr marL="743110" indent="-285811">
              <a:defRPr sz="1600">
                <a:solidFill>
                  <a:srgbClr val="008000"/>
                </a:solidFill>
                <a:latin typeface="Arial" panose="020B0604020202020204" pitchFamily="34" charset="0"/>
              </a:defRPr>
            </a:lvl2pPr>
            <a:lvl3pPr marL="1143246" indent="-228649">
              <a:defRPr sz="1600">
                <a:solidFill>
                  <a:srgbClr val="008000"/>
                </a:solidFill>
                <a:latin typeface="Arial" panose="020B0604020202020204" pitchFamily="34" charset="0"/>
              </a:defRPr>
            </a:lvl3pPr>
            <a:lvl4pPr marL="1600545" indent="-228649">
              <a:defRPr sz="1600">
                <a:solidFill>
                  <a:srgbClr val="008000"/>
                </a:solidFill>
                <a:latin typeface="Arial" panose="020B0604020202020204" pitchFamily="34" charset="0"/>
              </a:defRPr>
            </a:lvl4pPr>
            <a:lvl5pPr marL="2057843" indent="-228649">
              <a:defRPr sz="1600">
                <a:solidFill>
                  <a:srgbClr val="008000"/>
                </a:solidFill>
                <a:latin typeface="Arial" panose="020B0604020202020204" pitchFamily="34" charset="0"/>
              </a:defRPr>
            </a:lvl5pPr>
            <a:lvl6pPr marL="2515142" indent="-22864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8000"/>
                </a:solidFill>
                <a:latin typeface="Arial" panose="020B0604020202020204" pitchFamily="34" charset="0"/>
              </a:defRPr>
            </a:lvl6pPr>
            <a:lvl7pPr marL="2972440" indent="-22864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8000"/>
                </a:solidFill>
                <a:latin typeface="Arial" panose="020B0604020202020204" pitchFamily="34" charset="0"/>
              </a:defRPr>
            </a:lvl7pPr>
            <a:lvl8pPr marL="3429738" indent="-22864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8000"/>
                </a:solidFill>
                <a:latin typeface="Arial" panose="020B0604020202020204" pitchFamily="34" charset="0"/>
              </a:defRPr>
            </a:lvl8pPr>
            <a:lvl9pPr marL="3887036" indent="-22864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8000"/>
                </a:solidFill>
                <a:latin typeface="Arial" panose="020B0604020202020204" pitchFamily="34" charset="0"/>
              </a:defRPr>
            </a:lvl9pPr>
          </a:lstStyle>
          <a:p>
            <a:pPr defTabSz="947867">
              <a:defRPr/>
            </a:pPr>
            <a:fld id="{10B42B91-4D69-4D02-B6FA-8FBB28E390FB}" type="slidenum">
              <a:rPr lang="ru-RU" altLang="ru-RU" sz="1300">
                <a:solidFill>
                  <a:srgbClr val="000000"/>
                </a:solidFill>
                <a:latin typeface="Calibri" panose="020F0502020204030204" pitchFamily="34" charset="0"/>
              </a:rPr>
              <a:pPr defTabSz="947867">
                <a:defRPr/>
              </a:pPr>
              <a:t>13</a:t>
            </a:fld>
            <a:endParaRPr lang="ru-RU" altLang="ru-RU" sz="13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4441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7867">
              <a:defRPr/>
            </a:pPr>
            <a:fld id="{119A8B59-0EA2-47C3-AD41-1DA7B230D909}" type="slidenum">
              <a:rPr lang="ru-RU" altLang="ru-RU" sz="1300">
                <a:solidFill>
                  <a:prstClr val="black"/>
                </a:solidFill>
                <a:latin typeface="Calibri" panose="020F0502020204030204" pitchFamily="34" charset="0"/>
              </a:rPr>
              <a:pPr defTabSz="947867">
                <a:defRPr/>
              </a:pPr>
              <a:t>14</a:t>
            </a:fld>
            <a:endParaRPr lang="ru-RU" altLang="ru-RU" sz="13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3961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9538" y="485775"/>
            <a:ext cx="3978275" cy="29829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556989" y="3623386"/>
            <a:ext cx="5683886" cy="6050375"/>
          </a:xfrm>
        </p:spPr>
        <p:txBody>
          <a:bodyPr>
            <a:normAutofit fontScale="85000" lnSpcReduction="10000"/>
          </a:bodyPr>
          <a:lstStyle/>
          <a:p>
            <a:endParaRPr lang="ru-RU" sz="15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8B59-0EA2-47C3-AD41-1DA7B230D909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2735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7867">
              <a:defRPr/>
            </a:pPr>
            <a:fld id="{119A8B59-0EA2-47C3-AD41-1DA7B230D909}" type="slidenum">
              <a:rPr lang="ru-RU" altLang="ru-RU" sz="1300">
                <a:solidFill>
                  <a:prstClr val="black"/>
                </a:solidFill>
                <a:latin typeface="Calibri" panose="020F0502020204030204" pitchFamily="34" charset="0"/>
              </a:rPr>
              <a:pPr defTabSz="947867">
                <a:defRPr/>
              </a:pPr>
              <a:t>16</a:t>
            </a:fld>
            <a:endParaRPr lang="ru-RU" altLang="ru-RU" sz="13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6847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7867">
              <a:defRPr/>
            </a:pPr>
            <a:fld id="{119A8B59-0EA2-47C3-AD41-1DA7B230D909}" type="slidenum">
              <a:rPr lang="ru-RU" altLang="ru-RU" sz="1300">
                <a:solidFill>
                  <a:prstClr val="black"/>
                </a:solidFill>
                <a:latin typeface="Calibri" panose="020F0502020204030204" pitchFamily="34" charset="0"/>
              </a:rPr>
              <a:pPr defTabSz="947867">
                <a:defRPr/>
              </a:pPr>
              <a:t>18</a:t>
            </a:fld>
            <a:endParaRPr lang="ru-RU" altLang="ru-RU" sz="13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3757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F8961B-A0AE-47F1-BC1F-4D30B3516956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467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5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8B59-0EA2-47C3-AD41-1DA7B230D909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7360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ru-RU" altLang="ru-RU" sz="1500" dirty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3077" indent="-285799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198" indent="-228639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476" indent="-228639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755" indent="-228639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5035" indent="-2286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2313" indent="-2286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591" indent="-2286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870" indent="-2286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559">
              <a:defRPr/>
            </a:pPr>
            <a:fld id="{FF5F77D6-A887-4F99-8FB1-E111514DC0E3}" type="slidenum">
              <a:rPr lang="ru-RU" altLang="ru-RU">
                <a:solidFill>
                  <a:srgbClr val="000000"/>
                </a:solidFill>
                <a:latin typeface="Times New Roman" pitchFamily="18" charset="0"/>
              </a:rPr>
              <a:pPr defTabSz="914559">
                <a:defRPr/>
              </a:pPr>
              <a:t>3</a:t>
            </a:fld>
            <a:endParaRPr lang="ru-RU" altLang="ru-RU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068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597">
              <a:defRPr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7867">
              <a:defRPr/>
            </a:pPr>
            <a:fld id="{119A8B59-0EA2-47C3-AD41-1DA7B230D909}" type="slidenum">
              <a:rPr lang="ru-RU" altLang="ru-RU" sz="1300">
                <a:solidFill>
                  <a:prstClr val="black"/>
                </a:solidFill>
                <a:latin typeface="Calibri" panose="020F0502020204030204" pitchFamily="34" charset="0"/>
              </a:rPr>
              <a:pPr defTabSz="947867">
                <a:defRPr/>
              </a:pPr>
              <a:t>4</a:t>
            </a:fld>
            <a:endParaRPr lang="ru-RU" altLang="ru-RU" sz="13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08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7867">
              <a:defRPr/>
            </a:pPr>
            <a:fld id="{119A8B59-0EA2-47C3-AD41-1DA7B230D909}" type="slidenum">
              <a:rPr lang="ru-RU" altLang="ru-RU" sz="1300">
                <a:solidFill>
                  <a:prstClr val="black"/>
                </a:solidFill>
                <a:latin typeface="Calibri" panose="020F0502020204030204" pitchFamily="34" charset="0"/>
              </a:rPr>
              <a:pPr defTabSz="947867">
                <a:defRPr/>
              </a:pPr>
              <a:t>5</a:t>
            </a:fld>
            <a:endParaRPr lang="ru-RU" altLang="ru-RU" sz="13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299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7867">
              <a:defRPr/>
            </a:pPr>
            <a:fld id="{30127064-FC3C-4732-B268-8C7204210A37}" type="slidenum">
              <a:rPr lang="ru-RU" altLang="ru-RU">
                <a:solidFill>
                  <a:srgbClr val="000000"/>
                </a:solidFill>
              </a:rPr>
              <a:pPr defTabSz="947867">
                <a:defRPr/>
              </a:pPr>
              <a:t>6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657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7867">
              <a:defRPr/>
            </a:pPr>
            <a:fld id="{30127064-FC3C-4732-B268-8C7204210A37}" type="slidenum">
              <a:rPr lang="ru-RU" altLang="ru-RU">
                <a:solidFill>
                  <a:srgbClr val="000000"/>
                </a:solidFill>
              </a:rPr>
              <a:pPr defTabSz="947867">
                <a:defRPr/>
              </a:pPr>
              <a:t>7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138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7867">
              <a:defRPr/>
            </a:pPr>
            <a:fld id="{30127064-FC3C-4732-B268-8C7204210A37}" type="slidenum">
              <a:rPr lang="ru-RU" altLang="ru-RU">
                <a:solidFill>
                  <a:srgbClr val="000000"/>
                </a:solidFill>
              </a:rPr>
              <a:pPr defTabSz="947867">
                <a:defRPr/>
              </a:pPr>
              <a:t>8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676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7867">
              <a:defRPr/>
            </a:pPr>
            <a:fld id="{30127064-FC3C-4732-B268-8C7204210A37}" type="slidenum">
              <a:rPr lang="ru-RU" altLang="ru-RU">
                <a:solidFill>
                  <a:srgbClr val="000000"/>
                </a:solidFill>
              </a:rPr>
              <a:pPr defTabSz="947867">
                <a:defRPr/>
              </a:pPr>
              <a:t>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719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 userDrawn="1"/>
        </p:nvSpPr>
        <p:spPr bwMode="auto">
          <a:xfrm>
            <a:off x="1747838" y="184150"/>
            <a:ext cx="7237412" cy="8001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>
                <a:solidFill>
                  <a:srgbClr val="333333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1600">
                <a:solidFill>
                  <a:srgbClr val="333333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200">
                <a:solidFill>
                  <a:srgbClr val="333333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9pPr>
          </a:lstStyle>
          <a:p>
            <a:pPr algn="ctr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2800" b="1">
                <a:solidFill>
                  <a:schemeClr val="tx2"/>
                </a:solidFill>
                <a:cs typeface="+mn-cs"/>
              </a:rPr>
              <a:t>Бизнес-форум 1С:</a:t>
            </a:r>
            <a:r>
              <a:rPr lang="en-US" altLang="ru-RU" sz="2800" b="1">
                <a:solidFill>
                  <a:schemeClr val="tx2"/>
                </a:solidFill>
                <a:cs typeface="+mn-cs"/>
              </a:rPr>
              <a:t>ERP</a:t>
            </a:r>
            <a:r>
              <a:rPr lang="ru-RU" altLang="ru-RU" sz="2800" b="1">
                <a:solidFill>
                  <a:schemeClr val="tx2"/>
                </a:solidFill>
                <a:cs typeface="+mn-cs"/>
              </a:rPr>
              <a:t>  </a:t>
            </a:r>
            <a:endParaRPr lang="en-US" altLang="ru-RU" sz="2800" b="1">
              <a:solidFill>
                <a:schemeClr val="tx2"/>
              </a:solidFill>
              <a:cs typeface="+mn-cs"/>
            </a:endParaRP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800">
                <a:solidFill>
                  <a:schemeClr val="tx2"/>
                </a:solidFill>
                <a:cs typeface="+mn-cs"/>
              </a:rPr>
              <a:t>2</a:t>
            </a:r>
            <a:r>
              <a:rPr lang="en-US" altLang="ru-RU" sz="1800">
                <a:solidFill>
                  <a:schemeClr val="tx2"/>
                </a:solidFill>
                <a:cs typeface="+mn-cs"/>
              </a:rPr>
              <a:t>3</a:t>
            </a:r>
            <a:r>
              <a:rPr lang="ru-RU" altLang="ru-RU" sz="1800">
                <a:solidFill>
                  <a:schemeClr val="tx2"/>
                </a:solidFill>
                <a:cs typeface="+mn-cs"/>
              </a:rPr>
              <a:t> октября 2015 года</a:t>
            </a:r>
          </a:p>
        </p:txBody>
      </p:sp>
    </p:spTree>
    <p:extLst>
      <p:ext uri="{BB962C8B-B14F-4D97-AF65-F5344CB8AC3E}">
        <p14:creationId xmlns:p14="http://schemas.microsoft.com/office/powerpoint/2010/main" val="2569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B3F7F-B0F3-423B-B75E-2BE76F510B2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2983506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4025" y="-26988"/>
            <a:ext cx="2232025" cy="655161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7950" y="-26988"/>
            <a:ext cx="6543675" cy="655161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5B091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7A0D62-CA41-442A-A225-0FD0526A0BD5}" type="slidenum">
              <a:rPr kumimoji="0" lang="ru-RU" altLang="ru-RU" sz="1000" b="1" i="0" u="none" strike="noStrike" kern="1200" cap="none" spc="0" normalizeH="0" baseline="0" noProof="0">
                <a:ln>
                  <a:noFill/>
                </a:ln>
                <a:solidFill>
                  <a:srgbClr val="D2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1" i="0" u="none" strike="noStrike" kern="1200" cap="none" spc="0" normalizeH="0" baseline="0" noProof="0">
              <a:ln>
                <a:noFill/>
              </a:ln>
              <a:solidFill>
                <a:srgbClr val="D2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04098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0" y="-26988"/>
            <a:ext cx="4824413" cy="10810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0" y="1268413"/>
            <a:ext cx="4387850" cy="5256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387850" cy="2551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71925"/>
            <a:ext cx="4387850" cy="2552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5B091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Наименование слайда</a:t>
            </a:r>
          </a:p>
        </p:txBody>
      </p:sp>
      <p:sp>
        <p:nvSpPr>
          <p:cNvPr id="7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A6D25B-3812-4B67-AB6A-B05726CA6919}" type="slidenum">
              <a:rPr kumimoji="0" lang="ru-RU" altLang="ru-RU" sz="1000" b="1" i="0" u="none" strike="noStrike" kern="1200" cap="none" spc="0" normalizeH="0" baseline="0" noProof="0">
                <a:ln>
                  <a:noFill/>
                </a:ln>
                <a:solidFill>
                  <a:srgbClr val="D2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1" i="0" u="none" strike="noStrike" kern="1200" cap="none" spc="0" normalizeH="0" baseline="0" noProof="0">
              <a:ln>
                <a:noFill/>
              </a:ln>
              <a:solidFill>
                <a:srgbClr val="D2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70090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619250" y="-26988"/>
            <a:ext cx="4824413" cy="10810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950" y="1268413"/>
            <a:ext cx="4387850" cy="2551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387850" cy="2551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107950" y="3971925"/>
            <a:ext cx="4387850" cy="2552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71925"/>
            <a:ext cx="4387850" cy="2552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5B091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BF1373-6CAB-4669-9E15-E415C2415C59}" type="slidenum">
              <a:rPr kumimoji="0" lang="ru-RU" altLang="ru-RU" sz="1000" b="1" i="0" u="none" strike="noStrike" kern="1200" cap="none" spc="0" normalizeH="0" baseline="0" noProof="0">
                <a:ln>
                  <a:noFill/>
                </a:ln>
                <a:solidFill>
                  <a:srgbClr val="D2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1" i="0" u="none" strike="noStrike" kern="1200" cap="none" spc="0" normalizeH="0" baseline="0" noProof="0">
              <a:ln>
                <a:noFill/>
              </a:ln>
              <a:solidFill>
                <a:srgbClr val="D2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69366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>
            <a:spLocks noChangeArrowheads="1"/>
          </p:cNvSpPr>
          <p:nvPr userDrawn="1"/>
        </p:nvSpPr>
        <p:spPr bwMode="auto">
          <a:xfrm>
            <a:off x="-23813" y="6524625"/>
            <a:ext cx="3082926" cy="3984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5F0000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1С: Управление холдингом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7938" y="314325"/>
            <a:ext cx="5003800" cy="3143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00150"/>
            <a:ext cx="4171950" cy="4992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9150" y="1200150"/>
            <a:ext cx="4171950" cy="2419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9150" y="3771900"/>
            <a:ext cx="4171950" cy="2420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47A1EF-FEC8-402B-B178-69002BA4A642}" type="slidenum">
              <a:rPr kumimoji="0" lang="ru-RU" altLang="ru-RU" sz="1000" b="1" i="0" u="none" strike="noStrike" kern="1200" cap="none" spc="0" normalizeH="0" baseline="0" noProof="0">
                <a:ln>
                  <a:noFill/>
                </a:ln>
                <a:solidFill>
                  <a:srgbClr val="D2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1" i="0" u="none" strike="noStrike" kern="1200" cap="none" spc="0" normalizeH="0" baseline="0" noProof="0">
              <a:ln>
                <a:noFill/>
              </a:ln>
              <a:solidFill>
                <a:srgbClr val="D2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61812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 rot="5400000">
            <a:off x="2857103" y="-2857103"/>
            <a:ext cx="3429794" cy="9144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2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9633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207"/>
            <a:ext cx="7886700" cy="43519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3916705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347"/>
            <a:ext cx="7886700" cy="2853664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987"/>
            <a:ext cx="7886700" cy="14998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018" indent="0">
              <a:buNone/>
              <a:defRPr sz="2000"/>
            </a:lvl2pPr>
            <a:lvl3pPr marL="914034" indent="0">
              <a:buNone/>
              <a:defRPr sz="1800"/>
            </a:lvl3pPr>
            <a:lvl4pPr marL="1371052" indent="0">
              <a:buNone/>
              <a:defRPr sz="1600"/>
            </a:lvl4pPr>
            <a:lvl5pPr marL="1828068" indent="0">
              <a:buNone/>
              <a:defRPr sz="1600"/>
            </a:lvl5pPr>
            <a:lvl6pPr marL="2285086" indent="0">
              <a:buNone/>
              <a:defRPr sz="1600"/>
            </a:lvl6pPr>
            <a:lvl7pPr marL="2742102" indent="0">
              <a:buNone/>
              <a:defRPr sz="1600"/>
            </a:lvl7pPr>
            <a:lvl8pPr marL="3199120" indent="0">
              <a:buNone/>
              <a:defRPr sz="1600"/>
            </a:lvl8pPr>
            <a:lvl9pPr marL="3656137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6437026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207"/>
            <a:ext cx="3867150" cy="43519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207"/>
            <a:ext cx="3867150" cy="43519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1748398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041"/>
            <a:ext cx="7886700" cy="132525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47" y="1680778"/>
            <a:ext cx="3868737" cy="823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18" indent="0">
              <a:buNone/>
              <a:defRPr sz="2000" b="1"/>
            </a:lvl2pPr>
            <a:lvl3pPr marL="914034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6" indent="0">
              <a:buNone/>
              <a:defRPr sz="1600" b="1"/>
            </a:lvl6pPr>
            <a:lvl7pPr marL="2742102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47" y="2504495"/>
            <a:ext cx="3868737" cy="36853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0778"/>
            <a:ext cx="3887788" cy="823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18" indent="0">
              <a:buNone/>
              <a:defRPr sz="2000" b="1"/>
            </a:lvl2pPr>
            <a:lvl3pPr marL="914034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6" indent="0">
              <a:buNone/>
              <a:defRPr sz="1600" b="1"/>
            </a:lvl6pPr>
            <a:lvl7pPr marL="2742102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4495"/>
            <a:ext cx="3887788" cy="36853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7449506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57486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4025" y="-26988"/>
            <a:ext cx="2232025" cy="655161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7950" y="-26988"/>
            <a:ext cx="6543675" cy="655161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B5773-146F-4A57-BA9F-239D93C7BC5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1793815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714852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47" y="457094"/>
            <a:ext cx="2949575" cy="1599830"/>
          </a:xfrm>
        </p:spPr>
        <p:txBody>
          <a:bodyPr anchor="b"/>
          <a:lstStyle>
            <a:lvl1pPr>
              <a:defRPr sz="3198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197"/>
            <a:ext cx="4629150" cy="4874084"/>
          </a:xfrm>
          <a:prstGeom prst="rect">
            <a:avLst/>
          </a:prstGeom>
        </p:spPr>
        <p:txBody>
          <a:bodyPr/>
          <a:lstStyle>
            <a:lvl1pPr>
              <a:defRPr sz="3198"/>
            </a:lvl1pPr>
            <a:lvl2pPr>
              <a:defRPr sz="2798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47" y="2056924"/>
            <a:ext cx="2949575" cy="38122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018" indent="0">
              <a:buNone/>
              <a:defRPr sz="1400"/>
            </a:lvl2pPr>
            <a:lvl3pPr marL="914034" indent="0">
              <a:buNone/>
              <a:defRPr sz="1200"/>
            </a:lvl3pPr>
            <a:lvl4pPr marL="1371052" indent="0">
              <a:buNone/>
              <a:defRPr sz="1000"/>
            </a:lvl4pPr>
            <a:lvl5pPr marL="1828068" indent="0">
              <a:buNone/>
              <a:defRPr sz="1000"/>
            </a:lvl5pPr>
            <a:lvl6pPr marL="2285086" indent="0">
              <a:buNone/>
              <a:defRPr sz="1000"/>
            </a:lvl6pPr>
            <a:lvl7pPr marL="2742102" indent="0">
              <a:buNone/>
              <a:defRPr sz="1000"/>
            </a:lvl7pPr>
            <a:lvl8pPr marL="3199120" indent="0">
              <a:buNone/>
              <a:defRPr sz="1000"/>
            </a:lvl8pPr>
            <a:lvl9pPr marL="365613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2596539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47" y="457094"/>
            <a:ext cx="2949575" cy="1599830"/>
          </a:xfrm>
        </p:spPr>
        <p:txBody>
          <a:bodyPr anchor="b"/>
          <a:lstStyle>
            <a:lvl1pPr>
              <a:defRPr sz="3198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197"/>
            <a:ext cx="4629150" cy="48740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98"/>
            </a:lvl1pPr>
            <a:lvl2pPr marL="457018" indent="0">
              <a:buNone/>
              <a:defRPr sz="2798"/>
            </a:lvl2pPr>
            <a:lvl3pPr marL="914034" indent="0">
              <a:buNone/>
              <a:defRPr sz="2400"/>
            </a:lvl3pPr>
            <a:lvl4pPr marL="1371052" indent="0">
              <a:buNone/>
              <a:defRPr sz="2000"/>
            </a:lvl4pPr>
            <a:lvl5pPr marL="1828068" indent="0">
              <a:buNone/>
              <a:defRPr sz="2000"/>
            </a:lvl5pPr>
            <a:lvl6pPr marL="2285086" indent="0">
              <a:buNone/>
              <a:defRPr sz="2000"/>
            </a:lvl6pPr>
            <a:lvl7pPr marL="2742102" indent="0">
              <a:buNone/>
              <a:defRPr sz="2000"/>
            </a:lvl7pPr>
            <a:lvl8pPr marL="3199120" indent="0">
              <a:buNone/>
              <a:defRPr sz="2000"/>
            </a:lvl8pPr>
            <a:lvl9pPr marL="3656137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47" y="2056924"/>
            <a:ext cx="2949575" cy="38122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018" indent="0">
              <a:buNone/>
              <a:defRPr sz="1400"/>
            </a:lvl2pPr>
            <a:lvl3pPr marL="914034" indent="0">
              <a:buNone/>
              <a:defRPr sz="1200"/>
            </a:lvl3pPr>
            <a:lvl4pPr marL="1371052" indent="0">
              <a:buNone/>
              <a:defRPr sz="1000"/>
            </a:lvl4pPr>
            <a:lvl5pPr marL="1828068" indent="0">
              <a:buNone/>
              <a:defRPr sz="1000"/>
            </a:lvl5pPr>
            <a:lvl6pPr marL="2285086" indent="0">
              <a:buNone/>
              <a:defRPr sz="1000"/>
            </a:lvl6pPr>
            <a:lvl7pPr marL="2742102" indent="0">
              <a:buNone/>
              <a:defRPr sz="1000"/>
            </a:lvl7pPr>
            <a:lvl8pPr marL="3199120" indent="0">
              <a:buNone/>
              <a:defRPr sz="1000"/>
            </a:lvl8pPr>
            <a:lvl9pPr marL="365613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9863466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825207"/>
            <a:ext cx="7886700" cy="43519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7031332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0"/>
            <a:ext cx="1971675" cy="617712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9" y="0"/>
            <a:ext cx="5762625" cy="61771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55342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0" y="-26988"/>
            <a:ext cx="4824413" cy="10810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0" y="1268413"/>
            <a:ext cx="4387850" cy="5256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387850" cy="2551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71925"/>
            <a:ext cx="4387850" cy="2552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7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21FD1-4F28-413C-813F-76B856FB5AA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07384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619250" y="-26988"/>
            <a:ext cx="4824413" cy="10810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950" y="1268413"/>
            <a:ext cx="4387850" cy="2551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387850" cy="2551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107950" y="3971925"/>
            <a:ext cx="4387850" cy="2552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71925"/>
            <a:ext cx="4387850" cy="2552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C666E-3387-4BC2-BC78-EFC236E6FCC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57457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>
            <a:spLocks noChangeArrowheads="1"/>
          </p:cNvSpPr>
          <p:nvPr userDrawn="1"/>
        </p:nvSpPr>
        <p:spPr bwMode="auto">
          <a:xfrm>
            <a:off x="-23813" y="6524625"/>
            <a:ext cx="3082926" cy="3984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800">
                <a:cs typeface="+mn-cs"/>
              </a:rPr>
              <a:t>1С: Управление холдингом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7938" y="314325"/>
            <a:ext cx="5003800" cy="3143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00150"/>
            <a:ext cx="4171950" cy="4992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9150" y="1200150"/>
            <a:ext cx="4171950" cy="2419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9150" y="3771900"/>
            <a:ext cx="4171950" cy="2420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3E248-F9D9-4643-AED8-978A19A77A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9339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 userDrawn="1"/>
        </p:nvSpPr>
        <p:spPr bwMode="auto">
          <a:xfrm>
            <a:off x="1023938" y="331788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5000"/>
              </a:lnSpc>
              <a:defRPr/>
            </a:pPr>
            <a:r>
              <a:rPr lang="ru-RU" altLang="ru-RU" sz="1900" b="1">
                <a:solidFill>
                  <a:srgbClr val="FFFFFF"/>
                </a:solidFill>
              </a:rPr>
              <a:t>1С:УПРАВЛЕНИЕ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ru-RU" altLang="ru-RU" sz="1900" b="1">
                <a:solidFill>
                  <a:srgbClr val="FFFFFF"/>
                </a:solidFill>
              </a:rPr>
              <a:t>ХОЛДИНГОМ 8</a:t>
            </a:r>
          </a:p>
        </p:txBody>
      </p:sp>
      <p:pic>
        <p:nvPicPr>
          <p:cNvPr id="3" name="Picture 16" descr="Layer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239713"/>
            <a:ext cx="9715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4541905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00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100" cy="5256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BD99AB3-EDD5-4312-8043-42B7AA43414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34448882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0CF0705-369D-4DB3-B76A-A114B32909B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28312118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0" y="12684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2C568EB-59EC-4DCF-A69C-540F0ADB486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41458058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3C5B483-9098-457D-A2FE-DD5F5D03B14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4321561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00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100" cy="5256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0FEF0-BDA5-4A63-9DDD-CFE1E93D005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182102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4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C823A48-22F3-460C-9663-5F311D69637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0572328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3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3E05AF0-4CC0-46DE-BF50-90B5F54DE50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42263255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73CEFC2-B4CB-4F0E-AB0A-3FE89914B43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82699380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261BCAC-5312-4D4E-9AEA-5756312972E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62811039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A3595FC-63D1-4D51-B0A1-B89565D6BA2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71912683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4025" y="-26988"/>
            <a:ext cx="2232025" cy="655161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7950" y="-26988"/>
            <a:ext cx="6543675" cy="655161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876396D-6B09-43A3-A99A-4469F55BB2A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24867371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0" y="-26988"/>
            <a:ext cx="4824413" cy="10810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0" y="1268413"/>
            <a:ext cx="4387850" cy="5256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387850" cy="2551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71925"/>
            <a:ext cx="4387850" cy="2552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7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70D37C3-0FA6-44AE-85CC-67056153FFF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5057239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619250" y="-26988"/>
            <a:ext cx="4824413" cy="10810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950" y="1268413"/>
            <a:ext cx="4387850" cy="2551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387850" cy="2551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107950" y="3971925"/>
            <a:ext cx="4387850" cy="2552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71925"/>
            <a:ext cx="4387850" cy="2552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5839619-F96F-4401-A39B-AAE4586C7A2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65583691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>
            <a:spLocks noChangeArrowheads="1"/>
          </p:cNvSpPr>
          <p:nvPr userDrawn="1"/>
        </p:nvSpPr>
        <p:spPr bwMode="auto">
          <a:xfrm>
            <a:off x="-23813" y="6524625"/>
            <a:ext cx="3082926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ru-RU" altLang="ru-RU" sz="1800">
                <a:solidFill>
                  <a:srgbClr val="5F0000"/>
                </a:solidFill>
              </a:rPr>
              <a:t>1С: Управление холдингом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7938" y="314325"/>
            <a:ext cx="5003800" cy="3143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00150"/>
            <a:ext cx="4171950" cy="4992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9150" y="1200150"/>
            <a:ext cx="4171950" cy="2419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9150" y="3771900"/>
            <a:ext cx="4171950" cy="2420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947ADC3-CB92-4621-9C5D-5C2D3E9DDB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423757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 userDrawn="1"/>
        </p:nvSpPr>
        <p:spPr bwMode="auto">
          <a:xfrm>
            <a:off x="1747838" y="184150"/>
            <a:ext cx="7237412" cy="8001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>
                <a:solidFill>
                  <a:srgbClr val="333333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1600">
                <a:solidFill>
                  <a:srgbClr val="333333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200">
                <a:solidFill>
                  <a:srgbClr val="333333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9pPr>
          </a:lstStyle>
          <a:p>
            <a:pPr algn="ctr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2800" b="1">
                <a:solidFill>
                  <a:srgbClr val="CC3300"/>
                </a:solidFill>
                <a:cs typeface="Arial" panose="020B0604020202020204" pitchFamily="34" charset="0"/>
              </a:rPr>
              <a:t>Бизнес-форум 1С:</a:t>
            </a:r>
            <a:r>
              <a:rPr lang="en-US" altLang="ru-RU" sz="2800" b="1">
                <a:solidFill>
                  <a:srgbClr val="CC3300"/>
                </a:solidFill>
                <a:cs typeface="Arial" panose="020B0604020202020204" pitchFamily="34" charset="0"/>
              </a:rPr>
              <a:t>ERP</a:t>
            </a:r>
            <a:r>
              <a:rPr lang="ru-RU" altLang="ru-RU" sz="2800" b="1">
                <a:solidFill>
                  <a:srgbClr val="CC3300"/>
                </a:solidFill>
                <a:cs typeface="Arial" panose="020B0604020202020204" pitchFamily="34" charset="0"/>
              </a:rPr>
              <a:t>  </a:t>
            </a:r>
            <a:endParaRPr lang="en-US" altLang="ru-RU" sz="2800" b="1">
              <a:solidFill>
                <a:srgbClr val="CC3300"/>
              </a:solidFill>
              <a:cs typeface="Arial" panose="020B0604020202020204" pitchFamily="34" charset="0"/>
            </a:endParaRP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800">
                <a:solidFill>
                  <a:srgbClr val="CC3300"/>
                </a:solidFill>
                <a:cs typeface="Arial" panose="020B0604020202020204" pitchFamily="34" charset="0"/>
              </a:rPr>
              <a:t>2</a:t>
            </a:r>
            <a:r>
              <a:rPr lang="en-US" altLang="ru-RU" sz="1800">
                <a:solidFill>
                  <a:srgbClr val="CC3300"/>
                </a:solidFill>
                <a:cs typeface="Arial" panose="020B0604020202020204" pitchFamily="34" charset="0"/>
              </a:rPr>
              <a:t>3</a:t>
            </a:r>
            <a:r>
              <a:rPr lang="ru-RU" altLang="ru-RU" sz="1800">
                <a:solidFill>
                  <a:srgbClr val="CC3300"/>
                </a:solidFill>
                <a:cs typeface="Arial" panose="020B0604020202020204" pitchFamily="34" charset="0"/>
              </a:rPr>
              <a:t> октября 2015 года</a:t>
            </a:r>
          </a:p>
        </p:txBody>
      </p:sp>
    </p:spTree>
    <p:extLst>
      <p:ext uri="{BB962C8B-B14F-4D97-AF65-F5344CB8AC3E}">
        <p14:creationId xmlns:p14="http://schemas.microsoft.com/office/powerpoint/2010/main" val="3748963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6DA11-1500-4B28-A269-C9F977FD566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60599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00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100" cy="5256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F703A-1635-4F82-BA9D-634CE3BB42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36232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35FD6-26BD-4CCB-A000-94E88AD427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70280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0" y="12684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58B82-39F9-44A5-BF19-5DA5FB4D15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85901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1FBE3-FF1B-4906-BD28-7084B47F35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57583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4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3D66D-C3FB-48F1-8826-374EDF124A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40301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3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25479-F2B3-4B5F-BE12-BB4AD9457D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13982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9DFB9-B00C-424C-B95F-E7A6D6B4AA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01016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D4358-469F-41D6-9B8C-87C63A02B5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07111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0C715-48C8-4567-A74A-08B20484D5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15835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4025" y="-26988"/>
            <a:ext cx="2232025" cy="655161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7950" y="-26988"/>
            <a:ext cx="6543675" cy="655161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A0D62-CA41-442A-A225-0FD0526A0B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4523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0" y="12684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44407-DFE9-4D22-9FE0-D237B317D8B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977617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0" y="-26988"/>
            <a:ext cx="4824413" cy="10810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0" y="1268413"/>
            <a:ext cx="4387850" cy="5256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387850" cy="2551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71925"/>
            <a:ext cx="4387850" cy="2552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7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6D25B-3812-4B67-AB6A-B05726CA69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60562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619250" y="-26988"/>
            <a:ext cx="4824413" cy="10810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950" y="1268413"/>
            <a:ext cx="4387850" cy="2551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387850" cy="2551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107950" y="3971925"/>
            <a:ext cx="4387850" cy="2552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71925"/>
            <a:ext cx="4387850" cy="2552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F1373-6CAB-4669-9E15-E415C2415C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95947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>
            <a:spLocks noChangeArrowheads="1"/>
          </p:cNvSpPr>
          <p:nvPr userDrawn="1"/>
        </p:nvSpPr>
        <p:spPr bwMode="auto">
          <a:xfrm>
            <a:off x="-23813" y="6524625"/>
            <a:ext cx="3082926" cy="3984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800">
                <a:solidFill>
                  <a:srgbClr val="5F0000"/>
                </a:solidFill>
                <a:cs typeface="Arial" panose="020B0604020202020204" pitchFamily="34" charset="0"/>
              </a:rPr>
              <a:t>1С: Управление холдингом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7938" y="314325"/>
            <a:ext cx="5003800" cy="3143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00150"/>
            <a:ext cx="4171950" cy="4992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9150" y="1200150"/>
            <a:ext cx="4171950" cy="2419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9150" y="3771900"/>
            <a:ext cx="4171950" cy="2420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7A1EF-FEC8-402B-B178-69002BA4A6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09689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 rot="5400000">
            <a:off x="2857103" y="-2857103"/>
            <a:ext cx="3429794" cy="9144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ru-RU" altLang="ru-RU" sz="180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33317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206"/>
            <a:ext cx="7886700" cy="43519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776622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346"/>
            <a:ext cx="7886700" cy="2853664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987"/>
            <a:ext cx="7886700" cy="14998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109" indent="0">
              <a:buNone/>
              <a:defRPr sz="2000"/>
            </a:lvl2pPr>
            <a:lvl3pPr marL="914217" indent="0">
              <a:buNone/>
              <a:defRPr sz="1800"/>
            </a:lvl3pPr>
            <a:lvl4pPr marL="1371326" indent="0">
              <a:buNone/>
              <a:defRPr sz="1600"/>
            </a:lvl4pPr>
            <a:lvl5pPr marL="1828434" indent="0">
              <a:buNone/>
              <a:defRPr sz="1600"/>
            </a:lvl5pPr>
            <a:lvl6pPr marL="2285543" indent="0">
              <a:buNone/>
              <a:defRPr sz="1600"/>
            </a:lvl6pPr>
            <a:lvl7pPr marL="2742651" indent="0">
              <a:buNone/>
              <a:defRPr sz="1600"/>
            </a:lvl7pPr>
            <a:lvl8pPr marL="3199760" indent="0">
              <a:buNone/>
              <a:defRPr sz="1600"/>
            </a:lvl8pPr>
            <a:lvl9pPr marL="3656868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318645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206"/>
            <a:ext cx="3867150" cy="43519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206"/>
            <a:ext cx="3867150" cy="43519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777502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041"/>
            <a:ext cx="7886700" cy="132525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45" y="1680777"/>
            <a:ext cx="3868737" cy="823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45" y="2504495"/>
            <a:ext cx="3868737" cy="36853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0777"/>
            <a:ext cx="3887788" cy="823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4495"/>
            <a:ext cx="3887788" cy="36853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993678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1935103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7932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F8FAF-0623-4181-8B62-272059A6C71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73531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45" y="457094"/>
            <a:ext cx="2949575" cy="159983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197"/>
            <a:ext cx="4629150" cy="4874084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45" y="2056924"/>
            <a:ext cx="2949575" cy="38122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470934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45" y="457094"/>
            <a:ext cx="2949575" cy="159983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197"/>
            <a:ext cx="4629150" cy="48740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45" y="2056924"/>
            <a:ext cx="2949575" cy="38122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722338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825206"/>
            <a:ext cx="7886700" cy="43519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456955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0"/>
            <a:ext cx="1971675" cy="617712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7" y="0"/>
            <a:ext cx="5762625" cy="61771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372093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 rot="5400000">
            <a:off x="2857103" y="-2857103"/>
            <a:ext cx="3429794" cy="9144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2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0810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206"/>
            <a:ext cx="7886700" cy="43519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325077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346"/>
            <a:ext cx="7886700" cy="2853664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987"/>
            <a:ext cx="7886700" cy="14998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109" indent="0">
              <a:buNone/>
              <a:defRPr sz="2000"/>
            </a:lvl2pPr>
            <a:lvl3pPr marL="914217" indent="0">
              <a:buNone/>
              <a:defRPr sz="1800"/>
            </a:lvl3pPr>
            <a:lvl4pPr marL="1371326" indent="0">
              <a:buNone/>
              <a:defRPr sz="1600"/>
            </a:lvl4pPr>
            <a:lvl5pPr marL="1828434" indent="0">
              <a:buNone/>
              <a:defRPr sz="1600"/>
            </a:lvl5pPr>
            <a:lvl6pPr marL="2285543" indent="0">
              <a:buNone/>
              <a:defRPr sz="1600"/>
            </a:lvl6pPr>
            <a:lvl7pPr marL="2742651" indent="0">
              <a:buNone/>
              <a:defRPr sz="1600"/>
            </a:lvl7pPr>
            <a:lvl8pPr marL="3199760" indent="0">
              <a:buNone/>
              <a:defRPr sz="1600"/>
            </a:lvl8pPr>
            <a:lvl9pPr marL="3656868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729454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206"/>
            <a:ext cx="3867150" cy="43519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206"/>
            <a:ext cx="3867150" cy="43519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265471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041"/>
            <a:ext cx="7886700" cy="132525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45" y="1680777"/>
            <a:ext cx="3868737" cy="823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45" y="2504495"/>
            <a:ext cx="3868737" cy="36853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0777"/>
            <a:ext cx="3887788" cy="823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4495"/>
            <a:ext cx="3887788" cy="36853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394323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50361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4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FA78A-4EB5-48C8-BC63-6143650D88E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024763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42260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45" y="457094"/>
            <a:ext cx="2949575" cy="159983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197"/>
            <a:ext cx="4629150" cy="4874084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45" y="2056924"/>
            <a:ext cx="2949575" cy="38122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080390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45" y="457094"/>
            <a:ext cx="2949575" cy="159983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197"/>
            <a:ext cx="4629150" cy="48740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45" y="2056924"/>
            <a:ext cx="2949575" cy="38122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514323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825206"/>
            <a:ext cx="7886700" cy="43519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537915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0"/>
            <a:ext cx="1971675" cy="617712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7" y="0"/>
            <a:ext cx="5762625" cy="61771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396794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 userDrawn="1"/>
        </p:nvSpPr>
        <p:spPr bwMode="auto">
          <a:xfrm>
            <a:off x="1747838" y="184151"/>
            <a:ext cx="7237412" cy="8001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>
                <a:solidFill>
                  <a:srgbClr val="333333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1600">
                <a:solidFill>
                  <a:srgbClr val="333333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200">
                <a:solidFill>
                  <a:srgbClr val="333333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9pPr>
          </a:lstStyle>
          <a:p>
            <a:pPr marL="0" marR="0" lvl="0" indent="0" algn="ctr" defTabSz="91421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799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Бизнес-форум 1С:</a:t>
            </a:r>
            <a:r>
              <a:rPr kumimoji="0" lang="en-US" altLang="ru-RU" sz="2799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ERP</a:t>
            </a:r>
            <a:r>
              <a:rPr kumimoji="0" lang="ru-RU" altLang="ru-RU" sz="2799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  </a:t>
            </a:r>
            <a:endParaRPr kumimoji="0" lang="en-US" altLang="ru-RU" sz="2799" b="1" i="0" u="none" strike="noStrike" kern="1200" cap="none" spc="0" normalizeH="0" baseline="0" noProof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21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 октября 2015 года</a:t>
            </a:r>
          </a:p>
        </p:txBody>
      </p:sp>
    </p:spTree>
    <p:extLst>
      <p:ext uri="{BB962C8B-B14F-4D97-AF65-F5344CB8AC3E}">
        <p14:creationId xmlns:p14="http://schemas.microsoft.com/office/powerpoint/2010/main" val="34442380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00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9"/>
            <a:ext cx="8928100" cy="5256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217"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217">
              <a:defRPr/>
            </a:pPr>
            <a:fld id="{DAAF703A-1635-4F82-BA9D-634CE3BB423B}" type="slidenum">
              <a:rPr lang="ru-RU" altLang="ru-RU" smtClean="0"/>
              <a:pPr defTabSz="914217"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89957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9" indent="0">
              <a:buNone/>
              <a:defRPr sz="1800"/>
            </a:lvl2pPr>
            <a:lvl3pPr marL="914217" indent="0">
              <a:buNone/>
              <a:defRPr sz="1600"/>
            </a:lvl3pPr>
            <a:lvl4pPr marL="1371326" indent="0">
              <a:buNone/>
              <a:defRPr sz="1400"/>
            </a:lvl4pPr>
            <a:lvl5pPr marL="1828434" indent="0">
              <a:buNone/>
              <a:defRPr sz="1400"/>
            </a:lvl5pPr>
            <a:lvl6pPr marL="2285543" indent="0">
              <a:buNone/>
              <a:defRPr sz="1400"/>
            </a:lvl6pPr>
            <a:lvl7pPr marL="2742651" indent="0">
              <a:buNone/>
              <a:defRPr sz="1400"/>
            </a:lvl7pPr>
            <a:lvl8pPr marL="3199760" indent="0">
              <a:buNone/>
              <a:defRPr sz="1400"/>
            </a:lvl8pPr>
            <a:lvl9pPr marL="3656868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217"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217">
              <a:defRPr/>
            </a:pPr>
            <a:fld id="{DB335FD6-26BD-4CCB-A000-94E88AD42753}" type="slidenum">
              <a:rPr lang="ru-RU" altLang="ru-RU" smtClean="0"/>
              <a:pPr defTabSz="914217"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88869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0" y="1268414"/>
            <a:ext cx="4387850" cy="5256212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68414"/>
            <a:ext cx="4387850" cy="5256212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217"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217">
              <a:defRPr/>
            </a:pPr>
            <a:fld id="{2AD58B82-39F9-44A5-BF19-5DA5FB4D1575}" type="slidenum">
              <a:rPr lang="ru-RU" altLang="ru-RU" smtClean="0"/>
              <a:pPr defTabSz="914217"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71565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217"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217">
              <a:defRPr/>
            </a:pPr>
            <a:fld id="{C3E1FBE3-FF1B-4906-BD28-7084B47F3511}" type="slidenum">
              <a:rPr lang="ru-RU" altLang="ru-RU" smtClean="0"/>
              <a:pPr defTabSz="914217"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0993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3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96C0B-53C4-4E25-945B-1D9F9E06645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6922079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217"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4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217">
              <a:defRPr/>
            </a:pPr>
            <a:fld id="{39A3D66D-C3FB-48F1-8826-374EDF124A5F}" type="slidenum">
              <a:rPr lang="ru-RU" altLang="ru-RU" smtClean="0"/>
              <a:pPr defTabSz="914217"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62413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217"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3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217">
              <a:defRPr/>
            </a:pPr>
            <a:fld id="{A5F25479-F2B3-4B5F-BE12-BB4AD9457D98}" type="slidenum">
              <a:rPr lang="ru-RU" altLang="ru-RU" smtClean="0"/>
              <a:pPr defTabSz="914217"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82678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7" indent="0">
              <a:buNone/>
              <a:defRPr sz="1000"/>
            </a:lvl3pPr>
            <a:lvl4pPr marL="1371326" indent="0">
              <a:buNone/>
              <a:defRPr sz="900"/>
            </a:lvl4pPr>
            <a:lvl5pPr marL="1828434" indent="0">
              <a:buNone/>
              <a:defRPr sz="900"/>
            </a:lvl5pPr>
            <a:lvl6pPr marL="2285543" indent="0">
              <a:buNone/>
              <a:defRPr sz="900"/>
            </a:lvl6pPr>
            <a:lvl7pPr marL="2742651" indent="0">
              <a:buNone/>
              <a:defRPr sz="900"/>
            </a:lvl7pPr>
            <a:lvl8pPr marL="3199760" indent="0">
              <a:buNone/>
              <a:defRPr sz="900"/>
            </a:lvl8pPr>
            <a:lvl9pPr marL="365686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217"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217">
              <a:defRPr/>
            </a:pPr>
            <a:fld id="{E309DFB9-B00C-424C-B95F-E7A6D6B4AA47}" type="slidenum">
              <a:rPr lang="ru-RU" altLang="ru-RU" smtClean="0"/>
              <a:pPr defTabSz="914217"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688105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7" indent="0">
              <a:buNone/>
              <a:defRPr sz="1000"/>
            </a:lvl3pPr>
            <a:lvl4pPr marL="1371326" indent="0">
              <a:buNone/>
              <a:defRPr sz="900"/>
            </a:lvl4pPr>
            <a:lvl5pPr marL="1828434" indent="0">
              <a:buNone/>
              <a:defRPr sz="900"/>
            </a:lvl5pPr>
            <a:lvl6pPr marL="2285543" indent="0">
              <a:buNone/>
              <a:defRPr sz="900"/>
            </a:lvl6pPr>
            <a:lvl7pPr marL="2742651" indent="0">
              <a:buNone/>
              <a:defRPr sz="900"/>
            </a:lvl7pPr>
            <a:lvl8pPr marL="3199760" indent="0">
              <a:buNone/>
              <a:defRPr sz="900"/>
            </a:lvl8pPr>
            <a:lvl9pPr marL="365686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217"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217">
              <a:defRPr/>
            </a:pPr>
            <a:fld id="{76FD4358-469F-41D6-9B8C-87C63A02B586}" type="slidenum">
              <a:rPr lang="ru-RU" altLang="ru-RU" smtClean="0"/>
              <a:pPr defTabSz="914217"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02180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217"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217">
              <a:defRPr/>
            </a:pPr>
            <a:fld id="{E9E0C715-48C8-4567-A74A-08B20484D5EE}" type="slidenum">
              <a:rPr lang="ru-RU" altLang="ru-RU" smtClean="0"/>
              <a:pPr defTabSz="914217"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12709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4027" y="-26988"/>
            <a:ext cx="2232025" cy="655161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7952" y="-26988"/>
            <a:ext cx="6543675" cy="655161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217"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217">
              <a:defRPr/>
            </a:pPr>
            <a:fld id="{D07A0D62-CA41-442A-A225-0FD0526A0BD5}" type="slidenum">
              <a:rPr lang="ru-RU" altLang="ru-RU" smtClean="0"/>
              <a:pPr defTabSz="914217"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70010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1" y="-26988"/>
            <a:ext cx="4824413" cy="10810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0" y="1268414"/>
            <a:ext cx="4387850" cy="5256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268414"/>
            <a:ext cx="4387850" cy="2551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71926"/>
            <a:ext cx="4387850" cy="2552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217"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7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217">
              <a:defRPr/>
            </a:pPr>
            <a:fld id="{AAA6D25B-3812-4B67-AB6A-B05726CA6919}" type="slidenum">
              <a:rPr lang="ru-RU" altLang="ru-RU" smtClean="0"/>
              <a:pPr defTabSz="914217"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08361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619251" y="-26988"/>
            <a:ext cx="4824413" cy="10810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950" y="1268414"/>
            <a:ext cx="4387850" cy="2551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268414"/>
            <a:ext cx="4387850" cy="2551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107950" y="3971926"/>
            <a:ext cx="4387850" cy="2552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71926"/>
            <a:ext cx="4387850" cy="2552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217"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217">
              <a:defRPr/>
            </a:pPr>
            <a:fld id="{ABBF1373-6CAB-4669-9E15-E415C2415C59}" type="slidenum">
              <a:rPr lang="ru-RU" altLang="ru-RU" smtClean="0"/>
              <a:pPr defTabSz="914217"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681554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>
            <a:spLocks noChangeArrowheads="1"/>
          </p:cNvSpPr>
          <p:nvPr userDrawn="1"/>
        </p:nvSpPr>
        <p:spPr bwMode="auto">
          <a:xfrm>
            <a:off x="-23813" y="6524626"/>
            <a:ext cx="3082926" cy="3984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217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5F0000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1С: Управление холдингом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7938" y="314325"/>
            <a:ext cx="5003800" cy="3143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00150"/>
            <a:ext cx="4171950" cy="4992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9150" y="1200150"/>
            <a:ext cx="4171950" cy="2419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9150" y="3771900"/>
            <a:ext cx="4171950" cy="2420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217">
              <a:defRPr/>
            </a:pPr>
            <a:fld id="{FD47A1EF-FEC8-402B-B178-69002BA4A642}" type="slidenum">
              <a:rPr lang="ru-RU" altLang="ru-RU" smtClean="0"/>
              <a:pPr defTabSz="914217"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69382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 rot="5400000">
            <a:off x="2856706" y="-2856706"/>
            <a:ext cx="3430588" cy="9144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3434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D24D1-DD21-4702-B0EE-AF062AFB79F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4197424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206"/>
            <a:ext cx="7886700" cy="43519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70142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346"/>
            <a:ext cx="7886700" cy="2853664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987"/>
            <a:ext cx="7886700" cy="14998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109" indent="0">
              <a:buNone/>
              <a:defRPr sz="2000"/>
            </a:lvl2pPr>
            <a:lvl3pPr marL="914217" indent="0">
              <a:buNone/>
              <a:defRPr sz="1800"/>
            </a:lvl3pPr>
            <a:lvl4pPr marL="1371326" indent="0">
              <a:buNone/>
              <a:defRPr sz="1600"/>
            </a:lvl4pPr>
            <a:lvl5pPr marL="1828434" indent="0">
              <a:buNone/>
              <a:defRPr sz="1600"/>
            </a:lvl5pPr>
            <a:lvl6pPr marL="2285543" indent="0">
              <a:buNone/>
              <a:defRPr sz="1600"/>
            </a:lvl6pPr>
            <a:lvl7pPr marL="2742651" indent="0">
              <a:buNone/>
              <a:defRPr sz="1600"/>
            </a:lvl7pPr>
            <a:lvl8pPr marL="3199760" indent="0">
              <a:buNone/>
              <a:defRPr sz="1600"/>
            </a:lvl8pPr>
            <a:lvl9pPr marL="3656868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0567723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206"/>
            <a:ext cx="3867150" cy="43519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206"/>
            <a:ext cx="3867150" cy="43519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0812614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041"/>
            <a:ext cx="7886700" cy="132525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45" y="1680777"/>
            <a:ext cx="3868737" cy="823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45" y="2504495"/>
            <a:ext cx="3868737" cy="36853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0777"/>
            <a:ext cx="3887788" cy="823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4495"/>
            <a:ext cx="3887788" cy="36853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351112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7050419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74537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45" y="457094"/>
            <a:ext cx="2949575" cy="159983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197"/>
            <a:ext cx="4629150" cy="4874084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45" y="2056924"/>
            <a:ext cx="2949575" cy="38122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9355809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45" y="457094"/>
            <a:ext cx="2949575" cy="159983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197"/>
            <a:ext cx="4629150" cy="48740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45" y="2056924"/>
            <a:ext cx="2949575" cy="38122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3820851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825206"/>
            <a:ext cx="7886700" cy="43519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174263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0"/>
            <a:ext cx="1971675" cy="617712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7" y="0"/>
            <a:ext cx="5762625" cy="61771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14114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A4F29-6F31-4BB8-81EE-868698695A1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4421185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 userDrawn="1"/>
        </p:nvSpPr>
        <p:spPr bwMode="auto">
          <a:xfrm>
            <a:off x="1747838" y="184150"/>
            <a:ext cx="7237412" cy="8001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>
                <a:solidFill>
                  <a:srgbClr val="333333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1600">
                <a:solidFill>
                  <a:srgbClr val="333333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200">
                <a:solidFill>
                  <a:srgbClr val="333333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Бизнес-форум 1С:</a:t>
            </a:r>
            <a:r>
              <a:rPr kumimoji="0" lang="en-US" altLang="ru-RU" sz="28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ERP</a:t>
            </a:r>
            <a:r>
              <a:rPr kumimoji="0" lang="ru-RU" altLang="ru-RU" sz="28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  </a:t>
            </a:r>
            <a:endParaRPr kumimoji="0" lang="en-US" altLang="ru-RU" sz="2800" b="1" i="0" u="none" strike="noStrike" kern="1200" cap="none" spc="0" normalizeH="0" baseline="0" noProof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 октября 2015 года</a:t>
            </a:r>
          </a:p>
        </p:txBody>
      </p:sp>
    </p:spTree>
    <p:extLst>
      <p:ext uri="{BB962C8B-B14F-4D97-AF65-F5344CB8AC3E}">
        <p14:creationId xmlns:p14="http://schemas.microsoft.com/office/powerpoint/2010/main" val="113014796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00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100" cy="5256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5B091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AF703A-1635-4F82-BA9D-634CE3BB423B}" type="slidenum">
              <a:rPr kumimoji="0" lang="ru-RU" altLang="ru-RU" sz="1000" b="1" i="0" u="none" strike="noStrike" kern="1200" cap="none" spc="0" normalizeH="0" baseline="0" noProof="0">
                <a:ln>
                  <a:noFill/>
                </a:ln>
                <a:solidFill>
                  <a:srgbClr val="D2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1" i="0" u="none" strike="noStrike" kern="1200" cap="none" spc="0" normalizeH="0" baseline="0" noProof="0">
              <a:ln>
                <a:noFill/>
              </a:ln>
              <a:solidFill>
                <a:srgbClr val="D2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27697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5B091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335FD6-26BD-4CCB-A000-94E88AD42753}" type="slidenum">
              <a:rPr kumimoji="0" lang="ru-RU" altLang="ru-RU" sz="1000" b="1" i="0" u="none" strike="noStrike" kern="1200" cap="none" spc="0" normalizeH="0" baseline="0" noProof="0">
                <a:ln>
                  <a:noFill/>
                </a:ln>
                <a:solidFill>
                  <a:srgbClr val="D2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1" i="0" u="none" strike="noStrike" kern="1200" cap="none" spc="0" normalizeH="0" baseline="0" noProof="0">
              <a:ln>
                <a:noFill/>
              </a:ln>
              <a:solidFill>
                <a:srgbClr val="D2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89024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0" y="12684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5B091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D58B82-39F9-44A5-BF19-5DA5FB4D1575}" type="slidenum">
              <a:rPr kumimoji="0" lang="ru-RU" altLang="ru-RU" sz="1000" b="1" i="0" u="none" strike="noStrike" kern="1200" cap="none" spc="0" normalizeH="0" baseline="0" noProof="0">
                <a:ln>
                  <a:noFill/>
                </a:ln>
                <a:solidFill>
                  <a:srgbClr val="D2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1" i="0" u="none" strike="noStrike" kern="1200" cap="none" spc="0" normalizeH="0" baseline="0" noProof="0">
              <a:ln>
                <a:noFill/>
              </a:ln>
              <a:solidFill>
                <a:srgbClr val="D2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87361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5B091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E1FBE3-FF1B-4906-BD28-7084B47F3511}" type="slidenum">
              <a:rPr kumimoji="0" lang="ru-RU" altLang="ru-RU" sz="1000" b="1" i="0" u="none" strike="noStrike" kern="1200" cap="none" spc="0" normalizeH="0" baseline="0" noProof="0">
                <a:ln>
                  <a:noFill/>
                </a:ln>
                <a:solidFill>
                  <a:srgbClr val="D2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1" i="0" u="none" strike="noStrike" kern="1200" cap="none" spc="0" normalizeH="0" baseline="0" noProof="0">
              <a:ln>
                <a:noFill/>
              </a:ln>
              <a:solidFill>
                <a:srgbClr val="D2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05785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5B091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Наименование слайда</a:t>
            </a:r>
          </a:p>
        </p:txBody>
      </p:sp>
      <p:sp>
        <p:nvSpPr>
          <p:cNvPr id="4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3D66D-C3FB-48F1-8826-374EDF124A5F}" type="slidenum">
              <a:rPr kumimoji="0" lang="ru-RU" altLang="ru-RU" sz="1000" b="1" i="0" u="none" strike="noStrike" kern="1200" cap="none" spc="0" normalizeH="0" baseline="0" noProof="0">
                <a:ln>
                  <a:noFill/>
                </a:ln>
                <a:solidFill>
                  <a:srgbClr val="D2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1" i="0" u="none" strike="noStrike" kern="1200" cap="none" spc="0" normalizeH="0" baseline="0" noProof="0">
              <a:ln>
                <a:noFill/>
              </a:ln>
              <a:solidFill>
                <a:srgbClr val="D2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92855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5B091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Наименование слайда</a:t>
            </a:r>
          </a:p>
        </p:txBody>
      </p:sp>
      <p:sp>
        <p:nvSpPr>
          <p:cNvPr id="3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F25479-F2B3-4B5F-BE12-BB4AD9457D98}" type="slidenum">
              <a:rPr kumimoji="0" lang="ru-RU" altLang="ru-RU" sz="1000" b="1" i="0" u="none" strike="noStrike" kern="1200" cap="none" spc="0" normalizeH="0" baseline="0" noProof="0">
                <a:ln>
                  <a:noFill/>
                </a:ln>
                <a:solidFill>
                  <a:srgbClr val="D2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1" i="0" u="none" strike="noStrike" kern="1200" cap="none" spc="0" normalizeH="0" baseline="0" noProof="0">
              <a:ln>
                <a:noFill/>
              </a:ln>
              <a:solidFill>
                <a:srgbClr val="D2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51961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5B091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09DFB9-B00C-424C-B95F-E7A6D6B4AA47}" type="slidenum">
              <a:rPr kumimoji="0" lang="ru-RU" altLang="ru-RU" sz="1000" b="1" i="0" u="none" strike="noStrike" kern="1200" cap="none" spc="0" normalizeH="0" baseline="0" noProof="0">
                <a:ln>
                  <a:noFill/>
                </a:ln>
                <a:solidFill>
                  <a:srgbClr val="D2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1" i="0" u="none" strike="noStrike" kern="1200" cap="none" spc="0" normalizeH="0" baseline="0" noProof="0">
              <a:ln>
                <a:noFill/>
              </a:ln>
              <a:solidFill>
                <a:srgbClr val="D2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51540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5B091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FD4358-469F-41D6-9B8C-87C63A02B586}" type="slidenum">
              <a:rPr kumimoji="0" lang="ru-RU" altLang="ru-RU" sz="1000" b="1" i="0" u="none" strike="noStrike" kern="1200" cap="none" spc="0" normalizeH="0" baseline="0" noProof="0">
                <a:ln>
                  <a:noFill/>
                </a:ln>
                <a:solidFill>
                  <a:srgbClr val="D2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1" i="0" u="none" strike="noStrike" kern="1200" cap="none" spc="0" normalizeH="0" baseline="0" noProof="0">
              <a:ln>
                <a:noFill/>
              </a:ln>
              <a:solidFill>
                <a:srgbClr val="D2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14164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5B091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E0C715-48C8-4567-A74A-08B20484D5EE}" type="slidenum">
              <a:rPr kumimoji="0" lang="ru-RU" altLang="ru-RU" sz="1000" b="1" i="0" u="none" strike="noStrike" kern="1200" cap="none" spc="0" normalizeH="0" baseline="0" noProof="0">
                <a:ln>
                  <a:noFill/>
                </a:ln>
                <a:solidFill>
                  <a:srgbClr val="D2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1" i="0" u="none" strike="noStrike" kern="1200" cap="none" spc="0" normalizeH="0" baseline="0" noProof="0">
              <a:ln>
                <a:noFill/>
              </a:ln>
              <a:solidFill>
                <a:srgbClr val="D2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279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vmlDrawing" Target="../drawings/vmlDrawing1.vml"/><Relationship Id="rId18" Type="http://schemas.openxmlformats.org/officeDocument/2006/relationships/oleObject" Target="../embeddings/oleObject2.bin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4.xml"/><Relationship Id="rId17" Type="http://schemas.openxmlformats.org/officeDocument/2006/relationships/image" Target="../media/image4.emf"/><Relationship Id="rId2" Type="http://schemas.openxmlformats.org/officeDocument/2006/relationships/slideLayout" Target="../slideLayouts/slideLayout44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5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tags" Target="../tags/tag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vmlDrawing" Target="../drawings/vmlDrawing2.vml"/><Relationship Id="rId18" Type="http://schemas.openxmlformats.org/officeDocument/2006/relationships/oleObject" Target="../embeddings/oleObject4.bin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5.xml"/><Relationship Id="rId17" Type="http://schemas.openxmlformats.org/officeDocument/2006/relationships/image" Target="../media/image4.emf"/><Relationship Id="rId2" Type="http://schemas.openxmlformats.org/officeDocument/2006/relationships/slideLayout" Target="../slideLayouts/slideLayout55.xml"/><Relationship Id="rId16" Type="http://schemas.openxmlformats.org/officeDocument/2006/relationships/oleObject" Target="../embeddings/oleObject3.bin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63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ags" Target="../tags/tag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vmlDrawing" Target="../drawings/vmlDrawing3.vml"/><Relationship Id="rId18" Type="http://schemas.openxmlformats.org/officeDocument/2006/relationships/oleObject" Target="../embeddings/oleObject6.bin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7.xml"/><Relationship Id="rId17" Type="http://schemas.openxmlformats.org/officeDocument/2006/relationships/image" Target="../media/image4.emf"/><Relationship Id="rId2" Type="http://schemas.openxmlformats.org/officeDocument/2006/relationships/slideLayout" Target="../slideLayouts/slideLayout80.xml"/><Relationship Id="rId16" Type="http://schemas.openxmlformats.org/officeDocument/2006/relationships/oleObject" Target="../embeddings/oleObject5.bin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tags" Target="../tags/tag6.xml"/><Relationship Id="rId10" Type="http://schemas.openxmlformats.org/officeDocument/2006/relationships/slideLayout" Target="../slideLayouts/slideLayout88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ags" Target="../tags/tag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vmlDrawing" Target="../drawings/vmlDrawing4.vml"/><Relationship Id="rId18" Type="http://schemas.openxmlformats.org/officeDocument/2006/relationships/oleObject" Target="../embeddings/oleObject8.bin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9.xml"/><Relationship Id="rId17" Type="http://schemas.openxmlformats.org/officeDocument/2006/relationships/image" Target="../media/image4.emf"/><Relationship Id="rId2" Type="http://schemas.openxmlformats.org/officeDocument/2006/relationships/slideLayout" Target="../slideLayouts/slideLayout105.xml"/><Relationship Id="rId16" Type="http://schemas.openxmlformats.org/officeDocument/2006/relationships/oleObject" Target="../embeddings/oleObject7.bin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tags" Target="../tags/tag8.xml"/><Relationship Id="rId10" Type="http://schemas.openxmlformats.org/officeDocument/2006/relationships/slideLayout" Target="../slideLayouts/slideLayout113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tags" Target="../tags/tag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152400"/>
            <a:ext cx="482441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4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2713" y="1363663"/>
            <a:ext cx="8928100" cy="523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53652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32575"/>
            <a:ext cx="8172450" cy="2524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defRPr sz="1400">
                <a:solidFill>
                  <a:srgbClr val="5B0917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153655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000" b="1">
                <a:solidFill>
                  <a:srgbClr val="D20000"/>
                </a:solidFill>
                <a:cs typeface="+mn-cs"/>
              </a:defRPr>
            </a:lvl1pPr>
          </a:lstStyle>
          <a:p>
            <a:pPr>
              <a:defRPr/>
            </a:pPr>
            <a:fld id="{3557381C-6867-4B1C-99C1-B35846F3E0F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pic>
        <p:nvPicPr>
          <p:cNvPr id="1030" name="Picture 16" descr="Layer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1549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55" r:id="rId1"/>
    <p:sldLayoutId id="2147485243" r:id="rId2"/>
    <p:sldLayoutId id="2147485244" r:id="rId3"/>
    <p:sldLayoutId id="2147485245" r:id="rId4"/>
    <p:sldLayoutId id="2147485246" r:id="rId5"/>
    <p:sldLayoutId id="2147485247" r:id="rId6"/>
    <p:sldLayoutId id="2147485248" r:id="rId7"/>
    <p:sldLayoutId id="2147485249" r:id="rId8"/>
    <p:sldLayoutId id="2147485250" r:id="rId9"/>
    <p:sldLayoutId id="2147485251" r:id="rId10"/>
    <p:sldLayoutId id="2147485252" r:id="rId11"/>
    <p:sldLayoutId id="2147485253" r:id="rId12"/>
    <p:sldLayoutId id="2147485254" r:id="rId13"/>
    <p:sldLayoutId id="2147485256" r:id="rId14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50000"/>
        </a:spcAft>
        <a:buClr>
          <a:srgbClr val="CC0000"/>
        </a:buClr>
        <a:buSzPct val="60000"/>
        <a:buFont typeface="Wingdings" pitchFamily="2" charset="2"/>
        <a:buChar char="n"/>
        <a:defRPr sz="2200">
          <a:solidFill>
            <a:srgbClr val="5B091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30000"/>
        </a:spcAft>
        <a:buClr>
          <a:srgbClr val="CC0000"/>
        </a:buClr>
        <a:buFont typeface="Wingdings" pitchFamily="2" charset="2"/>
        <a:buChar char="§"/>
        <a:defRPr sz="2000">
          <a:solidFill>
            <a:srgbClr val="5B091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SzPct val="80000"/>
        <a:buFont typeface="Wingdings" pitchFamily="2" charset="2"/>
        <a:buChar char="§"/>
        <a:defRPr sz="2400">
          <a:solidFill>
            <a:srgbClr val="5B091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Font typeface="Times New Roman" pitchFamily="18" charset="0"/>
        <a:buChar char="▪"/>
        <a:defRPr sz="1600">
          <a:solidFill>
            <a:srgbClr val="5B091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152400"/>
            <a:ext cx="482441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3075" name="Rectangle 4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2713" y="1363663"/>
            <a:ext cx="8928100" cy="523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53652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32575"/>
            <a:ext cx="8172450" cy="2524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5B0917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153655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000" b="1">
                <a:solidFill>
                  <a:srgbClr val="D20000"/>
                </a:solidFill>
                <a:cs typeface="+mn-cs"/>
              </a:defRPr>
            </a:lvl1pPr>
          </a:lstStyle>
          <a:p>
            <a:pPr>
              <a:defRPr/>
            </a:pPr>
            <a:fld id="{5BCE6AC8-7B81-4A10-95F7-59B0CB111F8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pic>
        <p:nvPicPr>
          <p:cNvPr id="3078" name="Picture 16" descr="Layer 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1549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68" r:id="rId1"/>
    <p:sldLayoutId id="2147485269" r:id="rId2"/>
    <p:sldLayoutId id="2147485270" r:id="rId3"/>
    <p:sldLayoutId id="2147485271" r:id="rId4"/>
    <p:sldLayoutId id="2147485272" r:id="rId5"/>
    <p:sldLayoutId id="2147485273" r:id="rId6"/>
    <p:sldLayoutId id="2147485274" r:id="rId7"/>
    <p:sldLayoutId id="2147485275" r:id="rId8"/>
    <p:sldLayoutId id="2147485276" r:id="rId9"/>
    <p:sldLayoutId id="2147485277" r:id="rId10"/>
    <p:sldLayoutId id="2147485278" r:id="rId11"/>
    <p:sldLayoutId id="2147485279" r:id="rId12"/>
    <p:sldLayoutId id="2147485280" r:id="rId13"/>
    <p:sldLayoutId id="2147485281" r:id="rId14"/>
  </p:sldLayoutIdLst>
  <p:transition spd="slow"/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50000"/>
        </a:spcAft>
        <a:buClr>
          <a:srgbClr val="CC0000"/>
        </a:buClr>
        <a:buSzPct val="60000"/>
        <a:buFont typeface="Wingdings" pitchFamily="2" charset="2"/>
        <a:buChar char="n"/>
        <a:defRPr sz="2200">
          <a:solidFill>
            <a:srgbClr val="5B091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30000"/>
        </a:spcAft>
        <a:buClr>
          <a:srgbClr val="CC0000"/>
        </a:buClr>
        <a:buFont typeface="Wingdings" pitchFamily="2" charset="2"/>
        <a:buChar char="§"/>
        <a:defRPr sz="2000">
          <a:solidFill>
            <a:srgbClr val="5B091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SzPct val="80000"/>
        <a:buFont typeface="Wingdings" pitchFamily="2" charset="2"/>
        <a:buChar char="§"/>
        <a:defRPr>
          <a:solidFill>
            <a:srgbClr val="5B091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Font typeface="Times New Roman" pitchFamily="18" charset="0"/>
        <a:buChar char="▪"/>
        <a:defRPr sz="1600">
          <a:solidFill>
            <a:srgbClr val="5B091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152400"/>
            <a:ext cx="482441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4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2713" y="1363663"/>
            <a:ext cx="8928100" cy="523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53652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32575"/>
            <a:ext cx="8172450" cy="2524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defRPr sz="1400">
                <a:solidFill>
                  <a:srgbClr val="5B0917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153655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D20000"/>
                </a:solidFill>
              </a:defRPr>
            </a:lvl1pPr>
          </a:lstStyle>
          <a:p>
            <a:pPr>
              <a:defRPr/>
            </a:pPr>
            <a:fld id="{13D3AE32-08BE-4DC2-B571-71DA8CD466CE}" type="slidenum"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16" descr="Layer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1549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4304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83" r:id="rId1"/>
    <p:sldLayoutId id="2147485284" r:id="rId2"/>
    <p:sldLayoutId id="2147485285" r:id="rId3"/>
    <p:sldLayoutId id="2147485286" r:id="rId4"/>
    <p:sldLayoutId id="2147485287" r:id="rId5"/>
    <p:sldLayoutId id="2147485288" r:id="rId6"/>
    <p:sldLayoutId id="2147485289" r:id="rId7"/>
    <p:sldLayoutId id="2147485290" r:id="rId8"/>
    <p:sldLayoutId id="2147485291" r:id="rId9"/>
    <p:sldLayoutId id="2147485292" r:id="rId10"/>
    <p:sldLayoutId id="2147485293" r:id="rId11"/>
    <p:sldLayoutId id="2147485294" r:id="rId12"/>
    <p:sldLayoutId id="2147485295" r:id="rId13"/>
    <p:sldLayoutId id="2147485296" r:id="rId14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50000"/>
        </a:spcAft>
        <a:buClr>
          <a:srgbClr val="CC0000"/>
        </a:buClr>
        <a:buSzPct val="60000"/>
        <a:buFont typeface="Wingdings" panose="05000000000000000000" pitchFamily="2" charset="2"/>
        <a:buChar char="n"/>
        <a:defRPr sz="2200">
          <a:solidFill>
            <a:srgbClr val="5B091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30000"/>
        </a:spcAft>
        <a:buClr>
          <a:srgbClr val="CC0000"/>
        </a:buClr>
        <a:buFont typeface="Wingdings" panose="05000000000000000000" pitchFamily="2" charset="2"/>
        <a:buChar char="§"/>
        <a:defRPr sz="2000">
          <a:solidFill>
            <a:srgbClr val="5B091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SzPct val="80000"/>
        <a:buFont typeface="Wingdings" panose="05000000000000000000" pitchFamily="2" charset="2"/>
        <a:buChar char="§"/>
        <a:defRPr sz="2400">
          <a:solidFill>
            <a:srgbClr val="5B091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Font typeface="Times New Roman" panose="02020603050405020304" pitchFamily="18" charset="0"/>
        <a:buChar char="▪"/>
        <a:defRPr sz="1600">
          <a:solidFill>
            <a:srgbClr val="5B091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Arial" panose="020B0604020202020204" pitchFamily="34" charset="0"/>
        <a:buChar char="∙"/>
        <a:defRPr sz="1400">
          <a:solidFill>
            <a:srgbClr val="5B091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0"/>
          <p:cNvSpPr>
            <a:spLocks noChangeArrowheads="1"/>
          </p:cNvSpPr>
          <p:nvPr userDrawn="1"/>
        </p:nvSpPr>
        <p:spPr bwMode="auto">
          <a:xfrm>
            <a:off x="1" y="3734524"/>
            <a:ext cx="182563" cy="3713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79" tIns="46789" rIns="89979" bIns="46789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ru-RU" altLang="ru-RU" sz="1800">
              <a:solidFill>
                <a:srgbClr val="000000"/>
              </a:solidFill>
              <a:cs typeface="+mn-cs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35150" y="117449"/>
            <a:ext cx="5767388" cy="879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88420" name="Text Box 4"/>
          <p:cNvSpPr txBox="1">
            <a:spLocks noChangeArrowheads="1"/>
          </p:cNvSpPr>
          <p:nvPr userDrawn="1"/>
        </p:nvSpPr>
        <p:spPr bwMode="auto">
          <a:xfrm>
            <a:off x="8172451" y="6308852"/>
            <a:ext cx="688975" cy="360279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hangingPunct="0">
              <a:lnSpc>
                <a:spcPct val="110000"/>
              </a:lnSpc>
              <a:spcBef>
                <a:spcPct val="50000"/>
              </a:spcBef>
              <a:defRPr/>
            </a:pPr>
            <a:fld id="{45647A1D-7CAD-4C0D-BF60-D7508C1EC10C}" type="slidenum">
              <a:rPr lang="ru-RU" altLang="ru-RU" sz="1600" b="1" smtClean="0">
                <a:solidFill>
                  <a:srgbClr val="000000"/>
                </a:solidFill>
                <a:cs typeface="+mn-cs"/>
              </a:rPr>
              <a:pPr algn="r" eaLnBrk="0" hangingPunct="0">
                <a:lnSpc>
                  <a:spcPct val="110000"/>
                </a:lnSpc>
                <a:spcBef>
                  <a:spcPct val="50000"/>
                </a:spcBef>
                <a:defRPr/>
              </a:pPr>
              <a:t>‹#›</a:t>
            </a:fld>
            <a:endParaRPr lang="ru-RU" altLang="ru-RU" sz="1600" b="1">
              <a:solidFill>
                <a:srgbClr val="000000"/>
              </a:solidFill>
              <a:cs typeface="+mn-cs"/>
            </a:endParaRPr>
          </a:p>
        </p:txBody>
      </p:sp>
      <p:sp>
        <p:nvSpPr>
          <p:cNvPr id="1031" name="Rectangle 36"/>
          <p:cNvSpPr>
            <a:spLocks noChangeArrowheads="1"/>
          </p:cNvSpPr>
          <p:nvPr userDrawn="1"/>
        </p:nvSpPr>
        <p:spPr bwMode="auto">
          <a:xfrm>
            <a:off x="1" y="3732936"/>
            <a:ext cx="182563" cy="371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79" tIns="46789" rIns="89979" bIns="46789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ru-RU" altLang="ru-RU" sz="1800">
              <a:solidFill>
                <a:srgbClr val="000000"/>
              </a:solidFill>
              <a:cs typeface="+mn-cs"/>
            </a:endParaRPr>
          </a:p>
        </p:txBody>
      </p:sp>
      <p:graphicFrame>
        <p:nvGraphicFramePr>
          <p:cNvPr id="1030" name="Object 39"/>
          <p:cNvGraphicFramePr>
            <a:graphicFrameLocks noChangeAspect="1"/>
          </p:cNvGraphicFramePr>
          <p:nvPr userDrawn="1">
            <p:custDataLst>
              <p:tags r:id="rId14"/>
            </p:custDataLst>
          </p:nvPr>
        </p:nvGraphicFramePr>
        <p:xfrm>
          <a:off x="1589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think-cell Slide" r:id="rId16" imgW="360" imgH="360" progId="">
                  <p:embed/>
                </p:oleObj>
              </mc:Choice>
              <mc:Fallback>
                <p:oleObj name="think-cell Slide" r:id="rId16" imgW="360" imgH="360" progId="">
                  <p:embed/>
                  <p:pic>
                    <p:nvPicPr>
                      <p:cNvPr id="103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40"/>
          <p:cNvGraphicFramePr>
            <a:graphicFrameLocks noChangeAspect="1"/>
          </p:cNvGraphicFramePr>
          <p:nvPr userDrawn="1">
            <p:custDataLst>
              <p:tags r:id="rId15"/>
            </p:custDataLst>
          </p:nvPr>
        </p:nvGraphicFramePr>
        <p:xfrm>
          <a:off x="1589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think-cell Slide" r:id="rId18" imgW="360" imgH="360" progId="">
                  <p:embed/>
                </p:oleObj>
              </mc:Choice>
              <mc:Fallback>
                <p:oleObj name="think-cell Slide" r:id="rId18" imgW="360" imgH="360" progId="">
                  <p:embed/>
                  <p:pic>
                    <p:nvPicPr>
                      <p:cNvPr id="2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2" name="Picture 11" descr="Layer 2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9" y="115861"/>
            <a:ext cx="1284287" cy="100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9957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43" r:id="rId1"/>
    <p:sldLayoutId id="2147485344" r:id="rId2"/>
    <p:sldLayoutId id="2147485345" r:id="rId3"/>
    <p:sldLayoutId id="2147485346" r:id="rId4"/>
    <p:sldLayoutId id="2147485347" r:id="rId5"/>
    <p:sldLayoutId id="2147485348" r:id="rId6"/>
    <p:sldLayoutId id="2147485349" r:id="rId7"/>
    <p:sldLayoutId id="2147485350" r:id="rId8"/>
    <p:sldLayoutId id="2147485351" r:id="rId9"/>
    <p:sldLayoutId id="2147485352" r:id="rId10"/>
    <p:sldLayoutId id="214748535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5pPr>
      <a:lvl6pPr marL="457109" algn="l" rtl="0" fontAlgn="base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6pPr>
      <a:lvl7pPr marL="914217" algn="l" rtl="0" fontAlgn="base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7pPr>
      <a:lvl8pPr marL="1371326" algn="l" rtl="0" fontAlgn="base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8pPr>
      <a:lvl9pPr marL="1828434" algn="l" rtl="0" fontAlgn="base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9pPr>
    </p:titleStyle>
    <p:bodyStyle>
      <a:lvl1pPr marL="342831" indent="-342831" algn="l" rtl="0" eaLnBrk="0" fontAlgn="base" hangingPunct="0">
        <a:spcBef>
          <a:spcPct val="20000"/>
        </a:spcBef>
        <a:spcAft>
          <a:spcPct val="0"/>
        </a:spcAft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1" indent="-285693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rtl="0" eaLnBrk="0" fontAlgn="base" hangingPunct="0">
        <a:spcBef>
          <a:spcPct val="20000"/>
        </a:spcBef>
        <a:spcAft>
          <a:spcPct val="0"/>
        </a:spcAft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rtl="0" eaLnBrk="0" fontAlgn="base" hangingPunct="0">
        <a:spcBef>
          <a:spcPct val="200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0"/>
          <p:cNvSpPr>
            <a:spLocks noChangeArrowheads="1"/>
          </p:cNvSpPr>
          <p:nvPr userDrawn="1"/>
        </p:nvSpPr>
        <p:spPr bwMode="auto">
          <a:xfrm>
            <a:off x="1" y="3734524"/>
            <a:ext cx="182563" cy="3713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79" tIns="46789" rIns="89979" bIns="46789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2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35150" y="117449"/>
            <a:ext cx="5767388" cy="879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88420" name="Text Box 4"/>
          <p:cNvSpPr txBox="1">
            <a:spLocks noChangeArrowheads="1"/>
          </p:cNvSpPr>
          <p:nvPr userDrawn="1"/>
        </p:nvSpPr>
        <p:spPr bwMode="auto">
          <a:xfrm>
            <a:off x="8172451" y="6308852"/>
            <a:ext cx="688975" cy="360279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217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647A1D-7CAD-4C0D-BF60-D7508C1EC10C}" type="slidenum">
              <a:rPr kumimoji="0" lang="ru-RU" alt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217" rtl="0" eaLnBrk="0" fontAlgn="base" latinLnBrk="0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1" name="Rectangle 36"/>
          <p:cNvSpPr>
            <a:spLocks noChangeArrowheads="1"/>
          </p:cNvSpPr>
          <p:nvPr userDrawn="1"/>
        </p:nvSpPr>
        <p:spPr bwMode="auto">
          <a:xfrm>
            <a:off x="1" y="3732936"/>
            <a:ext cx="182563" cy="371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79" tIns="46789" rIns="89979" bIns="46789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2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030" name="Object 39"/>
          <p:cNvGraphicFramePr>
            <a:graphicFrameLocks noChangeAspect="1"/>
          </p:cNvGraphicFramePr>
          <p:nvPr userDrawn="1">
            <p:custDataLst>
              <p:tags r:id="rId14"/>
            </p:custDataLst>
          </p:nvPr>
        </p:nvGraphicFramePr>
        <p:xfrm>
          <a:off x="1589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think-cell Slide" r:id="rId16" imgW="360" imgH="360" progId="">
                  <p:embed/>
                </p:oleObj>
              </mc:Choice>
              <mc:Fallback>
                <p:oleObj name="think-cell Slide" r:id="rId16" imgW="360" imgH="360" progId="">
                  <p:embed/>
                  <p:pic>
                    <p:nvPicPr>
                      <p:cNvPr id="103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40"/>
          <p:cNvGraphicFramePr>
            <a:graphicFrameLocks noChangeAspect="1"/>
          </p:cNvGraphicFramePr>
          <p:nvPr userDrawn="1">
            <p:custDataLst>
              <p:tags r:id="rId15"/>
            </p:custDataLst>
          </p:nvPr>
        </p:nvGraphicFramePr>
        <p:xfrm>
          <a:off x="1589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think-cell Slide" r:id="rId18" imgW="360" imgH="360" progId="">
                  <p:embed/>
                </p:oleObj>
              </mc:Choice>
              <mc:Fallback>
                <p:oleObj name="think-cell Slide" r:id="rId18" imgW="360" imgH="360" progId="">
                  <p:embed/>
                  <p:pic>
                    <p:nvPicPr>
                      <p:cNvPr id="2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2" name="Picture 11" descr="Layer 2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9" y="115861"/>
            <a:ext cx="1284287" cy="100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9717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79" r:id="rId1"/>
    <p:sldLayoutId id="2147485380" r:id="rId2"/>
    <p:sldLayoutId id="2147485381" r:id="rId3"/>
    <p:sldLayoutId id="2147485382" r:id="rId4"/>
    <p:sldLayoutId id="2147485383" r:id="rId5"/>
    <p:sldLayoutId id="2147485384" r:id="rId6"/>
    <p:sldLayoutId id="2147485385" r:id="rId7"/>
    <p:sldLayoutId id="2147485386" r:id="rId8"/>
    <p:sldLayoutId id="2147485387" r:id="rId9"/>
    <p:sldLayoutId id="2147485388" r:id="rId10"/>
    <p:sldLayoutId id="214748538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5pPr>
      <a:lvl6pPr marL="457109" algn="l" rtl="0" fontAlgn="base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6pPr>
      <a:lvl7pPr marL="914217" algn="l" rtl="0" fontAlgn="base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7pPr>
      <a:lvl8pPr marL="1371326" algn="l" rtl="0" fontAlgn="base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8pPr>
      <a:lvl9pPr marL="1828434" algn="l" rtl="0" fontAlgn="base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9pPr>
    </p:titleStyle>
    <p:bodyStyle>
      <a:lvl1pPr marL="342831" indent="-342831" algn="l" rtl="0" eaLnBrk="0" fontAlgn="base" hangingPunct="0">
        <a:spcBef>
          <a:spcPct val="20000"/>
        </a:spcBef>
        <a:spcAft>
          <a:spcPct val="0"/>
        </a:spcAft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1" indent="-285693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rtl="0" eaLnBrk="0" fontAlgn="base" hangingPunct="0">
        <a:spcBef>
          <a:spcPct val="20000"/>
        </a:spcBef>
        <a:spcAft>
          <a:spcPct val="0"/>
        </a:spcAft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rtl="0" eaLnBrk="0" fontAlgn="base" hangingPunct="0">
        <a:spcBef>
          <a:spcPct val="200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1692277" y="152400"/>
            <a:ext cx="482441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4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2713" y="1363664"/>
            <a:ext cx="8928100" cy="523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53652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32576"/>
            <a:ext cx="8172450" cy="2524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defRPr sz="1400">
                <a:solidFill>
                  <a:srgbClr val="5B0917"/>
                </a:solidFill>
                <a:latin typeface="Arial" charset="0"/>
                <a:cs typeface="+mn-cs"/>
              </a:defRPr>
            </a:lvl1pPr>
          </a:lstStyle>
          <a:p>
            <a:pPr defTabSz="914217"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153655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D20000"/>
                </a:solidFill>
              </a:defRPr>
            </a:lvl1pPr>
          </a:lstStyle>
          <a:p>
            <a:pPr defTabSz="914217">
              <a:defRPr/>
            </a:pPr>
            <a:fld id="{13D3AE32-08BE-4DC2-B571-71DA8CD466CE}" type="slidenum"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pPr defTabSz="914217">
                <a:defRPr/>
              </a:pPr>
              <a:t>‹#›</a:t>
            </a:fld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16" descr="Layer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1549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467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91" r:id="rId1"/>
    <p:sldLayoutId id="2147485392" r:id="rId2"/>
    <p:sldLayoutId id="2147485393" r:id="rId3"/>
    <p:sldLayoutId id="2147485394" r:id="rId4"/>
    <p:sldLayoutId id="2147485395" r:id="rId5"/>
    <p:sldLayoutId id="2147485396" r:id="rId6"/>
    <p:sldLayoutId id="2147485397" r:id="rId7"/>
    <p:sldLayoutId id="2147485398" r:id="rId8"/>
    <p:sldLayoutId id="2147485399" r:id="rId9"/>
    <p:sldLayoutId id="2147485400" r:id="rId10"/>
    <p:sldLayoutId id="2147485401" r:id="rId11"/>
    <p:sldLayoutId id="2147485402" r:id="rId12"/>
    <p:sldLayoutId id="2147485403" r:id="rId13"/>
    <p:sldLayoutId id="2147485404" r:id="rId14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5pPr>
      <a:lvl6pPr marL="457109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6pPr>
      <a:lvl7pPr marL="914217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7pPr>
      <a:lvl8pPr marL="1371326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8pPr>
      <a:lvl9pPr marL="1828434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9pPr>
    </p:titleStyle>
    <p:bodyStyle>
      <a:lvl1pPr marL="342831" indent="-342831" algn="l" rtl="0" eaLnBrk="0" fontAlgn="base" hangingPunct="0">
        <a:spcBef>
          <a:spcPct val="20000"/>
        </a:spcBef>
        <a:spcAft>
          <a:spcPct val="50000"/>
        </a:spcAft>
        <a:buClr>
          <a:srgbClr val="CC0000"/>
        </a:buClr>
        <a:buSzPct val="60000"/>
        <a:buFont typeface="Wingdings" panose="05000000000000000000" pitchFamily="2" charset="2"/>
        <a:buChar char="n"/>
        <a:defRPr sz="2200">
          <a:solidFill>
            <a:srgbClr val="5B0917"/>
          </a:solidFill>
          <a:latin typeface="+mn-lt"/>
          <a:ea typeface="+mn-ea"/>
          <a:cs typeface="+mn-cs"/>
        </a:defRPr>
      </a:lvl1pPr>
      <a:lvl2pPr marL="742801" indent="-285693" algn="l" rtl="0" eaLnBrk="0" fontAlgn="base" hangingPunct="0">
        <a:spcBef>
          <a:spcPct val="20000"/>
        </a:spcBef>
        <a:spcAft>
          <a:spcPct val="30000"/>
        </a:spcAft>
        <a:buClr>
          <a:srgbClr val="CC0000"/>
        </a:buClr>
        <a:buFont typeface="Wingdings" panose="05000000000000000000" pitchFamily="2" charset="2"/>
        <a:buChar char="§"/>
        <a:defRPr sz="2000">
          <a:solidFill>
            <a:srgbClr val="5B0917"/>
          </a:solidFill>
          <a:latin typeface="+mn-lt"/>
        </a:defRPr>
      </a:lvl2pPr>
      <a:lvl3pPr marL="1142771" indent="-228554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SzPct val="80000"/>
        <a:buFont typeface="Wingdings" panose="05000000000000000000" pitchFamily="2" charset="2"/>
        <a:buChar char="§"/>
        <a:defRPr sz="2400">
          <a:solidFill>
            <a:srgbClr val="5B0917"/>
          </a:solidFill>
          <a:latin typeface="+mn-lt"/>
        </a:defRPr>
      </a:lvl3pPr>
      <a:lvl4pPr marL="1599880" indent="-228554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Font typeface="Times New Roman" panose="02020603050405020304" pitchFamily="18" charset="0"/>
        <a:buChar char="▪"/>
        <a:defRPr sz="1600">
          <a:solidFill>
            <a:srgbClr val="5B0917"/>
          </a:solidFill>
          <a:latin typeface="+mn-lt"/>
        </a:defRPr>
      </a:lvl4pPr>
      <a:lvl5pPr marL="2056989" indent="-228554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Arial" panose="020B0604020202020204" pitchFamily="34" charset="0"/>
        <a:buChar char="∙"/>
        <a:defRPr sz="1400">
          <a:solidFill>
            <a:srgbClr val="5B0917"/>
          </a:solidFill>
          <a:latin typeface="+mn-lt"/>
        </a:defRPr>
      </a:lvl5pPr>
      <a:lvl6pPr marL="2514097" indent="-228554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6pPr>
      <a:lvl7pPr marL="2971206" indent="-228554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7pPr>
      <a:lvl8pPr marL="3428314" indent="-228554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8pPr>
      <a:lvl9pPr marL="3885423" indent="-228554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9pPr>
    </p:bodyStyle>
    <p:otherStyle>
      <a:defPPr>
        <a:defRPr lang="ru-RU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0"/>
          <p:cNvSpPr>
            <a:spLocks noChangeArrowheads="1"/>
          </p:cNvSpPr>
          <p:nvPr userDrawn="1"/>
        </p:nvSpPr>
        <p:spPr bwMode="auto">
          <a:xfrm>
            <a:off x="0" y="3733800"/>
            <a:ext cx="182563" cy="371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79" tIns="46789" rIns="89979" bIns="46789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35150" y="117475"/>
            <a:ext cx="5767388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88420" name="Text Box 4"/>
          <p:cNvSpPr txBox="1">
            <a:spLocks noChangeArrowheads="1"/>
          </p:cNvSpPr>
          <p:nvPr userDrawn="1"/>
        </p:nvSpPr>
        <p:spPr bwMode="auto">
          <a:xfrm>
            <a:off x="8172450" y="6308725"/>
            <a:ext cx="688975" cy="360363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D225A9-8F30-46A3-9660-45B4E62F5D71}" type="slidenum">
              <a:rPr kumimoji="0" lang="ru-RU" alt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1" name="Rectangle 36"/>
          <p:cNvSpPr>
            <a:spLocks noChangeArrowheads="1"/>
          </p:cNvSpPr>
          <p:nvPr userDrawn="1"/>
        </p:nvSpPr>
        <p:spPr bwMode="auto">
          <a:xfrm>
            <a:off x="0" y="3732213"/>
            <a:ext cx="1825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79" tIns="46789" rIns="89979" bIns="46789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8438" name="Object 39"/>
          <p:cNvGraphicFramePr>
            <a:graphicFrameLocks noChangeAspect="1"/>
          </p:cNvGraphicFramePr>
          <p:nvPr userDrawn="1">
            <p:custDataLst>
              <p:tags r:id="rId1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think-cell Slide" r:id="rId16" imgW="360" imgH="360" progId="">
                  <p:embed/>
                </p:oleObj>
              </mc:Choice>
              <mc:Fallback>
                <p:oleObj name="think-cell Slide" r:id="rId16" imgW="360" imgH="360" progId="">
                  <p:embed/>
                  <p:pic>
                    <p:nvPicPr>
                      <p:cNvPr id="18438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Object 40"/>
          <p:cNvGraphicFramePr>
            <a:graphicFrameLocks noChangeAspect="1"/>
          </p:cNvGraphicFramePr>
          <p:nvPr userDrawn="1">
            <p:custDataLst>
              <p:tags r:id="rId15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think-cell Slide" r:id="rId18" imgW="360" imgH="360" progId="">
                  <p:embed/>
                </p:oleObj>
              </mc:Choice>
              <mc:Fallback>
                <p:oleObj name="think-cell Slide" r:id="rId18" imgW="360" imgH="360" progId="">
                  <p:embed/>
                  <p:pic>
                    <p:nvPicPr>
                      <p:cNvPr id="18439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40" name="Picture 11" descr="Layer 2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15888"/>
            <a:ext cx="1284287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52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06" r:id="rId1"/>
    <p:sldLayoutId id="2147485407" r:id="rId2"/>
    <p:sldLayoutId id="2147485408" r:id="rId3"/>
    <p:sldLayoutId id="2147485409" r:id="rId4"/>
    <p:sldLayoutId id="2147485410" r:id="rId5"/>
    <p:sldLayoutId id="2147485411" r:id="rId6"/>
    <p:sldLayoutId id="2147485412" r:id="rId7"/>
    <p:sldLayoutId id="2147485413" r:id="rId8"/>
    <p:sldLayoutId id="2147485414" r:id="rId9"/>
    <p:sldLayoutId id="2147485415" r:id="rId10"/>
    <p:sldLayoutId id="214748541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5pPr>
      <a:lvl6pPr marL="457109" algn="l" rtl="0" fontAlgn="base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6pPr>
      <a:lvl7pPr marL="914217" algn="l" rtl="0" fontAlgn="base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7pPr>
      <a:lvl8pPr marL="1371326" algn="l" rtl="0" fontAlgn="base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8pPr>
      <a:lvl9pPr marL="1828434" algn="l" rtl="0" fontAlgn="base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152400"/>
            <a:ext cx="482441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4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2713" y="1363663"/>
            <a:ext cx="8928100" cy="523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53652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32575"/>
            <a:ext cx="8172450" cy="2524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defRPr sz="1400">
                <a:solidFill>
                  <a:srgbClr val="5B0917"/>
                </a:solidFill>
                <a:latin typeface="Arial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5B091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Наименование слайда</a:t>
            </a:r>
          </a:p>
        </p:txBody>
      </p:sp>
      <p:sp>
        <p:nvSpPr>
          <p:cNvPr id="153655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D20000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D3AE32-08BE-4DC2-B571-71DA8CD466CE}" type="slidenum">
              <a:rPr kumimoji="0" lang="ru-RU" altLang="ru-RU" sz="1000" b="1" i="0" u="none" strike="noStrike" kern="1200" cap="none" spc="0" normalizeH="0" baseline="0" noProof="0">
                <a:ln>
                  <a:noFill/>
                </a:ln>
                <a:solidFill>
                  <a:srgbClr val="D2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1" i="0" u="none" strike="noStrike" kern="1200" cap="none" spc="0" normalizeH="0" baseline="0" noProof="0">
              <a:ln>
                <a:noFill/>
              </a:ln>
              <a:solidFill>
                <a:srgbClr val="D2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30" name="Picture 16" descr="Layer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1549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854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18" r:id="rId1"/>
    <p:sldLayoutId id="2147485419" r:id="rId2"/>
    <p:sldLayoutId id="2147485420" r:id="rId3"/>
    <p:sldLayoutId id="2147485421" r:id="rId4"/>
    <p:sldLayoutId id="2147485422" r:id="rId5"/>
    <p:sldLayoutId id="2147485423" r:id="rId6"/>
    <p:sldLayoutId id="2147485424" r:id="rId7"/>
    <p:sldLayoutId id="2147485425" r:id="rId8"/>
    <p:sldLayoutId id="2147485426" r:id="rId9"/>
    <p:sldLayoutId id="2147485427" r:id="rId10"/>
    <p:sldLayoutId id="2147485428" r:id="rId11"/>
    <p:sldLayoutId id="2147485429" r:id="rId12"/>
    <p:sldLayoutId id="2147485430" r:id="rId13"/>
    <p:sldLayoutId id="2147485431" r:id="rId14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50000"/>
        </a:spcAft>
        <a:buClr>
          <a:srgbClr val="CC0000"/>
        </a:buClr>
        <a:buSzPct val="60000"/>
        <a:buFont typeface="Wingdings" panose="05000000000000000000" pitchFamily="2" charset="2"/>
        <a:buChar char="n"/>
        <a:defRPr sz="2200">
          <a:solidFill>
            <a:srgbClr val="5B091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30000"/>
        </a:spcAft>
        <a:buClr>
          <a:srgbClr val="CC0000"/>
        </a:buClr>
        <a:buFont typeface="Wingdings" panose="05000000000000000000" pitchFamily="2" charset="2"/>
        <a:buChar char="§"/>
        <a:defRPr sz="2000">
          <a:solidFill>
            <a:srgbClr val="5B091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SzPct val="80000"/>
        <a:buFont typeface="Wingdings" panose="05000000000000000000" pitchFamily="2" charset="2"/>
        <a:buChar char="§"/>
        <a:defRPr sz="2400">
          <a:solidFill>
            <a:srgbClr val="5B091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Font typeface="Times New Roman" panose="02020603050405020304" pitchFamily="18" charset="0"/>
        <a:buChar char="▪"/>
        <a:defRPr sz="1600">
          <a:solidFill>
            <a:srgbClr val="5B091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Arial" panose="020B0604020202020204" pitchFamily="34" charset="0"/>
        <a:buChar char="∙"/>
        <a:defRPr sz="1400">
          <a:solidFill>
            <a:srgbClr val="5B091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0"/>
          <p:cNvSpPr>
            <a:spLocks noChangeArrowheads="1"/>
          </p:cNvSpPr>
          <p:nvPr userDrawn="1"/>
        </p:nvSpPr>
        <p:spPr bwMode="auto">
          <a:xfrm>
            <a:off x="3" y="3734525"/>
            <a:ext cx="182563" cy="3713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58" tIns="46778" rIns="89958" bIns="46778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2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35150" y="117450"/>
            <a:ext cx="5767388" cy="879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88420" name="Text Box 4"/>
          <p:cNvSpPr txBox="1">
            <a:spLocks noChangeArrowheads="1"/>
          </p:cNvSpPr>
          <p:nvPr userDrawn="1"/>
        </p:nvSpPr>
        <p:spPr bwMode="auto">
          <a:xfrm>
            <a:off x="8172453" y="6308853"/>
            <a:ext cx="688975" cy="360279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217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647A1D-7CAD-4C0D-BF60-D7508C1EC10C}" type="slidenum">
              <a:rPr kumimoji="0" lang="ru-RU" alt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pPr marL="0" marR="0" lvl="0" indent="0" algn="r" defTabSz="914217" rtl="0" eaLnBrk="0" fontAlgn="base" latinLnBrk="0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1031" name="Rectangle 36"/>
          <p:cNvSpPr>
            <a:spLocks noChangeArrowheads="1"/>
          </p:cNvSpPr>
          <p:nvPr userDrawn="1"/>
        </p:nvSpPr>
        <p:spPr bwMode="auto">
          <a:xfrm>
            <a:off x="3" y="3732937"/>
            <a:ext cx="182563" cy="371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58" tIns="46778" rIns="89958" bIns="46778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2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graphicFrame>
        <p:nvGraphicFramePr>
          <p:cNvPr id="1030" name="Object 39"/>
          <p:cNvGraphicFramePr>
            <a:graphicFrameLocks noChangeAspect="1"/>
          </p:cNvGraphicFramePr>
          <p:nvPr userDrawn="1">
            <p:custDataLst>
              <p:tags r:id="rId14"/>
            </p:custDataLst>
          </p:nvPr>
        </p:nvGraphicFramePr>
        <p:xfrm>
          <a:off x="1591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think-cell Slide" r:id="rId16" imgW="360" imgH="360" progId="">
                  <p:embed/>
                </p:oleObj>
              </mc:Choice>
              <mc:Fallback>
                <p:oleObj name="think-cell Slide" r:id="rId16" imgW="360" imgH="360" progId="">
                  <p:embed/>
                  <p:pic>
                    <p:nvPicPr>
                      <p:cNvPr id="103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40"/>
          <p:cNvGraphicFramePr>
            <a:graphicFrameLocks noChangeAspect="1"/>
          </p:cNvGraphicFramePr>
          <p:nvPr userDrawn="1">
            <p:custDataLst>
              <p:tags r:id="rId15"/>
            </p:custDataLst>
          </p:nvPr>
        </p:nvGraphicFramePr>
        <p:xfrm>
          <a:off x="1591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think-cell Slide" r:id="rId18" imgW="360" imgH="360" progId="">
                  <p:embed/>
                </p:oleObj>
              </mc:Choice>
              <mc:Fallback>
                <p:oleObj name="think-cell Slide" r:id="rId18" imgW="360" imgH="360" progId="">
                  <p:embed/>
                  <p:pic>
                    <p:nvPicPr>
                      <p:cNvPr id="2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2" name="Picture 11" descr="Layer 2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91" y="115861"/>
            <a:ext cx="1284287" cy="100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56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45" r:id="rId1"/>
    <p:sldLayoutId id="2147485446" r:id="rId2"/>
    <p:sldLayoutId id="2147485447" r:id="rId3"/>
    <p:sldLayoutId id="2147485448" r:id="rId4"/>
    <p:sldLayoutId id="2147485449" r:id="rId5"/>
    <p:sldLayoutId id="2147485450" r:id="rId6"/>
    <p:sldLayoutId id="2147485451" r:id="rId7"/>
    <p:sldLayoutId id="2147485452" r:id="rId8"/>
    <p:sldLayoutId id="2147485453" r:id="rId9"/>
    <p:sldLayoutId id="2147485454" r:id="rId10"/>
    <p:sldLayoutId id="21474854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5pPr>
      <a:lvl6pPr marL="457018" algn="l" rtl="0" fontAlgn="base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6pPr>
      <a:lvl7pPr marL="914034" algn="l" rtl="0" fontAlgn="base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7pPr>
      <a:lvl8pPr marL="1371052" algn="l" rtl="0" fontAlgn="base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8pPr>
      <a:lvl9pPr marL="1828068" algn="l" rtl="0" fontAlgn="base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9pPr>
    </p:titleStyle>
    <p:bodyStyle>
      <a:lvl1pPr marL="342762" indent="-342762" algn="l" rtl="0" eaLnBrk="0" fontAlgn="base" hangingPunct="0">
        <a:spcBef>
          <a:spcPct val="20000"/>
        </a:spcBef>
        <a:spcAft>
          <a:spcPct val="0"/>
        </a:spcAft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52" indent="-285636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42" indent="-228508" algn="l" rtl="0" eaLnBrk="0" fontAlgn="base" hangingPunct="0">
        <a:spcBef>
          <a:spcPct val="20000"/>
        </a:spcBef>
        <a:spcAft>
          <a:spcPct val="0"/>
        </a:spcAft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0" indent="-228508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78" indent="-228508" algn="l" rtl="0" eaLnBrk="0" fontAlgn="base" hangingPunct="0">
        <a:spcBef>
          <a:spcPct val="200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94" indent="-228508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12" indent="-228508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28" indent="-228508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46" indent="-228508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0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8" algn="l" defTabSz="9140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34" algn="l" defTabSz="9140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2" algn="l" defTabSz="9140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8" algn="l" defTabSz="9140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6" algn="l" defTabSz="9140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2" algn="l" defTabSz="9140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9140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7" algn="l" defTabSz="9140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2.emf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5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55.xml"/><Relationship Id="rId1" Type="http://schemas.openxmlformats.org/officeDocument/2006/relationships/tags" Target="../tags/tag10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85.xml"/><Relationship Id="rId1" Type="http://schemas.openxmlformats.org/officeDocument/2006/relationships/tags" Target="../tags/tag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5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5.xml"/><Relationship Id="rId5" Type="http://schemas.openxmlformats.org/officeDocument/2006/relationships/image" Target="../media/image27.webp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5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5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09289" y="1817529"/>
            <a:ext cx="692542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/>
              <a:t>1С</a:t>
            </a:r>
            <a:r>
              <a:rPr lang="en-US" sz="4000" b="1" dirty="0"/>
              <a:t>:</a:t>
            </a:r>
            <a:r>
              <a:rPr lang="ru-RU" sz="4000" b="1" dirty="0"/>
              <a:t>Управление холдингом</a:t>
            </a:r>
          </a:p>
          <a:p>
            <a:pPr algn="ctr"/>
            <a:r>
              <a:rPr lang="ru-RU" sz="4000" b="1" dirty="0"/>
              <a:t>Корпоративные закупки</a:t>
            </a:r>
          </a:p>
        </p:txBody>
      </p:sp>
      <p:pic>
        <p:nvPicPr>
          <p:cNvPr id="4" name="Picture 2" descr="Газпром неф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121" y="3930701"/>
            <a:ext cx="1057015" cy="506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http://www.russianpost.ru/img/LOGO-R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159" y="3939132"/>
            <a:ext cx="1007753" cy="489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5" descr="JSFC Sistema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013" y="5301207"/>
            <a:ext cx="1809306" cy="38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 descr="РТКОММ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54"/>
          <a:stretch>
            <a:fillRect/>
          </a:stretch>
        </p:blipFill>
        <p:spPr bwMode="auto">
          <a:xfrm>
            <a:off x="6588224" y="3865631"/>
            <a:ext cx="1127336" cy="63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57994"/>
            <a:ext cx="1278359" cy="85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122" y="4900103"/>
            <a:ext cx="1781808" cy="118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210213"/>
      </p:ext>
    </p:extLst>
  </p:cSld>
  <p:clrMapOvr>
    <a:masterClrMapping/>
  </p:clrMapOvr>
  <p:transition spd="slow" advTm="39516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338802" y="1700808"/>
            <a:ext cx="8406846" cy="2808312"/>
          </a:xfrm>
          <a:prstGeom prst="rect">
            <a:avLst/>
          </a:prstGeom>
          <a:solidFill>
            <a:srgbClr val="FFFF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200" dirty="0">
                <a:solidFill>
                  <a:schemeClr val="tx1"/>
                </a:solidFill>
              </a:rPr>
              <a:t>1С: Управление холдингом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92275" y="296416"/>
            <a:ext cx="5904061" cy="684312"/>
          </a:xfr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b="0" dirty="0"/>
              <a:t>Закупочные процедуры в бумажной форме</a:t>
            </a:r>
            <a:endParaRPr lang="ru-RU" altLang="ru-RU" kern="12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72828" y="2059801"/>
            <a:ext cx="1080715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План потребности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39157" y="2059801"/>
            <a:ext cx="1080715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Программа закупок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597364" y="2059801"/>
            <a:ext cx="1080000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Договоры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109532" y="2059801"/>
            <a:ext cx="1080000" cy="504056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Исполнение договоров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38802" y="1136637"/>
            <a:ext cx="8409662" cy="329432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>
                <a:ln w="0"/>
                <a:solidFill>
                  <a:schemeClr val="tx1"/>
                </a:solidFill>
              </a:rPr>
              <a:t>Госзакупки</a:t>
            </a:r>
            <a:r>
              <a:rPr lang="ru-RU" sz="1200" dirty="0">
                <a:ln w="0"/>
                <a:solidFill>
                  <a:schemeClr val="tx1"/>
                </a:solidFill>
              </a:rPr>
              <a:t> (ЕИС)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 flipH="1" flipV="1">
            <a:off x="2862261" y="1464712"/>
            <a:ext cx="1" cy="5952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 flipV="1">
            <a:off x="6220546" y="1463483"/>
            <a:ext cx="1" cy="5952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 flipV="1">
            <a:off x="7732714" y="1463483"/>
            <a:ext cx="1" cy="5952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Прямоугольник 57"/>
          <p:cNvSpPr/>
          <p:nvPr/>
        </p:nvSpPr>
        <p:spPr>
          <a:xfrm>
            <a:off x="4003632" y="2059801"/>
            <a:ext cx="1080715" cy="50405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Закупочная процедура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63" name="Прямая соединительная линия 7"/>
          <p:cNvCxnSpPr>
            <a:stCxn id="58" idx="1"/>
            <a:endCxn id="14" idx="3"/>
          </p:cNvCxnSpPr>
          <p:nvPr/>
        </p:nvCxnSpPr>
        <p:spPr>
          <a:xfrm flipH="1">
            <a:off x="3419872" y="2311829"/>
            <a:ext cx="583760" cy="0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7"/>
          <p:cNvCxnSpPr>
            <a:stCxn id="26" idx="1"/>
            <a:endCxn id="58" idx="3"/>
          </p:cNvCxnSpPr>
          <p:nvPr/>
        </p:nvCxnSpPr>
        <p:spPr>
          <a:xfrm flipH="1">
            <a:off x="5084347" y="2311829"/>
            <a:ext cx="513017" cy="0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7"/>
          <p:cNvCxnSpPr>
            <a:stCxn id="33" idx="1"/>
            <a:endCxn id="26" idx="3"/>
          </p:cNvCxnSpPr>
          <p:nvPr/>
        </p:nvCxnSpPr>
        <p:spPr>
          <a:xfrm flipH="1">
            <a:off x="6677364" y="2311829"/>
            <a:ext cx="432168" cy="0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4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972" y="2383673"/>
            <a:ext cx="257912" cy="30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0" name="Прямая со стрелкой 49"/>
          <p:cNvCxnSpPr>
            <a:stCxn id="58" idx="0"/>
            <a:endCxn id="38" idx="2"/>
          </p:cNvCxnSpPr>
          <p:nvPr/>
        </p:nvCxnSpPr>
        <p:spPr>
          <a:xfrm flipH="1" flipV="1">
            <a:off x="4543633" y="1466069"/>
            <a:ext cx="357" cy="5937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41610" y="4725144"/>
            <a:ext cx="4595810" cy="17697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Способы закупок </a:t>
            </a: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400" dirty="0"/>
              <a:t>Конкурс (закрытый / открытый)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400" dirty="0"/>
              <a:t>Запрос предложений (закрытый / открытый)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400" dirty="0"/>
              <a:t>Запрос котировок (закрытый / открытый)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400" dirty="0"/>
              <a:t>Конкурентные переговоры (закрытые / открытые)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400" dirty="0"/>
              <a:t>Закупка у единственного поставщика</a:t>
            </a:r>
          </a:p>
        </p:txBody>
      </p:sp>
      <p:grpSp>
        <p:nvGrpSpPr>
          <p:cNvPr id="79" name="Группа 78"/>
          <p:cNvGrpSpPr/>
          <p:nvPr/>
        </p:nvGrpSpPr>
        <p:grpSpPr>
          <a:xfrm>
            <a:off x="2275177" y="2922850"/>
            <a:ext cx="4534096" cy="1405355"/>
            <a:chOff x="902000" y="3031757"/>
            <a:chExt cx="4534096" cy="1405355"/>
          </a:xfrm>
        </p:grpSpPr>
        <p:sp>
          <p:nvSpPr>
            <p:cNvPr id="78" name="Скругленный прямоугольник 77"/>
            <p:cNvSpPr/>
            <p:nvPr/>
          </p:nvSpPr>
          <p:spPr>
            <a:xfrm>
              <a:off x="902000" y="3031757"/>
              <a:ext cx="4534096" cy="1405355"/>
            </a:xfrm>
            <a:prstGeom prst="roundRect">
              <a:avLst>
                <a:gd name="adj" fmla="val 670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993096" y="3837215"/>
              <a:ext cx="1280870" cy="50405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ln w="0"/>
                  <a:solidFill>
                    <a:schemeClr val="tx1"/>
                  </a:solidFill>
                </a:rPr>
                <a:t>Квалификационный отбор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510252" y="3837215"/>
              <a:ext cx="1280870" cy="50405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ln w="0"/>
                  <a:solidFill>
                    <a:schemeClr val="tx1"/>
                  </a:solidFill>
                </a:rPr>
                <a:t>Оценка предложений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4031583" y="3113757"/>
              <a:ext cx="1280870" cy="50405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ln w="0"/>
                  <a:solidFill>
                    <a:schemeClr val="tx1"/>
                  </a:solidFill>
                </a:rPr>
                <a:t>Переторжка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4031583" y="3837215"/>
              <a:ext cx="1280870" cy="50405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ln w="0"/>
                  <a:solidFill>
                    <a:schemeClr val="tx1"/>
                  </a:solidFill>
                </a:rPr>
                <a:t>Протоколы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2510252" y="3104519"/>
              <a:ext cx="1280870" cy="50405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1"/>
                  </a:solidFill>
                </a:rPr>
                <a:t>Предложения участников</a:t>
              </a:r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988921" y="3104519"/>
              <a:ext cx="1280870" cy="50405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ln w="0"/>
                  <a:solidFill>
                    <a:schemeClr val="tx1"/>
                  </a:solidFill>
                </a:rPr>
                <a:t>Приглашение поставщиков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87" name="Прямая соединительная линия 7"/>
          <p:cNvCxnSpPr>
            <a:stCxn id="78" idx="0"/>
            <a:endCxn id="58" idx="2"/>
          </p:cNvCxnSpPr>
          <p:nvPr/>
        </p:nvCxnSpPr>
        <p:spPr>
          <a:xfrm flipV="1">
            <a:off x="4542225" y="2563857"/>
            <a:ext cx="1765" cy="358993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0" name="Рисунок 8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084" y="3140968"/>
            <a:ext cx="1227670" cy="893897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0651" y="114300"/>
            <a:ext cx="1979266" cy="2474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68" name="Группа 167"/>
          <p:cNvGrpSpPr/>
          <p:nvPr/>
        </p:nvGrpSpPr>
        <p:grpSpPr>
          <a:xfrm>
            <a:off x="4948839" y="4868113"/>
            <a:ext cx="3799625" cy="1539420"/>
            <a:chOff x="4948839" y="4868113"/>
            <a:chExt cx="3799625" cy="1539420"/>
          </a:xfrm>
        </p:grpSpPr>
        <p:cxnSp>
          <p:nvCxnSpPr>
            <p:cNvPr id="60" name="Прямая соединительная линия 7"/>
            <p:cNvCxnSpPr>
              <a:stCxn id="103" idx="2"/>
              <a:endCxn id="104" idx="1"/>
            </p:cNvCxnSpPr>
            <p:nvPr/>
          </p:nvCxnSpPr>
          <p:spPr>
            <a:xfrm rot="5400000">
              <a:off x="5429110" y="5202904"/>
              <a:ext cx="358993" cy="247844"/>
            </a:xfrm>
            <a:prstGeom prst="bentConnector4">
              <a:avLst>
                <a:gd name="adj1" fmla="val 30555"/>
                <a:gd name="adj2" fmla="val 192235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5" name="Прямоугольник 94"/>
            <p:cNvSpPr/>
            <p:nvPr/>
          </p:nvSpPr>
          <p:spPr>
            <a:xfrm>
              <a:off x="6948264" y="4868113"/>
              <a:ext cx="1800200" cy="279217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Закупочная процедура</a:t>
              </a:r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7484109" y="5366714"/>
              <a:ext cx="540792" cy="279217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Лот1</a:t>
              </a:r>
            </a:p>
          </p:txBody>
        </p:sp>
        <p:sp>
          <p:nvSpPr>
            <p:cNvPr id="101" name="Прямоугольник 100"/>
            <p:cNvSpPr/>
            <p:nvPr/>
          </p:nvSpPr>
          <p:spPr>
            <a:xfrm>
              <a:off x="7481872" y="5747515"/>
              <a:ext cx="540792" cy="279217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Лот2</a:t>
              </a:r>
            </a:p>
          </p:txBody>
        </p:sp>
        <p:sp>
          <p:nvSpPr>
            <p:cNvPr id="102" name="Прямоугольник 101"/>
            <p:cNvSpPr/>
            <p:nvPr/>
          </p:nvSpPr>
          <p:spPr>
            <a:xfrm>
              <a:off x="7481872" y="6128316"/>
              <a:ext cx="540792" cy="279217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Лот..</a:t>
              </a:r>
            </a:p>
          </p:txBody>
        </p:sp>
        <p:sp>
          <p:nvSpPr>
            <p:cNvPr id="103" name="Прямоугольник 102"/>
            <p:cNvSpPr/>
            <p:nvPr/>
          </p:nvSpPr>
          <p:spPr>
            <a:xfrm>
              <a:off x="4948839" y="4868113"/>
              <a:ext cx="1567377" cy="279217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Программа закупок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04" name="Прямоугольник 103"/>
            <p:cNvSpPr/>
            <p:nvPr/>
          </p:nvSpPr>
          <p:spPr>
            <a:xfrm>
              <a:off x="5484684" y="5366714"/>
              <a:ext cx="648000" cy="279217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СПЗ 1</a:t>
              </a:r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5482447" y="5747515"/>
              <a:ext cx="648000" cy="279217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СПЗ 2</a:t>
              </a:r>
            </a:p>
          </p:txBody>
        </p:sp>
        <p:sp>
          <p:nvSpPr>
            <p:cNvPr id="107" name="Прямоугольник 106"/>
            <p:cNvSpPr/>
            <p:nvPr/>
          </p:nvSpPr>
          <p:spPr>
            <a:xfrm>
              <a:off x="5482447" y="6128316"/>
              <a:ext cx="648000" cy="279217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СПЗ ..</a:t>
              </a:r>
            </a:p>
          </p:txBody>
        </p:sp>
        <p:cxnSp>
          <p:nvCxnSpPr>
            <p:cNvPr id="108" name="Прямая соединительная линия 7"/>
            <p:cNvCxnSpPr>
              <a:stCxn id="103" idx="2"/>
              <a:endCxn id="105" idx="1"/>
            </p:cNvCxnSpPr>
            <p:nvPr/>
          </p:nvCxnSpPr>
          <p:spPr>
            <a:xfrm rot="5400000">
              <a:off x="5237591" y="5392187"/>
              <a:ext cx="739794" cy="250081"/>
            </a:xfrm>
            <a:prstGeom prst="bentConnector4">
              <a:avLst>
                <a:gd name="adj1" fmla="val 14978"/>
                <a:gd name="adj2" fmla="val 19141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Прямая соединительная линия 7"/>
            <p:cNvCxnSpPr>
              <a:stCxn id="103" idx="2"/>
              <a:endCxn id="107" idx="1"/>
            </p:cNvCxnSpPr>
            <p:nvPr/>
          </p:nvCxnSpPr>
          <p:spPr>
            <a:xfrm rot="5400000">
              <a:off x="5047191" y="5582587"/>
              <a:ext cx="1120595" cy="250081"/>
            </a:xfrm>
            <a:prstGeom prst="bentConnector4">
              <a:avLst>
                <a:gd name="adj1" fmla="val 9597"/>
                <a:gd name="adj2" fmla="val 19141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Прямая со стрелкой 113"/>
            <p:cNvCxnSpPr>
              <a:stCxn id="104" idx="3"/>
              <a:endCxn id="100" idx="1"/>
            </p:cNvCxnSpPr>
            <p:nvPr/>
          </p:nvCxnSpPr>
          <p:spPr>
            <a:xfrm>
              <a:off x="6132684" y="5506323"/>
              <a:ext cx="135142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Прямая соединительная линия 7"/>
            <p:cNvCxnSpPr>
              <a:stCxn id="95" idx="2"/>
              <a:endCxn id="100" idx="3"/>
            </p:cNvCxnSpPr>
            <p:nvPr/>
          </p:nvCxnSpPr>
          <p:spPr>
            <a:xfrm rot="16200000" flipH="1">
              <a:off x="7757136" y="5238557"/>
              <a:ext cx="358993" cy="176537"/>
            </a:xfrm>
            <a:prstGeom prst="bentConnector4">
              <a:avLst>
                <a:gd name="adj1" fmla="val 30555"/>
                <a:gd name="adj2" fmla="val 240922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Прямая соединительная линия 7"/>
            <p:cNvCxnSpPr>
              <a:stCxn id="95" idx="2"/>
              <a:endCxn id="101" idx="3"/>
            </p:cNvCxnSpPr>
            <p:nvPr/>
          </p:nvCxnSpPr>
          <p:spPr>
            <a:xfrm rot="16200000" flipH="1">
              <a:off x="7565617" y="5430077"/>
              <a:ext cx="739794" cy="174300"/>
            </a:xfrm>
            <a:prstGeom prst="bentConnector4">
              <a:avLst>
                <a:gd name="adj1" fmla="val 14153"/>
                <a:gd name="adj2" fmla="val 244014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Прямая соединительная линия 7"/>
            <p:cNvCxnSpPr>
              <a:stCxn id="95" idx="2"/>
              <a:endCxn id="102" idx="3"/>
            </p:cNvCxnSpPr>
            <p:nvPr/>
          </p:nvCxnSpPr>
          <p:spPr>
            <a:xfrm rot="16200000" flipH="1">
              <a:off x="7375217" y="5620477"/>
              <a:ext cx="1120595" cy="174300"/>
            </a:xfrm>
            <a:prstGeom prst="bentConnector4">
              <a:avLst>
                <a:gd name="adj1" fmla="val 9597"/>
                <a:gd name="adj2" fmla="val 244015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Прямая со стрелкой 141"/>
            <p:cNvCxnSpPr>
              <a:stCxn id="105" idx="3"/>
            </p:cNvCxnSpPr>
            <p:nvPr/>
          </p:nvCxnSpPr>
          <p:spPr>
            <a:xfrm>
              <a:off x="6130447" y="5887124"/>
              <a:ext cx="1342551" cy="1129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Прямая со стрелкой 145"/>
            <p:cNvCxnSpPr>
              <a:stCxn id="107" idx="3"/>
            </p:cNvCxnSpPr>
            <p:nvPr/>
          </p:nvCxnSpPr>
          <p:spPr>
            <a:xfrm flipV="1">
              <a:off x="6130447" y="6267924"/>
              <a:ext cx="635300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49" name="Прямая соединительная линия 7"/>
          <p:cNvCxnSpPr>
            <a:stCxn id="14" idx="1"/>
            <a:endCxn id="2" idx="3"/>
          </p:cNvCxnSpPr>
          <p:nvPr/>
        </p:nvCxnSpPr>
        <p:spPr>
          <a:xfrm flipH="1">
            <a:off x="1853543" y="2311829"/>
            <a:ext cx="485614" cy="0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71" name="Группа 170"/>
          <p:cNvGrpSpPr/>
          <p:nvPr/>
        </p:nvGrpSpPr>
        <p:grpSpPr>
          <a:xfrm>
            <a:off x="593713" y="3068961"/>
            <a:ext cx="1458007" cy="936104"/>
            <a:chOff x="593713" y="3068961"/>
            <a:chExt cx="1458007" cy="936104"/>
          </a:xfrm>
        </p:grpSpPr>
        <p:sp>
          <p:nvSpPr>
            <p:cNvPr id="170" name="Скругленный прямоугольник 169"/>
            <p:cNvSpPr/>
            <p:nvPr/>
          </p:nvSpPr>
          <p:spPr>
            <a:xfrm>
              <a:off x="593713" y="3068961"/>
              <a:ext cx="1458007" cy="936104"/>
            </a:xfrm>
            <a:prstGeom prst="roundRect">
              <a:avLst>
                <a:gd name="adj" fmla="val 5528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ru-RU" sz="1000" b="1" dirty="0">
                  <a:solidFill>
                    <a:schemeClr val="tx1"/>
                  </a:solidFill>
                </a:rPr>
                <a:t>Личный кабинет</a:t>
              </a:r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667835" y="3357048"/>
              <a:ext cx="1280870" cy="5040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ln w="0"/>
                  <a:solidFill>
                    <a:schemeClr val="tx1"/>
                  </a:solidFill>
                </a:rPr>
                <a:t>Аккредитация поставщиков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4687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413626" y="3603624"/>
            <a:ext cx="8406846" cy="24482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ЭТП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05000" y="1700808"/>
            <a:ext cx="8406846" cy="1132001"/>
          </a:xfrm>
          <a:prstGeom prst="rect">
            <a:avLst/>
          </a:prstGeom>
          <a:solidFill>
            <a:srgbClr val="FFFF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1С: Управление холдингом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92275" y="296416"/>
            <a:ext cx="5904061" cy="684312"/>
          </a:xfr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b="0" dirty="0"/>
              <a:t>Закупочные процедуры в электронной форме</a:t>
            </a:r>
            <a:endParaRPr lang="ru-RU" altLang="ru-RU" kern="12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9026" y="2059801"/>
            <a:ext cx="1080715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План потребности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05355" y="2059801"/>
            <a:ext cx="1080715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Программа закупок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37798" y="4506352"/>
            <a:ext cx="1352878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n w="0"/>
                <a:solidFill>
                  <a:schemeClr val="tx1"/>
                </a:solidFill>
              </a:rPr>
              <a:t>Квалификационный отбор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94343" y="4506352"/>
            <a:ext cx="1280870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Разъяснения  документации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037798" y="5301208"/>
            <a:ext cx="1352878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n w="0"/>
                <a:solidFill>
                  <a:schemeClr val="tx1"/>
                </a:solidFill>
              </a:rPr>
              <a:t>Протокол квалификации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436397" y="4484523"/>
            <a:ext cx="1280870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n w="0"/>
                <a:solidFill>
                  <a:schemeClr val="tx1"/>
                </a:solidFill>
              </a:rPr>
              <a:t>Оценка предложений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957728" y="4472671"/>
            <a:ext cx="1280870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n w="0"/>
                <a:solidFill>
                  <a:schemeClr val="tx1"/>
                </a:solidFill>
              </a:rPr>
              <a:t>Переторжка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957728" y="5298625"/>
            <a:ext cx="1280870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n w="0"/>
                <a:solidFill>
                  <a:schemeClr val="tx1"/>
                </a:solidFill>
              </a:rPr>
              <a:t>Различные протоколы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663562" y="2059801"/>
            <a:ext cx="1080000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Договоры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175730" y="2059801"/>
            <a:ext cx="1129244" cy="504056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Исполнение обязательств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05000" y="1136637"/>
            <a:ext cx="8409662" cy="329432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>
                <a:ln w="0"/>
                <a:solidFill>
                  <a:schemeClr val="tx1"/>
                </a:solidFill>
              </a:rPr>
              <a:t>Госзакупки</a:t>
            </a:r>
            <a:r>
              <a:rPr lang="ru-RU" sz="1200" dirty="0">
                <a:ln w="0"/>
                <a:solidFill>
                  <a:schemeClr val="tx1"/>
                </a:solidFill>
              </a:rPr>
              <a:t> (ЕИС)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 flipH="1" flipV="1">
            <a:off x="2928459" y="1464712"/>
            <a:ext cx="1" cy="5952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 flipV="1">
            <a:off x="6286744" y="1463483"/>
            <a:ext cx="1" cy="5952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 flipV="1">
            <a:off x="7798912" y="1463483"/>
            <a:ext cx="1" cy="5952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405000" y="6267920"/>
            <a:ext cx="8409662" cy="329432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Госзакупки</a:t>
            </a:r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(ЕИС)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47" name="Прямая со стрелкой 46"/>
          <p:cNvCxnSpPr>
            <a:stCxn id="16" idx="2"/>
            <a:endCxn id="44" idx="0"/>
          </p:cNvCxnSpPr>
          <p:nvPr/>
        </p:nvCxnSpPr>
        <p:spPr>
          <a:xfrm>
            <a:off x="4608118" y="4472671"/>
            <a:ext cx="1713" cy="17952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4067760" y="3968615"/>
            <a:ext cx="1080715" cy="50405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Извещение о закупках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4069830" y="2059801"/>
            <a:ext cx="1080715" cy="50405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Закупочная процедура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8" name="Прямая соединительная линия 7"/>
          <p:cNvCxnSpPr>
            <a:stCxn id="16" idx="1"/>
            <a:endCxn id="18" idx="0"/>
          </p:cNvCxnSpPr>
          <p:nvPr/>
        </p:nvCxnSpPr>
        <p:spPr>
          <a:xfrm rot="10800000" flipV="1">
            <a:off x="1714238" y="4220642"/>
            <a:ext cx="2353523" cy="28570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7"/>
          <p:cNvCxnSpPr>
            <a:stCxn id="16" idx="1"/>
            <a:endCxn id="19" idx="0"/>
          </p:cNvCxnSpPr>
          <p:nvPr/>
        </p:nvCxnSpPr>
        <p:spPr>
          <a:xfrm rot="10800000" flipV="1">
            <a:off x="3234778" y="4220642"/>
            <a:ext cx="832982" cy="28570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7"/>
          <p:cNvCxnSpPr>
            <a:stCxn id="21" idx="0"/>
            <a:endCxn id="18" idx="2"/>
          </p:cNvCxnSpPr>
          <p:nvPr/>
        </p:nvCxnSpPr>
        <p:spPr>
          <a:xfrm flipV="1">
            <a:off x="1714237" y="5010408"/>
            <a:ext cx="0" cy="29080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7"/>
          <p:cNvCxnSpPr>
            <a:stCxn id="23" idx="0"/>
            <a:endCxn id="16" idx="3"/>
          </p:cNvCxnSpPr>
          <p:nvPr/>
        </p:nvCxnSpPr>
        <p:spPr>
          <a:xfrm rot="16200000" flipV="1">
            <a:off x="5480714" y="3888404"/>
            <a:ext cx="263880" cy="92835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2594343" y="5301208"/>
            <a:ext cx="1280870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Предложения участников</a:t>
            </a:r>
          </a:p>
        </p:txBody>
      </p:sp>
      <p:cxnSp>
        <p:nvCxnSpPr>
          <p:cNvPr id="46" name="Прямая соединительная линия 7"/>
          <p:cNvCxnSpPr>
            <a:stCxn id="45" idx="0"/>
            <a:endCxn id="19" idx="2"/>
          </p:cNvCxnSpPr>
          <p:nvPr/>
        </p:nvCxnSpPr>
        <p:spPr>
          <a:xfrm flipV="1">
            <a:off x="3234778" y="5010408"/>
            <a:ext cx="0" cy="29080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7"/>
          <p:cNvCxnSpPr>
            <a:stCxn id="25" idx="0"/>
            <a:endCxn id="24" idx="2"/>
          </p:cNvCxnSpPr>
          <p:nvPr/>
        </p:nvCxnSpPr>
        <p:spPr>
          <a:xfrm flipV="1">
            <a:off x="7598163" y="4976727"/>
            <a:ext cx="0" cy="32189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7"/>
          <p:cNvCxnSpPr>
            <a:stCxn id="24" idx="0"/>
            <a:endCxn id="16" idx="3"/>
          </p:cNvCxnSpPr>
          <p:nvPr/>
        </p:nvCxnSpPr>
        <p:spPr>
          <a:xfrm rot="16200000" flipV="1">
            <a:off x="6247305" y="3121813"/>
            <a:ext cx="252028" cy="2449688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5436397" y="5298625"/>
            <a:ext cx="1280870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>
                <a:ln w="0"/>
                <a:solidFill>
                  <a:schemeClr val="tx1"/>
                </a:solidFill>
              </a:rPr>
              <a:t>Постквалифи-кация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57" name="Прямая соединительная линия 7"/>
          <p:cNvCxnSpPr>
            <a:stCxn id="56" idx="0"/>
            <a:endCxn id="23" idx="2"/>
          </p:cNvCxnSpPr>
          <p:nvPr/>
        </p:nvCxnSpPr>
        <p:spPr>
          <a:xfrm flipV="1">
            <a:off x="6076832" y="4988579"/>
            <a:ext cx="0" cy="31004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7"/>
          <p:cNvCxnSpPr>
            <a:stCxn id="14" idx="1"/>
            <a:endCxn id="2" idx="3"/>
          </p:cNvCxnSpPr>
          <p:nvPr/>
        </p:nvCxnSpPr>
        <p:spPr>
          <a:xfrm flipH="1">
            <a:off x="1919741" y="2311829"/>
            <a:ext cx="485614" cy="0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7"/>
          <p:cNvCxnSpPr>
            <a:stCxn id="58" idx="1"/>
            <a:endCxn id="14" idx="3"/>
          </p:cNvCxnSpPr>
          <p:nvPr/>
        </p:nvCxnSpPr>
        <p:spPr>
          <a:xfrm flipH="1">
            <a:off x="3486070" y="2311829"/>
            <a:ext cx="583760" cy="0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7"/>
          <p:cNvCxnSpPr>
            <a:stCxn id="26" idx="1"/>
            <a:endCxn id="58" idx="3"/>
          </p:cNvCxnSpPr>
          <p:nvPr/>
        </p:nvCxnSpPr>
        <p:spPr>
          <a:xfrm flipH="1">
            <a:off x="5150545" y="2311829"/>
            <a:ext cx="513017" cy="0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7"/>
          <p:cNvCxnSpPr>
            <a:cxnSpLocks/>
            <a:stCxn id="33" idx="1"/>
            <a:endCxn id="26" idx="3"/>
          </p:cNvCxnSpPr>
          <p:nvPr/>
        </p:nvCxnSpPr>
        <p:spPr>
          <a:xfrm flipH="1">
            <a:off x="6743562" y="2311829"/>
            <a:ext cx="432168" cy="0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4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170" y="2383673"/>
            <a:ext cx="257912" cy="30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839" y="4318521"/>
            <a:ext cx="257912" cy="30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18" y="3034785"/>
            <a:ext cx="349718" cy="350074"/>
          </a:xfrm>
          <a:prstGeom prst="rect">
            <a:avLst/>
          </a:prstGeom>
        </p:spPr>
      </p:pic>
      <p:cxnSp>
        <p:nvCxnSpPr>
          <p:cNvPr id="93" name="Прямая со стрелкой 92"/>
          <p:cNvCxnSpPr/>
          <p:nvPr/>
        </p:nvCxnSpPr>
        <p:spPr>
          <a:xfrm flipV="1">
            <a:off x="4764589" y="2972496"/>
            <a:ext cx="6081" cy="444755"/>
          </a:xfrm>
          <a:prstGeom prst="straightConnector1">
            <a:avLst/>
          </a:prstGeom>
          <a:ln w="41275">
            <a:solidFill>
              <a:srgbClr val="F6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5444554" y="3068960"/>
            <a:ext cx="2803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Возвращаем в 1С сканы документов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230571" y="3062844"/>
            <a:ext cx="25153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Выгружаем из 1С документацию</a:t>
            </a:r>
          </a:p>
        </p:txBody>
      </p:sp>
      <p:cxnSp>
        <p:nvCxnSpPr>
          <p:cNvPr id="97" name="Прямая со стрелкой 96"/>
          <p:cNvCxnSpPr/>
          <p:nvPr/>
        </p:nvCxnSpPr>
        <p:spPr>
          <a:xfrm flipV="1">
            <a:off x="4434630" y="2987444"/>
            <a:ext cx="6081" cy="444755"/>
          </a:xfrm>
          <a:prstGeom prst="straightConnector1">
            <a:avLst/>
          </a:prstGeom>
          <a:ln w="41275">
            <a:solidFill>
              <a:srgbClr val="F60000"/>
            </a:solidFill>
            <a:headEnd type="arrow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8" name="Рисунок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193" y="3039985"/>
            <a:ext cx="287299" cy="360042"/>
          </a:xfrm>
          <a:prstGeom prst="rect">
            <a:avLst/>
          </a:prstGeom>
        </p:spPr>
      </p:pic>
      <p:pic>
        <p:nvPicPr>
          <p:cNvPr id="106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508" y="2448450"/>
            <a:ext cx="384987" cy="38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Рисунок 10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34" y="1540730"/>
            <a:ext cx="687022" cy="500238"/>
          </a:xfrm>
          <a:prstGeom prst="rect">
            <a:avLst/>
          </a:prstGeom>
        </p:spPr>
      </p:pic>
      <p:pic>
        <p:nvPicPr>
          <p:cNvPr id="108" name="Рисунок 10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92" y="3655234"/>
            <a:ext cx="687022" cy="500238"/>
          </a:xfrm>
          <a:prstGeom prst="rect">
            <a:avLst/>
          </a:prstGeom>
        </p:spPr>
      </p:pic>
      <p:pic>
        <p:nvPicPr>
          <p:cNvPr id="109" name="Рисунок 10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7892" y="116632"/>
            <a:ext cx="1928604" cy="2312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0715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413626" y="3603624"/>
            <a:ext cx="8406846" cy="24482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ЭТП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05000" y="1700808"/>
            <a:ext cx="8406846" cy="1132001"/>
          </a:xfrm>
          <a:prstGeom prst="rect">
            <a:avLst/>
          </a:prstGeom>
          <a:solidFill>
            <a:srgbClr val="FFFF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1С: Управление холдингом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92275" y="296416"/>
            <a:ext cx="5904061" cy="684312"/>
          </a:xfr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b="0" dirty="0"/>
              <a:t>Закупочные процедуры в электронной форме</a:t>
            </a:r>
            <a:endParaRPr lang="ru-RU" altLang="ru-RU" kern="12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9026" y="2059801"/>
            <a:ext cx="1080715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План потребности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05355" y="2059801"/>
            <a:ext cx="1080715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Прграмма</a:t>
            </a:r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закупок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43608" y="4506352"/>
            <a:ext cx="1347068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n w="0"/>
                <a:solidFill>
                  <a:schemeClr val="tx1"/>
                </a:solidFill>
              </a:rPr>
              <a:t>Квалификационный отбор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94343" y="4506352"/>
            <a:ext cx="1280870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Разъяснения  документации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043608" y="5301208"/>
            <a:ext cx="1347068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n w="0"/>
                <a:solidFill>
                  <a:schemeClr val="tx1"/>
                </a:solidFill>
              </a:rPr>
              <a:t>Протокол квалификации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436397" y="4484523"/>
            <a:ext cx="1280870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n w="0"/>
                <a:solidFill>
                  <a:schemeClr val="tx1"/>
                </a:solidFill>
              </a:rPr>
              <a:t>Оценка предложений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957728" y="4472671"/>
            <a:ext cx="1280870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n w="0"/>
                <a:solidFill>
                  <a:schemeClr val="tx1"/>
                </a:solidFill>
              </a:rPr>
              <a:t>Переторжка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957728" y="5298625"/>
            <a:ext cx="1280870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n w="0"/>
                <a:solidFill>
                  <a:schemeClr val="tx1"/>
                </a:solidFill>
              </a:rPr>
              <a:t>Различные протоколы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663562" y="2059801"/>
            <a:ext cx="1080000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Договоры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175729" y="2059801"/>
            <a:ext cx="1129241" cy="504056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Исполнение обязательств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05000" y="1136637"/>
            <a:ext cx="8409662" cy="329432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>
                <a:ln w="0"/>
                <a:solidFill>
                  <a:schemeClr val="tx1"/>
                </a:solidFill>
              </a:rPr>
              <a:t>Госзакупки</a:t>
            </a:r>
            <a:r>
              <a:rPr lang="ru-RU" sz="1200" dirty="0">
                <a:ln w="0"/>
                <a:solidFill>
                  <a:schemeClr val="tx1"/>
                </a:solidFill>
              </a:rPr>
              <a:t> (ЕИС)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 flipH="1" flipV="1">
            <a:off x="2928459" y="1464712"/>
            <a:ext cx="1" cy="595271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 flipV="1">
            <a:off x="6286744" y="1463483"/>
            <a:ext cx="1" cy="5952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 flipV="1">
            <a:off x="7798912" y="1463483"/>
            <a:ext cx="1" cy="5952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405000" y="6267920"/>
            <a:ext cx="8409662" cy="329432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Госзакупки</a:t>
            </a:r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(ЕИС)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47" name="Прямая со стрелкой 46"/>
          <p:cNvCxnSpPr>
            <a:stCxn id="16" idx="2"/>
            <a:endCxn id="44" idx="0"/>
          </p:cNvCxnSpPr>
          <p:nvPr/>
        </p:nvCxnSpPr>
        <p:spPr>
          <a:xfrm>
            <a:off x="4608118" y="4395712"/>
            <a:ext cx="1713" cy="18722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4067760" y="3968615"/>
            <a:ext cx="1080715" cy="50405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Извещение о закупках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4069830" y="2059801"/>
            <a:ext cx="1080715" cy="50405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Закупочная процедура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8" name="Прямая соединительная линия 7"/>
          <p:cNvCxnSpPr>
            <a:stCxn id="16" idx="1"/>
            <a:endCxn id="18" idx="0"/>
          </p:cNvCxnSpPr>
          <p:nvPr/>
        </p:nvCxnSpPr>
        <p:spPr>
          <a:xfrm rot="10800000" flipV="1">
            <a:off x="1750242" y="4220642"/>
            <a:ext cx="2317519" cy="28570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7"/>
          <p:cNvCxnSpPr>
            <a:stCxn id="16" idx="1"/>
            <a:endCxn id="19" idx="0"/>
          </p:cNvCxnSpPr>
          <p:nvPr/>
        </p:nvCxnSpPr>
        <p:spPr>
          <a:xfrm rot="10800000" flipV="1">
            <a:off x="3234778" y="4220642"/>
            <a:ext cx="832982" cy="28570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7"/>
          <p:cNvCxnSpPr>
            <a:stCxn id="21" idx="0"/>
            <a:endCxn id="18" idx="2"/>
          </p:cNvCxnSpPr>
          <p:nvPr/>
        </p:nvCxnSpPr>
        <p:spPr>
          <a:xfrm flipV="1">
            <a:off x="1750241" y="5010408"/>
            <a:ext cx="0" cy="29080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7"/>
          <p:cNvCxnSpPr>
            <a:stCxn id="23" idx="0"/>
            <a:endCxn id="16" idx="3"/>
          </p:cNvCxnSpPr>
          <p:nvPr/>
        </p:nvCxnSpPr>
        <p:spPr>
          <a:xfrm rot="16200000" flipV="1">
            <a:off x="5480714" y="3888404"/>
            <a:ext cx="263880" cy="92835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2594343" y="5301208"/>
            <a:ext cx="1280870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Предложения участников</a:t>
            </a:r>
          </a:p>
        </p:txBody>
      </p:sp>
      <p:cxnSp>
        <p:nvCxnSpPr>
          <p:cNvPr id="46" name="Прямая соединительная линия 7"/>
          <p:cNvCxnSpPr>
            <a:stCxn id="45" idx="0"/>
            <a:endCxn id="19" idx="2"/>
          </p:cNvCxnSpPr>
          <p:nvPr/>
        </p:nvCxnSpPr>
        <p:spPr>
          <a:xfrm flipV="1">
            <a:off x="3234778" y="5010408"/>
            <a:ext cx="0" cy="29080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7"/>
          <p:cNvCxnSpPr>
            <a:stCxn id="25" idx="0"/>
            <a:endCxn id="24" idx="2"/>
          </p:cNvCxnSpPr>
          <p:nvPr/>
        </p:nvCxnSpPr>
        <p:spPr>
          <a:xfrm flipV="1">
            <a:off x="7598163" y="4976727"/>
            <a:ext cx="0" cy="32189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7"/>
          <p:cNvCxnSpPr>
            <a:stCxn id="24" idx="0"/>
            <a:endCxn id="16" idx="3"/>
          </p:cNvCxnSpPr>
          <p:nvPr/>
        </p:nvCxnSpPr>
        <p:spPr>
          <a:xfrm rot="16200000" flipV="1">
            <a:off x="6247305" y="3121813"/>
            <a:ext cx="252028" cy="2449688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5436397" y="5298625"/>
            <a:ext cx="1280870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>
                <a:ln w="0"/>
                <a:solidFill>
                  <a:schemeClr val="tx1"/>
                </a:solidFill>
              </a:rPr>
              <a:t>Постквалифи-кация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57" name="Прямая соединительная линия 7"/>
          <p:cNvCxnSpPr>
            <a:stCxn id="56" idx="0"/>
            <a:endCxn id="23" idx="2"/>
          </p:cNvCxnSpPr>
          <p:nvPr/>
        </p:nvCxnSpPr>
        <p:spPr>
          <a:xfrm flipV="1">
            <a:off x="6076832" y="4988579"/>
            <a:ext cx="0" cy="31004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7"/>
          <p:cNvCxnSpPr>
            <a:stCxn id="14" idx="1"/>
            <a:endCxn id="2" idx="3"/>
          </p:cNvCxnSpPr>
          <p:nvPr/>
        </p:nvCxnSpPr>
        <p:spPr>
          <a:xfrm flipH="1">
            <a:off x="1919741" y="2311829"/>
            <a:ext cx="485614" cy="0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7"/>
          <p:cNvCxnSpPr>
            <a:stCxn id="58" idx="1"/>
            <a:endCxn id="14" idx="3"/>
          </p:cNvCxnSpPr>
          <p:nvPr/>
        </p:nvCxnSpPr>
        <p:spPr>
          <a:xfrm flipH="1">
            <a:off x="3486070" y="2311829"/>
            <a:ext cx="583760" cy="0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7"/>
          <p:cNvCxnSpPr>
            <a:stCxn id="26" idx="1"/>
            <a:endCxn id="58" idx="3"/>
          </p:cNvCxnSpPr>
          <p:nvPr/>
        </p:nvCxnSpPr>
        <p:spPr>
          <a:xfrm flipH="1">
            <a:off x="5150545" y="2311829"/>
            <a:ext cx="513017" cy="0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7"/>
          <p:cNvCxnSpPr>
            <a:cxnSpLocks/>
            <a:stCxn id="33" idx="1"/>
            <a:endCxn id="26" idx="3"/>
          </p:cNvCxnSpPr>
          <p:nvPr/>
        </p:nvCxnSpPr>
        <p:spPr>
          <a:xfrm flipH="1">
            <a:off x="6743562" y="2311829"/>
            <a:ext cx="432167" cy="0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4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170" y="2383673"/>
            <a:ext cx="257912" cy="30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839" y="4318521"/>
            <a:ext cx="257912" cy="30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" name="TextBox 95"/>
          <p:cNvSpPr txBox="1"/>
          <p:nvPr/>
        </p:nvSpPr>
        <p:spPr>
          <a:xfrm>
            <a:off x="731324" y="3065091"/>
            <a:ext cx="3174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Полный двусторонний обмен с ЭТП</a:t>
            </a:r>
          </a:p>
        </p:txBody>
      </p:sp>
      <p:sp>
        <p:nvSpPr>
          <p:cNvPr id="9" name="Стрелка влево 8"/>
          <p:cNvSpPr/>
          <p:nvPr/>
        </p:nvSpPr>
        <p:spPr>
          <a:xfrm rot="16200000">
            <a:off x="3949707" y="2796208"/>
            <a:ext cx="749321" cy="812498"/>
          </a:xfrm>
          <a:prstGeom prst="leftArrow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лево 51"/>
          <p:cNvSpPr/>
          <p:nvPr/>
        </p:nvSpPr>
        <p:spPr>
          <a:xfrm rot="5400000">
            <a:off x="4552900" y="2824463"/>
            <a:ext cx="749321" cy="812498"/>
          </a:xfrm>
          <a:prstGeom prst="leftArrow">
            <a:avLst/>
          </a:prstGeom>
          <a:solidFill>
            <a:srgbClr val="9C9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34" y="1540730"/>
            <a:ext cx="687022" cy="5002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18318" y="3062844"/>
            <a:ext cx="2175660" cy="30777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Нет в типовом решении</a:t>
            </a: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7892" y="116632"/>
            <a:ext cx="1928604" cy="2312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7824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692275" y="152400"/>
            <a:ext cx="6837363" cy="1081088"/>
          </a:xfrm>
        </p:spPr>
        <p:txBody>
          <a:bodyPr lIns="91419" tIns="45709" rIns="91419" bIns="45709"/>
          <a:lstStyle/>
          <a:p>
            <a:pPr>
              <a:defRPr/>
            </a:pPr>
            <a:r>
              <a:rPr lang="ru-RU" altLang="ru-RU" dirty="0"/>
              <a:t>Монитор оперативной деятельности по закупкам</a:t>
            </a:r>
          </a:p>
        </p:txBody>
      </p:sp>
      <p:pic>
        <p:nvPicPr>
          <p:cNvPr id="59395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196975"/>
            <a:ext cx="8639175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048521"/>
      </p:ext>
    </p:extLst>
  </p:cSld>
  <p:clrMapOvr>
    <a:masterClrMapping/>
  </p:clrMapOvr>
  <p:transition spd="slow" advTm="6469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19685" y="2420888"/>
            <a:ext cx="45046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/>
              <a:t>1С</a:t>
            </a:r>
            <a:r>
              <a:rPr lang="en-US" sz="6600" b="1" dirty="0"/>
              <a:t>:ERP.</a:t>
            </a:r>
            <a:r>
              <a:rPr lang="ru-RU" sz="6600" b="1" dirty="0"/>
              <a:t>УХ</a:t>
            </a:r>
          </a:p>
        </p:txBody>
      </p:sp>
    </p:spTree>
    <p:extLst>
      <p:ext uri="{BB962C8B-B14F-4D97-AF65-F5344CB8AC3E}">
        <p14:creationId xmlns:p14="http://schemas.microsoft.com/office/powerpoint/2010/main" val="4032987601"/>
      </p:ext>
    </p:extLst>
  </p:cSld>
  <p:clrMapOvr>
    <a:masterClrMapping/>
  </p:clrMapOvr>
  <p:transition spd="slow" advTm="39516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you </a:t>
            </a:r>
            <a:r>
              <a:rPr lang="ru-RU" dirty="0"/>
              <a:t>1С</a:t>
            </a:r>
            <a:r>
              <a:rPr lang="en-US" dirty="0"/>
              <a:t>:ERP</a:t>
            </a:r>
            <a:r>
              <a:rPr lang="ru-RU" dirty="0"/>
              <a:t>.Управление холдингом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763" y="1092776"/>
            <a:ext cx="2002485" cy="172800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69505"/>
            <a:ext cx="2878733" cy="245089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384" y="3477525"/>
            <a:ext cx="2705128" cy="155971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453463"/>
            <a:ext cx="2872118" cy="3143889"/>
          </a:xfrm>
          <a:prstGeom prst="rect">
            <a:avLst/>
          </a:prstGeom>
        </p:spPr>
      </p:pic>
      <p:pic>
        <p:nvPicPr>
          <p:cNvPr id="42" name="Рисунок 41" descr="УХ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0245" y="1196752"/>
            <a:ext cx="2115851" cy="1728192"/>
          </a:xfrm>
          <a:prstGeom prst="rect">
            <a:avLst/>
          </a:prstGeom>
        </p:spPr>
      </p:pic>
      <p:pic>
        <p:nvPicPr>
          <p:cNvPr id="44" name="Рисунок 43" descr="ЕРП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339" y="1196752"/>
            <a:ext cx="2133239" cy="1728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3195298" y="5089404"/>
            <a:ext cx="2744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Инструменты внутригрупповой работы, консолидация данных</a:t>
            </a: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701" y="2916603"/>
            <a:ext cx="508756" cy="50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0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150" y="117475"/>
            <a:ext cx="5951538" cy="879475"/>
          </a:xfrm>
        </p:spPr>
        <p:txBody>
          <a:bodyPr/>
          <a:lstStyle/>
          <a:p>
            <a:pPr>
              <a:defRPr/>
            </a:pPr>
            <a:r>
              <a:rPr lang="ru-RU" dirty="0"/>
              <a:t>Удовлетворение потребностей в</a:t>
            </a:r>
            <a:br>
              <a:rPr lang="ru-RU" dirty="0"/>
            </a:br>
            <a:r>
              <a:rPr lang="ru-RU" dirty="0"/>
              <a:t>1С:</a:t>
            </a:r>
            <a:r>
              <a:rPr lang="en-US" dirty="0"/>
              <a:t>ERP</a:t>
            </a:r>
            <a:r>
              <a:rPr lang="ru-RU" dirty="0"/>
              <a:t>.</a:t>
            </a:r>
            <a:r>
              <a:rPr lang="en-US" dirty="0"/>
              <a:t> </a:t>
            </a:r>
            <a:r>
              <a:rPr lang="ru-RU" dirty="0"/>
              <a:t>Управление холдингом</a:t>
            </a:r>
          </a:p>
        </p:txBody>
      </p:sp>
      <p:grpSp>
        <p:nvGrpSpPr>
          <p:cNvPr id="34870" name="Группа 34869"/>
          <p:cNvGrpSpPr/>
          <p:nvPr/>
        </p:nvGrpSpPr>
        <p:grpSpPr>
          <a:xfrm>
            <a:off x="390948" y="1256673"/>
            <a:ext cx="8259300" cy="5103985"/>
            <a:chOff x="390948" y="1256673"/>
            <a:chExt cx="8259300" cy="5103985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390948" y="3553351"/>
              <a:ext cx="8213499" cy="2311011"/>
            </a:xfrm>
            <a:prstGeom prst="rect">
              <a:avLst/>
            </a:prstGeom>
            <a:solidFill>
              <a:srgbClr val="C2F7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 bwMode="auto">
            <a:xfrm>
              <a:off x="1526216" y="5104833"/>
              <a:ext cx="1389600" cy="612000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Управление складами</a:t>
              </a:r>
            </a:p>
          </p:txBody>
        </p:sp>
        <p:sp>
          <p:nvSpPr>
            <p:cNvPr id="21" name="Прямоугольник 20"/>
            <p:cNvSpPr/>
            <p:nvPr/>
          </p:nvSpPr>
          <p:spPr bwMode="auto">
            <a:xfrm>
              <a:off x="3804619" y="5104833"/>
              <a:ext cx="1389600" cy="612000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Управление запасами</a:t>
              </a:r>
            </a:p>
          </p:txBody>
        </p:sp>
        <p:sp>
          <p:nvSpPr>
            <p:cNvPr id="22" name="Прямоугольник 21"/>
            <p:cNvSpPr/>
            <p:nvPr/>
          </p:nvSpPr>
          <p:spPr bwMode="auto">
            <a:xfrm>
              <a:off x="6017000" y="5104833"/>
              <a:ext cx="1389600" cy="612000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Поставщики по действующим договорам</a:t>
              </a:r>
            </a:p>
          </p:txBody>
        </p:sp>
        <p:cxnSp>
          <p:nvCxnSpPr>
            <p:cNvPr id="31" name="Прямая со стрелкой 30"/>
            <p:cNvCxnSpPr>
              <a:stCxn id="20" idx="3"/>
              <a:endCxn id="21" idx="1"/>
            </p:cNvCxnSpPr>
            <p:nvPr/>
          </p:nvCxnSpPr>
          <p:spPr bwMode="auto">
            <a:xfrm>
              <a:off x="2915816" y="5410833"/>
              <a:ext cx="888803" cy="0"/>
            </a:xfrm>
            <a:prstGeom prst="straightConnector1">
              <a:avLst/>
            </a:prstGeom>
            <a:solidFill>
              <a:srgbClr val="F9E383">
                <a:alpha val="50000"/>
              </a:srgbClr>
            </a:solidFill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Прямая со стрелкой 33"/>
            <p:cNvCxnSpPr>
              <a:stCxn id="21" idx="3"/>
              <a:endCxn id="22" idx="1"/>
            </p:cNvCxnSpPr>
            <p:nvPr/>
          </p:nvCxnSpPr>
          <p:spPr bwMode="auto">
            <a:xfrm>
              <a:off x="5194219" y="5410833"/>
              <a:ext cx="822781" cy="0"/>
            </a:xfrm>
            <a:prstGeom prst="straightConnector1">
              <a:avLst/>
            </a:prstGeom>
            <a:solidFill>
              <a:srgbClr val="F9E383">
                <a:alpha val="50000"/>
              </a:srgbClr>
            </a:solidFill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827" name="Прямая со стрелкой 37"/>
            <p:cNvCxnSpPr>
              <a:cxnSpLocks noChangeShapeType="1"/>
              <a:stCxn id="21" idx="0"/>
              <a:endCxn id="24" idx="2"/>
            </p:cNvCxnSpPr>
            <p:nvPr/>
          </p:nvCxnSpPr>
          <p:spPr bwMode="auto">
            <a:xfrm flipV="1">
              <a:off x="4499419" y="4798833"/>
              <a:ext cx="0" cy="306000"/>
            </a:xfrm>
            <a:prstGeom prst="straightConnector1">
              <a:avLst/>
            </a:prstGeom>
            <a:noFill/>
            <a:ln w="28575" algn="ctr">
              <a:solidFill>
                <a:srgbClr val="E9573F"/>
              </a:solidFill>
              <a:round/>
              <a:headEnd/>
              <a:tailEnd type="arrow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Прямоугольник 22"/>
            <p:cNvSpPr/>
            <p:nvPr/>
          </p:nvSpPr>
          <p:spPr bwMode="auto">
            <a:xfrm>
              <a:off x="6017000" y="4186833"/>
              <a:ext cx="1389600" cy="612000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Без проведения закупочных процедур</a:t>
              </a:r>
            </a:p>
          </p:txBody>
        </p:sp>
        <p:sp>
          <p:nvSpPr>
            <p:cNvPr id="24" name="Прямоугольник 23"/>
            <p:cNvSpPr/>
            <p:nvPr/>
          </p:nvSpPr>
          <p:spPr bwMode="auto">
            <a:xfrm>
              <a:off x="3804619" y="4186833"/>
              <a:ext cx="1389600" cy="612000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Поиск новых поставщиков</a:t>
              </a:r>
            </a:p>
          </p:txBody>
        </p:sp>
        <p:sp>
          <p:nvSpPr>
            <p:cNvPr id="26" name="Прямоугольник 25"/>
            <p:cNvSpPr/>
            <p:nvPr/>
          </p:nvSpPr>
          <p:spPr bwMode="auto">
            <a:xfrm>
              <a:off x="1526216" y="4186833"/>
              <a:ext cx="1389600" cy="612000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1С: Бизнес-сеть</a:t>
              </a:r>
            </a:p>
          </p:txBody>
        </p:sp>
        <p:cxnSp>
          <p:nvCxnSpPr>
            <p:cNvPr id="28" name="Прямая со стрелкой 27"/>
            <p:cNvCxnSpPr>
              <a:stCxn id="24" idx="1"/>
              <a:endCxn id="26" idx="3"/>
            </p:cNvCxnSpPr>
            <p:nvPr/>
          </p:nvCxnSpPr>
          <p:spPr bwMode="auto">
            <a:xfrm flipH="1">
              <a:off x="2915816" y="4492833"/>
              <a:ext cx="888803" cy="0"/>
            </a:xfrm>
            <a:prstGeom prst="straightConnector1">
              <a:avLst/>
            </a:prstGeom>
            <a:solidFill>
              <a:srgbClr val="F9E383">
                <a:alpha val="50000"/>
              </a:srgbClr>
            </a:solidFill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Прямая со стрелкой 38"/>
            <p:cNvCxnSpPr>
              <a:stCxn id="24" idx="3"/>
              <a:endCxn id="23" idx="1"/>
            </p:cNvCxnSpPr>
            <p:nvPr/>
          </p:nvCxnSpPr>
          <p:spPr bwMode="auto">
            <a:xfrm>
              <a:off x="5194219" y="4492833"/>
              <a:ext cx="822781" cy="0"/>
            </a:xfrm>
            <a:prstGeom prst="straightConnector1">
              <a:avLst/>
            </a:prstGeom>
            <a:solidFill>
              <a:srgbClr val="F9E383">
                <a:alpha val="50000"/>
              </a:srgbClr>
            </a:solidFill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Овал 17"/>
            <p:cNvSpPr/>
            <p:nvPr/>
          </p:nvSpPr>
          <p:spPr>
            <a:xfrm>
              <a:off x="3307463" y="4290427"/>
              <a:ext cx="395288" cy="404812"/>
            </a:xfrm>
            <a:prstGeom prst="ellipse">
              <a:avLst/>
            </a:prstGeom>
            <a:solidFill>
              <a:srgbClr val="FC6E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5" name="Овал 24"/>
            <p:cNvSpPr/>
            <p:nvPr/>
          </p:nvSpPr>
          <p:spPr>
            <a:xfrm>
              <a:off x="5296087" y="4283342"/>
              <a:ext cx="395288" cy="404812"/>
            </a:xfrm>
            <a:prstGeom prst="ellipse">
              <a:avLst/>
            </a:prstGeom>
            <a:solidFill>
              <a:srgbClr val="FC6E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46" name="Прямоугольник 45"/>
            <p:cNvSpPr/>
            <p:nvPr/>
          </p:nvSpPr>
          <p:spPr bwMode="auto">
            <a:xfrm>
              <a:off x="395536" y="1256673"/>
              <a:ext cx="8208912" cy="2280351"/>
            </a:xfrm>
            <a:prstGeom prst="rect">
              <a:avLst/>
            </a:prstGeom>
            <a:solidFill>
              <a:srgbClr val="FFFF99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t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ru-RU" sz="1600" dirty="0"/>
                <a:t>Управление закупочными процедурами</a:t>
              </a:r>
            </a:p>
          </p:txBody>
        </p:sp>
        <p:sp>
          <p:nvSpPr>
            <p:cNvPr id="29" name="Прямоугольник 28"/>
            <p:cNvSpPr/>
            <p:nvPr/>
          </p:nvSpPr>
          <p:spPr bwMode="auto">
            <a:xfrm>
              <a:off x="1862474" y="2648017"/>
              <a:ext cx="1152000" cy="540000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Подготовка плана закупок</a:t>
              </a:r>
            </a:p>
          </p:txBody>
        </p:sp>
        <p:sp>
          <p:nvSpPr>
            <p:cNvPr id="30" name="Прямоугольник 29"/>
            <p:cNvSpPr/>
            <p:nvPr/>
          </p:nvSpPr>
          <p:spPr bwMode="auto">
            <a:xfrm>
              <a:off x="3171129" y="2648017"/>
              <a:ext cx="1152000" cy="540000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Аккредитация и квалификация</a:t>
              </a:r>
            </a:p>
          </p:txBody>
        </p:sp>
        <p:sp>
          <p:nvSpPr>
            <p:cNvPr id="36" name="Прямоугольник 35"/>
            <p:cNvSpPr/>
            <p:nvPr/>
          </p:nvSpPr>
          <p:spPr bwMode="auto">
            <a:xfrm>
              <a:off x="539552" y="2648017"/>
              <a:ext cx="1152000" cy="540000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Регистрация потребности</a:t>
              </a:r>
              <a:endParaRPr kumimoji="0" lang="ru-RU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 bwMode="auto">
            <a:xfrm>
              <a:off x="4510105" y="2648017"/>
              <a:ext cx="1152000" cy="540000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Проведение торгов</a:t>
              </a:r>
            </a:p>
          </p:txBody>
        </p:sp>
        <p:sp>
          <p:nvSpPr>
            <p:cNvPr id="35" name="Прямоугольник 34"/>
            <p:cNvSpPr/>
            <p:nvPr/>
          </p:nvSpPr>
          <p:spPr bwMode="auto">
            <a:xfrm>
              <a:off x="5839591" y="2648017"/>
              <a:ext cx="1139030" cy="540000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Контрактация</a:t>
              </a:r>
            </a:p>
          </p:txBody>
        </p:sp>
        <p:cxnSp>
          <p:nvCxnSpPr>
            <p:cNvPr id="4" name="Прямая со стрелкой 3"/>
            <p:cNvCxnSpPr>
              <a:stCxn id="36" idx="3"/>
              <a:endCxn id="29" idx="1"/>
            </p:cNvCxnSpPr>
            <p:nvPr/>
          </p:nvCxnSpPr>
          <p:spPr>
            <a:xfrm>
              <a:off x="1691552" y="2918017"/>
              <a:ext cx="17092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/>
            <p:cNvCxnSpPr>
              <a:stCxn id="29" idx="3"/>
              <a:endCxn id="30" idx="1"/>
            </p:cNvCxnSpPr>
            <p:nvPr/>
          </p:nvCxnSpPr>
          <p:spPr>
            <a:xfrm>
              <a:off x="3014474" y="2918017"/>
              <a:ext cx="15665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Прямая со стрелкой 39"/>
            <p:cNvCxnSpPr>
              <a:stCxn id="30" idx="3"/>
              <a:endCxn id="27" idx="1"/>
            </p:cNvCxnSpPr>
            <p:nvPr/>
          </p:nvCxnSpPr>
          <p:spPr>
            <a:xfrm>
              <a:off x="4323129" y="2918017"/>
              <a:ext cx="18697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Прямая со стрелкой 40"/>
            <p:cNvCxnSpPr>
              <a:stCxn id="27" idx="3"/>
              <a:endCxn id="35" idx="1"/>
            </p:cNvCxnSpPr>
            <p:nvPr/>
          </p:nvCxnSpPr>
          <p:spPr>
            <a:xfrm>
              <a:off x="5662105" y="2918017"/>
              <a:ext cx="17748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Скругленный прямоугольник 52"/>
            <p:cNvSpPr/>
            <p:nvPr/>
          </p:nvSpPr>
          <p:spPr>
            <a:xfrm>
              <a:off x="539130" y="1373833"/>
              <a:ext cx="684000" cy="182959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223ФЗ</a:t>
              </a:r>
            </a:p>
          </p:txBody>
        </p:sp>
        <p:sp>
          <p:nvSpPr>
            <p:cNvPr id="56" name="Скругленный прямоугольник 55"/>
            <p:cNvSpPr/>
            <p:nvPr/>
          </p:nvSpPr>
          <p:spPr>
            <a:xfrm>
              <a:off x="1285214" y="1373833"/>
              <a:ext cx="504000" cy="182959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ЕИС</a:t>
              </a:r>
            </a:p>
          </p:txBody>
        </p:sp>
        <p:sp>
          <p:nvSpPr>
            <p:cNvPr id="42" name="Прямоугольник 41"/>
            <p:cNvSpPr/>
            <p:nvPr/>
          </p:nvSpPr>
          <p:spPr bwMode="auto">
            <a:xfrm>
              <a:off x="7155952" y="2648017"/>
              <a:ext cx="1304480" cy="540000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Управление обязательствами</a:t>
              </a:r>
            </a:p>
          </p:txBody>
        </p:sp>
        <p:cxnSp>
          <p:nvCxnSpPr>
            <p:cNvPr id="44" name="Прямая со стрелкой 43"/>
            <p:cNvCxnSpPr>
              <a:stCxn id="35" idx="3"/>
              <a:endCxn id="42" idx="1"/>
            </p:cNvCxnSpPr>
            <p:nvPr/>
          </p:nvCxnSpPr>
          <p:spPr>
            <a:xfrm>
              <a:off x="6978621" y="2918017"/>
              <a:ext cx="17733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2770416" y="2260226"/>
              <a:ext cx="34591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eaLnBrk="0" hangingPunct="0">
                <a:defRPr/>
              </a:pPr>
              <a:r>
                <a:rPr lang="ru-RU" sz="1600" dirty="0">
                  <a:solidFill>
                    <a:srgbClr val="000000"/>
                  </a:solidFill>
                  <a:latin typeface="Arial"/>
                </a:rPr>
                <a:t>Проведение закупочных процедур</a:t>
              </a:r>
            </a:p>
          </p:txBody>
        </p:sp>
        <p:cxnSp>
          <p:nvCxnSpPr>
            <p:cNvPr id="50" name="Прямая со стрелкой 49"/>
            <p:cNvCxnSpPr>
              <a:stCxn id="24" idx="0"/>
              <a:endCxn id="36" idx="2"/>
            </p:cNvCxnSpPr>
            <p:nvPr/>
          </p:nvCxnSpPr>
          <p:spPr bwMode="auto">
            <a:xfrm rot="16200000" flipV="1">
              <a:off x="2308078" y="1995491"/>
              <a:ext cx="998816" cy="3383867"/>
            </a:xfrm>
            <a:prstGeom prst="bentConnector3">
              <a:avLst>
                <a:gd name="adj1" fmla="val 62969"/>
              </a:avLst>
            </a:prstGeom>
            <a:solidFill>
              <a:srgbClr val="F9E383">
                <a:alpha val="50000"/>
              </a:srgbClr>
            </a:solidFill>
            <a:ln w="28575" cap="flat" cmpd="sng" algn="ctr">
              <a:solidFill>
                <a:srgbClr val="FC6E51"/>
              </a:solidFill>
              <a:prstDash val="solid"/>
              <a:round/>
              <a:headEnd type="none" w="med" len="med"/>
              <a:tailEnd type="arrow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" name="Овал 18"/>
            <p:cNvSpPr/>
            <p:nvPr/>
          </p:nvSpPr>
          <p:spPr>
            <a:xfrm>
              <a:off x="4297761" y="3717032"/>
              <a:ext cx="395288" cy="404812"/>
            </a:xfrm>
            <a:prstGeom prst="ellipse">
              <a:avLst/>
            </a:prstGeom>
            <a:solidFill>
              <a:srgbClr val="FC6E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dirty="0">
                  <a:solidFill>
                    <a:srgbClr val="FFFFFF"/>
                  </a:solidFill>
                  <a:latin typeface="Arial"/>
                </a:rPr>
                <a:t>3</a:t>
              </a: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05" name="Прямая со стрелкой 49"/>
            <p:cNvCxnSpPr>
              <a:stCxn id="35" idx="2"/>
              <a:endCxn id="22" idx="3"/>
            </p:cNvCxnSpPr>
            <p:nvPr/>
          </p:nvCxnSpPr>
          <p:spPr bwMode="auto">
            <a:xfrm rot="16200000" flipH="1">
              <a:off x="5796445" y="3800678"/>
              <a:ext cx="2222816" cy="997494"/>
            </a:xfrm>
            <a:prstGeom prst="bentConnector4">
              <a:avLst>
                <a:gd name="adj1" fmla="val 16721"/>
                <a:gd name="adj2" fmla="val 132084"/>
              </a:avLst>
            </a:prstGeom>
            <a:solidFill>
              <a:srgbClr val="F9E383">
                <a:alpha val="50000"/>
              </a:srgbClr>
            </a:solidFill>
            <a:ln w="28575" cap="flat" cmpd="sng" algn="ctr">
              <a:solidFill>
                <a:srgbClr val="FC6E51"/>
              </a:solidFill>
              <a:prstDash val="solid"/>
              <a:round/>
              <a:headEnd type="none" w="med" len="med"/>
              <a:tailEnd type="arrow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" name="Прямоугольник 31"/>
            <p:cNvSpPr/>
            <p:nvPr/>
          </p:nvSpPr>
          <p:spPr bwMode="auto">
            <a:xfrm>
              <a:off x="539552" y="1703017"/>
              <a:ext cx="1349838" cy="540000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Закупочная политика</a:t>
              </a:r>
            </a:p>
          </p:txBody>
        </p:sp>
        <p:sp>
          <p:nvSpPr>
            <p:cNvPr id="33" name="Прямоугольник 32"/>
            <p:cNvSpPr/>
            <p:nvPr/>
          </p:nvSpPr>
          <p:spPr bwMode="auto">
            <a:xfrm>
              <a:off x="3757464" y="1720049"/>
              <a:ext cx="1475882" cy="540000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Контроль лимитов</a:t>
              </a:r>
            </a:p>
          </p:txBody>
        </p:sp>
        <p:sp>
          <p:nvSpPr>
            <p:cNvPr id="37" name="Прямоугольник 36"/>
            <p:cNvSpPr/>
            <p:nvPr/>
          </p:nvSpPr>
          <p:spPr bwMode="auto">
            <a:xfrm>
              <a:off x="2103559" y="1713428"/>
              <a:ext cx="1440000" cy="540000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Бюджетирование закупок</a:t>
              </a:r>
            </a:p>
          </p:txBody>
        </p:sp>
        <p:sp>
          <p:nvSpPr>
            <p:cNvPr id="52" name="Прямоугольник 51"/>
            <p:cNvSpPr/>
            <p:nvPr/>
          </p:nvSpPr>
          <p:spPr bwMode="auto">
            <a:xfrm>
              <a:off x="7115175" y="1719409"/>
              <a:ext cx="1345257" cy="540000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dirty="0" err="1">
                  <a:solidFill>
                    <a:srgbClr val="000000"/>
                  </a:solidFill>
                  <a:latin typeface="Arial"/>
                </a:rPr>
                <a:t>Бенчмаркинг</a:t>
              </a:r>
              <a:r>
                <a:rPr lang="ru-RU" sz="1200" dirty="0">
                  <a:solidFill>
                    <a:srgbClr val="000000"/>
                  </a:solidFill>
                  <a:latin typeface="Arial"/>
                </a:rPr>
                <a:t> поставщиков</a:t>
              </a:r>
              <a:endPara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 bwMode="auto">
            <a:xfrm>
              <a:off x="5459537" y="1720049"/>
              <a:ext cx="1429447" cy="540000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dirty="0">
                  <a:solidFill>
                    <a:srgbClr val="000000"/>
                  </a:solidFill>
                  <a:latin typeface="Arial"/>
                </a:rPr>
                <a:t>Личный кабинет поставщика</a:t>
              </a:r>
              <a:endPara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34868" name="Группа 34867"/>
            <p:cNvGrpSpPr/>
            <p:nvPr/>
          </p:nvGrpSpPr>
          <p:grpSpPr>
            <a:xfrm>
              <a:off x="390948" y="6083659"/>
              <a:ext cx="3554828" cy="276999"/>
              <a:chOff x="2411760" y="5995013"/>
              <a:chExt cx="3554828" cy="276999"/>
            </a:xfrm>
          </p:grpSpPr>
          <p:sp>
            <p:nvSpPr>
              <p:cNvPr id="99" name="TextBox 98"/>
              <p:cNvSpPr txBox="1"/>
              <p:nvPr/>
            </p:nvSpPr>
            <p:spPr>
              <a:xfrm>
                <a:off x="2915816" y="5995013"/>
                <a:ext cx="305077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ctr" eaLnBrk="0" hangingPunct="0">
                  <a:defRPr/>
                </a:pPr>
                <a:r>
                  <a:rPr lang="ru-RU" sz="1200" dirty="0">
                    <a:solidFill>
                      <a:srgbClr val="000000"/>
                    </a:solidFill>
                    <a:latin typeface="Arial"/>
                  </a:rPr>
                  <a:t>Подсистемы 1С: Управление холдингом</a:t>
                </a:r>
              </a:p>
            </p:txBody>
          </p:sp>
          <p:sp>
            <p:nvSpPr>
              <p:cNvPr id="34867" name="Скругленный прямоугольник 34866"/>
              <p:cNvSpPr/>
              <p:nvPr/>
            </p:nvSpPr>
            <p:spPr>
              <a:xfrm>
                <a:off x="2411760" y="5995013"/>
                <a:ext cx="504056" cy="242299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4869" name="Группа 34868"/>
            <p:cNvGrpSpPr/>
            <p:nvPr/>
          </p:nvGrpSpPr>
          <p:grpSpPr>
            <a:xfrm>
              <a:off x="4481727" y="6068551"/>
              <a:ext cx="4168521" cy="276999"/>
              <a:chOff x="2411760" y="6419312"/>
              <a:chExt cx="4168521" cy="276999"/>
            </a:xfrm>
          </p:grpSpPr>
          <p:sp>
            <p:nvSpPr>
              <p:cNvPr id="34852" name="TextBox 34851"/>
              <p:cNvSpPr txBox="1"/>
              <p:nvPr/>
            </p:nvSpPr>
            <p:spPr>
              <a:xfrm>
                <a:off x="2915816" y="6419312"/>
                <a:ext cx="36644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200" dirty="0"/>
                  <a:t>Подсистемы 1С:</a:t>
                </a:r>
                <a:r>
                  <a:rPr lang="en-US" sz="1200" dirty="0"/>
                  <a:t>ERP.</a:t>
                </a:r>
                <a:r>
                  <a:rPr lang="ru-RU" sz="1200" dirty="0"/>
                  <a:t> Управление предприятием</a:t>
                </a:r>
              </a:p>
            </p:txBody>
          </p:sp>
          <p:sp>
            <p:nvSpPr>
              <p:cNvPr id="118" name="Скругленный прямоугольник 117"/>
              <p:cNvSpPr/>
              <p:nvPr/>
            </p:nvSpPr>
            <p:spPr>
              <a:xfrm>
                <a:off x="2411760" y="6436662"/>
                <a:ext cx="504056" cy="242299"/>
              </a:xfrm>
              <a:prstGeom prst="roundRect">
                <a:avLst/>
              </a:prstGeom>
              <a:solidFill>
                <a:srgbClr val="C2F7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03859742"/>
      </p:ext>
    </p:extLst>
  </p:cSld>
  <p:clrMapOvr>
    <a:masterClrMapping/>
  </p:clrMapOvr>
  <p:transition spd="slow" advTm="39516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1С:</a:t>
            </a:r>
            <a:r>
              <a:rPr lang="en-US" dirty="0"/>
              <a:t>ERP</a:t>
            </a:r>
            <a:r>
              <a:rPr lang="ru-RU" dirty="0"/>
              <a:t>. Управление холдингом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1" y="1340768"/>
            <a:ext cx="8064895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b="1" dirty="0"/>
              <a:t>Информация!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ru-RU" sz="1400" dirty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/>
              <a:t>Лимиты устанавливают документом </a:t>
            </a:r>
            <a:r>
              <a:rPr lang="en-US" sz="1400" dirty="0"/>
              <a:t>“</a:t>
            </a:r>
            <a:r>
              <a:rPr lang="ru-RU" sz="1400" dirty="0"/>
              <a:t>Операционным план</a:t>
            </a:r>
            <a:r>
              <a:rPr lang="en-US" sz="1400" dirty="0"/>
              <a:t>”</a:t>
            </a:r>
            <a:endParaRPr lang="ru-RU" sz="1400" dirty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/>
              <a:t>Потребности регистрируют документом </a:t>
            </a:r>
            <a:r>
              <a:rPr lang="en-US" sz="1400" dirty="0"/>
              <a:t>“</a:t>
            </a:r>
            <a:r>
              <a:rPr lang="ru-RU" sz="1400" dirty="0"/>
              <a:t>План закупок</a:t>
            </a:r>
            <a:r>
              <a:rPr lang="en-US" sz="1400" dirty="0"/>
              <a:t>”</a:t>
            </a:r>
            <a:endParaRPr lang="ru-RU" sz="1400" dirty="0"/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200" dirty="0"/>
              <a:t>Сценарий: «Регистрирует потребности для подсистемы Корпоративные закупки», периодичность плана равна «периодичность закупок»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200" dirty="0"/>
              <a:t>При регистрации потребности можно уточнить план закупок по факту исполнения договоров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200" dirty="0"/>
              <a:t>По аналогии с другими планами конфигурации 1С:</a:t>
            </a:r>
            <a:r>
              <a:rPr lang="en-US" sz="1200" dirty="0"/>
              <a:t>ERP</a:t>
            </a:r>
            <a:r>
              <a:rPr lang="ru-RU" sz="1200" dirty="0"/>
              <a:t> план нужно утвердить, чтобы появились движения по регистрам.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/>
              <a:t>Доработана обработка </a:t>
            </a:r>
            <a:r>
              <a:rPr lang="en-US" sz="1400" dirty="0"/>
              <a:t>“</a:t>
            </a:r>
            <a:r>
              <a:rPr lang="ru-RU" sz="1400" dirty="0"/>
              <a:t>Формирование заказов поставщикам по потребности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200" dirty="0"/>
              <a:t>В схему обеспечения добавлен вид обеспечения «по договорам». Выбирать вариант «несколько договоров»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200" dirty="0"/>
              <a:t>Назначить схему пополнения «Покупка»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304165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Подготовка плана потребности в 1С:</a:t>
            </a:r>
            <a:r>
              <a:rPr lang="en-US" dirty="0"/>
              <a:t>ERP</a:t>
            </a:r>
            <a:r>
              <a:rPr lang="ru-RU" dirty="0"/>
              <a:t>.Управление холдингом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729498" y="980728"/>
            <a:ext cx="5978691" cy="3600400"/>
            <a:chOff x="1837427" y="1844824"/>
            <a:chExt cx="5978691" cy="3600400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"/>
            <a:stretch/>
          </p:blipFill>
          <p:spPr>
            <a:xfrm>
              <a:off x="1837427" y="1844824"/>
              <a:ext cx="5391489" cy="3600400"/>
            </a:xfrm>
            <a:prstGeom prst="rect">
              <a:avLst/>
            </a:prstGeom>
          </p:spPr>
        </p:pic>
        <p:sp>
          <p:nvSpPr>
            <p:cNvPr id="14" name="Полилиния 13"/>
            <p:cNvSpPr/>
            <p:nvPr/>
          </p:nvSpPr>
          <p:spPr>
            <a:xfrm>
              <a:off x="3631721" y="3114136"/>
              <a:ext cx="1190445" cy="854015"/>
            </a:xfrm>
            <a:custGeom>
              <a:avLst/>
              <a:gdLst>
                <a:gd name="connsiteX0" fmla="*/ 1190445 w 1190445"/>
                <a:gd name="connsiteY0" fmla="*/ 0 h 854015"/>
                <a:gd name="connsiteX1" fmla="*/ 819509 w 1190445"/>
                <a:gd name="connsiteY1" fmla="*/ 690113 h 854015"/>
                <a:gd name="connsiteX2" fmla="*/ 405441 w 1190445"/>
                <a:gd name="connsiteY2" fmla="*/ 785004 h 854015"/>
                <a:gd name="connsiteX3" fmla="*/ 0 w 1190445"/>
                <a:gd name="connsiteY3" fmla="*/ 854015 h 854015"/>
                <a:gd name="connsiteX4" fmla="*/ 431321 w 1190445"/>
                <a:gd name="connsiteY4" fmla="*/ 638355 h 854015"/>
                <a:gd name="connsiteX5" fmla="*/ 845388 w 1190445"/>
                <a:gd name="connsiteY5" fmla="*/ 250166 h 854015"/>
                <a:gd name="connsiteX6" fmla="*/ 1190445 w 1190445"/>
                <a:gd name="connsiteY6" fmla="*/ 0 h 854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0445" h="854015">
                  <a:moveTo>
                    <a:pt x="1190445" y="0"/>
                  </a:moveTo>
                  <a:lnTo>
                    <a:pt x="819509" y="690113"/>
                  </a:lnTo>
                  <a:lnTo>
                    <a:pt x="405441" y="785004"/>
                  </a:lnTo>
                  <a:lnTo>
                    <a:pt x="0" y="854015"/>
                  </a:lnTo>
                  <a:lnTo>
                    <a:pt x="431321" y="638355"/>
                  </a:lnTo>
                  <a:lnTo>
                    <a:pt x="845388" y="250166"/>
                  </a:lnTo>
                  <a:lnTo>
                    <a:pt x="1190445" y="0"/>
                  </a:lnTo>
                  <a:close/>
                </a:path>
              </a:pathLst>
            </a:custGeom>
            <a:solidFill>
              <a:srgbClr val="00B0F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4948518" y="2528047"/>
              <a:ext cx="1129553" cy="785308"/>
            </a:xfrm>
            <a:custGeom>
              <a:avLst/>
              <a:gdLst>
                <a:gd name="connsiteX0" fmla="*/ 0 w 1129553"/>
                <a:gd name="connsiteY0" fmla="*/ 484094 h 785308"/>
                <a:gd name="connsiteX1" fmla="*/ 333487 w 1129553"/>
                <a:gd name="connsiteY1" fmla="*/ 86061 h 785308"/>
                <a:gd name="connsiteX2" fmla="*/ 731520 w 1129553"/>
                <a:gd name="connsiteY2" fmla="*/ 0 h 785308"/>
                <a:gd name="connsiteX3" fmla="*/ 1129553 w 1129553"/>
                <a:gd name="connsiteY3" fmla="*/ 182880 h 785308"/>
                <a:gd name="connsiteX4" fmla="*/ 1129553 w 1129553"/>
                <a:gd name="connsiteY4" fmla="*/ 785308 h 785308"/>
                <a:gd name="connsiteX5" fmla="*/ 753035 w 1129553"/>
                <a:gd name="connsiteY5" fmla="*/ 527125 h 785308"/>
                <a:gd name="connsiteX6" fmla="*/ 311971 w 1129553"/>
                <a:gd name="connsiteY6" fmla="*/ 408791 h 785308"/>
                <a:gd name="connsiteX7" fmla="*/ 0 w 1129553"/>
                <a:gd name="connsiteY7" fmla="*/ 484094 h 785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9553" h="785308">
                  <a:moveTo>
                    <a:pt x="0" y="484094"/>
                  </a:moveTo>
                  <a:lnTo>
                    <a:pt x="333487" y="86061"/>
                  </a:lnTo>
                  <a:lnTo>
                    <a:pt x="731520" y="0"/>
                  </a:lnTo>
                  <a:lnTo>
                    <a:pt x="1129553" y="182880"/>
                  </a:lnTo>
                  <a:lnTo>
                    <a:pt x="1129553" y="785308"/>
                  </a:lnTo>
                  <a:lnTo>
                    <a:pt x="753035" y="527125"/>
                  </a:lnTo>
                  <a:lnTo>
                    <a:pt x="311971" y="408791"/>
                  </a:lnTo>
                  <a:lnTo>
                    <a:pt x="0" y="484094"/>
                  </a:lnTo>
                  <a:close/>
                </a:path>
              </a:pathLst>
            </a:custGeom>
            <a:solidFill>
              <a:srgbClr val="ED7D31">
                <a:alpha val="2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83781" y="2189366"/>
              <a:ext cx="1188745" cy="76944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Крайний срок старта закупочной процедуры?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2480876" y="2965387"/>
              <a:ext cx="1388805" cy="663257"/>
            </a:xfrm>
            <a:prstGeom prst="roundRect">
              <a:avLst>
                <a:gd name="adj" fmla="val 3815"/>
              </a:avLst>
            </a:prstGeom>
            <a:solidFill>
              <a:srgbClr val="CCEFFC"/>
            </a:solidFill>
            <a:ln>
              <a:solidFill>
                <a:srgbClr val="53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5396D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Законтрактовано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5396D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(УЖЕ ЕСТЬ)</a:t>
              </a:r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>
              <a:off x="3851920" y="3636523"/>
              <a:ext cx="72008" cy="144000"/>
            </a:xfrm>
            <a:prstGeom prst="straightConnector1">
              <a:avLst/>
            </a:prstGeom>
            <a:ln w="19050">
              <a:solidFill>
                <a:srgbClr val="5598D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Скругленный прямоугольник 33"/>
            <p:cNvSpPr/>
            <p:nvPr/>
          </p:nvSpPr>
          <p:spPr>
            <a:xfrm>
              <a:off x="4644008" y="3989879"/>
              <a:ext cx="1388805" cy="663257"/>
            </a:xfrm>
            <a:prstGeom prst="roundRect">
              <a:avLst>
                <a:gd name="adj" fmla="val 3815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rgbClr val="B3B3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Потребность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(НАДО)</a:t>
              </a:r>
            </a:p>
          </p:txBody>
        </p:sp>
        <p:cxnSp>
          <p:nvCxnSpPr>
            <p:cNvPr id="35" name="Прямая со стрелкой 34"/>
            <p:cNvCxnSpPr/>
            <p:nvPr/>
          </p:nvCxnSpPr>
          <p:spPr>
            <a:xfrm flipH="1" flipV="1">
              <a:off x="4519632" y="3897675"/>
              <a:ext cx="124377" cy="92205"/>
            </a:xfrm>
            <a:prstGeom prst="straightConnector1">
              <a:avLst/>
            </a:prstGeom>
            <a:ln w="19050">
              <a:solidFill>
                <a:srgbClr val="5598D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6204423" y="2281588"/>
              <a:ext cx="1611695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Чистая потребность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(НЕ ПОКРЫТО)</a:t>
              </a:r>
            </a:p>
          </p:txBody>
        </p:sp>
        <p:cxnSp>
          <p:nvCxnSpPr>
            <p:cNvPr id="37" name="Прямая со стрелкой 36"/>
            <p:cNvCxnSpPr/>
            <p:nvPr/>
          </p:nvCxnSpPr>
          <p:spPr>
            <a:xfrm flipH="1">
              <a:off x="5869274" y="2794689"/>
              <a:ext cx="531288" cy="15495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2686772" y="4848019"/>
            <a:ext cx="37704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Арматура 11 А1 Гладкая 35ГС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508018"/>
              </p:ext>
            </p:extLst>
          </p:nvPr>
        </p:nvGraphicFramePr>
        <p:xfrm>
          <a:off x="751728" y="5319539"/>
          <a:ext cx="763669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2944">
                  <a:extLst>
                    <a:ext uri="{9D8B030D-6E8A-4147-A177-3AD203B41FA5}">
                      <a16:colId xmlns:a16="http://schemas.microsoft.com/office/drawing/2014/main" val="1407576102"/>
                    </a:ext>
                  </a:extLst>
                </a:gridCol>
                <a:gridCol w="1842602">
                  <a:extLst>
                    <a:ext uri="{9D8B030D-6E8A-4147-A177-3AD203B41FA5}">
                      <a16:colId xmlns:a16="http://schemas.microsoft.com/office/drawing/2014/main" val="414793686"/>
                    </a:ext>
                  </a:extLst>
                </a:gridCol>
                <a:gridCol w="3321150">
                  <a:extLst>
                    <a:ext uri="{9D8B030D-6E8A-4147-A177-3AD203B41FA5}">
                      <a16:colId xmlns:a16="http://schemas.microsoft.com/office/drawing/2014/main" val="7894329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План потребности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380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380 - (180 - 80) = </a:t>
                      </a:r>
                      <a:r>
                        <a:rPr lang="ru-RU" sz="1800" b="0" dirty="0">
                          <a:solidFill>
                            <a:srgbClr val="F60000"/>
                          </a:solidFill>
                        </a:rPr>
                        <a:t>280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03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План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</a:rPr>
                        <a:t> поставок по договору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9585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Исполнено по договору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009338"/>
                  </a:ext>
                </a:extLst>
              </a:tr>
            </a:tbl>
          </a:graphicData>
        </a:graphic>
      </p:graphicFrame>
      <p:pic>
        <p:nvPicPr>
          <p:cNvPr id="16" name="Picture 14" descr="проектор">
            <a:extLst>
              <a:ext uri="{FF2B5EF4-FFF2-40B4-BE49-F238E27FC236}">
                <a16:creationId xmlns:a16="http://schemas.microsoft.com/office/drawing/2014/main" id="{FA59CF50-8AC6-41A6-9BCB-63D409234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297" y="132149"/>
            <a:ext cx="1012254" cy="58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891899"/>
      </p:ext>
    </p:extLst>
  </p:cSld>
  <p:clrMapOvr>
    <a:masterClrMapping/>
  </p:clrMapOvr>
  <p:transition spd="slow" advTm="96812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Заголовок 1"/>
          <p:cNvSpPr>
            <a:spLocks noGrp="1"/>
          </p:cNvSpPr>
          <p:nvPr>
            <p:ph type="title"/>
          </p:nvPr>
        </p:nvSpPr>
        <p:spPr>
          <a:xfrm>
            <a:off x="1764338" y="74711"/>
            <a:ext cx="5975281" cy="1080838"/>
          </a:xfr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9" tIns="45709" rIns="91419" bIns="45709" numCol="1" anchor="ctr" anchorCtr="0" compatLnSpc="1">
            <a:prstTxWarp prst="textNoShape">
              <a:avLst/>
            </a:prstTxWarp>
          </a:bodyPr>
          <a:lstStyle/>
          <a:p>
            <a:r>
              <a:rPr lang="ru-RU" dirty="0"/>
              <a:t>Формирование и обеспечение потребностей в подсистемах ЕРП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745728" y="1490690"/>
            <a:ext cx="1619625" cy="611858"/>
          </a:xfrm>
          <a:prstGeom prst="roundRect">
            <a:avLst>
              <a:gd name="adj" fmla="val 3917"/>
            </a:avLst>
          </a:prstGeom>
          <a:solidFill>
            <a:srgbClr val="BBE0E3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21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Поддержание запаса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151210" y="2349130"/>
            <a:ext cx="1221382" cy="611858"/>
          </a:xfrm>
          <a:prstGeom prst="roundRect">
            <a:avLst>
              <a:gd name="adj" fmla="val 3917"/>
            </a:avLst>
          </a:prstGeom>
          <a:solidFill>
            <a:schemeClr val="bg1">
              <a:lumMod val="85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21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Мин / Макс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7151209" y="3134184"/>
            <a:ext cx="1236333" cy="611858"/>
          </a:xfrm>
          <a:prstGeom prst="roundRect">
            <a:avLst>
              <a:gd name="adj" fmla="val 3917"/>
            </a:avLst>
          </a:prstGeom>
          <a:solidFill>
            <a:schemeClr val="bg1">
              <a:lumMod val="85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21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Расчет по норме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7151209" y="3906026"/>
            <a:ext cx="1236333" cy="611858"/>
          </a:xfrm>
          <a:prstGeom prst="roundRect">
            <a:avLst>
              <a:gd name="adj" fmla="val 3917"/>
            </a:avLst>
          </a:prstGeom>
          <a:solidFill>
            <a:schemeClr val="bg1">
              <a:lumMod val="85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21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Расчет по статистике</a:t>
            </a:r>
          </a:p>
        </p:txBody>
      </p:sp>
      <p:cxnSp>
        <p:nvCxnSpPr>
          <p:cNvPr id="44" name="Прямая со стрелкой 33"/>
          <p:cNvCxnSpPr>
            <a:stCxn id="39" idx="3"/>
          </p:cNvCxnSpPr>
          <p:nvPr/>
        </p:nvCxnSpPr>
        <p:spPr bwMode="auto">
          <a:xfrm flipH="1" flipV="1">
            <a:off x="8365355" y="1796621"/>
            <a:ext cx="7237" cy="858440"/>
          </a:xfrm>
          <a:prstGeom prst="bentConnector3">
            <a:avLst>
              <a:gd name="adj1" fmla="val -3157895"/>
            </a:avLst>
          </a:prstGeom>
          <a:solidFill>
            <a:srgbClr val="F9E383">
              <a:alpha val="50000"/>
            </a:srgbClr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Прямая со стрелкой 33"/>
          <p:cNvCxnSpPr>
            <a:stCxn id="40" idx="3"/>
          </p:cNvCxnSpPr>
          <p:nvPr/>
        </p:nvCxnSpPr>
        <p:spPr bwMode="auto">
          <a:xfrm flipH="1" flipV="1">
            <a:off x="8365354" y="1796620"/>
            <a:ext cx="22188" cy="1643495"/>
          </a:xfrm>
          <a:prstGeom prst="bentConnector3">
            <a:avLst>
              <a:gd name="adj1" fmla="val -1030055"/>
            </a:avLst>
          </a:prstGeom>
          <a:solidFill>
            <a:srgbClr val="F9E383">
              <a:alpha val="50000"/>
            </a:srgbClr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Прямая со стрелкой 33"/>
          <p:cNvCxnSpPr>
            <a:stCxn id="43" idx="3"/>
          </p:cNvCxnSpPr>
          <p:nvPr/>
        </p:nvCxnSpPr>
        <p:spPr bwMode="auto">
          <a:xfrm flipH="1" flipV="1">
            <a:off x="8365354" y="1796620"/>
            <a:ext cx="22188" cy="2415336"/>
          </a:xfrm>
          <a:prstGeom prst="bentConnector3">
            <a:avLst>
              <a:gd name="adj1" fmla="val -1030055"/>
            </a:avLst>
          </a:prstGeom>
          <a:solidFill>
            <a:srgbClr val="F9E383">
              <a:alpha val="50000"/>
            </a:srgbClr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559" y="1355125"/>
            <a:ext cx="2283712" cy="934449"/>
          </a:xfrm>
          <a:prstGeom prst="rect">
            <a:avLst/>
          </a:prstGeom>
        </p:spPr>
      </p:pic>
      <p:cxnSp>
        <p:nvCxnSpPr>
          <p:cNvPr id="16" name="Прямая со стрелкой 15"/>
          <p:cNvCxnSpPr/>
          <p:nvPr/>
        </p:nvCxnSpPr>
        <p:spPr bwMode="auto">
          <a:xfrm>
            <a:off x="1996237" y="1795420"/>
            <a:ext cx="488016" cy="0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CC33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Прямая со стрелкой 54"/>
          <p:cNvCxnSpPr/>
          <p:nvPr/>
        </p:nvCxnSpPr>
        <p:spPr bwMode="auto">
          <a:xfrm>
            <a:off x="5579880" y="1787238"/>
            <a:ext cx="488016" cy="0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CC33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Прямая со стрелкой 55"/>
          <p:cNvCxnSpPr/>
          <p:nvPr/>
        </p:nvCxnSpPr>
        <p:spPr bwMode="auto">
          <a:xfrm>
            <a:off x="3942096" y="2174057"/>
            <a:ext cx="0" cy="391048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CC33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" name="Скругленный прямоугольник 61"/>
          <p:cNvSpPr/>
          <p:nvPr/>
        </p:nvSpPr>
        <p:spPr>
          <a:xfrm>
            <a:off x="3132173" y="3515192"/>
            <a:ext cx="1619625" cy="503883"/>
          </a:xfrm>
          <a:prstGeom prst="roundRect">
            <a:avLst>
              <a:gd name="adj" fmla="val 3917"/>
            </a:avLst>
          </a:prstGeom>
          <a:solidFill>
            <a:schemeClr val="bg1">
              <a:lumMod val="85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21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Сборка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3132173" y="4120980"/>
            <a:ext cx="1619625" cy="503883"/>
          </a:xfrm>
          <a:prstGeom prst="roundRect">
            <a:avLst>
              <a:gd name="adj" fmla="val 3917"/>
            </a:avLst>
          </a:prstGeom>
          <a:solidFill>
            <a:schemeClr val="bg1">
              <a:lumMod val="85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21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Перемещение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3132173" y="4746873"/>
            <a:ext cx="1619625" cy="503883"/>
          </a:xfrm>
          <a:prstGeom prst="roundRect">
            <a:avLst>
              <a:gd name="adj" fmla="val 3917"/>
            </a:avLst>
          </a:prstGeom>
          <a:solidFill>
            <a:schemeClr val="bg1">
              <a:lumMod val="85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21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Покупка</a:t>
            </a:r>
          </a:p>
        </p:txBody>
      </p:sp>
      <p:cxnSp>
        <p:nvCxnSpPr>
          <p:cNvPr id="65" name="Прямая со стрелкой 33"/>
          <p:cNvCxnSpPr>
            <a:stCxn id="63" idx="1"/>
          </p:cNvCxnSpPr>
          <p:nvPr/>
        </p:nvCxnSpPr>
        <p:spPr bwMode="auto">
          <a:xfrm rot="10800000" flipH="1">
            <a:off x="3132173" y="2944444"/>
            <a:ext cx="110" cy="1428480"/>
          </a:xfrm>
          <a:prstGeom prst="bentConnector3">
            <a:avLst>
              <a:gd name="adj1" fmla="val -207818182"/>
            </a:avLst>
          </a:prstGeom>
          <a:solidFill>
            <a:srgbClr val="F9E383">
              <a:alpha val="50000"/>
            </a:srgbClr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Прямая со стрелкой 33"/>
          <p:cNvCxnSpPr>
            <a:stCxn id="64" idx="1"/>
            <a:endCxn id="61" idx="1"/>
          </p:cNvCxnSpPr>
          <p:nvPr/>
        </p:nvCxnSpPr>
        <p:spPr bwMode="auto">
          <a:xfrm rot="10800000" flipH="1">
            <a:off x="3132174" y="2943025"/>
            <a:ext cx="111" cy="2055790"/>
          </a:xfrm>
          <a:prstGeom prst="bentConnector3">
            <a:avLst>
              <a:gd name="adj1" fmla="val -205945946"/>
            </a:avLst>
          </a:prstGeom>
          <a:solidFill>
            <a:srgbClr val="F9E383">
              <a:alpha val="50000"/>
            </a:srgbClr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Прямая со стрелкой 33"/>
          <p:cNvCxnSpPr>
            <a:stCxn id="62" idx="1"/>
          </p:cNvCxnSpPr>
          <p:nvPr/>
        </p:nvCxnSpPr>
        <p:spPr bwMode="auto">
          <a:xfrm rot="10800000" flipH="1">
            <a:off x="3132173" y="2944443"/>
            <a:ext cx="110" cy="822693"/>
          </a:xfrm>
          <a:prstGeom prst="bentConnector3">
            <a:avLst>
              <a:gd name="adj1" fmla="val -207818182"/>
            </a:avLst>
          </a:prstGeom>
          <a:solidFill>
            <a:srgbClr val="F9E383">
              <a:alpha val="50000"/>
            </a:srgbClr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" name="Скругленный прямоугольник 73"/>
          <p:cNvSpPr/>
          <p:nvPr/>
        </p:nvSpPr>
        <p:spPr>
          <a:xfrm>
            <a:off x="3132173" y="5985203"/>
            <a:ext cx="1619625" cy="545331"/>
          </a:xfrm>
          <a:prstGeom prst="roundRect">
            <a:avLst>
              <a:gd name="adj" fmla="val 3917"/>
            </a:avLst>
          </a:prstGeom>
          <a:solidFill>
            <a:schemeClr val="bg1">
              <a:lumMod val="85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21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Производство силами переработчика</a:t>
            </a:r>
          </a:p>
        </p:txBody>
      </p:sp>
      <p:cxnSp>
        <p:nvCxnSpPr>
          <p:cNvPr id="75" name="Прямая со стрелкой 33"/>
          <p:cNvCxnSpPr>
            <a:stCxn id="74" idx="1"/>
            <a:endCxn id="61" idx="1"/>
          </p:cNvCxnSpPr>
          <p:nvPr/>
        </p:nvCxnSpPr>
        <p:spPr bwMode="auto">
          <a:xfrm rot="10800000" flipH="1">
            <a:off x="3132174" y="2943024"/>
            <a:ext cx="111" cy="3314843"/>
          </a:xfrm>
          <a:prstGeom prst="bentConnector3">
            <a:avLst>
              <a:gd name="adj1" fmla="val -205945946"/>
            </a:avLst>
          </a:prstGeom>
          <a:solidFill>
            <a:srgbClr val="F9E383">
              <a:alpha val="50000"/>
            </a:srgbClr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9" name="Скругленный прямоугольник 78"/>
          <p:cNvSpPr/>
          <p:nvPr/>
        </p:nvSpPr>
        <p:spPr>
          <a:xfrm>
            <a:off x="3132173" y="5364256"/>
            <a:ext cx="1619625" cy="503883"/>
          </a:xfrm>
          <a:prstGeom prst="roundRect">
            <a:avLst>
              <a:gd name="adj" fmla="val 3917"/>
            </a:avLst>
          </a:prstGeom>
          <a:solidFill>
            <a:schemeClr val="bg1">
              <a:lumMod val="85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21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Собственное производство</a:t>
            </a:r>
          </a:p>
        </p:txBody>
      </p:sp>
      <p:cxnSp>
        <p:nvCxnSpPr>
          <p:cNvPr id="80" name="Прямая со стрелкой 33"/>
          <p:cNvCxnSpPr>
            <a:stCxn id="79" idx="1"/>
          </p:cNvCxnSpPr>
          <p:nvPr/>
        </p:nvCxnSpPr>
        <p:spPr bwMode="auto">
          <a:xfrm rot="10800000" flipH="1">
            <a:off x="3132173" y="2944443"/>
            <a:ext cx="110" cy="2671757"/>
          </a:xfrm>
          <a:prstGeom prst="bentConnector3">
            <a:avLst>
              <a:gd name="adj1" fmla="val -207818182"/>
            </a:avLst>
          </a:prstGeom>
          <a:solidFill>
            <a:srgbClr val="F9E383">
              <a:alpha val="50000"/>
            </a:srgbClr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Скругленный прямоугольник 60"/>
          <p:cNvSpPr/>
          <p:nvPr/>
        </p:nvSpPr>
        <p:spPr>
          <a:xfrm>
            <a:off x="3132284" y="2637095"/>
            <a:ext cx="1619625" cy="611858"/>
          </a:xfrm>
          <a:prstGeom prst="roundRect">
            <a:avLst>
              <a:gd name="adj" fmla="val 3917"/>
            </a:avLst>
          </a:prstGeom>
          <a:solidFill>
            <a:srgbClr val="BBE0E3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21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Способ обеспечения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0025" y="1129175"/>
            <a:ext cx="1386212" cy="307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21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Номенклатура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2" y="1335143"/>
            <a:ext cx="1177357" cy="888994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938120" y="1129175"/>
            <a:ext cx="702658" cy="307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21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Склад</a:t>
            </a:r>
          </a:p>
        </p:txBody>
      </p:sp>
      <p:sp>
        <p:nvSpPr>
          <p:cNvPr id="50" name="Скругленный прямоугольник 49"/>
          <p:cNvSpPr/>
          <p:nvPr/>
        </p:nvSpPr>
        <p:spPr bwMode="auto">
          <a:xfrm>
            <a:off x="777439" y="3544890"/>
            <a:ext cx="1223853" cy="575931"/>
          </a:xfrm>
          <a:prstGeom prst="roundRect">
            <a:avLst>
              <a:gd name="adj" fmla="val 7597"/>
            </a:avLst>
          </a:prstGeom>
          <a:solidFill>
            <a:srgbClr val="F9E383">
              <a:alpha val="50000"/>
            </a:srgb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9" tIns="45709" rIns="91419" bIns="45709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217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Заказ клиента</a:t>
            </a:r>
          </a:p>
        </p:txBody>
      </p:sp>
      <p:sp>
        <p:nvSpPr>
          <p:cNvPr id="52" name="Скругленный прямоугольник 51"/>
          <p:cNvSpPr/>
          <p:nvPr/>
        </p:nvSpPr>
        <p:spPr bwMode="auto">
          <a:xfrm>
            <a:off x="786810" y="4792868"/>
            <a:ext cx="1223853" cy="575931"/>
          </a:xfrm>
          <a:prstGeom prst="roundRect">
            <a:avLst>
              <a:gd name="adj" fmla="val 7597"/>
            </a:avLst>
          </a:prstGeom>
          <a:solidFill>
            <a:srgbClr val="F9E383">
              <a:alpha val="50000"/>
            </a:srgb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9" tIns="45709" rIns="91419" bIns="45709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217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Заказ на ремонт</a:t>
            </a:r>
          </a:p>
        </p:txBody>
      </p:sp>
      <p:sp>
        <p:nvSpPr>
          <p:cNvPr id="54" name="Скругленный прямоугольник 53"/>
          <p:cNvSpPr/>
          <p:nvPr/>
        </p:nvSpPr>
        <p:spPr bwMode="auto">
          <a:xfrm>
            <a:off x="786810" y="4172937"/>
            <a:ext cx="1223853" cy="575931"/>
          </a:xfrm>
          <a:prstGeom prst="roundRect">
            <a:avLst>
              <a:gd name="adj" fmla="val 7597"/>
            </a:avLst>
          </a:prstGeom>
          <a:solidFill>
            <a:srgbClr val="F9E383">
              <a:alpha val="50000"/>
            </a:srgb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9" tIns="45709" rIns="91419" bIns="45709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217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Заказ на внутреннее потребление</a:t>
            </a:r>
          </a:p>
        </p:txBody>
      </p:sp>
      <p:sp>
        <p:nvSpPr>
          <p:cNvPr id="57" name="Скругленный прямоугольник 56"/>
          <p:cNvSpPr/>
          <p:nvPr/>
        </p:nvSpPr>
        <p:spPr bwMode="auto">
          <a:xfrm>
            <a:off x="5185251" y="5328314"/>
            <a:ext cx="1199369" cy="575931"/>
          </a:xfrm>
          <a:prstGeom prst="roundRect">
            <a:avLst>
              <a:gd name="adj" fmla="val 7597"/>
            </a:avLst>
          </a:prstGeom>
          <a:solidFill>
            <a:srgbClr val="F9E383">
              <a:alpha val="50000"/>
            </a:srgb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9" tIns="45709" rIns="91419" bIns="45709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217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Заказ на производство</a:t>
            </a:r>
          </a:p>
        </p:txBody>
      </p:sp>
      <p:sp>
        <p:nvSpPr>
          <p:cNvPr id="60" name="Скругленный прямоугольник 59"/>
          <p:cNvSpPr/>
          <p:nvPr/>
        </p:nvSpPr>
        <p:spPr bwMode="auto">
          <a:xfrm>
            <a:off x="777439" y="5439647"/>
            <a:ext cx="1223853" cy="575931"/>
          </a:xfrm>
          <a:prstGeom prst="roundRect">
            <a:avLst>
              <a:gd name="adj" fmla="val 7597"/>
            </a:avLst>
          </a:prstGeom>
          <a:solidFill>
            <a:srgbClr val="F9E383">
              <a:alpha val="50000"/>
            </a:srgb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9" tIns="45709" rIns="91419" bIns="45709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217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Заказ давальца</a:t>
            </a:r>
          </a:p>
        </p:txBody>
      </p:sp>
      <p:sp>
        <p:nvSpPr>
          <p:cNvPr id="68" name="Скругленный прямоугольник 67"/>
          <p:cNvSpPr/>
          <p:nvPr/>
        </p:nvSpPr>
        <p:spPr bwMode="auto">
          <a:xfrm>
            <a:off x="5185250" y="4089252"/>
            <a:ext cx="1223853" cy="558563"/>
          </a:xfrm>
          <a:prstGeom prst="roundRect">
            <a:avLst>
              <a:gd name="adj" fmla="val 7597"/>
            </a:avLst>
          </a:prstGeom>
          <a:solidFill>
            <a:srgbClr val="F9E383">
              <a:alpha val="50000"/>
            </a:srgb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9" tIns="45709" rIns="91419" bIns="45709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217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Заказ на перемещение</a:t>
            </a:r>
          </a:p>
        </p:txBody>
      </p:sp>
      <p:sp>
        <p:nvSpPr>
          <p:cNvPr id="69" name="Скругленный прямоугольник 68"/>
          <p:cNvSpPr/>
          <p:nvPr/>
        </p:nvSpPr>
        <p:spPr bwMode="auto">
          <a:xfrm>
            <a:off x="5185250" y="4710035"/>
            <a:ext cx="1223853" cy="575931"/>
          </a:xfrm>
          <a:prstGeom prst="roundRect">
            <a:avLst>
              <a:gd name="adj" fmla="val 7597"/>
            </a:avLst>
          </a:prstGeom>
          <a:solidFill>
            <a:srgbClr val="F9E383">
              <a:alpha val="50000"/>
            </a:srgb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9" tIns="45709" rIns="91419" bIns="45709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217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Заказ поставщику</a:t>
            </a:r>
          </a:p>
        </p:txBody>
      </p:sp>
      <p:sp>
        <p:nvSpPr>
          <p:cNvPr id="71" name="Скругленный прямоугольник 70"/>
          <p:cNvSpPr/>
          <p:nvPr/>
        </p:nvSpPr>
        <p:spPr bwMode="auto">
          <a:xfrm>
            <a:off x="5185250" y="3474373"/>
            <a:ext cx="1223853" cy="575931"/>
          </a:xfrm>
          <a:prstGeom prst="roundRect">
            <a:avLst>
              <a:gd name="adj" fmla="val 7597"/>
            </a:avLst>
          </a:prstGeom>
          <a:solidFill>
            <a:srgbClr val="F9E383">
              <a:alpha val="50000"/>
            </a:srgb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9" tIns="45709" rIns="91419" bIns="45709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217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Заказ на сборку</a:t>
            </a:r>
          </a:p>
        </p:txBody>
      </p:sp>
      <p:sp>
        <p:nvSpPr>
          <p:cNvPr id="72" name="Скругленный прямоугольник 71"/>
          <p:cNvSpPr/>
          <p:nvPr/>
        </p:nvSpPr>
        <p:spPr bwMode="auto">
          <a:xfrm>
            <a:off x="5185250" y="5974187"/>
            <a:ext cx="1259708" cy="575931"/>
          </a:xfrm>
          <a:prstGeom prst="roundRect">
            <a:avLst>
              <a:gd name="adj" fmla="val 7597"/>
            </a:avLst>
          </a:prstGeom>
          <a:solidFill>
            <a:srgbClr val="F9E383">
              <a:alpha val="50000"/>
            </a:srgb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9" tIns="45709" rIns="91419" bIns="45709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217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Заказ переработчику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786812" y="3544890"/>
            <a:ext cx="1232410" cy="575931"/>
          </a:xfrm>
          <a:prstGeom prst="roundRect">
            <a:avLst>
              <a:gd name="adj" fmla="val 1832"/>
            </a:avLst>
          </a:prstGeom>
          <a:noFill/>
          <a:ln w="444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9" tIns="45709" rIns="91419" bIns="45709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 bwMode="auto">
          <a:xfrm>
            <a:off x="778255" y="4797474"/>
            <a:ext cx="1232410" cy="575931"/>
          </a:xfrm>
          <a:prstGeom prst="roundRect">
            <a:avLst>
              <a:gd name="adj" fmla="val 1832"/>
            </a:avLst>
          </a:prstGeom>
          <a:noFill/>
          <a:ln w="444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9" tIns="45709" rIns="91419" bIns="45709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 bwMode="auto">
          <a:xfrm>
            <a:off x="5185252" y="4107508"/>
            <a:ext cx="1199369" cy="540308"/>
          </a:xfrm>
          <a:prstGeom prst="roundRect">
            <a:avLst>
              <a:gd name="adj" fmla="val 1832"/>
            </a:avLst>
          </a:prstGeom>
          <a:noFill/>
          <a:ln w="2857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9" tIns="45709" rIns="91419" bIns="45709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 bwMode="auto">
          <a:xfrm>
            <a:off x="5185252" y="4711486"/>
            <a:ext cx="1199369" cy="540308"/>
          </a:xfrm>
          <a:prstGeom prst="roundRect">
            <a:avLst>
              <a:gd name="adj" fmla="val 1832"/>
            </a:avLst>
          </a:prstGeom>
          <a:noFill/>
          <a:ln w="2857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9" tIns="45709" rIns="91419" bIns="45709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 bwMode="auto">
          <a:xfrm>
            <a:off x="5185252" y="3494623"/>
            <a:ext cx="1199369" cy="540308"/>
          </a:xfrm>
          <a:prstGeom prst="roundRect">
            <a:avLst>
              <a:gd name="adj" fmla="val 1832"/>
            </a:avLst>
          </a:prstGeom>
          <a:noFill/>
          <a:ln w="2857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9" tIns="45709" rIns="91419" bIns="45709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 bwMode="auto">
          <a:xfrm>
            <a:off x="5185251" y="5322205"/>
            <a:ext cx="1199368" cy="575931"/>
          </a:xfrm>
          <a:prstGeom prst="roundRect">
            <a:avLst>
              <a:gd name="adj" fmla="val 1832"/>
            </a:avLst>
          </a:prstGeom>
          <a:noFill/>
          <a:ln w="2857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9" tIns="45709" rIns="91419" bIns="45709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47714" y="5768786"/>
            <a:ext cx="1545860" cy="523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1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sng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Действующие договора</a:t>
            </a:r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28584" y="4998602"/>
            <a:ext cx="770992" cy="717433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673179" y="2709087"/>
            <a:ext cx="1451117" cy="738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1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Заказы, формирующие потребность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927272" y="2709087"/>
            <a:ext cx="1732478" cy="738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1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Заказы, обеспечивающие потребность</a:t>
            </a:r>
          </a:p>
        </p:txBody>
      </p:sp>
      <p:cxnSp>
        <p:nvCxnSpPr>
          <p:cNvPr id="47" name="Прямая соединительная линия 46"/>
          <p:cNvCxnSpPr>
            <a:stCxn id="62" idx="3"/>
            <a:endCxn id="81" idx="1"/>
          </p:cNvCxnSpPr>
          <p:nvPr/>
        </p:nvCxnSpPr>
        <p:spPr bwMode="auto">
          <a:xfrm flipV="1">
            <a:off x="4751798" y="3764777"/>
            <a:ext cx="433452" cy="2357"/>
          </a:xfrm>
          <a:prstGeom prst="line">
            <a:avLst/>
          </a:prstGeom>
          <a:solidFill>
            <a:srgbClr val="F9E383">
              <a:alpha val="50000"/>
            </a:srgbClr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Прямая соединительная линия 83"/>
          <p:cNvCxnSpPr>
            <a:stCxn id="63" idx="3"/>
            <a:endCxn id="68" idx="1"/>
          </p:cNvCxnSpPr>
          <p:nvPr/>
        </p:nvCxnSpPr>
        <p:spPr bwMode="auto">
          <a:xfrm flipV="1">
            <a:off x="4751798" y="4368535"/>
            <a:ext cx="433452" cy="4388"/>
          </a:xfrm>
          <a:prstGeom prst="line">
            <a:avLst/>
          </a:prstGeom>
          <a:solidFill>
            <a:srgbClr val="F9E383">
              <a:alpha val="50000"/>
            </a:srgbClr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Прямая соединительная линия 84"/>
          <p:cNvCxnSpPr>
            <a:stCxn id="64" idx="3"/>
            <a:endCxn id="69" idx="1"/>
          </p:cNvCxnSpPr>
          <p:nvPr/>
        </p:nvCxnSpPr>
        <p:spPr bwMode="auto">
          <a:xfrm flipV="1">
            <a:off x="4751798" y="4998001"/>
            <a:ext cx="433452" cy="814"/>
          </a:xfrm>
          <a:prstGeom prst="line">
            <a:avLst/>
          </a:prstGeom>
          <a:solidFill>
            <a:srgbClr val="F9E383">
              <a:alpha val="50000"/>
            </a:srgbClr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Прямая соединительная линия 86"/>
          <p:cNvCxnSpPr>
            <a:stCxn id="79" idx="3"/>
            <a:endCxn id="57" idx="1"/>
          </p:cNvCxnSpPr>
          <p:nvPr/>
        </p:nvCxnSpPr>
        <p:spPr bwMode="auto">
          <a:xfrm>
            <a:off x="4751800" y="5616198"/>
            <a:ext cx="433451" cy="82"/>
          </a:xfrm>
          <a:prstGeom prst="line">
            <a:avLst/>
          </a:prstGeom>
          <a:solidFill>
            <a:srgbClr val="F9E383">
              <a:alpha val="50000"/>
            </a:srgbClr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Прямая соединительная линия 89"/>
          <p:cNvCxnSpPr>
            <a:stCxn id="74" idx="3"/>
            <a:endCxn id="72" idx="1"/>
          </p:cNvCxnSpPr>
          <p:nvPr/>
        </p:nvCxnSpPr>
        <p:spPr bwMode="auto">
          <a:xfrm>
            <a:off x="4751798" y="6257867"/>
            <a:ext cx="433452" cy="4285"/>
          </a:xfrm>
          <a:prstGeom prst="line">
            <a:avLst/>
          </a:prstGeom>
          <a:solidFill>
            <a:srgbClr val="F9E383">
              <a:alpha val="50000"/>
            </a:srgbClr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3" name="Picture 14" descr="проектор">
            <a:extLst>
              <a:ext uri="{FF2B5EF4-FFF2-40B4-BE49-F238E27FC236}">
                <a16:creationId xmlns:a16="http://schemas.microsoft.com/office/drawing/2014/main" id="{AF7741EC-231B-4F38-96B8-4622208EF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447" y="136831"/>
            <a:ext cx="1012254" cy="58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8920050"/>
      </p:ext>
    </p:extLst>
  </p:cSld>
  <p:clrMapOvr>
    <a:masterClrMapping/>
  </p:clrMapOvr>
  <p:transition advTm="1249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5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76" grpId="0" animBg="1"/>
      <p:bldP spid="77" grpId="0" animBg="1"/>
      <p:bldP spid="77" grpId="1" animBg="1"/>
      <p:bldP spid="78" grpId="0" animBg="1"/>
      <p:bldP spid="78" grpId="1" animBg="1"/>
      <p:bldP spid="78" grpId="2" animBg="1"/>
      <p:bldP spid="81" grpId="0" animBg="1"/>
      <p:bldP spid="81" grpId="1" animBg="1"/>
      <p:bldP spid="8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Экономический эффект от внедрения подсистемы корпоративные закупки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5214"/>
            <a:ext cx="9144000" cy="55257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5254"/>
            <a:ext cx="9144000" cy="5334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3564"/>
            <a:ext cx="9144000" cy="532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2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19" y="2750754"/>
            <a:ext cx="2520000" cy="2378856"/>
          </a:xfrm>
          <a:prstGeom prst="rect">
            <a:avLst/>
          </a:prstGeom>
        </p:spPr>
      </p:pic>
      <p:sp>
        <p:nvSpPr>
          <p:cNvPr id="33" name="Oval 7"/>
          <p:cNvSpPr/>
          <p:nvPr/>
        </p:nvSpPr>
        <p:spPr>
          <a:xfrm>
            <a:off x="2940050" y="2496685"/>
            <a:ext cx="2903538" cy="2886995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9396" name="Группа 11"/>
          <p:cNvGrpSpPr>
            <a:grpSpLocks/>
          </p:cNvGrpSpPr>
          <p:nvPr/>
        </p:nvGrpSpPr>
        <p:grpSpPr bwMode="auto">
          <a:xfrm>
            <a:off x="611560" y="1412776"/>
            <a:ext cx="2874607" cy="1019528"/>
            <a:chOff x="1121978" y="1155973"/>
            <a:chExt cx="2873958" cy="1019910"/>
          </a:xfrm>
        </p:grpSpPr>
        <p:sp>
          <p:nvSpPr>
            <p:cNvPr id="59436" name="TextBox 34"/>
            <p:cNvSpPr txBox="1">
              <a:spLocks noChangeArrowheads="1"/>
            </p:cNvSpPr>
            <p:nvPr/>
          </p:nvSpPr>
          <p:spPr bwMode="auto">
            <a:xfrm>
              <a:off x="1121978" y="1252207"/>
              <a:ext cx="1922252" cy="923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ru-RU" alt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BA3A3B"/>
                  </a:solidFill>
                  <a:effectLst/>
                  <a:uLnTx/>
                  <a:uFillTx/>
                  <a:latin typeface="Lato Black"/>
                  <a:ea typeface="Open Sans"/>
                  <a:cs typeface="Open Sans"/>
                </a:rPr>
                <a:t>Бюджетирование</a:t>
              </a:r>
              <a:br>
                <a:rPr kumimoji="0" lang="en-US" alt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BA3A3B"/>
                  </a:solidFill>
                  <a:effectLst/>
                  <a:uLnTx/>
                  <a:uFillTx/>
                  <a:latin typeface="Lato Black"/>
                  <a:ea typeface="Open Sans"/>
                  <a:cs typeface="Open Sans"/>
                </a:rPr>
              </a:br>
              <a:r>
                <a:rPr kumimoji="0" lang="ru-RU" alt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BA3A3B"/>
                  </a:solidFill>
                  <a:effectLst/>
                  <a:uLnTx/>
                  <a:uFillTx/>
                  <a:latin typeface="Lato Black"/>
                  <a:ea typeface="Open Sans"/>
                  <a:cs typeface="Open Sans"/>
                </a:rPr>
                <a:t>операций</a:t>
              </a:r>
              <a:r>
                <a:rPr kumimoji="0" lang="en-US" alt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BA3A3B"/>
                  </a:solidFill>
                  <a:effectLst/>
                  <a:uLnTx/>
                  <a:uFillTx/>
                  <a:latin typeface="Lato Black"/>
                  <a:ea typeface="Open Sans"/>
                  <a:cs typeface="Open Sans"/>
                </a:rPr>
                <a:t> </a:t>
              </a:r>
              <a:r>
                <a:rPr kumimoji="0" lang="ru-RU" alt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BA3A3B"/>
                  </a:solidFill>
                  <a:effectLst/>
                  <a:uLnTx/>
                  <a:uFillTx/>
                  <a:latin typeface="Lato Black"/>
                  <a:ea typeface="Open Sans"/>
                  <a:cs typeface="Open Sans"/>
                </a:rPr>
                <a:t>и проектов</a:t>
              </a:r>
              <a:endParaRPr kumimoji="0" lang="en-US" alt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BA3A3B"/>
                </a:solidFill>
                <a:effectLst/>
                <a:uLnTx/>
                <a:uFillTx/>
                <a:latin typeface="Lato Black"/>
                <a:ea typeface="Open Sans"/>
                <a:cs typeface="Open Sans"/>
              </a:endParaRPr>
            </a:p>
            <a:p>
              <a:pPr marL="0" marR="0" lvl="0" indent="0" algn="r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ru-RU" alt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ato" pitchFamily="34" charset="0"/>
                  <a:ea typeface="Open Sans"/>
                  <a:cs typeface="Open Sans"/>
                </a:rPr>
                <a:t>Эффективный</a:t>
              </a:r>
              <a:br>
                <a:rPr kumimoji="0" lang="en-US" alt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ato" pitchFamily="34" charset="0"/>
                  <a:ea typeface="Open Sans"/>
                  <a:cs typeface="Open Sans"/>
                </a:rPr>
              </a:br>
              <a:r>
                <a:rPr kumimoji="0" lang="ru-RU" alt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ato" pitchFamily="34" charset="0"/>
                  <a:ea typeface="Open Sans"/>
                  <a:cs typeface="Open Sans"/>
                </a:rPr>
                <a:t>бюджетный контроль</a:t>
              </a:r>
            </a:p>
            <a:p>
              <a:pPr marL="0" marR="0" lvl="0" indent="0" algn="r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ru-RU" alt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ato" pitchFamily="34" charset="0"/>
                  <a:ea typeface="Open Sans"/>
                  <a:cs typeface="Open Sans"/>
                </a:rPr>
                <a:t>Снижение </a:t>
              </a:r>
              <a:r>
                <a:rPr kumimoji="0" lang="en-US" alt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ato" pitchFamily="34" charset="0"/>
                  <a:ea typeface="Open Sans"/>
                  <a:cs typeface="Open Sans"/>
                </a:rPr>
                <a:t>OPEX </a:t>
              </a:r>
              <a:r>
                <a:rPr kumimoji="0" lang="ru-RU" alt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ato" pitchFamily="34" charset="0"/>
                  <a:ea typeface="Open Sans"/>
                  <a:cs typeface="Open Sans"/>
                </a:rPr>
                <a:t>и САРЕХ</a:t>
              </a:r>
              <a:endParaRPr kumimoji="0" lang="en-US" alt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itchFamily="34" charset="0"/>
                <a:ea typeface="Open Sans"/>
                <a:cs typeface="Open Sans"/>
              </a:endParaRPr>
            </a:p>
          </p:txBody>
        </p:sp>
        <p:pic>
          <p:nvPicPr>
            <p:cNvPr id="59437" name="Picture 2" descr="C:\Users\Fomin_D\Desktop\icon\1-01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1061" y="1155973"/>
              <a:ext cx="904875" cy="904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9398" name="Двойная стрелка влево/вправо 35"/>
          <p:cNvSpPr>
            <a:spLocks noChangeArrowheads="1"/>
          </p:cNvSpPr>
          <p:nvPr/>
        </p:nvSpPr>
        <p:spPr bwMode="auto">
          <a:xfrm rot="1720410">
            <a:off x="2663071" y="3251158"/>
            <a:ext cx="204788" cy="136493"/>
          </a:xfrm>
          <a:prstGeom prst="leftRightArrow">
            <a:avLst>
              <a:gd name="adj1" fmla="val 50000"/>
              <a:gd name="adj2" fmla="val 49979"/>
            </a:avLst>
          </a:prstGeom>
          <a:noFill/>
          <a:ln w="19050" algn="ctr">
            <a:solidFill>
              <a:srgbClr val="BA3B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0" i="0" u="none" strike="noStrike" kern="1200" cap="none" spc="0" normalizeH="0" baseline="0" noProof="0">
              <a:ln>
                <a:noFill/>
              </a:ln>
              <a:solidFill>
                <a:srgbClr val="5F0000"/>
              </a:solidFill>
              <a:effectLst/>
              <a:uLnTx/>
              <a:uFillTx/>
              <a:latin typeface="Arial" pitchFamily="34" charset="0"/>
              <a:ea typeface="+mn-ea"/>
              <a:cs typeface="Arial" charset="0"/>
            </a:endParaRPr>
          </a:p>
        </p:txBody>
      </p:sp>
      <p:grpSp>
        <p:nvGrpSpPr>
          <p:cNvPr id="59404" name="Группа 2"/>
          <p:cNvGrpSpPr>
            <a:grpSpLocks/>
          </p:cNvGrpSpPr>
          <p:nvPr/>
        </p:nvGrpSpPr>
        <p:grpSpPr bwMode="auto">
          <a:xfrm>
            <a:off x="249238" y="2585668"/>
            <a:ext cx="2378075" cy="1050682"/>
            <a:chOff x="126563" y="2127611"/>
            <a:chExt cx="2378872" cy="1051869"/>
          </a:xfrm>
        </p:grpSpPr>
        <p:pic>
          <p:nvPicPr>
            <p:cNvPr id="59430" name="Picture 3" descr="C:\Users\Fomin_D\Desktop\icon\1-02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693" y="2127611"/>
              <a:ext cx="904742" cy="904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31" name="TextBox 74"/>
            <p:cNvSpPr txBox="1">
              <a:spLocks noChangeArrowheads="1"/>
            </p:cNvSpPr>
            <p:nvPr/>
          </p:nvSpPr>
          <p:spPr bwMode="auto">
            <a:xfrm>
              <a:off x="126563" y="2294622"/>
              <a:ext cx="1471877" cy="884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ru-RU" alt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BA3A3B"/>
                  </a:solidFill>
                  <a:effectLst/>
                  <a:uLnTx/>
                  <a:uFillTx/>
                  <a:latin typeface="Lato Black"/>
                  <a:ea typeface="Open Sans"/>
                  <a:cs typeface="Open Sans"/>
                </a:rPr>
                <a:t>Бизнес-анализ и </a:t>
              </a:r>
              <a:r>
                <a:rPr kumimoji="0" lang="en-US" alt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BA3A3B"/>
                  </a:solidFill>
                  <a:effectLst/>
                  <a:uLnTx/>
                  <a:uFillTx/>
                  <a:latin typeface="Lato Black"/>
                  <a:ea typeface="Open Sans"/>
                  <a:cs typeface="Open Sans"/>
                </a:rPr>
                <a:t>BSC</a:t>
              </a:r>
              <a:endParaRPr kumimoji="0" lang="ru-RU" alt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BA3A3B"/>
                </a:solidFill>
                <a:effectLst/>
                <a:uLnTx/>
                <a:uFillTx/>
                <a:latin typeface="Lato Black"/>
                <a:ea typeface="Open Sans"/>
                <a:cs typeface="Open Sans"/>
              </a:endParaRPr>
            </a:p>
            <a:p>
              <a:pPr marL="0" marR="0" lvl="0" indent="0" algn="r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300"/>
                </a:spcAft>
                <a:buClrTx/>
                <a:buSzPct val="60000"/>
                <a:buFont typeface="Wingdings" pitchFamily="2" charset="2"/>
                <a:buNone/>
                <a:tabLst/>
                <a:defRPr/>
              </a:pPr>
              <a:r>
                <a:rPr kumimoji="0" lang="ru-RU" alt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ato Black"/>
                  <a:ea typeface="Open Sans"/>
                  <a:cs typeface="Open Sans"/>
                </a:rPr>
                <a:t>Поддержка принятия решений Стратегические факторы успеха</a:t>
              </a:r>
              <a:endParaRPr kumimoji="0" lang="en-US" alt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Black"/>
                <a:ea typeface="Open Sans"/>
                <a:cs typeface="Open Sans"/>
              </a:endParaRPr>
            </a:p>
          </p:txBody>
        </p:sp>
      </p:grpSp>
      <p:grpSp>
        <p:nvGrpSpPr>
          <p:cNvPr id="14" name="Группа 13"/>
          <p:cNvGrpSpPr>
            <a:grpSpLocks/>
          </p:cNvGrpSpPr>
          <p:nvPr/>
        </p:nvGrpSpPr>
        <p:grpSpPr bwMode="auto">
          <a:xfrm>
            <a:off x="6077032" y="2450329"/>
            <a:ext cx="2817812" cy="1122313"/>
            <a:chOff x="6012160" y="2082552"/>
            <a:chExt cx="2817813" cy="1123697"/>
          </a:xfrm>
          <a:solidFill>
            <a:schemeClr val="bg1"/>
          </a:solidFill>
        </p:grpSpPr>
        <p:pic>
          <p:nvPicPr>
            <p:cNvPr id="38947" name="Picture 9" descr="C:\Users\Fomin_D\Desktop\icon\1-03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2082552"/>
              <a:ext cx="904875" cy="904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48" name="TextBox 75"/>
            <p:cNvSpPr txBox="1">
              <a:spLocks noChangeArrowheads="1"/>
            </p:cNvSpPr>
            <p:nvPr/>
          </p:nvSpPr>
          <p:spPr bwMode="auto">
            <a:xfrm>
              <a:off x="6990060" y="2150814"/>
              <a:ext cx="1839913" cy="105543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anose="05000000000000000000" pitchFamily="2" charset="2"/>
                <a:buChar char="n"/>
                <a:defRPr sz="2200">
                  <a:solidFill>
                    <a:srgbClr val="5B0917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5B0917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rgbClr val="5B0917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anose="02020603050405020304" pitchFamily="18" charset="0"/>
                <a:buChar char="▪"/>
                <a:defRPr sz="1600">
                  <a:solidFill>
                    <a:srgbClr val="5B0917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ru-RU" alt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BA3A3B"/>
                  </a:solidFill>
                  <a:effectLst/>
                  <a:uLnTx/>
                  <a:uFillTx/>
                  <a:latin typeface="Lato Black" pitchFamily="34" charset="0"/>
                  <a:ea typeface="Open Sans" pitchFamily="34" charset="0"/>
                  <a:cs typeface="Open Sans" pitchFamily="34" charset="0"/>
                </a:rPr>
                <a:t>Управление</a:t>
              </a:r>
              <a:br>
                <a:rPr kumimoji="0" lang="en-US" alt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BA3A3B"/>
                  </a:solidFill>
                  <a:effectLst/>
                  <a:uLnTx/>
                  <a:uFillTx/>
                  <a:latin typeface="Lato Black" pitchFamily="34" charset="0"/>
                  <a:ea typeface="Open Sans" pitchFamily="34" charset="0"/>
                  <a:cs typeface="Open Sans" pitchFamily="34" charset="0"/>
                </a:rPr>
              </a:br>
              <a:r>
                <a:rPr lang="ru-RU" altLang="ru-RU" sz="1000" b="1" dirty="0">
                  <a:solidFill>
                    <a:srgbClr val="BA3A3B"/>
                  </a:solidFill>
                  <a:latin typeface="Lato Black" pitchFamily="34" charset="0"/>
                  <a:ea typeface="Open Sans" pitchFamily="34" charset="0"/>
                  <a:cs typeface="Open Sans" pitchFamily="34" charset="0"/>
                </a:rPr>
                <a:t>Обязательствами</a:t>
              </a:r>
              <a:r>
                <a:rPr kumimoji="0" lang="ru-RU" alt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BA3A3B"/>
                  </a:solidFill>
                  <a:effectLst/>
                  <a:uLnTx/>
                  <a:uFillTx/>
                  <a:latin typeface="Lato Black" pitchFamily="34" charset="0"/>
                  <a:ea typeface="Open Sans" pitchFamily="34" charset="0"/>
                  <a:cs typeface="Open Sans" pitchFamily="34" charset="0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ato" pitchFamily="34" charset="0"/>
                  <a:ea typeface="Open Sans" pitchFamily="34" charset="0"/>
                  <a:cs typeface="Open Sans" pitchFamily="34" charset="0"/>
                </a:rPr>
                <a:t>Финансовые и коммерческие сделки.</a:t>
              </a:r>
              <a:r>
                <a:rPr kumimoji="0" lang="ru-RU" altLang="ru-RU" sz="10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ato" pitchFamily="34" charset="0"/>
                  <a:ea typeface="Open Sans" pitchFamily="34" charset="0"/>
                  <a:cs typeface="Open Sans" pitchFamily="34" charset="0"/>
                </a:rPr>
                <a:t> </a:t>
              </a:r>
              <a:r>
                <a:rPr kumimoji="0" lang="ru-RU" alt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ato" pitchFamily="34" charset="0"/>
                  <a:ea typeface="Open Sans" pitchFamily="34" charset="0"/>
                  <a:cs typeface="Open Sans" pitchFamily="34" charset="0"/>
                </a:rPr>
                <a:t>Управление процентными, валютными, кредитными рисками</a:t>
              </a:r>
              <a:endParaRPr kumimoji="0" lang="en-US" alt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BA3A3B"/>
                </a:solidFill>
                <a:effectLst/>
                <a:uLnTx/>
                <a:uFillTx/>
                <a:latin typeface="Lato Black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59406" name="Группа 14"/>
          <p:cNvGrpSpPr>
            <a:grpSpLocks/>
          </p:cNvGrpSpPr>
          <p:nvPr/>
        </p:nvGrpSpPr>
        <p:grpSpPr bwMode="auto">
          <a:xfrm>
            <a:off x="4845051" y="1412776"/>
            <a:ext cx="2633663" cy="904666"/>
            <a:chOff x="6258817" y="3532237"/>
            <a:chExt cx="2633663" cy="904875"/>
          </a:xfrm>
        </p:grpSpPr>
        <p:pic>
          <p:nvPicPr>
            <p:cNvPr id="59428" name="Picture 8" descr="C:\Users\Fomin_D\Desktop\icon\1-05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8817" y="3532237"/>
              <a:ext cx="904875" cy="904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29" name="TextBox 76"/>
            <p:cNvSpPr txBox="1">
              <a:spLocks noChangeArrowheads="1"/>
            </p:cNvSpPr>
            <p:nvPr/>
          </p:nvSpPr>
          <p:spPr bwMode="auto">
            <a:xfrm>
              <a:off x="7251005" y="3621137"/>
              <a:ext cx="1641475" cy="715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ru-RU" alt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BA3A3B"/>
                  </a:solidFill>
                  <a:effectLst/>
                  <a:uLnTx/>
                  <a:uFillTx/>
                  <a:latin typeface="Lato Black"/>
                  <a:ea typeface="Open Sans"/>
                  <a:cs typeface="Open Sans"/>
                </a:rPr>
                <a:t>Казначейство</a:t>
              </a:r>
              <a:endParaRPr kumimoji="0" lang="en-US" alt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BA3A3B"/>
                </a:solidFill>
                <a:effectLst/>
                <a:uLnTx/>
                <a:uFillTx/>
                <a:latin typeface="Lato Black"/>
                <a:ea typeface="Open Sans"/>
                <a:cs typeface="Open San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ru-RU" alt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ato" pitchFamily="34" charset="0"/>
                  <a:ea typeface="Open Sans"/>
                  <a:cs typeface="Open Sans"/>
                </a:rPr>
                <a:t>Контроль, централизация</a:t>
              </a:r>
              <a:br>
                <a:rPr kumimoji="0" lang="en-US" alt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ato" pitchFamily="34" charset="0"/>
                  <a:ea typeface="Open Sans"/>
                  <a:cs typeface="Open Sans"/>
                </a:rPr>
              </a:br>
              <a:r>
                <a:rPr kumimoji="0" lang="ru-RU" alt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ato" pitchFamily="34" charset="0"/>
                  <a:ea typeface="Open Sans"/>
                  <a:cs typeface="Open Sans"/>
                </a:rPr>
                <a:t>и оптимизация</a:t>
              </a:r>
              <a:br>
                <a:rPr kumimoji="0" lang="en-US" alt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ato" pitchFamily="34" charset="0"/>
                  <a:ea typeface="Open Sans"/>
                  <a:cs typeface="Open Sans"/>
                </a:rPr>
              </a:br>
              <a:r>
                <a:rPr kumimoji="0" lang="ru-RU" alt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ato" pitchFamily="34" charset="0"/>
                  <a:ea typeface="Open Sans"/>
                  <a:cs typeface="Open Sans"/>
                </a:rPr>
                <a:t>денежных потоков</a:t>
              </a:r>
              <a:endParaRPr kumimoji="0" lang="en-US" alt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itchFamily="34" charset="0"/>
                <a:ea typeface="Open Sans"/>
                <a:cs typeface="Open Sans"/>
              </a:endParaRPr>
            </a:p>
          </p:txBody>
        </p:sp>
      </p:grpSp>
      <p:sp>
        <p:nvSpPr>
          <p:cNvPr id="59408" name="Двойная стрелка влево/вправо 34"/>
          <p:cNvSpPr>
            <a:spLocks noChangeArrowheads="1"/>
          </p:cNvSpPr>
          <p:nvPr/>
        </p:nvSpPr>
        <p:spPr bwMode="auto">
          <a:xfrm rot="9065357">
            <a:off x="5816600" y="3096725"/>
            <a:ext cx="204788" cy="136493"/>
          </a:xfrm>
          <a:prstGeom prst="leftRightArrow">
            <a:avLst>
              <a:gd name="adj1" fmla="val 50000"/>
              <a:gd name="adj2" fmla="val 49979"/>
            </a:avLst>
          </a:prstGeom>
          <a:noFill/>
          <a:ln w="19050" algn="ctr">
            <a:solidFill>
              <a:srgbClr val="BA3B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0" i="0" u="none" strike="noStrike" kern="1200" cap="none" spc="0" normalizeH="0" baseline="0" noProof="0">
              <a:ln>
                <a:noFill/>
              </a:ln>
              <a:solidFill>
                <a:srgbClr val="5F0000"/>
              </a:solidFill>
              <a:effectLst/>
              <a:uLnTx/>
              <a:uFillTx/>
              <a:latin typeface="Arial" pitchFamily="34" charset="0"/>
              <a:ea typeface="+mn-ea"/>
              <a:cs typeface="Arial" charset="0"/>
            </a:endParaRPr>
          </a:p>
        </p:txBody>
      </p:sp>
      <p:sp>
        <p:nvSpPr>
          <p:cNvPr id="59422" name="Блок-схема: магнитный диск 41"/>
          <p:cNvSpPr>
            <a:spLocks noChangeArrowheads="1"/>
          </p:cNvSpPr>
          <p:nvPr/>
        </p:nvSpPr>
        <p:spPr bwMode="auto">
          <a:xfrm>
            <a:off x="2158645" y="4593272"/>
            <a:ext cx="326446" cy="215760"/>
          </a:xfrm>
          <a:prstGeom prst="flowChartMagneticDisk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0" i="0" u="none" strike="noStrike" kern="1200" cap="none" spc="0" normalizeH="0" baseline="0" noProof="0">
              <a:ln>
                <a:noFill/>
              </a:ln>
              <a:solidFill>
                <a:srgbClr val="5F0000"/>
              </a:solidFill>
              <a:effectLst/>
              <a:uLnTx/>
              <a:uFillTx/>
              <a:latin typeface="Arial" pitchFamily="34" charset="0"/>
              <a:ea typeface="+mn-ea"/>
              <a:cs typeface="Arial" charset="0"/>
            </a:endParaRPr>
          </a:p>
        </p:txBody>
      </p:sp>
      <p:sp>
        <p:nvSpPr>
          <p:cNvPr id="59423" name="Блок-схема: магнитный диск 4"/>
          <p:cNvSpPr>
            <a:spLocks noChangeArrowheads="1"/>
          </p:cNvSpPr>
          <p:nvPr/>
        </p:nvSpPr>
        <p:spPr bwMode="auto">
          <a:xfrm>
            <a:off x="1942736" y="4690574"/>
            <a:ext cx="329692" cy="257321"/>
          </a:xfrm>
          <a:prstGeom prst="flowChartMagneticDisk">
            <a:avLst/>
          </a:prstGeom>
          <a:solidFill>
            <a:schemeClr val="bg1"/>
          </a:solidFill>
          <a:ln w="19050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0" i="0" u="none" strike="noStrike" kern="1200" cap="none" spc="0" normalizeH="0" baseline="0" noProof="0">
              <a:ln>
                <a:noFill/>
              </a:ln>
              <a:solidFill>
                <a:srgbClr val="5F0000"/>
              </a:solidFill>
              <a:effectLst/>
              <a:uLnTx/>
              <a:uFillTx/>
              <a:latin typeface="Arial" pitchFamily="34" charset="0"/>
              <a:ea typeface="+mn-ea"/>
              <a:cs typeface="Arial" charset="0"/>
            </a:endParaRPr>
          </a:p>
        </p:txBody>
      </p:sp>
      <p:sp>
        <p:nvSpPr>
          <p:cNvPr id="59424" name="Блок-схема: магнитный диск 40"/>
          <p:cNvSpPr>
            <a:spLocks noChangeArrowheads="1"/>
          </p:cNvSpPr>
          <p:nvPr/>
        </p:nvSpPr>
        <p:spPr bwMode="auto">
          <a:xfrm>
            <a:off x="2128488" y="4796348"/>
            <a:ext cx="366446" cy="248849"/>
          </a:xfrm>
          <a:prstGeom prst="flowChartMagneticDisk">
            <a:avLst/>
          </a:prstGeom>
          <a:solidFill>
            <a:schemeClr val="bg1"/>
          </a:solidFill>
          <a:ln w="19050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0" i="0" u="none" strike="noStrike" kern="1200" cap="none" spc="0" normalizeH="0" baseline="0" noProof="0">
              <a:ln>
                <a:noFill/>
              </a:ln>
              <a:solidFill>
                <a:srgbClr val="5F0000"/>
              </a:solidFill>
              <a:effectLst/>
              <a:uLnTx/>
              <a:uFillTx/>
              <a:latin typeface="Arial" pitchFamily="34" charset="0"/>
              <a:ea typeface="+mn-ea"/>
              <a:cs typeface="Arial" charset="0"/>
            </a:endParaRPr>
          </a:p>
        </p:txBody>
      </p:sp>
      <p:sp>
        <p:nvSpPr>
          <p:cNvPr id="59425" name="Овал 5"/>
          <p:cNvSpPr>
            <a:spLocks noChangeArrowheads="1"/>
          </p:cNvSpPr>
          <p:nvPr/>
        </p:nvSpPr>
        <p:spPr bwMode="auto">
          <a:xfrm>
            <a:off x="1846706" y="4414228"/>
            <a:ext cx="792163" cy="776108"/>
          </a:xfrm>
          <a:prstGeom prst="ellips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0" i="0" u="none" strike="noStrike" kern="1200" cap="none" spc="0" normalizeH="0" baseline="0" noProof="0">
              <a:ln>
                <a:noFill/>
              </a:ln>
              <a:solidFill>
                <a:srgbClr val="5F0000"/>
              </a:solidFill>
              <a:effectLst/>
              <a:uLnTx/>
              <a:uFillTx/>
              <a:latin typeface="Arial" pitchFamily="34" charset="0"/>
              <a:ea typeface="+mn-ea"/>
              <a:cs typeface="Arial" charset="0"/>
            </a:endParaRPr>
          </a:p>
        </p:txBody>
      </p:sp>
      <p:sp>
        <p:nvSpPr>
          <p:cNvPr id="59410" name="TextBox 77"/>
          <p:cNvSpPr txBox="1">
            <a:spLocks noChangeArrowheads="1"/>
          </p:cNvSpPr>
          <p:nvPr/>
        </p:nvSpPr>
        <p:spPr bwMode="auto">
          <a:xfrm>
            <a:off x="683568" y="4530606"/>
            <a:ext cx="1109028" cy="32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alt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ato Black"/>
                <a:ea typeface="Open Sans"/>
                <a:cs typeface="Open Sans"/>
              </a:rPr>
              <a:t>Управление НСИ и интеграция</a:t>
            </a:r>
            <a:endParaRPr kumimoji="0" lang="en-US" altLang="ru-RU" sz="1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Lato" pitchFamily="34" charset="0"/>
              <a:ea typeface="Open Sans"/>
              <a:cs typeface="Open Sans"/>
            </a:endParaRPr>
          </a:p>
        </p:txBody>
      </p:sp>
      <p:sp>
        <p:nvSpPr>
          <p:cNvPr id="59412" name="TextBox 78"/>
          <p:cNvSpPr txBox="1">
            <a:spLocks noChangeArrowheads="1"/>
          </p:cNvSpPr>
          <p:nvPr/>
        </p:nvSpPr>
        <p:spPr bwMode="auto">
          <a:xfrm>
            <a:off x="3131840" y="5445224"/>
            <a:ext cx="2595562" cy="78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ato Black"/>
                <a:ea typeface="Open Sans"/>
                <a:cs typeface="Open Sans"/>
              </a:rPr>
              <a:t>Корпоративные закупки</a:t>
            </a:r>
            <a:endParaRPr kumimoji="0" lang="en-US" altLang="ru-RU" sz="1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Open Sans"/>
              <a:cs typeface="Open Sans"/>
            </a:endParaRPr>
          </a:p>
        </p:txBody>
      </p:sp>
      <p:sp>
        <p:nvSpPr>
          <p:cNvPr id="44054" name="Rectangle 2"/>
          <p:cNvSpPr txBox="1">
            <a:spLocks noChangeArrowheads="1"/>
          </p:cNvSpPr>
          <p:nvPr/>
        </p:nvSpPr>
        <p:spPr bwMode="auto">
          <a:xfrm>
            <a:off x="1547814" y="117448"/>
            <a:ext cx="5434094" cy="78245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solidFill>
                  <a:schemeClr val="bg2"/>
                </a:solidFill>
                <a:latin typeface="+mn-lt"/>
                <a:ea typeface="+mj-ea"/>
                <a:cs typeface="+mj-cs"/>
              </a:defRPr>
            </a:lvl1pPr>
            <a:lvl2pPr>
              <a:defRPr sz="2000" b="1">
                <a:solidFill>
                  <a:schemeClr val="bg2"/>
                </a:solidFill>
                <a:latin typeface="Proxima Nova Lt" pitchFamily="50" charset="0"/>
              </a:defRPr>
            </a:lvl2pPr>
            <a:lvl3pPr>
              <a:defRPr sz="2000" b="1">
                <a:solidFill>
                  <a:schemeClr val="bg2"/>
                </a:solidFill>
                <a:latin typeface="Proxima Nova Lt" pitchFamily="50" charset="0"/>
              </a:defRPr>
            </a:lvl3pPr>
            <a:lvl4pPr>
              <a:defRPr sz="2000" b="1">
                <a:solidFill>
                  <a:schemeClr val="bg2"/>
                </a:solidFill>
                <a:latin typeface="Proxima Nova Lt" pitchFamily="50" charset="0"/>
              </a:defRPr>
            </a:lvl4pPr>
            <a:lvl5pPr>
              <a:defRPr sz="2000" b="1">
                <a:solidFill>
                  <a:schemeClr val="bg2"/>
                </a:solidFill>
                <a:latin typeface="Proxima Nova Lt" pitchFamily="50" charset="0"/>
              </a:defRPr>
            </a:lvl5pPr>
            <a:lvl6pPr marL="457109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Proxima Nova Lt" pitchFamily="50" charset="0"/>
              </a:defRPr>
            </a:lvl6pPr>
            <a:lvl7pPr marL="914217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Proxima Nova Lt" pitchFamily="50" charset="0"/>
              </a:defRPr>
            </a:lvl7pPr>
            <a:lvl8pPr marL="1371326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Proxima Nova Lt" pitchFamily="50" charset="0"/>
              </a:defRPr>
            </a:lvl8pPr>
            <a:lvl9pPr marL="1828434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Proxima Nova Lt" pitchFamily="50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Связь подсистемы «Корпоративные закупки» с другими подсистемами</a:t>
            </a:r>
          </a:p>
        </p:txBody>
      </p:sp>
      <p:sp>
        <p:nvSpPr>
          <p:cNvPr id="59400" name="Двойная стрелка влево/вправо 38"/>
          <p:cNvSpPr>
            <a:spLocks noChangeArrowheads="1"/>
          </p:cNvSpPr>
          <p:nvPr/>
        </p:nvSpPr>
        <p:spPr bwMode="auto">
          <a:xfrm rot="2640000">
            <a:off x="3369440" y="2387859"/>
            <a:ext cx="204788" cy="136493"/>
          </a:xfrm>
          <a:prstGeom prst="leftRightArrow">
            <a:avLst>
              <a:gd name="adj1" fmla="val 50000"/>
              <a:gd name="adj2" fmla="val 49979"/>
            </a:avLst>
          </a:prstGeom>
          <a:noFill/>
          <a:ln w="19050" algn="ctr">
            <a:solidFill>
              <a:srgbClr val="BA3B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0" i="0" u="none" strike="noStrike" kern="1200" cap="none" spc="0" normalizeH="0" baseline="0" noProof="0">
              <a:ln>
                <a:noFill/>
              </a:ln>
              <a:solidFill>
                <a:srgbClr val="5F0000"/>
              </a:solidFill>
              <a:effectLst/>
              <a:uLnTx/>
              <a:uFillTx/>
              <a:latin typeface="Arial" pitchFamily="34" charset="0"/>
              <a:ea typeface="+mn-ea"/>
              <a:cs typeface="Arial" charset="0"/>
            </a:endParaRPr>
          </a:p>
        </p:txBody>
      </p:sp>
      <p:grpSp>
        <p:nvGrpSpPr>
          <p:cNvPr id="16" name="Группа 15"/>
          <p:cNvGrpSpPr>
            <a:grpSpLocks/>
          </p:cNvGrpSpPr>
          <p:nvPr/>
        </p:nvGrpSpPr>
        <p:grpSpPr bwMode="auto">
          <a:xfrm>
            <a:off x="6123756" y="4333490"/>
            <a:ext cx="2552700" cy="956075"/>
            <a:chOff x="5796136" y="4869160"/>
            <a:chExt cx="2552570" cy="956294"/>
          </a:xfrm>
          <a:noFill/>
        </p:grpSpPr>
        <p:pic>
          <p:nvPicPr>
            <p:cNvPr id="38943" name="Picture 7" descr="C:\Users\Fomin_D\Desktop\icon\1-07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4869160"/>
              <a:ext cx="904745" cy="9048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44" name="TextBox 77"/>
            <p:cNvSpPr txBox="1">
              <a:spLocks noChangeArrowheads="1"/>
            </p:cNvSpPr>
            <p:nvPr/>
          </p:nvSpPr>
          <p:spPr bwMode="auto">
            <a:xfrm>
              <a:off x="6707231" y="4940598"/>
              <a:ext cx="1641475" cy="8848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anose="05000000000000000000" pitchFamily="2" charset="2"/>
                <a:buChar char="n"/>
                <a:defRPr sz="2200">
                  <a:solidFill>
                    <a:srgbClr val="5B0917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5B0917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rgbClr val="5B0917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anose="02020603050405020304" pitchFamily="18" charset="0"/>
                <a:buChar char="▪"/>
                <a:defRPr sz="1600">
                  <a:solidFill>
                    <a:srgbClr val="5B0917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ru-RU" alt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BA3A3B"/>
                  </a:solidFill>
                  <a:effectLst/>
                  <a:uLnTx/>
                  <a:uFillTx/>
                  <a:latin typeface="Lato Black" pitchFamily="34" charset="0"/>
                  <a:ea typeface="Open Sans" pitchFamily="34" charset="0"/>
                  <a:cs typeface="Open Sans" pitchFamily="34" charset="0"/>
                </a:rPr>
                <a:t>Бухгалтерский</a:t>
              </a:r>
              <a:br>
                <a:rPr kumimoji="0" lang="en-US" alt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BA3A3B"/>
                  </a:solidFill>
                  <a:effectLst/>
                  <a:uLnTx/>
                  <a:uFillTx/>
                  <a:latin typeface="Lato Black" pitchFamily="34" charset="0"/>
                  <a:ea typeface="Open Sans" pitchFamily="34" charset="0"/>
                  <a:cs typeface="Open Sans" pitchFamily="34" charset="0"/>
                </a:rPr>
              </a:br>
              <a:r>
                <a:rPr kumimoji="0" lang="ru-RU" alt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BA3A3B"/>
                  </a:solidFill>
                  <a:effectLst/>
                  <a:uLnTx/>
                  <a:uFillTx/>
                  <a:latin typeface="Lato Black" pitchFamily="34" charset="0"/>
                  <a:ea typeface="Open Sans" pitchFamily="34" charset="0"/>
                  <a:cs typeface="Open Sans" pitchFamily="34" charset="0"/>
                </a:rPr>
                <a:t>учет</a:t>
              </a:r>
              <a:endParaRPr kumimoji="0" lang="en-US" alt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BA3A3B"/>
                </a:solidFill>
                <a:effectLst/>
                <a:uLnTx/>
                <a:uFillTx/>
                <a:latin typeface="Lato Black" pitchFamily="34" charset="0"/>
                <a:ea typeface="Open Sans" pitchFamily="34" charset="0"/>
                <a:cs typeface="Open Sans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ru-RU" alt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ato" pitchFamily="34" charset="0"/>
                  <a:ea typeface="Open Sans" pitchFamily="34" charset="0"/>
                  <a:cs typeface="Open Sans" pitchFamily="34" charset="0"/>
                </a:rPr>
                <a:t>Снижение</a:t>
              </a:r>
              <a:br>
                <a:rPr kumimoji="0" lang="en-US" alt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ato" pitchFamily="34" charset="0"/>
                  <a:ea typeface="Open Sans" pitchFamily="34" charset="0"/>
                  <a:cs typeface="Open Sans" pitchFamily="34" charset="0"/>
                </a:rPr>
              </a:br>
              <a:r>
                <a:rPr kumimoji="0" lang="ru-RU" alt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ato" pitchFamily="34" charset="0"/>
                  <a:ea typeface="Open Sans" pitchFamily="34" charset="0"/>
                  <a:cs typeface="Open Sans" pitchFamily="34" charset="0"/>
                </a:rPr>
                <a:t>налоговых рисков на уровне предприятия</a:t>
              </a:r>
              <a:endParaRPr kumimoji="0" lang="en-US" alt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sp>
        <p:nvSpPr>
          <p:cNvPr id="54" name="Двойная стрелка влево/вправо 34"/>
          <p:cNvSpPr>
            <a:spLocks noChangeArrowheads="1"/>
          </p:cNvSpPr>
          <p:nvPr/>
        </p:nvSpPr>
        <p:spPr bwMode="auto">
          <a:xfrm rot="9065357">
            <a:off x="2695720" y="4461816"/>
            <a:ext cx="204788" cy="136493"/>
          </a:xfrm>
          <a:prstGeom prst="leftRightArrow">
            <a:avLst>
              <a:gd name="adj1" fmla="val 50000"/>
              <a:gd name="adj2" fmla="val 49979"/>
            </a:avLst>
          </a:prstGeom>
          <a:noFill/>
          <a:ln w="19050" algn="ctr">
            <a:solidFill>
              <a:srgbClr val="BA3B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0" i="0" u="none" strike="noStrike" kern="1200" cap="none" spc="0" normalizeH="0" baseline="0" noProof="0">
              <a:ln>
                <a:noFill/>
              </a:ln>
              <a:solidFill>
                <a:srgbClr val="5F0000"/>
              </a:solidFill>
              <a:effectLst/>
              <a:uLnTx/>
              <a:uFillTx/>
              <a:latin typeface="Arial" pitchFamily="34" charset="0"/>
              <a:ea typeface="+mn-ea"/>
              <a:cs typeface="Arial" charset="0"/>
            </a:endParaRPr>
          </a:p>
        </p:txBody>
      </p:sp>
      <p:sp>
        <p:nvSpPr>
          <p:cNvPr id="55" name="Двойная стрелка влево/вправо 38"/>
          <p:cNvSpPr>
            <a:spLocks noChangeArrowheads="1"/>
          </p:cNvSpPr>
          <p:nvPr/>
        </p:nvSpPr>
        <p:spPr bwMode="auto">
          <a:xfrm rot="1920000">
            <a:off x="5919375" y="4469604"/>
            <a:ext cx="204788" cy="136493"/>
          </a:xfrm>
          <a:prstGeom prst="leftRightArrow">
            <a:avLst>
              <a:gd name="adj1" fmla="val 50000"/>
              <a:gd name="adj2" fmla="val 49979"/>
            </a:avLst>
          </a:prstGeom>
          <a:noFill/>
          <a:ln w="19050" algn="ctr">
            <a:solidFill>
              <a:srgbClr val="BA3B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0" i="0" u="none" strike="noStrike" kern="1200" cap="none" spc="0" normalizeH="0" baseline="0" noProof="0">
              <a:ln>
                <a:noFill/>
              </a:ln>
              <a:solidFill>
                <a:srgbClr val="5F0000"/>
              </a:solidFill>
              <a:effectLst/>
              <a:uLnTx/>
              <a:uFillTx/>
              <a:latin typeface="Arial" pitchFamily="34" charset="0"/>
              <a:ea typeface="+mn-ea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611" y="4822020"/>
            <a:ext cx="1818920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ClrTx/>
              <a:buSzPct val="60000"/>
              <a:buFontTx/>
              <a:buNone/>
              <a:tabLst/>
              <a:defRPr/>
            </a:pPr>
            <a:r>
              <a:rPr kumimoji="0" lang="ru-RU" alt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Black"/>
                <a:ea typeface="Open Sans"/>
                <a:cs typeface="Open Sans"/>
              </a:rPr>
              <a:t>Нормализация данных</a:t>
            </a:r>
          </a:p>
          <a:p>
            <a:pPr marL="0" marR="0" lvl="0" indent="0" algn="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ClrTx/>
              <a:buSzPct val="60000"/>
              <a:buFontTx/>
              <a:buNone/>
              <a:tabLst/>
              <a:defRPr/>
            </a:pPr>
            <a:r>
              <a:rPr kumimoji="0" lang="ru-RU" alt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Black"/>
                <a:ea typeface="Open Sans"/>
                <a:cs typeface="Open Sans"/>
              </a:rPr>
              <a:t>Замена на аналоги Интеграция с внешними системами </a:t>
            </a:r>
            <a:endParaRPr kumimoji="0" lang="en-US" alt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Black"/>
              <a:ea typeface="Open Sans"/>
              <a:cs typeface="Open Sans"/>
            </a:endParaRPr>
          </a:p>
        </p:txBody>
      </p:sp>
      <p:sp>
        <p:nvSpPr>
          <p:cNvPr id="59397" name="Двойная стрелка влево/вправо 33"/>
          <p:cNvSpPr>
            <a:spLocks noChangeArrowheads="1"/>
          </p:cNvSpPr>
          <p:nvPr/>
        </p:nvSpPr>
        <p:spPr bwMode="auto">
          <a:xfrm rot="6786440">
            <a:off x="4975250" y="2344397"/>
            <a:ext cx="206327" cy="136525"/>
          </a:xfrm>
          <a:prstGeom prst="leftRightArrow">
            <a:avLst>
              <a:gd name="adj1" fmla="val 50000"/>
              <a:gd name="adj2" fmla="val 50367"/>
            </a:avLst>
          </a:prstGeom>
          <a:noFill/>
          <a:ln w="19050" algn="ctr">
            <a:solidFill>
              <a:srgbClr val="BA3B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0" i="0" u="none" strike="noStrike" kern="1200" cap="none" spc="0" normalizeH="0" baseline="0" noProof="0">
              <a:ln>
                <a:noFill/>
              </a:ln>
              <a:solidFill>
                <a:srgbClr val="5F0000"/>
              </a:solidFill>
              <a:effectLst/>
              <a:uLnTx/>
              <a:uFillTx/>
              <a:latin typeface="Arial" pitchFamily="34" charset="0"/>
              <a:ea typeface="+mn-ea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6252027"/>
      </p:ext>
    </p:extLst>
  </p:cSld>
  <p:clrMapOvr>
    <a:masterClrMapping/>
  </p:clrMapOvr>
  <p:transition spd="slow" advTm="70913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Сервисы в 1С:Управление холдингом</a:t>
            </a:r>
          </a:p>
        </p:txBody>
      </p:sp>
      <p:pic>
        <p:nvPicPr>
          <p:cNvPr id="20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845" y="1694418"/>
            <a:ext cx="3618714" cy="2591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1680310" y="1841029"/>
            <a:ext cx="30829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Общие сервисы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693" marR="0" lvl="0" indent="-28569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1C: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ДиректБанк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285693" marR="0" lvl="0" indent="-28569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1С:Контрагент </a:t>
            </a:r>
          </a:p>
          <a:p>
            <a:pPr marL="285693" marR="0" lvl="0" indent="-28569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1СПАРК Риски </a:t>
            </a:r>
          </a:p>
          <a:p>
            <a:pPr marL="285693" marR="0" lvl="0" indent="-28569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1С:ЭДО </a:t>
            </a:r>
          </a:p>
          <a:p>
            <a:pPr marL="285693" marR="0" lvl="0" indent="-28569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1С:Такском</a:t>
            </a:r>
          </a:p>
          <a:p>
            <a:pPr marL="285693" marR="0" lvl="0" indent="-28569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400" noProof="0" dirty="0">
                <a:solidFill>
                  <a:srgbClr val="808080">
                    <a:lumMod val="50000"/>
                  </a:srgbClr>
                </a:solidFill>
                <a:latin typeface="Arial" panose="020B0604020202020204" pitchFamily="34" charset="0"/>
                <a:cs typeface="+mn-cs"/>
              </a:rPr>
              <a:t>Оповещения и напоминания</a:t>
            </a:r>
          </a:p>
          <a:p>
            <a:pPr marL="285693" marR="0" lvl="0" indent="-28569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Согласование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42591" y="4239379"/>
            <a:ext cx="31225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Сервисы подсистемы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693" marR="0" lvl="0" indent="-28569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Личный кабинет поставщика</a:t>
            </a:r>
          </a:p>
          <a:p>
            <a:pPr marL="285693" lvl="0" indent="-285693" eaLnBrk="0" hangingPunct="0">
              <a:buFont typeface="Wingdings" panose="05000000000000000000" pitchFamily="2" charset="2"/>
              <a:buChar char="§"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Интеграция с ЕИС (</a:t>
            </a:r>
            <a:r>
              <a:rPr lang="ru-RU" sz="1400" dirty="0" err="1">
                <a:solidFill>
                  <a:srgbClr val="808080">
                    <a:lumMod val="50000"/>
                  </a:srgbClr>
                </a:solidFill>
                <a:latin typeface="Arial" panose="020B0604020202020204" pitchFamily="34" charset="0"/>
              </a:rPr>
              <a:t>Госзакупки</a:t>
            </a:r>
            <a:r>
              <a:rPr lang="ru-RU" sz="1400" dirty="0">
                <a:solidFill>
                  <a:srgbClr val="808080">
                    <a:lumMod val="50000"/>
                  </a:srgbClr>
                </a:solidFill>
                <a:latin typeface="Arial" panose="020B0604020202020204" pitchFamily="34" charset="0"/>
              </a:rPr>
              <a:t>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108525"/>
      </p:ext>
    </p:extLst>
  </p:cSld>
  <p:clrMapOvr>
    <a:masterClrMapping/>
  </p:clrMapOvr>
  <p:transition spd="slow" advTm="7114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150" y="117475"/>
            <a:ext cx="5951538" cy="879475"/>
          </a:xfrm>
        </p:spPr>
        <p:txBody>
          <a:bodyPr/>
          <a:lstStyle/>
          <a:p>
            <a:pPr>
              <a:defRPr/>
            </a:pPr>
            <a:r>
              <a:rPr lang="ru-RU" dirty="0"/>
              <a:t>Корпоративные закупки в</a:t>
            </a:r>
            <a:br>
              <a:rPr lang="ru-RU" dirty="0"/>
            </a:br>
            <a:r>
              <a:rPr lang="ru-RU" dirty="0"/>
              <a:t>1С:Управление холдингом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88655" y="3874049"/>
            <a:ext cx="3090339" cy="14991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Потребности в МТО из внешних систем</a:t>
            </a:r>
          </a:p>
        </p:txBody>
      </p:sp>
      <p:sp>
        <p:nvSpPr>
          <p:cNvPr id="46" name="Прямоугольник 45"/>
          <p:cNvSpPr/>
          <p:nvPr/>
        </p:nvSpPr>
        <p:spPr bwMode="auto">
          <a:xfrm>
            <a:off x="395536" y="1256673"/>
            <a:ext cx="8208912" cy="2280351"/>
          </a:xfrm>
          <a:prstGeom prst="rect">
            <a:avLst/>
          </a:prstGeom>
          <a:solidFill>
            <a:srgbClr val="FFFF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t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r>
              <a:rPr lang="ru-RU" sz="1200" dirty="0"/>
              <a:t>Управление закупочными процедурами в 1С: Управление холдингом</a:t>
            </a: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1862474" y="2648017"/>
            <a:ext cx="1152000" cy="5400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Подготовка плана закупок</a:t>
            </a: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3171129" y="2648017"/>
            <a:ext cx="1152000" cy="5400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Аккредитация и квалификация</a:t>
            </a:r>
          </a:p>
        </p:txBody>
      </p:sp>
      <p:sp>
        <p:nvSpPr>
          <p:cNvPr id="36" name="Прямоугольник 35"/>
          <p:cNvSpPr/>
          <p:nvPr/>
        </p:nvSpPr>
        <p:spPr bwMode="auto">
          <a:xfrm>
            <a:off x="539552" y="2648017"/>
            <a:ext cx="1152000" cy="5400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Регистрация потребности</a:t>
            </a:r>
            <a:endParaRPr kumimoji="0" lang="ru-RU" sz="1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4510105" y="2648017"/>
            <a:ext cx="1152000" cy="5400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Проведение торгов</a:t>
            </a: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5839591" y="2648017"/>
            <a:ext cx="1139030" cy="5400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Контрактация</a:t>
            </a:r>
          </a:p>
        </p:txBody>
      </p:sp>
      <p:cxnSp>
        <p:nvCxnSpPr>
          <p:cNvPr id="4" name="Прямая со стрелкой 3"/>
          <p:cNvCxnSpPr>
            <a:stCxn id="36" idx="3"/>
            <a:endCxn id="29" idx="1"/>
          </p:cNvCxnSpPr>
          <p:nvPr/>
        </p:nvCxnSpPr>
        <p:spPr>
          <a:xfrm>
            <a:off x="1691552" y="2918017"/>
            <a:ext cx="17092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29" idx="3"/>
            <a:endCxn id="30" idx="1"/>
          </p:cNvCxnSpPr>
          <p:nvPr/>
        </p:nvCxnSpPr>
        <p:spPr>
          <a:xfrm>
            <a:off x="3014474" y="2918017"/>
            <a:ext cx="15665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30" idx="3"/>
            <a:endCxn id="27" idx="1"/>
          </p:cNvCxnSpPr>
          <p:nvPr/>
        </p:nvCxnSpPr>
        <p:spPr>
          <a:xfrm>
            <a:off x="4323129" y="2918017"/>
            <a:ext cx="18697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27" idx="3"/>
            <a:endCxn id="35" idx="1"/>
          </p:cNvCxnSpPr>
          <p:nvPr/>
        </p:nvCxnSpPr>
        <p:spPr>
          <a:xfrm>
            <a:off x="5662105" y="2918017"/>
            <a:ext cx="17748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Скругленный прямоугольник 52"/>
          <p:cNvSpPr/>
          <p:nvPr/>
        </p:nvSpPr>
        <p:spPr>
          <a:xfrm>
            <a:off x="539130" y="1373833"/>
            <a:ext cx="684000" cy="182959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223ФЗ</a:t>
            </a: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1285214" y="1373833"/>
            <a:ext cx="504000" cy="182959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ЕИС</a:t>
            </a:r>
          </a:p>
        </p:txBody>
      </p:sp>
      <p:sp>
        <p:nvSpPr>
          <p:cNvPr id="42" name="Прямоугольник 41"/>
          <p:cNvSpPr/>
          <p:nvPr/>
        </p:nvSpPr>
        <p:spPr bwMode="auto">
          <a:xfrm>
            <a:off x="7155952" y="2648017"/>
            <a:ext cx="1304480" cy="5400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Управление обязательствами</a:t>
            </a:r>
          </a:p>
        </p:txBody>
      </p:sp>
      <p:cxnSp>
        <p:nvCxnSpPr>
          <p:cNvPr id="44" name="Прямая со стрелкой 43"/>
          <p:cNvCxnSpPr>
            <a:stCxn id="35" idx="3"/>
            <a:endCxn id="42" idx="1"/>
          </p:cNvCxnSpPr>
          <p:nvPr/>
        </p:nvCxnSpPr>
        <p:spPr>
          <a:xfrm>
            <a:off x="6978621" y="2918017"/>
            <a:ext cx="17733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154934" y="2260226"/>
            <a:ext cx="4690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eaLnBrk="0" hangingPunct="0">
              <a:defRPr/>
            </a:pPr>
            <a:r>
              <a:rPr lang="ru-RU" sz="1200" dirty="0">
                <a:solidFill>
                  <a:srgbClr val="000000"/>
                </a:solidFill>
                <a:latin typeface="Arial"/>
              </a:rPr>
              <a:t>Проведение закупочных процедур в 1С:Управление холдингом</a:t>
            </a:r>
          </a:p>
        </p:txBody>
      </p:sp>
      <p:cxnSp>
        <p:nvCxnSpPr>
          <p:cNvPr id="50" name="Прямая со стрелкой 49"/>
          <p:cNvCxnSpPr>
            <a:stCxn id="45" idx="0"/>
            <a:endCxn id="36" idx="2"/>
          </p:cNvCxnSpPr>
          <p:nvPr/>
        </p:nvCxnSpPr>
        <p:spPr bwMode="auto">
          <a:xfrm rot="16200000" flipV="1">
            <a:off x="1181673" y="3121896"/>
            <a:ext cx="686032" cy="818273"/>
          </a:xfrm>
          <a:prstGeom prst="bentConnector3">
            <a:avLst>
              <a:gd name="adj1" fmla="val 50000"/>
            </a:avLst>
          </a:prstGeom>
          <a:solidFill>
            <a:srgbClr val="F9E383">
              <a:alpha val="50000"/>
            </a:srgbClr>
          </a:solidFill>
          <a:ln w="28575" cap="flat" cmpd="sng" algn="ctr">
            <a:solidFill>
              <a:srgbClr val="FC6E51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" name="Прямая со стрелкой 49"/>
          <p:cNvCxnSpPr>
            <a:stCxn id="35" idx="2"/>
            <a:endCxn id="51" idx="0"/>
          </p:cNvCxnSpPr>
          <p:nvPr/>
        </p:nvCxnSpPr>
        <p:spPr bwMode="auto">
          <a:xfrm rot="16200000" flipH="1">
            <a:off x="6365704" y="3231418"/>
            <a:ext cx="736976" cy="650173"/>
          </a:xfrm>
          <a:prstGeom prst="bentConnector3">
            <a:avLst>
              <a:gd name="adj1" fmla="val 50000"/>
            </a:avLst>
          </a:prstGeom>
          <a:solidFill>
            <a:srgbClr val="F9E383">
              <a:alpha val="50000"/>
            </a:srgbClr>
          </a:solidFill>
          <a:ln w="28575" cap="flat" cmpd="sng" algn="ctr">
            <a:solidFill>
              <a:srgbClr val="FC6E51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Прямоугольник 31"/>
          <p:cNvSpPr/>
          <p:nvPr/>
        </p:nvSpPr>
        <p:spPr bwMode="auto">
          <a:xfrm>
            <a:off x="539552" y="1703017"/>
            <a:ext cx="1349838" cy="540000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Закупочная политика</a:t>
            </a:r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3757464" y="1720049"/>
            <a:ext cx="1475882" cy="540000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Контроль лимитов</a:t>
            </a: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2103559" y="1713428"/>
            <a:ext cx="1440000" cy="540000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Бюджетирование закупок</a:t>
            </a:r>
          </a:p>
        </p:txBody>
      </p:sp>
      <p:sp>
        <p:nvSpPr>
          <p:cNvPr id="52" name="Прямоугольник 51"/>
          <p:cNvSpPr/>
          <p:nvPr/>
        </p:nvSpPr>
        <p:spPr bwMode="auto">
          <a:xfrm>
            <a:off x="7115175" y="1719409"/>
            <a:ext cx="1345257" cy="540000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err="1">
                <a:solidFill>
                  <a:srgbClr val="000000"/>
                </a:solidFill>
                <a:latin typeface="Arial"/>
              </a:rPr>
              <a:t>Бенчмаркинг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поставщиков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5459537" y="1720049"/>
            <a:ext cx="1429447" cy="540000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000000"/>
                </a:solidFill>
                <a:latin typeface="Arial"/>
              </a:rPr>
              <a:t>Личный кабинет поставщика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514109" y="3924993"/>
            <a:ext cx="3090339" cy="144822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Пополнение запасов по текущим контрактам во внешних системах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657033" y="4437112"/>
            <a:ext cx="2726256" cy="569782"/>
            <a:chOff x="657033" y="4437112"/>
            <a:chExt cx="2726256" cy="569782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657033" y="4437112"/>
              <a:ext cx="1178663" cy="569782"/>
              <a:chOff x="657033" y="4437112"/>
              <a:chExt cx="1178663" cy="569782"/>
            </a:xfrm>
          </p:grpSpPr>
          <p:pic>
            <p:nvPicPr>
              <p:cNvPr id="58" name="Picture 31" descr="data00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14946" y="4437112"/>
                <a:ext cx="920750" cy="365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7" name="Picture 31" descr="data00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657033" y="4605542"/>
                <a:ext cx="920750" cy="401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6" name="TextBox 93"/>
            <p:cNvSpPr txBox="1">
              <a:spLocks noChangeArrowheads="1"/>
            </p:cNvSpPr>
            <p:nvPr/>
          </p:nvSpPr>
          <p:spPr bwMode="auto">
            <a:xfrm>
              <a:off x="1814871" y="4437112"/>
              <a:ext cx="1568418" cy="56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rgbClr val="008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8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8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8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8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8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8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8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8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ru-RU" sz="14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ahoma" panose="020B0604030504040204" pitchFamily="34" charset="0"/>
                </a:rPr>
                <a:t>ERP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ru-RU" sz="14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ahoma" panose="020B0604030504040204" pitchFamily="34" charset="0"/>
                </a:rPr>
                <a:t>WMS</a:t>
              </a:r>
              <a:r>
                <a:rPr kumimoji="0" lang="ru-RU" altLang="ru-RU" sz="14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ahoma" panose="020B0604030504040204" pitchFamily="34" charset="0"/>
                </a:rPr>
                <a:t> </a:t>
              </a:r>
              <a:r>
                <a:rPr kumimoji="0" lang="en-US" altLang="ru-RU" sz="14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ahoma" panose="020B0604030504040204" pitchFamily="34" charset="0"/>
                </a:rPr>
                <a:t>TMS EAM</a:t>
              </a:r>
              <a:endParaRPr kumimoji="0" lang="ru-RU" altLang="ru-RU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ahoma" panose="020B0604030504040204" pitchFamily="34" charset="0"/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5724298" y="4587410"/>
            <a:ext cx="2726256" cy="569782"/>
            <a:chOff x="657033" y="4437112"/>
            <a:chExt cx="2726256" cy="569782"/>
          </a:xfrm>
        </p:grpSpPr>
        <p:grpSp>
          <p:nvGrpSpPr>
            <p:cNvPr id="70" name="Группа 69"/>
            <p:cNvGrpSpPr/>
            <p:nvPr/>
          </p:nvGrpSpPr>
          <p:grpSpPr>
            <a:xfrm>
              <a:off x="657033" y="4437112"/>
              <a:ext cx="1178663" cy="569782"/>
              <a:chOff x="657033" y="4437112"/>
              <a:chExt cx="1178663" cy="569782"/>
            </a:xfrm>
          </p:grpSpPr>
          <p:pic>
            <p:nvPicPr>
              <p:cNvPr id="72" name="Picture 31" descr="data00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14946" y="4437112"/>
                <a:ext cx="920750" cy="365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" name="Picture 31" descr="data00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657033" y="4605542"/>
                <a:ext cx="920750" cy="401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1" name="TextBox 93"/>
            <p:cNvSpPr txBox="1">
              <a:spLocks noChangeArrowheads="1"/>
            </p:cNvSpPr>
            <p:nvPr/>
          </p:nvSpPr>
          <p:spPr bwMode="auto">
            <a:xfrm>
              <a:off x="1814871" y="4437112"/>
              <a:ext cx="1568418" cy="56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rgbClr val="008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8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8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8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8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8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8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8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8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ru-RU" sz="14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ahoma" panose="020B0604030504040204" pitchFamily="34" charset="0"/>
                </a:rPr>
                <a:t>ERP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ru-RU" sz="14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ahoma" panose="020B0604030504040204" pitchFamily="34" charset="0"/>
                </a:rPr>
                <a:t>WMS</a:t>
              </a:r>
              <a:r>
                <a:rPr kumimoji="0" lang="ru-RU" altLang="ru-RU" sz="14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ahoma" panose="020B0604030504040204" pitchFamily="34" charset="0"/>
                </a:rPr>
                <a:t> </a:t>
              </a:r>
              <a:r>
                <a:rPr kumimoji="0" lang="en-US" altLang="ru-RU" sz="14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ahoma" panose="020B0604030504040204" pitchFamily="34" charset="0"/>
                </a:rPr>
                <a:t>TMS EAM</a:t>
              </a:r>
              <a:endParaRPr kumimoji="0" lang="ru-RU" altLang="ru-RU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ahoma" panose="020B0604030504040204" pitchFamily="34" charset="0"/>
              </a:endParaRPr>
            </a:p>
          </p:txBody>
        </p:sp>
      </p:grpSp>
      <p:pic>
        <p:nvPicPr>
          <p:cNvPr id="76" name="Picture 14" descr="проектор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47" y="5837967"/>
            <a:ext cx="1012254" cy="58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1657272" y="5837967"/>
            <a:ext cx="6560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CC3300"/>
                </a:solidFill>
              </a:rPr>
              <a:t>Знакомство с подсистемой, разделы, настройки, справка, графическая схема справки. </a:t>
            </a:r>
          </a:p>
          <a:p>
            <a:r>
              <a:rPr lang="ru-RU" sz="1200" dirty="0">
                <a:solidFill>
                  <a:srgbClr val="CC3300"/>
                </a:solidFill>
              </a:rPr>
              <a:t>Ключевые объекты подсистемы: программа закупок, строка плана закупок, программа закупок, закупочная процедура, протоколы, управление обязательствами, отчеты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405649" y="5661248"/>
            <a:ext cx="8208912" cy="0"/>
          </a:xfrm>
          <a:prstGeom prst="line">
            <a:avLst/>
          </a:prstGeom>
          <a:ln>
            <a:solidFill>
              <a:srgbClr val="D235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403359"/>
      </p:ext>
    </p:extLst>
  </p:cSld>
  <p:clrMapOvr>
    <a:masterClrMapping/>
  </p:clrMapOvr>
  <p:transition spd="slow" advTm="39516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92275" y="296416"/>
            <a:ext cx="5904061" cy="684312"/>
          </a:xfr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b="0" dirty="0"/>
              <a:t>В целях повышения экономии на торгах в закупочной процедуре реализованы:</a:t>
            </a:r>
            <a:endParaRPr lang="ru-RU" altLang="ru-RU" kern="1200" dirty="0">
              <a:solidFill>
                <a:schemeClr val="bg2"/>
              </a:solidFill>
              <a:latin typeface="+mn-lt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79210" y="1124744"/>
            <a:ext cx="8125238" cy="2160240"/>
            <a:chOff x="479210" y="980728"/>
            <a:chExt cx="8125238" cy="2160240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479210" y="980728"/>
              <a:ext cx="8125238" cy="2160240"/>
            </a:xfrm>
            <a:prstGeom prst="roundRect">
              <a:avLst>
                <a:gd name="adj" fmla="val 50000"/>
              </a:avLst>
            </a:prstGeom>
            <a:solidFill>
              <a:srgbClr val="FFFF99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69597" y="1484784"/>
              <a:ext cx="372134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charset="0"/>
                  <a:ea typeface="+mn-ea"/>
                  <a:cs typeface="Arial" charset="0"/>
                </a:rPr>
                <a:t>Экономия за счет масштабов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  <a:p>
              <a:pPr marL="342900" indent="-342900"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Централизованные закупки</a:t>
              </a:r>
            </a:p>
            <a:p>
              <a:pPr marL="342900" indent="-342900"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Совместные закупки</a:t>
              </a: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pic>
          <p:nvPicPr>
            <p:cNvPr id="6" name="Picture 16" descr="russia ma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46" y="1060394"/>
              <a:ext cx="3154116" cy="2016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479210" y="4653136"/>
            <a:ext cx="7970820" cy="1944216"/>
            <a:chOff x="479210" y="4103085"/>
            <a:chExt cx="7970820" cy="1944216"/>
          </a:xfrm>
        </p:grpSpPr>
        <p:sp>
          <p:nvSpPr>
            <p:cNvPr id="9" name="Объект 2"/>
            <p:cNvSpPr txBox="1">
              <a:spLocks/>
            </p:cNvSpPr>
            <p:nvPr/>
          </p:nvSpPr>
          <p:spPr bwMode="auto">
            <a:xfrm>
              <a:off x="479210" y="4796475"/>
              <a:ext cx="2016919" cy="485428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itchFamily="2" charset="2"/>
                <a:buChar char="n"/>
                <a:defRPr sz="2200">
                  <a:solidFill>
                    <a:srgbClr val="5B0917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itchFamily="2" charset="2"/>
                <a:buChar char="§"/>
                <a:defRPr sz="2000">
                  <a:solidFill>
                    <a:srgbClr val="5B0917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rgbClr val="5B0917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itchFamily="18" charset="0"/>
                <a:buChar char="▪"/>
                <a:defRPr sz="1600">
                  <a:solidFill>
                    <a:srgbClr val="5B0917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+mn-lt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itchFamily="2" charset="2"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Количество договоров / поставщиков</a:t>
              </a:r>
            </a:p>
          </p:txBody>
        </p:sp>
        <p:sp>
          <p:nvSpPr>
            <p:cNvPr id="10" name="Объект 2"/>
            <p:cNvSpPr txBox="1">
              <a:spLocks/>
            </p:cNvSpPr>
            <p:nvPr/>
          </p:nvSpPr>
          <p:spPr bwMode="auto">
            <a:xfrm>
              <a:off x="6503855" y="4369417"/>
              <a:ext cx="1946175" cy="1339544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itchFamily="2" charset="2"/>
                <a:buChar char="n"/>
                <a:defRPr sz="2200">
                  <a:solidFill>
                    <a:srgbClr val="5B0917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itchFamily="2" charset="2"/>
                <a:buChar char="§"/>
                <a:defRPr sz="2000">
                  <a:solidFill>
                    <a:srgbClr val="5B0917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rgbClr val="5B0917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itchFamily="18" charset="0"/>
                <a:buChar char="▪"/>
                <a:defRPr sz="1600">
                  <a:solidFill>
                    <a:srgbClr val="5B0917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+mn-lt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CC0000"/>
                </a:buClr>
                <a:buSzPct val="60000"/>
                <a:buFont typeface="Wingdings" pitchFamily="2" charset="2"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волатильность активов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CC0000"/>
                </a:buClr>
                <a:buSzPct val="60000"/>
                <a:buFont typeface="Wingdings" pitchFamily="2" charset="2"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кредитная нагрузка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CC0000"/>
                </a:buClr>
                <a:buSzPct val="60000"/>
                <a:buFont typeface="Wingdings" pitchFamily="2" charset="2"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страховые запасы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CC0000"/>
                </a:buClr>
                <a:buSzPct val="60000"/>
                <a:buFont typeface="Wingdings" pitchFamily="2" charset="2"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неликвидные запасы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CC0000"/>
                </a:buClr>
                <a:buSzPct val="60000"/>
                <a:buFont typeface="Wingdings" pitchFamily="2" charset="2"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логистические затраты</a:t>
              </a: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1" t="9854" r="6640" b="19910"/>
            <a:stretch/>
          </p:blipFill>
          <p:spPr>
            <a:xfrm>
              <a:off x="2627784" y="4103085"/>
              <a:ext cx="3744416" cy="194421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4" name="Прямоугольник 13"/>
          <p:cNvSpPr/>
          <p:nvPr/>
        </p:nvSpPr>
        <p:spPr bwMode="auto">
          <a:xfrm>
            <a:off x="611561" y="3501008"/>
            <a:ext cx="3882664" cy="936104"/>
          </a:xfrm>
          <a:prstGeom prst="rect">
            <a:avLst/>
          </a:prstGeom>
          <a:noFill/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Снижение закупочных цен за счет объемов 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Снижение транспортных расходов на ед. продукции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Получение выгодных условий договора</a:t>
            </a: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4716016" y="3501008"/>
            <a:ext cx="4020913" cy="936104"/>
          </a:xfrm>
          <a:prstGeom prst="rect">
            <a:avLst/>
          </a:prstGeom>
          <a:noFill/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Повышение качества и прозрачности процесса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Сокращение транзакционных и логистических затрат</a:t>
            </a:r>
          </a:p>
          <a:p>
            <a:pPr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Сокращение ФОТ</a:t>
            </a:r>
          </a:p>
        </p:txBody>
      </p:sp>
    </p:spTree>
    <p:extLst>
      <p:ext uri="{BB962C8B-B14F-4D97-AF65-F5344CB8AC3E}">
        <p14:creationId xmlns:p14="http://schemas.microsoft.com/office/powerpoint/2010/main" val="3125008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55576" y="3933056"/>
            <a:ext cx="7632848" cy="272560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8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Экономия за счет конкурентных закупочных процедур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92275" y="296416"/>
            <a:ext cx="5904061" cy="684312"/>
          </a:xfr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b="0" dirty="0"/>
              <a:t>В целях повышения экономии на торгах в закупочной процедуре реализованы:</a:t>
            </a:r>
            <a:endParaRPr lang="ru-RU" altLang="ru-RU" kern="12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1066945"/>
            <a:ext cx="7632848" cy="2893100"/>
          </a:xfrm>
          <a:prstGeom prst="rect">
            <a:avLst/>
          </a:prstGeom>
          <a:solidFill>
            <a:schemeClr val="accent5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Экономия за счет аналогов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6248"/>
            <a:ext cx="3631487" cy="2224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585" y="1484784"/>
            <a:ext cx="3813839" cy="2367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707596" y="1783823"/>
            <a:ext cx="766172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Бегемот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39798" y="2172460"/>
            <a:ext cx="1022075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Гиппопотам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53043" y="5115958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Интегральная оценка предложений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1600" y="5095759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4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Переторжка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89520" y="4356903"/>
            <a:ext cx="3816000" cy="2160000"/>
          </a:xfrm>
          <a:prstGeom prst="roundRect">
            <a:avLst>
              <a:gd name="adj" fmla="val 501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521" y="4359911"/>
            <a:ext cx="3830646" cy="2154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0436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92275" y="296416"/>
            <a:ext cx="5904061" cy="684312"/>
          </a:xfr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b="0" dirty="0"/>
              <a:t>Для повышения оперативности закупочных процедур автоматизированы:</a:t>
            </a:r>
            <a:endParaRPr lang="ru-RU" altLang="ru-RU" kern="1200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62" y="1124744"/>
            <a:ext cx="3616961" cy="2364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Группа 5"/>
          <p:cNvGrpSpPr/>
          <p:nvPr/>
        </p:nvGrpSpPr>
        <p:grpSpPr>
          <a:xfrm>
            <a:off x="4572000" y="1016149"/>
            <a:ext cx="3958620" cy="2340843"/>
            <a:chOff x="4499992" y="1309936"/>
            <a:chExt cx="3958620" cy="2340843"/>
          </a:xfrm>
        </p:grpSpPr>
        <p:sp>
          <p:nvSpPr>
            <p:cNvPr id="12" name="TextBox 11"/>
            <p:cNvSpPr txBox="1"/>
            <p:nvPr/>
          </p:nvSpPr>
          <p:spPr>
            <a:xfrm>
              <a:off x="4644008" y="1309936"/>
              <a:ext cx="33843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charset="0"/>
                  <a:ea typeface="+mn-ea"/>
                  <a:cs typeface="Arial" charset="0"/>
                </a:rPr>
                <a:t>Ускоряем и упрощаем процессы</a:t>
              </a: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99992" y="1958008"/>
              <a:ext cx="3958620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 w="0"/>
                  <a:solidFill>
                    <a:srgbClr val="000000"/>
                  </a:solidFill>
                  <a:uLnTx/>
                  <a:uFillTx/>
                  <a:latin typeface="Arial" charset="0"/>
                  <a:ea typeface="+mn-ea"/>
                  <a:cs typeface="Arial" charset="0"/>
                </a:rPr>
                <a:t>Формализуем в электронный вид положение о закупках (правила закупок)</a:t>
              </a: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 w="0"/>
                  <a:solidFill>
                    <a:srgbClr val="000000"/>
                  </a:solidFill>
                  <a:uLnTx/>
                  <a:uFillTx/>
                  <a:latin typeface="Arial" charset="0"/>
                  <a:ea typeface="+mn-ea"/>
                  <a:cs typeface="Arial" charset="0"/>
                </a:rPr>
                <a:t>Ускоряем подготовку плана закупок по правилам положения о закупках</a:t>
              </a: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 w="0"/>
                  <a:solidFill>
                    <a:srgbClr val="000000"/>
                  </a:solidFill>
                  <a:uLnTx/>
                  <a:uFillTx/>
                  <a:latin typeface="Arial" charset="0"/>
                  <a:ea typeface="+mn-ea"/>
                  <a:cs typeface="Arial" charset="0"/>
                </a:rPr>
                <a:t>Упрощаем актуализацию плана закупок при изменении плана потребности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645828" y="3645024"/>
            <a:ext cx="3958620" cy="2880320"/>
            <a:chOff x="4499992" y="1165920"/>
            <a:chExt cx="3958620" cy="2880320"/>
          </a:xfrm>
        </p:grpSpPr>
        <p:sp>
          <p:nvSpPr>
            <p:cNvPr id="17" name="TextBox 16"/>
            <p:cNvSpPr txBox="1"/>
            <p:nvPr/>
          </p:nvSpPr>
          <p:spPr>
            <a:xfrm>
              <a:off x="4716016" y="1165920"/>
              <a:ext cx="33843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charset="0"/>
                  <a:ea typeface="+mn-ea"/>
                  <a:cs typeface="Arial" charset="0"/>
                </a:rPr>
                <a:t>Сокращаем транзакционные издержки</a:t>
              </a: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499992" y="1830249"/>
              <a:ext cx="395862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 w="0"/>
                  <a:solidFill>
                    <a:srgbClr val="000000"/>
                  </a:solidFill>
                  <a:uLnTx/>
                  <a:uFillTx/>
                  <a:latin typeface="Arial" charset="0"/>
                  <a:ea typeface="+mn-ea"/>
                  <a:cs typeface="Arial" charset="0"/>
                </a:rPr>
                <a:t>Ускоряем закупочные процессы за  счет аккредитации поставщиков</a:t>
              </a: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 w="0"/>
                  <a:solidFill>
                    <a:srgbClr val="000000"/>
                  </a:solidFill>
                  <a:uLnTx/>
                  <a:uFillTx/>
                  <a:latin typeface="Arial" charset="0"/>
                  <a:ea typeface="+mn-ea"/>
                  <a:cs typeface="Arial" charset="0"/>
                </a:rPr>
                <a:t>Проверяем надежность и платежеспособность участников</a:t>
              </a:r>
              <a:endParaRPr kumimoji="0" lang="en-US" sz="1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uLnTx/>
                <a:uFillTx/>
                <a:latin typeface="Arial" charset="0"/>
                <a:ea typeface="+mn-ea"/>
                <a:cs typeface="Arial" charset="0"/>
              </a:endParaRP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 w="0"/>
                  <a:solidFill>
                    <a:srgbClr val="000000"/>
                  </a:solidFill>
                  <a:uLnTx/>
                  <a:uFillTx/>
                  <a:latin typeface="Arial" charset="0"/>
                  <a:ea typeface="+mn-ea"/>
                  <a:cs typeface="Arial" charset="0"/>
                </a:rPr>
                <a:t>Предоставляем взаиморасчеты </a:t>
              </a:r>
              <a:r>
                <a:rPr kumimoji="0" lang="en-US" sz="1400" b="0" i="0" u="none" strike="noStrike" kern="1200" cap="none" spc="0" normalizeH="0" baseline="0" noProof="0" dirty="0">
                  <a:ln w="0"/>
                  <a:solidFill>
                    <a:srgbClr val="000000"/>
                  </a:solidFill>
                  <a:uLnTx/>
                  <a:uFillTx/>
                  <a:latin typeface="Arial" charset="0"/>
                  <a:ea typeface="+mn-ea"/>
                  <a:cs typeface="Arial" charset="0"/>
                </a:rPr>
                <a:t>online</a:t>
              </a:r>
              <a:endParaRPr kumimoji="0" lang="ru-RU" sz="1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uLnTx/>
                <a:uFillTx/>
                <a:latin typeface="Arial" charset="0"/>
                <a:ea typeface="+mn-ea"/>
                <a:cs typeface="Arial" charset="0"/>
              </a:endParaRP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 w="0"/>
                  <a:solidFill>
                    <a:srgbClr val="000000"/>
                  </a:solidFill>
                  <a:uLnTx/>
                  <a:uFillTx/>
                  <a:latin typeface="Arial" charset="0"/>
                  <a:ea typeface="+mn-ea"/>
                  <a:cs typeface="Arial" charset="0"/>
                </a:rPr>
                <a:t>Обеспечиваем открытые коммуникации</a:t>
              </a: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 w="0"/>
                  <a:solidFill>
                    <a:srgbClr val="000000"/>
                  </a:solidFill>
                  <a:uLnTx/>
                  <a:uFillTx/>
                  <a:latin typeface="Arial" charset="0"/>
                  <a:ea typeface="+mn-ea"/>
                  <a:cs typeface="Arial" charset="0"/>
                </a:rPr>
                <a:t>Своевременно урегулируем претензии</a:t>
              </a: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3733289"/>
            <a:ext cx="3405719" cy="27082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7563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92275" y="296416"/>
            <a:ext cx="5904061" cy="684312"/>
          </a:xfr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b="0" dirty="0"/>
              <a:t>Для повышения оперативности закупочных процедур автоматизированы:</a:t>
            </a:r>
            <a:endParaRPr lang="ru-RU" altLang="ru-RU" kern="1200" dirty="0">
              <a:solidFill>
                <a:schemeClr val="bg2"/>
              </a:solidFill>
              <a:latin typeface="+mn-lt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499992" y="1124744"/>
            <a:ext cx="3958620" cy="2489269"/>
            <a:chOff x="4499992" y="1309936"/>
            <a:chExt cx="3958620" cy="2489269"/>
          </a:xfrm>
        </p:grpSpPr>
        <p:sp>
          <p:nvSpPr>
            <p:cNvPr id="12" name="TextBox 11"/>
            <p:cNvSpPr txBox="1"/>
            <p:nvPr/>
          </p:nvSpPr>
          <p:spPr>
            <a:xfrm>
              <a:off x="4716016" y="1309936"/>
              <a:ext cx="33843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charset="0"/>
                  <a:ea typeface="+mn-ea"/>
                  <a:cs typeface="Arial" charset="0"/>
                </a:rPr>
                <a:t>Управление по товарным категориям</a:t>
              </a: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99992" y="1921768"/>
              <a:ext cx="3958620" cy="1877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 w="0"/>
                  <a:solidFill>
                    <a:srgbClr val="000000"/>
                  </a:solidFill>
                  <a:uLnTx/>
                  <a:uFillTx/>
                  <a:latin typeface="Arial" charset="0"/>
                  <a:ea typeface="+mn-ea"/>
                  <a:cs typeface="Arial" charset="0"/>
                </a:rPr>
                <a:t>Повышаем эффективность закупочной функции по сложным товарным категориям благодаря специализации сотрудников и процессов</a:t>
              </a: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 w="0"/>
                  <a:solidFill>
                    <a:srgbClr val="000000"/>
                  </a:solidFill>
                  <a:uLnTx/>
                  <a:uFillTx/>
                  <a:latin typeface="Arial" charset="0"/>
                  <a:ea typeface="+mn-ea"/>
                  <a:cs typeface="Arial" charset="0"/>
                </a:rPr>
                <a:t>Разделяем информационные потоки в процессах закупки</a:t>
              </a: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 w="0"/>
                  <a:solidFill>
                    <a:srgbClr val="000000"/>
                  </a:solidFill>
                  <a:uLnTx/>
                  <a:uFillTx/>
                  <a:latin typeface="Arial" charset="0"/>
                  <a:ea typeface="+mn-ea"/>
                  <a:cs typeface="Arial" charset="0"/>
                </a:rPr>
                <a:t>Ускоряем подготовку и проведение закупочной процедуры и структурируем анализ закупочной деятельности.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630164" y="3671153"/>
            <a:ext cx="4334323" cy="3052797"/>
            <a:chOff x="4499992" y="1309936"/>
            <a:chExt cx="3958620" cy="3052797"/>
          </a:xfrm>
        </p:grpSpPr>
        <p:sp>
          <p:nvSpPr>
            <p:cNvPr id="17" name="TextBox 16"/>
            <p:cNvSpPr txBox="1"/>
            <p:nvPr/>
          </p:nvSpPr>
          <p:spPr>
            <a:xfrm>
              <a:off x="4644008" y="1309936"/>
              <a:ext cx="3384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charset="0"/>
                  <a:ea typeface="+mn-ea"/>
                  <a:cs typeface="Arial" charset="0"/>
                </a:rPr>
                <a:t>Прочие сервисы</a:t>
              </a: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499992" y="1715855"/>
              <a:ext cx="3958620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 w="0"/>
                  <a:solidFill>
                    <a:srgbClr val="000000"/>
                  </a:solidFill>
                  <a:uLnTx/>
                  <a:uFillTx/>
                  <a:latin typeface="Arial" charset="0"/>
                  <a:ea typeface="+mn-ea"/>
                  <a:cs typeface="Arial" charset="0"/>
                </a:rPr>
                <a:t>Обеспечиваем выгрузку на ЕИС наиболее трудоемких процессов</a:t>
              </a: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 w="0"/>
                  <a:solidFill>
                    <a:srgbClr val="000000"/>
                  </a:solidFill>
                  <a:uLnTx/>
                  <a:uFillTx/>
                  <a:latin typeface="Arial" charset="0"/>
                  <a:ea typeface="+mn-ea"/>
                  <a:cs typeface="Arial" charset="0"/>
                </a:rPr>
                <a:t>Уменьшаем ошибки бюджетирования предоставляя статистику закупочных цен</a:t>
              </a: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 w="0"/>
                  <a:solidFill>
                    <a:srgbClr val="000000"/>
                  </a:solidFill>
                  <a:uLnTx/>
                  <a:uFillTx/>
                  <a:latin typeface="Arial" charset="0"/>
                  <a:ea typeface="+mn-ea"/>
                  <a:cs typeface="Arial" charset="0"/>
                </a:rPr>
                <a:t>Сокращаем подготовку экстренных закупок</a:t>
              </a: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 w="0"/>
                  <a:solidFill>
                    <a:srgbClr val="000000"/>
                  </a:solidFill>
                  <a:uLnTx/>
                  <a:uFillTx/>
                  <a:latin typeface="Arial" charset="0"/>
                  <a:ea typeface="+mn-ea"/>
                  <a:cs typeface="Arial" charset="0"/>
                </a:rPr>
                <a:t>Оформляем договора с единственным поставщиком по результатам несостоявшейся конкурентной закупки</a:t>
              </a: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 w="0"/>
                  <a:solidFill>
                    <a:srgbClr val="000000"/>
                  </a:solidFill>
                  <a:uLnTx/>
                  <a:uFillTx/>
                  <a:latin typeface="Arial" charset="0"/>
                  <a:ea typeface="+mn-ea"/>
                  <a:cs typeface="Arial" charset="0"/>
                </a:rPr>
                <a:t>Контролируем исполнение обязательств </a:t>
              </a:r>
              <a:endParaRPr kumimoji="0" lang="en-US" sz="1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13"/>
          <a:stretch/>
        </p:blipFill>
        <p:spPr>
          <a:xfrm>
            <a:off x="395536" y="1309936"/>
            <a:ext cx="3887921" cy="2205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78" y="3739751"/>
            <a:ext cx="3887921" cy="2743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25077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6.5|18.7|1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1"/>
</p:tagLst>
</file>

<file path=ppt/theme/theme1.xml><?xml version="1.0" encoding="utf-8"?>
<a:theme xmlns:a="http://schemas.openxmlformats.org/drawingml/2006/main" name="1409_Шаблон">
  <a:themeElements>
    <a:clrScheme name="1409_Шаблон 1">
      <a:dk1>
        <a:srgbClr val="5F0000"/>
      </a:dk1>
      <a:lt1>
        <a:srgbClr val="FFFFFF"/>
      </a:lt1>
      <a:dk2>
        <a:srgbClr val="CC3300"/>
      </a:dk2>
      <a:lt2>
        <a:srgbClr val="808080"/>
      </a:lt2>
      <a:accent1>
        <a:srgbClr val="F9E383"/>
      </a:accent1>
      <a:accent2>
        <a:srgbClr val="369900"/>
      </a:accent2>
      <a:accent3>
        <a:srgbClr val="FFFFFF"/>
      </a:accent3>
      <a:accent4>
        <a:srgbClr val="500000"/>
      </a:accent4>
      <a:accent5>
        <a:srgbClr val="FBEFC1"/>
      </a:accent5>
      <a:accent6>
        <a:srgbClr val="308A00"/>
      </a:accent6>
      <a:hlink>
        <a:srgbClr val="0033CC"/>
      </a:hlink>
      <a:folHlink>
        <a:srgbClr val="CC3300"/>
      </a:folHlink>
    </a:clrScheme>
    <a:fontScheme name="1409_Шабло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409_Шаблон 1">
        <a:dk1>
          <a:srgbClr val="5F0000"/>
        </a:dk1>
        <a:lt1>
          <a:srgbClr val="FFFFFF"/>
        </a:lt1>
        <a:dk2>
          <a:srgbClr val="CC3300"/>
        </a:dk2>
        <a:lt2>
          <a:srgbClr val="808080"/>
        </a:lt2>
        <a:accent1>
          <a:srgbClr val="F9E383"/>
        </a:accent1>
        <a:accent2>
          <a:srgbClr val="369900"/>
        </a:accent2>
        <a:accent3>
          <a:srgbClr val="FFFFFF"/>
        </a:accent3>
        <a:accent4>
          <a:srgbClr val="500000"/>
        </a:accent4>
        <a:accent5>
          <a:srgbClr val="FBEFC1"/>
        </a:accent5>
        <a:accent6>
          <a:srgbClr val="308A00"/>
        </a:accent6>
        <a:hlink>
          <a:srgbClr val="0033CC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1409_Шаблон">
  <a:themeElements>
    <a:clrScheme name="1409_Шаблон 1">
      <a:dk1>
        <a:srgbClr val="5F0000"/>
      </a:dk1>
      <a:lt1>
        <a:srgbClr val="FFFFFF"/>
      </a:lt1>
      <a:dk2>
        <a:srgbClr val="CC3300"/>
      </a:dk2>
      <a:lt2>
        <a:srgbClr val="808080"/>
      </a:lt2>
      <a:accent1>
        <a:srgbClr val="F9E383"/>
      </a:accent1>
      <a:accent2>
        <a:srgbClr val="369900"/>
      </a:accent2>
      <a:accent3>
        <a:srgbClr val="FFFFFF"/>
      </a:accent3>
      <a:accent4>
        <a:srgbClr val="500000"/>
      </a:accent4>
      <a:accent5>
        <a:srgbClr val="FBEFC1"/>
      </a:accent5>
      <a:accent6>
        <a:srgbClr val="308A00"/>
      </a:accent6>
      <a:hlink>
        <a:srgbClr val="0033CC"/>
      </a:hlink>
      <a:folHlink>
        <a:srgbClr val="CC3300"/>
      </a:folHlink>
    </a:clrScheme>
    <a:fontScheme name="1409_Шабло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409_Шаблон 1">
        <a:dk1>
          <a:srgbClr val="5F0000"/>
        </a:dk1>
        <a:lt1>
          <a:srgbClr val="FFFFFF"/>
        </a:lt1>
        <a:dk2>
          <a:srgbClr val="CC3300"/>
        </a:dk2>
        <a:lt2>
          <a:srgbClr val="808080"/>
        </a:lt2>
        <a:accent1>
          <a:srgbClr val="F9E383"/>
        </a:accent1>
        <a:accent2>
          <a:srgbClr val="369900"/>
        </a:accent2>
        <a:accent3>
          <a:srgbClr val="FFFFFF"/>
        </a:accent3>
        <a:accent4>
          <a:srgbClr val="500000"/>
        </a:accent4>
        <a:accent5>
          <a:srgbClr val="FBEFC1"/>
        </a:accent5>
        <a:accent6>
          <a:srgbClr val="308A00"/>
        </a:accent6>
        <a:hlink>
          <a:srgbClr val="0033CC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1409_Шаблон">
  <a:themeElements>
    <a:clrScheme name="1409_Шаблон 1">
      <a:dk1>
        <a:srgbClr val="5F0000"/>
      </a:dk1>
      <a:lt1>
        <a:srgbClr val="FFFFFF"/>
      </a:lt1>
      <a:dk2>
        <a:srgbClr val="CC3300"/>
      </a:dk2>
      <a:lt2>
        <a:srgbClr val="808080"/>
      </a:lt2>
      <a:accent1>
        <a:srgbClr val="F9E383"/>
      </a:accent1>
      <a:accent2>
        <a:srgbClr val="369900"/>
      </a:accent2>
      <a:accent3>
        <a:srgbClr val="FFFFFF"/>
      </a:accent3>
      <a:accent4>
        <a:srgbClr val="500000"/>
      </a:accent4>
      <a:accent5>
        <a:srgbClr val="FBEFC1"/>
      </a:accent5>
      <a:accent6>
        <a:srgbClr val="308A00"/>
      </a:accent6>
      <a:hlink>
        <a:srgbClr val="0033CC"/>
      </a:hlink>
      <a:folHlink>
        <a:srgbClr val="CC3300"/>
      </a:folHlink>
    </a:clrScheme>
    <a:fontScheme name="1409_Шабло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409_Шаблон 1">
        <a:dk1>
          <a:srgbClr val="5F0000"/>
        </a:dk1>
        <a:lt1>
          <a:srgbClr val="FFFFFF"/>
        </a:lt1>
        <a:dk2>
          <a:srgbClr val="CC3300"/>
        </a:dk2>
        <a:lt2>
          <a:srgbClr val="808080"/>
        </a:lt2>
        <a:accent1>
          <a:srgbClr val="F9E383"/>
        </a:accent1>
        <a:accent2>
          <a:srgbClr val="369900"/>
        </a:accent2>
        <a:accent3>
          <a:srgbClr val="FFFFFF"/>
        </a:accent3>
        <a:accent4>
          <a:srgbClr val="500000"/>
        </a:accent4>
        <a:accent5>
          <a:srgbClr val="FBEFC1"/>
        </a:accent5>
        <a:accent6>
          <a:srgbClr val="308A00"/>
        </a:accent6>
        <a:hlink>
          <a:srgbClr val="0033CC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Proxima Nova L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Proxima Nova L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1409_Шаблон">
  <a:themeElements>
    <a:clrScheme name="1409_Шаблон 1">
      <a:dk1>
        <a:srgbClr val="5F0000"/>
      </a:dk1>
      <a:lt1>
        <a:srgbClr val="FFFFFF"/>
      </a:lt1>
      <a:dk2>
        <a:srgbClr val="CC3300"/>
      </a:dk2>
      <a:lt2>
        <a:srgbClr val="808080"/>
      </a:lt2>
      <a:accent1>
        <a:srgbClr val="F9E383"/>
      </a:accent1>
      <a:accent2>
        <a:srgbClr val="369900"/>
      </a:accent2>
      <a:accent3>
        <a:srgbClr val="FFFFFF"/>
      </a:accent3>
      <a:accent4>
        <a:srgbClr val="500000"/>
      </a:accent4>
      <a:accent5>
        <a:srgbClr val="FBEFC1"/>
      </a:accent5>
      <a:accent6>
        <a:srgbClr val="308A00"/>
      </a:accent6>
      <a:hlink>
        <a:srgbClr val="0033CC"/>
      </a:hlink>
      <a:folHlink>
        <a:srgbClr val="CC3300"/>
      </a:folHlink>
    </a:clrScheme>
    <a:fontScheme name="1409_Шабло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409_Шаблон 1">
        <a:dk1>
          <a:srgbClr val="5F0000"/>
        </a:dk1>
        <a:lt1>
          <a:srgbClr val="FFFFFF"/>
        </a:lt1>
        <a:dk2>
          <a:srgbClr val="CC3300"/>
        </a:dk2>
        <a:lt2>
          <a:srgbClr val="808080"/>
        </a:lt2>
        <a:accent1>
          <a:srgbClr val="F9E383"/>
        </a:accent1>
        <a:accent2>
          <a:srgbClr val="369900"/>
        </a:accent2>
        <a:accent3>
          <a:srgbClr val="FFFFFF"/>
        </a:accent3>
        <a:accent4>
          <a:srgbClr val="500000"/>
        </a:accent4>
        <a:accent5>
          <a:srgbClr val="FBEFC1"/>
        </a:accent5>
        <a:accent6>
          <a:srgbClr val="308A00"/>
        </a:accent6>
        <a:hlink>
          <a:srgbClr val="0033CC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Proxima Nova L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1409_Шаблон">
  <a:themeElements>
    <a:clrScheme name="1409_Шаблон 1">
      <a:dk1>
        <a:srgbClr val="5F0000"/>
      </a:dk1>
      <a:lt1>
        <a:srgbClr val="FFFFFF"/>
      </a:lt1>
      <a:dk2>
        <a:srgbClr val="CC3300"/>
      </a:dk2>
      <a:lt2>
        <a:srgbClr val="808080"/>
      </a:lt2>
      <a:accent1>
        <a:srgbClr val="F9E383"/>
      </a:accent1>
      <a:accent2>
        <a:srgbClr val="369900"/>
      </a:accent2>
      <a:accent3>
        <a:srgbClr val="FFFFFF"/>
      </a:accent3>
      <a:accent4>
        <a:srgbClr val="500000"/>
      </a:accent4>
      <a:accent5>
        <a:srgbClr val="FBEFC1"/>
      </a:accent5>
      <a:accent6>
        <a:srgbClr val="308A00"/>
      </a:accent6>
      <a:hlink>
        <a:srgbClr val="0033CC"/>
      </a:hlink>
      <a:folHlink>
        <a:srgbClr val="CC3300"/>
      </a:folHlink>
    </a:clrScheme>
    <a:fontScheme name="1409_Шабло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409_Шаблон 1">
        <a:dk1>
          <a:srgbClr val="5F0000"/>
        </a:dk1>
        <a:lt1>
          <a:srgbClr val="FFFFFF"/>
        </a:lt1>
        <a:dk2>
          <a:srgbClr val="CC3300"/>
        </a:dk2>
        <a:lt2>
          <a:srgbClr val="808080"/>
        </a:lt2>
        <a:accent1>
          <a:srgbClr val="F9E383"/>
        </a:accent1>
        <a:accent2>
          <a:srgbClr val="369900"/>
        </a:accent2>
        <a:accent3>
          <a:srgbClr val="FFFFFF"/>
        </a:accent3>
        <a:accent4>
          <a:srgbClr val="500000"/>
        </a:accent4>
        <a:accent5>
          <a:srgbClr val="FBEFC1"/>
        </a:accent5>
        <a:accent6>
          <a:srgbClr val="308A00"/>
        </a:accent6>
        <a:hlink>
          <a:srgbClr val="0033CC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Proxima Nova L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83172</TotalTime>
  <Words>994</Words>
  <Application>Microsoft Office PowerPoint</Application>
  <PresentationFormat>Экран (4:3)</PresentationFormat>
  <Paragraphs>283</Paragraphs>
  <Slides>19</Slides>
  <Notes>18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9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6" baseType="lpstr">
      <vt:lpstr>Arial</vt:lpstr>
      <vt:lpstr>Calibri</vt:lpstr>
      <vt:lpstr>Lato</vt:lpstr>
      <vt:lpstr>Lato Black</vt:lpstr>
      <vt:lpstr>Proxima Nova Lt</vt:lpstr>
      <vt:lpstr>Times New Roman</vt:lpstr>
      <vt:lpstr>Wingdings</vt:lpstr>
      <vt:lpstr>1409_Шаблон</vt:lpstr>
      <vt:lpstr>1_1409_Шаблон</vt:lpstr>
      <vt:lpstr>2_1409_Шаблон</vt:lpstr>
      <vt:lpstr>Оформление по умолчанию</vt:lpstr>
      <vt:lpstr>3_Оформление по умолчанию</vt:lpstr>
      <vt:lpstr>6_1409_Шаблон</vt:lpstr>
      <vt:lpstr>4_Оформление по умолчанию</vt:lpstr>
      <vt:lpstr>7_1409_Шаблон</vt:lpstr>
      <vt:lpstr>6_Оформление по умолчанию</vt:lpstr>
      <vt:lpstr>think-cell Slide</vt:lpstr>
      <vt:lpstr>Презентация PowerPoint</vt:lpstr>
      <vt:lpstr>Экономический эффект от внедрения подсистемы корпоративные закупки</vt:lpstr>
      <vt:lpstr>Презентация PowerPoint</vt:lpstr>
      <vt:lpstr>Сервисы в 1С:Управление холдингом</vt:lpstr>
      <vt:lpstr>Корпоративные закупки в 1С:Управление холдингом</vt:lpstr>
      <vt:lpstr>В целях повышения экономии на торгах в закупочной процедуре реализованы:</vt:lpstr>
      <vt:lpstr>В целях повышения экономии на торгах в закупочной процедуре реализованы:</vt:lpstr>
      <vt:lpstr>Для повышения оперативности закупочных процедур автоматизированы:</vt:lpstr>
      <vt:lpstr>Для повышения оперативности закупочных процедур автоматизированы:</vt:lpstr>
      <vt:lpstr>Закупочные процедуры в бумажной форме</vt:lpstr>
      <vt:lpstr>Закупочные процедуры в электронной форме</vt:lpstr>
      <vt:lpstr>Закупочные процедуры в электронной форме</vt:lpstr>
      <vt:lpstr>Монитор оперативной деятельности по закупкам</vt:lpstr>
      <vt:lpstr>Презентация PowerPoint</vt:lpstr>
      <vt:lpstr>Who are you 1С:ERP.Управление холдингом</vt:lpstr>
      <vt:lpstr>Удовлетворение потребностей в 1С:ERP. Управление холдингом</vt:lpstr>
      <vt:lpstr>1С:ERP. Управление холдингом</vt:lpstr>
      <vt:lpstr>Подготовка плана потребности в 1С:ERP.Управление холдингом</vt:lpstr>
      <vt:lpstr>Формирование и обеспечение потребностей в подсистемах ЕРП</vt:lpstr>
    </vt:vector>
  </TitlesOfParts>
  <Company>1C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Наименование доклада</dc:title>
  <dc:creator>admin</dc:creator>
  <cp:lastModifiedBy>Леонид Попов</cp:lastModifiedBy>
  <cp:revision>1429</cp:revision>
  <cp:lastPrinted>2016-10-27T11:13:39Z</cp:lastPrinted>
  <dcterms:created xsi:type="dcterms:W3CDTF">2014-08-20T11:28:12Z</dcterms:created>
  <dcterms:modified xsi:type="dcterms:W3CDTF">2020-06-25T16:04:51Z</dcterms:modified>
</cp:coreProperties>
</file>