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789" r:id="rId1"/>
    <p:sldMasterId id="2147486790" r:id="rId2"/>
    <p:sldMasterId id="2147486816" r:id="rId3"/>
  </p:sldMasterIdLst>
  <p:notesMasterIdLst>
    <p:notesMasterId r:id="rId44"/>
  </p:notesMasterIdLst>
  <p:handoutMasterIdLst>
    <p:handoutMasterId r:id="rId45"/>
  </p:handoutMasterIdLst>
  <p:sldIdLst>
    <p:sldId id="2634" r:id="rId4"/>
    <p:sldId id="2706" r:id="rId5"/>
    <p:sldId id="2798" r:id="rId6"/>
    <p:sldId id="2799" r:id="rId7"/>
    <p:sldId id="2800" r:id="rId8"/>
    <p:sldId id="2737" r:id="rId9"/>
    <p:sldId id="2748" r:id="rId10"/>
    <p:sldId id="2787" r:id="rId11"/>
    <p:sldId id="2797" r:id="rId12"/>
    <p:sldId id="2773" r:id="rId13"/>
    <p:sldId id="2775" r:id="rId14"/>
    <p:sldId id="2801" r:id="rId15"/>
    <p:sldId id="2774" r:id="rId16"/>
    <p:sldId id="2781" r:id="rId17"/>
    <p:sldId id="2793" r:id="rId18"/>
    <p:sldId id="2794" r:id="rId19"/>
    <p:sldId id="2795" r:id="rId20"/>
    <p:sldId id="1562" r:id="rId21"/>
    <p:sldId id="2784" r:id="rId22"/>
    <p:sldId id="1523" r:id="rId23"/>
    <p:sldId id="1524" r:id="rId24"/>
    <p:sldId id="1560" r:id="rId25"/>
    <p:sldId id="1528" r:id="rId26"/>
    <p:sldId id="2805" r:id="rId27"/>
    <p:sldId id="2804" r:id="rId28"/>
    <p:sldId id="2789" r:id="rId29"/>
    <p:sldId id="2788" r:id="rId30"/>
    <p:sldId id="2791" r:id="rId31"/>
    <p:sldId id="2786" r:id="rId32"/>
    <p:sldId id="2767" r:id="rId33"/>
    <p:sldId id="2768" r:id="rId34"/>
    <p:sldId id="2769" r:id="rId35"/>
    <p:sldId id="2776" r:id="rId36"/>
    <p:sldId id="2802" r:id="rId37"/>
    <p:sldId id="2803" r:id="rId38"/>
    <p:sldId id="2806" r:id="rId39"/>
    <p:sldId id="2807" r:id="rId40"/>
    <p:sldId id="2808" r:id="rId41"/>
    <p:sldId id="1569" r:id="rId42"/>
    <p:sldId id="2683" r:id="rId43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онид Попов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000"/>
    <a:srgbClr val="FFFFBE"/>
    <a:srgbClr val="FFFFDB"/>
    <a:srgbClr val="D5F4FF"/>
    <a:srgbClr val="FC6E51"/>
    <a:srgbClr val="603000"/>
    <a:srgbClr val="CC6600"/>
    <a:srgbClr val="FF9B08"/>
    <a:srgbClr val="F9E383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0" autoAdjust="0"/>
    <p:restoredTop sz="98273" autoAdjust="0"/>
  </p:normalViewPr>
  <p:slideViewPr>
    <p:cSldViewPr>
      <p:cViewPr varScale="1">
        <p:scale>
          <a:sx n="91" d="100"/>
          <a:sy n="91" d="100"/>
        </p:scale>
        <p:origin x="354" y="84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221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06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334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6700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857F1-5628-42BE-9DA5-FBB340E17BA8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4502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2950"/>
            <a:ext cx="6616700" cy="3722688"/>
          </a:xfrm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/>
              <a:t>Мы можем сравнивать компании м/у собой. Сравнение идет по каждой статье</a:t>
            </a:r>
            <a:r>
              <a:rPr lang="ru-RU" altLang="ru-RU" baseline="0" dirty="0"/>
              <a:t> бюджета. При необходимости мы можем провести более глубокий анализ до аналитик.  Пользователь на лету может поменять структуру вывода данных, добавить или удалить организацию, провести анализ по разным сценариям. </a:t>
            </a:r>
          </a:p>
          <a:p>
            <a:r>
              <a:rPr lang="ru-RU" altLang="ru-RU" dirty="0"/>
              <a:t>Можно сравнивать период к периоду.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6ED919-68AE-4019-87A2-4205D88A90AC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19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40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88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9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23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33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47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786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36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141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37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547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38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644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3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533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3F2E0-20C3-4FC6-9575-7E6780C10F1D}" type="slidenum">
              <a:rPr lang="ru-RU" altLang="ru-RU" smtClean="0">
                <a:solidFill>
                  <a:srgbClr val="000000"/>
                </a:solidFill>
              </a:rPr>
              <a:pPr/>
              <a:t>39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775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D629-4B92-4593-B807-E282DEA2D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01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9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04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8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marL="171450" indent="-171450">
              <a:buFontTx/>
              <a:buChar char="-"/>
              <a:defRPr/>
            </a:pPr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3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9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v8.1c.ru/cpm/" TargetMode="External"/><Relationship Id="rId11" Type="http://schemas.openxmlformats.org/officeDocument/2006/relationships/hyperlink" Target="https://www.youtube.com/channel/UCcqLClFBq1HOSUDEDBLygFg" TargetMode="External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v8.1c.ru/cpm/assets/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3" y="1511895"/>
            <a:ext cx="37798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7446" y="1871935"/>
            <a:ext cx="59761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3834">
              <a:defRPr/>
            </a:pPr>
            <a:r>
              <a:rPr lang="ru-RU" sz="2400" b="0" dirty="0">
                <a:solidFill>
                  <a:srgbClr val="FF0000"/>
                </a:solidFill>
              </a:rPr>
              <a:t>Бюджетирование в линейке “1С:Управление холдингом“: от традиционной годовой бюджетной кампании к скользящему планированию, моделированию и инвестиционным проектам.</a:t>
            </a:r>
          </a:p>
        </p:txBody>
      </p:sp>
    </p:spTree>
  </p:cSld>
  <p:clrMapOvr>
    <a:masterClrMapping/>
  </p:clrMapOvr>
  <p:transition spd="slow" advTm="1371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113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Бланки отчетов</a:t>
            </a:r>
            <a:r>
              <a:rPr lang="en-US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: </a:t>
            </a: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вариант отображения и редактирования данных в таблице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" y="1367879"/>
            <a:ext cx="8961140" cy="49053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69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113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Бланки отчетов</a:t>
            </a:r>
            <a:r>
              <a:rPr lang="en-US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вариант отображения данных в виде аналитического отчета с отборами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69" y="1151855"/>
            <a:ext cx="8476552" cy="51636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68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113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Бланки отчетов</a:t>
            </a:r>
            <a:r>
              <a:rPr lang="en-US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вариант отображения данных в виде монитора ключевых показателей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0E45709-8F63-4B08-97DD-B0B23889F885}"/>
              </a:ext>
            </a:extLst>
          </p:cNvPr>
          <p:cNvGrpSpPr/>
          <p:nvPr/>
        </p:nvGrpSpPr>
        <p:grpSpPr>
          <a:xfrm>
            <a:off x="576461" y="1367879"/>
            <a:ext cx="8961140" cy="4905356"/>
            <a:chOff x="576461" y="1367879"/>
            <a:chExt cx="8961140" cy="490535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612C8E4-E4BC-40F7-BBD9-B9CD6DAAE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461" y="1367879"/>
              <a:ext cx="8961140" cy="4905356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5D734C-B41C-4A81-9966-51677FC583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69" y="2087959"/>
              <a:ext cx="8784976" cy="417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944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113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Бланки отчетов</a:t>
            </a:r>
            <a:r>
              <a:rPr lang="en-US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вариант отображения данных в виде </a:t>
            </a:r>
            <a:r>
              <a:rPr lang="en-US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интерактивной книги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EFBB198-0FEC-4863-ACB3-9ECFB1F8A571}"/>
              </a:ext>
            </a:extLst>
          </p:cNvPr>
          <p:cNvGrpSpPr/>
          <p:nvPr/>
        </p:nvGrpSpPr>
        <p:grpSpPr>
          <a:xfrm>
            <a:off x="648469" y="1223863"/>
            <a:ext cx="8928992" cy="5007217"/>
            <a:chOff x="648469" y="1223863"/>
            <a:chExt cx="8928992" cy="500721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69" y="1223863"/>
              <a:ext cx="8928992" cy="500721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773DF527-AC6F-427A-A204-DD5FAAB84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5" y="2159967"/>
              <a:ext cx="8640960" cy="3937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919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Сводные таблицы – основной инструмент анализа и моделирования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80517" y="1151855"/>
            <a:ext cx="7992888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1400" b="0" dirty="0"/>
              <a:t> </a:t>
            </a:r>
            <a:endParaRPr lang="ru-RU" altLang="ru-RU" sz="18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altLang="ru-RU" sz="1800" dirty="0"/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0" dirty="0"/>
              <a:t>Универсальный инструмент анализа, ввода, моделирования. 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0" dirty="0"/>
              <a:t>Позволяют анализировать любой срез данных на лету.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0" dirty="0"/>
              <a:t>Поддерживают работу в режиме скользящего планирования.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0" dirty="0"/>
              <a:t>Поддерживают вывод иерархических данных.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0" dirty="0"/>
              <a:t>Могут быть использованы как инструмент согласования.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0" dirty="0"/>
              <a:t>Позволяют работать в режиме отклонений от произвольной базы.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0" dirty="0"/>
              <a:t>Обладают гибкой настройкой отображения данных.</a:t>
            </a:r>
          </a:p>
          <a:p>
            <a:pPr marL="858838" lvl="2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altLang="ru-RU" sz="1300" b="0" dirty="0"/>
          </a:p>
          <a:p>
            <a:pPr marL="858838" lvl="2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altLang="ru-RU" b="0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300" b="0" dirty="0"/>
          </a:p>
        </p:txBody>
      </p:sp>
    </p:spTree>
    <p:extLst>
      <p:ext uri="{BB962C8B-B14F-4D97-AF65-F5344CB8AC3E}">
        <p14:creationId xmlns:p14="http://schemas.microsoft.com/office/powerpoint/2010/main" val="411170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4728" y="42907"/>
            <a:ext cx="11432620" cy="6394362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26759" y="1063283"/>
            <a:ext cx="11069118" cy="21768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§"/>
            </a:pPr>
            <a:endParaRPr lang="ru-RU" alt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233860"/>
              </p:ext>
            </p:extLst>
          </p:nvPr>
        </p:nvGraphicFramePr>
        <p:xfrm>
          <a:off x="226199" y="2226351"/>
          <a:ext cx="9279255" cy="1762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0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0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0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60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0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42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42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421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421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421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302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Янв</a:t>
                      </a:r>
                      <a:endParaRPr lang="ru-RU" sz="13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191" marB="43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Фев</a:t>
                      </a:r>
                      <a:endParaRPr lang="ru-RU" sz="13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191" marB="431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Мар</a:t>
                      </a:r>
                      <a:endParaRPr lang="ru-RU" sz="13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191" marB="431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Апр</a:t>
                      </a:r>
                      <a:endParaRPr lang="ru-RU" sz="13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191" marB="431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L="115221" marR="115221" marT="43191" marB="431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Июн</a:t>
                      </a:r>
                      <a:endParaRPr lang="ru-RU" sz="13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191" marB="431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Июл</a:t>
                      </a:r>
                      <a:endParaRPr lang="ru-RU" sz="13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191" marB="431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Авг</a:t>
                      </a:r>
                      <a:endParaRPr lang="ru-RU" sz="13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191" marB="431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Сен</a:t>
                      </a:r>
                    </a:p>
                  </a:txBody>
                  <a:tcPr marL="115221" marR="115221" marT="43191" marB="431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baseline="0" dirty="0" err="1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Окт</a:t>
                      </a:r>
                      <a:endParaRPr lang="ru-RU" sz="13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191" marB="431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Ноя</a:t>
                      </a:r>
                    </a:p>
                  </a:txBody>
                  <a:tcPr marL="115221" marR="115221" marT="43191" marB="431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Дек</a:t>
                      </a:r>
                    </a:p>
                  </a:txBody>
                  <a:tcPr marL="115221" marR="115221" marT="43191" marB="4319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6E5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dirty="0"/>
                        <a:t>3Q</a:t>
                      </a:r>
                      <a:endParaRPr lang="ru-RU" sz="13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221" marR="115221" marT="43191" marB="431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29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29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1" kern="1200" baseline="0" dirty="0">
                        <a:solidFill>
                          <a:srgbClr val="FFFF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29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29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1</a:t>
                      </a:r>
                      <a:r>
                        <a:rPr lang="en-US" sz="1700" dirty="0"/>
                        <a:t>m</a:t>
                      </a:r>
                      <a:endParaRPr lang="ru-RU" sz="1700" dirty="0"/>
                    </a:p>
                  </a:txBody>
                  <a:tcPr marL="115221" marR="115221" marT="43191" marB="43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2</a:t>
                      </a:r>
                      <a:r>
                        <a:rPr lang="en-US" sz="1700" dirty="0"/>
                        <a:t>m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3</a:t>
                      </a:r>
                      <a:r>
                        <a:rPr lang="en-US" sz="1700" dirty="0"/>
                        <a:t>m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1Q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2Q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3Q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529"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1</a:t>
                      </a:r>
                      <a:r>
                        <a:rPr lang="en-US" sz="1700" dirty="0"/>
                        <a:t>m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2</a:t>
                      </a:r>
                      <a:r>
                        <a:rPr lang="en-US" sz="1700" dirty="0"/>
                        <a:t>m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3m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1Q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2Q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3Q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51"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/>
                        <a:t>1</a:t>
                      </a:r>
                      <a:r>
                        <a:rPr lang="en-US" sz="1700" dirty="0"/>
                        <a:t>m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2m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3m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1Q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2Q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3Q</a:t>
                      </a:r>
                      <a:endParaRPr lang="ru-RU" sz="1700" dirty="0"/>
                    </a:p>
                  </a:txBody>
                  <a:tcPr marL="115221" marR="115221" marT="43191" marB="43191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51"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15221" marR="115221" marT="43191" marB="4319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1m</a:t>
                      </a:r>
                      <a:endParaRPr lang="ru-RU" sz="1700" dirty="0"/>
                    </a:p>
                  </a:txBody>
                  <a:tcPr marL="115221" marR="115221" marT="43191" marB="4319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2m</a:t>
                      </a:r>
                      <a:endParaRPr lang="ru-RU" sz="1700" dirty="0"/>
                    </a:p>
                  </a:txBody>
                  <a:tcPr marL="115221" marR="115221" marT="43191" marB="4319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3m</a:t>
                      </a:r>
                      <a:endParaRPr lang="ru-RU" sz="1700" dirty="0"/>
                    </a:p>
                  </a:txBody>
                  <a:tcPr marL="115221" marR="115221" marT="43191" marB="4319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1Q</a:t>
                      </a:r>
                      <a:endParaRPr lang="ru-RU" sz="1700" dirty="0"/>
                    </a:p>
                  </a:txBody>
                  <a:tcPr marL="115221" marR="115221" marT="43191" marB="4319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2Q</a:t>
                      </a:r>
                      <a:endParaRPr lang="ru-RU" sz="1700" dirty="0"/>
                    </a:p>
                  </a:txBody>
                  <a:tcPr marL="115221" marR="115221" marT="43191" marB="4319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3Q</a:t>
                      </a:r>
                      <a:endParaRPr lang="ru-RU" sz="1700" dirty="0"/>
                    </a:p>
                  </a:txBody>
                  <a:tcPr marL="115221" marR="115221" marT="43191" marB="4319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35463" y="1607484"/>
            <a:ext cx="2449850" cy="557295"/>
            <a:chOff x="107504" y="4041354"/>
            <a:chExt cx="1944218" cy="589924"/>
          </a:xfrm>
        </p:grpSpPr>
        <p:sp>
          <p:nvSpPr>
            <p:cNvPr id="10" name="Правая фигурная скобка 9"/>
            <p:cNvSpPr/>
            <p:nvPr/>
          </p:nvSpPr>
          <p:spPr>
            <a:xfrm rot="16200000">
              <a:off x="1014714" y="3594271"/>
              <a:ext cx="201807" cy="1872208"/>
            </a:xfrm>
            <a:prstGeom prst="rightBrace">
              <a:avLst>
                <a:gd name="adj1" fmla="val 8333"/>
                <a:gd name="adj2" fmla="val 50488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504" y="4041354"/>
              <a:ext cx="1920903" cy="43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0" dirty="0">
                  <a:solidFill>
                    <a:srgbClr val="0070C0"/>
                  </a:solidFill>
                </a:rPr>
                <a:t>Финансовый цикл</a:t>
              </a:r>
            </a:p>
          </p:txBody>
        </p:sp>
      </p:grpSp>
      <p:sp>
        <p:nvSpPr>
          <p:cNvPr id="12" name="Правая фигурная скобка 11"/>
          <p:cNvSpPr/>
          <p:nvPr/>
        </p:nvSpPr>
        <p:spPr>
          <a:xfrm rot="16200000">
            <a:off x="8502779" y="1157293"/>
            <a:ext cx="190645" cy="1814702"/>
          </a:xfrm>
          <a:prstGeom prst="rightBrace">
            <a:avLst>
              <a:gd name="adj1" fmla="val 8333"/>
              <a:gd name="adj2" fmla="val 50488"/>
            </a:avLst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6285" y="1151855"/>
            <a:ext cx="22631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0" dirty="0">
                <a:solidFill>
                  <a:srgbClr val="0070C0"/>
                </a:solidFill>
              </a:rPr>
              <a:t>Среднесрочный </a:t>
            </a:r>
          </a:p>
          <a:p>
            <a:pPr algn="ctr"/>
            <a:r>
              <a:rPr lang="ru-RU" b="0" dirty="0">
                <a:solidFill>
                  <a:srgbClr val="0070C0"/>
                </a:solidFill>
              </a:rPr>
              <a:t>горизонт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948250" y="1790579"/>
            <a:ext cx="779187" cy="19064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1310432" y="3040181"/>
            <a:ext cx="190645" cy="2359112"/>
          </a:xfrm>
          <a:prstGeom prst="rightBrace">
            <a:avLst>
              <a:gd name="adj1" fmla="val 8333"/>
              <a:gd name="adj2" fmla="val 50488"/>
            </a:avLst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28" y="4328490"/>
            <a:ext cx="380104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>
                <a:solidFill>
                  <a:srgbClr val="0070C0"/>
                </a:solidFill>
              </a:rPr>
              <a:t>Актуализированные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0" dirty="0">
                <a:solidFill>
                  <a:srgbClr val="0070C0"/>
                </a:solidFill>
              </a:rPr>
              <a:t>данные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657350" y="392158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Сводная таблица</a:t>
            </a:r>
            <a:r>
              <a:rPr lang="en-US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работа с динамическим горизонтом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877" y="3096071"/>
            <a:ext cx="5272618" cy="324036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4728" y="42907"/>
            <a:ext cx="11432620" cy="6394362"/>
          </a:xfrm>
          <a:prstGeom prst="rect">
            <a:avLst/>
          </a:prstGeom>
          <a:noFill/>
          <a:ln w="6350" cmpd="sng">
            <a:solidFill>
              <a:srgbClr val="FFDE0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3" y="1727919"/>
            <a:ext cx="9102330" cy="424847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17" y="3312095"/>
            <a:ext cx="6913245" cy="297839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57350" y="215751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Сводная таблица</a:t>
            </a:r>
            <a:r>
              <a:rPr lang="en-US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работа с динамическим горизонтом.</a:t>
            </a:r>
          </a:p>
        </p:txBody>
      </p:sp>
    </p:spTree>
    <p:extLst>
      <p:ext uri="{BB962C8B-B14F-4D97-AF65-F5344CB8AC3E}">
        <p14:creationId xmlns:p14="http://schemas.microsoft.com/office/powerpoint/2010/main" val="11313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36728" y="3448594"/>
            <a:ext cx="18957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0" dirty="0"/>
              <a:t>Период к периоду</a:t>
            </a:r>
          </a:p>
        </p:txBody>
      </p:sp>
      <p:sp>
        <p:nvSpPr>
          <p:cNvPr id="20483" name="TextBox 20"/>
          <p:cNvSpPr txBox="1">
            <a:spLocks noChangeArrowheads="1"/>
          </p:cNvSpPr>
          <p:nvPr/>
        </p:nvSpPr>
        <p:spPr bwMode="auto">
          <a:xfrm>
            <a:off x="4338783" y="991528"/>
            <a:ext cx="14173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0" dirty="0"/>
              <a:t>Бенчмаркинг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76" y="3817604"/>
            <a:ext cx="8875353" cy="2347563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76" y="1335036"/>
            <a:ext cx="8875353" cy="2010054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29630" y="248142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Сводная таблица</a:t>
            </a:r>
            <a:r>
              <a:rPr lang="en-US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сравнительный анализ.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04238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28" y="278467"/>
            <a:ext cx="6870540" cy="852840"/>
          </a:xfrm>
        </p:spPr>
        <p:txBody>
          <a:bodyPr vert="horz" wrap="square" lIns="86382" tIns="43191" rIns="86382" bIns="4319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864007" eaLnBrk="1" hangingPunct="1">
              <a:lnSpc>
                <a:spcPct val="90000"/>
              </a:lnSpc>
            </a:pPr>
            <a:r>
              <a:rPr lang="ru-RU" alt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Сводная таблица</a:t>
            </a:r>
            <a:r>
              <a:rPr lang="en-US" alt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ru-RU" alt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режим планирования сверху - вниз (обратное распределение в сводной таблице)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320041-DD23-4095-A63E-53D2BC4DD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80" y="1675509"/>
            <a:ext cx="10302893" cy="44900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ая выноска 4">
            <a:extLst>
              <a:ext uri="{FF2B5EF4-FFF2-40B4-BE49-F238E27FC236}">
                <a16:creationId xmlns:a16="http://schemas.microsoft.com/office/drawing/2014/main" id="{856D31C3-3414-42E2-B3F9-0B9861E64414}"/>
              </a:ext>
            </a:extLst>
          </p:cNvPr>
          <p:cNvSpPr/>
          <p:nvPr/>
        </p:nvSpPr>
        <p:spPr>
          <a:xfrm>
            <a:off x="3312132" y="2627861"/>
            <a:ext cx="1564578" cy="852840"/>
          </a:xfrm>
          <a:prstGeom prst="wedgeRectCallout">
            <a:avLst>
              <a:gd name="adj1" fmla="val -86791"/>
              <a:gd name="adj2" fmla="val -10079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34" dirty="0">
                <a:solidFill>
                  <a:schemeClr val="tx1"/>
                </a:solidFill>
              </a:rPr>
              <a:t>Вариант обратного распределения</a:t>
            </a:r>
          </a:p>
        </p:txBody>
      </p:sp>
      <p:sp>
        <p:nvSpPr>
          <p:cNvPr id="8" name="Прямоугольная выноска 4">
            <a:extLst>
              <a:ext uri="{FF2B5EF4-FFF2-40B4-BE49-F238E27FC236}">
                <a16:creationId xmlns:a16="http://schemas.microsoft.com/office/drawing/2014/main" id="{66DA723B-0A33-4DDD-949B-FFAC8AB181FB}"/>
              </a:ext>
            </a:extLst>
          </p:cNvPr>
          <p:cNvSpPr/>
          <p:nvPr/>
        </p:nvSpPr>
        <p:spPr>
          <a:xfrm>
            <a:off x="5965113" y="4700102"/>
            <a:ext cx="1564578" cy="852840"/>
          </a:xfrm>
          <a:prstGeom prst="wedgeRectCallout">
            <a:avLst>
              <a:gd name="adj1" fmla="val -127863"/>
              <a:gd name="adj2" fmla="val -1556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34" dirty="0">
                <a:solidFill>
                  <a:schemeClr val="tx1"/>
                </a:solidFill>
              </a:rPr>
              <a:t>Защищенная от изменения детальная запись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9B67BF-8FDE-46CC-90A4-575A19B8CB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413" y="3765870"/>
            <a:ext cx="1800200" cy="2498553"/>
          </a:xfrm>
          <a:prstGeom prst="rect">
            <a:avLst/>
          </a:prstGeom>
        </p:spPr>
      </p:pic>
      <p:sp>
        <p:nvSpPr>
          <p:cNvPr id="10" name="Выноска-облако 17">
            <a:extLst>
              <a:ext uri="{FF2B5EF4-FFF2-40B4-BE49-F238E27FC236}">
                <a16:creationId xmlns:a16="http://schemas.microsoft.com/office/drawing/2014/main" id="{BA89F27B-8209-421D-9FAD-59B5EC6618B9}"/>
              </a:ext>
            </a:extLst>
          </p:cNvPr>
          <p:cNvSpPr/>
          <p:nvPr/>
        </p:nvSpPr>
        <p:spPr>
          <a:xfrm>
            <a:off x="4968949" y="2644168"/>
            <a:ext cx="4536504" cy="1460015"/>
          </a:xfrm>
          <a:prstGeom prst="cloudCallout">
            <a:avLst>
              <a:gd name="adj1" fmla="val 67376"/>
              <a:gd name="adj2" fmla="val 110483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Изменить выручку по группе </a:t>
            </a:r>
            <a:r>
              <a:rPr lang="en-US" sz="1400" dirty="0">
                <a:solidFill>
                  <a:schemeClr val="tx1"/>
                </a:solidFill>
              </a:rPr>
              <a:t>“</a:t>
            </a:r>
            <a:r>
              <a:rPr lang="ru-RU" sz="1400" dirty="0">
                <a:solidFill>
                  <a:schemeClr val="tx1"/>
                </a:solidFill>
              </a:rPr>
              <a:t>внешние контрагенты</a:t>
            </a:r>
            <a:r>
              <a:rPr lang="en-US" sz="1400" dirty="0">
                <a:solidFill>
                  <a:schemeClr val="tx1"/>
                </a:solidFill>
              </a:rPr>
              <a:t>”</a:t>
            </a:r>
            <a:r>
              <a:rPr lang="ru-RU" sz="1400" dirty="0">
                <a:solidFill>
                  <a:schemeClr val="tx1"/>
                </a:solidFill>
              </a:rPr>
              <a:t>, пропорционально данным прошлого года, не меняя указанные позиции</a:t>
            </a:r>
          </a:p>
        </p:txBody>
      </p:sp>
    </p:spTree>
    <p:extLst>
      <p:ext uri="{BB962C8B-B14F-4D97-AF65-F5344CB8AC3E}">
        <p14:creationId xmlns:p14="http://schemas.microsoft.com/office/powerpoint/2010/main" val="24500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Сводная таблица</a:t>
            </a:r>
            <a:r>
              <a:rPr lang="en-US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актуализация </a:t>
            </a:r>
            <a:r>
              <a:rPr lang="en-US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“</a:t>
            </a: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что если</a:t>
            </a:r>
            <a:r>
              <a:rPr lang="en-US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?”</a:t>
            </a: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3" y="1367879"/>
            <a:ext cx="9073008" cy="489654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C05791-B9F4-4EC4-B686-CF4AB8D78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413" y="3693862"/>
            <a:ext cx="1800200" cy="2498553"/>
          </a:xfrm>
          <a:prstGeom prst="rect">
            <a:avLst/>
          </a:prstGeom>
        </p:spPr>
      </p:pic>
      <p:sp>
        <p:nvSpPr>
          <p:cNvPr id="5" name="Выноска-облако 17">
            <a:extLst>
              <a:ext uri="{FF2B5EF4-FFF2-40B4-BE49-F238E27FC236}">
                <a16:creationId xmlns:a16="http://schemas.microsoft.com/office/drawing/2014/main" id="{A6637F08-F316-4329-A78D-30010D89BC52}"/>
              </a:ext>
            </a:extLst>
          </p:cNvPr>
          <p:cNvSpPr/>
          <p:nvPr/>
        </p:nvSpPr>
        <p:spPr>
          <a:xfrm>
            <a:off x="4392885" y="2140112"/>
            <a:ext cx="4536504" cy="1460015"/>
          </a:xfrm>
          <a:prstGeom prst="cloudCallout">
            <a:avLst>
              <a:gd name="adj1" fmla="val 67376"/>
              <a:gd name="adj2" fmla="val 110483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Как изменится текущий план, если выбранные показатели заменить данными факта (или другого сценария)</a:t>
            </a:r>
            <a:r>
              <a:rPr lang="en-US" sz="1400" dirty="0">
                <a:solidFill>
                  <a:schemeClr val="tx1"/>
                </a:solidFill>
              </a:rPr>
              <a:t>?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Подсистема бюджетирования 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37393" y="1835711"/>
            <a:ext cx="8928100" cy="612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r>
              <a:rPr lang="ru-RU" altLang="ru-RU" b="0" dirty="0"/>
              <a:t>Весь функционал подсистемы бюджетирования из 1</a:t>
            </a:r>
            <a:r>
              <a:rPr lang="en-US" altLang="ru-RU" b="0" dirty="0"/>
              <a:t>C: </a:t>
            </a:r>
            <a:r>
              <a:rPr lang="ru-RU" altLang="ru-RU" b="0" dirty="0"/>
              <a:t>Управление холдингом переносится В</a:t>
            </a:r>
            <a:r>
              <a:rPr lang="en-US" altLang="ru-RU" b="0" dirty="0"/>
              <a:t> </a:t>
            </a:r>
            <a:r>
              <a:rPr lang="ru-RU" altLang="ru-RU" b="0" dirty="0"/>
              <a:t>1С</a:t>
            </a:r>
            <a:r>
              <a:rPr lang="en-US" altLang="ru-RU" b="0" dirty="0"/>
              <a:t>:</a:t>
            </a:r>
            <a:r>
              <a:rPr lang="ru-RU" altLang="ru-RU" b="0" dirty="0"/>
              <a:t> </a:t>
            </a:r>
            <a:r>
              <a:rPr lang="en-US" altLang="ru-RU" b="0" dirty="0"/>
              <a:t>ERP. </a:t>
            </a:r>
            <a:r>
              <a:rPr lang="ru-RU" altLang="ru-RU" b="0" dirty="0"/>
              <a:t>Управление холдингом</a:t>
            </a:r>
            <a:r>
              <a:rPr lang="en-US" altLang="ru-RU" b="0" dirty="0"/>
              <a:t>:</a:t>
            </a:r>
            <a:endParaRPr lang="ru-RU" altLang="ru-RU" b="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92485" y="2916271"/>
            <a:ext cx="4320000" cy="1980000"/>
            <a:chOff x="3779912" y="2222104"/>
            <a:chExt cx="4608512" cy="199977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222104"/>
              <a:ext cx="4608512" cy="1999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913877" y="3573809"/>
              <a:ext cx="1785950" cy="500066"/>
            </a:xfrm>
            <a:prstGeom prst="rect">
              <a:avLst/>
            </a:prstGeom>
            <a:solidFill>
              <a:srgbClr val="FFCE54"/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Бюджетирование 3.Х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049549" y="2916271"/>
            <a:ext cx="4320000" cy="1980000"/>
            <a:chOff x="3851920" y="3682042"/>
            <a:chExt cx="4320000" cy="1980000"/>
          </a:xfrm>
        </p:grpSpPr>
        <p:pic>
          <p:nvPicPr>
            <p:cNvPr id="9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682042"/>
              <a:ext cx="4320000" cy="19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3995936" y="5017960"/>
              <a:ext cx="1728192" cy="500066"/>
            </a:xfrm>
            <a:prstGeom prst="rect">
              <a:avLst/>
            </a:prstGeom>
            <a:solidFill>
              <a:srgbClr val="FFCE54"/>
            </a:solidFill>
            <a:ln w="63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rgbClr val="000000"/>
                  </a:solidFill>
                </a:rPr>
                <a:t>Бюджетирование 3.</a:t>
              </a:r>
              <a:r>
                <a:rPr lang="ru-RU" sz="1200" dirty="0">
                  <a:solidFill>
                    <a:srgbClr val="000000"/>
                  </a:solidFill>
                </a:rPr>
                <a:t>Х</a:t>
              </a:r>
              <a:endParaRPr lang="ru-RU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EADC1C8D-1CD9-404F-A9A7-8B5E2D8814B0}"/>
              </a:ext>
            </a:extLst>
          </p:cNvPr>
          <p:cNvSpPr/>
          <p:nvPr/>
        </p:nvSpPr>
        <p:spPr bwMode="auto">
          <a:xfrm>
            <a:off x="5256981" y="3672135"/>
            <a:ext cx="648072" cy="484632"/>
          </a:xfrm>
          <a:prstGeom prst="rightArrow">
            <a:avLst/>
          </a:prstGeom>
          <a:gradFill flip="none" rotWithShape="1">
            <a:gsLst>
              <a:gs pos="100000">
                <a:srgbClr val="FFFFDB"/>
              </a:gs>
              <a:gs pos="0">
                <a:srgbClr val="FFFFBE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FFC000"/>
              </a:gs>
              <a:gs pos="82000">
                <a:srgbClr val="FFC000"/>
              </a:gs>
            </a:gsLst>
            <a:lin ang="4800000" scaled="0"/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200" dirty="0">
              <a:solidFill>
                <a:srgbClr val="603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2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9" y="1295871"/>
            <a:ext cx="8856984" cy="50053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28" y="278467"/>
            <a:ext cx="6870540" cy="852840"/>
          </a:xfrm>
        </p:spPr>
        <p:txBody>
          <a:bodyPr vert="horz" wrap="square" lIns="86382" tIns="43191" rIns="86382" bIns="4319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864007" eaLnBrk="1" hangingPunct="1">
              <a:lnSpc>
                <a:spcPct val="90000"/>
              </a:lnSpc>
            </a:pPr>
            <a:r>
              <a:rPr lang="ru-RU" alt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Сводная таблица. Графический анализ зависимых показателей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7611CF-35F3-413B-94B5-80D28A8C04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21" y="3693862"/>
            <a:ext cx="1800200" cy="2498553"/>
          </a:xfrm>
          <a:prstGeom prst="rect">
            <a:avLst/>
          </a:prstGeom>
        </p:spPr>
      </p:pic>
      <p:sp>
        <p:nvSpPr>
          <p:cNvPr id="10" name="Выноска-облако 17">
            <a:extLst>
              <a:ext uri="{FF2B5EF4-FFF2-40B4-BE49-F238E27FC236}">
                <a16:creationId xmlns:a16="http://schemas.microsoft.com/office/drawing/2014/main" id="{DD44D2DC-A517-4484-8723-7C5FC3D24B6C}"/>
              </a:ext>
            </a:extLst>
          </p:cNvPr>
          <p:cNvSpPr/>
          <p:nvPr/>
        </p:nvSpPr>
        <p:spPr>
          <a:xfrm>
            <a:off x="4392885" y="2087959"/>
            <a:ext cx="4536504" cy="1460015"/>
          </a:xfrm>
          <a:prstGeom prst="cloudCallout">
            <a:avLst>
              <a:gd name="adj1" fmla="val 67376"/>
              <a:gd name="adj2" fmla="val 110483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Покажи все значения и связи между показателями, влияющими на выбранный</a:t>
            </a:r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AF753344-86F4-46D0-B25E-FD9279B843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985">
            <a:off x="2497491" y="2413800"/>
            <a:ext cx="2269874" cy="108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29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6" y="1335383"/>
            <a:ext cx="9566427" cy="496583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28" y="278467"/>
            <a:ext cx="6870540" cy="852840"/>
          </a:xfrm>
        </p:spPr>
        <p:txBody>
          <a:bodyPr vert="horz" wrap="square" lIns="86382" tIns="43191" rIns="86382" bIns="4319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864007" eaLnBrk="1" hangingPunct="1">
              <a:lnSpc>
                <a:spcPct val="90000"/>
              </a:lnSpc>
            </a:pPr>
            <a:r>
              <a:rPr lang="ru-RU" alt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Сводная таблица. Анализ влияющих факторов в виде таблицы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A1A9B8A1-4522-4C1B-B80A-308BBF445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985">
            <a:off x="4369699" y="1189664"/>
            <a:ext cx="2269874" cy="108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-облако 17">
            <a:extLst>
              <a:ext uri="{FF2B5EF4-FFF2-40B4-BE49-F238E27FC236}">
                <a16:creationId xmlns:a16="http://schemas.microsoft.com/office/drawing/2014/main" id="{380B0D29-4DC4-46AF-BBF1-17DAB0D2319B}"/>
              </a:ext>
            </a:extLst>
          </p:cNvPr>
          <p:cNvSpPr/>
          <p:nvPr/>
        </p:nvSpPr>
        <p:spPr>
          <a:xfrm>
            <a:off x="5844834" y="3312095"/>
            <a:ext cx="3084555" cy="952526"/>
          </a:xfrm>
          <a:prstGeom prst="cloudCallout">
            <a:avLst>
              <a:gd name="adj1" fmla="val 67376"/>
              <a:gd name="adj2" fmla="val 110483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Что больше всего повлияло на значение </a:t>
            </a:r>
            <a:r>
              <a:rPr lang="en-US" sz="1400" dirty="0">
                <a:solidFill>
                  <a:schemeClr val="tx1"/>
                </a:solidFill>
              </a:rPr>
              <a:t>EBITDA</a:t>
            </a:r>
            <a:r>
              <a:rPr lang="ru-RU" sz="14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1AEC8E-D569-4A8C-8CB4-27C31EF5B6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307" y="3096344"/>
            <a:ext cx="1532258" cy="32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8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28" y="278467"/>
            <a:ext cx="6870540" cy="852840"/>
          </a:xfrm>
        </p:spPr>
        <p:txBody>
          <a:bodyPr vert="horz" wrap="square" lIns="86382" tIns="43191" rIns="86382" bIns="4319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864007" eaLnBrk="1" hangingPunct="1">
              <a:lnSpc>
                <a:spcPct val="90000"/>
              </a:lnSpc>
            </a:pPr>
            <a:r>
              <a:rPr lang="ru-RU" alt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Сводная таблица. Автоматический подбор целевого значения методом градиентного спуска</a:t>
            </a: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1" y="1411576"/>
            <a:ext cx="9659571" cy="495766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Выноска-облако 17">
            <a:extLst>
              <a:ext uri="{FF2B5EF4-FFF2-40B4-BE49-F238E27FC236}">
                <a16:creationId xmlns:a16="http://schemas.microsoft.com/office/drawing/2014/main" id="{AF9BA7F5-6336-4F57-B517-12D258629DA1}"/>
              </a:ext>
            </a:extLst>
          </p:cNvPr>
          <p:cNvSpPr/>
          <p:nvPr/>
        </p:nvSpPr>
        <p:spPr>
          <a:xfrm>
            <a:off x="5328989" y="2759235"/>
            <a:ext cx="3084555" cy="1056916"/>
          </a:xfrm>
          <a:prstGeom prst="cloudCallout">
            <a:avLst>
              <a:gd name="adj1" fmla="val 67376"/>
              <a:gd name="adj2" fmla="val 110483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Подбери мне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нужное  значение, меняя указанные показатели в нужных границах.</a:t>
            </a:r>
          </a:p>
        </p:txBody>
      </p:sp>
      <p:pic>
        <p:nvPicPr>
          <p:cNvPr id="12" name="Рисунок 1">
            <a:extLst>
              <a:ext uri="{FF2B5EF4-FFF2-40B4-BE49-F238E27FC236}">
                <a16:creationId xmlns:a16="http://schemas.microsoft.com/office/drawing/2014/main" id="{92DC2E8D-5030-416F-B5A0-B00F1F2C1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985">
            <a:off x="8693300" y="1401602"/>
            <a:ext cx="1865003" cy="89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7F4922-E4AD-4DDB-ADC7-135DC93DF7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405" y="3096344"/>
            <a:ext cx="1532258" cy="32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28" y="278467"/>
            <a:ext cx="6870540" cy="852840"/>
          </a:xfrm>
        </p:spPr>
        <p:txBody>
          <a:bodyPr vert="horz" wrap="square" lIns="86382" tIns="43191" rIns="86382" bIns="4319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864007" eaLnBrk="1" hangingPunct="1">
              <a:lnSpc>
                <a:spcPct val="90000"/>
              </a:lnSpc>
            </a:pPr>
            <a:r>
              <a:rPr lang="ru-RU" alt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Сводная таблица. Факторный анализ методом цепных подстановок и диаграмма </a:t>
            </a:r>
            <a:r>
              <a:rPr lang="en-US" alt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lang="ru-RU" alt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водопад</a:t>
            </a:r>
            <a:r>
              <a:rPr lang="en-US" alt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lang="ru-RU" altLang="ru-RU" sz="1889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1223863"/>
            <a:ext cx="9176271" cy="510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Выноска-облако 17">
            <a:extLst>
              <a:ext uri="{FF2B5EF4-FFF2-40B4-BE49-F238E27FC236}">
                <a16:creationId xmlns:a16="http://schemas.microsoft.com/office/drawing/2014/main" id="{3F93893C-0BA0-4C01-9145-498E2C8117C2}"/>
              </a:ext>
            </a:extLst>
          </p:cNvPr>
          <p:cNvSpPr/>
          <p:nvPr/>
        </p:nvSpPr>
        <p:spPr>
          <a:xfrm>
            <a:off x="4536901" y="2399195"/>
            <a:ext cx="3888432" cy="1056916"/>
          </a:xfrm>
          <a:prstGeom prst="cloudCallout">
            <a:avLst>
              <a:gd name="adj1" fmla="val 67376"/>
              <a:gd name="adj2" fmla="val 110483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Рассчитай и покажи все факторы, которые повлияли на отклонение показателя от базы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E27169-14D4-4810-B1B6-B5347862BA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307" y="3096344"/>
            <a:ext cx="1532258" cy="3240087"/>
          </a:xfrm>
          <a:prstGeom prst="rect">
            <a:avLst/>
          </a:prstGeom>
        </p:spPr>
      </p:pic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9AC76401-2021-46D7-82AD-064A8DE90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985">
            <a:off x="2197042" y="1806367"/>
            <a:ext cx="3389330" cy="161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464166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Аналитические отчеты и панели.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E0EA85C-2833-4629-950E-1A11EAE8E35A}"/>
              </a:ext>
            </a:extLst>
          </p:cNvPr>
          <p:cNvSpPr txBox="1">
            <a:spLocks/>
          </p:cNvSpPr>
          <p:nvPr/>
        </p:nvSpPr>
        <p:spPr>
          <a:xfrm>
            <a:off x="838200" y="1799928"/>
            <a:ext cx="10515600" cy="10955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endParaRPr lang="ru-RU" sz="2000" b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68A40E-231A-4753-9895-64FEDB4CD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37" y="1367879"/>
            <a:ext cx="9217024" cy="4968552"/>
          </a:xfrm>
          <a:prstGeom prst="rect">
            <a:avLst/>
          </a:prstGeom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15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464166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Разделение ответственности и поддержка коммуникаций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E656883-A23B-4297-8313-694370A34A82}"/>
              </a:ext>
            </a:extLst>
          </p:cNvPr>
          <p:cNvSpPr txBox="1">
            <a:spLocks/>
          </p:cNvSpPr>
          <p:nvPr/>
        </p:nvSpPr>
        <p:spPr>
          <a:xfrm>
            <a:off x="576461" y="2087959"/>
            <a:ext cx="10515600" cy="23762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dirty="0"/>
              <a:t>Разделение прав доступа к бюджетным данным.</a:t>
            </a:r>
          </a:p>
          <a:p>
            <a:r>
              <a:rPr lang="ru-RU" sz="1600" b="0" dirty="0"/>
              <a:t>Управление статусами бюджетов.</a:t>
            </a:r>
          </a:p>
          <a:p>
            <a:r>
              <a:rPr lang="ru-RU" sz="1600" b="0" dirty="0"/>
              <a:t>Поддержка процессов согласования бюджетов.</a:t>
            </a:r>
          </a:p>
          <a:p>
            <a:r>
              <a:rPr lang="ru-RU" sz="1600" b="0" dirty="0"/>
              <a:t>Оповещения о событиях бюджетного процесса.</a:t>
            </a:r>
          </a:p>
          <a:p>
            <a:r>
              <a:rPr lang="ru-RU" sz="1600" b="0" dirty="0"/>
              <a:t>Комментарии на уровне показателей или бюджетных форм.</a:t>
            </a:r>
          </a:p>
          <a:p>
            <a:pPr marL="0" indent="0">
              <a:buNone/>
            </a:pPr>
            <a:endParaRPr lang="ru-RU" b="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E0EA85C-2833-4629-950E-1A11EAE8E35A}"/>
              </a:ext>
            </a:extLst>
          </p:cNvPr>
          <p:cNvSpPr txBox="1">
            <a:spLocks/>
          </p:cNvSpPr>
          <p:nvPr/>
        </p:nvSpPr>
        <p:spPr>
          <a:xfrm>
            <a:off x="838200" y="1799928"/>
            <a:ext cx="10515600" cy="10955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733738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69964" y="443031"/>
            <a:ext cx="6871393" cy="852840"/>
          </a:xfrm>
        </p:spPr>
        <p:txBody>
          <a:bodyPr vert="horz" lIns="86383" tIns="43192" rIns="86383" bIns="43192" rtlCol="0" anchor="ctr">
            <a:normAutofit/>
          </a:bodyPr>
          <a:lstStyle/>
          <a:p>
            <a:pPr defTabSz="864007" eaLnBrk="1" hangingPunct="1">
              <a:lnSpc>
                <a:spcPct val="90000"/>
              </a:lnSpc>
            </a:pPr>
            <a:r>
              <a:rPr 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Разделение</a:t>
            </a:r>
            <a:r>
              <a:rPr lang="ru-RU" sz="2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прав доступа к бюджетным данным</a:t>
            </a:r>
            <a:br>
              <a:rPr lang="ru-RU" sz="2400" dirty="0"/>
            </a:br>
            <a:endParaRPr lang="ru-RU" altLang="ru-RU" sz="2300" b="1" dirty="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7458" name="Picture 2" descr="C:\Users\Zinkovskiy_D\Downloads\image (1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7" y="1598711"/>
            <a:ext cx="10641566" cy="44496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13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547207"/>
            <a:ext cx="7343775" cy="8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Поддержка статусов и процессов согласования бюджетов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E0EA85C-2833-4629-950E-1A11EAE8E35A}"/>
              </a:ext>
            </a:extLst>
          </p:cNvPr>
          <p:cNvSpPr txBox="1">
            <a:spLocks/>
          </p:cNvSpPr>
          <p:nvPr/>
        </p:nvSpPr>
        <p:spPr>
          <a:xfrm>
            <a:off x="838200" y="1799928"/>
            <a:ext cx="10515600" cy="10955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endParaRPr lang="ru-RU" sz="2000" b="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4" y="1223863"/>
            <a:ext cx="8808685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18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84573" y="403191"/>
            <a:ext cx="7343775" cy="8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890" b="0" dirty="0">
                <a:solidFill>
                  <a:schemeClr val="tx1"/>
                </a:solidFill>
              </a:rPr>
              <a:t>Поддержка статусов и процессов согласования бюджетов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E0EA85C-2833-4629-950E-1A11EAE8E35A}"/>
              </a:ext>
            </a:extLst>
          </p:cNvPr>
          <p:cNvSpPr txBox="1">
            <a:spLocks/>
          </p:cNvSpPr>
          <p:nvPr/>
        </p:nvSpPr>
        <p:spPr>
          <a:xfrm>
            <a:off x="838200" y="1799928"/>
            <a:ext cx="10515600" cy="10955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endParaRPr lang="ru-RU" sz="2000" b="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29" y="1079847"/>
            <a:ext cx="2447925" cy="49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2677" y="1366958"/>
            <a:ext cx="4864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b="0" dirty="0"/>
              <a:t>Данные бюджетов  можно согласовать через бланк сводной таблицы по </a:t>
            </a:r>
            <a:r>
              <a:rPr lang="en-US" altLang="ru-RU" sz="1600" b="0" dirty="0"/>
              <a:t>E-mail c </a:t>
            </a:r>
            <a:r>
              <a:rPr lang="ru-RU" altLang="ru-RU" sz="1600" b="0" dirty="0"/>
              <a:t>мобильного устройства. </a:t>
            </a:r>
          </a:p>
        </p:txBody>
      </p:sp>
      <p:sp>
        <p:nvSpPr>
          <p:cNvPr id="9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3922017" y="3312095"/>
            <a:ext cx="6735564" cy="2232248"/>
          </a:xfrm>
          <a:prstGeom prst="wedgeRoundRectCallout">
            <a:avLst>
              <a:gd name="adj1" fmla="val -66310"/>
              <a:gd name="adj2" fmla="val -15065"/>
              <a:gd name="adj3" fmla="val 16667"/>
            </a:avLst>
          </a:prstGeom>
          <a:solidFill>
            <a:srgbClr val="F9E383">
              <a:alpha val="0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321174" y="3456111"/>
            <a:ext cx="6048375" cy="1968956"/>
            <a:chOff x="3535867" y="3963576"/>
            <a:chExt cx="5256584" cy="1728192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867" y="3963576"/>
              <a:ext cx="5256584" cy="172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9E383">
                      <a:alpha val="50195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63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 descr="C:\Users\Zinkovskiy_D\Desktop\clipart\mzl.niptbimx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458112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1202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84573" y="464166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Поддержка бюджетного процесса группы компаний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E656883-A23B-4297-8313-694370A34A82}"/>
              </a:ext>
            </a:extLst>
          </p:cNvPr>
          <p:cNvSpPr txBox="1">
            <a:spLocks/>
          </p:cNvSpPr>
          <p:nvPr/>
        </p:nvSpPr>
        <p:spPr>
          <a:xfrm>
            <a:off x="718045" y="2015951"/>
            <a:ext cx="10515600" cy="23762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dirty="0"/>
              <a:t>Создание последовательности обработки документов с помощью этапов.</a:t>
            </a:r>
          </a:p>
          <a:p>
            <a:r>
              <a:rPr lang="ru-RU" sz="1600" b="0" dirty="0"/>
              <a:t>Мониторинг хода бюджетного процесса. </a:t>
            </a:r>
          </a:p>
          <a:p>
            <a:r>
              <a:rPr lang="ru-RU" sz="1600" b="0" dirty="0"/>
              <a:t>Управление пересчетом всей модели.</a:t>
            </a:r>
          </a:p>
          <a:p>
            <a:r>
              <a:rPr lang="ru-RU" sz="1600" b="0" dirty="0"/>
              <a:t>Координация работы пользователей.</a:t>
            </a:r>
          </a:p>
          <a:p>
            <a:r>
              <a:rPr lang="ru-RU" sz="1600" b="0" dirty="0"/>
              <a:t>Расчет консолидирующих и элиминирующих бюджетов.</a:t>
            </a:r>
          </a:p>
          <a:p>
            <a:r>
              <a:rPr lang="ru-RU" sz="1600" b="0" dirty="0"/>
              <a:t>Расчет и элиминация внутригрупповых оборотов.</a:t>
            </a:r>
          </a:p>
          <a:p>
            <a:r>
              <a:rPr lang="ru-RU" sz="1600" b="0" dirty="0"/>
              <a:t>Контроль сроков подготовки бюджетов.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E0EA85C-2833-4629-950E-1A11EAE8E35A}"/>
              </a:ext>
            </a:extLst>
          </p:cNvPr>
          <p:cNvSpPr txBox="1">
            <a:spLocks/>
          </p:cNvSpPr>
          <p:nvPr/>
        </p:nvSpPr>
        <p:spPr>
          <a:xfrm>
            <a:off x="838200" y="1799928"/>
            <a:ext cx="10515600" cy="10955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62998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84573" y="346507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Бизнес задачи, которые мы решаем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883912D-F371-49C5-9A72-493ECEBA5406}"/>
              </a:ext>
            </a:extLst>
          </p:cNvPr>
          <p:cNvSpPr txBox="1">
            <a:spLocks noChangeArrowheads="1"/>
          </p:cNvSpPr>
          <p:nvPr/>
        </p:nvSpPr>
        <p:spPr>
          <a:xfrm>
            <a:off x="792485" y="1151855"/>
            <a:ext cx="9289032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1400" b="0" dirty="0"/>
              <a:t> </a:t>
            </a:r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/>
              <a:t>Планирование в формате классических бюджетных компаний.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Фиксированный горизонт планирования.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Корректировочные бюджетные компании.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Периодическая актуализация данных.</a:t>
            </a:r>
            <a:endParaRPr lang="ru-RU" altLang="ru-RU" sz="1400" dirty="0"/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/>
              <a:t>Скользящее планирование с динамическим горизонтом</a:t>
            </a:r>
            <a:r>
              <a:rPr lang="en-US" altLang="ru-RU" sz="1400" dirty="0"/>
              <a:t>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Непрерывный процесс планирования со смещением вправо.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Произвольный горизонт планирования.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Отсутствие бюджетных компаний.</a:t>
            </a:r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/>
              <a:t>Импорт данных и консолидация отчетности. </a:t>
            </a:r>
            <a:endParaRPr lang="en-US" altLang="ru-RU" sz="1400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Подготовка пакетов отчетных или бюджетных форм по заданному регламенту.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/>
              <a:t>Планирование инвестиционных проектов портфелей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Автоматический расчет инвестиционных </a:t>
            </a:r>
            <a:r>
              <a:rPr lang="en-US" altLang="ru-RU" sz="1300" b="0" dirty="0"/>
              <a:t>KPI.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Моделирование инвестиционной привлекательности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481587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84573" y="320150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Управление бюджетным процессом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E0EA85C-2833-4629-950E-1A11EAE8E35A}"/>
              </a:ext>
            </a:extLst>
          </p:cNvPr>
          <p:cNvSpPr txBox="1">
            <a:spLocks/>
          </p:cNvSpPr>
          <p:nvPr/>
        </p:nvSpPr>
        <p:spPr>
          <a:xfrm>
            <a:off x="838200" y="1799928"/>
            <a:ext cx="10515600" cy="10955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endParaRPr lang="ru-RU" sz="2000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84" y="1079847"/>
            <a:ext cx="8449961" cy="515367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3744813" y="3456111"/>
            <a:ext cx="5075164" cy="2016224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/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b="0" dirty="0">
                <a:latin typeface="+mn-lt"/>
              </a:rPr>
              <a:t>Конструктор процесса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b="0" dirty="0">
                <a:latin typeface="+mn-lt"/>
              </a:rPr>
              <a:t>Произвольное количество этапов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b="0" dirty="0">
                <a:latin typeface="+mn-lt"/>
              </a:rPr>
              <a:t>Расчет плановой длительности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b="0" dirty="0">
                <a:latin typeface="+mn-lt"/>
              </a:rPr>
              <a:t>4 вида этапов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599682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320150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Управление бюджетным процессом в графическом виде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E0EA85C-2833-4629-950E-1A11EAE8E35A}"/>
              </a:ext>
            </a:extLst>
          </p:cNvPr>
          <p:cNvSpPr txBox="1">
            <a:spLocks/>
          </p:cNvSpPr>
          <p:nvPr/>
        </p:nvSpPr>
        <p:spPr>
          <a:xfrm>
            <a:off x="838200" y="1799928"/>
            <a:ext cx="10515600" cy="10955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endParaRPr lang="ru-RU" sz="2000" b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1" y="1367879"/>
            <a:ext cx="8612476" cy="460851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487" y="4608240"/>
            <a:ext cx="3332942" cy="151216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04" y="1079847"/>
            <a:ext cx="3207210" cy="19250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9157AF-DC64-48FF-8555-E249A30B51F0}"/>
              </a:ext>
            </a:extLst>
          </p:cNvPr>
          <p:cNvSpPr/>
          <p:nvPr/>
        </p:nvSpPr>
        <p:spPr bwMode="auto">
          <a:xfrm>
            <a:off x="5905053" y="3724945"/>
            <a:ext cx="5075164" cy="2395462"/>
          </a:xfrm>
          <a:prstGeom prst="rect">
            <a:avLst/>
          </a:prstGeom>
          <a:solidFill>
            <a:srgbClr val="FFFFCC"/>
          </a:solidFill>
          <a:ln w="28575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  <a:extLst/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b="0" dirty="0">
                <a:latin typeface="+mn-lt"/>
              </a:rPr>
              <a:t>Два режима пересчета модели (утвержденные данные или любые данные).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b="0" dirty="0">
                <a:latin typeface="+mn-lt"/>
              </a:rPr>
              <a:t>Возможность пересчитать модель до любого этапа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b="0" dirty="0">
                <a:latin typeface="+mn-lt"/>
              </a:rPr>
              <a:t>Автоматическое утверждение этапа, при утверждении документов этапа.</a:t>
            </a: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SzPct val="150000"/>
              <a:buFont typeface="Wingdings" panose="05000000000000000000" pitchFamily="2" charset="2"/>
              <a:buChar char="§"/>
              <a:defRPr/>
            </a:pPr>
            <a:r>
              <a:rPr lang="ru-RU" sz="1600" b="0" dirty="0">
                <a:latin typeface="+mn-lt"/>
              </a:rPr>
              <a:t>Выбор организаций для пересчета</a:t>
            </a:r>
          </a:p>
        </p:txBody>
      </p:sp>
    </p:spTree>
    <p:extLst>
      <p:ext uri="{BB962C8B-B14F-4D97-AF65-F5344CB8AC3E}">
        <p14:creationId xmlns:p14="http://schemas.microsoft.com/office/powerpoint/2010/main" val="2746738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84573" y="320150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Управление бюджетным процессом в табличном виде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E0EA85C-2833-4629-950E-1A11EAE8E35A}"/>
              </a:ext>
            </a:extLst>
          </p:cNvPr>
          <p:cNvSpPr txBox="1">
            <a:spLocks/>
          </p:cNvSpPr>
          <p:nvPr/>
        </p:nvSpPr>
        <p:spPr>
          <a:xfrm>
            <a:off x="838200" y="1799928"/>
            <a:ext cx="10515600" cy="10955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endParaRPr lang="ru-RU" sz="2000" b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01" y="1230564"/>
            <a:ext cx="8280920" cy="503385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48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Планирование бюджетов инвестиционных проектов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C371E5-4072-483C-95F0-EF692AB24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64495"/>
              </p:ext>
            </p:extLst>
          </p:nvPr>
        </p:nvGraphicFramePr>
        <p:xfrm>
          <a:off x="432445" y="1513747"/>
          <a:ext cx="10639228" cy="4678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840">
                  <a:extLst>
                    <a:ext uri="{9D8B030D-6E8A-4147-A177-3AD203B41FA5}">
                      <a16:colId xmlns:a16="http://schemas.microsoft.com/office/drawing/2014/main" val="4084152302"/>
                    </a:ext>
                  </a:extLst>
                </a:gridCol>
                <a:gridCol w="1072242">
                  <a:extLst>
                    <a:ext uri="{9D8B030D-6E8A-4147-A177-3AD203B41FA5}">
                      <a16:colId xmlns:a16="http://schemas.microsoft.com/office/drawing/2014/main" val="3770818379"/>
                    </a:ext>
                  </a:extLst>
                </a:gridCol>
                <a:gridCol w="4177146">
                  <a:extLst>
                    <a:ext uri="{9D8B030D-6E8A-4147-A177-3AD203B41FA5}">
                      <a16:colId xmlns:a16="http://schemas.microsoft.com/office/drawing/2014/main" val="1911851153"/>
                    </a:ext>
                  </a:extLst>
                </a:gridCol>
              </a:tblGrid>
              <a:tr h="45365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E4A02"/>
                          </a:solidFill>
                        </a:rPr>
                        <a:t>Оценка и анализ инвестиционных проектов</a:t>
                      </a:r>
                    </a:p>
                    <a:p>
                      <a:endParaRPr lang="ru-RU" sz="1800" dirty="0"/>
                    </a:p>
                    <a:p>
                      <a:pPr marL="14400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E4A02"/>
                        </a:buClr>
                        <a:buSzPct val="115000"/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/>
                        <a:t>Поддержка загрузки структуры проекта из </a:t>
                      </a:r>
                      <a:r>
                        <a:rPr lang="en-US" sz="2000" dirty="0"/>
                        <a:t>MS Project </a:t>
                      </a:r>
                      <a:endParaRPr lang="ru-RU" sz="2000" dirty="0"/>
                    </a:p>
                    <a:p>
                      <a:pPr marL="14400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E4A02"/>
                        </a:buClr>
                        <a:buSzPct val="115000"/>
                        <a:buFont typeface="Wingdings" panose="05000000000000000000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Произвольный горизонт и периодичность планирования</a:t>
                      </a:r>
                    </a:p>
                    <a:p>
                      <a:pPr marL="14400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E4A02"/>
                        </a:buClr>
                        <a:buSzPct val="115000"/>
                        <a:buFont typeface="Wingdings" panose="05000000000000000000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Жизненные стадии проекта </a:t>
                      </a:r>
                    </a:p>
                    <a:p>
                      <a:pPr marL="14400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E4A02"/>
                        </a:buClr>
                        <a:buSzPct val="115000"/>
                        <a:buFont typeface="Wingdings" panose="05000000000000000000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Расчет экономических показателей (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NPV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IRR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т.д.)</a:t>
                      </a:r>
                    </a:p>
                    <a:p>
                      <a:pPr marL="14400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E4A02"/>
                        </a:buClr>
                        <a:buSzPct val="115000"/>
                        <a:buFont typeface="Wingdings" panose="05000000000000000000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Связь бюджетов с проектом</a:t>
                      </a:r>
                    </a:p>
                    <a:p>
                      <a:pPr marL="14400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E4A02"/>
                        </a:buClr>
                        <a:buSzPct val="115000"/>
                        <a:buFont typeface="Wingdings" panose="05000000000000000000" pitchFamily="2" charset="2"/>
                        <a:buChar char="v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Механизм согласования проектов</a:t>
                      </a:r>
                    </a:p>
                  </a:txBody>
                  <a:tcPr marL="91441" marR="91441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1" marR="91441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E4A02"/>
                          </a:solidFill>
                        </a:rPr>
                        <a:t>Создание инвестиционных программ</a:t>
                      </a:r>
                    </a:p>
                    <a:p>
                      <a:endParaRPr lang="ru-RU" sz="1800" dirty="0"/>
                    </a:p>
                    <a:p>
                      <a:pPr marL="144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E4A02"/>
                        </a:buClr>
                        <a:buSzPct val="115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Интегральная оценка проектов по множеству критериев</a:t>
                      </a:r>
                    </a:p>
                    <a:p>
                      <a:pPr marL="144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E4A02"/>
                        </a:buClr>
                        <a:buSzPct val="115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 процесса выбора альтернатив</a:t>
                      </a:r>
                    </a:p>
                    <a:p>
                      <a:pPr marL="14400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rgbClr val="FE4A02"/>
                        </a:buClr>
                        <a:buSzPct val="115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Расчет финансовых показателей инвестиционной программы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dirty="0"/>
                    </a:p>
                  </a:txBody>
                  <a:tcPr marL="91441" marR="91441"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027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350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Планирование бюджетов инвестиционных проектов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C21A3A-970E-46CC-8348-578E258711B7}"/>
              </a:ext>
            </a:extLst>
          </p:cNvPr>
          <p:cNvSpPr txBox="1">
            <a:spLocks noChangeArrowheads="1"/>
          </p:cNvSpPr>
          <p:nvPr/>
        </p:nvSpPr>
        <p:spPr>
          <a:xfrm>
            <a:off x="720477" y="1223863"/>
            <a:ext cx="9289032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1400" b="0" dirty="0"/>
              <a:t> </a:t>
            </a:r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/>
              <a:t>Расчет показателей инвестиционной эффективности проекта.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Создание или загрузка из </a:t>
            </a:r>
            <a:r>
              <a:rPr lang="en-US" altLang="ru-RU" sz="1300" b="0" dirty="0"/>
              <a:t>MS Project</a:t>
            </a:r>
            <a:r>
              <a:rPr lang="ru-RU" altLang="ru-RU" sz="1300" b="0" dirty="0"/>
              <a:t> карточки проекта.</a:t>
            </a:r>
            <a:endParaRPr lang="en-US" altLang="ru-RU" sz="1300" b="0" dirty="0"/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Создание настраиваемой модели проекта в подсистеме бюджетирования.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Расчет ключевых показателей эффективности проекта (</a:t>
            </a:r>
            <a:r>
              <a:rPr lang="en-US" altLang="ru-RU" sz="1300" b="0" dirty="0"/>
              <a:t>NPV</a:t>
            </a:r>
            <a:r>
              <a:rPr lang="ru-RU" altLang="ru-RU" sz="1300" b="0" dirty="0"/>
              <a:t>,</a:t>
            </a:r>
            <a:r>
              <a:rPr lang="en-US" altLang="ru-RU" sz="1300" b="0" dirty="0"/>
              <a:t>IRR </a:t>
            </a:r>
            <a:r>
              <a:rPr lang="ru-RU" altLang="ru-RU" sz="1300" b="0" dirty="0"/>
              <a:t>и т.д.).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Согласование карточки проекта.</a:t>
            </a:r>
            <a:endParaRPr lang="ru-RU" altLang="ru-RU" sz="1400" dirty="0"/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/>
              <a:t>Операционные планы по проектам</a:t>
            </a:r>
            <a:r>
              <a:rPr lang="en-US" altLang="ru-RU" sz="1400" dirty="0"/>
              <a:t>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Планирование потребности по проекту в подсистеме закупок.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Планирование поступление ДС по проекту.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План-</a:t>
            </a:r>
            <a:r>
              <a:rPr lang="ru-RU" altLang="ru-RU" sz="1300" b="0" dirty="0" err="1"/>
              <a:t>фактный</a:t>
            </a:r>
            <a:r>
              <a:rPr lang="ru-RU" altLang="ru-RU" sz="1300" b="0" dirty="0"/>
              <a:t> анализ потребностей.</a:t>
            </a:r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/>
              <a:t>Отбор проектов в инвестиционную программу. </a:t>
            </a:r>
            <a:endParaRPr lang="en-US" altLang="ru-RU" sz="1400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Расчет баллов проекта в подсистеме многокритериальных оценок.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Ранжирование проектов в программе по значению баллов.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Анализ источников финансирования программы.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Утверждение финальной версии программы за период.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300" b="0" dirty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300" b="0" dirty="0"/>
          </a:p>
        </p:txBody>
      </p:sp>
    </p:spTree>
    <p:extLst>
      <p:ext uri="{BB962C8B-B14F-4D97-AF65-F5344CB8AC3E}">
        <p14:creationId xmlns:p14="http://schemas.microsoft.com/office/powerpoint/2010/main" val="3278239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84573" y="287759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Расчет и моделирование показателей эффективности проекта.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CFFCBA-D1B9-472E-AEEC-F23A227D6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77" y="1439887"/>
            <a:ext cx="8228155" cy="475252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1A0D84F-9B8D-4E2E-A825-59FF3B935491}"/>
              </a:ext>
            </a:extLst>
          </p:cNvPr>
          <p:cNvSpPr/>
          <p:nvPr/>
        </p:nvSpPr>
        <p:spPr bwMode="auto">
          <a:xfrm>
            <a:off x="792485" y="4320207"/>
            <a:ext cx="4680520" cy="816172"/>
          </a:xfrm>
          <a:prstGeom prst="roundRect">
            <a:avLst/>
          </a:prstGeom>
          <a:solidFill>
            <a:srgbClr val="00FF00">
              <a:alpha val="11000"/>
            </a:srgb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4"/>
              </a:buBlip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31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84573" y="287759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Пример модели инвестиционного проекта.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F5C644-B8D2-48D0-8870-47F0550F1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5" y="1367879"/>
            <a:ext cx="9937104" cy="3695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A31A0B-7D11-4266-AF9B-50825DA1C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37" y="1727919"/>
            <a:ext cx="10210800" cy="3854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89073A-D66B-40F4-9265-A759B4B8C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69" y="2231975"/>
            <a:ext cx="10297145" cy="3384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D26B19-3532-43A6-B010-C96871D33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501" y="2664023"/>
            <a:ext cx="10496550" cy="3384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8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84573" y="287759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Расчет и моделирование показателей эффективности проекта.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31C9114-750F-4E2B-AB74-DE0444D3B405}"/>
              </a:ext>
            </a:extLst>
          </p:cNvPr>
          <p:cNvGrpSpPr/>
          <p:nvPr/>
        </p:nvGrpSpPr>
        <p:grpSpPr>
          <a:xfrm>
            <a:off x="432445" y="1295871"/>
            <a:ext cx="9727723" cy="4911974"/>
            <a:chOff x="408955" y="1398140"/>
            <a:chExt cx="9727723" cy="527201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2059B37-1E22-4C6E-8AF0-4AD76176D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955" y="1398140"/>
              <a:ext cx="9727723" cy="5272014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9FD8348-79F7-4C65-866E-A271A568D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9475" y="2061642"/>
              <a:ext cx="2734444" cy="997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5642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84573" y="287759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Инвестиционные программы.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6B919E-134D-4AC2-B12C-6130DCE91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1" y="1295871"/>
            <a:ext cx="8948239" cy="494156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608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679528" y="278467"/>
            <a:ext cx="6870540" cy="852840"/>
          </a:xfrm>
        </p:spPr>
        <p:txBody>
          <a:bodyPr vert="horz" wrap="square" lIns="86382" tIns="43191" rIns="86382" bIns="43191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defTabSz="864007" eaLnBrk="1" hangingPunct="1">
              <a:lnSpc>
                <a:spcPct val="90000"/>
              </a:lnSpc>
            </a:pPr>
            <a:r>
              <a:rPr lang="ru-RU" altLang="ru-RU" sz="1889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Инвестиционные программы. Отбор проектов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02DD91-628C-4548-B833-BB436A5C5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00" y="1403409"/>
            <a:ext cx="10725807" cy="39861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5959610-9DD3-4F46-89EA-95C205A12EC1}"/>
              </a:ext>
            </a:extLst>
          </p:cNvPr>
          <p:cNvSpPr/>
          <p:nvPr/>
        </p:nvSpPr>
        <p:spPr bwMode="auto">
          <a:xfrm>
            <a:off x="1679528" y="1702447"/>
            <a:ext cx="2176805" cy="385955"/>
          </a:xfrm>
          <a:prstGeom prst="roundRect">
            <a:avLst/>
          </a:prstGeom>
          <a:solidFill>
            <a:srgbClr val="00FF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85022" tIns="44211" rIns="85022" bIns="4421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59931" indent="-359931" defTabSz="863834" eaLnBrk="1" hangingPunct="1">
              <a:lnSpc>
                <a:spcPct val="85000"/>
              </a:lnSpc>
              <a:spcBef>
                <a:spcPct val="50000"/>
              </a:spcBef>
              <a:buSzPct val="120000"/>
              <a:buBlip>
                <a:blip r:embed="rId4"/>
              </a:buBlip>
            </a:pPr>
            <a:endParaRPr lang="ru-RU" sz="1984" b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79AC44-FC57-4CE6-8EE5-017B5C0D6400}"/>
              </a:ext>
            </a:extLst>
          </p:cNvPr>
          <p:cNvSpPr/>
          <p:nvPr/>
        </p:nvSpPr>
        <p:spPr bwMode="auto">
          <a:xfrm rot="5400000">
            <a:off x="1622634" y="3393983"/>
            <a:ext cx="272101" cy="372460"/>
          </a:xfrm>
          <a:prstGeom prst="roundRect">
            <a:avLst/>
          </a:prstGeom>
          <a:solidFill>
            <a:srgbClr val="00FF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85022" tIns="44211" rIns="85022" bIns="44211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63834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984" b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2B2105-A34B-412A-8EF1-76635FC2C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107" y="2219710"/>
            <a:ext cx="7482766" cy="40952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7A065B6-C31D-4712-81E5-E3DEE79EE224}"/>
              </a:ext>
            </a:extLst>
          </p:cNvPr>
          <p:cNvSpPr/>
          <p:nvPr/>
        </p:nvSpPr>
        <p:spPr bwMode="auto">
          <a:xfrm>
            <a:off x="5897087" y="3784288"/>
            <a:ext cx="1496553" cy="385955"/>
          </a:xfrm>
          <a:prstGeom prst="roundRect">
            <a:avLst/>
          </a:prstGeom>
          <a:solidFill>
            <a:srgbClr val="00FF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85022" tIns="44211" rIns="85022" bIns="44211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59931" indent="-359931" defTabSz="863834" eaLnBrk="1" hangingPunct="1">
              <a:lnSpc>
                <a:spcPct val="85000"/>
              </a:lnSpc>
              <a:spcBef>
                <a:spcPct val="50000"/>
              </a:spcBef>
              <a:buSzPct val="120000"/>
              <a:buBlip>
                <a:blip r:embed="rId4"/>
              </a:buBlip>
            </a:pPr>
            <a:endParaRPr lang="ru-RU" sz="1984" b="0"/>
          </a:p>
        </p:txBody>
      </p:sp>
    </p:spTree>
    <p:extLst>
      <p:ext uri="{BB962C8B-B14F-4D97-AF65-F5344CB8AC3E}">
        <p14:creationId xmlns:p14="http://schemas.microsoft.com/office/powerpoint/2010/main" val="79790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84573" y="346507"/>
            <a:ext cx="7343775" cy="87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Технические задачи, которые мы решаем</a:t>
            </a:r>
          </a:p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883912D-F371-49C5-9A72-493ECEBA5406}"/>
              </a:ext>
            </a:extLst>
          </p:cNvPr>
          <p:cNvSpPr txBox="1">
            <a:spLocks noChangeArrowheads="1"/>
          </p:cNvSpPr>
          <p:nvPr/>
        </p:nvSpPr>
        <p:spPr>
          <a:xfrm>
            <a:off x="792485" y="1295871"/>
            <a:ext cx="9289032" cy="44644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1400" b="0" dirty="0"/>
              <a:t> </a:t>
            </a:r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/>
              <a:t>Интеграция. </a:t>
            </a:r>
            <a:endParaRPr lang="en-US" altLang="ru-RU" sz="1400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Использование встроенных подсистем  </a:t>
            </a:r>
            <a:r>
              <a:rPr lang="en-US" altLang="ru-RU" sz="1300" b="0" dirty="0"/>
              <a:t>MDM </a:t>
            </a:r>
            <a:r>
              <a:rPr lang="ru-RU" altLang="ru-RU" sz="1300" b="0" dirty="0"/>
              <a:t>и управления НСИ.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Поддержка из коробки работы с внешними источниками на базе 1С, </a:t>
            </a:r>
            <a:r>
              <a:rPr lang="en-US" altLang="ru-RU" sz="1300" b="0" dirty="0"/>
              <a:t>Excel, ADO</a:t>
            </a:r>
            <a:r>
              <a:rPr lang="ru-RU" altLang="ru-RU" sz="1300" b="0" dirty="0"/>
              <a:t>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Для </a:t>
            </a:r>
            <a:r>
              <a:rPr lang="en-US" altLang="ru-RU" sz="1300" b="0" dirty="0"/>
              <a:t>1C:ERP</a:t>
            </a:r>
            <a:r>
              <a:rPr lang="ru-RU" altLang="ru-RU" sz="1300" b="0" dirty="0"/>
              <a:t>.УХ шаблоны получения данных из регистров финансового контура.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Поддержка расшифровки до первоисточника.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/>
              <a:t>Визуализация данных, многомерный анализ данных и моделирование.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Экземпляры и бланки отчетов.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Сводные таблицы.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Аналитические отчеты и панели.</a:t>
            </a:r>
            <a:endParaRPr lang="ru-RU" altLang="ru-RU" sz="1400" dirty="0"/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/>
              <a:t>Разделение  ответственности между участниками бюджетного процесса.</a:t>
            </a:r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dirty="0"/>
              <a:t>Контроль за ходом бюджетного процесса.</a:t>
            </a:r>
            <a:endParaRPr lang="en-US" altLang="ru-RU" sz="1400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Разделение процесса на этапы.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Фиксация отклонений от плановых сроков заполнения бюджетов по этапам.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300" b="0" dirty="0"/>
              <a:t>Управление бюджетным процессом в графическом виде.</a:t>
            </a:r>
          </a:p>
        </p:txBody>
      </p:sp>
    </p:spTree>
    <p:extLst>
      <p:ext uri="{BB962C8B-B14F-4D97-AF65-F5344CB8AC3E}">
        <p14:creationId xmlns:p14="http://schemas.microsoft.com/office/powerpoint/2010/main" val="2679238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81957" y="215900"/>
            <a:ext cx="734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2100" y="2592015"/>
            <a:ext cx="7583488" cy="3425825"/>
            <a:chOff x="1562100" y="2592015"/>
            <a:chExt cx="7583488" cy="3425825"/>
          </a:xfrm>
        </p:grpSpPr>
        <p:sp>
          <p:nvSpPr>
            <p:cNvPr id="46083" name="Заголовок 1"/>
            <p:cNvSpPr txBox="1">
              <a:spLocks/>
            </p:cNvSpPr>
            <p:nvPr/>
          </p:nvSpPr>
          <p:spPr bwMode="auto">
            <a:xfrm>
              <a:off x="3336925" y="2592015"/>
              <a:ext cx="4032250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Дополнительная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2100" y="2879352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4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6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7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8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9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934389" y="966212"/>
            <a:ext cx="2838911" cy="1449854"/>
            <a:chOff x="3756544" y="966212"/>
            <a:chExt cx="2838911" cy="1449854"/>
          </a:xfrm>
        </p:grpSpPr>
        <p:sp>
          <p:nvSpPr>
            <p:cNvPr id="2" name="Овал 1"/>
            <p:cNvSpPr/>
            <p:nvPr/>
          </p:nvSpPr>
          <p:spPr bwMode="auto">
            <a:xfrm>
              <a:off x="3756544" y="966212"/>
              <a:ext cx="1392213" cy="1441760"/>
            </a:xfrm>
            <a:prstGeom prst="ellipse">
              <a:avLst/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4464893" y="974306"/>
              <a:ext cx="1392213" cy="1441760"/>
            </a:xfrm>
            <a:prstGeom prst="ellipse">
              <a:avLst/>
            </a:prstGeom>
            <a:solidFill>
              <a:srgbClr val="F3EA2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5203242" y="974306"/>
              <a:ext cx="1392213" cy="1441760"/>
            </a:xfrm>
            <a:prstGeom prst="ellipse">
              <a:avLst/>
            </a:prstGeom>
            <a:solidFill>
              <a:srgbClr val="FC846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8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Интеграция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512565" y="1224049"/>
            <a:ext cx="7560840" cy="6478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r>
              <a:rPr lang="ru-RU" altLang="ru-RU" sz="1400" dirty="0"/>
              <a:t>Из файлов </a:t>
            </a:r>
            <a:r>
              <a:rPr lang="en-US" altLang="ru-RU" sz="1400" dirty="0"/>
              <a:t>MS Excel (</a:t>
            </a:r>
            <a:r>
              <a:rPr lang="ru-RU" altLang="ru-RU" sz="1400" dirty="0"/>
              <a:t>импорт через бланки Экземпляров отчетов</a:t>
            </a:r>
            <a:r>
              <a:rPr lang="en-US" altLang="ru-RU" sz="1400" dirty="0"/>
              <a:t>)</a:t>
            </a:r>
            <a:endParaRPr lang="ru-RU" altLang="ru-RU" sz="1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84573" y="3168079"/>
            <a:ext cx="7776864" cy="6478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buNone/>
            </a:pPr>
            <a:r>
              <a:rPr lang="ru-RU" altLang="ru-RU" sz="1400" dirty="0"/>
              <a:t>Бесшовная интеграция из любых внешних и текущей баз 1С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864493" y="3132143"/>
            <a:ext cx="612000" cy="612000"/>
            <a:chOff x="3462076" y="304800"/>
            <a:chExt cx="1691643" cy="54284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462076" y="304800"/>
              <a:ext cx="1691643" cy="542842"/>
            </a:xfrm>
            <a:prstGeom prst="rect">
              <a:avLst/>
            </a:prstGeom>
            <a:solidFill>
              <a:srgbClr val="FFDE07"/>
            </a:solidFill>
            <a:ln>
              <a:solidFill>
                <a:srgbClr val="FFCC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3462076" y="304800"/>
              <a:ext cx="1691643" cy="542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1C:</a:t>
              </a:r>
              <a:r>
                <a:rPr lang="ru-RU" dirty="0"/>
                <a:t>8</a:t>
              </a:r>
              <a:endParaRPr lang="ru-RU" sz="1800" kern="1200" dirty="0"/>
            </a:p>
          </p:txBody>
        </p:sp>
      </p:grpSp>
      <p:pic>
        <p:nvPicPr>
          <p:cNvPr id="11" name="Picture 2" descr="http://trabzonakademi.com/wp-content/uploads/2016/02/Excel-logo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494" y="1151927"/>
            <a:ext cx="647999" cy="64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76661" y="1799927"/>
            <a:ext cx="64087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0" dirty="0">
                <a:solidFill>
                  <a:schemeClr val="tx1"/>
                </a:solidFill>
                <a:latin typeface="+mn-lt"/>
              </a:rPr>
              <a:t>Макет готовится в УХ</a:t>
            </a:r>
          </a:p>
          <a:p>
            <a:r>
              <a:rPr lang="ru-RU" sz="1300" b="0" dirty="0">
                <a:solidFill>
                  <a:schemeClr val="tx1"/>
                </a:solidFill>
                <a:latin typeface="+mn-lt"/>
              </a:rPr>
              <a:t>Импорт аналитик по полям синхронизации</a:t>
            </a:r>
          </a:p>
          <a:p>
            <a:r>
              <a:rPr lang="ru-RU" sz="1300" b="0" dirty="0">
                <a:solidFill>
                  <a:schemeClr val="tx1"/>
                </a:solidFill>
                <a:latin typeface="+mn-lt"/>
              </a:rPr>
              <a:t>Поддерживается пакетный импорт</a:t>
            </a:r>
          </a:p>
          <a:p>
            <a:r>
              <a:rPr lang="ru-RU" sz="1300" b="0" dirty="0">
                <a:solidFill>
                  <a:schemeClr val="tx1"/>
                </a:solidFill>
                <a:latin typeface="+mn-lt"/>
              </a:rPr>
              <a:t>Наличие </a:t>
            </a:r>
            <a:r>
              <a:rPr lang="en-US" sz="1300" b="0" dirty="0">
                <a:solidFill>
                  <a:schemeClr val="tx1"/>
                </a:solidFill>
                <a:latin typeface="+mn-lt"/>
              </a:rPr>
              <a:t>MS Excel </a:t>
            </a:r>
            <a:r>
              <a:rPr lang="ru-RU" sz="1300" b="0" dirty="0">
                <a:solidFill>
                  <a:schemeClr val="tx1"/>
                </a:solidFill>
                <a:latin typeface="+mn-lt"/>
              </a:rPr>
              <a:t>не требуется (начиная с редакции 3.2)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2645" y="3744143"/>
            <a:ext cx="604867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0" dirty="0">
                <a:solidFill>
                  <a:schemeClr val="tx1"/>
                </a:solidFill>
                <a:latin typeface="+mn-lt"/>
              </a:rPr>
              <a:t>Используется </a:t>
            </a:r>
            <a:r>
              <a:rPr lang="en-US" sz="1300" b="0" dirty="0">
                <a:solidFill>
                  <a:schemeClr val="tx1"/>
                </a:solidFill>
                <a:latin typeface="+mn-lt"/>
              </a:rPr>
              <a:t>Web – </a:t>
            </a:r>
            <a:r>
              <a:rPr lang="ru-RU" sz="1300" b="0" dirty="0">
                <a:solidFill>
                  <a:schemeClr val="tx1"/>
                </a:solidFill>
                <a:latin typeface="+mn-lt"/>
              </a:rPr>
              <a:t>сервис или </a:t>
            </a:r>
            <a:r>
              <a:rPr lang="en-US" sz="1300" b="0" dirty="0">
                <a:solidFill>
                  <a:schemeClr val="tx1"/>
                </a:solidFill>
                <a:latin typeface="+mn-lt"/>
              </a:rPr>
              <a:t>ADO </a:t>
            </a:r>
            <a:r>
              <a:rPr lang="ru-RU" sz="1300" b="0" dirty="0">
                <a:solidFill>
                  <a:schemeClr val="tx1"/>
                </a:solidFill>
                <a:latin typeface="+mn-lt"/>
              </a:rPr>
              <a:t>для подключения</a:t>
            </a:r>
          </a:p>
          <a:p>
            <a:r>
              <a:rPr lang="ru-RU" sz="1300" b="0" dirty="0">
                <a:solidFill>
                  <a:schemeClr val="tx1"/>
                </a:solidFill>
                <a:latin typeface="+mn-lt"/>
              </a:rPr>
              <a:t>Описание структуры метаданных внешних баз</a:t>
            </a:r>
          </a:p>
          <a:p>
            <a:r>
              <a:rPr lang="ru-RU" sz="1300" b="0" dirty="0">
                <a:solidFill>
                  <a:schemeClr val="tx1"/>
                </a:solidFill>
                <a:latin typeface="+mn-lt"/>
              </a:rPr>
              <a:t>Синхронизация (</a:t>
            </a:r>
            <a:r>
              <a:rPr lang="ru-RU" sz="1300" b="0" dirty="0" err="1">
                <a:solidFill>
                  <a:schemeClr val="tx1"/>
                </a:solidFill>
                <a:latin typeface="+mn-lt"/>
              </a:rPr>
              <a:t>мэппинг</a:t>
            </a:r>
            <a:r>
              <a:rPr lang="ru-RU" sz="1300" b="0" dirty="0">
                <a:solidFill>
                  <a:schemeClr val="tx1"/>
                </a:solidFill>
                <a:latin typeface="+mn-lt"/>
              </a:rPr>
              <a:t>) справочников и перечислений</a:t>
            </a:r>
          </a:p>
          <a:p>
            <a:r>
              <a:rPr lang="en-US" sz="1300" b="0" dirty="0">
                <a:solidFill>
                  <a:schemeClr val="tx1"/>
                </a:solidFill>
                <a:latin typeface="+mn-lt"/>
              </a:rPr>
              <a:t>Drill –down </a:t>
            </a:r>
            <a:r>
              <a:rPr lang="ru-RU" sz="1300" b="0" dirty="0">
                <a:solidFill>
                  <a:schemeClr val="tx1"/>
                </a:solidFill>
                <a:latin typeface="+mn-lt"/>
              </a:rPr>
              <a:t>до первичных документов</a:t>
            </a:r>
          </a:p>
          <a:p>
            <a:r>
              <a:rPr lang="ru-RU" sz="1300" b="0" dirty="0">
                <a:solidFill>
                  <a:schemeClr val="tx1"/>
                </a:solidFill>
                <a:latin typeface="+mn-lt"/>
              </a:rPr>
              <a:t>Верификация метаданных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73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77" y="3528119"/>
            <a:ext cx="1008112" cy="19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ECCBC75B-19ED-445F-BDC5-F37614336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581" y="287759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Источники данных</a:t>
            </a:r>
            <a:r>
              <a:rPr lang="en-US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универсальное средство интеграции с любой системой 1С. </a:t>
            </a:r>
            <a:endParaRPr lang="en-US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Куб 2"/>
          <p:cNvSpPr/>
          <p:nvPr/>
        </p:nvSpPr>
        <p:spPr bwMode="auto">
          <a:xfrm>
            <a:off x="2376533" y="1367879"/>
            <a:ext cx="1872208" cy="1800200"/>
          </a:xfrm>
          <a:prstGeom prst="cube">
            <a:avLst/>
          </a:prstGeom>
          <a:solidFill>
            <a:srgbClr val="C00000">
              <a:alpha val="75000"/>
            </a:srgbClr>
          </a:solidFill>
          <a:ln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3"/>
              </a:buBlip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2808581" y="1836079"/>
            <a:ext cx="0" cy="133200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/>
          <p:cNvCxnSpPr/>
          <p:nvPr/>
        </p:nvCxnSpPr>
        <p:spPr bwMode="auto">
          <a:xfrm>
            <a:off x="3312637" y="1836079"/>
            <a:ext cx="0" cy="133200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/>
          <p:nvPr/>
        </p:nvCxnSpPr>
        <p:spPr bwMode="auto">
          <a:xfrm>
            <a:off x="3960709" y="1692063"/>
            <a:ext cx="0" cy="133200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/>
          <p:cNvCxnSpPr/>
          <p:nvPr/>
        </p:nvCxnSpPr>
        <p:spPr bwMode="auto">
          <a:xfrm>
            <a:off x="4113109" y="1511895"/>
            <a:ext cx="0" cy="133200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Прямая со стрелкой 20"/>
          <p:cNvCxnSpPr/>
          <p:nvPr/>
        </p:nvCxnSpPr>
        <p:spPr bwMode="auto">
          <a:xfrm rot="5400000">
            <a:off x="3078533" y="2034031"/>
            <a:ext cx="0" cy="140400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/>
          <p:nvPr/>
        </p:nvCxnSpPr>
        <p:spPr bwMode="auto">
          <a:xfrm rot="5400000">
            <a:off x="3078533" y="1601983"/>
            <a:ext cx="0" cy="140400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/>
          <p:cNvCxnSpPr/>
          <p:nvPr/>
        </p:nvCxnSpPr>
        <p:spPr bwMode="auto">
          <a:xfrm rot="5400000">
            <a:off x="3258709" y="953911"/>
            <a:ext cx="0" cy="140400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4" name="Прямая со стрелкой 23"/>
          <p:cNvCxnSpPr/>
          <p:nvPr/>
        </p:nvCxnSpPr>
        <p:spPr bwMode="auto">
          <a:xfrm rot="5400000">
            <a:off x="3402725" y="809895"/>
            <a:ext cx="0" cy="140400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Прямая со стрелкой 24"/>
          <p:cNvCxnSpPr/>
          <p:nvPr/>
        </p:nvCxnSpPr>
        <p:spPr bwMode="auto">
          <a:xfrm rot="2640000">
            <a:off x="4023671" y="1746916"/>
            <a:ext cx="0" cy="64800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Прямая со стрелкой 25"/>
          <p:cNvCxnSpPr/>
          <p:nvPr/>
        </p:nvCxnSpPr>
        <p:spPr bwMode="auto">
          <a:xfrm rot="2640000">
            <a:off x="4023671" y="2178964"/>
            <a:ext cx="0" cy="64800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Прямая со стрелкой 26"/>
          <p:cNvCxnSpPr/>
          <p:nvPr/>
        </p:nvCxnSpPr>
        <p:spPr bwMode="auto">
          <a:xfrm rot="2640000">
            <a:off x="3525203" y="1273809"/>
            <a:ext cx="0" cy="61200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/>
          <p:nvPr/>
        </p:nvCxnSpPr>
        <p:spPr bwMode="auto">
          <a:xfrm rot="2640000">
            <a:off x="3028063" y="1273809"/>
            <a:ext cx="0" cy="612000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Блок-схема: документ 15"/>
          <p:cNvSpPr/>
          <p:nvPr/>
        </p:nvSpPr>
        <p:spPr bwMode="auto">
          <a:xfrm>
            <a:off x="2448541" y="2170894"/>
            <a:ext cx="1289228" cy="702117"/>
          </a:xfrm>
          <a:prstGeom prst="flowChartDocumen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Источник данных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48597" y="5580399"/>
            <a:ext cx="1152000" cy="468000"/>
          </a:xfrm>
          <a:prstGeom prst="rect">
            <a:avLst/>
          </a:prstGeom>
          <a:solidFill>
            <a:srgbClr val="FFFFBE">
              <a:alpha val="75000"/>
            </a:srgbClr>
          </a:solidFill>
          <a:ln>
            <a:solidFill>
              <a:srgbClr val="FF9B08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200" dirty="0">
                <a:solidFill>
                  <a:srgbClr val="603000"/>
                </a:solidFill>
              </a:rPr>
              <a:t>Метаданные УХ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rgbClr val="603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1944613" y="5580399"/>
            <a:ext cx="1152000" cy="468000"/>
          </a:xfrm>
          <a:prstGeom prst="rect">
            <a:avLst/>
          </a:prstGeom>
          <a:solidFill>
            <a:srgbClr val="FFFFBE">
              <a:alpha val="75000"/>
            </a:srgbClr>
          </a:solidFill>
          <a:ln>
            <a:solidFill>
              <a:srgbClr val="FF9B08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200" dirty="0">
                <a:solidFill>
                  <a:srgbClr val="603000"/>
                </a:solidFill>
              </a:rPr>
              <a:t>Метаданные ВУС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rgbClr val="603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824933" y="5580399"/>
            <a:ext cx="1152000" cy="468000"/>
          </a:xfrm>
          <a:prstGeom prst="rect">
            <a:avLst/>
          </a:prstGeom>
          <a:solidFill>
            <a:srgbClr val="FFFFBE">
              <a:alpha val="75000"/>
            </a:srgbClr>
          </a:solidFill>
          <a:ln>
            <a:solidFill>
              <a:srgbClr val="FF9B08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200" dirty="0">
                <a:solidFill>
                  <a:srgbClr val="603000"/>
                </a:solidFill>
              </a:rPr>
              <a:t>Правила синхронизации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rgbClr val="603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21" y="3528119"/>
            <a:ext cx="1008112" cy="19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941" y="3556346"/>
            <a:ext cx="1008112" cy="19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" name="Правая фигурная скобка 2047"/>
          <p:cNvSpPr/>
          <p:nvPr/>
        </p:nvSpPr>
        <p:spPr bwMode="auto">
          <a:xfrm rot="5400000">
            <a:off x="3206392" y="1189885"/>
            <a:ext cx="68335" cy="4320084"/>
          </a:xfrm>
          <a:prstGeom prst="rightBrac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3"/>
              </a:buBlip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5977061" y="1367879"/>
            <a:ext cx="3456384" cy="42125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ru-RU" altLang="ru-RU" sz="1400" b="0" dirty="0"/>
          </a:p>
          <a:p>
            <a:pPr lvl="1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b="0" dirty="0"/>
              <a:t>Универсальный слой абстракции данных.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b="0" dirty="0"/>
              <a:t>Позволяет в большинстве случаев обойтись без написания кода для извлечения данных.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b="0" dirty="0"/>
              <a:t>Поддерживает расшифровку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b="0" dirty="0"/>
              <a:t>Поддерживает предварительный просмотр настройки извлечения данных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400" b="0" dirty="0"/>
              <a:t>Автоматически синхронизирует аналитики по правилам конкретной ВИБ.</a:t>
            </a:r>
            <a:endParaRPr lang="ru-RU" altLang="ru-RU" sz="1800" b="0" dirty="0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14836262-3186-4FF9-A88D-F7B58F8A7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81" y="3528119"/>
            <a:ext cx="1008112" cy="19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1E46AB3-AD89-4902-BE07-5D1C3775A880}"/>
              </a:ext>
            </a:extLst>
          </p:cNvPr>
          <p:cNvSpPr/>
          <p:nvPr/>
        </p:nvSpPr>
        <p:spPr bwMode="auto">
          <a:xfrm>
            <a:off x="3384901" y="5531693"/>
            <a:ext cx="1152000" cy="565412"/>
          </a:xfrm>
          <a:prstGeom prst="rect">
            <a:avLst/>
          </a:prstGeom>
          <a:solidFill>
            <a:srgbClr val="FFFFBE">
              <a:alpha val="75000"/>
            </a:srgbClr>
          </a:solidFill>
          <a:ln>
            <a:solidFill>
              <a:srgbClr val="FF9B08"/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200" dirty="0">
                <a:solidFill>
                  <a:srgbClr val="603000"/>
                </a:solidFill>
              </a:rPr>
              <a:t>Внешние источники </a:t>
            </a:r>
            <a:r>
              <a:rPr lang="en-US" sz="1200" dirty="0">
                <a:solidFill>
                  <a:srgbClr val="603000"/>
                </a:solidFill>
              </a:rPr>
              <a:t>ADO 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rgbClr val="603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3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>
            <a:extLst>
              <a:ext uri="{FF2B5EF4-FFF2-40B4-BE49-F238E27FC236}">
                <a16:creationId xmlns:a16="http://schemas.microsoft.com/office/drawing/2014/main" id="{ECCBC75B-19ED-445F-BDC5-F37614336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581" y="287759"/>
            <a:ext cx="7343775" cy="35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поддержка многоуровневой расшифровки </a:t>
            </a:r>
            <a:r>
              <a:rPr lang="en-US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 Drill-down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60437" y="1331967"/>
            <a:ext cx="7898482" cy="2700208"/>
            <a:chOff x="360437" y="1331967"/>
            <a:chExt cx="7898482" cy="2700208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360437" y="1331967"/>
              <a:ext cx="1872000" cy="828000"/>
            </a:xfrm>
            <a:prstGeom prst="rect">
              <a:avLst/>
            </a:prstGeom>
            <a:solidFill>
              <a:srgbClr val="FFFFBE">
                <a:alpha val="75000"/>
              </a:srgbClr>
            </a:solidFill>
            <a:ln>
              <a:solidFill>
                <a:srgbClr val="FF9B08"/>
              </a:solidFill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lang="ru-RU" sz="1200" dirty="0">
                  <a:solidFill>
                    <a:srgbClr val="603000"/>
                  </a:solidFill>
                </a:rPr>
                <a:t>Консолидированное значение показателя</a:t>
              </a:r>
              <a:endParaRPr kumimoji="0" lang="ru-RU" sz="1200" i="0" u="none" strike="noStrike" cap="none" normalizeH="0" baseline="0" dirty="0">
                <a:ln>
                  <a:noFill/>
                </a:ln>
                <a:solidFill>
                  <a:srgbClr val="603000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669" y="1355650"/>
              <a:ext cx="5810250" cy="267652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360437" y="1367879"/>
            <a:ext cx="7409656" cy="3505200"/>
            <a:chOff x="360437" y="1367879"/>
            <a:chExt cx="7409656" cy="3505200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360437" y="2664023"/>
              <a:ext cx="1872208" cy="828000"/>
            </a:xfrm>
            <a:prstGeom prst="rect">
              <a:avLst/>
            </a:prstGeom>
            <a:solidFill>
              <a:srgbClr val="FFFFBE">
                <a:alpha val="75000"/>
              </a:srgbClr>
            </a:solidFill>
            <a:ln>
              <a:solidFill>
                <a:srgbClr val="FF9B08"/>
              </a:solidFill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lang="ru-RU" sz="1200" dirty="0">
                  <a:solidFill>
                    <a:srgbClr val="603000"/>
                  </a:solidFill>
                </a:rPr>
                <a:t>Расшифровка по организациям</a:t>
              </a:r>
              <a:r>
                <a:rPr lang="en-US" sz="1200" dirty="0">
                  <a:solidFill>
                    <a:srgbClr val="603000"/>
                  </a:solidFill>
                </a:rPr>
                <a:t>/</a:t>
              </a:r>
              <a:r>
                <a:rPr lang="ru-RU" sz="1200" dirty="0">
                  <a:solidFill>
                    <a:srgbClr val="603000"/>
                  </a:solidFill>
                </a:rPr>
                <a:t>ЦФО</a:t>
              </a:r>
              <a:endParaRPr kumimoji="0" lang="ru-RU" sz="1200" i="0" u="none" strike="noStrike" cap="none" normalizeH="0" baseline="0" dirty="0">
                <a:ln>
                  <a:noFill/>
                </a:ln>
                <a:solidFill>
                  <a:srgbClr val="603000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4693" y="1367879"/>
              <a:ext cx="5105400" cy="3505200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Прямая со стрелкой 27"/>
            <p:cNvCxnSpPr/>
            <p:nvPr/>
          </p:nvCxnSpPr>
          <p:spPr bwMode="auto">
            <a:xfrm>
              <a:off x="1296541" y="2159967"/>
              <a:ext cx="0" cy="497729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Группа 12"/>
          <p:cNvGrpSpPr/>
          <p:nvPr/>
        </p:nvGrpSpPr>
        <p:grpSpPr>
          <a:xfrm>
            <a:off x="360437" y="1472232"/>
            <a:ext cx="8784976" cy="3352031"/>
            <a:chOff x="360437" y="1472232"/>
            <a:chExt cx="8784976" cy="3352031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360437" y="3996263"/>
              <a:ext cx="1872208" cy="828000"/>
            </a:xfrm>
            <a:prstGeom prst="rect">
              <a:avLst/>
            </a:prstGeom>
            <a:solidFill>
              <a:srgbClr val="FFFFBE">
                <a:alpha val="75000"/>
              </a:srgbClr>
            </a:solidFill>
            <a:ln>
              <a:solidFill>
                <a:srgbClr val="FF9B08"/>
              </a:solidFill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lang="ru-RU" sz="1200" dirty="0">
                  <a:solidFill>
                    <a:srgbClr val="603000"/>
                  </a:solidFill>
                </a:rPr>
                <a:t>Значение по конкретной орг. единице</a:t>
              </a:r>
              <a:endParaRPr kumimoji="0" lang="ru-RU" sz="1200" i="0" u="none" strike="noStrike" cap="none" normalizeH="0" baseline="0" dirty="0">
                <a:ln>
                  <a:noFill/>
                </a:ln>
                <a:solidFill>
                  <a:srgbClr val="6030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 bwMode="auto">
            <a:xfrm>
              <a:off x="1296541" y="3492000"/>
              <a:ext cx="0" cy="497729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438" y="1472232"/>
              <a:ext cx="6276975" cy="284797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394641" y="1560605"/>
            <a:ext cx="8273902" cy="4631810"/>
            <a:chOff x="394641" y="1560605"/>
            <a:chExt cx="8273902" cy="4631810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394641" y="5364415"/>
              <a:ext cx="1872208" cy="828000"/>
            </a:xfrm>
            <a:prstGeom prst="rect">
              <a:avLst/>
            </a:prstGeom>
            <a:solidFill>
              <a:srgbClr val="FFFFBE">
                <a:alpha val="75000"/>
              </a:srgbClr>
            </a:solidFill>
            <a:ln>
              <a:solidFill>
                <a:srgbClr val="FF9B08"/>
              </a:solidFill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tabLst/>
              </a:pPr>
              <a:r>
                <a:rPr lang="ru-RU" sz="1200" dirty="0">
                  <a:solidFill>
                    <a:srgbClr val="603000"/>
                  </a:solidFill>
                </a:rPr>
                <a:t>Расшифровка показателя </a:t>
              </a:r>
              <a:endParaRPr kumimoji="0" lang="ru-RU" sz="1200" i="0" u="none" strike="noStrike" cap="none" normalizeH="0" baseline="0" dirty="0">
                <a:ln>
                  <a:noFill/>
                </a:ln>
                <a:solidFill>
                  <a:srgbClr val="603000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 bwMode="auto">
            <a:xfrm>
              <a:off x="1296541" y="4860000"/>
              <a:ext cx="0" cy="497729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733" y="1560605"/>
              <a:ext cx="5643810" cy="362369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2268701" y="2160314"/>
            <a:ext cx="6976998" cy="4032101"/>
            <a:chOff x="2268701" y="2160314"/>
            <a:chExt cx="6976998" cy="4032101"/>
          </a:xfrm>
        </p:grpSpPr>
        <p:sp>
          <p:nvSpPr>
            <p:cNvPr id="20" name="Прямоугольник 19"/>
            <p:cNvSpPr/>
            <p:nvPr/>
          </p:nvSpPr>
          <p:spPr bwMode="auto">
            <a:xfrm>
              <a:off x="2772917" y="5832415"/>
              <a:ext cx="1908000" cy="360000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200" dirty="0">
                  <a:solidFill>
                    <a:srgbClr val="603000"/>
                  </a:solidFill>
                </a:rPr>
                <a:t>ОСВ</a:t>
              </a:r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2772917" y="5400367"/>
              <a:ext cx="1908000" cy="360000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200" dirty="0">
                  <a:solidFill>
                    <a:srgbClr val="603000"/>
                  </a:solidFill>
                </a:rPr>
                <a:t>Отчет по движениям регистров</a:t>
              </a:r>
            </a:p>
          </p:txBody>
        </p:sp>
        <p:cxnSp>
          <p:nvCxnSpPr>
            <p:cNvPr id="31" name="Прямая со стрелкой 30"/>
            <p:cNvCxnSpPr/>
            <p:nvPr/>
          </p:nvCxnSpPr>
          <p:spPr bwMode="auto">
            <a:xfrm rot="-5400000">
              <a:off x="2502701" y="5598374"/>
              <a:ext cx="0" cy="468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749" y="2160314"/>
              <a:ext cx="6076950" cy="244792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3384773" y="2375991"/>
            <a:ext cx="5870774" cy="3816424"/>
            <a:chOff x="3384773" y="2375991"/>
            <a:chExt cx="5870774" cy="3816424"/>
          </a:xfrm>
        </p:grpSpPr>
        <p:sp>
          <p:nvSpPr>
            <p:cNvPr id="21" name="Прямоугольник 20"/>
            <p:cNvSpPr/>
            <p:nvPr/>
          </p:nvSpPr>
          <p:spPr bwMode="auto">
            <a:xfrm>
              <a:off x="5293197" y="5832415"/>
              <a:ext cx="1908000" cy="360000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200" dirty="0">
                  <a:solidFill>
                    <a:srgbClr val="603000"/>
                  </a:solidFill>
                </a:rPr>
                <a:t>Карточка счета</a:t>
              </a:r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5293197" y="5376144"/>
              <a:ext cx="1908000" cy="408446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200" dirty="0">
                  <a:solidFill>
                    <a:srgbClr val="603000"/>
                  </a:solidFill>
                </a:rPr>
                <a:t>Расшифровка по аналитике регистра</a:t>
              </a:r>
            </a:p>
          </p:txBody>
        </p:sp>
        <p:cxnSp>
          <p:nvCxnSpPr>
            <p:cNvPr id="32" name="Прямая со стрелкой 31"/>
            <p:cNvCxnSpPr/>
            <p:nvPr/>
          </p:nvCxnSpPr>
          <p:spPr bwMode="auto">
            <a:xfrm rot="-5400000">
              <a:off x="4986925" y="5598375"/>
              <a:ext cx="0" cy="468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773" y="2375991"/>
              <a:ext cx="5870774" cy="2756917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5498833" y="1223863"/>
            <a:ext cx="4186428" cy="4968552"/>
            <a:chOff x="5498833" y="1223863"/>
            <a:chExt cx="4186428" cy="4968552"/>
          </a:xfrm>
        </p:grpSpPr>
        <p:sp>
          <p:nvSpPr>
            <p:cNvPr id="22" name="Прямоугольник 21"/>
            <p:cNvSpPr/>
            <p:nvPr/>
          </p:nvSpPr>
          <p:spPr bwMode="auto">
            <a:xfrm>
              <a:off x="7777261" y="5364415"/>
              <a:ext cx="1908000" cy="828000"/>
            </a:xfrm>
            <a:prstGeom prst="rect">
              <a:avLst/>
            </a:prstGeom>
            <a:solidFill>
              <a:schemeClr val="bg1">
                <a:lumMod val="85000"/>
                <a:alpha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lnSpc>
                  <a:spcPct val="85000"/>
                </a:lnSpc>
                <a:spcBef>
                  <a:spcPct val="50000"/>
                </a:spcBef>
                <a:buSzPct val="120000"/>
              </a:pPr>
              <a:r>
                <a:rPr lang="ru-RU" sz="1200" dirty="0">
                  <a:solidFill>
                    <a:srgbClr val="603000"/>
                  </a:solidFill>
                </a:rPr>
                <a:t>Расшифровка регистратора</a:t>
              </a:r>
            </a:p>
          </p:txBody>
        </p:sp>
        <p:cxnSp>
          <p:nvCxnSpPr>
            <p:cNvPr id="33" name="Прямая со стрелкой 32"/>
            <p:cNvCxnSpPr/>
            <p:nvPr/>
          </p:nvCxnSpPr>
          <p:spPr bwMode="auto">
            <a:xfrm rot="-5400000">
              <a:off x="7507205" y="5598375"/>
              <a:ext cx="0" cy="468000"/>
            </a:xfrm>
            <a:prstGeom prst="straightConnector1">
              <a:avLst/>
            </a:prstGeom>
            <a:solidFill>
              <a:srgbClr val="00FF00">
                <a:alpha val="75000"/>
              </a:srgbClr>
            </a:solidFill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833" y="1223863"/>
              <a:ext cx="4150636" cy="4032448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58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202491"/>
            <a:ext cx="7343775" cy="6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ru-RU" sz="1889" b="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Бланки экземпляров отчетов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8469" y="1223863"/>
            <a:ext cx="9001000" cy="35283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5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1400" b="0" dirty="0"/>
              <a:t> </a:t>
            </a:r>
            <a:endParaRPr lang="ru-RU" altLang="ru-RU" sz="1800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altLang="ru-RU" sz="1800" dirty="0"/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0" dirty="0"/>
              <a:t>Основной инструмент ввода и представления бюджетов. 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0" dirty="0"/>
              <a:t>Поддерживает согласование .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0" dirty="0"/>
              <a:t>Поддерживает отображение бюджетных показателей в табличной или графической форме. 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0" dirty="0"/>
              <a:t>Поддерживает группировку данных в виде интерактивных книг (по аналогии </a:t>
            </a:r>
            <a:r>
              <a:rPr lang="en-US" altLang="ru-RU" b="0" dirty="0"/>
              <a:t>MS Excel </a:t>
            </a:r>
            <a:r>
              <a:rPr lang="ru-RU" altLang="ru-RU" b="0" dirty="0"/>
              <a:t>с закладками). 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0" dirty="0"/>
              <a:t>Поддерживает импорт из </a:t>
            </a:r>
            <a:r>
              <a:rPr lang="en-US" altLang="ru-RU" b="0" dirty="0"/>
              <a:t>MS Excel</a:t>
            </a:r>
            <a:r>
              <a:rPr lang="ru-RU" altLang="ru-RU" b="0" dirty="0"/>
              <a:t>.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b="0" dirty="0"/>
              <a:t>Может быть использован для анализа данных в режиме аналитического отчета.</a:t>
            </a:r>
          </a:p>
          <a:p>
            <a:pPr marL="858838" lvl="2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altLang="ru-RU" b="0" dirty="0"/>
          </a:p>
          <a:p>
            <a:pPr marL="858838" lvl="2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altLang="ru-RU" b="0" dirty="0"/>
          </a:p>
          <a:p>
            <a:pPr marL="858838" lvl="2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altLang="ru-RU" b="0" dirty="0"/>
          </a:p>
          <a:p>
            <a:pPr marL="858838" lvl="2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ru-RU" altLang="ru-RU" b="0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ru-RU" altLang="ru-RU" sz="1300" b="0" dirty="0"/>
          </a:p>
        </p:txBody>
      </p:sp>
    </p:spTree>
    <p:extLst>
      <p:ext uri="{BB962C8B-B14F-4D97-AF65-F5344CB8AC3E}">
        <p14:creationId xmlns:p14="http://schemas.microsoft.com/office/powerpoint/2010/main" val="325899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57350" y="365799"/>
            <a:ext cx="7343775" cy="35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889" b="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Эволюция бланков экземпляров отчетов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44F3C8F-2260-4A06-93D4-E301A24BA8FC}"/>
              </a:ext>
            </a:extLst>
          </p:cNvPr>
          <p:cNvGrpSpPr/>
          <p:nvPr/>
        </p:nvGrpSpPr>
        <p:grpSpPr>
          <a:xfrm>
            <a:off x="432445" y="1728199"/>
            <a:ext cx="2520280" cy="4392208"/>
            <a:chOff x="432445" y="1728199"/>
            <a:chExt cx="2520280" cy="4392208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22CE9639-84C6-431B-B066-45F23B8F02A8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669" y="1728199"/>
              <a:ext cx="1332000" cy="2520000"/>
            </a:xfrm>
            <a:prstGeom prst="rect">
              <a:avLst/>
            </a:prstGeom>
          </p:spPr>
        </p:pic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98662F8E-3389-4B80-8F0A-B4E44C660A4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32445" y="4320207"/>
              <a:ext cx="2520280" cy="18002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73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4588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5813" indent="-2270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r>
                <a:rPr lang="ru-RU" altLang="ru-RU" sz="1400" dirty="0"/>
                <a:t>Бланк УХ 1.Х</a:t>
              </a:r>
              <a:r>
                <a:rPr lang="en-US" altLang="ru-RU" sz="1400" dirty="0"/>
                <a:t>:</a:t>
              </a:r>
              <a:endParaRPr lang="ru-RU" altLang="ru-RU" sz="1400" dirty="0"/>
            </a:p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r>
                <a:rPr lang="ru-RU" altLang="ru-RU" sz="1300" b="0" dirty="0"/>
                <a:t>Один период, сценарий, организация, вид отчета</a:t>
              </a:r>
            </a:p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r>
                <a:rPr lang="ru-RU" altLang="ru-RU" sz="1300" b="0" dirty="0"/>
                <a:t>Аналог формы регламентированной отчетности</a:t>
              </a:r>
            </a:p>
            <a:p>
              <a:pPr lvl="2" algn="ctr">
                <a:spcBef>
                  <a:spcPts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endParaRPr lang="ru-RU" altLang="ru-RU" sz="1300" b="0" dirty="0"/>
            </a:p>
            <a:p>
              <a:pPr lvl="2" algn="ctr">
                <a:spcBef>
                  <a:spcPts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endParaRPr lang="ru-RU" altLang="ru-RU" sz="1300" b="0" dirty="0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39DF434-CF82-4347-AF7A-6BC312478A86}"/>
              </a:ext>
            </a:extLst>
          </p:cNvPr>
          <p:cNvGrpSpPr/>
          <p:nvPr/>
        </p:nvGrpSpPr>
        <p:grpSpPr>
          <a:xfrm>
            <a:off x="3600797" y="1439887"/>
            <a:ext cx="2808312" cy="4680520"/>
            <a:chOff x="3600797" y="1439887"/>
            <a:chExt cx="2808312" cy="468052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F59D0DE-A50D-4210-B682-7BB5EE6DD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4337" y="1439887"/>
              <a:ext cx="1316700" cy="2880040"/>
            </a:xfrm>
            <a:prstGeom prst="rect">
              <a:avLst/>
            </a:prstGeom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2331C34A-DEE5-47E4-9B74-6419936E0F4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600797" y="4320207"/>
              <a:ext cx="2808312" cy="18002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73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4588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5813" indent="-2270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r>
                <a:rPr lang="ru-RU" altLang="ru-RU" sz="1400" dirty="0"/>
                <a:t>Бланк УХ 3.0</a:t>
              </a:r>
              <a:r>
                <a:rPr lang="en-US" altLang="ru-RU" sz="1400" dirty="0"/>
                <a:t>:</a:t>
              </a:r>
              <a:endParaRPr lang="ru-RU" altLang="ru-RU" sz="1400" dirty="0"/>
            </a:p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r>
                <a:rPr lang="ru-RU" altLang="ru-RU" sz="1300" b="0" dirty="0"/>
                <a:t>Многопериодный</a:t>
              </a:r>
            </a:p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r>
                <a:rPr lang="ru-RU" altLang="ru-RU" sz="1300" b="0" dirty="0"/>
                <a:t>Поддержка динамических формул</a:t>
              </a:r>
            </a:p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r>
                <a:rPr lang="ru-RU" altLang="ru-RU" sz="1300" b="0" dirty="0"/>
                <a:t>Возможность отображать любые срезы в одном бланке</a:t>
              </a:r>
            </a:p>
            <a:p>
              <a:pPr lvl="2" algn="ctr">
                <a:spcBef>
                  <a:spcPts val="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  <a:defRPr/>
              </a:pPr>
              <a:endParaRPr lang="ru-RU" altLang="ru-RU" sz="1300" b="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430E1C2-517D-4925-9E6E-CB0B4EF9469B}"/>
              </a:ext>
            </a:extLst>
          </p:cNvPr>
          <p:cNvGrpSpPr/>
          <p:nvPr/>
        </p:nvGrpSpPr>
        <p:grpSpPr>
          <a:xfrm>
            <a:off x="6985173" y="1151855"/>
            <a:ext cx="3096344" cy="4968552"/>
            <a:chOff x="6985173" y="1151855"/>
            <a:chExt cx="3096344" cy="496855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EB575C4-C462-4B8B-B016-95B59057C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7493" y="1151855"/>
              <a:ext cx="1655912" cy="3132064"/>
            </a:xfrm>
            <a:prstGeom prst="rect">
              <a:avLst/>
            </a:prstGeom>
          </p:spPr>
        </p:pic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C8B43FF3-AE5E-4326-B98A-907A5AC9507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985173" y="4320207"/>
              <a:ext cx="3096344" cy="18002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73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4588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5813" indent="-2270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r>
                <a:rPr lang="ru-RU" altLang="ru-RU" sz="1400" dirty="0"/>
                <a:t>Бланк УХ 3.2</a:t>
              </a:r>
              <a:r>
                <a:rPr lang="en-US" altLang="ru-RU" sz="1400" dirty="0"/>
                <a:t>:</a:t>
              </a:r>
              <a:endParaRPr lang="ru-RU" altLang="ru-RU" sz="1400" dirty="0"/>
            </a:p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r>
                <a:rPr lang="ru-RU" altLang="ru-RU" sz="1300" b="0" dirty="0"/>
                <a:t>Поддержка интерактивных диаграмм</a:t>
              </a:r>
            </a:p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r>
                <a:rPr lang="ru-RU" altLang="ru-RU" sz="1300" b="0" dirty="0"/>
                <a:t>Поддержка работы с отборами СКД</a:t>
              </a:r>
            </a:p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r>
                <a:rPr lang="ru-RU" altLang="ru-RU" sz="1300" b="0" dirty="0"/>
                <a:t>Концепция бланк-модель</a:t>
              </a:r>
            </a:p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buNone/>
                <a:defRPr/>
              </a:pPr>
              <a:endParaRPr lang="ru-RU" altLang="ru-RU" sz="13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746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>
            <a:lumMod val="85000"/>
            <a:alpha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/>
        <a:ex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spAutoFit/>
      </a:bodyPr>
      <a:lstStyle>
        <a:defPPr algn="ctr" eaLnBrk="1" hangingPunct="1">
          <a:lnSpc>
            <a:spcPct val="85000"/>
          </a:lnSpc>
          <a:spcBef>
            <a:spcPct val="50000"/>
          </a:spcBef>
          <a:buSzPct val="120000"/>
          <a:defRPr sz="1200" dirty="0" smtClean="0">
            <a:solidFill>
              <a:srgbClr val="603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99567</TotalTime>
  <Words>1409</Words>
  <Application>Microsoft Office PowerPoint</Application>
  <PresentationFormat>Произвольный</PresentationFormat>
  <Paragraphs>309</Paragraphs>
  <Slides>40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Futura PT Demi</vt:lpstr>
      <vt:lpstr>Times New Roman</vt:lpstr>
      <vt:lpstr>Wingdings</vt:lpstr>
      <vt:lpstr>3_Специальное оформление</vt:lpstr>
      <vt:lpstr>4_Специальное оформление</vt:lpstr>
      <vt:lpstr>5_Специальное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Сводная таблица: режим планирования сверху - вниз (обратное распределение в сводной таблице)</vt:lpstr>
      <vt:lpstr>Презентация PowerPoint</vt:lpstr>
      <vt:lpstr>Сводная таблица. Графический анализ зависимых показателей</vt:lpstr>
      <vt:lpstr>Сводная таблица. Анализ влияющих факторов в виде таблицы</vt:lpstr>
      <vt:lpstr>Сводная таблица. Автоматический подбор целевого значения методом градиентного спуска</vt:lpstr>
      <vt:lpstr>Сводная таблица. Факторный анализ методом цепных подстановок и диаграмма “водопад”</vt:lpstr>
      <vt:lpstr>Презентация PowerPoint</vt:lpstr>
      <vt:lpstr>Презентация PowerPoint</vt:lpstr>
      <vt:lpstr>Разделение прав доступа к бюджетным данным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Инвестиционные программы. Отбор проектов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Попов Леонид</dc:creator>
  <cp:lastModifiedBy>Зинковский Дмитрий Валентинов</cp:lastModifiedBy>
  <cp:revision>3838</cp:revision>
  <cp:lastPrinted>2015-05-12T12:08:53Z</cp:lastPrinted>
  <dcterms:created xsi:type="dcterms:W3CDTF">2004-06-25T18:36:23Z</dcterms:created>
  <dcterms:modified xsi:type="dcterms:W3CDTF">2022-10-27T07:25:13Z</dcterms:modified>
</cp:coreProperties>
</file>