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</p:sldMasterIdLst>
  <p:notesMasterIdLst>
    <p:notesMasterId r:id="rId42"/>
  </p:notesMasterIdLst>
  <p:handoutMasterIdLst>
    <p:handoutMasterId r:id="rId43"/>
  </p:handoutMasterIdLst>
  <p:sldIdLst>
    <p:sldId id="2634" r:id="rId7"/>
    <p:sldId id="2738" r:id="rId8"/>
    <p:sldId id="2756" r:id="rId9"/>
    <p:sldId id="2741" r:id="rId10"/>
    <p:sldId id="2742" r:id="rId11"/>
    <p:sldId id="2744" r:id="rId12"/>
    <p:sldId id="2745" r:id="rId13"/>
    <p:sldId id="2747" r:id="rId14"/>
    <p:sldId id="2746" r:id="rId15"/>
    <p:sldId id="2748" r:id="rId16"/>
    <p:sldId id="2749" r:id="rId17"/>
    <p:sldId id="2750" r:id="rId18"/>
    <p:sldId id="2752" r:id="rId19"/>
    <p:sldId id="2753" r:id="rId20"/>
    <p:sldId id="2754" r:id="rId21"/>
    <p:sldId id="2755" r:id="rId22"/>
    <p:sldId id="2757" r:id="rId23"/>
    <p:sldId id="2758" r:id="rId24"/>
    <p:sldId id="2759" r:id="rId25"/>
    <p:sldId id="2760" r:id="rId26"/>
    <p:sldId id="2761" r:id="rId27"/>
    <p:sldId id="2762" r:id="rId28"/>
    <p:sldId id="2763" r:id="rId29"/>
    <p:sldId id="2764" r:id="rId30"/>
    <p:sldId id="2765" r:id="rId31"/>
    <p:sldId id="2766" r:id="rId32"/>
    <p:sldId id="2767" r:id="rId33"/>
    <p:sldId id="2768" r:id="rId34"/>
    <p:sldId id="2769" r:id="rId35"/>
    <p:sldId id="2770" r:id="rId36"/>
    <p:sldId id="2771" r:id="rId37"/>
    <p:sldId id="2772" r:id="rId38"/>
    <p:sldId id="2773" r:id="rId39"/>
    <p:sldId id="2774" r:id="rId40"/>
    <p:sldId id="2683" r:id="rId41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51"/>
    <a:srgbClr val="FFFF99"/>
    <a:srgbClr val="FFFFDB"/>
    <a:srgbClr val="9C9CDF"/>
    <a:srgbClr val="FFFFBE"/>
    <a:srgbClr val="FFC000"/>
    <a:srgbClr val="BA3A3B"/>
    <a:srgbClr val="F9E383"/>
    <a:srgbClr val="FF9B0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0" autoAdjust="0"/>
    <p:restoredTop sz="88167" autoAdjust="0"/>
  </p:normalViewPr>
  <p:slideViewPr>
    <p:cSldViewPr>
      <p:cViewPr varScale="1">
        <p:scale>
          <a:sx n="122" d="100"/>
          <a:sy n="122" d="100"/>
        </p:scale>
        <p:origin x="456" y="102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5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7" y="1588182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7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2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6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5" y="3528744"/>
            <a:ext cx="171729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0982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60" y="5961284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5" y="3527242"/>
            <a:ext cx="171729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55763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9666" y="2087959"/>
            <a:ext cx="6480175" cy="1866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3834">
              <a:defRPr/>
            </a:pPr>
            <a:r>
              <a:rPr lang="ru-RU" sz="3779" b="0" dirty="0" smtClean="0">
                <a:solidFill>
                  <a:srgbClr val="FC6E51"/>
                </a:solidFill>
              </a:rPr>
              <a:t>Попозиционные закупки</a:t>
            </a:r>
            <a:endParaRPr lang="ru-RU" sz="3779" b="0" dirty="0">
              <a:solidFill>
                <a:srgbClr val="FC6E51"/>
              </a:solidFill>
            </a:endParaRPr>
          </a:p>
          <a:p>
            <a:pPr algn="ctr" defTabSz="863834">
              <a:defRPr/>
            </a:pPr>
            <a:endParaRPr lang="ru-RU" sz="3779" b="0" dirty="0">
              <a:solidFill>
                <a:srgbClr val="FC6E51"/>
              </a:solidFill>
            </a:endParaRPr>
          </a:p>
          <a:p>
            <a:pPr algn="ctr" defTabSz="863834">
              <a:defRPr/>
            </a:pP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1С:Управление холдингом</a:t>
            </a:r>
          </a:p>
          <a:p>
            <a:pPr algn="ctr" defTabSz="863834">
              <a:defRPr/>
            </a:pP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1С:</a:t>
            </a:r>
            <a:r>
              <a:rPr lang="en-US" sz="1984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холдингом</a:t>
            </a:r>
            <a:endParaRPr lang="ru-RU" sz="1984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выбора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/ Оценка по ценам</a:t>
            </a:r>
            <a:endParaRPr kumimoji="0" lang="ru-RU" sz="1889" b="0" i="0" u="none" strike="noStrike" kern="1200" cap="none" spc="0" normalizeH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791815"/>
            <a:ext cx="10800000" cy="4026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542" y="5084419"/>
            <a:ext cx="10746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Мы видим ценовые предложения поставщиков по каждой номенклатуре. </a:t>
            </a:r>
          </a:p>
          <a:p>
            <a:endParaRPr lang="ru-RU" sz="1100" b="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/>
                </a:solidFill>
              </a:rPr>
              <a:t>Жирным шрифтом</a:t>
            </a:r>
            <a:r>
              <a:rPr lang="ru-RU" sz="1100" b="0" dirty="0" smtClean="0">
                <a:solidFill>
                  <a:schemeClr val="tx1"/>
                </a:solidFill>
              </a:rPr>
              <a:t> выделены предложения с минимальными ценами. Их можно быстро выбрать по кнопке «Минимальные цены».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rgbClr val="FF0000"/>
                </a:solidFill>
              </a:rPr>
              <a:t>Красный цвет </a:t>
            </a:r>
            <a:r>
              <a:rPr lang="ru-RU" sz="1100" b="0" dirty="0" smtClean="0">
                <a:solidFill>
                  <a:schemeClr val="tx1"/>
                </a:solidFill>
              </a:rPr>
              <a:t>сигнализирует пользователю, что выбор еще не сделан или требуется дополнительное действие пользователя для завершения выбора.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Колонка «Распределена» используется в случае, когда решено выбрать двух или более победителей по одной номенклатуре. В этом случае, подсветиться и станет доступной кнопка «распределить номенклатуру по поставщикам»</a:t>
            </a:r>
            <a:endParaRPr lang="ru-RU" sz="1100" b="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432445" y="4968279"/>
            <a:ext cx="10728592" cy="0"/>
          </a:xfrm>
          <a:prstGeom prst="line">
            <a:avLst/>
          </a:prstGeom>
          <a:ln w="3810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выбора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/ Оценка по ценам</a:t>
            </a:r>
            <a:endParaRPr kumimoji="0" lang="ru-RU" sz="1889" b="0" i="0" u="none" strike="noStrike" kern="1200" cap="none" spc="0" normalizeH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42" y="5084419"/>
            <a:ext cx="10746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Пользователь сделал выбор. </a:t>
            </a:r>
            <a:r>
              <a:rPr lang="ru-RU" sz="1100" b="0" dirty="0" smtClean="0">
                <a:solidFill>
                  <a:srgbClr val="FF0000"/>
                </a:solidFill>
              </a:rPr>
              <a:t>Внимание! Организации, ведущие учет по 223-ФЗ не </a:t>
            </a:r>
            <a:r>
              <a:rPr lang="ru-RU" sz="1100" b="0" dirty="0" smtClean="0">
                <a:solidFill>
                  <a:srgbClr val="FF0000"/>
                </a:solidFill>
              </a:rPr>
              <a:t>имеют </a:t>
            </a:r>
            <a:r>
              <a:rPr lang="ru-RU" sz="1100" b="0" dirty="0" smtClean="0">
                <a:solidFill>
                  <a:srgbClr val="FF0000"/>
                </a:solidFill>
              </a:rPr>
              <a:t>возможности назначить на одну позицию несколько поставщиков </a:t>
            </a:r>
          </a:p>
          <a:p>
            <a:endParaRPr lang="ru-RU" sz="1100" b="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Определены победители по позициям «Пшеница» и «Рожь». Выбор сделан по минимальным ценам. Флажок «Распределена» выставлен.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По позиции «Ячмень» принято решение заключить договоры на поставку с тремя поставщиками. Флажок «Распределена» не выставлен. Процесс не завершен </a:t>
            </a:r>
            <a:r>
              <a:rPr lang="ru-RU" sz="1100" b="0" dirty="0" err="1" smtClean="0">
                <a:solidFill>
                  <a:schemeClr val="tx1"/>
                </a:solidFill>
              </a:rPr>
              <a:t>тк</a:t>
            </a:r>
            <a:r>
              <a:rPr lang="ru-RU" sz="1100" b="0" dirty="0" smtClean="0">
                <a:solidFill>
                  <a:schemeClr val="tx1"/>
                </a:solidFill>
              </a:rPr>
              <a:t> цвет шрифта красный. Для завершения выбора необходимо распределить номенклатуру по поставщикам. </a:t>
            </a:r>
            <a:r>
              <a:rPr lang="ru-RU" sz="1100" b="0" dirty="0">
                <a:solidFill>
                  <a:schemeClr val="tx1"/>
                </a:solidFill>
              </a:rPr>
              <a:t>Активна кнопка «Распределить номенклатуру по поставщикам</a:t>
            </a:r>
            <a:r>
              <a:rPr lang="ru-RU" sz="1100" b="0" dirty="0" smtClean="0">
                <a:solidFill>
                  <a:schemeClr val="tx1"/>
                </a:solidFill>
              </a:rPr>
              <a:t>». </a:t>
            </a:r>
            <a:r>
              <a:rPr lang="ru-RU" sz="1100" dirty="0" smtClean="0">
                <a:solidFill>
                  <a:schemeClr val="tx1"/>
                </a:solidFill>
              </a:rPr>
              <a:t>Нажимаем…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432445" y="4968279"/>
            <a:ext cx="10728592" cy="0"/>
          </a:xfrm>
          <a:prstGeom prst="line">
            <a:avLst/>
          </a:prstGeom>
          <a:ln w="3810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773420"/>
            <a:ext cx="10800000" cy="39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выбора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/ Оценка по ценам / Распределение позиции</a:t>
            </a:r>
            <a:endParaRPr kumimoji="0" lang="ru-RU" sz="1889" b="0" i="0" u="none" strike="noStrike" kern="1200" cap="none" spc="0" normalizeH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47674" y="935831"/>
            <a:ext cx="8426727" cy="3802191"/>
            <a:chOff x="720477" y="935831"/>
            <a:chExt cx="8426727" cy="38021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5013" y="935831"/>
              <a:ext cx="3602191" cy="378386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77" y="935831"/>
              <a:ext cx="3604995" cy="3802191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4536901" y="2836926"/>
              <a:ext cx="648072" cy="0"/>
            </a:xfrm>
            <a:prstGeom prst="line">
              <a:avLst/>
            </a:prstGeom>
            <a:solidFill>
              <a:srgbClr val="00FF00">
                <a:alpha val="75000"/>
              </a:srgbClr>
            </a:solidFill>
            <a:ln w="539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/>
          <p:cNvSpPr txBox="1"/>
          <p:nvPr/>
        </p:nvSpPr>
        <p:spPr>
          <a:xfrm>
            <a:off x="414542" y="5084419"/>
            <a:ext cx="107464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Мы видим ценовые предложения поставщиков по номенклатуре «Ячмень». Количество требуется и сумма требуется. Суммы </a:t>
            </a:r>
            <a:r>
              <a:rPr lang="ru-RU" sz="1100" b="0" dirty="0" smtClean="0">
                <a:solidFill>
                  <a:schemeClr val="tx1"/>
                </a:solidFill>
              </a:rPr>
              <a:t>можно показывать / скрывать по </a:t>
            </a:r>
            <a:r>
              <a:rPr lang="ru-RU" sz="1100" b="0" dirty="0" smtClean="0">
                <a:solidFill>
                  <a:schemeClr val="tx1"/>
                </a:solidFill>
              </a:rPr>
              <a:t>кнопке «Показывать суммы». </a:t>
            </a:r>
            <a:r>
              <a:rPr lang="ru-RU" sz="1100" b="0" dirty="0">
                <a:solidFill>
                  <a:schemeClr val="tx1"/>
                </a:solidFill>
              </a:rPr>
              <a:t>Суммы необходимы при распределении Товарной категории (не имеет количества).</a:t>
            </a:r>
          </a:p>
          <a:p>
            <a:endParaRPr lang="ru-RU" sz="1100" b="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В левой части форма до распределения. В верхней таблице итоги. Требуется / Выбрано / Отклонение (подсвечивается </a:t>
            </a:r>
            <a:r>
              <a:rPr lang="ru-RU" sz="1100" b="0" dirty="0" smtClean="0">
                <a:solidFill>
                  <a:srgbClr val="FF0000"/>
                </a:solidFill>
              </a:rPr>
              <a:t>красным цветом</a:t>
            </a:r>
            <a:r>
              <a:rPr lang="ru-RU" sz="1100" b="0" dirty="0" smtClean="0">
                <a:solidFill>
                  <a:schemeClr val="tx1"/>
                </a:solidFill>
              </a:rPr>
              <a:t>). В нижней таблице предложения поставщиков по периодам. </a:t>
            </a:r>
            <a:r>
              <a:rPr lang="ru-RU" sz="1100" b="0" dirty="0" smtClean="0">
                <a:solidFill>
                  <a:srgbClr val="00B050"/>
                </a:solidFill>
              </a:rPr>
              <a:t>Зеленым цветом </a:t>
            </a:r>
            <a:r>
              <a:rPr lang="ru-RU" sz="1100" b="0" dirty="0" smtClean="0">
                <a:solidFill>
                  <a:schemeClr val="tx1"/>
                </a:solidFill>
              </a:rPr>
              <a:t>подсвечены </a:t>
            </a:r>
            <a:r>
              <a:rPr lang="ru-RU" sz="1100" b="0" dirty="0" smtClean="0">
                <a:solidFill>
                  <a:schemeClr val="tx1"/>
                </a:solidFill>
              </a:rPr>
              <a:t>цифры, доступные пользователю для редактирования.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В правой части форма </a:t>
            </a:r>
            <a:r>
              <a:rPr lang="ru-RU" sz="1100" b="0" dirty="0" smtClean="0">
                <a:solidFill>
                  <a:schemeClr val="tx1"/>
                </a:solidFill>
              </a:rPr>
              <a:t>после </a:t>
            </a:r>
            <a:r>
              <a:rPr lang="ru-RU" sz="1100" b="0" dirty="0" smtClean="0">
                <a:solidFill>
                  <a:schemeClr val="tx1"/>
                </a:solidFill>
              </a:rPr>
              <a:t>распределения. Задача пользователя – распределить номенклатуру по периодам без отклонений по итогу и записать распределение.</a:t>
            </a:r>
            <a:endParaRPr lang="ru-RU" sz="1100" b="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32445" y="4896271"/>
            <a:ext cx="10728592" cy="0"/>
          </a:xfrm>
          <a:prstGeom prst="line">
            <a:avLst/>
          </a:prstGeom>
          <a:ln w="3810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выбора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/ Оценка по ценам /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" y="813380"/>
            <a:ext cx="8004709" cy="49340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137301" y="1340112"/>
            <a:ext cx="3096344" cy="4132223"/>
            <a:chOff x="8137301" y="885303"/>
            <a:chExt cx="3096344" cy="4132223"/>
          </a:xfrm>
        </p:grpSpPr>
        <p:sp>
          <p:nvSpPr>
            <p:cNvPr id="10" name="TextBox 9"/>
            <p:cNvSpPr txBox="1"/>
            <p:nvPr/>
          </p:nvSpPr>
          <p:spPr>
            <a:xfrm>
              <a:off x="8137301" y="885303"/>
              <a:ext cx="309634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dirty="0" smtClean="0">
                  <a:solidFill>
                    <a:schemeClr val="tx1"/>
                  </a:solidFill>
                </a:rPr>
                <a:t>Протокол после оценки предложений</a:t>
              </a:r>
            </a:p>
            <a:p>
              <a:endParaRPr lang="ru-RU" sz="1200" b="0" dirty="0" smtClean="0">
                <a:solidFill>
                  <a:schemeClr val="tx1"/>
                </a:solidFill>
              </a:endParaRPr>
            </a:p>
            <a:p>
              <a:r>
                <a:rPr lang="ru-RU" sz="1200" b="0" dirty="0" smtClean="0">
                  <a:solidFill>
                    <a:schemeClr val="tx1"/>
                  </a:solidFill>
                </a:rPr>
                <a:t>Мы видим, что каждый участник по </a:t>
              </a:r>
              <a:r>
                <a:rPr lang="ru-RU" sz="1200" b="0" dirty="0" smtClean="0">
                  <a:solidFill>
                    <a:schemeClr val="tx1"/>
                  </a:solidFill>
                </a:rPr>
                <a:t>позиции лота выбран </a:t>
              </a:r>
              <a:r>
                <a:rPr lang="ru-RU" sz="1200" b="0" dirty="0" smtClean="0">
                  <a:solidFill>
                    <a:schemeClr val="tx1"/>
                  </a:solidFill>
                </a:rPr>
                <a:t>поставщиком. При трех позициях лота и четырех поставщиках возможны совершенно разные варианты поставки. Но такое справедливо только для коммерческих закупок. </a:t>
              </a:r>
            </a:p>
            <a:p>
              <a:endParaRPr lang="ru-RU" sz="1200" b="0" dirty="0">
                <a:solidFill>
                  <a:schemeClr val="tx1"/>
                </a:solidFill>
              </a:endParaRPr>
            </a:p>
            <a:p>
              <a:r>
                <a:rPr lang="ru-RU" sz="1200" b="0" dirty="0" smtClean="0">
                  <a:solidFill>
                    <a:schemeClr val="tx1"/>
                  </a:solidFill>
                </a:rPr>
                <a:t>Для организаций, ведущих учет по 223-ФЗ может быть не более трех поставщиков при трех позициях лота.</a:t>
              </a:r>
            </a:p>
            <a:p>
              <a:endParaRPr lang="ru-RU" sz="1200" b="0" dirty="0">
                <a:solidFill>
                  <a:schemeClr val="tx1"/>
                </a:solidFill>
              </a:endParaRPr>
            </a:p>
            <a:p>
              <a:r>
                <a:rPr lang="ru-RU" sz="1200" b="0" dirty="0" smtClean="0">
                  <a:solidFill>
                    <a:schemeClr val="tx1"/>
                  </a:solidFill>
                </a:rPr>
                <a:t>Нижняя табличная часть содержит спецификацию для договора поставки поставщика.</a:t>
              </a:r>
            </a:p>
            <a:p>
              <a:endParaRPr lang="ru-RU" sz="1200" b="0" dirty="0">
                <a:solidFill>
                  <a:schemeClr val="tx1"/>
                </a:solidFill>
              </a:endParaRPr>
            </a:p>
            <a:p>
              <a:r>
                <a:rPr lang="ru-RU" sz="1200" b="0" dirty="0" smtClean="0">
                  <a:solidFill>
                    <a:schemeClr val="tx1"/>
                  </a:solidFill>
                </a:rPr>
                <a:t>Детальную информацию по оценке можно посмотреть в печатной форме протокола.</a:t>
              </a:r>
              <a:endParaRPr lang="ru-RU" sz="1200" b="0" dirty="0">
                <a:solidFill>
                  <a:srgbClr val="FF0000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3405" y="4693716"/>
              <a:ext cx="904762" cy="323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5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выбора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/ Печатная форма протокола /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3" y="791815"/>
            <a:ext cx="5363727" cy="4896544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29" y="792527"/>
            <a:ext cx="5365965" cy="4424257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957" y="4313690"/>
            <a:ext cx="5366034" cy="2166485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2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договоров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" y="719807"/>
            <a:ext cx="9000000" cy="5356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5413" y="2447999"/>
            <a:ext cx="2233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Для возможности заключения договоров  протокол должен быть: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>
                <a:solidFill>
                  <a:schemeClr val="tx1"/>
                </a:solidFill>
              </a:rPr>
              <a:t>Проведен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>
                <a:solidFill>
                  <a:schemeClr val="tx1"/>
                </a:solidFill>
              </a:rPr>
              <a:t>Утвержден</a:t>
            </a:r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После этого становится доступна кнопка «Управление договорами закупки»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 договорами закупки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453" y="3744143"/>
            <a:ext cx="10441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Создание договора выполняется с каждым поставщиком по кнопке «Создать договор». </a:t>
            </a:r>
            <a:endParaRPr lang="ru-RU" sz="1400" b="0" dirty="0" smtClean="0">
              <a:solidFill>
                <a:schemeClr val="tx1"/>
              </a:solidFill>
            </a:endParaRPr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В договор из закупочной процедуры переходит информация: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</a:rPr>
              <a:t>График поставок (данные распределения по поставщикам согласно протоколу выбора)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</a:rPr>
              <a:t>Условие оплаты (на основании которого в договоре формируется график расчетов)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</a:rPr>
              <a:t>Ссылка на предложение поставщика (для информации об гарантийных обязательствах и условиях поставки)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</a:rPr>
              <a:t>Для участников закупки по 223-ФЗ заполняется закладка «223-ФЗ»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0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3" y="1151854"/>
            <a:ext cx="10800000" cy="23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2282" y="1727919"/>
            <a:ext cx="6357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Оценка по критериям</a:t>
            </a:r>
            <a:endParaRPr lang="ru-RU" sz="4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opencartforum.com/storage/attachment/monthly_2019_06/image.png.d6a96f1aee1ce1a936287e69d545165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45" y="2664023"/>
            <a:ext cx="3456384" cy="34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Строка плана закупок / Запрос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предложений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7" y="1079847"/>
            <a:ext cx="10800000" cy="50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Закупочная процедура / Запрос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предложений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1007839"/>
            <a:ext cx="10800000" cy="48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605" y="1223863"/>
            <a:ext cx="7943691" cy="265359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t"/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Ред. 3.1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2721" y="1563079"/>
            <a:ext cx="1021176" cy="47628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План потребности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2757" y="1563079"/>
            <a:ext cx="1021176" cy="47628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Программа закупок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1459" y="1563079"/>
            <a:ext cx="1020500" cy="47628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Договоры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318" y="1563079"/>
            <a:ext cx="1020500" cy="47628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Исполнение договоров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5532" y="1563079"/>
            <a:ext cx="1021176" cy="47628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Закупочная процедура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7"/>
          <p:cNvCxnSpPr>
            <a:stCxn id="11" idx="1"/>
            <a:endCxn id="4" idx="3"/>
          </p:cNvCxnSpPr>
          <p:nvPr/>
        </p:nvCxnSpPr>
        <p:spPr>
          <a:xfrm flipH="1">
            <a:off x="4783931" y="1801222"/>
            <a:ext cx="551599" cy="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3" name="Прямая соединительная линия 7"/>
          <p:cNvCxnSpPr>
            <a:stCxn id="5" idx="1"/>
            <a:endCxn id="11" idx="3"/>
          </p:cNvCxnSpPr>
          <p:nvPr/>
        </p:nvCxnSpPr>
        <p:spPr>
          <a:xfrm flipH="1">
            <a:off x="6356708" y="1801222"/>
            <a:ext cx="484754" cy="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" name="Прямая соединительная линия 7"/>
          <p:cNvCxnSpPr>
            <a:stCxn id="6" idx="1"/>
            <a:endCxn id="5" idx="3"/>
          </p:cNvCxnSpPr>
          <p:nvPr/>
        </p:nvCxnSpPr>
        <p:spPr>
          <a:xfrm flipH="1">
            <a:off x="7861959" y="1801222"/>
            <a:ext cx="408359" cy="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15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62" y="1869110"/>
            <a:ext cx="243703" cy="2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702300" y="2378583"/>
            <a:ext cx="4284301" cy="1327930"/>
            <a:chOff x="902000" y="3031757"/>
            <a:chExt cx="4534096" cy="140535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2000" y="3031757"/>
              <a:ext cx="4534096" cy="1405355"/>
            </a:xfrm>
            <a:prstGeom prst="roundRect">
              <a:avLst>
                <a:gd name="adj" fmla="val 6702"/>
              </a:avLst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93096" y="3837215"/>
              <a:ext cx="1280870" cy="504056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Квалификационный отбор</a:t>
              </a:r>
              <a:endPara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10252" y="3837215"/>
              <a:ext cx="1280870" cy="504056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Оценка предложений</a:t>
              </a:r>
              <a:endPara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31583" y="3113757"/>
              <a:ext cx="1280870" cy="504056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Переторжка</a:t>
              </a:r>
              <a:endPara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31583" y="3837215"/>
              <a:ext cx="1280870" cy="504056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Протоколы</a:t>
              </a:r>
              <a:endPara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10252" y="3104519"/>
              <a:ext cx="1280870" cy="504056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Предложения участников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88921" y="3104519"/>
              <a:ext cx="1280870" cy="504056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Приглашение поставщиков</a:t>
              </a:r>
              <a:endPara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6" name="Прямая соединительная линия 7"/>
          <p:cNvCxnSpPr>
            <a:stCxn id="19" idx="0"/>
            <a:endCxn id="11" idx="2"/>
          </p:cNvCxnSpPr>
          <p:nvPr/>
        </p:nvCxnSpPr>
        <p:spPr>
          <a:xfrm flipV="1">
            <a:off x="5844453" y="2039367"/>
            <a:ext cx="1668" cy="33921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69" y="2584684"/>
            <a:ext cx="1160034" cy="844650"/>
          </a:xfrm>
          <a:prstGeom prst="rect">
            <a:avLst/>
          </a:prstGeom>
        </p:spPr>
      </p:pic>
      <p:cxnSp>
        <p:nvCxnSpPr>
          <p:cNvPr id="46" name="Прямая соединительная линия 7"/>
          <p:cNvCxnSpPr>
            <a:stCxn id="4" idx="1"/>
            <a:endCxn id="3" idx="3"/>
          </p:cNvCxnSpPr>
          <p:nvPr/>
        </p:nvCxnSpPr>
        <p:spPr>
          <a:xfrm flipH="1">
            <a:off x="3303895" y="1801222"/>
            <a:ext cx="458860" cy="0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grpSp>
        <p:nvGrpSpPr>
          <p:cNvPr id="47" name="Группа 46"/>
          <p:cNvGrpSpPr/>
          <p:nvPr/>
        </p:nvGrpSpPr>
        <p:grpSpPr>
          <a:xfrm>
            <a:off x="2113474" y="2454118"/>
            <a:ext cx="1377682" cy="884532"/>
            <a:chOff x="593713" y="3068961"/>
            <a:chExt cx="1458007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93713" y="3068961"/>
              <a:ext cx="1458007" cy="936104"/>
            </a:xfrm>
            <a:prstGeom prst="roundRect">
              <a:avLst>
                <a:gd name="adj" fmla="val 5528"/>
              </a:avLst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4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Личный кабинет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67835" y="3357048"/>
              <a:ext cx="1280870" cy="504000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4" b="0" i="0" u="none" strike="noStrike" kern="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Аккредитация поставщиков</a:t>
              </a:r>
              <a:endParaRPr kumimoji="0" lang="ru-RU" sz="113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5022" y="255946"/>
            <a:ext cx="4494673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Укрупненная схема закупок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ред.3.1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15670" y="4176191"/>
            <a:ext cx="805755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Лотовый </a:t>
            </a:r>
            <a:r>
              <a:rPr lang="ru-RU" sz="1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вид </a:t>
            </a:r>
            <a:r>
              <a:rPr lang="ru-RU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закупки </a:t>
            </a:r>
            <a:r>
              <a:rPr lang="ru-RU" sz="1100" b="0" dirty="0" smtClean="0">
                <a:solidFill>
                  <a:schemeClr val="tx1"/>
                </a:solidFill>
              </a:rPr>
              <a:t>– поставщик </a:t>
            </a:r>
            <a:r>
              <a:rPr lang="ru-RU" sz="1100" b="0" dirty="0">
                <a:solidFill>
                  <a:schemeClr val="tx1"/>
                </a:solidFill>
              </a:rPr>
              <a:t>определяется на лот целиком. </a:t>
            </a:r>
            <a:r>
              <a:rPr lang="ru-RU" sz="1100" b="0" dirty="0" smtClean="0">
                <a:solidFill>
                  <a:schemeClr val="tx1"/>
                </a:solidFill>
              </a:rPr>
              <a:t>Предложения от поставщиков принимаются только на все позиции лота. Предложения на частичную поставку не рассматриваются.</a:t>
            </a:r>
          </a:p>
          <a:p>
            <a:endParaRPr lang="ru-RU" sz="1100" b="0" dirty="0" smtClean="0"/>
          </a:p>
          <a:p>
            <a:pPr lvl="0"/>
            <a:r>
              <a:rPr lang="ru-RU" sz="11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Попозиционный вид </a:t>
            </a:r>
            <a:r>
              <a:rPr lang="ru-RU" sz="1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закупки </a:t>
            </a:r>
            <a:r>
              <a:rPr lang="ru-RU" sz="1100" b="0" dirty="0" smtClean="0">
                <a:solidFill>
                  <a:schemeClr val="tx1"/>
                </a:solidFill>
              </a:rPr>
              <a:t>– </a:t>
            </a:r>
            <a:r>
              <a:rPr lang="ru-RU" sz="1100" b="0" dirty="0">
                <a:solidFill>
                  <a:schemeClr val="tx1"/>
                </a:solidFill>
              </a:rPr>
              <a:t>подразумевает возможность подачи заявок </a:t>
            </a:r>
            <a:r>
              <a:rPr lang="ru-RU" sz="1100" b="0" dirty="0" smtClean="0">
                <a:solidFill>
                  <a:schemeClr val="tx1"/>
                </a:solidFill>
              </a:rPr>
              <a:t>на часть </a:t>
            </a:r>
            <a:r>
              <a:rPr lang="ru-RU" sz="1100" b="0" dirty="0" smtClean="0">
                <a:solidFill>
                  <a:schemeClr val="tx1"/>
                </a:solidFill>
              </a:rPr>
              <a:t>позиций </a:t>
            </a:r>
            <a:r>
              <a:rPr lang="ru-RU" sz="1100" b="0" dirty="0" smtClean="0">
                <a:solidFill>
                  <a:schemeClr val="tx1"/>
                </a:solidFill>
              </a:rPr>
              <a:t>лота. При этом позиция лота не разбивается. Заказчик </a:t>
            </a:r>
            <a:r>
              <a:rPr lang="ru-RU" sz="1100" b="0" dirty="0">
                <a:solidFill>
                  <a:schemeClr val="tx1"/>
                </a:solidFill>
              </a:rPr>
              <a:t>вправе выбрать одного или нескольких победителей с дальнейшим заключением </a:t>
            </a:r>
            <a:r>
              <a:rPr lang="ru-RU" sz="1100" b="0" dirty="0" smtClean="0">
                <a:solidFill>
                  <a:schemeClr val="tx1"/>
                </a:solidFill>
              </a:rPr>
              <a:t>договора с </a:t>
            </a:r>
            <a:r>
              <a:rPr lang="ru-RU" sz="1100" b="0" dirty="0">
                <a:solidFill>
                  <a:schemeClr val="tx1"/>
                </a:solidFill>
              </a:rPr>
              <a:t>каждым </a:t>
            </a:r>
            <a:r>
              <a:rPr lang="ru-RU" sz="1100" b="0" dirty="0" smtClean="0">
                <a:solidFill>
                  <a:schemeClr val="tx1"/>
                </a:solidFill>
              </a:rPr>
              <a:t>поставщиком. </a:t>
            </a:r>
          </a:p>
          <a:p>
            <a:pPr lvl="0"/>
            <a:endParaRPr lang="ru-RU" sz="1100" b="0" dirty="0" smtClean="0">
              <a:solidFill>
                <a:schemeClr val="tx1"/>
              </a:solidFill>
            </a:endParaRPr>
          </a:p>
          <a:p>
            <a:pPr lvl="1"/>
            <a:r>
              <a:rPr lang="ru-RU" sz="1100" b="0" dirty="0" smtClean="0">
                <a:solidFill>
                  <a:schemeClr val="tx1"/>
                </a:solidFill>
              </a:rPr>
              <a:t>Законодательные ограничения: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для организаций, ведущих </a:t>
            </a:r>
            <a:r>
              <a:rPr lang="ru-RU" sz="1100" b="0" dirty="0" err="1" smtClean="0">
                <a:solidFill>
                  <a:schemeClr val="tx1"/>
                </a:solidFill>
              </a:rPr>
              <a:t>госзакупки</a:t>
            </a:r>
            <a:r>
              <a:rPr lang="ru-RU" sz="1100" b="0" dirty="0" smtClean="0">
                <a:solidFill>
                  <a:schemeClr val="tx1"/>
                </a:solidFill>
              </a:rPr>
              <a:t> (223-ФЗ) позиция лота не разбивается между поставщиками, но возможна частичная поставка по лоту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для коммерческих закупок позиция лота может быть разделена между поставщиками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Закупочная процедура / Лоты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863823"/>
            <a:ext cx="10800000" cy="20378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84920" y="2664023"/>
            <a:ext cx="7344470" cy="3799483"/>
            <a:chOff x="1584920" y="2664023"/>
            <a:chExt cx="7344470" cy="379948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84920" y="2664023"/>
              <a:ext cx="287338" cy="287338"/>
              <a:chOff x="6176162" y="5681234"/>
              <a:chExt cx="287338" cy="287338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9340">
                <a:off x="6176162" y="5681234"/>
                <a:ext cx="287338" cy="2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Равнобедренный треугольник 6"/>
              <p:cNvSpPr/>
              <p:nvPr/>
            </p:nvSpPr>
            <p:spPr>
              <a:xfrm rot="19500000">
                <a:off x="6260177" y="5758166"/>
                <a:ext cx="126000" cy="14385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8034" y="2924005"/>
              <a:ext cx="5151356" cy="3539501"/>
            </a:xfrm>
            <a:prstGeom prst="rect">
              <a:avLst/>
            </a:prstGeom>
            <a:ln w="28575">
              <a:solidFill>
                <a:schemeClr val="dk1"/>
              </a:solidFill>
            </a:ln>
            <a:effectLst>
              <a:outerShdw blurRad="127000" dist="50800" dir="5400000" algn="ctr" rotWithShape="0">
                <a:srgbClr val="000000">
                  <a:alpha val="43137"/>
                </a:srgbClr>
              </a:outerShdw>
            </a:effectLst>
          </p:spPr>
        </p:pic>
        <p:cxnSp>
          <p:nvCxnSpPr>
            <p:cNvPr id="10" name="Прямая со стрелкой 9"/>
            <p:cNvCxnSpPr/>
            <p:nvPr/>
          </p:nvCxnSpPr>
          <p:spPr bwMode="auto">
            <a:xfrm>
              <a:off x="2016621" y="3024063"/>
              <a:ext cx="1656184" cy="288032"/>
            </a:xfrm>
            <a:prstGeom prst="straightConnector1">
              <a:avLst/>
            </a:prstGeom>
            <a:ln w="38100"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291615" y="4001728"/>
            <a:ext cx="2694915" cy="2110298"/>
            <a:chOff x="291615" y="4001728"/>
            <a:chExt cx="2694915" cy="211029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458" y="4001728"/>
              <a:ext cx="1780952" cy="86666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615" y="5004030"/>
              <a:ext cx="2694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0" dirty="0" smtClean="0">
                  <a:solidFill>
                    <a:schemeClr val="tx1"/>
                  </a:solidFill>
                </a:rPr>
                <a:t>Допускает к закупкам поставщиков, готовых поставить только часть лота.</a:t>
              </a:r>
            </a:p>
            <a:p>
              <a:r>
                <a:rPr lang="ru-RU" sz="1100" b="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ru-RU" sz="1100" b="0" dirty="0" smtClean="0">
                  <a:solidFill>
                    <a:srgbClr val="FF0000"/>
                  </a:solidFill>
                </a:rPr>
                <a:t>Предложение поставщика может быть на часть позиций, но каждая позиция поставляется в полном объеме.</a:t>
              </a:r>
              <a:endParaRPr lang="ru-RU" sz="11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8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Закупочная процедура / Лоты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863823"/>
            <a:ext cx="10800000" cy="2037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58" y="2064514"/>
            <a:ext cx="2880320" cy="78771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057181" y="2589630"/>
            <a:ext cx="287338" cy="287338"/>
            <a:chOff x="6176162" y="5681234"/>
            <a:chExt cx="287338" cy="2873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340">
              <a:off x="6176162" y="5681234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Равнобедренный треугольник 6"/>
            <p:cNvSpPr/>
            <p:nvPr/>
          </p:nvSpPr>
          <p:spPr>
            <a:xfrm rot="19500000">
              <a:off x="6260177" y="5758166"/>
              <a:ext cx="126000" cy="1438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479" y="2957792"/>
            <a:ext cx="5759242" cy="3438972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2001" y="3024063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Настраиваем этапы и критерии бальной оценки предложений.</a:t>
            </a:r>
          </a:p>
          <a:p>
            <a:endParaRPr lang="ru-RU" sz="1100" b="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Эксперты заполняются из «Приказ о назначении закупочной комиссии»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Один из </a:t>
            </a:r>
            <a:r>
              <a:rPr lang="ru-RU" sz="1100" b="0" dirty="0">
                <a:solidFill>
                  <a:schemeClr val="tx1"/>
                </a:solidFill>
              </a:rPr>
              <a:t>э</a:t>
            </a:r>
            <a:r>
              <a:rPr lang="ru-RU" sz="1100" b="0" dirty="0" smtClean="0">
                <a:solidFill>
                  <a:schemeClr val="tx1"/>
                </a:solidFill>
              </a:rPr>
              <a:t>кспертов должен иметь возможность закрывать этап оценки (принимает решение о выборе поставщика или переходе на следующий этап оценки)</a:t>
            </a:r>
            <a:endParaRPr lang="ru-RU" sz="1100" b="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01" y="4470613"/>
            <a:ext cx="4437843" cy="13120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2001" y="5917163"/>
            <a:ext cx="4406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Провести оценку можно в протоколе выбора победителя</a:t>
            </a:r>
            <a:endParaRPr lang="ru-RU" sz="11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Предложения поставщиков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863823"/>
            <a:ext cx="10800000" cy="2037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58" y="2103589"/>
            <a:ext cx="3091307" cy="72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705253" y="2400422"/>
            <a:ext cx="287338" cy="287338"/>
            <a:chOff x="6176162" y="5681234"/>
            <a:chExt cx="287338" cy="2873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340">
              <a:off x="6176162" y="5681234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Равнобедренный треугольник 6"/>
            <p:cNvSpPr/>
            <p:nvPr/>
          </p:nvSpPr>
          <p:spPr>
            <a:xfrm rot="19500000">
              <a:off x="6260177" y="5758166"/>
              <a:ext cx="126000" cy="1438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449" y="3099541"/>
            <a:ext cx="6072366" cy="3024323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" y="3099541"/>
            <a:ext cx="5250981" cy="2156770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64025" y="5328319"/>
            <a:ext cx="512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solidFill>
                  <a:schemeClr val="tx1"/>
                </a:solidFill>
              </a:rPr>
              <a:t>В предложении поставщика для попозиционной закупки добавлена колонка «Не поставляется»</a:t>
            </a:r>
          </a:p>
          <a:p>
            <a:endParaRPr lang="ru-RU" sz="1200" b="0" dirty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Данные, доступные пользователю для редактирования, выделены </a:t>
            </a:r>
            <a:r>
              <a:rPr lang="ru-RU" sz="1200" b="0" dirty="0" smtClean="0">
                <a:solidFill>
                  <a:srgbClr val="00B050"/>
                </a:solidFill>
              </a:rPr>
              <a:t>зеленым цветом. </a:t>
            </a:r>
            <a:endParaRPr lang="ru-RU" sz="1200" b="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flipH="1" flipV="1">
            <a:off x="7345213" y="1439887"/>
            <a:ext cx="144016" cy="216024"/>
          </a:xfrm>
          <a:prstGeom prst="straightConnector1">
            <a:avLst/>
          </a:prstGeom>
          <a:ln w="28575">
            <a:solidFill>
              <a:srgbClr val="FC6E51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4200" y="1637134"/>
            <a:ext cx="4549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>
                <a:solidFill>
                  <a:srgbClr val="FC6E51"/>
                </a:solidFill>
              </a:rPr>
              <a:t>Выход на протокол выбора и оценку предложений</a:t>
            </a:r>
            <a:endParaRPr lang="ru-RU" sz="1400" b="0" dirty="0">
              <a:solidFill>
                <a:srgbClr val="FC6E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Протокол выбора / Оценка предложений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1007839"/>
            <a:ext cx="10800000" cy="5094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1240" y="2520007"/>
            <a:ext cx="3492000" cy="64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solidFill>
                  <a:schemeClr val="bg1"/>
                </a:solidFill>
              </a:rPr>
              <a:t>Верхняя таблица – предложения поставщиков</a:t>
            </a:r>
          </a:p>
          <a:p>
            <a:r>
              <a:rPr lang="ru-RU" sz="1200" b="0" dirty="0" smtClean="0">
                <a:solidFill>
                  <a:schemeClr val="bg1"/>
                </a:solidFill>
              </a:rPr>
              <a:t>Нижняя таблица – содержание предложения поставщика «Белый кит»</a:t>
            </a:r>
          </a:p>
          <a:p>
            <a:endParaRPr lang="ru-RU" sz="1200" b="0" dirty="0" smtClean="0">
              <a:solidFill>
                <a:schemeClr val="bg1"/>
              </a:solidFill>
            </a:endParaRPr>
          </a:p>
          <a:p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endParaRPr lang="ru-RU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Протокол выбора / Оценка предложений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1007839"/>
            <a:ext cx="10800000" cy="5094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1240" y="2520007"/>
            <a:ext cx="34920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200" b="0" dirty="0" smtClean="0">
                <a:solidFill>
                  <a:schemeClr val="bg1"/>
                </a:solidFill>
              </a:rPr>
              <a:t>Эксперты вводят </a:t>
            </a:r>
            <a:r>
              <a:rPr lang="ru-RU" sz="1200" b="0" dirty="0" smtClean="0">
                <a:solidFill>
                  <a:schemeClr val="bg1"/>
                </a:solidFill>
              </a:rPr>
              <a:t>значения оценки</a:t>
            </a:r>
            <a:endParaRPr lang="ru-RU" sz="1200" b="0" dirty="0" smtClean="0">
              <a:solidFill>
                <a:schemeClr val="bg1"/>
              </a:solidFill>
            </a:endParaRPr>
          </a:p>
          <a:p>
            <a:pPr marL="228600" indent="-228600">
              <a:buAutoNum type="arabicParenR"/>
            </a:pPr>
            <a:r>
              <a:rPr lang="ru-RU" sz="1200" b="0" dirty="0" smtClean="0">
                <a:solidFill>
                  <a:schemeClr val="bg1"/>
                </a:solidFill>
              </a:rPr>
              <a:t>Ответственный принимает решение</a:t>
            </a:r>
          </a:p>
          <a:p>
            <a:pPr marL="228600" indent="-228600">
              <a:buAutoNum type="arabicParenR"/>
            </a:pPr>
            <a:r>
              <a:rPr lang="ru-RU" sz="1200" b="0" dirty="0" smtClean="0">
                <a:solidFill>
                  <a:schemeClr val="bg1"/>
                </a:solidFill>
              </a:rPr>
              <a:t>Результаты </a:t>
            </a:r>
            <a:r>
              <a:rPr lang="ru-RU" sz="1200" b="0" dirty="0" smtClean="0">
                <a:solidFill>
                  <a:schemeClr val="bg1"/>
                </a:solidFill>
              </a:rPr>
              <a:t>можно </a:t>
            </a:r>
            <a:r>
              <a:rPr lang="ru-RU" sz="1200" b="0" dirty="0" smtClean="0">
                <a:solidFill>
                  <a:schemeClr val="bg1"/>
                </a:solidFill>
              </a:rPr>
              <a:t>посмотреть отчетом Интегральная оценка</a:t>
            </a:r>
          </a:p>
          <a:p>
            <a:pPr marL="228600" indent="-228600">
              <a:buAutoNum type="arabicParenR"/>
            </a:pPr>
            <a:r>
              <a:rPr lang="ru-RU" sz="1200" b="0" dirty="0" smtClean="0">
                <a:solidFill>
                  <a:schemeClr val="bg1"/>
                </a:solidFill>
              </a:rPr>
              <a:t>Процесс можно </a:t>
            </a:r>
            <a:r>
              <a:rPr lang="ru-RU" sz="1200" b="0" dirty="0" err="1" smtClean="0">
                <a:solidFill>
                  <a:schemeClr val="bg1"/>
                </a:solidFill>
              </a:rPr>
              <a:t>рестартовать</a:t>
            </a:r>
            <a:endParaRPr lang="ru-RU" sz="1200" b="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6" y="2022093"/>
            <a:ext cx="2304000" cy="97180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608909" y="2364324"/>
            <a:ext cx="287338" cy="287338"/>
            <a:chOff x="6176162" y="5681234"/>
            <a:chExt cx="287338" cy="2873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340">
              <a:off x="6176162" y="5681234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Равнобедренный треугольник 7"/>
            <p:cNvSpPr/>
            <p:nvPr/>
          </p:nvSpPr>
          <p:spPr>
            <a:xfrm rot="19500000">
              <a:off x="6260177" y="5758166"/>
              <a:ext cx="126000" cy="1438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530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ШАГ 1 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Оценка экспертами предложений лота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9" y="1007839"/>
            <a:ext cx="10800000" cy="39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Эксперт проводит оценку предложений лота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9" y="1007839"/>
            <a:ext cx="7992162" cy="470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9349" y="1943943"/>
            <a:ext cx="27363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solidFill>
                  <a:schemeClr val="tx1"/>
                </a:solidFill>
              </a:rPr>
              <a:t>Отчет показывает как эксперты оценили предложения, какие предложения оценены, какие предложения набрали наибольшие баллы.</a:t>
            </a:r>
          </a:p>
          <a:p>
            <a:endParaRPr lang="ru-RU" sz="1200" b="0" dirty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Красной рамкой выделен</a:t>
            </a:r>
            <a:r>
              <a:rPr lang="ru-RU" sz="1200" b="0" dirty="0">
                <a:solidFill>
                  <a:schemeClr val="tx1"/>
                </a:solidFill>
              </a:rPr>
              <a:t>ы</a:t>
            </a:r>
            <a:r>
              <a:rPr lang="ru-RU" sz="1200" b="0" dirty="0" smtClean="0">
                <a:solidFill>
                  <a:schemeClr val="tx1"/>
                </a:solidFill>
              </a:rPr>
              <a:t> три предложения с баллами более </a:t>
            </a:r>
            <a:r>
              <a:rPr lang="en-US" sz="1200" b="0" dirty="0" smtClean="0">
                <a:solidFill>
                  <a:schemeClr val="tx1"/>
                </a:solidFill>
              </a:rPr>
              <a:t>[</a:t>
            </a:r>
            <a:r>
              <a:rPr lang="ru-RU" sz="1200" b="0" dirty="0" smtClean="0">
                <a:solidFill>
                  <a:schemeClr val="tx1"/>
                </a:solidFill>
              </a:rPr>
              <a:t>2</a:t>
            </a:r>
            <a:r>
              <a:rPr lang="en-US" sz="1200" b="0" dirty="0" smtClean="0">
                <a:solidFill>
                  <a:schemeClr val="tx1"/>
                </a:solidFill>
              </a:rPr>
              <a:t>].</a:t>
            </a:r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endParaRPr lang="ru-RU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dirty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ШАГ </a:t>
            </a:r>
            <a:r>
              <a:rPr lang="ru-RU" sz="1889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2 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Завершение оценки. Выбрано три лучших поставщика, соответствующих критериям. 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46" y="1301992"/>
            <a:ext cx="8152381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Протокол после 2 шага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5" y="1151855"/>
            <a:ext cx="10800000" cy="51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dirty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ШАГ 3</a:t>
            </a:r>
            <a:r>
              <a:rPr lang="ru-RU" sz="1889" b="0" noProof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Р</a:t>
            </a:r>
            <a:r>
              <a:rPr lang="ru-RU" sz="1889" b="0" noProof="0" dirty="0" err="1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аспределение</a:t>
            </a:r>
            <a:r>
              <a:rPr lang="ru-RU" sz="1889" b="0" noProof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позиций по победителям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5" y="1151855"/>
            <a:ext cx="10800000" cy="5190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62" y="2385478"/>
            <a:ext cx="4294325" cy="1422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555763" y="2952809"/>
            <a:ext cx="287338" cy="287338"/>
            <a:chOff x="6176162" y="5681234"/>
            <a:chExt cx="287338" cy="28733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340">
              <a:off x="6176162" y="5681234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Равнобедренный треугольник 6"/>
            <p:cNvSpPr/>
            <p:nvPr/>
          </p:nvSpPr>
          <p:spPr>
            <a:xfrm rot="19500000">
              <a:off x="6260177" y="5758166"/>
              <a:ext cx="126000" cy="1438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93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1927" y="1223863"/>
            <a:ext cx="5132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Оценка по ценам</a:t>
            </a:r>
            <a:endParaRPr lang="ru-RU" sz="4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680917" y="2306007"/>
            <a:ext cx="1800000" cy="18000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Отличные цены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037001" y="3294550"/>
            <a:ext cx="1800000" cy="18000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Дешево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6337301" y="3294550"/>
            <a:ext cx="1800000" cy="18000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Дорого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725351" y="4221528"/>
            <a:ext cx="1800000" cy="1800000"/>
          </a:xfrm>
          <a:prstGeom prst="ellipse">
            <a:avLst/>
          </a:prstGeom>
          <a:solidFill>
            <a:srgbClr val="FC6E51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Очень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орого</a:t>
            </a:r>
          </a:p>
        </p:txBody>
      </p:sp>
    </p:spTree>
    <p:extLst>
      <p:ext uri="{BB962C8B-B14F-4D97-AF65-F5344CB8AC3E}">
        <p14:creationId xmlns:p14="http://schemas.microsoft.com/office/powerpoint/2010/main" val="29865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dirty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ШАГ 3</a:t>
            </a:r>
            <a:r>
              <a:rPr lang="ru-RU" sz="1889" b="0" noProof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Р</a:t>
            </a:r>
            <a:r>
              <a:rPr lang="ru-RU" sz="1889" b="0" noProof="0" dirty="0" err="1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аспределение</a:t>
            </a:r>
            <a:r>
              <a:rPr lang="ru-RU" sz="1889" b="0" noProof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позиций по победителям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42" y="4987150"/>
            <a:ext cx="107464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Мы видим ценовые предложения поставщиков по каждой позиции. Рядом с поставщиками результат интегральной оценки.  </a:t>
            </a:r>
            <a:endParaRPr lang="ru-RU" sz="1100" b="0" dirty="0">
              <a:solidFill>
                <a:schemeClr val="tx1"/>
              </a:solidFill>
            </a:endParaRPr>
          </a:p>
          <a:p>
            <a:endParaRPr lang="ru-RU" sz="1100" b="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В командной панели кнопки, помогающие одним кликом выбрать оптимальное предложение или предложения с минимальными ценами.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Пользователь, ориентируясь на интегральную оценку и стоимостные критерии может самостоятельно принять решение, переставив флажки.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Контролируется, чтобы на каждую позицию был назначен поставщик и все выбранные поставщики были задействованы. </a:t>
            </a:r>
            <a:r>
              <a:rPr lang="ru-RU" sz="1100" b="0" dirty="0" smtClean="0">
                <a:solidFill>
                  <a:schemeClr val="tx1"/>
                </a:solidFill>
              </a:rPr>
              <a:t>Если </a:t>
            </a:r>
            <a:r>
              <a:rPr lang="ru-RU" sz="1100" b="0" dirty="0" smtClean="0">
                <a:solidFill>
                  <a:schemeClr val="tx1"/>
                </a:solidFill>
              </a:rPr>
              <a:t>решено разделить номенклатуру между поставщиками (выделено два и более флажка по позиции), то доступна кнопка «Распределить номенклатуру по поставщикам».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Для участников 223-ФЗ распределение позиции между несколькими поставщиками запрещено.</a:t>
            </a:r>
            <a:endParaRPr lang="ru-RU" sz="1100" b="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432445" y="4896271"/>
            <a:ext cx="10728592" cy="0"/>
          </a:xfrm>
          <a:prstGeom prst="line">
            <a:avLst/>
          </a:prstGeom>
          <a:ln w="3810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01" y="792508"/>
            <a:ext cx="9000000" cy="39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Протокол после </a:t>
            </a:r>
            <a:r>
              <a:rPr lang="ru-RU" sz="1889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ШАГ 3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7" y="1110773"/>
            <a:ext cx="10800000" cy="3209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542" y="4987150"/>
            <a:ext cx="10746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1"/>
                </a:solidFill>
              </a:rPr>
              <a:t>Мы видим ценовые предложения поставщиков по каждой позиции. Рядом с поставщиками результат интегральной оценки.  </a:t>
            </a:r>
            <a:endParaRPr lang="ru-RU" sz="1100" b="0" dirty="0">
              <a:solidFill>
                <a:schemeClr val="tx1"/>
              </a:solidFill>
            </a:endParaRPr>
          </a:p>
          <a:p>
            <a:endParaRPr lang="ru-RU" sz="1100" b="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В командной панели кнопка «Показывать суммы</a:t>
            </a:r>
            <a:r>
              <a:rPr lang="ru-RU" sz="1100" b="0" dirty="0" smtClean="0">
                <a:solidFill>
                  <a:schemeClr val="tx1"/>
                </a:solidFill>
              </a:rPr>
              <a:t>». Она имеет важное значение </a:t>
            </a:r>
            <a:r>
              <a:rPr lang="ru-RU" sz="1100" b="0" dirty="0" smtClean="0">
                <a:solidFill>
                  <a:schemeClr val="tx1"/>
                </a:solidFill>
              </a:rPr>
              <a:t>для </a:t>
            </a:r>
            <a:r>
              <a:rPr lang="ru-RU" sz="1100" b="0" dirty="0" smtClean="0">
                <a:solidFill>
                  <a:schemeClr val="tx1"/>
                </a:solidFill>
              </a:rPr>
              <a:t>товарных категорий. </a:t>
            </a:r>
            <a:r>
              <a:rPr lang="ru-RU" sz="1100" b="0" dirty="0" smtClean="0">
                <a:solidFill>
                  <a:schemeClr val="tx1"/>
                </a:solidFill>
              </a:rPr>
              <a:t>Для номенклатуры суммы удобнее отключить.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В верхней таблице итоговое значение распределяемой позиции. Задача пользователя, редактируя нижнюю </a:t>
            </a:r>
            <a:r>
              <a:rPr lang="ru-RU" sz="1100" b="0" dirty="0" smtClean="0">
                <a:solidFill>
                  <a:schemeClr val="tx1"/>
                </a:solidFill>
              </a:rPr>
              <a:t>часть, </a:t>
            </a:r>
            <a:r>
              <a:rPr lang="ru-RU" sz="1100" b="0" dirty="0" smtClean="0">
                <a:solidFill>
                  <a:schemeClr val="tx1"/>
                </a:solidFill>
              </a:rPr>
              <a:t>полностью распределить позицию.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rgbClr val="00B050"/>
                </a:solidFill>
              </a:rPr>
              <a:t>Зеленым цветом</a:t>
            </a:r>
            <a:r>
              <a:rPr lang="ru-RU" sz="1100" b="0" dirty="0" smtClean="0">
                <a:solidFill>
                  <a:schemeClr val="tx1"/>
                </a:solidFill>
              </a:rPr>
              <a:t> выделены редактируемые ячейки. Пользователь распределяет номенклатуру между поставщиками по периодам без остатка.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0" dirty="0" smtClean="0">
                <a:solidFill>
                  <a:schemeClr val="tx1"/>
                </a:solidFill>
              </a:rPr>
              <a:t>Не забудьте записать распределение. </a:t>
            </a:r>
            <a:endParaRPr lang="ru-RU" sz="1100" b="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432445" y="4896271"/>
            <a:ext cx="10728592" cy="0"/>
          </a:xfrm>
          <a:prstGeom prst="line">
            <a:avLst/>
          </a:prstGeom>
          <a:ln w="38100"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Детальную информацию по оценке посмотреть в печатной форме протокола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4" y="1223863"/>
            <a:ext cx="5236526" cy="4568278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37" y="1196323"/>
            <a:ext cx="5236526" cy="3376716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17" y="3960167"/>
            <a:ext cx="5236526" cy="2393189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0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 bwMode="auto">
          <a:xfrm>
            <a:off x="288429" y="1982912"/>
            <a:ext cx="1726266" cy="390647"/>
          </a:xfrm>
          <a:custGeom>
            <a:avLst/>
            <a:gdLst>
              <a:gd name="connsiteX0" fmla="*/ 123325 w 1726266"/>
              <a:gd name="connsiteY0" fmla="*/ 71919 h 390647"/>
              <a:gd name="connsiteX1" fmla="*/ 441824 w 1726266"/>
              <a:gd name="connsiteY1" fmla="*/ 61645 h 390647"/>
              <a:gd name="connsiteX2" fmla="*/ 616484 w 1726266"/>
              <a:gd name="connsiteY2" fmla="*/ 41096 h 390647"/>
              <a:gd name="connsiteX3" fmla="*/ 1027451 w 1726266"/>
              <a:gd name="connsiteY3" fmla="*/ 30822 h 390647"/>
              <a:gd name="connsiteX4" fmla="*/ 1387046 w 1726266"/>
              <a:gd name="connsiteY4" fmla="*/ 10274 h 390647"/>
              <a:gd name="connsiteX5" fmla="*/ 1592529 w 1726266"/>
              <a:gd name="connsiteY5" fmla="*/ 0 h 390647"/>
              <a:gd name="connsiteX6" fmla="*/ 1633626 w 1726266"/>
              <a:gd name="connsiteY6" fmla="*/ 10274 h 390647"/>
              <a:gd name="connsiteX7" fmla="*/ 1592529 w 1726266"/>
              <a:gd name="connsiteY7" fmla="*/ 51370 h 390647"/>
              <a:gd name="connsiteX8" fmla="*/ 1571981 w 1726266"/>
              <a:gd name="connsiteY8" fmla="*/ 82193 h 390647"/>
              <a:gd name="connsiteX9" fmla="*/ 1500062 w 1726266"/>
              <a:gd name="connsiteY9" fmla="*/ 123290 h 390647"/>
              <a:gd name="connsiteX10" fmla="*/ 1613078 w 1726266"/>
              <a:gd name="connsiteY10" fmla="*/ 195209 h 390647"/>
              <a:gd name="connsiteX11" fmla="*/ 1695271 w 1726266"/>
              <a:gd name="connsiteY11" fmla="*/ 215757 h 390647"/>
              <a:gd name="connsiteX12" fmla="*/ 1726093 w 1726266"/>
              <a:gd name="connsiteY12" fmla="*/ 246579 h 390647"/>
              <a:gd name="connsiteX13" fmla="*/ 1643900 w 1726266"/>
              <a:gd name="connsiteY13" fmla="*/ 297950 h 390647"/>
              <a:gd name="connsiteX14" fmla="*/ 1602803 w 1726266"/>
              <a:gd name="connsiteY14" fmla="*/ 328773 h 390647"/>
              <a:gd name="connsiteX15" fmla="*/ 1017176 w 1726266"/>
              <a:gd name="connsiteY15" fmla="*/ 339047 h 390647"/>
              <a:gd name="connsiteX16" fmla="*/ 914435 w 1726266"/>
              <a:gd name="connsiteY16" fmla="*/ 349321 h 390647"/>
              <a:gd name="connsiteX17" fmla="*/ 678129 w 1726266"/>
              <a:gd name="connsiteY17" fmla="*/ 369869 h 390647"/>
              <a:gd name="connsiteX18" fmla="*/ 647307 w 1726266"/>
              <a:gd name="connsiteY18" fmla="*/ 380143 h 390647"/>
              <a:gd name="connsiteX19" fmla="*/ 10309 w 1726266"/>
              <a:gd name="connsiteY19" fmla="*/ 380143 h 390647"/>
              <a:gd name="connsiteX20" fmla="*/ 20583 w 1726266"/>
              <a:gd name="connsiteY20" fmla="*/ 297950 h 390647"/>
              <a:gd name="connsiteX21" fmla="*/ 30857 w 1726266"/>
              <a:gd name="connsiteY21" fmla="*/ 246579 h 390647"/>
              <a:gd name="connsiteX22" fmla="*/ 61680 w 1726266"/>
              <a:gd name="connsiteY22" fmla="*/ 236305 h 390647"/>
              <a:gd name="connsiteX23" fmla="*/ 71954 w 1726266"/>
              <a:gd name="connsiteY23" fmla="*/ 205483 h 390647"/>
              <a:gd name="connsiteX24" fmla="*/ 51406 w 1726266"/>
              <a:gd name="connsiteY24" fmla="*/ 184934 h 390647"/>
              <a:gd name="connsiteX25" fmla="*/ 10309 w 1726266"/>
              <a:gd name="connsiteY25" fmla="*/ 113015 h 390647"/>
              <a:gd name="connsiteX26" fmla="*/ 61680 w 1726266"/>
              <a:gd name="connsiteY26" fmla="*/ 92467 h 390647"/>
              <a:gd name="connsiteX27" fmla="*/ 123325 w 1726266"/>
              <a:gd name="connsiteY27" fmla="*/ 71919 h 39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6266" h="390647">
                <a:moveTo>
                  <a:pt x="123325" y="71919"/>
                </a:moveTo>
                <a:cubicBezTo>
                  <a:pt x="186682" y="66782"/>
                  <a:pt x="335809" y="68271"/>
                  <a:pt x="441824" y="61645"/>
                </a:cubicBezTo>
                <a:cubicBezTo>
                  <a:pt x="500331" y="57988"/>
                  <a:pt x="557943" y="44177"/>
                  <a:pt x="616484" y="41096"/>
                </a:cubicBezTo>
                <a:cubicBezTo>
                  <a:pt x="753326" y="33894"/>
                  <a:pt x="890462" y="34247"/>
                  <a:pt x="1027451" y="30822"/>
                </a:cubicBezTo>
                <a:cubicBezTo>
                  <a:pt x="1198989" y="6317"/>
                  <a:pt x="1056823" y="24033"/>
                  <a:pt x="1387046" y="10274"/>
                </a:cubicBezTo>
                <a:lnTo>
                  <a:pt x="1592529" y="0"/>
                </a:lnTo>
                <a:cubicBezTo>
                  <a:pt x="1606228" y="3425"/>
                  <a:pt x="1625153" y="-1022"/>
                  <a:pt x="1633626" y="10274"/>
                </a:cubicBezTo>
                <a:cubicBezTo>
                  <a:pt x="1655545" y="39498"/>
                  <a:pt x="1598007" y="49544"/>
                  <a:pt x="1592529" y="51370"/>
                </a:cubicBezTo>
                <a:cubicBezTo>
                  <a:pt x="1585680" y="61644"/>
                  <a:pt x="1583025" y="76671"/>
                  <a:pt x="1571981" y="82193"/>
                </a:cubicBezTo>
                <a:cubicBezTo>
                  <a:pt x="1490010" y="123179"/>
                  <a:pt x="1521937" y="57663"/>
                  <a:pt x="1500062" y="123290"/>
                </a:cubicBezTo>
                <a:cubicBezTo>
                  <a:pt x="1608937" y="166839"/>
                  <a:pt x="1489884" y="113079"/>
                  <a:pt x="1613078" y="195209"/>
                </a:cubicBezTo>
                <a:cubicBezTo>
                  <a:pt x="1626618" y="204236"/>
                  <a:pt x="1687861" y="214275"/>
                  <a:pt x="1695271" y="215757"/>
                </a:cubicBezTo>
                <a:cubicBezTo>
                  <a:pt x="1705545" y="226031"/>
                  <a:pt x="1728482" y="232247"/>
                  <a:pt x="1726093" y="246579"/>
                </a:cubicBezTo>
                <a:cubicBezTo>
                  <a:pt x="1723385" y="262826"/>
                  <a:pt x="1655018" y="291001"/>
                  <a:pt x="1643900" y="297950"/>
                </a:cubicBezTo>
                <a:cubicBezTo>
                  <a:pt x="1629379" y="307026"/>
                  <a:pt x="1619890" y="327653"/>
                  <a:pt x="1602803" y="328773"/>
                </a:cubicBezTo>
                <a:cubicBezTo>
                  <a:pt x="1407982" y="341548"/>
                  <a:pt x="1212385" y="335622"/>
                  <a:pt x="1017176" y="339047"/>
                </a:cubicBezTo>
                <a:lnTo>
                  <a:pt x="914435" y="349321"/>
                </a:lnTo>
                <a:lnTo>
                  <a:pt x="678129" y="369869"/>
                </a:lnTo>
                <a:cubicBezTo>
                  <a:pt x="667855" y="373294"/>
                  <a:pt x="658096" y="379205"/>
                  <a:pt x="647307" y="380143"/>
                </a:cubicBezTo>
                <a:cubicBezTo>
                  <a:pt x="414619" y="400377"/>
                  <a:pt x="265982" y="386231"/>
                  <a:pt x="10309" y="380143"/>
                </a:cubicBezTo>
                <a:cubicBezTo>
                  <a:pt x="-7696" y="326129"/>
                  <a:pt x="-754" y="369075"/>
                  <a:pt x="20583" y="297950"/>
                </a:cubicBezTo>
                <a:cubicBezTo>
                  <a:pt x="25601" y="281224"/>
                  <a:pt x="21170" y="261109"/>
                  <a:pt x="30857" y="246579"/>
                </a:cubicBezTo>
                <a:cubicBezTo>
                  <a:pt x="36864" y="237568"/>
                  <a:pt x="51406" y="239730"/>
                  <a:pt x="61680" y="236305"/>
                </a:cubicBezTo>
                <a:cubicBezTo>
                  <a:pt x="65105" y="226031"/>
                  <a:pt x="74078" y="216102"/>
                  <a:pt x="71954" y="205483"/>
                </a:cubicBezTo>
                <a:cubicBezTo>
                  <a:pt x="70054" y="195984"/>
                  <a:pt x="56779" y="192994"/>
                  <a:pt x="51406" y="184934"/>
                </a:cubicBezTo>
                <a:cubicBezTo>
                  <a:pt x="36090" y="161960"/>
                  <a:pt x="24008" y="136988"/>
                  <a:pt x="10309" y="113015"/>
                </a:cubicBezTo>
                <a:cubicBezTo>
                  <a:pt x="27433" y="106166"/>
                  <a:pt x="44015" y="97766"/>
                  <a:pt x="61680" y="92467"/>
                </a:cubicBezTo>
                <a:cubicBezTo>
                  <a:pt x="78406" y="87449"/>
                  <a:pt x="59968" y="77056"/>
                  <a:pt x="123325" y="71919"/>
                </a:cubicBezTo>
                <a:close/>
              </a:path>
            </a:pathLst>
          </a:custGeom>
          <a:solidFill>
            <a:srgbClr val="FFFFDB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Детальную информацию по оценке посмотреть в печатной форме протокола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37" y="1007839"/>
            <a:ext cx="5400600" cy="5128201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8429" y="1151855"/>
            <a:ext cx="22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Детальная информация по каждому поставщику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139" y="1936784"/>
            <a:ext cx="165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Информация из предложения</a:t>
            </a: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2420199" y="2203393"/>
            <a:ext cx="504056" cy="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Полилиния 9"/>
          <p:cNvSpPr/>
          <p:nvPr/>
        </p:nvSpPr>
        <p:spPr bwMode="auto">
          <a:xfrm>
            <a:off x="616449" y="1982912"/>
            <a:ext cx="544531" cy="0"/>
          </a:xfrm>
          <a:custGeom>
            <a:avLst/>
            <a:gdLst>
              <a:gd name="connsiteX0" fmla="*/ 0 w 544531"/>
              <a:gd name="connsiteY0" fmla="*/ 0 h 0"/>
              <a:gd name="connsiteX1" fmla="*/ 544531 w 5445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531">
                <a:moveTo>
                  <a:pt x="0" y="0"/>
                </a:moveTo>
                <a:lnTo>
                  <a:pt x="544531" y="0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288429" y="2714733"/>
            <a:ext cx="2131770" cy="504000"/>
          </a:xfrm>
          <a:custGeom>
            <a:avLst/>
            <a:gdLst>
              <a:gd name="connsiteX0" fmla="*/ 123325 w 1726266"/>
              <a:gd name="connsiteY0" fmla="*/ 71919 h 390647"/>
              <a:gd name="connsiteX1" fmla="*/ 441824 w 1726266"/>
              <a:gd name="connsiteY1" fmla="*/ 61645 h 390647"/>
              <a:gd name="connsiteX2" fmla="*/ 616484 w 1726266"/>
              <a:gd name="connsiteY2" fmla="*/ 41096 h 390647"/>
              <a:gd name="connsiteX3" fmla="*/ 1027451 w 1726266"/>
              <a:gd name="connsiteY3" fmla="*/ 30822 h 390647"/>
              <a:gd name="connsiteX4" fmla="*/ 1387046 w 1726266"/>
              <a:gd name="connsiteY4" fmla="*/ 10274 h 390647"/>
              <a:gd name="connsiteX5" fmla="*/ 1592529 w 1726266"/>
              <a:gd name="connsiteY5" fmla="*/ 0 h 390647"/>
              <a:gd name="connsiteX6" fmla="*/ 1633626 w 1726266"/>
              <a:gd name="connsiteY6" fmla="*/ 10274 h 390647"/>
              <a:gd name="connsiteX7" fmla="*/ 1592529 w 1726266"/>
              <a:gd name="connsiteY7" fmla="*/ 51370 h 390647"/>
              <a:gd name="connsiteX8" fmla="*/ 1571981 w 1726266"/>
              <a:gd name="connsiteY8" fmla="*/ 82193 h 390647"/>
              <a:gd name="connsiteX9" fmla="*/ 1500062 w 1726266"/>
              <a:gd name="connsiteY9" fmla="*/ 123290 h 390647"/>
              <a:gd name="connsiteX10" fmla="*/ 1613078 w 1726266"/>
              <a:gd name="connsiteY10" fmla="*/ 195209 h 390647"/>
              <a:gd name="connsiteX11" fmla="*/ 1695271 w 1726266"/>
              <a:gd name="connsiteY11" fmla="*/ 215757 h 390647"/>
              <a:gd name="connsiteX12" fmla="*/ 1726093 w 1726266"/>
              <a:gd name="connsiteY12" fmla="*/ 246579 h 390647"/>
              <a:gd name="connsiteX13" fmla="*/ 1643900 w 1726266"/>
              <a:gd name="connsiteY13" fmla="*/ 297950 h 390647"/>
              <a:gd name="connsiteX14" fmla="*/ 1602803 w 1726266"/>
              <a:gd name="connsiteY14" fmla="*/ 328773 h 390647"/>
              <a:gd name="connsiteX15" fmla="*/ 1017176 w 1726266"/>
              <a:gd name="connsiteY15" fmla="*/ 339047 h 390647"/>
              <a:gd name="connsiteX16" fmla="*/ 914435 w 1726266"/>
              <a:gd name="connsiteY16" fmla="*/ 349321 h 390647"/>
              <a:gd name="connsiteX17" fmla="*/ 678129 w 1726266"/>
              <a:gd name="connsiteY17" fmla="*/ 369869 h 390647"/>
              <a:gd name="connsiteX18" fmla="*/ 647307 w 1726266"/>
              <a:gd name="connsiteY18" fmla="*/ 380143 h 390647"/>
              <a:gd name="connsiteX19" fmla="*/ 10309 w 1726266"/>
              <a:gd name="connsiteY19" fmla="*/ 380143 h 390647"/>
              <a:gd name="connsiteX20" fmla="*/ 20583 w 1726266"/>
              <a:gd name="connsiteY20" fmla="*/ 297950 h 390647"/>
              <a:gd name="connsiteX21" fmla="*/ 30857 w 1726266"/>
              <a:gd name="connsiteY21" fmla="*/ 246579 h 390647"/>
              <a:gd name="connsiteX22" fmla="*/ 61680 w 1726266"/>
              <a:gd name="connsiteY22" fmla="*/ 236305 h 390647"/>
              <a:gd name="connsiteX23" fmla="*/ 71954 w 1726266"/>
              <a:gd name="connsiteY23" fmla="*/ 205483 h 390647"/>
              <a:gd name="connsiteX24" fmla="*/ 51406 w 1726266"/>
              <a:gd name="connsiteY24" fmla="*/ 184934 h 390647"/>
              <a:gd name="connsiteX25" fmla="*/ 10309 w 1726266"/>
              <a:gd name="connsiteY25" fmla="*/ 113015 h 390647"/>
              <a:gd name="connsiteX26" fmla="*/ 61680 w 1726266"/>
              <a:gd name="connsiteY26" fmla="*/ 92467 h 390647"/>
              <a:gd name="connsiteX27" fmla="*/ 123325 w 1726266"/>
              <a:gd name="connsiteY27" fmla="*/ 71919 h 39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6266" h="390647">
                <a:moveTo>
                  <a:pt x="123325" y="71919"/>
                </a:moveTo>
                <a:cubicBezTo>
                  <a:pt x="186682" y="66782"/>
                  <a:pt x="335809" y="68271"/>
                  <a:pt x="441824" y="61645"/>
                </a:cubicBezTo>
                <a:cubicBezTo>
                  <a:pt x="500331" y="57988"/>
                  <a:pt x="557943" y="44177"/>
                  <a:pt x="616484" y="41096"/>
                </a:cubicBezTo>
                <a:cubicBezTo>
                  <a:pt x="753326" y="33894"/>
                  <a:pt x="890462" y="34247"/>
                  <a:pt x="1027451" y="30822"/>
                </a:cubicBezTo>
                <a:cubicBezTo>
                  <a:pt x="1198989" y="6317"/>
                  <a:pt x="1056823" y="24033"/>
                  <a:pt x="1387046" y="10274"/>
                </a:cubicBezTo>
                <a:lnTo>
                  <a:pt x="1592529" y="0"/>
                </a:lnTo>
                <a:cubicBezTo>
                  <a:pt x="1606228" y="3425"/>
                  <a:pt x="1625153" y="-1022"/>
                  <a:pt x="1633626" y="10274"/>
                </a:cubicBezTo>
                <a:cubicBezTo>
                  <a:pt x="1655545" y="39498"/>
                  <a:pt x="1598007" y="49544"/>
                  <a:pt x="1592529" y="51370"/>
                </a:cubicBezTo>
                <a:cubicBezTo>
                  <a:pt x="1585680" y="61644"/>
                  <a:pt x="1583025" y="76671"/>
                  <a:pt x="1571981" y="82193"/>
                </a:cubicBezTo>
                <a:cubicBezTo>
                  <a:pt x="1490010" y="123179"/>
                  <a:pt x="1521937" y="57663"/>
                  <a:pt x="1500062" y="123290"/>
                </a:cubicBezTo>
                <a:cubicBezTo>
                  <a:pt x="1608937" y="166839"/>
                  <a:pt x="1489884" y="113079"/>
                  <a:pt x="1613078" y="195209"/>
                </a:cubicBezTo>
                <a:cubicBezTo>
                  <a:pt x="1626618" y="204236"/>
                  <a:pt x="1687861" y="214275"/>
                  <a:pt x="1695271" y="215757"/>
                </a:cubicBezTo>
                <a:cubicBezTo>
                  <a:pt x="1705545" y="226031"/>
                  <a:pt x="1728482" y="232247"/>
                  <a:pt x="1726093" y="246579"/>
                </a:cubicBezTo>
                <a:cubicBezTo>
                  <a:pt x="1723385" y="262826"/>
                  <a:pt x="1655018" y="291001"/>
                  <a:pt x="1643900" y="297950"/>
                </a:cubicBezTo>
                <a:cubicBezTo>
                  <a:pt x="1629379" y="307026"/>
                  <a:pt x="1619890" y="327653"/>
                  <a:pt x="1602803" y="328773"/>
                </a:cubicBezTo>
                <a:cubicBezTo>
                  <a:pt x="1407982" y="341548"/>
                  <a:pt x="1212385" y="335622"/>
                  <a:pt x="1017176" y="339047"/>
                </a:cubicBezTo>
                <a:lnTo>
                  <a:pt x="914435" y="349321"/>
                </a:lnTo>
                <a:lnTo>
                  <a:pt x="678129" y="369869"/>
                </a:lnTo>
                <a:cubicBezTo>
                  <a:pt x="667855" y="373294"/>
                  <a:pt x="658096" y="379205"/>
                  <a:pt x="647307" y="380143"/>
                </a:cubicBezTo>
                <a:cubicBezTo>
                  <a:pt x="414619" y="400377"/>
                  <a:pt x="265982" y="386231"/>
                  <a:pt x="10309" y="380143"/>
                </a:cubicBezTo>
                <a:cubicBezTo>
                  <a:pt x="-7696" y="326129"/>
                  <a:pt x="-754" y="369075"/>
                  <a:pt x="20583" y="297950"/>
                </a:cubicBezTo>
                <a:cubicBezTo>
                  <a:pt x="25601" y="281224"/>
                  <a:pt x="21170" y="261109"/>
                  <a:pt x="30857" y="246579"/>
                </a:cubicBezTo>
                <a:cubicBezTo>
                  <a:pt x="36864" y="237568"/>
                  <a:pt x="51406" y="239730"/>
                  <a:pt x="61680" y="236305"/>
                </a:cubicBezTo>
                <a:cubicBezTo>
                  <a:pt x="65105" y="226031"/>
                  <a:pt x="74078" y="216102"/>
                  <a:pt x="71954" y="205483"/>
                </a:cubicBezTo>
                <a:cubicBezTo>
                  <a:pt x="70054" y="195984"/>
                  <a:pt x="56779" y="192994"/>
                  <a:pt x="51406" y="184934"/>
                </a:cubicBezTo>
                <a:cubicBezTo>
                  <a:pt x="36090" y="161960"/>
                  <a:pt x="24008" y="136988"/>
                  <a:pt x="10309" y="113015"/>
                </a:cubicBezTo>
                <a:cubicBezTo>
                  <a:pt x="27433" y="106166"/>
                  <a:pt x="44015" y="97766"/>
                  <a:pt x="61680" y="92467"/>
                </a:cubicBezTo>
                <a:cubicBezTo>
                  <a:pt x="78406" y="87449"/>
                  <a:pt x="59968" y="77056"/>
                  <a:pt x="123325" y="71919"/>
                </a:cubicBezTo>
                <a:close/>
              </a:path>
            </a:pathLst>
          </a:custGeom>
          <a:solidFill>
            <a:srgbClr val="FFFFDB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139" y="2668606"/>
            <a:ext cx="196406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Результат интегральной оценки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2420199" y="2935215"/>
            <a:ext cx="504056" cy="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Полилиния 15"/>
          <p:cNvSpPr/>
          <p:nvPr/>
        </p:nvSpPr>
        <p:spPr bwMode="auto">
          <a:xfrm>
            <a:off x="616449" y="2714734"/>
            <a:ext cx="544531" cy="0"/>
          </a:xfrm>
          <a:custGeom>
            <a:avLst/>
            <a:gdLst>
              <a:gd name="connsiteX0" fmla="*/ 0 w 544531"/>
              <a:gd name="connsiteY0" fmla="*/ 0 h 0"/>
              <a:gd name="connsiteX1" fmla="*/ 544531 w 5445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531">
                <a:moveTo>
                  <a:pt x="0" y="0"/>
                </a:moveTo>
                <a:lnTo>
                  <a:pt x="544531" y="0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192727" y="3430230"/>
            <a:ext cx="2131770" cy="648000"/>
          </a:xfrm>
          <a:custGeom>
            <a:avLst/>
            <a:gdLst>
              <a:gd name="connsiteX0" fmla="*/ 123325 w 1726266"/>
              <a:gd name="connsiteY0" fmla="*/ 71919 h 390647"/>
              <a:gd name="connsiteX1" fmla="*/ 441824 w 1726266"/>
              <a:gd name="connsiteY1" fmla="*/ 61645 h 390647"/>
              <a:gd name="connsiteX2" fmla="*/ 616484 w 1726266"/>
              <a:gd name="connsiteY2" fmla="*/ 41096 h 390647"/>
              <a:gd name="connsiteX3" fmla="*/ 1027451 w 1726266"/>
              <a:gd name="connsiteY3" fmla="*/ 30822 h 390647"/>
              <a:gd name="connsiteX4" fmla="*/ 1387046 w 1726266"/>
              <a:gd name="connsiteY4" fmla="*/ 10274 h 390647"/>
              <a:gd name="connsiteX5" fmla="*/ 1592529 w 1726266"/>
              <a:gd name="connsiteY5" fmla="*/ 0 h 390647"/>
              <a:gd name="connsiteX6" fmla="*/ 1633626 w 1726266"/>
              <a:gd name="connsiteY6" fmla="*/ 10274 h 390647"/>
              <a:gd name="connsiteX7" fmla="*/ 1592529 w 1726266"/>
              <a:gd name="connsiteY7" fmla="*/ 51370 h 390647"/>
              <a:gd name="connsiteX8" fmla="*/ 1571981 w 1726266"/>
              <a:gd name="connsiteY8" fmla="*/ 82193 h 390647"/>
              <a:gd name="connsiteX9" fmla="*/ 1500062 w 1726266"/>
              <a:gd name="connsiteY9" fmla="*/ 123290 h 390647"/>
              <a:gd name="connsiteX10" fmla="*/ 1613078 w 1726266"/>
              <a:gd name="connsiteY10" fmla="*/ 195209 h 390647"/>
              <a:gd name="connsiteX11" fmla="*/ 1695271 w 1726266"/>
              <a:gd name="connsiteY11" fmla="*/ 215757 h 390647"/>
              <a:gd name="connsiteX12" fmla="*/ 1726093 w 1726266"/>
              <a:gd name="connsiteY12" fmla="*/ 246579 h 390647"/>
              <a:gd name="connsiteX13" fmla="*/ 1643900 w 1726266"/>
              <a:gd name="connsiteY13" fmla="*/ 297950 h 390647"/>
              <a:gd name="connsiteX14" fmla="*/ 1602803 w 1726266"/>
              <a:gd name="connsiteY14" fmla="*/ 328773 h 390647"/>
              <a:gd name="connsiteX15" fmla="*/ 1017176 w 1726266"/>
              <a:gd name="connsiteY15" fmla="*/ 339047 h 390647"/>
              <a:gd name="connsiteX16" fmla="*/ 914435 w 1726266"/>
              <a:gd name="connsiteY16" fmla="*/ 349321 h 390647"/>
              <a:gd name="connsiteX17" fmla="*/ 678129 w 1726266"/>
              <a:gd name="connsiteY17" fmla="*/ 369869 h 390647"/>
              <a:gd name="connsiteX18" fmla="*/ 647307 w 1726266"/>
              <a:gd name="connsiteY18" fmla="*/ 380143 h 390647"/>
              <a:gd name="connsiteX19" fmla="*/ 10309 w 1726266"/>
              <a:gd name="connsiteY19" fmla="*/ 380143 h 390647"/>
              <a:gd name="connsiteX20" fmla="*/ 20583 w 1726266"/>
              <a:gd name="connsiteY20" fmla="*/ 297950 h 390647"/>
              <a:gd name="connsiteX21" fmla="*/ 30857 w 1726266"/>
              <a:gd name="connsiteY21" fmla="*/ 246579 h 390647"/>
              <a:gd name="connsiteX22" fmla="*/ 61680 w 1726266"/>
              <a:gd name="connsiteY22" fmla="*/ 236305 h 390647"/>
              <a:gd name="connsiteX23" fmla="*/ 71954 w 1726266"/>
              <a:gd name="connsiteY23" fmla="*/ 205483 h 390647"/>
              <a:gd name="connsiteX24" fmla="*/ 51406 w 1726266"/>
              <a:gd name="connsiteY24" fmla="*/ 184934 h 390647"/>
              <a:gd name="connsiteX25" fmla="*/ 10309 w 1726266"/>
              <a:gd name="connsiteY25" fmla="*/ 113015 h 390647"/>
              <a:gd name="connsiteX26" fmla="*/ 61680 w 1726266"/>
              <a:gd name="connsiteY26" fmla="*/ 92467 h 390647"/>
              <a:gd name="connsiteX27" fmla="*/ 123325 w 1726266"/>
              <a:gd name="connsiteY27" fmla="*/ 71919 h 39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6266" h="390647">
                <a:moveTo>
                  <a:pt x="123325" y="71919"/>
                </a:moveTo>
                <a:cubicBezTo>
                  <a:pt x="186682" y="66782"/>
                  <a:pt x="335809" y="68271"/>
                  <a:pt x="441824" y="61645"/>
                </a:cubicBezTo>
                <a:cubicBezTo>
                  <a:pt x="500331" y="57988"/>
                  <a:pt x="557943" y="44177"/>
                  <a:pt x="616484" y="41096"/>
                </a:cubicBezTo>
                <a:cubicBezTo>
                  <a:pt x="753326" y="33894"/>
                  <a:pt x="890462" y="34247"/>
                  <a:pt x="1027451" y="30822"/>
                </a:cubicBezTo>
                <a:cubicBezTo>
                  <a:pt x="1198989" y="6317"/>
                  <a:pt x="1056823" y="24033"/>
                  <a:pt x="1387046" y="10274"/>
                </a:cubicBezTo>
                <a:lnTo>
                  <a:pt x="1592529" y="0"/>
                </a:lnTo>
                <a:cubicBezTo>
                  <a:pt x="1606228" y="3425"/>
                  <a:pt x="1625153" y="-1022"/>
                  <a:pt x="1633626" y="10274"/>
                </a:cubicBezTo>
                <a:cubicBezTo>
                  <a:pt x="1655545" y="39498"/>
                  <a:pt x="1598007" y="49544"/>
                  <a:pt x="1592529" y="51370"/>
                </a:cubicBezTo>
                <a:cubicBezTo>
                  <a:pt x="1585680" y="61644"/>
                  <a:pt x="1583025" y="76671"/>
                  <a:pt x="1571981" y="82193"/>
                </a:cubicBezTo>
                <a:cubicBezTo>
                  <a:pt x="1490010" y="123179"/>
                  <a:pt x="1521937" y="57663"/>
                  <a:pt x="1500062" y="123290"/>
                </a:cubicBezTo>
                <a:cubicBezTo>
                  <a:pt x="1608937" y="166839"/>
                  <a:pt x="1489884" y="113079"/>
                  <a:pt x="1613078" y="195209"/>
                </a:cubicBezTo>
                <a:cubicBezTo>
                  <a:pt x="1626618" y="204236"/>
                  <a:pt x="1687861" y="214275"/>
                  <a:pt x="1695271" y="215757"/>
                </a:cubicBezTo>
                <a:cubicBezTo>
                  <a:pt x="1705545" y="226031"/>
                  <a:pt x="1728482" y="232247"/>
                  <a:pt x="1726093" y="246579"/>
                </a:cubicBezTo>
                <a:cubicBezTo>
                  <a:pt x="1723385" y="262826"/>
                  <a:pt x="1655018" y="291001"/>
                  <a:pt x="1643900" y="297950"/>
                </a:cubicBezTo>
                <a:cubicBezTo>
                  <a:pt x="1629379" y="307026"/>
                  <a:pt x="1619890" y="327653"/>
                  <a:pt x="1602803" y="328773"/>
                </a:cubicBezTo>
                <a:cubicBezTo>
                  <a:pt x="1407982" y="341548"/>
                  <a:pt x="1212385" y="335622"/>
                  <a:pt x="1017176" y="339047"/>
                </a:cubicBezTo>
                <a:lnTo>
                  <a:pt x="914435" y="349321"/>
                </a:lnTo>
                <a:lnTo>
                  <a:pt x="678129" y="369869"/>
                </a:lnTo>
                <a:cubicBezTo>
                  <a:pt x="667855" y="373294"/>
                  <a:pt x="658096" y="379205"/>
                  <a:pt x="647307" y="380143"/>
                </a:cubicBezTo>
                <a:cubicBezTo>
                  <a:pt x="414619" y="400377"/>
                  <a:pt x="265982" y="386231"/>
                  <a:pt x="10309" y="380143"/>
                </a:cubicBezTo>
                <a:cubicBezTo>
                  <a:pt x="-7696" y="326129"/>
                  <a:pt x="-754" y="369075"/>
                  <a:pt x="20583" y="297950"/>
                </a:cubicBezTo>
                <a:cubicBezTo>
                  <a:pt x="25601" y="281224"/>
                  <a:pt x="21170" y="261109"/>
                  <a:pt x="30857" y="246579"/>
                </a:cubicBezTo>
                <a:cubicBezTo>
                  <a:pt x="36864" y="237568"/>
                  <a:pt x="51406" y="239730"/>
                  <a:pt x="61680" y="236305"/>
                </a:cubicBezTo>
                <a:cubicBezTo>
                  <a:pt x="65105" y="226031"/>
                  <a:pt x="74078" y="216102"/>
                  <a:pt x="71954" y="205483"/>
                </a:cubicBezTo>
                <a:cubicBezTo>
                  <a:pt x="70054" y="195984"/>
                  <a:pt x="56779" y="192994"/>
                  <a:pt x="51406" y="184934"/>
                </a:cubicBezTo>
                <a:cubicBezTo>
                  <a:pt x="36090" y="161960"/>
                  <a:pt x="24008" y="136988"/>
                  <a:pt x="10309" y="113015"/>
                </a:cubicBezTo>
                <a:cubicBezTo>
                  <a:pt x="27433" y="106166"/>
                  <a:pt x="44015" y="97766"/>
                  <a:pt x="61680" y="92467"/>
                </a:cubicBezTo>
                <a:cubicBezTo>
                  <a:pt x="78406" y="87449"/>
                  <a:pt x="59968" y="77056"/>
                  <a:pt x="123325" y="71919"/>
                </a:cubicBezTo>
                <a:close/>
              </a:path>
            </a:pathLst>
          </a:custGeom>
          <a:solidFill>
            <a:srgbClr val="FFFFDB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437" y="3293511"/>
            <a:ext cx="1731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Результат заключения для договора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2324497" y="3650712"/>
            <a:ext cx="504056" cy="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Полилиния 19"/>
          <p:cNvSpPr/>
          <p:nvPr/>
        </p:nvSpPr>
        <p:spPr bwMode="auto">
          <a:xfrm>
            <a:off x="520747" y="3430231"/>
            <a:ext cx="544531" cy="0"/>
          </a:xfrm>
          <a:custGeom>
            <a:avLst/>
            <a:gdLst>
              <a:gd name="connsiteX0" fmla="*/ 0 w 544531"/>
              <a:gd name="connsiteY0" fmla="*/ 0 h 0"/>
              <a:gd name="connsiteX1" fmla="*/ 544531 w 5445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531">
                <a:moveTo>
                  <a:pt x="0" y="0"/>
                </a:moveTo>
                <a:lnTo>
                  <a:pt x="544531" y="0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Заключение договора по результатам закупок</a:t>
            </a: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3" y="1049025"/>
            <a:ext cx="9217024" cy="19162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3" y="3440511"/>
            <a:ext cx="9216424" cy="3029572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7764827" y="4001353"/>
            <a:ext cx="287338" cy="287338"/>
            <a:chOff x="6176162" y="5681234"/>
            <a:chExt cx="287338" cy="28733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340">
              <a:off x="6176162" y="5681234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Равнобедренный треугольник 22"/>
            <p:cNvSpPr/>
            <p:nvPr/>
          </p:nvSpPr>
          <p:spPr>
            <a:xfrm rot="19500000">
              <a:off x="6260177" y="5758166"/>
              <a:ext cx="126000" cy="1438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" name="Прямая со стрелкой 5"/>
          <p:cNvCxnSpPr/>
          <p:nvPr/>
        </p:nvCxnSpPr>
        <p:spPr bwMode="auto">
          <a:xfrm flipV="1">
            <a:off x="7129189" y="2965277"/>
            <a:ext cx="0" cy="720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504453" y="1898253"/>
            <a:ext cx="2233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chemeClr val="tx1"/>
                </a:solidFill>
              </a:rPr>
              <a:t>Для возможности заключения договоров  протокол должен быть: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/>
                </a:solidFill>
              </a:rPr>
              <a:t>Проведен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/>
                </a:solidFill>
              </a:rPr>
              <a:t>Утвержден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После этого становится доступна кнопка «Управление договорами закупки»</a:t>
            </a:r>
            <a:endParaRPr lang="ru-RU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Редакция 3.1</a:t>
            </a: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5112568" cy="11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Строка плана закупок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покупка зерновых / основные сведения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935831"/>
            <a:ext cx="10800000" cy="54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6624736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Строка плана закупок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покупка зерновых / потребности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4926"/>
          <a:stretch/>
        </p:blipFill>
        <p:spPr>
          <a:xfrm>
            <a:off x="360437" y="1356256"/>
            <a:ext cx="10800000" cy="37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5112568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Закупочная процедура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покупка зерновых /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1139030"/>
            <a:ext cx="10800000" cy="50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5112568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Закупочная процедура</a:t>
            </a: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покупка зерновых /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7" y="935831"/>
            <a:ext cx="10800000" cy="2215588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 bwMode="auto">
          <a:xfrm>
            <a:off x="2712534" y="3345708"/>
            <a:ext cx="2028519" cy="684000"/>
          </a:xfrm>
          <a:custGeom>
            <a:avLst/>
            <a:gdLst>
              <a:gd name="connsiteX0" fmla="*/ 0 w 2647950"/>
              <a:gd name="connsiteY0" fmla="*/ 0 h 1619250"/>
              <a:gd name="connsiteX1" fmla="*/ 361950 w 2647950"/>
              <a:gd name="connsiteY1" fmla="*/ 704850 h 1619250"/>
              <a:gd name="connsiteX2" fmla="*/ 1190625 w 2647950"/>
              <a:gd name="connsiteY2" fmla="*/ 1143000 h 1619250"/>
              <a:gd name="connsiteX3" fmla="*/ 2647950 w 2647950"/>
              <a:gd name="connsiteY3" fmla="*/ 161925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1619250">
                <a:moveTo>
                  <a:pt x="0" y="0"/>
                </a:moveTo>
                <a:cubicBezTo>
                  <a:pt x="81756" y="257175"/>
                  <a:pt x="163513" y="514350"/>
                  <a:pt x="361950" y="704850"/>
                </a:cubicBezTo>
                <a:cubicBezTo>
                  <a:pt x="560387" y="895350"/>
                  <a:pt x="809625" y="990600"/>
                  <a:pt x="1190625" y="1143000"/>
                </a:cubicBezTo>
                <a:cubicBezTo>
                  <a:pt x="1571625" y="1295400"/>
                  <a:pt x="2109787" y="1457325"/>
                  <a:pt x="2647950" y="1619250"/>
                </a:cubicBezTo>
              </a:path>
            </a:pathLst>
          </a:custGeom>
          <a:ln w="41275">
            <a:solidFill>
              <a:srgbClr val="FC6E51"/>
            </a:solidFill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949" y="719807"/>
            <a:ext cx="6323809" cy="5304762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61361" y="4868395"/>
            <a:ext cx="4475867" cy="1107996"/>
            <a:chOff x="361361" y="4868395"/>
            <a:chExt cx="4475867" cy="110799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361" y="5001691"/>
              <a:ext cx="1780952" cy="8666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42313" y="4868395"/>
              <a:ext cx="2694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0" dirty="0" smtClean="0">
                  <a:solidFill>
                    <a:schemeClr val="tx1"/>
                  </a:solidFill>
                </a:rPr>
                <a:t>Допускает к закупкам поставщиков, готовых поставить только часть лота.</a:t>
              </a:r>
            </a:p>
            <a:p>
              <a:r>
                <a:rPr lang="ru-RU" sz="1100" b="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ru-RU" sz="1100" b="0" dirty="0" smtClean="0">
                  <a:solidFill>
                    <a:srgbClr val="FF0000"/>
                  </a:solidFill>
                </a:rPr>
                <a:t>Предложение поставщика может быть на часть позиций, но каждая позиция поставляется в полном объеме.</a:t>
              </a:r>
              <a:endParaRPr lang="ru-RU" sz="1100" b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77655" y="2837410"/>
            <a:ext cx="287338" cy="287338"/>
            <a:chOff x="6176162" y="5681234"/>
            <a:chExt cx="287338" cy="28733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340">
              <a:off x="6176162" y="5681234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Равнобедренный треугольник 15"/>
            <p:cNvSpPr/>
            <p:nvPr/>
          </p:nvSpPr>
          <p:spPr>
            <a:xfrm rot="19500000">
              <a:off x="6260177" y="5758166"/>
              <a:ext cx="126000" cy="1438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07277" y="3081323"/>
            <a:ext cx="1314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0" dirty="0" smtClean="0">
                <a:solidFill>
                  <a:schemeClr val="tx1"/>
                </a:solidFill>
              </a:rPr>
              <a:t>Двойной клик мышкой по лоту</a:t>
            </a:r>
            <a:endParaRPr lang="ru-RU" sz="11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5112568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Регистрация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предложений поставщиков</a:t>
            </a:r>
            <a:endParaRPr kumimoji="0" lang="ru-RU" sz="1889" b="0" i="0" u="none" strike="noStrike" kern="1200" cap="none" spc="0" normalizeH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815"/>
            <a:ext cx="10800000" cy="2215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81" y="2246154"/>
            <a:ext cx="2769801" cy="448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850" y="2465865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0282" y="2119081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1681" y="3996662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25" y="3083872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Предложения поставщиков удобно вводить </a:t>
            </a:r>
            <a:r>
              <a:rPr lang="ru-RU" sz="1400" b="0" dirty="0" smtClean="0">
                <a:solidFill>
                  <a:schemeClr val="tx1"/>
                </a:solidFill>
              </a:rPr>
              <a:t>на </a:t>
            </a:r>
            <a:r>
              <a:rPr lang="ru-RU" sz="1400" b="0" dirty="0" smtClean="0">
                <a:solidFill>
                  <a:schemeClr val="tx1"/>
                </a:solidFill>
              </a:rPr>
              <a:t>основании </a:t>
            </a:r>
            <a:r>
              <a:rPr lang="ru-RU" sz="1400" b="0" dirty="0" smtClean="0">
                <a:solidFill>
                  <a:schemeClr val="tx1"/>
                </a:solidFill>
              </a:rPr>
              <a:t>лота. </a:t>
            </a:r>
            <a:endParaRPr lang="ru-RU" sz="1400" b="0" dirty="0" smtClean="0">
              <a:solidFill>
                <a:schemeClr val="tx1"/>
              </a:solidFill>
            </a:endParaRPr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В предложении поставщика для попозиционной закупки добавлена колонка «Не поставляется»</a:t>
            </a:r>
          </a:p>
          <a:p>
            <a:endParaRPr lang="ru-RU" sz="1400" b="0" dirty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Данные, доступные пользователю для редактирования, выделены </a:t>
            </a:r>
            <a:r>
              <a:rPr lang="ru-RU" sz="1400" b="0" dirty="0" smtClean="0">
                <a:solidFill>
                  <a:srgbClr val="00B050"/>
                </a:solidFill>
              </a:rPr>
              <a:t>зеленым цветом. </a:t>
            </a:r>
          </a:p>
          <a:p>
            <a:endParaRPr lang="ru-RU" sz="1400" b="0" dirty="0">
              <a:solidFill>
                <a:srgbClr val="00B050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При необходимости можно вернуться к начальным </a:t>
            </a:r>
            <a:r>
              <a:rPr lang="ru-RU" sz="1400" b="0" dirty="0" smtClean="0">
                <a:solidFill>
                  <a:schemeClr val="tx1"/>
                </a:solidFill>
              </a:rPr>
              <a:t>значениям </a:t>
            </a:r>
            <a:r>
              <a:rPr lang="ru-RU" sz="1400" b="0" dirty="0" smtClean="0">
                <a:solidFill>
                  <a:schemeClr val="tx1"/>
                </a:solidFill>
              </a:rPr>
              <a:t>нажав на кнопку «Заполнить по данным лота»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840" y="2766105"/>
            <a:ext cx="7560000" cy="3714070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6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28589" y="0"/>
            <a:ext cx="720080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выбора</a:t>
            </a:r>
            <a:r>
              <a:rPr lang="ru-RU" sz="1889" b="0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 / Предложения поставщиков перед оценкой</a:t>
            </a:r>
            <a:endParaRPr kumimoji="0" lang="ru-RU" sz="1889" b="0" i="0" u="none" strike="noStrike" kern="1200" cap="none" spc="0" normalizeH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1553" y="1646614"/>
            <a:ext cx="25922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Слева</a:t>
            </a:r>
            <a:r>
              <a:rPr lang="ru-RU" sz="1400" b="0" dirty="0" smtClean="0">
                <a:solidFill>
                  <a:schemeClr val="tx1"/>
                </a:solidFill>
              </a:rPr>
              <a:t> – лоты. При </a:t>
            </a:r>
            <a:r>
              <a:rPr lang="ru-RU" sz="1400" b="0" dirty="0" err="1" smtClean="0">
                <a:solidFill>
                  <a:schemeClr val="tx1"/>
                </a:solidFill>
              </a:rPr>
              <a:t>многолотовой</a:t>
            </a:r>
            <a:r>
              <a:rPr lang="ru-RU" sz="1400" b="0" dirty="0" smtClean="0">
                <a:solidFill>
                  <a:schemeClr val="tx1"/>
                </a:solidFill>
              </a:rPr>
              <a:t> закупке их несколько.</a:t>
            </a:r>
          </a:p>
          <a:p>
            <a:endParaRPr lang="ru-RU" sz="1400" b="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Вверху</a:t>
            </a:r>
            <a:r>
              <a:rPr lang="ru-RU" sz="1400" b="0" dirty="0" smtClean="0">
                <a:solidFill>
                  <a:schemeClr val="tx1"/>
                </a:solidFill>
              </a:rPr>
              <a:t> –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предложения поставщиков по лотам.</a:t>
            </a:r>
          </a:p>
          <a:p>
            <a:endParaRPr lang="ru-RU" sz="1400" b="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Внизу</a:t>
            </a:r>
            <a:r>
              <a:rPr lang="ru-RU" sz="1400" b="0" dirty="0" smtClean="0">
                <a:solidFill>
                  <a:schemeClr val="tx1"/>
                </a:solidFill>
              </a:rPr>
              <a:t> – данные предложения конкретного поставщика до оценки. Не поставляемые позиции лота присутствуют, но не имеют количества и суммы.</a:t>
            </a:r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Для </a:t>
            </a:r>
            <a:r>
              <a:rPr lang="ru-RU" sz="1400" b="0" dirty="0">
                <a:solidFill>
                  <a:schemeClr val="tx1"/>
                </a:solidFill>
              </a:rPr>
              <a:t>выхода на оценку </a:t>
            </a:r>
            <a:r>
              <a:rPr lang="ru-RU" sz="1400" b="0" dirty="0" smtClean="0">
                <a:solidFill>
                  <a:schemeClr val="tx1"/>
                </a:solidFill>
              </a:rPr>
              <a:t>нажмите </a:t>
            </a:r>
            <a:r>
              <a:rPr lang="ru-RU" sz="1400" b="0" dirty="0">
                <a:solidFill>
                  <a:schemeClr val="tx1"/>
                </a:solidFill>
              </a:rPr>
              <a:t>кнопку </a:t>
            </a:r>
            <a:endParaRPr lang="ru-RU" sz="1400" b="0" dirty="0" smtClean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«</a:t>
            </a:r>
            <a:r>
              <a:rPr lang="ru-RU" sz="1400" b="0" dirty="0">
                <a:solidFill>
                  <a:schemeClr val="tx1"/>
                </a:solidFill>
              </a:rPr>
              <a:t>Оценить по ценам»</a:t>
            </a:r>
          </a:p>
          <a:p>
            <a:endParaRPr lang="ru-RU" sz="1400" b="0" dirty="0" smtClean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7" y="1295871"/>
            <a:ext cx="8280000" cy="452964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4873496" y="2231975"/>
            <a:ext cx="900000" cy="21602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771553" y="4824263"/>
            <a:ext cx="2592288" cy="7920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21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101667</TotalTime>
  <Words>1337</Words>
  <Application>Microsoft Office PowerPoint</Application>
  <PresentationFormat>Произвольный</PresentationFormat>
  <Paragraphs>211</Paragraphs>
  <Slides>35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Futura PT Demi</vt:lpstr>
      <vt:lpstr>Proxima Nova Lt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Попов Леонид Леонидович</cp:lastModifiedBy>
  <cp:revision>3616</cp:revision>
  <cp:lastPrinted>2015-05-12T12:08:53Z</cp:lastPrinted>
  <dcterms:created xsi:type="dcterms:W3CDTF">2004-06-25T18:36:23Z</dcterms:created>
  <dcterms:modified xsi:type="dcterms:W3CDTF">2020-12-22T12:47:40Z</dcterms:modified>
</cp:coreProperties>
</file>