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62" r:id="rId5"/>
    <p:sldId id="280" r:id="rId6"/>
    <p:sldId id="279" r:id="rId7"/>
    <p:sldId id="267" r:id="rId8"/>
    <p:sldId id="273" r:id="rId9"/>
    <p:sldId id="276" r:id="rId10"/>
    <p:sldId id="277" r:id="rId11"/>
  </p:sldIdLst>
  <p:sldSz cx="18288000" cy="10287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Poppi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 Semi-Bold" panose="020B0604020202020204" charset="0"/>
      <p:regular r:id="rId23"/>
    </p:embeddedFont>
    <p:embeddedFont>
      <p:font typeface="Poppins Bold" panose="020B0604020202020204" charset="0"/>
      <p:regular r:id="rId24"/>
    </p:embeddedFont>
    <p:embeddedFont>
      <p:font typeface="Montserrat 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35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88B75-2587-418C-A316-74760B50BA70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4570E-2354-47A9-AACE-BB1E7D47C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4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4570E-2354-47A9-AACE-BB1E7D47CA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2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70E-2354-47A9-AACE-BB1E7D47CA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7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298A65-A5E8-0512-9D31-242953EA7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257FCA-8476-9E8F-EF83-EABE68B35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261FD4-452C-47D5-70E7-C778051B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03C979-D5F9-92A9-603B-8E36CD2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011FA0-5E62-0FF8-B4AB-76033989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2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F1F6E-7771-D22D-0F11-C0CFC85A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7E031E-A9C7-290D-EC5A-EEB4DE605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C6BBA0-B645-3DE7-CC4F-27E69A04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F72251-24BC-4F20-3B68-A890D662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9C47D7-8921-E1B8-5E16-65A42999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F0B0F1-73A2-4214-CD00-6EA7576E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69C9AB-6400-E111-3E74-3893BC7D0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26724-6226-91D7-971E-380241AB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A6EB52-2433-FA35-F78E-383246FD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848B58-E208-022A-1B41-DA17983E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7193AC-286A-81F6-9317-8E44A134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451EE8-6FB1-7C33-A540-99B1DB3AE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E88CF1-AF83-7887-C55F-7ECFDA463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5F813D-84A2-CD8F-0E62-1A457903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3B6DBA-28C8-B3F7-8E89-4727256D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F5229D-C306-061C-CF85-35A2B769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1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11BC0-169B-EF5D-730B-826D8D15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5DDB5E-1CEF-8C46-12D5-67E4E2537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6C9A04-58E0-872E-0F68-1ED598545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865209-5867-2EF6-0985-109F9EACD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BA0D663-9AF5-5116-D5DB-DF6F88D2B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2B780D8-6C6E-732C-ED54-8D0E9496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F143ECF-D57A-F621-F34D-2BD2F6AD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106171B-F6B1-9ABB-9DA9-AF84B1EF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0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543AC-81A6-5622-4A0A-2CFE67E2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7625D6-7937-C241-3F7D-4492D187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73B631-BF23-EBF6-6F82-F53558A0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974D3E-0207-60B2-1897-A1758766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2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40198C-82CC-EA3F-10F5-2D12DD36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31CEA16-A84A-A98D-3698-1C476396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51A34D-B54E-0CEF-0A14-8511227E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42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76C1F6-3CFE-17A3-49FA-D20C5284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CF2935-6A05-02F2-E239-93F3FE10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D5DB11-5479-B7ED-0B1A-912AC7EA2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25DD66-5742-B1F8-C0F3-603D94D8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136563-1E6B-BA3E-04B0-B470D46D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1AF3D3-2C35-A3F1-81B0-DE95FBF2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6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303503-258E-7317-3B2A-7BBE6926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F2BE9BB-8412-742A-EFE5-C3F4DA034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36674B-F145-959D-4545-9208956C5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35CAC3-8D81-15FD-A5A2-93031AD9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89F93E-D738-950D-4C83-604EC0B8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79C718-298B-19FD-71DF-6E48BF4E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2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BD066-EA04-F64D-DA61-2E026985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04C612-E123-BBDA-391C-BDAF50FAC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8F5E6E-25BE-40C0-ABBB-57A5E9EA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5F56DF-F54A-08D1-8770-82C11A7B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63F9A7-E82C-2450-F889-72424E7F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2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E4B79DB-7622-E039-6098-CFD343573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E1DE7D-FBB2-730A-BDC0-E15A119CB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90C0A3-F638-22B0-A7E9-AC30B141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5E9DEE-5361-FF92-1C4E-A47800C0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856C74-9949-7513-0214-BBDD9883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2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2DB2C4-B5EE-5A1A-CE3D-7C886EBA5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66700"/>
            <a:ext cx="18377297" cy="10237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8168EF-90DE-4843-DD71-9371A94A32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CEE7CE-35B5-1268-36D3-AA5A11F5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CFC9F4-0817-2B0E-3DFB-58793D63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690958-2E24-0DB1-21A9-D36E9EB75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B419-B70A-48CF-BBD9-C215FAD24A6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586C1F-5E6C-AD9D-8D5F-E5D156EA4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8BAF36-C22A-0FE8-F42D-6803D5F41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F6898-53E3-4EBA-AF7A-5DEE030C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0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6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70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8.svg"/><Relationship Id="rId4" Type="http://schemas.openxmlformats.org/officeDocument/2006/relationships/image" Target="../media/image12.png"/><Relationship Id="rId9" Type="http://schemas.openxmlformats.org/officeDocument/2006/relationships/image" Target="../media/image7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85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70.sv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82.svg"/><Relationship Id="rId9" Type="http://schemas.openxmlformats.org/officeDocument/2006/relationships/image" Target="../media/image7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432356">
            <a:off x="5858826" y="-1723904"/>
            <a:ext cx="13661342" cy="16411839"/>
            <a:chOff x="0" y="0"/>
            <a:chExt cx="3598049" cy="4322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98049" cy="4322460"/>
            </a:xfrm>
            <a:custGeom>
              <a:avLst/>
              <a:gdLst/>
              <a:ahLst/>
              <a:cxnLst/>
              <a:rect l="l" t="t" r="r" b="b"/>
              <a:pathLst>
                <a:path w="3598049" h="4322460">
                  <a:moveTo>
                    <a:pt x="0" y="0"/>
                  </a:moveTo>
                  <a:lnTo>
                    <a:pt x="3598049" y="0"/>
                  </a:lnTo>
                  <a:lnTo>
                    <a:pt x="3598049" y="4322460"/>
                  </a:lnTo>
                  <a:lnTo>
                    <a:pt x="0" y="4322460"/>
                  </a:lnTo>
                  <a:close/>
                </a:path>
              </a:pathLst>
            </a:custGeom>
            <a:solidFill>
              <a:srgbClr val="F33805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988538" y="1641667"/>
            <a:ext cx="20541524" cy="7003666"/>
            <a:chOff x="0" y="0"/>
            <a:chExt cx="8007350" cy="27301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07350" cy="2730119"/>
            </a:xfrm>
            <a:custGeom>
              <a:avLst/>
              <a:gdLst/>
              <a:ahLst/>
              <a:cxnLst/>
              <a:rect l="l" t="t" r="r" b="b"/>
              <a:pathLst>
                <a:path w="8007350" h="2730119">
                  <a:moveTo>
                    <a:pt x="8007350" y="0"/>
                  </a:moveTo>
                  <a:lnTo>
                    <a:pt x="8007350" y="2730119"/>
                  </a:lnTo>
                  <a:lnTo>
                    <a:pt x="0" y="2730119"/>
                  </a:lnTo>
                  <a:lnTo>
                    <a:pt x="1220216" y="0"/>
                  </a:lnTo>
                  <a:lnTo>
                    <a:pt x="8007350" y="0"/>
                  </a:lnTo>
                  <a:close/>
                </a:path>
              </a:pathLst>
            </a:custGeom>
            <a:blipFill>
              <a:blip r:embed="rId3"/>
              <a:stretch>
                <a:fillRect t="-47887" b="-47887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0800000">
            <a:off x="-3293005" y="2681631"/>
            <a:ext cx="14441165" cy="4923739"/>
            <a:chOff x="0" y="0"/>
            <a:chExt cx="8007350" cy="27301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07350" cy="2730119"/>
            </a:xfrm>
            <a:custGeom>
              <a:avLst/>
              <a:gdLst/>
              <a:ahLst/>
              <a:cxnLst/>
              <a:rect l="l" t="t" r="r" b="b"/>
              <a:pathLst>
                <a:path w="8007350" h="2730119">
                  <a:moveTo>
                    <a:pt x="8007350" y="0"/>
                  </a:moveTo>
                  <a:lnTo>
                    <a:pt x="8007350" y="2730119"/>
                  </a:lnTo>
                  <a:lnTo>
                    <a:pt x="0" y="2730119"/>
                  </a:lnTo>
                  <a:lnTo>
                    <a:pt x="1220216" y="0"/>
                  </a:lnTo>
                  <a:lnTo>
                    <a:pt x="8007350" y="0"/>
                  </a:lnTo>
                  <a:close/>
                </a:path>
              </a:pathLst>
            </a:custGeom>
            <a:solidFill>
              <a:srgbClr val="5454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10800000">
            <a:off x="-4799956" y="2681631"/>
            <a:ext cx="14441165" cy="4923739"/>
            <a:chOff x="0" y="0"/>
            <a:chExt cx="8007350" cy="27301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07350" cy="2730119"/>
            </a:xfrm>
            <a:custGeom>
              <a:avLst/>
              <a:gdLst/>
              <a:ahLst/>
              <a:cxnLst/>
              <a:rect l="l" t="t" r="r" b="b"/>
              <a:pathLst>
                <a:path w="8007350" h="2730119">
                  <a:moveTo>
                    <a:pt x="8007350" y="0"/>
                  </a:moveTo>
                  <a:lnTo>
                    <a:pt x="8007350" y="2730119"/>
                  </a:lnTo>
                  <a:lnTo>
                    <a:pt x="0" y="2730119"/>
                  </a:lnTo>
                  <a:lnTo>
                    <a:pt x="1220216" y="0"/>
                  </a:lnTo>
                  <a:lnTo>
                    <a:pt x="800735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32724" y="1383006"/>
            <a:ext cx="2226494" cy="679499"/>
          </a:xfrm>
          <a:custGeom>
            <a:avLst/>
            <a:gdLst/>
            <a:ahLst/>
            <a:cxnLst/>
            <a:rect l="l" t="t" r="r" b="b"/>
            <a:pathLst>
              <a:path w="2226494" h="679499">
                <a:moveTo>
                  <a:pt x="0" y="0"/>
                </a:moveTo>
                <a:lnTo>
                  <a:pt x="2226495" y="0"/>
                </a:lnTo>
                <a:lnTo>
                  <a:pt x="2226495" y="679500"/>
                </a:lnTo>
                <a:lnTo>
                  <a:pt x="0" y="679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13547" b="-28293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6196757" y="9047086"/>
            <a:ext cx="2226494" cy="679499"/>
          </a:xfrm>
          <a:custGeom>
            <a:avLst/>
            <a:gdLst/>
            <a:ahLst/>
            <a:cxnLst/>
            <a:rect l="l" t="t" r="r" b="b"/>
            <a:pathLst>
              <a:path w="2226494" h="679499">
                <a:moveTo>
                  <a:pt x="0" y="0"/>
                </a:moveTo>
                <a:lnTo>
                  <a:pt x="2226494" y="0"/>
                </a:lnTo>
                <a:lnTo>
                  <a:pt x="2226494" y="679499"/>
                </a:lnTo>
                <a:lnTo>
                  <a:pt x="0" y="6794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13547" b="-282939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TextBox 13"/>
          <p:cNvSpPr txBox="1"/>
          <p:nvPr/>
        </p:nvSpPr>
        <p:spPr>
          <a:xfrm>
            <a:off x="1028700" y="4202342"/>
            <a:ext cx="76581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80"/>
              </a:lnSpc>
            </a:pPr>
            <a:r>
              <a:rPr lang="ru-RU" sz="4000" b="1" dirty="0" smtClean="0">
                <a:solidFill>
                  <a:srgbClr val="3A3E36"/>
                </a:solidFill>
                <a:latin typeface="Montserrat Bold" panose="020B0604020202020204" charset="-52"/>
              </a:rPr>
              <a:t>Внедрение электронного архива в АО «Татэнерго»</a:t>
            </a:r>
            <a:endParaRPr lang="en-US" sz="4000" b="1" dirty="0">
              <a:solidFill>
                <a:srgbClr val="3A3E36"/>
              </a:solidFill>
              <a:latin typeface="Montserrat Bold" panose="020B0604020202020204" charset="-5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32724" y="5745392"/>
            <a:ext cx="906146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spc="455" dirty="0" smtClean="0">
                <a:solidFill>
                  <a:srgbClr val="000000"/>
                </a:solidFill>
                <a:latin typeface="Poppins Bold"/>
              </a:rPr>
              <a:t>Н</a:t>
            </a:r>
            <a:r>
              <a:rPr lang="ru-RU" sz="1999" b="1" spc="455" dirty="0" smtClean="0">
                <a:solidFill>
                  <a:srgbClr val="000000"/>
                </a:solidFill>
                <a:latin typeface="Poppins Bold"/>
              </a:rPr>
              <a:t>абазе продукта «</a:t>
            </a:r>
            <a:r>
              <a:rPr lang="en-US" sz="1999" b="1" spc="455" dirty="0" smtClean="0">
                <a:solidFill>
                  <a:srgbClr val="000000"/>
                </a:solidFill>
                <a:latin typeface="Poppins Bold"/>
              </a:rPr>
              <a:t>1C:</a:t>
            </a:r>
            <a:r>
              <a:rPr lang="ru-RU" sz="1999" b="1" spc="455" dirty="0" smtClean="0">
                <a:solidFill>
                  <a:srgbClr val="000000"/>
                </a:solidFill>
                <a:latin typeface="Poppins Bold"/>
              </a:rPr>
              <a:t>Архив»</a:t>
            </a:r>
            <a:endParaRPr lang="en-US" sz="1999" b="1" spc="455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6776951"/>
            <a:ext cx="4267668" cy="39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3"/>
              </a:lnSpc>
            </a:pPr>
            <a:r>
              <a:rPr lang="en-US" sz="2145" dirty="0">
                <a:solidFill>
                  <a:srgbClr val="000000"/>
                </a:solidFill>
                <a:latin typeface="Poppins"/>
              </a:rPr>
              <a:t>www.arsansoft.ru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45972" y="2933410"/>
            <a:ext cx="1506314" cy="45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739" b="1" dirty="0" err="1">
                <a:solidFill>
                  <a:srgbClr val="000000"/>
                </a:solidFill>
                <a:latin typeface="Poppins Bold" panose="00000800000000000000" charset="0"/>
                <a:cs typeface="Poppins Bold" panose="00000800000000000000" charset="0"/>
              </a:rPr>
              <a:t>Арсан</a:t>
            </a:r>
            <a:endParaRPr lang="en-US" sz="2739" b="1" dirty="0">
              <a:solidFill>
                <a:srgbClr val="000000"/>
              </a:solidFill>
              <a:latin typeface="Poppins Bold" panose="00000800000000000000" charset="0"/>
              <a:cs typeface="Poppins Bold" panose="00000800000000000000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45972" y="3349505"/>
            <a:ext cx="2213545" cy="45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739" b="1" dirty="0" err="1">
                <a:solidFill>
                  <a:srgbClr val="000000"/>
                </a:solidFill>
                <a:latin typeface="Poppins Bold" panose="00000800000000000000" charset="0"/>
                <a:cs typeface="Poppins Bold" panose="00000800000000000000" charset="0"/>
              </a:rPr>
              <a:t>Софт</a:t>
            </a:r>
            <a:endParaRPr lang="en-US" sz="2739" b="1" dirty="0">
              <a:solidFill>
                <a:srgbClr val="000000"/>
              </a:solidFill>
              <a:latin typeface="Poppins Bold" panose="00000800000000000000" charset="0"/>
              <a:cs typeface="Poppins Bold" panose="00000800000000000000" charset="0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032724" y="3019135"/>
            <a:ext cx="883808" cy="955468"/>
          </a:xfrm>
          <a:custGeom>
            <a:avLst/>
            <a:gdLst/>
            <a:ahLst/>
            <a:cxnLst/>
            <a:rect l="l" t="t" r="r" b="b"/>
            <a:pathLst>
              <a:path w="883808" h="955468">
                <a:moveTo>
                  <a:pt x="0" y="0"/>
                </a:moveTo>
                <a:lnTo>
                  <a:pt x="883808" y="0"/>
                </a:lnTo>
                <a:lnTo>
                  <a:pt x="883808" y="955468"/>
                </a:lnTo>
                <a:lnTo>
                  <a:pt x="0" y="9554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TextBox 14"/>
          <p:cNvSpPr txBox="1"/>
          <p:nvPr/>
        </p:nvSpPr>
        <p:spPr>
          <a:xfrm>
            <a:off x="152400" y="7948015"/>
            <a:ext cx="9061464" cy="697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ru-RU" sz="1999" b="1" spc="455" dirty="0">
                <a:solidFill>
                  <a:srgbClr val="000000"/>
                </a:solidFill>
                <a:latin typeface="Poppins Bold"/>
              </a:rPr>
              <a:t>Рахимов Руслан,</a:t>
            </a:r>
            <a:br>
              <a:rPr lang="ru-RU" sz="1999" b="1" spc="455" dirty="0">
                <a:solidFill>
                  <a:srgbClr val="000000"/>
                </a:solidFill>
                <a:latin typeface="Poppins Bold"/>
              </a:rPr>
            </a:br>
            <a:r>
              <a:rPr lang="ru-RU" sz="1999" b="1" spc="455" dirty="0">
                <a:solidFill>
                  <a:srgbClr val="000000"/>
                </a:solidFill>
                <a:latin typeface="Poppins Bold"/>
              </a:rPr>
              <a:t>руководитель </a:t>
            </a:r>
            <a:r>
              <a:rPr lang="ru-RU" sz="1999" b="1" spc="455" dirty="0" smtClean="0">
                <a:solidFill>
                  <a:srgbClr val="000000"/>
                </a:solidFill>
                <a:latin typeface="Poppins Bold"/>
              </a:rPr>
              <a:t>проектов </a:t>
            </a:r>
            <a:endParaRPr lang="en-US" sz="1999" b="1" spc="455" dirty="0">
              <a:solidFill>
                <a:srgbClr val="000000"/>
              </a:solidFill>
              <a:latin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447800" y="491405"/>
            <a:ext cx="12041887" cy="107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94"/>
              </a:lnSpc>
            </a:pPr>
            <a:r>
              <a:rPr lang="ru-RU" sz="6353" b="1" dirty="0" smtClean="0">
                <a:solidFill>
                  <a:srgbClr val="3A3E36"/>
                </a:solidFill>
                <a:latin typeface="Montserrat Bold" panose="020B0604020202020204" charset="-52"/>
              </a:rPr>
              <a:t>Задачи проекта</a:t>
            </a:r>
            <a:endParaRPr lang="en-US" sz="6353" b="1" dirty="0">
              <a:solidFill>
                <a:srgbClr val="3A3E36"/>
              </a:solidFill>
              <a:latin typeface="Montserrat Bold" panose="020B0604020202020204" charset="-5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41608" y="2563195"/>
            <a:ext cx="15101962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856"/>
              </a:lnSpc>
              <a:buFont typeface="Arial" panose="020B0604020202020204" pitchFamily="34" charset="0"/>
              <a:buChar char="•"/>
            </a:pPr>
            <a:r>
              <a:rPr lang="ru-RU" sz="3600" b="1" spc="210" dirty="0" smtClean="0">
                <a:solidFill>
                  <a:srgbClr val="C22727"/>
                </a:solidFill>
                <a:latin typeface="Montserrat Bold" panose="020B0604020202020204" charset="-52"/>
              </a:rPr>
              <a:t>Создать </a:t>
            </a:r>
            <a:r>
              <a:rPr lang="ru-RU" sz="3600" b="1" spc="210" dirty="0">
                <a:solidFill>
                  <a:srgbClr val="C22727"/>
                </a:solidFill>
                <a:latin typeface="Montserrat Bold" panose="020B0604020202020204" charset="-52"/>
              </a:rPr>
              <a:t>единый архив для хранения сканов бумажных </a:t>
            </a:r>
            <a:r>
              <a:rPr lang="ru-RU" sz="3600" b="1" spc="210" dirty="0" smtClean="0">
                <a:solidFill>
                  <a:srgbClr val="C22727"/>
                </a:solidFill>
                <a:latin typeface="Montserrat Bold" panose="020B0604020202020204" charset="-52"/>
              </a:rPr>
              <a:t>документов</a:t>
            </a:r>
          </a:p>
          <a:p>
            <a:pPr>
              <a:lnSpc>
                <a:spcPts val="4856"/>
              </a:lnSpc>
            </a:pPr>
            <a:endParaRPr lang="ru-RU" sz="3600" b="1" spc="210" dirty="0" smtClean="0">
              <a:solidFill>
                <a:srgbClr val="C22727"/>
              </a:solidFill>
              <a:latin typeface="Montserrat Bold" panose="020B0604020202020204" charset="-52"/>
            </a:endParaRPr>
          </a:p>
          <a:p>
            <a:pPr marL="571500" indent="-571500">
              <a:lnSpc>
                <a:spcPts val="4856"/>
              </a:lnSpc>
              <a:buFont typeface="Arial" panose="020B0604020202020204" pitchFamily="34" charset="0"/>
              <a:buChar char="•"/>
            </a:pPr>
            <a:r>
              <a:rPr lang="ru-RU" sz="3600" b="1" spc="210" dirty="0" smtClean="0">
                <a:solidFill>
                  <a:srgbClr val="C22727"/>
                </a:solidFill>
                <a:latin typeface="Montserrat Bold" panose="020B0604020202020204" charset="-52"/>
              </a:rPr>
              <a:t>Создать единый архив электронных документов</a:t>
            </a:r>
          </a:p>
          <a:p>
            <a:pPr>
              <a:lnSpc>
                <a:spcPts val="4856"/>
              </a:lnSpc>
            </a:pPr>
            <a:endParaRPr lang="ru-RU" sz="3600" b="1" spc="210" dirty="0" smtClean="0">
              <a:solidFill>
                <a:srgbClr val="C22727"/>
              </a:solidFill>
              <a:latin typeface="Montserrat Bold" panose="020B0604020202020204" charset="-52"/>
            </a:endParaRPr>
          </a:p>
          <a:p>
            <a:pPr marL="571500" indent="-571500">
              <a:lnSpc>
                <a:spcPts val="4856"/>
              </a:lnSpc>
              <a:buFont typeface="Arial" panose="020B0604020202020204" pitchFamily="34" charset="0"/>
              <a:buChar char="•"/>
            </a:pPr>
            <a:r>
              <a:rPr lang="ru-RU" sz="3600" b="1" spc="210" dirty="0">
                <a:solidFill>
                  <a:srgbClr val="C22727"/>
                </a:solidFill>
                <a:latin typeface="Montserrat Bold" panose="020B0604020202020204" charset="-52"/>
              </a:rPr>
              <a:t>Снизить нагрузку с основных учетных систем в части хранения </a:t>
            </a:r>
            <a:r>
              <a:rPr lang="ru-RU" sz="3600" b="1" spc="210" dirty="0" smtClean="0">
                <a:solidFill>
                  <a:srgbClr val="C22727"/>
                </a:solidFill>
                <a:latin typeface="Montserrat Bold" panose="020B0604020202020204" charset="-52"/>
              </a:rPr>
              <a:t>документов</a:t>
            </a:r>
          </a:p>
          <a:p>
            <a:pPr marL="571500" indent="-571500">
              <a:lnSpc>
                <a:spcPts val="4856"/>
              </a:lnSpc>
              <a:buFont typeface="Arial" panose="020B0604020202020204" pitchFamily="34" charset="0"/>
              <a:buChar char="•"/>
            </a:pPr>
            <a:endParaRPr lang="ru-RU" sz="3600" b="1" spc="210" dirty="0" smtClean="0">
              <a:solidFill>
                <a:srgbClr val="C22727"/>
              </a:solidFill>
              <a:latin typeface="Montserrat Bold" panose="020B0604020202020204" charset="-52"/>
            </a:endParaRPr>
          </a:p>
          <a:p>
            <a:pPr marL="571500" indent="-571500">
              <a:lnSpc>
                <a:spcPts val="4856"/>
              </a:lnSpc>
              <a:buFont typeface="Arial" panose="020B0604020202020204" pitchFamily="34" charset="0"/>
              <a:buChar char="•"/>
            </a:pPr>
            <a:r>
              <a:rPr lang="ru-RU" sz="3600" b="1" spc="210" dirty="0">
                <a:solidFill>
                  <a:srgbClr val="C22727"/>
                </a:solidFill>
                <a:latin typeface="Montserrat Bold" panose="020B0604020202020204" charset="-52"/>
              </a:rPr>
              <a:t>Использовать электронный архив для проекта ФНС РФ «АИС Налог-3</a:t>
            </a:r>
            <a:r>
              <a:rPr lang="ru-RU" sz="3600" b="1" spc="210" dirty="0" smtClean="0">
                <a:solidFill>
                  <a:srgbClr val="C22727"/>
                </a:solidFill>
                <a:latin typeface="Montserrat Bold" panose="020B0604020202020204" charset="-52"/>
              </a:rPr>
              <a:t>»</a:t>
            </a:r>
            <a:endParaRPr lang="ru-RU" sz="3600" b="1" spc="210" dirty="0">
              <a:solidFill>
                <a:srgbClr val="C22727"/>
              </a:solidFill>
              <a:latin typeface="Montserrat Bold" panose="020B0604020202020204" charset="-52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5839892" y="1028700"/>
            <a:ext cx="1419408" cy="1534495"/>
          </a:xfrm>
          <a:custGeom>
            <a:avLst/>
            <a:gdLst/>
            <a:ahLst/>
            <a:cxnLst/>
            <a:rect l="l" t="t" r="r" b="b"/>
            <a:pathLst>
              <a:path w="1419408" h="1534495">
                <a:moveTo>
                  <a:pt x="0" y="0"/>
                </a:moveTo>
                <a:lnTo>
                  <a:pt x="1419408" y="0"/>
                </a:lnTo>
                <a:lnTo>
                  <a:pt x="1419408" y="1534495"/>
                </a:lnTo>
                <a:lnTo>
                  <a:pt x="0" y="1534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9" name="Group 7"/>
          <p:cNvGrpSpPr/>
          <p:nvPr/>
        </p:nvGrpSpPr>
        <p:grpSpPr>
          <a:xfrm>
            <a:off x="16786622" y="9476760"/>
            <a:ext cx="514165" cy="472678"/>
            <a:chOff x="0" y="0"/>
            <a:chExt cx="884139" cy="812800"/>
          </a:xfrm>
        </p:grpSpPr>
        <p:sp>
          <p:nvSpPr>
            <p:cNvPr id="10" name="Freeform 8"/>
            <p:cNvSpPr/>
            <p:nvPr/>
          </p:nvSpPr>
          <p:spPr>
            <a:xfrm>
              <a:off x="0" y="0"/>
              <a:ext cx="884138" cy="812800"/>
            </a:xfrm>
            <a:custGeom>
              <a:avLst/>
              <a:gdLst/>
              <a:ahLst/>
              <a:cxnLst/>
              <a:rect l="l" t="t" r="r" b="b"/>
              <a:pathLst>
                <a:path w="884138" h="812800">
                  <a:moveTo>
                    <a:pt x="0" y="0"/>
                  </a:moveTo>
                  <a:lnTo>
                    <a:pt x="884138" y="0"/>
                  </a:lnTo>
                  <a:lnTo>
                    <a:pt x="8841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2272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16205023" y="9476760"/>
            <a:ext cx="514165" cy="472678"/>
            <a:chOff x="0" y="0"/>
            <a:chExt cx="724378" cy="665930"/>
          </a:xfrm>
        </p:grpSpPr>
        <p:sp>
          <p:nvSpPr>
            <p:cNvPr id="13" name="Freeform 11"/>
            <p:cNvSpPr/>
            <p:nvPr/>
          </p:nvSpPr>
          <p:spPr>
            <a:xfrm>
              <a:off x="0" y="0"/>
              <a:ext cx="724378" cy="665930"/>
            </a:xfrm>
            <a:custGeom>
              <a:avLst/>
              <a:gdLst/>
              <a:ahLst/>
              <a:cxnLst/>
              <a:rect l="l" t="t" r="r" b="b"/>
              <a:pathLst>
                <a:path w="724378" h="665930">
                  <a:moveTo>
                    <a:pt x="0" y="0"/>
                  </a:moveTo>
                  <a:lnTo>
                    <a:pt x="724378" y="0"/>
                  </a:lnTo>
                  <a:lnTo>
                    <a:pt x="724378" y="665930"/>
                  </a:lnTo>
                  <a:lnTo>
                    <a:pt x="0" y="66593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Freeform 13"/>
          <p:cNvSpPr/>
          <p:nvPr/>
        </p:nvSpPr>
        <p:spPr>
          <a:xfrm flipH="1">
            <a:off x="16954421" y="9564912"/>
            <a:ext cx="178566" cy="296374"/>
          </a:xfrm>
          <a:custGeom>
            <a:avLst/>
            <a:gdLst/>
            <a:ahLst/>
            <a:cxnLst/>
            <a:rect l="l" t="t" r="r" b="b"/>
            <a:pathLst>
              <a:path w="178566" h="296374">
                <a:moveTo>
                  <a:pt x="178566" y="0"/>
                </a:moveTo>
                <a:lnTo>
                  <a:pt x="0" y="0"/>
                </a:lnTo>
                <a:lnTo>
                  <a:pt x="0" y="296374"/>
                </a:lnTo>
                <a:lnTo>
                  <a:pt x="178566" y="296374"/>
                </a:lnTo>
                <a:lnTo>
                  <a:pt x="1785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85814" y="1656293"/>
            <a:ext cx="2190710" cy="711604"/>
            <a:chOff x="0" y="0"/>
            <a:chExt cx="576977" cy="187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977" cy="187418"/>
            </a:xfrm>
            <a:custGeom>
              <a:avLst/>
              <a:gdLst/>
              <a:ahLst/>
              <a:cxnLst/>
              <a:rect l="l" t="t" r="r" b="b"/>
              <a:pathLst>
                <a:path w="576977" h="187418">
                  <a:moveTo>
                    <a:pt x="0" y="0"/>
                  </a:moveTo>
                  <a:lnTo>
                    <a:pt x="576977" y="0"/>
                  </a:lnTo>
                  <a:lnTo>
                    <a:pt x="576977" y="187418"/>
                  </a:lnTo>
                  <a:lnTo>
                    <a:pt x="0" y="187418"/>
                  </a:lnTo>
                  <a:close/>
                </a:path>
              </a:pathLst>
            </a:custGeom>
            <a:solidFill>
              <a:srgbClr val="B30101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9282112"/>
            <a:ext cx="16230600" cy="0"/>
          </a:xfrm>
          <a:prstGeom prst="line">
            <a:avLst/>
          </a:prstGeom>
          <a:ln w="47625" cap="flat">
            <a:solidFill>
              <a:srgbClr val="3B3B3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7"/>
          <p:cNvGrpSpPr/>
          <p:nvPr/>
        </p:nvGrpSpPr>
        <p:grpSpPr>
          <a:xfrm>
            <a:off x="16786622" y="9476760"/>
            <a:ext cx="514165" cy="472678"/>
            <a:chOff x="0" y="0"/>
            <a:chExt cx="884139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4138" cy="812800"/>
            </a:xfrm>
            <a:custGeom>
              <a:avLst/>
              <a:gdLst/>
              <a:ahLst/>
              <a:cxnLst/>
              <a:rect l="l" t="t" r="r" b="b"/>
              <a:pathLst>
                <a:path w="884138" h="812800">
                  <a:moveTo>
                    <a:pt x="0" y="0"/>
                  </a:moveTo>
                  <a:lnTo>
                    <a:pt x="884138" y="0"/>
                  </a:lnTo>
                  <a:lnTo>
                    <a:pt x="8841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2272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205023" y="9476760"/>
            <a:ext cx="514165" cy="472678"/>
            <a:chOff x="0" y="0"/>
            <a:chExt cx="724378" cy="6659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4378" cy="665930"/>
            </a:xfrm>
            <a:custGeom>
              <a:avLst/>
              <a:gdLst/>
              <a:ahLst/>
              <a:cxnLst/>
              <a:rect l="l" t="t" r="r" b="b"/>
              <a:pathLst>
                <a:path w="724378" h="665930">
                  <a:moveTo>
                    <a:pt x="0" y="0"/>
                  </a:moveTo>
                  <a:lnTo>
                    <a:pt x="724378" y="0"/>
                  </a:lnTo>
                  <a:lnTo>
                    <a:pt x="724378" y="665930"/>
                  </a:lnTo>
                  <a:lnTo>
                    <a:pt x="0" y="66593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16954421" y="9564912"/>
            <a:ext cx="178566" cy="296374"/>
          </a:xfrm>
          <a:custGeom>
            <a:avLst/>
            <a:gdLst/>
            <a:ahLst/>
            <a:cxnLst/>
            <a:rect l="l" t="t" r="r" b="b"/>
            <a:pathLst>
              <a:path w="178566" h="296374">
                <a:moveTo>
                  <a:pt x="178566" y="0"/>
                </a:moveTo>
                <a:lnTo>
                  <a:pt x="0" y="0"/>
                </a:lnTo>
                <a:lnTo>
                  <a:pt x="0" y="296374"/>
                </a:lnTo>
                <a:lnTo>
                  <a:pt x="178566" y="296374"/>
                </a:lnTo>
                <a:lnTo>
                  <a:pt x="17856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4" name="Group 14"/>
          <p:cNvGrpSpPr/>
          <p:nvPr/>
        </p:nvGrpSpPr>
        <p:grpSpPr>
          <a:xfrm>
            <a:off x="652123" y="5458262"/>
            <a:ext cx="2190710" cy="711604"/>
            <a:chOff x="0" y="0"/>
            <a:chExt cx="576977" cy="1874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6977" cy="187418"/>
            </a:xfrm>
            <a:custGeom>
              <a:avLst/>
              <a:gdLst/>
              <a:ahLst/>
              <a:cxnLst/>
              <a:rect l="l" t="t" r="r" b="b"/>
              <a:pathLst>
                <a:path w="576977" h="187418">
                  <a:moveTo>
                    <a:pt x="0" y="0"/>
                  </a:moveTo>
                  <a:lnTo>
                    <a:pt x="576977" y="0"/>
                  </a:lnTo>
                  <a:lnTo>
                    <a:pt x="576977" y="187418"/>
                  </a:lnTo>
                  <a:lnTo>
                    <a:pt x="0" y="187418"/>
                  </a:lnTo>
                  <a:close/>
                </a:path>
              </a:pathLst>
            </a:custGeom>
            <a:solidFill>
              <a:srgbClr val="B30101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703250" y="-24547"/>
            <a:ext cx="8860437" cy="9330472"/>
            <a:chOff x="0" y="0"/>
            <a:chExt cx="2287052" cy="240837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87052" cy="2408377"/>
            </a:xfrm>
            <a:custGeom>
              <a:avLst/>
              <a:gdLst/>
              <a:ahLst/>
              <a:cxnLst/>
              <a:rect l="l" t="t" r="r" b="b"/>
              <a:pathLst>
                <a:path w="2287052" h="2408377">
                  <a:moveTo>
                    <a:pt x="0" y="0"/>
                  </a:moveTo>
                  <a:lnTo>
                    <a:pt x="2287052" y="0"/>
                  </a:lnTo>
                  <a:lnTo>
                    <a:pt x="2287052" y="2408377"/>
                  </a:lnTo>
                  <a:lnTo>
                    <a:pt x="0" y="2408377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76427" y="5470959"/>
            <a:ext cx="1778625" cy="1728874"/>
            <a:chOff x="0" y="0"/>
            <a:chExt cx="573357" cy="5573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3357" cy="557319"/>
            </a:xfrm>
            <a:custGeom>
              <a:avLst/>
              <a:gdLst/>
              <a:ahLst/>
              <a:cxnLst/>
              <a:rect l="l" t="t" r="r" b="b"/>
              <a:pathLst>
                <a:path w="573357" h="557319">
                  <a:moveTo>
                    <a:pt x="0" y="0"/>
                  </a:moveTo>
                  <a:lnTo>
                    <a:pt x="573357" y="0"/>
                  </a:lnTo>
                  <a:lnTo>
                    <a:pt x="573357" y="557319"/>
                  </a:lnTo>
                  <a:lnTo>
                    <a:pt x="0" y="557319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8037020" y="6086306"/>
            <a:ext cx="918032" cy="472787"/>
          </a:xfrm>
          <a:custGeom>
            <a:avLst/>
            <a:gdLst/>
            <a:ahLst/>
            <a:cxnLst/>
            <a:rect l="l" t="t" r="r" b="b"/>
            <a:pathLst>
              <a:path w="918032" h="472787">
                <a:moveTo>
                  <a:pt x="0" y="0"/>
                </a:moveTo>
                <a:lnTo>
                  <a:pt x="918032" y="0"/>
                </a:lnTo>
                <a:lnTo>
                  <a:pt x="918032" y="472786"/>
                </a:lnTo>
                <a:lnTo>
                  <a:pt x="0" y="472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4" name="Group 24"/>
          <p:cNvGrpSpPr/>
          <p:nvPr/>
        </p:nvGrpSpPr>
        <p:grpSpPr>
          <a:xfrm>
            <a:off x="9941375" y="216037"/>
            <a:ext cx="8097274" cy="8870813"/>
            <a:chOff x="0" y="0"/>
            <a:chExt cx="2132615" cy="233634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32616" cy="2336346"/>
            </a:xfrm>
            <a:custGeom>
              <a:avLst/>
              <a:gdLst/>
              <a:ahLst/>
              <a:cxnLst/>
              <a:rect l="l" t="t" r="r" b="b"/>
              <a:pathLst>
                <a:path w="2132616" h="2336346">
                  <a:moveTo>
                    <a:pt x="0" y="0"/>
                  </a:moveTo>
                  <a:lnTo>
                    <a:pt x="2132616" y="0"/>
                  </a:lnTo>
                  <a:lnTo>
                    <a:pt x="2132616" y="2336346"/>
                  </a:lnTo>
                  <a:lnTo>
                    <a:pt x="0" y="2336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aphicFrame>
        <p:nvGraphicFramePr>
          <p:cNvPr id="27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44564"/>
              </p:ext>
            </p:extLst>
          </p:nvPr>
        </p:nvGraphicFramePr>
        <p:xfrm>
          <a:off x="9941375" y="216039"/>
          <a:ext cx="8097275" cy="8852423"/>
        </p:xfrm>
        <a:graphic>
          <a:graphicData uri="http://schemas.openxmlformats.org/drawingml/2006/table">
            <a:tbl>
              <a:tblPr/>
              <a:tblGrid>
                <a:gridCol w="535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1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0512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ru-RU" sz="1599" dirty="0" smtClean="0">
                          <a:solidFill>
                            <a:srgbClr val="000000"/>
                          </a:solidFill>
                          <a:latin typeface="Poppins Bold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Внедрение «1С:Архив»,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 передача на оперативное хранение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в части блока документов финансово-хозяйственной деятельности, договоров из «1С:Управление холдингом 8», опытно-промышленная эксплуатация по блоку.</a:t>
                      </a:r>
                      <a:endParaRPr lang="en-US" sz="1600" dirty="0" smtClean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9937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ru-RU" sz="1599" dirty="0" smtClean="0">
                          <a:solidFill>
                            <a:srgbClr val="000000"/>
                          </a:solidFill>
                          <a:latin typeface="Poppins Bold"/>
                        </a:rPr>
                        <a:t>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Передача на оперативное хранение в «1С:Архив»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документов закупочных процедур из «1С:Управление холдингом 8», опытно-промышленная эксплуатация по блоку.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0512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ru-RU" sz="1599" dirty="0" smtClean="0">
                          <a:solidFill>
                            <a:srgbClr val="000000"/>
                          </a:solidFill>
                          <a:latin typeface="Poppins Bold"/>
                        </a:rPr>
                        <a:t>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Внедрение «1С:Архив» в части кадровых документов, документов расчета заработной платы, интеграция с «1С:Зарплата и управление персоналом».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0512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ru-RU" sz="1599" dirty="0" smtClean="0">
                          <a:solidFill>
                            <a:srgbClr val="000000"/>
                          </a:solidFill>
                          <a:latin typeface="Poppins Bold"/>
                        </a:rPr>
                        <a:t>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Интеграция с «1С-Отчетность», загрузка в «1С:Архив» деклараций, отчетности из «1С:Зарплата и управление персоналом», «1С:Управление холдингом 8».</a:t>
                      </a:r>
                    </a:p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3823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ru-RU" sz="1599" dirty="0" smtClean="0">
                          <a:solidFill>
                            <a:srgbClr val="000000"/>
                          </a:solidFill>
                          <a:latin typeface="Poppins Bold"/>
                        </a:rPr>
                        <a:t>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+mn-cs"/>
                        </a:rPr>
                        <a:t>Интеграция раздела «Файлы» из «1С:Зарплата и управление персоналом», «1С:Управление холдингом 8».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1087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ru-RU" sz="1599" dirty="0" smtClean="0">
                          <a:solidFill>
                            <a:srgbClr val="000000"/>
                          </a:solidFill>
                          <a:latin typeface="Poppins Bold"/>
                        </a:rPr>
                        <a:t>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+mn-cs"/>
                        </a:rPr>
                        <a:t>Промышленная эксплуатация «1С Архив» в части блока документов финансово-хозяйственной деятельности, договоров, документов закупочных процедур «1С:Управление холдингом 8».</a:t>
                      </a:r>
                    </a:p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6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9937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ru-RU" sz="1599" dirty="0" smtClean="0">
                          <a:solidFill>
                            <a:srgbClr val="000000"/>
                          </a:solidFill>
                          <a:latin typeface="Poppins Bold"/>
                        </a:rPr>
                        <a:t>7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Промышленная эксплуатация в части кадровых документов, документов расчета заработной платы, интеграция с «1С:Зарплата и управление персоналом».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9937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ru-RU" sz="1599" dirty="0" smtClean="0">
                          <a:solidFill>
                            <a:srgbClr val="000000"/>
                          </a:solidFill>
                          <a:latin typeface="Poppins Bold"/>
                        </a:rPr>
                        <a:t>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Промышленная эксплуатация "1С:Архив"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в части блока «1С-Отчетность», раздела «Файлы» из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Poppins"/>
                        </a:rPr>
                        <a:t>«1С:Зарплата и управление персоналом», «1С:Управление холдингом 8». </a:t>
                      </a:r>
                      <a:endParaRPr lang="en-US" sz="16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" name="TextBox 28"/>
          <p:cNvSpPr txBox="1"/>
          <p:nvPr/>
        </p:nvSpPr>
        <p:spPr>
          <a:xfrm>
            <a:off x="1094166" y="509130"/>
            <a:ext cx="90297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3B3B3B"/>
                </a:solidFill>
                <a:latin typeface="Montserrat Bold" panose="020B0604020202020204" charset="-52"/>
              </a:rPr>
              <a:t>ЭТАП</a:t>
            </a:r>
            <a:r>
              <a:rPr lang="ru-RU" sz="3600" b="1" dirty="0" smtClean="0">
                <a:solidFill>
                  <a:srgbClr val="3B3B3B"/>
                </a:solidFill>
                <a:latin typeface="Montserrat Bold" panose="020B0604020202020204" charset="-52"/>
              </a:rPr>
              <a:t>Ы ПРОЕКТА</a:t>
            </a:r>
            <a:r>
              <a:rPr lang="en-US" sz="3600" b="1" dirty="0" smtClean="0">
                <a:solidFill>
                  <a:srgbClr val="3B3B3B"/>
                </a:solidFill>
                <a:latin typeface="Montserrat Bold" panose="020B0604020202020204" charset="-52"/>
              </a:rPr>
              <a:t>:</a:t>
            </a:r>
            <a:endParaRPr lang="en-US" sz="3600" b="1" dirty="0">
              <a:solidFill>
                <a:srgbClr val="3B3B3B"/>
              </a:solidFill>
              <a:latin typeface="Montserrat Bold" panose="020B0604020202020204" charset="-5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32339" y="1726748"/>
            <a:ext cx="1497660" cy="49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Montserrat Bold" panose="020B0604020202020204" charset="-52"/>
              </a:rPr>
              <a:t>1 </a:t>
            </a:r>
            <a:r>
              <a:rPr lang="en-US" sz="3000" dirty="0" err="1">
                <a:solidFill>
                  <a:srgbClr val="FFFFFF"/>
                </a:solidFill>
                <a:latin typeface="Montserrat Bold" panose="020B0604020202020204" charset="-52"/>
              </a:rPr>
              <a:t>этап</a:t>
            </a:r>
            <a:endParaRPr lang="en-US" sz="3000" dirty="0">
              <a:solidFill>
                <a:srgbClr val="FFFFFF"/>
              </a:solidFill>
              <a:latin typeface="Montserrat Bold" panose="020B0604020202020204" charset="-52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85814" y="2586972"/>
            <a:ext cx="613410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ru-RU" sz="2400" dirty="0">
                <a:solidFill>
                  <a:srgbClr val="000000"/>
                </a:solidFill>
                <a:latin typeface="Poppins"/>
              </a:rPr>
              <a:t>Пилотное внедрение продукта </a:t>
            </a:r>
            <a:endParaRPr lang="ru-RU" sz="2400" dirty="0" smtClean="0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3120"/>
              </a:lnSpc>
            </a:pPr>
            <a:r>
              <a:rPr lang="ru-RU" sz="2400" dirty="0" smtClean="0">
                <a:solidFill>
                  <a:srgbClr val="000000"/>
                </a:solidFill>
                <a:latin typeface="Poppins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Poppins"/>
              </a:rPr>
              <a:t>1С:Архив» в части </a:t>
            </a:r>
            <a:r>
              <a:rPr lang="ru-RU" sz="2400" dirty="0" smtClean="0">
                <a:solidFill>
                  <a:srgbClr val="000000"/>
                </a:solidFill>
                <a:latin typeface="Poppins"/>
              </a:rPr>
              <a:t>бухучета и закупочной деятельности компании</a:t>
            </a:r>
            <a:endParaRPr lang="ru-RU" sz="2400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52123" y="6388941"/>
            <a:ext cx="575420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ru-RU" sz="2400" dirty="0" smtClean="0">
                <a:solidFill>
                  <a:srgbClr val="000000"/>
                </a:solidFill>
                <a:latin typeface="Poppins"/>
              </a:rPr>
              <a:t>Интеграция с 1С ЗУП, 1С Отчетность, произвольные файлы. Промышленная эксплуатация.</a:t>
            </a:r>
            <a:endParaRPr lang="en-US" sz="2400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98648" y="5542740"/>
            <a:ext cx="1497660" cy="49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Montserrat Bold" panose="020B0604020202020204" charset="-52"/>
              </a:rPr>
              <a:t>2 </a:t>
            </a:r>
            <a:r>
              <a:rPr lang="en-US" sz="3000" dirty="0" err="1">
                <a:solidFill>
                  <a:srgbClr val="FFFFFF"/>
                </a:solidFill>
                <a:latin typeface="Montserrat Bold" panose="020B0604020202020204" charset="-52"/>
              </a:rPr>
              <a:t>этап</a:t>
            </a:r>
            <a:endParaRPr lang="en-US" sz="3000" dirty="0">
              <a:solidFill>
                <a:srgbClr val="FFFFFF"/>
              </a:solidFill>
              <a:latin typeface="Montserrat Bold" panose="020B0604020202020204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18346" y="5586906"/>
            <a:ext cx="394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rgbClr val="000000"/>
                </a:solidFill>
                <a:latin typeface="Poppins"/>
              </a:rPr>
              <a:t>Январь</a:t>
            </a:r>
            <a:r>
              <a:rPr lang="ru-RU" altLang="ru-RU" dirty="0">
                <a:solidFill>
                  <a:srgbClr val="00808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Poppins"/>
              </a:rPr>
              <a:t>2023 – Июль 2023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64161" y="1797124"/>
            <a:ext cx="3887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Poppins"/>
              </a:rPr>
              <a:t>Май</a:t>
            </a:r>
            <a:r>
              <a:rPr lang="ru-RU" altLang="ru-RU" dirty="0" smtClean="0">
                <a:solidFill>
                  <a:srgbClr val="008080"/>
                </a:solidFill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Poppins"/>
              </a:rPr>
              <a:t>2022 </a:t>
            </a:r>
            <a:r>
              <a:rPr lang="ru-RU" altLang="ru-RU" sz="2400" dirty="0">
                <a:solidFill>
                  <a:srgbClr val="000000"/>
                </a:solidFill>
                <a:latin typeface="Poppins"/>
              </a:rPr>
              <a:t>– </a:t>
            </a:r>
            <a:r>
              <a:rPr lang="ru-RU" altLang="ru-RU" sz="2400" dirty="0" smtClean="0">
                <a:solidFill>
                  <a:srgbClr val="000000"/>
                </a:solidFill>
                <a:latin typeface="Poppins"/>
              </a:rPr>
              <a:t>Декабрь </a:t>
            </a:r>
            <a:r>
              <a:rPr lang="ru-RU" altLang="ru-RU" sz="2400" dirty="0" smtClean="0">
                <a:solidFill>
                  <a:srgbClr val="000000"/>
                </a:solidFill>
                <a:latin typeface="Poppins"/>
              </a:rPr>
              <a:t>2022</a:t>
            </a:r>
            <a:endParaRPr lang="ru-RU" altLang="ru-RU" sz="2400" dirty="0">
              <a:solidFill>
                <a:srgbClr val="000000"/>
              </a:solidFill>
              <a:latin typeface="Poppins"/>
            </a:endParaRPr>
          </a:p>
        </p:txBody>
      </p:sp>
      <p:grpSp>
        <p:nvGrpSpPr>
          <p:cNvPr id="35" name="Group 20"/>
          <p:cNvGrpSpPr/>
          <p:nvPr/>
        </p:nvGrpSpPr>
        <p:grpSpPr>
          <a:xfrm>
            <a:off x="7158039" y="975699"/>
            <a:ext cx="2521407" cy="2639599"/>
            <a:chOff x="0" y="-38100"/>
            <a:chExt cx="812800" cy="850900"/>
          </a:xfrm>
        </p:grpSpPr>
        <p:sp>
          <p:nvSpPr>
            <p:cNvPr id="36" name="Freeform 21"/>
            <p:cNvSpPr/>
            <p:nvPr/>
          </p:nvSpPr>
          <p:spPr>
            <a:xfrm>
              <a:off x="0" y="0"/>
              <a:ext cx="573357" cy="557319"/>
            </a:xfrm>
            <a:custGeom>
              <a:avLst/>
              <a:gdLst/>
              <a:ahLst/>
              <a:cxnLst/>
              <a:rect l="l" t="t" r="r" b="b"/>
              <a:pathLst>
                <a:path w="573357" h="557319">
                  <a:moveTo>
                    <a:pt x="0" y="0"/>
                  </a:moveTo>
                  <a:lnTo>
                    <a:pt x="573357" y="0"/>
                  </a:lnTo>
                  <a:lnTo>
                    <a:pt x="573357" y="557319"/>
                  </a:lnTo>
                  <a:lnTo>
                    <a:pt x="0" y="557319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23"/>
          <p:cNvSpPr/>
          <p:nvPr/>
        </p:nvSpPr>
        <p:spPr>
          <a:xfrm>
            <a:off x="8018632" y="1634137"/>
            <a:ext cx="918032" cy="472787"/>
          </a:xfrm>
          <a:custGeom>
            <a:avLst/>
            <a:gdLst/>
            <a:ahLst/>
            <a:cxnLst/>
            <a:rect l="l" t="t" r="r" b="b"/>
            <a:pathLst>
              <a:path w="918032" h="472787">
                <a:moveTo>
                  <a:pt x="0" y="0"/>
                </a:moveTo>
                <a:lnTo>
                  <a:pt x="918032" y="0"/>
                </a:lnTo>
                <a:lnTo>
                  <a:pt x="918032" y="472786"/>
                </a:lnTo>
                <a:lnTo>
                  <a:pt x="0" y="472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 rot="10800000">
            <a:off x="9193177" y="506423"/>
            <a:ext cx="376382" cy="19834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 rot="10800000">
            <a:off x="9217409" y="2586971"/>
            <a:ext cx="376382" cy="63665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9220200" y="141705"/>
            <a:ext cx="5638800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894"/>
              </a:lnSpc>
            </a:pPr>
            <a:r>
              <a:rPr lang="ru-RU" sz="6353" b="1" dirty="0" smtClean="0">
                <a:solidFill>
                  <a:srgbClr val="3A3E36"/>
                </a:solidFill>
                <a:latin typeface="Montserrat Bold" panose="020B0604020202020204" charset="-52"/>
              </a:rPr>
              <a:t>Статистика</a:t>
            </a:r>
            <a:endParaRPr lang="en-US" sz="6353" b="1" dirty="0">
              <a:solidFill>
                <a:srgbClr val="3A3E36"/>
              </a:solidFill>
              <a:latin typeface="Montserrat Bold" panose="020B0604020202020204" charset="-52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5839892" y="1028700"/>
            <a:ext cx="1419408" cy="1534495"/>
          </a:xfrm>
          <a:custGeom>
            <a:avLst/>
            <a:gdLst/>
            <a:ahLst/>
            <a:cxnLst/>
            <a:rect l="l" t="t" r="r" b="b"/>
            <a:pathLst>
              <a:path w="1419408" h="1534495">
                <a:moveTo>
                  <a:pt x="0" y="0"/>
                </a:moveTo>
                <a:lnTo>
                  <a:pt x="1419408" y="0"/>
                </a:lnTo>
                <a:lnTo>
                  <a:pt x="1419408" y="1534495"/>
                </a:lnTo>
                <a:lnTo>
                  <a:pt x="0" y="15344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9" name="Group 7"/>
          <p:cNvGrpSpPr/>
          <p:nvPr/>
        </p:nvGrpSpPr>
        <p:grpSpPr>
          <a:xfrm>
            <a:off x="16786622" y="9476760"/>
            <a:ext cx="514165" cy="472678"/>
            <a:chOff x="0" y="0"/>
            <a:chExt cx="884139" cy="812800"/>
          </a:xfrm>
        </p:grpSpPr>
        <p:sp>
          <p:nvSpPr>
            <p:cNvPr id="10" name="Freeform 8"/>
            <p:cNvSpPr/>
            <p:nvPr/>
          </p:nvSpPr>
          <p:spPr>
            <a:xfrm>
              <a:off x="0" y="0"/>
              <a:ext cx="884138" cy="812800"/>
            </a:xfrm>
            <a:custGeom>
              <a:avLst/>
              <a:gdLst/>
              <a:ahLst/>
              <a:cxnLst/>
              <a:rect l="l" t="t" r="r" b="b"/>
              <a:pathLst>
                <a:path w="884138" h="812800">
                  <a:moveTo>
                    <a:pt x="0" y="0"/>
                  </a:moveTo>
                  <a:lnTo>
                    <a:pt x="884138" y="0"/>
                  </a:lnTo>
                  <a:lnTo>
                    <a:pt x="8841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2272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16205023" y="9476760"/>
            <a:ext cx="514165" cy="472678"/>
            <a:chOff x="0" y="0"/>
            <a:chExt cx="724378" cy="665930"/>
          </a:xfrm>
        </p:grpSpPr>
        <p:sp>
          <p:nvSpPr>
            <p:cNvPr id="13" name="Freeform 11"/>
            <p:cNvSpPr/>
            <p:nvPr/>
          </p:nvSpPr>
          <p:spPr>
            <a:xfrm>
              <a:off x="0" y="0"/>
              <a:ext cx="724378" cy="665930"/>
            </a:xfrm>
            <a:custGeom>
              <a:avLst/>
              <a:gdLst/>
              <a:ahLst/>
              <a:cxnLst/>
              <a:rect l="l" t="t" r="r" b="b"/>
              <a:pathLst>
                <a:path w="724378" h="665930">
                  <a:moveTo>
                    <a:pt x="0" y="0"/>
                  </a:moveTo>
                  <a:lnTo>
                    <a:pt x="724378" y="0"/>
                  </a:lnTo>
                  <a:lnTo>
                    <a:pt x="724378" y="665930"/>
                  </a:lnTo>
                  <a:lnTo>
                    <a:pt x="0" y="66593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Freeform 13"/>
          <p:cNvSpPr/>
          <p:nvPr/>
        </p:nvSpPr>
        <p:spPr>
          <a:xfrm flipH="1">
            <a:off x="16954421" y="9564912"/>
            <a:ext cx="178566" cy="296374"/>
          </a:xfrm>
          <a:custGeom>
            <a:avLst/>
            <a:gdLst/>
            <a:ahLst/>
            <a:cxnLst/>
            <a:rect l="l" t="t" r="r" b="b"/>
            <a:pathLst>
              <a:path w="178566" h="296374">
                <a:moveTo>
                  <a:pt x="178566" y="0"/>
                </a:moveTo>
                <a:lnTo>
                  <a:pt x="0" y="0"/>
                </a:lnTo>
                <a:lnTo>
                  <a:pt x="0" y="296374"/>
                </a:lnTo>
                <a:lnTo>
                  <a:pt x="178566" y="296374"/>
                </a:lnTo>
                <a:lnTo>
                  <a:pt x="17856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8500"/>
            <a:ext cx="15544800" cy="681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257300"/>
            <a:ext cx="8606976" cy="1876468"/>
          </a:xfrm>
          <a:prstGeom prst="rect">
            <a:avLst/>
          </a:prstGeom>
        </p:spPr>
      </p:pic>
      <p:sp>
        <p:nvSpPr>
          <p:cNvPr id="17" name="TextBox 18"/>
          <p:cNvSpPr txBox="1"/>
          <p:nvPr/>
        </p:nvSpPr>
        <p:spPr>
          <a:xfrm>
            <a:off x="10002061" y="817106"/>
            <a:ext cx="4881653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894"/>
              </a:lnSpc>
            </a:pPr>
            <a:r>
              <a:rPr lang="ru-RU" sz="2800" b="1" dirty="0" smtClean="0">
                <a:solidFill>
                  <a:srgbClr val="3A3E36"/>
                </a:solidFill>
                <a:latin typeface="Montserrat Bold" panose="020B0604020202020204" charset="-52"/>
              </a:rPr>
              <a:t>( Ноябрь 2023 )</a:t>
            </a:r>
            <a:endParaRPr lang="en-US" sz="2800" b="1" dirty="0">
              <a:solidFill>
                <a:srgbClr val="3A3E36"/>
              </a:solidFill>
              <a:latin typeface="Montserrat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70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713339" y="3087438"/>
            <a:ext cx="7852922" cy="1828433"/>
          </a:xfrm>
          <a:custGeom>
            <a:avLst/>
            <a:gdLst/>
            <a:ahLst/>
            <a:cxnLst/>
            <a:rect l="l" t="t" r="r" b="b"/>
            <a:pathLst>
              <a:path w="2068259" h="431202">
                <a:moveTo>
                  <a:pt x="0" y="0"/>
                </a:moveTo>
                <a:lnTo>
                  <a:pt x="2068259" y="0"/>
                </a:lnTo>
                <a:lnTo>
                  <a:pt x="2068259" y="431202"/>
                </a:lnTo>
                <a:lnTo>
                  <a:pt x="0" y="43120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Freeform 7"/>
          <p:cNvSpPr/>
          <p:nvPr/>
        </p:nvSpPr>
        <p:spPr>
          <a:xfrm>
            <a:off x="776998" y="3073914"/>
            <a:ext cx="8519402" cy="1828433"/>
          </a:xfrm>
          <a:custGeom>
            <a:avLst/>
            <a:gdLst/>
            <a:ahLst/>
            <a:cxnLst/>
            <a:rect l="l" t="t" r="r" b="b"/>
            <a:pathLst>
              <a:path w="2243793" h="431202">
                <a:moveTo>
                  <a:pt x="0" y="0"/>
                </a:moveTo>
                <a:lnTo>
                  <a:pt x="2243793" y="0"/>
                </a:lnTo>
                <a:lnTo>
                  <a:pt x="2243793" y="431202"/>
                </a:lnTo>
                <a:lnTo>
                  <a:pt x="0" y="43120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endParaRPr lang="ru-RU" dirty="0"/>
          </a:p>
        </p:txBody>
      </p:sp>
      <p:grpSp>
        <p:nvGrpSpPr>
          <p:cNvPr id="9" name="Group 9"/>
          <p:cNvGrpSpPr/>
          <p:nvPr/>
        </p:nvGrpSpPr>
        <p:grpSpPr>
          <a:xfrm>
            <a:off x="776997" y="5143500"/>
            <a:ext cx="16789263" cy="3581400"/>
            <a:chOff x="0" y="0"/>
            <a:chExt cx="2243793" cy="11238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43793" cy="1123872"/>
            </a:xfrm>
            <a:custGeom>
              <a:avLst/>
              <a:gdLst/>
              <a:ahLst/>
              <a:cxnLst/>
              <a:rect l="l" t="t" r="r" b="b"/>
              <a:pathLst>
                <a:path w="2243793" h="1123872">
                  <a:moveTo>
                    <a:pt x="0" y="0"/>
                  </a:moveTo>
                  <a:lnTo>
                    <a:pt x="2243793" y="0"/>
                  </a:lnTo>
                  <a:lnTo>
                    <a:pt x="2243793" y="1123872"/>
                  </a:lnTo>
                  <a:lnTo>
                    <a:pt x="0" y="1123872"/>
                  </a:lnTo>
                  <a:close/>
                </a:path>
              </a:pathLst>
            </a:custGeom>
            <a:solidFill>
              <a:srgbClr val="BB0302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1">
            <a:extLst>
              <a:ext uri="{FF2B5EF4-FFF2-40B4-BE49-F238E27FC236}">
                <a16:creationId xmlns:a16="http://schemas.microsoft.com/office/drawing/2014/main" xmlns="" id="{E55603A6-EE9C-2B1E-A9C1-38A8BF05BB0E}"/>
              </a:ext>
            </a:extLst>
          </p:cNvPr>
          <p:cNvSpPr txBox="1"/>
          <p:nvPr/>
        </p:nvSpPr>
        <p:spPr>
          <a:xfrm>
            <a:off x="3124200" y="1448919"/>
            <a:ext cx="12794299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4800" b="1" dirty="0" smtClean="0">
                <a:latin typeface="Montserrat Bold" panose="020B0604020202020204" charset="-52"/>
              </a:rPr>
              <a:t>Ключевые особенности </a:t>
            </a:r>
            <a:r>
              <a:rPr lang="ru-RU" sz="4800" b="1" dirty="0">
                <a:latin typeface="Montserrat Bold" panose="020B0604020202020204" charset="-52"/>
              </a:rPr>
              <a:t>внедрения «1С:Архив»</a:t>
            </a:r>
            <a:endParaRPr lang="en-US" sz="4800" b="1" dirty="0">
              <a:latin typeface="Montserrat Bold" panose="020B0604020202020204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36A41F-0BF8-96C5-4E43-13388B53C5CA}"/>
              </a:ext>
            </a:extLst>
          </p:cNvPr>
          <p:cNvSpPr txBox="1"/>
          <p:nvPr/>
        </p:nvSpPr>
        <p:spPr>
          <a:xfrm>
            <a:off x="2640948" y="6430730"/>
            <a:ext cx="14284917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69"/>
              </a:lnSpc>
            </a:pPr>
            <a:r>
              <a:rPr lang="ru-RU" sz="2000" dirty="0">
                <a:solidFill>
                  <a:srgbClr val="FFFFFF"/>
                </a:solidFill>
                <a:latin typeface="Poppins"/>
              </a:rPr>
              <a:t>Доработки в «1С Управлении холдингом 8» для передачи документов в «АИС Налог-3» ФНС России с использованием </a:t>
            </a:r>
            <a:r>
              <a:rPr lang="ru-RU" sz="2000" dirty="0" err="1">
                <a:solidFill>
                  <a:srgbClr val="FFFFFF"/>
                </a:solidFill>
                <a:latin typeface="Poppins"/>
              </a:rPr>
              <a:t>web</a:t>
            </a:r>
            <a:r>
              <a:rPr lang="ru-RU" sz="2000" dirty="0">
                <a:solidFill>
                  <a:srgbClr val="FFFFFF"/>
                </a:solidFill>
                <a:latin typeface="Poppins"/>
              </a:rPr>
              <a:t>-сервисов обратной интеграции.</a:t>
            </a:r>
          </a:p>
          <a:p>
            <a:pPr>
              <a:lnSpc>
                <a:spcPts val="2469"/>
              </a:lnSpc>
            </a:pPr>
            <a:endParaRPr lang="en-US" sz="2000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71F49C61-D87A-ACCA-429B-E7B380162982}"/>
              </a:ext>
            </a:extLst>
          </p:cNvPr>
          <p:cNvSpPr/>
          <p:nvPr/>
        </p:nvSpPr>
        <p:spPr>
          <a:xfrm>
            <a:off x="1227498" y="6489626"/>
            <a:ext cx="946850" cy="889148"/>
          </a:xfrm>
          <a:custGeom>
            <a:avLst/>
            <a:gdLst/>
            <a:ahLst/>
            <a:cxnLst/>
            <a:rect l="l" t="t" r="r" b="b"/>
            <a:pathLst>
              <a:path w="2035718" h="2035718">
                <a:moveTo>
                  <a:pt x="0" y="0"/>
                </a:moveTo>
                <a:lnTo>
                  <a:pt x="2035718" y="0"/>
                </a:lnTo>
                <a:lnTo>
                  <a:pt x="2035718" y="2035718"/>
                </a:lnTo>
                <a:lnTo>
                  <a:pt x="0" y="203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xmlns="" id="{064564DE-493E-E4F4-9F71-8C87812A426A}"/>
              </a:ext>
            </a:extLst>
          </p:cNvPr>
          <p:cNvSpPr/>
          <p:nvPr/>
        </p:nvSpPr>
        <p:spPr>
          <a:xfrm>
            <a:off x="1233805" y="3543556"/>
            <a:ext cx="946850" cy="889148"/>
          </a:xfrm>
          <a:custGeom>
            <a:avLst/>
            <a:gdLst/>
            <a:ahLst/>
            <a:cxnLst/>
            <a:rect l="l" t="t" r="r" b="b"/>
            <a:pathLst>
              <a:path w="2035718" h="2035718">
                <a:moveTo>
                  <a:pt x="0" y="0"/>
                </a:moveTo>
                <a:lnTo>
                  <a:pt x="2035718" y="0"/>
                </a:lnTo>
                <a:lnTo>
                  <a:pt x="2035718" y="2035718"/>
                </a:lnTo>
                <a:lnTo>
                  <a:pt x="0" y="203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300B6F8B-C2C4-2142-B601-A8F9B52C5EA7}"/>
              </a:ext>
            </a:extLst>
          </p:cNvPr>
          <p:cNvSpPr/>
          <p:nvPr/>
        </p:nvSpPr>
        <p:spPr>
          <a:xfrm>
            <a:off x="10155802" y="3543556"/>
            <a:ext cx="946850" cy="889148"/>
          </a:xfrm>
          <a:custGeom>
            <a:avLst/>
            <a:gdLst/>
            <a:ahLst/>
            <a:cxnLst/>
            <a:rect l="l" t="t" r="r" b="b"/>
            <a:pathLst>
              <a:path w="2035718" h="2035718">
                <a:moveTo>
                  <a:pt x="0" y="0"/>
                </a:moveTo>
                <a:lnTo>
                  <a:pt x="2035718" y="0"/>
                </a:lnTo>
                <a:lnTo>
                  <a:pt x="2035718" y="2035718"/>
                </a:lnTo>
                <a:lnTo>
                  <a:pt x="0" y="203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14AA05-47B4-C001-CE87-435E9C60602F}"/>
              </a:ext>
            </a:extLst>
          </p:cNvPr>
          <p:cNvSpPr txBox="1"/>
          <p:nvPr/>
        </p:nvSpPr>
        <p:spPr>
          <a:xfrm>
            <a:off x="2513936" y="3231516"/>
            <a:ext cx="6398629" cy="10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69"/>
              </a:lnSpc>
            </a:pPr>
            <a:r>
              <a:rPr lang="ru-RU" sz="2000" dirty="0">
                <a:solidFill>
                  <a:srgbClr val="FFFFFF"/>
                </a:solidFill>
                <a:latin typeface="Poppins"/>
              </a:rPr>
              <a:t>Использование классификатора видов документов ФНС России «СПВДОК» (порядок ведения утвержден приказом от 24.03.23 ЕД-7-23/182@)</a:t>
            </a:r>
            <a:endParaRPr lang="en-US" sz="2000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F0BD124-7B21-D10D-457C-C0C8ACEBA610}"/>
              </a:ext>
            </a:extLst>
          </p:cNvPr>
          <p:cNvSpPr txBox="1"/>
          <p:nvPr/>
        </p:nvSpPr>
        <p:spPr>
          <a:xfrm>
            <a:off x="11430001" y="3178350"/>
            <a:ext cx="6191519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69"/>
              </a:lnSpc>
            </a:pPr>
            <a:r>
              <a:rPr lang="ru-RU" sz="2000" dirty="0">
                <a:solidFill>
                  <a:srgbClr val="FFFFFF"/>
                </a:solidFill>
                <a:latin typeface="Poppins"/>
              </a:rPr>
              <a:t>Доработка разделов Присоединенные файлы отличные в «</a:t>
            </a:r>
            <a:r>
              <a:rPr lang="ru-RU" sz="2000" dirty="0" smtClean="0">
                <a:solidFill>
                  <a:srgbClr val="FFFFFF"/>
                </a:solidFill>
                <a:latin typeface="Poppins"/>
              </a:rPr>
              <a:t>1С:Управление холдингом 8» </a:t>
            </a:r>
            <a:r>
              <a:rPr lang="ru-RU" sz="2000" dirty="0">
                <a:solidFill>
                  <a:srgbClr val="FFFFFF"/>
                </a:solidFill>
                <a:latin typeface="Poppins"/>
              </a:rPr>
              <a:t>и «1С Зарплата и управление персоналом»</a:t>
            </a:r>
          </a:p>
          <a:p>
            <a:pPr>
              <a:lnSpc>
                <a:spcPts val="1519"/>
              </a:lnSpc>
            </a:pPr>
            <a:endParaRPr lang="en-US" sz="2000" dirty="0">
              <a:solidFill>
                <a:srgbClr val="FFFFFF"/>
              </a:solidFill>
              <a:latin typeface="Poppins"/>
            </a:endParaRPr>
          </a:p>
          <a:p>
            <a:pPr>
              <a:lnSpc>
                <a:spcPts val="2469"/>
              </a:lnSpc>
            </a:pPr>
            <a:endParaRPr lang="en-US" sz="2000" dirty="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33" name="Group 15">
            <a:extLst>
              <a:ext uri="{FF2B5EF4-FFF2-40B4-BE49-F238E27FC236}">
                <a16:creationId xmlns:a16="http://schemas.microsoft.com/office/drawing/2014/main" xmlns="" id="{4A2A516F-E754-82E6-0724-733F3C663E9D}"/>
              </a:ext>
            </a:extLst>
          </p:cNvPr>
          <p:cNvGrpSpPr/>
          <p:nvPr/>
        </p:nvGrpSpPr>
        <p:grpSpPr>
          <a:xfrm>
            <a:off x="16205023" y="9476760"/>
            <a:ext cx="514165" cy="472678"/>
            <a:chOff x="0" y="0"/>
            <a:chExt cx="724378" cy="665930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xmlns="" id="{23EDF59A-3F8C-7A2F-4AEE-0D786D43ABA1}"/>
                </a:ext>
              </a:extLst>
            </p:cNvPr>
            <p:cNvSpPr/>
            <p:nvPr/>
          </p:nvSpPr>
          <p:spPr>
            <a:xfrm>
              <a:off x="0" y="0"/>
              <a:ext cx="724378" cy="665930"/>
            </a:xfrm>
            <a:custGeom>
              <a:avLst/>
              <a:gdLst/>
              <a:ahLst/>
              <a:cxnLst/>
              <a:rect l="l" t="t" r="r" b="b"/>
              <a:pathLst>
                <a:path w="724378" h="665930">
                  <a:moveTo>
                    <a:pt x="0" y="0"/>
                  </a:moveTo>
                  <a:lnTo>
                    <a:pt x="724378" y="0"/>
                  </a:lnTo>
                  <a:lnTo>
                    <a:pt x="724378" y="665930"/>
                  </a:lnTo>
                  <a:lnTo>
                    <a:pt x="0" y="66593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xmlns="" id="{DA2D2260-5792-54F4-2B1D-AF8D5E64F358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6" name="Group 12">
            <a:extLst>
              <a:ext uri="{FF2B5EF4-FFF2-40B4-BE49-F238E27FC236}">
                <a16:creationId xmlns:a16="http://schemas.microsoft.com/office/drawing/2014/main" xmlns="" id="{E4246A68-3FE1-74F9-C02B-217836D91C89}"/>
              </a:ext>
            </a:extLst>
          </p:cNvPr>
          <p:cNvGrpSpPr/>
          <p:nvPr/>
        </p:nvGrpSpPr>
        <p:grpSpPr>
          <a:xfrm>
            <a:off x="16786622" y="9476760"/>
            <a:ext cx="514165" cy="472678"/>
            <a:chOff x="0" y="0"/>
            <a:chExt cx="884139" cy="812800"/>
          </a:xfrm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C76D1CB9-460D-A09F-A801-83A9D5C3B1F4}"/>
                </a:ext>
              </a:extLst>
            </p:cNvPr>
            <p:cNvSpPr/>
            <p:nvPr/>
          </p:nvSpPr>
          <p:spPr>
            <a:xfrm>
              <a:off x="0" y="0"/>
              <a:ext cx="884138" cy="812800"/>
            </a:xfrm>
            <a:custGeom>
              <a:avLst/>
              <a:gdLst/>
              <a:ahLst/>
              <a:cxnLst/>
              <a:rect l="l" t="t" r="r" b="b"/>
              <a:pathLst>
                <a:path w="884138" h="812800">
                  <a:moveTo>
                    <a:pt x="0" y="0"/>
                  </a:moveTo>
                  <a:lnTo>
                    <a:pt x="884138" y="0"/>
                  </a:lnTo>
                  <a:lnTo>
                    <a:pt x="8841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2272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xmlns="" id="{AB787DD8-AC56-B6F8-DAAE-5B661879F63E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40" name="Freeform 18">
            <a:extLst>
              <a:ext uri="{FF2B5EF4-FFF2-40B4-BE49-F238E27FC236}">
                <a16:creationId xmlns:a16="http://schemas.microsoft.com/office/drawing/2014/main" xmlns="" id="{BA701732-D113-4D1B-7E50-610A10BD7594}"/>
              </a:ext>
            </a:extLst>
          </p:cNvPr>
          <p:cNvSpPr/>
          <p:nvPr/>
        </p:nvSpPr>
        <p:spPr>
          <a:xfrm flipH="1">
            <a:off x="16954421" y="9564912"/>
            <a:ext cx="178566" cy="296374"/>
          </a:xfrm>
          <a:custGeom>
            <a:avLst/>
            <a:gdLst/>
            <a:ahLst/>
            <a:cxnLst/>
            <a:rect l="l" t="t" r="r" b="b"/>
            <a:pathLst>
              <a:path w="178566" h="296374">
                <a:moveTo>
                  <a:pt x="178566" y="0"/>
                </a:moveTo>
                <a:lnTo>
                  <a:pt x="0" y="0"/>
                </a:lnTo>
                <a:lnTo>
                  <a:pt x="0" y="296374"/>
                </a:lnTo>
                <a:lnTo>
                  <a:pt x="178566" y="296374"/>
                </a:lnTo>
                <a:lnTo>
                  <a:pt x="17856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9" name="Group 6"/>
          <p:cNvGrpSpPr/>
          <p:nvPr/>
        </p:nvGrpSpPr>
        <p:grpSpPr>
          <a:xfrm>
            <a:off x="484513" y="708668"/>
            <a:ext cx="1287298" cy="1293068"/>
            <a:chOff x="9159" y="38100"/>
            <a:chExt cx="809173" cy="812800"/>
          </a:xfrm>
        </p:grpSpPr>
        <p:sp>
          <p:nvSpPr>
            <p:cNvPr id="31" name="Freeform 7"/>
            <p:cNvSpPr/>
            <p:nvPr/>
          </p:nvSpPr>
          <p:spPr>
            <a:xfrm>
              <a:off x="9159" y="3810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13726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15"/>
          <p:cNvSpPr/>
          <p:nvPr/>
        </p:nvSpPr>
        <p:spPr>
          <a:xfrm>
            <a:off x="833643" y="1059977"/>
            <a:ext cx="589037" cy="589037"/>
          </a:xfrm>
          <a:custGeom>
            <a:avLst/>
            <a:gdLst/>
            <a:ahLst/>
            <a:cxnLst/>
            <a:rect l="l" t="t" r="r" b="b"/>
            <a:pathLst>
              <a:path w="589037" h="589037">
                <a:moveTo>
                  <a:pt x="0" y="0"/>
                </a:moveTo>
                <a:lnTo>
                  <a:pt x="589038" y="0"/>
                </a:lnTo>
                <a:lnTo>
                  <a:pt x="589038" y="589037"/>
                </a:lnTo>
                <a:lnTo>
                  <a:pt x="0" y="589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028699" y="896372"/>
            <a:ext cx="13525499" cy="585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3600" b="1" dirty="0">
                <a:latin typeface="Montserrat Bold" panose="020B0604020202020204" charset="-52"/>
              </a:rPr>
              <a:t>Особенности внедрения «1С:Архив</a:t>
            </a:r>
            <a:r>
              <a:rPr lang="ru-RU" sz="3600" b="1" dirty="0" smtClean="0">
                <a:latin typeface="Montserrat Bold" panose="020B0604020202020204" charset="-52"/>
              </a:rPr>
              <a:t>» (схема)</a:t>
            </a:r>
            <a:endParaRPr lang="en-US" sz="3600" b="1" dirty="0">
              <a:latin typeface="Montserrat Bold" panose="020B0604020202020204" charset="-5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61856" y="2580341"/>
            <a:ext cx="62554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160">
                <a:solidFill>
                  <a:srgbClr val="FFFFFF"/>
                </a:solidFill>
                <a:latin typeface="Poppins Bold"/>
              </a:rPr>
              <a:t>01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1856" y="8058204"/>
            <a:ext cx="62554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160">
                <a:solidFill>
                  <a:srgbClr val="FFFFFF"/>
                </a:solidFill>
                <a:latin typeface="Poppins Bold"/>
              </a:rPr>
              <a:t>04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6786622" y="9476760"/>
            <a:ext cx="514165" cy="472678"/>
            <a:chOff x="0" y="0"/>
            <a:chExt cx="884139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84138" cy="812800"/>
            </a:xfrm>
            <a:custGeom>
              <a:avLst/>
              <a:gdLst/>
              <a:ahLst/>
              <a:cxnLst/>
              <a:rect l="l" t="t" r="r" b="b"/>
              <a:pathLst>
                <a:path w="884138" h="812800">
                  <a:moveTo>
                    <a:pt x="0" y="0"/>
                  </a:moveTo>
                  <a:lnTo>
                    <a:pt x="884138" y="0"/>
                  </a:lnTo>
                  <a:lnTo>
                    <a:pt x="8841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2272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6205023" y="9476760"/>
            <a:ext cx="514165" cy="472678"/>
            <a:chOff x="0" y="0"/>
            <a:chExt cx="724378" cy="66593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24378" cy="665930"/>
            </a:xfrm>
            <a:custGeom>
              <a:avLst/>
              <a:gdLst/>
              <a:ahLst/>
              <a:cxnLst/>
              <a:rect l="l" t="t" r="r" b="b"/>
              <a:pathLst>
                <a:path w="724378" h="665930">
                  <a:moveTo>
                    <a:pt x="0" y="0"/>
                  </a:moveTo>
                  <a:lnTo>
                    <a:pt x="724378" y="0"/>
                  </a:lnTo>
                  <a:lnTo>
                    <a:pt x="724378" y="665930"/>
                  </a:lnTo>
                  <a:lnTo>
                    <a:pt x="0" y="66593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 flipH="1">
            <a:off x="16954421" y="9564912"/>
            <a:ext cx="178566" cy="296374"/>
          </a:xfrm>
          <a:custGeom>
            <a:avLst/>
            <a:gdLst/>
            <a:ahLst/>
            <a:cxnLst/>
            <a:rect l="l" t="t" r="r" b="b"/>
            <a:pathLst>
              <a:path w="178566" h="296374">
                <a:moveTo>
                  <a:pt x="178566" y="0"/>
                </a:moveTo>
                <a:lnTo>
                  <a:pt x="0" y="0"/>
                </a:lnTo>
                <a:lnTo>
                  <a:pt x="0" y="296374"/>
                </a:lnTo>
                <a:lnTo>
                  <a:pt x="178566" y="296374"/>
                </a:lnTo>
                <a:lnTo>
                  <a:pt x="17856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5239"/>
            <a:ext cx="16985244" cy="74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6"/>
          <p:cNvGrpSpPr/>
          <p:nvPr/>
        </p:nvGrpSpPr>
        <p:grpSpPr>
          <a:xfrm>
            <a:off x="484513" y="708668"/>
            <a:ext cx="1287298" cy="1293068"/>
            <a:chOff x="9159" y="38100"/>
            <a:chExt cx="809173" cy="812800"/>
          </a:xfrm>
        </p:grpSpPr>
        <p:sp>
          <p:nvSpPr>
            <p:cNvPr id="55" name="Freeform 7"/>
            <p:cNvSpPr/>
            <p:nvPr/>
          </p:nvSpPr>
          <p:spPr>
            <a:xfrm>
              <a:off x="9159" y="3810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13726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Freeform 15"/>
          <p:cNvSpPr/>
          <p:nvPr/>
        </p:nvSpPr>
        <p:spPr>
          <a:xfrm>
            <a:off x="833643" y="1059977"/>
            <a:ext cx="589037" cy="589037"/>
          </a:xfrm>
          <a:custGeom>
            <a:avLst/>
            <a:gdLst/>
            <a:ahLst/>
            <a:cxnLst/>
            <a:rect l="l" t="t" r="r" b="b"/>
            <a:pathLst>
              <a:path w="589037" h="589037">
                <a:moveTo>
                  <a:pt x="0" y="0"/>
                </a:moveTo>
                <a:lnTo>
                  <a:pt x="589038" y="0"/>
                </a:lnTo>
                <a:lnTo>
                  <a:pt x="589038" y="589037"/>
                </a:lnTo>
                <a:lnTo>
                  <a:pt x="0" y="589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</a:blip>
          <a:srcRect t="7865" b="7865"/>
          <a:stretch>
            <a:fillRect/>
          </a:stretch>
        </p:blipFill>
        <p:spPr>
          <a:xfrm>
            <a:off x="0" y="-156756"/>
            <a:ext cx="179832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8755" y="-304138"/>
            <a:ext cx="6447762" cy="11043223"/>
            <a:chOff x="0" y="0"/>
            <a:chExt cx="2252900" cy="2908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52900" cy="2908503"/>
            </a:xfrm>
            <a:custGeom>
              <a:avLst/>
              <a:gdLst/>
              <a:ahLst/>
              <a:cxnLst/>
              <a:rect l="l" t="t" r="r" b="b"/>
              <a:pathLst>
                <a:path w="2252900" h="2908503">
                  <a:moveTo>
                    <a:pt x="0" y="0"/>
                  </a:moveTo>
                  <a:lnTo>
                    <a:pt x="2252900" y="0"/>
                  </a:lnTo>
                  <a:lnTo>
                    <a:pt x="2252900" y="2908503"/>
                  </a:lnTo>
                  <a:lnTo>
                    <a:pt x="0" y="2908503"/>
                  </a:lnTo>
                  <a:close/>
                </a:path>
              </a:pathLst>
            </a:custGeom>
            <a:solidFill>
              <a:srgbClr val="C2272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4513" y="708668"/>
            <a:ext cx="1287298" cy="1293068"/>
            <a:chOff x="9159" y="38100"/>
            <a:chExt cx="809173" cy="812800"/>
          </a:xfrm>
        </p:grpSpPr>
        <p:sp>
          <p:nvSpPr>
            <p:cNvPr id="7" name="Freeform 7"/>
            <p:cNvSpPr/>
            <p:nvPr/>
          </p:nvSpPr>
          <p:spPr>
            <a:xfrm>
              <a:off x="9159" y="3810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13726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972800" y="2157396"/>
            <a:ext cx="6487609" cy="6140685"/>
            <a:chOff x="0" y="0"/>
            <a:chExt cx="1663810" cy="1503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63809" cy="1503019"/>
            </a:xfrm>
            <a:custGeom>
              <a:avLst/>
              <a:gdLst/>
              <a:ahLst/>
              <a:cxnLst/>
              <a:rect l="l" t="t" r="r" b="b"/>
              <a:pathLst>
                <a:path w="1663809" h="1503019">
                  <a:moveTo>
                    <a:pt x="0" y="0"/>
                  </a:moveTo>
                  <a:lnTo>
                    <a:pt x="1663809" y="0"/>
                  </a:lnTo>
                  <a:lnTo>
                    <a:pt x="1663809" y="1503019"/>
                  </a:lnTo>
                  <a:lnTo>
                    <a:pt x="0" y="1503019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201401" y="2338641"/>
            <a:ext cx="6043412" cy="5757666"/>
            <a:chOff x="0" y="0"/>
            <a:chExt cx="8502782" cy="767688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 l="13103" r="13103"/>
            <a:stretch>
              <a:fillRect/>
            </a:stretch>
          </p:blipFill>
          <p:spPr>
            <a:xfrm>
              <a:off x="0" y="0"/>
              <a:ext cx="8502782" cy="7676889"/>
            </a:xfrm>
            <a:prstGeom prst="rect">
              <a:avLst/>
            </a:prstGeom>
          </p:spPr>
        </p:pic>
      </p:grpSp>
      <p:sp>
        <p:nvSpPr>
          <p:cNvPr id="14" name="AutoShape 14"/>
          <p:cNvSpPr/>
          <p:nvPr/>
        </p:nvSpPr>
        <p:spPr>
          <a:xfrm>
            <a:off x="12598076" y="8297594"/>
            <a:ext cx="470993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15"/>
          <p:cNvSpPr/>
          <p:nvPr/>
        </p:nvSpPr>
        <p:spPr>
          <a:xfrm>
            <a:off x="833643" y="1059977"/>
            <a:ext cx="589037" cy="589037"/>
          </a:xfrm>
          <a:custGeom>
            <a:avLst/>
            <a:gdLst/>
            <a:ahLst/>
            <a:cxnLst/>
            <a:rect l="l" t="t" r="r" b="b"/>
            <a:pathLst>
              <a:path w="589037" h="589037">
                <a:moveTo>
                  <a:pt x="0" y="0"/>
                </a:moveTo>
                <a:lnTo>
                  <a:pt x="589038" y="0"/>
                </a:lnTo>
                <a:lnTo>
                  <a:pt x="589038" y="589037"/>
                </a:lnTo>
                <a:lnTo>
                  <a:pt x="0" y="5890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16" name="Group 16"/>
          <p:cNvGrpSpPr/>
          <p:nvPr/>
        </p:nvGrpSpPr>
        <p:grpSpPr>
          <a:xfrm>
            <a:off x="16786622" y="9476760"/>
            <a:ext cx="514165" cy="472678"/>
            <a:chOff x="0" y="0"/>
            <a:chExt cx="884139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84138" cy="812800"/>
            </a:xfrm>
            <a:custGeom>
              <a:avLst/>
              <a:gdLst/>
              <a:ahLst/>
              <a:cxnLst/>
              <a:rect l="l" t="t" r="r" b="b"/>
              <a:pathLst>
                <a:path w="884138" h="812800">
                  <a:moveTo>
                    <a:pt x="0" y="0"/>
                  </a:moveTo>
                  <a:lnTo>
                    <a:pt x="884138" y="0"/>
                  </a:lnTo>
                  <a:lnTo>
                    <a:pt x="8841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205023" y="9476760"/>
            <a:ext cx="514165" cy="472678"/>
            <a:chOff x="0" y="0"/>
            <a:chExt cx="724378" cy="6659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24378" cy="665930"/>
            </a:xfrm>
            <a:custGeom>
              <a:avLst/>
              <a:gdLst/>
              <a:ahLst/>
              <a:cxnLst/>
              <a:rect l="l" t="t" r="r" b="b"/>
              <a:pathLst>
                <a:path w="724378" h="665930">
                  <a:moveTo>
                    <a:pt x="0" y="0"/>
                  </a:moveTo>
                  <a:lnTo>
                    <a:pt x="724378" y="0"/>
                  </a:lnTo>
                  <a:lnTo>
                    <a:pt x="724378" y="665930"/>
                  </a:lnTo>
                  <a:lnTo>
                    <a:pt x="0" y="66593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flipH="1">
            <a:off x="16954421" y="9564912"/>
            <a:ext cx="178566" cy="296374"/>
          </a:xfrm>
          <a:custGeom>
            <a:avLst/>
            <a:gdLst/>
            <a:ahLst/>
            <a:cxnLst/>
            <a:rect l="l" t="t" r="r" b="b"/>
            <a:pathLst>
              <a:path w="178566" h="296374">
                <a:moveTo>
                  <a:pt x="178566" y="0"/>
                </a:moveTo>
                <a:lnTo>
                  <a:pt x="0" y="0"/>
                </a:lnTo>
                <a:lnTo>
                  <a:pt x="0" y="296374"/>
                </a:lnTo>
                <a:lnTo>
                  <a:pt x="178566" y="296374"/>
                </a:lnTo>
                <a:lnTo>
                  <a:pt x="17856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23"/>
          <p:cNvSpPr/>
          <p:nvPr/>
        </p:nvSpPr>
        <p:spPr>
          <a:xfrm>
            <a:off x="14416324" y="5143500"/>
            <a:ext cx="1610723" cy="857710"/>
          </a:xfrm>
          <a:custGeom>
            <a:avLst/>
            <a:gdLst/>
            <a:ahLst/>
            <a:cxnLst/>
            <a:rect l="l" t="t" r="r" b="b"/>
            <a:pathLst>
              <a:path w="1610723" h="857710">
                <a:moveTo>
                  <a:pt x="0" y="0"/>
                </a:moveTo>
                <a:lnTo>
                  <a:pt x="1610724" y="0"/>
                </a:lnTo>
                <a:lnTo>
                  <a:pt x="1610724" y="857710"/>
                </a:lnTo>
                <a:lnTo>
                  <a:pt x="0" y="8577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4" name="TextBox 24"/>
          <p:cNvSpPr txBox="1"/>
          <p:nvPr/>
        </p:nvSpPr>
        <p:spPr>
          <a:xfrm>
            <a:off x="2402743" y="174909"/>
            <a:ext cx="10325100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ru-RU" sz="4800" dirty="0">
                <a:solidFill>
                  <a:srgbClr val="42353B"/>
                </a:solidFill>
                <a:latin typeface="Montserrat Bold" panose="020B0604020202020204" charset="-52"/>
              </a:rPr>
              <a:t>Электронный </a:t>
            </a:r>
            <a:r>
              <a:rPr lang="ru-RU" sz="4800" dirty="0" smtClean="0">
                <a:solidFill>
                  <a:srgbClr val="42353B"/>
                </a:solidFill>
                <a:latin typeface="Montserrat Bold" panose="020B0604020202020204" charset="-52"/>
              </a:rPr>
              <a:t>архив,</a:t>
            </a:r>
            <a:r>
              <a:rPr lang="en-US" sz="4800" dirty="0" smtClean="0">
                <a:solidFill>
                  <a:srgbClr val="42353B"/>
                </a:solidFill>
                <a:latin typeface="Montserrat Bold" panose="020B0604020202020204" charset="-52"/>
              </a:rPr>
              <a:t> </a:t>
            </a:r>
            <a:r>
              <a:rPr lang="ru-RU" sz="4800" dirty="0" smtClean="0">
                <a:solidFill>
                  <a:srgbClr val="42353B"/>
                </a:solidFill>
                <a:latin typeface="Montserrat Bold" panose="020B0604020202020204" charset="-52"/>
              </a:rPr>
              <a:t>прочие реализованные особенности</a:t>
            </a:r>
            <a:endParaRPr lang="en-US" sz="4800" dirty="0">
              <a:solidFill>
                <a:srgbClr val="42353B"/>
              </a:solidFill>
              <a:latin typeface="Montserrat Bold" panose="020B0604020202020204" charset="-5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699" y="3401935"/>
            <a:ext cx="9419907" cy="6194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Механизм </a:t>
            </a:r>
            <a:r>
              <a:rPr lang="ru-RU" sz="2000" dirty="0">
                <a:solidFill>
                  <a:srgbClr val="000000"/>
                </a:solidFill>
                <a:latin typeface="Poppins"/>
              </a:rPr>
              <a:t>формирования пакетов документов в системе-источнике написан для распределения по дням месяца с разбивкой по </a:t>
            </a: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организациям.</a:t>
            </a: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Poppins"/>
            </a:endParaRP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Реализована </a:t>
            </a:r>
            <a:r>
              <a:rPr lang="ru-RU" sz="2000" dirty="0">
                <a:solidFill>
                  <a:srgbClr val="000000"/>
                </a:solidFill>
                <a:latin typeface="Poppins"/>
              </a:rPr>
              <a:t>отложенная загрузка документов за период месяц (от текущей даты минус N месяцев</a:t>
            </a: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).</a:t>
            </a: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Poppins"/>
            </a:endParaRP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Реализован </a:t>
            </a:r>
            <a:r>
              <a:rPr lang="ru-RU" sz="2000" dirty="0">
                <a:solidFill>
                  <a:srgbClr val="000000"/>
                </a:solidFill>
                <a:latin typeface="Poppins"/>
              </a:rPr>
              <a:t>обмен с автоматическим приемом пакетов в «1С:Архив» по некоторым видам документов (Закупки</a:t>
            </a: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).</a:t>
            </a: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Poppins"/>
            </a:endParaRP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Обратная </a:t>
            </a:r>
            <a:r>
              <a:rPr lang="ru-RU" sz="2000" dirty="0">
                <a:solidFill>
                  <a:srgbClr val="000000"/>
                </a:solidFill>
                <a:latin typeface="Poppins"/>
              </a:rPr>
              <a:t>интеграция из «1С:Архив» в систему-источник. Возможность контроля перед удалением документов через запрос разрешения на удаления из документа «Уничтожение дел</a:t>
            </a: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».</a:t>
            </a: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Poppins"/>
            </a:endParaRP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Реализация </a:t>
            </a:r>
            <a:r>
              <a:rPr lang="ru-RU" sz="2000" dirty="0">
                <a:solidFill>
                  <a:srgbClr val="000000"/>
                </a:solidFill>
                <a:latin typeface="Poppins"/>
              </a:rPr>
              <a:t>полностью автоматического ежедневного обмена между системой источником и «1С:Архив», с автоматическим приёмом документов на хранение. Реализовано  для документов раздела «Казначейство</a:t>
            </a: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».</a:t>
            </a: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Poppins"/>
            </a:endParaRP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Формирование </a:t>
            </a:r>
            <a:r>
              <a:rPr lang="ru-RU" sz="2000" dirty="0">
                <a:solidFill>
                  <a:srgbClr val="000000"/>
                </a:solidFill>
                <a:latin typeface="Poppins"/>
              </a:rPr>
              <a:t>пакетов по организациям и по разделам учета. Дополнительно возможна группировка по типам документов системы источника, ограничение по количеству документов в </a:t>
            </a: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пакете.</a:t>
            </a: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0000"/>
              </a:solidFill>
              <a:latin typeface="Poppins"/>
            </a:endParaRPr>
          </a:p>
          <a:p>
            <a:pPr marL="342900" indent="-342900">
              <a:lnSpc>
                <a:spcPts val="2111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Возможность </a:t>
            </a:r>
            <a:r>
              <a:rPr lang="ru-RU" sz="2000" dirty="0">
                <a:solidFill>
                  <a:srgbClr val="000000"/>
                </a:solidFill>
                <a:latin typeface="Poppins"/>
              </a:rPr>
              <a:t>выгружать определенные виды документов в жестком формате «электронный</a:t>
            </a:r>
            <a:r>
              <a:rPr lang="ru-RU" sz="2000" dirty="0" smtClean="0">
                <a:solidFill>
                  <a:srgbClr val="000000"/>
                </a:solidFill>
                <a:latin typeface="Poppins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</a:blip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644456" y="1411286"/>
            <a:ext cx="1632144" cy="1133387"/>
          </a:xfrm>
          <a:custGeom>
            <a:avLst/>
            <a:gdLst/>
            <a:ahLst/>
            <a:cxnLst/>
            <a:rect l="l" t="t" r="r" b="b"/>
            <a:pathLst>
              <a:path w="791692" h="546936">
                <a:moveTo>
                  <a:pt x="0" y="0"/>
                </a:moveTo>
                <a:lnTo>
                  <a:pt x="791692" y="0"/>
                </a:lnTo>
                <a:lnTo>
                  <a:pt x="791692" y="546936"/>
                </a:lnTo>
                <a:lnTo>
                  <a:pt x="0" y="546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 rot="2700000">
            <a:off x="12020690" y="155893"/>
            <a:ext cx="7826568" cy="15572175"/>
            <a:chOff x="0" y="0"/>
            <a:chExt cx="2061318" cy="41013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61318" cy="4101314"/>
            </a:xfrm>
            <a:custGeom>
              <a:avLst/>
              <a:gdLst/>
              <a:ahLst/>
              <a:cxnLst/>
              <a:rect l="l" t="t" r="r" b="b"/>
              <a:pathLst>
                <a:path w="2061318" h="4101314">
                  <a:moveTo>
                    <a:pt x="0" y="0"/>
                  </a:moveTo>
                  <a:lnTo>
                    <a:pt x="2061318" y="0"/>
                  </a:lnTo>
                  <a:lnTo>
                    <a:pt x="2061318" y="4101314"/>
                  </a:lnTo>
                  <a:lnTo>
                    <a:pt x="0" y="4101314"/>
                  </a:lnTo>
                  <a:close/>
                </a:path>
              </a:pathLst>
            </a:custGeom>
            <a:solidFill>
              <a:srgbClr val="E1372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2700000">
            <a:off x="13787007" y="2029966"/>
            <a:ext cx="5710317" cy="12173817"/>
            <a:chOff x="0" y="0"/>
            <a:chExt cx="1503952" cy="32062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3952" cy="3206273"/>
            </a:xfrm>
            <a:custGeom>
              <a:avLst/>
              <a:gdLst/>
              <a:ahLst/>
              <a:cxnLst/>
              <a:rect l="l" t="t" r="r" b="b"/>
              <a:pathLst>
                <a:path w="1503952" h="3206273">
                  <a:moveTo>
                    <a:pt x="0" y="0"/>
                  </a:moveTo>
                  <a:lnTo>
                    <a:pt x="1503952" y="0"/>
                  </a:lnTo>
                  <a:lnTo>
                    <a:pt x="1503952" y="3206273"/>
                  </a:lnTo>
                  <a:lnTo>
                    <a:pt x="0" y="3206273"/>
                  </a:lnTo>
                  <a:close/>
                </a:path>
              </a:pathLst>
            </a:custGeom>
            <a:solidFill>
              <a:srgbClr val="B30101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0379859" y="4786550"/>
            <a:ext cx="10460703" cy="5766462"/>
          </a:xfrm>
          <a:custGeom>
            <a:avLst/>
            <a:gdLst/>
            <a:ahLst/>
            <a:cxnLst/>
            <a:rect l="l" t="t" r="r" b="b"/>
            <a:pathLst>
              <a:path w="10460703" h="5766462">
                <a:moveTo>
                  <a:pt x="10460703" y="0"/>
                </a:moveTo>
                <a:lnTo>
                  <a:pt x="0" y="0"/>
                </a:lnTo>
                <a:lnTo>
                  <a:pt x="0" y="5766463"/>
                </a:lnTo>
                <a:lnTo>
                  <a:pt x="10460703" y="5766463"/>
                </a:lnTo>
                <a:lnTo>
                  <a:pt x="1046070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10096251" y="1507351"/>
            <a:ext cx="5513959" cy="3136064"/>
          </a:xfrm>
          <a:custGeom>
            <a:avLst/>
            <a:gdLst/>
            <a:ahLst/>
            <a:cxnLst/>
            <a:rect l="l" t="t" r="r" b="b"/>
            <a:pathLst>
              <a:path w="5513959" h="3136064">
                <a:moveTo>
                  <a:pt x="0" y="0"/>
                </a:moveTo>
                <a:lnTo>
                  <a:pt x="5513959" y="0"/>
                </a:lnTo>
                <a:lnTo>
                  <a:pt x="5513959" y="3136065"/>
                </a:lnTo>
                <a:lnTo>
                  <a:pt x="0" y="3136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11841196" y="2550818"/>
            <a:ext cx="2024069" cy="1077817"/>
          </a:xfrm>
          <a:custGeom>
            <a:avLst/>
            <a:gdLst/>
            <a:ahLst/>
            <a:cxnLst/>
            <a:rect l="l" t="t" r="r" b="b"/>
            <a:pathLst>
              <a:path w="2024069" h="1077817">
                <a:moveTo>
                  <a:pt x="0" y="0"/>
                </a:moveTo>
                <a:lnTo>
                  <a:pt x="2024069" y="0"/>
                </a:lnTo>
                <a:lnTo>
                  <a:pt x="2024069" y="1077817"/>
                </a:lnTo>
                <a:lnTo>
                  <a:pt x="0" y="10778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1628009" y="3445205"/>
            <a:ext cx="867471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В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результате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внедрения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«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1С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: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Архив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»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в АО «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Татэнерго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»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сформирован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электронный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архив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финансовых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и кадровых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документов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архив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договоров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и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архив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по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закупкам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.</a:t>
            </a:r>
          </a:p>
          <a:p>
            <a:pPr marL="0" lvl="0" indent="0">
              <a:lnSpc>
                <a:spcPts val="3640"/>
              </a:lnSpc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oppins Bold" panose="00000800000000000000" charset="0"/>
              <a:cs typeface="Poppins Bold" panose="00000800000000000000" charset="0"/>
            </a:endParaRPr>
          </a:p>
          <a:p>
            <a:pPr marL="0" lvl="0" indent="0">
              <a:lnSpc>
                <a:spcPts val="3640"/>
              </a:lnSpc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Оптимизировано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и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сокращено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место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хранения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документов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на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серверах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компании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за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счет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централизации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хранения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данных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и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избегания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дублирования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хранимой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информации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в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информационных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системах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компании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Bold" panose="00000800000000000000" charset="0"/>
                <a:cs typeface="Poppins Bold" panose="00000800000000000000" charset="0"/>
              </a:rPr>
              <a:t>.</a:t>
            </a:r>
          </a:p>
        </p:txBody>
      </p:sp>
      <p:grpSp>
        <p:nvGrpSpPr>
          <p:cNvPr id="14" name="Group 16"/>
          <p:cNvGrpSpPr/>
          <p:nvPr/>
        </p:nvGrpSpPr>
        <p:grpSpPr>
          <a:xfrm>
            <a:off x="16478435" y="9623822"/>
            <a:ext cx="514165" cy="472678"/>
            <a:chOff x="0" y="0"/>
            <a:chExt cx="884139" cy="812800"/>
          </a:xfrm>
        </p:grpSpPr>
        <p:sp>
          <p:nvSpPr>
            <p:cNvPr id="15" name="Freeform 17"/>
            <p:cNvSpPr/>
            <p:nvPr/>
          </p:nvSpPr>
          <p:spPr>
            <a:xfrm>
              <a:off x="0" y="0"/>
              <a:ext cx="884138" cy="812800"/>
            </a:xfrm>
            <a:custGeom>
              <a:avLst/>
              <a:gdLst/>
              <a:ahLst/>
              <a:cxnLst/>
              <a:rect l="l" t="t" r="r" b="b"/>
              <a:pathLst>
                <a:path w="884138" h="812800">
                  <a:moveTo>
                    <a:pt x="0" y="0"/>
                  </a:moveTo>
                  <a:lnTo>
                    <a:pt x="884138" y="0"/>
                  </a:lnTo>
                  <a:lnTo>
                    <a:pt x="8841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15896836" y="9623822"/>
            <a:ext cx="514165" cy="472678"/>
            <a:chOff x="0" y="0"/>
            <a:chExt cx="724378" cy="665930"/>
          </a:xfrm>
        </p:grpSpPr>
        <p:sp>
          <p:nvSpPr>
            <p:cNvPr id="22" name="Freeform 20"/>
            <p:cNvSpPr/>
            <p:nvPr/>
          </p:nvSpPr>
          <p:spPr>
            <a:xfrm>
              <a:off x="0" y="0"/>
              <a:ext cx="724378" cy="665930"/>
            </a:xfrm>
            <a:custGeom>
              <a:avLst/>
              <a:gdLst/>
              <a:ahLst/>
              <a:cxnLst/>
              <a:rect l="l" t="t" r="r" b="b"/>
              <a:pathLst>
                <a:path w="724378" h="665930">
                  <a:moveTo>
                    <a:pt x="0" y="0"/>
                  </a:moveTo>
                  <a:lnTo>
                    <a:pt x="724378" y="0"/>
                  </a:lnTo>
                  <a:lnTo>
                    <a:pt x="724378" y="665930"/>
                  </a:lnTo>
                  <a:lnTo>
                    <a:pt x="0" y="66593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4" name="Freeform 22"/>
          <p:cNvSpPr/>
          <p:nvPr/>
        </p:nvSpPr>
        <p:spPr>
          <a:xfrm flipH="1">
            <a:off x="16646234" y="9711974"/>
            <a:ext cx="178566" cy="296374"/>
          </a:xfrm>
          <a:custGeom>
            <a:avLst/>
            <a:gdLst/>
            <a:ahLst/>
            <a:cxnLst/>
            <a:rect l="l" t="t" r="r" b="b"/>
            <a:pathLst>
              <a:path w="178566" h="296374">
                <a:moveTo>
                  <a:pt x="178566" y="0"/>
                </a:moveTo>
                <a:lnTo>
                  <a:pt x="0" y="0"/>
                </a:lnTo>
                <a:lnTo>
                  <a:pt x="0" y="296374"/>
                </a:lnTo>
                <a:lnTo>
                  <a:pt x="178566" y="296374"/>
                </a:lnTo>
                <a:lnTo>
                  <a:pt x="17856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5377" y="5716011"/>
            <a:ext cx="3062771" cy="707046"/>
            <a:chOff x="0" y="0"/>
            <a:chExt cx="806656" cy="18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6656" cy="186218"/>
            </a:xfrm>
            <a:prstGeom prst="rect">
              <a:avLst/>
            </a:prstGeom>
            <a:solidFill>
              <a:srgbClr val="42353B">
                <a:alpha val="78824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329642" y="0"/>
            <a:ext cx="15859316" cy="10433761"/>
            <a:chOff x="0" y="0"/>
            <a:chExt cx="9652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91650" cy="6350000"/>
            </a:xfrm>
            <a:custGeom>
              <a:avLst/>
              <a:gdLst/>
              <a:ahLst/>
              <a:cxnLst/>
              <a:rect l="l" t="t" r="r" b="b"/>
              <a:pathLst>
                <a:path w="9391650" h="6350000">
                  <a:moveTo>
                    <a:pt x="0" y="0"/>
                  </a:moveTo>
                  <a:lnTo>
                    <a:pt x="0" y="6350000"/>
                  </a:lnTo>
                  <a:lnTo>
                    <a:pt x="3789680" y="6350000"/>
                  </a:lnTo>
                  <a:lnTo>
                    <a:pt x="9391650" y="0"/>
                  </a:lnTo>
                  <a:close/>
                </a:path>
              </a:pathLst>
            </a:custGeom>
            <a:blipFill>
              <a:blip r:embed="rId2"/>
              <a:stretch>
                <a:fillRect l="-646" r="-646"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/>
            <p:nvPr/>
          </p:nvSpPr>
          <p:spPr>
            <a:xfrm>
              <a:off x="4064000" y="0"/>
              <a:ext cx="5588000" cy="6350000"/>
            </a:xfrm>
            <a:custGeom>
              <a:avLst/>
              <a:gdLst/>
              <a:ahLst/>
              <a:cxnLst/>
              <a:rect l="l" t="t" r="r" b="b"/>
              <a:pathLst>
                <a:path w="5588000" h="6350000">
                  <a:moveTo>
                    <a:pt x="5588000" y="6350000"/>
                  </a:moveTo>
                  <a:lnTo>
                    <a:pt x="0" y="6350000"/>
                  </a:lnTo>
                  <a:lnTo>
                    <a:pt x="5588000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9310423" y="-153251"/>
            <a:ext cx="4009636" cy="4009636"/>
          </a:xfrm>
          <a:custGeom>
            <a:avLst/>
            <a:gdLst/>
            <a:ahLst/>
            <a:cxnLst/>
            <a:rect l="l" t="t" r="r" b="b"/>
            <a:pathLst>
              <a:path w="4009636" h="4009636">
                <a:moveTo>
                  <a:pt x="0" y="4009636"/>
                </a:moveTo>
                <a:lnTo>
                  <a:pt x="4009636" y="4009636"/>
                </a:lnTo>
                <a:lnTo>
                  <a:pt x="4009636" y="0"/>
                </a:lnTo>
                <a:lnTo>
                  <a:pt x="0" y="0"/>
                </a:lnTo>
                <a:lnTo>
                  <a:pt x="0" y="400963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 flipV="1">
            <a:off x="9329642" y="0"/>
            <a:ext cx="3337593" cy="3337593"/>
          </a:xfrm>
          <a:custGeom>
            <a:avLst/>
            <a:gdLst/>
            <a:ahLst/>
            <a:cxnLst/>
            <a:rect l="l" t="t" r="r" b="b"/>
            <a:pathLst>
              <a:path w="3337593" h="3337593">
                <a:moveTo>
                  <a:pt x="0" y="3337593"/>
                </a:moveTo>
                <a:lnTo>
                  <a:pt x="3337593" y="3337593"/>
                </a:lnTo>
                <a:lnTo>
                  <a:pt x="3337593" y="0"/>
                </a:lnTo>
                <a:lnTo>
                  <a:pt x="0" y="0"/>
                </a:lnTo>
                <a:lnTo>
                  <a:pt x="0" y="333759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1376013" y="6939784"/>
            <a:ext cx="455670" cy="45567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2272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69877" y="7850648"/>
            <a:ext cx="455670" cy="45567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22727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79543" y="7016204"/>
            <a:ext cx="267658" cy="267658"/>
          </a:xfrm>
          <a:custGeom>
            <a:avLst/>
            <a:gdLst/>
            <a:ahLst/>
            <a:cxnLst/>
            <a:rect l="l" t="t" r="r" b="b"/>
            <a:pathLst>
              <a:path w="267658" h="267658">
                <a:moveTo>
                  <a:pt x="0" y="0"/>
                </a:moveTo>
                <a:lnTo>
                  <a:pt x="267658" y="0"/>
                </a:lnTo>
                <a:lnTo>
                  <a:pt x="267658" y="267658"/>
                </a:lnTo>
                <a:lnTo>
                  <a:pt x="0" y="2676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1453107" y="7928539"/>
            <a:ext cx="289207" cy="289207"/>
          </a:xfrm>
          <a:custGeom>
            <a:avLst/>
            <a:gdLst/>
            <a:ahLst/>
            <a:cxnLst/>
            <a:rect l="l" t="t" r="r" b="b"/>
            <a:pathLst>
              <a:path w="289207" h="289207">
                <a:moveTo>
                  <a:pt x="0" y="0"/>
                </a:moveTo>
                <a:lnTo>
                  <a:pt x="289207" y="0"/>
                </a:lnTo>
                <a:lnTo>
                  <a:pt x="289207" y="289207"/>
                </a:lnTo>
                <a:lnTo>
                  <a:pt x="0" y="2892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6915275" y="7546096"/>
            <a:ext cx="4083163" cy="2766343"/>
          </a:xfrm>
          <a:custGeom>
            <a:avLst/>
            <a:gdLst/>
            <a:ahLst/>
            <a:cxnLst/>
            <a:rect l="l" t="t" r="r" b="b"/>
            <a:pathLst>
              <a:path w="4083163" h="2766343">
                <a:moveTo>
                  <a:pt x="0" y="0"/>
                </a:moveTo>
                <a:lnTo>
                  <a:pt x="4083164" y="0"/>
                </a:lnTo>
                <a:lnTo>
                  <a:pt x="4083164" y="2766343"/>
                </a:lnTo>
                <a:lnTo>
                  <a:pt x="0" y="27663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1369877" y="4250828"/>
            <a:ext cx="7531981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495"/>
              </a:lnSpc>
            </a:pPr>
            <a:r>
              <a:rPr lang="en-US" sz="6600" b="1" dirty="0">
                <a:solidFill>
                  <a:srgbClr val="BF0000"/>
                </a:solidFill>
                <a:latin typeface="Montserrat Bold" panose="020B0604020202020204" charset="-52"/>
              </a:rPr>
              <a:t>ЗА ВНИМАНИЕ!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2113" y="2717421"/>
            <a:ext cx="8067082" cy="1888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860"/>
              </a:lnSpc>
            </a:pPr>
            <a:r>
              <a:rPr lang="en-US" sz="9600" dirty="0">
                <a:solidFill>
                  <a:srgbClr val="000000"/>
                </a:solidFill>
                <a:latin typeface="Montserrat Bold" panose="020B0604020202020204" charset="-52"/>
              </a:rPr>
              <a:t>СПАСИБО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19522" y="5857937"/>
            <a:ext cx="2754479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800" b="1" dirty="0" err="1">
                <a:solidFill>
                  <a:srgbClr val="FFFFFF"/>
                </a:solidFill>
                <a:latin typeface="Poppins Bold" panose="00000800000000000000" charset="0"/>
                <a:cs typeface="Poppins Bold" panose="00000800000000000000" charset="0"/>
              </a:rPr>
              <a:t>Контакты</a:t>
            </a:r>
            <a:r>
              <a:rPr lang="en-US" sz="2800" b="1" dirty="0">
                <a:solidFill>
                  <a:srgbClr val="FFFFFF"/>
                </a:solidFill>
                <a:latin typeface="Poppins Bold" panose="00000800000000000000" charset="0"/>
                <a:cs typeface="Poppins Bold" panose="00000800000000000000" charset="0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98647" y="6772341"/>
            <a:ext cx="3936825" cy="84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4"/>
              </a:lnSpc>
            </a:pPr>
            <a:r>
              <a:rPr lang="en-US" sz="2410" dirty="0">
                <a:solidFill>
                  <a:srgbClr val="000000"/>
                </a:solidFill>
                <a:latin typeface="Poppins"/>
              </a:rPr>
              <a:t>+7 (495) 937-90-59</a:t>
            </a:r>
          </a:p>
          <a:p>
            <a:pPr>
              <a:lnSpc>
                <a:spcPts val="3374"/>
              </a:lnSpc>
            </a:pPr>
            <a:r>
              <a:rPr lang="en-US" sz="2410" dirty="0">
                <a:solidFill>
                  <a:srgbClr val="000000"/>
                </a:solidFill>
                <a:latin typeface="Poppins"/>
              </a:rPr>
              <a:t>8-800-700-45-95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98647" y="7850648"/>
            <a:ext cx="4974254" cy="42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4"/>
              </a:lnSpc>
            </a:pPr>
            <a:r>
              <a:rPr lang="en-US" sz="2410" dirty="0">
                <a:solidFill>
                  <a:srgbClr val="000000"/>
                </a:solidFill>
                <a:latin typeface="Poppins"/>
              </a:rPr>
              <a:t>www.arsansoft.ru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369877" y="1490207"/>
            <a:ext cx="3393012" cy="998499"/>
            <a:chOff x="0" y="0"/>
            <a:chExt cx="4524016" cy="1331332"/>
          </a:xfrm>
        </p:grpSpPr>
        <p:sp>
          <p:nvSpPr>
            <p:cNvPr id="25" name="TextBox 25"/>
            <p:cNvSpPr txBox="1"/>
            <p:nvPr/>
          </p:nvSpPr>
          <p:spPr>
            <a:xfrm>
              <a:off x="1439702" y="-42095"/>
              <a:ext cx="2098870" cy="656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7"/>
                </a:lnSpc>
              </a:pPr>
              <a:r>
                <a:rPr lang="en-US" sz="2862" b="1" dirty="0" err="1">
                  <a:solidFill>
                    <a:srgbClr val="000000"/>
                  </a:solidFill>
                  <a:latin typeface="Poppins Semi-Bold"/>
                </a:rPr>
                <a:t>Арсан</a:t>
              </a:r>
              <a:endParaRPr lang="en-US" sz="2862" b="1" dirty="0">
                <a:solidFill>
                  <a:srgbClr val="000000"/>
                </a:solidFill>
                <a:latin typeface="Poppins Semi-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439702" y="496562"/>
              <a:ext cx="3084313" cy="656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7"/>
                </a:lnSpc>
              </a:pPr>
              <a:r>
                <a:rPr lang="en-US" sz="2862" b="1">
                  <a:solidFill>
                    <a:srgbClr val="000000"/>
                  </a:solidFill>
                  <a:latin typeface="Poppins Semi-Bold"/>
                </a:rPr>
                <a:t>Софт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231482" cy="1331332"/>
            </a:xfrm>
            <a:custGeom>
              <a:avLst/>
              <a:gdLst/>
              <a:ahLst/>
              <a:cxnLst/>
              <a:rect l="l" t="t" r="r" b="b"/>
              <a:pathLst>
                <a:path w="1231482" h="1331332">
                  <a:moveTo>
                    <a:pt x="0" y="0"/>
                  </a:moveTo>
                  <a:lnTo>
                    <a:pt x="1231482" y="0"/>
                  </a:lnTo>
                  <a:lnTo>
                    <a:pt x="1231482" y="1331332"/>
                  </a:lnTo>
                  <a:lnTo>
                    <a:pt x="0" y="1331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ru-RU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588</Words>
  <Application>Microsoft Office PowerPoint</Application>
  <PresentationFormat>Произвольный</PresentationFormat>
  <Paragraphs>75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Calibri Light</vt:lpstr>
      <vt:lpstr>Poppins</vt:lpstr>
      <vt:lpstr>Calibri</vt:lpstr>
      <vt:lpstr>Poppins Semi-Bold</vt:lpstr>
      <vt:lpstr>Poppins Bold</vt:lpstr>
      <vt:lpstr>Montserrat Bold</vt:lpstr>
      <vt:lpstr>Arial</vt:lpstr>
      <vt:lpstr>Office Theme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Modern Business Marketing Presentation</dc:title>
  <dc:creator>Анастасия</dc:creator>
  <cp:lastModifiedBy>Руслан Рахимов</cp:lastModifiedBy>
  <cp:revision>24</cp:revision>
  <dcterms:created xsi:type="dcterms:W3CDTF">2006-08-16T00:00:00Z</dcterms:created>
  <dcterms:modified xsi:type="dcterms:W3CDTF">2023-12-08T06:06:23Z</dcterms:modified>
  <dc:identifier>DAFoEtbFwt0</dc:identifier>
</cp:coreProperties>
</file>