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6" r:id="rId11"/>
  </p:sldIdLst>
  <p:sldSz cx="18288000" cy="10287000"/>
  <p:notesSz cx="6858000" cy="9144000"/>
  <p:embeddedFontLst>
    <p:embeddedFont>
      <p:font typeface="Evolventa Bold" panose="020B0604020202020204" charset="0"/>
      <p:regular r:id="rId13"/>
    </p:embeddedFont>
    <p:embeddedFont>
      <p:font typeface="Open Sans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volventa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8A"/>
    <a:srgbClr val="402A17"/>
    <a:srgbClr val="CF2B2C"/>
    <a:srgbClr val="C82927"/>
    <a:srgbClr val="C4282B"/>
    <a:srgbClr val="CF2B2E"/>
    <a:srgbClr val="CE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7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55BA0-B043-4934-8A31-803E8B4E23E1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9C1D9-5F73-4F2C-AC03-E9BB90CA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8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C1D9-5F73-4F2C-AC03-E9BB90CA46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2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C1D9-5F73-4F2C-AC03-E9BB90CA46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C1D9-5F73-4F2C-AC03-E9BB90CA46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1981200" y="-800100"/>
            <a:ext cx="21564600" cy="12801600"/>
            <a:chOff x="-1981200" y="-647700"/>
            <a:chExt cx="21183600" cy="12649200"/>
          </a:xfrm>
        </p:grpSpPr>
        <p:sp>
          <p:nvSpPr>
            <p:cNvPr id="11" name="Freeform 6"/>
            <p:cNvSpPr/>
            <p:nvPr/>
          </p:nvSpPr>
          <p:spPr>
            <a:xfrm>
              <a:off x="-834189" y="-647700"/>
              <a:ext cx="19278600" cy="12075317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11470" t="-12620" r="944" b="-3103"/>
              </a:stretch>
            </a:blipFill>
          </p:spPr>
        </p:sp>
        <p:sp>
          <p:nvSpPr>
            <p:cNvPr id="14" name="Прямоугольник 13"/>
            <p:cNvSpPr/>
            <p:nvPr/>
          </p:nvSpPr>
          <p:spPr>
            <a:xfrm>
              <a:off x="-1981200" y="-495300"/>
              <a:ext cx="21183600" cy="12496800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Freeform 8"/>
          <p:cNvSpPr/>
          <p:nvPr/>
        </p:nvSpPr>
        <p:spPr>
          <a:xfrm>
            <a:off x="14097000" y="387886"/>
            <a:ext cx="3638855" cy="1536970"/>
          </a:xfrm>
          <a:custGeom>
            <a:avLst/>
            <a:gdLst/>
            <a:ahLst/>
            <a:cxnLst/>
            <a:rect l="l" t="t" r="r" b="b"/>
            <a:pathLst>
              <a:path w="3574564" h="1518673">
                <a:moveTo>
                  <a:pt x="0" y="0"/>
                </a:moveTo>
                <a:lnTo>
                  <a:pt x="3574565" y="0"/>
                </a:lnTo>
                <a:lnTo>
                  <a:pt x="3574565" y="1518673"/>
                </a:lnTo>
                <a:lnTo>
                  <a:pt x="0" y="15186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2400" y="3907482"/>
            <a:ext cx="18288000" cy="69347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66800" y="2424102"/>
            <a:ext cx="1409700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800" dirty="0">
                <a:solidFill>
                  <a:srgbClr val="DDB066"/>
                </a:solidFill>
                <a:latin typeface="Evolventa Bold"/>
              </a:rPr>
              <a:t>ОТ ПРОСТОГО К СЛОЖНОМУ</a:t>
            </a:r>
            <a:r>
              <a:rPr lang="ru-RU" sz="5800" dirty="0" smtClean="0">
                <a:solidFill>
                  <a:srgbClr val="DDB066"/>
                </a:solidFill>
                <a:latin typeface="Evolventa Bold"/>
              </a:rPr>
              <a:t>:</a:t>
            </a:r>
            <a:endParaRPr lang="ru-RU" sz="5800" dirty="0">
              <a:solidFill>
                <a:srgbClr val="DDB066"/>
              </a:solidFill>
              <a:latin typeface="Evolventa Bold"/>
            </a:endParaRPr>
          </a:p>
          <a:p>
            <a:pPr algn="ctr"/>
            <a:r>
              <a:rPr lang="ru-RU" sz="5800" dirty="0">
                <a:solidFill>
                  <a:srgbClr val="DDB066"/>
                </a:solidFill>
                <a:latin typeface="Evolventa Bold"/>
              </a:rPr>
              <a:t>ОПТИМИЗАЦИЯ БИЗНЕС-ПРОЦЕССОВ В ГРУППЕ КОМПАНИЙ «КОЛМАР»</a:t>
            </a:r>
          </a:p>
          <a:p>
            <a:pPr algn="ctr"/>
            <a:r>
              <a:rPr lang="ru-RU" sz="5800" dirty="0">
                <a:solidFill>
                  <a:srgbClr val="DDB066"/>
                </a:solidFill>
                <a:latin typeface="Evolventa Bold"/>
              </a:rPr>
              <a:t>С ПОМОЩЬЮ </a:t>
            </a:r>
            <a:r>
              <a:rPr lang="ru-RU" sz="5800" dirty="0" smtClean="0">
                <a:solidFill>
                  <a:srgbClr val="DDB066"/>
                </a:solidFill>
                <a:latin typeface="Evolventa Bold"/>
              </a:rPr>
              <a:t>1С:ДОКУМЕНТООБОРОТ</a:t>
            </a:r>
            <a:endParaRPr lang="ru-RU" sz="5800" dirty="0">
              <a:solidFill>
                <a:srgbClr val="DDB066"/>
              </a:solidFill>
              <a:latin typeface="Evolvent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99632" y="7878175"/>
            <a:ext cx="8439768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7"/>
              </a:lnSpc>
            </a:pPr>
            <a:r>
              <a:rPr lang="en-US" sz="2800" dirty="0">
                <a:solidFill>
                  <a:srgbClr val="DDB066"/>
                </a:solidFill>
                <a:latin typeface="Evolventa Bold"/>
              </a:rPr>
              <a:t>ПОЛИНА ХАРИТОНОВА </a:t>
            </a:r>
          </a:p>
          <a:p>
            <a:pPr>
              <a:lnSpc>
                <a:spcPts val="3517"/>
              </a:lnSpc>
            </a:pPr>
            <a:r>
              <a:rPr lang="ru-RU" sz="2800" dirty="0" smtClean="0">
                <a:solidFill>
                  <a:srgbClr val="DDB066"/>
                </a:solidFill>
                <a:latin typeface="Evolventa"/>
              </a:rPr>
              <a:t>с</a:t>
            </a:r>
            <a:r>
              <a:rPr lang="en-US" sz="2800" dirty="0" err="1" smtClean="0">
                <a:solidFill>
                  <a:srgbClr val="DDB066"/>
                </a:solidFill>
                <a:latin typeface="Evolventa"/>
              </a:rPr>
              <a:t>истемный</a:t>
            </a:r>
            <a:r>
              <a:rPr lang="en-US" sz="2800" dirty="0" smtClean="0">
                <a:solidFill>
                  <a:srgbClr val="DDB066"/>
                </a:solidFill>
                <a:latin typeface="Evolventa"/>
              </a:rPr>
              <a:t> </a:t>
            </a:r>
            <a:r>
              <a:rPr lang="en-US" sz="2800" dirty="0" err="1">
                <a:solidFill>
                  <a:srgbClr val="DDB066"/>
                </a:solidFill>
                <a:latin typeface="Evolventa"/>
              </a:rPr>
              <a:t>аналитик</a:t>
            </a:r>
            <a:r>
              <a:rPr lang="en-US" sz="2800" dirty="0">
                <a:solidFill>
                  <a:srgbClr val="DDB066"/>
                </a:solidFill>
                <a:latin typeface="Evolventa"/>
              </a:rPr>
              <a:t> </a:t>
            </a:r>
            <a:r>
              <a:rPr lang="en-US" sz="2800" dirty="0" err="1">
                <a:solidFill>
                  <a:srgbClr val="DDB066"/>
                </a:solidFill>
                <a:latin typeface="Evolventa"/>
              </a:rPr>
              <a:t>по</a:t>
            </a:r>
            <a:r>
              <a:rPr lang="en-US" sz="2800" dirty="0">
                <a:solidFill>
                  <a:srgbClr val="DDB066"/>
                </a:solidFill>
                <a:latin typeface="Evolventa"/>
              </a:rPr>
              <a:t> </a:t>
            </a:r>
            <a:r>
              <a:rPr lang="en-US" sz="2800" dirty="0" err="1">
                <a:solidFill>
                  <a:srgbClr val="DDB066"/>
                </a:solidFill>
                <a:latin typeface="Evolventa"/>
              </a:rPr>
              <a:t>документообороту</a:t>
            </a:r>
            <a:endParaRPr lang="en-US" sz="2800" dirty="0">
              <a:solidFill>
                <a:srgbClr val="DDB066"/>
              </a:solidFill>
              <a:latin typeface="Evolventa"/>
            </a:endParaRPr>
          </a:p>
          <a:p>
            <a:pPr>
              <a:lnSpc>
                <a:spcPts val="3517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DDB066"/>
                </a:solidFill>
                <a:latin typeface="Evolventa"/>
              </a:rPr>
              <a:t>ООО «УК «Колмар»</a:t>
            </a:r>
            <a:endParaRPr lang="en-US" sz="2800" dirty="0">
              <a:solidFill>
                <a:srgbClr val="DDB066"/>
              </a:solidFill>
              <a:latin typeface="Evolven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1981200" y="-800100"/>
            <a:ext cx="21564600" cy="12801600"/>
            <a:chOff x="-1981200" y="-647700"/>
            <a:chExt cx="21183600" cy="12649200"/>
          </a:xfrm>
        </p:grpSpPr>
        <p:sp>
          <p:nvSpPr>
            <p:cNvPr id="11" name="Freeform 6"/>
            <p:cNvSpPr/>
            <p:nvPr/>
          </p:nvSpPr>
          <p:spPr>
            <a:xfrm>
              <a:off x="-834189" y="-647700"/>
              <a:ext cx="19278600" cy="12075317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11470" t="-12620" r="944" b="-3103"/>
              </a:stretch>
            </a:blipFill>
          </p:spPr>
        </p:sp>
        <p:sp>
          <p:nvSpPr>
            <p:cNvPr id="14" name="Прямоугольник 13"/>
            <p:cNvSpPr/>
            <p:nvPr/>
          </p:nvSpPr>
          <p:spPr>
            <a:xfrm>
              <a:off x="-1981200" y="-495300"/>
              <a:ext cx="21183600" cy="12496800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Freeform 8"/>
          <p:cNvSpPr/>
          <p:nvPr/>
        </p:nvSpPr>
        <p:spPr>
          <a:xfrm>
            <a:off x="14097000" y="387886"/>
            <a:ext cx="3638855" cy="1536970"/>
          </a:xfrm>
          <a:custGeom>
            <a:avLst/>
            <a:gdLst/>
            <a:ahLst/>
            <a:cxnLst/>
            <a:rect l="l" t="t" r="r" b="b"/>
            <a:pathLst>
              <a:path w="3574564" h="1518673">
                <a:moveTo>
                  <a:pt x="0" y="0"/>
                </a:moveTo>
                <a:lnTo>
                  <a:pt x="3574565" y="0"/>
                </a:lnTo>
                <a:lnTo>
                  <a:pt x="3574565" y="1518673"/>
                </a:lnTo>
                <a:lnTo>
                  <a:pt x="0" y="15186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2400" y="3907482"/>
            <a:ext cx="18288000" cy="69347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950609" y="2662140"/>
            <a:ext cx="1409700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800" dirty="0">
                <a:solidFill>
                  <a:srgbClr val="DDB066"/>
                </a:solidFill>
                <a:latin typeface="Evolventa Bold"/>
              </a:rPr>
              <a:t>ОТ ПРОСТОГО К СЛОЖНОМУ:</a:t>
            </a:r>
          </a:p>
          <a:p>
            <a:pPr algn="ctr"/>
            <a:r>
              <a:rPr lang="ru-RU" sz="5800" dirty="0">
                <a:solidFill>
                  <a:srgbClr val="DDB066"/>
                </a:solidFill>
                <a:latin typeface="Evolventa Bold"/>
              </a:rPr>
              <a:t>ОПТИМИЗАЦИЯ БИЗНЕС-ПРОЦЕССОВ В ГРУППЕ КОМПАНИЙ «КОЛМАР»</a:t>
            </a:r>
          </a:p>
          <a:p>
            <a:pPr algn="ctr"/>
            <a:r>
              <a:rPr lang="ru-RU" sz="5800" dirty="0">
                <a:solidFill>
                  <a:srgbClr val="DDB066"/>
                </a:solidFill>
                <a:latin typeface="Evolventa Bold"/>
              </a:rPr>
              <a:t>С ПОМОЩЬЮ </a:t>
            </a:r>
            <a:r>
              <a:rPr lang="ru-RU" sz="5800" dirty="0" smtClean="0">
                <a:solidFill>
                  <a:srgbClr val="DDB066"/>
                </a:solidFill>
                <a:latin typeface="Evolventa Bold"/>
              </a:rPr>
              <a:t>1С:ДОКУМЕНТООБОРОТ</a:t>
            </a:r>
            <a:endParaRPr lang="ru-RU" sz="5800" dirty="0">
              <a:solidFill>
                <a:srgbClr val="DDB066"/>
              </a:solidFill>
              <a:latin typeface="Evolvent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99632" y="7878175"/>
            <a:ext cx="8439768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7"/>
              </a:lnSpc>
            </a:pPr>
            <a:r>
              <a:rPr lang="en-US" sz="2800" dirty="0">
                <a:solidFill>
                  <a:srgbClr val="DDB066"/>
                </a:solidFill>
                <a:latin typeface="Evolventa Bold"/>
              </a:rPr>
              <a:t>ПОЛИНА ХАРИТОНОВА </a:t>
            </a:r>
          </a:p>
          <a:p>
            <a:pPr>
              <a:lnSpc>
                <a:spcPts val="3517"/>
              </a:lnSpc>
            </a:pPr>
            <a:r>
              <a:rPr lang="ru-RU" sz="2800" dirty="0" err="1">
                <a:solidFill>
                  <a:srgbClr val="DDB066"/>
                </a:solidFill>
                <a:latin typeface="Evolventa"/>
              </a:rPr>
              <a:t>с</a:t>
            </a:r>
            <a:r>
              <a:rPr lang="en-US" sz="2800" dirty="0" err="1" smtClean="0">
                <a:solidFill>
                  <a:srgbClr val="DDB066"/>
                </a:solidFill>
                <a:latin typeface="Evolventa"/>
              </a:rPr>
              <a:t>истемный</a:t>
            </a:r>
            <a:r>
              <a:rPr lang="en-US" sz="2800" dirty="0" smtClean="0">
                <a:solidFill>
                  <a:srgbClr val="DDB066"/>
                </a:solidFill>
                <a:latin typeface="Evolventa"/>
              </a:rPr>
              <a:t> </a:t>
            </a:r>
            <a:r>
              <a:rPr lang="en-US" sz="2800" dirty="0" err="1">
                <a:solidFill>
                  <a:srgbClr val="DDB066"/>
                </a:solidFill>
                <a:latin typeface="Evolventa"/>
              </a:rPr>
              <a:t>аналитик</a:t>
            </a:r>
            <a:r>
              <a:rPr lang="en-US" sz="2800" dirty="0">
                <a:solidFill>
                  <a:srgbClr val="DDB066"/>
                </a:solidFill>
                <a:latin typeface="Evolventa"/>
              </a:rPr>
              <a:t> </a:t>
            </a:r>
            <a:r>
              <a:rPr lang="en-US" sz="2800" dirty="0" err="1">
                <a:solidFill>
                  <a:srgbClr val="DDB066"/>
                </a:solidFill>
                <a:latin typeface="Evolventa"/>
              </a:rPr>
              <a:t>по</a:t>
            </a:r>
            <a:r>
              <a:rPr lang="en-US" sz="2800" dirty="0">
                <a:solidFill>
                  <a:srgbClr val="DDB066"/>
                </a:solidFill>
                <a:latin typeface="Evolventa"/>
              </a:rPr>
              <a:t> </a:t>
            </a:r>
            <a:r>
              <a:rPr lang="en-US" sz="2800" dirty="0" err="1">
                <a:solidFill>
                  <a:srgbClr val="DDB066"/>
                </a:solidFill>
                <a:latin typeface="Evolventa"/>
              </a:rPr>
              <a:t>документообороту</a:t>
            </a:r>
            <a:endParaRPr lang="en-US" sz="2800" dirty="0">
              <a:solidFill>
                <a:srgbClr val="DDB066"/>
              </a:solidFill>
              <a:latin typeface="Evolventa"/>
            </a:endParaRPr>
          </a:p>
          <a:p>
            <a:pPr>
              <a:lnSpc>
                <a:spcPts val="3517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DDB066"/>
                </a:solidFill>
                <a:latin typeface="Evolventa"/>
              </a:rPr>
              <a:t>ООО «УК «Колмар»</a:t>
            </a:r>
            <a:endParaRPr lang="en-US" sz="2800" dirty="0">
              <a:solidFill>
                <a:srgbClr val="DDB066"/>
              </a:solidFill>
              <a:latin typeface="Evolventa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15040792" y="6564434"/>
            <a:ext cx="2385013" cy="994064"/>
          </a:xfrm>
          <a:custGeom>
            <a:avLst/>
            <a:gdLst/>
            <a:ahLst/>
            <a:cxnLst/>
            <a:rect l="l" t="t" r="r" b="b"/>
            <a:pathLst>
              <a:path w="2385013" h="994064">
                <a:moveTo>
                  <a:pt x="0" y="0"/>
                </a:moveTo>
                <a:lnTo>
                  <a:pt x="2385013" y="0"/>
                </a:lnTo>
                <a:lnTo>
                  <a:pt x="2385013" y="994064"/>
                </a:lnTo>
                <a:lnTo>
                  <a:pt x="0" y="99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529"/>
            </a:stretch>
          </a:blipFill>
        </p:spPr>
      </p:sp>
      <p:sp>
        <p:nvSpPr>
          <p:cNvPr id="12" name="Freeform 4"/>
          <p:cNvSpPr/>
          <p:nvPr/>
        </p:nvSpPr>
        <p:spPr>
          <a:xfrm>
            <a:off x="15040792" y="7580556"/>
            <a:ext cx="2385013" cy="2385013"/>
          </a:xfrm>
          <a:custGeom>
            <a:avLst/>
            <a:gdLst/>
            <a:ahLst/>
            <a:cxnLst/>
            <a:rect l="l" t="t" r="r" b="b"/>
            <a:pathLst>
              <a:path w="2385013" h="2385013">
                <a:moveTo>
                  <a:pt x="0" y="0"/>
                </a:moveTo>
                <a:lnTo>
                  <a:pt x="2385013" y="0"/>
                </a:lnTo>
                <a:lnTo>
                  <a:pt x="2385013" y="2385012"/>
                </a:lnTo>
                <a:lnTo>
                  <a:pt x="0" y="23850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515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99075" y="-633626"/>
            <a:ext cx="11088925" cy="11088925"/>
          </a:xfrm>
          <a:custGeom>
            <a:avLst/>
            <a:gdLst/>
            <a:ahLst/>
            <a:cxnLst/>
            <a:rect l="l" t="t" r="r" b="b"/>
            <a:pathLst>
              <a:path w="11088925" h="11088925">
                <a:moveTo>
                  <a:pt x="0" y="0"/>
                </a:moveTo>
                <a:lnTo>
                  <a:pt x="11088925" y="0"/>
                </a:lnTo>
                <a:lnTo>
                  <a:pt x="11088925" y="11088925"/>
                </a:lnTo>
                <a:lnTo>
                  <a:pt x="0" y="11088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12" t="-1608" r="-2519" b="-556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24880" y="3079932"/>
            <a:ext cx="6028456" cy="395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объединяет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промышленные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предприятия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по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добыче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и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переработке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угля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,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расположенные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на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территории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Нерюнгринского </a:t>
            </a:r>
            <a:r>
              <a:rPr lang="en-US" sz="2200" dirty="0" err="1" smtClean="0">
                <a:solidFill>
                  <a:srgbClr val="000000">
                    <a:alpha val="84706"/>
                  </a:srgbClr>
                </a:solidFill>
                <a:latin typeface="Evolventa"/>
              </a:rPr>
              <a:t>района</a:t>
            </a:r>
            <a:endParaRPr lang="ru-RU" sz="2200" dirty="0">
              <a:solidFill>
                <a:srgbClr val="000000">
                  <a:alpha val="84706"/>
                </a:srgbClr>
              </a:solidFill>
              <a:latin typeface="Evolventa"/>
            </a:endParaRPr>
          </a:p>
          <a:p>
            <a:pPr>
              <a:lnSpc>
                <a:spcPts val="3080"/>
              </a:lnSpc>
            </a:pPr>
            <a:r>
              <a:rPr lang="en-US" sz="2200" dirty="0" err="1" smtClean="0">
                <a:solidFill>
                  <a:srgbClr val="000000">
                    <a:alpha val="84706"/>
                  </a:srgbClr>
                </a:solidFill>
                <a:latin typeface="Evolventa"/>
              </a:rPr>
              <a:t>Республики</a:t>
            </a:r>
            <a:r>
              <a:rPr lang="en-US" sz="2200" dirty="0" smtClean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Саха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(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Якутия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). </a:t>
            </a:r>
          </a:p>
          <a:p>
            <a:pPr>
              <a:lnSpc>
                <a:spcPts val="3080"/>
              </a:lnSpc>
            </a:pPr>
            <a:endParaRPr lang="en-US" sz="2200" dirty="0">
              <a:solidFill>
                <a:srgbClr val="000000">
                  <a:alpha val="84706"/>
                </a:srgbClr>
              </a:solidFill>
              <a:latin typeface="Evolventa"/>
            </a:endParaRP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Также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в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состав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входят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проектный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институт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,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сбытовые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и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логистические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структуры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,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которые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находятся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в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Новосибирске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,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Москве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и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Хабаровском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 </a:t>
            </a:r>
            <a:r>
              <a:rPr lang="en-US" sz="2200" dirty="0" err="1">
                <a:solidFill>
                  <a:srgbClr val="000000">
                    <a:alpha val="84706"/>
                  </a:srgbClr>
                </a:solidFill>
                <a:latin typeface="Evolventa"/>
              </a:rPr>
              <a:t>крае</a:t>
            </a:r>
            <a:r>
              <a:rPr lang="en-US" sz="2200" dirty="0">
                <a:solidFill>
                  <a:srgbClr val="000000">
                    <a:alpha val="84706"/>
                  </a:srgbClr>
                </a:solidFill>
                <a:latin typeface="Evolventa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4880" y="1104900"/>
            <a:ext cx="5919192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ru-RU" sz="5600" dirty="0" smtClean="0">
                <a:solidFill>
                  <a:srgbClr val="000000"/>
                </a:solidFill>
                <a:latin typeface="Evolventa Bold"/>
              </a:rPr>
              <a:t>Группа компаний «Колмар»</a:t>
            </a:r>
            <a:endParaRPr lang="en-US" sz="5600" dirty="0">
              <a:solidFill>
                <a:srgbClr val="000000"/>
              </a:solidFill>
              <a:latin typeface="Evolvent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900973" y="8580994"/>
            <a:ext cx="2358327" cy="6773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6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effectLst>
            <a:glow rad="127000">
              <a:schemeClr val="accent1">
                <a:alpha val="7000"/>
              </a:schemeClr>
            </a:glow>
            <a:reflection stA="31000" endPos="0" dist="50800" dir="5400000" sy="-100000" algn="bl" rotWithShape="0"/>
          </a:effectLst>
        </p:spPr>
      </p:pic>
      <p:grpSp>
        <p:nvGrpSpPr>
          <p:cNvPr id="3" name="Group 3"/>
          <p:cNvGrpSpPr/>
          <p:nvPr/>
        </p:nvGrpSpPr>
        <p:grpSpPr>
          <a:xfrm>
            <a:off x="724880" y="4244002"/>
            <a:ext cx="5809016" cy="3461743"/>
            <a:chOff x="0" y="-52388"/>
            <a:chExt cx="857783" cy="5111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57783" cy="406400"/>
            </a:xfrm>
            <a:custGeom>
              <a:avLst/>
              <a:gdLst/>
              <a:ahLst/>
              <a:cxnLst/>
              <a:rect l="l" t="t" r="r" b="b"/>
              <a:pathLst>
                <a:path w="857783" h="406400">
                  <a:moveTo>
                    <a:pt x="654583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54583" y="406400"/>
                  </a:lnTo>
                  <a:lnTo>
                    <a:pt x="857783" y="203200"/>
                  </a:lnTo>
                  <a:lnTo>
                    <a:pt x="654583" y="0"/>
                  </a:lnTo>
                  <a:close/>
                </a:path>
              </a:pathLst>
            </a:custGeom>
            <a:solidFill>
              <a:srgbClr val="C4282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2388"/>
              <a:ext cx="743483" cy="511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dirty="0" smtClean="0">
                  <a:solidFill>
                    <a:srgbClr val="FFFFFF"/>
                  </a:solidFill>
                  <a:latin typeface="Evolventa Bold"/>
                </a:rPr>
                <a:t>КАНЦЕЛЯРИЯ</a:t>
              </a:r>
              <a:endParaRPr lang="en-US" sz="2000" dirty="0">
                <a:solidFill>
                  <a:srgbClr val="FFFFFF"/>
                </a:solidFill>
                <a:latin typeface="Evolventa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79028" y="4286788"/>
            <a:ext cx="6207377" cy="3461743"/>
            <a:chOff x="0" y="-46070"/>
            <a:chExt cx="916606" cy="5111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6606" cy="406400"/>
            </a:xfrm>
            <a:custGeom>
              <a:avLst/>
              <a:gdLst/>
              <a:ahLst/>
              <a:cxnLst/>
              <a:rect l="l" t="t" r="r" b="b"/>
              <a:pathLst>
                <a:path w="916606" h="406400">
                  <a:moveTo>
                    <a:pt x="0" y="0"/>
                  </a:moveTo>
                  <a:lnTo>
                    <a:pt x="713406" y="0"/>
                  </a:lnTo>
                  <a:lnTo>
                    <a:pt x="916606" y="203200"/>
                  </a:lnTo>
                  <a:lnTo>
                    <a:pt x="7134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82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60068" y="-46070"/>
              <a:ext cx="662606" cy="511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dirty="0" smtClean="0">
                  <a:solidFill>
                    <a:srgbClr val="FFFFFF"/>
                  </a:solidFill>
                  <a:latin typeface="Evolventa Bold"/>
                </a:rPr>
                <a:t>ОРГАНИЗАЦИОННО-РАСПОРЯДИТЕЛЬНЫ</a:t>
              </a:r>
              <a:r>
                <a:rPr lang="ru-RU" sz="2000" dirty="0">
                  <a:solidFill>
                    <a:srgbClr val="FFFFFF"/>
                  </a:solidFill>
                  <a:latin typeface="Evolventa Bold"/>
                </a:rPr>
                <a:t>Е</a:t>
              </a:r>
              <a:r>
                <a:rPr lang="en-US" sz="2000" dirty="0" smtClean="0">
                  <a:solidFill>
                    <a:srgbClr val="FFFFFF"/>
                  </a:solidFill>
                  <a:latin typeface="Evolventa Bold"/>
                </a:rPr>
                <a:t> </a:t>
              </a:r>
              <a:endParaRPr lang="ru-RU" sz="2000" dirty="0" smtClean="0">
                <a:solidFill>
                  <a:srgbClr val="FFFFFF"/>
                </a:solidFill>
                <a:latin typeface="Evolventa Bold"/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 dirty="0" smtClean="0">
                  <a:solidFill>
                    <a:srgbClr val="FFFFFF"/>
                  </a:solidFill>
                  <a:latin typeface="Evolventa Bold"/>
                </a:rPr>
                <a:t>ДОКУМЕНТ</a:t>
              </a:r>
              <a:r>
                <a:rPr lang="ru-RU" sz="2000" dirty="0" smtClean="0">
                  <a:solidFill>
                    <a:srgbClr val="FFFFFF"/>
                  </a:solidFill>
                  <a:latin typeface="Evolventa Bold"/>
                </a:rPr>
                <a:t>Ы</a:t>
              </a:r>
              <a:endParaRPr lang="en-US" sz="2000" dirty="0">
                <a:solidFill>
                  <a:srgbClr val="FFFFFF"/>
                </a:solidFill>
                <a:latin typeface="Evolventa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54969" y="4209213"/>
            <a:ext cx="5926181" cy="3461743"/>
            <a:chOff x="0" y="-57525"/>
            <a:chExt cx="875084" cy="5111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5084" cy="406400"/>
            </a:xfrm>
            <a:custGeom>
              <a:avLst/>
              <a:gdLst/>
              <a:ahLst/>
              <a:cxnLst/>
              <a:rect l="l" t="t" r="r" b="b"/>
              <a:pathLst>
                <a:path w="875084" h="406400">
                  <a:moveTo>
                    <a:pt x="0" y="0"/>
                  </a:moveTo>
                  <a:lnTo>
                    <a:pt x="671884" y="0"/>
                  </a:lnTo>
                  <a:lnTo>
                    <a:pt x="875084" y="203200"/>
                  </a:lnTo>
                  <a:lnTo>
                    <a:pt x="671884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82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91550" y="-57525"/>
              <a:ext cx="621084" cy="511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dirty="0" smtClean="0">
                  <a:solidFill>
                    <a:srgbClr val="FFFFFF"/>
                  </a:solidFill>
                  <a:latin typeface="Evolventa Bold"/>
                </a:rPr>
                <a:t>ИНФОРМАЦИОННО-СПРАВОЧНЫЕ </a:t>
              </a:r>
              <a:r>
                <a:rPr lang="en-US" sz="2000" dirty="0">
                  <a:solidFill>
                    <a:srgbClr val="FFFFFF"/>
                  </a:solidFill>
                  <a:latin typeface="Evolventa Bold"/>
                </a:rPr>
                <a:t>ДОКУМЕНТЫ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24880" y="1110763"/>
            <a:ext cx="16972481" cy="87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  <a:spcBef>
                <a:spcPct val="0"/>
              </a:spcBef>
            </a:pPr>
            <a:r>
              <a:rPr lang="ru-RU" sz="5600" dirty="0" smtClean="0">
                <a:solidFill>
                  <a:srgbClr val="000000"/>
                </a:solidFill>
                <a:latin typeface="Evolventa Bold"/>
              </a:rPr>
              <a:t>Порядок внедрения 1С:Документооборот</a:t>
            </a:r>
            <a:endParaRPr lang="en-US" sz="5600" dirty="0">
              <a:solidFill>
                <a:srgbClr val="000000"/>
              </a:solidFill>
              <a:latin typeface="Evolvent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24880" y="2275982"/>
            <a:ext cx="5809016" cy="3477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87"/>
              </a:lnSpc>
              <a:spcBef>
                <a:spcPct val="0"/>
              </a:spcBef>
            </a:pPr>
            <a:r>
              <a:rPr lang="en-US" sz="17763" dirty="0">
                <a:solidFill>
                  <a:srgbClr val="5E5E61"/>
                </a:solidFill>
                <a:latin typeface="Open Sans Bol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25784" y="2278125"/>
            <a:ext cx="5809016" cy="347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47"/>
              </a:lnSpc>
              <a:spcBef>
                <a:spcPct val="0"/>
              </a:spcBef>
            </a:pPr>
            <a:r>
              <a:rPr lang="en-US" sz="17799" dirty="0">
                <a:solidFill>
                  <a:srgbClr val="5E5E61"/>
                </a:solidFill>
                <a:latin typeface="Open Sans Bold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50284" y="2278125"/>
            <a:ext cx="5809016" cy="347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47"/>
              </a:lnSpc>
              <a:spcBef>
                <a:spcPct val="0"/>
              </a:spcBef>
            </a:pPr>
            <a:r>
              <a:rPr lang="en-US" sz="17799" dirty="0">
                <a:solidFill>
                  <a:srgbClr val="5E5E61"/>
                </a:solidFill>
                <a:latin typeface="Open Sans Bold"/>
              </a:rPr>
              <a:t>3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0" y="8696360"/>
            <a:ext cx="2441255" cy="112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24880" y="1110763"/>
            <a:ext cx="16972481" cy="87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ru-RU" sz="5600" dirty="0" smtClean="0">
                <a:solidFill>
                  <a:srgbClr val="000000"/>
                </a:solidFill>
                <a:latin typeface="Evolventa Bold"/>
              </a:rPr>
              <a:t>Оптимизация</a:t>
            </a:r>
            <a:endParaRPr lang="en-US" sz="5600" dirty="0">
              <a:solidFill>
                <a:srgbClr val="000000"/>
              </a:solidFill>
              <a:latin typeface="Evolvent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81200" y="4263584"/>
            <a:ext cx="7097831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0"/>
              </a:lnSpc>
            </a:pPr>
            <a:r>
              <a:rPr lang="en-US" sz="11500" b="1" dirty="0">
                <a:solidFill>
                  <a:srgbClr val="5E5E61"/>
                </a:solidFill>
                <a:latin typeface="Evolventa" panose="020B0604020202020204" charset="0"/>
              </a:rPr>
              <a:t>38 </a:t>
            </a:r>
            <a:r>
              <a:rPr lang="en-US" sz="6000" b="1" dirty="0" err="1">
                <a:solidFill>
                  <a:srgbClr val="5E5E61"/>
                </a:solidFill>
                <a:latin typeface="Evolventa" panose="020B0604020202020204" charset="0"/>
              </a:rPr>
              <a:t>процессов</a:t>
            </a:r>
            <a:r>
              <a:rPr lang="en-US" sz="8000" b="1" dirty="0">
                <a:solidFill>
                  <a:srgbClr val="5E5E61"/>
                </a:solidFill>
                <a:latin typeface="Evolventa" panose="020B0604020202020204" charset="0"/>
              </a:rPr>
              <a:t> </a:t>
            </a:r>
            <a:endParaRPr lang="ru-RU" sz="8000" b="1" dirty="0">
              <a:solidFill>
                <a:srgbClr val="5E5E61"/>
              </a:solidFill>
              <a:latin typeface="Evolventa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768058" y="4263584"/>
            <a:ext cx="7097831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0"/>
              </a:lnSpc>
            </a:pPr>
            <a:r>
              <a:rPr lang="en-US" sz="11500" b="1" dirty="0" smtClean="0">
                <a:solidFill>
                  <a:srgbClr val="5E5E61"/>
                </a:solidFill>
                <a:latin typeface="Evolventa" panose="020B0604020202020204" charset="0"/>
              </a:rPr>
              <a:t>1 </a:t>
            </a:r>
            <a:r>
              <a:rPr lang="en-US" sz="6000" b="1" dirty="0" err="1" smtClean="0">
                <a:solidFill>
                  <a:srgbClr val="5E5E61"/>
                </a:solidFill>
                <a:latin typeface="Evolventa" panose="020B0604020202020204" charset="0"/>
              </a:rPr>
              <a:t>процесс</a:t>
            </a:r>
            <a:r>
              <a:rPr lang="en-US" sz="11500" b="1" dirty="0" smtClean="0">
                <a:solidFill>
                  <a:srgbClr val="5E5E61"/>
                </a:solidFill>
                <a:latin typeface="Evolventa" panose="020B0604020202020204" charset="0"/>
              </a:rPr>
              <a:t> </a:t>
            </a:r>
            <a:endParaRPr lang="en-US" sz="11500" b="1" dirty="0">
              <a:solidFill>
                <a:srgbClr val="5E5E61"/>
              </a:solidFill>
              <a:latin typeface="Evolventa" panose="020B060402020202020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900973" y="8580994"/>
            <a:ext cx="2358327" cy="6773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60"/>
              </a:lnSpc>
            </a:pPr>
            <a:endParaRPr/>
          </a:p>
        </p:txBody>
      </p:sp>
      <p:sp>
        <p:nvSpPr>
          <p:cNvPr id="12" name="Шеврон 11"/>
          <p:cNvSpPr/>
          <p:nvPr/>
        </p:nvSpPr>
        <p:spPr>
          <a:xfrm>
            <a:off x="7924800" y="4076700"/>
            <a:ext cx="1828800" cy="2895600"/>
          </a:xfrm>
          <a:prstGeom prst="chevron">
            <a:avLst/>
          </a:prstGeom>
          <a:solidFill>
            <a:srgbClr val="CF2B2E"/>
          </a:solidFill>
          <a:ln>
            <a:solidFill>
              <a:srgbClr val="CF2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9240937" y="4076700"/>
            <a:ext cx="1828800" cy="2895600"/>
          </a:xfrm>
          <a:prstGeom prst="chevron">
            <a:avLst/>
          </a:prstGeom>
          <a:solidFill>
            <a:srgbClr val="CE2B2D"/>
          </a:solidFill>
          <a:ln>
            <a:solidFill>
              <a:srgbClr val="CF2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68058" y="5740050"/>
            <a:ext cx="5003742" cy="1272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9200"/>
              </a:lnSpc>
            </a:pPr>
            <a:r>
              <a:rPr lang="en-US" sz="11500" b="1" dirty="0">
                <a:solidFill>
                  <a:srgbClr val="5E5E61"/>
                </a:solidFill>
                <a:latin typeface="Evolventa" panose="020B0604020202020204" charset="0"/>
              </a:rPr>
              <a:t>2</a:t>
            </a:r>
            <a:r>
              <a:rPr lang="en-US" sz="9600" b="1" dirty="0">
                <a:solidFill>
                  <a:srgbClr val="5E5E61"/>
                </a:solidFill>
                <a:latin typeface="Evolventa" panose="020B0604020202020204" charset="0"/>
              </a:rPr>
              <a:t> </a:t>
            </a:r>
            <a:r>
              <a:rPr lang="en-US" sz="6000" b="1" dirty="0" err="1" smtClean="0">
                <a:solidFill>
                  <a:srgbClr val="5E5E61"/>
                </a:solidFill>
                <a:latin typeface="Evolventa" panose="020B0604020202020204" charset="0"/>
              </a:rPr>
              <a:t>шаблона</a:t>
            </a:r>
            <a:r>
              <a:rPr lang="en-US" sz="6000" b="1" dirty="0" smtClean="0">
                <a:solidFill>
                  <a:srgbClr val="5E5E61"/>
                </a:solidFill>
                <a:latin typeface="Evolventa" panose="020B0604020202020204" charset="0"/>
              </a:rPr>
              <a:t> </a:t>
            </a:r>
            <a:endParaRPr lang="en-US" sz="6000" b="1" dirty="0">
              <a:solidFill>
                <a:srgbClr val="5E5E61"/>
              </a:solidFill>
              <a:latin typeface="Evolventa" panose="020B060402020202020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81200" y="5740050"/>
            <a:ext cx="5968750" cy="1272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9200"/>
              </a:lnSpc>
            </a:pPr>
            <a:r>
              <a:rPr lang="en-US" sz="11500" b="1" dirty="0">
                <a:solidFill>
                  <a:srgbClr val="5E5E61"/>
                </a:solidFill>
                <a:latin typeface="Evolventa" panose="020B0604020202020204" charset="0"/>
              </a:rPr>
              <a:t>34</a:t>
            </a:r>
            <a:r>
              <a:rPr lang="en-US" sz="2800" b="1" dirty="0">
                <a:solidFill>
                  <a:srgbClr val="5E5E61"/>
                </a:solidFill>
                <a:latin typeface="Evolventa" panose="020B0604020202020204" charset="0"/>
              </a:rPr>
              <a:t> </a:t>
            </a:r>
            <a:r>
              <a:rPr lang="ru-RU" sz="11500" b="1" dirty="0" smtClean="0">
                <a:solidFill>
                  <a:srgbClr val="5E5E61"/>
                </a:solidFill>
                <a:latin typeface="Evolventa" panose="020B0604020202020204" charset="0"/>
              </a:rPr>
              <a:t> </a:t>
            </a:r>
            <a:r>
              <a:rPr lang="en-US" sz="6000" b="1" dirty="0" err="1" smtClean="0">
                <a:solidFill>
                  <a:srgbClr val="5E5E61"/>
                </a:solidFill>
                <a:latin typeface="Evolventa" panose="020B0604020202020204" charset="0"/>
              </a:rPr>
              <a:t>шаблона</a:t>
            </a:r>
            <a:r>
              <a:rPr lang="en-US" sz="6000" b="1" dirty="0" smtClean="0">
                <a:solidFill>
                  <a:srgbClr val="5E5E61"/>
                </a:solidFill>
                <a:latin typeface="Evolventa" panose="020B0604020202020204" charset="0"/>
              </a:rPr>
              <a:t> </a:t>
            </a:r>
            <a:endParaRPr lang="en-US" sz="6000" b="1" dirty="0">
              <a:solidFill>
                <a:srgbClr val="5E5E61"/>
              </a:solidFill>
              <a:latin typeface="Evolventa" panose="020B060402020202020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0" y="8696360"/>
            <a:ext cx="2441255" cy="112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24880" y="469589"/>
            <a:ext cx="16972481" cy="87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  <a:spcBef>
                <a:spcPct val="0"/>
              </a:spcBef>
            </a:pPr>
            <a:r>
              <a:rPr lang="ru-RU" sz="5600" dirty="0" smtClean="0">
                <a:solidFill>
                  <a:srgbClr val="000000"/>
                </a:solidFill>
                <a:latin typeface="Evolventa Bold"/>
              </a:rPr>
              <a:t>Карточка документа</a:t>
            </a:r>
            <a:endParaRPr lang="en-US" sz="5600" dirty="0">
              <a:solidFill>
                <a:srgbClr val="000000"/>
              </a:solidFill>
              <a:latin typeface="Evolventa Bold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025" y="293825"/>
            <a:ext cx="2441255" cy="1123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714500"/>
            <a:ext cx="15431480" cy="80295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20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66800" y="3442380"/>
            <a:ext cx="16972481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  <a:spcBef>
                <a:spcPct val="0"/>
              </a:spcBef>
            </a:pPr>
            <a:r>
              <a:rPr lang="en-US" sz="5600" dirty="0" smtClean="0">
                <a:solidFill>
                  <a:srgbClr val="000000"/>
                </a:solidFill>
                <a:latin typeface="Evolventa Bold"/>
              </a:rPr>
              <a:t>А</a:t>
            </a:r>
            <a:r>
              <a:rPr lang="ru-RU" sz="5600" dirty="0" err="1" smtClean="0">
                <a:solidFill>
                  <a:srgbClr val="000000"/>
                </a:solidFill>
                <a:latin typeface="Evolventa Bold"/>
              </a:rPr>
              <a:t>втоматическое</a:t>
            </a:r>
            <a:r>
              <a:rPr lang="en-US" sz="5600" dirty="0" smtClean="0">
                <a:solidFill>
                  <a:srgbClr val="000000"/>
                </a:solidFill>
                <a:latin typeface="Evolventa Bold"/>
              </a:rPr>
              <a:t> </a:t>
            </a:r>
            <a:endParaRPr lang="ru-RU" sz="5600" dirty="0" smtClean="0">
              <a:solidFill>
                <a:srgbClr val="000000"/>
              </a:solidFill>
              <a:latin typeface="Evolventa Bold"/>
            </a:endParaRPr>
          </a:p>
          <a:p>
            <a:pPr>
              <a:lnSpc>
                <a:spcPts val="7840"/>
              </a:lnSpc>
              <a:spcBef>
                <a:spcPct val="0"/>
              </a:spcBef>
            </a:pPr>
            <a:r>
              <a:rPr lang="ru-RU" sz="5600" dirty="0" smtClean="0">
                <a:solidFill>
                  <a:srgbClr val="000000"/>
                </a:solidFill>
                <a:latin typeface="Evolventa Bold"/>
              </a:rPr>
              <a:t>заполнение</a:t>
            </a:r>
          </a:p>
          <a:p>
            <a:pPr>
              <a:lnSpc>
                <a:spcPts val="7840"/>
              </a:lnSpc>
              <a:spcBef>
                <a:spcPct val="0"/>
              </a:spcBef>
            </a:pPr>
            <a:r>
              <a:rPr lang="ru-RU" sz="5600" dirty="0" smtClean="0">
                <a:solidFill>
                  <a:srgbClr val="000000"/>
                </a:solidFill>
                <a:latin typeface="Evolventa Bold"/>
              </a:rPr>
              <a:t>бланка</a:t>
            </a:r>
            <a:r>
              <a:rPr lang="en-US" sz="5600" dirty="0" smtClean="0">
                <a:solidFill>
                  <a:srgbClr val="000000"/>
                </a:solidFill>
                <a:latin typeface="Evolventa Bold"/>
              </a:rPr>
              <a:t> </a:t>
            </a:r>
            <a:endParaRPr lang="en-US" sz="5600" dirty="0">
              <a:solidFill>
                <a:srgbClr val="000000"/>
              </a:solidFill>
              <a:latin typeface="Evolventa Bold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90500"/>
            <a:ext cx="7019925" cy="990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0" y="8696360"/>
            <a:ext cx="2441255" cy="112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effectLst>
            <a:glow rad="127000">
              <a:schemeClr val="accent1">
                <a:alpha val="7000"/>
              </a:schemeClr>
            </a:glow>
            <a:reflection stA="31000" endPos="0" dist="50800" dir="5400000" sy="-100000" algn="bl" rotWithShape="0"/>
          </a:effectLst>
        </p:spPr>
      </p:pic>
      <p:sp>
        <p:nvSpPr>
          <p:cNvPr id="43" name="Шеврон 42"/>
          <p:cNvSpPr/>
          <p:nvPr/>
        </p:nvSpPr>
        <p:spPr>
          <a:xfrm rot="16200000">
            <a:off x="8943875" y="6839309"/>
            <a:ext cx="533400" cy="91440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Шеврон 43"/>
          <p:cNvSpPr/>
          <p:nvPr/>
        </p:nvSpPr>
        <p:spPr>
          <a:xfrm rot="16200000">
            <a:off x="8943875" y="7217345"/>
            <a:ext cx="533400" cy="91440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Шеврон 44"/>
          <p:cNvSpPr/>
          <p:nvPr/>
        </p:nvSpPr>
        <p:spPr>
          <a:xfrm rot="16200000">
            <a:off x="8946479" y="4534580"/>
            <a:ext cx="533400" cy="91440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Шеврон 45"/>
          <p:cNvSpPr/>
          <p:nvPr/>
        </p:nvSpPr>
        <p:spPr>
          <a:xfrm rot="16200000">
            <a:off x="8946479" y="4912616"/>
            <a:ext cx="533400" cy="91440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Шеврон 46"/>
          <p:cNvSpPr/>
          <p:nvPr/>
        </p:nvSpPr>
        <p:spPr>
          <a:xfrm rot="16200000">
            <a:off x="8943875" y="2010026"/>
            <a:ext cx="533400" cy="91440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Шеврон 47"/>
          <p:cNvSpPr/>
          <p:nvPr/>
        </p:nvSpPr>
        <p:spPr>
          <a:xfrm rot="16200000">
            <a:off x="8943875" y="2388062"/>
            <a:ext cx="533400" cy="91440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7" name="Group 18"/>
          <p:cNvGrpSpPr/>
          <p:nvPr/>
        </p:nvGrpSpPr>
        <p:grpSpPr>
          <a:xfrm>
            <a:off x="4953000" y="842134"/>
            <a:ext cx="8816620" cy="1213414"/>
            <a:chOff x="0" y="0"/>
            <a:chExt cx="11755493" cy="1617886"/>
          </a:xfrm>
        </p:grpSpPr>
        <p:grpSp>
          <p:nvGrpSpPr>
            <p:cNvPr id="58" name="Group 19"/>
            <p:cNvGrpSpPr/>
            <p:nvPr/>
          </p:nvGrpSpPr>
          <p:grpSpPr>
            <a:xfrm>
              <a:off x="0" y="0"/>
              <a:ext cx="11755493" cy="1617886"/>
              <a:chOff x="0" y="0"/>
              <a:chExt cx="2952886" cy="406400"/>
            </a:xfrm>
          </p:grpSpPr>
          <p:sp>
            <p:nvSpPr>
              <p:cNvPr id="60" name="Freeform 20"/>
              <p:cNvSpPr/>
              <p:nvPr/>
            </p:nvSpPr>
            <p:spPr>
              <a:xfrm>
                <a:off x="0" y="0"/>
                <a:ext cx="295288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952886" h="406400">
                    <a:moveTo>
                      <a:pt x="2749686" y="0"/>
                    </a:moveTo>
                    <a:cubicBezTo>
                      <a:pt x="2861910" y="0"/>
                      <a:pt x="2952886" y="90976"/>
                      <a:pt x="2952886" y="203200"/>
                    </a:cubicBezTo>
                    <a:cubicBezTo>
                      <a:pt x="2952886" y="315424"/>
                      <a:pt x="2861910" y="406400"/>
                      <a:pt x="274968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4282B"/>
              </a:solidFill>
            </p:spPr>
          </p:sp>
          <p:sp>
            <p:nvSpPr>
              <p:cNvPr id="61" name="TextBox 21"/>
              <p:cNvSpPr txBox="1"/>
              <p:nvPr/>
            </p:nvSpPr>
            <p:spPr>
              <a:xfrm>
                <a:off x="0" y="0"/>
                <a:ext cx="2952886" cy="406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59" name="TextBox 22"/>
            <p:cNvSpPr txBox="1"/>
            <p:nvPr/>
          </p:nvSpPr>
          <p:spPr>
            <a:xfrm>
              <a:off x="1437336" y="279332"/>
              <a:ext cx="8880821" cy="944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7"/>
                </a:lnSpc>
              </a:pPr>
              <a:r>
                <a:rPr lang="en-US" sz="4081" dirty="0">
                  <a:solidFill>
                    <a:srgbClr val="FFFFFF"/>
                  </a:solidFill>
                  <a:latin typeface="Evolventa Bold"/>
                </a:rPr>
                <a:t>1С:Документоборот </a:t>
              </a:r>
            </a:p>
          </p:txBody>
        </p:sp>
      </p:grpSp>
      <p:grpSp>
        <p:nvGrpSpPr>
          <p:cNvPr id="62" name="Group 13"/>
          <p:cNvGrpSpPr/>
          <p:nvPr/>
        </p:nvGrpSpPr>
        <p:grpSpPr>
          <a:xfrm>
            <a:off x="6717227" y="5811082"/>
            <a:ext cx="4986695" cy="882032"/>
            <a:chOff x="0" y="0"/>
            <a:chExt cx="8545077" cy="1176042"/>
          </a:xfrm>
        </p:grpSpPr>
        <p:grpSp>
          <p:nvGrpSpPr>
            <p:cNvPr id="63" name="Group 14"/>
            <p:cNvGrpSpPr/>
            <p:nvPr/>
          </p:nvGrpSpPr>
          <p:grpSpPr>
            <a:xfrm>
              <a:off x="0" y="0"/>
              <a:ext cx="8545077" cy="1176042"/>
              <a:chOff x="0" y="0"/>
              <a:chExt cx="2952886" cy="406400"/>
            </a:xfrm>
          </p:grpSpPr>
          <p:sp>
            <p:nvSpPr>
              <p:cNvPr id="65" name="Freeform 15"/>
              <p:cNvSpPr/>
              <p:nvPr/>
            </p:nvSpPr>
            <p:spPr>
              <a:xfrm>
                <a:off x="0" y="0"/>
                <a:ext cx="295288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952886" h="406400">
                    <a:moveTo>
                      <a:pt x="2749686" y="0"/>
                    </a:moveTo>
                    <a:cubicBezTo>
                      <a:pt x="2861910" y="0"/>
                      <a:pt x="2952886" y="90976"/>
                      <a:pt x="2952886" y="203200"/>
                    </a:cubicBezTo>
                    <a:cubicBezTo>
                      <a:pt x="2952886" y="315424"/>
                      <a:pt x="2861910" y="406400"/>
                      <a:pt x="274968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4282B"/>
              </a:solidFill>
            </p:spPr>
          </p:sp>
          <p:sp>
            <p:nvSpPr>
              <p:cNvPr id="66" name="TextBox 16"/>
              <p:cNvSpPr txBox="1"/>
              <p:nvPr/>
            </p:nvSpPr>
            <p:spPr>
              <a:xfrm>
                <a:off x="0" y="0"/>
                <a:ext cx="2952886" cy="406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64" name="TextBox 17"/>
            <p:cNvSpPr txBox="1"/>
            <p:nvPr/>
          </p:nvSpPr>
          <p:spPr>
            <a:xfrm>
              <a:off x="1855608" y="246863"/>
              <a:ext cx="5012848" cy="691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0"/>
                </a:lnSpc>
              </a:pPr>
              <a:r>
                <a:rPr lang="en-US" sz="2966" dirty="0" err="1">
                  <a:solidFill>
                    <a:srgbClr val="FFFFFF"/>
                  </a:solidFill>
                  <a:latin typeface="Evolventa Bold"/>
                </a:rPr>
                <a:t>гнев</a:t>
              </a:r>
              <a:endParaRPr lang="en-US" sz="2966" dirty="0">
                <a:solidFill>
                  <a:srgbClr val="FFFFFF"/>
                </a:solidFill>
                <a:latin typeface="Evolventa Bold"/>
              </a:endParaRPr>
            </a:p>
          </p:txBody>
        </p:sp>
      </p:grpSp>
      <p:grpSp>
        <p:nvGrpSpPr>
          <p:cNvPr id="72" name="Group 8"/>
          <p:cNvGrpSpPr/>
          <p:nvPr/>
        </p:nvGrpSpPr>
        <p:grpSpPr>
          <a:xfrm>
            <a:off x="6042192" y="3401918"/>
            <a:ext cx="6408808" cy="882032"/>
            <a:chOff x="0" y="0"/>
            <a:chExt cx="8545077" cy="1176042"/>
          </a:xfrm>
        </p:grpSpPr>
        <p:grpSp>
          <p:nvGrpSpPr>
            <p:cNvPr id="73" name="Group 9"/>
            <p:cNvGrpSpPr/>
            <p:nvPr/>
          </p:nvGrpSpPr>
          <p:grpSpPr>
            <a:xfrm>
              <a:off x="0" y="0"/>
              <a:ext cx="8545077" cy="1176042"/>
              <a:chOff x="0" y="0"/>
              <a:chExt cx="2952886" cy="406400"/>
            </a:xfrm>
          </p:grpSpPr>
          <p:sp>
            <p:nvSpPr>
              <p:cNvPr id="75" name="Freeform 10"/>
              <p:cNvSpPr/>
              <p:nvPr/>
            </p:nvSpPr>
            <p:spPr>
              <a:xfrm>
                <a:off x="0" y="0"/>
                <a:ext cx="295288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952886" h="406400">
                    <a:moveTo>
                      <a:pt x="2749686" y="0"/>
                    </a:moveTo>
                    <a:cubicBezTo>
                      <a:pt x="2861910" y="0"/>
                      <a:pt x="2952886" y="90976"/>
                      <a:pt x="2952886" y="203200"/>
                    </a:cubicBezTo>
                    <a:cubicBezTo>
                      <a:pt x="2952886" y="315424"/>
                      <a:pt x="2861910" y="406400"/>
                      <a:pt x="274968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4282B"/>
              </a:solidFill>
            </p:spPr>
          </p:sp>
          <p:sp>
            <p:nvSpPr>
              <p:cNvPr id="76" name="TextBox 11"/>
              <p:cNvSpPr txBox="1"/>
              <p:nvPr/>
            </p:nvSpPr>
            <p:spPr>
              <a:xfrm>
                <a:off x="0" y="0"/>
                <a:ext cx="2952886" cy="406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74" name="TextBox 12"/>
            <p:cNvSpPr txBox="1"/>
            <p:nvPr/>
          </p:nvSpPr>
          <p:spPr>
            <a:xfrm>
              <a:off x="1766115" y="309481"/>
              <a:ext cx="5012848" cy="691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0"/>
                </a:lnSpc>
              </a:pPr>
              <a:r>
                <a:rPr lang="en-US" sz="2966" dirty="0" err="1">
                  <a:solidFill>
                    <a:srgbClr val="FFFFFF"/>
                  </a:solidFill>
                  <a:latin typeface="Evolventa Bold"/>
                </a:rPr>
                <a:t>торг</a:t>
              </a:r>
              <a:endParaRPr lang="en-US" sz="2966" dirty="0">
                <a:solidFill>
                  <a:srgbClr val="FFFFFF"/>
                </a:solidFill>
                <a:latin typeface="Evolventa Bold"/>
              </a:endParaRPr>
            </a:p>
          </p:txBody>
        </p:sp>
      </p:grpSp>
      <p:grpSp>
        <p:nvGrpSpPr>
          <p:cNvPr id="77" name="Group 3"/>
          <p:cNvGrpSpPr/>
          <p:nvPr/>
        </p:nvGrpSpPr>
        <p:grpSpPr>
          <a:xfrm>
            <a:off x="7294737" y="8135014"/>
            <a:ext cx="3831677" cy="882032"/>
            <a:chOff x="0" y="0"/>
            <a:chExt cx="8545077" cy="1176042"/>
          </a:xfrm>
        </p:grpSpPr>
        <p:grpSp>
          <p:nvGrpSpPr>
            <p:cNvPr id="78" name="Group 4"/>
            <p:cNvGrpSpPr/>
            <p:nvPr/>
          </p:nvGrpSpPr>
          <p:grpSpPr>
            <a:xfrm>
              <a:off x="0" y="0"/>
              <a:ext cx="8545077" cy="1176042"/>
              <a:chOff x="0" y="0"/>
              <a:chExt cx="2952886" cy="406400"/>
            </a:xfrm>
          </p:grpSpPr>
          <p:sp>
            <p:nvSpPr>
              <p:cNvPr id="80" name="Freeform 5"/>
              <p:cNvSpPr/>
              <p:nvPr/>
            </p:nvSpPr>
            <p:spPr>
              <a:xfrm>
                <a:off x="0" y="0"/>
                <a:ext cx="295288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952886" h="406400">
                    <a:moveTo>
                      <a:pt x="2749686" y="0"/>
                    </a:moveTo>
                    <a:cubicBezTo>
                      <a:pt x="2861910" y="0"/>
                      <a:pt x="2952886" y="90976"/>
                      <a:pt x="2952886" y="203200"/>
                    </a:cubicBezTo>
                    <a:cubicBezTo>
                      <a:pt x="2952886" y="315424"/>
                      <a:pt x="2861910" y="406400"/>
                      <a:pt x="274968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4282B"/>
              </a:solidFill>
            </p:spPr>
          </p:sp>
          <p:sp>
            <p:nvSpPr>
              <p:cNvPr id="81" name="TextBox 6"/>
              <p:cNvSpPr txBox="1"/>
              <p:nvPr/>
            </p:nvSpPr>
            <p:spPr>
              <a:xfrm>
                <a:off x="0" y="0"/>
                <a:ext cx="2952886" cy="406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79" name="TextBox 7"/>
            <p:cNvSpPr txBox="1"/>
            <p:nvPr/>
          </p:nvSpPr>
          <p:spPr>
            <a:xfrm>
              <a:off x="1744982" y="297886"/>
              <a:ext cx="5012848" cy="691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0"/>
                </a:lnSpc>
              </a:pPr>
              <a:r>
                <a:rPr lang="en-US" sz="2966" dirty="0" err="1">
                  <a:solidFill>
                    <a:srgbClr val="FFFFFF"/>
                  </a:solidFill>
                  <a:latin typeface="Evolventa Bold"/>
                </a:rPr>
                <a:t>отрицание</a:t>
              </a:r>
              <a:endParaRPr lang="en-US" sz="2966" dirty="0">
                <a:solidFill>
                  <a:srgbClr val="FFFFFF"/>
                </a:solidFill>
                <a:latin typeface="Evolventa Bold"/>
              </a:endParaRP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0" y="8696360"/>
            <a:ext cx="2441255" cy="112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90679" y="2483895"/>
            <a:ext cx="16818707" cy="484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4"/>
              </a:lnSpc>
            </a:pPr>
            <a:r>
              <a:rPr lang="en-US" sz="3054" dirty="0">
                <a:solidFill>
                  <a:srgbClr val="5E5E61"/>
                </a:solidFill>
                <a:latin typeface="Evolventa"/>
              </a:rPr>
              <a:t>1 </a:t>
            </a:r>
            <a:r>
              <a:rPr lang="en-US" sz="3054" dirty="0" smtClean="0">
                <a:solidFill>
                  <a:srgbClr val="5E5E61"/>
                </a:solidFill>
                <a:latin typeface="Evolventa"/>
              </a:rPr>
              <a:t>000 </a:t>
            </a:r>
            <a:r>
              <a:rPr lang="en-US" sz="3054" dirty="0" err="1" smtClean="0">
                <a:solidFill>
                  <a:srgbClr val="5E5E61"/>
                </a:solidFill>
                <a:latin typeface="Evolventa"/>
              </a:rPr>
              <a:t>сотрудников</a:t>
            </a:r>
            <a:r>
              <a:rPr lang="en-US" sz="3054" dirty="0" smtClean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подключено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ru-RU" sz="3054" dirty="0" smtClean="0">
                <a:solidFill>
                  <a:srgbClr val="5E5E61"/>
                </a:solidFill>
                <a:latin typeface="Evolventa"/>
              </a:rPr>
              <a:t>к</a:t>
            </a:r>
            <a:r>
              <a:rPr lang="en-US" sz="3054" dirty="0" smtClean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 smtClean="0">
                <a:solidFill>
                  <a:srgbClr val="5E5E61"/>
                </a:solidFill>
                <a:latin typeface="Evolventa"/>
              </a:rPr>
              <a:t>нов</a:t>
            </a:r>
            <a:r>
              <a:rPr lang="ru-RU" sz="3054" dirty="0" smtClean="0">
                <a:solidFill>
                  <a:srgbClr val="5E5E61"/>
                </a:solidFill>
                <a:latin typeface="Evolventa"/>
              </a:rPr>
              <a:t>ой</a:t>
            </a:r>
            <a:r>
              <a:rPr lang="en-US" sz="3054" dirty="0" smtClean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 smtClean="0">
                <a:solidFill>
                  <a:srgbClr val="5E5E61"/>
                </a:solidFill>
                <a:latin typeface="Evolventa"/>
              </a:rPr>
              <a:t>систем</a:t>
            </a:r>
            <a:r>
              <a:rPr lang="ru-RU" sz="3054" dirty="0" smtClean="0">
                <a:solidFill>
                  <a:srgbClr val="5E5E61"/>
                </a:solidFill>
                <a:latin typeface="Evolventa"/>
              </a:rPr>
              <a:t>е</a:t>
            </a:r>
            <a:endParaRPr lang="en-US" sz="3054" dirty="0">
              <a:solidFill>
                <a:srgbClr val="5E5E61"/>
              </a:solidFill>
              <a:latin typeface="Evolventa"/>
            </a:endParaRPr>
          </a:p>
          <a:p>
            <a:pPr>
              <a:lnSpc>
                <a:spcPts val="4184"/>
              </a:lnSpc>
            </a:pPr>
            <a:endParaRPr lang="en-US" sz="3054" dirty="0">
              <a:solidFill>
                <a:srgbClr val="5E5E61"/>
              </a:solidFill>
              <a:latin typeface="Evolventa"/>
            </a:endParaRPr>
          </a:p>
          <a:p>
            <a:pPr>
              <a:lnSpc>
                <a:spcPts val="4184"/>
              </a:lnSpc>
            </a:pPr>
            <a:r>
              <a:rPr lang="en-US" sz="3054" dirty="0" err="1">
                <a:solidFill>
                  <a:srgbClr val="5E5E61"/>
                </a:solidFill>
                <a:latin typeface="Evolventa"/>
              </a:rPr>
              <a:t>среднее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время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согласования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документа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сократилось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с 3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дней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до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2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часов</a:t>
            </a:r>
            <a:endParaRPr lang="en-US" sz="3054" dirty="0">
              <a:solidFill>
                <a:srgbClr val="5E5E61"/>
              </a:solidFill>
              <a:latin typeface="Evolventa"/>
            </a:endParaRPr>
          </a:p>
          <a:p>
            <a:pPr>
              <a:lnSpc>
                <a:spcPts val="4184"/>
              </a:lnSpc>
            </a:pPr>
            <a:endParaRPr lang="en-US" sz="3054" dirty="0">
              <a:solidFill>
                <a:srgbClr val="5E5E61"/>
              </a:solidFill>
              <a:latin typeface="Evolventa"/>
            </a:endParaRPr>
          </a:p>
          <a:p>
            <a:pPr>
              <a:lnSpc>
                <a:spcPts val="4184"/>
              </a:lnSpc>
            </a:pPr>
            <a:r>
              <a:rPr lang="en-US" sz="3054" dirty="0" err="1">
                <a:solidFill>
                  <a:srgbClr val="5E5E61"/>
                </a:solidFill>
                <a:latin typeface="Evolventa"/>
              </a:rPr>
              <a:t>трудозатраты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на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создание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и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подписание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документа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сократились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с 1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дня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до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1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часа</a:t>
            </a:r>
            <a:endParaRPr lang="en-US" sz="3054" dirty="0">
              <a:solidFill>
                <a:srgbClr val="5E5E61"/>
              </a:solidFill>
              <a:latin typeface="Evolventa"/>
            </a:endParaRPr>
          </a:p>
          <a:p>
            <a:pPr>
              <a:lnSpc>
                <a:spcPts val="4184"/>
              </a:lnSpc>
            </a:pPr>
            <a:endParaRPr lang="en-US" sz="3054" dirty="0">
              <a:solidFill>
                <a:srgbClr val="5E5E61"/>
              </a:solidFill>
              <a:latin typeface="Evolventa"/>
            </a:endParaRPr>
          </a:p>
          <a:p>
            <a:pPr>
              <a:lnSpc>
                <a:spcPts val="4184"/>
              </a:lnSpc>
            </a:pP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время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поиска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документов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сократилось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с 1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дня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до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нескольких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 smtClean="0">
                <a:solidFill>
                  <a:srgbClr val="5E5E61"/>
                </a:solidFill>
                <a:latin typeface="Evolventa"/>
              </a:rPr>
              <a:t>минут</a:t>
            </a:r>
            <a:endParaRPr lang="en-US" sz="3054" dirty="0">
              <a:solidFill>
                <a:srgbClr val="5E5E61"/>
              </a:solidFill>
              <a:latin typeface="Evolventa"/>
            </a:endParaRPr>
          </a:p>
          <a:p>
            <a:pPr>
              <a:lnSpc>
                <a:spcPts val="4184"/>
              </a:lnSpc>
            </a:pPr>
            <a:endParaRPr lang="en-US" sz="3054" dirty="0">
              <a:solidFill>
                <a:srgbClr val="5E5E61"/>
              </a:solidFill>
              <a:latin typeface="Evolventa"/>
            </a:endParaRPr>
          </a:p>
          <a:p>
            <a:pPr>
              <a:lnSpc>
                <a:spcPts val="4184"/>
              </a:lnSpc>
            </a:pP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процедура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регистрации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документов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ускорилась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с 1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дня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до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>
                <a:solidFill>
                  <a:srgbClr val="5E5E61"/>
                </a:solidFill>
                <a:latin typeface="Evolventa"/>
              </a:rPr>
              <a:t>нескольких</a:t>
            </a:r>
            <a:r>
              <a:rPr lang="en-US" sz="3054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054" dirty="0" err="1" smtClean="0">
                <a:solidFill>
                  <a:srgbClr val="5E5E61"/>
                </a:solidFill>
                <a:latin typeface="Evolventa"/>
              </a:rPr>
              <a:t>минут</a:t>
            </a:r>
            <a:endParaRPr lang="en-US" sz="3054" dirty="0">
              <a:solidFill>
                <a:srgbClr val="5E5E61"/>
              </a:solidFill>
              <a:latin typeface="Evolvent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4880" y="1110763"/>
            <a:ext cx="16972481" cy="87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ru-RU" sz="5600" dirty="0" smtClean="0">
                <a:solidFill>
                  <a:srgbClr val="000000"/>
                </a:solidFill>
                <a:latin typeface="Evolventa Bold"/>
              </a:rPr>
              <a:t>Итоги внедрения</a:t>
            </a:r>
            <a:endParaRPr lang="en-US" sz="5600" dirty="0">
              <a:solidFill>
                <a:srgbClr val="000000"/>
              </a:solidFill>
              <a:latin typeface="Evolventa Bold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724880" y="2552700"/>
            <a:ext cx="345926" cy="396477"/>
          </a:xfrm>
          <a:custGeom>
            <a:avLst/>
            <a:gdLst>
              <a:gd name="connsiteX0" fmla="*/ 0 w 965105"/>
              <a:gd name="connsiteY0" fmla="*/ 8419 h 922819"/>
              <a:gd name="connsiteX1" fmla="*/ 266700 w 965105"/>
              <a:gd name="connsiteY1" fmla="*/ 8419 h 922819"/>
              <a:gd name="connsiteX2" fmla="*/ 533400 w 965105"/>
              <a:gd name="connsiteY2" fmla="*/ 465619 h 922819"/>
              <a:gd name="connsiteX3" fmla="*/ 266700 w 965105"/>
              <a:gd name="connsiteY3" fmla="*/ 922819 h 922819"/>
              <a:gd name="connsiteX4" fmla="*/ 0 w 965105"/>
              <a:gd name="connsiteY4" fmla="*/ 922819 h 922819"/>
              <a:gd name="connsiteX5" fmla="*/ 266700 w 965105"/>
              <a:gd name="connsiteY5" fmla="*/ 465619 h 922819"/>
              <a:gd name="connsiteX6" fmla="*/ 431705 w 965105"/>
              <a:gd name="connsiteY6" fmla="*/ 0 h 922819"/>
              <a:gd name="connsiteX7" fmla="*/ 698405 w 965105"/>
              <a:gd name="connsiteY7" fmla="*/ 0 h 922819"/>
              <a:gd name="connsiteX8" fmla="*/ 965105 w 965105"/>
              <a:gd name="connsiteY8" fmla="*/ 457200 h 922819"/>
              <a:gd name="connsiteX9" fmla="*/ 698405 w 965105"/>
              <a:gd name="connsiteY9" fmla="*/ 914400 h 922819"/>
              <a:gd name="connsiteX10" fmla="*/ 431705 w 965105"/>
              <a:gd name="connsiteY10" fmla="*/ 914400 h 922819"/>
              <a:gd name="connsiteX11" fmla="*/ 698405 w 965105"/>
              <a:gd name="connsiteY11" fmla="*/ 457200 h 92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105" h="922819">
                <a:moveTo>
                  <a:pt x="0" y="8419"/>
                </a:moveTo>
                <a:lnTo>
                  <a:pt x="266700" y="8419"/>
                </a:lnTo>
                <a:lnTo>
                  <a:pt x="533400" y="465619"/>
                </a:lnTo>
                <a:lnTo>
                  <a:pt x="266700" y="922819"/>
                </a:lnTo>
                <a:lnTo>
                  <a:pt x="0" y="922819"/>
                </a:lnTo>
                <a:lnTo>
                  <a:pt x="266700" y="465619"/>
                </a:lnTo>
                <a:close/>
                <a:moveTo>
                  <a:pt x="431705" y="0"/>
                </a:moveTo>
                <a:lnTo>
                  <a:pt x="698405" y="0"/>
                </a:lnTo>
                <a:lnTo>
                  <a:pt x="965105" y="457200"/>
                </a:lnTo>
                <a:lnTo>
                  <a:pt x="698405" y="914400"/>
                </a:lnTo>
                <a:lnTo>
                  <a:pt x="431705" y="914400"/>
                </a:lnTo>
                <a:lnTo>
                  <a:pt x="698405" y="457200"/>
                </a:lnTo>
                <a:close/>
              </a:path>
            </a:pathLst>
          </a:custGeom>
          <a:solidFill>
            <a:srgbClr val="CF2B2C"/>
          </a:solidFill>
          <a:ln>
            <a:solidFill>
              <a:srgbClr val="C8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746532" y="3619500"/>
            <a:ext cx="345926" cy="396477"/>
          </a:xfrm>
          <a:custGeom>
            <a:avLst/>
            <a:gdLst>
              <a:gd name="connsiteX0" fmla="*/ 0 w 965105"/>
              <a:gd name="connsiteY0" fmla="*/ 8419 h 922819"/>
              <a:gd name="connsiteX1" fmla="*/ 266700 w 965105"/>
              <a:gd name="connsiteY1" fmla="*/ 8419 h 922819"/>
              <a:gd name="connsiteX2" fmla="*/ 533400 w 965105"/>
              <a:gd name="connsiteY2" fmla="*/ 465619 h 922819"/>
              <a:gd name="connsiteX3" fmla="*/ 266700 w 965105"/>
              <a:gd name="connsiteY3" fmla="*/ 922819 h 922819"/>
              <a:gd name="connsiteX4" fmla="*/ 0 w 965105"/>
              <a:gd name="connsiteY4" fmla="*/ 922819 h 922819"/>
              <a:gd name="connsiteX5" fmla="*/ 266700 w 965105"/>
              <a:gd name="connsiteY5" fmla="*/ 465619 h 922819"/>
              <a:gd name="connsiteX6" fmla="*/ 431705 w 965105"/>
              <a:gd name="connsiteY6" fmla="*/ 0 h 922819"/>
              <a:gd name="connsiteX7" fmla="*/ 698405 w 965105"/>
              <a:gd name="connsiteY7" fmla="*/ 0 h 922819"/>
              <a:gd name="connsiteX8" fmla="*/ 965105 w 965105"/>
              <a:gd name="connsiteY8" fmla="*/ 457200 h 922819"/>
              <a:gd name="connsiteX9" fmla="*/ 698405 w 965105"/>
              <a:gd name="connsiteY9" fmla="*/ 914400 h 922819"/>
              <a:gd name="connsiteX10" fmla="*/ 431705 w 965105"/>
              <a:gd name="connsiteY10" fmla="*/ 914400 h 922819"/>
              <a:gd name="connsiteX11" fmla="*/ 698405 w 965105"/>
              <a:gd name="connsiteY11" fmla="*/ 457200 h 92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105" h="922819">
                <a:moveTo>
                  <a:pt x="0" y="8419"/>
                </a:moveTo>
                <a:lnTo>
                  <a:pt x="266700" y="8419"/>
                </a:lnTo>
                <a:lnTo>
                  <a:pt x="533400" y="465619"/>
                </a:lnTo>
                <a:lnTo>
                  <a:pt x="266700" y="922819"/>
                </a:lnTo>
                <a:lnTo>
                  <a:pt x="0" y="922819"/>
                </a:lnTo>
                <a:lnTo>
                  <a:pt x="266700" y="465619"/>
                </a:lnTo>
                <a:close/>
                <a:moveTo>
                  <a:pt x="431705" y="0"/>
                </a:moveTo>
                <a:lnTo>
                  <a:pt x="698405" y="0"/>
                </a:lnTo>
                <a:lnTo>
                  <a:pt x="965105" y="457200"/>
                </a:lnTo>
                <a:lnTo>
                  <a:pt x="698405" y="914400"/>
                </a:lnTo>
                <a:lnTo>
                  <a:pt x="431705" y="914400"/>
                </a:lnTo>
                <a:lnTo>
                  <a:pt x="698405" y="457200"/>
                </a:lnTo>
                <a:close/>
              </a:path>
            </a:pathLst>
          </a:custGeom>
          <a:solidFill>
            <a:srgbClr val="CF2B2C"/>
          </a:solidFill>
          <a:ln>
            <a:solidFill>
              <a:srgbClr val="C8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724880" y="4686300"/>
            <a:ext cx="345926" cy="396477"/>
          </a:xfrm>
          <a:custGeom>
            <a:avLst/>
            <a:gdLst>
              <a:gd name="connsiteX0" fmla="*/ 0 w 965105"/>
              <a:gd name="connsiteY0" fmla="*/ 8419 h 922819"/>
              <a:gd name="connsiteX1" fmla="*/ 266700 w 965105"/>
              <a:gd name="connsiteY1" fmla="*/ 8419 h 922819"/>
              <a:gd name="connsiteX2" fmla="*/ 533400 w 965105"/>
              <a:gd name="connsiteY2" fmla="*/ 465619 h 922819"/>
              <a:gd name="connsiteX3" fmla="*/ 266700 w 965105"/>
              <a:gd name="connsiteY3" fmla="*/ 922819 h 922819"/>
              <a:gd name="connsiteX4" fmla="*/ 0 w 965105"/>
              <a:gd name="connsiteY4" fmla="*/ 922819 h 922819"/>
              <a:gd name="connsiteX5" fmla="*/ 266700 w 965105"/>
              <a:gd name="connsiteY5" fmla="*/ 465619 h 922819"/>
              <a:gd name="connsiteX6" fmla="*/ 431705 w 965105"/>
              <a:gd name="connsiteY6" fmla="*/ 0 h 922819"/>
              <a:gd name="connsiteX7" fmla="*/ 698405 w 965105"/>
              <a:gd name="connsiteY7" fmla="*/ 0 h 922819"/>
              <a:gd name="connsiteX8" fmla="*/ 965105 w 965105"/>
              <a:gd name="connsiteY8" fmla="*/ 457200 h 922819"/>
              <a:gd name="connsiteX9" fmla="*/ 698405 w 965105"/>
              <a:gd name="connsiteY9" fmla="*/ 914400 h 922819"/>
              <a:gd name="connsiteX10" fmla="*/ 431705 w 965105"/>
              <a:gd name="connsiteY10" fmla="*/ 914400 h 922819"/>
              <a:gd name="connsiteX11" fmla="*/ 698405 w 965105"/>
              <a:gd name="connsiteY11" fmla="*/ 457200 h 92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105" h="922819">
                <a:moveTo>
                  <a:pt x="0" y="8419"/>
                </a:moveTo>
                <a:lnTo>
                  <a:pt x="266700" y="8419"/>
                </a:lnTo>
                <a:lnTo>
                  <a:pt x="533400" y="465619"/>
                </a:lnTo>
                <a:lnTo>
                  <a:pt x="266700" y="922819"/>
                </a:lnTo>
                <a:lnTo>
                  <a:pt x="0" y="922819"/>
                </a:lnTo>
                <a:lnTo>
                  <a:pt x="266700" y="465619"/>
                </a:lnTo>
                <a:close/>
                <a:moveTo>
                  <a:pt x="431705" y="0"/>
                </a:moveTo>
                <a:lnTo>
                  <a:pt x="698405" y="0"/>
                </a:lnTo>
                <a:lnTo>
                  <a:pt x="965105" y="457200"/>
                </a:lnTo>
                <a:lnTo>
                  <a:pt x="698405" y="914400"/>
                </a:lnTo>
                <a:lnTo>
                  <a:pt x="431705" y="914400"/>
                </a:lnTo>
                <a:lnTo>
                  <a:pt x="698405" y="457200"/>
                </a:lnTo>
                <a:close/>
              </a:path>
            </a:pathLst>
          </a:custGeom>
          <a:solidFill>
            <a:srgbClr val="CF2B2C"/>
          </a:solidFill>
          <a:ln>
            <a:solidFill>
              <a:srgbClr val="C8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724880" y="5753100"/>
            <a:ext cx="345926" cy="396477"/>
          </a:xfrm>
          <a:custGeom>
            <a:avLst/>
            <a:gdLst>
              <a:gd name="connsiteX0" fmla="*/ 0 w 965105"/>
              <a:gd name="connsiteY0" fmla="*/ 8419 h 922819"/>
              <a:gd name="connsiteX1" fmla="*/ 266700 w 965105"/>
              <a:gd name="connsiteY1" fmla="*/ 8419 h 922819"/>
              <a:gd name="connsiteX2" fmla="*/ 533400 w 965105"/>
              <a:gd name="connsiteY2" fmla="*/ 465619 h 922819"/>
              <a:gd name="connsiteX3" fmla="*/ 266700 w 965105"/>
              <a:gd name="connsiteY3" fmla="*/ 922819 h 922819"/>
              <a:gd name="connsiteX4" fmla="*/ 0 w 965105"/>
              <a:gd name="connsiteY4" fmla="*/ 922819 h 922819"/>
              <a:gd name="connsiteX5" fmla="*/ 266700 w 965105"/>
              <a:gd name="connsiteY5" fmla="*/ 465619 h 922819"/>
              <a:gd name="connsiteX6" fmla="*/ 431705 w 965105"/>
              <a:gd name="connsiteY6" fmla="*/ 0 h 922819"/>
              <a:gd name="connsiteX7" fmla="*/ 698405 w 965105"/>
              <a:gd name="connsiteY7" fmla="*/ 0 h 922819"/>
              <a:gd name="connsiteX8" fmla="*/ 965105 w 965105"/>
              <a:gd name="connsiteY8" fmla="*/ 457200 h 922819"/>
              <a:gd name="connsiteX9" fmla="*/ 698405 w 965105"/>
              <a:gd name="connsiteY9" fmla="*/ 914400 h 922819"/>
              <a:gd name="connsiteX10" fmla="*/ 431705 w 965105"/>
              <a:gd name="connsiteY10" fmla="*/ 914400 h 922819"/>
              <a:gd name="connsiteX11" fmla="*/ 698405 w 965105"/>
              <a:gd name="connsiteY11" fmla="*/ 457200 h 92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105" h="922819">
                <a:moveTo>
                  <a:pt x="0" y="8419"/>
                </a:moveTo>
                <a:lnTo>
                  <a:pt x="266700" y="8419"/>
                </a:lnTo>
                <a:lnTo>
                  <a:pt x="533400" y="465619"/>
                </a:lnTo>
                <a:lnTo>
                  <a:pt x="266700" y="922819"/>
                </a:lnTo>
                <a:lnTo>
                  <a:pt x="0" y="922819"/>
                </a:lnTo>
                <a:lnTo>
                  <a:pt x="266700" y="465619"/>
                </a:lnTo>
                <a:close/>
                <a:moveTo>
                  <a:pt x="431705" y="0"/>
                </a:moveTo>
                <a:lnTo>
                  <a:pt x="698405" y="0"/>
                </a:lnTo>
                <a:lnTo>
                  <a:pt x="965105" y="457200"/>
                </a:lnTo>
                <a:lnTo>
                  <a:pt x="698405" y="914400"/>
                </a:lnTo>
                <a:lnTo>
                  <a:pt x="431705" y="914400"/>
                </a:lnTo>
                <a:lnTo>
                  <a:pt x="698405" y="457200"/>
                </a:lnTo>
                <a:close/>
              </a:path>
            </a:pathLst>
          </a:custGeom>
          <a:solidFill>
            <a:srgbClr val="CF2B2C"/>
          </a:solidFill>
          <a:ln>
            <a:solidFill>
              <a:srgbClr val="C8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46532" y="6810436"/>
            <a:ext cx="345926" cy="396477"/>
          </a:xfrm>
          <a:custGeom>
            <a:avLst/>
            <a:gdLst>
              <a:gd name="connsiteX0" fmla="*/ 0 w 965105"/>
              <a:gd name="connsiteY0" fmla="*/ 8419 h 922819"/>
              <a:gd name="connsiteX1" fmla="*/ 266700 w 965105"/>
              <a:gd name="connsiteY1" fmla="*/ 8419 h 922819"/>
              <a:gd name="connsiteX2" fmla="*/ 533400 w 965105"/>
              <a:gd name="connsiteY2" fmla="*/ 465619 h 922819"/>
              <a:gd name="connsiteX3" fmla="*/ 266700 w 965105"/>
              <a:gd name="connsiteY3" fmla="*/ 922819 h 922819"/>
              <a:gd name="connsiteX4" fmla="*/ 0 w 965105"/>
              <a:gd name="connsiteY4" fmla="*/ 922819 h 922819"/>
              <a:gd name="connsiteX5" fmla="*/ 266700 w 965105"/>
              <a:gd name="connsiteY5" fmla="*/ 465619 h 922819"/>
              <a:gd name="connsiteX6" fmla="*/ 431705 w 965105"/>
              <a:gd name="connsiteY6" fmla="*/ 0 h 922819"/>
              <a:gd name="connsiteX7" fmla="*/ 698405 w 965105"/>
              <a:gd name="connsiteY7" fmla="*/ 0 h 922819"/>
              <a:gd name="connsiteX8" fmla="*/ 965105 w 965105"/>
              <a:gd name="connsiteY8" fmla="*/ 457200 h 922819"/>
              <a:gd name="connsiteX9" fmla="*/ 698405 w 965105"/>
              <a:gd name="connsiteY9" fmla="*/ 914400 h 922819"/>
              <a:gd name="connsiteX10" fmla="*/ 431705 w 965105"/>
              <a:gd name="connsiteY10" fmla="*/ 914400 h 922819"/>
              <a:gd name="connsiteX11" fmla="*/ 698405 w 965105"/>
              <a:gd name="connsiteY11" fmla="*/ 457200 h 92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105" h="922819">
                <a:moveTo>
                  <a:pt x="0" y="8419"/>
                </a:moveTo>
                <a:lnTo>
                  <a:pt x="266700" y="8419"/>
                </a:lnTo>
                <a:lnTo>
                  <a:pt x="533400" y="465619"/>
                </a:lnTo>
                <a:lnTo>
                  <a:pt x="266700" y="922819"/>
                </a:lnTo>
                <a:lnTo>
                  <a:pt x="0" y="922819"/>
                </a:lnTo>
                <a:lnTo>
                  <a:pt x="266700" y="465619"/>
                </a:lnTo>
                <a:close/>
                <a:moveTo>
                  <a:pt x="431705" y="0"/>
                </a:moveTo>
                <a:lnTo>
                  <a:pt x="698405" y="0"/>
                </a:lnTo>
                <a:lnTo>
                  <a:pt x="965105" y="457200"/>
                </a:lnTo>
                <a:lnTo>
                  <a:pt x="698405" y="914400"/>
                </a:lnTo>
                <a:lnTo>
                  <a:pt x="431705" y="914400"/>
                </a:lnTo>
                <a:lnTo>
                  <a:pt x="698405" y="457200"/>
                </a:lnTo>
                <a:close/>
              </a:path>
            </a:pathLst>
          </a:custGeom>
          <a:solidFill>
            <a:srgbClr val="CF2B2C"/>
          </a:solidFill>
          <a:ln>
            <a:solidFill>
              <a:srgbClr val="C8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0" y="8696360"/>
            <a:ext cx="2441255" cy="112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33329" y="2348637"/>
            <a:ext cx="16364032" cy="491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0"/>
              </a:lnSpc>
            </a:pP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автоматизация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однотипных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процессов</a:t>
            </a:r>
            <a:endParaRPr lang="en-US" sz="3757" dirty="0">
              <a:solidFill>
                <a:srgbClr val="5E5E61"/>
              </a:solidFill>
              <a:latin typeface="Evolventa"/>
            </a:endParaRPr>
          </a:p>
          <a:p>
            <a:pPr>
              <a:lnSpc>
                <a:spcPts val="7740"/>
              </a:lnSpc>
            </a:pP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переход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на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1С:Документооборот 3.0</a:t>
            </a:r>
          </a:p>
          <a:p>
            <a:pPr>
              <a:lnSpc>
                <a:spcPts val="7740"/>
              </a:lnSpc>
            </a:pP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отказ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от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ru-RU" sz="3757" dirty="0" smtClean="0">
                <a:solidFill>
                  <a:srgbClr val="5E5E61"/>
                </a:solidFill>
                <a:latin typeface="Evolventa"/>
              </a:rPr>
              <a:t>«</a:t>
            </a:r>
            <a:r>
              <a:rPr lang="en-US" sz="3757" dirty="0" err="1" smtClean="0">
                <a:solidFill>
                  <a:srgbClr val="5E5E61"/>
                </a:solidFill>
                <a:latin typeface="Evolventa"/>
              </a:rPr>
              <a:t>гибких</a:t>
            </a:r>
            <a:r>
              <a:rPr lang="ru-RU" sz="3757" dirty="0" smtClean="0">
                <a:solidFill>
                  <a:srgbClr val="5E5E61"/>
                </a:solidFill>
                <a:latin typeface="Evolventa"/>
              </a:rPr>
              <a:t>»</a:t>
            </a:r>
            <a:r>
              <a:rPr lang="en-US" sz="3757" dirty="0" smtClean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маршрутов</a:t>
            </a:r>
            <a:endParaRPr lang="en-US" sz="3757" dirty="0">
              <a:solidFill>
                <a:srgbClr val="5E5E61"/>
              </a:solidFill>
              <a:latin typeface="Evolventa"/>
            </a:endParaRPr>
          </a:p>
          <a:p>
            <a:pPr>
              <a:lnSpc>
                <a:spcPts val="7740"/>
              </a:lnSpc>
            </a:pPr>
            <a:r>
              <a:rPr lang="en-US" sz="3757" dirty="0" err="1">
                <a:solidFill>
                  <a:srgbClr val="5E5E61"/>
                </a:solidFill>
                <a:latin typeface="Evolventa"/>
              </a:rPr>
              <a:t>решение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всех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задач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одним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кликом</a:t>
            </a:r>
            <a:endParaRPr lang="en-US" sz="3757" dirty="0">
              <a:solidFill>
                <a:srgbClr val="5E5E61"/>
              </a:solidFill>
              <a:latin typeface="Evolventa"/>
            </a:endParaRPr>
          </a:p>
          <a:p>
            <a:pPr>
              <a:lnSpc>
                <a:spcPts val="7740"/>
              </a:lnSpc>
            </a:pP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продолжение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757" dirty="0" err="1">
                <a:solidFill>
                  <a:srgbClr val="5E5E61"/>
                </a:solidFill>
                <a:latin typeface="Evolventa"/>
              </a:rPr>
              <a:t>работы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с </a:t>
            </a: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коллегами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</a:t>
            </a:r>
            <a:r>
              <a:rPr lang="en-US" sz="3757" dirty="0" err="1">
                <a:solidFill>
                  <a:srgbClr val="5E5E61"/>
                </a:solidFill>
                <a:latin typeface="Evolventa"/>
              </a:rPr>
              <a:t>из</a:t>
            </a:r>
            <a:r>
              <a:rPr lang="en-US" sz="3757" dirty="0">
                <a:solidFill>
                  <a:srgbClr val="5E5E61"/>
                </a:solidFill>
                <a:latin typeface="Evolventa"/>
              </a:rPr>
              <a:t>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496728" y="6262060"/>
            <a:ext cx="2755319" cy="1078019"/>
          </a:xfrm>
          <a:custGeom>
            <a:avLst/>
            <a:gdLst/>
            <a:ahLst/>
            <a:cxnLst/>
            <a:rect l="l" t="t" r="r" b="b"/>
            <a:pathLst>
              <a:path w="2755319" h="1078019">
                <a:moveTo>
                  <a:pt x="0" y="0"/>
                </a:moveTo>
                <a:lnTo>
                  <a:pt x="2755319" y="0"/>
                </a:lnTo>
                <a:lnTo>
                  <a:pt x="2755319" y="1078018"/>
                </a:lnTo>
                <a:lnTo>
                  <a:pt x="0" y="107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24880" y="1110763"/>
            <a:ext cx="16972481" cy="87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ru-RU" sz="5600" dirty="0" smtClean="0">
                <a:solidFill>
                  <a:srgbClr val="000000"/>
                </a:solidFill>
                <a:latin typeface="Evolventa Bold"/>
              </a:rPr>
              <a:t>Планы</a:t>
            </a:r>
            <a:endParaRPr lang="en-US" sz="5600" dirty="0">
              <a:solidFill>
                <a:srgbClr val="000000"/>
              </a:solidFill>
              <a:latin typeface="Evolventa Bold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816548" y="2781300"/>
            <a:ext cx="345926" cy="396477"/>
          </a:xfrm>
          <a:custGeom>
            <a:avLst/>
            <a:gdLst>
              <a:gd name="connsiteX0" fmla="*/ 0 w 965105"/>
              <a:gd name="connsiteY0" fmla="*/ 8419 h 922819"/>
              <a:gd name="connsiteX1" fmla="*/ 266700 w 965105"/>
              <a:gd name="connsiteY1" fmla="*/ 8419 h 922819"/>
              <a:gd name="connsiteX2" fmla="*/ 533400 w 965105"/>
              <a:gd name="connsiteY2" fmla="*/ 465619 h 922819"/>
              <a:gd name="connsiteX3" fmla="*/ 266700 w 965105"/>
              <a:gd name="connsiteY3" fmla="*/ 922819 h 922819"/>
              <a:gd name="connsiteX4" fmla="*/ 0 w 965105"/>
              <a:gd name="connsiteY4" fmla="*/ 922819 h 922819"/>
              <a:gd name="connsiteX5" fmla="*/ 266700 w 965105"/>
              <a:gd name="connsiteY5" fmla="*/ 465619 h 922819"/>
              <a:gd name="connsiteX6" fmla="*/ 431705 w 965105"/>
              <a:gd name="connsiteY6" fmla="*/ 0 h 922819"/>
              <a:gd name="connsiteX7" fmla="*/ 698405 w 965105"/>
              <a:gd name="connsiteY7" fmla="*/ 0 h 922819"/>
              <a:gd name="connsiteX8" fmla="*/ 965105 w 965105"/>
              <a:gd name="connsiteY8" fmla="*/ 457200 h 922819"/>
              <a:gd name="connsiteX9" fmla="*/ 698405 w 965105"/>
              <a:gd name="connsiteY9" fmla="*/ 914400 h 922819"/>
              <a:gd name="connsiteX10" fmla="*/ 431705 w 965105"/>
              <a:gd name="connsiteY10" fmla="*/ 914400 h 922819"/>
              <a:gd name="connsiteX11" fmla="*/ 698405 w 965105"/>
              <a:gd name="connsiteY11" fmla="*/ 457200 h 92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105" h="922819">
                <a:moveTo>
                  <a:pt x="0" y="8419"/>
                </a:moveTo>
                <a:lnTo>
                  <a:pt x="266700" y="8419"/>
                </a:lnTo>
                <a:lnTo>
                  <a:pt x="533400" y="465619"/>
                </a:lnTo>
                <a:lnTo>
                  <a:pt x="266700" y="922819"/>
                </a:lnTo>
                <a:lnTo>
                  <a:pt x="0" y="922819"/>
                </a:lnTo>
                <a:lnTo>
                  <a:pt x="266700" y="465619"/>
                </a:lnTo>
                <a:close/>
                <a:moveTo>
                  <a:pt x="431705" y="0"/>
                </a:moveTo>
                <a:lnTo>
                  <a:pt x="698405" y="0"/>
                </a:lnTo>
                <a:lnTo>
                  <a:pt x="965105" y="457200"/>
                </a:lnTo>
                <a:lnTo>
                  <a:pt x="698405" y="914400"/>
                </a:lnTo>
                <a:lnTo>
                  <a:pt x="431705" y="914400"/>
                </a:lnTo>
                <a:lnTo>
                  <a:pt x="698405" y="457200"/>
                </a:lnTo>
                <a:close/>
              </a:path>
            </a:pathLst>
          </a:custGeom>
          <a:solidFill>
            <a:srgbClr val="CF2B2C"/>
          </a:solidFill>
          <a:ln>
            <a:solidFill>
              <a:srgbClr val="C8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816548" y="3752486"/>
            <a:ext cx="345926" cy="396477"/>
          </a:xfrm>
          <a:custGeom>
            <a:avLst/>
            <a:gdLst>
              <a:gd name="connsiteX0" fmla="*/ 0 w 965105"/>
              <a:gd name="connsiteY0" fmla="*/ 8419 h 922819"/>
              <a:gd name="connsiteX1" fmla="*/ 266700 w 965105"/>
              <a:gd name="connsiteY1" fmla="*/ 8419 h 922819"/>
              <a:gd name="connsiteX2" fmla="*/ 533400 w 965105"/>
              <a:gd name="connsiteY2" fmla="*/ 465619 h 922819"/>
              <a:gd name="connsiteX3" fmla="*/ 266700 w 965105"/>
              <a:gd name="connsiteY3" fmla="*/ 922819 h 922819"/>
              <a:gd name="connsiteX4" fmla="*/ 0 w 965105"/>
              <a:gd name="connsiteY4" fmla="*/ 922819 h 922819"/>
              <a:gd name="connsiteX5" fmla="*/ 266700 w 965105"/>
              <a:gd name="connsiteY5" fmla="*/ 465619 h 922819"/>
              <a:gd name="connsiteX6" fmla="*/ 431705 w 965105"/>
              <a:gd name="connsiteY6" fmla="*/ 0 h 922819"/>
              <a:gd name="connsiteX7" fmla="*/ 698405 w 965105"/>
              <a:gd name="connsiteY7" fmla="*/ 0 h 922819"/>
              <a:gd name="connsiteX8" fmla="*/ 965105 w 965105"/>
              <a:gd name="connsiteY8" fmla="*/ 457200 h 922819"/>
              <a:gd name="connsiteX9" fmla="*/ 698405 w 965105"/>
              <a:gd name="connsiteY9" fmla="*/ 914400 h 922819"/>
              <a:gd name="connsiteX10" fmla="*/ 431705 w 965105"/>
              <a:gd name="connsiteY10" fmla="*/ 914400 h 922819"/>
              <a:gd name="connsiteX11" fmla="*/ 698405 w 965105"/>
              <a:gd name="connsiteY11" fmla="*/ 457200 h 92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105" h="922819">
                <a:moveTo>
                  <a:pt x="0" y="8419"/>
                </a:moveTo>
                <a:lnTo>
                  <a:pt x="266700" y="8419"/>
                </a:lnTo>
                <a:lnTo>
                  <a:pt x="533400" y="465619"/>
                </a:lnTo>
                <a:lnTo>
                  <a:pt x="266700" y="922819"/>
                </a:lnTo>
                <a:lnTo>
                  <a:pt x="0" y="922819"/>
                </a:lnTo>
                <a:lnTo>
                  <a:pt x="266700" y="465619"/>
                </a:lnTo>
                <a:close/>
                <a:moveTo>
                  <a:pt x="431705" y="0"/>
                </a:moveTo>
                <a:lnTo>
                  <a:pt x="698405" y="0"/>
                </a:lnTo>
                <a:lnTo>
                  <a:pt x="965105" y="457200"/>
                </a:lnTo>
                <a:lnTo>
                  <a:pt x="698405" y="914400"/>
                </a:lnTo>
                <a:lnTo>
                  <a:pt x="431705" y="914400"/>
                </a:lnTo>
                <a:lnTo>
                  <a:pt x="698405" y="457200"/>
                </a:lnTo>
                <a:close/>
              </a:path>
            </a:pathLst>
          </a:custGeom>
          <a:solidFill>
            <a:srgbClr val="CF2B2C"/>
          </a:solidFill>
          <a:ln>
            <a:solidFill>
              <a:srgbClr val="C8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816548" y="4711929"/>
            <a:ext cx="345926" cy="396477"/>
          </a:xfrm>
          <a:custGeom>
            <a:avLst/>
            <a:gdLst>
              <a:gd name="connsiteX0" fmla="*/ 0 w 965105"/>
              <a:gd name="connsiteY0" fmla="*/ 8419 h 922819"/>
              <a:gd name="connsiteX1" fmla="*/ 266700 w 965105"/>
              <a:gd name="connsiteY1" fmla="*/ 8419 h 922819"/>
              <a:gd name="connsiteX2" fmla="*/ 533400 w 965105"/>
              <a:gd name="connsiteY2" fmla="*/ 465619 h 922819"/>
              <a:gd name="connsiteX3" fmla="*/ 266700 w 965105"/>
              <a:gd name="connsiteY3" fmla="*/ 922819 h 922819"/>
              <a:gd name="connsiteX4" fmla="*/ 0 w 965105"/>
              <a:gd name="connsiteY4" fmla="*/ 922819 h 922819"/>
              <a:gd name="connsiteX5" fmla="*/ 266700 w 965105"/>
              <a:gd name="connsiteY5" fmla="*/ 465619 h 922819"/>
              <a:gd name="connsiteX6" fmla="*/ 431705 w 965105"/>
              <a:gd name="connsiteY6" fmla="*/ 0 h 922819"/>
              <a:gd name="connsiteX7" fmla="*/ 698405 w 965105"/>
              <a:gd name="connsiteY7" fmla="*/ 0 h 922819"/>
              <a:gd name="connsiteX8" fmla="*/ 965105 w 965105"/>
              <a:gd name="connsiteY8" fmla="*/ 457200 h 922819"/>
              <a:gd name="connsiteX9" fmla="*/ 698405 w 965105"/>
              <a:gd name="connsiteY9" fmla="*/ 914400 h 922819"/>
              <a:gd name="connsiteX10" fmla="*/ 431705 w 965105"/>
              <a:gd name="connsiteY10" fmla="*/ 914400 h 922819"/>
              <a:gd name="connsiteX11" fmla="*/ 698405 w 965105"/>
              <a:gd name="connsiteY11" fmla="*/ 457200 h 92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105" h="922819">
                <a:moveTo>
                  <a:pt x="0" y="8419"/>
                </a:moveTo>
                <a:lnTo>
                  <a:pt x="266700" y="8419"/>
                </a:lnTo>
                <a:lnTo>
                  <a:pt x="533400" y="465619"/>
                </a:lnTo>
                <a:lnTo>
                  <a:pt x="266700" y="922819"/>
                </a:lnTo>
                <a:lnTo>
                  <a:pt x="0" y="922819"/>
                </a:lnTo>
                <a:lnTo>
                  <a:pt x="266700" y="465619"/>
                </a:lnTo>
                <a:close/>
                <a:moveTo>
                  <a:pt x="431705" y="0"/>
                </a:moveTo>
                <a:lnTo>
                  <a:pt x="698405" y="0"/>
                </a:lnTo>
                <a:lnTo>
                  <a:pt x="965105" y="457200"/>
                </a:lnTo>
                <a:lnTo>
                  <a:pt x="698405" y="914400"/>
                </a:lnTo>
                <a:lnTo>
                  <a:pt x="431705" y="914400"/>
                </a:lnTo>
                <a:lnTo>
                  <a:pt x="698405" y="457200"/>
                </a:lnTo>
                <a:close/>
              </a:path>
            </a:pathLst>
          </a:custGeom>
          <a:solidFill>
            <a:srgbClr val="CF2B2C"/>
          </a:solidFill>
          <a:ln>
            <a:solidFill>
              <a:srgbClr val="C8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838200" y="5673451"/>
            <a:ext cx="345926" cy="396477"/>
          </a:xfrm>
          <a:custGeom>
            <a:avLst/>
            <a:gdLst>
              <a:gd name="connsiteX0" fmla="*/ 0 w 965105"/>
              <a:gd name="connsiteY0" fmla="*/ 8419 h 922819"/>
              <a:gd name="connsiteX1" fmla="*/ 266700 w 965105"/>
              <a:gd name="connsiteY1" fmla="*/ 8419 h 922819"/>
              <a:gd name="connsiteX2" fmla="*/ 533400 w 965105"/>
              <a:gd name="connsiteY2" fmla="*/ 465619 h 922819"/>
              <a:gd name="connsiteX3" fmla="*/ 266700 w 965105"/>
              <a:gd name="connsiteY3" fmla="*/ 922819 h 922819"/>
              <a:gd name="connsiteX4" fmla="*/ 0 w 965105"/>
              <a:gd name="connsiteY4" fmla="*/ 922819 h 922819"/>
              <a:gd name="connsiteX5" fmla="*/ 266700 w 965105"/>
              <a:gd name="connsiteY5" fmla="*/ 465619 h 922819"/>
              <a:gd name="connsiteX6" fmla="*/ 431705 w 965105"/>
              <a:gd name="connsiteY6" fmla="*/ 0 h 922819"/>
              <a:gd name="connsiteX7" fmla="*/ 698405 w 965105"/>
              <a:gd name="connsiteY7" fmla="*/ 0 h 922819"/>
              <a:gd name="connsiteX8" fmla="*/ 965105 w 965105"/>
              <a:gd name="connsiteY8" fmla="*/ 457200 h 922819"/>
              <a:gd name="connsiteX9" fmla="*/ 698405 w 965105"/>
              <a:gd name="connsiteY9" fmla="*/ 914400 h 922819"/>
              <a:gd name="connsiteX10" fmla="*/ 431705 w 965105"/>
              <a:gd name="connsiteY10" fmla="*/ 914400 h 922819"/>
              <a:gd name="connsiteX11" fmla="*/ 698405 w 965105"/>
              <a:gd name="connsiteY11" fmla="*/ 457200 h 92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105" h="922819">
                <a:moveTo>
                  <a:pt x="0" y="8419"/>
                </a:moveTo>
                <a:lnTo>
                  <a:pt x="266700" y="8419"/>
                </a:lnTo>
                <a:lnTo>
                  <a:pt x="533400" y="465619"/>
                </a:lnTo>
                <a:lnTo>
                  <a:pt x="266700" y="922819"/>
                </a:lnTo>
                <a:lnTo>
                  <a:pt x="0" y="922819"/>
                </a:lnTo>
                <a:lnTo>
                  <a:pt x="266700" y="465619"/>
                </a:lnTo>
                <a:close/>
                <a:moveTo>
                  <a:pt x="431705" y="0"/>
                </a:moveTo>
                <a:lnTo>
                  <a:pt x="698405" y="0"/>
                </a:lnTo>
                <a:lnTo>
                  <a:pt x="965105" y="457200"/>
                </a:lnTo>
                <a:lnTo>
                  <a:pt x="698405" y="914400"/>
                </a:lnTo>
                <a:lnTo>
                  <a:pt x="431705" y="914400"/>
                </a:lnTo>
                <a:lnTo>
                  <a:pt x="698405" y="457200"/>
                </a:lnTo>
                <a:close/>
              </a:path>
            </a:pathLst>
          </a:custGeom>
          <a:solidFill>
            <a:srgbClr val="CF2B2C"/>
          </a:solidFill>
          <a:ln>
            <a:solidFill>
              <a:srgbClr val="C8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838200" y="6681556"/>
            <a:ext cx="345926" cy="396477"/>
          </a:xfrm>
          <a:custGeom>
            <a:avLst/>
            <a:gdLst>
              <a:gd name="connsiteX0" fmla="*/ 0 w 965105"/>
              <a:gd name="connsiteY0" fmla="*/ 8419 h 922819"/>
              <a:gd name="connsiteX1" fmla="*/ 266700 w 965105"/>
              <a:gd name="connsiteY1" fmla="*/ 8419 h 922819"/>
              <a:gd name="connsiteX2" fmla="*/ 533400 w 965105"/>
              <a:gd name="connsiteY2" fmla="*/ 465619 h 922819"/>
              <a:gd name="connsiteX3" fmla="*/ 266700 w 965105"/>
              <a:gd name="connsiteY3" fmla="*/ 922819 h 922819"/>
              <a:gd name="connsiteX4" fmla="*/ 0 w 965105"/>
              <a:gd name="connsiteY4" fmla="*/ 922819 h 922819"/>
              <a:gd name="connsiteX5" fmla="*/ 266700 w 965105"/>
              <a:gd name="connsiteY5" fmla="*/ 465619 h 922819"/>
              <a:gd name="connsiteX6" fmla="*/ 431705 w 965105"/>
              <a:gd name="connsiteY6" fmla="*/ 0 h 922819"/>
              <a:gd name="connsiteX7" fmla="*/ 698405 w 965105"/>
              <a:gd name="connsiteY7" fmla="*/ 0 h 922819"/>
              <a:gd name="connsiteX8" fmla="*/ 965105 w 965105"/>
              <a:gd name="connsiteY8" fmla="*/ 457200 h 922819"/>
              <a:gd name="connsiteX9" fmla="*/ 698405 w 965105"/>
              <a:gd name="connsiteY9" fmla="*/ 914400 h 922819"/>
              <a:gd name="connsiteX10" fmla="*/ 431705 w 965105"/>
              <a:gd name="connsiteY10" fmla="*/ 914400 h 922819"/>
              <a:gd name="connsiteX11" fmla="*/ 698405 w 965105"/>
              <a:gd name="connsiteY11" fmla="*/ 457200 h 92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105" h="922819">
                <a:moveTo>
                  <a:pt x="0" y="8419"/>
                </a:moveTo>
                <a:lnTo>
                  <a:pt x="266700" y="8419"/>
                </a:lnTo>
                <a:lnTo>
                  <a:pt x="533400" y="465619"/>
                </a:lnTo>
                <a:lnTo>
                  <a:pt x="266700" y="922819"/>
                </a:lnTo>
                <a:lnTo>
                  <a:pt x="0" y="922819"/>
                </a:lnTo>
                <a:lnTo>
                  <a:pt x="266700" y="465619"/>
                </a:lnTo>
                <a:close/>
                <a:moveTo>
                  <a:pt x="431705" y="0"/>
                </a:moveTo>
                <a:lnTo>
                  <a:pt x="698405" y="0"/>
                </a:lnTo>
                <a:lnTo>
                  <a:pt x="965105" y="457200"/>
                </a:lnTo>
                <a:lnTo>
                  <a:pt x="698405" y="914400"/>
                </a:lnTo>
                <a:lnTo>
                  <a:pt x="431705" y="914400"/>
                </a:lnTo>
                <a:lnTo>
                  <a:pt x="698405" y="457200"/>
                </a:lnTo>
                <a:close/>
              </a:path>
            </a:pathLst>
          </a:custGeom>
          <a:solidFill>
            <a:srgbClr val="CF2B2C"/>
          </a:solidFill>
          <a:ln>
            <a:solidFill>
              <a:srgbClr val="C8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0" y="8696360"/>
            <a:ext cx="2441255" cy="112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218</Words>
  <Application>Microsoft Office PowerPoint</Application>
  <PresentationFormat>Произвольный</PresentationFormat>
  <Paragraphs>57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Evolventa Bold</vt:lpstr>
      <vt:lpstr>Open Sans Bold</vt:lpstr>
      <vt:lpstr>Calibri</vt:lpstr>
      <vt:lpstr>Evolventa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1С-КОРПОРАТИВНЫЕ ПОРТАЛЫ И ДОКУМЕНТООБОРОТ, копия, копия</dc:title>
  <dc:creator>Харитонова Полина Петровна</dc:creator>
  <cp:lastModifiedBy>Харитонова Полина Петровна</cp:lastModifiedBy>
  <cp:revision>20</cp:revision>
  <dcterms:created xsi:type="dcterms:W3CDTF">2006-08-16T00:00:00Z</dcterms:created>
  <dcterms:modified xsi:type="dcterms:W3CDTF">2023-12-01T07:28:45Z</dcterms:modified>
  <dc:identifier>DAF1dfM2gTw</dc:identifier>
</cp:coreProperties>
</file>